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7"/>
  </p:notesMasterIdLst>
  <p:handoutMasterIdLst>
    <p:handoutMasterId r:id="rId88"/>
  </p:handoutMasterIdLst>
  <p:sldIdLst>
    <p:sldId id="321" r:id="rId3"/>
    <p:sldId id="320" r:id="rId4"/>
    <p:sldId id="323" r:id="rId5"/>
    <p:sldId id="324" r:id="rId6"/>
    <p:sldId id="325" r:id="rId7"/>
    <p:sldId id="326" r:id="rId8"/>
    <p:sldId id="327" r:id="rId9"/>
    <p:sldId id="328" r:id="rId10"/>
    <p:sldId id="329" r:id="rId11"/>
    <p:sldId id="377" r:id="rId12"/>
    <p:sldId id="330" r:id="rId13"/>
    <p:sldId id="331" r:id="rId14"/>
    <p:sldId id="332" r:id="rId15"/>
    <p:sldId id="334" r:id="rId16"/>
    <p:sldId id="335" r:id="rId17"/>
    <p:sldId id="333" r:id="rId18"/>
    <p:sldId id="336" r:id="rId19"/>
    <p:sldId id="337" r:id="rId20"/>
    <p:sldId id="338" r:id="rId21"/>
    <p:sldId id="339" r:id="rId22"/>
    <p:sldId id="340" r:id="rId23"/>
    <p:sldId id="342" r:id="rId24"/>
    <p:sldId id="343" r:id="rId25"/>
    <p:sldId id="433" r:id="rId26"/>
    <p:sldId id="427" r:id="rId27"/>
    <p:sldId id="428" r:id="rId28"/>
    <p:sldId id="429" r:id="rId29"/>
    <p:sldId id="430" r:id="rId30"/>
    <p:sldId id="431" r:id="rId31"/>
    <p:sldId id="434" r:id="rId32"/>
    <p:sldId id="435" r:id="rId33"/>
    <p:sldId id="437" r:id="rId34"/>
    <p:sldId id="438" r:id="rId35"/>
    <p:sldId id="439" r:id="rId36"/>
    <p:sldId id="440" r:id="rId37"/>
    <p:sldId id="441" r:id="rId38"/>
    <p:sldId id="442" r:id="rId39"/>
    <p:sldId id="443" r:id="rId40"/>
    <p:sldId id="444" r:id="rId41"/>
    <p:sldId id="445" r:id="rId42"/>
    <p:sldId id="446" r:id="rId43"/>
    <p:sldId id="448" r:id="rId44"/>
    <p:sldId id="449" r:id="rId45"/>
    <p:sldId id="450" r:id="rId46"/>
    <p:sldId id="454" r:id="rId47"/>
    <p:sldId id="455" r:id="rId48"/>
    <p:sldId id="456" r:id="rId49"/>
    <p:sldId id="457" r:id="rId50"/>
    <p:sldId id="378" r:id="rId51"/>
    <p:sldId id="344" r:id="rId52"/>
    <p:sldId id="345" r:id="rId53"/>
    <p:sldId id="346" r:id="rId54"/>
    <p:sldId id="347" r:id="rId55"/>
    <p:sldId id="348" r:id="rId56"/>
    <p:sldId id="349" r:id="rId57"/>
    <p:sldId id="350" r:id="rId58"/>
    <p:sldId id="380" r:id="rId59"/>
    <p:sldId id="351" r:id="rId60"/>
    <p:sldId id="352" r:id="rId61"/>
    <p:sldId id="353" r:id="rId62"/>
    <p:sldId id="354" r:id="rId63"/>
    <p:sldId id="355" r:id="rId64"/>
    <p:sldId id="356" r:id="rId65"/>
    <p:sldId id="379" r:id="rId66"/>
    <p:sldId id="357" r:id="rId67"/>
    <p:sldId id="358" r:id="rId68"/>
    <p:sldId id="359" r:id="rId69"/>
    <p:sldId id="360" r:id="rId70"/>
    <p:sldId id="361" r:id="rId71"/>
    <p:sldId id="363" r:id="rId72"/>
    <p:sldId id="364" r:id="rId73"/>
    <p:sldId id="365" r:id="rId74"/>
    <p:sldId id="366" r:id="rId75"/>
    <p:sldId id="367" r:id="rId76"/>
    <p:sldId id="368" r:id="rId77"/>
    <p:sldId id="369" r:id="rId78"/>
    <p:sldId id="370" r:id="rId79"/>
    <p:sldId id="371" r:id="rId80"/>
    <p:sldId id="372" r:id="rId81"/>
    <p:sldId id="373" r:id="rId82"/>
    <p:sldId id="374" r:id="rId83"/>
    <p:sldId id="375" r:id="rId84"/>
    <p:sldId id="376" r:id="rId85"/>
    <p:sldId id="307" r:id="rId86"/>
  </p:sldIdLst>
  <p:sldSz cx="9144000" cy="6858000" type="screen4x3"/>
  <p:notesSz cx="9942195" cy="6760845"/>
  <p:custDataLst>
    <p:tags r:id="rId9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5" userDrawn="1">
          <p15:clr>
            <a:srgbClr val="A4A3A4"/>
          </p15:clr>
        </p15:guide>
        <p15:guide id="2" pos="292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showGuides="1">
      <p:cViewPr>
        <p:scale>
          <a:sx n="72" d="100"/>
          <a:sy n="72" d="100"/>
        </p:scale>
        <p:origin x="-2760" y="-870"/>
      </p:cViewPr>
      <p:guideLst>
        <p:guide orient="horz" pos="2175"/>
        <p:guide pos="292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2" Type="http://schemas.openxmlformats.org/officeDocument/2006/relationships/tags" Target="tags/tag1.xml"/><Relationship Id="rId91" Type="http://schemas.openxmlformats.org/officeDocument/2006/relationships/tableStyles" Target="tableStyles.xml"/><Relationship Id="rId90" Type="http://schemas.openxmlformats.org/officeDocument/2006/relationships/viewProps" Target="viewProps.xml"/><Relationship Id="rId9" Type="http://schemas.openxmlformats.org/officeDocument/2006/relationships/slide" Target="slides/slide7.xml"/><Relationship Id="rId89" Type="http://schemas.openxmlformats.org/officeDocument/2006/relationships/presProps" Target="presProps.xml"/><Relationship Id="rId88" Type="http://schemas.openxmlformats.org/officeDocument/2006/relationships/handoutMaster" Target="handoutMasters/handoutMaster1.xml"/><Relationship Id="rId87" Type="http://schemas.openxmlformats.org/officeDocument/2006/relationships/notesMaster" Target="notesMasters/notesMaster1.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I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I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p:spPr>
        <p:txBody>
          <a:bodyPr/>
          <a:lstStyle>
            <a:lvl1pPr>
              <a:defRPr/>
            </a:lvl1pPr>
          </a:lstStyle>
          <a:p>
            <a:pPr>
              <a:defRPr/>
            </a:pPr>
            <a:fld id="{B6D33086-CE5C-43A2-AFC6-B149E37CEABC}" type="datetimeFigureOut">
              <a:rPr lang="en-US" altLang="zh-CN"/>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p:spPr>
        <p:txBody>
          <a:bodyPr/>
          <a:lstStyle>
            <a:lvl1pPr>
              <a:defRPr/>
            </a:lvl1pPr>
          </a:lstStyle>
          <a:p>
            <a:pPr>
              <a:defRPr/>
            </a:pPr>
            <a:fld id="{44D419BC-9B4D-49F0-A82F-FD0EF74421BF}"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a:xfrm>
            <a:off x="304800" y="457200"/>
            <a:ext cx="8686800" cy="838200"/>
          </a:xfrm>
          <a:prstGeom prst="rect">
            <a:avLst/>
          </a:prstGeom>
        </p:spPr>
        <p:txBody>
          <a:bodyPr/>
          <a:lstStyle/>
          <a:p>
            <a:r>
              <a:rPr lang="zh-CN" altLang="en-US" smtClean="0"/>
              <a:t>单击此处编辑母版标题样式</a:t>
            </a:r>
            <a:endParaRPr lang="en-US"/>
          </a:p>
        </p:txBody>
      </p:sp>
      <p:sp>
        <p:nvSpPr>
          <p:cNvPr id="27" name="内容占位符 26"/>
          <p:cNvSpPr>
            <a:spLocks noGrp="1"/>
          </p:cNvSpPr>
          <p:nvPr>
            <p:ph idx="1"/>
          </p:nvPr>
        </p:nvSpPr>
        <p:spPr>
          <a:xfrm>
            <a:off x="304800" y="1554163"/>
            <a:ext cx="8686800" cy="452596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a:prstGeom prst="rect">
            <a:avLst/>
          </a:prstGeo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a:prstGeom prst="rect">
            <a:avLst/>
          </a:prstGeom>
        </p:spPr>
        <p:txBody>
          <a:bodyPr/>
          <a:lstStyle>
            <a:lvl1pPr>
              <a:defRPr/>
            </a:lvl1pPr>
          </a:lstStyle>
          <a:p>
            <a:pPr>
              <a:defRPr/>
            </a:pPr>
            <a:fld id="{6DED0343-4A72-48D6-A222-9F6D8069EA4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pPr>
              <a:defRPr/>
            </a:pPr>
            <a:fld id="{278DAF9F-E5DC-4903-99C6-1A4AB19DA77B}"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9.wmf"/><Relationship Id="rId3" Type="http://schemas.openxmlformats.org/officeDocument/2006/relationships/oleObject" Target="../embeddings/oleObject4.bin"/><Relationship Id="rId2" Type="http://schemas.openxmlformats.org/officeDocument/2006/relationships/image" Target="../media/image8.wmf"/><Relationship Id="rId1" Type="http://schemas.openxmlformats.org/officeDocument/2006/relationships/oleObject" Target="../embeddings/oleObject3.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9.bin"/><Relationship Id="rId2" Type="http://schemas.openxmlformats.org/officeDocument/2006/relationships/image" Target="../media/image13.w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4.xml"/><Relationship Id="rId4" Type="http://schemas.openxmlformats.org/officeDocument/2006/relationships/image" Target="../media/image17.wmf"/><Relationship Id="rId3" Type="http://schemas.openxmlformats.org/officeDocument/2006/relationships/oleObject" Target="../embeddings/oleObject12.bin"/><Relationship Id="rId2" Type="http://schemas.openxmlformats.org/officeDocument/2006/relationships/image" Target="../media/image16.wmf"/><Relationship Id="rId1"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4.xml"/><Relationship Id="rId2" Type="http://schemas.openxmlformats.org/officeDocument/2006/relationships/image" Target="../media/image18.wmf"/><Relationship Id="rId1" Type="http://schemas.openxmlformats.org/officeDocument/2006/relationships/oleObject" Target="../embeddings/oleObject13.bin"/></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19.wmf"/><Relationship Id="rId1" Type="http://schemas.openxmlformats.org/officeDocument/2006/relationships/oleObject" Target="../embeddings/oleObject1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5.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2.emf"/><Relationship Id="rId1" Type="http://schemas.openxmlformats.org/officeDocument/2006/relationships/oleObject" Target="../embeddings/oleObject17.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9.bin"/><Relationship Id="rId2" Type="http://schemas.openxmlformats.org/officeDocument/2006/relationships/image" Target="../media/image23.wmf"/><Relationship Id="rId1" Type="http://schemas.openxmlformats.org/officeDocument/2006/relationships/oleObject" Target="../embeddings/oleObject18.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0.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27.wmf"/><Relationship Id="rId3" Type="http://schemas.openxmlformats.org/officeDocument/2006/relationships/oleObject" Target="../embeddings/oleObject22.bin"/><Relationship Id="rId2" Type="http://schemas.openxmlformats.org/officeDocument/2006/relationships/image" Target="../media/image26.wmf"/><Relationship Id="rId1" Type="http://schemas.openxmlformats.org/officeDocument/2006/relationships/oleObject" Target="../embeddings/oleObject2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3.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9.wmf"/><Relationship Id="rId1" Type="http://schemas.openxmlformats.org/officeDocument/2006/relationships/oleObject" Target="../embeddings/oleObject2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19.vml"/><Relationship Id="rId5" Type="http://schemas.openxmlformats.org/officeDocument/2006/relationships/slideLayout" Target="../slideLayouts/slideLayout2.xml"/><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30.wmf"/><Relationship Id="rId1" Type="http://schemas.openxmlformats.org/officeDocument/2006/relationships/oleObject" Target="../embeddings/oleObject25.bin"/></Relationships>
</file>

<file path=ppt/slides/_rels/slide82.xml.rels><?xml version="1.0" encoding="UTF-8" standalone="yes"?>
<Relationships xmlns="http://schemas.openxmlformats.org/package/2006/relationships"><Relationship Id="rId6" Type="http://schemas.openxmlformats.org/officeDocument/2006/relationships/vmlDrawing" Target="../drawings/vmlDrawing20.vml"/><Relationship Id="rId5" Type="http://schemas.openxmlformats.org/officeDocument/2006/relationships/slideLayout" Target="../slideLayouts/slideLayout2.xml"/><Relationship Id="rId4" Type="http://schemas.openxmlformats.org/officeDocument/2006/relationships/image" Target="../media/image33.wmf"/><Relationship Id="rId3" Type="http://schemas.openxmlformats.org/officeDocument/2006/relationships/oleObject" Target="../embeddings/oleObject28.bin"/><Relationship Id="rId2" Type="http://schemas.openxmlformats.org/officeDocument/2006/relationships/image" Target="../media/image32.wmf"/><Relationship Id="rId1" Type="http://schemas.openxmlformats.org/officeDocument/2006/relationships/oleObject" Target="../embeddings/oleObject27.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3717290" y="1929130"/>
            <a:ext cx="5165090" cy="4615815"/>
          </a:xfrm>
          <a:prstGeom prst="rect">
            <a:avLst/>
          </a:prstGeom>
        </p:spPr>
        <p:txBody>
          <a:bodyPr wrap="square">
            <a:spAutoFit/>
          </a:bodyPr>
          <a:lstStyle/>
          <a:p>
            <a:pPr>
              <a:lnSpc>
                <a:spcPct val="150000"/>
              </a:lnSpc>
            </a:pPr>
            <a:r>
              <a:rPr lang="en-US" altLang="zh-CN" sz="2800" b="1" dirty="0">
                <a:solidFill>
                  <a:schemeClr val="tx1">
                    <a:lumMod val="95000"/>
                    <a:lumOff val="5000"/>
                  </a:schemeClr>
                </a:solidFill>
                <a:latin typeface="+mn-ea"/>
              </a:rPr>
              <a:t>4.1 </a:t>
            </a:r>
            <a:r>
              <a:rPr lang="zh-CN" altLang="en-US" sz="2800" b="1" dirty="0">
                <a:solidFill>
                  <a:schemeClr val="tx1">
                    <a:lumMod val="95000"/>
                    <a:lumOff val="5000"/>
                  </a:schemeClr>
                </a:solidFill>
                <a:latin typeface="+mn-ea"/>
              </a:rPr>
              <a:t>概述</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4.2 </a:t>
            </a:r>
            <a:r>
              <a:rPr lang="zh-CN" altLang="en-US" sz="2800" b="1" dirty="0">
                <a:solidFill>
                  <a:schemeClr val="tx1">
                    <a:lumMod val="95000"/>
                    <a:lumOff val="5000"/>
                  </a:schemeClr>
                </a:solidFill>
                <a:latin typeface="+mn-ea"/>
              </a:rPr>
              <a:t>基本概率方法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4.3 </a:t>
            </a:r>
            <a:r>
              <a:rPr lang="zh-CN" altLang="en-US" sz="2800" b="1" dirty="0" smtClean="0">
                <a:solidFill>
                  <a:schemeClr val="tx1">
                    <a:lumMod val="95000"/>
                    <a:lumOff val="5000"/>
                  </a:schemeClr>
                </a:solidFill>
                <a:latin typeface="+mn-ea"/>
              </a:rPr>
              <a:t>主观贝叶斯方法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4.4 </a:t>
            </a:r>
            <a:r>
              <a:rPr lang="zh-CN" altLang="en-US" sz="2800" b="1" dirty="0">
                <a:solidFill>
                  <a:schemeClr val="tx1">
                    <a:lumMod val="95000"/>
                    <a:lumOff val="5000"/>
                  </a:schemeClr>
                </a:solidFill>
                <a:latin typeface="+mn-ea"/>
              </a:rPr>
              <a:t>可信度方法</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4.5 </a:t>
            </a:r>
            <a:r>
              <a:rPr lang="zh-CN" altLang="en-US" sz="2800" b="1" dirty="0">
                <a:solidFill>
                  <a:schemeClr val="tx1">
                    <a:lumMod val="95000"/>
                    <a:lumOff val="5000"/>
                  </a:schemeClr>
                </a:solidFill>
                <a:latin typeface="+mn-ea"/>
              </a:rPr>
              <a:t>模糊推理</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4.6 </a:t>
            </a:r>
            <a:r>
              <a:rPr lang="zh-CN" altLang="en-US" sz="2800" b="1" dirty="0">
                <a:solidFill>
                  <a:schemeClr val="tx1">
                    <a:lumMod val="95000"/>
                    <a:lumOff val="5000"/>
                  </a:schemeClr>
                </a:solidFill>
                <a:latin typeface="+mn-ea"/>
              </a:rPr>
              <a:t>证据理论</a:t>
            </a:r>
            <a:endParaRPr lang="zh-CN" altLang="en-US" sz="2800" b="1" dirty="0">
              <a:solidFill>
                <a:schemeClr val="tx1">
                  <a:lumMod val="95000"/>
                  <a:lumOff val="5000"/>
                </a:schemeClr>
              </a:solidFill>
              <a:latin typeface="+mn-ea"/>
            </a:endParaRPr>
          </a:p>
          <a:p>
            <a:pPr>
              <a:lnSpc>
                <a:spcPct val="150000"/>
              </a:lnSpc>
            </a:pPr>
            <a:r>
              <a:rPr lang="en-US" altLang="zh-CN" sz="2800" b="1" dirty="0">
                <a:solidFill>
                  <a:schemeClr val="tx1">
                    <a:lumMod val="95000"/>
                    <a:lumOff val="5000"/>
                  </a:schemeClr>
                </a:solidFill>
                <a:latin typeface="+mn-ea"/>
              </a:rPr>
              <a:t>4.7 </a:t>
            </a:r>
            <a:r>
              <a:rPr lang="zh-CN" altLang="en-US" sz="2800" b="1" dirty="0">
                <a:solidFill>
                  <a:schemeClr val="tx1">
                    <a:lumMod val="95000"/>
                    <a:lumOff val="5000"/>
                  </a:schemeClr>
                </a:solidFill>
                <a:latin typeface="+mn-ea"/>
              </a:rPr>
              <a:t>粗糙集理论</a:t>
            </a:r>
            <a:endParaRPr lang="en-US" altLang="zh-CN" sz="2800" b="1" dirty="0">
              <a:solidFill>
                <a:schemeClr val="tx1">
                  <a:lumMod val="95000"/>
                  <a:lumOff val="5000"/>
                </a:schemeClr>
              </a:solidFill>
              <a:latin typeface="+mn-ea"/>
            </a:endParaRPr>
          </a:p>
        </p:txBody>
      </p:sp>
      <p:sp>
        <p:nvSpPr>
          <p:cNvPr id="28" name="矩形 27"/>
          <p:cNvSpPr/>
          <p:nvPr/>
        </p:nvSpPr>
        <p:spPr>
          <a:xfrm>
            <a:off x="614187" y="719222"/>
            <a:ext cx="8060202" cy="1015663"/>
          </a:xfrm>
          <a:prstGeom prst="rect">
            <a:avLst/>
          </a:prstGeom>
          <a:noFill/>
        </p:spPr>
        <p:txBody>
          <a:bodyPr wrap="none" lIns="324000" rIns="324000">
            <a:spAutoFit/>
          </a:bodyPr>
          <a:lstStyle/>
          <a:p>
            <a:r>
              <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rPr>
              <a:t>第四章	不确定性推理</a:t>
            </a:r>
            <a:endPar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endParaRPr>
          </a:p>
        </p:txBody>
      </p:sp>
      <p:sp>
        <p:nvSpPr>
          <p:cNvPr id="30" name="KSO_Shape"/>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826975"/>
          </a:xfrm>
          <a:prstGeom prst="rect">
            <a:avLst/>
          </a:prstGeom>
          <a:noFill/>
          <a:ln w="9525">
            <a:noFill/>
            <a:miter lim="800000"/>
          </a:ln>
        </p:spPr>
        <p:txBody>
          <a:bodyPr wrap="square">
            <a:spAutoFit/>
          </a:bodyPr>
          <a:lstStyle/>
          <a:p>
            <a:pPr algn="ctr">
              <a:lnSpc>
                <a:spcPct val="150000"/>
              </a:lnSpc>
            </a:pP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4.2 </a:t>
            </a:r>
            <a:r>
              <a:rPr lang="zh-CN" altLang="en-US" sz="8800" b="1" dirty="0" smtClean="0">
                <a:solidFill>
                  <a:schemeClr val="bg1"/>
                </a:solidFill>
                <a:latin typeface="隶书" panose="02010509060101010101" pitchFamily="49" charset="-122"/>
                <a:ea typeface="隶书" panose="02010509060101010101" pitchFamily="49" charset="-122"/>
              </a:rPr>
              <a:t>基本</a:t>
            </a:r>
            <a:r>
              <a:rPr lang="zh-CN" altLang="en-US" sz="8800" b="1" dirty="0">
                <a:solidFill>
                  <a:schemeClr val="bg1"/>
                </a:solidFill>
                <a:latin typeface="隶书" panose="02010509060101010101" pitchFamily="49" charset="-122"/>
                <a:ea typeface="隶书" panose="02010509060101010101" pitchFamily="49" charset="-122"/>
              </a:rPr>
              <a:t>概率</a:t>
            </a:r>
            <a:r>
              <a:rPr lang="zh-CN" altLang="en-US" sz="8800" b="1" dirty="0" smtClean="0">
                <a:solidFill>
                  <a:schemeClr val="bg1"/>
                </a:solidFill>
                <a:latin typeface="隶书" panose="02010509060101010101" pitchFamily="49" charset="-122"/>
                <a:ea typeface="隶书" panose="02010509060101010101" pitchFamily="49" charset="-122"/>
              </a:rPr>
              <a:t>方法</a:t>
            </a:r>
            <a:endParaRPr lang="zh-CN" altLang="en-US" sz="88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231916" y="457200"/>
            <a:ext cx="8686800" cy="838200"/>
          </a:xfrm>
          <a:prstGeom prst="rect">
            <a:avLst/>
          </a:prstGeom>
        </p:spPr>
        <p:txBody>
          <a:bodyPr/>
          <a:lstStyle/>
          <a:p>
            <a:pPr algn="ctr" eaLnBrk="1" fontAlgn="auto" hangingPunct="1">
              <a:spcAft>
                <a:spcPts val="0"/>
              </a:spcAft>
              <a:defRPr/>
            </a:pPr>
            <a:r>
              <a:rPr lang="en-US" altLang="zh-CN" dirty="0" smtClean="0"/>
              <a:t>1. </a:t>
            </a:r>
            <a:r>
              <a:rPr lang="zh-CN" altLang="en-US" dirty="0" smtClean="0"/>
              <a:t>概率论基础</a:t>
            </a:r>
            <a:endParaRPr lang="zh-CN" altLang="en-US" dirty="0"/>
          </a:p>
        </p:txBody>
      </p:sp>
      <p:sp>
        <p:nvSpPr>
          <p:cNvPr id="36867" name="Rectangle 3" descr="Rectangle: Click to edit Master text styles&#10;Second level&#10;Third level&#10;Fourth level&#10;Fifth level"/>
          <p:cNvSpPr>
            <a:spLocks noGrp="1" noChangeArrowheads="1"/>
          </p:cNvSpPr>
          <p:nvPr>
            <p:ph idx="4294967295"/>
          </p:nvPr>
        </p:nvSpPr>
        <p:spPr>
          <a:xfrm>
            <a:off x="735504" y="1404938"/>
            <a:ext cx="7772400" cy="4614862"/>
          </a:xfrm>
          <a:prstGeom prst="rect">
            <a:avLst/>
          </a:prstGeom>
        </p:spPr>
        <p:txBody>
          <a:bodyPr/>
          <a:lstStyle/>
          <a:p>
            <a:pPr eaLnBrk="1" hangingPunct="1">
              <a:lnSpc>
                <a:spcPct val="80000"/>
              </a:lnSpc>
              <a:buClrTx/>
              <a:buSzTx/>
              <a:buFont typeface="Wingdings" panose="05000000000000000000" charset="0"/>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样本空间：</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endParaRPr>
          </a:p>
          <a:p>
            <a:pPr eaLnBrk="1" hangingPunct="1">
              <a:lnSpc>
                <a:spcPct val="100000"/>
              </a:lnSpc>
              <a:buClrTx/>
              <a:buSzTx/>
              <a:buFontTx/>
              <a:buNone/>
            </a:pPr>
            <a:r>
              <a:rPr lang="zh-CN" altLang="en-US" sz="2000" dirty="0" smtClean="0">
                <a:latin typeface="宋体" panose="02010600030101010101" pitchFamily="2" charset="-122"/>
              </a:rPr>
              <a:t>	一个可能的实验结果为一个样本点，样本点的全体构成的集合称为样本空间。</a:t>
            </a:r>
            <a:endParaRPr lang="zh-CN" altLang="en-US" sz="2000" dirty="0" smtClean="0">
              <a:latin typeface="宋体" panose="02010600030101010101" pitchFamily="2" charset="-122"/>
            </a:endParaRPr>
          </a:p>
          <a:p>
            <a:pPr eaLnBrk="1" hangingPunct="1">
              <a:lnSpc>
                <a:spcPct val="80000"/>
              </a:lnSpc>
              <a:buClrTx/>
              <a:buSzTx/>
              <a:buFont typeface="Wingdings" panose="05000000000000000000" charset="0"/>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随机事件：</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endParaRPr>
          </a:p>
          <a:p>
            <a:pPr eaLnBrk="1" hangingPunct="1">
              <a:lnSpc>
                <a:spcPct val="100000"/>
              </a:lnSpc>
              <a:buClrTx/>
              <a:buSzTx/>
              <a:buFontTx/>
              <a:buNone/>
            </a:pPr>
            <a:r>
              <a:rPr lang="zh-CN" altLang="en-US" sz="2000" dirty="0" smtClean="0">
                <a:latin typeface="宋体" panose="02010600030101010101" pitchFamily="2" charset="-122"/>
              </a:rPr>
              <a:t>	把要考察的一些样本点构成的集合称为随机事件。</a:t>
            </a:r>
            <a:endParaRPr lang="zh-CN" altLang="en-US" sz="2000" dirty="0" smtClean="0">
              <a:latin typeface="宋体" panose="02010600030101010101" pitchFamily="2" charset="-122"/>
            </a:endParaRPr>
          </a:p>
          <a:p>
            <a:pPr lvl="1" eaLnBrk="1" hangingPunct="1">
              <a:lnSpc>
                <a:spcPct val="100000"/>
              </a:lnSpc>
              <a:buClrTx/>
              <a:buSzTx/>
              <a:buFont typeface="Wingdings" panose="05000000000000000000" pitchFamily="2" charset="2"/>
              <a:buChar char="ü"/>
            </a:pPr>
            <a:r>
              <a:rPr lang="zh-CN" alt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事件发生了</a:t>
            </a:r>
            <a:r>
              <a:rPr lang="zh-CN" altLang="en-US" sz="1800" dirty="0" smtClean="0">
                <a:latin typeface="宋体" panose="02010600030101010101" pitchFamily="2" charset="-122"/>
              </a:rPr>
              <a:t>：出现了样本点集合中的一个元素。</a:t>
            </a:r>
            <a:endParaRPr lang="zh-CN" altLang="en-US" sz="1800" dirty="0" smtClean="0">
              <a:latin typeface="宋体" panose="02010600030101010101" pitchFamily="2" charset="-122"/>
            </a:endParaRPr>
          </a:p>
          <a:p>
            <a:pPr lvl="1" eaLnBrk="1" hangingPunct="1">
              <a:lnSpc>
                <a:spcPct val="100000"/>
              </a:lnSpc>
              <a:buClrTx/>
              <a:buSzTx/>
              <a:buFont typeface="Wingdings" panose="05000000000000000000" pitchFamily="2" charset="2"/>
              <a:buChar char="ü"/>
            </a:pPr>
            <a:r>
              <a:rPr lang="zh-CN" alt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必然事件</a:t>
            </a:r>
            <a:r>
              <a:rPr lang="zh-CN" altLang="en-US" sz="1800" dirty="0" smtClean="0">
                <a:latin typeface="宋体" panose="02010600030101010101" pitchFamily="2" charset="-122"/>
              </a:rPr>
              <a:t>：样本点全体构成的集合</a:t>
            </a:r>
            <a:r>
              <a:rPr lang="en-US" altLang="zh-CN" sz="1800" dirty="0" smtClean="0">
                <a:latin typeface="宋体" panose="02010600030101010101" pitchFamily="2" charset="-122"/>
              </a:rPr>
              <a:t>(</a:t>
            </a:r>
            <a:r>
              <a:rPr lang="zh-CN" altLang="en-US" sz="1800" dirty="0" smtClean="0">
                <a:latin typeface="宋体" panose="02010600030101010101" pitchFamily="2" charset="-122"/>
              </a:rPr>
              <a:t>即样本空间</a:t>
            </a:r>
            <a:r>
              <a:rPr lang="en-US" altLang="zh-CN" sz="1800" dirty="0" smtClean="0">
                <a:latin typeface="宋体" panose="02010600030101010101" pitchFamily="2" charset="-122"/>
              </a:rPr>
              <a:t>)</a:t>
            </a:r>
            <a:r>
              <a:rPr lang="zh-CN" altLang="en-US" sz="1800" dirty="0" smtClean="0">
                <a:latin typeface="宋体" panose="02010600030101010101" pitchFamily="2" charset="-122"/>
              </a:rPr>
              <a:t>所表示的事件。</a:t>
            </a:r>
            <a:endParaRPr lang="zh-CN" altLang="en-US" sz="1800" dirty="0" smtClean="0">
              <a:latin typeface="宋体" panose="02010600030101010101" pitchFamily="2" charset="-122"/>
            </a:endParaRPr>
          </a:p>
          <a:p>
            <a:pPr lvl="1" eaLnBrk="1" hangingPunct="1">
              <a:lnSpc>
                <a:spcPct val="100000"/>
              </a:lnSpc>
              <a:buClrTx/>
              <a:buSzTx/>
              <a:buFont typeface="Wingdings" panose="05000000000000000000" pitchFamily="2" charset="2"/>
              <a:buChar char="ü"/>
            </a:pPr>
            <a:r>
              <a:rPr lang="zh-CN" alt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不可能事件</a:t>
            </a:r>
            <a:r>
              <a:rPr lang="zh-CN" altLang="en-US" sz="1800" dirty="0" smtClean="0">
                <a:latin typeface="宋体" panose="02010600030101010101" pitchFamily="2" charset="-122"/>
              </a:rPr>
              <a:t>：</a:t>
            </a:r>
            <a:r>
              <a:rPr lang="en-US" altLang="zh-CN" sz="1800" dirty="0" smtClean="0">
                <a:latin typeface="宋体" panose="02010600030101010101" pitchFamily="2" charset="-122"/>
              </a:rPr>
              <a:t>Φ</a:t>
            </a:r>
            <a:endParaRPr lang="en-US" altLang="zh-CN" sz="1800" dirty="0" smtClean="0">
              <a:latin typeface="宋体" panose="02010600030101010101" pitchFamily="2" charset="-122"/>
            </a:endParaRPr>
          </a:p>
          <a:p>
            <a:pPr lvl="1" eaLnBrk="1" hangingPunct="1">
              <a:lnSpc>
                <a:spcPct val="100000"/>
              </a:lnSpc>
              <a:buClrTx/>
              <a:buSzTx/>
              <a:buFont typeface="Wingdings" panose="05000000000000000000" pitchFamily="2" charset="2"/>
              <a:buChar char="ü"/>
            </a:pPr>
            <a:r>
              <a:rPr lang="zh-CN" altLang="en-US" sz="1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基本事件</a:t>
            </a:r>
            <a:r>
              <a:rPr lang="zh-CN" altLang="en-US" sz="1800" dirty="0" smtClean="0">
                <a:latin typeface="宋体" panose="02010600030101010101" pitchFamily="2" charset="-122"/>
              </a:rPr>
              <a:t>：单点集合</a:t>
            </a:r>
            <a:endParaRPr lang="zh-CN" altLang="en-US" sz="1800" dirty="0" smtClean="0">
              <a:latin typeface="宋体" panose="02010600030101010101" pitchFamily="2" charset="-122"/>
            </a:endParaRPr>
          </a:p>
          <a:p>
            <a:pPr eaLnBrk="1" hangingPunct="1">
              <a:lnSpc>
                <a:spcPct val="80000"/>
              </a:lnSpc>
              <a:buClrTx/>
              <a:buSzTx/>
              <a:buFont typeface="Wingdings" panose="05000000000000000000" charset="0"/>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事件的关系</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endParaRPr>
          </a:p>
          <a:p>
            <a:pPr lvl="1" eaLnBrk="1" hangingPunct="1">
              <a:lnSpc>
                <a:spcPct val="80000"/>
              </a:lnSpc>
              <a:buClrTx/>
              <a:buSzTx/>
              <a:buFontTx/>
              <a:buNone/>
            </a:pPr>
            <a:r>
              <a:rPr lang="zh-CN" altLang="en-US" sz="2000" dirty="0" smtClean="0">
                <a:latin typeface="宋体" panose="02010600030101010101" pitchFamily="2" charset="-122"/>
              </a:rPr>
              <a:t>包含、并、交、差、逆</a:t>
            </a:r>
            <a:endParaRPr lang="zh-CN" altLang="en-US" sz="2000" dirty="0" smtClean="0">
              <a:latin typeface="宋体" panose="02010600030101010101" pitchFamily="2" charset="-122"/>
            </a:endParaRPr>
          </a:p>
          <a:p>
            <a:pPr eaLnBrk="1" hangingPunct="1">
              <a:lnSpc>
                <a:spcPct val="80000"/>
              </a:lnSpc>
            </a:pPr>
            <a:endParaRPr lang="en-US" altLang="zh-CN"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AE4C5399-27ED-488F-8CE9-CC56F82E10D1}"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pRg st="3" end="3"/>
                                            </p:txEl>
                                          </p:spTgt>
                                        </p:tgtEl>
                                        <p:attrNameLst>
                                          <p:attrName>style.visibility</p:attrName>
                                        </p:attrNameLst>
                                      </p:cBhvr>
                                      <p:to>
                                        <p:strVal val="visible"/>
                                      </p:to>
                                    </p:set>
                                    <p:anim calcmode="lin" valueType="num">
                                      <p:cBhvr additive="base">
                                        <p:cTn id="25"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6867">
                                            <p:txEl>
                                              <p:pRg st="4" end="4"/>
                                            </p:txEl>
                                          </p:spTgt>
                                        </p:tgtEl>
                                        <p:attrNameLst>
                                          <p:attrName>style.visibility</p:attrName>
                                        </p:attrNameLst>
                                      </p:cBhvr>
                                      <p:to>
                                        <p:strVal val="visible"/>
                                      </p:to>
                                    </p:set>
                                    <p:anim calcmode="lin" valueType="num">
                                      <p:cBhvr additive="base">
                                        <p:cTn id="29"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6867">
                                            <p:txEl>
                                              <p:pRg st="5" end="5"/>
                                            </p:txEl>
                                          </p:spTgt>
                                        </p:tgtEl>
                                        <p:attrNameLst>
                                          <p:attrName>style.visibility</p:attrName>
                                        </p:attrNameLst>
                                      </p:cBhvr>
                                      <p:to>
                                        <p:strVal val="visible"/>
                                      </p:to>
                                    </p:set>
                                    <p:anim calcmode="lin" valueType="num">
                                      <p:cBhvr additive="base">
                                        <p:cTn id="3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6867">
                                            <p:txEl>
                                              <p:pRg st="6" end="6"/>
                                            </p:txEl>
                                          </p:spTgt>
                                        </p:tgtEl>
                                        <p:attrNameLst>
                                          <p:attrName>style.visibility</p:attrName>
                                        </p:attrNameLst>
                                      </p:cBhvr>
                                      <p:to>
                                        <p:strVal val="visible"/>
                                      </p:to>
                                    </p:set>
                                    <p:anim calcmode="lin" valueType="num">
                                      <p:cBhvr additive="base">
                                        <p:cTn id="3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867">
                                            <p:txEl>
                                              <p:pRg st="7" end="7"/>
                                            </p:txEl>
                                          </p:spTgt>
                                        </p:tgtEl>
                                        <p:attrNameLst>
                                          <p:attrName>style.visibility</p:attrName>
                                        </p:attrNameLst>
                                      </p:cBhvr>
                                      <p:to>
                                        <p:strVal val="visible"/>
                                      </p:to>
                                    </p:set>
                                    <p:anim calcmode="lin" valueType="num">
                                      <p:cBhvr additive="base">
                                        <p:cTn id="41"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6867">
                                            <p:txEl>
                                              <p:pRg st="8" end="8"/>
                                            </p:txEl>
                                          </p:spTgt>
                                        </p:tgtEl>
                                        <p:attrNameLst>
                                          <p:attrName>style.visibility</p:attrName>
                                        </p:attrNameLst>
                                      </p:cBhvr>
                                      <p:to>
                                        <p:strVal val="visible"/>
                                      </p:to>
                                    </p:set>
                                    <p:anim calcmode="lin" valueType="num">
                                      <p:cBhvr additive="base">
                                        <p:cTn id="47"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6867">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6867">
                                            <p:txEl>
                                              <p:pRg st="9" end="9"/>
                                            </p:txEl>
                                          </p:spTgt>
                                        </p:tgtEl>
                                        <p:attrNameLst>
                                          <p:attrName>style.visibility</p:attrName>
                                        </p:attrNameLst>
                                      </p:cBhvr>
                                      <p:to>
                                        <p:strVal val="visible"/>
                                      </p:to>
                                    </p:set>
                                    <p:anim calcmode="lin" valueType="num">
                                      <p:cBhvr additive="base">
                                        <p:cTn id="51" dur="500" fill="hold"/>
                                        <p:tgtEl>
                                          <p:spTgt spid="36867">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6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609592" y="152400"/>
            <a:ext cx="7772400" cy="1447800"/>
          </a:xfrm>
          <a:prstGeom prst="rect">
            <a:avLst/>
          </a:prstGeom>
        </p:spPr>
        <p:txBody>
          <a:bodyPr/>
          <a:lstStyle/>
          <a:p>
            <a:pPr algn="ctr" eaLnBrk="1" fontAlgn="auto" hangingPunct="1">
              <a:spcAft>
                <a:spcPts val="0"/>
              </a:spcAft>
              <a:defRPr/>
            </a:pPr>
            <a:r>
              <a:rPr lang="zh-CN" altLang="en-US" dirty="0"/>
              <a:t>事件的概率</a:t>
            </a:r>
            <a:endParaRPr lang="zh-CN" altLang="en-US" dirty="0"/>
          </a:p>
        </p:txBody>
      </p:sp>
      <p:sp>
        <p:nvSpPr>
          <p:cNvPr id="37891" name="Rectangle 3" descr="Rectangle: Click to edit Master text styles&#10;Second level&#10;Third level&#10;Fourth level&#10;Fifth level"/>
          <p:cNvSpPr>
            <a:spLocks noGrp="1" noChangeArrowheads="1"/>
          </p:cNvSpPr>
          <p:nvPr>
            <p:ph idx="4294967295"/>
          </p:nvPr>
        </p:nvSpPr>
        <p:spPr>
          <a:xfrm>
            <a:off x="762008" y="1195388"/>
            <a:ext cx="7772400" cy="5006975"/>
          </a:xfrm>
          <a:prstGeom prst="rect">
            <a:avLst/>
          </a:prstGeom>
        </p:spPr>
        <p:txBody>
          <a:bodyPr/>
          <a:lstStyle/>
          <a:p>
            <a:pPr eaLnBrk="1" hangingPunct="1">
              <a:lnSpc>
                <a:spcPct val="90000"/>
              </a:lnSpc>
              <a:buClrTx/>
              <a:buSzTx/>
              <a:buFont typeface="Wingdings" panose="05000000000000000000" charset="0"/>
              <a:buChar char="n"/>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古典概型</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endParaRPr>
          </a:p>
          <a:p>
            <a:pPr marL="609600" indent="-609600" eaLnBrk="1" hangingPunct="1">
              <a:lnSpc>
                <a:spcPct val="90000"/>
              </a:lnSpc>
              <a:buClrTx/>
              <a:buSzTx/>
              <a:buFontTx/>
              <a:buNone/>
            </a:pPr>
            <a:r>
              <a:rPr lang="zh-CN" altLang="en-US" sz="2800" b="1" dirty="0" smtClean="0">
                <a:latin typeface="宋体" panose="02010600030101010101" pitchFamily="2" charset="-122"/>
              </a:rPr>
              <a:t>定义</a:t>
            </a:r>
            <a:r>
              <a:rPr lang="en-US" altLang="zh-CN" sz="2800" b="1" dirty="0" smtClean="0">
                <a:latin typeface="宋体" panose="02010600030101010101" pitchFamily="2" charset="-122"/>
              </a:rPr>
              <a:t>4.1</a:t>
            </a:r>
            <a:r>
              <a:rPr lang="en-US" altLang="zh-CN" sz="2800" dirty="0" smtClean="0">
                <a:latin typeface="宋体" panose="02010600030101010101" pitchFamily="2" charset="-122"/>
              </a:rPr>
              <a:t> </a:t>
            </a:r>
            <a:r>
              <a:rPr lang="zh-CN" altLang="en-US" sz="2800" dirty="0" smtClean="0">
                <a:latin typeface="宋体" panose="02010600030101010101" pitchFamily="2" charset="-122"/>
              </a:rPr>
              <a:t>设</a:t>
            </a:r>
            <a:r>
              <a:rPr lang="en-US" altLang="zh-CN" sz="2800" dirty="0" smtClean="0">
                <a:latin typeface="宋体" panose="02010600030101010101" pitchFamily="2" charset="-122"/>
              </a:rPr>
              <a:t>E</a:t>
            </a:r>
            <a:r>
              <a:rPr lang="zh-CN" altLang="en-US" sz="2800" dirty="0" smtClean="0">
                <a:latin typeface="宋体" panose="02010600030101010101" pitchFamily="2" charset="-122"/>
              </a:rPr>
              <a:t>为古典概型，样本空间共有</a:t>
            </a:r>
            <a:r>
              <a:rPr lang="en-US" altLang="zh-CN" sz="2800" dirty="0" smtClean="0">
                <a:latin typeface="宋体" panose="02010600030101010101" pitchFamily="2" charset="-122"/>
              </a:rPr>
              <a:t>n</a:t>
            </a:r>
            <a:r>
              <a:rPr lang="zh-CN" altLang="en-US" sz="2800" dirty="0" smtClean="0">
                <a:latin typeface="宋体" panose="02010600030101010101" pitchFamily="2" charset="-122"/>
              </a:rPr>
              <a:t>个基本事件，事件</a:t>
            </a:r>
            <a:r>
              <a:rPr lang="en-US" altLang="zh-CN" sz="2800" dirty="0" smtClean="0">
                <a:latin typeface="宋体" panose="02010600030101010101" pitchFamily="2" charset="-122"/>
              </a:rPr>
              <a:t>A</a:t>
            </a:r>
            <a:r>
              <a:rPr lang="zh-CN" altLang="en-US" sz="2800" dirty="0" smtClean="0">
                <a:latin typeface="宋体" panose="02010600030101010101" pitchFamily="2" charset="-122"/>
              </a:rPr>
              <a:t>中含有</a:t>
            </a:r>
            <a:r>
              <a:rPr lang="en-US" altLang="zh-CN" sz="2800" dirty="0" smtClean="0">
                <a:latin typeface="宋体" panose="02010600030101010101" pitchFamily="2" charset="-122"/>
              </a:rPr>
              <a:t>m</a:t>
            </a:r>
            <a:r>
              <a:rPr lang="zh-CN" altLang="en-US" sz="2800" dirty="0" smtClean="0">
                <a:latin typeface="宋体" panose="02010600030101010101" pitchFamily="2" charset="-122"/>
              </a:rPr>
              <a:t>个基本事件，则称</a:t>
            </a:r>
            <a:endParaRPr lang="zh-CN" altLang="en-US" sz="2800" dirty="0" smtClean="0">
              <a:latin typeface="宋体" panose="02010600030101010101" pitchFamily="2" charset="-122"/>
            </a:endParaRPr>
          </a:p>
          <a:p>
            <a:pPr marL="609600" indent="-609600" algn="ctr" eaLnBrk="1" hangingPunct="1">
              <a:lnSpc>
                <a:spcPct val="90000"/>
              </a:lnSpc>
              <a:buClrTx/>
              <a:buSzTx/>
              <a:buFontTx/>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P(A) = m/n</a:t>
            </a:r>
            <a:endPar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endParaRPr>
          </a:p>
          <a:p>
            <a:pPr marL="609600" indent="-609600" eaLnBrk="1" hangingPunct="1">
              <a:lnSpc>
                <a:spcPct val="90000"/>
              </a:lnSpc>
              <a:buClrTx/>
              <a:buSzTx/>
              <a:buFontTx/>
              <a:buNone/>
            </a:pPr>
            <a:r>
              <a:rPr lang="zh-CN" altLang="en-US" sz="2800" dirty="0" smtClean="0">
                <a:latin typeface="宋体" panose="02010600030101010101" pitchFamily="2" charset="-122"/>
              </a:rPr>
              <a:t>为事件</a:t>
            </a:r>
            <a:r>
              <a:rPr lang="en-US" altLang="zh-CN" sz="2800" dirty="0" smtClean="0">
                <a:latin typeface="宋体" panose="02010600030101010101" pitchFamily="2" charset="-122"/>
              </a:rPr>
              <a:t>A</a:t>
            </a:r>
            <a:r>
              <a:rPr lang="zh-CN" altLang="en-US" sz="2800" dirty="0" smtClean="0">
                <a:latin typeface="宋体" panose="02010600030101010101" pitchFamily="2" charset="-122"/>
              </a:rPr>
              <a:t>的概率。</a:t>
            </a:r>
            <a:endParaRPr lang="zh-CN" altLang="en-US" sz="2800" dirty="0" smtClean="0">
              <a:latin typeface="宋体" panose="02010600030101010101" pitchFamily="2" charset="-122"/>
            </a:endParaRPr>
          </a:p>
          <a:p>
            <a:pPr eaLnBrk="1" hangingPunct="1">
              <a:lnSpc>
                <a:spcPct val="90000"/>
              </a:lnSpc>
              <a:buClrTx/>
              <a:buSzTx/>
              <a:buFont typeface="Wingdings" panose="05000000000000000000" charset="0"/>
              <a:buChar char="Ø"/>
            </a:pPr>
            <a:r>
              <a:rPr lang="zh-CN" altLang="en-US" sz="2800" dirty="0" smtClean="0">
                <a:latin typeface="宋体" panose="02010600030101010101" pitchFamily="2" charset="-122"/>
              </a:rPr>
              <a:t>例如：</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D</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{1,2,3,4,5,6,7}</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取数字</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3</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的倍数</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B={</a:t>
            </a: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取偶数</a:t>
            </a:r>
            <a:r>
              <a:rPr lang="en-US" altLang="zh-CN"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zh-CN" altLang="en-US" sz="2800" dirty="0" smtClean="0">
                <a:latin typeface="宋体" panose="02010600030101010101" pitchFamily="2" charset="-122"/>
              </a:rPr>
              <a:t>。</a:t>
            </a:r>
            <a:endParaRPr lang="zh-CN" altLang="en-US" sz="2800" dirty="0" smtClean="0">
              <a:latin typeface="宋体" panose="02010600030101010101" pitchFamily="2" charset="-122"/>
            </a:endParaRPr>
          </a:p>
          <a:p>
            <a:pPr marL="609600" indent="-609600" eaLnBrk="1" hangingPunct="1">
              <a:lnSpc>
                <a:spcPct val="90000"/>
              </a:lnSpc>
              <a:buClrTx/>
              <a:buSzTx/>
              <a:buFontTx/>
              <a:buNone/>
            </a:pPr>
            <a:r>
              <a:rPr lang="zh-CN" altLang="en-US" sz="2800" dirty="0" smtClean="0">
                <a:latin typeface="宋体" panose="02010600030101010101" pitchFamily="2" charset="-122"/>
              </a:rPr>
              <a:t>解：基本事件有</a:t>
            </a:r>
            <a:r>
              <a:rPr lang="en-US" altLang="zh-CN" sz="2800" dirty="0" smtClean="0">
                <a:latin typeface="宋体" panose="02010600030101010101" pitchFamily="2" charset="-122"/>
              </a:rPr>
              <a:t>7</a:t>
            </a:r>
            <a:r>
              <a:rPr lang="zh-CN" altLang="en-US" sz="2800" dirty="0" smtClean="0">
                <a:latin typeface="宋体" panose="02010600030101010101" pitchFamily="2" charset="-122"/>
              </a:rPr>
              <a:t>个，</a:t>
            </a:r>
            <a:r>
              <a:rPr lang="en-US" altLang="zh-CN" sz="2800" dirty="0" smtClean="0">
                <a:latin typeface="宋体" panose="02010600030101010101" pitchFamily="2" charset="-122"/>
              </a:rPr>
              <a:t>n</a:t>
            </a:r>
            <a:r>
              <a:rPr lang="zh-CN" altLang="en-US" sz="2800" dirty="0" smtClean="0">
                <a:latin typeface="宋体" panose="02010600030101010101" pitchFamily="2" charset="-122"/>
              </a:rPr>
              <a:t>＝</a:t>
            </a:r>
            <a:r>
              <a:rPr lang="en-US" altLang="zh-CN" sz="2800" dirty="0" smtClean="0">
                <a:latin typeface="宋体" panose="02010600030101010101" pitchFamily="2" charset="-122"/>
              </a:rPr>
              <a:t>7</a:t>
            </a:r>
            <a:r>
              <a:rPr lang="zh-CN" altLang="en-US" sz="2800" dirty="0" smtClean="0">
                <a:latin typeface="宋体" panose="02010600030101010101" pitchFamily="2" charset="-122"/>
              </a:rPr>
              <a:t>。</a:t>
            </a:r>
            <a:endParaRPr lang="zh-CN" altLang="en-US" sz="2800" dirty="0" smtClean="0">
              <a:latin typeface="宋体" panose="02010600030101010101" pitchFamily="2" charset="-122"/>
            </a:endParaRPr>
          </a:p>
          <a:p>
            <a:pPr marL="609600" indent="-609600" eaLnBrk="1" hangingPunct="1">
              <a:lnSpc>
                <a:spcPct val="90000"/>
              </a:lnSpc>
              <a:buClrTx/>
              <a:buSzTx/>
              <a:buFontTx/>
              <a:buNone/>
            </a:pPr>
            <a:r>
              <a:rPr lang="zh-CN" altLang="en-US" sz="2800" dirty="0" smtClean="0">
                <a:latin typeface="宋体" panose="02010600030101010101" pitchFamily="2" charset="-122"/>
              </a:rPr>
              <a:t>	对于事件</a:t>
            </a:r>
            <a:r>
              <a:rPr lang="en-US" altLang="zh-CN" sz="2800" dirty="0" smtClean="0">
                <a:latin typeface="宋体" panose="02010600030101010101" pitchFamily="2" charset="-122"/>
              </a:rPr>
              <a:t>A</a:t>
            </a:r>
            <a:r>
              <a:rPr lang="zh-CN" altLang="en-US" sz="2800" dirty="0" smtClean="0">
                <a:latin typeface="宋体" panose="02010600030101010101" pitchFamily="2" charset="-122"/>
              </a:rPr>
              <a:t>，</a:t>
            </a:r>
            <a:r>
              <a:rPr lang="en-US" altLang="zh-CN" sz="2800" dirty="0" smtClean="0">
                <a:latin typeface="宋体" panose="02010600030101010101" pitchFamily="2" charset="-122"/>
              </a:rPr>
              <a:t>m=2</a:t>
            </a:r>
            <a:r>
              <a:rPr lang="zh-CN" altLang="en-US" sz="2800" dirty="0" smtClean="0">
                <a:latin typeface="宋体" panose="02010600030101010101" pitchFamily="2" charset="-122"/>
              </a:rPr>
              <a:t>，所以</a:t>
            </a:r>
            <a:r>
              <a:rPr lang="en-US" altLang="zh-CN" sz="2800" dirty="0" smtClean="0">
                <a:latin typeface="宋体" panose="02010600030101010101" pitchFamily="2" charset="-122"/>
              </a:rPr>
              <a:t>P(A) = m/n = 2/7</a:t>
            </a:r>
            <a:endParaRPr lang="en-US" altLang="zh-CN" sz="2800" dirty="0" smtClean="0">
              <a:latin typeface="宋体" panose="02010600030101010101" pitchFamily="2" charset="-122"/>
            </a:endParaRPr>
          </a:p>
          <a:p>
            <a:pPr marL="609600" indent="-609600" eaLnBrk="1" hangingPunct="1">
              <a:lnSpc>
                <a:spcPct val="90000"/>
              </a:lnSpc>
              <a:buClrTx/>
              <a:buSzTx/>
              <a:buFontTx/>
              <a:buNone/>
            </a:pPr>
            <a:r>
              <a:rPr lang="en-US" altLang="zh-CN" sz="2800" dirty="0" smtClean="0">
                <a:latin typeface="宋体" panose="02010600030101010101" pitchFamily="2" charset="-122"/>
              </a:rPr>
              <a:t>	</a:t>
            </a:r>
            <a:r>
              <a:rPr lang="zh-CN" altLang="en-US" sz="2800" dirty="0" smtClean="0">
                <a:latin typeface="宋体" panose="02010600030101010101" pitchFamily="2" charset="-122"/>
              </a:rPr>
              <a:t>对于事件</a:t>
            </a:r>
            <a:r>
              <a:rPr lang="en-US" altLang="zh-CN" sz="2800" dirty="0" smtClean="0">
                <a:latin typeface="宋体" panose="02010600030101010101" pitchFamily="2" charset="-122"/>
              </a:rPr>
              <a:t>B</a:t>
            </a:r>
            <a:r>
              <a:rPr lang="zh-CN" altLang="en-US" sz="2800" dirty="0" smtClean="0">
                <a:latin typeface="宋体" panose="02010600030101010101" pitchFamily="2" charset="-122"/>
              </a:rPr>
              <a:t>，</a:t>
            </a:r>
            <a:r>
              <a:rPr lang="en-US" altLang="zh-CN" sz="2800" dirty="0" smtClean="0">
                <a:latin typeface="宋体" panose="02010600030101010101" pitchFamily="2" charset="-122"/>
              </a:rPr>
              <a:t>m=3</a:t>
            </a:r>
            <a:r>
              <a:rPr lang="zh-CN" altLang="en-US" sz="2800" dirty="0" smtClean="0">
                <a:latin typeface="宋体" panose="02010600030101010101" pitchFamily="2" charset="-122"/>
              </a:rPr>
              <a:t>，所以</a:t>
            </a:r>
            <a:r>
              <a:rPr lang="en-US" altLang="zh-CN" sz="2800" dirty="0" smtClean="0">
                <a:latin typeface="宋体" panose="02010600030101010101" pitchFamily="2" charset="-122"/>
              </a:rPr>
              <a:t>P(B) = m/n = 3/7</a:t>
            </a:r>
            <a:endParaRPr lang="en-US" altLang="zh-CN" sz="2800" dirty="0" smtClean="0">
              <a:latin typeface="宋体" panose="02010600030101010101" pitchFamily="2" charset="-122"/>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FF9E52B-140C-4BF7-AA21-B07A1FCD783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 calcmode="lin" valueType="num">
                                      <p:cBhvr additive="base">
                                        <p:cTn id="12"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 calcmode="lin" valueType="num">
                                      <p:cBhvr additive="base">
                                        <p:cTn id="17"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 calcmode="lin" valueType="num">
                                      <p:cBhvr additive="base">
                                        <p:cTn id="22"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891">
                                            <p:txEl>
                                              <p:pRg st="4" end="4"/>
                                            </p:txEl>
                                          </p:spTgt>
                                        </p:tgtEl>
                                        <p:attrNameLst>
                                          <p:attrName>style.visibility</p:attrName>
                                        </p:attrNameLst>
                                      </p:cBhvr>
                                      <p:to>
                                        <p:strVal val="visible"/>
                                      </p:to>
                                    </p:set>
                                    <p:anim calcmode="lin" valueType="num">
                                      <p:cBhvr additive="base">
                                        <p:cTn id="28"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891">
                                            <p:txEl>
                                              <p:pRg st="5" end="5"/>
                                            </p:txEl>
                                          </p:spTgt>
                                        </p:tgtEl>
                                        <p:attrNameLst>
                                          <p:attrName>style.visibility</p:attrName>
                                        </p:attrNameLst>
                                      </p:cBhvr>
                                      <p:to>
                                        <p:strVal val="visible"/>
                                      </p:to>
                                    </p:set>
                                    <p:anim calcmode="lin" valueType="num">
                                      <p:cBhvr additive="base">
                                        <p:cTn id="34"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891">
                                            <p:txEl>
                                              <p:pRg st="6" end="6"/>
                                            </p:txEl>
                                          </p:spTgt>
                                        </p:tgtEl>
                                        <p:attrNameLst>
                                          <p:attrName>style.visibility</p:attrName>
                                        </p:attrNameLst>
                                      </p:cBhvr>
                                      <p:to>
                                        <p:strVal val="visible"/>
                                      </p:to>
                                    </p:set>
                                    <p:anim calcmode="lin" valueType="num">
                                      <p:cBhvr additive="base">
                                        <p:cTn id="40" dur="500" fill="hold"/>
                                        <p:tgtEl>
                                          <p:spTgt spid="37891">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78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891">
                                            <p:txEl>
                                              <p:pRg st="7" end="7"/>
                                            </p:txEl>
                                          </p:spTgt>
                                        </p:tgtEl>
                                        <p:attrNameLst>
                                          <p:attrName>style.visibility</p:attrName>
                                        </p:attrNameLst>
                                      </p:cBhvr>
                                      <p:to>
                                        <p:strVal val="visible"/>
                                      </p:to>
                                    </p:set>
                                    <p:anim calcmode="lin" valueType="num">
                                      <p:cBhvr additive="base">
                                        <p:cTn id="46" dur="500" fill="hold"/>
                                        <p:tgtEl>
                                          <p:spTgt spid="37891">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8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941259" y="496888"/>
            <a:ext cx="7513637" cy="838200"/>
          </a:xfrm>
          <a:prstGeom prst="rect">
            <a:avLst/>
          </a:prstGeom>
        </p:spPr>
        <p:txBody>
          <a:bodyPr/>
          <a:lstStyle/>
          <a:p>
            <a:pPr algn="ctr" eaLnBrk="1" fontAlgn="auto" hangingPunct="1">
              <a:spcAft>
                <a:spcPts val="0"/>
              </a:spcAft>
              <a:defRPr/>
            </a:pPr>
            <a:r>
              <a:rPr lang="zh-CN" altLang="en-US" dirty="0"/>
              <a:t>事件的概率</a:t>
            </a:r>
            <a:endParaRPr lang="zh-CN" altLang="en-US" dirty="0"/>
          </a:p>
        </p:txBody>
      </p:sp>
      <p:sp>
        <p:nvSpPr>
          <p:cNvPr id="1028" name="Rectangle 3" descr="Rectangle: Click to edit Master text styles&#10;Second level&#10;Third level&#10;Fourth level&#10;Fifth level"/>
          <p:cNvSpPr>
            <a:spLocks noGrp="1" noChangeArrowheads="1"/>
          </p:cNvSpPr>
          <p:nvPr>
            <p:ph idx="4294967295"/>
          </p:nvPr>
        </p:nvSpPr>
        <p:spPr>
          <a:xfrm>
            <a:off x="854772" y="1325563"/>
            <a:ext cx="7772400" cy="5151437"/>
          </a:xfrm>
          <a:prstGeom prst="rect">
            <a:avLst/>
          </a:prstGeom>
        </p:spPr>
        <p:txBody>
          <a:bodyPr/>
          <a:lstStyle/>
          <a:p>
            <a:pPr eaLnBrk="1" hangingPunct="1">
              <a:lnSpc>
                <a:spcPct val="90000"/>
              </a:lnSpc>
              <a:buFont typeface="Wingdings" panose="05000000000000000000" charset="0"/>
              <a:buChar char="n"/>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统计概型</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None/>
            </a:pPr>
            <a:r>
              <a:rPr lang="zh-CN" altLang="en-US" sz="2800" dirty="0" smtClean="0"/>
              <a:t>	当试验次数足够多时，一个事件</a:t>
            </a:r>
            <a:r>
              <a:rPr lang="en-US" altLang="zh-CN" sz="2800" dirty="0" smtClean="0"/>
              <a:t>(A)</a:t>
            </a:r>
            <a:r>
              <a:rPr lang="zh-CN" altLang="en-US" sz="2800" dirty="0" smtClean="0"/>
              <a:t>发生的次数</a:t>
            </a:r>
            <a:r>
              <a:rPr lang="en-US" altLang="zh-CN" sz="2800" dirty="0" smtClean="0"/>
              <a:t>m</a:t>
            </a:r>
            <a:r>
              <a:rPr lang="zh-CN" altLang="en-US" sz="2800" dirty="0" smtClean="0"/>
              <a:t>与试验的总次数</a:t>
            </a:r>
            <a:r>
              <a:rPr lang="en-US" altLang="zh-CN" sz="2800" dirty="0" smtClean="0"/>
              <a:t>n</a:t>
            </a:r>
            <a:r>
              <a:rPr lang="zh-CN" altLang="en-US" sz="2800" dirty="0" smtClean="0"/>
              <a:t>之比：</a:t>
            </a:r>
            <a:endParaRPr lang="zh-CN" altLang="en-US" sz="2800" dirty="0" smtClean="0"/>
          </a:p>
          <a:p>
            <a:pPr algn="ctr" eaLnBrk="1" hangingPunct="1">
              <a:lnSpc>
                <a:spcPct val="90000"/>
              </a:lnSpc>
              <a:buFont typeface="Wingdings" panose="05000000000000000000" pitchFamily="2" charset="2"/>
              <a:buNone/>
            </a:pPr>
            <a:r>
              <a:rPr lang="en-US" altLang="zh-CN" sz="2800" i="1" dirty="0" err="1" smtClean="0"/>
              <a:t>f</a:t>
            </a:r>
            <a:r>
              <a:rPr lang="en-US" altLang="zh-CN" sz="2800" baseline="-25000" dirty="0" err="1" smtClean="0"/>
              <a:t>n</a:t>
            </a:r>
            <a:r>
              <a:rPr lang="en-US" altLang="zh-CN" sz="2800" dirty="0" smtClean="0"/>
              <a:t>(A)=m/n</a:t>
            </a:r>
            <a:endParaRPr lang="en-US" altLang="zh-CN" sz="2800" dirty="0" smtClean="0"/>
          </a:p>
          <a:p>
            <a:pPr eaLnBrk="1" hangingPunct="1">
              <a:lnSpc>
                <a:spcPct val="90000"/>
              </a:lnSpc>
              <a:buFont typeface="Wingdings" panose="05000000000000000000" pitchFamily="2" charset="2"/>
              <a:buNone/>
            </a:pPr>
            <a:r>
              <a:rPr lang="en-US" altLang="zh-CN" sz="2800" dirty="0" smtClean="0"/>
              <a:t>	</a:t>
            </a:r>
            <a:r>
              <a:rPr lang="zh-CN" altLang="en-US" sz="2800" dirty="0" smtClean="0"/>
              <a:t>在一个常数</a:t>
            </a:r>
            <a:r>
              <a:rPr lang="en-US" altLang="zh-CN" sz="2800" dirty="0" smtClean="0"/>
              <a:t>p(0≤p≤1)</a:t>
            </a:r>
            <a:r>
              <a:rPr lang="zh-CN" altLang="en-US" sz="2800" dirty="0" smtClean="0"/>
              <a:t>附近摆动，并稳定于</a:t>
            </a:r>
            <a:r>
              <a:rPr lang="en-US" altLang="zh-CN" sz="2800" dirty="0" smtClean="0"/>
              <a:t>p</a:t>
            </a:r>
            <a:r>
              <a:rPr lang="zh-CN" altLang="en-US" sz="2800" dirty="0" smtClean="0"/>
              <a:t>。</a:t>
            </a:r>
            <a:endParaRPr lang="zh-CN" altLang="en-US" sz="2800" dirty="0" smtClean="0"/>
          </a:p>
          <a:p>
            <a:pPr eaLnBrk="1" hangingPunct="1">
              <a:lnSpc>
                <a:spcPct val="90000"/>
              </a:lnSpc>
              <a:buFont typeface="Wingdings" panose="05000000000000000000" charset="0"/>
              <a:buChar char="Ø"/>
            </a:pPr>
            <a:r>
              <a:rPr lang="zh-CN" altLang="en-US" sz="2800" b="1" dirty="0" smtClean="0"/>
              <a:t>定义</a:t>
            </a:r>
            <a:r>
              <a:rPr lang="en-US" altLang="zh-CN" sz="2800" b="1" dirty="0" smtClean="0"/>
              <a:t>4.2</a:t>
            </a:r>
            <a:r>
              <a:rPr lang="en-US" altLang="zh-CN" sz="2800" dirty="0" smtClean="0"/>
              <a:t> </a:t>
            </a:r>
            <a:r>
              <a:rPr lang="zh-CN" altLang="en-US" sz="2800" dirty="0" smtClean="0"/>
              <a:t>在同一组条件下所作的大量重复试验中，事件</a:t>
            </a:r>
            <a:r>
              <a:rPr lang="en-US" altLang="zh-CN" sz="2800" dirty="0" smtClean="0"/>
              <a:t>A</a:t>
            </a:r>
            <a:r>
              <a:rPr lang="zh-CN" altLang="en-US" sz="2800" dirty="0" smtClean="0"/>
              <a:t>出现的频率</a:t>
            </a:r>
            <a:r>
              <a:rPr lang="en-US" altLang="zh-CN" sz="2800" i="1" dirty="0" err="1" smtClean="0"/>
              <a:t>f</a:t>
            </a:r>
            <a:r>
              <a:rPr lang="en-US" altLang="zh-CN" sz="2800" baseline="-25000" dirty="0" err="1" smtClean="0"/>
              <a:t>n</a:t>
            </a:r>
            <a:r>
              <a:rPr lang="en-US" altLang="zh-CN" sz="2800" dirty="0" smtClean="0"/>
              <a:t>(A)</a:t>
            </a:r>
            <a:r>
              <a:rPr lang="zh-CN" altLang="en-US" sz="2800" dirty="0" smtClean="0"/>
              <a:t>总是在</a:t>
            </a:r>
            <a:r>
              <a:rPr lang="en-US" altLang="zh-CN" sz="2800" dirty="0" smtClean="0"/>
              <a:t>[0,1]</a:t>
            </a:r>
            <a:r>
              <a:rPr lang="zh-CN" altLang="en-US" sz="2800" dirty="0" smtClean="0"/>
              <a:t>上的一个确定常数</a:t>
            </a:r>
            <a:r>
              <a:rPr lang="en-US" altLang="zh-CN" sz="2800" dirty="0" smtClean="0"/>
              <a:t>p</a:t>
            </a:r>
            <a:r>
              <a:rPr lang="zh-CN" altLang="en-US" sz="2800" dirty="0" smtClean="0"/>
              <a:t>附近摆动，并且稳定于</a:t>
            </a:r>
            <a:r>
              <a:rPr lang="en-US" altLang="zh-CN" sz="2800" dirty="0" smtClean="0"/>
              <a:t>p</a:t>
            </a:r>
            <a:r>
              <a:rPr lang="zh-CN" altLang="en-US" sz="2800" dirty="0" smtClean="0"/>
              <a:t>，则称</a:t>
            </a:r>
            <a:r>
              <a:rPr lang="en-US" altLang="zh-CN" sz="2800" dirty="0" smtClean="0"/>
              <a:t>p</a:t>
            </a:r>
            <a:r>
              <a:rPr lang="zh-CN" altLang="en-US" sz="2800" dirty="0" smtClean="0"/>
              <a:t>为事件</a:t>
            </a:r>
            <a:r>
              <a:rPr lang="en-US" altLang="zh-CN" sz="2800" dirty="0" smtClean="0"/>
              <a:t>A</a:t>
            </a:r>
            <a:r>
              <a:rPr lang="zh-CN" altLang="en-US" sz="2800" dirty="0" smtClean="0"/>
              <a:t>的概率。即</a:t>
            </a:r>
            <a:endParaRPr lang="zh-CN" altLang="en-US" sz="2800"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3C93DB2-C93C-4F9B-9931-27BD8F1DB94A}" type="slidenum">
              <a:rPr lang="en-US" altLang="zh-CN"/>
            </a:fld>
            <a:endParaRPr lang="en-US" altLang="zh-CN"/>
          </a:p>
        </p:txBody>
      </p:sp>
      <p:sp>
        <p:nvSpPr>
          <p:cNvPr id="103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026" name="Object 4"/>
          <p:cNvGraphicFramePr>
            <a:graphicFrameLocks noChangeAspect="1"/>
          </p:cNvGraphicFramePr>
          <p:nvPr/>
        </p:nvGraphicFramePr>
        <p:xfrm>
          <a:off x="3027093" y="5565913"/>
          <a:ext cx="3545115" cy="885687"/>
        </p:xfrm>
        <a:graphic>
          <a:graphicData uri="http://schemas.openxmlformats.org/presentationml/2006/ole">
            <mc:AlternateContent xmlns:mc="http://schemas.openxmlformats.org/markup-compatibility/2006">
              <mc:Choice xmlns:v="urn:schemas-microsoft-com:vml" Requires="v">
                <p:oleObj spid="_x0000_s1076" name="Equation" r:id="rId1" imgW="1104900" imgH="279400" progId="Equation.3">
                  <p:embed/>
                </p:oleObj>
              </mc:Choice>
              <mc:Fallback>
                <p:oleObj name="Equation" r:id="rId1" imgW="1104900" imgH="279400" progId="Equation.3">
                  <p:embed/>
                  <p:pic>
                    <p:nvPicPr>
                      <p:cNvPr id="0" name="图片 10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093" y="5565913"/>
                        <a:ext cx="3545115" cy="885687"/>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 calcmode="lin" valueType="num">
                                      <p:cBhvr additive="base">
                                        <p:cTn id="7" dur="500" fill="hold"/>
                                        <p:tgtEl>
                                          <p:spTgt spid="10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28">
                                            <p:txEl>
                                              <p:pRg st="1" end="1"/>
                                            </p:txEl>
                                          </p:spTgt>
                                        </p:tgtEl>
                                        <p:attrNameLst>
                                          <p:attrName>style.visibility</p:attrName>
                                        </p:attrNameLst>
                                      </p:cBhvr>
                                      <p:to>
                                        <p:strVal val="visible"/>
                                      </p:to>
                                    </p:set>
                                    <p:anim calcmode="lin" valueType="num">
                                      <p:cBhvr additive="base">
                                        <p:cTn id="12" dur="500" fill="hold"/>
                                        <p:tgtEl>
                                          <p:spTgt spid="102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28">
                                            <p:txEl>
                                              <p:pRg st="2" end="2"/>
                                            </p:txEl>
                                          </p:spTgt>
                                        </p:tgtEl>
                                        <p:attrNameLst>
                                          <p:attrName>style.visibility</p:attrName>
                                        </p:attrNameLst>
                                      </p:cBhvr>
                                      <p:to>
                                        <p:strVal val="visible"/>
                                      </p:to>
                                    </p:set>
                                    <p:anim calcmode="lin" valueType="num">
                                      <p:cBhvr additive="base">
                                        <p:cTn id="17" dur="500" fill="hold"/>
                                        <p:tgtEl>
                                          <p:spTgt spid="102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8">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28">
                                            <p:txEl>
                                              <p:pRg st="3" end="3"/>
                                            </p:txEl>
                                          </p:spTgt>
                                        </p:tgtEl>
                                        <p:attrNameLst>
                                          <p:attrName>style.visibility</p:attrName>
                                        </p:attrNameLst>
                                      </p:cBhvr>
                                      <p:to>
                                        <p:strVal val="visible"/>
                                      </p:to>
                                    </p:set>
                                    <p:anim calcmode="lin" valueType="num">
                                      <p:cBhvr additive="base">
                                        <p:cTn id="22" dur="500" fill="hold"/>
                                        <p:tgtEl>
                                          <p:spTgt spid="102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28">
                                            <p:txEl>
                                              <p:pRg st="4" end="4"/>
                                            </p:txEl>
                                          </p:spTgt>
                                        </p:tgtEl>
                                        <p:attrNameLst>
                                          <p:attrName>style.visibility</p:attrName>
                                        </p:attrNameLst>
                                      </p:cBhvr>
                                      <p:to>
                                        <p:strVal val="visible"/>
                                      </p:to>
                                    </p:set>
                                    <p:anim calcmode="lin" valueType="num">
                                      <p:cBhvr additive="base">
                                        <p:cTn id="28" dur="500" fill="hold"/>
                                        <p:tgtEl>
                                          <p:spTgt spid="1028">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28">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additive="base">
                                        <p:cTn id="33" dur="500" fill="hold"/>
                                        <p:tgtEl>
                                          <p:spTgt spid="1026"/>
                                        </p:tgtEl>
                                        <p:attrNameLst>
                                          <p:attrName>ppt_x</p:attrName>
                                        </p:attrNameLst>
                                      </p:cBhvr>
                                      <p:tavLst>
                                        <p:tav tm="0">
                                          <p:val>
                                            <p:strVal val="#ppt_x"/>
                                          </p:val>
                                        </p:tav>
                                        <p:tav tm="100000">
                                          <p:val>
                                            <p:strVal val="#ppt_x"/>
                                          </p:val>
                                        </p:tav>
                                      </p:tavLst>
                                    </p:anim>
                                    <p:anim calcmode="lin" valueType="num">
                                      <p:cBhvr additive="base">
                                        <p:cTn id="3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675852" y="152400"/>
            <a:ext cx="7772400" cy="1295400"/>
          </a:xfrm>
          <a:prstGeom prst="rect">
            <a:avLst/>
          </a:prstGeom>
        </p:spPr>
        <p:txBody>
          <a:bodyPr/>
          <a:lstStyle/>
          <a:p>
            <a:pPr algn="ctr" eaLnBrk="1" fontAlgn="auto" hangingPunct="1">
              <a:spcAft>
                <a:spcPts val="0"/>
              </a:spcAft>
              <a:defRPr/>
            </a:pPr>
            <a:r>
              <a:rPr lang="zh-CN" altLang="en-US" dirty="0"/>
              <a:t>条件</a:t>
            </a:r>
            <a:r>
              <a:rPr lang="zh-CN" altLang="en-US" dirty="0" smtClean="0"/>
              <a:t>概型</a:t>
            </a:r>
            <a:endParaRPr lang="zh-CN" altLang="en-US" dirty="0"/>
          </a:p>
        </p:txBody>
      </p:sp>
      <p:sp>
        <p:nvSpPr>
          <p:cNvPr id="3076" name="Rectangle 3" descr="Rectangle: Click to edit Master text styles&#10;Second level&#10;Third level&#10;Fourth level&#10;Fifth level"/>
          <p:cNvSpPr>
            <a:spLocks noGrp="1" noChangeArrowheads="1"/>
          </p:cNvSpPr>
          <p:nvPr>
            <p:ph idx="4294967295"/>
          </p:nvPr>
        </p:nvSpPr>
        <p:spPr>
          <a:xfrm>
            <a:off x="284924" y="1311275"/>
            <a:ext cx="8686800" cy="4768850"/>
          </a:xfrm>
          <a:prstGeom prst="rect">
            <a:avLst/>
          </a:prstGeom>
        </p:spPr>
        <p:txBody>
          <a:bodyPr/>
          <a:lstStyle/>
          <a:p>
            <a:pPr eaLnBrk="1" hangingPunct="1">
              <a:buFont typeface="Wingdings" panose="05000000000000000000" charset="0"/>
              <a:buChar char="Ø"/>
            </a:pPr>
            <a:r>
              <a:rPr lang="zh-CN" altLang="en-US" sz="2800" dirty="0" smtClean="0"/>
              <a:t>如果在事件</a:t>
            </a:r>
            <a:r>
              <a:rPr lang="en-US" altLang="zh-CN" sz="2800" dirty="0" smtClean="0"/>
              <a:t>B</a:t>
            </a:r>
            <a:r>
              <a:rPr lang="zh-CN" altLang="en-US" sz="2800" dirty="0" smtClean="0"/>
              <a:t>发生的条件下考虑事件</a:t>
            </a:r>
            <a:r>
              <a:rPr lang="en-US" altLang="zh-CN" sz="2800" dirty="0" smtClean="0"/>
              <a:t>A</a:t>
            </a:r>
            <a:r>
              <a:rPr lang="zh-CN" altLang="en-US" sz="2800" dirty="0" smtClean="0"/>
              <a:t>发生的概率，就称它为事件</a:t>
            </a:r>
            <a:r>
              <a:rPr lang="en-US" altLang="zh-CN" sz="2800" dirty="0" smtClean="0"/>
              <a:t>A</a:t>
            </a:r>
            <a:r>
              <a:rPr lang="zh-CN" altLang="en-US" sz="2800" dirty="0" smtClean="0"/>
              <a:t>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条件概率</a:t>
            </a:r>
            <a:r>
              <a:rPr lang="zh-CN" altLang="en-US" sz="2800" dirty="0" smtClean="0"/>
              <a:t>，记为</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P(A|B)</a:t>
            </a:r>
            <a:r>
              <a:rPr lang="zh-CN" altLang="en-US" sz="2800" dirty="0" smtClean="0"/>
              <a:t>。</a:t>
            </a:r>
            <a:endParaRPr lang="zh-CN" altLang="en-US" sz="2800" dirty="0" smtClean="0"/>
          </a:p>
          <a:p>
            <a:pPr eaLnBrk="1" hangingPunct="1">
              <a:buFont typeface="Wingdings" panose="05000000000000000000" charset="0"/>
              <a:buChar char="Ø"/>
            </a:pPr>
            <a:r>
              <a:rPr lang="zh-CN" altLang="en-US" sz="2800" dirty="0" smtClean="0"/>
              <a:t>定义</a:t>
            </a:r>
            <a:r>
              <a:rPr lang="en-US" altLang="zh-CN" sz="2800" dirty="0" smtClean="0"/>
              <a:t>4.3 </a:t>
            </a:r>
            <a:r>
              <a:rPr lang="zh-CN" altLang="en-US" sz="2800" dirty="0" smtClean="0"/>
              <a:t>设</a:t>
            </a:r>
            <a:r>
              <a:rPr lang="en-US" altLang="zh-CN" sz="2800" dirty="0" smtClean="0"/>
              <a:t>A</a:t>
            </a:r>
            <a:r>
              <a:rPr lang="zh-CN" altLang="en-US" sz="2800" dirty="0" smtClean="0"/>
              <a:t>，</a:t>
            </a:r>
            <a:r>
              <a:rPr lang="en-US" altLang="zh-CN" sz="2800" dirty="0" smtClean="0"/>
              <a:t>B</a:t>
            </a:r>
            <a:r>
              <a:rPr lang="zh-CN" altLang="en-US" sz="2800" dirty="0" smtClean="0"/>
              <a:t>是两个事件，</a:t>
            </a:r>
            <a:r>
              <a:rPr lang="en-US" altLang="zh-CN" sz="2800" dirty="0" smtClean="0"/>
              <a:t>P(B)&gt;0,</a:t>
            </a:r>
            <a:r>
              <a:rPr lang="zh-CN" altLang="en-US" sz="2800" dirty="0" smtClean="0"/>
              <a:t>则称							</a:t>
            </a:r>
            <a:endParaRPr lang="zh-CN" altLang="en-US" sz="2800" dirty="0" smtClean="0"/>
          </a:p>
          <a:p>
            <a:pPr eaLnBrk="1" hangingPunct="1">
              <a:buFont typeface="Wingdings" panose="05000000000000000000" pitchFamily="2" charset="2"/>
              <a:buNone/>
            </a:pPr>
            <a:endParaRPr lang="en-US" altLang="zh-CN" sz="2800" dirty="0" smtClean="0"/>
          </a:p>
          <a:p>
            <a:pPr eaLnBrk="1" hangingPunct="1">
              <a:buFont typeface="Wingdings" panose="05000000000000000000" pitchFamily="2" charset="2"/>
              <a:buNone/>
            </a:pPr>
            <a:endParaRPr lang="zh-CN" altLang="en-US" sz="2800" dirty="0" smtClean="0"/>
          </a:p>
          <a:p>
            <a:pPr eaLnBrk="1" hangingPunct="1">
              <a:buFont typeface="Wingdings" panose="05000000000000000000" pitchFamily="2" charset="2"/>
              <a:buNone/>
            </a:pPr>
            <a:r>
              <a:rPr lang="zh-CN" altLang="en-US" sz="2800" dirty="0" smtClean="0"/>
              <a:t>	为在事件</a:t>
            </a:r>
            <a:r>
              <a:rPr lang="en-US" altLang="zh-CN" sz="2800" dirty="0" smtClean="0"/>
              <a:t>B</a:t>
            </a:r>
            <a:r>
              <a:rPr lang="zh-CN" altLang="en-US" sz="2800" dirty="0" smtClean="0"/>
              <a:t>已发生的条件下事件</a:t>
            </a:r>
            <a:r>
              <a:rPr lang="en-US" altLang="zh-CN" sz="2800" dirty="0" smtClean="0"/>
              <a:t>A</a:t>
            </a:r>
            <a:r>
              <a:rPr lang="zh-CN" altLang="en-US" sz="2800" dirty="0" smtClean="0"/>
              <a:t>的条件概率。</a:t>
            </a:r>
            <a:endParaRPr lang="zh-CN" altLang="en-US" sz="2800" dirty="0" smtClean="0"/>
          </a:p>
          <a:p>
            <a:pPr eaLnBrk="1" hangingPunct="1">
              <a:buFont typeface="Wingdings" panose="05000000000000000000" charset="0"/>
              <a:buChar char="Ø"/>
            </a:pPr>
            <a:r>
              <a:rPr lang="zh-CN" altLang="en-US" sz="2800" dirty="0" smtClean="0"/>
              <a:t>条件概率中的条件缩小了样本空间，即条件概率是在条件所确定的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新空间</a:t>
            </a:r>
            <a:r>
              <a:rPr lang="zh-CN" altLang="en-US" sz="2800" dirty="0" smtClean="0"/>
              <a:t>中</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求</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A∩B</a:t>
            </a:r>
            <a:r>
              <a:rPr lang="zh-CN" altLang="en-US" sz="2800" dirty="0" smtClean="0"/>
              <a:t>的概率。</a:t>
            </a:r>
            <a:endParaRPr lang="zh-CN" altLang="en-US" sz="2800"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ECDA4531-93F7-4B41-B7A6-C214ADB56C9E}" type="slidenum">
              <a:rPr lang="en-US" altLang="zh-CN"/>
            </a:fld>
            <a:endParaRPr lang="en-US" altLang="zh-CN"/>
          </a:p>
        </p:txBody>
      </p:sp>
      <p:graphicFrame>
        <p:nvGraphicFramePr>
          <p:cNvPr id="3074" name="Object 4"/>
          <p:cNvGraphicFramePr>
            <a:graphicFrameLocks noChangeAspect="1"/>
          </p:cNvGraphicFramePr>
          <p:nvPr/>
        </p:nvGraphicFramePr>
        <p:xfrm>
          <a:off x="2971799" y="2981739"/>
          <a:ext cx="3030393" cy="948911"/>
        </p:xfrm>
        <a:graphic>
          <a:graphicData uri="http://schemas.openxmlformats.org/presentationml/2006/ole">
            <mc:AlternateContent xmlns:mc="http://schemas.openxmlformats.org/markup-compatibility/2006">
              <mc:Choice xmlns:v="urn:schemas-microsoft-com:vml" Requires="v">
                <p:oleObj spid="_x0000_s3124" name="Equation" r:id="rId1" imgW="2514600" imgH="787400" progId="Equation.DSMT4">
                  <p:embed/>
                </p:oleObj>
              </mc:Choice>
              <mc:Fallback>
                <p:oleObj name="Equation" r:id="rId1" imgW="2514600" imgH="787400" progId="Equation.DSMT4">
                  <p:embed/>
                  <p:pic>
                    <p:nvPicPr>
                      <p:cNvPr id="0" name="图片 31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99" y="2981739"/>
                        <a:ext cx="3030393" cy="948911"/>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 calcmode="lin" valueType="num">
                                      <p:cBhvr additive="base">
                                        <p:cTn id="7" dur="500" fill="hold"/>
                                        <p:tgtEl>
                                          <p:spTgt spid="307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pRg st="1" end="1"/>
                                            </p:txEl>
                                          </p:spTgt>
                                        </p:tgtEl>
                                        <p:attrNameLst>
                                          <p:attrName>style.visibility</p:attrName>
                                        </p:attrNameLst>
                                      </p:cBhvr>
                                      <p:to>
                                        <p:strVal val="visible"/>
                                      </p:to>
                                    </p:set>
                                    <p:anim calcmode="lin" valueType="num">
                                      <p:cBhvr additive="base">
                                        <p:cTn id="13" dur="500" fill="hold"/>
                                        <p:tgtEl>
                                          <p:spTgt spid="307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076">
                                            <p:txEl>
                                              <p:pRg st="4" end="4"/>
                                            </p:txEl>
                                          </p:spTgt>
                                        </p:tgtEl>
                                        <p:attrNameLst>
                                          <p:attrName>style.visibility</p:attrName>
                                        </p:attrNameLst>
                                      </p:cBhvr>
                                      <p:to>
                                        <p:strVal val="visible"/>
                                      </p:to>
                                    </p:set>
                                    <p:anim calcmode="lin" valueType="num">
                                      <p:cBhvr additive="base">
                                        <p:cTn id="23" dur="500" fill="hold"/>
                                        <p:tgtEl>
                                          <p:spTgt spid="3076">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6">
                                            <p:txEl>
                                              <p:pRg st="5" end="5"/>
                                            </p:txEl>
                                          </p:spTgt>
                                        </p:tgtEl>
                                        <p:attrNameLst>
                                          <p:attrName>style.visibility</p:attrName>
                                        </p:attrNameLst>
                                      </p:cBhvr>
                                      <p:to>
                                        <p:strVal val="visible"/>
                                      </p:to>
                                    </p:set>
                                    <p:anim calcmode="lin" valueType="num">
                                      <p:cBhvr additive="base">
                                        <p:cTn id="29" dur="500" fill="hold"/>
                                        <p:tgtEl>
                                          <p:spTgt spid="307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649348" y="534988"/>
            <a:ext cx="7772400" cy="608012"/>
          </a:xfrm>
          <a:prstGeom prst="rect">
            <a:avLst/>
          </a:prstGeom>
        </p:spPr>
        <p:txBody>
          <a:bodyPr>
            <a:normAutofit fontScale="90000"/>
          </a:bodyPr>
          <a:lstStyle/>
          <a:p>
            <a:pPr algn="ctr" eaLnBrk="1" fontAlgn="auto" hangingPunct="1">
              <a:spcAft>
                <a:spcPts val="0"/>
              </a:spcAft>
              <a:defRPr/>
            </a:pPr>
            <a:r>
              <a:rPr lang="zh-CN" altLang="en-US" dirty="0"/>
              <a:t>条件概率示例</a:t>
            </a:r>
            <a:endParaRPr lang="zh-CN" altLang="en-US" b="1" dirty="0"/>
          </a:p>
        </p:txBody>
      </p:sp>
      <p:sp>
        <p:nvSpPr>
          <p:cNvPr id="38915" name="Rectangle 3" descr="Rectangle: Click to edit Master text styles&#10;Second level&#10;Third level&#10;Fourth level&#10;Fifth level"/>
          <p:cNvSpPr>
            <a:spLocks noGrp="1" noChangeArrowheads="1"/>
          </p:cNvSpPr>
          <p:nvPr>
            <p:ph idx="4294967295"/>
          </p:nvPr>
        </p:nvSpPr>
        <p:spPr>
          <a:xfrm>
            <a:off x="788512" y="1905000"/>
            <a:ext cx="7772400" cy="4419600"/>
          </a:xfrm>
          <a:prstGeom prst="rect">
            <a:avLst/>
          </a:prstGeom>
        </p:spPr>
        <p:txBody>
          <a:bodyPr/>
          <a:lstStyle/>
          <a:p>
            <a:pPr eaLnBrk="1" hangingPunct="1">
              <a:buFont typeface="Wingdings" panose="05000000000000000000" charset="0"/>
              <a:buChar char="Ø"/>
            </a:pP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D</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{1,2,3,4,5,6,7}</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取数字</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3</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的倍数</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B={</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取偶数</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宋体" panose="02010600030101010101" pitchFamily="2" charset="-122"/>
              </a:rPr>
              <a:t>。</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求解在事件</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发生的条件下，事件</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发生的条件概率</a:t>
            </a:r>
            <a:r>
              <a:rPr lang="zh-CN" altLang="en-US" sz="2400" dirty="0" smtClean="0"/>
              <a:t>。</a:t>
            </a:r>
            <a:endParaRPr lang="zh-CN" altLang="en-US" sz="2400" dirty="0" smtClean="0"/>
          </a:p>
          <a:p>
            <a:pPr eaLnBrk="1" hangingPunct="1">
              <a:buFont typeface="Wingdings" panose="05000000000000000000" charset="0"/>
              <a:buChar char="Ø"/>
            </a:pPr>
            <a:r>
              <a:rPr lang="zh-CN" altLang="en-US" sz="2400" dirty="0" smtClean="0"/>
              <a:t>解：事件</a:t>
            </a:r>
            <a:r>
              <a:rPr lang="en-US" altLang="zh-CN" sz="2400" dirty="0" smtClean="0"/>
              <a:t>B</a:t>
            </a:r>
            <a:r>
              <a:rPr lang="zh-CN" altLang="en-US" sz="2400" dirty="0" smtClean="0"/>
              <a:t>是已经发生的事件，即</a:t>
            </a:r>
            <a:endParaRPr lang="zh-CN" altLang="en-US" sz="2400" dirty="0" smtClean="0"/>
          </a:p>
          <a:p>
            <a:pPr algn="ctr" eaLnBrk="1" hangingPunct="1">
              <a:buFont typeface="Wingdings" panose="05000000000000000000" pitchFamily="2" charset="2"/>
              <a:buNone/>
            </a:pPr>
            <a:r>
              <a:rPr lang="zh-CN" altLang="en-US" sz="2400" dirty="0" smtClean="0"/>
              <a:t>取到</a:t>
            </a:r>
            <a:r>
              <a:rPr lang="en-US" altLang="zh-CN" sz="2400" dirty="0" smtClean="0"/>
              <a:t>2</a:t>
            </a:r>
            <a:r>
              <a:rPr lang="zh-CN" altLang="en-US" sz="2400" dirty="0" smtClean="0"/>
              <a:t>；取到</a:t>
            </a:r>
            <a:r>
              <a:rPr lang="en-US" altLang="zh-CN" sz="2400" dirty="0" smtClean="0"/>
              <a:t>4</a:t>
            </a:r>
            <a:r>
              <a:rPr lang="zh-CN" altLang="en-US" sz="2400" dirty="0" smtClean="0"/>
              <a:t>；取到</a:t>
            </a:r>
            <a:r>
              <a:rPr lang="en-US" altLang="zh-CN" sz="2400" dirty="0" smtClean="0"/>
              <a:t>6</a:t>
            </a:r>
            <a:endParaRPr lang="en-US" altLang="zh-CN" sz="2400" dirty="0" smtClean="0"/>
          </a:p>
          <a:p>
            <a:pPr eaLnBrk="1" hangingPunct="1">
              <a:buFont typeface="Wingdings" panose="05000000000000000000" pitchFamily="2" charset="2"/>
              <a:buNone/>
            </a:pPr>
            <a:r>
              <a:rPr lang="en-US" altLang="zh-CN" sz="2400" dirty="0" smtClean="0"/>
              <a:t>	</a:t>
            </a:r>
            <a:r>
              <a:rPr lang="zh-CN" altLang="en-US" sz="2400" dirty="0" smtClean="0"/>
              <a:t>中必有一个出现。</a:t>
            </a:r>
            <a:endParaRPr lang="en-US" altLang="zh-CN" sz="2400" dirty="0" smtClean="0"/>
          </a:p>
          <a:p>
            <a:pPr eaLnBrk="1" hangingPunct="1">
              <a:buFont typeface="Wingdings" panose="05000000000000000000" pitchFamily="2" charset="2"/>
              <a:buNone/>
            </a:pPr>
            <a:r>
              <a:rPr lang="en-US" altLang="zh-CN" sz="2400" dirty="0"/>
              <a:t>	</a:t>
            </a:r>
            <a:r>
              <a:rPr lang="zh-CN" altLang="en-US" sz="2400" dirty="0" smtClean="0"/>
              <a:t>由于事件</a:t>
            </a:r>
            <a:r>
              <a:rPr lang="en-US" altLang="zh-CN" sz="2400" dirty="0" smtClean="0"/>
              <a:t>A</a:t>
            </a:r>
            <a:r>
              <a:rPr lang="zh-CN" altLang="en-US" sz="2400" dirty="0" smtClean="0"/>
              <a:t>是</a:t>
            </a:r>
            <a:r>
              <a:rPr lang="zh-CN" altLang="en-US" sz="2400" dirty="0" smtClean="0">
                <a:latin typeface="Times New Roman" panose="02020603050405020304" pitchFamily="18" charset="0"/>
              </a:rPr>
              <a:t>“</a:t>
            </a:r>
            <a:r>
              <a:rPr lang="zh-CN" altLang="en-US" sz="2400" dirty="0" smtClean="0"/>
              <a:t>取</a:t>
            </a:r>
            <a:r>
              <a:rPr lang="en-US" altLang="zh-CN" sz="2400" dirty="0" smtClean="0"/>
              <a:t>3</a:t>
            </a:r>
            <a:r>
              <a:rPr lang="zh-CN" altLang="en-US" sz="2400" dirty="0" smtClean="0"/>
              <a:t>的倍数</a:t>
            </a:r>
            <a:r>
              <a:rPr lang="zh-CN" altLang="en-US" sz="2400" dirty="0" smtClean="0">
                <a:latin typeface="Times New Roman" panose="02020603050405020304" pitchFamily="18" charset="0"/>
              </a:rPr>
              <a:t>”</a:t>
            </a:r>
            <a:r>
              <a:rPr lang="zh-CN" altLang="en-US" sz="2400" dirty="0" smtClean="0"/>
              <a:t>，而在上述三个事件中只有一种可能使</a:t>
            </a:r>
            <a:r>
              <a:rPr lang="en-US" altLang="zh-CN" sz="2400" dirty="0" smtClean="0"/>
              <a:t>A</a:t>
            </a:r>
            <a:r>
              <a:rPr lang="zh-CN" altLang="en-US" sz="2400" dirty="0" smtClean="0"/>
              <a:t>发生。</a:t>
            </a:r>
            <a:endParaRPr lang="en-US" altLang="zh-CN" sz="2400" dirty="0" smtClean="0"/>
          </a:p>
          <a:p>
            <a:pPr eaLnBrk="1" hangingPunct="1">
              <a:buFont typeface="Wingdings" panose="05000000000000000000" pitchFamily="2" charset="2"/>
              <a:buNone/>
            </a:pPr>
            <a:r>
              <a:rPr lang="en-US" altLang="zh-CN" sz="2400" dirty="0"/>
              <a:t>	</a:t>
            </a:r>
            <a:r>
              <a:rPr lang="zh-CN" altLang="en-US" sz="2400" dirty="0" smtClean="0"/>
              <a:t>所以在</a:t>
            </a:r>
            <a:r>
              <a:rPr lang="en-US" altLang="zh-CN" sz="2400" dirty="0" smtClean="0"/>
              <a:t>B</a:t>
            </a:r>
            <a:r>
              <a:rPr lang="zh-CN" altLang="en-US" sz="2400" dirty="0" smtClean="0"/>
              <a:t>发生的条件下事件</a:t>
            </a:r>
            <a:r>
              <a:rPr lang="en-US" altLang="zh-CN" sz="2400" dirty="0" smtClean="0"/>
              <a:t>A</a:t>
            </a:r>
            <a:r>
              <a:rPr lang="zh-CN" altLang="en-US" sz="2400" dirty="0" smtClean="0"/>
              <a:t>的概率是</a:t>
            </a:r>
            <a:r>
              <a:rPr lang="en-US" altLang="zh-CN" sz="2400" dirty="0" smtClean="0"/>
              <a:t>1/3</a:t>
            </a:r>
            <a:r>
              <a:rPr lang="zh-CN" altLang="en-US" sz="2400" dirty="0" smtClean="0"/>
              <a:t>。</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B33006C-528D-4D21-BC01-1C78AEEA017B}"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pRg st="2" end="2"/>
                                            </p:txEl>
                                          </p:spTgt>
                                        </p:tgtEl>
                                        <p:attrNameLst>
                                          <p:attrName>style.visibility</p:attrName>
                                        </p:attrNameLst>
                                      </p:cBhvr>
                                      <p:to>
                                        <p:strVal val="visible"/>
                                      </p:to>
                                    </p:set>
                                    <p:anim calcmode="lin" valueType="num">
                                      <p:cBhvr additive="base">
                                        <p:cTn id="19" dur="500" fill="hold"/>
                                        <p:tgtEl>
                                          <p:spTgt spid="38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 calcmode="lin" valueType="num">
                                      <p:cBhvr additive="base">
                                        <p:cTn id="25" dur="500" fill="hold"/>
                                        <p:tgtEl>
                                          <p:spTgt spid="38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8915">
                                            <p:txEl>
                                              <p:pRg st="4" end="4"/>
                                            </p:txEl>
                                          </p:spTgt>
                                        </p:tgtEl>
                                        <p:attrNameLst>
                                          <p:attrName>style.visibility</p:attrName>
                                        </p:attrNameLst>
                                      </p:cBhvr>
                                      <p:to>
                                        <p:strVal val="visible"/>
                                      </p:to>
                                    </p:set>
                                    <p:anim calcmode="lin" valueType="num">
                                      <p:cBhvr additive="base">
                                        <p:cTn id="31" dur="500" fill="hold"/>
                                        <p:tgtEl>
                                          <p:spTgt spid="38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 calcmode="lin" valueType="num">
                                      <p:cBhvr additive="base">
                                        <p:cTn id="3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89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idx="4294967295"/>
          </p:nvPr>
        </p:nvSpPr>
        <p:spPr>
          <a:xfrm>
            <a:off x="755521" y="457200"/>
            <a:ext cx="7699375" cy="838200"/>
          </a:xfrm>
          <a:prstGeom prst="rect">
            <a:avLst/>
          </a:prstGeom>
        </p:spPr>
        <p:txBody>
          <a:bodyPr/>
          <a:lstStyle/>
          <a:p>
            <a:pPr algn="ctr" eaLnBrk="1" fontAlgn="auto" hangingPunct="1">
              <a:spcAft>
                <a:spcPts val="0"/>
              </a:spcAft>
              <a:defRPr/>
            </a:pPr>
            <a:r>
              <a:rPr lang="zh-CN" altLang="en-US" dirty="0"/>
              <a:t>概率的性质</a:t>
            </a:r>
            <a:endParaRPr lang="zh-CN" altLang="en-US" dirty="0"/>
          </a:p>
        </p:txBody>
      </p:sp>
      <p:sp>
        <p:nvSpPr>
          <p:cNvPr id="2053" name="Rectangle 3" descr="Rectangle: Click to edit Master text styles&#10;Second level&#10;Third level&#10;Fourth level&#10;Fifth level"/>
          <p:cNvSpPr>
            <a:spLocks noGrp="1" noChangeArrowheads="1"/>
          </p:cNvSpPr>
          <p:nvPr>
            <p:ph idx="4294967295"/>
          </p:nvPr>
        </p:nvSpPr>
        <p:spPr>
          <a:xfrm>
            <a:off x="775260" y="1600200"/>
            <a:ext cx="7772400" cy="4800600"/>
          </a:xfrm>
          <a:prstGeom prst="rect">
            <a:avLst/>
          </a:prstGeom>
        </p:spPr>
        <p:txBody>
          <a:bodyPr/>
          <a:lstStyle/>
          <a:p>
            <a:pPr eaLnBrk="1" hangingPunct="1">
              <a:lnSpc>
                <a:spcPct val="90000"/>
              </a:lnSpc>
              <a:buFont typeface="Wingdings" panose="05000000000000000000" charset="0"/>
              <a:buChar char="Ø"/>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0≤P(A)≤1</a:t>
            </a:r>
            <a:endPar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90000"/>
              </a:lnSpc>
              <a:buFont typeface="Wingdings" panose="05000000000000000000" charset="0"/>
              <a:buChar char="Ø"/>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P(D)=1,P(Φ)=0</a:t>
            </a:r>
            <a:endPar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90000"/>
              </a:lnSpc>
              <a:buFont typeface="Wingdings" panose="05000000000000000000" charset="0"/>
              <a:buChar char="Ø"/>
            </a:pP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设事件</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k≤n</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是两两互不相容的事件，即有</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=Φ(</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i≠j</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，则</a:t>
            </a:r>
            <a:endPar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90000"/>
              </a:lnSpc>
              <a:buFont typeface="Wingdings" panose="05000000000000000000" pitchFamily="2" charset="2"/>
              <a:buNone/>
            </a:pPr>
            <a:endParaRPr lang="zh-CN" altLang="en-US" dirty="0" smtClean="0"/>
          </a:p>
          <a:p>
            <a:pPr eaLnBrk="1" hangingPunct="1">
              <a:lnSpc>
                <a:spcPct val="90000"/>
              </a:lnSpc>
              <a:buFont typeface="Wingdings" panose="05000000000000000000" pitchFamily="2" charset="2"/>
              <a:buNone/>
            </a:pPr>
            <a:endParaRPr lang="zh-CN" altLang="en-US" dirty="0" smtClean="0"/>
          </a:p>
          <a:p>
            <a:pPr eaLnBrk="1" hangingPunct="1">
              <a:lnSpc>
                <a:spcPct val="90000"/>
              </a:lnSpc>
              <a:buFont typeface="Wingdings" panose="05000000000000000000" charset="0"/>
              <a:buChar char="Ø"/>
            </a:pP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A)=1-P(A)</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charset="0"/>
              <a:buChar char="Ø"/>
            </a:pP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P(A∪B)=P(A)+P(B)-P(AB)</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如果		，则</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P(A-B)=P(A)-P(B)</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71966E0-B6A5-429D-95B4-E8C5E9966804}" type="slidenum">
              <a:rPr lang="en-US" altLang="zh-CN"/>
            </a:fld>
            <a:endParaRPr lang="en-US" altLang="zh-CN"/>
          </a:p>
        </p:txBody>
      </p:sp>
      <p:graphicFrame>
        <p:nvGraphicFramePr>
          <p:cNvPr id="2050" name="Object 4"/>
          <p:cNvGraphicFramePr>
            <a:graphicFrameLocks noChangeAspect="1"/>
          </p:cNvGraphicFramePr>
          <p:nvPr/>
        </p:nvGraphicFramePr>
        <p:xfrm>
          <a:off x="2147888" y="3564079"/>
          <a:ext cx="4584700" cy="812800"/>
        </p:xfrm>
        <a:graphic>
          <a:graphicData uri="http://schemas.openxmlformats.org/presentationml/2006/ole">
            <mc:AlternateContent xmlns:mc="http://schemas.openxmlformats.org/markup-compatibility/2006">
              <mc:Choice xmlns:v="urn:schemas-microsoft-com:vml" Requires="v">
                <p:oleObj spid="_x0000_s2150" name="Equation" r:id="rId1" imgW="4584700" imgH="812800" progId="Equation.DSMT4">
                  <p:embed/>
                </p:oleObj>
              </mc:Choice>
              <mc:Fallback>
                <p:oleObj name="Equation" r:id="rId1" imgW="4584700" imgH="812800" progId="Equation.DSMT4">
                  <p:embed/>
                  <p:pic>
                    <p:nvPicPr>
                      <p:cNvPr id="0" name="图片 21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7888" y="3564079"/>
                        <a:ext cx="4584700" cy="812800"/>
                      </a:xfrm>
                      <a:prstGeom prst="rect">
                        <a:avLst/>
                      </a:prstGeom>
                      <a:solidFill>
                        <a:schemeClr val="accent2">
                          <a:lumMod val="20000"/>
                          <a:lumOff val="80000"/>
                        </a:schemeClr>
                      </a:solidFill>
                      <a:ln>
                        <a:noFill/>
                      </a:ln>
                      <a:effectLst/>
                    </p:spPr>
                  </p:pic>
                </p:oleObj>
              </mc:Fallback>
            </mc:AlternateContent>
          </a:graphicData>
        </a:graphic>
      </p:graphicFrame>
      <p:graphicFrame>
        <p:nvGraphicFramePr>
          <p:cNvPr id="2051" name="Object 5"/>
          <p:cNvGraphicFramePr>
            <a:graphicFrameLocks noChangeAspect="1"/>
          </p:cNvGraphicFramePr>
          <p:nvPr/>
        </p:nvGraphicFramePr>
        <p:xfrm>
          <a:off x="2192752" y="5592417"/>
          <a:ext cx="1117335" cy="372445"/>
        </p:xfrm>
        <a:graphic>
          <a:graphicData uri="http://schemas.openxmlformats.org/presentationml/2006/ole">
            <mc:AlternateContent xmlns:mc="http://schemas.openxmlformats.org/markup-compatibility/2006">
              <mc:Choice xmlns:v="urn:schemas-microsoft-com:vml" Requires="v">
                <p:oleObj spid="_x0000_s2151" name="Equation" r:id="rId3" imgW="799465" imgH="266700" progId="Equation.DSMT4">
                  <p:embed/>
                </p:oleObj>
              </mc:Choice>
              <mc:Fallback>
                <p:oleObj name="Equation" r:id="rId3" imgW="799465" imgH="266700" progId="Equation.DSMT4">
                  <p:embed/>
                  <p:pic>
                    <p:nvPicPr>
                      <p:cNvPr id="0" name="图片 21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752" y="5592417"/>
                        <a:ext cx="1117335" cy="37244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additive="base">
                                        <p:cTn id="7" dur="500" fill="hold"/>
                                        <p:tgtEl>
                                          <p:spTgt spid="20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xEl>
                                              <p:pRg st="1" end="1"/>
                                            </p:txEl>
                                          </p:spTgt>
                                        </p:tgtEl>
                                        <p:attrNameLst>
                                          <p:attrName>style.visibility</p:attrName>
                                        </p:attrNameLst>
                                      </p:cBhvr>
                                      <p:to>
                                        <p:strVal val="visible"/>
                                      </p:to>
                                    </p:set>
                                    <p:anim calcmode="lin" valueType="num">
                                      <p:cBhvr additive="base">
                                        <p:cTn id="13" dur="500" fill="hold"/>
                                        <p:tgtEl>
                                          <p:spTgt spid="205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3">
                                            <p:txEl>
                                              <p:pRg st="2" end="2"/>
                                            </p:txEl>
                                          </p:spTgt>
                                        </p:tgtEl>
                                        <p:attrNameLst>
                                          <p:attrName>style.visibility</p:attrName>
                                        </p:attrNameLst>
                                      </p:cBhvr>
                                      <p:to>
                                        <p:strVal val="visible"/>
                                      </p:to>
                                    </p:set>
                                    <p:anim calcmode="lin" valueType="num">
                                      <p:cBhvr additive="base">
                                        <p:cTn id="19" dur="500" fill="hold"/>
                                        <p:tgtEl>
                                          <p:spTgt spid="205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additive="base">
                                        <p:cTn id="24" dur="500" fill="hold"/>
                                        <p:tgtEl>
                                          <p:spTgt spid="2050"/>
                                        </p:tgtEl>
                                        <p:attrNameLst>
                                          <p:attrName>ppt_x</p:attrName>
                                        </p:attrNameLst>
                                      </p:cBhvr>
                                      <p:tavLst>
                                        <p:tav tm="0">
                                          <p:val>
                                            <p:strVal val="#ppt_x"/>
                                          </p:val>
                                        </p:tav>
                                        <p:tav tm="100000">
                                          <p:val>
                                            <p:strVal val="#ppt_x"/>
                                          </p:val>
                                        </p:tav>
                                      </p:tavLst>
                                    </p:anim>
                                    <p:anim calcmode="lin" valueType="num">
                                      <p:cBhvr additive="base">
                                        <p:cTn id="25"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53">
                                            <p:txEl>
                                              <p:pRg st="5" end="5"/>
                                            </p:txEl>
                                          </p:spTgt>
                                        </p:tgtEl>
                                        <p:attrNameLst>
                                          <p:attrName>style.visibility</p:attrName>
                                        </p:attrNameLst>
                                      </p:cBhvr>
                                      <p:to>
                                        <p:strVal val="visible"/>
                                      </p:to>
                                    </p:set>
                                    <p:anim calcmode="lin" valueType="num">
                                      <p:cBhvr additive="base">
                                        <p:cTn id="30" dur="500" fill="hold"/>
                                        <p:tgtEl>
                                          <p:spTgt spid="205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5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53">
                                            <p:txEl>
                                              <p:pRg st="6" end="6"/>
                                            </p:txEl>
                                          </p:spTgt>
                                        </p:tgtEl>
                                        <p:attrNameLst>
                                          <p:attrName>style.visibility</p:attrName>
                                        </p:attrNameLst>
                                      </p:cBhvr>
                                      <p:to>
                                        <p:strVal val="visible"/>
                                      </p:to>
                                    </p:set>
                                    <p:anim calcmode="lin" valueType="num">
                                      <p:cBhvr additive="base">
                                        <p:cTn id="36" dur="500" fill="hold"/>
                                        <p:tgtEl>
                                          <p:spTgt spid="205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53">
                                            <p:txEl>
                                              <p:pRg st="7" end="7"/>
                                            </p:txEl>
                                          </p:spTgt>
                                        </p:tgtEl>
                                        <p:attrNameLst>
                                          <p:attrName>style.visibility</p:attrName>
                                        </p:attrNameLst>
                                      </p:cBhvr>
                                      <p:to>
                                        <p:strVal val="visible"/>
                                      </p:to>
                                    </p:set>
                                    <p:anim calcmode="lin" valueType="num">
                                      <p:cBhvr additive="base">
                                        <p:cTn id="42" dur="500" fill="hold"/>
                                        <p:tgtEl>
                                          <p:spTgt spid="205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5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2051"/>
                                        </p:tgtEl>
                                        <p:attrNameLst>
                                          <p:attrName>style.visibility</p:attrName>
                                        </p:attrNameLst>
                                      </p:cBhvr>
                                      <p:to>
                                        <p:strVal val="visible"/>
                                      </p:to>
                                    </p:set>
                                    <p:anim calcmode="lin" valueType="num">
                                      <p:cBhvr additive="base">
                                        <p:cTn id="47" dur="500" fill="hold"/>
                                        <p:tgtEl>
                                          <p:spTgt spid="2051"/>
                                        </p:tgtEl>
                                        <p:attrNameLst>
                                          <p:attrName>ppt_x</p:attrName>
                                        </p:attrNameLst>
                                      </p:cBhvr>
                                      <p:tavLst>
                                        <p:tav tm="0">
                                          <p:val>
                                            <p:strVal val="#ppt_x"/>
                                          </p:val>
                                        </p:tav>
                                        <p:tav tm="100000">
                                          <p:val>
                                            <p:strVal val="#ppt_x"/>
                                          </p:val>
                                        </p:tav>
                                      </p:tavLst>
                                    </p:anim>
                                    <p:anim calcmode="lin" valueType="num">
                                      <p:cBhvr additive="base">
                                        <p:cTn id="4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947472" y="284163"/>
            <a:ext cx="7427912" cy="1295400"/>
          </a:xfrm>
          <a:prstGeom prst="rect">
            <a:avLst/>
          </a:prstGeom>
        </p:spPr>
        <p:txBody>
          <a:bodyPr/>
          <a:lstStyle/>
          <a:p>
            <a:pPr algn="ctr" eaLnBrk="1" fontAlgn="auto" hangingPunct="1">
              <a:spcAft>
                <a:spcPts val="0"/>
              </a:spcAft>
              <a:defRPr/>
            </a:pPr>
            <a:r>
              <a:rPr lang="en-US" altLang="zh-CN" dirty="0"/>
              <a:t>2. </a:t>
            </a:r>
            <a:r>
              <a:rPr lang="zh-CN" altLang="en-US" dirty="0"/>
              <a:t>贝叶斯</a:t>
            </a:r>
            <a:r>
              <a:rPr lang="zh-CN" altLang="en-US" dirty="0" smtClean="0"/>
              <a:t>理论</a:t>
            </a:r>
            <a:endParaRPr lang="zh-CN" altLang="en-US" dirty="0"/>
          </a:p>
        </p:txBody>
      </p:sp>
      <p:sp>
        <p:nvSpPr>
          <p:cNvPr id="4101" name="Rectangle 3" descr="Rectangle: Click to edit Master text styles&#10;Second level&#10;Third level&#10;Fourth level&#10;Fifth level"/>
          <p:cNvSpPr>
            <a:spLocks noGrp="1" noChangeArrowheads="1"/>
          </p:cNvSpPr>
          <p:nvPr>
            <p:ph idx="4294967295"/>
          </p:nvPr>
        </p:nvSpPr>
        <p:spPr>
          <a:xfrm>
            <a:off x="788512" y="1628775"/>
            <a:ext cx="7772400" cy="4391025"/>
          </a:xfrm>
          <a:prstGeom prst="rect">
            <a:avLst/>
          </a:prstGeom>
        </p:spPr>
        <p:txBody>
          <a:bodyPr/>
          <a:lstStyle/>
          <a:p>
            <a:pPr eaLnBrk="1" hangingPunct="1">
              <a:buClrTx/>
              <a:buSzTx/>
              <a:buFont typeface="Wingdings" panose="05000000000000000000" charset="0"/>
              <a:buChar char="n"/>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全概率公式</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endParaRPr>
          </a:p>
          <a:p>
            <a:pPr marL="609600" indent="-609600" eaLnBrk="1" hangingPunct="1">
              <a:buClrTx/>
              <a:buSzTx/>
              <a:buFontTx/>
              <a:buNone/>
            </a:pPr>
            <a:r>
              <a:rPr lang="zh-CN" altLang="en-US" sz="2800" b="1" dirty="0" smtClean="0">
                <a:latin typeface="宋体" panose="02010600030101010101" pitchFamily="2" charset="-122"/>
              </a:rPr>
              <a:t>定理</a:t>
            </a:r>
            <a:r>
              <a:rPr lang="en-US" altLang="zh-CN" sz="2800" b="1" dirty="0" smtClean="0">
                <a:latin typeface="宋体" panose="02010600030101010101" pitchFamily="2" charset="-122"/>
              </a:rPr>
              <a:t>4.1</a:t>
            </a:r>
            <a:r>
              <a:rPr lang="en-US" altLang="zh-CN" sz="2800" dirty="0" smtClean="0">
                <a:latin typeface="宋体" panose="02010600030101010101" pitchFamily="2" charset="-122"/>
              </a:rPr>
              <a:t> </a:t>
            </a:r>
            <a:r>
              <a:rPr lang="zh-CN" altLang="en-US" sz="2800" dirty="0" smtClean="0">
                <a:latin typeface="宋体" panose="02010600030101010101" pitchFamily="2" charset="-122"/>
              </a:rPr>
              <a:t>设事件</a:t>
            </a:r>
            <a:r>
              <a:rPr lang="en-US" altLang="zh-CN" dirty="0" smtClean="0"/>
              <a:t>A</a:t>
            </a:r>
            <a:r>
              <a:rPr lang="en-US" altLang="zh-CN" baseline="-25000" dirty="0" smtClean="0"/>
              <a:t>1</a:t>
            </a:r>
            <a:r>
              <a:rPr lang="en-US" altLang="zh-CN" dirty="0" smtClean="0"/>
              <a:t>,A</a:t>
            </a:r>
            <a:r>
              <a:rPr lang="en-US" altLang="zh-CN" baseline="-25000" dirty="0" smtClean="0"/>
              <a:t>2</a:t>
            </a:r>
            <a:r>
              <a:rPr lang="en-US" altLang="zh-CN" dirty="0" smtClean="0"/>
              <a:t>,</a:t>
            </a:r>
            <a:r>
              <a:rPr lang="en-US" altLang="zh-CN" dirty="0" smtClean="0">
                <a:latin typeface="Times New Roman" panose="02020603050405020304" pitchFamily="18" charset="0"/>
              </a:rPr>
              <a:t>…</a:t>
            </a:r>
            <a:r>
              <a:rPr lang="en-US" altLang="zh-CN" dirty="0" smtClean="0"/>
              <a:t>,A</a:t>
            </a:r>
            <a:r>
              <a:rPr lang="en-US" altLang="zh-CN" baseline="-25000" dirty="0" smtClean="0"/>
              <a:t>n</a:t>
            </a:r>
            <a:r>
              <a:rPr lang="zh-CN" altLang="en-US" sz="2800" dirty="0" smtClean="0">
                <a:latin typeface="宋体" panose="02010600030101010101" pitchFamily="2" charset="-122"/>
              </a:rPr>
              <a:t>，满足：</a:t>
            </a:r>
            <a:endParaRPr lang="zh-CN" altLang="en-US" sz="2800" dirty="0" smtClean="0">
              <a:latin typeface="宋体" panose="02010600030101010101" pitchFamily="2" charset="-122"/>
            </a:endParaRPr>
          </a:p>
          <a:p>
            <a:pPr marL="609600" indent="-609600" eaLnBrk="1" hangingPunct="1">
              <a:lnSpc>
                <a:spcPct val="150000"/>
              </a:lnSpc>
              <a:buClrTx/>
              <a:buSzTx/>
              <a:buFontTx/>
              <a:buNone/>
            </a:pP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(1)</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两两互不相容，即当</a:t>
            </a:r>
            <a:r>
              <a:rPr lang="en-US" altLang="zh-CN" sz="2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i</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8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j</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时，有</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=Φ</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a:t>
            </a:r>
            <a:endPar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endParaRPr>
          </a:p>
          <a:p>
            <a:pPr marL="609600" indent="-609600" eaLnBrk="1" hangingPunct="1">
              <a:lnSpc>
                <a:spcPct val="150000"/>
              </a:lnSpc>
              <a:buClrTx/>
              <a:buSzTx/>
              <a:buFontTx/>
              <a:buNone/>
            </a:pP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(2)</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a:t>
            </a:r>
            <a:r>
              <a:rPr lang="en-US" altLang="zh-CN" sz="28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)&gt;0 (1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endPar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609600" indent="-609600" eaLnBrk="1" hangingPunct="1">
              <a:lnSpc>
                <a:spcPct val="150000"/>
              </a:lnSpc>
              <a:buClrTx/>
              <a:buSzTx/>
              <a:buFontTx/>
              <a:buNone/>
            </a:pP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(3)</a:t>
            </a:r>
            <a:endPar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endParaRPr>
          </a:p>
          <a:p>
            <a:pPr marL="609600" indent="-609600" eaLnBrk="1" hangingPunct="1">
              <a:buClrTx/>
              <a:buSzTx/>
              <a:buFontTx/>
              <a:buNone/>
            </a:pPr>
            <a:r>
              <a:rPr lang="zh-CN" altLang="en-US" sz="2800" dirty="0" smtClean="0">
                <a:latin typeface="宋体" panose="02010600030101010101" pitchFamily="2" charset="-122"/>
              </a:rPr>
              <a:t>则对任何事件</a:t>
            </a:r>
            <a:r>
              <a:rPr lang="en-US" altLang="zh-CN" sz="2800" dirty="0" smtClean="0">
                <a:latin typeface="宋体" panose="02010600030101010101" pitchFamily="2" charset="-122"/>
              </a:rPr>
              <a:t>B</a:t>
            </a:r>
            <a:r>
              <a:rPr lang="zh-CN" altLang="en-US" sz="2800" dirty="0" smtClean="0">
                <a:latin typeface="宋体" panose="02010600030101010101" pitchFamily="2" charset="-122"/>
              </a:rPr>
              <a:t>有下式成立：</a:t>
            </a:r>
            <a:endParaRPr lang="zh-CN" altLang="en-US" sz="2800" dirty="0" smtClean="0">
              <a:latin typeface="宋体" panose="02010600030101010101" pitchFamily="2" charset="-122"/>
            </a:endParaRPr>
          </a:p>
          <a:p>
            <a:pPr marL="609600" indent="-609600" eaLnBrk="1" hangingPunct="1">
              <a:buClrTx/>
              <a:buSzTx/>
              <a:buFontTx/>
              <a:buNone/>
            </a:pPr>
            <a:endParaRPr lang="en-US" altLang="zh-CN" sz="2800" dirty="0" smtClean="0">
              <a:latin typeface="宋体" panose="02010600030101010101" pitchFamily="2" charset="-122"/>
            </a:endParaRPr>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257754F-2421-4090-B852-5AC3F690B3A5}" type="slidenum">
              <a:rPr lang="en-US" altLang="zh-CN"/>
            </a:fld>
            <a:endParaRPr lang="en-US" altLang="zh-CN"/>
          </a:p>
        </p:txBody>
      </p:sp>
      <p:graphicFrame>
        <p:nvGraphicFramePr>
          <p:cNvPr id="4098" name="Object 4"/>
          <p:cNvGraphicFramePr>
            <a:graphicFrameLocks noChangeAspect="1"/>
          </p:cNvGraphicFramePr>
          <p:nvPr/>
        </p:nvGraphicFramePr>
        <p:xfrm>
          <a:off x="1524000" y="4162421"/>
          <a:ext cx="1168400" cy="812800"/>
        </p:xfrm>
        <a:graphic>
          <a:graphicData uri="http://schemas.openxmlformats.org/presentationml/2006/ole">
            <mc:AlternateContent xmlns:mc="http://schemas.openxmlformats.org/markup-compatibility/2006">
              <mc:Choice xmlns:v="urn:schemas-microsoft-com:vml" Requires="v">
                <p:oleObj spid="_x0000_s4198" name="Equation" r:id="rId1" imgW="1167765" imgH="812165" progId="Equation.DSMT4">
                  <p:embed/>
                </p:oleObj>
              </mc:Choice>
              <mc:Fallback>
                <p:oleObj name="Equation" r:id="rId1" imgW="1167765" imgH="812165" progId="Equation.DSMT4">
                  <p:embed/>
                  <p:pic>
                    <p:nvPicPr>
                      <p:cNvPr id="0" name="图片 41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62421"/>
                        <a:ext cx="1168400" cy="812800"/>
                      </a:xfrm>
                      <a:prstGeom prst="rect">
                        <a:avLst/>
                      </a:prstGeom>
                      <a:solidFill>
                        <a:srgbClr val="FFFF00"/>
                      </a:solidFill>
                      <a:ln>
                        <a:noFill/>
                      </a:ln>
                      <a:effectLst/>
                    </p:spPr>
                  </p:pic>
                </p:oleObj>
              </mc:Fallback>
            </mc:AlternateContent>
          </a:graphicData>
        </a:graphic>
      </p:graphicFrame>
      <p:graphicFrame>
        <p:nvGraphicFramePr>
          <p:cNvPr id="4099" name="Object 5"/>
          <p:cNvGraphicFramePr>
            <a:graphicFrameLocks noChangeAspect="1"/>
          </p:cNvGraphicFramePr>
          <p:nvPr/>
        </p:nvGraphicFramePr>
        <p:xfrm>
          <a:off x="2720629" y="5614778"/>
          <a:ext cx="3314700" cy="787400"/>
        </p:xfrm>
        <a:graphic>
          <a:graphicData uri="http://schemas.openxmlformats.org/presentationml/2006/ole">
            <mc:AlternateContent xmlns:mc="http://schemas.openxmlformats.org/markup-compatibility/2006">
              <mc:Choice xmlns:v="urn:schemas-microsoft-com:vml" Requires="v">
                <p:oleObj spid="_x0000_s4199" name="Equation" r:id="rId3" imgW="3314700" imgH="787400" progId="Equation.DSMT4">
                  <p:embed/>
                </p:oleObj>
              </mc:Choice>
              <mc:Fallback>
                <p:oleObj name="Equation" r:id="rId3" imgW="3314700" imgH="787400" progId="Equation.DSMT4">
                  <p:embed/>
                  <p:pic>
                    <p:nvPicPr>
                      <p:cNvPr id="0" name="图片 4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0629" y="5614778"/>
                        <a:ext cx="3314700" cy="7874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anim calcmode="lin" valueType="num">
                                      <p:cBhvr additive="base">
                                        <p:cTn id="7" dur="500" fill="hold"/>
                                        <p:tgtEl>
                                          <p:spTgt spid="410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pRg st="1" end="1"/>
                                            </p:txEl>
                                          </p:spTgt>
                                        </p:tgtEl>
                                        <p:attrNameLst>
                                          <p:attrName>style.visibility</p:attrName>
                                        </p:attrNameLst>
                                      </p:cBhvr>
                                      <p:to>
                                        <p:strVal val="visible"/>
                                      </p:to>
                                    </p:set>
                                    <p:anim calcmode="lin" valueType="num">
                                      <p:cBhvr additive="base">
                                        <p:cTn id="13" dur="500" fill="hold"/>
                                        <p:tgtEl>
                                          <p:spTgt spid="410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pRg st="2" end="2"/>
                                            </p:txEl>
                                          </p:spTgt>
                                        </p:tgtEl>
                                        <p:attrNameLst>
                                          <p:attrName>style.visibility</p:attrName>
                                        </p:attrNameLst>
                                      </p:cBhvr>
                                      <p:to>
                                        <p:strVal val="visible"/>
                                      </p:to>
                                    </p:set>
                                    <p:anim calcmode="lin" valueType="num">
                                      <p:cBhvr additive="base">
                                        <p:cTn id="19" dur="500" fill="hold"/>
                                        <p:tgtEl>
                                          <p:spTgt spid="410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pRg st="3" end="3"/>
                                            </p:txEl>
                                          </p:spTgt>
                                        </p:tgtEl>
                                        <p:attrNameLst>
                                          <p:attrName>style.visibility</p:attrName>
                                        </p:attrNameLst>
                                      </p:cBhvr>
                                      <p:to>
                                        <p:strVal val="visible"/>
                                      </p:to>
                                    </p:set>
                                    <p:anim calcmode="lin" valueType="num">
                                      <p:cBhvr additive="base">
                                        <p:cTn id="25" dur="500" fill="hold"/>
                                        <p:tgtEl>
                                          <p:spTgt spid="410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pRg st="4" end="4"/>
                                            </p:txEl>
                                          </p:spTgt>
                                        </p:tgtEl>
                                        <p:attrNameLst>
                                          <p:attrName>style.visibility</p:attrName>
                                        </p:attrNameLst>
                                      </p:cBhvr>
                                      <p:to>
                                        <p:strVal val="visible"/>
                                      </p:to>
                                    </p:set>
                                    <p:anim calcmode="lin" valueType="num">
                                      <p:cBhvr additive="base">
                                        <p:cTn id="31" dur="500" fill="hold"/>
                                        <p:tgtEl>
                                          <p:spTgt spid="410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4098"/>
                                        </p:tgtEl>
                                        <p:attrNameLst>
                                          <p:attrName>style.visibility</p:attrName>
                                        </p:attrNameLst>
                                      </p:cBhvr>
                                      <p:to>
                                        <p:strVal val="visible"/>
                                      </p:to>
                                    </p:set>
                                    <p:anim calcmode="lin" valueType="num">
                                      <p:cBhvr additive="base">
                                        <p:cTn id="36" dur="500" fill="hold"/>
                                        <p:tgtEl>
                                          <p:spTgt spid="4098"/>
                                        </p:tgtEl>
                                        <p:attrNameLst>
                                          <p:attrName>ppt_x</p:attrName>
                                        </p:attrNameLst>
                                      </p:cBhvr>
                                      <p:tavLst>
                                        <p:tav tm="0">
                                          <p:val>
                                            <p:strVal val="#ppt_x"/>
                                          </p:val>
                                        </p:tav>
                                        <p:tav tm="100000">
                                          <p:val>
                                            <p:strVal val="#ppt_x"/>
                                          </p:val>
                                        </p:tav>
                                      </p:tavLst>
                                    </p:anim>
                                    <p:anim calcmode="lin" valueType="num">
                                      <p:cBhvr additive="base">
                                        <p:cTn id="37"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101">
                                            <p:txEl>
                                              <p:pRg st="5" end="5"/>
                                            </p:txEl>
                                          </p:spTgt>
                                        </p:tgtEl>
                                        <p:attrNameLst>
                                          <p:attrName>style.visibility</p:attrName>
                                        </p:attrNameLst>
                                      </p:cBhvr>
                                      <p:to>
                                        <p:strVal val="visible"/>
                                      </p:to>
                                    </p:set>
                                    <p:anim calcmode="lin" valueType="num">
                                      <p:cBhvr additive="base">
                                        <p:cTn id="42" dur="500" fill="hold"/>
                                        <p:tgtEl>
                                          <p:spTgt spid="4101">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01">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4099"/>
                                        </p:tgtEl>
                                        <p:attrNameLst>
                                          <p:attrName>style.visibility</p:attrName>
                                        </p:attrNameLst>
                                      </p:cBhvr>
                                      <p:to>
                                        <p:strVal val="visible"/>
                                      </p:to>
                                    </p:set>
                                    <p:anim calcmode="lin" valueType="num">
                                      <p:cBhvr additive="base">
                                        <p:cTn id="47" dur="500" fill="hold"/>
                                        <p:tgtEl>
                                          <p:spTgt spid="4099"/>
                                        </p:tgtEl>
                                        <p:attrNameLst>
                                          <p:attrName>ppt_x</p:attrName>
                                        </p:attrNameLst>
                                      </p:cBhvr>
                                      <p:tavLst>
                                        <p:tav tm="0">
                                          <p:val>
                                            <p:strVal val="#ppt_x"/>
                                          </p:val>
                                        </p:tav>
                                        <p:tav tm="100000">
                                          <p:val>
                                            <p:strVal val="#ppt_x"/>
                                          </p:val>
                                        </p:tav>
                                      </p:tavLst>
                                    </p:anim>
                                    <p:anim calcmode="lin" valueType="num">
                                      <p:cBhvr additive="base">
                                        <p:cTn id="4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768016" y="469900"/>
            <a:ext cx="7567612" cy="838200"/>
          </a:xfrm>
          <a:prstGeom prst="rect">
            <a:avLst/>
          </a:prstGeom>
        </p:spPr>
        <p:txBody>
          <a:bodyPr/>
          <a:lstStyle/>
          <a:p>
            <a:pPr algn="ctr" eaLnBrk="1" fontAlgn="auto" hangingPunct="1">
              <a:spcAft>
                <a:spcPts val="0"/>
              </a:spcAft>
              <a:defRPr/>
            </a:pPr>
            <a:r>
              <a:rPr lang="en-US" altLang="zh-CN" sz="4000" dirty="0">
                <a:latin typeface="GungsuhChe" panose="02030609000101010101" pitchFamily="49" charset="-127"/>
                <a:ea typeface="GungsuhChe" panose="02030609000101010101" pitchFamily="49" charset="-127"/>
              </a:rPr>
              <a:t>Bayes</a:t>
            </a:r>
            <a:r>
              <a:rPr lang="zh-CN" altLang="en-US" sz="4000" dirty="0"/>
              <a:t>定理</a:t>
            </a:r>
            <a:endParaRPr lang="zh-CN" altLang="en-US" sz="4000" dirty="0"/>
          </a:p>
        </p:txBody>
      </p:sp>
      <p:sp>
        <p:nvSpPr>
          <p:cNvPr id="5124" name="Rectangle 3" descr="Rectangle: Click to edit Master text styles&#10;Second level&#10;Third level&#10;Fourth level&#10;Fifth level"/>
          <p:cNvSpPr>
            <a:spLocks noGrp="1" noChangeArrowheads="1"/>
          </p:cNvSpPr>
          <p:nvPr>
            <p:ph idx="4294967295"/>
          </p:nvPr>
        </p:nvSpPr>
        <p:spPr>
          <a:xfrm>
            <a:off x="245168" y="1554163"/>
            <a:ext cx="8686800" cy="4525962"/>
          </a:xfrm>
          <a:prstGeom prst="rect">
            <a:avLst/>
          </a:prstGeom>
        </p:spPr>
        <p:txBody>
          <a:bodyPr/>
          <a:lstStyle/>
          <a:p>
            <a:pPr eaLnBrk="1" hangingPunct="1">
              <a:buFont typeface="Wingdings" panose="05000000000000000000" pitchFamily="2" charset="2"/>
              <a:buNone/>
            </a:pPr>
            <a:r>
              <a:rPr lang="zh-CN" altLang="en-US" b="1" dirty="0" smtClean="0"/>
              <a:t>定理</a:t>
            </a:r>
            <a:r>
              <a:rPr lang="en-US" altLang="zh-CN" b="1" dirty="0" smtClean="0"/>
              <a:t>4.2</a:t>
            </a:r>
            <a:r>
              <a:rPr lang="en-US" altLang="zh-CN" dirty="0" smtClean="0"/>
              <a:t> </a:t>
            </a:r>
            <a:r>
              <a:rPr lang="zh-CN" altLang="en-US" dirty="0" smtClean="0"/>
              <a:t>条件同定理</a:t>
            </a:r>
            <a:r>
              <a:rPr lang="en-US" altLang="zh-CN" dirty="0" smtClean="0"/>
              <a:t>4.1</a:t>
            </a:r>
            <a:r>
              <a:rPr lang="zh-CN" altLang="en-US" dirty="0" smtClean="0"/>
              <a:t>，则</a:t>
            </a:r>
            <a:r>
              <a:rPr lang="zh-CN" altLang="en-US" sz="2800" dirty="0" smtClean="0">
                <a:latin typeface="宋体" panose="02010600030101010101" pitchFamily="2" charset="-122"/>
              </a:rPr>
              <a:t>对任何事件</a:t>
            </a:r>
            <a:r>
              <a:rPr lang="en-US" altLang="zh-CN" sz="2800" dirty="0" smtClean="0">
                <a:latin typeface="宋体" panose="02010600030101010101" pitchFamily="2" charset="-122"/>
              </a:rPr>
              <a:t>B</a:t>
            </a:r>
            <a:r>
              <a:rPr lang="zh-CN" altLang="en-US" sz="2800" dirty="0" smtClean="0">
                <a:latin typeface="宋体" panose="02010600030101010101" pitchFamily="2" charset="-122"/>
              </a:rPr>
              <a:t>有下式成立：</a:t>
            </a:r>
            <a:endParaRPr lang="zh-CN" altLang="en-US"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3F4F4FA-C6E9-4136-8D13-C267CC0787B3}" type="slidenum">
              <a:rPr lang="en-US" altLang="zh-CN"/>
            </a:fld>
            <a:endParaRPr lang="en-US" altLang="zh-CN"/>
          </a:p>
        </p:txBody>
      </p:sp>
      <p:graphicFrame>
        <p:nvGraphicFramePr>
          <p:cNvPr id="5122" name="Object 4"/>
          <p:cNvGraphicFramePr>
            <a:graphicFrameLocks noChangeAspect="1"/>
          </p:cNvGraphicFramePr>
          <p:nvPr/>
        </p:nvGraphicFramePr>
        <p:xfrm>
          <a:off x="1225828" y="2637186"/>
          <a:ext cx="6859534" cy="2888974"/>
        </p:xfrm>
        <a:graphic>
          <a:graphicData uri="http://schemas.openxmlformats.org/presentationml/2006/ole">
            <mc:AlternateContent xmlns:mc="http://schemas.openxmlformats.org/markup-compatibility/2006">
              <mc:Choice xmlns:v="urn:schemas-microsoft-com:vml" Requires="v">
                <p:oleObj spid="_x0000_s5172" name="Equation" r:id="rId1" imgW="6121400" imgH="2578100" progId="Equation.DSMT4">
                  <p:embed/>
                </p:oleObj>
              </mc:Choice>
              <mc:Fallback>
                <p:oleObj name="Equation" r:id="rId1" imgW="6121400" imgH="2578100" progId="Equation.DSMT4">
                  <p:embed/>
                  <p:pic>
                    <p:nvPicPr>
                      <p:cNvPr id="0" name="图片 5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828" y="2637186"/>
                        <a:ext cx="6859534" cy="2888974"/>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 calcmode="lin" valueType="num">
                                      <p:cBhvr additive="base">
                                        <p:cTn id="7"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dissolve">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874632" y="457200"/>
            <a:ext cx="7343775" cy="685800"/>
          </a:xfrm>
          <a:prstGeom prst="rect">
            <a:avLst/>
          </a:prstGeom>
        </p:spPr>
        <p:txBody>
          <a:bodyPr/>
          <a:lstStyle/>
          <a:p>
            <a:pPr algn="ctr" eaLnBrk="1" fontAlgn="auto" hangingPunct="1">
              <a:spcAft>
                <a:spcPts val="0"/>
              </a:spcAft>
              <a:defRPr/>
            </a:pPr>
            <a:r>
              <a:rPr lang="en-US" altLang="zh-CN" dirty="0" smtClean="0"/>
              <a:t>3. </a:t>
            </a:r>
            <a:r>
              <a:rPr lang="zh-CN" altLang="en-US" dirty="0"/>
              <a:t>简单概率推理</a:t>
            </a:r>
            <a:endParaRPr lang="zh-CN" altLang="en-US" dirty="0">
              <a:solidFill>
                <a:schemeClr val="tx1"/>
              </a:solidFill>
            </a:endParaRPr>
          </a:p>
        </p:txBody>
      </p:sp>
      <p:sp>
        <p:nvSpPr>
          <p:cNvPr id="39939" name="Rectangle 3" descr="Rectangle: Click to edit Master text styles&#10;Second level&#10;Third level&#10;Fourth level&#10;Fifth level"/>
          <p:cNvSpPr>
            <a:spLocks noGrp="1" noChangeArrowheads="1"/>
          </p:cNvSpPr>
          <p:nvPr>
            <p:ph idx="4294967295"/>
          </p:nvPr>
        </p:nvSpPr>
        <p:spPr>
          <a:xfrm>
            <a:off x="788512" y="1600200"/>
            <a:ext cx="7772400" cy="4953000"/>
          </a:xfrm>
          <a:prstGeom prst="rect">
            <a:avLst/>
          </a:prstGeom>
        </p:spPr>
        <p:txBody>
          <a:bodyPr/>
          <a:lstStyle/>
          <a:p>
            <a:pPr eaLnBrk="1" fontAlgn="ctr" hangingPunct="1">
              <a:buFont typeface="Wingdings" panose="05000000000000000000" pitchFamily="2" charset="2"/>
              <a:buChar char="u"/>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经典概率方法</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ctr" hangingPunct="1">
              <a:buFont typeface="Wingdings" panose="05000000000000000000" pitchFamily="2" charset="2"/>
              <a:buChar char="Ø"/>
            </a:pPr>
            <a:r>
              <a:rPr lang="zh-CN" altLang="en-US" dirty="0" smtClean="0"/>
              <a:t>设有如下产生式规则：</a:t>
            </a:r>
            <a:endParaRPr lang="zh-CN" altLang="en-US" dirty="0" smtClean="0"/>
          </a:p>
          <a:p>
            <a:pPr algn="ctr" eaLnBrk="1" fontAlgn="ctr" hangingPunct="1">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IF		E 	THEN 	H</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ctr" hangingPunct="1">
              <a:buFont typeface="Wingdings" panose="05000000000000000000" pitchFamily="2" charset="2"/>
              <a:buNone/>
            </a:pPr>
            <a:r>
              <a:rPr lang="en-US" altLang="zh-CN" sz="2400" dirty="0" smtClean="0"/>
              <a:t>	</a:t>
            </a:r>
            <a:r>
              <a:rPr lang="zh-CN" altLang="en-US" sz="2400" dirty="0" smtClean="0"/>
              <a:t>其中，</a:t>
            </a:r>
            <a:r>
              <a:rPr lang="en-US" altLang="zh-CN" sz="2400" dirty="0" smtClean="0"/>
              <a:t>E</a:t>
            </a:r>
            <a:r>
              <a:rPr lang="zh-CN" altLang="en-US" sz="2400" dirty="0" smtClean="0"/>
              <a:t>为前提条件，</a:t>
            </a:r>
            <a:r>
              <a:rPr lang="en-US" altLang="zh-CN" sz="2400" dirty="0" smtClean="0"/>
              <a:t>H</a:t>
            </a:r>
            <a:r>
              <a:rPr lang="zh-CN" altLang="en-US" sz="2400" dirty="0" smtClean="0"/>
              <a:t>为结论。条件概率</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P(H|E)</a:t>
            </a:r>
            <a:r>
              <a:rPr lang="zh-CN" altLang="en-US" sz="2400" dirty="0" smtClean="0"/>
              <a:t>可以作为在证据</a:t>
            </a:r>
            <a:r>
              <a:rPr lang="en-US" altLang="zh-CN" sz="2400" dirty="0" smtClean="0"/>
              <a:t>E</a:t>
            </a:r>
            <a:r>
              <a:rPr lang="zh-CN" altLang="en-US" sz="2400" dirty="0" smtClean="0"/>
              <a:t>出现时</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结论</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的确定性程度</a:t>
            </a:r>
            <a:r>
              <a:rPr lang="zh-CN" altLang="en-US" sz="2400" dirty="0" smtClean="0"/>
              <a:t>。</a:t>
            </a:r>
            <a:endParaRPr lang="zh-CN" altLang="en-US" sz="2400" dirty="0" smtClean="0"/>
          </a:p>
          <a:p>
            <a:pPr lvl="1" eaLnBrk="1" fontAlgn="ctr" hangingPunct="1">
              <a:buFont typeface="Wingdings" panose="05000000000000000000" pitchFamily="2" charset="2"/>
              <a:buChar char="Ø"/>
            </a:pPr>
            <a:r>
              <a:rPr lang="zh-CN" altLang="en-US" dirty="0" smtClean="0"/>
              <a:t>对于复合条件</a:t>
            </a:r>
            <a:endParaRPr lang="zh-CN" altLang="en-US" dirty="0" smtClean="0"/>
          </a:p>
          <a:p>
            <a:pPr algn="ctr" eaLnBrk="1" fontAlgn="ctr" hangingPunct="1">
              <a:buFont typeface="Wingdings" panose="05000000000000000000" pitchFamily="2" charset="2"/>
              <a:buNone/>
            </a:pPr>
            <a:r>
              <a:rPr lang="en-US" altLang="zh-CN" sz="2400" dirty="0" smtClean="0"/>
              <a:t>E=E</a:t>
            </a:r>
            <a:r>
              <a:rPr lang="en-US" altLang="zh-CN" sz="2400" baseline="-25000" dirty="0" smtClean="0"/>
              <a:t>1</a:t>
            </a:r>
            <a:r>
              <a:rPr lang="en-US" altLang="zh-CN" sz="2400" dirty="0" smtClean="0"/>
              <a:t> AND E</a:t>
            </a:r>
            <a:r>
              <a:rPr lang="en-US" altLang="zh-CN" sz="2400" baseline="-25000" dirty="0" smtClean="0"/>
              <a:t>2</a:t>
            </a:r>
            <a:r>
              <a:rPr lang="en-US" altLang="zh-CN" sz="2400" dirty="0" smtClean="0"/>
              <a:t> AND … AND </a:t>
            </a:r>
            <a:r>
              <a:rPr lang="en-US" altLang="zh-CN" sz="2400" dirty="0" err="1" smtClean="0"/>
              <a:t>E</a:t>
            </a:r>
            <a:r>
              <a:rPr lang="en-US" altLang="zh-CN" sz="2400" baseline="-25000" dirty="0" err="1" smtClean="0"/>
              <a:t>n</a:t>
            </a:r>
            <a:endParaRPr lang="en-US" altLang="zh-CN" sz="2400" baseline="-25000" dirty="0" smtClean="0"/>
          </a:p>
          <a:p>
            <a:pPr eaLnBrk="1" fontAlgn="ctr" hangingPunct="1">
              <a:buFont typeface="Wingdings" panose="05000000000000000000" pitchFamily="2" charset="2"/>
              <a:buNone/>
            </a:pPr>
            <a:r>
              <a:rPr lang="en-US" altLang="zh-CN" sz="2400" dirty="0" smtClean="0"/>
              <a:t>	</a:t>
            </a:r>
            <a:r>
              <a:rPr lang="zh-CN" altLang="en-US" sz="2400" dirty="0" smtClean="0"/>
              <a:t>当已知条件概率</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sz="2400"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400" dirty="0" smtClean="0"/>
              <a:t>时，就可把它作为在证据</a:t>
            </a:r>
            <a:r>
              <a:rPr lang="en-US" altLang="zh-CN" sz="2400" dirty="0" smtClean="0"/>
              <a:t>E</a:t>
            </a:r>
            <a:r>
              <a:rPr lang="en-US" altLang="zh-CN" sz="2400" baseline="-25000" dirty="0" smtClean="0"/>
              <a:t>1</a:t>
            </a:r>
            <a:r>
              <a:rPr lang="en-US" altLang="zh-CN" sz="2400" dirty="0" smtClean="0"/>
              <a:t>,E</a:t>
            </a:r>
            <a:r>
              <a:rPr lang="en-US" altLang="zh-CN" sz="2400" baseline="-25000" dirty="0" smtClean="0"/>
              <a:t>2</a:t>
            </a:r>
            <a:r>
              <a:rPr lang="en-US" altLang="zh-CN" sz="2400" dirty="0" smtClean="0"/>
              <a:t>,…,</a:t>
            </a:r>
            <a:r>
              <a:rPr lang="en-US" altLang="zh-CN" sz="2400" dirty="0" err="1" smtClean="0"/>
              <a:t>E</a:t>
            </a:r>
            <a:r>
              <a:rPr lang="en-US" altLang="zh-CN" sz="2400" baseline="-25000" dirty="0" err="1" smtClean="0"/>
              <a:t>n</a:t>
            </a:r>
            <a:r>
              <a:rPr lang="zh-CN" altLang="en-US" sz="2400" dirty="0" smtClean="0"/>
              <a:t>出现时</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结论</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的确定性程度</a:t>
            </a:r>
            <a:r>
              <a:rPr lang="zh-CN" altLang="en-US" sz="2400" dirty="0" smtClean="0"/>
              <a:t>。</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5EFA6669-114F-4AFB-9D7B-15F7EBB01C9F}"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1" end="1"/>
                                            </p:txEl>
                                          </p:spTgt>
                                        </p:tgtEl>
                                        <p:attrNameLst>
                                          <p:attrName>style.visibility</p:attrName>
                                        </p:attrNameLst>
                                      </p:cBhvr>
                                      <p:to>
                                        <p:strVal val="visible"/>
                                      </p:to>
                                    </p:set>
                                    <p:anim calcmode="lin" valueType="num">
                                      <p:cBhvr additive="base">
                                        <p:cTn id="11"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 calcmode="lin" valueType="num">
                                      <p:cBhvr additive="base">
                                        <p:cTn id="17"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 calcmode="lin" valueType="num">
                                      <p:cBhvr additive="base">
                                        <p:cTn id="22"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9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9939">
                                            <p:txEl>
                                              <p:pRg st="4" end="4"/>
                                            </p:txEl>
                                          </p:spTgt>
                                        </p:tgtEl>
                                        <p:attrNameLst>
                                          <p:attrName>style.visibility</p:attrName>
                                        </p:attrNameLst>
                                      </p:cBhvr>
                                      <p:to>
                                        <p:strVal val="visible"/>
                                      </p:to>
                                    </p:set>
                                    <p:anim calcmode="lin" valueType="num">
                                      <p:cBhvr additive="base">
                                        <p:cTn id="28" dur="5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9939">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39939">
                                            <p:txEl>
                                              <p:pRg st="5" end="5"/>
                                            </p:txEl>
                                          </p:spTgt>
                                        </p:tgtEl>
                                        <p:attrNameLst>
                                          <p:attrName>style.visibility</p:attrName>
                                        </p:attrNameLst>
                                      </p:cBhvr>
                                      <p:to>
                                        <p:strVal val="visible"/>
                                      </p:to>
                                    </p:set>
                                    <p:anim calcmode="lin" valueType="num">
                                      <p:cBhvr additive="base">
                                        <p:cTn id="33" dur="500" fill="hold"/>
                                        <p:tgtEl>
                                          <p:spTgt spid="3993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39939">
                                            <p:txEl>
                                              <p:pRg st="6" end="6"/>
                                            </p:txEl>
                                          </p:spTgt>
                                        </p:tgtEl>
                                        <p:attrNameLst>
                                          <p:attrName>style.visibility</p:attrName>
                                        </p:attrNameLst>
                                      </p:cBhvr>
                                      <p:to>
                                        <p:strVal val="visible"/>
                                      </p:to>
                                    </p:set>
                                    <p:anim calcmode="lin" valueType="num">
                                      <p:cBhvr additive="base">
                                        <p:cTn id="38" dur="500" fill="hold"/>
                                        <p:tgtEl>
                                          <p:spTgt spid="3993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99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988301"/>
          </a:xfrm>
          <a:prstGeom prst="rect">
            <a:avLst/>
          </a:prstGeom>
          <a:noFill/>
          <a:ln w="9525">
            <a:noFill/>
            <a:miter lim="800000"/>
          </a:ln>
        </p:spPr>
        <p:txBody>
          <a:bodyPr wrap="square">
            <a:spAutoFit/>
          </a:bodyPr>
          <a:lstStyle/>
          <a:p>
            <a:pPr algn="ctr">
              <a:lnSpc>
                <a:spcPct val="150000"/>
              </a:lnSpc>
            </a:pP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4.1 </a:t>
            </a:r>
            <a:r>
              <a:rPr lang="zh-CN" altLang="en-US" sz="9600" b="1" dirty="0">
                <a:solidFill>
                  <a:schemeClr val="bg1"/>
                </a:solidFill>
                <a:latin typeface="隶书" panose="02010509060101010101" pitchFamily="49" charset="-122"/>
                <a:ea typeface="隶书" panose="02010509060101010101" pitchFamily="49" charset="-122"/>
              </a:rPr>
              <a:t>概述</a:t>
            </a:r>
            <a:endParaRPr lang="zh-CN" altLang="en-US" sz="96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1033656" y="304800"/>
            <a:ext cx="7102475" cy="762000"/>
          </a:xfrm>
          <a:prstGeom prst="rect">
            <a:avLst/>
          </a:prstGeom>
        </p:spPr>
        <p:txBody>
          <a:bodyPr/>
          <a:lstStyle/>
          <a:p>
            <a:pPr algn="ctr" eaLnBrk="1" fontAlgn="auto" hangingPunct="1">
              <a:spcAft>
                <a:spcPts val="0"/>
              </a:spcAft>
              <a:defRPr/>
            </a:pPr>
            <a:r>
              <a:rPr lang="zh-CN" altLang="en-US" dirty="0"/>
              <a:t>逆概率方法</a:t>
            </a:r>
            <a:endParaRPr lang="zh-CN" altLang="en-US" dirty="0"/>
          </a:p>
        </p:txBody>
      </p:sp>
      <p:sp>
        <p:nvSpPr>
          <p:cNvPr id="40963" name="Rectangle 3" descr="Rectangle: Click to edit Master text styles&#10;Second level&#10;Third level&#10;Fourth level&#10;Fifth level"/>
          <p:cNvSpPr>
            <a:spLocks noGrp="1" noChangeArrowheads="1"/>
          </p:cNvSpPr>
          <p:nvPr>
            <p:ph idx="4294967295"/>
          </p:nvPr>
        </p:nvSpPr>
        <p:spPr>
          <a:xfrm>
            <a:off x="788512" y="1676400"/>
            <a:ext cx="7772400" cy="4800600"/>
          </a:xfrm>
          <a:prstGeom prst="rect">
            <a:avLst/>
          </a:prstGeom>
        </p:spPr>
        <p:txBody>
          <a:bodyPr/>
          <a:lstStyle/>
          <a:p>
            <a:pPr eaLnBrk="1" hangingPunct="1">
              <a:buFont typeface="Wingdings" panose="05000000000000000000" pitchFamily="2" charset="2"/>
              <a:buChar char="u"/>
            </a:pPr>
            <a:r>
              <a:rPr lang="zh-CN" altLang="en-US" sz="2800" dirty="0" smtClean="0"/>
              <a:t>经典概率方法要求给出</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条件概率</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P(H|E)</a:t>
            </a:r>
            <a:r>
              <a:rPr lang="zh-CN" altLang="en-US" sz="2800" dirty="0" smtClean="0"/>
              <a:t>，在实际中</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比较困难</a:t>
            </a:r>
            <a:r>
              <a:rPr lang="zh-CN" altLang="en-US" sz="2800" dirty="0" smtClean="0"/>
              <a:t>。</a:t>
            </a:r>
            <a:endParaRPr lang="zh-CN" altLang="en-US" sz="2800" dirty="0" smtClean="0"/>
          </a:p>
          <a:p>
            <a:pPr lvl="1" eaLnBrk="1" hangingPunct="1">
              <a:buFont typeface="Wingdings" panose="05000000000000000000" charset="0"/>
              <a:buChar char="Ø"/>
            </a:pPr>
            <a:r>
              <a:rPr lang="zh-CN" altLang="en-US" sz="2400" dirty="0" smtClean="0"/>
              <a:t>例如</a:t>
            </a:r>
            <a:r>
              <a:rPr lang="en-US" altLang="zh-CN" sz="2400" dirty="0" smtClean="0"/>
              <a:t>E</a:t>
            </a:r>
            <a:r>
              <a:rPr lang="zh-CN" altLang="en-US" sz="2400" dirty="0" smtClean="0"/>
              <a:t>代表咳嗽，</a:t>
            </a:r>
            <a:r>
              <a:rPr lang="en-US" altLang="zh-CN" sz="2400" dirty="0" smtClean="0"/>
              <a:t>H</a:t>
            </a:r>
            <a:r>
              <a:rPr lang="zh-CN" altLang="en-US" sz="2400" dirty="0" smtClean="0"/>
              <a:t>代表支气管炎，则</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P(H|E)</a:t>
            </a:r>
            <a:r>
              <a:rPr lang="zh-CN" altLang="en-US" sz="2400" dirty="0" smtClean="0"/>
              <a:t>表示在咳嗽的人群中患支气管炎的概率。这个</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比较困难</a:t>
            </a:r>
            <a:r>
              <a:rPr lang="zh-CN" altLang="en-US" sz="2400" dirty="0" smtClean="0"/>
              <a:t>。</a:t>
            </a:r>
            <a:endParaRPr lang="en-US" altLang="zh-CN" sz="2400" dirty="0" smtClean="0"/>
          </a:p>
          <a:p>
            <a:pPr lvl="1" eaLnBrk="1" hangingPunct="1">
              <a:buFont typeface="Wingdings" panose="05000000000000000000" charset="0"/>
              <a:buChar char="Ø"/>
            </a:pPr>
            <a:r>
              <a:rPr lang="zh-CN" altLang="en-US" sz="2400" dirty="0" smtClean="0"/>
              <a:t>而逆概率</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P(E|H)</a:t>
            </a:r>
            <a:r>
              <a:rPr lang="zh-CN" altLang="en-US" sz="2400" dirty="0" smtClean="0"/>
              <a:t>表示在得支气管炎的人群中咳嗽的概率。这个</a:t>
            </a:r>
            <a:r>
              <a:rPr lang="zh-CN" altLang="en-US"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相对容易</a:t>
            </a:r>
            <a:r>
              <a:rPr lang="zh-CN" altLang="en-US" sz="2400" dirty="0" smtClean="0"/>
              <a:t>获得。</a:t>
            </a:r>
            <a:endParaRPr lang="zh-CN" altLang="en-US" sz="2400" dirty="0" smtClean="0"/>
          </a:p>
          <a:p>
            <a:pPr eaLnBrk="1" hangingPunct="1">
              <a:buFont typeface="Wingdings" panose="05000000000000000000" pitchFamily="2" charset="2"/>
              <a:buChar char="u"/>
            </a:pPr>
            <a:r>
              <a:rPr lang="zh-CN" altLang="en-US" sz="2800" dirty="0" smtClean="0"/>
              <a:t>我们根据</a:t>
            </a:r>
            <a:r>
              <a:rPr lang="en-US" altLang="zh-CN" sz="2800" dirty="0" smtClean="0"/>
              <a:t>Bayes</a:t>
            </a:r>
            <a:r>
              <a:rPr lang="zh-CN" altLang="en-US" sz="2800" dirty="0" smtClean="0"/>
              <a:t>定理可以从</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P(E|H)</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推出</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P(H|E)</a:t>
            </a:r>
            <a:r>
              <a:rPr lang="zh-CN" altLang="en-US" sz="2800" dirty="0" smtClean="0"/>
              <a:t>。</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E13C145-9871-434C-BC56-C135ED52043E}"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795120" y="228600"/>
            <a:ext cx="7269163" cy="685800"/>
          </a:xfrm>
          <a:prstGeom prst="rect">
            <a:avLst/>
          </a:prstGeom>
        </p:spPr>
        <p:txBody>
          <a:bodyPr/>
          <a:lstStyle/>
          <a:p>
            <a:pPr algn="ctr" eaLnBrk="1" fontAlgn="auto" hangingPunct="1">
              <a:spcAft>
                <a:spcPts val="0"/>
              </a:spcAft>
              <a:defRPr/>
            </a:pPr>
            <a:r>
              <a:rPr lang="zh-CN" altLang="en-US" dirty="0"/>
              <a:t>基于</a:t>
            </a:r>
            <a:r>
              <a:rPr lang="en-US" altLang="zh-CN" dirty="0" smtClean="0">
                <a:latin typeface="GungsuhChe" panose="02030609000101010101" pitchFamily="49" charset="-127"/>
                <a:ea typeface="GungsuhChe" panose="02030609000101010101" pitchFamily="49" charset="-127"/>
              </a:rPr>
              <a:t>Bayes</a:t>
            </a:r>
            <a:r>
              <a:rPr lang="zh-CN" altLang="en-US" dirty="0" smtClean="0"/>
              <a:t>公式进行推理</a:t>
            </a:r>
            <a:endParaRPr lang="zh-CN" altLang="en-US" dirty="0"/>
          </a:p>
        </p:txBody>
      </p:sp>
      <p:sp>
        <p:nvSpPr>
          <p:cNvPr id="6149" name="Rectangle 3" descr="Rectangle: Click to edit Master text styles&#10;Second level&#10;Third level&#10;Fourth level&#10;Fifth level"/>
          <p:cNvSpPr>
            <a:spLocks noGrp="1" noChangeArrowheads="1"/>
          </p:cNvSpPr>
          <p:nvPr>
            <p:ph idx="4294967295"/>
          </p:nvPr>
        </p:nvSpPr>
        <p:spPr>
          <a:xfrm>
            <a:off x="397560" y="1219200"/>
            <a:ext cx="8305800" cy="5410200"/>
          </a:xfrm>
          <a:prstGeom prst="rect">
            <a:avLst/>
          </a:prstGeom>
        </p:spPr>
        <p:txBody>
          <a:bodyPr/>
          <a:lstStyle/>
          <a:p>
            <a:pPr eaLnBrk="1" hangingPunct="1">
              <a:buFont typeface="Wingdings" panose="05000000000000000000" charset="0"/>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贝叶斯定理：若</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是彼此独立的事件</a:t>
            </a:r>
            <a:r>
              <a:rPr lang="zh-CN" altLang="en-US" sz="2400" dirty="0" smtClean="0"/>
              <a:t>，</a:t>
            </a:r>
            <a:endParaRPr lang="zh-CN" altLang="en-US" sz="2400" dirty="0" smtClean="0"/>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r>
              <a:rPr lang="zh-CN" altLang="en-US" sz="2400" dirty="0" smtClean="0"/>
              <a:t>其中，</a:t>
            </a:r>
            <a:r>
              <a:rPr lang="en-US" altLang="zh-CN" sz="2400" dirty="0" smtClean="0"/>
              <a:t>P(A</a:t>
            </a:r>
            <a:r>
              <a:rPr lang="en-US" altLang="zh-CN" sz="2400" baseline="-25000" dirty="0" smtClean="0"/>
              <a:t>i</a:t>
            </a:r>
            <a:r>
              <a:rPr lang="en-US" altLang="zh-CN" sz="2400" dirty="0" smtClean="0"/>
              <a:t>)</a:t>
            </a:r>
            <a:r>
              <a:rPr lang="zh-CN" altLang="en-US" sz="2400" dirty="0" smtClean="0"/>
              <a:t>是事件</a:t>
            </a:r>
            <a:r>
              <a:rPr lang="en-US" altLang="zh-CN" sz="2400" dirty="0" smtClean="0"/>
              <a:t>A</a:t>
            </a:r>
            <a:r>
              <a:rPr lang="en-US" altLang="zh-CN" sz="2400" baseline="-25000" dirty="0" smtClean="0"/>
              <a:t>i</a:t>
            </a:r>
            <a:r>
              <a:rPr lang="zh-CN" altLang="en-US" sz="2400" dirty="0" smtClean="0"/>
              <a:t>的</a:t>
            </a:r>
            <a:r>
              <a:rPr lang="zh-CN" altLang="en-US" sz="2400" dirty="0" smtClean="0">
                <a:solidFill>
                  <a:srgbClr val="FF0000"/>
                </a:solidFill>
              </a:rPr>
              <a:t>先验概率</a:t>
            </a:r>
            <a:r>
              <a:rPr lang="zh-CN" altLang="en-US" sz="2400" dirty="0" smtClean="0"/>
              <a:t>；</a:t>
            </a:r>
            <a:r>
              <a:rPr lang="en-US" altLang="zh-CN" sz="2400" dirty="0" smtClean="0"/>
              <a:t>P(</a:t>
            </a:r>
            <a:r>
              <a:rPr lang="en-US" altLang="zh-CN" sz="2400" dirty="0" err="1" smtClean="0"/>
              <a:t>B|A</a:t>
            </a:r>
            <a:r>
              <a:rPr lang="en-US" altLang="zh-CN" sz="2400" baseline="-25000" dirty="0" err="1" smtClean="0"/>
              <a:t>i</a:t>
            </a:r>
            <a:r>
              <a:rPr lang="en-US" altLang="zh-CN" sz="2400" dirty="0" smtClean="0"/>
              <a:t>)</a:t>
            </a:r>
            <a:r>
              <a:rPr lang="zh-CN" altLang="en-US" sz="2400" dirty="0" smtClean="0"/>
              <a:t>是在事件</a:t>
            </a:r>
            <a:r>
              <a:rPr lang="en-US" altLang="zh-CN" sz="2400" dirty="0" smtClean="0"/>
              <a:t>A</a:t>
            </a:r>
            <a:r>
              <a:rPr lang="en-US" altLang="zh-CN" sz="2400" baseline="-25000" dirty="0" smtClean="0"/>
              <a:t>i</a:t>
            </a:r>
            <a:r>
              <a:rPr lang="zh-CN" altLang="en-US" sz="2400" dirty="0" smtClean="0"/>
              <a:t>发生条件下事件</a:t>
            </a:r>
            <a:r>
              <a:rPr lang="en-US" altLang="zh-CN" sz="2400" dirty="0" smtClean="0"/>
              <a:t>B</a:t>
            </a:r>
            <a:r>
              <a:rPr lang="zh-CN" altLang="en-US" sz="2400" dirty="0" smtClean="0"/>
              <a:t>的</a:t>
            </a:r>
            <a:r>
              <a:rPr lang="zh-CN" altLang="en-US" sz="2400" dirty="0" smtClean="0">
                <a:solidFill>
                  <a:srgbClr val="FF0000"/>
                </a:solidFill>
              </a:rPr>
              <a:t>条件概率</a:t>
            </a:r>
            <a:r>
              <a:rPr lang="zh-CN" altLang="en-US" sz="2400" dirty="0" smtClean="0"/>
              <a:t>。</a:t>
            </a:r>
            <a:endParaRPr lang="zh-CN" altLang="en-US" sz="2400" dirty="0" smtClean="0"/>
          </a:p>
          <a:p>
            <a:pPr eaLnBrk="1" hangingPunct="1">
              <a:buFont typeface="Wingdings" panose="05000000000000000000" charset="0"/>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如果用产生式规则</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09600" indent="-609600" algn="ctr" eaLnBrk="1" hangingPunct="1">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E	THEN		H</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endPar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09600" indent="-609600" eaLnBrk="1" hangingPunct="1">
              <a:buFont typeface="Wingdings" panose="05000000000000000000" pitchFamily="2" charset="2"/>
              <a:buNone/>
            </a:pPr>
            <a:r>
              <a:rPr lang="zh-CN" altLang="en-US" sz="2400" dirty="0" smtClean="0"/>
              <a:t>中的前提条件</a:t>
            </a:r>
            <a:r>
              <a:rPr lang="en-US" altLang="zh-CN" sz="2400" dirty="0" smtClean="0"/>
              <a:t>E</a:t>
            </a:r>
            <a:r>
              <a:rPr lang="zh-CN" altLang="en-US" sz="2400" dirty="0" smtClean="0"/>
              <a:t>代替</a:t>
            </a:r>
            <a:r>
              <a:rPr lang="en-US" altLang="zh-CN" sz="2400" dirty="0" smtClean="0"/>
              <a:t>Bayes</a:t>
            </a:r>
            <a:r>
              <a:rPr lang="zh-CN" altLang="en-US" sz="2400" dirty="0" smtClean="0"/>
              <a:t>公式中的</a:t>
            </a:r>
            <a:r>
              <a:rPr lang="en-US" altLang="zh-CN" sz="2400" dirty="0" smtClean="0"/>
              <a:t>B</a:t>
            </a:r>
            <a:r>
              <a:rPr lang="zh-CN" altLang="en-US" sz="2400" dirty="0" smtClean="0"/>
              <a:t>，用</a:t>
            </a:r>
            <a:r>
              <a:rPr lang="en-US" altLang="zh-CN" sz="2400" dirty="0" smtClean="0"/>
              <a:t>H</a:t>
            </a:r>
            <a:r>
              <a:rPr lang="en-US" altLang="zh-CN" sz="2400" baseline="-25000" dirty="0" smtClean="0"/>
              <a:t>i</a:t>
            </a:r>
            <a:r>
              <a:rPr lang="zh-CN" altLang="en-US" sz="2400" dirty="0" smtClean="0"/>
              <a:t>代替公式中的</a:t>
            </a:r>
            <a:r>
              <a:rPr lang="en-US" altLang="zh-CN" sz="2400" dirty="0" smtClean="0"/>
              <a:t>A</a:t>
            </a:r>
            <a:r>
              <a:rPr lang="en-US" altLang="zh-CN" sz="2400" baseline="-25000" dirty="0" smtClean="0"/>
              <a:t>i</a:t>
            </a:r>
            <a:r>
              <a:rPr lang="en-US" altLang="zh-CN" sz="2400" dirty="0" smtClean="0"/>
              <a:t> </a:t>
            </a:r>
            <a:r>
              <a:rPr lang="zh-CN" altLang="en-US" sz="2400" dirty="0" smtClean="0"/>
              <a:t>，就可得到：</a:t>
            </a:r>
            <a:endParaRPr lang="zh-CN" altLang="en-US" sz="2400" dirty="0" smtClean="0"/>
          </a:p>
          <a:p>
            <a:pPr marL="609600" indent="-609600" eaLnBrk="1" hangingPunct="1">
              <a:buFont typeface="Wingdings" panose="05000000000000000000" pitchFamily="2" charset="2"/>
              <a:buNone/>
            </a:pPr>
            <a:endParaRPr lang="zh-CN" altLang="en-US" sz="2400" dirty="0" smtClean="0"/>
          </a:p>
          <a:p>
            <a:pPr marL="609600" indent="-609600" eaLnBrk="1" hangingPunct="1">
              <a:buFont typeface="Wingdings" panose="05000000000000000000" pitchFamily="2" charset="2"/>
              <a:buNone/>
            </a:pPr>
            <a:endParaRPr lang="en-US" altLang="zh-CN" sz="2400"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A99B92B-DA22-45E4-A887-52BF330C2986}" type="slidenum">
              <a:rPr lang="en-US" altLang="zh-CN"/>
            </a:fld>
            <a:endParaRPr lang="en-US" altLang="zh-CN"/>
          </a:p>
        </p:txBody>
      </p:sp>
      <p:graphicFrame>
        <p:nvGraphicFramePr>
          <p:cNvPr id="6146" name="Object 105"/>
          <p:cNvGraphicFramePr>
            <a:graphicFrameLocks noChangeAspect="1"/>
          </p:cNvGraphicFramePr>
          <p:nvPr/>
        </p:nvGraphicFramePr>
        <p:xfrm>
          <a:off x="1746250" y="1752600"/>
          <a:ext cx="5372100" cy="1219200"/>
        </p:xfrm>
        <a:graphic>
          <a:graphicData uri="http://schemas.openxmlformats.org/presentationml/2006/ole">
            <mc:AlternateContent xmlns:mc="http://schemas.openxmlformats.org/markup-compatibility/2006">
              <mc:Choice xmlns:v="urn:schemas-microsoft-com:vml" Requires="v">
                <p:oleObj spid="_x0000_s6246" name="Equation" r:id="rId1" imgW="5372100" imgH="1219200" progId="Equation.DSMT4">
                  <p:embed/>
                </p:oleObj>
              </mc:Choice>
              <mc:Fallback>
                <p:oleObj name="Equation" r:id="rId1" imgW="5372100" imgH="1219200" progId="Equation.DSMT4">
                  <p:embed/>
                  <p:pic>
                    <p:nvPicPr>
                      <p:cNvPr id="0" name="图片 62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250" y="1752600"/>
                        <a:ext cx="5372100" cy="1219200"/>
                      </a:xfrm>
                      <a:prstGeom prst="rect">
                        <a:avLst/>
                      </a:prstGeom>
                      <a:solidFill>
                        <a:schemeClr val="accent2">
                          <a:lumMod val="20000"/>
                          <a:lumOff val="80000"/>
                        </a:schemeClr>
                      </a:solidFill>
                      <a:ln>
                        <a:noFill/>
                      </a:ln>
                      <a:effectLst/>
                    </p:spPr>
                  </p:pic>
                </p:oleObj>
              </mc:Fallback>
            </mc:AlternateContent>
          </a:graphicData>
        </a:graphic>
      </p:graphicFrame>
      <p:graphicFrame>
        <p:nvGraphicFramePr>
          <p:cNvPr id="6147" name="Object 106"/>
          <p:cNvGraphicFramePr>
            <a:graphicFrameLocks noChangeAspect="1"/>
          </p:cNvGraphicFramePr>
          <p:nvPr/>
        </p:nvGraphicFramePr>
        <p:xfrm>
          <a:off x="1784350" y="5410200"/>
          <a:ext cx="5600700" cy="1219200"/>
        </p:xfrm>
        <a:graphic>
          <a:graphicData uri="http://schemas.openxmlformats.org/presentationml/2006/ole">
            <mc:AlternateContent xmlns:mc="http://schemas.openxmlformats.org/markup-compatibility/2006">
              <mc:Choice xmlns:v="urn:schemas-microsoft-com:vml" Requires="v">
                <p:oleObj spid="_x0000_s6247" name="Equation" r:id="rId3" imgW="5600700" imgH="1219200" progId="Equation.DSMT4">
                  <p:embed/>
                </p:oleObj>
              </mc:Choice>
              <mc:Fallback>
                <p:oleObj name="Equation" r:id="rId3" imgW="5600700" imgH="1219200" progId="Equation.DSMT4">
                  <p:embed/>
                  <p:pic>
                    <p:nvPicPr>
                      <p:cNvPr id="0" name="图片 62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4350" y="5410200"/>
                        <a:ext cx="5600700" cy="12192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 calcmode="lin" valueType="num">
                                      <p:cBhvr additive="base">
                                        <p:cTn id="7" dur="500" fill="hold"/>
                                        <p:tgtEl>
                                          <p:spTgt spid="614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149">
                                            <p:txEl>
                                              <p:pRg st="4" end="4"/>
                                            </p:txEl>
                                          </p:spTgt>
                                        </p:tgtEl>
                                        <p:attrNameLst>
                                          <p:attrName>style.visibility</p:attrName>
                                        </p:attrNameLst>
                                      </p:cBhvr>
                                      <p:to>
                                        <p:strVal val="visible"/>
                                      </p:to>
                                    </p:set>
                                    <p:anim calcmode="lin" valueType="num">
                                      <p:cBhvr additive="base">
                                        <p:cTn id="18" dur="500" fill="hold"/>
                                        <p:tgtEl>
                                          <p:spTgt spid="614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4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49">
                                            <p:txEl>
                                              <p:pRg st="5" end="5"/>
                                            </p:txEl>
                                          </p:spTgt>
                                        </p:tgtEl>
                                        <p:attrNameLst>
                                          <p:attrName>style.visibility</p:attrName>
                                        </p:attrNameLst>
                                      </p:cBhvr>
                                      <p:to>
                                        <p:strVal val="visible"/>
                                      </p:to>
                                    </p:set>
                                    <p:anim calcmode="lin" valueType="num">
                                      <p:cBhvr additive="base">
                                        <p:cTn id="24" dur="500" fill="hold"/>
                                        <p:tgtEl>
                                          <p:spTgt spid="6149">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149">
                                            <p:txEl>
                                              <p:pRg st="5" end="5"/>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6149">
                                            <p:txEl>
                                              <p:pRg st="6" end="6"/>
                                            </p:txEl>
                                          </p:spTgt>
                                        </p:tgtEl>
                                        <p:attrNameLst>
                                          <p:attrName>style.visibility</p:attrName>
                                        </p:attrNameLst>
                                      </p:cBhvr>
                                      <p:to>
                                        <p:strVal val="visible"/>
                                      </p:to>
                                    </p:set>
                                    <p:anim calcmode="lin" valueType="num">
                                      <p:cBhvr additive="base">
                                        <p:cTn id="29" dur="500" fill="hold"/>
                                        <p:tgtEl>
                                          <p:spTgt spid="614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9">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149">
                                            <p:txEl>
                                              <p:pRg st="7" end="7"/>
                                            </p:txEl>
                                          </p:spTgt>
                                        </p:tgtEl>
                                        <p:attrNameLst>
                                          <p:attrName>style.visibility</p:attrName>
                                        </p:attrNameLst>
                                      </p:cBhvr>
                                      <p:to>
                                        <p:strVal val="visible"/>
                                      </p:to>
                                    </p:set>
                                    <p:anim calcmode="lin" valueType="num">
                                      <p:cBhvr additive="base">
                                        <p:cTn id="34" dur="500" fill="hold"/>
                                        <p:tgtEl>
                                          <p:spTgt spid="6149">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14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6147"/>
                                        </p:tgtEl>
                                        <p:attrNameLst>
                                          <p:attrName>style.visibility</p:attrName>
                                        </p:attrNameLst>
                                      </p:cBhvr>
                                      <p:to>
                                        <p:strVal val="visible"/>
                                      </p:to>
                                    </p:set>
                                    <p:animEffect transition="in" filter="checkerboard(across)">
                                      <p:cBhvr>
                                        <p:cTn id="4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60047" y="228600"/>
            <a:ext cx="7235825" cy="838200"/>
          </a:xfrm>
          <a:prstGeom prst="rect">
            <a:avLst/>
          </a:prstGeom>
        </p:spPr>
        <p:txBody>
          <a:bodyPr/>
          <a:lstStyle/>
          <a:p>
            <a:pPr algn="ctr" eaLnBrk="1" fontAlgn="auto" hangingPunct="1">
              <a:spcAft>
                <a:spcPts val="0"/>
              </a:spcAft>
              <a:defRPr/>
            </a:pPr>
            <a:r>
              <a:rPr lang="zh-CN" altLang="en-US" dirty="0"/>
              <a:t>逆概率方法举例</a:t>
            </a:r>
            <a:endParaRPr lang="zh-CN" altLang="en-US" dirty="0"/>
          </a:p>
        </p:txBody>
      </p:sp>
      <p:sp>
        <p:nvSpPr>
          <p:cNvPr id="8196" name="Rectangle 3" descr="Rectangle: Click to edit Master text styles&#10;Second level&#10;Third level&#10;Fourth level&#10;Fifth level"/>
          <p:cNvSpPr>
            <a:spLocks noGrp="1" noChangeArrowheads="1"/>
          </p:cNvSpPr>
          <p:nvPr>
            <p:ph idx="4294967295"/>
          </p:nvPr>
        </p:nvSpPr>
        <p:spPr>
          <a:xfrm>
            <a:off x="576476" y="1231900"/>
            <a:ext cx="8077200" cy="5245100"/>
          </a:xfrm>
          <a:prstGeom prst="rect">
            <a:avLst/>
          </a:prstGeom>
        </p:spPr>
        <p:txBody>
          <a:bodyPr/>
          <a:lstStyle/>
          <a:p>
            <a:pPr eaLnBrk="1" hangingPunct="1">
              <a:buFont typeface="Wingdings" panose="05000000000000000000" charset="0"/>
              <a:buChar char="Ø"/>
            </a:pPr>
            <a:r>
              <a:rPr lang="zh-CN" altLang="en-US" sz="2400" b="1" dirty="0" smtClean="0"/>
              <a:t>例</a:t>
            </a:r>
            <a:r>
              <a:rPr lang="en-US" altLang="zh-CN" sz="2400" b="1" dirty="0" smtClean="0"/>
              <a:t>.</a:t>
            </a:r>
            <a:r>
              <a:rPr lang="en-US" altLang="zh-CN" sz="2400" dirty="0" smtClean="0"/>
              <a:t> </a:t>
            </a:r>
            <a:r>
              <a:rPr lang="zh-CN" altLang="en-US" sz="2400" dirty="0" smtClean="0"/>
              <a:t>设</a:t>
            </a:r>
            <a:r>
              <a:rPr lang="en-US" altLang="zh-CN" sz="2400" dirty="0" smtClean="0"/>
              <a:t>H</a:t>
            </a:r>
            <a:r>
              <a:rPr lang="en-US" altLang="zh-CN" sz="2400" baseline="-25000" dirty="0" smtClean="0"/>
              <a:t>1</a:t>
            </a:r>
            <a:r>
              <a:rPr lang="en-US" altLang="zh-CN" sz="2400" dirty="0" smtClean="0"/>
              <a:t>,H</a:t>
            </a:r>
            <a:r>
              <a:rPr lang="en-US" altLang="zh-CN" sz="2400" baseline="-25000" dirty="0" smtClean="0"/>
              <a:t>2</a:t>
            </a:r>
            <a:r>
              <a:rPr lang="en-US" altLang="zh-CN" sz="2400" dirty="0" smtClean="0"/>
              <a:t>,H</a:t>
            </a:r>
            <a:r>
              <a:rPr lang="en-US" altLang="zh-CN" sz="2400" baseline="-25000" dirty="0" smtClean="0"/>
              <a:t>3</a:t>
            </a:r>
            <a:r>
              <a:rPr lang="zh-CN" altLang="en-US" sz="2400" dirty="0" smtClean="0"/>
              <a:t>分别是三个结论，</a:t>
            </a:r>
            <a:r>
              <a:rPr lang="en-US" altLang="zh-CN" sz="2400" dirty="0" smtClean="0"/>
              <a:t>E</a:t>
            </a:r>
            <a:r>
              <a:rPr lang="zh-CN" altLang="en-US" sz="2400" dirty="0" smtClean="0"/>
              <a:t>是支持这些结论的证据。已知：</a:t>
            </a:r>
            <a:endParaRPr lang="zh-CN" altLang="en-US" sz="2400" dirty="0" smtClean="0"/>
          </a:p>
          <a:p>
            <a:pPr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P(H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 		P(H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 		P(H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)=0.5</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P(E|H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)=0.5, 	P(E|H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 	P(E|H</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400" dirty="0" smtClean="0"/>
              <a:t>求</a:t>
            </a:r>
            <a:r>
              <a:rPr lang="en-US" altLang="zh-CN" sz="2400" dirty="0" smtClean="0"/>
              <a:t>P(H</a:t>
            </a:r>
            <a:r>
              <a:rPr lang="en-US" altLang="zh-CN" sz="2400" baseline="-25000" dirty="0" smtClean="0"/>
              <a:t>1</a:t>
            </a:r>
            <a:r>
              <a:rPr lang="en-US" altLang="zh-CN" sz="2400" dirty="0" smtClean="0"/>
              <a:t>|E),P(H</a:t>
            </a:r>
            <a:r>
              <a:rPr lang="en-US" altLang="zh-CN" sz="2400" baseline="-25000" dirty="0" smtClean="0"/>
              <a:t>2</a:t>
            </a:r>
            <a:r>
              <a:rPr lang="en-US" altLang="zh-CN" sz="2400" dirty="0" smtClean="0"/>
              <a:t>|E)</a:t>
            </a:r>
            <a:r>
              <a:rPr lang="zh-CN" altLang="en-US" sz="2400" dirty="0" smtClean="0"/>
              <a:t>及</a:t>
            </a:r>
            <a:r>
              <a:rPr lang="en-US" altLang="zh-CN" sz="2400" dirty="0" smtClean="0"/>
              <a:t>P(H</a:t>
            </a:r>
            <a:r>
              <a:rPr lang="en-US" altLang="zh-CN" sz="2400" baseline="-25000" dirty="0" smtClean="0"/>
              <a:t>3</a:t>
            </a:r>
            <a:r>
              <a:rPr lang="en-US" altLang="zh-CN" sz="2400" dirty="0" smtClean="0"/>
              <a:t>|E)</a:t>
            </a:r>
            <a:r>
              <a:rPr lang="zh-CN" altLang="en-US" sz="2400" dirty="0" smtClean="0"/>
              <a:t>的值各是多少？</a:t>
            </a:r>
            <a:endParaRPr lang="zh-CN" altLang="en-US" sz="2400" dirty="0" smtClean="0"/>
          </a:p>
          <a:p>
            <a:pPr eaLnBrk="1" hangingPunct="1">
              <a:buFont typeface="Wingdings" panose="05000000000000000000" charset="0"/>
              <a:buChar char="Ø"/>
            </a:pPr>
            <a:r>
              <a:rPr lang="zh-CN" altLang="en-US" sz="2400" dirty="0" smtClean="0"/>
              <a:t>解：</a:t>
            </a:r>
            <a:endParaRPr lang="zh-CN" altLang="en-US" sz="2400" dirty="0" smtClean="0"/>
          </a:p>
          <a:p>
            <a:pPr eaLnBrk="1" hangingPunct="1">
              <a:buFont typeface="Wingdings" panose="05000000000000000000" pitchFamily="2" charset="2"/>
              <a:buNone/>
            </a:pPr>
            <a:endParaRPr lang="zh-CN" altLang="en-US" sz="2400" dirty="0" smtClean="0"/>
          </a:p>
          <a:p>
            <a:pPr eaLnBrk="1" hangingPunct="1">
              <a:buFont typeface="Wingdings" panose="05000000000000000000" pitchFamily="2" charset="2"/>
              <a:buNone/>
            </a:pPr>
            <a:endParaRPr lang="zh-CN" altLang="en-US" sz="2400" dirty="0" smtClean="0"/>
          </a:p>
          <a:p>
            <a:pPr eaLnBrk="1" hangingPunct="1">
              <a:buFont typeface="Wingdings" panose="05000000000000000000" pitchFamily="2" charset="2"/>
              <a:buNone/>
            </a:pPr>
            <a:endParaRPr lang="zh-CN" altLang="en-US" sz="2400" dirty="0" smtClean="0"/>
          </a:p>
          <a:p>
            <a:pPr eaLnBrk="1" hangingPunct="1">
              <a:buFont typeface="Wingdings" panose="05000000000000000000" pitchFamily="2" charset="2"/>
              <a:buNone/>
            </a:pPr>
            <a:endParaRPr lang="zh-CN" altLang="en-US" sz="2400" dirty="0" smtClean="0"/>
          </a:p>
          <a:p>
            <a:pPr eaLnBrk="1" hangingPunct="1">
              <a:buFont typeface="Wingdings" panose="05000000000000000000" pitchFamily="2" charset="2"/>
              <a:buNone/>
            </a:pPr>
            <a:r>
              <a:rPr lang="zh-CN" altLang="en-US" sz="2400" dirty="0" smtClean="0"/>
              <a:t>同理可得： </a:t>
            </a:r>
            <a:r>
              <a:rPr lang="en-US" altLang="zh-CN" sz="2400" dirty="0" smtClean="0"/>
              <a:t>P(H</a:t>
            </a:r>
            <a:r>
              <a:rPr lang="en-US" altLang="zh-CN" sz="2400" baseline="-25000" dirty="0" smtClean="0"/>
              <a:t>2</a:t>
            </a:r>
            <a:r>
              <a:rPr lang="en-US" altLang="zh-CN" sz="2400" dirty="0" smtClean="0"/>
              <a:t>|E)=0.26, P(H</a:t>
            </a:r>
            <a:r>
              <a:rPr lang="en-US" altLang="zh-CN" sz="2400" baseline="-25000" dirty="0" smtClean="0"/>
              <a:t>3</a:t>
            </a:r>
            <a:r>
              <a:rPr lang="en-US" altLang="zh-CN" sz="2400" dirty="0" smtClean="0"/>
              <a:t>|E)=0.43</a:t>
            </a:r>
            <a:endParaRPr lang="en-US" altLang="zh-CN" sz="2400"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5A9320B-A2BF-4126-991E-ED8A9C2ED603}" type="slidenum">
              <a:rPr lang="en-US" altLang="zh-CN"/>
            </a:fld>
            <a:endParaRPr lang="en-US" altLang="zh-CN"/>
          </a:p>
        </p:txBody>
      </p:sp>
      <p:graphicFrame>
        <p:nvGraphicFramePr>
          <p:cNvPr id="8194" name="Object 10"/>
          <p:cNvGraphicFramePr>
            <a:graphicFrameLocks noChangeAspect="1"/>
          </p:cNvGraphicFramePr>
          <p:nvPr/>
        </p:nvGraphicFramePr>
        <p:xfrm>
          <a:off x="1295400" y="4051300"/>
          <a:ext cx="7226300" cy="1587500"/>
        </p:xfrm>
        <a:graphic>
          <a:graphicData uri="http://schemas.openxmlformats.org/presentationml/2006/ole">
            <mc:AlternateContent xmlns:mc="http://schemas.openxmlformats.org/markup-compatibility/2006">
              <mc:Choice xmlns:v="urn:schemas-microsoft-com:vml" Requires="v">
                <p:oleObj spid="_x0000_s8244" name="Equation" r:id="rId1" imgW="7226300" imgH="1587500" progId="Equation.DSMT4">
                  <p:embed/>
                </p:oleObj>
              </mc:Choice>
              <mc:Fallback>
                <p:oleObj name="Equation" r:id="rId1" imgW="7226300" imgH="1587500" progId="Equation.DSMT4">
                  <p:embed/>
                  <p:pic>
                    <p:nvPicPr>
                      <p:cNvPr id="0" name="图片 82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51300"/>
                        <a:ext cx="7226300" cy="158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 calcmode="lin" valueType="num">
                                      <p:cBhvr additive="base">
                                        <p:cTn id="7" dur="500" fill="hold"/>
                                        <p:tgtEl>
                                          <p:spTgt spid="819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 calcmode="lin" valueType="num">
                                      <p:cBhvr additive="base">
                                        <p:cTn id="12" dur="500" fill="hold"/>
                                        <p:tgtEl>
                                          <p:spTgt spid="819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96">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 calcmode="lin" valueType="num">
                                      <p:cBhvr additive="base">
                                        <p:cTn id="17" dur="500" fill="hold"/>
                                        <p:tgtEl>
                                          <p:spTgt spid="819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6">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 calcmode="lin" valueType="num">
                                      <p:cBhvr additive="base">
                                        <p:cTn id="22" dur="500" fill="hold"/>
                                        <p:tgtEl>
                                          <p:spTgt spid="8196">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19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196">
                                            <p:txEl>
                                              <p:pRg st="4" end="4"/>
                                            </p:txEl>
                                          </p:spTgt>
                                        </p:tgtEl>
                                        <p:attrNameLst>
                                          <p:attrName>style.visibility</p:attrName>
                                        </p:attrNameLst>
                                      </p:cBhvr>
                                      <p:to>
                                        <p:strVal val="visible"/>
                                      </p:to>
                                    </p:set>
                                    <p:anim calcmode="lin" valueType="num">
                                      <p:cBhvr additive="base">
                                        <p:cTn id="28" dur="500" fill="hold"/>
                                        <p:tgtEl>
                                          <p:spTgt spid="819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196">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8194"/>
                                        </p:tgtEl>
                                        <p:attrNameLst>
                                          <p:attrName>style.visibility</p:attrName>
                                        </p:attrNameLst>
                                      </p:cBhvr>
                                      <p:to>
                                        <p:strVal val="visible"/>
                                      </p:to>
                                    </p:set>
                                    <p:animEffect transition="in" filter="box(in)">
                                      <p:cBhvr>
                                        <p:cTn id="33" dur="500"/>
                                        <p:tgtEl>
                                          <p:spTgt spid="819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196">
                                            <p:txEl>
                                              <p:pRg st="9" end="9"/>
                                            </p:txEl>
                                          </p:spTgt>
                                        </p:tgtEl>
                                        <p:attrNameLst>
                                          <p:attrName>style.visibility</p:attrName>
                                        </p:attrNameLst>
                                      </p:cBhvr>
                                      <p:to>
                                        <p:strVal val="visible"/>
                                      </p:to>
                                    </p:set>
                                    <p:anim calcmode="lin" valueType="num">
                                      <p:cBhvr additive="base">
                                        <p:cTn id="38" dur="500" fill="hold"/>
                                        <p:tgtEl>
                                          <p:spTgt spid="8196">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19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95120" y="304800"/>
            <a:ext cx="7415213" cy="762000"/>
          </a:xfrm>
          <a:prstGeom prst="rect">
            <a:avLst/>
          </a:prstGeom>
        </p:spPr>
        <p:txBody>
          <a:bodyPr/>
          <a:lstStyle/>
          <a:p>
            <a:pPr algn="ctr" eaLnBrk="1" fontAlgn="auto" hangingPunct="1">
              <a:spcAft>
                <a:spcPts val="0"/>
              </a:spcAft>
              <a:defRPr/>
            </a:pPr>
            <a:r>
              <a:rPr lang="zh-CN" altLang="en-US" dirty="0"/>
              <a:t>逆概率法的特点</a:t>
            </a:r>
            <a:endParaRPr lang="zh-CN" altLang="en-US" dirty="0"/>
          </a:p>
        </p:txBody>
      </p:sp>
      <p:sp>
        <p:nvSpPr>
          <p:cNvPr id="41987" name="Rectangle 3" descr="Rectangle: Click to edit Master text styles&#10;Second level&#10;Third level&#10;Fourth level&#10;Fifth level"/>
          <p:cNvSpPr>
            <a:spLocks noGrp="1" noChangeArrowheads="1"/>
          </p:cNvSpPr>
          <p:nvPr>
            <p:ph idx="4294967295"/>
          </p:nvPr>
        </p:nvSpPr>
        <p:spPr>
          <a:xfrm>
            <a:off x="450568" y="1143000"/>
            <a:ext cx="8229600" cy="5334000"/>
          </a:xfrm>
          <a:prstGeom prst="rect">
            <a:avLst/>
          </a:prstGeom>
        </p:spPr>
        <p:txBody>
          <a:bodyPr/>
          <a:lstStyle/>
          <a:p>
            <a:pPr eaLnBrk="1" hangingPunct="1">
              <a:lnSpc>
                <a:spcPct val="90000"/>
              </a:lnSpc>
              <a:buFont typeface="Wingdings" panose="05000000000000000000" pitchFamily="2" charset="2"/>
              <a:buChar char="u"/>
            </a:pPr>
            <a:r>
              <a:rPr lang="zh-CN" altLang="en-US" sz="2400" dirty="0" smtClean="0"/>
              <a:t>逆概率法在实际中有很多应用。</a:t>
            </a:r>
            <a:endParaRPr lang="en-US" altLang="zh-CN" sz="2400" dirty="0" smtClean="0"/>
          </a:p>
          <a:p>
            <a:pPr lvl="1">
              <a:buFont typeface="Wingdings" panose="05000000000000000000" charset="0"/>
              <a:buChar char="Ø"/>
            </a:pPr>
            <a:r>
              <a:rPr lang="zh-CN" altLang="en-US" sz="2000" dirty="0" smtClean="0"/>
              <a:t>比如：把</a:t>
            </a:r>
            <a:r>
              <a:rPr lang="en-US" altLang="zh-CN" sz="2000" dirty="0" smtClean="0"/>
              <a:t>H</a:t>
            </a:r>
            <a:r>
              <a:rPr lang="en-US" altLang="zh-CN" sz="2000" baseline="-25000" dirty="0" smtClean="0"/>
              <a:t>i </a:t>
            </a:r>
            <a:r>
              <a:rPr lang="en-US" altLang="zh-CN" sz="2000" dirty="0" smtClean="0"/>
              <a:t>(</a:t>
            </a:r>
            <a:r>
              <a:rPr lang="en-US" altLang="zh-CN" sz="2000" dirty="0" err="1" smtClean="0"/>
              <a:t>i</a:t>
            </a:r>
            <a:r>
              <a:rPr lang="en-US" altLang="zh-CN" sz="2000" dirty="0" smtClean="0"/>
              <a:t>=1,2,</a:t>
            </a:r>
            <a:r>
              <a:rPr lang="en-US" altLang="zh-CN" sz="2000" dirty="0" smtClean="0">
                <a:latin typeface="Times New Roman" panose="02020603050405020304" pitchFamily="18" charset="0"/>
              </a:rPr>
              <a:t>…</a:t>
            </a:r>
            <a:r>
              <a:rPr lang="en-US" altLang="zh-CN" sz="2000" dirty="0" smtClean="0"/>
              <a:t>,n)</a:t>
            </a:r>
            <a:r>
              <a:rPr lang="zh-CN" altLang="en-US" sz="2000" dirty="0" smtClean="0"/>
              <a:t>当作可能发生的疾病；把</a:t>
            </a:r>
            <a:r>
              <a:rPr lang="en-US" altLang="zh-CN" sz="2000" dirty="0" err="1" smtClean="0"/>
              <a:t>E</a:t>
            </a:r>
            <a:r>
              <a:rPr lang="en-US" altLang="zh-CN" sz="2000" baseline="-25000" dirty="0" err="1" smtClean="0"/>
              <a:t>j</a:t>
            </a:r>
            <a:r>
              <a:rPr lang="en-US" altLang="zh-CN" sz="2000" baseline="-25000" dirty="0" smtClean="0"/>
              <a:t> </a:t>
            </a:r>
            <a:r>
              <a:rPr lang="en-US" altLang="zh-CN" sz="2000" dirty="0" smtClean="0"/>
              <a:t>(j=1,2,</a:t>
            </a:r>
            <a:r>
              <a:rPr lang="en-US" altLang="zh-CN" sz="2000" dirty="0" smtClean="0">
                <a:latin typeface="Times New Roman" panose="02020603050405020304" pitchFamily="18" charset="0"/>
              </a:rPr>
              <a:t>…</a:t>
            </a:r>
            <a:r>
              <a:rPr lang="en-US" altLang="zh-CN" sz="2000" dirty="0" smtClean="0"/>
              <a:t>,n)</a:t>
            </a:r>
            <a:r>
              <a:rPr lang="zh-CN" altLang="en-US" sz="2000" dirty="0" smtClean="0"/>
              <a:t>当作相应的症状；</a:t>
            </a:r>
            <a:r>
              <a:rPr lang="en-US" altLang="zh-CN" sz="2000" dirty="0" smtClean="0"/>
              <a:t>P(H</a:t>
            </a:r>
            <a:r>
              <a:rPr lang="en-US" altLang="zh-CN" sz="2000" baseline="-25000" dirty="0" smtClean="0"/>
              <a:t>i</a:t>
            </a:r>
            <a:r>
              <a:rPr lang="en-US" altLang="zh-CN" sz="2000" dirty="0" smtClean="0"/>
              <a:t>)</a:t>
            </a:r>
            <a:r>
              <a:rPr lang="zh-CN" altLang="en-US" sz="2000" dirty="0" smtClean="0"/>
              <a:t>是从大量实践中得到的疾病</a:t>
            </a:r>
            <a:r>
              <a:rPr lang="en-US" altLang="zh-CN" sz="2000" dirty="0" smtClean="0"/>
              <a:t>H</a:t>
            </a:r>
            <a:r>
              <a:rPr lang="en-US" altLang="zh-CN" sz="2000" baseline="-25000" dirty="0" smtClean="0"/>
              <a:t>i</a:t>
            </a:r>
            <a:r>
              <a:rPr lang="zh-CN" altLang="en-US" sz="2000" dirty="0" smtClean="0"/>
              <a:t>的先验概率；</a:t>
            </a:r>
            <a:r>
              <a:rPr lang="en-US" altLang="zh-CN" sz="2000" dirty="0" smtClean="0"/>
              <a:t>P(</a:t>
            </a:r>
            <a:r>
              <a:rPr lang="en-US" altLang="zh-CN" sz="2000" dirty="0" err="1" smtClean="0"/>
              <a:t>E</a:t>
            </a:r>
            <a:r>
              <a:rPr lang="en-US" altLang="zh-CN" sz="2000" baseline="-25000" dirty="0" err="1" smtClean="0"/>
              <a:t>j</a:t>
            </a:r>
            <a:r>
              <a:rPr lang="en-US" altLang="zh-CN" sz="2000" dirty="0" err="1" smtClean="0"/>
              <a:t>|H</a:t>
            </a:r>
            <a:r>
              <a:rPr lang="en-US" altLang="zh-CN" sz="2000" baseline="-25000" dirty="0" err="1" smtClean="0"/>
              <a:t>i</a:t>
            </a:r>
            <a:r>
              <a:rPr lang="en-US" altLang="zh-CN" sz="2000" dirty="0" smtClean="0"/>
              <a:t>)</a:t>
            </a:r>
            <a:r>
              <a:rPr lang="zh-CN" altLang="en-US" sz="2000" dirty="0" smtClean="0"/>
              <a:t>是疾病</a:t>
            </a:r>
            <a:r>
              <a:rPr lang="en-US" altLang="zh-CN" sz="2000" dirty="0" smtClean="0"/>
              <a:t>H</a:t>
            </a:r>
            <a:r>
              <a:rPr lang="en-US" altLang="zh-CN" sz="2000" baseline="-25000" dirty="0" smtClean="0"/>
              <a:t>i</a:t>
            </a:r>
            <a:r>
              <a:rPr lang="zh-CN" altLang="en-US" sz="2000" dirty="0" smtClean="0"/>
              <a:t>发生时观察到症状</a:t>
            </a:r>
            <a:r>
              <a:rPr lang="en-US" altLang="zh-CN" sz="2000" dirty="0" err="1" smtClean="0"/>
              <a:t>E</a:t>
            </a:r>
            <a:r>
              <a:rPr lang="en-US" altLang="zh-CN" sz="2000" baseline="-25000" dirty="0" err="1" smtClean="0"/>
              <a:t>j</a:t>
            </a:r>
            <a:r>
              <a:rPr lang="zh-CN" altLang="en-US" sz="2000" dirty="0" smtClean="0"/>
              <a:t>的条件概率。</a:t>
            </a:r>
            <a:endParaRPr lang="en-US" altLang="zh-CN" sz="2000" dirty="0" smtClean="0"/>
          </a:p>
          <a:p>
            <a:pPr lvl="1">
              <a:buFont typeface="Wingdings" panose="05000000000000000000" charset="0"/>
              <a:buChar char="Ø"/>
            </a:pP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则当对某病人观察到有症状</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en-US" altLang="zh-CN" sz="2000" b="1"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a:t>
            </a: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时，应用上述</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Bayes</a:t>
            </a: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公式就可计算出</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P(H</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i</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latin typeface="Times New Roman" panose="02020603050405020304" pitchFamily="18" charset="0"/>
              </a:rPr>
              <a:t>…</a:t>
            </a:r>
            <a:r>
              <a:rPr lang="en-US" altLang="zh-CN" sz="2000" b="1"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E</a:t>
            </a:r>
            <a:r>
              <a:rPr lang="en-US" altLang="zh-CN" sz="2000" b="1" baseline="-25000" dirty="0" err="1"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m</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，从而得知病人患疾病</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H</a:t>
            </a:r>
            <a:r>
              <a:rPr lang="en-US" altLang="zh-CN" sz="20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i</a:t>
            </a: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的可能性。</a:t>
            </a:r>
            <a:endParaRPr lang="zh-CN" altLang="en-US" sz="2000" dirty="0" smtClean="0">
              <a:solidFill>
                <a:sysClr val="windowText" lastClr="000000"/>
              </a:solidFill>
            </a:endParaRPr>
          </a:p>
          <a:p>
            <a:pPr eaLnBrk="1" hangingPunct="1">
              <a:lnSpc>
                <a:spcPct val="90000"/>
              </a:lnSpc>
              <a:buFont typeface="Wingdings" panose="05000000000000000000" pitchFamily="2" charset="2"/>
              <a:buChar char="u"/>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优点：</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lvl="1" eaLnBrk="1" hangingPunct="1">
              <a:lnSpc>
                <a:spcPct val="90000"/>
              </a:lnSpc>
              <a:buFont typeface="Wingdings" panose="05000000000000000000" pitchFamily="2" charset="2"/>
              <a:buChar char="Ø"/>
            </a:pPr>
            <a:r>
              <a:rPr lang="zh-CN" altLang="en-US" sz="2055" dirty="0" smtClean="0"/>
              <a:t>逆概率法有较强的理论背景和良好的数学特性，当证据及结论都彼此独立时计算的复杂度比较低。</a:t>
            </a:r>
            <a:endParaRPr lang="zh-CN" altLang="en-US" sz="2055" dirty="0" smtClean="0"/>
          </a:p>
          <a:p>
            <a:pPr eaLnBrk="1" hangingPunct="1">
              <a:lnSpc>
                <a:spcPct val="90000"/>
              </a:lnSpc>
              <a:buFont typeface="Wingdings" panose="05000000000000000000" pitchFamily="2" charset="2"/>
              <a:buChar char="u"/>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缺点：</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lvl="1" eaLnBrk="1" hangingPunct="1">
              <a:lnSpc>
                <a:spcPct val="90000"/>
              </a:lnSpc>
              <a:buFont typeface="Wingdings" panose="05000000000000000000" pitchFamily="2" charset="2"/>
              <a:buChar char="Ø"/>
            </a:pPr>
            <a:r>
              <a:rPr lang="zh-CN" altLang="en-US" sz="2055" dirty="0" smtClean="0"/>
              <a:t>逆概率法要求给出结论</a:t>
            </a:r>
            <a:r>
              <a:rPr lang="en-US" altLang="zh-CN" sz="2055" dirty="0" smtClean="0"/>
              <a:t>H</a:t>
            </a:r>
            <a:r>
              <a:rPr lang="en-US" altLang="zh-CN" sz="2055" baseline="-25000" dirty="0" smtClean="0"/>
              <a:t>i</a:t>
            </a:r>
            <a:r>
              <a:rPr lang="zh-CN" altLang="en-US" sz="2055" dirty="0" smtClean="0"/>
              <a:t>的先验概率</a:t>
            </a:r>
            <a:r>
              <a:rPr lang="en-US" altLang="zh-CN" sz="2055" dirty="0" smtClean="0"/>
              <a:t>P(H</a:t>
            </a:r>
            <a:r>
              <a:rPr lang="en-US" altLang="zh-CN" sz="2055" baseline="-25000" dirty="0" smtClean="0"/>
              <a:t>i</a:t>
            </a:r>
            <a:r>
              <a:rPr lang="en-US" altLang="zh-CN" sz="2055" dirty="0" smtClean="0"/>
              <a:t>)</a:t>
            </a:r>
            <a:r>
              <a:rPr lang="zh-CN" altLang="en-US" sz="2055" dirty="0" smtClean="0"/>
              <a:t>及证据</a:t>
            </a:r>
            <a:r>
              <a:rPr lang="en-US" altLang="zh-CN" sz="2055" dirty="0" err="1" smtClean="0"/>
              <a:t>E</a:t>
            </a:r>
            <a:r>
              <a:rPr lang="en-US" altLang="zh-CN" sz="2055" baseline="-25000" dirty="0" err="1" smtClean="0"/>
              <a:t>j</a:t>
            </a:r>
            <a:r>
              <a:rPr lang="zh-CN" altLang="en-US" sz="2055" dirty="0" smtClean="0"/>
              <a:t>的条件概率</a:t>
            </a:r>
            <a:r>
              <a:rPr lang="en-US" altLang="zh-CN" sz="2055" dirty="0" smtClean="0"/>
              <a:t>P(</a:t>
            </a:r>
            <a:r>
              <a:rPr lang="en-US" altLang="zh-CN" sz="2055" dirty="0" err="1" smtClean="0"/>
              <a:t>E</a:t>
            </a:r>
            <a:r>
              <a:rPr lang="en-US" altLang="zh-CN" sz="2055" baseline="-25000" dirty="0" err="1" smtClean="0"/>
              <a:t>j</a:t>
            </a:r>
            <a:r>
              <a:rPr lang="en-US" altLang="zh-CN" sz="2055" dirty="0" err="1" smtClean="0"/>
              <a:t>|H</a:t>
            </a:r>
            <a:r>
              <a:rPr lang="en-US" altLang="zh-CN" sz="2055" baseline="-25000" dirty="0" err="1" smtClean="0"/>
              <a:t>i</a:t>
            </a:r>
            <a:r>
              <a:rPr lang="en-US" altLang="zh-CN" sz="2055" dirty="0" smtClean="0"/>
              <a:t>)</a:t>
            </a:r>
            <a:r>
              <a:rPr lang="zh-CN" altLang="en-US" sz="2055" dirty="0" smtClean="0"/>
              <a:t>。尽管有些时候</a:t>
            </a:r>
            <a:r>
              <a:rPr lang="en-US" altLang="zh-CN" sz="2055" dirty="0" smtClean="0"/>
              <a:t>P(</a:t>
            </a:r>
            <a:r>
              <a:rPr lang="en-US" altLang="zh-CN" sz="2055" dirty="0" err="1" smtClean="0"/>
              <a:t>E</a:t>
            </a:r>
            <a:r>
              <a:rPr lang="en-US" altLang="zh-CN" sz="2055" baseline="-25000" dirty="0" err="1" smtClean="0"/>
              <a:t>j</a:t>
            </a:r>
            <a:r>
              <a:rPr lang="en-US" altLang="zh-CN" sz="2055" dirty="0" err="1" smtClean="0"/>
              <a:t>|H</a:t>
            </a:r>
            <a:r>
              <a:rPr lang="en-US" altLang="zh-CN" sz="2055" baseline="-25000" dirty="0" err="1" smtClean="0"/>
              <a:t>i</a:t>
            </a:r>
            <a:r>
              <a:rPr lang="en-US" altLang="zh-CN" sz="2055" dirty="0" smtClean="0"/>
              <a:t>)</a:t>
            </a:r>
            <a:r>
              <a:rPr lang="zh-CN" altLang="en-US" sz="2055" dirty="0" smtClean="0"/>
              <a:t>比</a:t>
            </a:r>
            <a:r>
              <a:rPr lang="en-US" altLang="zh-CN" sz="2055" dirty="0" smtClean="0"/>
              <a:t>P(</a:t>
            </a:r>
            <a:r>
              <a:rPr lang="en-US" altLang="zh-CN" sz="2055" dirty="0" err="1" smtClean="0"/>
              <a:t>H</a:t>
            </a:r>
            <a:r>
              <a:rPr lang="en-US" altLang="zh-CN" sz="2055" baseline="-25000" dirty="0" err="1" smtClean="0"/>
              <a:t>i</a:t>
            </a:r>
            <a:r>
              <a:rPr lang="en-US" altLang="zh-CN" sz="2055" dirty="0" err="1" smtClean="0"/>
              <a:t>|E</a:t>
            </a:r>
            <a:r>
              <a:rPr lang="en-US" altLang="zh-CN" sz="2055" baseline="-25000" dirty="0" err="1" smtClean="0"/>
              <a:t>j</a:t>
            </a:r>
            <a:r>
              <a:rPr lang="en-US" altLang="zh-CN" sz="2055" dirty="0" smtClean="0"/>
              <a:t>)</a:t>
            </a:r>
            <a:r>
              <a:rPr lang="zh-CN" altLang="en-US" sz="2055" dirty="0" smtClean="0"/>
              <a:t>相对容易得到，但仍然相当困难。</a:t>
            </a:r>
            <a:endParaRPr lang="en-US" altLang="zh-CN" sz="2055" dirty="0" smtClean="0"/>
          </a:p>
          <a:p>
            <a:pPr lvl="1" eaLnBrk="1" hangingPunct="1">
              <a:lnSpc>
                <a:spcPct val="90000"/>
              </a:lnSpc>
              <a:buFont typeface="Wingdings" panose="05000000000000000000" pitchFamily="2" charset="2"/>
              <a:buChar char="Ø"/>
            </a:pPr>
            <a:r>
              <a:rPr lang="zh-CN" altLang="en-US" sz="2055" dirty="0" smtClean="0"/>
              <a:t>另外，</a:t>
            </a:r>
            <a:r>
              <a:rPr lang="en-US" altLang="zh-CN" sz="2055" dirty="0" smtClean="0"/>
              <a:t>Bayes</a:t>
            </a:r>
            <a:r>
              <a:rPr lang="zh-CN" altLang="en-US" sz="2055" dirty="0" smtClean="0"/>
              <a:t>公式的应用条件很严格（要求结论</a:t>
            </a:r>
            <a:r>
              <a:rPr lang="en-US" altLang="zh-CN" sz="2055" dirty="0" smtClean="0">
                <a:sym typeface="+mn-ea"/>
              </a:rPr>
              <a:t>H</a:t>
            </a:r>
            <a:r>
              <a:rPr lang="en-US" altLang="zh-CN" sz="2055" baseline="-25000" dirty="0" smtClean="0">
                <a:sym typeface="+mn-ea"/>
              </a:rPr>
              <a:t>i</a:t>
            </a:r>
            <a:r>
              <a:rPr lang="zh-CN" altLang="en-US" sz="2055" dirty="0" smtClean="0">
                <a:sym typeface="+mn-ea"/>
              </a:rPr>
              <a:t>两两</a:t>
            </a:r>
            <a:r>
              <a:rPr lang="zh-CN" altLang="en-US" sz="2055" dirty="0" smtClean="0"/>
              <a:t>相互独立）。</a:t>
            </a:r>
            <a:endParaRPr lang="zh-CN" altLang="en-US" sz="2055"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37692E2-5A2E-4E18-9099-1221B105CC90}"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 calcmode="lin" valueType="num">
                                      <p:cBhvr additive="base">
                                        <p:cTn id="11"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 calcmode="lin" valueType="num">
                                      <p:cBhvr additive="base">
                                        <p:cTn id="15"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 calcmode="lin" valueType="num">
                                      <p:cBhvr additive="base">
                                        <p:cTn id="21"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 calcmode="lin" valueType="num">
                                      <p:cBhvr additive="base">
                                        <p:cTn id="25"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additive="base">
                                        <p:cTn id="3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1987">
                                            <p:txEl>
                                              <p:pRg st="6" end="6"/>
                                            </p:txEl>
                                          </p:spTgt>
                                        </p:tgtEl>
                                        <p:attrNameLst>
                                          <p:attrName>style.visibility</p:attrName>
                                        </p:attrNameLst>
                                      </p:cBhvr>
                                      <p:to>
                                        <p:strVal val="visible"/>
                                      </p:to>
                                    </p:set>
                                    <p:anim calcmode="lin" valueType="num">
                                      <p:cBhvr additive="base">
                                        <p:cTn id="35"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1987">
                                            <p:txEl>
                                              <p:pRg st="7" end="7"/>
                                            </p:txEl>
                                          </p:spTgt>
                                        </p:tgtEl>
                                        <p:attrNameLst>
                                          <p:attrName>style.visibility</p:attrName>
                                        </p:attrNameLst>
                                      </p:cBhvr>
                                      <p:to>
                                        <p:strVal val="visible"/>
                                      </p:to>
                                    </p:set>
                                    <p:anim calcmode="lin" valueType="num">
                                      <p:cBhvr additive="base">
                                        <p:cTn id="39"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98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938020"/>
          </a:xfrm>
          <a:prstGeom prst="rect">
            <a:avLst/>
          </a:prstGeom>
          <a:noFill/>
          <a:ln w="9525">
            <a:noFill/>
            <a:miter lim="800000"/>
          </a:ln>
        </p:spPr>
        <p:txBody>
          <a:bodyPr wrap="square">
            <a:spAutoFit/>
          </a:bodyPr>
          <a:lstStyle/>
          <a:p>
            <a:pPr algn="ctr">
              <a:lnSpc>
                <a:spcPct val="150000"/>
              </a:lnSpc>
            </a:pPr>
            <a:r>
              <a:rPr 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贝叶斯网络</a:t>
            </a:r>
            <a:endParaRPr lang="zh-CN" sz="96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3584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endParaRPr lang="zh-CN" altLang="en-US" sz="3600" dirty="0"/>
          </a:p>
        </p:txBody>
      </p:sp>
      <p:sp>
        <p:nvSpPr>
          <p:cNvPr id="35844" name="Rectangle 3"/>
          <p:cNvSpPr>
            <a:spLocks noGrp="1"/>
          </p:cNvSpPr>
          <p:nvPr>
            <p:ph idx="1"/>
          </p:nvPr>
        </p:nvSpPr>
        <p:spPr>
          <a:xfrm>
            <a:off x="504508" y="1459230"/>
            <a:ext cx="8134350" cy="4330700"/>
          </a:xfrm>
        </p:spPr>
        <p:txBody>
          <a:bodyPr vert="horz" wrap="square" lIns="91440" tIns="45720" rIns="91440" bIns="45720" anchor="t" anchorCtr="0"/>
          <a:p>
            <a:pPr algn="just" eaLnBrk="1" hangingPunct="1">
              <a:lnSpc>
                <a:spcPct val="90000"/>
              </a:lnSpc>
            </a:pPr>
            <a:r>
              <a:rPr lang="zh-CN" altLang="en-US" sz="2200" dirty="0">
                <a:latin typeface="华文新魏" panose="02010800040101010101" pitchFamily="2" charset="-122"/>
              </a:rPr>
              <a:t>二十世纪八十年代</a:t>
            </a:r>
            <a:r>
              <a:rPr lang="zh-CN" altLang="en-US" sz="2200" dirty="0">
                <a:solidFill>
                  <a:srgbClr val="FF0000"/>
                </a:solidFill>
              </a:rPr>
              <a:t>贝叶斯</a:t>
            </a:r>
            <a:r>
              <a:rPr lang="zh-CN" altLang="en-US" sz="2200" dirty="0">
                <a:solidFill>
                  <a:srgbClr val="FF0000"/>
                </a:solidFill>
                <a:latin typeface="华文新魏" panose="02010800040101010101" pitchFamily="2" charset="-122"/>
              </a:rPr>
              <a:t>网络（</a:t>
            </a:r>
            <a:r>
              <a:rPr lang="en-US" altLang="zh-CN" sz="2200" dirty="0">
                <a:solidFill>
                  <a:srgbClr val="FF0000"/>
                </a:solidFill>
                <a:latin typeface="华文新魏" panose="02010800040101010101" pitchFamily="2" charset="-122"/>
              </a:rPr>
              <a:t>Bayes Network</a:t>
            </a:r>
            <a:r>
              <a:rPr lang="zh-CN" altLang="en-US" sz="2200" dirty="0">
                <a:solidFill>
                  <a:srgbClr val="FF0000"/>
                </a:solidFill>
                <a:latin typeface="华文新魏" panose="02010800040101010101" pitchFamily="2" charset="-122"/>
              </a:rPr>
              <a:t>）</a:t>
            </a:r>
            <a:r>
              <a:rPr lang="zh-CN" altLang="en-US" sz="2200" dirty="0">
                <a:latin typeface="华文新魏" panose="02010800040101010101" pitchFamily="2" charset="-122"/>
              </a:rPr>
              <a:t>成功地应用于专家系统，成为</a:t>
            </a:r>
            <a:r>
              <a:rPr lang="zh-CN" altLang="en-US" sz="2200" dirty="0">
                <a:solidFill>
                  <a:srgbClr val="FF0000"/>
                </a:solidFill>
                <a:latin typeface="华文新魏" panose="02010800040101010101" pitchFamily="2" charset="-122"/>
              </a:rPr>
              <a:t>表示不确定性专家知识和推理的一种流行的方法</a:t>
            </a:r>
            <a:r>
              <a:rPr lang="zh-CN" altLang="en-US" sz="2200" dirty="0">
                <a:latin typeface="华文新魏" panose="02010800040101010101" pitchFamily="2" charset="-122"/>
              </a:rPr>
              <a:t>。基于</a:t>
            </a:r>
            <a:r>
              <a:rPr lang="zh-CN" altLang="en-US" sz="2200" dirty="0"/>
              <a:t>贝叶斯</a:t>
            </a:r>
            <a:r>
              <a:rPr lang="zh-CN" altLang="en-US" sz="2200" dirty="0">
                <a:latin typeface="华文新魏" panose="02010800040101010101" pitchFamily="2" charset="-122"/>
              </a:rPr>
              <a:t>方法的</a:t>
            </a:r>
            <a:r>
              <a:rPr lang="zh-CN" altLang="en-US" sz="2200" dirty="0"/>
              <a:t>贝叶斯网络</a:t>
            </a:r>
            <a:r>
              <a:rPr lang="zh-CN" altLang="en-US" sz="2200" dirty="0">
                <a:latin typeface="华文新魏" panose="02010800040101010101" pitchFamily="2" charset="-122"/>
              </a:rPr>
              <a:t>是一种适应性很广的手段和工具，</a:t>
            </a:r>
            <a:r>
              <a:rPr lang="zh-CN" altLang="en-US" sz="2200" dirty="0">
                <a:solidFill>
                  <a:srgbClr val="FF0000"/>
                </a:solidFill>
                <a:latin typeface="华文新魏" panose="02010800040101010101" pitchFamily="2" charset="-122"/>
              </a:rPr>
              <a:t>具有坚实的数学理论基础</a:t>
            </a:r>
            <a:r>
              <a:rPr lang="zh-CN" altLang="en-US" sz="2200" dirty="0">
                <a:latin typeface="华文新魏" panose="02010800040101010101" pitchFamily="2" charset="-122"/>
              </a:rPr>
              <a:t>。在综合先验信息（领域知识）和数据样本信息的前提下，还可避免只使用先验信息可能带来的主观偏见。虽然很多贝叶斯网络涉及的学习问题是</a:t>
            </a:r>
            <a:r>
              <a:rPr lang="en-US" altLang="zh-CN" sz="2200" dirty="0">
                <a:latin typeface="华文新魏" panose="02010800040101010101" pitchFamily="2" charset="-122"/>
              </a:rPr>
              <a:t>NP</a:t>
            </a:r>
            <a:r>
              <a:rPr lang="zh-CN" altLang="en-US" sz="2200" dirty="0">
                <a:latin typeface="华文新魏" panose="02010800040101010101" pitchFamily="2" charset="-122"/>
              </a:rPr>
              <a:t>难解的。但是，由于已经有了一些成熟的近似解法，加上一些限制后计算可大为简化，很多问题</a:t>
            </a:r>
            <a:r>
              <a:rPr lang="zh-CN" altLang="en-US" sz="2200" dirty="0">
                <a:solidFill>
                  <a:srgbClr val="FF0000"/>
                </a:solidFill>
                <a:latin typeface="华文新魏" panose="02010800040101010101" pitchFamily="2" charset="-122"/>
              </a:rPr>
              <a:t>可以利用近似解法求解</a:t>
            </a:r>
            <a:r>
              <a:rPr lang="zh-CN" altLang="en-US" sz="2200" dirty="0">
                <a:latin typeface="华文新魏" panose="02010800040101010101" pitchFamily="2" charset="-122"/>
              </a:rPr>
              <a:t>。</a:t>
            </a:r>
            <a:endParaRPr lang="zh-CN" altLang="en-US" sz="2200" dirty="0">
              <a:latin typeface="华文新魏" panose="02010800040101010101" pitchFamily="2" charset="-122"/>
            </a:endParaRPr>
          </a:p>
          <a:p>
            <a:pPr algn="just" eaLnBrk="1" hangingPunct="1">
              <a:lnSpc>
                <a:spcPct val="90000"/>
              </a:lnSpc>
            </a:pPr>
            <a:r>
              <a:rPr lang="zh-CN" altLang="en-US" sz="2200" dirty="0">
                <a:latin typeface="宋体" panose="02010600030101010101" pitchFamily="2" charset="-122"/>
              </a:rPr>
              <a:t>贝叶斯网络方法的不确定性表示基本上是保持了概率的表示方式，可信度计算也是概率计算方法，只是在实现时，各具体系统根据应用背景的需要采用各种各样的近似计算方法。</a:t>
            </a:r>
            <a:r>
              <a:rPr lang="zh-CN" altLang="en-US" sz="2200" dirty="0">
                <a:solidFill>
                  <a:srgbClr val="FF0000"/>
                </a:solidFill>
                <a:latin typeface="宋体" panose="02010600030101010101" pitchFamily="2" charset="-122"/>
              </a:rPr>
              <a:t>推理过程称为概率推理</a:t>
            </a:r>
            <a:r>
              <a:rPr lang="zh-CN" altLang="en-US" sz="2200" dirty="0">
                <a:latin typeface="宋体" panose="02010600030101010101" pitchFamily="2" charset="-122"/>
              </a:rPr>
              <a:t>。因此，贝叶斯网络没有其它确定性推理方法拥有的确定性表示、计算、语义解释等问题。</a:t>
            </a:r>
            <a:endParaRPr lang="zh-CN" altLang="en-US" sz="2200" dirty="0">
              <a:latin typeface="华文新魏"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36867"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基本概念</a:t>
            </a:r>
            <a:r>
              <a:rPr lang="zh-CN" altLang="en-US" sz="3600" dirty="0"/>
              <a:t>）</a:t>
            </a:r>
            <a:endParaRPr lang="zh-CN" altLang="en-US" sz="3600" dirty="0"/>
          </a:p>
        </p:txBody>
      </p:sp>
      <p:sp>
        <p:nvSpPr>
          <p:cNvPr id="36868" name="Rectangle 3"/>
          <p:cNvSpPr>
            <a:spLocks noGrp="1"/>
          </p:cNvSpPr>
          <p:nvPr>
            <p:ph idx="1"/>
          </p:nvPr>
        </p:nvSpPr>
        <p:spPr/>
        <p:txBody>
          <a:bodyPr vert="horz" wrap="square" lIns="91440" tIns="45720" rIns="91440" bIns="45720" anchor="t" anchorCtr="0"/>
          <a:p>
            <a:pPr algn="just" eaLnBrk="1" hangingPunct="1">
              <a:buNone/>
            </a:pPr>
            <a:r>
              <a:rPr lang="zh-CN" altLang="en-US" dirty="0"/>
              <a:t>贝叶斯网络：</a:t>
            </a:r>
            <a:endParaRPr lang="zh-CN" altLang="en-US" dirty="0"/>
          </a:p>
          <a:p>
            <a:pPr algn="just" eaLnBrk="1" hangingPunct="1"/>
            <a:r>
              <a:rPr lang="zh-CN" altLang="en-US" dirty="0"/>
              <a:t>一系列变量的联合概率分布的图形表示。</a:t>
            </a:r>
            <a:endParaRPr lang="zh-CN" altLang="en-US" dirty="0"/>
          </a:p>
          <a:p>
            <a:pPr algn="just" eaLnBrk="1" hangingPunct="1"/>
            <a:r>
              <a:rPr lang="zh-CN" altLang="en-US" dirty="0"/>
              <a:t>一个表示变量之间的相互依赖关系的数据结构。</a:t>
            </a:r>
            <a:endParaRPr lang="en-US" altLang="zh-CN" dirty="0"/>
          </a:p>
          <a:p>
            <a:pPr algn="just" eaLnBrk="1" hangingPunct="1"/>
            <a:r>
              <a:rPr lang="zh-CN" altLang="en-US" dirty="0"/>
              <a:t>图论与概率论的结合。</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37891"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定义</a:t>
            </a:r>
            <a:r>
              <a:rPr lang="zh-CN" altLang="en-US" sz="3600" dirty="0"/>
              <a:t>）</a:t>
            </a:r>
            <a:endParaRPr lang="zh-CN" altLang="en-US" sz="3600" dirty="0"/>
          </a:p>
        </p:txBody>
      </p:sp>
      <p:sp>
        <p:nvSpPr>
          <p:cNvPr id="37892" name="Rectangle 3"/>
          <p:cNvSpPr>
            <a:spLocks noGrp="1"/>
          </p:cNvSpPr>
          <p:nvPr>
            <p:ph idx="1"/>
          </p:nvPr>
        </p:nvSpPr>
        <p:spPr>
          <a:xfrm>
            <a:off x="451485" y="1714500"/>
            <a:ext cx="7566025" cy="4114800"/>
          </a:xfrm>
        </p:spPr>
        <p:txBody>
          <a:bodyPr vert="horz" wrap="square" lIns="91440" tIns="45720" rIns="91440" bIns="45720" anchor="t" anchorCtr="0"/>
          <a:p>
            <a:pPr algn="just" eaLnBrk="1" hangingPunct="1"/>
            <a:r>
              <a:rPr lang="zh-CN" altLang="en-US" sz="2800" dirty="0"/>
              <a:t>两个部分</a:t>
            </a:r>
            <a:endParaRPr lang="zh-CN" altLang="en-US" sz="2800" dirty="0"/>
          </a:p>
          <a:p>
            <a:pPr lvl="1" algn="just" eaLnBrk="1" hangingPunct="1"/>
            <a:r>
              <a:rPr lang="zh-CN" altLang="en-US" sz="2400" dirty="0"/>
              <a:t>贝叶斯网络结构图，这是一个有向无环图（</a:t>
            </a:r>
            <a:r>
              <a:rPr lang="en-US" altLang="zh-CN" sz="2400" dirty="0">
                <a:latin typeface="华文新魏" panose="02010800040101010101" pitchFamily="2" charset="-122"/>
              </a:rPr>
              <a:t>DAG: Directed Acyclic Graph</a:t>
            </a:r>
            <a:r>
              <a:rPr lang="zh-CN" altLang="en-US" sz="2400" dirty="0"/>
              <a:t>），其中图中的每个节点代表相应的变量。当有向弧由节点</a:t>
            </a:r>
            <a:r>
              <a:rPr lang="en-US" altLang="zh-CN" sz="2400" dirty="0">
                <a:latin typeface="华文新魏" panose="02010800040101010101" pitchFamily="2" charset="-122"/>
              </a:rPr>
              <a:t>A</a:t>
            </a:r>
            <a:r>
              <a:rPr lang="zh-CN" altLang="en-US" sz="2400" dirty="0"/>
              <a:t>指向节点</a:t>
            </a:r>
            <a:r>
              <a:rPr lang="en-US" altLang="zh-CN" sz="2400" dirty="0">
                <a:latin typeface="华文新魏" panose="02010800040101010101" pitchFamily="2" charset="-122"/>
              </a:rPr>
              <a:t>B</a:t>
            </a:r>
            <a:r>
              <a:rPr lang="zh-CN" altLang="en-US" sz="2400" dirty="0"/>
              <a:t>时，则称：</a:t>
            </a:r>
            <a:r>
              <a:rPr lang="en-US" altLang="zh-CN" sz="2400" dirty="0">
                <a:latin typeface="华文新魏" panose="02010800040101010101" pitchFamily="2" charset="-122"/>
              </a:rPr>
              <a:t>A</a:t>
            </a:r>
            <a:r>
              <a:rPr lang="zh-CN" altLang="en-US" sz="2400" dirty="0"/>
              <a:t>是</a:t>
            </a:r>
            <a:r>
              <a:rPr lang="en-US" altLang="zh-CN" sz="2400" dirty="0">
                <a:latin typeface="华文新魏" panose="02010800040101010101" pitchFamily="2" charset="-122"/>
              </a:rPr>
              <a:t>B</a:t>
            </a:r>
            <a:r>
              <a:rPr lang="zh-CN" altLang="en-US" sz="2400" dirty="0"/>
              <a:t>的</a:t>
            </a:r>
            <a:r>
              <a:rPr lang="zh-CN" altLang="en-US" sz="2400" b="1" dirty="0"/>
              <a:t>父节点</a:t>
            </a:r>
            <a:r>
              <a:rPr lang="zh-CN" altLang="en-US" sz="2400" dirty="0"/>
              <a:t>；</a:t>
            </a:r>
            <a:r>
              <a:rPr lang="en-US" altLang="zh-CN" sz="2400" dirty="0">
                <a:latin typeface="华文新魏" panose="02010800040101010101" pitchFamily="2" charset="-122"/>
              </a:rPr>
              <a:t>B</a:t>
            </a:r>
            <a:r>
              <a:rPr lang="zh-CN" altLang="en-US" sz="2400" dirty="0"/>
              <a:t>是</a:t>
            </a:r>
            <a:r>
              <a:rPr lang="en-US" altLang="zh-CN" sz="2400" dirty="0">
                <a:latin typeface="华文新魏" panose="02010800040101010101" pitchFamily="2" charset="-122"/>
              </a:rPr>
              <a:t>A</a:t>
            </a:r>
            <a:r>
              <a:rPr lang="zh-CN" altLang="en-US" sz="2400" dirty="0"/>
              <a:t>的</a:t>
            </a:r>
            <a:r>
              <a:rPr lang="zh-CN" altLang="en-US" sz="2400" b="1" dirty="0"/>
              <a:t>子节点</a:t>
            </a:r>
            <a:r>
              <a:rPr lang="zh-CN" altLang="en-US" sz="2400" dirty="0"/>
              <a:t>。</a:t>
            </a:r>
            <a:endParaRPr lang="zh-CN" altLang="en-US" sz="2400" dirty="0"/>
          </a:p>
          <a:p>
            <a:pPr lvl="1" algn="just" eaLnBrk="1" hangingPunct="1"/>
            <a:r>
              <a:rPr lang="zh-CN" altLang="en-US" sz="2400" dirty="0">
                <a:latin typeface="宋体" panose="02010600030101010101" pitchFamily="2" charset="-122"/>
              </a:rPr>
              <a:t>节点和节点之间的条件概率表（</a:t>
            </a:r>
            <a:r>
              <a:rPr lang="en-US" altLang="zh-CN" sz="2400" dirty="0">
                <a:latin typeface="宋体" panose="02010600030101010101" pitchFamily="2" charset="-122"/>
              </a:rPr>
              <a:t>Conditional Probability Table, </a:t>
            </a:r>
            <a:r>
              <a:rPr lang="en-US" altLang="zh-CN" sz="2400" dirty="0">
                <a:latin typeface="华文新魏" panose="02010800040101010101" pitchFamily="2" charset="-122"/>
              </a:rPr>
              <a:t>CPT</a:t>
            </a:r>
            <a:r>
              <a:rPr lang="zh-CN" altLang="en-US" sz="2400" dirty="0">
                <a:latin typeface="宋体" panose="02010600030101010101" pitchFamily="2" charset="-122"/>
              </a:rPr>
              <a:t>），也就是一系列的概率值，表示了局部条件概率分布。</a:t>
            </a:r>
            <a:r>
              <a:rPr lang="en-US" altLang="zh-CN" sz="2400" dirty="0">
                <a:latin typeface="宋体" panose="02010600030101010101" pitchFamily="2" charset="-122"/>
              </a:rPr>
              <a:t>P(node|parents) </a:t>
            </a:r>
            <a:r>
              <a:rPr lang="zh-CN" altLang="en-US" sz="2400" dirty="0">
                <a:latin typeface="华文新魏" panose="02010800040101010101" pitchFamily="2" charset="-122"/>
              </a:rPr>
              <a:t>。</a:t>
            </a:r>
            <a:endParaRPr lang="zh-CN" altLang="en-US" sz="2400" dirty="0">
              <a:latin typeface="华文新魏"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38915"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如何构造</a:t>
            </a:r>
            <a:r>
              <a:rPr lang="zh-CN" altLang="en-US" sz="3600" dirty="0"/>
              <a:t>）</a:t>
            </a:r>
            <a:endParaRPr lang="zh-CN" altLang="en-US" sz="3600" dirty="0"/>
          </a:p>
        </p:txBody>
      </p:sp>
      <p:sp>
        <p:nvSpPr>
          <p:cNvPr id="38916" name="Rectangle 3"/>
          <p:cNvSpPr>
            <a:spLocks noGrp="1"/>
          </p:cNvSpPr>
          <p:nvPr>
            <p:ph idx="1"/>
          </p:nvPr>
        </p:nvSpPr>
        <p:spPr>
          <a:xfrm>
            <a:off x="685800" y="1981200"/>
            <a:ext cx="8062913" cy="4114800"/>
          </a:xfrm>
        </p:spPr>
        <p:txBody>
          <a:bodyPr vert="horz" wrap="square" lIns="91440" tIns="45720" rIns="91440" bIns="45720" anchor="t" anchorCtr="0"/>
          <a:p>
            <a:pPr algn="just" eaLnBrk="1" hangingPunct="1"/>
            <a:r>
              <a:rPr lang="zh-CN" altLang="en-US" dirty="0">
                <a:latin typeface="华文新魏" panose="02010800040101010101" pitchFamily="2" charset="-122"/>
              </a:rPr>
              <a:t>确定与网络模型有关的变量及其解释</a:t>
            </a:r>
            <a:endParaRPr lang="en-US" altLang="zh-CN" dirty="0">
              <a:latin typeface="华文新魏" panose="02010800040101010101" pitchFamily="2" charset="-122"/>
            </a:endParaRPr>
          </a:p>
          <a:p>
            <a:pPr algn="just" eaLnBrk="1" hangingPunct="1"/>
            <a:r>
              <a:rPr lang="zh-CN" altLang="en-US" dirty="0">
                <a:latin typeface="华文新魏" panose="02010800040101010101" pitchFamily="2" charset="-122"/>
              </a:rPr>
              <a:t>建立一个表示节点之间关系的有向无环图</a:t>
            </a:r>
            <a:endParaRPr lang="zh-CN" altLang="en-US" dirty="0">
              <a:latin typeface="华文新魏" panose="02010800040101010101" pitchFamily="2" charset="-122"/>
            </a:endParaRPr>
          </a:p>
          <a:p>
            <a:pPr algn="just" eaLnBrk="1" hangingPunct="1"/>
            <a:r>
              <a:rPr lang="zh-CN" altLang="en-US" dirty="0">
                <a:latin typeface="华文新魏" panose="02010800040101010101" pitchFamily="2" charset="-122"/>
              </a:rPr>
              <a:t>指派条件概率表</a:t>
            </a:r>
            <a:endParaRPr lang="en-US" altLang="zh-CN" dirty="0">
              <a:latin typeface="华文新魏" panose="02010800040101010101" pitchFamily="2" charset="-122"/>
            </a:endParaRPr>
          </a:p>
          <a:p>
            <a:pPr algn="just" eaLnBrk="1" hangingPunct="1"/>
            <a:r>
              <a:rPr lang="zh-CN" altLang="en-US" dirty="0">
                <a:latin typeface="华文新魏" panose="02010800040101010101" pitchFamily="2" charset="-122"/>
              </a:rPr>
              <a:t>以上各步可能需要交叉并反复进行</a:t>
            </a:r>
            <a:endParaRPr lang="zh-CN" altLang="en-US" dirty="0">
              <a:latin typeface="华文新魏" panose="02010800040101010101" pitchFamily="2" charset="-122"/>
            </a:endParaRPr>
          </a:p>
          <a:p>
            <a:pPr algn="just" eaLnBrk="1" hangingPunct="1"/>
            <a:endParaRPr lang="zh-CN" altLang="en-US" dirty="0">
              <a:latin typeface="华文新魏" panose="020108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39939"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网络模型变量及其解释</a:t>
            </a:r>
            <a:r>
              <a:rPr lang="zh-CN" altLang="en-US" sz="3600" dirty="0"/>
              <a:t>）</a:t>
            </a:r>
            <a:endParaRPr lang="zh-CN" altLang="en-US" sz="3600" dirty="0"/>
          </a:p>
        </p:txBody>
      </p:sp>
      <p:sp>
        <p:nvSpPr>
          <p:cNvPr id="39940" name="Rectangle 3"/>
          <p:cNvSpPr>
            <a:spLocks noGrp="1"/>
          </p:cNvSpPr>
          <p:nvPr>
            <p:ph idx="1"/>
          </p:nvPr>
        </p:nvSpPr>
        <p:spPr/>
        <p:txBody>
          <a:bodyPr vert="horz" wrap="square" lIns="91440" tIns="45720" rIns="91440" bIns="45720" anchor="t" anchorCtr="0"/>
          <a:p>
            <a:pPr algn="just" eaLnBrk="1" hangingPunct="1">
              <a:lnSpc>
                <a:spcPct val="90000"/>
              </a:lnSpc>
              <a:buNone/>
            </a:pPr>
            <a:r>
              <a:rPr lang="zh-CN" altLang="en-US" sz="2400" dirty="0"/>
              <a:t>假设：</a:t>
            </a:r>
            <a:endParaRPr lang="zh-CN" altLang="en-US" sz="2400" dirty="0">
              <a:latin typeface="华文新魏" panose="02010800040101010101" pitchFamily="2" charset="-122"/>
            </a:endParaRPr>
          </a:p>
          <a:p>
            <a:pPr algn="just" eaLnBrk="1" hangingPunct="1">
              <a:lnSpc>
                <a:spcPct val="90000"/>
              </a:lnSpc>
            </a:pPr>
            <a:r>
              <a:rPr lang="zh-CN" altLang="en-US" sz="2400" dirty="0"/>
              <a:t>命题</a:t>
            </a:r>
            <a:r>
              <a:rPr lang="en-US" altLang="zh-CN" sz="2400" dirty="0">
                <a:latin typeface="华文新魏" panose="02010800040101010101" pitchFamily="2" charset="-122"/>
              </a:rPr>
              <a:t>S(smoker)</a:t>
            </a:r>
            <a:r>
              <a:rPr lang="zh-CN" altLang="en-US" sz="2400" dirty="0"/>
              <a:t>：该患者是一个吸烟者</a:t>
            </a:r>
            <a:endParaRPr lang="zh-CN" altLang="en-US" sz="2400" dirty="0">
              <a:latin typeface="华文新魏" panose="02010800040101010101" pitchFamily="2" charset="-122"/>
            </a:endParaRPr>
          </a:p>
          <a:p>
            <a:pPr algn="just" eaLnBrk="1" hangingPunct="1">
              <a:lnSpc>
                <a:spcPct val="90000"/>
              </a:lnSpc>
            </a:pPr>
            <a:r>
              <a:rPr lang="zh-CN" altLang="en-US" sz="2400" dirty="0"/>
              <a:t>命题</a:t>
            </a:r>
            <a:r>
              <a:rPr lang="en-US" altLang="zh-CN" sz="2400" dirty="0">
                <a:latin typeface="华文新魏" panose="02010800040101010101" pitchFamily="2" charset="-122"/>
              </a:rPr>
              <a:t>C(coal Miner)</a:t>
            </a:r>
            <a:r>
              <a:rPr lang="zh-CN" altLang="en-US" sz="2400" dirty="0"/>
              <a:t>：该患者是一个煤矿矿井工人</a:t>
            </a:r>
            <a:endParaRPr lang="zh-CN" altLang="en-US" sz="2400" dirty="0">
              <a:latin typeface="华文新魏" panose="02010800040101010101" pitchFamily="2" charset="-122"/>
            </a:endParaRPr>
          </a:p>
          <a:p>
            <a:pPr algn="just" eaLnBrk="1" hangingPunct="1">
              <a:lnSpc>
                <a:spcPct val="90000"/>
              </a:lnSpc>
            </a:pPr>
            <a:r>
              <a:rPr lang="zh-CN" altLang="en-US" sz="2400" dirty="0"/>
              <a:t>命题</a:t>
            </a:r>
            <a:r>
              <a:rPr lang="en-US" altLang="zh-CN" sz="2400" dirty="0">
                <a:latin typeface="华文新魏" panose="02010800040101010101" pitchFamily="2" charset="-122"/>
              </a:rPr>
              <a:t>L(lung Cancer)</a:t>
            </a:r>
            <a:r>
              <a:rPr lang="zh-CN" altLang="en-US" sz="2400" dirty="0"/>
              <a:t>：他患了肺癌</a:t>
            </a:r>
            <a:endParaRPr lang="zh-CN" altLang="en-US" sz="2400" dirty="0">
              <a:latin typeface="华文新魏" panose="02010800040101010101" pitchFamily="2" charset="-122"/>
            </a:endParaRPr>
          </a:p>
          <a:p>
            <a:pPr algn="just" eaLnBrk="1" hangingPunct="1">
              <a:lnSpc>
                <a:spcPct val="90000"/>
              </a:lnSpc>
            </a:pPr>
            <a:r>
              <a:rPr lang="zh-CN" altLang="en-US" sz="2400" dirty="0"/>
              <a:t>命题</a:t>
            </a:r>
            <a:r>
              <a:rPr lang="en-US" altLang="zh-CN" sz="2400" dirty="0">
                <a:latin typeface="华文新魏" panose="02010800040101010101" pitchFamily="2" charset="-122"/>
              </a:rPr>
              <a:t>E(emphysema)</a:t>
            </a:r>
            <a:r>
              <a:rPr lang="zh-CN" altLang="en-US" sz="2400" dirty="0"/>
              <a:t>：他患了肺气肿</a:t>
            </a:r>
            <a:endParaRPr lang="zh-CN" altLang="en-US" sz="2400" dirty="0">
              <a:latin typeface="华文新魏" panose="02010800040101010101" pitchFamily="2" charset="-122"/>
            </a:endParaRPr>
          </a:p>
          <a:p>
            <a:pPr algn="just" eaLnBrk="1" hangingPunct="1">
              <a:lnSpc>
                <a:spcPct val="90000"/>
              </a:lnSpc>
            </a:pPr>
            <a:r>
              <a:rPr lang="zh-CN" altLang="en-US" sz="2400" dirty="0">
                <a:latin typeface="宋体" panose="02010600030101010101" pitchFamily="2" charset="-122"/>
              </a:rPr>
              <a:t>由专家给定的假设可知，命题</a:t>
            </a:r>
            <a:r>
              <a:rPr lang="en-US" altLang="zh-CN" sz="2400" dirty="0">
                <a:latin typeface="华文新魏" panose="02010800040101010101" pitchFamily="2" charset="-122"/>
              </a:rPr>
              <a:t>S</a:t>
            </a:r>
            <a:r>
              <a:rPr lang="zh-CN" altLang="en-US" sz="2400" dirty="0">
                <a:latin typeface="宋体" panose="02010600030101010101" pitchFamily="2" charset="-122"/>
              </a:rPr>
              <a:t>对命题</a:t>
            </a:r>
            <a:r>
              <a:rPr lang="en-US" altLang="zh-CN" sz="2400" dirty="0">
                <a:latin typeface="华文新魏" panose="02010800040101010101" pitchFamily="2" charset="-122"/>
              </a:rPr>
              <a:t>L</a:t>
            </a:r>
            <a:r>
              <a:rPr lang="zh-CN" altLang="en-US" sz="2400" dirty="0">
                <a:latin typeface="宋体" panose="02010600030101010101" pitchFamily="2" charset="-122"/>
              </a:rPr>
              <a:t>和命题</a:t>
            </a:r>
            <a:r>
              <a:rPr lang="en-US" altLang="zh-CN" sz="2400" dirty="0">
                <a:latin typeface="华文新魏" panose="02010800040101010101" pitchFamily="2" charset="-122"/>
              </a:rPr>
              <a:t>E</a:t>
            </a:r>
            <a:r>
              <a:rPr lang="zh-CN" altLang="en-US" sz="2400" dirty="0">
                <a:latin typeface="宋体" panose="02010600030101010101" pitchFamily="2" charset="-122"/>
              </a:rPr>
              <a:t>有因果影响，而</a:t>
            </a:r>
            <a:r>
              <a:rPr lang="en-US" altLang="zh-CN" sz="2400" dirty="0">
                <a:latin typeface="华文新魏" panose="02010800040101010101" pitchFamily="2" charset="-122"/>
              </a:rPr>
              <a:t>C</a:t>
            </a:r>
            <a:r>
              <a:rPr lang="zh-CN" altLang="en-US" sz="2400" dirty="0">
                <a:latin typeface="宋体" panose="02010600030101010101" pitchFamily="2" charset="-122"/>
              </a:rPr>
              <a:t>对</a:t>
            </a:r>
            <a:r>
              <a:rPr lang="en-US" altLang="zh-CN" sz="2400" dirty="0">
                <a:latin typeface="华文新魏" panose="02010800040101010101" pitchFamily="2" charset="-122"/>
              </a:rPr>
              <a:t>E</a:t>
            </a:r>
            <a:r>
              <a:rPr lang="zh-CN" altLang="en-US" sz="2400" dirty="0">
                <a:latin typeface="宋体" panose="02010600030101010101" pitchFamily="2" charset="-122"/>
              </a:rPr>
              <a:t>也有因果影响。命题之间的关系可以描绘成因果关系网。每一个节点代表一个</a:t>
            </a:r>
            <a:r>
              <a:rPr lang="zh-CN" altLang="en-US" sz="2400" dirty="0">
                <a:solidFill>
                  <a:srgbClr val="FF0000"/>
                </a:solidFill>
                <a:latin typeface="宋体" panose="02010600030101010101" pitchFamily="2" charset="-122"/>
              </a:rPr>
              <a:t>证据</a:t>
            </a:r>
            <a:r>
              <a:rPr lang="zh-CN" altLang="en-US" sz="2400" dirty="0">
                <a:latin typeface="宋体" panose="02010600030101010101" pitchFamily="2" charset="-122"/>
              </a:rPr>
              <a:t>，每一条弧代表一条</a:t>
            </a:r>
            <a:r>
              <a:rPr lang="zh-CN" altLang="en-US" sz="2400" dirty="0">
                <a:solidFill>
                  <a:srgbClr val="FF0000"/>
                </a:solidFill>
                <a:latin typeface="宋体" panose="02010600030101010101" pitchFamily="2" charset="-122"/>
              </a:rPr>
              <a:t>规则</a:t>
            </a:r>
            <a:r>
              <a:rPr lang="zh-CN" altLang="en-US" sz="2400" dirty="0">
                <a:latin typeface="宋体" panose="02010600030101010101" pitchFamily="2" charset="-122"/>
              </a:rPr>
              <a:t>（假设），连接结点的弧表达了由规则给出的节点间的直接因果关系。</a:t>
            </a:r>
            <a:endParaRPr lang="zh-CN" altLang="en-US" sz="2400" dirty="0">
              <a:latin typeface="华文新魏" panose="0201080004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443952" y="331788"/>
            <a:ext cx="8382000" cy="1143000"/>
          </a:xfrm>
          <a:prstGeom prst="rect">
            <a:avLst/>
          </a:prstGeom>
        </p:spPr>
        <p:txBody>
          <a:bodyPr/>
          <a:lstStyle/>
          <a:p>
            <a:pPr algn="ctr">
              <a:defRPr/>
            </a:pPr>
            <a:r>
              <a:rPr lang="en-US" altLang="zh-CN" dirty="0" smtClean="0"/>
              <a:t>1</a:t>
            </a:r>
            <a:r>
              <a:rPr lang="en-US" altLang="zh-CN" dirty="0"/>
              <a:t>.</a:t>
            </a:r>
            <a:r>
              <a:rPr lang="en-US" altLang="zh-CN" dirty="0" smtClean="0"/>
              <a:t> </a:t>
            </a:r>
            <a:r>
              <a:rPr lang="zh-CN" altLang="en-US" dirty="0" smtClean="0"/>
              <a:t>什么</a:t>
            </a:r>
            <a:r>
              <a:rPr lang="zh-CN" altLang="en-US" dirty="0"/>
              <a:t>是不确定性</a:t>
            </a:r>
            <a:r>
              <a:rPr lang="zh-CN" altLang="en-US" dirty="0" smtClean="0"/>
              <a:t>推理</a:t>
            </a:r>
            <a:endParaRPr lang="zh-CN" altLang="en-US" dirty="0"/>
          </a:p>
        </p:txBody>
      </p:sp>
      <p:sp>
        <p:nvSpPr>
          <p:cNvPr id="29699" name="Rectangle 3" descr="Rectangle: Click to edit Master text styles&#10;Second level&#10;Third level&#10;Fourth level&#10;Fifth level"/>
          <p:cNvSpPr>
            <a:spLocks noGrp="1" noChangeArrowheads="1"/>
          </p:cNvSpPr>
          <p:nvPr>
            <p:ph idx="4294967295"/>
          </p:nvPr>
        </p:nvSpPr>
        <p:spPr>
          <a:xfrm>
            <a:off x="762008" y="1676400"/>
            <a:ext cx="7772400" cy="4876800"/>
          </a:xfrm>
          <a:prstGeom prst="rect">
            <a:avLst/>
          </a:prstGeom>
        </p:spPr>
        <p:txBody>
          <a:bodyPr/>
          <a:lstStyle/>
          <a:p>
            <a:pPr eaLnBrk="1" hangingPunct="1">
              <a:lnSpc>
                <a:spcPct val="100000"/>
              </a:lnSpc>
              <a:buFont typeface="Wingdings" panose="05000000000000000000" charset="0"/>
              <a:buChar char="Ø"/>
            </a:pPr>
            <a:r>
              <a:rPr lang="zh-CN" altLang="en-US" dirty="0" smtClean="0"/>
              <a:t>不确定性推理是建立在非经典逻辑基础上的一种推理，它是对</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不确定性知识</a:t>
            </a:r>
            <a:r>
              <a:rPr lang="zh-CN" altLang="en-US" dirty="0" smtClean="0"/>
              <a:t>的运用与处理。</a:t>
            </a:r>
            <a:endParaRPr lang="zh-CN" altLang="en-US" dirty="0" smtClean="0"/>
          </a:p>
          <a:p>
            <a:pPr eaLnBrk="1" hangingPunct="1">
              <a:lnSpc>
                <a:spcPct val="100000"/>
              </a:lnSpc>
              <a:buFont typeface="Wingdings" panose="05000000000000000000" pitchFamily="2" charset="2"/>
              <a:buChar char="Ø"/>
            </a:pPr>
            <a:r>
              <a:rPr lang="zh-CN" altLang="en-US" dirty="0" smtClean="0"/>
              <a:t>不确定性推理就是</a:t>
            </a:r>
            <a:endParaRPr lang="en-US" altLang="zh-CN" dirty="0" smtClean="0"/>
          </a:p>
          <a:p>
            <a:pPr lvl="1">
              <a:lnSpc>
                <a:spcPct val="100000"/>
              </a:lnSpc>
              <a:buFont typeface="Wingdings" panose="05000000000000000000" charset="0"/>
              <a:buChar char="ü"/>
            </a:pPr>
            <a:r>
              <a:rPr lang="zh-CN" altLang="en-US" dirty="0" smtClean="0">
                <a:ln w="22225">
                  <a:solidFill>
                    <a:schemeClr val="accent2"/>
                  </a:solidFill>
                  <a:prstDash val="solid"/>
                </a:ln>
                <a:solidFill>
                  <a:schemeClr val="accent2">
                    <a:lumMod val="40000"/>
                    <a:lumOff val="60000"/>
                  </a:schemeClr>
                </a:solidFill>
                <a:effectLst/>
              </a:rPr>
              <a:t>从不确定性的初始证据出发，</a:t>
            </a:r>
            <a:endParaRPr lang="en-US" altLang="zh-CN" dirty="0" smtClean="0">
              <a:ln w="22225">
                <a:solidFill>
                  <a:schemeClr val="accent2"/>
                </a:solidFill>
                <a:prstDash val="solid"/>
              </a:ln>
              <a:solidFill>
                <a:schemeClr val="accent2">
                  <a:lumMod val="40000"/>
                  <a:lumOff val="60000"/>
                </a:schemeClr>
              </a:solidFill>
              <a:effectLst/>
            </a:endParaRPr>
          </a:p>
          <a:p>
            <a:pPr lvl="1">
              <a:lnSpc>
                <a:spcPct val="100000"/>
              </a:lnSpc>
              <a:buFont typeface="Wingdings" panose="05000000000000000000" charset="0"/>
              <a:buChar char="ü"/>
            </a:pPr>
            <a:r>
              <a:rPr lang="zh-CN" altLang="en-US" dirty="0" smtClean="0">
                <a:ln w="22225">
                  <a:solidFill>
                    <a:schemeClr val="accent2"/>
                  </a:solidFill>
                  <a:prstDash val="solid"/>
                </a:ln>
                <a:solidFill>
                  <a:schemeClr val="accent2">
                    <a:lumMod val="40000"/>
                    <a:lumOff val="60000"/>
                  </a:schemeClr>
                </a:solidFill>
                <a:effectLst/>
              </a:rPr>
              <a:t>通过运用不确定性的知识，</a:t>
            </a:r>
            <a:endParaRPr lang="en-US" altLang="zh-CN" dirty="0" smtClean="0">
              <a:ln w="22225">
                <a:solidFill>
                  <a:schemeClr val="accent2"/>
                </a:solidFill>
                <a:prstDash val="solid"/>
              </a:ln>
              <a:solidFill>
                <a:schemeClr val="accent2">
                  <a:lumMod val="40000"/>
                  <a:lumOff val="60000"/>
                </a:schemeClr>
              </a:solidFill>
              <a:effectLst/>
            </a:endParaRPr>
          </a:p>
          <a:p>
            <a:pPr lvl="1">
              <a:lnSpc>
                <a:spcPct val="100000"/>
              </a:lnSpc>
              <a:buFont typeface="Wingdings" panose="05000000000000000000" charset="0"/>
              <a:buChar char="ü"/>
            </a:pPr>
            <a:r>
              <a:rPr lang="zh-CN" altLang="en-US" dirty="0" smtClean="0">
                <a:ln w="22225">
                  <a:solidFill>
                    <a:schemeClr val="accent2"/>
                  </a:solidFill>
                  <a:prstDash val="solid"/>
                </a:ln>
                <a:solidFill>
                  <a:schemeClr val="accent2">
                    <a:lumMod val="40000"/>
                    <a:lumOff val="60000"/>
                  </a:schemeClr>
                </a:solidFill>
                <a:effectLst/>
              </a:rPr>
              <a:t>最终推出具有一定程度的不确定性但却是合理或者近乎合理的结论的</a:t>
            </a:r>
            <a:r>
              <a:rPr lang="zh-CN" altLang="en-US" dirty="0">
                <a:ln w="22225">
                  <a:solidFill>
                    <a:schemeClr val="accent2"/>
                  </a:solidFill>
                  <a:prstDash val="solid"/>
                </a:ln>
                <a:solidFill>
                  <a:schemeClr val="accent2">
                    <a:lumMod val="40000"/>
                    <a:lumOff val="60000"/>
                  </a:schemeClr>
                </a:solidFill>
                <a:effectLst/>
              </a:rPr>
              <a:t>思维过程。</a:t>
            </a:r>
            <a:endParaRPr lang="zh-CN" altLang="en-US" dirty="0">
              <a:ln w="22225">
                <a:solidFill>
                  <a:schemeClr val="accent2"/>
                </a:solidFill>
                <a:prstDash val="solid"/>
              </a:ln>
              <a:solidFill>
                <a:schemeClr val="accent2">
                  <a:lumMod val="40000"/>
                  <a:lumOff val="60000"/>
                </a:schemeClr>
              </a:solidFill>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653E59C-5FDC-4735-9E37-AE43E01E5E59}"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699">
                                            <p:txEl>
                                              <p:pRg st="3" end="3"/>
                                            </p:txEl>
                                          </p:spTgt>
                                        </p:tgtEl>
                                        <p:attrNameLst>
                                          <p:attrName>style.visibility</p:attrName>
                                        </p:attrNameLst>
                                      </p:cBhvr>
                                      <p:to>
                                        <p:strVal val="visible"/>
                                      </p:to>
                                    </p:set>
                                    <p:anim calcmode="lin" valueType="num">
                                      <p:cBhvr additive="base">
                                        <p:cTn id="21" dur="500" fill="hold"/>
                                        <p:tgtEl>
                                          <p:spTgt spid="296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6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096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建立因果关系网</a:t>
            </a:r>
            <a:r>
              <a:rPr lang="zh-CN" altLang="en-US" sz="3600" dirty="0"/>
              <a:t>）</a:t>
            </a:r>
            <a:endParaRPr lang="zh-CN" altLang="en-US" sz="3600" dirty="0"/>
          </a:p>
        </p:txBody>
      </p:sp>
      <p:sp>
        <p:nvSpPr>
          <p:cNvPr id="40964" name="Rectangle 3"/>
          <p:cNvSpPr>
            <a:spLocks noGrp="1"/>
          </p:cNvSpPr>
          <p:nvPr>
            <p:ph idx="1"/>
          </p:nvPr>
        </p:nvSpPr>
        <p:spPr>
          <a:xfrm>
            <a:off x="685800" y="1981200"/>
            <a:ext cx="3084513" cy="2325688"/>
          </a:xfrm>
        </p:spPr>
        <p:txBody>
          <a:bodyPr vert="horz" wrap="square" lIns="91440" tIns="45720" rIns="91440" bIns="45720" anchor="t" anchorCtr="0"/>
          <a:p>
            <a:pPr algn="just" eaLnBrk="1" hangingPunct="1">
              <a:lnSpc>
                <a:spcPct val="90000"/>
              </a:lnSpc>
              <a:buNone/>
            </a:pPr>
            <a:r>
              <a:rPr lang="en-US" altLang="zh-CN" sz="2800" dirty="0">
                <a:latin typeface="宋体" panose="02010600030101010101" pitchFamily="2" charset="-122"/>
              </a:rPr>
              <a:t>	</a:t>
            </a:r>
            <a:r>
              <a:rPr lang="zh-CN" altLang="en-US" sz="2800" dirty="0">
                <a:latin typeface="宋体" panose="02010600030101010101" pitchFamily="2" charset="-122"/>
              </a:rPr>
              <a:t>节点</a:t>
            </a:r>
            <a:r>
              <a:rPr lang="en-US" altLang="zh-CN" sz="2800" dirty="0">
                <a:latin typeface="华文新魏" panose="02010800040101010101" pitchFamily="2" charset="-122"/>
              </a:rPr>
              <a:t>S</a:t>
            </a:r>
            <a:r>
              <a:rPr lang="zh-CN" altLang="en-US" sz="2800" dirty="0">
                <a:latin typeface="宋体" panose="02010600030101010101" pitchFamily="2" charset="-122"/>
              </a:rPr>
              <a:t>，</a:t>
            </a:r>
            <a:r>
              <a:rPr lang="en-US" altLang="zh-CN" sz="2800" dirty="0">
                <a:latin typeface="华文新魏" panose="02010800040101010101" pitchFamily="2" charset="-122"/>
              </a:rPr>
              <a:t>C</a:t>
            </a:r>
            <a:r>
              <a:rPr lang="zh-CN" altLang="en-US" sz="2800" dirty="0">
                <a:latin typeface="宋体" panose="02010600030101010101" pitchFamily="2" charset="-122"/>
              </a:rPr>
              <a:t>是节点</a:t>
            </a:r>
            <a:r>
              <a:rPr lang="en-US" altLang="zh-CN" sz="2800" dirty="0">
                <a:latin typeface="华文新魏" panose="02010800040101010101" pitchFamily="2" charset="-122"/>
              </a:rPr>
              <a:t>L</a:t>
            </a:r>
            <a:r>
              <a:rPr lang="zh-CN" altLang="en-US" sz="2800" dirty="0">
                <a:latin typeface="宋体" panose="02010600030101010101" pitchFamily="2" charset="-122"/>
              </a:rPr>
              <a:t>和</a:t>
            </a:r>
            <a:r>
              <a:rPr lang="en-US" altLang="zh-CN" sz="2800" dirty="0">
                <a:latin typeface="华文新魏" panose="02010800040101010101" pitchFamily="2" charset="-122"/>
              </a:rPr>
              <a:t>E</a:t>
            </a:r>
            <a:r>
              <a:rPr lang="zh-CN" altLang="en-US" sz="2800" dirty="0">
                <a:latin typeface="宋体" panose="02010600030101010101" pitchFamily="2" charset="-122"/>
              </a:rPr>
              <a:t>的父节点或称双亲节点，同时，</a:t>
            </a:r>
            <a:r>
              <a:rPr lang="en-US" altLang="zh-CN" sz="2800" dirty="0">
                <a:latin typeface="华文新魏" panose="02010800040101010101" pitchFamily="2" charset="-122"/>
              </a:rPr>
              <a:t>L</a:t>
            </a:r>
            <a:r>
              <a:rPr lang="zh-CN" altLang="en-US" sz="2800" dirty="0">
                <a:latin typeface="宋体" panose="02010600030101010101" pitchFamily="2" charset="-122"/>
              </a:rPr>
              <a:t>，</a:t>
            </a:r>
            <a:r>
              <a:rPr lang="en-US" altLang="zh-CN" sz="2800" dirty="0">
                <a:latin typeface="华文新魏" panose="02010800040101010101" pitchFamily="2" charset="-122"/>
              </a:rPr>
              <a:t>E</a:t>
            </a:r>
            <a:r>
              <a:rPr lang="zh-CN" altLang="en-US" sz="2800" dirty="0">
                <a:latin typeface="宋体" panose="02010600030101010101" pitchFamily="2" charset="-122"/>
              </a:rPr>
              <a:t>也称为是</a:t>
            </a:r>
            <a:r>
              <a:rPr lang="en-US" altLang="zh-CN" sz="2800" dirty="0">
                <a:latin typeface="华文新魏" panose="02010800040101010101" pitchFamily="2" charset="-122"/>
              </a:rPr>
              <a:t>S</a:t>
            </a:r>
            <a:r>
              <a:rPr lang="zh-CN" altLang="en-US" sz="2800" dirty="0">
                <a:latin typeface="宋体" panose="02010600030101010101" pitchFamily="2" charset="-122"/>
              </a:rPr>
              <a:t>和</a:t>
            </a:r>
            <a:r>
              <a:rPr lang="en-US" altLang="zh-CN" sz="2800" dirty="0">
                <a:latin typeface="华文新魏" panose="02010800040101010101" pitchFamily="2" charset="-122"/>
              </a:rPr>
              <a:t>C</a:t>
            </a:r>
            <a:r>
              <a:rPr lang="zh-CN" altLang="en-US" sz="2800" dirty="0">
                <a:latin typeface="宋体" panose="02010600030101010101" pitchFamily="2" charset="-122"/>
              </a:rPr>
              <a:t>的子节点或称后代节点。</a:t>
            </a:r>
            <a:endParaRPr lang="zh-CN" altLang="en-US" sz="2800" dirty="0">
              <a:latin typeface="宋体" panose="02010600030101010101" pitchFamily="2" charset="-122"/>
            </a:endParaRPr>
          </a:p>
          <a:p>
            <a:pPr algn="just" eaLnBrk="1" hangingPunct="1">
              <a:lnSpc>
                <a:spcPct val="90000"/>
              </a:lnSpc>
              <a:buNone/>
            </a:pPr>
            <a:endParaRPr lang="zh-CN" altLang="en-US" sz="2800" dirty="0">
              <a:latin typeface="宋体" panose="02010600030101010101" pitchFamily="2" charset="-122"/>
            </a:endParaRPr>
          </a:p>
          <a:p>
            <a:pPr algn="just" eaLnBrk="1" hangingPunct="1">
              <a:lnSpc>
                <a:spcPct val="90000"/>
              </a:lnSpc>
              <a:buNone/>
            </a:pPr>
            <a:endParaRPr lang="zh-CN" altLang="en-US" sz="2800" dirty="0">
              <a:latin typeface="宋体" panose="02010600030101010101" pitchFamily="2" charset="-122"/>
            </a:endParaRPr>
          </a:p>
          <a:p>
            <a:pPr algn="just" eaLnBrk="1" hangingPunct="1">
              <a:lnSpc>
                <a:spcPct val="90000"/>
              </a:lnSpc>
              <a:buNone/>
            </a:pPr>
            <a:endParaRPr lang="zh-CN" altLang="en-US" sz="2800" dirty="0">
              <a:latin typeface="宋体" panose="02010600030101010101" pitchFamily="2" charset="-122"/>
            </a:endParaRPr>
          </a:p>
          <a:p>
            <a:pPr algn="just" eaLnBrk="1" hangingPunct="1">
              <a:lnSpc>
                <a:spcPct val="90000"/>
              </a:lnSpc>
              <a:buNone/>
            </a:pPr>
            <a:r>
              <a:rPr lang="zh-CN" altLang="en-US" sz="2800" dirty="0">
                <a:latin typeface="宋体" panose="02010600030101010101" pitchFamily="2" charset="-122"/>
              </a:rPr>
              <a:t>                </a:t>
            </a:r>
            <a:endParaRPr lang="zh-CN" altLang="en-US" sz="2800" dirty="0">
              <a:latin typeface="宋体" panose="02010600030101010101" pitchFamily="2" charset="-122"/>
            </a:endParaRPr>
          </a:p>
        </p:txBody>
      </p:sp>
      <p:grpSp>
        <p:nvGrpSpPr>
          <p:cNvPr id="40965" name="Group 4"/>
          <p:cNvGrpSpPr/>
          <p:nvPr/>
        </p:nvGrpSpPr>
        <p:grpSpPr>
          <a:xfrm>
            <a:off x="4614545" y="2000885"/>
            <a:ext cx="3848100" cy="2287588"/>
            <a:chOff x="3240" y="5184"/>
            <a:chExt cx="3780" cy="1872"/>
          </a:xfrm>
        </p:grpSpPr>
        <p:grpSp>
          <p:nvGrpSpPr>
            <p:cNvPr id="40967" name="Group 5"/>
            <p:cNvGrpSpPr/>
            <p:nvPr/>
          </p:nvGrpSpPr>
          <p:grpSpPr>
            <a:xfrm>
              <a:off x="4140" y="5184"/>
              <a:ext cx="720" cy="624"/>
              <a:chOff x="2520" y="10644"/>
              <a:chExt cx="720" cy="624"/>
            </a:xfrm>
          </p:grpSpPr>
          <p:sp>
            <p:nvSpPr>
              <p:cNvPr id="40980" name="Oval 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0981" name="Text Box 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400" dirty="0"/>
                  <a:t>S</a:t>
                </a:r>
                <a:endParaRPr lang="en-US" altLang="zh-CN" sz="2400" dirty="0"/>
              </a:p>
            </p:txBody>
          </p:sp>
        </p:grpSp>
        <p:grpSp>
          <p:nvGrpSpPr>
            <p:cNvPr id="40968" name="Group 8"/>
            <p:cNvGrpSpPr/>
            <p:nvPr/>
          </p:nvGrpSpPr>
          <p:grpSpPr>
            <a:xfrm>
              <a:off x="6300" y="5184"/>
              <a:ext cx="720" cy="624"/>
              <a:chOff x="2520" y="10644"/>
              <a:chExt cx="720" cy="624"/>
            </a:xfrm>
          </p:grpSpPr>
          <p:sp>
            <p:nvSpPr>
              <p:cNvPr id="40978" name="Oval 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0979" name="Text Box 1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C</a:t>
                </a:r>
                <a:endParaRPr lang="en-US" altLang="zh-CN" sz="2000" dirty="0"/>
              </a:p>
            </p:txBody>
          </p:sp>
        </p:grpSp>
        <p:grpSp>
          <p:nvGrpSpPr>
            <p:cNvPr id="40969" name="Group 11"/>
            <p:cNvGrpSpPr/>
            <p:nvPr/>
          </p:nvGrpSpPr>
          <p:grpSpPr>
            <a:xfrm>
              <a:off x="5400" y="6432"/>
              <a:ext cx="720" cy="624"/>
              <a:chOff x="2520" y="10644"/>
              <a:chExt cx="720" cy="624"/>
            </a:xfrm>
          </p:grpSpPr>
          <p:sp>
            <p:nvSpPr>
              <p:cNvPr id="40976" name="Oval 1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0977" name="Text Box 1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E</a:t>
                </a:r>
                <a:endParaRPr lang="en-US" altLang="zh-CN" sz="2000" dirty="0"/>
              </a:p>
            </p:txBody>
          </p:sp>
        </p:grpSp>
        <p:grpSp>
          <p:nvGrpSpPr>
            <p:cNvPr id="40970" name="Group 14"/>
            <p:cNvGrpSpPr/>
            <p:nvPr/>
          </p:nvGrpSpPr>
          <p:grpSpPr>
            <a:xfrm>
              <a:off x="3240" y="6432"/>
              <a:ext cx="720" cy="624"/>
              <a:chOff x="2520" y="10644"/>
              <a:chExt cx="720" cy="624"/>
            </a:xfrm>
          </p:grpSpPr>
          <p:sp>
            <p:nvSpPr>
              <p:cNvPr id="40974" name="Oval 15"/>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0975" name="Text Box 16"/>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L</a:t>
                </a:r>
                <a:endParaRPr lang="en-US" altLang="zh-CN" sz="2000" dirty="0"/>
              </a:p>
            </p:txBody>
          </p:sp>
        </p:grpSp>
        <p:sp>
          <p:nvSpPr>
            <p:cNvPr id="40971" name="Line 17"/>
            <p:cNvSpPr/>
            <p:nvPr/>
          </p:nvSpPr>
          <p:spPr>
            <a:xfrm flipH="1">
              <a:off x="3600" y="5808"/>
              <a:ext cx="900" cy="624"/>
            </a:xfrm>
            <a:prstGeom prst="line">
              <a:avLst/>
            </a:prstGeom>
            <a:ln w="9525" cap="flat" cmpd="sng">
              <a:solidFill>
                <a:srgbClr val="000000"/>
              </a:solidFill>
              <a:prstDash val="solid"/>
              <a:headEnd type="none" w="med" len="med"/>
              <a:tailEnd type="triangle" w="med" len="med"/>
            </a:ln>
          </p:spPr>
        </p:sp>
        <p:sp>
          <p:nvSpPr>
            <p:cNvPr id="40972" name="Line 18"/>
            <p:cNvSpPr/>
            <p:nvPr/>
          </p:nvSpPr>
          <p:spPr>
            <a:xfrm>
              <a:off x="4500" y="5808"/>
              <a:ext cx="1260" cy="624"/>
            </a:xfrm>
            <a:prstGeom prst="line">
              <a:avLst/>
            </a:prstGeom>
            <a:ln w="9525" cap="flat" cmpd="sng">
              <a:solidFill>
                <a:srgbClr val="000000"/>
              </a:solidFill>
              <a:prstDash val="solid"/>
              <a:headEnd type="none" w="med" len="med"/>
              <a:tailEnd type="triangle" w="med" len="med"/>
            </a:ln>
          </p:spPr>
        </p:sp>
        <p:sp>
          <p:nvSpPr>
            <p:cNvPr id="40973" name="Line 19"/>
            <p:cNvSpPr/>
            <p:nvPr/>
          </p:nvSpPr>
          <p:spPr>
            <a:xfrm flipH="1">
              <a:off x="5760" y="5808"/>
              <a:ext cx="900" cy="624"/>
            </a:xfrm>
            <a:prstGeom prst="line">
              <a:avLst/>
            </a:prstGeom>
            <a:ln w="9525" cap="flat" cmpd="sng">
              <a:solidFill>
                <a:srgbClr val="000000"/>
              </a:solidFill>
              <a:prstDash val="solid"/>
              <a:headEnd type="none" w="med" len="med"/>
              <a:tailEnd type="triangle" w="med" len="med"/>
            </a:ln>
          </p:spPr>
        </p:sp>
      </p:grpSp>
      <p:sp>
        <p:nvSpPr>
          <p:cNvPr id="40966" name="Text Box 20"/>
          <p:cNvSpPr txBox="1"/>
          <p:nvPr/>
        </p:nvSpPr>
        <p:spPr>
          <a:xfrm>
            <a:off x="5562600" y="4390390"/>
            <a:ext cx="2209800" cy="39528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zh-CN" altLang="en-US" sz="2000" dirty="0">
                <a:solidFill>
                  <a:srgbClr val="000000"/>
                </a:solidFill>
              </a:rPr>
              <a:t>因果关系图例</a:t>
            </a:r>
            <a:r>
              <a:rPr lang="zh-CN" altLang="en-US" sz="2000" dirty="0">
                <a:solidFill>
                  <a:srgbClr val="000000"/>
                </a:solidFill>
                <a:latin typeface="华文新魏" panose="02010800040101010101" pitchFamily="2" charset="-122"/>
                <a:ea typeface="华文新魏" panose="02010800040101010101" pitchFamily="2" charset="-122"/>
              </a:rPr>
              <a:t> </a:t>
            </a:r>
            <a:endParaRPr lang="zh-CN" altLang="en-US" sz="2000" dirty="0">
              <a:solidFill>
                <a:srgbClr val="000000"/>
              </a:solidFill>
              <a:latin typeface="华文新魏" panose="02010800040101010101" pitchFamily="2" charset="-122"/>
              <a:ea typeface="华文新魏" panose="02010800040101010101" pitchFamily="2" charset="-122"/>
            </a:endParaRPr>
          </a:p>
          <a:p>
            <a:pPr marL="0" lvl="0" indent="0" algn="just">
              <a:spcBef>
                <a:spcPct val="0"/>
              </a:spcBef>
              <a:buNone/>
            </a:pPr>
            <a:endParaRPr lang="en-US" altLang="zh-CN"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1987"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dirty="0">
                <a:ea typeface="华文新魏" panose="02010800040101010101" pitchFamily="2" charset="-122"/>
              </a:rPr>
              <a:t>指派局部概率分布</a:t>
            </a:r>
            <a:r>
              <a:rPr lang="zh-CN" altLang="en-US" dirty="0"/>
              <a:t>）</a:t>
            </a:r>
            <a:endParaRPr lang="zh-CN" altLang="en-US" sz="3600" dirty="0"/>
          </a:p>
        </p:txBody>
      </p:sp>
      <p:sp>
        <p:nvSpPr>
          <p:cNvPr id="41989" name="Rectangle 35"/>
          <p:cNvSpPr/>
          <p:nvPr/>
        </p:nvSpPr>
        <p:spPr>
          <a:xfrm>
            <a:off x="1179513" y="4371340"/>
            <a:ext cx="4191000" cy="101473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ctr" eaLnBrk="1" hangingPunct="1">
              <a:spcBef>
                <a:spcPct val="0"/>
              </a:spcBef>
              <a:buNone/>
            </a:pPr>
            <a:r>
              <a:rPr lang="zh-CN" altLang="en-US" sz="2000" dirty="0"/>
              <a:t>贝叶斯网络图例</a:t>
            </a:r>
            <a:endParaRPr lang="zh-CN" altLang="en-US" sz="2000" dirty="0">
              <a:latin typeface="Tahoma" panose="020B0604030504040204" pitchFamily="34" charset="0"/>
            </a:endParaRPr>
          </a:p>
          <a:p>
            <a:pPr marL="0" lvl="0" indent="0" algn="just">
              <a:spcBef>
                <a:spcPct val="0"/>
              </a:spcBef>
              <a:buNone/>
            </a:pPr>
            <a:r>
              <a:rPr lang="zh-CN" altLang="en-US" sz="2000" dirty="0"/>
              <a:t>无环图和指定概率值</a:t>
            </a:r>
            <a:r>
              <a:rPr lang="en-US" altLang="zh-CN" sz="2000" dirty="0">
                <a:latin typeface="华文新魏" panose="02010800040101010101" pitchFamily="2" charset="-122"/>
                <a:sym typeface="+mn-ea"/>
              </a:rPr>
              <a:t>P(S)</a:t>
            </a:r>
            <a:r>
              <a:rPr lang="en-US" altLang="zh-CN" sz="2000" dirty="0"/>
              <a:t>, P(C), </a:t>
            </a:r>
            <a:r>
              <a:rPr lang="en-US" altLang="zh-CN" sz="2000" dirty="0">
                <a:latin typeface="华文新魏" panose="02010800040101010101" pitchFamily="2" charset="-122"/>
                <a:sym typeface="+mn-ea"/>
              </a:rPr>
              <a:t>P(E|S, C)</a:t>
            </a:r>
            <a:endParaRPr lang="en-US" altLang="zh-CN" sz="2000" dirty="0"/>
          </a:p>
        </p:txBody>
      </p:sp>
      <p:sp>
        <p:nvSpPr>
          <p:cNvPr id="41990" name="文本框 1"/>
          <p:cNvSpPr txBox="1"/>
          <p:nvPr/>
        </p:nvSpPr>
        <p:spPr>
          <a:xfrm>
            <a:off x="5750243" y="2154873"/>
            <a:ext cx="2763837" cy="193802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r>
              <a:rPr lang="zh-CN" altLang="en-US" sz="2400" b="1" dirty="0">
                <a:solidFill>
                  <a:srgbClr val="FF0000"/>
                </a:solidFill>
                <a:latin typeface="宋体" panose="02010600030101010101" pitchFamily="2" charset="-122"/>
                <a:ea typeface="华文行楷" panose="02010800040101010101" pitchFamily="2" charset="-122"/>
              </a:rPr>
              <a:t>贝叶斯网就是一个在弧的连接关系上加入连接强度的因果关系网络</a:t>
            </a:r>
            <a:r>
              <a:rPr lang="zh-CN" altLang="en-US" sz="2400" b="1" dirty="0">
                <a:solidFill>
                  <a:srgbClr val="FF0000"/>
                </a:solidFill>
                <a:latin typeface="华文新魏" panose="02010800040101010101" pitchFamily="2" charset="-122"/>
                <a:ea typeface="华文行楷" panose="02010800040101010101" pitchFamily="2" charset="-122"/>
              </a:rPr>
              <a:t> 。 </a:t>
            </a:r>
            <a:endParaRPr lang="zh-CN" altLang="en-US" sz="2400" b="1" dirty="0">
              <a:solidFill>
                <a:srgbClr val="FF0000"/>
              </a:solidFill>
              <a:latin typeface="华文新魏" panose="02010800040101010101" pitchFamily="2" charset="-122"/>
              <a:ea typeface="华文行楷" panose="02010800040101010101" pitchFamily="2" charset="-122"/>
            </a:endParaRPr>
          </a:p>
          <a:p>
            <a:pPr marL="0" lvl="0" indent="0" eaLnBrk="1" hangingPunct="1">
              <a:spcBef>
                <a:spcPct val="0"/>
              </a:spcBef>
              <a:buNone/>
            </a:pPr>
            <a:endParaRPr lang="zh-CN" altLang="en-US" sz="2400" b="1" dirty="0">
              <a:solidFill>
                <a:srgbClr val="FF0000"/>
              </a:solidFill>
              <a:latin typeface="华文新魏" panose="02010800040101010101" pitchFamily="2" charset="-122"/>
              <a:ea typeface="华文行楷" panose="02010800040101010101" pitchFamily="2" charset="-122"/>
            </a:endParaRPr>
          </a:p>
        </p:txBody>
      </p:sp>
      <p:grpSp>
        <p:nvGrpSpPr>
          <p:cNvPr id="49157" name="Group 4"/>
          <p:cNvGrpSpPr/>
          <p:nvPr/>
        </p:nvGrpSpPr>
        <p:grpSpPr>
          <a:xfrm>
            <a:off x="1103478" y="1662764"/>
            <a:ext cx="4260422" cy="2260901"/>
            <a:chOff x="4405" y="9743"/>
            <a:chExt cx="5301" cy="2149"/>
          </a:xfrm>
        </p:grpSpPr>
        <p:grpSp>
          <p:nvGrpSpPr>
            <p:cNvPr id="49158" name="Group 5"/>
            <p:cNvGrpSpPr/>
            <p:nvPr/>
          </p:nvGrpSpPr>
          <p:grpSpPr>
            <a:xfrm>
              <a:off x="4500" y="10020"/>
              <a:ext cx="3780" cy="1872"/>
              <a:chOff x="3240" y="5184"/>
              <a:chExt cx="3780" cy="1872"/>
            </a:xfrm>
          </p:grpSpPr>
          <p:grpSp>
            <p:nvGrpSpPr>
              <p:cNvPr id="49162" name="Group 6"/>
              <p:cNvGrpSpPr/>
              <p:nvPr/>
            </p:nvGrpSpPr>
            <p:grpSpPr>
              <a:xfrm>
                <a:off x="4140" y="5184"/>
                <a:ext cx="720" cy="624"/>
                <a:chOff x="2520" y="10644"/>
                <a:chExt cx="720" cy="624"/>
              </a:xfrm>
            </p:grpSpPr>
            <p:sp>
              <p:nvSpPr>
                <p:cNvPr id="49175" name="Oval 7"/>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6" name="Text Box 8"/>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S</a:t>
                  </a:r>
                  <a:endParaRPr lang="en-US" altLang="zh-CN" sz="2000" dirty="0"/>
                </a:p>
              </p:txBody>
            </p:sp>
          </p:grpSp>
          <p:grpSp>
            <p:nvGrpSpPr>
              <p:cNvPr id="49163" name="Group 9"/>
              <p:cNvGrpSpPr/>
              <p:nvPr/>
            </p:nvGrpSpPr>
            <p:grpSpPr>
              <a:xfrm>
                <a:off x="6300" y="5184"/>
                <a:ext cx="720" cy="624"/>
                <a:chOff x="2520" y="10644"/>
                <a:chExt cx="720" cy="624"/>
              </a:xfrm>
            </p:grpSpPr>
            <p:sp>
              <p:nvSpPr>
                <p:cNvPr id="49173" name="Oval 10"/>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4" name="Text Box 11"/>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C</a:t>
                  </a:r>
                  <a:endParaRPr lang="en-US" altLang="zh-CN" sz="2000" dirty="0"/>
                </a:p>
              </p:txBody>
            </p:sp>
          </p:grpSp>
          <p:grpSp>
            <p:nvGrpSpPr>
              <p:cNvPr id="49164" name="Group 12"/>
              <p:cNvGrpSpPr/>
              <p:nvPr/>
            </p:nvGrpSpPr>
            <p:grpSpPr>
              <a:xfrm>
                <a:off x="5400" y="6432"/>
                <a:ext cx="720" cy="624"/>
                <a:chOff x="2520" y="10644"/>
                <a:chExt cx="720" cy="624"/>
              </a:xfrm>
            </p:grpSpPr>
            <p:sp>
              <p:nvSpPr>
                <p:cNvPr id="49171" name="Oval 1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2" name="Text Box 1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E</a:t>
                  </a:r>
                  <a:endParaRPr lang="en-US" altLang="zh-CN" sz="2000" dirty="0"/>
                </a:p>
              </p:txBody>
            </p:sp>
          </p:grpSp>
          <p:grpSp>
            <p:nvGrpSpPr>
              <p:cNvPr id="49165" name="Group 15"/>
              <p:cNvGrpSpPr/>
              <p:nvPr/>
            </p:nvGrpSpPr>
            <p:grpSpPr>
              <a:xfrm>
                <a:off x="3240" y="6432"/>
                <a:ext cx="720" cy="624"/>
                <a:chOff x="2520" y="10644"/>
                <a:chExt cx="720" cy="624"/>
              </a:xfrm>
            </p:grpSpPr>
            <p:sp>
              <p:nvSpPr>
                <p:cNvPr id="49169" name="Oval 1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0" name="Text Box 1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L</a:t>
                  </a:r>
                  <a:endParaRPr lang="en-US" altLang="zh-CN" sz="2000" dirty="0"/>
                </a:p>
              </p:txBody>
            </p:sp>
          </p:grpSp>
          <p:sp>
            <p:nvSpPr>
              <p:cNvPr id="49166" name="Line 18"/>
              <p:cNvSpPr/>
              <p:nvPr/>
            </p:nvSpPr>
            <p:spPr>
              <a:xfrm flipH="1">
                <a:off x="3600" y="5808"/>
                <a:ext cx="900" cy="624"/>
              </a:xfrm>
              <a:prstGeom prst="line">
                <a:avLst/>
              </a:prstGeom>
              <a:ln w="9525" cap="flat" cmpd="sng">
                <a:solidFill>
                  <a:srgbClr val="000000"/>
                </a:solidFill>
                <a:prstDash val="solid"/>
                <a:headEnd type="none" w="med" len="med"/>
                <a:tailEnd type="triangle" w="med" len="med"/>
              </a:ln>
            </p:spPr>
          </p:sp>
          <p:sp>
            <p:nvSpPr>
              <p:cNvPr id="49167" name="Line 19"/>
              <p:cNvSpPr/>
              <p:nvPr/>
            </p:nvSpPr>
            <p:spPr>
              <a:xfrm>
                <a:off x="4500" y="5808"/>
                <a:ext cx="1260" cy="624"/>
              </a:xfrm>
              <a:prstGeom prst="line">
                <a:avLst/>
              </a:prstGeom>
              <a:ln w="9525" cap="flat" cmpd="sng">
                <a:solidFill>
                  <a:srgbClr val="000000"/>
                </a:solidFill>
                <a:prstDash val="solid"/>
                <a:headEnd type="none" w="med" len="med"/>
                <a:tailEnd type="triangle" w="med" len="med"/>
              </a:ln>
            </p:spPr>
          </p:sp>
          <p:sp>
            <p:nvSpPr>
              <p:cNvPr id="49168" name="Line 20"/>
              <p:cNvSpPr/>
              <p:nvPr/>
            </p:nvSpPr>
            <p:spPr>
              <a:xfrm flipH="1">
                <a:off x="5760" y="5808"/>
                <a:ext cx="900" cy="624"/>
              </a:xfrm>
              <a:prstGeom prst="line">
                <a:avLst/>
              </a:prstGeom>
              <a:ln w="9525" cap="flat" cmpd="sng">
                <a:solidFill>
                  <a:srgbClr val="000000"/>
                </a:solidFill>
                <a:prstDash val="solid"/>
                <a:headEnd type="none" w="med" len="med"/>
                <a:tailEnd type="triangle" w="med" len="med"/>
              </a:ln>
            </p:spPr>
          </p:sp>
        </p:grpSp>
        <p:sp>
          <p:nvSpPr>
            <p:cNvPr id="49159" name="Text Box 21"/>
            <p:cNvSpPr txBox="1"/>
            <p:nvPr/>
          </p:nvSpPr>
          <p:spPr>
            <a:xfrm>
              <a:off x="4405" y="9743"/>
              <a:ext cx="159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P(S)=0.4</a:t>
              </a:r>
              <a:endParaRPr lang="en-US" altLang="zh-CN" sz="1800" dirty="0"/>
            </a:p>
          </p:txBody>
        </p:sp>
        <p:sp>
          <p:nvSpPr>
            <p:cNvPr id="49160" name="Text Box 22"/>
            <p:cNvSpPr txBox="1"/>
            <p:nvPr/>
          </p:nvSpPr>
          <p:spPr>
            <a:xfrm>
              <a:off x="8265" y="9864"/>
              <a:ext cx="1441"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600" dirty="0"/>
                <a:t>P(C)=0.3</a:t>
              </a:r>
              <a:endParaRPr lang="en-US" altLang="zh-CN" sz="1600" dirty="0"/>
            </a:p>
          </p:txBody>
        </p:sp>
        <p:sp>
          <p:nvSpPr>
            <p:cNvPr id="49161" name="Text Box 23"/>
            <p:cNvSpPr txBox="1"/>
            <p:nvPr/>
          </p:nvSpPr>
          <p:spPr>
            <a:xfrm>
              <a:off x="7185" y="11022"/>
              <a:ext cx="1728"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400" dirty="0"/>
                <a:t>P(E|S,C)=0.9</a:t>
              </a:r>
              <a:endParaRPr lang="en-US" altLang="zh-CN" sz="1400" dirty="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dirty="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dirty="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dirty="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dirty="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dirty="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4035"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联合概率</a:t>
            </a:r>
            <a:r>
              <a:rPr lang="zh-CN" altLang="en-US" sz="3600" dirty="0"/>
              <a:t>）</a:t>
            </a:r>
            <a:endParaRPr lang="zh-CN" altLang="en-US" sz="3600" dirty="0"/>
          </a:p>
        </p:txBody>
      </p:sp>
      <p:sp>
        <p:nvSpPr>
          <p:cNvPr id="44036" name="Rectangle 3"/>
          <p:cNvSpPr>
            <a:spLocks noGrp="1"/>
          </p:cNvSpPr>
          <p:nvPr>
            <p:ph idx="1"/>
          </p:nvPr>
        </p:nvSpPr>
        <p:spPr>
          <a:xfrm>
            <a:off x="685800" y="1916113"/>
            <a:ext cx="8269288" cy="4114800"/>
          </a:xfrm>
        </p:spPr>
        <p:txBody>
          <a:bodyPr vert="horz" wrap="square" lIns="91440" tIns="45720" rIns="91440" bIns="45720" anchor="t" anchorCtr="0"/>
          <a:p>
            <a:pPr algn="just" eaLnBrk="1" hangingPunct="1">
              <a:lnSpc>
                <a:spcPct val="90000"/>
              </a:lnSpc>
            </a:pPr>
            <a:r>
              <a:rPr lang="zh-CN" altLang="en-US" sz="2400" dirty="0"/>
              <a:t>联合概率：</a:t>
            </a:r>
            <a:r>
              <a:rPr lang="en-US" altLang="zh-CN" sz="2400" dirty="0"/>
              <a:t>P(X</a:t>
            </a:r>
            <a:r>
              <a:rPr lang="en-US" altLang="zh-CN" sz="2400" baseline="-25000" dirty="0"/>
              <a:t>1</a:t>
            </a:r>
            <a:r>
              <a:rPr lang="en-US" altLang="zh-CN" sz="2400" dirty="0"/>
              <a:t>, X</a:t>
            </a:r>
            <a:r>
              <a:rPr lang="en-US" altLang="zh-CN" sz="2400" baseline="-25000" dirty="0"/>
              <a:t>2</a:t>
            </a:r>
            <a:r>
              <a:rPr lang="en-US" altLang="zh-CN" sz="2400" dirty="0"/>
              <a:t>, …, X</a:t>
            </a:r>
            <a:r>
              <a:rPr lang="en-US" altLang="zh-CN" sz="2400" baseline="-25000" dirty="0"/>
              <a:t>N</a:t>
            </a:r>
            <a:r>
              <a:rPr lang="en-US" altLang="zh-CN" sz="2400" dirty="0"/>
              <a:t>)</a:t>
            </a:r>
            <a:endParaRPr lang="en-US" altLang="zh-CN" sz="2400" dirty="0"/>
          </a:p>
          <a:p>
            <a:pPr algn="just" eaLnBrk="1" hangingPunct="1">
              <a:lnSpc>
                <a:spcPct val="90000"/>
              </a:lnSpc>
            </a:pPr>
            <a:r>
              <a:rPr lang="zh-CN" altLang="en-US" sz="2400" dirty="0"/>
              <a:t>如果相互独立： </a:t>
            </a:r>
            <a:endParaRPr lang="zh-CN" altLang="en-US" sz="2400" dirty="0"/>
          </a:p>
          <a:p>
            <a:pPr algn="just" eaLnBrk="1" hangingPunct="1">
              <a:lnSpc>
                <a:spcPct val="90000"/>
              </a:lnSpc>
              <a:buNone/>
            </a:pPr>
            <a:r>
              <a:rPr lang="zh-CN" altLang="en-US" sz="2400" dirty="0"/>
              <a:t>          </a:t>
            </a:r>
            <a:r>
              <a:rPr lang="en-US" altLang="zh-CN" sz="2400" dirty="0"/>
              <a:t>P(X</a:t>
            </a:r>
            <a:r>
              <a:rPr lang="en-US" altLang="zh-CN" sz="2400" baseline="-25000" dirty="0"/>
              <a:t>1</a:t>
            </a:r>
            <a:r>
              <a:rPr lang="en-US" altLang="zh-CN" sz="2400" dirty="0"/>
              <a:t>, X</a:t>
            </a:r>
            <a:r>
              <a:rPr lang="en-US" altLang="zh-CN" sz="2400" baseline="-25000" dirty="0"/>
              <a:t>2</a:t>
            </a:r>
            <a:r>
              <a:rPr lang="en-US" altLang="zh-CN" sz="2400" dirty="0"/>
              <a:t>, …, X</a:t>
            </a:r>
            <a:r>
              <a:rPr lang="en-US" altLang="zh-CN" sz="2400" baseline="-25000" dirty="0"/>
              <a:t>N</a:t>
            </a:r>
            <a:r>
              <a:rPr lang="en-US" altLang="zh-CN" sz="2400" dirty="0"/>
              <a:t>) = P(X</a:t>
            </a:r>
            <a:r>
              <a:rPr lang="en-US" altLang="zh-CN" sz="2400" baseline="-25000" dirty="0"/>
              <a:t>1</a:t>
            </a:r>
            <a:r>
              <a:rPr lang="en-US" altLang="zh-CN" sz="2400" dirty="0"/>
              <a:t>) P(X</a:t>
            </a:r>
            <a:r>
              <a:rPr lang="en-US" altLang="zh-CN" sz="2400" baseline="-25000" dirty="0"/>
              <a:t>2</a:t>
            </a:r>
            <a:r>
              <a:rPr lang="en-US" altLang="zh-CN" sz="2400" dirty="0"/>
              <a:t>) …P(X</a:t>
            </a:r>
            <a:r>
              <a:rPr lang="en-US" altLang="zh-CN" sz="2400" baseline="-25000" dirty="0"/>
              <a:t>N</a:t>
            </a:r>
            <a:r>
              <a:rPr lang="en-US" altLang="zh-CN" sz="2400" dirty="0"/>
              <a:t>)</a:t>
            </a:r>
            <a:endParaRPr lang="en-US" altLang="zh-CN" sz="2400" dirty="0"/>
          </a:p>
          <a:p>
            <a:pPr algn="just" eaLnBrk="1" hangingPunct="1">
              <a:lnSpc>
                <a:spcPct val="90000"/>
              </a:lnSpc>
            </a:pPr>
            <a:r>
              <a:rPr lang="zh-CN" altLang="en-US" sz="2400" dirty="0"/>
              <a:t>条件概率：</a:t>
            </a:r>
            <a:endParaRPr lang="zh-CN" altLang="en-US" sz="2400" dirty="0"/>
          </a:p>
          <a:p>
            <a:pPr algn="just" eaLnBrk="1" hangingPunct="1">
              <a:lnSpc>
                <a:spcPct val="90000"/>
              </a:lnSpc>
              <a:buNone/>
            </a:pPr>
            <a:r>
              <a:rPr lang="zh-CN" altLang="en-US" sz="2400" dirty="0"/>
              <a:t>  </a:t>
            </a:r>
            <a:r>
              <a:rPr lang="en-US" altLang="zh-CN" sz="2400" dirty="0"/>
              <a:t>P(X</a:t>
            </a:r>
            <a:r>
              <a:rPr lang="en-US" altLang="zh-CN" sz="2400" baseline="-25000" dirty="0"/>
              <a:t>1</a:t>
            </a:r>
            <a:r>
              <a:rPr lang="en-US" altLang="zh-CN" sz="2400" dirty="0"/>
              <a:t>, X</a:t>
            </a:r>
            <a:r>
              <a:rPr lang="en-US" altLang="zh-CN" sz="2400" baseline="-25000" dirty="0"/>
              <a:t>2</a:t>
            </a:r>
            <a:r>
              <a:rPr lang="en-US" altLang="zh-CN" sz="2400" dirty="0"/>
              <a:t>, …, X</a:t>
            </a:r>
            <a:r>
              <a:rPr lang="en-US" altLang="zh-CN" sz="2400" baseline="-25000" dirty="0"/>
              <a:t>N</a:t>
            </a:r>
            <a:r>
              <a:rPr lang="en-US" altLang="zh-CN" sz="2400" dirty="0"/>
              <a:t>) = P(X</a:t>
            </a:r>
            <a:r>
              <a:rPr lang="en-US" altLang="zh-CN" sz="2400" baseline="-25000" dirty="0"/>
              <a:t>1</a:t>
            </a:r>
            <a:r>
              <a:rPr lang="en-US" altLang="zh-CN" sz="2400" dirty="0"/>
              <a:t>|X</a:t>
            </a:r>
            <a:r>
              <a:rPr lang="en-US" altLang="zh-CN" sz="2400" baseline="-25000" dirty="0"/>
              <a:t>2</a:t>
            </a:r>
            <a:r>
              <a:rPr lang="en-US" altLang="zh-CN" sz="2400" dirty="0"/>
              <a:t>, …, X</a:t>
            </a:r>
            <a:r>
              <a:rPr lang="en-US" altLang="zh-CN" sz="2400" baseline="-25000" dirty="0"/>
              <a:t>N</a:t>
            </a:r>
            <a:r>
              <a:rPr lang="en-US" altLang="zh-CN" sz="2400" dirty="0"/>
              <a:t>) P(X</a:t>
            </a:r>
            <a:r>
              <a:rPr lang="en-US" altLang="zh-CN" sz="2400" baseline="-25000" dirty="0"/>
              <a:t>2</a:t>
            </a:r>
            <a:r>
              <a:rPr lang="en-US" altLang="zh-CN" sz="2400" dirty="0"/>
              <a:t>, …, X</a:t>
            </a:r>
            <a:r>
              <a:rPr lang="en-US" altLang="zh-CN" sz="2400" baseline="-25000" dirty="0"/>
              <a:t>N</a:t>
            </a:r>
            <a:r>
              <a:rPr lang="en-US" altLang="zh-CN" sz="2400" dirty="0"/>
              <a:t>)</a:t>
            </a:r>
            <a:endParaRPr lang="en-US" altLang="zh-CN" sz="2400" dirty="0"/>
          </a:p>
          <a:p>
            <a:pPr algn="just" eaLnBrk="1" hangingPunct="1">
              <a:lnSpc>
                <a:spcPct val="90000"/>
              </a:lnSpc>
            </a:pPr>
            <a:r>
              <a:rPr lang="zh-CN" altLang="en-US" sz="2400" dirty="0"/>
              <a:t>迭代表示：</a:t>
            </a:r>
            <a:endParaRPr lang="zh-CN" altLang="en-US" sz="2400" dirty="0"/>
          </a:p>
          <a:p>
            <a:pPr algn="just" eaLnBrk="1" hangingPunct="1">
              <a:lnSpc>
                <a:spcPct val="90000"/>
              </a:lnSpc>
              <a:buNone/>
            </a:pPr>
            <a:r>
              <a:rPr lang="en-US" altLang="zh-CN" sz="1800" dirty="0"/>
              <a:t>P(X</a:t>
            </a:r>
            <a:r>
              <a:rPr lang="en-US" altLang="zh-CN" sz="1800" baseline="-25000" dirty="0"/>
              <a:t>1</a:t>
            </a:r>
            <a:r>
              <a:rPr lang="en-US" altLang="zh-CN" sz="1800" dirty="0"/>
              <a:t>, X</a:t>
            </a:r>
            <a:r>
              <a:rPr lang="en-US" altLang="zh-CN" sz="1800" baseline="-25000" dirty="0"/>
              <a:t>2</a:t>
            </a:r>
            <a:r>
              <a:rPr lang="en-US" altLang="zh-CN" sz="1800" dirty="0"/>
              <a:t>, …, X</a:t>
            </a:r>
            <a:r>
              <a:rPr lang="en-US" altLang="zh-CN" sz="1800" baseline="-25000" dirty="0"/>
              <a:t>N</a:t>
            </a:r>
            <a:r>
              <a:rPr lang="en-US" altLang="zh-CN" sz="1800" dirty="0"/>
              <a:t>) = P(X</a:t>
            </a:r>
            <a:r>
              <a:rPr lang="en-US" altLang="zh-CN" sz="1800" baseline="-25000" dirty="0"/>
              <a:t>1</a:t>
            </a:r>
            <a:r>
              <a:rPr lang="en-US" altLang="zh-CN" sz="1800" dirty="0"/>
              <a:t>) P(X</a:t>
            </a:r>
            <a:r>
              <a:rPr lang="en-US" altLang="zh-CN" sz="1800" baseline="-25000" dirty="0"/>
              <a:t>2</a:t>
            </a:r>
            <a:r>
              <a:rPr lang="en-US" altLang="zh-CN" sz="1800" dirty="0"/>
              <a:t>| X</a:t>
            </a:r>
            <a:r>
              <a:rPr lang="en-US" altLang="zh-CN" sz="1800" baseline="-25000" dirty="0"/>
              <a:t>1</a:t>
            </a:r>
            <a:r>
              <a:rPr lang="en-US" altLang="zh-CN" sz="1800" dirty="0"/>
              <a:t>) P(X</a:t>
            </a:r>
            <a:r>
              <a:rPr lang="en-US" altLang="zh-CN" sz="1800" baseline="-25000" dirty="0"/>
              <a:t>3</a:t>
            </a:r>
            <a:r>
              <a:rPr lang="en-US" altLang="zh-CN" sz="1800" dirty="0"/>
              <a:t>| X</a:t>
            </a:r>
            <a:r>
              <a:rPr lang="en-US" altLang="zh-CN" sz="1800" baseline="-25000" dirty="0"/>
              <a:t>2</a:t>
            </a:r>
            <a:r>
              <a:rPr lang="en-US" altLang="zh-CN" sz="1800" dirty="0"/>
              <a:t>X</a:t>
            </a:r>
            <a:r>
              <a:rPr lang="en-US" altLang="zh-CN" sz="1800" baseline="-25000" dirty="0"/>
              <a:t>1</a:t>
            </a:r>
            <a:r>
              <a:rPr lang="en-US" altLang="zh-CN" sz="1800" dirty="0"/>
              <a:t>)…P(X</a:t>
            </a:r>
            <a:r>
              <a:rPr lang="en-US" altLang="zh-CN" sz="1800" baseline="-25000" dirty="0"/>
              <a:t>N</a:t>
            </a:r>
            <a:r>
              <a:rPr lang="en-US" altLang="zh-CN" sz="1800" dirty="0"/>
              <a:t>|X</a:t>
            </a:r>
            <a:r>
              <a:rPr lang="en-US" altLang="zh-CN" sz="1800" baseline="-25000" dirty="0"/>
              <a:t>N-1</a:t>
            </a:r>
            <a:r>
              <a:rPr lang="en-US" altLang="zh-CN" sz="1800" dirty="0"/>
              <a:t>, …, X</a:t>
            </a:r>
            <a:r>
              <a:rPr lang="en-US" altLang="zh-CN" sz="1800" baseline="-25000" dirty="0"/>
              <a:t>1</a:t>
            </a:r>
            <a:r>
              <a:rPr lang="en-US" altLang="zh-CN" sz="1800" dirty="0"/>
              <a:t>)</a:t>
            </a:r>
            <a:endParaRPr lang="en-US" altLang="zh-CN" sz="1800" dirty="0"/>
          </a:p>
          <a:p>
            <a:pPr algn="just" eaLnBrk="1" hangingPunct="1">
              <a:lnSpc>
                <a:spcPct val="90000"/>
              </a:lnSpc>
              <a:buNone/>
            </a:pPr>
            <a:r>
              <a:rPr lang="en-US" altLang="zh-CN" sz="1800" dirty="0"/>
              <a:t>                             = P(X</a:t>
            </a:r>
            <a:r>
              <a:rPr lang="en-US" altLang="zh-CN" sz="1800" baseline="-25000" dirty="0"/>
              <a:t>N</a:t>
            </a:r>
            <a:r>
              <a:rPr lang="en-US" altLang="zh-CN" sz="1800" dirty="0"/>
              <a:t>) P(X</a:t>
            </a:r>
            <a:r>
              <a:rPr lang="en-US" altLang="zh-CN" sz="1800" baseline="-25000" dirty="0"/>
              <a:t>N-1</a:t>
            </a:r>
            <a:r>
              <a:rPr lang="en-US" altLang="zh-CN" sz="1800" dirty="0"/>
              <a:t>| X</a:t>
            </a:r>
            <a:r>
              <a:rPr lang="en-US" altLang="zh-CN" sz="1800" baseline="-25000" dirty="0"/>
              <a:t>N</a:t>
            </a:r>
            <a:r>
              <a:rPr lang="en-US" altLang="zh-CN" sz="1800" dirty="0"/>
              <a:t>) P(X</a:t>
            </a:r>
            <a:r>
              <a:rPr lang="en-US" altLang="zh-CN" sz="1800" baseline="-25000" dirty="0"/>
              <a:t>N-2</a:t>
            </a:r>
            <a:r>
              <a:rPr lang="en-US" altLang="zh-CN" sz="1800" dirty="0"/>
              <a:t>| X</a:t>
            </a:r>
            <a:r>
              <a:rPr lang="en-US" altLang="zh-CN" sz="1800" baseline="-25000" dirty="0"/>
              <a:t>N-1</a:t>
            </a:r>
            <a:r>
              <a:rPr lang="en-US" altLang="zh-CN" sz="1800" dirty="0"/>
              <a:t>X</a:t>
            </a:r>
            <a:r>
              <a:rPr lang="en-US" altLang="zh-CN" sz="1800" baseline="-25000" dirty="0"/>
              <a:t>N</a:t>
            </a:r>
            <a:r>
              <a:rPr lang="en-US" altLang="zh-CN" sz="1800" dirty="0"/>
              <a:t>)…P(X</a:t>
            </a:r>
            <a:r>
              <a:rPr lang="en-US" altLang="zh-CN" sz="1800" baseline="-25000" dirty="0"/>
              <a:t>1</a:t>
            </a:r>
            <a:r>
              <a:rPr lang="en-US" altLang="zh-CN" sz="1800" dirty="0"/>
              <a:t>|X</a:t>
            </a:r>
            <a:r>
              <a:rPr lang="en-US" altLang="zh-CN" sz="1800" baseline="-25000" dirty="0"/>
              <a:t>2</a:t>
            </a:r>
            <a:r>
              <a:rPr lang="en-US" altLang="zh-CN" sz="1800" dirty="0"/>
              <a:t>, …, X</a:t>
            </a:r>
            <a:r>
              <a:rPr lang="en-US" altLang="zh-CN" sz="1800" baseline="-25000" dirty="0"/>
              <a:t>N</a:t>
            </a:r>
            <a:r>
              <a:rPr lang="en-US" altLang="zh-CN" sz="1800" dirty="0"/>
              <a:t>)</a:t>
            </a:r>
            <a:endParaRPr lang="en-US" altLang="zh-CN" sz="1800" dirty="0"/>
          </a:p>
          <a:p>
            <a:pPr algn="just" eaLnBrk="1" hangingPunct="1">
              <a:lnSpc>
                <a:spcPct val="90000"/>
              </a:lnSpc>
              <a:buNone/>
            </a:pPr>
            <a:endParaRPr lang="en-US" altLang="zh-CN" sz="1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5059"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事件的独立性</a:t>
            </a:r>
            <a:r>
              <a:rPr lang="zh-CN" altLang="en-US" sz="3600" dirty="0"/>
              <a:t>）</a:t>
            </a:r>
            <a:endParaRPr lang="zh-CN" altLang="en-US" sz="3600" dirty="0"/>
          </a:p>
        </p:txBody>
      </p:sp>
      <p:sp>
        <p:nvSpPr>
          <p:cNvPr id="45060" name="Rectangle 3"/>
          <p:cNvSpPr>
            <a:spLocks noGrp="1"/>
          </p:cNvSpPr>
          <p:nvPr>
            <p:ph idx="1"/>
          </p:nvPr>
        </p:nvSpPr>
        <p:spPr>
          <a:xfrm>
            <a:off x="685800" y="1981200"/>
            <a:ext cx="8278813" cy="4114800"/>
          </a:xfrm>
        </p:spPr>
        <p:txBody>
          <a:bodyPr vert="horz" wrap="square" lIns="91440" tIns="45720" rIns="91440" bIns="45720" anchor="t" anchorCtr="0"/>
          <a:p>
            <a:pPr algn="just" eaLnBrk="1" hangingPunct="1"/>
            <a:r>
              <a:rPr lang="zh-CN" altLang="en-US" dirty="0"/>
              <a:t>相互独立：如果</a:t>
            </a:r>
            <a:r>
              <a:rPr lang="en-US" altLang="zh-CN" dirty="0"/>
              <a:t>X</a:t>
            </a:r>
            <a:r>
              <a:rPr lang="zh-CN" altLang="en-US" dirty="0"/>
              <a:t>与</a:t>
            </a:r>
            <a:r>
              <a:rPr lang="en-US" altLang="zh-CN" dirty="0"/>
              <a:t>Y</a:t>
            </a:r>
            <a:r>
              <a:rPr lang="zh-CN" altLang="en-US" dirty="0"/>
              <a:t>相互独立，则</a:t>
            </a:r>
            <a:endParaRPr lang="zh-CN" altLang="en-US" dirty="0"/>
          </a:p>
          <a:p>
            <a:pPr algn="just" eaLnBrk="1" hangingPunct="1">
              <a:buNone/>
            </a:pPr>
            <a:r>
              <a:rPr lang="zh-CN" altLang="en-US" dirty="0"/>
              <a:t>             </a:t>
            </a:r>
            <a:r>
              <a:rPr lang="en-US" altLang="zh-CN" dirty="0"/>
              <a:t>P(X,Y) =  P(X)P(Y)</a:t>
            </a:r>
            <a:endParaRPr lang="en-US" altLang="zh-CN" dirty="0"/>
          </a:p>
          <a:p>
            <a:pPr algn="just" eaLnBrk="1" hangingPunct="1">
              <a:buNone/>
            </a:pPr>
            <a:r>
              <a:rPr lang="en-US" altLang="zh-CN" dirty="0"/>
              <a:t>             P(X|Y) = P(X)</a:t>
            </a:r>
            <a:endParaRPr lang="en-US" altLang="zh-CN" dirty="0"/>
          </a:p>
          <a:p>
            <a:pPr algn="just" eaLnBrk="1" hangingPunct="1"/>
            <a:r>
              <a:rPr lang="zh-CN" altLang="en-US" dirty="0"/>
              <a:t>条件独立：如果在给定</a:t>
            </a:r>
            <a:r>
              <a:rPr lang="en-US" altLang="zh-CN" dirty="0"/>
              <a:t>Z</a:t>
            </a:r>
            <a:r>
              <a:rPr lang="zh-CN" altLang="en-US" dirty="0"/>
              <a:t>的条件下，</a:t>
            </a:r>
            <a:r>
              <a:rPr lang="en-US" altLang="zh-CN" dirty="0"/>
              <a:t>X</a:t>
            </a:r>
            <a:r>
              <a:rPr lang="zh-CN" altLang="en-US" dirty="0"/>
              <a:t>与</a:t>
            </a:r>
            <a:r>
              <a:rPr lang="en-US" altLang="zh-CN" dirty="0"/>
              <a:t>Y</a:t>
            </a:r>
            <a:r>
              <a:rPr lang="zh-CN" altLang="en-US" dirty="0"/>
              <a:t>相互独立，则</a:t>
            </a:r>
            <a:endParaRPr lang="zh-CN" altLang="en-US" dirty="0"/>
          </a:p>
          <a:p>
            <a:pPr algn="just" eaLnBrk="1" hangingPunct="1">
              <a:buNone/>
            </a:pPr>
            <a:r>
              <a:rPr lang="zh-CN" altLang="en-US" dirty="0"/>
              <a:t>              </a:t>
            </a:r>
            <a:r>
              <a:rPr lang="en-US" altLang="zh-CN" dirty="0"/>
              <a:t>P(X|Y, Z) = P(X|Z)</a:t>
            </a:r>
            <a:endParaRPr lang="en-US" altLang="zh-CN" dirty="0"/>
          </a:p>
          <a:p>
            <a:pPr algn="just" eaLnBrk="1" hangingPunct="1">
              <a:buFont typeface="Wingdings" panose="05000000000000000000" pitchFamily="2" charset="2"/>
              <a:buChar char="n"/>
            </a:pPr>
            <a:r>
              <a:rPr lang="zh-CN" altLang="en-US" dirty="0">
                <a:solidFill>
                  <a:srgbClr val="FF3300"/>
                </a:solidFill>
              </a:rPr>
              <a:t>实际应用中，条件独立比完全独立更重要，利用条件独立性可以简化网络计算的复杂性。</a:t>
            </a:r>
            <a:endParaRPr lang="zh-CN" altLang="en-US" dirty="0">
              <a:solidFill>
                <a:srgbClr val="FF33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608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例</a:t>
            </a:r>
            <a:r>
              <a:rPr lang="zh-CN" altLang="en-US" sz="3600" dirty="0"/>
              <a:t>）</a:t>
            </a:r>
            <a:endParaRPr lang="zh-CN" altLang="en-US" sz="3600" dirty="0"/>
          </a:p>
        </p:txBody>
      </p:sp>
      <p:sp>
        <p:nvSpPr>
          <p:cNvPr id="46084" name="Rectangle 3"/>
          <p:cNvSpPr>
            <a:spLocks noGrp="1"/>
          </p:cNvSpPr>
          <p:nvPr>
            <p:ph idx="1"/>
          </p:nvPr>
        </p:nvSpPr>
        <p:spPr/>
        <p:txBody>
          <a:bodyPr vert="horz" wrap="square" lIns="91440" tIns="45720" rIns="91440" bIns="45720" anchor="t" anchorCtr="0"/>
          <a:p>
            <a:pPr algn="just" eaLnBrk="1" hangingPunct="1">
              <a:buNone/>
            </a:pPr>
            <a:r>
              <a:rPr lang="en-US" altLang="zh-CN" dirty="0">
                <a:latin typeface="华文新魏" panose="02010800040101010101" pitchFamily="2" charset="-122"/>
              </a:rPr>
              <a:t>CPT</a:t>
            </a:r>
            <a:r>
              <a:rPr lang="zh-CN" altLang="en-US" dirty="0"/>
              <a:t>表为：</a:t>
            </a:r>
            <a:endParaRPr lang="zh-CN" altLang="en-US" dirty="0">
              <a:latin typeface="华文新魏" panose="02010800040101010101" pitchFamily="2" charset="-122"/>
            </a:endParaRPr>
          </a:p>
          <a:p>
            <a:pPr algn="just" eaLnBrk="1" hangingPunct="1"/>
            <a:r>
              <a:rPr lang="en-US" altLang="zh-CN" dirty="0">
                <a:latin typeface="华文新魏" panose="02010800040101010101" pitchFamily="2" charset="-122"/>
              </a:rPr>
              <a:t>P(S) = 0.4</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P(C) = 0.3</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0.9</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0.3</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0.5                </a:t>
            </a:r>
            <a:r>
              <a:rPr lang="zh-CN" altLang="en-US" dirty="0"/>
              <a:t>贝叶斯网络实例图</a:t>
            </a:r>
            <a:endParaRPr lang="zh-CN" altLang="en-US" dirty="0">
              <a:latin typeface="华文新魏" panose="02010800040101010101" pitchFamily="2" charset="-122"/>
            </a:endParaRPr>
          </a:p>
          <a:p>
            <a:pPr eaLnBrk="1" hangingPunct="1"/>
            <a:r>
              <a:rPr lang="en-US" altLang="zh-CN" dirty="0">
                <a:latin typeface="华文新魏" panose="02010800040101010101" pitchFamily="2" charset="-122"/>
              </a:rPr>
              <a:t>P(E|~S, ~C) = 0.1 </a:t>
            </a:r>
            <a:r>
              <a:rPr lang="zh-CN" altLang="en-US" dirty="0">
                <a:latin typeface="华文新魏" panose="02010800040101010101" pitchFamily="2" charset="-122"/>
              </a:rPr>
              <a:t>。</a:t>
            </a:r>
            <a:endParaRPr lang="zh-CN" altLang="en-US" dirty="0">
              <a:latin typeface="华文新魏" panose="02010800040101010101" pitchFamily="2" charset="-122"/>
            </a:endParaRPr>
          </a:p>
          <a:p>
            <a:pPr algn="ctr" eaLnBrk="1" hangingPunct="1">
              <a:buNone/>
            </a:pPr>
            <a:r>
              <a:rPr lang="zh-CN" altLang="en-US" dirty="0">
                <a:latin typeface="华文新魏" panose="02010800040101010101" pitchFamily="2" charset="-122"/>
              </a:rPr>
              <a:t> </a:t>
            </a:r>
            <a:endParaRPr lang="zh-CN" altLang="en-US" dirty="0">
              <a:latin typeface="华文新魏" panose="02010800040101010101" pitchFamily="2" charset="-122"/>
            </a:endParaRPr>
          </a:p>
        </p:txBody>
      </p:sp>
      <p:grpSp>
        <p:nvGrpSpPr>
          <p:cNvPr id="46085" name="Group 4"/>
          <p:cNvGrpSpPr/>
          <p:nvPr/>
        </p:nvGrpSpPr>
        <p:grpSpPr>
          <a:xfrm>
            <a:off x="4118498" y="1823525"/>
            <a:ext cx="4229881" cy="2243015"/>
            <a:chOff x="4409" y="9760"/>
            <a:chExt cx="5263" cy="2132"/>
          </a:xfrm>
        </p:grpSpPr>
        <p:grpSp>
          <p:nvGrpSpPr>
            <p:cNvPr id="46086" name="Group 5"/>
            <p:cNvGrpSpPr/>
            <p:nvPr/>
          </p:nvGrpSpPr>
          <p:grpSpPr>
            <a:xfrm>
              <a:off x="4500" y="10020"/>
              <a:ext cx="3780" cy="1872"/>
              <a:chOff x="3240" y="5184"/>
              <a:chExt cx="3780" cy="1872"/>
            </a:xfrm>
          </p:grpSpPr>
          <p:grpSp>
            <p:nvGrpSpPr>
              <p:cNvPr id="46090" name="Group 6"/>
              <p:cNvGrpSpPr/>
              <p:nvPr/>
            </p:nvGrpSpPr>
            <p:grpSpPr>
              <a:xfrm>
                <a:off x="4140" y="5184"/>
                <a:ext cx="720" cy="624"/>
                <a:chOff x="2520" y="10644"/>
                <a:chExt cx="720" cy="624"/>
              </a:xfrm>
            </p:grpSpPr>
            <p:sp>
              <p:nvSpPr>
                <p:cNvPr id="46103" name="Oval 7"/>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6104" name="Text Box 8"/>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S</a:t>
                  </a:r>
                  <a:endParaRPr lang="en-US" altLang="zh-CN" sz="2000" dirty="0"/>
                </a:p>
              </p:txBody>
            </p:sp>
          </p:grpSp>
          <p:grpSp>
            <p:nvGrpSpPr>
              <p:cNvPr id="46091" name="Group 9"/>
              <p:cNvGrpSpPr/>
              <p:nvPr/>
            </p:nvGrpSpPr>
            <p:grpSpPr>
              <a:xfrm>
                <a:off x="6300" y="5184"/>
                <a:ext cx="720" cy="624"/>
                <a:chOff x="2520" y="10644"/>
                <a:chExt cx="720" cy="624"/>
              </a:xfrm>
            </p:grpSpPr>
            <p:sp>
              <p:nvSpPr>
                <p:cNvPr id="46101" name="Oval 10"/>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6102" name="Text Box 11"/>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C</a:t>
                  </a:r>
                  <a:endParaRPr lang="en-US" altLang="zh-CN" sz="2000" dirty="0"/>
                </a:p>
              </p:txBody>
            </p:sp>
          </p:grpSp>
          <p:grpSp>
            <p:nvGrpSpPr>
              <p:cNvPr id="46092" name="Group 12"/>
              <p:cNvGrpSpPr/>
              <p:nvPr/>
            </p:nvGrpSpPr>
            <p:grpSpPr>
              <a:xfrm>
                <a:off x="5400" y="6432"/>
                <a:ext cx="720" cy="624"/>
                <a:chOff x="2520" y="10644"/>
                <a:chExt cx="720" cy="624"/>
              </a:xfrm>
            </p:grpSpPr>
            <p:sp>
              <p:nvSpPr>
                <p:cNvPr id="46099" name="Oval 1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6100" name="Text Box 1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E</a:t>
                  </a:r>
                  <a:endParaRPr lang="en-US" altLang="zh-CN" sz="2000" dirty="0"/>
                </a:p>
              </p:txBody>
            </p:sp>
          </p:grpSp>
          <p:grpSp>
            <p:nvGrpSpPr>
              <p:cNvPr id="46093" name="Group 15"/>
              <p:cNvGrpSpPr/>
              <p:nvPr/>
            </p:nvGrpSpPr>
            <p:grpSpPr>
              <a:xfrm>
                <a:off x="3240" y="6432"/>
                <a:ext cx="720" cy="624"/>
                <a:chOff x="2520" y="10644"/>
                <a:chExt cx="720" cy="624"/>
              </a:xfrm>
            </p:grpSpPr>
            <p:sp>
              <p:nvSpPr>
                <p:cNvPr id="46097" name="Oval 1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6098" name="Text Box 1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L</a:t>
                  </a:r>
                  <a:endParaRPr lang="en-US" altLang="zh-CN" sz="2000" dirty="0"/>
                </a:p>
              </p:txBody>
            </p:sp>
          </p:grpSp>
          <p:sp>
            <p:nvSpPr>
              <p:cNvPr id="46094" name="Line 18"/>
              <p:cNvSpPr/>
              <p:nvPr/>
            </p:nvSpPr>
            <p:spPr>
              <a:xfrm flipH="1">
                <a:off x="3600" y="5808"/>
                <a:ext cx="900" cy="624"/>
              </a:xfrm>
              <a:prstGeom prst="line">
                <a:avLst/>
              </a:prstGeom>
              <a:ln w="9525" cap="flat" cmpd="sng">
                <a:solidFill>
                  <a:srgbClr val="000000"/>
                </a:solidFill>
                <a:prstDash val="solid"/>
                <a:headEnd type="none" w="med" len="med"/>
                <a:tailEnd type="triangle" w="med" len="med"/>
              </a:ln>
            </p:spPr>
          </p:sp>
          <p:sp>
            <p:nvSpPr>
              <p:cNvPr id="46095" name="Line 19"/>
              <p:cNvSpPr/>
              <p:nvPr/>
            </p:nvSpPr>
            <p:spPr>
              <a:xfrm>
                <a:off x="4500" y="5808"/>
                <a:ext cx="1260" cy="624"/>
              </a:xfrm>
              <a:prstGeom prst="line">
                <a:avLst/>
              </a:prstGeom>
              <a:ln w="9525" cap="flat" cmpd="sng">
                <a:solidFill>
                  <a:srgbClr val="000000"/>
                </a:solidFill>
                <a:prstDash val="solid"/>
                <a:headEnd type="none" w="med" len="med"/>
                <a:tailEnd type="triangle" w="med" len="med"/>
              </a:ln>
            </p:spPr>
          </p:sp>
          <p:sp>
            <p:nvSpPr>
              <p:cNvPr id="46096" name="Line 20"/>
              <p:cNvSpPr/>
              <p:nvPr/>
            </p:nvSpPr>
            <p:spPr>
              <a:xfrm flipH="1">
                <a:off x="5760" y="5808"/>
                <a:ext cx="900" cy="624"/>
              </a:xfrm>
              <a:prstGeom prst="line">
                <a:avLst/>
              </a:prstGeom>
              <a:ln w="9525" cap="flat" cmpd="sng">
                <a:solidFill>
                  <a:srgbClr val="000000"/>
                </a:solidFill>
                <a:prstDash val="solid"/>
                <a:headEnd type="none" w="med" len="med"/>
                <a:tailEnd type="triangle" w="med" len="med"/>
              </a:ln>
            </p:spPr>
          </p:sp>
        </p:grpSp>
        <p:sp>
          <p:nvSpPr>
            <p:cNvPr id="46087" name="Text Box 21"/>
            <p:cNvSpPr txBox="1"/>
            <p:nvPr/>
          </p:nvSpPr>
          <p:spPr>
            <a:xfrm>
              <a:off x="4409" y="9760"/>
              <a:ext cx="1474"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P(S)=0.4</a:t>
              </a:r>
              <a:endParaRPr lang="en-US" altLang="zh-CN" sz="1800" dirty="0"/>
            </a:p>
          </p:txBody>
        </p:sp>
        <p:sp>
          <p:nvSpPr>
            <p:cNvPr id="46088" name="Text Box 22"/>
            <p:cNvSpPr txBox="1"/>
            <p:nvPr/>
          </p:nvSpPr>
          <p:spPr>
            <a:xfrm>
              <a:off x="8265" y="9864"/>
              <a:ext cx="1407"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600" dirty="0"/>
                <a:t>P(C)=0.3</a:t>
              </a:r>
              <a:endParaRPr lang="en-US" altLang="zh-CN" sz="1600" dirty="0"/>
            </a:p>
          </p:txBody>
        </p:sp>
        <p:sp>
          <p:nvSpPr>
            <p:cNvPr id="46089" name="Text Box 23"/>
            <p:cNvSpPr txBox="1"/>
            <p:nvPr/>
          </p:nvSpPr>
          <p:spPr>
            <a:xfrm>
              <a:off x="7185" y="11022"/>
              <a:ext cx="1624"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400" dirty="0"/>
                <a:t>P(E|S,C)=0.9</a:t>
              </a:r>
              <a:endParaRPr lang="en-US" altLang="zh-CN" sz="1400"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7107"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例续</a:t>
            </a:r>
            <a:r>
              <a:rPr lang="zh-CN" altLang="en-US" sz="3600" dirty="0"/>
              <a:t>）</a:t>
            </a:r>
            <a:endParaRPr lang="zh-CN" altLang="en-US" sz="3600" dirty="0"/>
          </a:p>
        </p:txBody>
      </p:sp>
      <p:sp>
        <p:nvSpPr>
          <p:cNvPr id="47108" name="Rectangle 3"/>
          <p:cNvSpPr>
            <a:spLocks noGrp="1"/>
          </p:cNvSpPr>
          <p:nvPr>
            <p:ph idx="1"/>
          </p:nvPr>
        </p:nvSpPr>
        <p:spPr/>
        <p:txBody>
          <a:bodyPr vert="horz" wrap="square" lIns="91440" tIns="45720" rIns="91440" bIns="45720" anchor="t" anchorCtr="0"/>
          <a:p>
            <a:pPr algn="just" eaLnBrk="1" hangingPunct="1">
              <a:lnSpc>
                <a:spcPct val="90000"/>
              </a:lnSpc>
            </a:pPr>
            <a:r>
              <a:rPr lang="zh-CN" altLang="en-US" sz="2000" dirty="0"/>
              <a:t>上图例中的联合概率密度为</a:t>
            </a:r>
            <a:endParaRPr lang="zh-CN" altLang="en-US" sz="2000" dirty="0"/>
          </a:p>
          <a:p>
            <a:pPr algn="just" eaLnBrk="1" hangingPunct="1">
              <a:lnSpc>
                <a:spcPct val="90000"/>
              </a:lnSpc>
              <a:buNone/>
            </a:pPr>
            <a:endParaRPr lang="zh-CN" altLang="en-US" sz="2000" dirty="0">
              <a:latin typeface="华文新魏" panose="02010800040101010101" pitchFamily="2" charset="-122"/>
            </a:endParaRPr>
          </a:p>
          <a:p>
            <a:pPr algn="just" eaLnBrk="1" hangingPunct="1">
              <a:lnSpc>
                <a:spcPct val="90000"/>
              </a:lnSpc>
            </a:pPr>
            <a:r>
              <a:rPr lang="zh-CN" altLang="en-US" sz="2000" dirty="0"/>
              <a:t>由图可知：</a:t>
            </a:r>
            <a:r>
              <a:rPr lang="en-US" altLang="zh-CN" sz="2000" dirty="0">
                <a:latin typeface="华文新魏" panose="02010800040101010101" pitchFamily="2" charset="-122"/>
              </a:rPr>
              <a:t>E</a:t>
            </a:r>
            <a:r>
              <a:rPr lang="zh-CN" altLang="en-US" sz="2000" dirty="0"/>
              <a:t>与</a:t>
            </a:r>
            <a:r>
              <a:rPr lang="en-US" altLang="zh-CN" sz="2000" dirty="0">
                <a:latin typeface="华文新魏" panose="02010800040101010101" pitchFamily="2" charset="-122"/>
              </a:rPr>
              <a:t>L</a:t>
            </a:r>
            <a:r>
              <a:rPr lang="zh-CN" altLang="en-US" sz="2000" dirty="0"/>
              <a:t>在</a:t>
            </a:r>
            <a:r>
              <a:rPr lang="en-US" altLang="zh-CN" sz="2000" dirty="0">
                <a:latin typeface="华文新魏" panose="02010800040101010101" pitchFamily="2" charset="-122"/>
              </a:rPr>
              <a:t>S</a:t>
            </a:r>
            <a:r>
              <a:rPr lang="zh-CN" altLang="en-US" sz="2000" dirty="0"/>
              <a:t>条件下独立，所以</a:t>
            </a:r>
            <a:r>
              <a:rPr lang="en-US" altLang="zh-CN" sz="2000" dirty="0">
                <a:latin typeface="华文新魏" panose="02010800040101010101" pitchFamily="2" charset="-122"/>
              </a:rPr>
              <a:t>P(E|S,C,L) </a:t>
            </a:r>
            <a:r>
              <a:rPr lang="zh-CN" altLang="en-US" sz="2000" dirty="0"/>
              <a:t>＝</a:t>
            </a:r>
            <a:r>
              <a:rPr lang="zh-CN" altLang="en-US" sz="2000" dirty="0">
                <a:latin typeface="华文新魏" panose="02010800040101010101" pitchFamily="2" charset="-122"/>
              </a:rPr>
              <a:t> </a:t>
            </a:r>
            <a:r>
              <a:rPr lang="en-US" altLang="zh-CN" sz="2000" dirty="0">
                <a:latin typeface="华文新魏" panose="02010800040101010101" pitchFamily="2" charset="-122"/>
              </a:rPr>
              <a:t>P(E|S,C), </a:t>
            </a:r>
            <a:endParaRPr lang="en-US" altLang="zh-CN" sz="2000" dirty="0">
              <a:latin typeface="华文新魏" panose="02010800040101010101" pitchFamily="2" charset="-122"/>
            </a:endParaRPr>
          </a:p>
          <a:p>
            <a:pPr algn="just" eaLnBrk="1" hangingPunct="1">
              <a:lnSpc>
                <a:spcPct val="90000"/>
              </a:lnSpc>
              <a:buNone/>
            </a:pPr>
            <a:r>
              <a:rPr lang="en-US" altLang="zh-CN" sz="2000" dirty="0">
                <a:latin typeface="华文新魏" panose="02010800040101010101" pitchFamily="2" charset="-122"/>
              </a:rPr>
              <a:t>L</a:t>
            </a:r>
            <a:r>
              <a:rPr lang="zh-CN" altLang="en-US" sz="2000" dirty="0"/>
              <a:t>与</a:t>
            </a:r>
            <a:r>
              <a:rPr lang="en-US" altLang="zh-CN" sz="2000" dirty="0">
                <a:latin typeface="华文新魏" panose="02010800040101010101" pitchFamily="2" charset="-122"/>
              </a:rPr>
              <a:t>C</a:t>
            </a:r>
            <a:r>
              <a:rPr lang="zh-CN" altLang="en-US" sz="2000" dirty="0"/>
              <a:t>在</a:t>
            </a:r>
            <a:r>
              <a:rPr lang="en-US" altLang="zh-CN" sz="2000" dirty="0">
                <a:latin typeface="华文新魏" panose="02010800040101010101" pitchFamily="2" charset="-122"/>
              </a:rPr>
              <a:t>S</a:t>
            </a:r>
            <a:r>
              <a:rPr lang="zh-CN" altLang="en-US" sz="2000" dirty="0"/>
              <a:t>条件下独立，所以</a:t>
            </a:r>
            <a:r>
              <a:rPr lang="en-US" altLang="zh-CN" sz="2000" dirty="0">
                <a:latin typeface="华文新魏" panose="02010800040101010101" pitchFamily="2" charset="-122"/>
              </a:rPr>
              <a:t>P(L|S,C)= P(L|S)        </a:t>
            </a:r>
            <a:endParaRPr lang="en-US" altLang="zh-CN" sz="2000" dirty="0">
              <a:latin typeface="华文新魏" panose="02010800040101010101" pitchFamily="2" charset="-122"/>
            </a:endParaRPr>
          </a:p>
          <a:p>
            <a:pPr algn="just" eaLnBrk="1" hangingPunct="1">
              <a:lnSpc>
                <a:spcPct val="90000"/>
              </a:lnSpc>
              <a:buNone/>
            </a:pPr>
            <a:r>
              <a:rPr lang="en-US" altLang="zh-CN" sz="2000" dirty="0">
                <a:latin typeface="华文新魏" panose="02010800040101010101" pitchFamily="2" charset="-122"/>
              </a:rPr>
              <a:t>C</a:t>
            </a:r>
            <a:r>
              <a:rPr lang="zh-CN" altLang="en-US" sz="2000" dirty="0"/>
              <a:t>与</a:t>
            </a:r>
            <a:r>
              <a:rPr lang="en-US" altLang="zh-CN" sz="2000" dirty="0">
                <a:latin typeface="华文新魏" panose="02010800040101010101" pitchFamily="2" charset="-122"/>
              </a:rPr>
              <a:t>S</a:t>
            </a:r>
            <a:r>
              <a:rPr lang="zh-CN" altLang="en-US" sz="2000" dirty="0"/>
              <a:t>独立，所以</a:t>
            </a:r>
            <a:r>
              <a:rPr lang="en-US" altLang="zh-CN" sz="2000" dirty="0">
                <a:latin typeface="华文新魏" panose="02010800040101010101" pitchFamily="2" charset="-122"/>
              </a:rPr>
              <a:t>P(C|S)=P(C)            </a:t>
            </a:r>
            <a:endParaRPr lang="en-US" altLang="zh-CN" sz="2000" dirty="0">
              <a:latin typeface="华文新魏" panose="02010800040101010101" pitchFamily="2" charset="-122"/>
            </a:endParaRPr>
          </a:p>
          <a:p>
            <a:pPr algn="just" eaLnBrk="1" hangingPunct="1">
              <a:lnSpc>
                <a:spcPct val="90000"/>
              </a:lnSpc>
            </a:pPr>
            <a:r>
              <a:rPr lang="zh-CN" altLang="en-US" sz="2000" dirty="0"/>
              <a:t>以上三条等式的正确性，可以从贝叶斯网的条件独立属性：</a:t>
            </a:r>
            <a:r>
              <a:rPr lang="zh-CN" altLang="en-US" sz="2000" dirty="0">
                <a:solidFill>
                  <a:srgbClr val="FF0000"/>
                </a:solidFill>
              </a:rPr>
              <a:t>给定父节点的状态后，每个变量与它在图中的非继承节点在概率上是独立的</a:t>
            </a:r>
            <a:r>
              <a:rPr lang="zh-CN" altLang="en-US" sz="2000" dirty="0"/>
              <a:t>推出。同样，</a:t>
            </a:r>
            <a:r>
              <a:rPr lang="zh-CN" altLang="en-US" sz="2000" dirty="0">
                <a:solidFill>
                  <a:srgbClr val="FF0000"/>
                </a:solidFill>
              </a:rPr>
              <a:t>从后面给出的</a:t>
            </a:r>
            <a:r>
              <a:rPr lang="en-US" altLang="zh-CN" sz="2000" dirty="0">
                <a:solidFill>
                  <a:srgbClr val="FF0000"/>
                </a:solidFill>
                <a:latin typeface="华文新魏" panose="02010800040101010101" pitchFamily="2" charset="-122"/>
              </a:rPr>
              <a:t>D</a:t>
            </a:r>
            <a:r>
              <a:rPr lang="zh-CN" altLang="en-US" sz="2000" dirty="0">
                <a:solidFill>
                  <a:srgbClr val="FF0000"/>
                </a:solidFill>
              </a:rPr>
              <a:t>分离的定义的特性中也可以得到相同的结论</a:t>
            </a:r>
            <a:r>
              <a:rPr lang="zh-CN" altLang="en-US" sz="2000" dirty="0"/>
              <a:t>。</a:t>
            </a:r>
            <a:endParaRPr lang="zh-CN" altLang="en-US" sz="2000" dirty="0">
              <a:latin typeface="华文新魏" panose="02010800040101010101" pitchFamily="2" charset="-122"/>
            </a:endParaRPr>
          </a:p>
          <a:p>
            <a:pPr algn="just" eaLnBrk="1" hangingPunct="1">
              <a:lnSpc>
                <a:spcPct val="90000"/>
              </a:lnSpc>
            </a:pPr>
            <a:r>
              <a:rPr lang="zh-CN" altLang="en-US" sz="2000" dirty="0"/>
              <a:t>简化后的联合概率密度为，</a:t>
            </a:r>
            <a:endParaRPr lang="zh-CN" altLang="en-US" sz="2000" dirty="0"/>
          </a:p>
          <a:p>
            <a:pPr algn="just" eaLnBrk="1" hangingPunct="1">
              <a:lnSpc>
                <a:spcPct val="90000"/>
              </a:lnSpc>
              <a:buNone/>
            </a:pPr>
            <a:endParaRPr lang="zh-CN" altLang="en-US" sz="2000" dirty="0">
              <a:latin typeface="华文新魏" panose="02010800040101010101" pitchFamily="2" charset="-122"/>
            </a:endParaRPr>
          </a:p>
          <a:p>
            <a:pPr algn="just" eaLnBrk="1" hangingPunct="1">
              <a:lnSpc>
                <a:spcPct val="90000"/>
              </a:lnSpc>
            </a:pPr>
            <a:r>
              <a:rPr lang="zh-CN" altLang="en-US" sz="2000" dirty="0">
                <a:latin typeface="宋体" panose="02010600030101010101" pitchFamily="2" charset="-122"/>
              </a:rPr>
              <a:t>显然，简化后的公式比原始的数学公式更加简单明了，计算复杂度低很多。如果原贝叶斯网中的条件独立语义数量较多，这种减少更加明显。</a:t>
            </a:r>
            <a:endParaRPr lang="zh-CN" altLang="en-US" sz="2000" dirty="0">
              <a:latin typeface="宋体" panose="02010600030101010101" pitchFamily="2" charset="-122"/>
            </a:endParaRPr>
          </a:p>
        </p:txBody>
      </p:sp>
      <p:graphicFrame>
        <p:nvGraphicFramePr>
          <p:cNvPr id="47110" name="Object 4"/>
          <p:cNvGraphicFramePr>
            <a:graphicFrameLocks noChangeAspect="1"/>
          </p:cNvGraphicFramePr>
          <p:nvPr/>
        </p:nvGraphicFramePr>
        <p:xfrm>
          <a:off x="1790065" y="1976120"/>
          <a:ext cx="5257800" cy="306388"/>
        </p:xfrm>
        <a:graphic>
          <a:graphicData uri="http://schemas.openxmlformats.org/presentationml/2006/ole">
            <mc:AlternateContent xmlns:mc="http://schemas.openxmlformats.org/markup-compatibility/2006">
              <mc:Choice xmlns:v="urn:schemas-microsoft-com:vml" Requires="v">
                <p:oleObj spid="_x0000_s3121" name="" r:id="rId1" imgW="3543300" imgH="203200" progId="Equation.3">
                  <p:embed/>
                </p:oleObj>
              </mc:Choice>
              <mc:Fallback>
                <p:oleObj name="" r:id="rId1" imgW="3543300" imgH="203200" progId="Equation.3">
                  <p:embed/>
                  <p:pic>
                    <p:nvPicPr>
                      <p:cNvPr id="0" name="图片 3120"/>
                      <p:cNvPicPr/>
                      <p:nvPr/>
                    </p:nvPicPr>
                    <p:blipFill>
                      <a:blip r:embed="rId2"/>
                      <a:stretch>
                        <a:fillRect/>
                      </a:stretch>
                    </p:blipFill>
                    <p:spPr>
                      <a:xfrm>
                        <a:off x="1790065" y="1976120"/>
                        <a:ext cx="5257800" cy="306388"/>
                      </a:xfrm>
                      <a:prstGeom prst="rect">
                        <a:avLst/>
                      </a:prstGeom>
                      <a:noFill/>
                      <a:ln w="38100">
                        <a:noFill/>
                        <a:miter/>
                      </a:ln>
                    </p:spPr>
                  </p:pic>
                </p:oleObj>
              </mc:Fallback>
            </mc:AlternateContent>
          </a:graphicData>
        </a:graphic>
      </p:graphicFrame>
      <p:graphicFrame>
        <p:nvGraphicFramePr>
          <p:cNvPr id="47112" name="Object 6"/>
          <p:cNvGraphicFramePr>
            <a:graphicFrameLocks noChangeAspect="1"/>
          </p:cNvGraphicFramePr>
          <p:nvPr/>
        </p:nvGraphicFramePr>
        <p:xfrm>
          <a:off x="1979613" y="4918075"/>
          <a:ext cx="4572000" cy="311150"/>
        </p:xfrm>
        <a:graphic>
          <a:graphicData uri="http://schemas.openxmlformats.org/presentationml/2006/ole">
            <mc:AlternateContent xmlns:mc="http://schemas.openxmlformats.org/markup-compatibility/2006">
              <mc:Choice xmlns:v="urn:schemas-microsoft-com:vml" Requires="v">
                <p:oleObj spid="_x0000_s3122" name="" r:id="rId3" imgW="3060700" imgH="203200" progId="Equation.3">
                  <p:embed/>
                </p:oleObj>
              </mc:Choice>
              <mc:Fallback>
                <p:oleObj name="" r:id="rId3" imgW="3060700" imgH="203200" progId="Equation.3">
                  <p:embed/>
                  <p:pic>
                    <p:nvPicPr>
                      <p:cNvPr id="0" name="图片 3121"/>
                      <p:cNvPicPr/>
                      <p:nvPr/>
                    </p:nvPicPr>
                    <p:blipFill>
                      <a:blip r:embed="rId4"/>
                      <a:stretch>
                        <a:fillRect/>
                      </a:stretch>
                    </p:blipFill>
                    <p:spPr>
                      <a:xfrm>
                        <a:off x="1979613" y="4918075"/>
                        <a:ext cx="4572000" cy="31115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8131" name="Rectangle 1026"/>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条件独立</a:t>
            </a:r>
            <a:r>
              <a:rPr lang="zh-CN" altLang="en-US" sz="3600" dirty="0"/>
              <a:t>）</a:t>
            </a:r>
            <a:endParaRPr lang="zh-CN" altLang="en-US" sz="3600" dirty="0"/>
          </a:p>
        </p:txBody>
      </p:sp>
      <p:sp>
        <p:nvSpPr>
          <p:cNvPr id="48132" name="Rectangle 1027"/>
          <p:cNvSpPr>
            <a:spLocks noGrp="1"/>
          </p:cNvSpPr>
          <p:nvPr>
            <p:ph idx="1"/>
          </p:nvPr>
        </p:nvSpPr>
        <p:spPr/>
        <p:txBody>
          <a:bodyPr vert="horz" wrap="square" lIns="91440" tIns="45720" rIns="91440" bIns="45720" anchor="t" anchorCtr="0"/>
          <a:p>
            <a:pPr eaLnBrk="1" hangingPunct="1"/>
            <a:r>
              <a:rPr lang="zh-CN" altLang="en-US" sz="2800" dirty="0">
                <a:latin typeface="华文新魏" panose="02010800040101010101" pitchFamily="2" charset="-122"/>
              </a:rPr>
              <a:t>对于</a:t>
            </a:r>
            <a:r>
              <a:rPr lang="en-US" altLang="zh-CN" sz="2800" dirty="0">
                <a:latin typeface="华文新魏" panose="02010800040101010101" pitchFamily="2" charset="-122"/>
              </a:rPr>
              <a:t>X, Y, E: X</a:t>
            </a:r>
            <a:r>
              <a:rPr lang="zh-CN" altLang="en-US" sz="2800" dirty="0">
                <a:latin typeface="华文新魏" panose="02010800040101010101" pitchFamily="2" charset="-122"/>
              </a:rPr>
              <a:t>与</a:t>
            </a:r>
            <a:r>
              <a:rPr lang="en-US" altLang="zh-CN" sz="2800" dirty="0">
                <a:latin typeface="华文新魏" panose="02010800040101010101" pitchFamily="2" charset="-122"/>
              </a:rPr>
              <a:t>Y</a:t>
            </a:r>
            <a:r>
              <a:rPr lang="zh-CN" altLang="en-US" sz="2800" dirty="0">
                <a:latin typeface="华文新魏" panose="02010800040101010101" pitchFamily="2" charset="-122"/>
              </a:rPr>
              <a:t>在给定</a:t>
            </a:r>
            <a:r>
              <a:rPr lang="en-US" altLang="zh-CN" sz="2800" dirty="0">
                <a:latin typeface="华文新魏" panose="02010800040101010101" pitchFamily="2" charset="-122"/>
              </a:rPr>
              <a:t>E</a:t>
            </a:r>
            <a:r>
              <a:rPr lang="zh-CN" altLang="en-US" sz="2800" dirty="0">
                <a:latin typeface="华文新魏" panose="02010800040101010101" pitchFamily="2" charset="-122"/>
              </a:rPr>
              <a:t>的条件下独立</a:t>
            </a:r>
            <a:endParaRPr lang="zh-CN" altLang="en-US" sz="2800" dirty="0">
              <a:latin typeface="华文新魏" panose="02010800040101010101" pitchFamily="2" charset="-122"/>
            </a:endParaRPr>
          </a:p>
          <a:p>
            <a:pPr lvl="1" eaLnBrk="1" hangingPunct="1"/>
            <a:r>
              <a:rPr lang="en-US" altLang="zh-CN" sz="2400" dirty="0">
                <a:latin typeface="华文新魏" panose="02010800040101010101" pitchFamily="2" charset="-122"/>
              </a:rPr>
              <a:t>P(X|Y,E) = P(X|E)</a:t>
            </a:r>
            <a:endParaRPr lang="en-US" altLang="zh-CN" sz="2400" dirty="0">
              <a:latin typeface="华文新魏" panose="02010800040101010101" pitchFamily="2" charset="-122"/>
            </a:endParaRPr>
          </a:p>
          <a:p>
            <a:pPr lvl="1" eaLnBrk="1" hangingPunct="1"/>
            <a:r>
              <a:rPr lang="en-US" altLang="zh-CN" sz="2400" dirty="0">
                <a:latin typeface="华文新魏" panose="02010800040101010101" pitchFamily="2" charset="-122"/>
              </a:rPr>
              <a:t>P(Y|X,E) = P(Y|E)</a:t>
            </a:r>
            <a:endParaRPr lang="en-US" altLang="zh-CN" sz="2400" dirty="0">
              <a:latin typeface="华文新魏" panose="02010800040101010101" pitchFamily="2" charset="-122"/>
            </a:endParaRPr>
          </a:p>
          <a:p>
            <a:pPr eaLnBrk="1" hangingPunct="1"/>
            <a:r>
              <a:rPr lang="zh-CN" altLang="en-US" sz="2800" dirty="0">
                <a:latin typeface="华文新魏" panose="02010800040101010101" pitchFamily="2" charset="-122"/>
              </a:rPr>
              <a:t>多个变量：</a:t>
            </a:r>
            <a:r>
              <a:rPr lang="en-US" altLang="zh-CN" sz="2800" dirty="0">
                <a:latin typeface="华文新魏" panose="02010800040101010101" pitchFamily="2" charset="-122"/>
              </a:rPr>
              <a:t>D</a:t>
            </a:r>
            <a:r>
              <a:rPr lang="zh-CN" altLang="en-US" sz="2800" dirty="0">
                <a:latin typeface="华文新魏" panose="02010800040101010101" pitchFamily="2" charset="-122"/>
              </a:rPr>
              <a:t>分离（</a:t>
            </a:r>
            <a:r>
              <a:rPr lang="en-US" altLang="zh-CN" sz="2800" dirty="0">
                <a:latin typeface="华文新魏" panose="02010800040101010101" pitchFamily="2" charset="-122"/>
              </a:rPr>
              <a:t>d-separate</a:t>
            </a:r>
            <a:r>
              <a:rPr lang="zh-CN" altLang="en-US" sz="2800" dirty="0">
                <a:latin typeface="华文新魏" panose="02010800040101010101" pitchFamily="2" charset="-122"/>
              </a:rPr>
              <a:t>） </a:t>
            </a:r>
            <a:endParaRPr lang="zh-CN" altLang="en-US" sz="2800" dirty="0">
              <a:latin typeface="华文新魏" panose="02010800040101010101" pitchFamily="2" charset="-122"/>
            </a:endParaRPr>
          </a:p>
          <a:p>
            <a:pPr lvl="1" eaLnBrk="1" hangingPunct="1"/>
            <a:r>
              <a:rPr lang="en-US" altLang="zh-CN" sz="2400" dirty="0">
                <a:latin typeface="华文新魏" panose="02010800040101010101" pitchFamily="2" charset="-122"/>
              </a:rPr>
              <a:t>P(X</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,X</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a:t>…</a:t>
            </a:r>
            <a:r>
              <a:rPr lang="en-US" altLang="zh-CN" sz="2400" dirty="0">
                <a:latin typeface="华文新魏" panose="02010800040101010101" pitchFamily="2" charset="-122"/>
              </a:rPr>
              <a:t>,X</a:t>
            </a:r>
            <a:r>
              <a:rPr lang="en-US" altLang="zh-CN" sz="2400" baseline="-25000" dirty="0">
                <a:latin typeface="华文新魏" panose="02010800040101010101" pitchFamily="2" charset="-122"/>
              </a:rPr>
              <a:t>n</a:t>
            </a:r>
            <a:r>
              <a:rPr lang="en-US" altLang="zh-CN" sz="2400" dirty="0">
                <a:latin typeface="华文新魏" panose="02010800040101010101" pitchFamily="2" charset="-122"/>
              </a:rPr>
              <a:t>|Y</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,Y</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a:t>…</a:t>
            </a:r>
            <a:r>
              <a:rPr lang="en-US" altLang="zh-CN" sz="2400" dirty="0">
                <a:latin typeface="华文新魏" panose="02010800040101010101" pitchFamily="2" charset="-122"/>
              </a:rPr>
              <a:t>,Y</a:t>
            </a:r>
            <a:r>
              <a:rPr lang="en-US" altLang="zh-CN" sz="2400" baseline="-25000" dirty="0">
                <a:latin typeface="华文新魏" panose="02010800040101010101" pitchFamily="2" charset="-122"/>
              </a:rPr>
              <a:t>m</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a:t>…</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p</a:t>
            </a:r>
            <a:r>
              <a:rPr lang="en-US" altLang="zh-CN" sz="2400" dirty="0">
                <a:latin typeface="华文新魏" panose="02010800040101010101" pitchFamily="2" charset="-122"/>
              </a:rPr>
              <a:t>) </a:t>
            </a:r>
            <a:endParaRPr lang="en-US" altLang="zh-CN" sz="2400" dirty="0">
              <a:latin typeface="华文新魏" panose="02010800040101010101" pitchFamily="2" charset="-122"/>
            </a:endParaRPr>
          </a:p>
          <a:p>
            <a:pPr lvl="1" eaLnBrk="1" hangingPunct="1">
              <a:buNone/>
            </a:pPr>
            <a:r>
              <a:rPr lang="en-US" altLang="zh-CN" sz="2400" dirty="0">
                <a:latin typeface="华文新魏" panose="02010800040101010101" pitchFamily="2" charset="-122"/>
              </a:rPr>
              <a:t>=P(X</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,X</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a:t>…</a:t>
            </a:r>
            <a:r>
              <a:rPr lang="en-US" altLang="zh-CN" sz="2400" dirty="0">
                <a:latin typeface="华文新魏" panose="02010800040101010101" pitchFamily="2" charset="-122"/>
              </a:rPr>
              <a:t>,X</a:t>
            </a:r>
            <a:r>
              <a:rPr lang="en-US" altLang="zh-CN" sz="2400" baseline="-25000" dirty="0">
                <a:latin typeface="华文新魏" panose="02010800040101010101" pitchFamily="2" charset="-122"/>
              </a:rPr>
              <a:t>n</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1</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2</a:t>
            </a:r>
            <a:r>
              <a:rPr lang="en-US" altLang="zh-CN" sz="2400" dirty="0">
                <a:latin typeface="华文新魏" panose="02010800040101010101" pitchFamily="2" charset="-122"/>
              </a:rPr>
              <a:t>,</a:t>
            </a:r>
            <a:r>
              <a:rPr lang="en-US" altLang="zh-CN" sz="2400" dirty="0"/>
              <a:t>…</a:t>
            </a:r>
            <a:r>
              <a:rPr lang="en-US" altLang="zh-CN" sz="2400" dirty="0">
                <a:latin typeface="华文新魏" panose="02010800040101010101" pitchFamily="2" charset="-122"/>
              </a:rPr>
              <a:t>,E</a:t>
            </a:r>
            <a:r>
              <a:rPr lang="en-US" altLang="zh-CN" sz="2400" baseline="-25000" dirty="0">
                <a:latin typeface="华文新魏" panose="02010800040101010101" pitchFamily="2" charset="-122"/>
              </a:rPr>
              <a:t>p</a:t>
            </a:r>
            <a:r>
              <a:rPr lang="en-US" altLang="zh-CN" sz="2400" dirty="0">
                <a:latin typeface="华文新魏" panose="02010800040101010101" pitchFamily="2" charset="-122"/>
              </a:rPr>
              <a:t>) </a:t>
            </a:r>
            <a:endParaRPr lang="en-US" altLang="zh-CN" sz="2400" dirty="0">
              <a:latin typeface="华文新魏" panose="02010800040101010101" pitchFamily="2" charset="-122"/>
            </a:endParaRPr>
          </a:p>
          <a:p>
            <a:pPr eaLnBrk="1" hangingPunct="1">
              <a:buNone/>
            </a:pPr>
            <a:endParaRPr lang="en-US" altLang="zh-CN" sz="2800" dirty="0">
              <a:latin typeface="华文新魏" panose="0201080004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49155"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zh-CN" altLang="en-US" sz="3600" dirty="0"/>
              <a:t>）</a:t>
            </a:r>
            <a:endParaRPr lang="zh-CN" altLang="en-US" sz="3600" dirty="0"/>
          </a:p>
        </p:txBody>
      </p:sp>
      <p:sp>
        <p:nvSpPr>
          <p:cNvPr id="49156" name="Rectangle 3"/>
          <p:cNvSpPr>
            <a:spLocks noGrp="1"/>
          </p:cNvSpPr>
          <p:nvPr>
            <p:ph idx="1"/>
          </p:nvPr>
        </p:nvSpPr>
        <p:spPr>
          <a:xfrm>
            <a:off x="304800" y="1616393"/>
            <a:ext cx="4495800" cy="4114800"/>
          </a:xfrm>
        </p:spPr>
        <p:txBody>
          <a:bodyPr vert="horz" wrap="square" lIns="91440" tIns="45720" rIns="91440" bIns="45720" anchor="t" anchorCtr="0"/>
          <a:p>
            <a:pPr algn="just" eaLnBrk="1" hangingPunct="1">
              <a:lnSpc>
                <a:spcPct val="90000"/>
              </a:lnSpc>
            </a:pPr>
            <a:r>
              <a:rPr lang="zh-CN" altLang="en-US" sz="2400" dirty="0">
                <a:latin typeface="宋体" panose="02010600030101010101" pitchFamily="2" charset="-122"/>
              </a:rPr>
              <a:t>图中有三个节点</a:t>
            </a:r>
            <a:r>
              <a:rPr lang="en-US" altLang="zh-CN" sz="2400" dirty="0">
                <a:latin typeface="华文新魏" panose="02010800040101010101" pitchFamily="2" charset="-122"/>
              </a:rPr>
              <a:t>S</a:t>
            </a:r>
            <a:r>
              <a:rPr lang="zh-CN" altLang="en-US" sz="2400" dirty="0">
                <a:latin typeface="宋体" panose="02010600030101010101" pitchFamily="2" charset="-122"/>
              </a:rPr>
              <a:t>，</a:t>
            </a:r>
            <a:r>
              <a:rPr lang="en-US" altLang="zh-CN" sz="2400" dirty="0">
                <a:latin typeface="华文新魏" panose="02010800040101010101" pitchFamily="2" charset="-122"/>
              </a:rPr>
              <a:t>L</a:t>
            </a:r>
            <a:r>
              <a:rPr lang="zh-CN" altLang="en-US" sz="2400" dirty="0">
                <a:latin typeface="宋体" panose="02010600030101010101" pitchFamily="2" charset="-122"/>
              </a:rPr>
              <a:t>，</a:t>
            </a:r>
            <a:r>
              <a:rPr lang="en-US" altLang="zh-CN" sz="2400" dirty="0">
                <a:latin typeface="华文新魏" panose="02010800040101010101" pitchFamily="2" charset="-122"/>
              </a:rPr>
              <a:t>E</a:t>
            </a:r>
            <a:endParaRPr lang="en-US" altLang="zh-CN" sz="2400" dirty="0">
              <a:latin typeface="宋体" panose="02010600030101010101" pitchFamily="2" charset="-122"/>
            </a:endParaRPr>
          </a:p>
          <a:p>
            <a:pPr algn="just" eaLnBrk="1" hangingPunct="1">
              <a:lnSpc>
                <a:spcPct val="90000"/>
              </a:lnSpc>
            </a:pPr>
            <a:r>
              <a:rPr lang="en-US" altLang="zh-CN" sz="2400" dirty="0">
                <a:latin typeface="华文新魏" panose="02010800040101010101" pitchFamily="2" charset="-122"/>
              </a:rPr>
              <a:t>L</a:t>
            </a:r>
            <a:r>
              <a:rPr lang="zh-CN" altLang="en-US" sz="2400" dirty="0">
                <a:latin typeface="宋体" panose="02010600030101010101" pitchFamily="2" charset="-122"/>
              </a:rPr>
              <a:t>（结果）影响</a:t>
            </a:r>
            <a:r>
              <a:rPr lang="en-US" altLang="zh-CN" sz="2400" dirty="0">
                <a:latin typeface="华文新魏" panose="02010800040101010101" pitchFamily="2" charset="-122"/>
              </a:rPr>
              <a:t>S</a:t>
            </a:r>
            <a:r>
              <a:rPr lang="zh-CN" altLang="en-US" sz="2400" dirty="0">
                <a:latin typeface="宋体" panose="02010600030101010101" pitchFamily="2" charset="-122"/>
              </a:rPr>
              <a:t>（起因），</a:t>
            </a:r>
            <a:r>
              <a:rPr lang="en-US" altLang="zh-CN" sz="2400" dirty="0">
                <a:latin typeface="华文新魏" panose="02010800040101010101" pitchFamily="2" charset="-122"/>
              </a:rPr>
              <a:t>S</a:t>
            </a:r>
            <a:r>
              <a:rPr lang="zh-CN" altLang="en-US" sz="2400" dirty="0">
                <a:latin typeface="宋体" panose="02010600030101010101" pitchFamily="2" charset="-122"/>
              </a:rPr>
              <a:t>影响</a:t>
            </a:r>
            <a:r>
              <a:rPr lang="en-US" altLang="zh-CN" sz="2400" dirty="0">
                <a:latin typeface="华文新魏" panose="02010800040101010101" pitchFamily="2" charset="-122"/>
              </a:rPr>
              <a:t>E</a:t>
            </a:r>
            <a:r>
              <a:rPr lang="zh-CN" altLang="en-US" sz="2400" dirty="0">
                <a:latin typeface="宋体" panose="02010600030101010101" pitchFamily="2" charset="-122"/>
              </a:rPr>
              <a:t>（另一个结果）。</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如果给定原因</a:t>
            </a:r>
            <a:r>
              <a:rPr lang="en-US" altLang="zh-CN" sz="2400" dirty="0">
                <a:latin typeface="华文新魏" panose="02010800040101010101" pitchFamily="2" charset="-122"/>
              </a:rPr>
              <a:t>S</a:t>
            </a:r>
            <a:r>
              <a:rPr lang="zh-CN" altLang="en-US" sz="2400" dirty="0">
                <a:latin typeface="宋体" panose="02010600030101010101" pitchFamily="2" charset="-122"/>
              </a:rPr>
              <a:t>后，</a:t>
            </a:r>
            <a:r>
              <a:rPr lang="en-US" altLang="zh-CN" sz="2400" dirty="0">
                <a:latin typeface="华文新魏" panose="02010800040101010101" pitchFamily="2" charset="-122"/>
              </a:rPr>
              <a:t>L</a:t>
            </a:r>
            <a:r>
              <a:rPr lang="zh-CN" altLang="en-US" sz="2400" dirty="0">
                <a:latin typeface="宋体" panose="02010600030101010101" pitchFamily="2" charset="-122"/>
              </a:rPr>
              <a:t>并不能告诉我们有关</a:t>
            </a:r>
            <a:r>
              <a:rPr lang="en-US" altLang="zh-CN" sz="2400" dirty="0">
                <a:latin typeface="华文新魏" panose="02010800040101010101" pitchFamily="2" charset="-122"/>
              </a:rPr>
              <a:t>E</a:t>
            </a:r>
            <a:r>
              <a:rPr lang="zh-CN" altLang="en-US" sz="2400" dirty="0">
                <a:latin typeface="宋体" panose="02010600030101010101" pitchFamily="2" charset="-122"/>
              </a:rPr>
              <a:t>的更多事情。即给定</a:t>
            </a:r>
            <a:r>
              <a:rPr lang="en-US" altLang="zh-CN" sz="2400" dirty="0">
                <a:latin typeface="华文新魏" panose="02010800040101010101" pitchFamily="2" charset="-122"/>
              </a:rPr>
              <a:t>S</a:t>
            </a:r>
            <a:r>
              <a:rPr lang="zh-CN" altLang="en-US" sz="2400" dirty="0">
                <a:latin typeface="宋体" panose="02010600030101010101" pitchFamily="2" charset="-122"/>
              </a:rPr>
              <a:t>，</a:t>
            </a:r>
            <a:r>
              <a:rPr lang="en-US" altLang="zh-CN" sz="2400" dirty="0">
                <a:latin typeface="华文新魏" panose="02010800040101010101" pitchFamily="2" charset="-122"/>
              </a:rPr>
              <a:t>L</a:t>
            </a:r>
            <a:r>
              <a:rPr lang="zh-CN" altLang="en-US" sz="2400" dirty="0">
                <a:latin typeface="宋体" panose="02010600030101010101" pitchFamily="2" charset="-122"/>
              </a:rPr>
              <a:t>和</a:t>
            </a:r>
            <a:r>
              <a:rPr lang="en-US" altLang="zh-CN" sz="2400" dirty="0">
                <a:latin typeface="华文新魏" panose="02010800040101010101" pitchFamily="2" charset="-122"/>
              </a:rPr>
              <a:t>E</a:t>
            </a:r>
            <a:r>
              <a:rPr lang="zh-CN" altLang="en-US" sz="2400" dirty="0">
                <a:latin typeface="宋体" panose="02010600030101010101" pitchFamily="2" charset="-122"/>
              </a:rPr>
              <a:t>是相对独立的，那么在计算</a:t>
            </a:r>
            <a:r>
              <a:rPr lang="en-US" altLang="zh-CN" sz="2400" dirty="0">
                <a:latin typeface="华文新魏" panose="02010800040101010101" pitchFamily="2" charset="-122"/>
              </a:rPr>
              <a:t>S</a:t>
            </a:r>
            <a:r>
              <a:rPr lang="zh-CN" altLang="en-US" sz="2400" dirty="0">
                <a:latin typeface="宋体" panose="02010600030101010101" pitchFamily="2" charset="-122"/>
              </a:rPr>
              <a:t>和</a:t>
            </a:r>
            <a:r>
              <a:rPr lang="en-US" altLang="zh-CN" sz="2400" dirty="0">
                <a:latin typeface="华文新魏" panose="02010800040101010101" pitchFamily="2" charset="-122"/>
              </a:rPr>
              <a:t>L</a:t>
            </a:r>
            <a:r>
              <a:rPr lang="zh-CN" altLang="en-US" sz="2400" dirty="0">
                <a:latin typeface="宋体" panose="02010600030101010101" pitchFamily="2" charset="-122"/>
              </a:rPr>
              <a:t>的关系时就不用过多地考虑</a:t>
            </a:r>
            <a:r>
              <a:rPr lang="en-US" altLang="zh-CN" sz="2400" dirty="0">
                <a:latin typeface="华文新魏" panose="02010800040101010101" pitchFamily="2" charset="-122"/>
              </a:rPr>
              <a:t>E</a:t>
            </a:r>
            <a:r>
              <a:rPr lang="zh-CN" altLang="en-US" sz="2400" dirty="0">
                <a:latin typeface="宋体" panose="02010600030101010101" pitchFamily="2" charset="-122"/>
              </a:rPr>
              <a:t>，将会大大减少计算复杂度。</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称</a:t>
            </a:r>
            <a:r>
              <a:rPr lang="en-US" altLang="zh-CN" sz="2400" dirty="0">
                <a:latin typeface="华文新魏" panose="02010800040101010101" pitchFamily="2" charset="-122"/>
              </a:rPr>
              <a:t>S</a:t>
            </a:r>
            <a:r>
              <a:rPr lang="zh-CN" altLang="en-US" sz="2400" dirty="0">
                <a:latin typeface="宋体" panose="02010600030101010101" pitchFamily="2" charset="-122"/>
              </a:rPr>
              <a:t>能</a:t>
            </a:r>
            <a:r>
              <a:rPr lang="en-US" altLang="zh-CN" sz="2400" dirty="0">
                <a:latin typeface="华文新魏" panose="02010800040101010101" pitchFamily="2" charset="-122"/>
              </a:rPr>
              <a:t>D</a:t>
            </a:r>
            <a:r>
              <a:rPr lang="zh-CN" altLang="en-US" sz="2400" dirty="0">
                <a:latin typeface="宋体" panose="02010600030101010101" pitchFamily="2" charset="-122"/>
              </a:rPr>
              <a:t>分离</a:t>
            </a:r>
            <a:r>
              <a:rPr lang="en-US" altLang="zh-CN" sz="2400" dirty="0">
                <a:latin typeface="华文新魏" panose="02010800040101010101" pitchFamily="2" charset="-122"/>
              </a:rPr>
              <a:t>L</a:t>
            </a:r>
            <a:r>
              <a:rPr lang="zh-CN" altLang="en-US" sz="2400" dirty="0">
                <a:latin typeface="宋体" panose="02010600030101010101" pitchFamily="2" charset="-122"/>
              </a:rPr>
              <a:t>和</a:t>
            </a:r>
            <a:r>
              <a:rPr lang="en-US" altLang="zh-CN" sz="2400" dirty="0">
                <a:latin typeface="华文新魏" panose="02010800040101010101" pitchFamily="2" charset="-122"/>
              </a:rPr>
              <a:t>E</a:t>
            </a:r>
            <a:r>
              <a:rPr lang="zh-CN" altLang="en-US" sz="2400" dirty="0">
                <a:latin typeface="宋体" panose="02010600030101010101" pitchFamily="2" charset="-122"/>
              </a:rPr>
              <a:t>。</a:t>
            </a:r>
            <a:endParaRPr lang="zh-CN" altLang="en-US" sz="2400" dirty="0">
              <a:latin typeface="宋体" panose="02010600030101010101" pitchFamily="2" charset="-122"/>
            </a:endParaRPr>
          </a:p>
          <a:p>
            <a:pPr algn="just" eaLnBrk="1" hangingPunct="1">
              <a:lnSpc>
                <a:spcPct val="90000"/>
              </a:lnSpc>
            </a:pPr>
            <a:r>
              <a:rPr lang="en-US" altLang="zh-CN" sz="2400" dirty="0">
                <a:latin typeface="华文新魏" panose="02010800040101010101" pitchFamily="2" charset="-122"/>
              </a:rPr>
              <a:t>D</a:t>
            </a:r>
            <a:r>
              <a:rPr lang="zh-CN" altLang="en-US" sz="2400" dirty="0">
                <a:latin typeface="宋体" panose="02010600030101010101" pitchFamily="2" charset="-122"/>
              </a:rPr>
              <a:t>分离是一种寻找条件独立的有效方法。</a:t>
            </a:r>
            <a:r>
              <a:rPr lang="zh-CN" altLang="en-US" sz="2400" dirty="0">
                <a:latin typeface="华文新魏" panose="02010800040101010101" pitchFamily="2" charset="-122"/>
              </a:rPr>
              <a:t> </a:t>
            </a:r>
            <a:endParaRPr lang="zh-CN" altLang="en-US" sz="2400" dirty="0">
              <a:latin typeface="华文新魏" panose="02010800040101010101" pitchFamily="2" charset="-122"/>
            </a:endParaRPr>
          </a:p>
        </p:txBody>
      </p:sp>
      <p:grpSp>
        <p:nvGrpSpPr>
          <p:cNvPr id="49157" name="Group 4"/>
          <p:cNvGrpSpPr/>
          <p:nvPr/>
        </p:nvGrpSpPr>
        <p:grpSpPr>
          <a:xfrm>
            <a:off x="4800448" y="2674954"/>
            <a:ext cx="4260422" cy="2260901"/>
            <a:chOff x="4405" y="9743"/>
            <a:chExt cx="5301" cy="2149"/>
          </a:xfrm>
        </p:grpSpPr>
        <p:grpSp>
          <p:nvGrpSpPr>
            <p:cNvPr id="49158" name="Group 5"/>
            <p:cNvGrpSpPr/>
            <p:nvPr/>
          </p:nvGrpSpPr>
          <p:grpSpPr>
            <a:xfrm>
              <a:off x="4500" y="10020"/>
              <a:ext cx="3780" cy="1872"/>
              <a:chOff x="3240" y="5184"/>
              <a:chExt cx="3780" cy="1872"/>
            </a:xfrm>
          </p:grpSpPr>
          <p:grpSp>
            <p:nvGrpSpPr>
              <p:cNvPr id="49162" name="Group 6"/>
              <p:cNvGrpSpPr/>
              <p:nvPr/>
            </p:nvGrpSpPr>
            <p:grpSpPr>
              <a:xfrm>
                <a:off x="4140" y="5184"/>
                <a:ext cx="720" cy="624"/>
                <a:chOff x="2520" y="10644"/>
                <a:chExt cx="720" cy="624"/>
              </a:xfrm>
            </p:grpSpPr>
            <p:sp>
              <p:nvSpPr>
                <p:cNvPr id="49175" name="Oval 7"/>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6" name="Text Box 8"/>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S</a:t>
                  </a:r>
                  <a:endParaRPr lang="en-US" altLang="zh-CN" sz="2000" dirty="0"/>
                </a:p>
              </p:txBody>
            </p:sp>
          </p:grpSp>
          <p:grpSp>
            <p:nvGrpSpPr>
              <p:cNvPr id="49163" name="Group 9"/>
              <p:cNvGrpSpPr/>
              <p:nvPr/>
            </p:nvGrpSpPr>
            <p:grpSpPr>
              <a:xfrm>
                <a:off x="6300" y="5184"/>
                <a:ext cx="720" cy="624"/>
                <a:chOff x="2520" y="10644"/>
                <a:chExt cx="720" cy="624"/>
              </a:xfrm>
            </p:grpSpPr>
            <p:sp>
              <p:nvSpPr>
                <p:cNvPr id="49173" name="Oval 10"/>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4" name="Text Box 11"/>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C</a:t>
                  </a:r>
                  <a:endParaRPr lang="en-US" altLang="zh-CN" sz="2000" dirty="0"/>
                </a:p>
              </p:txBody>
            </p:sp>
          </p:grpSp>
          <p:grpSp>
            <p:nvGrpSpPr>
              <p:cNvPr id="49164" name="Group 12"/>
              <p:cNvGrpSpPr/>
              <p:nvPr/>
            </p:nvGrpSpPr>
            <p:grpSpPr>
              <a:xfrm>
                <a:off x="5400" y="6432"/>
                <a:ext cx="720" cy="624"/>
                <a:chOff x="2520" y="10644"/>
                <a:chExt cx="720" cy="624"/>
              </a:xfrm>
            </p:grpSpPr>
            <p:sp>
              <p:nvSpPr>
                <p:cNvPr id="49171" name="Oval 1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2" name="Text Box 1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E</a:t>
                  </a:r>
                  <a:endParaRPr lang="en-US" altLang="zh-CN" sz="2000" dirty="0"/>
                </a:p>
              </p:txBody>
            </p:sp>
          </p:grpSp>
          <p:grpSp>
            <p:nvGrpSpPr>
              <p:cNvPr id="49165" name="Group 15"/>
              <p:cNvGrpSpPr/>
              <p:nvPr/>
            </p:nvGrpSpPr>
            <p:grpSpPr>
              <a:xfrm>
                <a:off x="3240" y="6432"/>
                <a:ext cx="720" cy="624"/>
                <a:chOff x="2520" y="10644"/>
                <a:chExt cx="720" cy="624"/>
              </a:xfrm>
            </p:grpSpPr>
            <p:sp>
              <p:nvSpPr>
                <p:cNvPr id="49169" name="Oval 1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49170" name="Text Box 1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L</a:t>
                  </a:r>
                  <a:endParaRPr lang="en-US" altLang="zh-CN" sz="2000" dirty="0"/>
                </a:p>
              </p:txBody>
            </p:sp>
          </p:grpSp>
          <p:sp>
            <p:nvSpPr>
              <p:cNvPr id="49166" name="Line 18"/>
              <p:cNvSpPr/>
              <p:nvPr/>
            </p:nvSpPr>
            <p:spPr>
              <a:xfrm flipH="1">
                <a:off x="3600" y="5808"/>
                <a:ext cx="900" cy="624"/>
              </a:xfrm>
              <a:prstGeom prst="line">
                <a:avLst/>
              </a:prstGeom>
              <a:ln w="9525" cap="flat" cmpd="sng">
                <a:solidFill>
                  <a:srgbClr val="000000"/>
                </a:solidFill>
                <a:prstDash val="solid"/>
                <a:headEnd type="none" w="med" len="med"/>
                <a:tailEnd type="triangle" w="med" len="med"/>
              </a:ln>
            </p:spPr>
          </p:sp>
          <p:sp>
            <p:nvSpPr>
              <p:cNvPr id="49167" name="Line 19"/>
              <p:cNvSpPr/>
              <p:nvPr/>
            </p:nvSpPr>
            <p:spPr>
              <a:xfrm>
                <a:off x="4500" y="5808"/>
                <a:ext cx="1260" cy="624"/>
              </a:xfrm>
              <a:prstGeom prst="line">
                <a:avLst/>
              </a:prstGeom>
              <a:ln w="9525" cap="flat" cmpd="sng">
                <a:solidFill>
                  <a:srgbClr val="000000"/>
                </a:solidFill>
                <a:prstDash val="solid"/>
                <a:headEnd type="none" w="med" len="med"/>
                <a:tailEnd type="triangle" w="med" len="med"/>
              </a:ln>
            </p:spPr>
          </p:sp>
          <p:sp>
            <p:nvSpPr>
              <p:cNvPr id="49168" name="Line 20"/>
              <p:cNvSpPr/>
              <p:nvPr/>
            </p:nvSpPr>
            <p:spPr>
              <a:xfrm flipH="1">
                <a:off x="5760" y="5808"/>
                <a:ext cx="900" cy="624"/>
              </a:xfrm>
              <a:prstGeom prst="line">
                <a:avLst/>
              </a:prstGeom>
              <a:ln w="9525" cap="flat" cmpd="sng">
                <a:solidFill>
                  <a:srgbClr val="000000"/>
                </a:solidFill>
                <a:prstDash val="solid"/>
                <a:headEnd type="none" w="med" len="med"/>
                <a:tailEnd type="triangle" w="med" len="med"/>
              </a:ln>
            </p:spPr>
          </p:sp>
        </p:grpSp>
        <p:sp>
          <p:nvSpPr>
            <p:cNvPr id="49159" name="Text Box 21"/>
            <p:cNvSpPr txBox="1"/>
            <p:nvPr/>
          </p:nvSpPr>
          <p:spPr>
            <a:xfrm>
              <a:off x="4405" y="9743"/>
              <a:ext cx="159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P(S)=0.4</a:t>
              </a:r>
              <a:endParaRPr lang="en-US" altLang="zh-CN" sz="1800" dirty="0"/>
            </a:p>
          </p:txBody>
        </p:sp>
        <p:sp>
          <p:nvSpPr>
            <p:cNvPr id="49160" name="Text Box 22"/>
            <p:cNvSpPr txBox="1"/>
            <p:nvPr/>
          </p:nvSpPr>
          <p:spPr>
            <a:xfrm>
              <a:off x="8265" y="9864"/>
              <a:ext cx="1441"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600" dirty="0"/>
                <a:t>P(C)=0.3</a:t>
              </a:r>
              <a:endParaRPr lang="en-US" altLang="zh-CN" sz="1600" dirty="0"/>
            </a:p>
          </p:txBody>
        </p:sp>
        <p:sp>
          <p:nvSpPr>
            <p:cNvPr id="49161" name="Text Box 23"/>
            <p:cNvSpPr txBox="1"/>
            <p:nvPr/>
          </p:nvSpPr>
          <p:spPr>
            <a:xfrm>
              <a:off x="7185" y="11022"/>
              <a:ext cx="1728"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400" dirty="0"/>
                <a:t>P(E|S,C)=0.9</a:t>
              </a:r>
              <a:endParaRPr lang="en-US" altLang="zh-CN" sz="1400" dirty="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0179"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串行</a:t>
            </a:r>
            <a:r>
              <a:rPr lang="zh-CN" altLang="en-US" sz="3600" dirty="0"/>
              <a:t>）</a:t>
            </a:r>
            <a:endParaRPr lang="zh-CN" altLang="en-US" sz="3600" dirty="0"/>
          </a:p>
        </p:txBody>
      </p:sp>
      <p:sp>
        <p:nvSpPr>
          <p:cNvPr id="50180" name="Rectangle 3"/>
          <p:cNvSpPr>
            <a:spLocks noGrp="1"/>
          </p:cNvSpPr>
          <p:nvPr>
            <p:ph idx="1"/>
          </p:nvPr>
        </p:nvSpPr>
        <p:spPr>
          <a:xfrm>
            <a:off x="533400" y="1981200"/>
            <a:ext cx="7772400" cy="4114800"/>
          </a:xfrm>
        </p:spPr>
        <p:txBody>
          <a:bodyPr vert="horz" wrap="square" lIns="91440" tIns="45720" rIns="91440" bIns="45720" anchor="t" anchorCtr="0"/>
          <a:p>
            <a:pPr algn="just" eaLnBrk="1" hangingPunct="1">
              <a:lnSpc>
                <a:spcPct val="90000"/>
              </a:lnSpc>
            </a:pPr>
            <a:endParaRPr lang="en-US" altLang="zh-CN" sz="2800" dirty="0">
              <a:latin typeface="华文新魏" panose="02010800040101010101" pitchFamily="2" charset="-122"/>
            </a:endParaRPr>
          </a:p>
          <a:p>
            <a:pPr algn="just" eaLnBrk="1" hangingPunct="1">
              <a:lnSpc>
                <a:spcPct val="90000"/>
              </a:lnSpc>
            </a:pPr>
            <a:r>
              <a:rPr lang="en-US" altLang="zh-CN" sz="2800" dirty="0">
                <a:latin typeface="华文新魏" panose="02010800040101010101" pitchFamily="2" charset="-122"/>
              </a:rPr>
              <a:t>Linear</a:t>
            </a:r>
            <a:endParaRPr lang="en-US" altLang="zh-CN" sz="2800" dirty="0">
              <a:latin typeface="华文新魏" panose="02010800040101010101" pitchFamily="2" charset="-122"/>
            </a:endParaRPr>
          </a:p>
          <a:p>
            <a:pPr algn="just" eaLnBrk="1" hangingPunct="1">
              <a:lnSpc>
                <a:spcPct val="90000"/>
              </a:lnSpc>
            </a:pPr>
            <a:endParaRPr lang="en-US" altLang="zh-CN" sz="2800" dirty="0">
              <a:latin typeface="华文新魏" panose="02010800040101010101" pitchFamily="2" charset="-122"/>
            </a:endParaRPr>
          </a:p>
          <a:p>
            <a:pPr algn="just" eaLnBrk="1" hangingPunct="1">
              <a:lnSpc>
                <a:spcPct val="90000"/>
              </a:lnSpc>
            </a:pPr>
            <a:r>
              <a:rPr lang="zh-CN" altLang="en-US" sz="2800" dirty="0">
                <a:latin typeface="宋体" panose="02010600030101010101" pitchFamily="2" charset="-122"/>
              </a:rPr>
              <a:t>串行连接中，事件</a:t>
            </a:r>
            <a:r>
              <a:rPr lang="en-US" altLang="zh-CN" sz="2800" dirty="0">
                <a:latin typeface="华文新魏" panose="02010800040101010101" pitchFamily="2" charset="-122"/>
              </a:rPr>
              <a:t>X</a:t>
            </a:r>
            <a:r>
              <a:rPr lang="zh-CN" altLang="en-US" sz="2800" dirty="0">
                <a:latin typeface="宋体" panose="02010600030101010101" pitchFamily="2" charset="-122"/>
              </a:rPr>
              <a:t>通过事件</a:t>
            </a:r>
            <a:r>
              <a:rPr lang="en-US" altLang="zh-CN" sz="2800" dirty="0">
                <a:latin typeface="华文新魏" panose="02010800040101010101" pitchFamily="2" charset="-122"/>
              </a:rPr>
              <a:t>Z</a:t>
            </a:r>
            <a:r>
              <a:rPr lang="zh-CN" altLang="en-US" sz="2800" dirty="0">
                <a:latin typeface="宋体" panose="02010600030101010101" pitchFamily="2" charset="-122"/>
              </a:rPr>
              <a:t>影响事件</a:t>
            </a:r>
            <a:r>
              <a:rPr lang="en-US" altLang="zh-CN" sz="2800" dirty="0">
                <a:latin typeface="华文新魏" panose="02010800040101010101" pitchFamily="2" charset="-122"/>
              </a:rPr>
              <a:t>Y</a:t>
            </a:r>
            <a:r>
              <a:rPr lang="zh-CN" altLang="en-US" sz="2800" dirty="0">
                <a:latin typeface="宋体" panose="02010600030101010101" pitchFamily="2" charset="-122"/>
              </a:rPr>
              <a:t>，反之事件</a:t>
            </a:r>
            <a:r>
              <a:rPr lang="en-US" altLang="zh-CN" sz="2800" dirty="0">
                <a:latin typeface="华文新魏" panose="02010800040101010101" pitchFamily="2" charset="-122"/>
              </a:rPr>
              <a:t>Y</a:t>
            </a:r>
            <a:r>
              <a:rPr lang="zh-CN" altLang="en-US" sz="2800" dirty="0">
                <a:latin typeface="宋体" panose="02010600030101010101" pitchFamily="2" charset="-122"/>
              </a:rPr>
              <a:t>也是通过事件</a:t>
            </a:r>
            <a:r>
              <a:rPr lang="en-US" altLang="zh-CN" sz="2800" dirty="0">
                <a:latin typeface="华文新魏" panose="02010800040101010101" pitchFamily="2" charset="-122"/>
              </a:rPr>
              <a:t>Z</a:t>
            </a:r>
            <a:r>
              <a:rPr lang="zh-CN" altLang="en-US" sz="2800" dirty="0">
                <a:latin typeface="宋体" panose="02010600030101010101" pitchFamily="2" charset="-122"/>
              </a:rPr>
              <a:t>影响事件</a:t>
            </a:r>
            <a:r>
              <a:rPr lang="en-US" altLang="zh-CN" sz="2800" dirty="0">
                <a:latin typeface="华文新魏" panose="02010800040101010101" pitchFamily="2" charset="-122"/>
              </a:rPr>
              <a:t>X</a:t>
            </a:r>
            <a:r>
              <a:rPr lang="zh-CN" altLang="en-US" sz="2800" dirty="0">
                <a:latin typeface="宋体" panose="02010600030101010101" pitchFamily="2" charset="-122"/>
              </a:rPr>
              <a:t>。但是，如果原因证据</a:t>
            </a:r>
            <a:r>
              <a:rPr lang="en-US" altLang="zh-CN" sz="2800" dirty="0">
                <a:latin typeface="华文新魏" panose="02010800040101010101" pitchFamily="2" charset="-122"/>
              </a:rPr>
              <a:t>Z</a:t>
            </a:r>
            <a:r>
              <a:rPr lang="zh-CN" altLang="en-US" sz="2800" dirty="0">
                <a:latin typeface="宋体" panose="02010600030101010101" pitchFamily="2" charset="-122"/>
              </a:rPr>
              <a:t>是给定的，</a:t>
            </a:r>
            <a:r>
              <a:rPr lang="en-US" altLang="zh-CN" sz="2800" dirty="0">
                <a:latin typeface="华文新魏" panose="02010800040101010101" pitchFamily="2" charset="-122"/>
              </a:rPr>
              <a:t>X</a:t>
            </a:r>
            <a:r>
              <a:rPr lang="zh-CN" altLang="en-US" sz="2800" dirty="0">
                <a:latin typeface="宋体" panose="02010600030101010101" pitchFamily="2" charset="-122"/>
              </a:rPr>
              <a:t>并不能给</a:t>
            </a:r>
            <a:r>
              <a:rPr lang="en-US" altLang="zh-CN" sz="2800" dirty="0">
                <a:latin typeface="华文新魏" panose="02010800040101010101" pitchFamily="2" charset="-122"/>
              </a:rPr>
              <a:t>Y</a:t>
            </a:r>
            <a:r>
              <a:rPr lang="zh-CN" altLang="en-US" sz="2800" dirty="0">
                <a:latin typeface="宋体" panose="02010600030101010101" pitchFamily="2" charset="-122"/>
              </a:rPr>
              <a:t>更多的东西，或者说，从</a:t>
            </a:r>
            <a:r>
              <a:rPr lang="en-US" altLang="zh-CN" sz="2800" dirty="0">
                <a:latin typeface="华文新魏" panose="02010800040101010101" pitchFamily="2" charset="-122"/>
              </a:rPr>
              <a:t>X</a:t>
            </a:r>
            <a:r>
              <a:rPr lang="zh-CN" altLang="en-US" sz="2800" dirty="0">
                <a:latin typeface="宋体" panose="02010600030101010101" pitchFamily="2" charset="-122"/>
              </a:rPr>
              <a:t>那里得到</a:t>
            </a:r>
            <a:r>
              <a:rPr lang="zh-CN" altLang="en-US" sz="2800" dirty="0">
                <a:latin typeface="宋体" panose="02010600030101010101" pitchFamily="2" charset="-122"/>
              </a:rPr>
              <a:t>更多的信息。此时称，如果</a:t>
            </a:r>
            <a:r>
              <a:rPr lang="en-US" altLang="zh-CN" sz="2800" dirty="0">
                <a:latin typeface="华文新魏" panose="02010800040101010101" pitchFamily="2" charset="-122"/>
              </a:rPr>
              <a:t>Z</a:t>
            </a:r>
            <a:r>
              <a:rPr lang="zh-CN" altLang="en-US" sz="2800" dirty="0">
                <a:latin typeface="宋体" panose="02010600030101010101" pitchFamily="2" charset="-122"/>
              </a:rPr>
              <a:t>是已知的，那么通道就被阻塞，</a:t>
            </a:r>
            <a:r>
              <a:rPr lang="en-US" altLang="zh-CN" sz="2800" dirty="0">
                <a:latin typeface="华文新魏" panose="02010800040101010101" pitchFamily="2" charset="-122"/>
              </a:rPr>
              <a:t>X</a:t>
            </a:r>
            <a:r>
              <a:rPr lang="zh-CN" altLang="en-US" sz="2800" dirty="0">
                <a:latin typeface="宋体" panose="02010600030101010101" pitchFamily="2" charset="-122"/>
              </a:rPr>
              <a:t>和</a:t>
            </a:r>
            <a:r>
              <a:rPr lang="en-US" altLang="zh-CN" sz="2800" dirty="0">
                <a:latin typeface="华文新魏" panose="02010800040101010101" pitchFamily="2" charset="-122"/>
              </a:rPr>
              <a:t>Y</a:t>
            </a:r>
            <a:r>
              <a:rPr lang="zh-CN" altLang="en-US" sz="2800" dirty="0">
                <a:latin typeface="宋体" panose="02010600030101010101" pitchFamily="2" charset="-122"/>
              </a:rPr>
              <a:t>就是独立的了。则称</a:t>
            </a:r>
            <a:r>
              <a:rPr lang="en-US" altLang="zh-CN" sz="2800" dirty="0">
                <a:latin typeface="华文新魏" panose="02010800040101010101" pitchFamily="2" charset="-122"/>
              </a:rPr>
              <a:t>X</a:t>
            </a:r>
            <a:r>
              <a:rPr lang="zh-CN" altLang="en-US" sz="2800" dirty="0">
                <a:latin typeface="宋体" panose="02010600030101010101" pitchFamily="2" charset="-122"/>
              </a:rPr>
              <a:t>和</a:t>
            </a:r>
            <a:r>
              <a:rPr lang="en-US" altLang="zh-CN" sz="2800" dirty="0">
                <a:latin typeface="华文新魏" panose="02010800040101010101" pitchFamily="2" charset="-122"/>
              </a:rPr>
              <a:t>Y</a:t>
            </a:r>
            <a:r>
              <a:rPr lang="zh-CN" altLang="en-US" sz="2800" dirty="0">
                <a:latin typeface="宋体" panose="02010600030101010101" pitchFamily="2" charset="-122"/>
              </a:rPr>
              <a:t>是被</a:t>
            </a:r>
            <a:r>
              <a:rPr lang="en-US" altLang="zh-CN" sz="2800" dirty="0">
                <a:latin typeface="华文新魏" panose="02010800040101010101" pitchFamily="2" charset="-122"/>
              </a:rPr>
              <a:t>Z</a:t>
            </a:r>
            <a:r>
              <a:rPr lang="zh-CN" altLang="en-US" sz="2800" dirty="0">
                <a:latin typeface="宋体" panose="02010600030101010101" pitchFamily="2" charset="-122"/>
              </a:rPr>
              <a:t>节点</a:t>
            </a:r>
            <a:r>
              <a:rPr lang="en-US" altLang="zh-CN" sz="2800" dirty="0">
                <a:latin typeface="华文新魏" panose="02010800040101010101" pitchFamily="2" charset="-122"/>
              </a:rPr>
              <a:t>D</a:t>
            </a:r>
            <a:r>
              <a:rPr lang="zh-CN" altLang="en-US" sz="2800" dirty="0">
                <a:latin typeface="宋体" panose="02010600030101010101" pitchFamily="2" charset="-122"/>
              </a:rPr>
              <a:t>分离的。</a:t>
            </a:r>
            <a:r>
              <a:rPr lang="zh-CN" altLang="en-US" sz="2800" dirty="0">
                <a:latin typeface="华文新魏" panose="02010800040101010101" pitchFamily="2" charset="-122"/>
              </a:rPr>
              <a:t>  </a:t>
            </a:r>
            <a:endParaRPr lang="zh-CN" altLang="en-US" sz="2800" dirty="0">
              <a:latin typeface="华文新魏" panose="02010800040101010101" pitchFamily="2" charset="-122"/>
            </a:endParaRPr>
          </a:p>
        </p:txBody>
      </p:sp>
      <p:grpSp>
        <p:nvGrpSpPr>
          <p:cNvPr id="50181" name="Group 4"/>
          <p:cNvGrpSpPr/>
          <p:nvPr/>
        </p:nvGrpSpPr>
        <p:grpSpPr>
          <a:xfrm>
            <a:off x="2590800" y="2387600"/>
            <a:ext cx="3733800" cy="609600"/>
            <a:chOff x="2520" y="10644"/>
            <a:chExt cx="4860" cy="624"/>
          </a:xfrm>
        </p:grpSpPr>
        <p:grpSp>
          <p:nvGrpSpPr>
            <p:cNvPr id="50182" name="Group 5"/>
            <p:cNvGrpSpPr/>
            <p:nvPr/>
          </p:nvGrpSpPr>
          <p:grpSpPr>
            <a:xfrm>
              <a:off x="2520" y="10644"/>
              <a:ext cx="720" cy="624"/>
              <a:chOff x="2520" y="10644"/>
              <a:chExt cx="720" cy="624"/>
            </a:xfrm>
          </p:grpSpPr>
          <p:sp>
            <p:nvSpPr>
              <p:cNvPr id="50191" name="Oval 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0192" name="Text Box 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X</a:t>
                </a:r>
                <a:endParaRPr lang="en-US" altLang="zh-CN" sz="1800" dirty="0"/>
              </a:p>
            </p:txBody>
          </p:sp>
        </p:grpSp>
        <p:grpSp>
          <p:nvGrpSpPr>
            <p:cNvPr id="50183" name="Group 8"/>
            <p:cNvGrpSpPr/>
            <p:nvPr/>
          </p:nvGrpSpPr>
          <p:grpSpPr>
            <a:xfrm>
              <a:off x="4500" y="10644"/>
              <a:ext cx="720" cy="624"/>
              <a:chOff x="2520" y="10644"/>
              <a:chExt cx="720" cy="624"/>
            </a:xfrm>
          </p:grpSpPr>
          <p:sp>
            <p:nvSpPr>
              <p:cNvPr id="50189" name="Oval 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0190" name="Text Box 1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Z</a:t>
                </a:r>
                <a:endParaRPr lang="en-US" altLang="zh-CN" sz="1800" dirty="0"/>
              </a:p>
            </p:txBody>
          </p:sp>
        </p:grpSp>
        <p:grpSp>
          <p:nvGrpSpPr>
            <p:cNvPr id="50184" name="Group 11"/>
            <p:cNvGrpSpPr/>
            <p:nvPr/>
          </p:nvGrpSpPr>
          <p:grpSpPr>
            <a:xfrm>
              <a:off x="6660" y="10644"/>
              <a:ext cx="720" cy="624"/>
              <a:chOff x="2520" y="10644"/>
              <a:chExt cx="720" cy="624"/>
            </a:xfrm>
          </p:grpSpPr>
          <p:sp>
            <p:nvSpPr>
              <p:cNvPr id="50187" name="Oval 1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0188" name="Text Box 1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Y</a:t>
                </a:r>
                <a:endParaRPr lang="en-US" altLang="zh-CN" sz="1800" dirty="0"/>
              </a:p>
            </p:txBody>
          </p:sp>
        </p:grpSp>
        <p:sp>
          <p:nvSpPr>
            <p:cNvPr id="50185" name="Line 14"/>
            <p:cNvSpPr/>
            <p:nvPr/>
          </p:nvSpPr>
          <p:spPr>
            <a:xfrm>
              <a:off x="3240" y="10956"/>
              <a:ext cx="1260" cy="0"/>
            </a:xfrm>
            <a:prstGeom prst="line">
              <a:avLst/>
            </a:prstGeom>
            <a:ln w="9525" cap="flat" cmpd="sng">
              <a:solidFill>
                <a:srgbClr val="000000"/>
              </a:solidFill>
              <a:prstDash val="solid"/>
              <a:headEnd type="none" w="med" len="med"/>
              <a:tailEnd type="triangle" w="med" len="med"/>
            </a:ln>
          </p:spPr>
        </p:sp>
        <p:sp>
          <p:nvSpPr>
            <p:cNvPr id="50186" name="Line 15"/>
            <p:cNvSpPr/>
            <p:nvPr/>
          </p:nvSpPr>
          <p:spPr>
            <a:xfrm>
              <a:off x="5220" y="10956"/>
              <a:ext cx="1440"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120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分叉连接</a:t>
            </a:r>
            <a:r>
              <a:rPr lang="en-US" altLang="zh-CN" sz="3600" dirty="0">
                <a:ea typeface="华文新魏" panose="02010800040101010101" pitchFamily="2" charset="-122"/>
              </a:rPr>
              <a:t>)</a:t>
            </a:r>
            <a:r>
              <a:rPr lang="zh-CN" altLang="en-US" sz="3600" dirty="0"/>
              <a:t>）</a:t>
            </a:r>
            <a:endParaRPr lang="zh-CN" altLang="en-US" sz="3600" dirty="0"/>
          </a:p>
        </p:txBody>
      </p:sp>
      <p:sp>
        <p:nvSpPr>
          <p:cNvPr id="51204" name="Rectangle 3"/>
          <p:cNvSpPr>
            <a:spLocks noGrp="1"/>
          </p:cNvSpPr>
          <p:nvPr>
            <p:ph idx="1"/>
          </p:nvPr>
        </p:nvSpPr>
        <p:spPr>
          <a:xfrm>
            <a:off x="763270" y="1751330"/>
            <a:ext cx="4151313" cy="4114800"/>
          </a:xfrm>
        </p:spPr>
        <p:txBody>
          <a:bodyPr vert="horz" wrap="square" lIns="91440" tIns="45720" rIns="91440" bIns="45720" anchor="t" anchorCtr="0"/>
          <a:p>
            <a:pPr algn="just" eaLnBrk="1" hangingPunct="1"/>
            <a:r>
              <a:rPr lang="en-US" altLang="zh-CN" sz="2800" dirty="0">
                <a:latin typeface="宋体" panose="02010600030101010101" pitchFamily="2" charset="-122"/>
              </a:rPr>
              <a:t>Diverging</a:t>
            </a:r>
            <a:endParaRPr lang="en-US" altLang="zh-CN" sz="2800" dirty="0">
              <a:latin typeface="宋体" panose="02010600030101010101" pitchFamily="2" charset="-122"/>
            </a:endParaRPr>
          </a:p>
          <a:p>
            <a:pPr algn="just" eaLnBrk="1" hangingPunct="1"/>
            <a:r>
              <a:rPr lang="zh-CN" altLang="en-US" sz="2800" dirty="0">
                <a:latin typeface="宋体" panose="02010600030101010101" pitchFamily="2" charset="-122"/>
              </a:rPr>
              <a:t>如果，父节点</a:t>
            </a:r>
            <a:r>
              <a:rPr lang="en-US" altLang="zh-CN" sz="2800" dirty="0">
                <a:latin typeface="宋体" panose="02010600030101010101" pitchFamily="2" charset="-122"/>
              </a:rPr>
              <a:t>Z</a:t>
            </a:r>
            <a:r>
              <a:rPr lang="zh-CN" altLang="en-US" sz="2800" dirty="0">
                <a:latin typeface="宋体" panose="02010600030101010101" pitchFamily="2" charset="-122"/>
              </a:rPr>
              <a:t>是已知的，没有更多的信息能够通过</a:t>
            </a:r>
            <a:r>
              <a:rPr lang="en-US" altLang="zh-CN" sz="2800" dirty="0">
                <a:latin typeface="华文新魏" panose="02010800040101010101" pitchFamily="2" charset="-122"/>
              </a:rPr>
              <a:t>Z</a:t>
            </a:r>
            <a:r>
              <a:rPr lang="zh-CN" altLang="en-US" sz="2800" dirty="0">
                <a:latin typeface="宋体" panose="02010600030101010101" pitchFamily="2" charset="-122"/>
              </a:rPr>
              <a:t>影响到所有子节点。同理，父节点</a:t>
            </a:r>
            <a:r>
              <a:rPr lang="en-US" altLang="zh-CN" sz="2800" dirty="0">
                <a:latin typeface="华文新魏" panose="02010800040101010101" pitchFamily="2" charset="-122"/>
              </a:rPr>
              <a:t>Z</a:t>
            </a:r>
            <a:r>
              <a:rPr lang="zh-CN" altLang="en-US" sz="2800" dirty="0">
                <a:latin typeface="宋体" panose="02010600030101010101" pitchFamily="2" charset="-122"/>
              </a:rPr>
              <a:t>是已知时，子节点</a:t>
            </a:r>
            <a:r>
              <a:rPr lang="en-US" altLang="zh-CN" sz="2800" dirty="0">
                <a:latin typeface="华文新魏" panose="02010800040101010101" pitchFamily="2" charset="-122"/>
              </a:rPr>
              <a:t>X, </a:t>
            </a:r>
            <a:r>
              <a:rPr lang="en-US" altLang="zh-CN" sz="2800" dirty="0"/>
              <a:t>…</a:t>
            </a:r>
            <a:r>
              <a:rPr lang="en-US" altLang="zh-CN" sz="2800" dirty="0">
                <a:latin typeface="华文新魏" panose="02010800040101010101" pitchFamily="2" charset="-122"/>
              </a:rPr>
              <a:t>, N</a:t>
            </a:r>
            <a:r>
              <a:rPr lang="zh-CN" altLang="en-US" sz="2800" dirty="0">
                <a:latin typeface="宋体" panose="02010600030101010101" pitchFamily="2" charset="-122"/>
              </a:rPr>
              <a:t>是相互独立的。称子节点</a:t>
            </a:r>
            <a:r>
              <a:rPr lang="en-US" altLang="zh-CN" sz="2800" dirty="0">
                <a:latin typeface="华文新魏" panose="02010800040101010101" pitchFamily="2" charset="-122"/>
              </a:rPr>
              <a:t>X, </a:t>
            </a:r>
            <a:r>
              <a:rPr lang="en-US" altLang="zh-CN" sz="2800" dirty="0"/>
              <a:t>…</a:t>
            </a:r>
            <a:r>
              <a:rPr lang="en-US" altLang="zh-CN" sz="2800" dirty="0">
                <a:latin typeface="华文新魏" panose="02010800040101010101" pitchFamily="2" charset="-122"/>
              </a:rPr>
              <a:t>, N</a:t>
            </a:r>
            <a:r>
              <a:rPr lang="zh-CN" altLang="en-US" sz="2800" dirty="0">
                <a:latin typeface="宋体" panose="02010600030101010101" pitchFamily="2" charset="-122"/>
              </a:rPr>
              <a:t>是被</a:t>
            </a:r>
            <a:r>
              <a:rPr lang="en-US" altLang="zh-CN" sz="2800" dirty="0">
                <a:latin typeface="华文新魏" panose="02010800040101010101" pitchFamily="2" charset="-122"/>
              </a:rPr>
              <a:t>Z</a:t>
            </a:r>
            <a:r>
              <a:rPr lang="zh-CN" altLang="en-US" sz="2800" dirty="0">
                <a:latin typeface="宋体" panose="02010600030101010101" pitchFamily="2" charset="-122"/>
              </a:rPr>
              <a:t>节点</a:t>
            </a:r>
            <a:r>
              <a:rPr lang="en-US" altLang="zh-CN" sz="2800" dirty="0">
                <a:latin typeface="华文新魏" panose="02010800040101010101" pitchFamily="2" charset="-122"/>
              </a:rPr>
              <a:t>D</a:t>
            </a:r>
            <a:r>
              <a:rPr lang="zh-CN" altLang="en-US" sz="2800" dirty="0">
                <a:latin typeface="宋体" panose="02010600030101010101" pitchFamily="2" charset="-122"/>
              </a:rPr>
              <a:t>分离的。</a:t>
            </a:r>
            <a:r>
              <a:rPr lang="zh-CN" altLang="en-US" sz="2800" dirty="0">
                <a:latin typeface="华文新魏" panose="02010800040101010101" pitchFamily="2" charset="-122"/>
              </a:rPr>
              <a:t> </a:t>
            </a:r>
            <a:endParaRPr lang="zh-CN" altLang="en-US" sz="2800" dirty="0">
              <a:latin typeface="华文新魏" panose="02010800040101010101" pitchFamily="2" charset="-122"/>
            </a:endParaRPr>
          </a:p>
        </p:txBody>
      </p:sp>
      <p:grpSp>
        <p:nvGrpSpPr>
          <p:cNvPr id="51205" name="Group 4"/>
          <p:cNvGrpSpPr/>
          <p:nvPr/>
        </p:nvGrpSpPr>
        <p:grpSpPr>
          <a:xfrm>
            <a:off x="5318760" y="2476500"/>
            <a:ext cx="2743200" cy="1905000"/>
            <a:chOff x="3240" y="1440"/>
            <a:chExt cx="4320" cy="2496"/>
          </a:xfrm>
        </p:grpSpPr>
        <p:grpSp>
          <p:nvGrpSpPr>
            <p:cNvPr id="51206" name="Group 5"/>
            <p:cNvGrpSpPr/>
            <p:nvPr/>
          </p:nvGrpSpPr>
          <p:grpSpPr>
            <a:xfrm>
              <a:off x="6840" y="3156"/>
              <a:ext cx="720" cy="624"/>
              <a:chOff x="2520" y="10644"/>
              <a:chExt cx="720" cy="624"/>
            </a:xfrm>
          </p:grpSpPr>
          <p:sp>
            <p:nvSpPr>
              <p:cNvPr id="51220" name="Oval 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1221" name="Text Box 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N</a:t>
                </a:r>
                <a:endParaRPr lang="en-US" altLang="zh-CN" sz="1800" dirty="0"/>
              </a:p>
            </p:txBody>
          </p:sp>
        </p:grpSp>
        <p:grpSp>
          <p:nvGrpSpPr>
            <p:cNvPr id="51207" name="Group 8"/>
            <p:cNvGrpSpPr/>
            <p:nvPr/>
          </p:nvGrpSpPr>
          <p:grpSpPr>
            <a:xfrm>
              <a:off x="4860" y="3156"/>
              <a:ext cx="720" cy="624"/>
              <a:chOff x="2520" y="10644"/>
              <a:chExt cx="720" cy="624"/>
            </a:xfrm>
          </p:grpSpPr>
          <p:sp>
            <p:nvSpPr>
              <p:cNvPr id="51218" name="Oval 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1219" name="Text Box 1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Y</a:t>
                </a:r>
                <a:endParaRPr lang="en-US" altLang="zh-CN" sz="1800" dirty="0"/>
              </a:p>
            </p:txBody>
          </p:sp>
        </p:grpSp>
        <p:grpSp>
          <p:nvGrpSpPr>
            <p:cNvPr id="51208" name="Group 11"/>
            <p:cNvGrpSpPr/>
            <p:nvPr/>
          </p:nvGrpSpPr>
          <p:grpSpPr>
            <a:xfrm>
              <a:off x="3240" y="3156"/>
              <a:ext cx="720" cy="624"/>
              <a:chOff x="2520" y="10644"/>
              <a:chExt cx="720" cy="624"/>
            </a:xfrm>
          </p:grpSpPr>
          <p:sp>
            <p:nvSpPr>
              <p:cNvPr id="51216" name="Oval 1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1217" name="Text Box 1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X</a:t>
                </a:r>
                <a:endParaRPr lang="en-US" altLang="zh-CN" sz="1800" dirty="0"/>
              </a:p>
            </p:txBody>
          </p:sp>
        </p:grpSp>
        <p:grpSp>
          <p:nvGrpSpPr>
            <p:cNvPr id="51209" name="Group 14"/>
            <p:cNvGrpSpPr/>
            <p:nvPr/>
          </p:nvGrpSpPr>
          <p:grpSpPr>
            <a:xfrm>
              <a:off x="5040" y="1440"/>
              <a:ext cx="720" cy="624"/>
              <a:chOff x="2520" y="10644"/>
              <a:chExt cx="720" cy="624"/>
            </a:xfrm>
          </p:grpSpPr>
          <p:sp>
            <p:nvSpPr>
              <p:cNvPr id="51214" name="Oval 15"/>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1215" name="Text Box 16"/>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Z</a:t>
                </a:r>
                <a:endParaRPr lang="en-US" altLang="zh-CN" sz="1800" dirty="0"/>
              </a:p>
            </p:txBody>
          </p:sp>
        </p:grpSp>
        <p:sp>
          <p:nvSpPr>
            <p:cNvPr id="51210" name="Text Box 17"/>
            <p:cNvSpPr txBox="1"/>
            <p:nvPr/>
          </p:nvSpPr>
          <p:spPr>
            <a:xfrm>
              <a:off x="5760" y="3312"/>
              <a:ext cx="900" cy="624"/>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zh-CN" altLang="en-US" sz="1000" dirty="0"/>
                <a:t>。。。</a:t>
              </a:r>
              <a:endParaRPr lang="zh-CN" altLang="en-US" sz="1000" dirty="0"/>
            </a:p>
          </p:txBody>
        </p:sp>
        <p:sp>
          <p:nvSpPr>
            <p:cNvPr id="51211" name="Line 18"/>
            <p:cNvSpPr/>
            <p:nvPr/>
          </p:nvSpPr>
          <p:spPr>
            <a:xfrm flipH="1">
              <a:off x="3780" y="2064"/>
              <a:ext cx="1620" cy="1092"/>
            </a:xfrm>
            <a:prstGeom prst="line">
              <a:avLst/>
            </a:prstGeom>
            <a:ln w="9525" cap="flat" cmpd="sng">
              <a:solidFill>
                <a:srgbClr val="000000"/>
              </a:solidFill>
              <a:prstDash val="solid"/>
              <a:headEnd type="none" w="med" len="med"/>
              <a:tailEnd type="triangle" w="med" len="med"/>
            </a:ln>
          </p:spPr>
        </p:sp>
        <p:sp>
          <p:nvSpPr>
            <p:cNvPr id="51212" name="Line 19"/>
            <p:cNvSpPr/>
            <p:nvPr/>
          </p:nvSpPr>
          <p:spPr>
            <a:xfrm flipH="1">
              <a:off x="5220" y="2064"/>
              <a:ext cx="180" cy="1092"/>
            </a:xfrm>
            <a:prstGeom prst="line">
              <a:avLst/>
            </a:prstGeom>
            <a:ln w="9525" cap="flat" cmpd="sng">
              <a:solidFill>
                <a:srgbClr val="000000"/>
              </a:solidFill>
              <a:prstDash val="solid"/>
              <a:headEnd type="none" w="med" len="med"/>
              <a:tailEnd type="triangle" w="med" len="med"/>
            </a:ln>
          </p:spPr>
        </p:sp>
        <p:sp>
          <p:nvSpPr>
            <p:cNvPr id="51213" name="Line 20"/>
            <p:cNvSpPr/>
            <p:nvPr/>
          </p:nvSpPr>
          <p:spPr>
            <a:xfrm>
              <a:off x="5400" y="2064"/>
              <a:ext cx="1620" cy="1092"/>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543207" y="457200"/>
            <a:ext cx="8150225" cy="838200"/>
          </a:xfrm>
          <a:prstGeom prst="rect">
            <a:avLst/>
          </a:prstGeom>
        </p:spPr>
        <p:txBody>
          <a:bodyPr/>
          <a:lstStyle/>
          <a:p>
            <a:pPr algn="ctr" eaLnBrk="1" fontAlgn="auto" hangingPunct="1">
              <a:spcAft>
                <a:spcPts val="0"/>
              </a:spcAft>
              <a:defRPr/>
            </a:pPr>
            <a:r>
              <a:rPr lang="zh-CN" altLang="en-US" dirty="0"/>
              <a:t>知识的不确定性</a:t>
            </a:r>
            <a:endParaRPr lang="zh-CN" altLang="en-US" dirty="0"/>
          </a:p>
        </p:txBody>
      </p:sp>
      <p:sp>
        <p:nvSpPr>
          <p:cNvPr id="30723" name="Rectangle 3" descr="Rectangle: Click to edit Master text styles&#10;Second level&#10;Third level&#10;Fourth level&#10;Fifth level"/>
          <p:cNvSpPr>
            <a:spLocks noGrp="1" noChangeArrowheads="1"/>
          </p:cNvSpPr>
          <p:nvPr>
            <p:ph idx="4294967295"/>
          </p:nvPr>
        </p:nvSpPr>
        <p:spPr>
          <a:xfrm>
            <a:off x="543332" y="1554163"/>
            <a:ext cx="8123238" cy="4525962"/>
          </a:xfrm>
          <a:prstGeom prst="rect">
            <a:avLst/>
          </a:prstGeom>
        </p:spPr>
        <p:txBody>
          <a:bodyPr/>
          <a:lstStyle/>
          <a:p>
            <a:pPr eaLnBrk="1" hangingPunct="1">
              <a:lnSpc>
                <a:spcPct val="100000"/>
              </a:lnSpc>
              <a:buFont typeface="Wingdings" panose="05000000000000000000" charset="0"/>
              <a:buChar char="Ø"/>
            </a:pPr>
            <a:r>
              <a:rPr lang="zh-CN" altLang="en-US" dirty="0" smtClean="0"/>
              <a:t>引起知识不确定性的原因主要有：</a:t>
            </a:r>
            <a:endParaRPr lang="zh-CN" altLang="en-US" dirty="0" smtClean="0"/>
          </a:p>
          <a:p>
            <a:pPr marL="990600" lvl="1" indent="-533400" eaLnBrk="1" hangingPunct="1">
              <a:lnSpc>
                <a:spcPct val="100000"/>
              </a:lnSpc>
              <a:buFont typeface="Wingdings" panose="05000000000000000000" pitchFamily="2" charset="2"/>
              <a:buAutoNum type="arabicParenR"/>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不完全性：这种药可能会治疗</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COVID-19</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endParaRPr>
          </a:p>
          <a:p>
            <a:pPr marL="990600" lvl="1" indent="-533400" eaLnBrk="1" hangingPunct="1">
              <a:lnSpc>
                <a:spcPct val="100000"/>
              </a:lnSpc>
              <a:buFont typeface="Wingdings" panose="05000000000000000000" pitchFamily="2" charset="2"/>
              <a:buAutoNum type="arabicParenR"/>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经验性：朝霞不出门，晚霞行千里。</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endParaRPr>
          </a:p>
          <a:p>
            <a:pPr marL="990600" lvl="1" indent="-533400" eaLnBrk="1" hangingPunct="1">
              <a:lnSpc>
                <a:spcPct val="100000"/>
              </a:lnSpc>
              <a:buFont typeface="Wingdings" panose="05000000000000000000" pitchFamily="2" charset="2"/>
              <a:buAutoNum type="arabicParenR"/>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概率性：我有八成的把握打中目标。</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90600" lvl="1" indent="-533400" eaLnBrk="1" hangingPunct="1">
              <a:lnSpc>
                <a:spcPct val="100000"/>
              </a:lnSpc>
              <a:buFont typeface="Wingdings" panose="05000000000000000000" pitchFamily="2" charset="2"/>
              <a:buAutoNum type="arabicParenR"/>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模糊性：高个子适合于打篮球。</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90600" lvl="1" indent="-533400" eaLnBrk="1" hangingPunct="1">
              <a:lnSpc>
                <a:spcPct val="100000"/>
              </a:lnSpc>
              <a:buFont typeface="Wingdings" panose="05000000000000000000" pitchFamily="2" charset="2"/>
              <a:buAutoNum type="arabicParenR"/>
            </a:pP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90600" lvl="1" indent="-533400" eaLnBrk="1" hangingPunct="1">
              <a:lnSpc>
                <a:spcPct val="100000"/>
              </a:lnSpc>
              <a:buFont typeface="Wingdings" panose="05000000000000000000" pitchFamily="2" charset="2"/>
              <a:buAutoNum type="arabicParenR"/>
            </a:pP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994494C0-9331-402A-8DD4-13B108DA6AD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 calcmode="lin" valueType="num">
                                      <p:cBhvr additive="base">
                                        <p:cTn id="12"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23">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0723">
                                            <p:txEl>
                                              <p:pRg st="2" end="2"/>
                                            </p:txEl>
                                          </p:spTgt>
                                        </p:tgtEl>
                                        <p:attrNameLst>
                                          <p:attrName>style.visibility</p:attrName>
                                        </p:attrNameLst>
                                      </p:cBhvr>
                                      <p:to>
                                        <p:strVal val="visible"/>
                                      </p:to>
                                    </p:set>
                                    <p:anim calcmode="lin" valueType="num">
                                      <p:cBhvr additive="base">
                                        <p:cTn id="16"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0723">
                                            <p:txEl>
                                              <p:pRg st="3" end="3"/>
                                            </p:txEl>
                                          </p:spTgt>
                                        </p:tgtEl>
                                        <p:attrNameLst>
                                          <p:attrName>style.visibility</p:attrName>
                                        </p:attrNameLst>
                                      </p:cBhvr>
                                      <p:to>
                                        <p:strVal val="visible"/>
                                      </p:to>
                                    </p:set>
                                    <p:anim calcmode="lin" valueType="num">
                                      <p:cBhvr additive="base">
                                        <p:cTn id="20"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30723">
                                            <p:txEl>
                                              <p:pRg st="4" end="4"/>
                                            </p:txEl>
                                          </p:spTgt>
                                        </p:tgtEl>
                                        <p:attrNameLst>
                                          <p:attrName>style.visibility</p:attrName>
                                        </p:attrNameLst>
                                      </p:cBhvr>
                                      <p:to>
                                        <p:strVal val="visible"/>
                                      </p:to>
                                    </p:set>
                                    <p:anim calcmode="lin" valueType="num">
                                      <p:cBhvr additive="base">
                                        <p:cTn id="25"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2227"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汇集连接</a:t>
            </a:r>
            <a:r>
              <a:rPr lang="en-US" altLang="zh-CN" sz="3600" dirty="0">
                <a:ea typeface="华文新魏" panose="02010800040101010101" pitchFamily="2" charset="-122"/>
              </a:rPr>
              <a:t>)</a:t>
            </a:r>
            <a:r>
              <a:rPr lang="zh-CN" altLang="en-US" sz="3600" dirty="0"/>
              <a:t>）</a:t>
            </a:r>
            <a:endParaRPr lang="zh-CN" altLang="en-US" sz="3600" dirty="0"/>
          </a:p>
        </p:txBody>
      </p:sp>
      <p:sp>
        <p:nvSpPr>
          <p:cNvPr id="52228" name="Rectangle 3"/>
          <p:cNvSpPr>
            <a:spLocks noGrp="1"/>
          </p:cNvSpPr>
          <p:nvPr>
            <p:ph idx="1"/>
          </p:nvPr>
        </p:nvSpPr>
        <p:spPr>
          <a:xfrm>
            <a:off x="304800" y="1690688"/>
            <a:ext cx="4724400" cy="4114800"/>
          </a:xfrm>
        </p:spPr>
        <p:txBody>
          <a:bodyPr vert="horz" wrap="square" lIns="91440" tIns="45720" rIns="91440" bIns="45720" anchor="t" anchorCtr="0"/>
          <a:p>
            <a:pPr algn="just" eaLnBrk="1" hangingPunct="1">
              <a:lnSpc>
                <a:spcPct val="90000"/>
              </a:lnSpc>
            </a:pPr>
            <a:r>
              <a:rPr lang="zh-CN" altLang="en-US" sz="2400" dirty="0">
                <a:latin typeface="宋体" panose="02010600030101010101" pitchFamily="2" charset="-122"/>
              </a:rPr>
              <a:t>汇集</a:t>
            </a:r>
            <a:r>
              <a:rPr lang="en-US" altLang="zh-CN" sz="2400" dirty="0">
                <a:latin typeface="宋体" panose="02010600030101010101" pitchFamily="2" charset="-122"/>
              </a:rPr>
              <a:t>(Converging)</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如果不从父节点得到推断，子节点</a:t>
            </a:r>
            <a:r>
              <a:rPr lang="en-US" altLang="zh-CN" sz="2400" dirty="0">
                <a:latin typeface="华文新魏" panose="02010800040101010101" pitchFamily="2" charset="-122"/>
              </a:rPr>
              <a:t>Z</a:t>
            </a:r>
            <a:r>
              <a:rPr lang="zh-CN" altLang="en-US" sz="2400" dirty="0">
                <a:latin typeface="宋体" panose="02010600030101010101" pitchFamily="2" charset="-122"/>
              </a:rPr>
              <a:t>就一无所知，那么，父节点是相互独立的，它们之间没有相互影响。</a:t>
            </a:r>
            <a:endParaRPr lang="zh-CN" altLang="en-US" sz="2400" dirty="0">
              <a:latin typeface="宋体" panose="02010600030101010101" pitchFamily="2" charset="-122"/>
            </a:endParaRPr>
          </a:p>
          <a:p>
            <a:pPr algn="just" eaLnBrk="1" hangingPunct="1">
              <a:lnSpc>
                <a:spcPct val="90000"/>
              </a:lnSpc>
            </a:pPr>
            <a:r>
              <a:rPr lang="zh-CN" altLang="en-US" sz="2400" dirty="0">
                <a:latin typeface="宋体" panose="02010600030101010101" pitchFamily="2" charset="-122"/>
              </a:rPr>
              <a:t>如果，某事件影响了</a:t>
            </a:r>
            <a:r>
              <a:rPr lang="en-US" altLang="zh-CN" sz="2400" dirty="0">
                <a:latin typeface="华文新魏" panose="02010800040101010101" pitchFamily="2" charset="-122"/>
              </a:rPr>
              <a:t>Z</a:t>
            </a:r>
            <a:r>
              <a:rPr lang="zh-CN" altLang="en-US" sz="2400" dirty="0">
                <a:latin typeface="宋体" panose="02010600030101010101" pitchFamily="2" charset="-122"/>
              </a:rPr>
              <a:t>，那么，各个父节点就不是相互独立的了。该事件可以直接影响</a:t>
            </a:r>
            <a:r>
              <a:rPr lang="en-US" altLang="zh-CN" sz="2400" dirty="0">
                <a:latin typeface="华文新魏" panose="02010800040101010101" pitchFamily="2" charset="-122"/>
              </a:rPr>
              <a:t>Z</a:t>
            </a:r>
            <a:r>
              <a:rPr lang="zh-CN" altLang="en-US" sz="2400" dirty="0">
                <a:latin typeface="宋体" panose="02010600030101010101" pitchFamily="2" charset="-122"/>
              </a:rPr>
              <a:t>，也可以通过它的后代节点影响</a:t>
            </a:r>
            <a:r>
              <a:rPr lang="en-US" altLang="zh-CN" sz="2400" dirty="0">
                <a:latin typeface="华文新魏" panose="02010800040101010101" pitchFamily="2" charset="-122"/>
              </a:rPr>
              <a:t>Z</a:t>
            </a:r>
            <a:r>
              <a:rPr lang="zh-CN" altLang="en-US" sz="2400" dirty="0">
                <a:latin typeface="宋体" panose="02010600030101010101" pitchFamily="2" charset="-122"/>
              </a:rPr>
              <a:t>。这种现象称作条件依存。总之，如果子节点有了变化，或子节点的后代节点发生变化，信息是可以通过汇集连接传播的。</a:t>
            </a:r>
            <a:r>
              <a:rPr lang="zh-CN" altLang="en-US" sz="2400" dirty="0">
                <a:latin typeface="华文新魏" panose="02010800040101010101" pitchFamily="2" charset="-122"/>
              </a:rPr>
              <a:t> </a:t>
            </a:r>
            <a:endParaRPr lang="zh-CN" altLang="en-US" sz="2400" dirty="0">
              <a:latin typeface="华文新魏" panose="02010800040101010101" pitchFamily="2" charset="-122"/>
            </a:endParaRPr>
          </a:p>
        </p:txBody>
      </p:sp>
      <p:grpSp>
        <p:nvGrpSpPr>
          <p:cNvPr id="52229" name="Group 4"/>
          <p:cNvGrpSpPr/>
          <p:nvPr/>
        </p:nvGrpSpPr>
        <p:grpSpPr>
          <a:xfrm>
            <a:off x="5181600" y="2477135"/>
            <a:ext cx="3276600" cy="2057400"/>
            <a:chOff x="4140" y="10798"/>
            <a:chExt cx="4140" cy="2496"/>
          </a:xfrm>
        </p:grpSpPr>
        <p:grpSp>
          <p:nvGrpSpPr>
            <p:cNvPr id="52230" name="Group 5"/>
            <p:cNvGrpSpPr/>
            <p:nvPr/>
          </p:nvGrpSpPr>
          <p:grpSpPr>
            <a:xfrm>
              <a:off x="5940" y="12670"/>
              <a:ext cx="720" cy="624"/>
              <a:chOff x="2520" y="10644"/>
              <a:chExt cx="720" cy="624"/>
            </a:xfrm>
          </p:grpSpPr>
          <p:sp>
            <p:nvSpPr>
              <p:cNvPr id="52244" name="Oval 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2245" name="Text Box 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Z</a:t>
                </a:r>
                <a:endParaRPr lang="en-US" altLang="zh-CN" sz="1800" dirty="0"/>
              </a:p>
            </p:txBody>
          </p:sp>
        </p:grpSp>
        <p:grpSp>
          <p:nvGrpSpPr>
            <p:cNvPr id="52231" name="Group 8"/>
            <p:cNvGrpSpPr/>
            <p:nvPr/>
          </p:nvGrpSpPr>
          <p:grpSpPr>
            <a:xfrm>
              <a:off x="7560" y="10798"/>
              <a:ext cx="720" cy="624"/>
              <a:chOff x="2520" y="10644"/>
              <a:chExt cx="720" cy="624"/>
            </a:xfrm>
          </p:grpSpPr>
          <p:sp>
            <p:nvSpPr>
              <p:cNvPr id="52242" name="Oval 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2243" name="Text Box 1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N</a:t>
                </a:r>
                <a:endParaRPr lang="en-US" altLang="zh-CN" sz="1800" dirty="0"/>
              </a:p>
            </p:txBody>
          </p:sp>
        </p:grpSp>
        <p:grpSp>
          <p:nvGrpSpPr>
            <p:cNvPr id="52232" name="Group 11"/>
            <p:cNvGrpSpPr/>
            <p:nvPr/>
          </p:nvGrpSpPr>
          <p:grpSpPr>
            <a:xfrm>
              <a:off x="5580" y="10798"/>
              <a:ext cx="720" cy="624"/>
              <a:chOff x="2520" y="10644"/>
              <a:chExt cx="720" cy="624"/>
            </a:xfrm>
          </p:grpSpPr>
          <p:sp>
            <p:nvSpPr>
              <p:cNvPr id="52240" name="Oval 1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2241" name="Text Box 1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Y</a:t>
                </a:r>
                <a:endParaRPr lang="en-US" altLang="zh-CN" sz="1800" dirty="0"/>
              </a:p>
            </p:txBody>
          </p:sp>
        </p:grpSp>
        <p:grpSp>
          <p:nvGrpSpPr>
            <p:cNvPr id="52233" name="Group 14"/>
            <p:cNvGrpSpPr/>
            <p:nvPr/>
          </p:nvGrpSpPr>
          <p:grpSpPr>
            <a:xfrm>
              <a:off x="4140" y="10798"/>
              <a:ext cx="720" cy="624"/>
              <a:chOff x="2520" y="10644"/>
              <a:chExt cx="720" cy="624"/>
            </a:xfrm>
          </p:grpSpPr>
          <p:sp>
            <p:nvSpPr>
              <p:cNvPr id="52238" name="Oval 15"/>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2239" name="Text Box 16"/>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X</a:t>
                </a:r>
                <a:endParaRPr lang="en-US" altLang="zh-CN" sz="1800" dirty="0"/>
              </a:p>
            </p:txBody>
          </p:sp>
        </p:grpSp>
        <p:sp>
          <p:nvSpPr>
            <p:cNvPr id="52234" name="Text Box 17"/>
            <p:cNvSpPr txBox="1"/>
            <p:nvPr/>
          </p:nvSpPr>
          <p:spPr>
            <a:xfrm>
              <a:off x="6660" y="10798"/>
              <a:ext cx="720" cy="78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zh-CN" altLang="en-US" sz="1000" dirty="0"/>
                <a:t>。。。</a:t>
              </a:r>
              <a:endParaRPr lang="zh-CN" altLang="en-US" sz="1000" dirty="0"/>
            </a:p>
          </p:txBody>
        </p:sp>
        <p:sp>
          <p:nvSpPr>
            <p:cNvPr id="52235" name="Line 18"/>
            <p:cNvSpPr/>
            <p:nvPr/>
          </p:nvSpPr>
          <p:spPr>
            <a:xfrm>
              <a:off x="4500" y="11422"/>
              <a:ext cx="1800" cy="1248"/>
            </a:xfrm>
            <a:prstGeom prst="line">
              <a:avLst/>
            </a:prstGeom>
            <a:ln w="9525" cap="flat" cmpd="sng">
              <a:solidFill>
                <a:srgbClr val="000000"/>
              </a:solidFill>
              <a:prstDash val="solid"/>
              <a:headEnd type="none" w="med" len="med"/>
              <a:tailEnd type="triangle" w="med" len="med"/>
            </a:ln>
          </p:spPr>
        </p:sp>
        <p:sp>
          <p:nvSpPr>
            <p:cNvPr id="52236" name="Line 19"/>
            <p:cNvSpPr/>
            <p:nvPr/>
          </p:nvSpPr>
          <p:spPr>
            <a:xfrm>
              <a:off x="5940" y="11422"/>
              <a:ext cx="360" cy="1248"/>
            </a:xfrm>
            <a:prstGeom prst="line">
              <a:avLst/>
            </a:prstGeom>
            <a:ln w="9525" cap="flat" cmpd="sng">
              <a:solidFill>
                <a:srgbClr val="000000"/>
              </a:solidFill>
              <a:prstDash val="solid"/>
              <a:headEnd type="none" w="med" len="med"/>
              <a:tailEnd type="triangle" w="med" len="med"/>
            </a:ln>
          </p:spPr>
        </p:sp>
        <p:sp>
          <p:nvSpPr>
            <p:cNvPr id="52237" name="Line 20"/>
            <p:cNvSpPr/>
            <p:nvPr/>
          </p:nvSpPr>
          <p:spPr>
            <a:xfrm flipH="1">
              <a:off x="6300" y="11422"/>
              <a:ext cx="1620" cy="1248"/>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3251"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条件依存</a:t>
            </a:r>
            <a:r>
              <a:rPr lang="en-US" altLang="zh-CN" sz="3600" dirty="0">
                <a:ea typeface="华文新魏" panose="02010800040101010101" pitchFamily="2" charset="-122"/>
              </a:rPr>
              <a:t>)</a:t>
            </a:r>
            <a:r>
              <a:rPr lang="zh-CN" altLang="en-US" sz="3600" dirty="0"/>
              <a:t>）</a:t>
            </a:r>
            <a:endParaRPr lang="zh-CN" altLang="en-US" sz="3600" dirty="0"/>
          </a:p>
        </p:txBody>
      </p:sp>
      <p:sp>
        <p:nvSpPr>
          <p:cNvPr id="53252" name="Rectangle 3"/>
          <p:cNvSpPr>
            <a:spLocks noGrp="1"/>
          </p:cNvSpPr>
          <p:nvPr>
            <p:ph idx="1"/>
          </p:nvPr>
        </p:nvSpPr>
        <p:spPr/>
        <p:txBody>
          <a:bodyPr vert="horz" wrap="square" lIns="91440" tIns="45720" rIns="91440" bIns="45720" anchor="t" anchorCtr="0"/>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endParaRPr lang="en-US" altLang="zh-CN" dirty="0">
              <a:latin typeface="宋体" panose="02010600030101010101" pitchFamily="2" charset="-122"/>
            </a:endParaRPr>
          </a:p>
          <a:p>
            <a:pPr eaLnBrk="1" hangingPunct="1">
              <a:buNone/>
            </a:pPr>
            <a:r>
              <a:rPr lang="en-US" altLang="zh-CN" sz="2400" dirty="0">
                <a:latin typeface="宋体" panose="02010600030101010101" pitchFamily="2" charset="-122"/>
              </a:rPr>
              <a:t> </a:t>
            </a:r>
            <a:endParaRPr lang="en-US" altLang="zh-CN" sz="2400" dirty="0">
              <a:latin typeface="宋体" panose="02010600030101010101" pitchFamily="2" charset="-122"/>
            </a:endParaRPr>
          </a:p>
          <a:p>
            <a:pPr eaLnBrk="1" hangingPunct="1">
              <a:buNone/>
            </a:pPr>
            <a:r>
              <a:rPr lang="en-US" altLang="zh-CN" sz="2400" dirty="0">
                <a:latin typeface="宋体" panose="02010600030101010101" pitchFamily="2" charset="-122"/>
              </a:rPr>
              <a:t>    </a:t>
            </a:r>
            <a:r>
              <a:rPr lang="zh-CN" altLang="en-US" sz="2400" dirty="0">
                <a:latin typeface="宋体" panose="02010600030101010101" pitchFamily="2" charset="-122"/>
              </a:rPr>
              <a:t>事件</a:t>
            </a:r>
            <a:r>
              <a:rPr lang="en-US" altLang="zh-CN" sz="2400" dirty="0">
                <a:latin typeface="华文新魏" panose="02010800040101010101" pitchFamily="2" charset="-122"/>
              </a:rPr>
              <a:t>e</a:t>
            </a:r>
            <a:r>
              <a:rPr lang="zh-CN" altLang="en-US" sz="2400" dirty="0">
                <a:latin typeface="宋体" panose="02010600030101010101" pitchFamily="2" charset="-122"/>
              </a:rPr>
              <a:t>直接影响节点</a:t>
            </a:r>
            <a:r>
              <a:rPr lang="en-US" altLang="zh-CN" sz="2400" dirty="0">
                <a:latin typeface="宋体" panose="02010600030101010101" pitchFamily="2" charset="-122"/>
              </a:rPr>
              <a:t>Z          </a:t>
            </a:r>
            <a:endParaRPr lang="en-US" altLang="zh-CN" sz="2400" dirty="0">
              <a:latin typeface="宋体" panose="02010600030101010101" pitchFamily="2" charset="-122"/>
            </a:endParaRPr>
          </a:p>
          <a:p>
            <a:pPr eaLnBrk="1" hangingPunct="1">
              <a:buNone/>
            </a:pPr>
            <a:r>
              <a:rPr lang="en-US" altLang="zh-CN" sz="2400" dirty="0">
                <a:latin typeface="宋体" panose="02010600030101010101" pitchFamily="2" charset="-122"/>
              </a:rPr>
              <a:t>                               </a:t>
            </a:r>
            <a:r>
              <a:rPr lang="zh-CN" altLang="en-US" sz="2400" dirty="0">
                <a:latin typeface="宋体" panose="02010600030101010101" pitchFamily="2" charset="-122"/>
              </a:rPr>
              <a:t>事件</a:t>
            </a:r>
            <a:r>
              <a:rPr lang="en-US" altLang="zh-CN" sz="2400" dirty="0">
                <a:latin typeface="华文新魏" panose="02010800040101010101" pitchFamily="2" charset="-122"/>
              </a:rPr>
              <a:t>e</a:t>
            </a:r>
            <a:r>
              <a:rPr lang="zh-CN" altLang="en-US" sz="2400" dirty="0">
                <a:latin typeface="宋体" panose="02010600030101010101" pitchFamily="2" charset="-122"/>
              </a:rPr>
              <a:t>影响节点</a:t>
            </a:r>
            <a:r>
              <a:rPr lang="en-US" altLang="zh-CN" sz="2400" dirty="0">
                <a:latin typeface="华文新魏" panose="02010800040101010101" pitchFamily="2" charset="-122"/>
              </a:rPr>
              <a:t>Z</a:t>
            </a:r>
            <a:r>
              <a:rPr lang="zh-CN" altLang="en-US" sz="2400" dirty="0">
                <a:latin typeface="宋体" panose="02010600030101010101" pitchFamily="2" charset="-122"/>
              </a:rPr>
              <a:t>的后代节点</a:t>
            </a:r>
            <a:r>
              <a:rPr lang="zh-CN" altLang="en-US" dirty="0">
                <a:latin typeface="华文新魏" panose="02010800040101010101" pitchFamily="2" charset="-122"/>
              </a:rPr>
              <a:t> </a:t>
            </a:r>
            <a:endParaRPr lang="zh-CN" altLang="en-US" dirty="0">
              <a:latin typeface="华文新魏" panose="02010800040101010101" pitchFamily="2" charset="-122"/>
            </a:endParaRPr>
          </a:p>
        </p:txBody>
      </p:sp>
      <p:grpSp>
        <p:nvGrpSpPr>
          <p:cNvPr id="53253" name="Group 4"/>
          <p:cNvGrpSpPr/>
          <p:nvPr/>
        </p:nvGrpSpPr>
        <p:grpSpPr>
          <a:xfrm>
            <a:off x="714375" y="2743200"/>
            <a:ext cx="3352800" cy="2057400"/>
            <a:chOff x="4320" y="2688"/>
            <a:chExt cx="4140" cy="2496"/>
          </a:xfrm>
        </p:grpSpPr>
        <p:grpSp>
          <p:nvGrpSpPr>
            <p:cNvPr id="53283" name="Group 5"/>
            <p:cNvGrpSpPr/>
            <p:nvPr/>
          </p:nvGrpSpPr>
          <p:grpSpPr>
            <a:xfrm>
              <a:off x="6120" y="4560"/>
              <a:ext cx="720" cy="624"/>
              <a:chOff x="2520" y="10644"/>
              <a:chExt cx="720" cy="624"/>
            </a:xfrm>
          </p:grpSpPr>
          <p:sp>
            <p:nvSpPr>
              <p:cNvPr id="53301" name="Oval 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302" name="Text Box 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Z</a:t>
                </a:r>
                <a:endParaRPr lang="en-US" altLang="zh-CN" sz="1800" dirty="0"/>
              </a:p>
            </p:txBody>
          </p:sp>
        </p:grpSp>
        <p:grpSp>
          <p:nvGrpSpPr>
            <p:cNvPr id="53284" name="Group 8"/>
            <p:cNvGrpSpPr/>
            <p:nvPr/>
          </p:nvGrpSpPr>
          <p:grpSpPr>
            <a:xfrm>
              <a:off x="7740" y="2688"/>
              <a:ext cx="720" cy="624"/>
              <a:chOff x="2520" y="10644"/>
              <a:chExt cx="720" cy="624"/>
            </a:xfrm>
          </p:grpSpPr>
          <p:sp>
            <p:nvSpPr>
              <p:cNvPr id="53299" name="Oval 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300" name="Text Box 1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N</a:t>
                </a:r>
                <a:endParaRPr lang="en-US" altLang="zh-CN" sz="1800" dirty="0"/>
              </a:p>
            </p:txBody>
          </p:sp>
        </p:grpSp>
        <p:grpSp>
          <p:nvGrpSpPr>
            <p:cNvPr id="53285" name="Group 11"/>
            <p:cNvGrpSpPr/>
            <p:nvPr/>
          </p:nvGrpSpPr>
          <p:grpSpPr>
            <a:xfrm>
              <a:off x="5760" y="2688"/>
              <a:ext cx="720" cy="624"/>
              <a:chOff x="2520" y="10644"/>
              <a:chExt cx="720" cy="624"/>
            </a:xfrm>
          </p:grpSpPr>
          <p:sp>
            <p:nvSpPr>
              <p:cNvPr id="53297" name="Oval 1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98" name="Text Box 1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Y</a:t>
                </a:r>
                <a:endParaRPr lang="en-US" altLang="zh-CN" sz="1800" dirty="0"/>
              </a:p>
            </p:txBody>
          </p:sp>
        </p:grpSp>
        <p:grpSp>
          <p:nvGrpSpPr>
            <p:cNvPr id="53286" name="Group 14"/>
            <p:cNvGrpSpPr/>
            <p:nvPr/>
          </p:nvGrpSpPr>
          <p:grpSpPr>
            <a:xfrm>
              <a:off x="4320" y="2688"/>
              <a:ext cx="720" cy="624"/>
              <a:chOff x="2520" y="10644"/>
              <a:chExt cx="720" cy="624"/>
            </a:xfrm>
          </p:grpSpPr>
          <p:sp>
            <p:nvSpPr>
              <p:cNvPr id="53295" name="Oval 15"/>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96" name="Text Box 16"/>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X</a:t>
                </a:r>
                <a:endParaRPr lang="en-US" altLang="zh-CN" sz="1800" dirty="0"/>
              </a:p>
            </p:txBody>
          </p:sp>
        </p:grpSp>
        <p:sp>
          <p:nvSpPr>
            <p:cNvPr id="53287" name="Text Box 17"/>
            <p:cNvSpPr txBox="1"/>
            <p:nvPr/>
          </p:nvSpPr>
          <p:spPr>
            <a:xfrm>
              <a:off x="6840" y="2688"/>
              <a:ext cx="720" cy="78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zh-CN" altLang="en-US" sz="1000" dirty="0"/>
                <a:t>。。。</a:t>
              </a:r>
              <a:endParaRPr lang="zh-CN" altLang="en-US" sz="1000" dirty="0"/>
            </a:p>
          </p:txBody>
        </p:sp>
        <p:sp>
          <p:nvSpPr>
            <p:cNvPr id="53288" name="Line 18"/>
            <p:cNvSpPr/>
            <p:nvPr/>
          </p:nvSpPr>
          <p:spPr>
            <a:xfrm>
              <a:off x="4680" y="3312"/>
              <a:ext cx="1800" cy="1248"/>
            </a:xfrm>
            <a:prstGeom prst="line">
              <a:avLst/>
            </a:prstGeom>
            <a:ln w="9525" cap="flat" cmpd="sng">
              <a:solidFill>
                <a:srgbClr val="000000"/>
              </a:solidFill>
              <a:prstDash val="solid"/>
              <a:headEnd type="none" w="med" len="med"/>
              <a:tailEnd type="triangle" w="med" len="med"/>
            </a:ln>
          </p:spPr>
        </p:sp>
        <p:sp>
          <p:nvSpPr>
            <p:cNvPr id="53289" name="Line 19"/>
            <p:cNvSpPr/>
            <p:nvPr/>
          </p:nvSpPr>
          <p:spPr>
            <a:xfrm>
              <a:off x="6120" y="3312"/>
              <a:ext cx="360" cy="1248"/>
            </a:xfrm>
            <a:prstGeom prst="line">
              <a:avLst/>
            </a:prstGeom>
            <a:ln w="9525" cap="flat" cmpd="sng">
              <a:solidFill>
                <a:srgbClr val="000000"/>
              </a:solidFill>
              <a:prstDash val="solid"/>
              <a:headEnd type="none" w="med" len="med"/>
              <a:tailEnd type="triangle" w="med" len="med"/>
            </a:ln>
          </p:spPr>
        </p:sp>
        <p:sp>
          <p:nvSpPr>
            <p:cNvPr id="53290" name="Line 20"/>
            <p:cNvSpPr/>
            <p:nvPr/>
          </p:nvSpPr>
          <p:spPr>
            <a:xfrm flipH="1">
              <a:off x="6480" y="3312"/>
              <a:ext cx="1620" cy="1248"/>
            </a:xfrm>
            <a:prstGeom prst="line">
              <a:avLst/>
            </a:prstGeom>
            <a:ln w="9525" cap="flat" cmpd="sng">
              <a:solidFill>
                <a:srgbClr val="000000"/>
              </a:solidFill>
              <a:prstDash val="solid"/>
              <a:headEnd type="none" w="med" len="med"/>
              <a:tailEnd type="triangle" w="med" len="med"/>
            </a:ln>
          </p:spPr>
        </p:sp>
        <p:grpSp>
          <p:nvGrpSpPr>
            <p:cNvPr id="53291" name="Group 21"/>
            <p:cNvGrpSpPr/>
            <p:nvPr/>
          </p:nvGrpSpPr>
          <p:grpSpPr>
            <a:xfrm>
              <a:off x="4500" y="4560"/>
              <a:ext cx="720" cy="624"/>
              <a:chOff x="2520" y="10644"/>
              <a:chExt cx="720" cy="624"/>
            </a:xfrm>
          </p:grpSpPr>
          <p:sp>
            <p:nvSpPr>
              <p:cNvPr id="53293" name="Oval 22"/>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94" name="Text Box 23"/>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e</a:t>
                </a:r>
                <a:endParaRPr lang="en-US" altLang="zh-CN" sz="1800" dirty="0"/>
              </a:p>
            </p:txBody>
          </p:sp>
        </p:grpSp>
        <p:sp>
          <p:nvSpPr>
            <p:cNvPr id="53292" name="Line 24"/>
            <p:cNvSpPr/>
            <p:nvPr/>
          </p:nvSpPr>
          <p:spPr>
            <a:xfrm>
              <a:off x="5220" y="4872"/>
              <a:ext cx="900" cy="0"/>
            </a:xfrm>
            <a:prstGeom prst="line">
              <a:avLst/>
            </a:prstGeom>
            <a:ln w="9525" cap="flat" cmpd="sng">
              <a:solidFill>
                <a:srgbClr val="000000"/>
              </a:solidFill>
              <a:prstDash val="solid"/>
              <a:headEnd type="none" w="med" len="med"/>
              <a:tailEnd type="triangle" w="med" len="med"/>
            </a:ln>
          </p:spPr>
        </p:sp>
      </p:grpSp>
      <p:grpSp>
        <p:nvGrpSpPr>
          <p:cNvPr id="53254" name="Group 25"/>
          <p:cNvGrpSpPr/>
          <p:nvPr/>
        </p:nvGrpSpPr>
        <p:grpSpPr>
          <a:xfrm>
            <a:off x="5257800" y="2133600"/>
            <a:ext cx="3429000" cy="3200400"/>
            <a:chOff x="4860" y="9262"/>
            <a:chExt cx="4140" cy="4368"/>
          </a:xfrm>
        </p:grpSpPr>
        <p:grpSp>
          <p:nvGrpSpPr>
            <p:cNvPr id="53255" name="Group 26"/>
            <p:cNvGrpSpPr/>
            <p:nvPr/>
          </p:nvGrpSpPr>
          <p:grpSpPr>
            <a:xfrm>
              <a:off x="6660" y="11134"/>
              <a:ext cx="720" cy="624"/>
              <a:chOff x="2520" y="10644"/>
              <a:chExt cx="720" cy="624"/>
            </a:xfrm>
          </p:grpSpPr>
          <p:sp>
            <p:nvSpPr>
              <p:cNvPr id="53281" name="Oval 27"/>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82" name="Text Box 28"/>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Z</a:t>
                </a:r>
                <a:endParaRPr lang="en-US" altLang="zh-CN" sz="1800" dirty="0"/>
              </a:p>
            </p:txBody>
          </p:sp>
        </p:grpSp>
        <p:grpSp>
          <p:nvGrpSpPr>
            <p:cNvPr id="53256" name="Group 29"/>
            <p:cNvGrpSpPr/>
            <p:nvPr/>
          </p:nvGrpSpPr>
          <p:grpSpPr>
            <a:xfrm>
              <a:off x="8280" y="9262"/>
              <a:ext cx="720" cy="624"/>
              <a:chOff x="2520" y="10644"/>
              <a:chExt cx="720" cy="624"/>
            </a:xfrm>
          </p:grpSpPr>
          <p:sp>
            <p:nvSpPr>
              <p:cNvPr id="53279" name="Oval 30"/>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80" name="Text Box 31"/>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N</a:t>
                </a:r>
                <a:endParaRPr lang="en-US" altLang="zh-CN" sz="1800" dirty="0"/>
              </a:p>
            </p:txBody>
          </p:sp>
        </p:grpSp>
        <p:grpSp>
          <p:nvGrpSpPr>
            <p:cNvPr id="53257" name="Group 32"/>
            <p:cNvGrpSpPr/>
            <p:nvPr/>
          </p:nvGrpSpPr>
          <p:grpSpPr>
            <a:xfrm>
              <a:off x="6300" y="9262"/>
              <a:ext cx="720" cy="624"/>
              <a:chOff x="2520" y="10644"/>
              <a:chExt cx="720" cy="624"/>
            </a:xfrm>
          </p:grpSpPr>
          <p:sp>
            <p:nvSpPr>
              <p:cNvPr id="53277" name="Oval 3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78" name="Text Box 3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Y</a:t>
                </a:r>
                <a:endParaRPr lang="en-US" altLang="zh-CN" sz="1800" dirty="0"/>
              </a:p>
            </p:txBody>
          </p:sp>
        </p:grpSp>
        <p:grpSp>
          <p:nvGrpSpPr>
            <p:cNvPr id="53258" name="Group 35"/>
            <p:cNvGrpSpPr/>
            <p:nvPr/>
          </p:nvGrpSpPr>
          <p:grpSpPr>
            <a:xfrm>
              <a:off x="4860" y="9262"/>
              <a:ext cx="720" cy="624"/>
              <a:chOff x="2520" y="10644"/>
              <a:chExt cx="720" cy="624"/>
            </a:xfrm>
          </p:grpSpPr>
          <p:sp>
            <p:nvSpPr>
              <p:cNvPr id="53275" name="Oval 3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76" name="Text Box 3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X</a:t>
                </a:r>
                <a:endParaRPr lang="en-US" altLang="zh-CN" sz="1800" dirty="0"/>
              </a:p>
            </p:txBody>
          </p:sp>
        </p:grpSp>
        <p:sp>
          <p:nvSpPr>
            <p:cNvPr id="53259" name="Text Box 38"/>
            <p:cNvSpPr txBox="1"/>
            <p:nvPr/>
          </p:nvSpPr>
          <p:spPr>
            <a:xfrm>
              <a:off x="7380" y="9262"/>
              <a:ext cx="720" cy="78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zh-CN" altLang="en-US" sz="1000" dirty="0"/>
                <a:t>。。。</a:t>
              </a:r>
              <a:endParaRPr lang="zh-CN" altLang="en-US" sz="1000" dirty="0"/>
            </a:p>
          </p:txBody>
        </p:sp>
        <p:sp>
          <p:nvSpPr>
            <p:cNvPr id="53260" name="Line 39"/>
            <p:cNvSpPr/>
            <p:nvPr/>
          </p:nvSpPr>
          <p:spPr>
            <a:xfrm>
              <a:off x="5220" y="9886"/>
              <a:ext cx="1800" cy="1248"/>
            </a:xfrm>
            <a:prstGeom prst="line">
              <a:avLst/>
            </a:prstGeom>
            <a:ln w="9525" cap="flat" cmpd="sng">
              <a:solidFill>
                <a:srgbClr val="000000"/>
              </a:solidFill>
              <a:prstDash val="solid"/>
              <a:headEnd type="none" w="med" len="med"/>
              <a:tailEnd type="triangle" w="med" len="med"/>
            </a:ln>
          </p:spPr>
        </p:sp>
        <p:sp>
          <p:nvSpPr>
            <p:cNvPr id="53261" name="Line 40"/>
            <p:cNvSpPr/>
            <p:nvPr/>
          </p:nvSpPr>
          <p:spPr>
            <a:xfrm>
              <a:off x="6660" y="9886"/>
              <a:ext cx="360" cy="1248"/>
            </a:xfrm>
            <a:prstGeom prst="line">
              <a:avLst/>
            </a:prstGeom>
            <a:ln w="9525" cap="flat" cmpd="sng">
              <a:solidFill>
                <a:srgbClr val="000000"/>
              </a:solidFill>
              <a:prstDash val="solid"/>
              <a:headEnd type="none" w="med" len="med"/>
              <a:tailEnd type="triangle" w="med" len="med"/>
            </a:ln>
          </p:spPr>
        </p:sp>
        <p:sp>
          <p:nvSpPr>
            <p:cNvPr id="53262" name="Line 41"/>
            <p:cNvSpPr/>
            <p:nvPr/>
          </p:nvSpPr>
          <p:spPr>
            <a:xfrm flipH="1">
              <a:off x="7020" y="9886"/>
              <a:ext cx="1620" cy="1248"/>
            </a:xfrm>
            <a:prstGeom prst="line">
              <a:avLst/>
            </a:prstGeom>
            <a:ln w="9525" cap="flat" cmpd="sng">
              <a:solidFill>
                <a:srgbClr val="000000"/>
              </a:solidFill>
              <a:prstDash val="solid"/>
              <a:headEnd type="none" w="med" len="med"/>
              <a:tailEnd type="triangle" w="med" len="med"/>
            </a:ln>
          </p:spPr>
        </p:sp>
        <p:grpSp>
          <p:nvGrpSpPr>
            <p:cNvPr id="53263" name="Group 42"/>
            <p:cNvGrpSpPr/>
            <p:nvPr/>
          </p:nvGrpSpPr>
          <p:grpSpPr>
            <a:xfrm>
              <a:off x="6660" y="13006"/>
              <a:ext cx="720" cy="624"/>
              <a:chOff x="2520" y="10644"/>
              <a:chExt cx="720" cy="624"/>
            </a:xfrm>
          </p:grpSpPr>
          <p:sp>
            <p:nvSpPr>
              <p:cNvPr id="53273" name="Oval 4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74" name="Text Box 4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L</a:t>
                </a:r>
                <a:endParaRPr lang="en-US" altLang="zh-CN" sz="1800" dirty="0"/>
              </a:p>
            </p:txBody>
          </p:sp>
        </p:grpSp>
        <p:grpSp>
          <p:nvGrpSpPr>
            <p:cNvPr id="53264" name="Group 45"/>
            <p:cNvGrpSpPr/>
            <p:nvPr/>
          </p:nvGrpSpPr>
          <p:grpSpPr>
            <a:xfrm>
              <a:off x="6660" y="12070"/>
              <a:ext cx="720" cy="624"/>
              <a:chOff x="2520" y="10644"/>
              <a:chExt cx="720" cy="624"/>
            </a:xfrm>
          </p:grpSpPr>
          <p:sp>
            <p:nvSpPr>
              <p:cNvPr id="53271" name="Oval 4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72" name="Text Box 4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M</a:t>
                </a:r>
                <a:endParaRPr lang="en-US" altLang="zh-CN" sz="1800" dirty="0"/>
              </a:p>
            </p:txBody>
          </p:sp>
        </p:grpSp>
        <p:grpSp>
          <p:nvGrpSpPr>
            <p:cNvPr id="53265" name="Group 48"/>
            <p:cNvGrpSpPr/>
            <p:nvPr/>
          </p:nvGrpSpPr>
          <p:grpSpPr>
            <a:xfrm>
              <a:off x="5400" y="13006"/>
              <a:ext cx="720" cy="624"/>
              <a:chOff x="2520" y="10644"/>
              <a:chExt cx="720" cy="624"/>
            </a:xfrm>
          </p:grpSpPr>
          <p:sp>
            <p:nvSpPr>
              <p:cNvPr id="53269" name="Oval 49"/>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53270" name="Text Box 50"/>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e</a:t>
                </a:r>
                <a:endParaRPr lang="en-US" altLang="zh-CN" sz="1800" dirty="0"/>
              </a:p>
            </p:txBody>
          </p:sp>
        </p:grpSp>
        <p:sp>
          <p:nvSpPr>
            <p:cNvPr id="53266" name="Line 51"/>
            <p:cNvSpPr/>
            <p:nvPr/>
          </p:nvSpPr>
          <p:spPr>
            <a:xfrm>
              <a:off x="6120" y="13318"/>
              <a:ext cx="540" cy="0"/>
            </a:xfrm>
            <a:prstGeom prst="line">
              <a:avLst/>
            </a:prstGeom>
            <a:ln w="9525" cap="flat" cmpd="sng">
              <a:solidFill>
                <a:srgbClr val="000000"/>
              </a:solidFill>
              <a:prstDash val="solid"/>
              <a:headEnd type="none" w="med" len="med"/>
              <a:tailEnd type="triangle" w="med" len="med"/>
            </a:ln>
          </p:spPr>
        </p:sp>
        <p:sp>
          <p:nvSpPr>
            <p:cNvPr id="53267" name="Line 52"/>
            <p:cNvSpPr/>
            <p:nvPr/>
          </p:nvSpPr>
          <p:spPr>
            <a:xfrm>
              <a:off x="7020" y="11758"/>
              <a:ext cx="0" cy="312"/>
            </a:xfrm>
            <a:prstGeom prst="line">
              <a:avLst/>
            </a:prstGeom>
            <a:ln w="9525" cap="flat" cmpd="sng">
              <a:solidFill>
                <a:srgbClr val="000000"/>
              </a:solidFill>
              <a:prstDash val="solid"/>
              <a:headEnd type="none" w="med" len="med"/>
              <a:tailEnd type="triangle" w="med" len="med"/>
            </a:ln>
          </p:spPr>
        </p:sp>
        <p:sp>
          <p:nvSpPr>
            <p:cNvPr id="53268" name="Line 53"/>
            <p:cNvSpPr/>
            <p:nvPr/>
          </p:nvSpPr>
          <p:spPr>
            <a:xfrm>
              <a:off x="7020" y="12694"/>
              <a:ext cx="0" cy="312"/>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4275"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定义</a:t>
            </a:r>
            <a:r>
              <a:rPr lang="en-US" altLang="zh-CN" sz="3600" dirty="0">
                <a:ea typeface="华文新魏" panose="02010800040101010101" pitchFamily="2" charset="-122"/>
              </a:rPr>
              <a:t>)</a:t>
            </a:r>
            <a:r>
              <a:rPr lang="zh-CN" altLang="en-US" sz="3600" dirty="0"/>
              <a:t>）</a:t>
            </a:r>
            <a:endParaRPr lang="zh-CN" altLang="en-US" sz="3600" dirty="0"/>
          </a:p>
        </p:txBody>
      </p:sp>
      <p:sp>
        <p:nvSpPr>
          <p:cNvPr id="54276" name="Rectangle 3"/>
          <p:cNvSpPr>
            <a:spLocks noGrp="1"/>
          </p:cNvSpPr>
          <p:nvPr>
            <p:ph idx="1"/>
          </p:nvPr>
        </p:nvSpPr>
        <p:spPr>
          <a:xfrm>
            <a:off x="533400" y="1700213"/>
            <a:ext cx="7848600" cy="4114800"/>
          </a:xfrm>
        </p:spPr>
        <p:txBody>
          <a:bodyPr vert="horz" wrap="square" lIns="91440" tIns="45720" rIns="91440" bIns="45720" anchor="t" anchorCtr="0"/>
          <a:p>
            <a:pPr algn="just" eaLnBrk="1" hangingPunct="1"/>
            <a:r>
              <a:rPr lang="zh-CN" altLang="en-US" sz="2400" dirty="0"/>
              <a:t>对于给定的结点集</a:t>
            </a:r>
            <a:r>
              <a:rPr lang="en-US" altLang="zh-CN" sz="2400" dirty="0">
                <a:latin typeface="宋体" panose="02010600030101010101" pitchFamily="2" charset="-122"/>
              </a:rPr>
              <a:t>ε</a:t>
            </a:r>
            <a:r>
              <a:rPr lang="zh-CN" altLang="en-US" sz="2400" dirty="0"/>
              <a:t>，如果对贝叶斯网中的结点</a:t>
            </a:r>
            <a:r>
              <a:rPr lang="en-US" altLang="zh-CN" sz="2400" dirty="0">
                <a:latin typeface="宋体" panose="02010600030101010101" pitchFamily="2" charset="-122"/>
              </a:rPr>
              <a:t>V</a:t>
            </a:r>
            <a:r>
              <a:rPr lang="en-US" altLang="zh-CN" sz="2400" baseline="-30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30000" dirty="0">
                <a:latin typeface="宋体" panose="02010600030101010101" pitchFamily="2" charset="-122"/>
              </a:rPr>
              <a:t>j</a:t>
            </a:r>
            <a:r>
              <a:rPr lang="zh-CN" altLang="en-US" sz="2400" dirty="0"/>
              <a:t>之间的每个无向路径（即不考虑</a:t>
            </a:r>
            <a:r>
              <a:rPr lang="en-US" altLang="zh-CN" sz="2400" dirty="0">
                <a:latin typeface="宋体" panose="02010600030101010101" pitchFamily="2" charset="-122"/>
              </a:rPr>
              <a:t>DAG</a:t>
            </a:r>
            <a:r>
              <a:rPr lang="zh-CN" altLang="en-US" sz="2400" dirty="0"/>
              <a:t>图中弧的方向性的路径），在路径上都有某个结点</a:t>
            </a:r>
            <a:r>
              <a:rPr lang="en-US" altLang="zh-CN" sz="2400" dirty="0">
                <a:latin typeface="宋体" panose="02010600030101010101" pitchFamily="2" charset="-122"/>
              </a:rPr>
              <a:t>V</a:t>
            </a:r>
            <a:r>
              <a:rPr lang="en-US" altLang="zh-CN" sz="2400" baseline="-30000" dirty="0">
                <a:latin typeface="宋体" panose="02010600030101010101" pitchFamily="2" charset="-122"/>
              </a:rPr>
              <a:t>b</a:t>
            </a:r>
            <a:r>
              <a:rPr lang="zh-CN" altLang="en-US" sz="2400" dirty="0"/>
              <a:t>，如果有属性：</a:t>
            </a:r>
            <a:endParaRPr lang="zh-CN" altLang="en-US" sz="2400" dirty="0">
              <a:latin typeface="宋体" panose="02010600030101010101" pitchFamily="2" charset="-122"/>
            </a:endParaRPr>
          </a:p>
          <a:p>
            <a:pPr lvl="1" algn="just" eaLnBrk="1" hangingPunct="1"/>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在</a:t>
            </a:r>
            <a:r>
              <a:rPr lang="en-US" altLang="zh-CN" sz="1800" dirty="0">
                <a:latin typeface="宋体" panose="02010600030101010101" pitchFamily="2" charset="-122"/>
              </a:rPr>
              <a:t>ε</a:t>
            </a:r>
            <a:r>
              <a:rPr lang="zh-CN" altLang="en-US" sz="1800" dirty="0"/>
              <a:t>中，且路径上的两条弧都以</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为尾（即弧在</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处开始（出发），分叉连接）</a:t>
            </a:r>
            <a:endParaRPr lang="zh-CN" altLang="en-US" sz="1800" dirty="0">
              <a:latin typeface="宋体" panose="02010600030101010101" pitchFamily="2" charset="-122"/>
            </a:endParaRPr>
          </a:p>
          <a:p>
            <a:pPr lvl="1" algn="just" eaLnBrk="1" hangingPunct="1"/>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在</a:t>
            </a:r>
            <a:r>
              <a:rPr lang="en-US" altLang="zh-CN" sz="1800" dirty="0">
                <a:latin typeface="宋体" panose="02010600030101010101" pitchFamily="2" charset="-122"/>
              </a:rPr>
              <a:t>ε</a:t>
            </a:r>
            <a:r>
              <a:rPr lang="zh-CN" altLang="en-US" sz="1800" dirty="0"/>
              <a:t>中，路径上的一条弧以</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为头，一条以</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为尾（串行连接）</a:t>
            </a:r>
            <a:endParaRPr lang="zh-CN" altLang="en-US" sz="1800" dirty="0"/>
          </a:p>
          <a:p>
            <a:pPr lvl="1" algn="just" eaLnBrk="1" hangingPunct="1"/>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和它的任何后继都不在</a:t>
            </a:r>
            <a:r>
              <a:rPr lang="en-US" altLang="zh-CN" sz="1800" dirty="0">
                <a:latin typeface="宋体" panose="02010600030101010101" pitchFamily="2" charset="-122"/>
              </a:rPr>
              <a:t>ε</a:t>
            </a:r>
            <a:r>
              <a:rPr lang="zh-CN" altLang="en-US" sz="1800" dirty="0"/>
              <a:t>中，路径上的两条弧都以</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为头（即弧在</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处结束，汇集连接，但没有后代节点）</a:t>
            </a:r>
            <a:endParaRPr lang="zh-CN" altLang="en-US" sz="1800" dirty="0">
              <a:latin typeface="宋体" panose="02010600030101010101" pitchFamily="2" charset="-122"/>
            </a:endParaRPr>
          </a:p>
          <a:p>
            <a:pPr lvl="1" algn="just" eaLnBrk="1" hangingPunct="1">
              <a:buNone/>
            </a:pPr>
            <a:r>
              <a:rPr lang="zh-CN" altLang="en-US" sz="1800" dirty="0"/>
              <a:t>       则称</a:t>
            </a:r>
            <a:r>
              <a:rPr lang="en-US" altLang="zh-CN" sz="1800" dirty="0">
                <a:latin typeface="宋体" panose="02010600030101010101" pitchFamily="2" charset="-122"/>
              </a:rPr>
              <a:t>V</a:t>
            </a:r>
            <a:r>
              <a:rPr lang="en-US" altLang="zh-CN" sz="1800" baseline="-30000" dirty="0">
                <a:latin typeface="宋体" panose="02010600030101010101" pitchFamily="2" charset="-122"/>
              </a:rPr>
              <a:t>i</a:t>
            </a:r>
            <a:r>
              <a:rPr lang="zh-CN" altLang="en-US" sz="1800" dirty="0"/>
              <a:t>和</a:t>
            </a:r>
            <a:r>
              <a:rPr lang="en-US" altLang="zh-CN" sz="1800" dirty="0">
                <a:latin typeface="宋体" panose="02010600030101010101" pitchFamily="2" charset="-122"/>
              </a:rPr>
              <a:t>V</a:t>
            </a:r>
            <a:r>
              <a:rPr lang="en-US" altLang="zh-CN" sz="1800" baseline="-30000" dirty="0">
                <a:latin typeface="宋体" panose="02010600030101010101" pitchFamily="2" charset="-122"/>
              </a:rPr>
              <a:t>j</a:t>
            </a:r>
            <a:r>
              <a:rPr lang="en-US" altLang="zh-CN" sz="1800" dirty="0">
                <a:latin typeface="宋体" panose="02010600030101010101" pitchFamily="2" charset="-122"/>
              </a:rPr>
              <a:t> </a:t>
            </a:r>
            <a:r>
              <a:rPr lang="zh-CN" altLang="en-US" sz="1800" dirty="0"/>
              <a:t>被</a:t>
            </a:r>
            <a:r>
              <a:rPr lang="en-US" altLang="zh-CN" sz="1800" dirty="0">
                <a:latin typeface="宋体" panose="02010600030101010101" pitchFamily="2" charset="-122"/>
              </a:rPr>
              <a:t>V</a:t>
            </a:r>
            <a:r>
              <a:rPr lang="en-US" altLang="zh-CN" sz="1800" baseline="-30000" dirty="0">
                <a:latin typeface="宋体" panose="02010600030101010101" pitchFamily="2" charset="-122"/>
              </a:rPr>
              <a:t>b</a:t>
            </a:r>
            <a:r>
              <a:rPr lang="zh-CN" altLang="en-US" sz="1800" dirty="0"/>
              <a:t>结点</a:t>
            </a:r>
            <a:r>
              <a:rPr lang="zh-CN" altLang="en-US" sz="1800" dirty="0">
                <a:solidFill>
                  <a:srgbClr val="FF0000"/>
                </a:solidFill>
              </a:rPr>
              <a:t>阻塞</a:t>
            </a:r>
            <a:r>
              <a:rPr lang="zh-CN" altLang="en-US" sz="1800" dirty="0"/>
              <a:t>。</a:t>
            </a:r>
            <a:endParaRPr lang="zh-CN" altLang="en-US" sz="1800" dirty="0">
              <a:latin typeface="宋体" panose="02010600030101010101" pitchFamily="2" charset="-122"/>
            </a:endParaRPr>
          </a:p>
          <a:p>
            <a:pPr algn="just" eaLnBrk="1" hangingPunct="1"/>
            <a:r>
              <a:rPr lang="zh-CN" altLang="en-US" sz="2400" dirty="0"/>
              <a:t>如果</a:t>
            </a:r>
            <a:r>
              <a:rPr lang="en-US" altLang="zh-CN" sz="2400" dirty="0">
                <a:latin typeface="宋体" panose="02010600030101010101" pitchFamily="2" charset="-122"/>
              </a:rPr>
              <a:t>V</a:t>
            </a:r>
            <a:r>
              <a:rPr lang="en-US" altLang="zh-CN" sz="2400" baseline="-30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30000" dirty="0">
                <a:latin typeface="宋体" panose="02010600030101010101" pitchFamily="2" charset="-122"/>
              </a:rPr>
              <a:t>j</a:t>
            </a:r>
            <a:r>
              <a:rPr lang="zh-CN" altLang="en-US" sz="2400" dirty="0"/>
              <a:t>被证据集合</a:t>
            </a:r>
            <a:r>
              <a:rPr lang="en-US" altLang="zh-CN" sz="2400" dirty="0">
                <a:latin typeface="宋体" panose="02010600030101010101" pitchFamily="2" charset="-122"/>
              </a:rPr>
              <a:t>ε</a:t>
            </a:r>
            <a:r>
              <a:rPr lang="zh-CN" altLang="en-US" sz="2400" dirty="0"/>
              <a:t>中的任意结点阻塞，则称</a:t>
            </a:r>
            <a:r>
              <a:rPr lang="en-US" altLang="zh-CN" sz="2400" dirty="0">
                <a:latin typeface="宋体" panose="02010600030101010101" pitchFamily="2" charset="-122"/>
              </a:rPr>
              <a:t>V</a:t>
            </a:r>
            <a:r>
              <a:rPr lang="en-US" altLang="zh-CN" sz="2400" baseline="-30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30000" dirty="0">
                <a:latin typeface="宋体" panose="02010600030101010101" pitchFamily="2" charset="-122"/>
              </a:rPr>
              <a:t>j</a:t>
            </a:r>
            <a:r>
              <a:rPr lang="zh-CN" altLang="en-US" sz="2400" dirty="0"/>
              <a:t>是被</a:t>
            </a:r>
            <a:r>
              <a:rPr lang="en-US" altLang="zh-CN" sz="2400" dirty="0">
                <a:latin typeface="宋体" panose="02010600030101010101" pitchFamily="2" charset="-122"/>
              </a:rPr>
              <a:t>ε</a:t>
            </a:r>
            <a:r>
              <a:rPr lang="zh-CN" altLang="en-US" sz="2400" dirty="0"/>
              <a:t>集合</a:t>
            </a:r>
            <a:r>
              <a:rPr lang="en-US" altLang="zh-CN" sz="2400" dirty="0">
                <a:latin typeface="宋体" panose="02010600030101010101" pitchFamily="2" charset="-122"/>
              </a:rPr>
              <a:t>D</a:t>
            </a:r>
            <a:r>
              <a:rPr lang="zh-CN" altLang="en-US" sz="2400" dirty="0"/>
              <a:t>分离，结点</a:t>
            </a:r>
            <a:r>
              <a:rPr lang="en-US" altLang="zh-CN" sz="2400" dirty="0">
                <a:latin typeface="宋体" panose="02010600030101010101" pitchFamily="2" charset="-122"/>
              </a:rPr>
              <a:t>V</a:t>
            </a:r>
            <a:r>
              <a:rPr lang="en-US" altLang="zh-CN" sz="2400" baseline="-30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30000" dirty="0">
                <a:latin typeface="宋体" panose="02010600030101010101" pitchFamily="2" charset="-122"/>
              </a:rPr>
              <a:t>j</a:t>
            </a:r>
            <a:r>
              <a:rPr lang="zh-CN" altLang="en-US" sz="2400" dirty="0"/>
              <a:t>条件独立于给定的证据集合</a:t>
            </a:r>
            <a:r>
              <a:rPr lang="en-US" altLang="zh-CN" sz="2400" dirty="0">
                <a:latin typeface="宋体" panose="02010600030101010101" pitchFamily="2" charset="-122"/>
              </a:rPr>
              <a:t>ε</a:t>
            </a:r>
            <a:r>
              <a:rPr lang="zh-CN" altLang="en-US" sz="2400" dirty="0"/>
              <a:t>，可形式化表示为：                       </a:t>
            </a:r>
            <a:endParaRPr lang="zh-CN" altLang="en-US" sz="2400" dirty="0">
              <a:latin typeface="宋体" panose="02010600030101010101" pitchFamily="2" charset="-122"/>
            </a:endParaRPr>
          </a:p>
        </p:txBody>
      </p:sp>
      <p:graphicFrame>
        <p:nvGraphicFramePr>
          <p:cNvPr id="54278" name="Object 54"/>
          <p:cNvGraphicFramePr>
            <a:graphicFrameLocks noChangeAspect="1"/>
          </p:cNvGraphicFramePr>
          <p:nvPr/>
        </p:nvGraphicFramePr>
        <p:xfrm>
          <a:off x="4055745" y="5598795"/>
          <a:ext cx="2273300" cy="390525"/>
        </p:xfrm>
        <a:graphic>
          <a:graphicData uri="http://schemas.openxmlformats.org/presentationml/2006/ole">
            <mc:AlternateContent xmlns:mc="http://schemas.openxmlformats.org/markup-compatibility/2006">
              <mc:Choice xmlns:v="urn:schemas-microsoft-com:vml" Requires="v">
                <p:oleObj spid="_x0000_s3124" name="" r:id="rId1" imgW="1409065" imgH="241300" progId="Equation.3">
                  <p:embed/>
                </p:oleObj>
              </mc:Choice>
              <mc:Fallback>
                <p:oleObj name="" r:id="rId1" imgW="1409065" imgH="241300" progId="Equation.3">
                  <p:embed/>
                  <p:pic>
                    <p:nvPicPr>
                      <p:cNvPr id="0" name="图片 3123"/>
                      <p:cNvPicPr/>
                      <p:nvPr/>
                    </p:nvPicPr>
                    <p:blipFill>
                      <a:blip r:embed="rId2"/>
                      <a:stretch>
                        <a:fillRect/>
                      </a:stretch>
                    </p:blipFill>
                    <p:spPr>
                      <a:xfrm>
                        <a:off x="4055745" y="5598795"/>
                        <a:ext cx="2273300" cy="390525"/>
                      </a:xfrm>
                      <a:prstGeom prst="rect">
                        <a:avLst/>
                      </a:prstGeom>
                      <a:noFill/>
                      <a:ln w="38100">
                        <a:noFill/>
                        <a:miter/>
                      </a:ln>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5299"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en-US" altLang="zh-CN" sz="3600" dirty="0">
                <a:ea typeface="华文新魏" panose="02010800040101010101" pitchFamily="2" charset="-122"/>
              </a:rPr>
              <a:t>D</a:t>
            </a:r>
            <a:r>
              <a:rPr lang="zh-CN" altLang="en-US" sz="3600" dirty="0">
                <a:ea typeface="华文新魏" panose="02010800040101010101" pitchFamily="2" charset="-122"/>
              </a:rPr>
              <a:t>分离</a:t>
            </a:r>
            <a:r>
              <a:rPr lang="en-US" altLang="zh-CN" sz="3600" dirty="0">
                <a:ea typeface="华文新魏" panose="02010800040101010101" pitchFamily="2" charset="-122"/>
              </a:rPr>
              <a:t>(</a:t>
            </a:r>
            <a:r>
              <a:rPr lang="zh-CN" altLang="en-US" sz="3600" dirty="0">
                <a:ea typeface="华文新魏" panose="02010800040101010101" pitchFamily="2" charset="-122"/>
              </a:rPr>
              <a:t>图示</a:t>
            </a:r>
            <a:r>
              <a:rPr lang="en-US" altLang="zh-CN" sz="3600" dirty="0">
                <a:ea typeface="华文新魏" panose="02010800040101010101" pitchFamily="2" charset="-122"/>
              </a:rPr>
              <a:t>)</a:t>
            </a:r>
            <a:r>
              <a:rPr lang="zh-CN" altLang="en-US" sz="3600" dirty="0"/>
              <a:t>）</a:t>
            </a:r>
            <a:endParaRPr lang="zh-CN" altLang="en-US" sz="3600" dirty="0"/>
          </a:p>
        </p:txBody>
      </p:sp>
      <p:sp>
        <p:nvSpPr>
          <p:cNvPr id="55300" name="Rectangle 3"/>
          <p:cNvSpPr>
            <a:spLocks noGrp="1"/>
          </p:cNvSpPr>
          <p:nvPr>
            <p:ph idx="1"/>
          </p:nvPr>
        </p:nvSpPr>
        <p:spPr/>
        <p:txBody>
          <a:bodyPr vert="horz" wrap="square" lIns="91440" tIns="45720" rIns="91440" bIns="45720" anchor="t" anchorCtr="0"/>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pPr>
            <a:endParaRPr lang="en-US" altLang="zh-CN" dirty="0">
              <a:latin typeface="宋体" panose="02010600030101010101" pitchFamily="2" charset="-122"/>
            </a:endParaRPr>
          </a:p>
          <a:p>
            <a:pPr eaLnBrk="1" hangingPunct="1">
              <a:lnSpc>
                <a:spcPct val="90000"/>
              </a:lnSpc>
              <a:buNone/>
            </a:pPr>
            <a:r>
              <a:rPr lang="en-US" altLang="zh-CN" sz="2400" dirty="0">
                <a:latin typeface="宋体" panose="02010600030101010101" pitchFamily="2" charset="-122"/>
              </a:rPr>
              <a:t> </a:t>
            </a:r>
            <a:endParaRPr lang="en-US" altLang="zh-CN" dirty="0">
              <a:latin typeface="华文新魏" panose="02010800040101010101" pitchFamily="2" charset="-122"/>
            </a:endParaRPr>
          </a:p>
          <a:p>
            <a:pPr eaLnBrk="1" hangingPunct="1">
              <a:lnSpc>
                <a:spcPct val="90000"/>
              </a:lnSpc>
              <a:buNone/>
            </a:pPr>
            <a:r>
              <a:rPr lang="en-US" altLang="zh-CN" sz="2400" dirty="0">
                <a:latin typeface="宋体" panose="02010600030101010101" pitchFamily="2" charset="-122"/>
              </a:rPr>
              <a:t> </a:t>
            </a:r>
            <a:endParaRPr lang="en-US" altLang="zh-CN" sz="2400" dirty="0">
              <a:latin typeface="宋体" panose="02010600030101010101" pitchFamily="2" charset="-122"/>
            </a:endParaRPr>
          </a:p>
        </p:txBody>
      </p:sp>
      <p:sp>
        <p:nvSpPr>
          <p:cNvPr id="55301" name="Rectangle 5"/>
          <p:cNvSpPr/>
          <p:nvPr/>
        </p:nvSpPr>
        <p:spPr>
          <a:xfrm>
            <a:off x="1938338" y="1490663"/>
            <a:ext cx="9144000" cy="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graphicFrame>
        <p:nvGraphicFramePr>
          <p:cNvPr id="55302" name="Object 4"/>
          <p:cNvGraphicFramePr>
            <a:graphicFrameLocks noChangeAspect="1"/>
          </p:cNvGraphicFramePr>
          <p:nvPr/>
        </p:nvGraphicFramePr>
        <p:xfrm>
          <a:off x="1374775" y="1557338"/>
          <a:ext cx="6653213" cy="4897437"/>
        </p:xfrm>
        <a:graphic>
          <a:graphicData uri="http://schemas.openxmlformats.org/presentationml/2006/ole">
            <mc:AlternateContent xmlns:mc="http://schemas.openxmlformats.org/markup-compatibility/2006">
              <mc:Choice xmlns:v="urn:schemas-microsoft-com:vml" Requires="v">
                <p:oleObj spid="_x0000_s3123" name="" r:id="rId1" imgW="5373370" imgH="4402455" progId="Visio.Drawing.6">
                  <p:embed/>
                </p:oleObj>
              </mc:Choice>
              <mc:Fallback>
                <p:oleObj name="" r:id="rId1" imgW="5373370" imgH="4402455" progId="Visio.Drawing.6">
                  <p:embed/>
                  <p:pic>
                    <p:nvPicPr>
                      <p:cNvPr id="0" name="图片 3122"/>
                      <p:cNvPicPr/>
                      <p:nvPr/>
                    </p:nvPicPr>
                    <p:blipFill>
                      <a:blip r:embed="rId2"/>
                      <a:stretch>
                        <a:fillRect/>
                      </a:stretch>
                    </p:blipFill>
                    <p:spPr>
                      <a:xfrm>
                        <a:off x="1374775" y="1557338"/>
                        <a:ext cx="6653213" cy="4897437"/>
                      </a:xfrm>
                      <a:prstGeom prst="rect">
                        <a:avLst/>
                      </a:prstGeom>
                      <a:noFill/>
                      <a:ln w="38100">
                        <a:noFill/>
                        <a:miter/>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5632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 </a:t>
            </a:r>
            <a:r>
              <a:rPr lang="zh-CN" altLang="en-US" sz="3600" dirty="0">
                <a:ea typeface="华文新魏" panose="02010800040101010101" pitchFamily="2" charset="-122"/>
              </a:rPr>
              <a:t>定义</a:t>
            </a:r>
            <a:r>
              <a:rPr lang="zh-CN" altLang="en-US" sz="3600" dirty="0"/>
              <a:t>）</a:t>
            </a:r>
            <a:endParaRPr lang="zh-CN" altLang="en-US" sz="3600" dirty="0"/>
          </a:p>
        </p:txBody>
      </p:sp>
      <p:sp>
        <p:nvSpPr>
          <p:cNvPr id="56324" name="Rectangle 3"/>
          <p:cNvSpPr>
            <a:spLocks noGrp="1"/>
          </p:cNvSpPr>
          <p:nvPr>
            <p:ph idx="1"/>
          </p:nvPr>
        </p:nvSpPr>
        <p:spPr/>
        <p:txBody>
          <a:bodyPr vert="horz" wrap="square" lIns="91440" tIns="45720" rIns="91440" bIns="45720" anchor="t" anchorCtr="0"/>
          <a:p>
            <a:pPr algn="just" eaLnBrk="1" hangingPunct="1">
              <a:lnSpc>
                <a:spcPct val="90000"/>
              </a:lnSpc>
            </a:pPr>
            <a:r>
              <a:rPr lang="zh-CN" altLang="en-US" sz="2800" b="1" dirty="0"/>
              <a:t>阻塞：</a:t>
            </a:r>
            <a:endParaRPr lang="zh-CN" altLang="en-US" sz="2800" dirty="0">
              <a:latin typeface="宋体" panose="02010600030101010101" pitchFamily="2" charset="-122"/>
            </a:endParaRPr>
          </a:p>
          <a:p>
            <a:pPr lvl="1" algn="just" eaLnBrk="1" hangingPunct="1">
              <a:lnSpc>
                <a:spcPct val="90000"/>
              </a:lnSpc>
            </a:pPr>
            <a:r>
              <a:rPr lang="zh-CN" altLang="en-US" sz="2400" dirty="0"/>
              <a:t>给定证据集合</a:t>
            </a:r>
            <a:r>
              <a:rPr lang="en-US" altLang="zh-CN" sz="2400" dirty="0">
                <a:latin typeface="宋体" panose="02010600030101010101" pitchFamily="2" charset="-122"/>
              </a:rPr>
              <a:t>ε</a:t>
            </a:r>
            <a:r>
              <a:rPr lang="zh-CN" altLang="en-US" sz="2400" dirty="0"/>
              <a:t>，当上述条件中的任何一个满足时，就说</a:t>
            </a:r>
            <a:r>
              <a:rPr lang="en-US" altLang="zh-CN" sz="2400" dirty="0">
                <a:latin typeface="宋体" panose="02010600030101010101" pitchFamily="2" charset="-122"/>
              </a:rPr>
              <a:t>V</a:t>
            </a:r>
            <a:r>
              <a:rPr lang="en-US" altLang="zh-CN" sz="2400" baseline="-25000" dirty="0">
                <a:latin typeface="宋体" panose="02010600030101010101" pitchFamily="2" charset="-122"/>
              </a:rPr>
              <a:t>b</a:t>
            </a:r>
            <a:r>
              <a:rPr lang="zh-CN" altLang="en-US" sz="2400" dirty="0"/>
              <a:t>阻塞相应的那条路径。</a:t>
            </a:r>
            <a:endParaRPr lang="zh-CN" altLang="en-US" sz="2400" dirty="0">
              <a:latin typeface="宋体" panose="02010600030101010101" pitchFamily="2" charset="-122"/>
            </a:endParaRPr>
          </a:p>
          <a:p>
            <a:pPr algn="just" eaLnBrk="1" hangingPunct="1">
              <a:lnSpc>
                <a:spcPct val="90000"/>
              </a:lnSpc>
            </a:pPr>
            <a:r>
              <a:rPr lang="en-US" altLang="zh-CN" sz="2800" b="1" dirty="0">
                <a:latin typeface="宋体" panose="02010600030101010101" pitchFamily="2" charset="-122"/>
              </a:rPr>
              <a:t>D</a:t>
            </a:r>
            <a:r>
              <a:rPr lang="zh-CN" altLang="en-US" sz="2800" b="1" dirty="0"/>
              <a:t>分离：</a:t>
            </a:r>
            <a:endParaRPr lang="zh-CN" altLang="en-US" sz="2800" dirty="0">
              <a:latin typeface="宋体" panose="02010600030101010101" pitchFamily="2" charset="-122"/>
            </a:endParaRPr>
          </a:p>
          <a:p>
            <a:pPr lvl="1" algn="just" eaLnBrk="1" hangingPunct="1">
              <a:lnSpc>
                <a:spcPct val="90000"/>
              </a:lnSpc>
            </a:pPr>
            <a:r>
              <a:rPr lang="zh-CN" altLang="en-US" sz="2400" dirty="0"/>
              <a:t>如果</a:t>
            </a:r>
            <a:r>
              <a:rPr lang="en-US" altLang="zh-CN" sz="2400" dirty="0">
                <a:latin typeface="宋体" panose="02010600030101010101" pitchFamily="2" charset="-122"/>
              </a:rPr>
              <a:t>V</a:t>
            </a:r>
            <a:r>
              <a:rPr lang="en-US" altLang="zh-CN" sz="2400" baseline="-25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25000" dirty="0">
                <a:latin typeface="宋体" panose="02010600030101010101" pitchFamily="2" charset="-122"/>
              </a:rPr>
              <a:t>j</a:t>
            </a:r>
            <a:r>
              <a:rPr lang="zh-CN" altLang="en-US" sz="2400" dirty="0"/>
              <a:t>之间所有的路径被阻塞，就叫证据集合</a:t>
            </a:r>
            <a:r>
              <a:rPr lang="en-US" altLang="zh-CN" sz="2400" dirty="0">
                <a:latin typeface="宋体" panose="02010600030101010101" pitchFamily="2" charset="-122"/>
              </a:rPr>
              <a:t>ε</a:t>
            </a:r>
            <a:r>
              <a:rPr lang="zh-CN" altLang="en-US" sz="2400" dirty="0"/>
              <a:t>可以</a:t>
            </a:r>
            <a:r>
              <a:rPr lang="en-US" altLang="zh-CN" sz="2400" dirty="0">
                <a:latin typeface="宋体" panose="02010600030101010101" pitchFamily="2" charset="-122"/>
              </a:rPr>
              <a:t>D</a:t>
            </a:r>
            <a:r>
              <a:rPr lang="zh-CN" altLang="en-US" sz="2400" dirty="0"/>
              <a:t>分离</a:t>
            </a:r>
            <a:r>
              <a:rPr lang="en-US" altLang="zh-CN" sz="2400" dirty="0">
                <a:latin typeface="宋体" panose="02010600030101010101" pitchFamily="2" charset="-122"/>
              </a:rPr>
              <a:t>V</a:t>
            </a:r>
            <a:r>
              <a:rPr lang="en-US" altLang="zh-CN" sz="2400" baseline="-25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25000" dirty="0">
                <a:latin typeface="宋体" panose="02010600030101010101" pitchFamily="2" charset="-122"/>
              </a:rPr>
              <a:t>j</a:t>
            </a:r>
            <a:r>
              <a:rPr lang="zh-CN" altLang="en-US" sz="2400" dirty="0">
                <a:latin typeface="宋体" panose="02010600030101010101" pitchFamily="2" charset="-122"/>
              </a:rPr>
              <a:t>。</a:t>
            </a:r>
            <a:endParaRPr lang="en-US" altLang="zh-CN" sz="2400" dirty="0">
              <a:latin typeface="宋体" panose="02010600030101010101" pitchFamily="2" charset="-122"/>
            </a:endParaRPr>
          </a:p>
          <a:p>
            <a:pPr algn="just" eaLnBrk="1" hangingPunct="1">
              <a:lnSpc>
                <a:spcPct val="90000"/>
              </a:lnSpc>
            </a:pPr>
            <a:r>
              <a:rPr lang="zh-CN" altLang="en-US" sz="2800" b="1" dirty="0"/>
              <a:t>条件独立：</a:t>
            </a:r>
            <a:endParaRPr lang="zh-CN" altLang="en-US" sz="2800" dirty="0">
              <a:latin typeface="宋体" panose="02010600030101010101" pitchFamily="2" charset="-122"/>
            </a:endParaRPr>
          </a:p>
          <a:p>
            <a:pPr lvl="1" algn="just" eaLnBrk="1" hangingPunct="1">
              <a:lnSpc>
                <a:spcPct val="90000"/>
              </a:lnSpc>
            </a:pPr>
            <a:r>
              <a:rPr lang="zh-CN" altLang="en-US" sz="2400" dirty="0"/>
              <a:t>如果证据集合</a:t>
            </a:r>
            <a:r>
              <a:rPr lang="en-US" altLang="zh-CN" sz="2400" dirty="0">
                <a:latin typeface="宋体" panose="02010600030101010101" pitchFamily="2" charset="-122"/>
              </a:rPr>
              <a:t>ε</a:t>
            </a:r>
            <a:r>
              <a:rPr lang="zh-CN" altLang="en-US" sz="2400" dirty="0"/>
              <a:t>可以</a:t>
            </a:r>
            <a:r>
              <a:rPr lang="en-US" altLang="zh-CN" sz="2400" dirty="0">
                <a:latin typeface="宋体" panose="02010600030101010101" pitchFamily="2" charset="-122"/>
              </a:rPr>
              <a:t>D</a:t>
            </a:r>
            <a:r>
              <a:rPr lang="zh-CN" altLang="en-US" sz="2400" dirty="0"/>
              <a:t>分离</a:t>
            </a:r>
            <a:r>
              <a:rPr lang="en-US" altLang="zh-CN" sz="2400" dirty="0">
                <a:latin typeface="宋体" panose="02010600030101010101" pitchFamily="2" charset="-122"/>
              </a:rPr>
              <a:t>V</a:t>
            </a:r>
            <a:r>
              <a:rPr lang="en-US" altLang="zh-CN" sz="2400" baseline="-25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25000" dirty="0">
                <a:latin typeface="宋体" panose="02010600030101010101" pitchFamily="2" charset="-122"/>
              </a:rPr>
              <a:t>j</a:t>
            </a:r>
            <a:r>
              <a:rPr lang="en-US" altLang="zh-CN" sz="2400" dirty="0">
                <a:latin typeface="宋体" panose="02010600030101010101" pitchFamily="2" charset="-122"/>
              </a:rPr>
              <a:t> </a:t>
            </a:r>
            <a:r>
              <a:rPr lang="zh-CN" altLang="en-US" sz="2400" dirty="0"/>
              <a:t>，就说结点</a:t>
            </a:r>
            <a:r>
              <a:rPr lang="en-US" altLang="zh-CN" sz="2400" dirty="0">
                <a:latin typeface="宋体" panose="02010600030101010101" pitchFamily="2" charset="-122"/>
              </a:rPr>
              <a:t>V</a:t>
            </a:r>
            <a:r>
              <a:rPr lang="en-US" altLang="zh-CN" sz="2400" baseline="-25000" dirty="0">
                <a:latin typeface="宋体" panose="02010600030101010101" pitchFamily="2" charset="-122"/>
              </a:rPr>
              <a:t>i</a:t>
            </a:r>
            <a:r>
              <a:rPr lang="zh-CN" altLang="en-US" sz="2400" dirty="0"/>
              <a:t>和</a:t>
            </a:r>
            <a:r>
              <a:rPr lang="en-US" altLang="zh-CN" sz="2400" dirty="0">
                <a:latin typeface="宋体" panose="02010600030101010101" pitchFamily="2" charset="-122"/>
              </a:rPr>
              <a:t>V</a:t>
            </a:r>
            <a:r>
              <a:rPr lang="en-US" altLang="zh-CN" sz="2400" baseline="-25000" dirty="0">
                <a:latin typeface="宋体" panose="02010600030101010101" pitchFamily="2" charset="-122"/>
              </a:rPr>
              <a:t>j</a:t>
            </a:r>
            <a:r>
              <a:rPr lang="zh-CN" altLang="en-US" sz="2400" dirty="0"/>
              <a:t>条件独立于给定的结点集</a:t>
            </a:r>
            <a:r>
              <a:rPr lang="en-US" altLang="zh-CN" sz="2400" dirty="0">
                <a:latin typeface="宋体" panose="02010600030101010101" pitchFamily="2" charset="-122"/>
              </a:rPr>
              <a:t>ε</a:t>
            </a:r>
            <a:r>
              <a:rPr lang="zh-CN" altLang="en-US" sz="2400" dirty="0"/>
              <a:t>。</a:t>
            </a:r>
            <a:endParaRPr lang="zh-CN" altLang="en-US" sz="2400" dirty="0">
              <a:latin typeface="宋体" panose="02010600030101010101" pitchFamily="2" charset="-122"/>
            </a:endParaRPr>
          </a:p>
          <a:p>
            <a:pPr eaLnBrk="1" hangingPunct="1">
              <a:lnSpc>
                <a:spcPct val="90000"/>
              </a:lnSpc>
            </a:pPr>
            <a:endParaRPr lang="en-US" altLang="zh-CN" sz="2800" dirty="0">
              <a:latin typeface="宋体" panose="02010600030101010101" pitchFamily="2" charset="-122"/>
            </a:endParaRPr>
          </a:p>
          <a:p>
            <a:pPr eaLnBrk="1" hangingPunct="1">
              <a:lnSpc>
                <a:spcPct val="90000"/>
              </a:lnSpc>
            </a:pPr>
            <a:endParaRPr lang="en-US" altLang="zh-CN" sz="2800" dirty="0">
              <a:latin typeface="宋体" panose="02010600030101010101" pitchFamily="2" charset="-122"/>
            </a:endParaRPr>
          </a:p>
          <a:p>
            <a:pPr eaLnBrk="1" hangingPunct="1">
              <a:lnSpc>
                <a:spcPct val="90000"/>
              </a:lnSpc>
            </a:pPr>
            <a:endParaRPr lang="en-US" altLang="zh-CN" sz="2800" dirty="0">
              <a:latin typeface="宋体" panose="02010600030101010101" pitchFamily="2" charset="-122"/>
            </a:endParaRPr>
          </a:p>
          <a:p>
            <a:pPr eaLnBrk="1" hangingPunct="1">
              <a:lnSpc>
                <a:spcPct val="90000"/>
              </a:lnSpc>
            </a:pPr>
            <a:endParaRPr lang="en-US" altLang="zh-CN" sz="2800" dirty="0">
              <a:latin typeface="宋体" panose="02010600030101010101" pitchFamily="2" charset="-122"/>
            </a:endParaRPr>
          </a:p>
          <a:p>
            <a:pPr eaLnBrk="1" hangingPunct="1">
              <a:lnSpc>
                <a:spcPct val="90000"/>
              </a:lnSpc>
              <a:buNone/>
            </a:pPr>
            <a:r>
              <a:rPr lang="en-US" altLang="zh-CN" sz="2000" dirty="0">
                <a:latin typeface="宋体" panose="02010600030101010101" pitchFamily="2" charset="-122"/>
              </a:rPr>
              <a:t> </a:t>
            </a:r>
            <a:endParaRPr lang="en-US" altLang="zh-CN" sz="2000" dirty="0">
              <a:latin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60419"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推理</a:t>
            </a:r>
            <a:r>
              <a:rPr lang="zh-CN" altLang="en-US" sz="3600" dirty="0"/>
              <a:t>）</a:t>
            </a:r>
            <a:endParaRPr lang="zh-CN" altLang="en-US" sz="3600" dirty="0"/>
          </a:p>
        </p:txBody>
      </p:sp>
      <p:sp>
        <p:nvSpPr>
          <p:cNvPr id="60420" name="Rectangle 3"/>
          <p:cNvSpPr>
            <a:spLocks noGrp="1"/>
          </p:cNvSpPr>
          <p:nvPr>
            <p:ph idx="1"/>
          </p:nvPr>
        </p:nvSpPr>
        <p:spPr/>
        <p:txBody>
          <a:bodyPr vert="horz" wrap="square" lIns="91440" tIns="45720" rIns="91440" bIns="45720" anchor="t" anchorCtr="0"/>
          <a:p>
            <a:pPr algn="just" eaLnBrk="1" hangingPunct="1"/>
            <a:r>
              <a:rPr lang="zh-CN" altLang="en-US" dirty="0">
                <a:latin typeface="华文新魏" panose="02010800040101010101" pitchFamily="2" charset="-122"/>
              </a:rPr>
              <a:t>推理需求：</a:t>
            </a:r>
            <a:r>
              <a:rPr lang="en-US" altLang="zh-CN" dirty="0">
                <a:latin typeface="华文新魏" panose="02010800040101010101" pitchFamily="2" charset="-122"/>
              </a:rPr>
              <a:t>P(X|Y)</a:t>
            </a:r>
            <a:endParaRPr lang="en-US" altLang="zh-CN" dirty="0">
              <a:latin typeface="华文新魏" panose="02010800040101010101" pitchFamily="2" charset="-122"/>
            </a:endParaRPr>
          </a:p>
          <a:p>
            <a:pPr lvl="1" algn="just" eaLnBrk="1" hangingPunct="1"/>
            <a:r>
              <a:rPr lang="zh-CN" altLang="en-US" dirty="0">
                <a:latin typeface="华文新魏" panose="02010800040101010101" pitchFamily="2" charset="-122"/>
              </a:rPr>
              <a:t>因果推理是从起因到征兆</a:t>
            </a:r>
            <a:endParaRPr lang="zh-CN" altLang="en-US" dirty="0">
              <a:latin typeface="华文新魏" panose="02010800040101010101" pitchFamily="2" charset="-122"/>
            </a:endParaRPr>
          </a:p>
          <a:p>
            <a:pPr lvl="1" algn="just" eaLnBrk="1" hangingPunct="1">
              <a:buNone/>
            </a:pPr>
            <a:r>
              <a:rPr lang="zh-CN" altLang="en-US" dirty="0">
                <a:latin typeface="华文新魏" panose="02010800040101010101" pitchFamily="2" charset="-122"/>
              </a:rPr>
              <a:t>    证据是一些起因： </a:t>
            </a:r>
            <a:r>
              <a:rPr lang="en-US" altLang="zh-CN" dirty="0">
                <a:latin typeface="华文新魏" panose="02010800040101010101" pitchFamily="2" charset="-122"/>
              </a:rPr>
              <a:t>X</a:t>
            </a:r>
            <a:r>
              <a:rPr lang="zh-CN" altLang="en-US" dirty="0">
                <a:latin typeface="华文新魏" panose="02010800040101010101" pitchFamily="2" charset="-122"/>
              </a:rPr>
              <a:t>是征兆， </a:t>
            </a:r>
            <a:r>
              <a:rPr lang="en-US" altLang="zh-CN" dirty="0">
                <a:latin typeface="华文新魏" panose="02010800040101010101" pitchFamily="2" charset="-122"/>
              </a:rPr>
              <a:t>Y</a:t>
            </a:r>
            <a:r>
              <a:rPr lang="zh-CN" altLang="en-US" dirty="0">
                <a:latin typeface="华文新魏" panose="02010800040101010101" pitchFamily="2" charset="-122"/>
              </a:rPr>
              <a:t>是起因</a:t>
            </a:r>
            <a:endParaRPr lang="zh-CN" altLang="en-US" dirty="0">
              <a:latin typeface="华文新魏" panose="02010800040101010101" pitchFamily="2" charset="-122"/>
            </a:endParaRPr>
          </a:p>
          <a:p>
            <a:pPr lvl="1" algn="just" eaLnBrk="1" hangingPunct="1"/>
            <a:r>
              <a:rPr lang="zh-CN" altLang="en-US" dirty="0">
                <a:latin typeface="华文新魏" panose="02010800040101010101" pitchFamily="2" charset="-122"/>
              </a:rPr>
              <a:t>诊断推理是从征兆到起因</a:t>
            </a:r>
            <a:endParaRPr lang="zh-CN" altLang="en-US" dirty="0">
              <a:latin typeface="华文新魏" panose="02010800040101010101" pitchFamily="2" charset="-122"/>
            </a:endParaRPr>
          </a:p>
          <a:p>
            <a:pPr lvl="1" algn="just" eaLnBrk="1" hangingPunct="1">
              <a:buNone/>
            </a:pPr>
            <a:r>
              <a:rPr lang="zh-CN" altLang="en-US" dirty="0">
                <a:latin typeface="华文新魏" panose="02010800040101010101" pitchFamily="2" charset="-122"/>
              </a:rPr>
              <a:t>    证据是一些征兆：</a:t>
            </a:r>
            <a:r>
              <a:rPr lang="en-US" altLang="zh-CN" dirty="0">
                <a:latin typeface="华文新魏" panose="02010800040101010101" pitchFamily="2" charset="-122"/>
              </a:rPr>
              <a:t>X</a:t>
            </a:r>
            <a:r>
              <a:rPr lang="zh-CN" altLang="en-US" dirty="0">
                <a:latin typeface="华文新魏" panose="02010800040101010101" pitchFamily="2" charset="-122"/>
              </a:rPr>
              <a:t>是起因， </a:t>
            </a:r>
            <a:r>
              <a:rPr lang="en-US" altLang="zh-CN" dirty="0">
                <a:latin typeface="华文新魏" panose="02010800040101010101" pitchFamily="2" charset="-122"/>
              </a:rPr>
              <a:t>Y</a:t>
            </a:r>
            <a:r>
              <a:rPr lang="zh-CN" altLang="en-US" dirty="0">
                <a:latin typeface="华文新魏" panose="02010800040101010101" pitchFamily="2" charset="-122"/>
              </a:rPr>
              <a:t>是征兆</a:t>
            </a:r>
            <a:endParaRPr lang="zh-CN" altLang="en-US" dirty="0">
              <a:latin typeface="华文新魏" panose="02010800040101010101" pitchFamily="2" charset="-122"/>
            </a:endParaRPr>
          </a:p>
          <a:p>
            <a:pPr lvl="1" algn="just" eaLnBrk="1" hangingPunct="1"/>
            <a:r>
              <a:rPr lang="zh-CN" altLang="en-US" dirty="0">
                <a:latin typeface="华文新魏" panose="02010800040101010101" pitchFamily="2" charset="-122"/>
              </a:rPr>
              <a:t>辩解推理</a:t>
            </a:r>
            <a:endParaRPr lang="zh-CN" altLang="en-US" dirty="0">
              <a:latin typeface="华文新魏" panose="02010800040101010101" pitchFamily="2" charset="-122"/>
            </a:endParaRPr>
          </a:p>
          <a:p>
            <a:pPr lvl="1" algn="just" eaLnBrk="1" hangingPunct="1">
              <a:buNone/>
            </a:pPr>
            <a:r>
              <a:rPr lang="zh-CN" altLang="en-US" dirty="0">
                <a:latin typeface="华文新魏" panose="02010800040101010101" pitchFamily="2" charset="-122"/>
              </a:rPr>
              <a:t>    </a:t>
            </a:r>
            <a:r>
              <a:rPr lang="en-US" altLang="zh-CN" dirty="0">
                <a:latin typeface="华文新魏" panose="02010800040101010101" pitchFamily="2" charset="-122"/>
              </a:rPr>
              <a:t>X</a:t>
            </a:r>
            <a:r>
              <a:rPr lang="zh-CN" altLang="en-US" dirty="0">
                <a:latin typeface="华文新魏" panose="02010800040101010101" pitchFamily="2" charset="-122"/>
              </a:rPr>
              <a:t>和</a:t>
            </a:r>
            <a:r>
              <a:rPr lang="en-US" altLang="zh-CN" dirty="0">
                <a:latin typeface="华文新魏" panose="02010800040101010101" pitchFamily="2" charset="-122"/>
              </a:rPr>
              <a:t>Y</a:t>
            </a:r>
            <a:r>
              <a:rPr lang="zh-CN" altLang="en-US" dirty="0">
                <a:latin typeface="华文新魏" panose="02010800040101010101" pitchFamily="2" charset="-122"/>
              </a:rPr>
              <a:t>是起因，</a:t>
            </a:r>
            <a:r>
              <a:rPr lang="en-US" altLang="zh-CN" dirty="0">
                <a:latin typeface="华文新魏" panose="02010800040101010101" pitchFamily="2" charset="-122"/>
              </a:rPr>
              <a:t>Z</a:t>
            </a:r>
            <a:r>
              <a:rPr lang="zh-CN" altLang="en-US" dirty="0">
                <a:latin typeface="华文新魏" panose="02010800040101010101" pitchFamily="2" charset="-122"/>
              </a:rPr>
              <a:t>是两个起因的征兆。这时可以用一个起因</a:t>
            </a:r>
            <a:r>
              <a:rPr lang="en-US" altLang="zh-CN" dirty="0">
                <a:latin typeface="华文新魏" panose="02010800040101010101" pitchFamily="2" charset="-122"/>
              </a:rPr>
              <a:t>Y</a:t>
            </a:r>
            <a:r>
              <a:rPr lang="zh-CN" altLang="en-US" dirty="0">
                <a:latin typeface="华文新魏" panose="02010800040101010101" pitchFamily="2" charset="-122"/>
              </a:rPr>
              <a:t>解释另一个起因</a:t>
            </a:r>
            <a:r>
              <a:rPr lang="en-US" altLang="zh-CN" dirty="0">
                <a:latin typeface="华文新魏" panose="02010800040101010101" pitchFamily="2" charset="-122"/>
              </a:rPr>
              <a:t>X</a:t>
            </a:r>
            <a:r>
              <a:rPr lang="zh-CN" altLang="en-US" dirty="0">
                <a:latin typeface="华文新魏" panose="02010800040101010101" pitchFamily="2" charset="-122"/>
              </a:rPr>
              <a:t>。</a:t>
            </a:r>
            <a:endParaRPr lang="zh-CN" altLang="en-US" dirty="0">
              <a:latin typeface="华文新魏" panose="0201080004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61443" name="Rectangle 2"/>
          <p:cNvSpPr>
            <a:spLocks noGrp="1"/>
          </p:cNvSpPr>
          <p:nvPr>
            <p:ph type="title"/>
          </p:nvPr>
        </p:nvSpPr>
        <p:spPr/>
        <p:txBody>
          <a:bodyPr vert="horz" wrap="square" lIns="91440" tIns="45720" rIns="91440" bIns="45720" anchor="ctr" anchorCtr="0"/>
          <a:p>
            <a:pPr eaLnBrk="1" hangingPunct="1"/>
            <a:r>
              <a:rPr lang="zh-CN" altLang="en-US" dirty="0"/>
              <a:t>贝叶斯网络</a:t>
            </a:r>
            <a:r>
              <a:rPr lang="zh-CN" altLang="en-US" sz="3600" dirty="0"/>
              <a:t>（</a:t>
            </a:r>
            <a:r>
              <a:rPr lang="zh-CN" altLang="en-US" sz="3600" dirty="0">
                <a:ea typeface="华文新魏" panose="02010800040101010101" pitchFamily="2" charset="-122"/>
              </a:rPr>
              <a:t>例</a:t>
            </a:r>
            <a:r>
              <a:rPr lang="zh-CN" altLang="en-US" sz="3600" dirty="0"/>
              <a:t>）</a:t>
            </a:r>
            <a:endParaRPr lang="zh-CN" altLang="en-US" sz="3600" dirty="0"/>
          </a:p>
        </p:txBody>
      </p:sp>
      <p:sp>
        <p:nvSpPr>
          <p:cNvPr id="61444" name="Rectangle 3"/>
          <p:cNvSpPr>
            <a:spLocks noGrp="1"/>
          </p:cNvSpPr>
          <p:nvPr>
            <p:ph idx="1"/>
          </p:nvPr>
        </p:nvSpPr>
        <p:spPr/>
        <p:txBody>
          <a:bodyPr vert="horz" wrap="square" lIns="91440" tIns="45720" rIns="91440" bIns="45720" anchor="t" anchorCtr="0"/>
          <a:p>
            <a:pPr algn="just" eaLnBrk="1" hangingPunct="1">
              <a:buNone/>
            </a:pPr>
            <a:r>
              <a:rPr lang="en-US" altLang="zh-CN" dirty="0">
                <a:latin typeface="华文新魏" panose="02010800040101010101" pitchFamily="2" charset="-122"/>
              </a:rPr>
              <a:t>CPT</a:t>
            </a:r>
            <a:r>
              <a:rPr lang="zh-CN" altLang="en-US" dirty="0"/>
              <a:t>表为：</a:t>
            </a:r>
            <a:endParaRPr lang="zh-CN" altLang="en-US" dirty="0">
              <a:latin typeface="华文新魏" panose="02010800040101010101" pitchFamily="2" charset="-122"/>
            </a:endParaRPr>
          </a:p>
          <a:p>
            <a:pPr algn="just" eaLnBrk="1" hangingPunct="1"/>
            <a:r>
              <a:rPr lang="en-US" altLang="zh-CN" dirty="0">
                <a:latin typeface="华文新魏" panose="02010800040101010101" pitchFamily="2" charset="-122"/>
              </a:rPr>
              <a:t>P(S) = 0.4</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P(C) = 0.3</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0.9</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0.3</a:t>
            </a:r>
            <a:endParaRPr lang="en-US" altLang="zh-CN" dirty="0">
              <a:latin typeface="华文新魏" panose="02010800040101010101" pitchFamily="2" charset="-122"/>
            </a:endParaRPr>
          </a:p>
          <a:p>
            <a:pPr algn="just" eaLnBrk="1" hangingPunct="1"/>
            <a:r>
              <a:rPr lang="en-US" altLang="zh-CN" dirty="0">
                <a:latin typeface="华文新魏" panose="02010800040101010101" pitchFamily="2" charset="-122"/>
              </a:rPr>
              <a:t>P(E|~S, C) = 0.5                  </a:t>
            </a:r>
            <a:r>
              <a:rPr lang="zh-CN" altLang="en-US" dirty="0"/>
              <a:t>贝叶斯网络实例图</a:t>
            </a:r>
            <a:endParaRPr lang="zh-CN" altLang="en-US" dirty="0">
              <a:latin typeface="华文新魏" panose="02010800040101010101" pitchFamily="2" charset="-122"/>
            </a:endParaRPr>
          </a:p>
          <a:p>
            <a:pPr eaLnBrk="1" hangingPunct="1"/>
            <a:r>
              <a:rPr lang="en-US" altLang="zh-CN" dirty="0">
                <a:latin typeface="华文新魏" panose="02010800040101010101" pitchFamily="2" charset="-122"/>
              </a:rPr>
              <a:t>P(E|~S, ~C) = 0.1 </a:t>
            </a:r>
            <a:r>
              <a:rPr lang="zh-CN" altLang="en-US" dirty="0">
                <a:latin typeface="华文新魏" panose="02010800040101010101" pitchFamily="2" charset="-122"/>
              </a:rPr>
              <a:t>。</a:t>
            </a:r>
            <a:endParaRPr lang="zh-CN" altLang="en-US" dirty="0">
              <a:latin typeface="华文新魏" panose="02010800040101010101" pitchFamily="2" charset="-122"/>
            </a:endParaRPr>
          </a:p>
          <a:p>
            <a:pPr algn="ctr" eaLnBrk="1" hangingPunct="1">
              <a:buNone/>
            </a:pPr>
            <a:r>
              <a:rPr lang="zh-CN" altLang="en-US" dirty="0">
                <a:latin typeface="华文新魏" panose="02010800040101010101" pitchFamily="2" charset="-122"/>
              </a:rPr>
              <a:t> </a:t>
            </a:r>
            <a:endParaRPr lang="zh-CN" altLang="en-US" dirty="0">
              <a:latin typeface="华文新魏" panose="02010800040101010101" pitchFamily="2" charset="-122"/>
            </a:endParaRPr>
          </a:p>
        </p:txBody>
      </p:sp>
      <p:grpSp>
        <p:nvGrpSpPr>
          <p:cNvPr id="61445" name="Group 4"/>
          <p:cNvGrpSpPr/>
          <p:nvPr/>
        </p:nvGrpSpPr>
        <p:grpSpPr>
          <a:xfrm>
            <a:off x="4455795" y="1632243"/>
            <a:ext cx="4212200" cy="2325077"/>
            <a:chOff x="4500" y="9682"/>
            <a:chExt cx="5241" cy="2210"/>
          </a:xfrm>
        </p:grpSpPr>
        <p:grpSp>
          <p:nvGrpSpPr>
            <p:cNvPr id="61446" name="Group 5"/>
            <p:cNvGrpSpPr/>
            <p:nvPr/>
          </p:nvGrpSpPr>
          <p:grpSpPr>
            <a:xfrm>
              <a:off x="4500" y="10020"/>
              <a:ext cx="3780" cy="1872"/>
              <a:chOff x="3240" y="5184"/>
              <a:chExt cx="3780" cy="1872"/>
            </a:xfrm>
          </p:grpSpPr>
          <p:grpSp>
            <p:nvGrpSpPr>
              <p:cNvPr id="61450" name="Group 6"/>
              <p:cNvGrpSpPr/>
              <p:nvPr/>
            </p:nvGrpSpPr>
            <p:grpSpPr>
              <a:xfrm>
                <a:off x="4140" y="5184"/>
                <a:ext cx="720" cy="624"/>
                <a:chOff x="2520" y="10644"/>
                <a:chExt cx="720" cy="624"/>
              </a:xfrm>
            </p:grpSpPr>
            <p:sp>
              <p:nvSpPr>
                <p:cNvPr id="61463" name="Oval 7"/>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61464" name="Text Box 8"/>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S</a:t>
                  </a:r>
                  <a:endParaRPr lang="en-US" altLang="zh-CN" sz="2000" dirty="0"/>
                </a:p>
              </p:txBody>
            </p:sp>
          </p:grpSp>
          <p:grpSp>
            <p:nvGrpSpPr>
              <p:cNvPr id="61451" name="Group 9"/>
              <p:cNvGrpSpPr/>
              <p:nvPr/>
            </p:nvGrpSpPr>
            <p:grpSpPr>
              <a:xfrm>
                <a:off x="6300" y="5184"/>
                <a:ext cx="720" cy="624"/>
                <a:chOff x="2520" y="10644"/>
                <a:chExt cx="720" cy="624"/>
              </a:xfrm>
            </p:grpSpPr>
            <p:sp>
              <p:nvSpPr>
                <p:cNvPr id="61461" name="Oval 10"/>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61462" name="Text Box 11"/>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C</a:t>
                  </a:r>
                  <a:endParaRPr lang="en-US" altLang="zh-CN" sz="2000" dirty="0"/>
                </a:p>
              </p:txBody>
            </p:sp>
          </p:grpSp>
          <p:grpSp>
            <p:nvGrpSpPr>
              <p:cNvPr id="61452" name="Group 12"/>
              <p:cNvGrpSpPr/>
              <p:nvPr/>
            </p:nvGrpSpPr>
            <p:grpSpPr>
              <a:xfrm>
                <a:off x="5400" y="6432"/>
                <a:ext cx="720" cy="624"/>
                <a:chOff x="2520" y="10644"/>
                <a:chExt cx="720" cy="624"/>
              </a:xfrm>
            </p:grpSpPr>
            <p:sp>
              <p:nvSpPr>
                <p:cNvPr id="61459" name="Oval 13"/>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61460" name="Text Box 14"/>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E</a:t>
                  </a:r>
                  <a:endParaRPr lang="en-US" altLang="zh-CN" sz="2000" dirty="0"/>
                </a:p>
              </p:txBody>
            </p:sp>
          </p:grpSp>
          <p:grpSp>
            <p:nvGrpSpPr>
              <p:cNvPr id="61453" name="Group 15"/>
              <p:cNvGrpSpPr/>
              <p:nvPr/>
            </p:nvGrpSpPr>
            <p:grpSpPr>
              <a:xfrm>
                <a:off x="3240" y="6432"/>
                <a:ext cx="720" cy="624"/>
                <a:chOff x="2520" y="10644"/>
                <a:chExt cx="720" cy="624"/>
              </a:xfrm>
            </p:grpSpPr>
            <p:sp>
              <p:nvSpPr>
                <p:cNvPr id="61457" name="Oval 16"/>
                <p:cNvSpPr/>
                <p:nvPr/>
              </p:nvSpPr>
              <p:spPr>
                <a:xfrm>
                  <a:off x="2520" y="10644"/>
                  <a:ext cx="720" cy="624"/>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eaLnBrk="1" hangingPunct="1">
                    <a:spcBef>
                      <a:spcPct val="0"/>
                    </a:spcBef>
                    <a:buNone/>
                  </a:pPr>
                  <a:endParaRPr lang="zh-CN" altLang="en-US" sz="1800" b="1" dirty="0">
                    <a:solidFill>
                      <a:schemeClr val="accent2"/>
                    </a:solidFill>
                    <a:latin typeface="Arial" panose="020B0604020202020204" pitchFamily="34" charset="0"/>
                    <a:ea typeface="华文行楷" panose="02010800040101010101" pitchFamily="2" charset="-122"/>
                  </a:endParaRPr>
                </a:p>
              </p:txBody>
            </p:sp>
            <p:sp>
              <p:nvSpPr>
                <p:cNvPr id="61458" name="Text Box 17"/>
                <p:cNvSpPr txBox="1"/>
                <p:nvPr/>
              </p:nvSpPr>
              <p:spPr>
                <a:xfrm>
                  <a:off x="2670" y="10698"/>
                  <a:ext cx="54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2000" dirty="0"/>
                    <a:t>L</a:t>
                  </a:r>
                  <a:endParaRPr lang="en-US" altLang="zh-CN" sz="2000" dirty="0"/>
                </a:p>
              </p:txBody>
            </p:sp>
          </p:grpSp>
          <p:sp>
            <p:nvSpPr>
              <p:cNvPr id="61454" name="Line 18"/>
              <p:cNvSpPr/>
              <p:nvPr/>
            </p:nvSpPr>
            <p:spPr>
              <a:xfrm flipH="1">
                <a:off x="3600" y="5808"/>
                <a:ext cx="900" cy="624"/>
              </a:xfrm>
              <a:prstGeom prst="line">
                <a:avLst/>
              </a:prstGeom>
              <a:ln w="9525" cap="flat" cmpd="sng">
                <a:solidFill>
                  <a:srgbClr val="000000"/>
                </a:solidFill>
                <a:prstDash val="solid"/>
                <a:headEnd type="none" w="med" len="med"/>
                <a:tailEnd type="triangle" w="med" len="med"/>
              </a:ln>
            </p:spPr>
          </p:sp>
          <p:sp>
            <p:nvSpPr>
              <p:cNvPr id="61455" name="Line 19"/>
              <p:cNvSpPr/>
              <p:nvPr/>
            </p:nvSpPr>
            <p:spPr>
              <a:xfrm>
                <a:off x="4500" y="5808"/>
                <a:ext cx="1260" cy="624"/>
              </a:xfrm>
              <a:prstGeom prst="line">
                <a:avLst/>
              </a:prstGeom>
              <a:ln w="9525" cap="flat" cmpd="sng">
                <a:solidFill>
                  <a:srgbClr val="000000"/>
                </a:solidFill>
                <a:prstDash val="solid"/>
                <a:headEnd type="none" w="med" len="med"/>
                <a:tailEnd type="triangle" w="med" len="med"/>
              </a:ln>
            </p:spPr>
          </p:sp>
          <p:sp>
            <p:nvSpPr>
              <p:cNvPr id="61456" name="Line 20"/>
              <p:cNvSpPr/>
              <p:nvPr/>
            </p:nvSpPr>
            <p:spPr>
              <a:xfrm flipH="1">
                <a:off x="5760" y="5808"/>
                <a:ext cx="900" cy="624"/>
              </a:xfrm>
              <a:prstGeom prst="line">
                <a:avLst/>
              </a:prstGeom>
              <a:ln w="9525" cap="flat" cmpd="sng">
                <a:solidFill>
                  <a:srgbClr val="000000"/>
                </a:solidFill>
                <a:prstDash val="solid"/>
                <a:headEnd type="none" w="med" len="med"/>
                <a:tailEnd type="triangle" w="med" len="med"/>
              </a:ln>
            </p:spPr>
          </p:sp>
        </p:grpSp>
        <p:sp>
          <p:nvSpPr>
            <p:cNvPr id="61447" name="Text Box 21"/>
            <p:cNvSpPr txBox="1"/>
            <p:nvPr/>
          </p:nvSpPr>
          <p:spPr>
            <a:xfrm>
              <a:off x="4500" y="9682"/>
              <a:ext cx="1590"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800" dirty="0"/>
                <a:t>P(S)=0.4</a:t>
              </a:r>
              <a:endParaRPr lang="en-US" altLang="zh-CN" sz="1800" dirty="0"/>
            </a:p>
          </p:txBody>
        </p:sp>
        <p:sp>
          <p:nvSpPr>
            <p:cNvPr id="61448" name="Text Box 22"/>
            <p:cNvSpPr txBox="1"/>
            <p:nvPr/>
          </p:nvSpPr>
          <p:spPr>
            <a:xfrm>
              <a:off x="8265" y="9864"/>
              <a:ext cx="1476"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600" dirty="0"/>
                <a:t>P(C)=0.3</a:t>
              </a:r>
              <a:endParaRPr lang="en-US" altLang="zh-CN" sz="1600" dirty="0"/>
            </a:p>
          </p:txBody>
        </p:sp>
        <p:sp>
          <p:nvSpPr>
            <p:cNvPr id="61449" name="Text Box 23"/>
            <p:cNvSpPr txBox="1"/>
            <p:nvPr/>
          </p:nvSpPr>
          <p:spPr>
            <a:xfrm>
              <a:off x="7185" y="11022"/>
              <a:ext cx="1669" cy="46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stStyle>
            <a:p>
              <a:pPr marL="0" lvl="0" indent="0" algn="just">
                <a:spcBef>
                  <a:spcPct val="0"/>
                </a:spcBef>
                <a:buNone/>
              </a:pPr>
              <a:r>
                <a:rPr lang="en-US" altLang="zh-CN" sz="1400" dirty="0"/>
                <a:t>P(E|S,C)=0.9</a:t>
              </a:r>
              <a:endParaRPr lang="en-US" altLang="zh-CN" sz="1400" dirty="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页脚占位符 4"/>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人工智能原理</a:t>
            </a:r>
            <a:r>
              <a:rPr kumimoji="1" lang="en-US" altLang="zh-CN"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a:t>
            </a:r>
            <a:r>
              <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rPr>
              <a:t>第五章 不确定性推理</a:t>
            </a:r>
            <a:endParaRPr kumimoji="1" lang="zh-CN" altLang="en-US" sz="1600" b="1" i="0" u="none" strike="noStrike" kern="1200" cap="none" spc="0" normalizeH="0" baseline="0" noProof="0">
              <a:ln>
                <a:noFill/>
              </a:ln>
              <a:solidFill>
                <a:schemeClr val="accent2"/>
              </a:solidFill>
              <a:effectLst/>
              <a:uLnTx/>
              <a:uFillTx/>
              <a:latin typeface="华文新魏" panose="02010800040101010101" pitchFamily="2" charset="-122"/>
              <a:ea typeface="华文新魏" panose="02010800040101010101" pitchFamily="2" charset="-122"/>
              <a:cs typeface="+mn-cs"/>
            </a:endParaRPr>
          </a:p>
        </p:txBody>
      </p:sp>
      <p:sp>
        <p:nvSpPr>
          <p:cNvPr id="62467" name="Rectangle 2"/>
          <p:cNvSpPr>
            <a:spLocks noGrp="1"/>
          </p:cNvSpPr>
          <p:nvPr>
            <p:ph type="title"/>
          </p:nvPr>
        </p:nvSpPr>
        <p:spPr/>
        <p:txBody>
          <a:bodyPr vert="horz" wrap="square" lIns="91440" tIns="45720" rIns="91440" bIns="45720" anchor="ctr" anchorCtr="0"/>
          <a:p>
            <a:pPr eaLnBrk="1" hangingPunct="1"/>
            <a:r>
              <a:rPr lang="zh-CN" altLang="en-US" sz="4800" dirty="0"/>
              <a:t>贝叶斯网络</a:t>
            </a:r>
            <a:r>
              <a:rPr lang="zh-CN" altLang="en-US" sz="4000" dirty="0"/>
              <a:t>（</a:t>
            </a:r>
            <a:r>
              <a:rPr lang="zh-CN" altLang="en-US" sz="4000" dirty="0">
                <a:ea typeface="华文新魏" panose="02010800040101010101" pitchFamily="2" charset="-122"/>
              </a:rPr>
              <a:t>因果推理例</a:t>
            </a:r>
            <a:r>
              <a:rPr lang="zh-CN" altLang="en-US" sz="4000" dirty="0"/>
              <a:t>）</a:t>
            </a:r>
            <a:endParaRPr lang="zh-CN" altLang="en-US" sz="4000" dirty="0"/>
          </a:p>
        </p:txBody>
      </p:sp>
      <p:sp>
        <p:nvSpPr>
          <p:cNvPr id="62468" name="Rectangle 3"/>
          <p:cNvSpPr>
            <a:spLocks noGrp="1"/>
          </p:cNvSpPr>
          <p:nvPr>
            <p:ph idx="1"/>
          </p:nvPr>
        </p:nvSpPr>
        <p:spPr>
          <a:xfrm>
            <a:off x="304800" y="1644968"/>
            <a:ext cx="8686800" cy="4525962"/>
          </a:xfrm>
        </p:spPr>
        <p:txBody>
          <a:bodyPr vert="horz" wrap="square" lIns="91440" tIns="45720" rIns="91440" bIns="45720" anchor="t" anchorCtr="0"/>
          <a:p>
            <a:pPr algn="just" eaLnBrk="1" hangingPunct="1">
              <a:lnSpc>
                <a:spcPct val="80000"/>
              </a:lnSpc>
            </a:pPr>
            <a:r>
              <a:rPr lang="zh-CN" altLang="en-US" sz="2000" dirty="0"/>
              <a:t>给定患者是一个吸烟者（</a:t>
            </a:r>
            <a:r>
              <a:rPr lang="en-US" altLang="zh-CN" sz="2000" dirty="0"/>
              <a:t>S</a:t>
            </a:r>
            <a:r>
              <a:rPr lang="zh-CN" altLang="en-US" sz="2000" dirty="0"/>
              <a:t>），计算他患肺气肿（</a:t>
            </a:r>
            <a:r>
              <a:rPr lang="en-US" altLang="zh-CN" sz="2000" dirty="0"/>
              <a:t>E</a:t>
            </a:r>
            <a:r>
              <a:rPr lang="zh-CN" altLang="en-US" sz="2000" dirty="0"/>
              <a:t>）的概率</a:t>
            </a:r>
            <a:r>
              <a:rPr lang="en-US" altLang="zh-CN" sz="2000" dirty="0"/>
              <a:t>P(E|S)</a:t>
            </a:r>
            <a:r>
              <a:rPr lang="zh-CN" altLang="en-US" sz="2000" dirty="0"/>
              <a:t>。</a:t>
            </a:r>
            <a:r>
              <a:rPr lang="en-US" altLang="zh-CN" sz="2000" dirty="0"/>
              <a:t>S</a:t>
            </a:r>
            <a:r>
              <a:rPr lang="zh-CN" altLang="en-US" sz="2000" dirty="0"/>
              <a:t>称作推理的证据，</a:t>
            </a:r>
            <a:r>
              <a:rPr lang="en-US" altLang="zh-CN" sz="2000" dirty="0"/>
              <a:t>E</a:t>
            </a:r>
            <a:r>
              <a:rPr lang="zh-CN" altLang="en-US" sz="2000" dirty="0"/>
              <a:t>叫询问结点。 </a:t>
            </a:r>
            <a:endParaRPr lang="zh-CN" altLang="en-US" sz="2000" dirty="0"/>
          </a:p>
          <a:p>
            <a:pPr algn="just" eaLnBrk="1" hangingPunct="1">
              <a:lnSpc>
                <a:spcPct val="80000"/>
              </a:lnSpc>
            </a:pPr>
            <a:r>
              <a:rPr lang="zh-CN" altLang="en-US" sz="2000" dirty="0"/>
              <a:t>首先，</a:t>
            </a:r>
            <a:r>
              <a:rPr lang="en-US" altLang="zh-CN" sz="2000" dirty="0"/>
              <a:t>E</a:t>
            </a:r>
            <a:r>
              <a:rPr lang="zh-CN" altLang="en-US" sz="2000" dirty="0"/>
              <a:t>的另一个父结点（</a:t>
            </a:r>
            <a:r>
              <a:rPr lang="en-US" altLang="zh-CN" sz="2000" dirty="0"/>
              <a:t>C</a:t>
            </a:r>
            <a:r>
              <a:rPr lang="zh-CN" altLang="en-US" sz="2000" dirty="0"/>
              <a:t>），</a:t>
            </a:r>
            <a:r>
              <a:rPr lang="en-US" altLang="zh-CN" sz="2000" dirty="0"/>
              <a:t>P(E|S)=P(E,C|S)+P(E,~C|S);</a:t>
            </a:r>
            <a:endParaRPr lang="en-US" altLang="zh-CN" sz="2000" dirty="0"/>
          </a:p>
          <a:p>
            <a:pPr algn="just" eaLnBrk="1" hangingPunct="1">
              <a:lnSpc>
                <a:spcPct val="80000"/>
              </a:lnSpc>
            </a:pPr>
            <a:r>
              <a:rPr lang="zh-CN" altLang="en-US" sz="2000" dirty="0"/>
              <a:t>右边的第一项 ，</a:t>
            </a:r>
            <a:endParaRPr lang="zh-CN" altLang="en-US" sz="2000" dirty="0"/>
          </a:p>
          <a:p>
            <a:pPr algn="just" eaLnBrk="1" hangingPunct="1">
              <a:lnSpc>
                <a:spcPct val="80000"/>
              </a:lnSpc>
              <a:buNone/>
            </a:pPr>
            <a:r>
              <a:rPr lang="zh-CN" altLang="en-US" sz="2000" dirty="0"/>
              <a:t>	</a:t>
            </a:r>
            <a:r>
              <a:rPr lang="en-US" altLang="zh-CN" sz="2000" dirty="0"/>
              <a:t>P(E,C|S)</a:t>
            </a:r>
            <a:r>
              <a:rPr lang="zh-CN" altLang="en-US" sz="2000" dirty="0"/>
              <a:t>＝</a:t>
            </a:r>
            <a:r>
              <a:rPr lang="en-US" altLang="zh-CN" sz="2000" dirty="0"/>
              <a:t>P(E,C,S)/P(S)</a:t>
            </a:r>
            <a:r>
              <a:rPr lang="zh-CN" altLang="en-US" sz="2000" dirty="0"/>
              <a:t>＝</a:t>
            </a:r>
            <a:r>
              <a:rPr lang="en-US" altLang="zh-CN" sz="2000" dirty="0"/>
              <a:t>P(E|C,S)*P(C,S)/P(S)</a:t>
            </a:r>
            <a:r>
              <a:rPr lang="zh-CN" altLang="en-US" sz="2000" dirty="0"/>
              <a:t>＝</a:t>
            </a:r>
            <a:r>
              <a:rPr lang="en-US" altLang="zh-CN" sz="2000" dirty="0"/>
              <a:t>P(E|C,S)*</a:t>
            </a:r>
            <a:r>
              <a:rPr lang="en-US" altLang="zh-CN" sz="2000" dirty="0">
                <a:solidFill>
                  <a:srgbClr val="FF0000"/>
                </a:solidFill>
              </a:rPr>
              <a:t>P(C|S</a:t>
            </a:r>
            <a:r>
              <a:rPr lang="zh-CN" altLang="en-US" sz="2000" dirty="0">
                <a:solidFill>
                  <a:srgbClr val="FF0000"/>
                </a:solidFill>
              </a:rPr>
              <a:t>）</a:t>
            </a:r>
            <a:r>
              <a:rPr lang="zh-CN" altLang="en-US" sz="2000" dirty="0"/>
              <a:t>＝</a:t>
            </a:r>
            <a:r>
              <a:rPr lang="en-US" altLang="zh-CN" sz="2000" dirty="0"/>
              <a:t>P(E|C,S)*</a:t>
            </a:r>
            <a:r>
              <a:rPr lang="en-US" altLang="zh-CN" sz="2000" dirty="0">
                <a:solidFill>
                  <a:srgbClr val="FF0000"/>
                </a:solidFill>
              </a:rPr>
              <a:t>P(C</a:t>
            </a:r>
            <a:r>
              <a:rPr lang="zh-CN" altLang="en-US" sz="2000" dirty="0">
                <a:solidFill>
                  <a:srgbClr val="FF0000"/>
                </a:solidFill>
              </a:rPr>
              <a:t>）</a:t>
            </a:r>
            <a:r>
              <a:rPr lang="zh-CN" altLang="en-US" sz="2000" dirty="0"/>
              <a:t> 	</a:t>
            </a:r>
            <a:endParaRPr lang="zh-CN" altLang="en-US" sz="2000" dirty="0"/>
          </a:p>
          <a:p>
            <a:pPr algn="just" eaLnBrk="1" hangingPunct="1">
              <a:lnSpc>
                <a:spcPct val="80000"/>
              </a:lnSpc>
            </a:pPr>
            <a:r>
              <a:rPr lang="zh-CN" altLang="en-US" sz="2000" dirty="0"/>
              <a:t>同理可得公式的右边的第二项为：</a:t>
            </a:r>
            <a:r>
              <a:rPr lang="en-US" altLang="zh-CN" sz="2000" dirty="0"/>
              <a:t>P(E,~C|S) = P(E|~C,S)*P(~C)</a:t>
            </a:r>
            <a:r>
              <a:rPr lang="zh-CN" altLang="en-US" sz="2000" dirty="0"/>
              <a:t>。</a:t>
            </a:r>
            <a:endParaRPr lang="zh-CN" altLang="en-US" sz="2000" dirty="0"/>
          </a:p>
          <a:p>
            <a:pPr algn="just" eaLnBrk="1" hangingPunct="1">
              <a:lnSpc>
                <a:spcPct val="80000"/>
              </a:lnSpc>
            </a:pPr>
            <a:r>
              <a:rPr lang="zh-CN" altLang="en-US" sz="2000" dirty="0"/>
              <a:t>由此可得：</a:t>
            </a:r>
            <a:endParaRPr lang="zh-CN" altLang="en-US" sz="2000" dirty="0"/>
          </a:p>
          <a:p>
            <a:pPr algn="just" eaLnBrk="1" hangingPunct="1">
              <a:lnSpc>
                <a:spcPct val="80000"/>
              </a:lnSpc>
            </a:pPr>
            <a:r>
              <a:rPr lang="en-US" altLang="zh-CN" sz="2000" dirty="0"/>
              <a:t>P(E|S)  =  P(E| C,S)*P(C)+P(E|~C,S)*P(~C)</a:t>
            </a:r>
            <a:endParaRPr lang="en-US" altLang="zh-CN" sz="2000" dirty="0"/>
          </a:p>
          <a:p>
            <a:pPr algn="just" eaLnBrk="1" hangingPunct="1">
              <a:lnSpc>
                <a:spcPct val="80000"/>
              </a:lnSpc>
            </a:pPr>
            <a:r>
              <a:rPr lang="zh-CN" altLang="en-US" sz="2000" dirty="0"/>
              <a:t>如果采用概述中的例题数据，有</a:t>
            </a:r>
            <a:r>
              <a:rPr lang="en-US" altLang="zh-CN" sz="2000" dirty="0"/>
              <a:t>P(~C) = 1 - P(C)</a:t>
            </a:r>
            <a:r>
              <a:rPr lang="zh-CN" altLang="en-US" sz="2000" dirty="0"/>
              <a:t>，则有，</a:t>
            </a:r>
            <a:endParaRPr lang="zh-CN" altLang="en-US" sz="2000" dirty="0"/>
          </a:p>
          <a:p>
            <a:pPr algn="just" eaLnBrk="1" hangingPunct="1">
              <a:lnSpc>
                <a:spcPct val="80000"/>
              </a:lnSpc>
            </a:pPr>
            <a:r>
              <a:rPr lang="en-US" altLang="zh-CN" sz="2000" dirty="0"/>
              <a:t>P(E|S)</a:t>
            </a:r>
            <a:r>
              <a:rPr lang="zh-CN" altLang="en-US" sz="2000" dirty="0"/>
              <a:t>＝</a:t>
            </a:r>
            <a:r>
              <a:rPr lang="en-US" altLang="zh-CN" sz="2000" dirty="0"/>
              <a:t>0.9*0.3+0.3*(1-0.3)=0.48</a:t>
            </a:r>
            <a:endParaRPr lang="en-US" altLang="zh-CN" sz="2000" dirty="0"/>
          </a:p>
          <a:p>
            <a:pPr algn="just" eaLnBrk="1" hangingPunct="1">
              <a:lnSpc>
                <a:spcPct val="80000"/>
              </a:lnSpc>
              <a:buNone/>
            </a:pPr>
            <a:endParaRPr lang="zh-CN" alt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1"/>
          <p:cNvSpPr>
            <a:spLocks noGrp="1"/>
          </p:cNvSpPr>
          <p:nvPr>
            <p:ph type="title"/>
          </p:nvPr>
        </p:nvSpPr>
        <p:spPr/>
        <p:txBody>
          <a:bodyPr vert="horz" wrap="square" lIns="91440" tIns="45720" rIns="91440" bIns="45720" anchor="ctr" anchorCtr="0"/>
          <a:p>
            <a:r>
              <a:rPr lang="zh-CN" altLang="en-US" sz="5400" dirty="0"/>
              <a:t>贝叶斯网络</a:t>
            </a:r>
            <a:r>
              <a:rPr lang="zh-CN" altLang="en-US" dirty="0"/>
              <a:t>（</a:t>
            </a:r>
            <a:r>
              <a:rPr lang="zh-CN" altLang="en-US" dirty="0">
                <a:ea typeface="华文新魏" panose="02010800040101010101" pitchFamily="2" charset="-122"/>
              </a:rPr>
              <a:t>诊断推理例</a:t>
            </a:r>
            <a:r>
              <a:rPr lang="zh-CN" altLang="en-US" dirty="0"/>
              <a:t>）</a:t>
            </a:r>
            <a:endParaRPr lang="zh-CN" altLang="en-US" dirty="0"/>
          </a:p>
        </p:txBody>
      </p:sp>
      <p:sp>
        <p:nvSpPr>
          <p:cNvPr id="63491" name="内容占位符 2"/>
          <p:cNvSpPr>
            <a:spLocks noGrp="1"/>
          </p:cNvSpPr>
          <p:nvPr>
            <p:ph idx="1"/>
          </p:nvPr>
        </p:nvSpPr>
        <p:spPr/>
        <p:txBody>
          <a:bodyPr vert="horz" wrap="square" lIns="91440" tIns="45720" rIns="91440" bIns="45720" anchor="t" anchorCtr="0"/>
          <a:p>
            <a:pPr algn="just"/>
            <a:r>
              <a:rPr lang="zh-CN" altLang="en-US" dirty="0"/>
              <a:t>计算“不得肺气肿的不是矿工”的概率</a:t>
            </a:r>
            <a:r>
              <a:rPr lang="en-US" altLang="zh-CN" dirty="0"/>
              <a:t>P(~C|~E)</a:t>
            </a:r>
            <a:endParaRPr lang="en-US" altLang="zh-CN" dirty="0"/>
          </a:p>
          <a:p>
            <a:pPr algn="just"/>
            <a:r>
              <a:rPr lang="zh-CN" altLang="en-US" dirty="0"/>
              <a:t>方法：使用贝叶斯公式把诊断推理转换为因果推理</a:t>
            </a:r>
            <a:endParaRPr lang="zh-CN" altLang="en-US" dirty="0"/>
          </a:p>
        </p:txBody>
      </p:sp>
      <p:sp>
        <p:nvSpPr>
          <p:cNvPr id="4" name="页脚占位符 3"/>
          <p:cNvSpPr txBox="1">
            <a:spLocks noGrp="1"/>
          </p:cNvSpPr>
          <p:nvPr>
            <p:ph type="ftr" sz="quarter" idx="3"/>
          </p:nvPr>
        </p:nvSpPr>
        <p:spPr bwMode="auto">
          <a:xfrm>
            <a:off x="685800" y="6248400"/>
            <a:ext cx="5334000" cy="4572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1" i="0" u="none" strike="noStrike" kern="1200" cap="none" spc="0" normalizeH="0" baseline="0" noProof="0">
              <a:ln>
                <a:noFill/>
              </a:ln>
              <a:solidFill>
                <a:schemeClr val="accent2"/>
              </a:solidFill>
              <a:effectLst/>
              <a:uLnTx/>
              <a:uFillTx/>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1400" b="1" i="0" u="none" strike="noStrike" kern="1200" cap="none" spc="0" normalizeH="0" baseline="0" noProof="0">
                <a:ln>
                  <a:noFill/>
                </a:ln>
                <a:solidFill>
                  <a:schemeClr val="accent2"/>
                </a:solidFill>
                <a:effectLst/>
                <a:uLnTx/>
                <a:uFillTx/>
                <a:latin typeface="+mn-lt"/>
                <a:ea typeface="+mn-ea"/>
                <a:cs typeface="+mn-cs"/>
              </a:rPr>
              <a:t>《</a:t>
            </a:r>
            <a:r>
              <a:rPr kumimoji="1" lang="zh-CN" altLang="en-US" sz="1400" b="1" i="0" u="none" strike="noStrike" kern="1200" cap="none" spc="0" normalizeH="0" baseline="0" noProof="0">
                <a:ln>
                  <a:noFill/>
                </a:ln>
                <a:solidFill>
                  <a:schemeClr val="accent2"/>
                </a:solidFill>
                <a:effectLst/>
                <a:uLnTx/>
                <a:uFillTx/>
                <a:latin typeface="+mn-lt"/>
                <a:ea typeface="+mn-ea"/>
                <a:cs typeface="+mn-cs"/>
              </a:rPr>
              <a:t>人工智能原理</a:t>
            </a:r>
            <a:r>
              <a:rPr kumimoji="1" lang="en-US" altLang="zh-CN" sz="1400" b="1" i="0" u="none" strike="noStrike" kern="1200" cap="none" spc="0" normalizeH="0" baseline="0" noProof="0">
                <a:ln>
                  <a:noFill/>
                </a:ln>
                <a:solidFill>
                  <a:schemeClr val="accent2"/>
                </a:solidFill>
                <a:effectLst/>
                <a:uLnTx/>
                <a:uFillTx/>
                <a:latin typeface="+mn-lt"/>
                <a:ea typeface="+mn-ea"/>
                <a:cs typeface="+mn-cs"/>
              </a:rPr>
              <a:t>》</a:t>
            </a:r>
            <a:r>
              <a:rPr kumimoji="1" lang="zh-CN" altLang="en-US" sz="1400" b="1" i="0" u="none" strike="noStrike" kern="1200" cap="none" spc="0" normalizeH="0" baseline="0" noProof="0">
                <a:ln>
                  <a:noFill/>
                </a:ln>
                <a:solidFill>
                  <a:schemeClr val="accent2"/>
                </a:solidFill>
                <a:effectLst/>
                <a:uLnTx/>
                <a:uFillTx/>
                <a:latin typeface="+mn-lt"/>
                <a:ea typeface="+mn-ea"/>
                <a:cs typeface="+mn-cs"/>
              </a:rPr>
              <a:t>第五章 不确定性推理</a:t>
            </a:r>
            <a:endParaRPr kumimoji="1" lang="zh-CN" altLang="en-US" sz="1400" b="1" i="0" u="none" strike="noStrike" kern="1200" cap="none" spc="0" normalizeH="0" baseline="0" noProof="0">
              <a:ln>
                <a:noFill/>
              </a:ln>
              <a:solidFill>
                <a:schemeClr val="accent2"/>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514325"/>
          </a:xfrm>
          <a:prstGeom prst="rect">
            <a:avLst/>
          </a:prstGeom>
          <a:noFill/>
          <a:ln w="9525">
            <a:noFill/>
            <a:miter lim="800000"/>
          </a:ln>
        </p:spPr>
        <p:txBody>
          <a:bodyPr wrap="square">
            <a:spAutoFit/>
          </a:bodyPr>
          <a:lstStyle/>
          <a:p>
            <a:pPr algn="ctr">
              <a:lnSpc>
                <a:spcPct val="150000"/>
              </a:lnSpc>
            </a:pP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4.3 </a:t>
            </a:r>
            <a:r>
              <a:rPr lang="zh-CN" altLang="en-US" sz="7200" b="1" dirty="0" smtClean="0">
                <a:solidFill>
                  <a:schemeClr val="bg1"/>
                </a:solidFill>
                <a:latin typeface="隶书" panose="02010509060101010101" pitchFamily="49" charset="-122"/>
                <a:ea typeface="隶书" panose="02010509060101010101" pitchFamily="49" charset="-122"/>
              </a:rPr>
              <a:t>主观贝叶斯方法</a:t>
            </a:r>
            <a:endParaRPr lang="zh-CN" altLang="en-US" sz="72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20015" y="452438"/>
            <a:ext cx="8226425" cy="762000"/>
          </a:xfrm>
          <a:prstGeom prst="rect">
            <a:avLst/>
          </a:prstGeom>
        </p:spPr>
        <p:txBody>
          <a:bodyPr/>
          <a:lstStyle/>
          <a:p>
            <a:pPr algn="ctr" eaLnBrk="1" fontAlgn="auto" hangingPunct="1">
              <a:spcAft>
                <a:spcPts val="0"/>
              </a:spcAft>
              <a:defRPr/>
            </a:pPr>
            <a:r>
              <a:rPr lang="en-US" altLang="zh-CN" dirty="0" smtClean="0"/>
              <a:t>2. </a:t>
            </a:r>
            <a:r>
              <a:rPr lang="zh-CN" altLang="en-US" dirty="0"/>
              <a:t>不确定性推理的基本问题</a:t>
            </a:r>
            <a:endParaRPr lang="zh-CN" altLang="en-US" dirty="0"/>
          </a:p>
        </p:txBody>
      </p:sp>
      <p:sp>
        <p:nvSpPr>
          <p:cNvPr id="8195" name="Rectangle 3" descr="Rectangle: Click to edit Master text styles&#10;Second level&#10;Third level&#10;Fourth level&#10;Fifth level"/>
          <p:cNvSpPr>
            <a:spLocks noGrp="1" noChangeArrowheads="1"/>
          </p:cNvSpPr>
          <p:nvPr>
            <p:ph idx="4294967295"/>
          </p:nvPr>
        </p:nvSpPr>
        <p:spPr>
          <a:xfrm>
            <a:off x="469265" y="1997075"/>
            <a:ext cx="8205470" cy="3239135"/>
          </a:xfrm>
          <a:prstGeom prst="rect">
            <a:avLst/>
          </a:prstGeom>
        </p:spPr>
        <p:txBody>
          <a:bodyPr>
            <a:normAutofit lnSpcReduction="10000"/>
          </a:bodyPr>
          <a:lstStyle/>
          <a:p>
            <a:pPr marL="609600" indent="-609600" eaLnBrk="1" fontAlgn="auto" hangingPunct="1">
              <a:lnSpc>
                <a:spcPct val="90000"/>
              </a:lnSpc>
              <a:spcAft>
                <a:spcPts val="0"/>
              </a:spcAft>
              <a:buFont typeface="Wingdings" panose="05000000000000000000" pitchFamily="2" charset="2"/>
              <a:buNone/>
              <a:defRPr/>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 </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不确定性的表示</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590550" indent="-533400" eaLnBrk="1" fontAlgn="auto" hangingPunct="1">
              <a:lnSpc>
                <a:spcPct val="90000"/>
              </a:lnSpc>
              <a:spcAft>
                <a:spcPts val="0"/>
              </a:spcAft>
              <a:buFont typeface="Wingdings" panose="05000000000000000000" pitchFamily="2" charset="2"/>
              <a:buChar char="Ø"/>
              <a:defRPr/>
            </a:pPr>
            <a:r>
              <a:rPr lang="zh-CN" altLang="en-US" sz="2400" dirty="0"/>
              <a:t>不确定性推理中的“不确定性”一般分为两类</a:t>
            </a:r>
            <a:r>
              <a:rPr lang="zh-CN" altLang="en-US" sz="2400" dirty="0" smtClean="0"/>
              <a:t>：</a:t>
            </a:r>
            <a:endParaRPr lang="en-US" altLang="zh-CN" sz="2400" dirty="0" smtClean="0"/>
          </a:p>
          <a:p>
            <a:pPr marL="1047750" lvl="1" indent="-533400">
              <a:buFont typeface="Wingdings" panose="05000000000000000000" pitchFamily="2" charset="2"/>
              <a:buChar char="ü"/>
              <a:defRPr/>
            </a:pPr>
            <a:r>
              <a:rPr lang="zh-CN" altLang="en-US" sz="2000" dirty="0" smtClean="0"/>
              <a:t>一</a:t>
            </a:r>
            <a:r>
              <a:rPr lang="zh-CN" altLang="en-US" sz="2000" dirty="0"/>
              <a:t>是知识的不确定性，</a:t>
            </a:r>
            <a:endParaRPr lang="zh-CN" altLang="en-US" sz="2000" dirty="0"/>
          </a:p>
          <a:p>
            <a:pPr marL="1047750" lvl="1" indent="-533400">
              <a:buFont typeface="Wingdings" panose="05000000000000000000" pitchFamily="2" charset="2"/>
              <a:buChar char="ü"/>
              <a:defRPr/>
            </a:pPr>
            <a:r>
              <a:rPr lang="zh-CN" altLang="en-US" sz="2000" dirty="0"/>
              <a:t>二是证据的不确定性。</a:t>
            </a:r>
            <a:endParaRPr lang="zh-CN" altLang="en-US" sz="2000" dirty="0"/>
          </a:p>
          <a:p>
            <a:pPr marL="590550" indent="-533400" eaLnBrk="1" fontAlgn="auto" hangingPunct="1">
              <a:lnSpc>
                <a:spcPct val="90000"/>
              </a:lnSpc>
              <a:spcAft>
                <a:spcPts val="0"/>
              </a:spcAft>
              <a:buFont typeface="Wingdings" panose="05000000000000000000" pitchFamily="2" charset="2"/>
              <a:buChar char="Ø"/>
              <a:defRPr/>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知识不确定性</a:t>
            </a:r>
            <a:r>
              <a:rPr lang="zh-CN" altLang="en-US" sz="2400" dirty="0"/>
              <a:t>的</a:t>
            </a:r>
            <a:r>
              <a:rPr lang="zh-CN" altLang="en-US" sz="2400" dirty="0" smtClean="0"/>
              <a:t>表示：静态强度、可信度。</a:t>
            </a:r>
            <a:endParaRPr lang="zh-CN" altLang="en-US" sz="2400" dirty="0"/>
          </a:p>
          <a:p>
            <a:pPr marL="590550" indent="-533400" eaLnBrk="1" fontAlgn="auto" hangingPunct="1">
              <a:lnSpc>
                <a:spcPct val="90000"/>
              </a:lnSpc>
              <a:spcAft>
                <a:spcPts val="0"/>
              </a:spcAft>
              <a:buFont typeface="Wingdings" panose="05000000000000000000" pitchFamily="2" charset="2"/>
              <a:buChar char="Ø"/>
              <a:defRPr/>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证据不确定性</a:t>
            </a:r>
            <a:r>
              <a:rPr lang="zh-CN" altLang="en-US" sz="2400" dirty="0"/>
              <a:t>的表示</a:t>
            </a:r>
            <a:r>
              <a:rPr lang="zh-CN" altLang="en-US" sz="2400" dirty="0" smtClean="0"/>
              <a:t>：动态</a:t>
            </a:r>
            <a:r>
              <a:rPr lang="zh-CN" altLang="en-US" sz="2400" dirty="0"/>
              <a:t>强度。</a:t>
            </a:r>
            <a:endParaRPr lang="zh-CN" altLang="en-US" sz="2400" dirty="0"/>
          </a:p>
          <a:p>
            <a:pPr marL="590550" indent="-533400" eaLnBrk="1" fontAlgn="auto" hangingPunct="1">
              <a:lnSpc>
                <a:spcPct val="90000"/>
              </a:lnSpc>
              <a:spcAft>
                <a:spcPts val="0"/>
              </a:spcAft>
              <a:buFont typeface="Wingdings" panose="05000000000000000000" pitchFamily="2" charset="2"/>
              <a:buChar char="Ø"/>
              <a:defRPr/>
            </a:pPr>
            <a:r>
              <a:rPr lang="zh-CN" altLang="en-US" sz="2400" dirty="0"/>
              <a:t>不确定性的度量：事先规定取值范围，</a:t>
            </a:r>
            <a:r>
              <a:rPr lang="zh-CN" sz="2400" dirty="0"/>
              <a:t>使每个数据都有明确的意义</a:t>
            </a:r>
            <a:r>
              <a:rPr lang="zh-CN" altLang="en-US" sz="2400" dirty="0" smtClean="0"/>
              <a:t>。</a:t>
            </a:r>
            <a:endParaRPr lang="en-US" altLang="zh-CN" sz="2400" dirty="0" smtClean="0"/>
          </a:p>
          <a:p>
            <a:pPr marL="57150" indent="0" eaLnBrk="1" fontAlgn="auto" hangingPunct="1">
              <a:lnSpc>
                <a:spcPct val="90000"/>
              </a:lnSpc>
              <a:spcAft>
                <a:spcPts val="0"/>
              </a:spcAft>
              <a:buFont typeface="Wingdings" panose="05000000000000000000" pitchFamily="2" charset="2"/>
              <a:buNone/>
              <a:defRPr/>
            </a:pPr>
            <a:endParaRPr lang="zh-CN" altLang="en-US" sz="2200" b="1" spc="50" dirty="0">
              <a:ln w="12700" cmpd="sng">
                <a:solidFill>
                  <a:schemeClr val="accent5">
                    <a:lumMod val="5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41C27B9-4559-4C8A-AC5A-1E4B93C5F0D7}"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 calcmode="lin" valueType="num">
                                      <p:cBhvr additive="base">
                                        <p:cTn id="7" dur="500" fill="hold"/>
                                        <p:tgtEl>
                                          <p:spTgt spid="81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pRg st="1" end="1"/>
                                            </p:txEl>
                                          </p:spTgt>
                                        </p:tgtEl>
                                        <p:attrNameLst>
                                          <p:attrName>style.visibility</p:attrName>
                                        </p:attrNameLst>
                                      </p:cBhvr>
                                      <p:to>
                                        <p:strVal val="visible"/>
                                      </p:to>
                                    </p:set>
                                    <p:anim calcmode="lin" valueType="num">
                                      <p:cBhvr additive="base">
                                        <p:cTn id="13" dur="500" fill="hold"/>
                                        <p:tgtEl>
                                          <p:spTgt spid="81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 calcmode="lin" valueType="num">
                                      <p:cBhvr additive="base">
                                        <p:cTn id="17" dur="500" fill="hold"/>
                                        <p:tgtEl>
                                          <p:spTgt spid="81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195">
                                            <p:txEl>
                                              <p:pRg st="3" end="3"/>
                                            </p:txEl>
                                          </p:spTgt>
                                        </p:tgtEl>
                                        <p:attrNameLst>
                                          <p:attrName>style.visibility</p:attrName>
                                        </p:attrNameLst>
                                      </p:cBhvr>
                                      <p:to>
                                        <p:strVal val="visible"/>
                                      </p:to>
                                    </p:set>
                                    <p:anim calcmode="lin" valueType="num">
                                      <p:cBhvr additive="base">
                                        <p:cTn id="21" dur="500" fill="hold"/>
                                        <p:tgtEl>
                                          <p:spTgt spid="81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1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 calcmode="lin" valueType="num">
                                      <p:cBhvr additive="base">
                                        <p:cTn id="27" dur="500" fill="hold"/>
                                        <p:tgtEl>
                                          <p:spTgt spid="81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195">
                                            <p:txEl>
                                              <p:pRg st="5" end="5"/>
                                            </p:txEl>
                                          </p:spTgt>
                                        </p:tgtEl>
                                        <p:attrNameLst>
                                          <p:attrName>style.visibility</p:attrName>
                                        </p:attrNameLst>
                                      </p:cBhvr>
                                      <p:to>
                                        <p:strVal val="visible"/>
                                      </p:to>
                                    </p:set>
                                    <p:anim calcmode="lin" valueType="num">
                                      <p:cBhvr additive="base">
                                        <p:cTn id="33" dur="500" fill="hold"/>
                                        <p:tgtEl>
                                          <p:spTgt spid="819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81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8195">
                                            <p:txEl>
                                              <p:pRg st="6" end="6"/>
                                            </p:txEl>
                                          </p:spTgt>
                                        </p:tgtEl>
                                        <p:attrNameLst>
                                          <p:attrName>style.visibility</p:attrName>
                                        </p:attrNameLst>
                                      </p:cBhvr>
                                      <p:to>
                                        <p:strVal val="visible"/>
                                      </p:to>
                                    </p:set>
                                    <p:anim calcmode="lin" valueType="num">
                                      <p:cBhvr additive="base">
                                        <p:cTn id="39" dur="500" fill="hold"/>
                                        <p:tgtEl>
                                          <p:spTgt spid="81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1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descr="Rectangle: Click to edit Master text styles&#10;Second level&#10;Third level&#10;Fourth level&#10;Fifth level"/>
          <p:cNvSpPr>
            <a:spLocks noGrp="1" noChangeArrowheads="1"/>
          </p:cNvSpPr>
          <p:nvPr>
            <p:ph idx="4294967295"/>
          </p:nvPr>
        </p:nvSpPr>
        <p:spPr>
          <a:xfrm>
            <a:off x="221976" y="1143000"/>
            <a:ext cx="8763000" cy="5486400"/>
          </a:xfrm>
          <a:prstGeom prst="rect">
            <a:avLst/>
          </a:prstGeom>
        </p:spPr>
        <p:txBody>
          <a:bodyPr/>
          <a:lstStyle/>
          <a:p>
            <a:pPr marL="609600" indent="-609600" eaLnBrk="1" hangingPunct="1">
              <a:buFont typeface="Wingdings" panose="05000000000000000000" pitchFamily="2" charset="2"/>
              <a:buNone/>
            </a:pPr>
            <a:r>
              <a:rPr lang="en-US" altLang="zh-CN" sz="4400" dirty="0">
                <a:latin typeface="+mj-lt"/>
                <a:ea typeface="+mj-ea"/>
                <a:cs typeface="+mj-cs"/>
              </a:rPr>
              <a:t>1. </a:t>
            </a:r>
            <a:r>
              <a:rPr lang="zh-CN" altLang="en-US" sz="4400" dirty="0">
                <a:latin typeface="+mj-lt"/>
                <a:ea typeface="+mj-ea"/>
                <a:cs typeface="+mj-cs"/>
              </a:rPr>
              <a:t>知识的不确定性</a:t>
            </a:r>
            <a:endParaRPr lang="zh-CN" altLang="en-US" sz="4400" dirty="0">
              <a:latin typeface="+mj-lt"/>
              <a:ea typeface="+mj-ea"/>
              <a:cs typeface="+mj-cs"/>
            </a:endParaRPr>
          </a:p>
          <a:p>
            <a:pPr marL="609600" indent="-609600" eaLnBrk="1" hangingPunct="1">
              <a:buFont typeface="Wingdings" panose="05000000000000000000" pitchFamily="2" charset="2"/>
              <a:buNone/>
            </a:pPr>
            <a:r>
              <a:rPr lang="zh-CN" altLang="en-US" sz="2000" dirty="0" smtClean="0"/>
              <a:t>在主观</a:t>
            </a:r>
            <a:r>
              <a:rPr lang="en-US" altLang="zh-CN" sz="2000" dirty="0" smtClean="0"/>
              <a:t>Bayes</a:t>
            </a:r>
            <a:r>
              <a:rPr lang="zh-CN" altLang="en-US" sz="2000" dirty="0" smtClean="0"/>
              <a:t>方法中，知识是</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用产生式规则表示</a:t>
            </a:r>
            <a:r>
              <a:rPr lang="zh-CN" altLang="en-US" sz="2000" dirty="0" smtClean="0"/>
              <a:t>的，具体形式为：</a:t>
            </a:r>
            <a:endParaRPr lang="zh-CN" altLang="en-US" sz="2000" dirty="0" smtClean="0"/>
          </a:p>
          <a:p>
            <a:pPr marL="609600" indent="-609600" algn="ct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IF	  E	  	THEN		(LS,LN) 	H	(P(H))</a:t>
            </a:r>
            <a:endPar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609600" indent="-609600" eaLnBrk="1" hangingPunct="1">
              <a:buFont typeface="Wingdings" panose="05000000000000000000" pitchFamily="2" charset="2"/>
              <a:buNone/>
            </a:pPr>
            <a:r>
              <a:rPr lang="zh-CN" altLang="en-US" sz="2000" dirty="0" smtClean="0"/>
              <a:t>其中，</a:t>
            </a:r>
            <a:endParaRPr lang="zh-CN" altLang="en-US" sz="2000" dirty="0" smtClean="0"/>
          </a:p>
          <a:p>
            <a:pPr marL="609600" indent="-609600" eaLnBrk="1" hangingPunct="1"/>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a:t>
            </a:r>
            <a:r>
              <a:rPr lang="zh-CN" altLang="en-US" sz="2000" dirty="0" smtClean="0"/>
              <a:t>是结论</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的先验概率</a:t>
            </a:r>
            <a:r>
              <a:rPr lang="zh-CN" altLang="en-US" sz="2000" dirty="0" smtClean="0"/>
              <a:t>，由专家根据经验给出。</a:t>
            </a:r>
            <a:endParaRPr lang="zh-CN" altLang="en-US" sz="2000" dirty="0" smtClean="0"/>
          </a:p>
          <a:p>
            <a:pPr marL="609600" indent="-609600" eaLnBrk="1" hangingPunct="1"/>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LS</a:t>
            </a:r>
            <a:r>
              <a:rPr lang="zh-CN" altLang="en-US" sz="2000" dirty="0" smtClean="0"/>
              <a:t>称为</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充分性度量</a:t>
            </a:r>
            <a:r>
              <a:rPr lang="zh-CN" altLang="en-US" sz="2000" dirty="0" smtClean="0"/>
              <a:t>，用于指出</a:t>
            </a:r>
            <a:r>
              <a:rPr lang="en-US" altLang="zh-CN" sz="2000" dirty="0" smtClean="0"/>
              <a:t>E</a:t>
            </a:r>
            <a:r>
              <a:rPr lang="zh-CN" altLang="en-US" sz="2000" dirty="0" smtClean="0"/>
              <a:t>对</a:t>
            </a:r>
            <a:r>
              <a:rPr lang="en-US" altLang="zh-CN" sz="2000" dirty="0" smtClean="0"/>
              <a:t>H</a:t>
            </a:r>
            <a:r>
              <a:rPr lang="zh-CN" altLang="en-US" sz="2000" dirty="0" smtClean="0"/>
              <a:t>的支持程度，取值范围为</a:t>
            </a:r>
            <a:r>
              <a:rPr lang="en-US" altLang="zh-CN" sz="2000" dirty="0" smtClean="0"/>
              <a:t>[0,∞)</a:t>
            </a:r>
            <a:r>
              <a:rPr lang="zh-CN" altLang="en-US" sz="2000" dirty="0" smtClean="0"/>
              <a:t>，其定义为：</a:t>
            </a:r>
            <a:endParaRPr lang="zh-CN" altLang="en-US" sz="2000" dirty="0" smtClean="0"/>
          </a:p>
          <a:p>
            <a:pPr marL="609600" indent="-609600" algn="ct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LS=P(E|H)/P(E|</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609600" indent="-609600" eaLnBrk="1" hangingPunct="1"/>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LN</a:t>
            </a:r>
            <a:r>
              <a:rPr lang="zh-CN" altLang="en-US" sz="2000" dirty="0" smtClean="0"/>
              <a:t>称为</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必要性度量</a:t>
            </a:r>
            <a:r>
              <a:rPr lang="zh-CN" altLang="en-US" sz="2000" dirty="0" smtClean="0"/>
              <a:t>，用于指出</a:t>
            </a:r>
            <a:r>
              <a:rPr lang="zh-CN" altLang="en-US" sz="2000" dirty="0" smtClean="0">
                <a:solidFill>
                  <a:schemeClr val="tx1"/>
                </a:solidFill>
                <a:sym typeface="+mn-ea"/>
              </a:rPr>
              <a:t>¬</a:t>
            </a:r>
            <a:r>
              <a:rPr lang="zh-CN" altLang="en-US" sz="2000" dirty="0" smtClean="0">
                <a:solidFill>
                  <a:schemeClr val="tx1"/>
                </a:solidFill>
              </a:rPr>
              <a:t>E</a:t>
            </a:r>
            <a:r>
              <a:rPr lang="zh-CN" altLang="en-US" sz="2000" dirty="0" smtClean="0"/>
              <a:t>对</a:t>
            </a:r>
            <a:r>
              <a:rPr lang="en-US" altLang="zh-CN" sz="2000" dirty="0" smtClean="0"/>
              <a:t>H</a:t>
            </a:r>
            <a:r>
              <a:rPr lang="zh-CN" altLang="en-US" sz="2000" dirty="0" smtClean="0"/>
              <a:t>的支持程度，取值范围为</a:t>
            </a:r>
            <a:r>
              <a:rPr lang="en-US" altLang="zh-CN" sz="2000" dirty="0" smtClean="0"/>
              <a:t>[0,∞)</a:t>
            </a:r>
            <a:r>
              <a:rPr lang="zh-CN" altLang="en-US" sz="2000" dirty="0" smtClean="0"/>
              <a:t>，其定义为：</a:t>
            </a:r>
            <a:endParaRPr lang="zh-CN" altLang="en-US" sz="2000" dirty="0" smtClean="0"/>
          </a:p>
          <a:p>
            <a:pPr marL="609600" indent="-609600" algn="ct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LN=P(</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E|H)/P(</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H)=(1-P(E|H))/(1-P(E|</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609600" indent="-609600" eaLnBrk="1" hangingPunct="1"/>
            <a:r>
              <a:rPr lang="en-US" altLang="zh-CN" sz="2000" dirty="0" smtClean="0"/>
              <a:t>LS</a:t>
            </a:r>
            <a:r>
              <a:rPr lang="zh-CN" altLang="en-US" sz="2000" dirty="0" smtClean="0"/>
              <a:t>和</a:t>
            </a:r>
            <a:r>
              <a:rPr lang="en-US" altLang="zh-CN" sz="2000" dirty="0" smtClean="0"/>
              <a:t>LN</a:t>
            </a:r>
            <a:r>
              <a:rPr lang="zh-CN" altLang="en-US" sz="2000" dirty="0" smtClean="0"/>
              <a:t>的值由领域专家给出，相当于</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知识的静态强度</a:t>
            </a:r>
            <a:r>
              <a:rPr lang="zh-CN" altLang="en-US" sz="2000" dirty="0" smtClean="0"/>
              <a:t>。</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ADC55D9-DFF3-48A4-82FC-400F49618F0F}" type="slidenum">
              <a:rPr lang="en-US" altLang="zh-CN"/>
            </a:fld>
            <a:endParaRPr lang="en-US" altLang="zh-CN"/>
          </a:p>
        </p:txBody>
      </p:sp>
      <p:grpSp>
        <p:nvGrpSpPr>
          <p:cNvPr id="5" name="组合 4"/>
          <p:cNvGrpSpPr/>
          <p:nvPr/>
        </p:nvGrpSpPr>
        <p:grpSpPr>
          <a:xfrm>
            <a:off x="0" y="15768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4.3.1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不确定性的表示</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3011">
                                            <p:txEl>
                                              <p:pRg st="2" end="2"/>
                                            </p:txEl>
                                          </p:spTgt>
                                        </p:tgtEl>
                                        <p:attrNameLst>
                                          <p:attrName>style.visibility</p:attrName>
                                        </p:attrNameLst>
                                      </p:cBhvr>
                                      <p:to>
                                        <p:strVal val="visible"/>
                                      </p:to>
                                    </p:set>
                                    <p:anim calcmode="lin" valueType="num">
                                      <p:cBhvr additive="base">
                                        <p:cTn id="18"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43011">
                                            <p:txEl>
                                              <p:pRg st="3" end="3"/>
                                            </p:txEl>
                                          </p:spTgt>
                                        </p:tgtEl>
                                        <p:attrNameLst>
                                          <p:attrName>style.visibility</p:attrName>
                                        </p:attrNameLst>
                                      </p:cBhvr>
                                      <p:to>
                                        <p:strVal val="visible"/>
                                      </p:to>
                                    </p:set>
                                    <p:anim calcmode="lin" valueType="num">
                                      <p:cBhvr additive="base">
                                        <p:cTn id="23"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anim calcmode="lin" valueType="num">
                                      <p:cBhvr additive="base">
                                        <p:cTn id="29"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11">
                                            <p:txEl>
                                              <p:pRg st="5" end="5"/>
                                            </p:txEl>
                                          </p:spTgt>
                                        </p:tgtEl>
                                        <p:attrNameLst>
                                          <p:attrName>style.visibility</p:attrName>
                                        </p:attrNameLst>
                                      </p:cBhvr>
                                      <p:to>
                                        <p:strVal val="visible"/>
                                      </p:to>
                                    </p:set>
                                    <p:anim calcmode="lin" valueType="num">
                                      <p:cBhvr additive="base">
                                        <p:cTn id="35"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011">
                                            <p:txEl>
                                              <p:pRg st="6" end="6"/>
                                            </p:txEl>
                                          </p:spTgt>
                                        </p:tgtEl>
                                        <p:attrNameLst>
                                          <p:attrName>style.visibility</p:attrName>
                                        </p:attrNameLst>
                                      </p:cBhvr>
                                      <p:to>
                                        <p:strVal val="visible"/>
                                      </p:to>
                                    </p:set>
                                    <p:anim calcmode="lin" valueType="num">
                                      <p:cBhvr additive="base">
                                        <p:cTn id="41"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3011">
                                            <p:txEl>
                                              <p:pRg st="7" end="7"/>
                                            </p:txEl>
                                          </p:spTgt>
                                        </p:tgtEl>
                                        <p:attrNameLst>
                                          <p:attrName>style.visibility</p:attrName>
                                        </p:attrNameLst>
                                      </p:cBhvr>
                                      <p:to>
                                        <p:strVal val="visible"/>
                                      </p:to>
                                    </p:set>
                                    <p:anim calcmode="lin" valueType="num">
                                      <p:cBhvr additive="base">
                                        <p:cTn id="47"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3011">
                                            <p:txEl>
                                              <p:pRg st="8" end="8"/>
                                            </p:txEl>
                                          </p:spTgt>
                                        </p:tgtEl>
                                        <p:attrNameLst>
                                          <p:attrName>style.visibility</p:attrName>
                                        </p:attrNameLst>
                                      </p:cBhvr>
                                      <p:to>
                                        <p:strVal val="visible"/>
                                      </p:to>
                                    </p:set>
                                    <p:anim calcmode="lin" valueType="num">
                                      <p:cBhvr additive="base">
                                        <p:cTn id="53"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3011">
                                            <p:txEl>
                                              <p:pRg st="9" end="9"/>
                                            </p:txEl>
                                          </p:spTgt>
                                        </p:tgtEl>
                                        <p:attrNameLst>
                                          <p:attrName>style.visibility</p:attrName>
                                        </p:attrNameLst>
                                      </p:cBhvr>
                                      <p:to>
                                        <p:strVal val="visible"/>
                                      </p:to>
                                    </p:set>
                                    <p:anim calcmode="lin" valueType="num">
                                      <p:cBhvr additive="base">
                                        <p:cTn id="59" dur="5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0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14388" y="228600"/>
            <a:ext cx="7340600" cy="762000"/>
          </a:xfrm>
          <a:prstGeom prst="rect">
            <a:avLst/>
          </a:prstGeom>
        </p:spPr>
        <p:txBody>
          <a:bodyPr/>
          <a:lstStyle/>
          <a:p>
            <a:pPr eaLnBrk="1" fontAlgn="auto" hangingPunct="1">
              <a:spcAft>
                <a:spcPts val="0"/>
              </a:spcAft>
              <a:defRPr/>
            </a:pPr>
            <a:r>
              <a:rPr lang="en-US" altLang="zh-CN" dirty="0"/>
              <a:t>2. </a:t>
            </a:r>
            <a:r>
              <a:rPr lang="zh-CN" altLang="en-US" dirty="0"/>
              <a:t>证据的不确定性</a:t>
            </a:r>
            <a:endParaRPr lang="zh-CN" altLang="en-US" dirty="0"/>
          </a:p>
        </p:txBody>
      </p:sp>
      <p:sp>
        <p:nvSpPr>
          <p:cNvPr id="9220" name="Rectangle 3" descr="Rectangle: Click to edit Master text styles&#10;Second level&#10;Third level&#10;Fourth level&#10;Fifth level"/>
          <p:cNvSpPr>
            <a:spLocks noGrp="1" noChangeArrowheads="1"/>
          </p:cNvSpPr>
          <p:nvPr>
            <p:ph idx="4294967295"/>
          </p:nvPr>
        </p:nvSpPr>
        <p:spPr>
          <a:xfrm>
            <a:off x="437316" y="1295400"/>
            <a:ext cx="8229600" cy="5181600"/>
          </a:xfrm>
          <a:prstGeom prst="rect">
            <a:avLst/>
          </a:prstGeom>
        </p:spPr>
        <p:txBody>
          <a:bodyPr/>
          <a:lstStyle/>
          <a:p>
            <a:pPr eaLnBrk="1" hangingPunct="1">
              <a:buFont typeface="Wingdings" panose="05000000000000000000" pitchFamily="2" charset="2"/>
              <a:buChar char="u"/>
            </a:pPr>
            <a:r>
              <a:rPr lang="zh-CN" altLang="en-US" sz="2800" dirty="0" smtClean="0"/>
              <a:t>在主观</a:t>
            </a:r>
            <a:r>
              <a:rPr lang="en-US" altLang="zh-CN" sz="2800" dirty="0" smtClean="0"/>
              <a:t>Bayes</a:t>
            </a:r>
            <a:r>
              <a:rPr lang="zh-CN" altLang="en-US" sz="2800" dirty="0" smtClean="0"/>
              <a:t>方法中，证据的不确定性也</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用概率表示</a:t>
            </a:r>
            <a:r>
              <a:rPr lang="zh-CN" altLang="en-US" sz="2800" dirty="0" smtClean="0"/>
              <a:t>。对于证据</a:t>
            </a:r>
            <a:r>
              <a:rPr lang="en-US" altLang="zh-CN" sz="2800" dirty="0" smtClean="0"/>
              <a:t>E</a:t>
            </a:r>
            <a:r>
              <a:rPr lang="zh-CN" altLang="en-US" sz="2800" dirty="0" smtClean="0"/>
              <a:t>，由用户根据观察</a:t>
            </a:r>
            <a:r>
              <a:rPr lang="en-US" altLang="zh-CN" sz="2800" dirty="0" smtClean="0"/>
              <a:t>S</a:t>
            </a:r>
            <a:r>
              <a:rPr lang="zh-CN" altLang="en-US" sz="2800" dirty="0" smtClean="0"/>
              <a:t>给出</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P(E|S)</a:t>
            </a:r>
            <a:r>
              <a:rPr lang="zh-CN" altLang="en-US" sz="2800" dirty="0" smtClean="0"/>
              <a:t>，即</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动态强度</a:t>
            </a:r>
            <a:r>
              <a:rPr lang="zh-CN" altLang="en-US" sz="2800" dirty="0" smtClean="0"/>
              <a:t>。</a:t>
            </a:r>
            <a:endParaRPr lang="zh-CN" altLang="en-US" sz="2800" dirty="0" smtClean="0"/>
          </a:p>
          <a:p>
            <a:pPr eaLnBrk="1" hangingPunct="1">
              <a:buFont typeface="Wingdings" panose="05000000000000000000" pitchFamily="2" charset="2"/>
              <a:buChar char="u"/>
            </a:pPr>
            <a:r>
              <a:rPr lang="zh-CN" altLang="en-US" sz="2800" dirty="0" smtClean="0"/>
              <a:t>由于主观给定</a:t>
            </a:r>
            <a:r>
              <a:rPr lang="en-US" altLang="zh-CN" sz="2800" dirty="0" smtClean="0"/>
              <a:t>P(E|S)</a:t>
            </a:r>
            <a:r>
              <a:rPr lang="zh-CN" altLang="en-US" sz="2800" dirty="0" smtClean="0"/>
              <a:t>有所困难，所以实际中可以用可信度</a:t>
            </a:r>
            <a:r>
              <a:rPr lang="en-US" altLang="zh-CN" sz="2800" dirty="0" smtClean="0"/>
              <a:t>C(E|S)</a:t>
            </a:r>
            <a:r>
              <a:rPr lang="zh-CN" altLang="en-US" sz="2800" dirty="0" smtClean="0"/>
              <a:t>代替</a:t>
            </a:r>
            <a:r>
              <a:rPr lang="en-US" altLang="zh-CN" sz="2800" dirty="0" smtClean="0"/>
              <a:t>P(E|S)</a:t>
            </a:r>
            <a:r>
              <a:rPr lang="zh-CN" altLang="en-US" sz="2800" dirty="0" smtClean="0"/>
              <a:t>。</a:t>
            </a:r>
            <a:endParaRPr lang="en-US" altLang="zh-CN" sz="2800" dirty="0" smtClean="0"/>
          </a:p>
          <a:p>
            <a:pPr eaLnBrk="1" hangingPunct="1">
              <a:buFont typeface="Wingdings" panose="05000000000000000000" pitchFamily="2" charset="2"/>
              <a:buChar char="u"/>
            </a:pPr>
            <a:r>
              <a:rPr lang="zh-CN" altLang="en-US" sz="2800" dirty="0" smtClean="0"/>
              <a:t>例如在</a:t>
            </a:r>
            <a:r>
              <a:rPr lang="en-US" altLang="zh-CN" sz="2800" dirty="0" smtClean="0"/>
              <a:t>PROSPECTOR</a:t>
            </a:r>
            <a:r>
              <a:rPr lang="zh-CN" altLang="en-US" sz="2800" dirty="0" smtClean="0"/>
              <a:t>中</a:t>
            </a:r>
            <a:r>
              <a:rPr lang="en-US" altLang="zh-CN" sz="2800" dirty="0" smtClean="0"/>
              <a:t>C(E|S)</a:t>
            </a:r>
            <a:r>
              <a:rPr lang="zh-CN" altLang="en-US" sz="2800" dirty="0" smtClean="0"/>
              <a:t>和</a:t>
            </a:r>
            <a:r>
              <a:rPr lang="en-US" altLang="zh-CN" sz="2800" dirty="0" smtClean="0"/>
              <a:t>P(E|S)</a:t>
            </a:r>
            <a:r>
              <a:rPr lang="zh-CN" altLang="en-US" sz="2800" dirty="0" smtClean="0"/>
              <a:t>遵从如下关系：</a:t>
            </a:r>
            <a:endParaRPr lang="zh-CN" altLang="en-US" sz="2800"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D1BCC5C-FD32-4A12-9ACD-75ABDEBA1C79}" type="slidenum">
              <a:rPr lang="en-US" altLang="zh-CN"/>
            </a:fld>
            <a:endParaRPr lang="en-US" altLang="zh-CN"/>
          </a:p>
        </p:txBody>
      </p:sp>
      <p:graphicFrame>
        <p:nvGraphicFramePr>
          <p:cNvPr id="9218" name="Object 36"/>
          <p:cNvGraphicFramePr>
            <a:graphicFrameLocks noChangeAspect="1"/>
          </p:cNvGraphicFramePr>
          <p:nvPr/>
        </p:nvGraphicFramePr>
        <p:xfrm>
          <a:off x="1524000" y="4343400"/>
          <a:ext cx="6235700" cy="1308100"/>
        </p:xfrm>
        <a:graphic>
          <a:graphicData uri="http://schemas.openxmlformats.org/presentationml/2006/ole">
            <mc:AlternateContent xmlns:mc="http://schemas.openxmlformats.org/markup-compatibility/2006">
              <mc:Choice xmlns:v="urn:schemas-microsoft-com:vml" Requires="v">
                <p:oleObj spid="_x0000_s9268" name="Equation" r:id="rId1" imgW="6235700" imgH="1308100" progId="Equation.DSMT4">
                  <p:embed/>
                </p:oleObj>
              </mc:Choice>
              <mc:Fallback>
                <p:oleObj name="Equation" r:id="rId1" imgW="6235700" imgH="1308100" progId="Equation.DSMT4">
                  <p:embed/>
                  <p:pic>
                    <p:nvPicPr>
                      <p:cNvPr id="0" name="图片 9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343400"/>
                        <a:ext cx="6235700" cy="1308100"/>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 calcmode="lin" valueType="num">
                                      <p:cBhvr additive="base">
                                        <p:cTn id="7" dur="500" fill="hold"/>
                                        <p:tgtEl>
                                          <p:spTgt spid="92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0">
                                            <p:txEl>
                                              <p:pRg st="1" end="1"/>
                                            </p:txEl>
                                          </p:spTgt>
                                        </p:tgtEl>
                                        <p:attrNameLst>
                                          <p:attrName>style.visibility</p:attrName>
                                        </p:attrNameLst>
                                      </p:cBhvr>
                                      <p:to>
                                        <p:strVal val="visible"/>
                                      </p:to>
                                    </p:set>
                                    <p:anim calcmode="lin" valueType="num">
                                      <p:cBhvr additive="base">
                                        <p:cTn id="13" dur="500" fill="hold"/>
                                        <p:tgtEl>
                                          <p:spTgt spid="92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20">
                                            <p:txEl>
                                              <p:pRg st="2" end="2"/>
                                            </p:txEl>
                                          </p:spTgt>
                                        </p:tgtEl>
                                        <p:attrNameLst>
                                          <p:attrName>style.visibility</p:attrName>
                                        </p:attrNameLst>
                                      </p:cBhvr>
                                      <p:to>
                                        <p:strVal val="visible"/>
                                      </p:to>
                                    </p:set>
                                    <p:anim calcmode="lin" valueType="num">
                                      <p:cBhvr additive="base">
                                        <p:cTn id="19" dur="500" fill="hold"/>
                                        <p:tgtEl>
                                          <p:spTgt spid="92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9218"/>
                                        </p:tgtEl>
                                        <p:attrNameLst>
                                          <p:attrName>style.visibility</p:attrName>
                                        </p:attrNameLst>
                                      </p:cBhvr>
                                      <p:to>
                                        <p:strVal val="visible"/>
                                      </p:to>
                                    </p:set>
                                    <p:animEffect transition="in" filter="blinds(horizontal)">
                                      <p:cBhvr>
                                        <p:cTn id="25"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388" y="533400"/>
            <a:ext cx="7229475" cy="762000"/>
          </a:xfrm>
          <a:prstGeom prst="rect">
            <a:avLst/>
          </a:prstGeom>
        </p:spPr>
        <p:txBody>
          <a:bodyPr/>
          <a:lstStyle/>
          <a:p>
            <a:pPr eaLnBrk="1" fontAlgn="auto" hangingPunct="1">
              <a:spcAft>
                <a:spcPts val="0"/>
              </a:spcAft>
              <a:defRPr/>
            </a:pPr>
            <a:r>
              <a:rPr lang="en-US" altLang="zh-CN" dirty="0"/>
              <a:t>3. </a:t>
            </a:r>
            <a:r>
              <a:rPr lang="zh-CN" altLang="en-US" dirty="0"/>
              <a:t>组合证据的不确定性</a:t>
            </a:r>
            <a:endParaRPr lang="zh-CN" altLang="en-US" dirty="0"/>
          </a:p>
        </p:txBody>
      </p:sp>
      <p:sp>
        <p:nvSpPr>
          <p:cNvPr id="44035" name="Rectangle 3" descr="Rectangle: Click to edit Master text styles&#10;Second level&#10;Third level&#10;Fourth level&#10;Fifth level"/>
          <p:cNvSpPr>
            <a:spLocks noGrp="1" noChangeArrowheads="1"/>
          </p:cNvSpPr>
          <p:nvPr>
            <p:ph idx="4294967295"/>
          </p:nvPr>
        </p:nvSpPr>
        <p:spPr>
          <a:xfrm>
            <a:off x="715608" y="1752600"/>
            <a:ext cx="7772400" cy="4572000"/>
          </a:xfrm>
          <a:prstGeom prst="rect">
            <a:avLst/>
          </a:prstGeom>
        </p:spPr>
        <p:txBody>
          <a:bodyPr/>
          <a:lstStyle/>
          <a:p>
            <a:pPr eaLnBrk="1" hangingPunct="1">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可以采用最大最小法。</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Char char="Ø"/>
            </a:pPr>
            <a:r>
              <a:rPr lang="zh-CN" altLang="en-US" sz="2400" dirty="0" smtClean="0"/>
              <a:t>当组合证据是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多个单一证据的合取</a:t>
            </a:r>
            <a:r>
              <a:rPr lang="zh-CN" altLang="en-US" sz="2400" dirty="0" smtClean="0"/>
              <a:t>时，即</a:t>
            </a:r>
            <a:endParaRPr lang="zh-CN" altLang="en-US" sz="2400" dirty="0" smtClean="0"/>
          </a:p>
          <a:p>
            <a:pPr marL="609600" indent="-609600" algn="ctr" eaLnBrk="1" hangingPunct="1">
              <a:buFont typeface="Wingdings" panose="05000000000000000000" pitchFamily="2" charset="2"/>
              <a:buNone/>
            </a:pPr>
            <a:r>
              <a:rPr lang="en-US" altLang="zh-CN" sz="2400" dirty="0" smtClean="0"/>
              <a:t>E=E</a:t>
            </a:r>
            <a:r>
              <a:rPr lang="en-US" altLang="zh-CN" sz="2400" baseline="-25000" dirty="0" smtClean="0"/>
              <a:t>1</a:t>
            </a:r>
            <a:r>
              <a:rPr lang="en-US" altLang="zh-CN" sz="2400" dirty="0" smtClean="0"/>
              <a:t> AND E</a:t>
            </a:r>
            <a:r>
              <a:rPr lang="en-US" altLang="zh-CN" sz="2400" baseline="-25000" dirty="0" smtClean="0"/>
              <a:t>2</a:t>
            </a:r>
            <a:r>
              <a:rPr lang="en-US" altLang="zh-CN" sz="2400" dirty="0" smtClean="0"/>
              <a:t> AND </a:t>
            </a:r>
            <a:r>
              <a:rPr lang="en-US" altLang="zh-CN" sz="2400" dirty="0" smtClean="0">
                <a:latin typeface="Times New Roman" panose="02020603050405020304" pitchFamily="18" charset="0"/>
              </a:rPr>
              <a:t>…</a:t>
            </a:r>
            <a:r>
              <a:rPr lang="en-US" altLang="zh-CN" sz="2400" dirty="0" smtClean="0"/>
              <a:t> AND </a:t>
            </a:r>
            <a:r>
              <a:rPr lang="en-US" altLang="zh-CN" sz="2400" dirty="0" err="1" smtClean="0"/>
              <a:t>E</a:t>
            </a:r>
            <a:r>
              <a:rPr lang="en-US" altLang="zh-CN" sz="2400" baseline="-25000" dirty="0" err="1" smtClean="0"/>
              <a:t>n</a:t>
            </a:r>
            <a:endParaRPr lang="en-US" altLang="zh-CN" sz="2400" baseline="-25000" dirty="0" smtClean="0"/>
          </a:p>
          <a:p>
            <a:pPr marL="609600" indent="-609600" eaLnBrk="1" hangingPunct="1">
              <a:buFont typeface="Wingdings" panose="05000000000000000000" pitchFamily="2" charset="2"/>
              <a:buNone/>
            </a:pPr>
            <a:r>
              <a:rPr lang="zh-CN" altLang="en-US" sz="2400" dirty="0" smtClean="0"/>
              <a:t>则：</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P(E|S)=min{P(E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|S),P(E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sz="2400"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Char char="Ø"/>
            </a:pPr>
            <a:r>
              <a:rPr lang="zh-CN" altLang="en-US" sz="2400" dirty="0" smtClean="0"/>
              <a:t>当组合证据是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多个单一证据的析取</a:t>
            </a:r>
            <a:r>
              <a:rPr lang="zh-CN" altLang="en-US" sz="2400" dirty="0" smtClean="0"/>
              <a:t>时，即</a:t>
            </a:r>
            <a:endParaRPr lang="zh-CN" altLang="en-US" sz="2400" dirty="0" smtClean="0"/>
          </a:p>
          <a:p>
            <a:pPr marL="609600" indent="-609600" algn="ctr" eaLnBrk="1" hangingPunct="1">
              <a:buFont typeface="Wingdings" panose="05000000000000000000" pitchFamily="2" charset="2"/>
              <a:buNone/>
            </a:pPr>
            <a:r>
              <a:rPr lang="en-US" altLang="zh-CN" sz="2400" dirty="0" smtClean="0"/>
              <a:t>E=E</a:t>
            </a:r>
            <a:r>
              <a:rPr lang="en-US" altLang="zh-CN" sz="2400" baseline="-25000" dirty="0" smtClean="0"/>
              <a:t>1</a:t>
            </a:r>
            <a:r>
              <a:rPr lang="en-US" altLang="zh-CN" sz="2400" dirty="0" smtClean="0"/>
              <a:t> OR E</a:t>
            </a:r>
            <a:r>
              <a:rPr lang="en-US" altLang="zh-CN" sz="2400" baseline="-25000" dirty="0" smtClean="0"/>
              <a:t>2</a:t>
            </a:r>
            <a:r>
              <a:rPr lang="en-US" altLang="zh-CN" sz="2400" dirty="0" smtClean="0"/>
              <a:t> OR </a:t>
            </a:r>
            <a:r>
              <a:rPr lang="en-US" altLang="zh-CN" sz="2400" dirty="0" smtClean="0">
                <a:latin typeface="Times New Roman" panose="02020603050405020304" pitchFamily="18" charset="0"/>
              </a:rPr>
              <a:t>…</a:t>
            </a:r>
            <a:r>
              <a:rPr lang="en-US" altLang="zh-CN" sz="2400" dirty="0" smtClean="0"/>
              <a:t> OR </a:t>
            </a:r>
            <a:r>
              <a:rPr lang="en-US" altLang="zh-CN" sz="2400" dirty="0" err="1" smtClean="0"/>
              <a:t>E</a:t>
            </a:r>
            <a:r>
              <a:rPr lang="en-US" altLang="zh-CN" sz="2400" baseline="-25000" dirty="0" err="1" smtClean="0"/>
              <a:t>n</a:t>
            </a:r>
            <a:endParaRPr lang="en-US" altLang="zh-CN" sz="2400" baseline="-25000" dirty="0" smtClean="0"/>
          </a:p>
          <a:p>
            <a:pPr marL="609600" indent="-609600" eaLnBrk="1" hangingPunct="1">
              <a:buFont typeface="Wingdings" panose="05000000000000000000" pitchFamily="2" charset="2"/>
              <a:buNone/>
            </a:pPr>
            <a:r>
              <a:rPr lang="zh-CN" altLang="en-US" sz="2400" dirty="0" smtClean="0"/>
              <a:t>则：</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P(E|S)=max{P(E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|S),P(E</a:t>
            </a:r>
            <a:r>
              <a:rPr lang="en-US" altLang="zh-CN" sz="2400"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sz="2400"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Char char="Ø"/>
            </a:pPr>
            <a:r>
              <a:rPr lang="zh-CN" altLang="en-US" sz="2400" dirty="0" smtClean="0"/>
              <a:t>对于非</a:t>
            </a:r>
            <a:r>
              <a:rPr lang="en-US" altLang="zh-CN" sz="2400" dirty="0" smtClean="0"/>
              <a:t>“</a:t>
            </a:r>
            <a:r>
              <a:rPr lang="en-US" altLang="zh-CN" sz="2400" dirty="0" smtClean="0">
                <a:latin typeface="Times New Roman" panose="02020603050405020304" pitchFamily="18" charset="0"/>
                <a:cs typeface="Tahoma" panose="020B0604030504040204" pitchFamily="34" charset="0"/>
                <a:sym typeface="+mn-ea"/>
              </a:rPr>
              <a:t>¬</a:t>
            </a:r>
            <a:r>
              <a:rPr lang="en-US" altLang="zh-CN" sz="2400" dirty="0" smtClean="0"/>
              <a:t>”</a:t>
            </a:r>
            <a:r>
              <a:rPr lang="zh-CN" altLang="en-US" sz="2400" dirty="0" smtClean="0"/>
              <a:t>运算则：</a:t>
            </a:r>
            <a:endParaRPr lang="zh-CN" altLang="en-US" sz="2400" dirty="0" smtClean="0"/>
          </a:p>
          <a:p>
            <a:pPr marL="609600" indent="-609600" algn="ctr" eaLnBrk="1" hangingPunct="1">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cs typeface="Tahoma" panose="020B0604030504040204" pitchFamily="34" charset="0"/>
              </a:rPr>
              <a:t>E|S)=1-P(E|S)</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609600" indent="-609600" eaLnBrk="1" hangingPunct="1">
              <a:buFont typeface="Wingdings" panose="05000000000000000000" pitchFamily="2" charset="2"/>
              <a:buNone/>
            </a:pPr>
            <a:endParaRPr lang="en-US" altLang="zh-CN"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9DD963F-A905-4B18-BC56-A0E3DB4EC15E}"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4035">
                                            <p:txEl>
                                              <p:pRg st="2" end="2"/>
                                            </p:txEl>
                                          </p:spTgt>
                                        </p:tgtEl>
                                        <p:attrNameLst>
                                          <p:attrName>style.visibility</p:attrName>
                                        </p:attrNameLst>
                                      </p:cBhvr>
                                      <p:to>
                                        <p:strVal val="visible"/>
                                      </p:to>
                                    </p:set>
                                    <p:anim calcmode="lin" valueType="num">
                                      <p:cBhvr additive="base">
                                        <p:cTn id="18"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4035">
                                            <p:txEl>
                                              <p:pRg st="3" end="3"/>
                                            </p:txEl>
                                          </p:spTgt>
                                        </p:tgtEl>
                                        <p:attrNameLst>
                                          <p:attrName>style.visibility</p:attrName>
                                        </p:attrNameLst>
                                      </p:cBhvr>
                                      <p:to>
                                        <p:strVal val="visible"/>
                                      </p:to>
                                    </p:set>
                                    <p:anim calcmode="lin" valueType="num">
                                      <p:cBhvr additive="base">
                                        <p:cTn id="24"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035">
                                            <p:txEl>
                                              <p:pRg st="4" end="4"/>
                                            </p:txEl>
                                          </p:spTgt>
                                        </p:tgtEl>
                                        <p:attrNameLst>
                                          <p:attrName>style.visibility</p:attrName>
                                        </p:attrNameLst>
                                      </p:cBhvr>
                                      <p:to>
                                        <p:strVal val="visible"/>
                                      </p:to>
                                    </p:set>
                                    <p:anim calcmode="lin" valueType="num">
                                      <p:cBhvr additive="base">
                                        <p:cTn id="30"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44035">
                                            <p:txEl>
                                              <p:pRg st="5" end="5"/>
                                            </p:txEl>
                                          </p:spTgt>
                                        </p:tgtEl>
                                        <p:attrNameLst>
                                          <p:attrName>style.visibility</p:attrName>
                                        </p:attrNameLst>
                                      </p:cBhvr>
                                      <p:to>
                                        <p:strVal val="visible"/>
                                      </p:to>
                                    </p:set>
                                    <p:anim calcmode="lin" valueType="num">
                                      <p:cBhvr additive="base">
                                        <p:cTn id="35"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35">
                                            <p:txEl>
                                              <p:pRg st="6" end="6"/>
                                            </p:txEl>
                                          </p:spTgt>
                                        </p:tgtEl>
                                        <p:attrNameLst>
                                          <p:attrName>style.visibility</p:attrName>
                                        </p:attrNameLst>
                                      </p:cBhvr>
                                      <p:to>
                                        <p:strVal val="visible"/>
                                      </p:to>
                                    </p:set>
                                    <p:anim calcmode="lin" valueType="num">
                                      <p:cBhvr additive="base">
                                        <p:cTn id="41"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4035">
                                            <p:txEl>
                                              <p:pRg st="7" end="7"/>
                                            </p:txEl>
                                          </p:spTgt>
                                        </p:tgtEl>
                                        <p:attrNameLst>
                                          <p:attrName>style.visibility</p:attrName>
                                        </p:attrNameLst>
                                      </p:cBhvr>
                                      <p:to>
                                        <p:strVal val="visible"/>
                                      </p:to>
                                    </p:set>
                                    <p:anim calcmode="lin" valueType="num">
                                      <p:cBhvr additive="base">
                                        <p:cTn id="47"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0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035">
                                            <p:txEl>
                                              <p:pRg st="8" end="8"/>
                                            </p:txEl>
                                          </p:spTgt>
                                        </p:tgtEl>
                                        <p:attrNameLst>
                                          <p:attrName>style.visibility</p:attrName>
                                        </p:attrNameLst>
                                      </p:cBhvr>
                                      <p:to>
                                        <p:strVal val="visible"/>
                                      </p:to>
                                    </p:set>
                                    <p:anim calcmode="lin" valueType="num">
                                      <p:cBhvr additive="base">
                                        <p:cTn id="53"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descr="Rectangle: Click to edit Master text styles&#10;Second level&#10;Third level&#10;Fourth level&#10;Fifth level"/>
          <p:cNvSpPr>
            <a:spLocks noGrp="1" noChangeArrowheads="1"/>
          </p:cNvSpPr>
          <p:nvPr>
            <p:ph idx="4294967295"/>
          </p:nvPr>
        </p:nvSpPr>
        <p:spPr>
          <a:xfrm>
            <a:off x="450568" y="1563688"/>
            <a:ext cx="8305800" cy="4456112"/>
          </a:xfrm>
          <a:prstGeom prst="rect">
            <a:avLst/>
          </a:prstGeom>
        </p:spPr>
        <p:txBody>
          <a:bodyPr/>
          <a:lstStyle/>
          <a:p>
            <a:pPr eaLnBrk="1" hangingPunct="1">
              <a:buFont typeface="Wingdings" panose="05000000000000000000" pitchFamily="2" charset="2"/>
              <a:buChar char="u"/>
            </a:pPr>
            <a:r>
              <a:rPr lang="zh-CN" altLang="en-US" dirty="0" smtClean="0"/>
              <a:t>主观</a:t>
            </a:r>
            <a:r>
              <a:rPr lang="en-US" altLang="zh-CN" dirty="0" smtClean="0"/>
              <a:t>Bayes</a:t>
            </a:r>
            <a:r>
              <a:rPr lang="zh-CN" altLang="en-US" dirty="0" smtClean="0"/>
              <a:t>方法推理的任务就是根据初始证据</a:t>
            </a:r>
            <a:r>
              <a:rPr lang="en-US" altLang="zh-CN" dirty="0" smtClean="0"/>
              <a:t>E</a:t>
            </a:r>
            <a:r>
              <a:rPr lang="zh-CN" altLang="en-US" dirty="0" smtClean="0"/>
              <a:t>的概率</a:t>
            </a:r>
            <a:r>
              <a:rPr lang="en-US" altLang="zh-CN" dirty="0" smtClean="0"/>
              <a:t>P(E)</a:t>
            </a:r>
            <a:r>
              <a:rPr lang="zh-CN" altLang="en-US" dirty="0" smtClean="0"/>
              <a:t>及</a:t>
            </a:r>
            <a:r>
              <a:rPr lang="en-US" altLang="zh-CN" dirty="0" smtClean="0"/>
              <a:t>LS</a:t>
            </a:r>
            <a:r>
              <a:rPr lang="zh-CN" altLang="en-US" dirty="0" smtClean="0"/>
              <a:t>、</a:t>
            </a:r>
            <a:r>
              <a:rPr lang="en-US" altLang="zh-CN" dirty="0" smtClean="0"/>
              <a:t>LN</a:t>
            </a:r>
            <a:r>
              <a:rPr lang="zh-CN" altLang="en-US" dirty="0" smtClean="0"/>
              <a:t>的值，把</a:t>
            </a:r>
            <a:r>
              <a:rPr lang="en-US" altLang="zh-CN" dirty="0" smtClean="0"/>
              <a:t>H</a:t>
            </a:r>
            <a:r>
              <a:rPr lang="zh-CN" altLang="en-US" dirty="0" smtClean="0"/>
              <a:t>的</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先验概率</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更新为后验概率</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P(H|E)</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或</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P(H|</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zh-CN" altLang="en-US" dirty="0" smtClean="0"/>
              <a:t>。即</a:t>
            </a:r>
            <a:endParaRPr lang="zh-CN" altLang="en-US" dirty="0" smtClean="0"/>
          </a:p>
          <a:p>
            <a:pPr eaLnBrk="1" hangingPunct="1"/>
            <a:endParaRPr lang="zh-CN" altLang="en-US" dirty="0" smtClean="0"/>
          </a:p>
          <a:p>
            <a:pPr eaLnBrk="1" hangingPunct="1">
              <a:buFont typeface="Wingdings" panose="05000000000000000000" pitchFamily="2" charset="2"/>
              <a:buNone/>
            </a:pPr>
            <a:endParaRPr lang="zh-CN" altLang="en-US" dirty="0" smtClean="0"/>
          </a:p>
          <a:p>
            <a:pPr eaLnBrk="1" hangingPunct="1">
              <a:buFont typeface="Wingdings" panose="05000000000000000000" pitchFamily="2" charset="2"/>
              <a:buChar char="Ø"/>
            </a:pPr>
            <a:r>
              <a:rPr lang="zh-CN" altLang="en-US" dirty="0" smtClean="0"/>
              <a:t>确定后验概率的方法随着</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证据肯定存在</a:t>
            </a:r>
            <a:r>
              <a:rPr lang="zh-CN" altLang="en-US" dirty="0" smtClean="0"/>
              <a:t>，</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肯定不存在</a:t>
            </a:r>
            <a:r>
              <a:rPr lang="zh-CN" altLang="en-US" dirty="0" smtClean="0"/>
              <a:t>，或者</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不确定</a:t>
            </a:r>
            <a:r>
              <a:rPr lang="zh-CN" altLang="en-US" dirty="0" smtClean="0"/>
              <a:t>而有所不同。</a:t>
            </a:r>
            <a:endParaRPr lang="zh-CN" altLang="en-US"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BEE0E0D-1E48-46F8-B432-48967D661E3E}" type="slidenum">
              <a:rPr lang="en-US" altLang="zh-CN"/>
            </a:fld>
            <a:endParaRPr lang="en-US" altLang="zh-CN"/>
          </a:p>
        </p:txBody>
      </p:sp>
      <p:graphicFrame>
        <p:nvGraphicFramePr>
          <p:cNvPr id="10242" name="Object 4"/>
          <p:cNvGraphicFramePr>
            <a:graphicFrameLocks noChangeAspect="1"/>
          </p:cNvGraphicFramePr>
          <p:nvPr/>
        </p:nvGraphicFramePr>
        <p:xfrm>
          <a:off x="1981204" y="2875722"/>
          <a:ext cx="5395558" cy="728326"/>
        </p:xfrm>
        <a:graphic>
          <a:graphicData uri="http://schemas.openxmlformats.org/presentationml/2006/ole">
            <mc:AlternateContent xmlns:mc="http://schemas.openxmlformats.org/markup-compatibility/2006">
              <mc:Choice xmlns:v="urn:schemas-microsoft-com:vml" Requires="v">
                <p:oleObj spid="_x0000_s10293" name="Equation" r:id="rId1" imgW="4610100" imgH="622300" progId="Equation.DSMT4">
                  <p:embed/>
                </p:oleObj>
              </mc:Choice>
              <mc:Fallback>
                <p:oleObj name="Equation" r:id="rId1" imgW="4610100" imgH="622300" progId="Equation.DSMT4">
                  <p:embed/>
                  <p:pic>
                    <p:nvPicPr>
                      <p:cNvPr id="0" name="图片 10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4" y="2875722"/>
                        <a:ext cx="5395558" cy="728326"/>
                      </a:xfrm>
                      <a:prstGeom prst="rect">
                        <a:avLst/>
                      </a:prstGeom>
                      <a:solidFill>
                        <a:schemeClr val="accent2">
                          <a:lumMod val="20000"/>
                          <a:lumOff val="80000"/>
                        </a:schemeClr>
                      </a:solidFill>
                      <a:ln>
                        <a:noFill/>
                      </a:ln>
                      <a:effectLst/>
                    </p:spPr>
                  </p:pic>
                </p:oleObj>
              </mc:Fallback>
            </mc:AlternateContent>
          </a:graphicData>
        </a:graphic>
      </p:graphicFrame>
      <p:grpSp>
        <p:nvGrpSpPr>
          <p:cNvPr id="6" name="组合 5"/>
          <p:cNvGrpSpPr/>
          <p:nvPr/>
        </p:nvGrpSpPr>
        <p:grpSpPr>
          <a:xfrm>
            <a:off x="0" y="197439"/>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609600" y="197440"/>
              <a:ext cx="806394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4.3.2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不确定性的传递算法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9" name="直接连接符 8"/>
            <p:cNvCxnSpPr>
              <a:stCxn id="8" idx="3"/>
            </p:cNvCxnSpPr>
            <p:nvPr/>
          </p:nvCxnSpPr>
          <p:spPr>
            <a:xfrm>
              <a:off x="8673548" y="444137"/>
              <a:ext cx="470452"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 calcmode="lin" valueType="num">
                                      <p:cBhvr additive="base">
                                        <p:cTn id="7" dur="500" fill="hold"/>
                                        <p:tgtEl>
                                          <p:spTgt spid="102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ppt_x"/>
                                          </p:val>
                                        </p:tav>
                                        <p:tav tm="100000">
                                          <p:val>
                                            <p:strVal val="#ppt_x"/>
                                          </p:val>
                                        </p:tav>
                                      </p:tavLst>
                                    </p:anim>
                                    <p:anim calcmode="lin" valueType="num">
                                      <p:cBhvr additive="base">
                                        <p:cTn id="1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4">
                                            <p:txEl>
                                              <p:pRg st="3" end="3"/>
                                            </p:txEl>
                                          </p:spTgt>
                                        </p:tgtEl>
                                        <p:attrNameLst>
                                          <p:attrName>style.visibility</p:attrName>
                                        </p:attrNameLst>
                                      </p:cBhvr>
                                      <p:to>
                                        <p:strVal val="visible"/>
                                      </p:to>
                                    </p:set>
                                    <p:anim calcmode="lin" valueType="num">
                                      <p:cBhvr additive="base">
                                        <p:cTn id="18" dur="500" fill="hold"/>
                                        <p:tgtEl>
                                          <p:spTgt spid="10244">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a:xfrm>
            <a:off x="781868" y="387350"/>
            <a:ext cx="7480300" cy="762000"/>
          </a:xfrm>
          <a:prstGeom prst="rect">
            <a:avLst/>
          </a:prstGeom>
        </p:spPr>
        <p:txBody>
          <a:bodyPr/>
          <a:lstStyle/>
          <a:p>
            <a:pPr algn="ctr" eaLnBrk="1" fontAlgn="auto" hangingPunct="1">
              <a:spcAft>
                <a:spcPts val="0"/>
              </a:spcAft>
              <a:defRPr/>
            </a:pPr>
            <a:r>
              <a:rPr lang="zh-CN" altLang="en-US" dirty="0"/>
              <a:t>证据肯定存在时</a:t>
            </a:r>
            <a:endParaRPr lang="zh-CN" altLang="en-US" dirty="0"/>
          </a:p>
        </p:txBody>
      </p:sp>
      <p:sp>
        <p:nvSpPr>
          <p:cNvPr id="45059" name="Rectangle 3" descr="Rectangle: Click to edit Master text styles&#10;Second level&#10;Third level&#10;Fourth level&#10;Fifth level"/>
          <p:cNvSpPr>
            <a:spLocks noGrp="1" noChangeArrowheads="1"/>
          </p:cNvSpPr>
          <p:nvPr>
            <p:ph idx="4294967295"/>
          </p:nvPr>
        </p:nvSpPr>
        <p:spPr>
          <a:xfrm>
            <a:off x="695748" y="1258888"/>
            <a:ext cx="7772400" cy="5257800"/>
          </a:xfrm>
          <a:prstGeom prst="rect">
            <a:avLst/>
          </a:prstGeom>
        </p:spPr>
        <p:txBody>
          <a:bodyPr/>
          <a:lstStyle/>
          <a:p>
            <a:pPr eaLnBrk="1" hangingPunct="1">
              <a:lnSpc>
                <a:spcPct val="90000"/>
              </a:lnSpc>
              <a:buFont typeface="Wingdings" panose="05000000000000000000" pitchFamily="2" charset="2"/>
              <a:buChar char="u"/>
            </a:pPr>
            <a:r>
              <a:rPr lang="zh-CN" altLang="en-US" sz="2400" dirty="0" smtClean="0">
                <a:latin typeface="Times New Roman" panose="02020603050405020304" pitchFamily="18" charset="0"/>
              </a:rPr>
              <a:t>引入</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几率函数</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Θ(x)</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它与概率的关系为：</a:t>
            </a:r>
            <a:endParaRPr lang="zh-CN" altLang="en-US" sz="2400" dirty="0" smtClean="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Θ(x)=P(x)/(1-P(x)),	P(x)=Θ(x)/(1+Θ(x))</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eaLnBrk="1" hangingPunct="1">
              <a:lnSpc>
                <a:spcPct val="90000"/>
              </a:lnSpc>
              <a:buFont typeface="Wingdings" panose="05000000000000000000" pitchFamily="2" charset="2"/>
              <a:buChar char="Ø"/>
            </a:pP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当</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证据肯定存在时，</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P(E)=P(E|S)=1</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由</a:t>
            </a:r>
            <a:r>
              <a:rPr lang="en-US" altLang="zh-CN" sz="2400" dirty="0" smtClean="0">
                <a:latin typeface="Times New Roman" panose="02020603050405020304" pitchFamily="18" charset="0"/>
              </a:rPr>
              <a:t>Bayes</a:t>
            </a:r>
            <a:r>
              <a:rPr lang="zh-CN" altLang="en-US" sz="2400" dirty="0" smtClean="0">
                <a:latin typeface="Times New Roman" panose="02020603050405020304" pitchFamily="18" charset="0"/>
              </a:rPr>
              <a:t>公式得：</a:t>
            </a:r>
            <a:endParaRPr lang="zh-CN" altLang="en-US" sz="2400" dirty="0" smtClean="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P(H|E)=P(E|H)×P(H)/P(E)			(1)</a:t>
            </a:r>
            <a:endParaRPr lang="en-US" altLang="zh-CN" sz="2400" dirty="0" smtClean="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H|E)=P(E|</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H)/P(E)		(2)</a:t>
            </a:r>
            <a:endParaRPr lang="en-US" altLang="zh-CN" sz="2400" dirty="0" smtClean="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式除以</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式得：</a:t>
            </a:r>
            <a:endParaRPr lang="zh-CN" altLang="en-US" sz="2400" dirty="0" smtClean="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P(H|E)/P(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H|E)=P(E|H)/P(E|</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H)×P(H)/P(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endParaRPr lang="en-US" altLang="zh-CN" sz="2400" dirty="0" smtClean="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由</a:t>
            </a:r>
            <a:r>
              <a:rPr lang="en-US" altLang="zh-CN" sz="2400" dirty="0" smtClean="0">
                <a:latin typeface="Times New Roman" panose="02020603050405020304" pitchFamily="18" charset="0"/>
              </a:rPr>
              <a:t>LS</a:t>
            </a:r>
            <a:r>
              <a:rPr lang="zh-CN" altLang="en-US" sz="2400" dirty="0" smtClean="0">
                <a:latin typeface="Times New Roman" panose="02020603050405020304" pitchFamily="18" charset="0"/>
              </a:rPr>
              <a:t>和几率函数的定义得：</a:t>
            </a:r>
            <a:endParaRPr lang="zh-CN" altLang="en-US" sz="2400" dirty="0" smtClean="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Θ(H|E)=LS×Θ(H)</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即</a:t>
            </a:r>
            <a:endParaRPr lang="zh-CN" altLang="en-US" sz="2400" dirty="0" smtClean="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P(H|E)=LS×P(H)/[(LS-1)×P(H)+1]</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89A78D7-8858-46F8-B34D-0FAE42F28770}"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additive="base">
                                        <p:cTn id="3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 calcmode="lin" valueType="num">
                                      <p:cBhvr additive="base">
                                        <p:cTn id="3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059">
                                            <p:txEl>
                                              <p:pRg st="6" end="6"/>
                                            </p:txEl>
                                          </p:spTgt>
                                        </p:tgtEl>
                                        <p:attrNameLst>
                                          <p:attrName>style.visibility</p:attrName>
                                        </p:attrNameLst>
                                      </p:cBhvr>
                                      <p:to>
                                        <p:strVal val="visible"/>
                                      </p:to>
                                    </p:set>
                                    <p:anim calcmode="lin" valueType="num">
                                      <p:cBhvr additive="base">
                                        <p:cTn id="43"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59">
                                            <p:txEl>
                                              <p:pRg st="7" end="7"/>
                                            </p:txEl>
                                          </p:spTgt>
                                        </p:tgtEl>
                                        <p:attrNameLst>
                                          <p:attrName>style.visibility</p:attrName>
                                        </p:attrNameLst>
                                      </p:cBhvr>
                                      <p:to>
                                        <p:strVal val="visible"/>
                                      </p:to>
                                    </p:set>
                                    <p:anim calcmode="lin" valueType="num">
                                      <p:cBhvr additive="base">
                                        <p:cTn id="49" dur="500" fill="hold"/>
                                        <p:tgtEl>
                                          <p:spTgt spid="4505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059">
                                            <p:txEl>
                                              <p:pRg st="8" end="8"/>
                                            </p:txEl>
                                          </p:spTgt>
                                        </p:tgtEl>
                                        <p:attrNameLst>
                                          <p:attrName>style.visibility</p:attrName>
                                        </p:attrNameLst>
                                      </p:cBhvr>
                                      <p:to>
                                        <p:strVal val="visible"/>
                                      </p:to>
                                    </p:set>
                                    <p:anim calcmode="lin" valueType="num">
                                      <p:cBhvr additive="base">
                                        <p:cTn id="55"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5059">
                                            <p:txEl>
                                              <p:pRg st="9" end="9"/>
                                            </p:txEl>
                                          </p:spTgt>
                                        </p:tgtEl>
                                        <p:attrNameLst>
                                          <p:attrName>style.visibility</p:attrName>
                                        </p:attrNameLst>
                                      </p:cBhvr>
                                      <p:to>
                                        <p:strVal val="visible"/>
                                      </p:to>
                                    </p:set>
                                    <p:anim calcmode="lin" valueType="num">
                                      <p:cBhvr additive="base">
                                        <p:cTn id="61" dur="500" fill="hold"/>
                                        <p:tgtEl>
                                          <p:spTgt spid="4505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50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059">
                                            <p:txEl>
                                              <p:pRg st="10" end="10"/>
                                            </p:txEl>
                                          </p:spTgt>
                                        </p:tgtEl>
                                        <p:attrNameLst>
                                          <p:attrName>style.visibility</p:attrName>
                                        </p:attrNameLst>
                                      </p:cBhvr>
                                      <p:to>
                                        <p:strVal val="visible"/>
                                      </p:to>
                                    </p:set>
                                    <p:anim calcmode="lin" valueType="num">
                                      <p:cBhvr additive="base">
                                        <p:cTn id="67" dur="500" fill="hold"/>
                                        <p:tgtEl>
                                          <p:spTgt spid="4505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059">
                                            <p:txEl>
                                              <p:pRg st="10" end="1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45059">
                                            <p:txEl>
                                              <p:pRg st="11" end="11"/>
                                            </p:txEl>
                                          </p:spTgt>
                                        </p:tgtEl>
                                        <p:attrNameLst>
                                          <p:attrName>style.visibility</p:attrName>
                                        </p:attrNameLst>
                                      </p:cBhvr>
                                      <p:to>
                                        <p:strVal val="visible"/>
                                      </p:to>
                                    </p:set>
                                    <p:anim calcmode="lin" valueType="num">
                                      <p:cBhvr additive="base">
                                        <p:cTn id="72" dur="500" fill="hold"/>
                                        <p:tgtEl>
                                          <p:spTgt spid="45059">
                                            <p:txEl>
                                              <p:pRg st="11" end="11"/>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50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821624" y="304800"/>
            <a:ext cx="7348538" cy="838200"/>
          </a:xfrm>
          <a:prstGeom prst="rect">
            <a:avLst/>
          </a:prstGeom>
        </p:spPr>
        <p:txBody>
          <a:bodyPr/>
          <a:lstStyle/>
          <a:p>
            <a:pPr algn="ctr" eaLnBrk="1" fontAlgn="auto" hangingPunct="1">
              <a:spcAft>
                <a:spcPts val="0"/>
              </a:spcAft>
              <a:defRPr/>
            </a:pPr>
            <a:r>
              <a:rPr lang="zh-CN" altLang="en-US" dirty="0"/>
              <a:t>证据肯定不存在时</a:t>
            </a:r>
            <a:endParaRPr lang="zh-CN" altLang="en-US" dirty="0">
              <a:latin typeface="Times New Roman" panose="02020603050405020304" pitchFamily="18" charset="0"/>
            </a:endParaRPr>
          </a:p>
        </p:txBody>
      </p:sp>
      <p:sp>
        <p:nvSpPr>
          <p:cNvPr id="46083" name="Rectangle 3" descr="Rectangle: Click to edit Master text styles&#10;Second level&#10;Third level&#10;Fourth level&#10;Fifth level"/>
          <p:cNvSpPr>
            <a:spLocks noGrp="1" noChangeArrowheads="1"/>
          </p:cNvSpPr>
          <p:nvPr>
            <p:ph idx="4294967295"/>
          </p:nvPr>
        </p:nvSpPr>
        <p:spPr>
          <a:xfrm>
            <a:off x="506900" y="1404938"/>
            <a:ext cx="8305800" cy="4983162"/>
          </a:xfrm>
          <a:prstGeom prst="rect">
            <a:avLst/>
          </a:prstGeom>
        </p:spPr>
        <p:txBody>
          <a:bodyPr/>
          <a:lstStyle/>
          <a:p>
            <a:pPr eaLnBrk="1" hangingPunct="1">
              <a:lnSpc>
                <a:spcPct val="90000"/>
              </a:lnSpc>
              <a:buFont typeface="Wingdings" panose="05000000000000000000" pitchFamily="2" charset="2"/>
              <a:buChar char="Ø"/>
            </a:pPr>
            <a:r>
              <a:rPr lang="zh-CN" alt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当</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证据肯定不存在时，</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P(E)=P(E|S)=0</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 </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P(</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E)=1</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由</a:t>
            </a:r>
            <a:r>
              <a:rPr lang="en-US" altLang="zh-CN" sz="2400" dirty="0" smtClean="0">
                <a:latin typeface="Times New Roman" panose="02020603050405020304" pitchFamily="18" charset="0"/>
              </a:rPr>
              <a:t>Bayes</a:t>
            </a:r>
            <a:r>
              <a:rPr lang="zh-CN" altLang="en-US" sz="2400" dirty="0" smtClean="0">
                <a:latin typeface="Times New Roman" panose="02020603050405020304" pitchFamily="18" charset="0"/>
              </a:rPr>
              <a:t>公式得：</a:t>
            </a:r>
            <a:endParaRPr lang="zh-CN" altLang="en-US" sz="2400"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P(H|</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E|H)×P(H)/P(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			(1)</a:t>
            </a:r>
            <a:endParaRPr lang="en-US" altLang="zh-CN" sz="2400"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H)/P(</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			(2)</a:t>
            </a:r>
            <a:endParaRPr lang="en-US" altLang="zh-CN" sz="2400" dirty="0" smtClean="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(1)</a:t>
            </a:r>
            <a:r>
              <a:rPr lang="zh-CN" altLang="en-US" sz="2400" dirty="0" smtClean="0">
                <a:latin typeface="Times New Roman" panose="02020603050405020304" pitchFamily="18" charset="0"/>
              </a:rPr>
              <a:t>式除以</a:t>
            </a:r>
            <a:r>
              <a:rPr lang="en-US" altLang="zh-CN" sz="2400" dirty="0" smtClean="0">
                <a:latin typeface="Times New Roman" panose="02020603050405020304" pitchFamily="18" charset="0"/>
              </a:rPr>
              <a:t>(2)</a:t>
            </a:r>
            <a:r>
              <a:rPr lang="zh-CN" altLang="en-US" sz="2400" dirty="0" smtClean="0">
                <a:latin typeface="Times New Roman" panose="02020603050405020304" pitchFamily="18" charset="0"/>
              </a:rPr>
              <a:t>式得：</a:t>
            </a:r>
            <a:endParaRPr lang="zh-CN" altLang="en-US" sz="24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P(H|</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E|H)/P(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H)×P(H)/P(</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由</a:t>
            </a:r>
            <a:r>
              <a:rPr lang="en-US" altLang="zh-CN" sz="2400" dirty="0" smtClean="0">
                <a:latin typeface="Times New Roman" panose="02020603050405020304" pitchFamily="18" charset="0"/>
              </a:rPr>
              <a:t>LN</a:t>
            </a:r>
            <a:r>
              <a:rPr lang="zh-CN" altLang="en-US" sz="2400" dirty="0" smtClean="0">
                <a:latin typeface="Times New Roman" panose="02020603050405020304" pitchFamily="18" charset="0"/>
              </a:rPr>
              <a:t>和几率函数的定义得：</a:t>
            </a:r>
            <a:endParaRPr lang="zh-CN" altLang="en-US" sz="24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E)=LN×Θ(H)</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smtClean="0">
                <a:latin typeface="Times New Roman" panose="02020603050405020304" pitchFamily="18" charset="0"/>
              </a:rPr>
              <a:t>即</a:t>
            </a:r>
            <a:endParaRPr lang="zh-CN" altLang="en-US" sz="2400" dirty="0" smtClean="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P(H|</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E)=LN×P(H)/[(LN-1)×P(H)+1]</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smtClean="0">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4B6BA1D-D34E-421B-91D9-ADB7DA56D9A7}"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pRg st="2" end="2"/>
                                            </p:txEl>
                                          </p:spTgt>
                                        </p:tgtEl>
                                        <p:attrNameLst>
                                          <p:attrName>style.visibility</p:attrName>
                                        </p:attrNameLst>
                                      </p:cBhvr>
                                      <p:to>
                                        <p:strVal val="visible"/>
                                      </p:to>
                                    </p:set>
                                    <p:anim calcmode="lin" valueType="num">
                                      <p:cBhvr additive="base">
                                        <p:cTn id="19" dur="500" fill="hold"/>
                                        <p:tgtEl>
                                          <p:spTgt spid="460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3">
                                            <p:txEl>
                                              <p:pRg st="3" end="3"/>
                                            </p:txEl>
                                          </p:spTgt>
                                        </p:tgtEl>
                                        <p:attrNameLst>
                                          <p:attrName>style.visibility</p:attrName>
                                        </p:attrNameLst>
                                      </p:cBhvr>
                                      <p:to>
                                        <p:strVal val="visible"/>
                                      </p:to>
                                    </p:set>
                                    <p:anim calcmode="lin" valueType="num">
                                      <p:cBhvr additive="base">
                                        <p:cTn id="25" dur="500" fill="hold"/>
                                        <p:tgtEl>
                                          <p:spTgt spid="460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83">
                                            <p:txEl>
                                              <p:pRg st="4" end="4"/>
                                            </p:txEl>
                                          </p:spTgt>
                                        </p:tgtEl>
                                        <p:attrNameLst>
                                          <p:attrName>style.visibility</p:attrName>
                                        </p:attrNameLst>
                                      </p:cBhvr>
                                      <p:to>
                                        <p:strVal val="visible"/>
                                      </p:to>
                                    </p:set>
                                    <p:anim calcmode="lin" valueType="num">
                                      <p:cBhvr additive="base">
                                        <p:cTn id="31" dur="500" fill="hold"/>
                                        <p:tgtEl>
                                          <p:spTgt spid="460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083">
                                            <p:txEl>
                                              <p:pRg st="5" end="5"/>
                                            </p:txEl>
                                          </p:spTgt>
                                        </p:tgtEl>
                                        <p:attrNameLst>
                                          <p:attrName>style.visibility</p:attrName>
                                        </p:attrNameLst>
                                      </p:cBhvr>
                                      <p:to>
                                        <p:strVal val="visible"/>
                                      </p:to>
                                    </p:set>
                                    <p:anim calcmode="lin" valueType="num">
                                      <p:cBhvr additive="base">
                                        <p:cTn id="37" dur="500" fill="hold"/>
                                        <p:tgtEl>
                                          <p:spTgt spid="460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6083">
                                            <p:txEl>
                                              <p:pRg st="6" end="6"/>
                                            </p:txEl>
                                          </p:spTgt>
                                        </p:tgtEl>
                                        <p:attrNameLst>
                                          <p:attrName>style.visibility</p:attrName>
                                        </p:attrNameLst>
                                      </p:cBhvr>
                                      <p:to>
                                        <p:strVal val="visible"/>
                                      </p:to>
                                    </p:set>
                                    <p:anim calcmode="lin" valueType="num">
                                      <p:cBhvr additive="base">
                                        <p:cTn id="43" dur="500" fill="hold"/>
                                        <p:tgtEl>
                                          <p:spTgt spid="460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6083">
                                            <p:txEl>
                                              <p:pRg st="7" end="7"/>
                                            </p:txEl>
                                          </p:spTgt>
                                        </p:tgtEl>
                                        <p:attrNameLst>
                                          <p:attrName>style.visibility</p:attrName>
                                        </p:attrNameLst>
                                      </p:cBhvr>
                                      <p:to>
                                        <p:strVal val="visible"/>
                                      </p:to>
                                    </p:set>
                                    <p:anim calcmode="lin" valueType="num">
                                      <p:cBhvr additive="base">
                                        <p:cTn id="49" dur="500" fill="hold"/>
                                        <p:tgtEl>
                                          <p:spTgt spid="4608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08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083">
                                            <p:txEl>
                                              <p:pRg st="8" end="8"/>
                                            </p:txEl>
                                          </p:spTgt>
                                        </p:tgtEl>
                                        <p:attrNameLst>
                                          <p:attrName>style.visibility</p:attrName>
                                        </p:attrNameLst>
                                      </p:cBhvr>
                                      <p:to>
                                        <p:strVal val="visible"/>
                                      </p:to>
                                    </p:set>
                                    <p:anim calcmode="lin" valueType="num">
                                      <p:cBhvr additive="base">
                                        <p:cTn id="55" dur="500" fill="hold"/>
                                        <p:tgtEl>
                                          <p:spTgt spid="4608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083">
                                            <p:txEl>
                                              <p:pRg st="8" end="8"/>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46083">
                                            <p:txEl>
                                              <p:pRg st="9" end="9"/>
                                            </p:txEl>
                                          </p:spTgt>
                                        </p:tgtEl>
                                        <p:attrNameLst>
                                          <p:attrName>style.visibility</p:attrName>
                                        </p:attrNameLst>
                                      </p:cBhvr>
                                      <p:to>
                                        <p:strVal val="visible"/>
                                      </p:to>
                                    </p:set>
                                    <p:anim calcmode="lin" valueType="num">
                                      <p:cBhvr additive="base">
                                        <p:cTn id="60" dur="500" fill="hold"/>
                                        <p:tgtEl>
                                          <p:spTgt spid="46083">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608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834876" y="228600"/>
            <a:ext cx="7375525" cy="762000"/>
          </a:xfrm>
          <a:prstGeom prst="rect">
            <a:avLst/>
          </a:prstGeom>
        </p:spPr>
        <p:txBody>
          <a:bodyPr/>
          <a:lstStyle/>
          <a:p>
            <a:pPr algn="ctr" eaLnBrk="1" fontAlgn="auto" hangingPunct="1">
              <a:spcAft>
                <a:spcPts val="0"/>
              </a:spcAft>
              <a:defRPr/>
            </a:pPr>
            <a:r>
              <a:rPr lang="zh-CN" altLang="en-US" dirty="0"/>
              <a:t>证据不确定时</a:t>
            </a:r>
            <a:endParaRPr lang="zh-CN" altLang="en-US" dirty="0"/>
          </a:p>
        </p:txBody>
      </p:sp>
      <p:sp>
        <p:nvSpPr>
          <p:cNvPr id="11268" name="Rectangle 3" descr="Rectangle: Click to edit Master text styles&#10;Second level&#10;Third level&#10;Fourth level&#10;Fifth level"/>
          <p:cNvSpPr>
            <a:spLocks noGrp="1" noChangeArrowheads="1"/>
          </p:cNvSpPr>
          <p:nvPr>
            <p:ph idx="4294967295"/>
          </p:nvPr>
        </p:nvSpPr>
        <p:spPr>
          <a:xfrm>
            <a:off x="450580" y="1219200"/>
            <a:ext cx="8229600" cy="5334000"/>
          </a:xfrm>
          <a:prstGeom prst="rect">
            <a:avLst/>
          </a:prstGeom>
        </p:spPr>
        <p:txBody>
          <a:bodyPr/>
          <a:lstStyle/>
          <a:p>
            <a:pPr eaLnBrk="1" hangingPunct="1">
              <a:buFont typeface="Wingdings" panose="05000000000000000000" pitchFamily="2" charset="2"/>
              <a:buChar char="u"/>
            </a:pPr>
            <a:r>
              <a:rPr lang="zh-CN" altLang="en-US" sz="2400" dirty="0" smtClean="0">
                <a:latin typeface="Times New Roman" panose="02020603050405020304" pitchFamily="18" charset="0"/>
              </a:rPr>
              <a:t>当</a:t>
            </a:r>
            <a:r>
              <a:rPr lang="en-US" altLang="zh-CN" sz="2400" dirty="0" smtClean="0">
                <a:latin typeface="Times New Roman" panose="02020603050405020304" pitchFamily="18" charset="0"/>
              </a:rPr>
              <a:t>0&lt;P(E|S)&lt;1</a:t>
            </a:r>
            <a:r>
              <a:rPr lang="zh-CN" altLang="en-US" sz="2400" dirty="0" smtClean="0">
                <a:latin typeface="Times New Roman" panose="02020603050405020304" pitchFamily="18" charset="0"/>
              </a:rPr>
              <a:t>时，用杜达等人</a:t>
            </a:r>
            <a:r>
              <a:rPr lang="en-US" altLang="zh-CN" sz="2400" dirty="0" smtClean="0">
                <a:latin typeface="Times New Roman" panose="02020603050405020304" pitchFamily="18" charset="0"/>
              </a:rPr>
              <a:t>1976</a:t>
            </a:r>
            <a:r>
              <a:rPr lang="zh-CN" altLang="en-US" sz="2400" dirty="0" smtClean="0">
                <a:latin typeface="Times New Roman" panose="02020603050405020304" pitchFamily="18" charset="0"/>
              </a:rPr>
              <a:t>年证明的下述公式计算后验概率</a:t>
            </a:r>
            <a:r>
              <a:rPr lang="en-US" altLang="zh-CN" sz="2400" dirty="0" smtClean="0">
                <a:latin typeface="Times New Roman" panose="02020603050405020304" pitchFamily="18" charset="0"/>
              </a:rPr>
              <a:t>P(H|S)</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P(H|S)=P(H|E)×P(E|S)+P(H|</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E)×P(</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E|S)</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eaLnBrk="1" hangingPunct="1">
              <a:buFont typeface="Wingdings" panose="05000000000000000000" pitchFamily="2" charset="2"/>
              <a:buChar char="ü"/>
            </a:pPr>
            <a:r>
              <a:rPr lang="zh-CN" altLang="en-US" sz="2400" dirty="0" smtClean="0">
                <a:solidFill>
                  <a:schemeClr val="tx1"/>
                </a:solidFill>
                <a:latin typeface="Times New Roman" panose="02020603050405020304" pitchFamily="18" charset="0"/>
              </a:rPr>
              <a:t>当</a:t>
            </a:r>
            <a:r>
              <a:rPr lang="en-US" altLang="zh-CN" sz="2400" dirty="0" smtClean="0">
                <a:solidFill>
                  <a:schemeClr val="tx1"/>
                </a:solidFill>
                <a:latin typeface="Times New Roman" panose="02020603050405020304" pitchFamily="18" charset="0"/>
              </a:rPr>
              <a:t>P(E|S)=1</a:t>
            </a:r>
            <a:r>
              <a:rPr lang="zh-CN" altLang="en-US" sz="2400" dirty="0" smtClean="0">
                <a:solidFill>
                  <a:schemeClr val="tx1"/>
                </a:solidFill>
                <a:latin typeface="Times New Roman" panose="02020603050405020304" pitchFamily="18" charset="0"/>
              </a:rPr>
              <a:t>时，证据肯定存在的情况，</a:t>
            </a:r>
            <a:r>
              <a:rPr lang="en-US" altLang="zh-CN" sz="2400" dirty="0" smtClean="0">
                <a:ln w="1905"/>
                <a:solidFill>
                  <a:schemeClr val="tx1"/>
                </a:solidFill>
                <a:effectLst>
                  <a:innerShdw blurRad="69850" dist="43180" dir="5400000">
                    <a:srgbClr val="000000">
                      <a:alpha val="65000"/>
                    </a:srgbClr>
                  </a:innerShdw>
                </a:effectLst>
                <a:latin typeface="Times New Roman" panose="02020603050405020304" pitchFamily="18" charset="0"/>
                <a:sym typeface="+mn-ea"/>
              </a:rPr>
              <a:t>P(H|S)=P(H|E)</a:t>
            </a:r>
            <a:r>
              <a:rPr lang="zh-CN" altLang="en-US" sz="2400" dirty="0" smtClean="0">
                <a:solidFill>
                  <a:schemeClr val="tx1"/>
                </a:solidFill>
                <a:latin typeface="Times New Roman" panose="02020603050405020304" pitchFamily="18" charset="0"/>
              </a:rPr>
              <a:t>。</a:t>
            </a:r>
            <a:endParaRPr lang="zh-CN" altLang="en-US" sz="2400" dirty="0" smtClean="0">
              <a:solidFill>
                <a:schemeClr val="tx1"/>
              </a:solidFill>
              <a:latin typeface="Times New Roman" panose="02020603050405020304" pitchFamily="18" charset="0"/>
            </a:endParaRPr>
          </a:p>
          <a:p>
            <a:pPr eaLnBrk="1" hangingPunct="1">
              <a:buFont typeface="Wingdings" panose="05000000000000000000" pitchFamily="2" charset="2"/>
              <a:buChar char="ü"/>
            </a:pPr>
            <a:r>
              <a:rPr lang="zh-CN" altLang="en-US" sz="2400" dirty="0" smtClean="0">
                <a:solidFill>
                  <a:schemeClr val="tx1"/>
                </a:solidFill>
                <a:latin typeface="Times New Roman" panose="02020603050405020304" pitchFamily="18" charset="0"/>
              </a:rPr>
              <a:t>当</a:t>
            </a:r>
            <a:r>
              <a:rPr lang="en-US" altLang="zh-CN" sz="2400" dirty="0" smtClean="0">
                <a:solidFill>
                  <a:schemeClr val="tx1"/>
                </a:solidFill>
                <a:latin typeface="Times New Roman" panose="02020603050405020304" pitchFamily="18" charset="0"/>
              </a:rPr>
              <a:t>P(E|S)=0</a:t>
            </a:r>
            <a:r>
              <a:rPr lang="zh-CN" altLang="en-US" sz="2400" dirty="0" smtClean="0">
                <a:solidFill>
                  <a:schemeClr val="tx1"/>
                </a:solidFill>
                <a:latin typeface="Times New Roman" panose="02020603050405020304" pitchFamily="18" charset="0"/>
              </a:rPr>
              <a:t>时，证据肯定不存在的情况，</a:t>
            </a:r>
            <a:r>
              <a:rPr lang="en-US" altLang="zh-CN" sz="2400" dirty="0" smtClean="0">
                <a:ln w="1905"/>
                <a:solidFill>
                  <a:schemeClr val="tx1"/>
                </a:solidFill>
                <a:effectLst>
                  <a:innerShdw blurRad="69850" dist="43180" dir="5400000">
                    <a:srgbClr val="000000">
                      <a:alpha val="65000"/>
                    </a:srgbClr>
                  </a:innerShdw>
                </a:effectLst>
                <a:latin typeface="Times New Roman" panose="02020603050405020304" pitchFamily="18" charset="0"/>
                <a:sym typeface="+mn-ea"/>
              </a:rPr>
              <a:t>P(H|S)=P(H|</a:t>
            </a:r>
            <a:r>
              <a:rPr lang="en-US" altLang="zh-CN" sz="2400" dirty="0" smtClean="0">
                <a:ln w="1905"/>
                <a:solidFill>
                  <a:schemeClr val="tx1"/>
                </a:solidFill>
                <a:effectLst>
                  <a:innerShdw blurRad="69850" dist="43180" dir="5400000">
                    <a:srgbClr val="000000">
                      <a:alpha val="65000"/>
                    </a:srgbClr>
                  </a:innerShdw>
                </a:effectLst>
                <a:latin typeface="Times New Roman" panose="02020603050405020304" pitchFamily="18" charset="0"/>
                <a:cs typeface="Tahoma" panose="020B0604030504040204" pitchFamily="34" charset="0"/>
                <a:sym typeface="+mn-ea"/>
              </a:rPr>
              <a:t>¬</a:t>
            </a:r>
            <a:r>
              <a:rPr lang="en-US" altLang="zh-CN" sz="2400" dirty="0" smtClean="0">
                <a:ln w="1905"/>
                <a:solidFill>
                  <a:schemeClr val="tx1"/>
                </a:solidFill>
                <a:effectLst>
                  <a:innerShdw blurRad="69850" dist="43180" dir="5400000">
                    <a:srgbClr val="000000">
                      <a:alpha val="65000"/>
                    </a:srgbClr>
                  </a:innerShdw>
                </a:effectLst>
                <a:latin typeface="Times New Roman" panose="02020603050405020304" pitchFamily="18" charset="0"/>
                <a:sym typeface="+mn-ea"/>
              </a:rPr>
              <a:t>E)</a:t>
            </a:r>
            <a:r>
              <a:rPr lang="zh-CN" altLang="en-US" sz="2400" dirty="0" smtClean="0">
                <a:solidFill>
                  <a:schemeClr val="tx1"/>
                </a:solidFill>
                <a:latin typeface="Times New Roman" panose="02020603050405020304" pitchFamily="18" charset="0"/>
              </a:rPr>
              <a:t>。</a:t>
            </a:r>
            <a:endParaRPr lang="zh-CN" altLang="en-US" sz="2400" dirty="0" smtClean="0">
              <a:solidFill>
                <a:schemeClr val="tx1"/>
              </a:solidFill>
              <a:latin typeface="Times New Roman" panose="02020603050405020304" pitchFamily="18" charset="0"/>
            </a:endParaRPr>
          </a:p>
          <a:p>
            <a:pPr eaLnBrk="1" hangingPunct="1">
              <a:buFont typeface="Wingdings" panose="05000000000000000000" pitchFamily="2" charset="2"/>
              <a:buChar char="ü"/>
            </a:pPr>
            <a:r>
              <a:rPr lang="zh-CN" altLang="en-US" sz="2400" dirty="0" smtClean="0">
                <a:latin typeface="Times New Roman" panose="02020603050405020304" pitchFamily="18" charset="0"/>
              </a:rPr>
              <a:t>当</a:t>
            </a:r>
            <a:r>
              <a:rPr lang="en-US" altLang="zh-CN" sz="2400" dirty="0" smtClean="0">
                <a:latin typeface="Times New Roman" panose="02020603050405020304" pitchFamily="18" charset="0"/>
              </a:rPr>
              <a:t>P(E|S)=P(E)</a:t>
            </a:r>
            <a:r>
              <a:rPr lang="zh-CN" altLang="en-US" sz="2400" dirty="0" smtClean="0">
                <a:latin typeface="Times New Roman" panose="02020603050405020304" pitchFamily="18" charset="0"/>
              </a:rPr>
              <a:t>时，证据</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与观察</a:t>
            </a:r>
            <a:r>
              <a:rPr lang="en-US" altLang="zh-CN" sz="2400" dirty="0" smtClean="0">
                <a:latin typeface="Times New Roman" panose="02020603050405020304" pitchFamily="18" charset="0"/>
              </a:rPr>
              <a:t>S</a:t>
            </a:r>
            <a:r>
              <a:rPr lang="zh-CN" altLang="en-US" sz="2400" dirty="0" smtClean="0">
                <a:latin typeface="Times New Roman" panose="02020603050405020304" pitchFamily="18" charset="0"/>
              </a:rPr>
              <a:t>无关。由全概率公式得：</a:t>
            </a:r>
            <a:endParaRPr lang="zh-CN" altLang="en-US" sz="2400" dirty="0" smtClean="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400" dirty="0" smtClean="0">
                <a:latin typeface="Times New Roman" panose="02020603050405020304" pitchFamily="18" charset="0"/>
              </a:rPr>
              <a:t>P(H|S)=P(H|E)×P(E)+P(H|</a:t>
            </a:r>
            <a:r>
              <a:rPr lang="en-US" altLang="zh-CN" sz="24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E)×P(</a:t>
            </a:r>
            <a:r>
              <a:rPr lang="en-US" altLang="zh-CN" sz="24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a:t>
            </a:r>
            <a:r>
              <a:rPr lang="en-US" altLang="zh-CN" sz="2400" dirty="0" smtClean="0">
                <a:latin typeface="Times New Roman" panose="02020603050405020304" pitchFamily="18" charset="0"/>
              </a:rPr>
              <a:t>P(H</a:t>
            </a:r>
            <a:r>
              <a:rPr lang="en-US"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eaLnBrk="1" hangingPunct="1">
              <a:buFont typeface="Wingdings" panose="05000000000000000000" pitchFamily="2" charset="2"/>
              <a:buChar char="ü"/>
            </a:pPr>
            <a:r>
              <a:rPr lang="zh-CN" altLang="en-US" sz="2400" dirty="0" smtClean="0">
                <a:latin typeface="Times New Roman" panose="02020603050405020304" pitchFamily="18" charset="0"/>
              </a:rPr>
              <a:t>当</a:t>
            </a:r>
            <a:r>
              <a:rPr lang="en-US" altLang="zh-CN" sz="2400" dirty="0" smtClean="0">
                <a:latin typeface="Times New Roman" panose="02020603050405020304" pitchFamily="18" charset="0"/>
              </a:rPr>
              <a:t>P(E|S)</a:t>
            </a:r>
            <a:r>
              <a:rPr lang="zh-CN" altLang="en-US" sz="2400" dirty="0" smtClean="0">
                <a:latin typeface="Times New Roman" panose="02020603050405020304" pitchFamily="18" charset="0"/>
              </a:rPr>
              <a:t>为其它值时，通过</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分段线性插值</a:t>
            </a:r>
            <a:r>
              <a:rPr lang="zh-CN" altLang="en-US" sz="2400" dirty="0" smtClean="0">
                <a:latin typeface="Times New Roman" panose="02020603050405020304" pitchFamily="18" charset="0"/>
              </a:rPr>
              <a:t>计算</a:t>
            </a:r>
            <a:r>
              <a:rPr lang="en-US" altLang="zh-CN" sz="2400" dirty="0" smtClean="0">
                <a:latin typeface="Times New Roman" panose="02020603050405020304" pitchFamily="18" charset="0"/>
              </a:rPr>
              <a:t>P(H|S</a:t>
            </a:r>
            <a:r>
              <a:rPr lang="en-US" altLang="zh-CN"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smtClean="0">
              <a:latin typeface="Times New Roman" panose="02020603050405020304" pitchFamily="18" charset="0"/>
            </a:endParaRPr>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4507AED-1518-4718-BE60-6E6ED4D9F967}" type="slidenum">
              <a:rPr lang="en-US" altLang="zh-CN"/>
            </a:fld>
            <a:endParaRPr lang="en-US" altLang="zh-CN"/>
          </a:p>
        </p:txBody>
      </p:sp>
      <p:sp>
        <p:nvSpPr>
          <p:cNvPr id="2" name="Rectangle 4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781935" y="4617720"/>
          <a:ext cx="3482340" cy="2240280"/>
        </p:xfrm>
        <a:graphic>
          <a:graphicData uri="http://schemas.openxmlformats.org/presentationml/2006/ole">
            <mc:AlternateContent xmlns:mc="http://schemas.openxmlformats.org/markup-compatibility/2006">
              <mc:Choice xmlns:v="urn:schemas-microsoft-com:vml" Requires="v">
                <p:oleObj spid="_x0000_s11319" name="Visio" r:id="rId1" imgW="3544570" imgH="2280285" progId="Visio.Drawing.11">
                  <p:embed/>
                </p:oleObj>
              </mc:Choice>
              <mc:Fallback>
                <p:oleObj name="Visio" r:id="rId1" imgW="3544570" imgH="2280285" progId="Visio.Drawing.11">
                  <p:embed/>
                  <p:pic>
                    <p:nvPicPr>
                      <p:cNvPr id="0" name="Object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935" y="4617720"/>
                        <a:ext cx="3482340" cy="2240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anim calcmode="lin" valueType="num">
                                      <p:cBhvr additive="base">
                                        <p:cTn id="7" dur="500" fill="hold"/>
                                        <p:tgtEl>
                                          <p:spTgt spid="112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pRg st="1" end="1"/>
                                            </p:txEl>
                                          </p:spTgt>
                                        </p:tgtEl>
                                        <p:attrNameLst>
                                          <p:attrName>style.visibility</p:attrName>
                                        </p:attrNameLst>
                                      </p:cBhvr>
                                      <p:to>
                                        <p:strVal val="visible"/>
                                      </p:to>
                                    </p:set>
                                    <p:anim calcmode="lin" valueType="num">
                                      <p:cBhvr additive="base">
                                        <p:cTn id="13" dur="500" fill="hold"/>
                                        <p:tgtEl>
                                          <p:spTgt spid="1126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8">
                                            <p:txEl>
                                              <p:pRg st="2" end="2"/>
                                            </p:txEl>
                                          </p:spTgt>
                                        </p:tgtEl>
                                        <p:attrNameLst>
                                          <p:attrName>style.visibility</p:attrName>
                                        </p:attrNameLst>
                                      </p:cBhvr>
                                      <p:to>
                                        <p:strVal val="visible"/>
                                      </p:to>
                                    </p:set>
                                    <p:anim calcmode="lin" valueType="num">
                                      <p:cBhvr additive="base">
                                        <p:cTn id="19" dur="500" fill="hold"/>
                                        <p:tgtEl>
                                          <p:spTgt spid="1126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8">
                                            <p:txEl>
                                              <p:pRg st="3" end="3"/>
                                            </p:txEl>
                                          </p:spTgt>
                                        </p:tgtEl>
                                        <p:attrNameLst>
                                          <p:attrName>style.visibility</p:attrName>
                                        </p:attrNameLst>
                                      </p:cBhvr>
                                      <p:to>
                                        <p:strVal val="visible"/>
                                      </p:to>
                                    </p:set>
                                    <p:anim calcmode="lin" valueType="num">
                                      <p:cBhvr additive="base">
                                        <p:cTn id="25" dur="500" fill="hold"/>
                                        <p:tgtEl>
                                          <p:spTgt spid="1126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8">
                                            <p:txEl>
                                              <p:pRg st="4" end="4"/>
                                            </p:txEl>
                                          </p:spTgt>
                                        </p:tgtEl>
                                        <p:attrNameLst>
                                          <p:attrName>style.visibility</p:attrName>
                                        </p:attrNameLst>
                                      </p:cBhvr>
                                      <p:to>
                                        <p:strVal val="visible"/>
                                      </p:to>
                                    </p:set>
                                    <p:anim calcmode="lin" valueType="num">
                                      <p:cBhvr additive="base">
                                        <p:cTn id="31" dur="500" fill="hold"/>
                                        <p:tgtEl>
                                          <p:spTgt spid="1126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8">
                                            <p:txEl>
                                              <p:pRg st="5" end="5"/>
                                            </p:txEl>
                                          </p:spTgt>
                                        </p:tgtEl>
                                        <p:attrNameLst>
                                          <p:attrName>style.visibility</p:attrName>
                                        </p:attrNameLst>
                                      </p:cBhvr>
                                      <p:to>
                                        <p:strVal val="visible"/>
                                      </p:to>
                                    </p:set>
                                    <p:anim calcmode="lin" valueType="num">
                                      <p:cBhvr additive="base">
                                        <p:cTn id="37" dur="500" fill="hold"/>
                                        <p:tgtEl>
                                          <p:spTgt spid="1126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8">
                                            <p:txEl>
                                              <p:pRg st="6" end="6"/>
                                            </p:txEl>
                                          </p:spTgt>
                                        </p:tgtEl>
                                        <p:attrNameLst>
                                          <p:attrName>style.visibility</p:attrName>
                                        </p:attrNameLst>
                                      </p:cBhvr>
                                      <p:to>
                                        <p:strVal val="visible"/>
                                      </p:to>
                                    </p:set>
                                    <p:anim calcmode="lin" valueType="num">
                                      <p:cBhvr additive="base">
                                        <p:cTn id="43" dur="500" fill="hold"/>
                                        <p:tgtEl>
                                          <p:spTgt spid="1126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Rectangle: Click to edit Master text styles&#10;Second level&#10;Third level&#10;Fourth level&#10;Fifth level"/>
          <p:cNvSpPr txBox="1">
            <a:spLocks noChangeArrowheads="1"/>
          </p:cNvSpPr>
          <p:nvPr/>
        </p:nvSpPr>
        <p:spPr>
          <a:xfrm>
            <a:off x="609600" y="755374"/>
            <a:ext cx="8229600" cy="57978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u"/>
            </a:pPr>
            <a:r>
              <a:rPr lang="zh-CN" altLang="en-US" sz="2400" dirty="0" smtClean="0">
                <a:latin typeface="Times New Roman" panose="02020603050405020304" pitchFamily="18" charset="0"/>
              </a:rPr>
              <a:t>当</a:t>
            </a:r>
            <a:r>
              <a:rPr lang="en-US" altLang="zh-CN" sz="2400" dirty="0" smtClean="0">
                <a:latin typeface="Times New Roman" panose="02020603050405020304" pitchFamily="18" charset="0"/>
              </a:rPr>
              <a:t>P(E|S)</a:t>
            </a:r>
            <a:r>
              <a:rPr lang="zh-CN" altLang="en-US" sz="2400" dirty="0" smtClean="0">
                <a:latin typeface="Times New Roman" panose="02020603050405020304" pitchFamily="18" charset="0"/>
              </a:rPr>
              <a:t>为其它值时，通过</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分段线性插值</a:t>
            </a:r>
            <a:r>
              <a:rPr lang="zh-CN" altLang="en-US" sz="2400" dirty="0" smtClean="0">
                <a:latin typeface="Times New Roman" panose="02020603050405020304" pitchFamily="18" charset="0"/>
              </a:rPr>
              <a:t>计算</a:t>
            </a:r>
            <a:r>
              <a:rPr lang="en-US" altLang="zh-CN" sz="2400" dirty="0" smtClean="0">
                <a:latin typeface="Times New Roman" panose="02020603050405020304" pitchFamily="18" charset="0"/>
              </a:rPr>
              <a:t>P(H|S)</a:t>
            </a:r>
            <a:endParaRPr lang="en-US" altLang="zh-CN" sz="2400" dirty="0" smtClean="0">
              <a:latin typeface="Times New Roman" panose="02020603050405020304" pitchFamily="18" charset="0"/>
            </a:endParaRPr>
          </a:p>
          <a:p>
            <a:pPr>
              <a:buFont typeface="Wingdings" panose="05000000000000000000" pitchFamily="2" charset="2"/>
              <a:buChar char="ü"/>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EH</a:t>
            </a:r>
            <a:r>
              <a:rPr lang="zh-CN"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公式（</a:t>
            </a:r>
            <a:r>
              <a:rPr lang="en-US"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UED</a:t>
            </a:r>
            <a:r>
              <a:rPr lang="zh-CN"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公式）</a:t>
            </a:r>
            <a:endParaRPr lang="en-US" altLang="zh-CN" sz="2400" dirty="0" smtClean="0"/>
          </a:p>
          <a:p>
            <a:pPr>
              <a:buFont typeface="Wingdings" panose="05000000000000000000" pitchFamily="2" charset="2"/>
              <a:buChar char="ü"/>
            </a:pPr>
            <a:endParaRPr lang="en-US" altLang="zh-CN" sz="2400" dirty="0" smtClean="0"/>
          </a:p>
          <a:p>
            <a:pPr>
              <a:buFont typeface="Wingdings" panose="05000000000000000000" pitchFamily="2" charset="2"/>
              <a:buChar char="ü"/>
            </a:pPr>
            <a:endParaRPr lang="en-US" altLang="zh-CN" sz="2400" dirty="0">
              <a:latin typeface="Times New Roman" panose="02020603050405020304" pitchFamily="18" charset="0"/>
            </a:endParaRPr>
          </a:p>
          <a:p>
            <a:pPr>
              <a:buFont typeface="Wingdings" panose="05000000000000000000" pitchFamily="2" charset="2"/>
              <a:buChar char="ü"/>
            </a:pPr>
            <a:endParaRPr lang="en-US" altLang="zh-CN" sz="2400" dirty="0" smtClean="0">
              <a:latin typeface="Times New Roman" panose="02020603050405020304" pitchFamily="18" charset="0"/>
            </a:endParaRPr>
          </a:p>
          <a:p>
            <a:pPr>
              <a:buFont typeface="Wingdings" panose="05000000000000000000" pitchFamily="2" charset="2"/>
              <a:buChar char="ü"/>
            </a:pPr>
            <a:endParaRPr lang="en-US" altLang="zh-CN" sz="2400" dirty="0" smtClean="0">
              <a:latin typeface="Times New Roman" panose="02020603050405020304" pitchFamily="18" charset="0"/>
            </a:endParaRPr>
          </a:p>
          <a:p>
            <a:pPr>
              <a:buFont typeface="Wingdings" panose="05000000000000000000" pitchFamily="2" charset="2"/>
              <a:buChar char="ü"/>
            </a:pPr>
            <a:r>
              <a:rPr lang="zh-CN" altLang="zh-CN" sz="2400" dirty="0"/>
              <a:t>如果初始证据的不确定性是</a:t>
            </a:r>
            <a:r>
              <a:rPr lang="zh-CN"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用确信值</a:t>
            </a:r>
            <a:r>
              <a:rPr lang="en-US"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C(E/S)</a:t>
            </a:r>
            <a:r>
              <a:rPr lang="zh-CN" altLang="zh-CN" sz="2400" dirty="0"/>
              <a:t>给出的，则此时只要把</a:t>
            </a:r>
            <a:r>
              <a:rPr lang="en-US" altLang="zh-CN" sz="2400" dirty="0"/>
              <a:t>P(E/S)</a:t>
            </a:r>
            <a:r>
              <a:rPr lang="zh-CN" altLang="zh-CN" sz="2400" dirty="0"/>
              <a:t>与</a:t>
            </a:r>
            <a:r>
              <a:rPr lang="en-US" altLang="zh-CN" sz="2400" dirty="0"/>
              <a:t>C(E/S)</a:t>
            </a:r>
            <a:r>
              <a:rPr lang="zh-CN" altLang="zh-CN" sz="2400" dirty="0"/>
              <a:t>的对应关系带入</a:t>
            </a:r>
            <a:r>
              <a:rPr lang="en-US" altLang="zh-CN" sz="2400" dirty="0"/>
              <a:t>EH</a:t>
            </a:r>
            <a:r>
              <a:rPr lang="zh-CN" altLang="zh-CN" sz="2400" dirty="0"/>
              <a:t>公式，就可以得到用确信值</a:t>
            </a:r>
            <a:r>
              <a:rPr lang="en-US" altLang="zh-CN" sz="2400" dirty="0"/>
              <a:t>C(E/S)</a:t>
            </a:r>
            <a:r>
              <a:rPr lang="zh-CN" altLang="zh-CN" sz="2400" dirty="0"/>
              <a:t>计算</a:t>
            </a:r>
            <a:r>
              <a:rPr lang="en-US" altLang="zh-CN" sz="2400" dirty="0"/>
              <a:t>P(E/S)</a:t>
            </a:r>
            <a:r>
              <a:rPr lang="zh-CN" altLang="zh-CN" sz="2400" dirty="0"/>
              <a:t>的</a:t>
            </a:r>
            <a:r>
              <a:rPr lang="zh-CN" altLang="zh-CN" sz="2400" dirty="0" smtClean="0"/>
              <a:t>公式</a:t>
            </a:r>
            <a:r>
              <a:rPr lang="zh-CN" altLang="en-US" sz="2400" dirty="0" smtClean="0"/>
              <a:t>（</a:t>
            </a:r>
            <a:r>
              <a:rPr lang="en-US"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CP</a:t>
            </a:r>
            <a:r>
              <a:rPr lang="zh-CN" altLang="zh-CN"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公式</a:t>
            </a:r>
            <a:r>
              <a:rPr lang="zh-CN" altLang="en-US" sz="2400" dirty="0" smtClean="0"/>
              <a:t>）</a:t>
            </a:r>
            <a:r>
              <a:rPr lang="zh-CN" altLang="zh-CN" sz="2400" dirty="0" smtClean="0"/>
              <a:t>：</a:t>
            </a:r>
            <a:endParaRPr lang="zh-CN" altLang="en-US" sz="2400" dirty="0" smtClean="0">
              <a:latin typeface="Times New Roman" panose="02020603050405020304" pitchFamily="18" charset="0"/>
            </a:endParaRPr>
          </a:p>
          <a:p>
            <a:pPr marL="533400" indent="-533400">
              <a:buFont typeface="Wingdings" panose="05000000000000000000" pitchFamily="2" charset="2"/>
              <a:buNone/>
            </a:pPr>
            <a:endParaRPr lang="en-US" altLang="zh-CN" sz="2400" dirty="0" smtClean="0">
              <a:latin typeface="Times New Roman" panose="02020603050405020304" pitchFamily="18" charset="0"/>
            </a:endParaRPr>
          </a:p>
        </p:txBody>
      </p:sp>
      <p:graphicFrame>
        <p:nvGraphicFramePr>
          <p:cNvPr id="5" name="对象 4"/>
          <p:cNvGraphicFramePr>
            <a:graphicFrameLocks noChangeAspect="1"/>
          </p:cNvGraphicFramePr>
          <p:nvPr/>
        </p:nvGraphicFramePr>
        <p:xfrm>
          <a:off x="762000" y="1785772"/>
          <a:ext cx="7835900" cy="1447800"/>
        </p:xfrm>
        <a:graphic>
          <a:graphicData uri="http://schemas.openxmlformats.org/presentationml/2006/ole">
            <mc:AlternateContent xmlns:mc="http://schemas.openxmlformats.org/markup-compatibility/2006">
              <mc:Choice xmlns:v="urn:schemas-microsoft-com:vml" Requires="v">
                <p:oleObj spid="_x0000_s17429" name="Equation" r:id="rId1" imgW="7835900" imgH="1447800" progId="Equation.DSMT4">
                  <p:embed/>
                </p:oleObj>
              </mc:Choice>
              <mc:Fallback>
                <p:oleObj name="Equation" r:id="rId1" imgW="7835900" imgH="1447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85772"/>
                        <a:ext cx="7835900" cy="1447800"/>
                      </a:xfrm>
                      <a:prstGeom prst="rect">
                        <a:avLst/>
                      </a:prstGeom>
                      <a:solidFill>
                        <a:srgbClr val="FEE9D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63847" y="4876803"/>
          <a:ext cx="8375225" cy="1504122"/>
        </p:xfrm>
        <a:graphic>
          <a:graphicData uri="http://schemas.openxmlformats.org/presentationml/2006/ole">
            <mc:AlternateContent xmlns:mc="http://schemas.openxmlformats.org/markup-compatibility/2006">
              <mc:Choice xmlns:v="urn:schemas-microsoft-com:vml" Requires="v">
                <p:oleObj spid="_x0000_s17430" name="公式" r:id="rId3" imgW="4775200" imgH="838200" progId="Equation.3">
                  <p:embed/>
                </p:oleObj>
              </mc:Choice>
              <mc:Fallback>
                <p:oleObj name="公式" r:id="rId3" imgW="4775200" imgH="838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47" y="4876803"/>
                        <a:ext cx="8375225" cy="1504122"/>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 calcmode="lin" valueType="num">
                                      <p:cBhvr additive="base">
                                        <p:cTn id="1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887884" y="381000"/>
            <a:ext cx="7412038" cy="838200"/>
          </a:xfrm>
          <a:prstGeom prst="rect">
            <a:avLst/>
          </a:prstGeom>
        </p:spPr>
        <p:txBody>
          <a:bodyPr/>
          <a:lstStyle/>
          <a:p>
            <a:pPr algn="ctr" eaLnBrk="1" fontAlgn="auto" hangingPunct="1">
              <a:spcAft>
                <a:spcPts val="0"/>
              </a:spcAft>
              <a:defRPr/>
            </a:pPr>
            <a:r>
              <a:rPr lang="zh-CN" altLang="en-US" dirty="0">
                <a:latin typeface="Times New Roman" panose="02020603050405020304" pitchFamily="18" charset="0"/>
              </a:rPr>
              <a:t>充分性度量</a:t>
            </a:r>
            <a:r>
              <a:rPr lang="en-US" altLang="zh-CN" dirty="0">
                <a:latin typeface="Times New Roman" panose="02020603050405020304" pitchFamily="18" charset="0"/>
              </a:rPr>
              <a:t>LS</a:t>
            </a:r>
            <a:r>
              <a:rPr lang="zh-CN" altLang="en-US" dirty="0">
                <a:latin typeface="Times New Roman" panose="02020603050405020304" pitchFamily="18" charset="0"/>
              </a:rPr>
              <a:t>的性质</a:t>
            </a:r>
            <a:endParaRPr lang="zh-CN" altLang="en-US" dirty="0">
              <a:latin typeface="Times New Roman" panose="02020603050405020304" pitchFamily="18" charset="0"/>
            </a:endParaRPr>
          </a:p>
        </p:txBody>
      </p:sp>
      <p:sp>
        <p:nvSpPr>
          <p:cNvPr id="47107" name="Rectangle 3" descr="Rectangle: Click to edit Master text styles&#10;Second level&#10;Third level&#10;Fourth level&#10;Fifth level"/>
          <p:cNvSpPr>
            <a:spLocks noGrp="1" noChangeArrowheads="1"/>
          </p:cNvSpPr>
          <p:nvPr>
            <p:ph idx="4294967295"/>
          </p:nvPr>
        </p:nvSpPr>
        <p:spPr>
          <a:xfrm>
            <a:off x="543332" y="1905000"/>
            <a:ext cx="8077200" cy="4495800"/>
          </a:xfrm>
          <a:prstGeom prst="rect">
            <a:avLst/>
          </a:prstGeom>
        </p:spPr>
        <p:txBody>
          <a:bodyPr/>
          <a:lstStyle/>
          <a:p>
            <a:pPr algn="just" eaLnBrk="1" hangingPunct="1"/>
            <a:r>
              <a:rPr lang="zh-CN" altLang="en-US" dirty="0" smtClean="0"/>
              <a:t>当</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LS&gt;1</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时</a:t>
            </a:r>
            <a:r>
              <a:rPr lang="zh-CN" altLang="en-US" dirty="0" smtClean="0"/>
              <a:t>， </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Θ(H|E)=LS×Θ(H)&gt;Θ(H)</a:t>
            </a:r>
            <a:r>
              <a:rPr lang="zh-CN" altLang="en-US" sz="2800" dirty="0" smtClean="0">
                <a:latin typeface="Times New Roman" panose="02020603050405020304" pitchFamily="18" charset="0"/>
              </a:rPr>
              <a:t>，表明由于</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证据</a:t>
            </a:r>
            <a:r>
              <a:rPr lang="en-US" altLang="zh-CN" sz="2800" dirty="0" smtClean="0">
                <a:latin typeface="Times New Roman" panose="02020603050405020304" pitchFamily="18" charset="0"/>
              </a:rPr>
              <a:t>E</a:t>
            </a:r>
            <a:r>
              <a:rPr lang="zh-CN" altLang="en-US" sz="2800" dirty="0" smtClean="0">
                <a:latin typeface="Times New Roman" panose="02020603050405020304" pitchFamily="18" charset="0"/>
              </a:rPr>
              <a:t>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存在</a:t>
            </a:r>
            <a:r>
              <a:rPr lang="zh-CN" altLang="en-US" sz="2800" dirty="0" smtClean="0">
                <a:latin typeface="Times New Roman" panose="02020603050405020304" pitchFamily="18" charset="0"/>
              </a:rPr>
              <a:t>，</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增强了</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H</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为真</a:t>
            </a:r>
            <a:r>
              <a:rPr lang="zh-CN" altLang="en-US" sz="2800" dirty="0" smtClean="0">
                <a:latin typeface="Times New Roman" panose="02020603050405020304" pitchFamily="18" charset="0"/>
              </a:rPr>
              <a:t>的程度。</a:t>
            </a:r>
            <a:endParaRPr lang="zh-CN" altLang="en-US" sz="2800" dirty="0" smtClean="0">
              <a:latin typeface="Times New Roman" panose="02020603050405020304" pitchFamily="18" charset="0"/>
            </a:endParaRPr>
          </a:p>
          <a:p>
            <a:pPr algn="just" eaLnBrk="1" hangingPunct="1"/>
            <a:r>
              <a:rPr lang="zh-CN" altLang="en-US" dirty="0" smtClean="0"/>
              <a:t>当</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LS</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时</a:t>
            </a:r>
            <a:r>
              <a:rPr lang="zh-CN" altLang="en-US" dirty="0" smtClean="0"/>
              <a:t>， </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Θ(H|E)=LS×Θ(H)</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a:t>
            </a:r>
            <a:r>
              <a:rPr lang="zh-CN" altLang="en-US" sz="2800" dirty="0" smtClean="0">
                <a:latin typeface="Times New Roman" panose="02020603050405020304" pitchFamily="18" charset="0"/>
              </a:rPr>
              <a:t>，表明</a:t>
            </a:r>
            <a:r>
              <a:rPr lang="en-US" altLang="zh-CN" sz="2800" dirty="0" smtClean="0">
                <a:latin typeface="Times New Roman" panose="02020603050405020304" pitchFamily="18" charset="0"/>
              </a:rPr>
              <a:t>E</a:t>
            </a:r>
            <a:r>
              <a:rPr lang="zh-CN" altLang="en-US" sz="2800" dirty="0" smtClean="0">
                <a:latin typeface="Times New Roman" panose="02020603050405020304" pitchFamily="18" charset="0"/>
              </a:rPr>
              <a:t>与</a:t>
            </a:r>
            <a:r>
              <a:rPr lang="en-US" altLang="zh-CN" sz="2800" dirty="0" smtClean="0">
                <a:latin typeface="Times New Roman" panose="02020603050405020304" pitchFamily="18" charset="0"/>
              </a:rPr>
              <a:t>H</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无关</a:t>
            </a:r>
            <a:r>
              <a:rPr lang="zh-CN" altLang="en-US" sz="2800" dirty="0" smtClean="0">
                <a:latin typeface="Times New Roman" panose="02020603050405020304" pitchFamily="18" charset="0"/>
              </a:rPr>
              <a:t>。</a:t>
            </a:r>
            <a:endParaRPr lang="zh-CN" altLang="en-US" sz="2800" dirty="0" smtClean="0">
              <a:latin typeface="Times New Roman" panose="02020603050405020304" pitchFamily="18" charset="0"/>
            </a:endParaRPr>
          </a:p>
          <a:p>
            <a:pPr algn="just" eaLnBrk="1" hangingPunct="1"/>
            <a:r>
              <a:rPr lang="zh-CN" altLang="en-US" dirty="0" smtClean="0"/>
              <a:t>当</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LS&lt;1</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zh-CN" altLang="en-US" dirty="0" smtClean="0"/>
              <a:t>， </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Θ(H|E)=LS×Θ(H)&lt;Θ(H)</a:t>
            </a:r>
            <a:r>
              <a:rPr lang="zh-CN" altLang="en-US" sz="2800" dirty="0" smtClean="0">
                <a:latin typeface="Times New Roman" panose="02020603050405020304" pitchFamily="18" charset="0"/>
              </a:rPr>
              <a:t>，表明由于证据</a:t>
            </a:r>
            <a:r>
              <a:rPr lang="en-US" altLang="zh-CN" sz="2800" dirty="0" smtClean="0">
                <a:latin typeface="Times New Roman" panose="02020603050405020304" pitchFamily="18" charset="0"/>
              </a:rPr>
              <a:t>E</a:t>
            </a:r>
            <a:r>
              <a:rPr lang="zh-CN" altLang="en-US" sz="2800" dirty="0" smtClean="0">
                <a:latin typeface="Times New Roman" panose="02020603050405020304" pitchFamily="18" charset="0"/>
              </a:rPr>
              <a:t>的存在，</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减小了</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为真</a:t>
            </a:r>
            <a:r>
              <a:rPr lang="zh-CN" altLang="en-US" sz="2800" dirty="0" smtClean="0">
                <a:latin typeface="Times New Roman" panose="02020603050405020304" pitchFamily="18" charset="0"/>
              </a:rPr>
              <a:t>的程度。</a:t>
            </a:r>
            <a:endParaRPr lang="zh-CN" altLang="en-US" sz="2800" dirty="0" smtClean="0">
              <a:latin typeface="Times New Roman" panose="02020603050405020304" pitchFamily="18" charset="0"/>
            </a:endParaRPr>
          </a:p>
          <a:p>
            <a:pPr algn="just" eaLnBrk="1" hangingPunct="1"/>
            <a:r>
              <a:rPr lang="zh-CN" altLang="en-US" dirty="0" smtClean="0"/>
              <a:t>当</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LS</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0</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zh-CN" altLang="en-US" dirty="0" smtClean="0"/>
              <a:t>， </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Θ(H|E)=LS×Θ(H)</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0</a:t>
            </a:r>
            <a:r>
              <a:rPr lang="zh-CN" altLang="en-US" sz="2800" dirty="0" smtClean="0">
                <a:latin typeface="Times New Roman" panose="02020603050405020304" pitchFamily="18" charset="0"/>
              </a:rPr>
              <a:t>，表明由于证据</a:t>
            </a:r>
            <a:r>
              <a:rPr lang="en-US" altLang="zh-CN" sz="2800" dirty="0" smtClean="0">
                <a:latin typeface="Times New Roman" panose="02020603050405020304" pitchFamily="18" charset="0"/>
              </a:rPr>
              <a:t>E</a:t>
            </a:r>
            <a:r>
              <a:rPr lang="zh-CN" altLang="en-US" sz="2800" dirty="0" smtClean="0">
                <a:latin typeface="Times New Roman" panose="02020603050405020304" pitchFamily="18" charset="0"/>
              </a:rPr>
              <a:t>的存在，导致</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为假</a:t>
            </a:r>
            <a:r>
              <a:rPr lang="zh-CN" altLang="en-US" sz="2800" dirty="0" smtClean="0">
                <a:latin typeface="Times New Roman" panose="02020603050405020304" pitchFamily="18" charset="0"/>
              </a:rPr>
              <a:t>。</a:t>
            </a:r>
            <a:endParaRPr lang="zh-CN" altLang="en-US" sz="2800" dirty="0" smtClean="0">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16EC20-4340-45A3-9DC9-EB98D2D28D0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pRg st="2" end="2"/>
                                            </p:txEl>
                                          </p:spTgt>
                                        </p:tgtEl>
                                        <p:attrNameLst>
                                          <p:attrName>style.visibility</p:attrName>
                                        </p:attrNameLst>
                                      </p:cBhvr>
                                      <p:to>
                                        <p:strVal val="visible"/>
                                      </p:to>
                                    </p:set>
                                    <p:anim calcmode="lin" valueType="num">
                                      <p:cBhvr additive="base">
                                        <p:cTn id="19"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pRg st="3" end="3"/>
                                            </p:txEl>
                                          </p:spTgt>
                                        </p:tgtEl>
                                        <p:attrNameLst>
                                          <p:attrName>style.visibility</p:attrName>
                                        </p:attrNameLst>
                                      </p:cBhvr>
                                      <p:to>
                                        <p:strVal val="visible"/>
                                      </p:to>
                                    </p:set>
                                    <p:anim calcmode="lin" valueType="num">
                                      <p:cBhvr additive="base">
                                        <p:cTn id="25"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914388" y="381000"/>
            <a:ext cx="7397750" cy="838200"/>
          </a:xfrm>
          <a:prstGeom prst="rect">
            <a:avLst/>
          </a:prstGeom>
        </p:spPr>
        <p:txBody>
          <a:bodyPr/>
          <a:lstStyle/>
          <a:p>
            <a:pPr algn="ctr" eaLnBrk="1" fontAlgn="auto" hangingPunct="1">
              <a:spcAft>
                <a:spcPts val="0"/>
              </a:spcAft>
              <a:defRPr/>
            </a:pPr>
            <a:r>
              <a:rPr lang="zh-CN" altLang="en-US" dirty="0">
                <a:latin typeface="Times New Roman" panose="02020603050405020304" pitchFamily="18" charset="0"/>
              </a:rPr>
              <a:t>必要性度量</a:t>
            </a:r>
            <a:r>
              <a:rPr lang="en-US" altLang="zh-CN" dirty="0">
                <a:latin typeface="Times New Roman" panose="02020603050405020304" pitchFamily="18" charset="0"/>
              </a:rPr>
              <a:t>LN</a:t>
            </a:r>
            <a:r>
              <a:rPr lang="zh-CN" altLang="en-US" dirty="0">
                <a:latin typeface="Times New Roman" panose="02020603050405020304" pitchFamily="18" charset="0"/>
              </a:rPr>
              <a:t>的性质</a:t>
            </a:r>
            <a:endParaRPr lang="zh-CN" altLang="en-US" dirty="0">
              <a:latin typeface="Times New Roman" panose="02020603050405020304" pitchFamily="18" charset="0"/>
            </a:endParaRPr>
          </a:p>
        </p:txBody>
      </p:sp>
      <p:sp>
        <p:nvSpPr>
          <p:cNvPr id="48131" name="Rectangle 3" descr="Rectangle: Click to edit Master text styles&#10;Second level&#10;Third level&#10;Fourth level&#10;Fifth level"/>
          <p:cNvSpPr>
            <a:spLocks noGrp="1" noChangeArrowheads="1"/>
          </p:cNvSpPr>
          <p:nvPr>
            <p:ph idx="4294967295"/>
          </p:nvPr>
        </p:nvSpPr>
        <p:spPr>
          <a:xfrm>
            <a:off x="543332" y="1392238"/>
            <a:ext cx="8077200" cy="5313362"/>
          </a:xfrm>
          <a:prstGeom prst="rect">
            <a:avLst/>
          </a:prstGeom>
        </p:spPr>
        <p:txBody>
          <a:bodyPr/>
          <a:lstStyle/>
          <a:p>
            <a:pPr algn="just" eaLnBrk="1" hangingPunct="1">
              <a:lnSpc>
                <a:spcPct val="90000"/>
              </a:lnSpc>
            </a:pPr>
            <a:r>
              <a:rPr lang="zh-CN" altLang="en-US" sz="2800" dirty="0" smtClean="0"/>
              <a:t>当</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LN&gt;1</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zh-CN" altLang="en-US" sz="2800" dirty="0" smtClean="0"/>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Θ(H|</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E)=LN×Θ(H)&gt;Θ(H)</a:t>
            </a:r>
            <a:r>
              <a:rPr lang="zh-CN" altLang="en-US" sz="2400" dirty="0" smtClean="0">
                <a:latin typeface="Times New Roman" panose="02020603050405020304" pitchFamily="18" charset="0"/>
              </a:rPr>
              <a:t>，表明由于证据</a:t>
            </a:r>
            <a:r>
              <a:rPr lang="en-US" altLang="zh-CN" sz="2400" dirty="0" smtClean="0">
                <a:latin typeface="Times New Roman" panose="02020603050405020304" pitchFamily="18" charset="0"/>
              </a:rPr>
              <a:t>E</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不存在</a:t>
            </a:r>
            <a:r>
              <a:rPr lang="zh-CN" altLang="en-US" sz="2400" dirty="0" smtClean="0">
                <a:latin typeface="Times New Roman" panose="02020603050405020304" pitchFamily="18" charset="0"/>
              </a:rPr>
              <a:t>，</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增强了</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H</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为真</a:t>
            </a:r>
            <a:r>
              <a:rPr lang="zh-CN" altLang="en-US" sz="2400" dirty="0" smtClean="0">
                <a:latin typeface="Times New Roman" panose="02020603050405020304" pitchFamily="18" charset="0"/>
              </a:rPr>
              <a:t>的程度。</a:t>
            </a:r>
            <a:endParaRPr lang="zh-CN" altLang="en-US" sz="2400" dirty="0" smtClean="0">
              <a:latin typeface="Times New Roman" panose="02020603050405020304" pitchFamily="18" charset="0"/>
            </a:endParaRPr>
          </a:p>
          <a:p>
            <a:pPr algn="just" eaLnBrk="1" hangingPunct="1">
              <a:lnSpc>
                <a:spcPct val="90000"/>
              </a:lnSpc>
            </a:pPr>
            <a:r>
              <a:rPr lang="zh-CN" altLang="en-US" sz="2800" dirty="0" smtClean="0"/>
              <a:t>当</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LN</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zh-CN" altLang="en-US" sz="2800" dirty="0" smtClean="0"/>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Θ(H|</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ahoma" panose="020B0604030504040204" pitchFamily="34"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E)=LN×Θ(H)</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Θ(H)</a:t>
            </a:r>
            <a:r>
              <a:rPr lang="zh-CN" altLang="en-US" sz="2400" dirty="0" smtClean="0">
                <a:latin typeface="Times New Roman" panose="02020603050405020304" pitchFamily="18" charset="0"/>
              </a:rPr>
              <a:t>，表明</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与</a:t>
            </a:r>
            <a:r>
              <a:rPr lang="en-US" altLang="zh-CN" sz="2400" dirty="0" smtClean="0">
                <a:latin typeface="Times New Roman" panose="02020603050405020304" pitchFamily="18" charset="0"/>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无关</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90000"/>
              </a:lnSpc>
            </a:pPr>
            <a:r>
              <a:rPr lang="zh-CN" altLang="en-US" sz="2800" dirty="0" smtClean="0"/>
              <a:t>当</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LN&lt;1</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时</a:t>
            </a:r>
            <a:r>
              <a:rPr lang="zh-CN" altLang="en-US" sz="2800" dirty="0" smtClean="0"/>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E)=LN×Θ(H)&lt;Θ(H)</a:t>
            </a:r>
            <a:r>
              <a:rPr lang="zh-CN" altLang="en-US" sz="2400" dirty="0" smtClean="0">
                <a:latin typeface="Times New Roman" panose="02020603050405020304" pitchFamily="18" charset="0"/>
              </a:rPr>
              <a:t>，表明由于证据</a:t>
            </a:r>
            <a:r>
              <a:rPr lang="en-US" altLang="zh-CN" sz="2400" dirty="0" smtClean="0">
                <a:latin typeface="Times New Roman" panose="02020603050405020304" pitchFamily="18" charset="0"/>
              </a:rPr>
              <a:t>E</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不存在</a:t>
            </a:r>
            <a:r>
              <a:rPr lang="zh-CN" altLang="en-US" sz="2400" dirty="0" smtClean="0">
                <a:latin typeface="Times New Roman" panose="02020603050405020304" pitchFamily="18" charset="0"/>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减小了</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为真</a:t>
            </a:r>
            <a:r>
              <a:rPr lang="zh-CN" altLang="en-US" sz="2400" dirty="0" smtClean="0">
                <a:latin typeface="Times New Roman" panose="02020603050405020304" pitchFamily="18" charset="0"/>
              </a:rPr>
              <a:t>的程度。</a:t>
            </a:r>
            <a:endParaRPr lang="zh-CN" altLang="en-US" sz="2400" dirty="0" smtClean="0">
              <a:latin typeface="Times New Roman" panose="02020603050405020304" pitchFamily="18" charset="0"/>
            </a:endParaRPr>
          </a:p>
          <a:p>
            <a:pPr algn="just" eaLnBrk="1" hangingPunct="1">
              <a:lnSpc>
                <a:spcPct val="90000"/>
              </a:lnSpc>
            </a:pPr>
            <a:r>
              <a:rPr lang="zh-CN" altLang="en-US" sz="2800" dirty="0" smtClean="0"/>
              <a:t>当</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LN</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0</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时</a:t>
            </a:r>
            <a:r>
              <a:rPr lang="zh-CN" altLang="en-US" sz="2800" dirty="0" smtClean="0"/>
              <a:t>， </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Θ(H|</a:t>
            </a: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ahoma" panose="020B0604030504040204" pitchFamily="34"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E)=LN×Θ(H)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0</a:t>
            </a:r>
            <a:r>
              <a:rPr lang="zh-CN" altLang="en-US" sz="2400" dirty="0" smtClean="0">
                <a:latin typeface="Times New Roman" panose="02020603050405020304" pitchFamily="18" charset="0"/>
              </a:rPr>
              <a:t>，表明由于证据</a:t>
            </a:r>
            <a:r>
              <a:rPr lang="en-US" altLang="zh-CN" sz="2400" dirty="0" smtClean="0">
                <a:latin typeface="Times New Roman" panose="02020603050405020304" pitchFamily="18" charset="0"/>
              </a:rPr>
              <a:t>E</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不存在</a:t>
            </a:r>
            <a:r>
              <a:rPr lang="zh-CN" altLang="en-US" sz="2400" dirty="0" smtClean="0">
                <a:latin typeface="Times New Roman" panose="02020603050405020304" pitchFamily="18" charset="0"/>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导致</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为假</a:t>
            </a:r>
            <a:r>
              <a:rPr lang="zh-CN" altLang="en-US" sz="2400" dirty="0" smtClean="0">
                <a:latin typeface="Times New Roman" panose="02020603050405020304" pitchFamily="18" charset="0"/>
              </a:rPr>
              <a:t>。</a:t>
            </a:r>
            <a:endParaRPr lang="zh-CN" altLang="en-US" sz="2400" dirty="0" smtClean="0">
              <a:latin typeface="Times New Roman" panose="02020603050405020304" pitchFamily="18" charset="0"/>
            </a:endParaRPr>
          </a:p>
          <a:p>
            <a:pPr algn="just" eaLnBrk="1" hangingPunct="1">
              <a:lnSpc>
                <a:spcPct val="90000"/>
              </a:lnSpc>
              <a:buFont typeface="楷体" panose="02010609060101010101" pitchFamily="49" charset="-122"/>
              <a:buChar char="★"/>
            </a:pPr>
            <a:r>
              <a:rPr lang="zh-CN" altLang="en-US" sz="2400" dirty="0" smtClean="0">
                <a:solidFill>
                  <a:srgbClr val="D31128"/>
                </a:solidFill>
                <a:latin typeface="Times New Roman" panose="02020603050405020304" pitchFamily="18" charset="0"/>
              </a:rPr>
              <a:t>注意：</a:t>
            </a:r>
            <a:r>
              <a:rPr lang="zh-CN" altLang="en-US" sz="2400" dirty="0" smtClean="0">
                <a:latin typeface="Times New Roman" panose="02020603050405020304" pitchFamily="18" charset="0"/>
              </a:rPr>
              <a:t>由于</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和</a:t>
            </a:r>
            <a:r>
              <a:rPr lang="en-US" altLang="zh-CN" sz="2800" dirty="0" smtClean="0">
                <a:latin typeface="Times New Roman" panose="02020603050405020304" pitchFamily="18" charset="0"/>
                <a:cs typeface="Tahoma" panose="020B0604030504040204" pitchFamily="34" charset="0"/>
              </a:rPr>
              <a:t>¬</a:t>
            </a:r>
            <a:r>
              <a:rPr lang="en-US" altLang="zh-CN" sz="2400" dirty="0" smtClean="0">
                <a:latin typeface="Times New Roman" panose="02020603050405020304" pitchFamily="18" charset="0"/>
              </a:rPr>
              <a:t>E</a:t>
            </a:r>
            <a:r>
              <a:rPr lang="zh-CN" altLang="en-US" sz="2400" dirty="0" smtClean="0">
                <a:latin typeface="Times New Roman" panose="02020603050405020304" pitchFamily="18" charset="0"/>
              </a:rPr>
              <a:t>不可能同时支持</a:t>
            </a:r>
            <a:r>
              <a:rPr lang="en-US" altLang="zh-CN" sz="2400" dirty="0" smtClean="0">
                <a:latin typeface="Times New Roman" panose="02020603050405020304" pitchFamily="18" charset="0"/>
              </a:rPr>
              <a:t>H</a:t>
            </a:r>
            <a:r>
              <a:rPr lang="zh-CN" altLang="en-US" sz="2400" dirty="0" smtClean="0">
                <a:latin typeface="Times New Roman" panose="02020603050405020304" pitchFamily="18" charset="0"/>
              </a:rPr>
              <a:t>或同时反对</a:t>
            </a:r>
            <a:r>
              <a:rPr lang="en-US" altLang="zh-CN" sz="2400" dirty="0" smtClean="0">
                <a:latin typeface="Times New Roman" panose="02020603050405020304" pitchFamily="18" charset="0"/>
              </a:rPr>
              <a:t>H</a:t>
            </a:r>
            <a:r>
              <a:rPr lang="zh-CN" altLang="en-US" sz="2400" dirty="0" smtClean="0">
                <a:latin typeface="Times New Roman" panose="02020603050405020304" pitchFamily="18" charset="0"/>
              </a:rPr>
              <a:t>，所以在一条知识中的</a:t>
            </a:r>
            <a:r>
              <a:rPr lang="en-US" altLang="zh-CN" sz="2400" dirty="0" smtClean="0">
                <a:latin typeface="Times New Roman" panose="02020603050405020304" pitchFamily="18" charset="0"/>
              </a:rPr>
              <a:t>LS</a:t>
            </a:r>
            <a:r>
              <a:rPr lang="zh-CN" altLang="en-US" sz="2400" dirty="0" smtClean="0">
                <a:latin typeface="Times New Roman" panose="02020603050405020304" pitchFamily="18" charset="0"/>
              </a:rPr>
              <a:t>和</a:t>
            </a:r>
            <a:r>
              <a:rPr lang="en-US" altLang="zh-CN" sz="2400" dirty="0" smtClean="0">
                <a:latin typeface="Times New Roman" panose="02020603050405020304" pitchFamily="18" charset="0"/>
              </a:rPr>
              <a:t>LN</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不应该出现</a:t>
            </a:r>
            <a:r>
              <a:rPr lang="zh-CN" altLang="en-US" sz="2400" dirty="0" smtClean="0">
                <a:latin typeface="Times New Roman" panose="02020603050405020304" pitchFamily="18" charset="0"/>
              </a:rPr>
              <a:t>如下情况：</a:t>
            </a:r>
            <a:endParaRPr lang="zh-CN" altLang="en-US" sz="2400" dirty="0" smtClean="0">
              <a:latin typeface="Times New Roman" panose="02020603050405020304" pitchFamily="18" charset="0"/>
            </a:endParaRPr>
          </a:p>
          <a:p>
            <a:pPr lvl="1" algn="ctr" eaLnBrk="1" hangingPunct="1">
              <a:lnSpc>
                <a:spcPct val="90000"/>
              </a:lnSpc>
            </a:pPr>
            <a:r>
              <a:rPr lang="en-US" altLang="zh-CN"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LS&gt;1, LN&gt;1</a:t>
            </a:r>
            <a:endParaRPr lang="en-US" altLang="zh-CN"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endParaRPr>
          </a:p>
          <a:p>
            <a:pPr lvl="1" algn="ctr" eaLnBrk="1" hangingPunct="1">
              <a:lnSpc>
                <a:spcPct val="90000"/>
              </a:lnSpc>
            </a:pPr>
            <a:r>
              <a:rPr lang="en-US" altLang="zh-CN"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LS&lt;1, LN&lt;1</a:t>
            </a:r>
            <a:endParaRPr lang="en-US" altLang="zh-CN"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4D2A6B6-E08F-4699-9FD6-320C0E93D9A7}"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131">
                                            <p:txEl>
                                              <p:pRg st="5" end="5"/>
                                            </p:txEl>
                                          </p:spTgt>
                                        </p:tgtEl>
                                        <p:attrNameLst>
                                          <p:attrName>style.visibility</p:attrName>
                                        </p:attrNameLst>
                                      </p:cBhvr>
                                      <p:to>
                                        <p:strVal val="visible"/>
                                      </p:to>
                                    </p:set>
                                    <p:anim calcmode="lin" valueType="num">
                                      <p:cBhvr additive="base">
                                        <p:cTn id="35"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131">
                                            <p:txEl>
                                              <p:pRg st="6" end="6"/>
                                            </p:txEl>
                                          </p:spTgt>
                                        </p:tgtEl>
                                        <p:attrNameLst>
                                          <p:attrName>style.visibility</p:attrName>
                                        </p:attrNameLst>
                                      </p:cBhvr>
                                      <p:to>
                                        <p:strVal val="visible"/>
                                      </p:to>
                                    </p:set>
                                    <p:anim calcmode="lin" valueType="num">
                                      <p:cBhvr additive="base">
                                        <p:cTn id="39" dur="500" fill="hold"/>
                                        <p:tgtEl>
                                          <p:spTgt spid="48131">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descr="Rectangle: Click to edit Master text styles&#10;Second level&#10;Third level&#10;Fourth level&#10;Fifth level"/>
          <p:cNvSpPr>
            <a:spLocks noGrp="1" noChangeArrowheads="1"/>
          </p:cNvSpPr>
          <p:nvPr>
            <p:ph idx="4294967295"/>
          </p:nvPr>
        </p:nvSpPr>
        <p:spPr>
          <a:xfrm>
            <a:off x="795120" y="1955317"/>
            <a:ext cx="7624763" cy="3862387"/>
          </a:xfrm>
          <a:prstGeom prst="rect">
            <a:avLst/>
          </a:prstGeom>
        </p:spPr>
        <p:txBody>
          <a:bodyPr/>
          <a:lstStyle/>
          <a:p>
            <a:pPr eaLnBrk="1" fontAlgn="ctr" hangingPunct="1">
              <a:lnSpc>
                <a:spcPct val="90000"/>
              </a:lnSpc>
              <a:buFont typeface="Wingdings" panose="05000000000000000000" pitchFamily="2" charset="2"/>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(2) </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不确定性匹配算法</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ctr" hangingPunct="1">
              <a:lnSpc>
                <a:spcPct val="90000"/>
              </a:lnSpc>
              <a:buFont typeface="Wingdings" panose="05000000000000000000" charset="0"/>
              <a:buChar char="Ø"/>
            </a:pPr>
            <a:r>
              <a:rPr lang="zh-CN" altLang="en-US" sz="2400" dirty="0" smtClean="0"/>
              <a:t>设计一个不确定性匹配算法；</a:t>
            </a:r>
            <a:endParaRPr lang="zh-CN" altLang="en-US" sz="2400" dirty="0" smtClean="0"/>
          </a:p>
          <a:p>
            <a:pPr lvl="1" eaLnBrk="1" fontAlgn="ctr" hangingPunct="1">
              <a:lnSpc>
                <a:spcPct val="90000"/>
              </a:lnSpc>
              <a:buFont typeface="Wingdings" panose="05000000000000000000" charset="0"/>
              <a:buChar char="Ø"/>
            </a:pPr>
            <a:r>
              <a:rPr lang="zh-CN" altLang="en-US" sz="2400" dirty="0" smtClean="0"/>
              <a:t>指定一个匹配阈值。</a:t>
            </a:r>
            <a:endParaRPr lang="zh-CN" altLang="en-US" sz="2400" dirty="0" smtClean="0"/>
          </a:p>
          <a:p>
            <a:pPr eaLnBrk="1" fontAlgn="ctr" hangingPunct="1">
              <a:lnSpc>
                <a:spcPct val="90000"/>
              </a:lnSpc>
              <a:buFont typeface="Wingdings" panose="05000000000000000000" pitchFamily="2" charset="2"/>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组合证据</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的</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ctr" hangingPunct="1">
              <a:lnSpc>
                <a:spcPct val="90000"/>
              </a:lnSpc>
              <a:buFont typeface="Wingdings" panose="05000000000000000000" charset="0"/>
              <a:buChar char="Ø"/>
            </a:pPr>
            <a:r>
              <a:rPr lang="zh-CN" altLang="en-US" sz="2400" dirty="0" smtClean="0"/>
              <a:t>在匹配时，一个简单条件对应于一个单一的证据，一个复合条件对应于一组证据，称这一组证据为组合证据。</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DB2F283-92CD-4ACF-806D-956B447766E0}" type="slidenum">
              <a:rPr lang="en-US" altLang="zh-CN"/>
            </a:fld>
            <a:endParaRPr lang="en-US" altLang="zh-CN"/>
          </a:p>
        </p:txBody>
      </p:sp>
      <p:sp>
        <p:nvSpPr>
          <p:cNvPr id="6" name="Rectangle 2"/>
          <p:cNvSpPr>
            <a:spLocks noGrp="1" noChangeArrowheads="1"/>
          </p:cNvSpPr>
          <p:nvPr>
            <p:ph type="title" idx="4294967295"/>
          </p:nvPr>
        </p:nvSpPr>
        <p:spPr>
          <a:xfrm>
            <a:off x="559771" y="452438"/>
            <a:ext cx="8226425" cy="762000"/>
          </a:xfrm>
          <a:prstGeom prst="rect">
            <a:avLst/>
          </a:prstGeom>
        </p:spPr>
        <p:txBody>
          <a:bodyPr/>
          <a:lstStyle/>
          <a:p>
            <a:pPr algn="ctr" eaLnBrk="1" fontAlgn="auto" hangingPunct="1">
              <a:spcAft>
                <a:spcPts val="0"/>
              </a:spcAft>
              <a:defRPr/>
            </a:pPr>
            <a:r>
              <a:rPr lang="en-US" altLang="zh-CN" dirty="0" smtClean="0"/>
              <a:t>2. </a:t>
            </a:r>
            <a:r>
              <a:rPr lang="zh-CN" altLang="en-US" dirty="0"/>
              <a:t>不确定性推理的基本问题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 calcmode="lin" valueType="num">
                                      <p:cBhvr additive="base">
                                        <p:cTn id="15"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2771">
                                            <p:txEl>
                                              <p:pRg st="3" end="3"/>
                                            </p:txEl>
                                          </p:spTgt>
                                        </p:tgtEl>
                                        <p:attrNameLst>
                                          <p:attrName>style.visibility</p:attrName>
                                        </p:attrNameLst>
                                      </p:cBhvr>
                                      <p:to>
                                        <p:strVal val="visible"/>
                                      </p:to>
                                    </p:set>
                                    <p:anim calcmode="lin" valueType="num">
                                      <p:cBhvr additive="base">
                                        <p:cTn id="2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2771">
                                            <p:txEl>
                                              <p:pRg st="4" end="4"/>
                                            </p:txEl>
                                          </p:spTgt>
                                        </p:tgtEl>
                                        <p:attrNameLst>
                                          <p:attrName>style.visibility</p:attrName>
                                        </p:attrNameLst>
                                      </p:cBhvr>
                                      <p:to>
                                        <p:strVal val="visible"/>
                                      </p:to>
                                    </p:set>
                                    <p:anim calcmode="lin" valueType="num">
                                      <p:cBhvr additive="base">
                                        <p:cTn id="2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descr="Rectangle: Click to edit Master text styles&#10;Second level&#10;Third level&#10;Fourth level&#10;Fifth level"/>
          <p:cNvSpPr>
            <a:spLocks noGrp="1" noChangeArrowheads="1"/>
          </p:cNvSpPr>
          <p:nvPr>
            <p:ph idx="4294967295"/>
          </p:nvPr>
        </p:nvSpPr>
        <p:spPr>
          <a:xfrm>
            <a:off x="553284" y="1600200"/>
            <a:ext cx="8153400" cy="4495800"/>
          </a:xfrm>
          <a:prstGeom prst="rect">
            <a:avLst/>
          </a:prstGeom>
        </p:spPr>
        <p:txBody>
          <a:bodyPr/>
          <a:lstStyle/>
          <a:p>
            <a:pPr eaLnBrk="1" hangingPunct="1">
              <a:buFont typeface="Wingdings" panose="05000000000000000000" pitchFamily="2" charset="2"/>
              <a:buChar char="u"/>
            </a:pPr>
            <a:r>
              <a:rPr lang="zh-CN" altLang="en-US" dirty="0" smtClean="0"/>
              <a:t>若有</a:t>
            </a:r>
            <a:r>
              <a:rPr lang="en-US" altLang="zh-CN" dirty="0" smtClean="0"/>
              <a:t>n</a:t>
            </a:r>
            <a:r>
              <a:rPr lang="zh-CN" altLang="en-US" dirty="0" smtClean="0"/>
              <a:t>条知识都支持相同的结论，而且每条知识的前提条件所对应的证据</a:t>
            </a:r>
            <a:r>
              <a:rPr lang="en-US" altLang="zh-CN" dirty="0" err="1" smtClean="0"/>
              <a:t>E</a:t>
            </a:r>
            <a:r>
              <a:rPr lang="en-US" altLang="zh-CN" baseline="-25000" dirty="0" err="1" smtClean="0"/>
              <a:t>i</a:t>
            </a:r>
            <a:r>
              <a:rPr lang="en-US" altLang="zh-CN" dirty="0" smtClean="0"/>
              <a:t>(</a:t>
            </a:r>
            <a:r>
              <a:rPr lang="en-US" altLang="zh-CN" dirty="0" err="1" smtClean="0"/>
              <a:t>i</a:t>
            </a:r>
            <a:r>
              <a:rPr lang="en-US" altLang="zh-CN" dirty="0" smtClean="0"/>
              <a:t>=1,2,</a:t>
            </a:r>
            <a:r>
              <a:rPr lang="en-US" altLang="zh-CN" dirty="0" smtClean="0">
                <a:latin typeface="Times New Roman" panose="02020603050405020304" pitchFamily="18" charset="0"/>
              </a:rPr>
              <a:t>…</a:t>
            </a:r>
            <a:r>
              <a:rPr lang="en-US" altLang="zh-CN" dirty="0" smtClean="0"/>
              <a:t>,n)</a:t>
            </a:r>
            <a:r>
              <a:rPr lang="zh-CN" altLang="en-US" dirty="0" smtClean="0"/>
              <a:t>都有相应的观察</a:t>
            </a:r>
            <a:r>
              <a:rPr lang="en-US" altLang="zh-CN" dirty="0" smtClean="0"/>
              <a:t>S</a:t>
            </a:r>
            <a:r>
              <a:rPr lang="en-US" altLang="zh-CN" baseline="-25000" dirty="0" smtClean="0"/>
              <a:t>i</a:t>
            </a:r>
            <a:r>
              <a:rPr lang="zh-CN" altLang="en-US" dirty="0" smtClean="0"/>
              <a:t>与之对应，此时只要先对每条知识分别求出</a:t>
            </a:r>
            <a:r>
              <a:rPr lang="en-US" altLang="zh-CN" sz="2800" dirty="0" smtClean="0">
                <a:latin typeface="Times New Roman" panose="02020603050405020304" pitchFamily="18" charset="0"/>
              </a:rPr>
              <a:t>Θ</a:t>
            </a:r>
            <a:r>
              <a:rPr lang="en-US" altLang="zh-CN" dirty="0" smtClean="0"/>
              <a:t>(</a:t>
            </a:r>
            <a:r>
              <a:rPr lang="en-US" altLang="zh-CN" dirty="0" err="1" smtClean="0"/>
              <a:t>H|S</a:t>
            </a:r>
            <a:r>
              <a:rPr lang="en-US" altLang="zh-CN" baseline="-25000" dirty="0" err="1" smtClean="0"/>
              <a:t>i</a:t>
            </a:r>
            <a:r>
              <a:rPr lang="en-US" altLang="zh-CN" dirty="0" smtClean="0"/>
              <a:t>)</a:t>
            </a:r>
            <a:r>
              <a:rPr lang="zh-CN" altLang="en-US" dirty="0" smtClean="0"/>
              <a:t>，然后运用下述公式求出</a:t>
            </a:r>
            <a:r>
              <a:rPr lang="en-US" altLang="zh-CN" sz="2800" dirty="0" smtClean="0">
                <a:latin typeface="Times New Roman" panose="02020603050405020304" pitchFamily="18" charset="0"/>
              </a:rPr>
              <a:t>Θ</a:t>
            </a:r>
            <a:r>
              <a:rPr lang="en-US" altLang="zh-CN" dirty="0" smtClean="0"/>
              <a:t>(H|S</a:t>
            </a:r>
            <a:r>
              <a:rPr lang="en-US" altLang="zh-CN" baseline="-25000" dirty="0" smtClean="0"/>
              <a:t>1</a:t>
            </a:r>
            <a:r>
              <a:rPr lang="en-US" altLang="zh-CN" dirty="0" smtClean="0"/>
              <a:t>S</a:t>
            </a:r>
            <a:r>
              <a:rPr lang="en-US" altLang="zh-CN" baseline="-25000" dirty="0" smtClean="0"/>
              <a:t>2</a:t>
            </a:r>
            <a:r>
              <a:rPr lang="en-US" altLang="zh-CN" dirty="0" smtClean="0">
                <a:latin typeface="Times New Roman" panose="02020603050405020304" pitchFamily="18" charset="0"/>
              </a:rPr>
              <a:t>…</a:t>
            </a:r>
            <a:r>
              <a:rPr lang="en-US" altLang="zh-CN" dirty="0" smtClean="0"/>
              <a:t>S</a:t>
            </a:r>
            <a:r>
              <a:rPr lang="en-US" altLang="zh-CN" baseline="-25000" dirty="0" smtClean="0"/>
              <a:t>n</a:t>
            </a:r>
            <a:r>
              <a:rPr lang="en-US" altLang="zh-CN" dirty="0" smtClean="0"/>
              <a:t>):</a:t>
            </a:r>
            <a:endParaRPr lang="en-US" altLang="zh-CN"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1DDADF3-C199-42A5-BD9E-80073BA55C26}" type="slidenum">
              <a:rPr lang="en-US" altLang="zh-CN"/>
            </a:fld>
            <a:endParaRPr lang="en-US" altLang="zh-CN"/>
          </a:p>
        </p:txBody>
      </p:sp>
      <p:graphicFrame>
        <p:nvGraphicFramePr>
          <p:cNvPr id="12290" name="Object 10"/>
          <p:cNvGraphicFramePr>
            <a:graphicFrameLocks noChangeAspect="1"/>
          </p:cNvGraphicFramePr>
          <p:nvPr/>
        </p:nvGraphicFramePr>
        <p:xfrm>
          <a:off x="358079" y="3790228"/>
          <a:ext cx="8559800" cy="887730"/>
        </p:xfrm>
        <a:graphic>
          <a:graphicData uri="http://schemas.openxmlformats.org/presentationml/2006/ole">
            <mc:AlternateContent xmlns:mc="http://schemas.openxmlformats.org/markup-compatibility/2006">
              <mc:Choice xmlns:v="urn:schemas-microsoft-com:vml" Requires="v">
                <p:oleObj spid="_x0000_s12341" name="Equation" r:id="rId1" imgW="6489065" imgH="673100" progId="Equation.DSMT4">
                  <p:embed/>
                </p:oleObj>
              </mc:Choice>
              <mc:Fallback>
                <p:oleObj name="Equation" r:id="rId1" imgW="6489065" imgH="673100" progId="Equation.DSMT4">
                  <p:embed/>
                  <p:pic>
                    <p:nvPicPr>
                      <p:cNvPr id="0" name="图片 12340"/>
                      <p:cNvPicPr>
                        <a:picLocks noChangeAspect="1" noChangeArrowheads="1"/>
                      </p:cNvPicPr>
                      <p:nvPr/>
                    </p:nvPicPr>
                    <p:blipFill>
                      <a:blip r:embed="rId2"/>
                      <a:srcRect/>
                      <a:stretch>
                        <a:fillRect/>
                      </a:stretch>
                    </p:blipFill>
                    <p:spPr bwMode="auto">
                      <a:xfrm>
                        <a:off x="358079" y="3790228"/>
                        <a:ext cx="8559800" cy="887730"/>
                      </a:xfrm>
                      <a:prstGeom prst="rect">
                        <a:avLst/>
                      </a:prstGeom>
                      <a:solidFill>
                        <a:schemeClr val="accent2">
                          <a:lumMod val="20000"/>
                          <a:lumOff val="80000"/>
                        </a:schemeClr>
                      </a:solidFill>
                      <a:ln>
                        <a:noFill/>
                      </a:ln>
                      <a:effectLst/>
                    </p:spPr>
                  </p:pic>
                </p:oleObj>
              </mc:Fallback>
            </mc:AlternateContent>
          </a:graphicData>
        </a:graphic>
      </p:graphicFrame>
      <p:grpSp>
        <p:nvGrpSpPr>
          <p:cNvPr id="6" name="组合 5"/>
          <p:cNvGrpSpPr/>
          <p:nvPr/>
        </p:nvGrpSpPr>
        <p:grpSpPr>
          <a:xfrm>
            <a:off x="0" y="131179"/>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609600" y="197440"/>
              <a:ext cx="806394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4.3.3 </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结论不确定性</a:t>
              </a:r>
              <a:r>
                <a:rPr lang="zh-CN" alt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的合成算法</a:t>
              </a:r>
              <a:endParaRPr lang="zh-CN" altLang="en-US" sz="36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9" name="直接连接符 8"/>
            <p:cNvCxnSpPr>
              <a:stCxn id="8" idx="3"/>
            </p:cNvCxnSpPr>
            <p:nvPr/>
          </p:nvCxnSpPr>
          <p:spPr>
            <a:xfrm>
              <a:off x="8673548" y="444137"/>
              <a:ext cx="470452"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anim calcmode="lin" valueType="num">
                                      <p:cBhvr additive="base">
                                        <p:cTn id="7" dur="500" fill="hold"/>
                                        <p:tgtEl>
                                          <p:spTgt spid="1229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530080" y="315913"/>
            <a:ext cx="8077200" cy="762000"/>
          </a:xfrm>
          <a:prstGeom prst="rect">
            <a:avLst/>
          </a:prstGeom>
        </p:spPr>
        <p:txBody>
          <a:bodyPr/>
          <a:lstStyle/>
          <a:p>
            <a:pPr algn="ctr" eaLnBrk="1" fontAlgn="auto" hangingPunct="1">
              <a:spcAft>
                <a:spcPts val="0"/>
              </a:spcAft>
              <a:defRPr/>
            </a:pPr>
            <a:r>
              <a:rPr lang="zh-CN" altLang="en-US" dirty="0"/>
              <a:t>主观</a:t>
            </a:r>
            <a:r>
              <a:rPr lang="en-US" altLang="zh-CN" dirty="0"/>
              <a:t>Bayes</a:t>
            </a:r>
            <a:r>
              <a:rPr lang="zh-CN" altLang="en-US" dirty="0"/>
              <a:t>方法推理示例</a:t>
            </a:r>
            <a:r>
              <a:rPr lang="en-US" altLang="zh-CN" dirty="0"/>
              <a:t>(1)</a:t>
            </a:r>
            <a:endParaRPr lang="en-US" altLang="zh-CN"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69796C5-B0A1-483B-8131-782FA3F1A3D3}" type="slidenum">
              <a:rPr lang="en-US" altLang="zh-CN"/>
            </a:fld>
            <a:endParaRPr lang="en-US" altLang="zh-CN"/>
          </a:p>
        </p:txBody>
      </p:sp>
      <p:sp>
        <p:nvSpPr>
          <p:cNvPr id="3" name="文本框 2"/>
          <p:cNvSpPr txBox="1"/>
          <p:nvPr/>
        </p:nvSpPr>
        <p:spPr>
          <a:xfrm>
            <a:off x="309880" y="1438275"/>
            <a:ext cx="8524240" cy="4799965"/>
          </a:xfrm>
          <a:prstGeom prst="rect">
            <a:avLst/>
          </a:prstGeom>
          <a:noFill/>
        </p:spPr>
        <p:txBody>
          <a:bodyPr wrap="square" rtlCol="0" anchor="t">
            <a:spAutoFit/>
          </a:bodyPr>
          <a:p>
            <a:pPr algn="just" eaLnBrk="1" hangingPunct="1">
              <a:lnSpc>
                <a:spcPct val="90000"/>
              </a:lnSpc>
            </a:pPr>
            <a:r>
              <a:rPr lang="zh-CN" altLang="en-US" sz="2000" dirty="0">
                <a:sym typeface="+mn-ea"/>
              </a:rPr>
              <a:t>已知：</a:t>
            </a:r>
            <a:r>
              <a:rPr lang="en-US" altLang="zh-CN" sz="2000" dirty="0">
                <a:sym typeface="+mn-ea"/>
              </a:rPr>
              <a:t>P(A)=1,P(B</a:t>
            </a:r>
            <a:r>
              <a:rPr lang="en-US" altLang="zh-CN" sz="2000" baseline="-30000" dirty="0">
                <a:sym typeface="+mn-ea"/>
              </a:rPr>
              <a:t>1</a:t>
            </a:r>
            <a:r>
              <a:rPr lang="en-US" altLang="zh-CN" sz="2000" dirty="0">
                <a:sym typeface="+mn-ea"/>
              </a:rPr>
              <a:t>)=0.04, P(B</a:t>
            </a:r>
            <a:r>
              <a:rPr lang="en-US" altLang="zh-CN" sz="2000" baseline="-30000" dirty="0">
                <a:sym typeface="+mn-ea"/>
              </a:rPr>
              <a:t>2</a:t>
            </a:r>
            <a:r>
              <a:rPr lang="en-US" altLang="zh-CN" sz="2000" dirty="0">
                <a:sym typeface="+mn-ea"/>
              </a:rPr>
              <a:t>)=0.02</a:t>
            </a:r>
            <a:endParaRPr lang="en-US" altLang="zh-CN" sz="2000" dirty="0"/>
          </a:p>
          <a:p>
            <a:pPr algn="just" eaLnBrk="1" hangingPunct="1">
              <a:lnSpc>
                <a:spcPct val="90000"/>
              </a:lnSpc>
              <a:buNone/>
            </a:pPr>
            <a:r>
              <a:rPr lang="en-US" altLang="zh-CN" sz="2000" dirty="0">
                <a:sym typeface="+mn-ea"/>
              </a:rPr>
              <a:t>		R</a:t>
            </a:r>
            <a:r>
              <a:rPr lang="en-US" altLang="zh-CN" sz="2000" baseline="-30000" dirty="0">
                <a:sym typeface="+mn-ea"/>
              </a:rPr>
              <a:t>1</a:t>
            </a:r>
            <a:r>
              <a:rPr lang="en-US" altLang="zh-CN" sz="2000" dirty="0">
                <a:sym typeface="+mn-ea"/>
              </a:rPr>
              <a:t>:A</a:t>
            </a:r>
            <a:r>
              <a:rPr lang="en-US" altLang="zh-CN" sz="2000" dirty="0">
                <a:latin typeface="宋体" panose="02010600030101010101" pitchFamily="2" charset="-122"/>
                <a:sym typeface="+mn-ea"/>
              </a:rPr>
              <a:t>→</a:t>
            </a:r>
            <a:r>
              <a:rPr lang="en-US" altLang="zh-CN" sz="2000" dirty="0">
                <a:sym typeface="+mn-ea"/>
              </a:rPr>
              <a:t>B</a:t>
            </a:r>
            <a:r>
              <a:rPr lang="en-US" altLang="zh-CN" sz="2000" baseline="-30000" dirty="0">
                <a:sym typeface="+mn-ea"/>
              </a:rPr>
              <a:t>1</a:t>
            </a:r>
            <a:r>
              <a:rPr lang="en-US" altLang="zh-CN" sz="2000" dirty="0">
                <a:sym typeface="+mn-ea"/>
              </a:rPr>
              <a:t> LS=20 LN=1</a:t>
            </a:r>
            <a:endParaRPr lang="en-US" altLang="zh-CN" sz="2000" dirty="0"/>
          </a:p>
          <a:p>
            <a:pPr algn="just" eaLnBrk="1" hangingPunct="1">
              <a:lnSpc>
                <a:spcPct val="90000"/>
              </a:lnSpc>
              <a:buNone/>
            </a:pPr>
            <a:r>
              <a:rPr lang="en-US" altLang="zh-CN" sz="2000" dirty="0">
                <a:sym typeface="+mn-ea"/>
              </a:rPr>
              <a:t>		R</a:t>
            </a:r>
            <a:r>
              <a:rPr lang="en-US" altLang="zh-CN" sz="2000" baseline="-30000" dirty="0">
                <a:sym typeface="+mn-ea"/>
              </a:rPr>
              <a:t>2</a:t>
            </a:r>
            <a:r>
              <a:rPr lang="en-US" altLang="zh-CN" sz="2000" dirty="0">
                <a:sym typeface="+mn-ea"/>
              </a:rPr>
              <a:t>:B</a:t>
            </a:r>
            <a:r>
              <a:rPr lang="en-US" altLang="zh-CN" sz="2000" baseline="-25000" dirty="0">
                <a:sym typeface="+mn-ea"/>
              </a:rPr>
              <a:t>1</a:t>
            </a:r>
            <a:r>
              <a:rPr lang="en-US" altLang="zh-CN" sz="2000" dirty="0">
                <a:latin typeface="宋体" panose="02010600030101010101" pitchFamily="2" charset="-122"/>
                <a:sym typeface="+mn-ea"/>
              </a:rPr>
              <a:t>→</a:t>
            </a:r>
            <a:r>
              <a:rPr lang="en-US" altLang="zh-CN" sz="2000" dirty="0">
                <a:sym typeface="+mn-ea"/>
              </a:rPr>
              <a:t>B</a:t>
            </a:r>
            <a:r>
              <a:rPr lang="en-US" altLang="zh-CN" sz="2000" baseline="-30000" dirty="0">
                <a:sym typeface="+mn-ea"/>
              </a:rPr>
              <a:t>2</a:t>
            </a:r>
            <a:r>
              <a:rPr lang="en-US" altLang="zh-CN" sz="2000" dirty="0">
                <a:sym typeface="+mn-ea"/>
              </a:rPr>
              <a:t> LS=300 LN=0.001</a:t>
            </a:r>
            <a:endParaRPr lang="en-US" altLang="zh-CN" sz="2000" dirty="0"/>
          </a:p>
          <a:p>
            <a:pPr algn="just" eaLnBrk="1" hangingPunct="1">
              <a:lnSpc>
                <a:spcPct val="90000"/>
              </a:lnSpc>
            </a:pPr>
            <a:r>
              <a:rPr lang="zh-CN" altLang="en-US" sz="2000" dirty="0">
                <a:sym typeface="+mn-ea"/>
              </a:rPr>
              <a:t>计算：</a:t>
            </a:r>
            <a:r>
              <a:rPr lang="en-US" altLang="zh-CN" sz="2000" dirty="0">
                <a:sym typeface="+mn-ea"/>
              </a:rPr>
              <a:t>P(B</a:t>
            </a:r>
            <a:r>
              <a:rPr lang="en-US" altLang="zh-CN" sz="2000" baseline="-30000" dirty="0">
                <a:sym typeface="+mn-ea"/>
              </a:rPr>
              <a:t>2</a:t>
            </a:r>
            <a:r>
              <a:rPr lang="en-US" altLang="zh-CN" sz="2000" dirty="0">
                <a:sym typeface="+mn-ea"/>
              </a:rPr>
              <a:t>|A)</a:t>
            </a:r>
            <a:r>
              <a:rPr lang="zh-CN" altLang="en-US" sz="2000" dirty="0">
                <a:sym typeface="+mn-ea"/>
              </a:rPr>
              <a:t>。</a:t>
            </a:r>
            <a:endParaRPr lang="zh-CN" altLang="en-US" sz="2000" dirty="0">
              <a:sym typeface="+mn-ea"/>
            </a:endParaRPr>
          </a:p>
          <a:p>
            <a:pPr algn="just" eaLnBrk="1" hangingPunct="1">
              <a:lnSpc>
                <a:spcPct val="90000"/>
              </a:lnSpc>
            </a:pPr>
            <a:endParaRPr lang="zh-CN" altLang="en-US" sz="2000" dirty="0">
              <a:sym typeface="+mn-ea"/>
            </a:endParaRPr>
          </a:p>
          <a:p>
            <a:pPr algn="just" eaLnBrk="1" hangingPunct="1">
              <a:lnSpc>
                <a:spcPct val="90000"/>
              </a:lnSpc>
            </a:pPr>
            <a:r>
              <a:rPr lang="zh-CN" altLang="en-US" sz="2000" dirty="0">
                <a:sym typeface="+mn-ea"/>
              </a:rPr>
              <a:t>分析：当使用规则</a:t>
            </a:r>
            <a:r>
              <a:rPr lang="en-US" altLang="zh-CN" sz="2000" dirty="0">
                <a:sym typeface="+mn-ea"/>
              </a:rPr>
              <a:t>R</a:t>
            </a:r>
            <a:r>
              <a:rPr lang="en-US" altLang="zh-CN" sz="2000" baseline="-30000" dirty="0">
                <a:sym typeface="+mn-ea"/>
              </a:rPr>
              <a:t>2</a:t>
            </a:r>
            <a:r>
              <a:rPr lang="zh-CN" altLang="en-US" sz="2000" dirty="0">
                <a:sym typeface="+mn-ea"/>
              </a:rPr>
              <a:t>时，证据</a:t>
            </a:r>
            <a:r>
              <a:rPr lang="en-US" altLang="zh-CN" sz="2000" dirty="0">
                <a:sym typeface="+mn-ea"/>
              </a:rPr>
              <a:t>B</a:t>
            </a:r>
            <a:r>
              <a:rPr lang="en-US" altLang="zh-CN" sz="2000" baseline="-30000" dirty="0">
                <a:sym typeface="+mn-ea"/>
              </a:rPr>
              <a:t>1</a:t>
            </a:r>
            <a:r>
              <a:rPr lang="zh-CN" altLang="en-US" sz="2000" dirty="0">
                <a:sym typeface="+mn-ea"/>
              </a:rPr>
              <a:t>并不是确定的发生了，即</a:t>
            </a:r>
            <a:r>
              <a:rPr lang="en-US" altLang="zh-CN" sz="2000" dirty="0">
                <a:sym typeface="+mn-ea"/>
              </a:rPr>
              <a:t>P(B</a:t>
            </a:r>
            <a:r>
              <a:rPr lang="en-US" altLang="zh-CN" sz="2000" baseline="-30000" dirty="0">
                <a:sym typeface="+mn-ea"/>
              </a:rPr>
              <a:t>1</a:t>
            </a:r>
            <a:r>
              <a:rPr lang="en-US" altLang="zh-CN" sz="2000" dirty="0">
                <a:sym typeface="+mn-ea"/>
              </a:rPr>
              <a:t>)</a:t>
            </a:r>
            <a:r>
              <a:rPr lang="en-US" altLang="zh-CN" sz="2000" dirty="0">
                <a:latin typeface="宋体" panose="02010600030101010101" pitchFamily="2" charset="-122"/>
                <a:sym typeface="+mn-ea"/>
              </a:rPr>
              <a:t>≠</a:t>
            </a:r>
            <a:r>
              <a:rPr lang="en-US" altLang="zh-CN" sz="2000" dirty="0">
                <a:sym typeface="+mn-ea"/>
              </a:rPr>
              <a:t>1</a:t>
            </a:r>
            <a:r>
              <a:rPr lang="zh-CN" altLang="en-US" sz="2000" dirty="0">
                <a:sym typeface="+mn-ea"/>
              </a:rPr>
              <a:t>，因此要采用插值方法。</a:t>
            </a:r>
            <a:endParaRPr lang="zh-CN" altLang="en-US" sz="2000" dirty="0">
              <a:sym typeface="+mn-ea"/>
            </a:endParaRPr>
          </a:p>
          <a:p>
            <a:pPr algn="just" eaLnBrk="1" hangingPunct="1">
              <a:lnSpc>
                <a:spcPct val="90000"/>
              </a:lnSpc>
            </a:pPr>
            <a:endParaRPr lang="zh-CN" altLang="en-US" sz="2000" dirty="0"/>
          </a:p>
          <a:p>
            <a:pPr algn="just" eaLnBrk="1" hangingPunct="1">
              <a:lnSpc>
                <a:spcPct val="90000"/>
              </a:lnSpc>
            </a:pPr>
            <a:r>
              <a:rPr lang="zh-CN" altLang="en-US" sz="2000" dirty="0">
                <a:sym typeface="+mn-ea"/>
              </a:rPr>
              <a:t>解：先依照</a:t>
            </a:r>
            <a:r>
              <a:rPr lang="en-US" altLang="zh-CN" sz="2000" dirty="0">
                <a:sym typeface="+mn-ea"/>
              </a:rPr>
              <a:t>A</a:t>
            </a:r>
            <a:r>
              <a:rPr lang="zh-CN" altLang="en-US" sz="2000" dirty="0">
                <a:sym typeface="+mn-ea"/>
              </a:rPr>
              <a:t>必然发生，由定义和</a:t>
            </a:r>
            <a:r>
              <a:rPr lang="en-US" altLang="zh-CN" sz="2000" dirty="0">
                <a:sym typeface="+mn-ea"/>
              </a:rPr>
              <a:t>R</a:t>
            </a:r>
            <a:r>
              <a:rPr lang="en-US" altLang="zh-CN" sz="2000" baseline="-30000" dirty="0">
                <a:sym typeface="+mn-ea"/>
              </a:rPr>
              <a:t>1</a:t>
            </a:r>
            <a:r>
              <a:rPr lang="zh-CN" altLang="en-US" sz="2000" dirty="0">
                <a:sym typeface="+mn-ea"/>
              </a:rPr>
              <a:t>得：</a:t>
            </a:r>
            <a:endParaRPr lang="zh-CN" altLang="en-US" sz="2000" dirty="0"/>
          </a:p>
          <a:p>
            <a:pPr algn="just" eaLnBrk="1" hangingPunct="1">
              <a:lnSpc>
                <a:spcPct val="90000"/>
              </a:lnSpc>
              <a:buNone/>
            </a:pPr>
            <a:r>
              <a:rPr lang="zh-CN" altLang="en-US" sz="2000" dirty="0">
                <a:sym typeface="+mn-ea"/>
              </a:rPr>
              <a:t>	</a:t>
            </a:r>
            <a:r>
              <a:rPr lang="en-US" altLang="zh-CN" sz="2000" dirty="0">
                <a:sym typeface="+mn-ea"/>
              </a:rPr>
              <a:t>O(B</a:t>
            </a:r>
            <a:r>
              <a:rPr lang="en-US" altLang="zh-CN" sz="2000" baseline="-30000" dirty="0">
                <a:sym typeface="+mn-ea"/>
              </a:rPr>
              <a:t>1</a:t>
            </a:r>
            <a:r>
              <a:rPr lang="en-US" altLang="zh-CN" sz="2000" dirty="0">
                <a:sym typeface="+mn-ea"/>
              </a:rPr>
              <a:t>) = P(B</a:t>
            </a:r>
            <a:r>
              <a:rPr lang="en-US" altLang="zh-CN" sz="2000" baseline="-25000" dirty="0">
                <a:sym typeface="+mn-ea"/>
              </a:rPr>
              <a:t>1</a:t>
            </a:r>
            <a:r>
              <a:rPr lang="en-US" altLang="zh-CN" sz="2000" dirty="0">
                <a:sym typeface="+mn-ea"/>
              </a:rPr>
              <a:t>)/(1-P(B</a:t>
            </a:r>
            <a:r>
              <a:rPr lang="en-US" altLang="zh-CN" sz="2000" baseline="-25000" dirty="0">
                <a:sym typeface="+mn-ea"/>
              </a:rPr>
              <a:t>1</a:t>
            </a:r>
            <a:r>
              <a:rPr lang="en-US" altLang="zh-CN" sz="2000" dirty="0">
                <a:sym typeface="+mn-ea"/>
              </a:rPr>
              <a:t>) = 0.04/(1-0.04) = 0.0417</a:t>
            </a:r>
            <a:endParaRPr lang="en-US" altLang="zh-CN" sz="2000" dirty="0"/>
          </a:p>
          <a:p>
            <a:pPr algn="just" eaLnBrk="1" hangingPunct="1">
              <a:lnSpc>
                <a:spcPct val="90000"/>
              </a:lnSpc>
              <a:buNone/>
            </a:pPr>
            <a:r>
              <a:rPr lang="en-US" altLang="zh-CN" sz="2000" dirty="0">
                <a:sym typeface="+mn-ea"/>
              </a:rPr>
              <a:t>	</a:t>
            </a:r>
            <a:r>
              <a:rPr lang="en-US" altLang="zh-CN" sz="2000" dirty="0">
                <a:solidFill>
                  <a:schemeClr val="tx1"/>
                </a:solidFill>
                <a:sym typeface="+mn-ea"/>
              </a:rPr>
              <a:t>O(B</a:t>
            </a:r>
            <a:r>
              <a:rPr lang="en-US" altLang="zh-CN" sz="2000" baseline="-30000" dirty="0">
                <a:solidFill>
                  <a:schemeClr val="tx1"/>
                </a:solidFill>
                <a:sym typeface="+mn-ea"/>
              </a:rPr>
              <a:t>1</a:t>
            </a:r>
            <a:r>
              <a:rPr lang="en-US" altLang="zh-CN" sz="2000" dirty="0">
                <a:solidFill>
                  <a:schemeClr val="tx1"/>
                </a:solidFill>
                <a:sym typeface="+mn-ea"/>
              </a:rPr>
              <a:t>|A) = LS*O(B</a:t>
            </a:r>
            <a:r>
              <a:rPr lang="en-US" altLang="zh-CN" sz="2000" baseline="-30000" dirty="0">
                <a:solidFill>
                  <a:schemeClr val="tx1"/>
                </a:solidFill>
                <a:sym typeface="+mn-ea"/>
              </a:rPr>
              <a:t>1</a:t>
            </a:r>
            <a:r>
              <a:rPr lang="en-US" altLang="zh-CN" sz="2000" dirty="0">
                <a:solidFill>
                  <a:schemeClr val="tx1"/>
                </a:solidFill>
                <a:sym typeface="+mn-ea"/>
              </a:rPr>
              <a:t>)=20*0.0417=0.83</a:t>
            </a:r>
            <a:r>
              <a:rPr lang="zh-CN" altLang="en-US" sz="2000" dirty="0">
                <a:solidFill>
                  <a:schemeClr val="tx1"/>
                </a:solidFill>
                <a:sym typeface="+mn-ea"/>
              </a:rPr>
              <a:t>（公式</a:t>
            </a:r>
            <a:r>
              <a:rPr lang="en-US" altLang="zh-CN" sz="2000" dirty="0">
                <a:solidFill>
                  <a:schemeClr val="tx1"/>
                </a:solidFill>
                <a:sym typeface="+mn-ea"/>
              </a:rPr>
              <a:t>4.19</a:t>
            </a:r>
            <a:r>
              <a:rPr lang="zh-CN" altLang="en-US" sz="2000" dirty="0">
                <a:solidFill>
                  <a:schemeClr val="tx1"/>
                </a:solidFill>
                <a:sym typeface="+mn-ea"/>
              </a:rPr>
              <a:t>）</a:t>
            </a:r>
            <a:endParaRPr lang="en-US" altLang="zh-CN" sz="2000" dirty="0"/>
          </a:p>
          <a:p>
            <a:pPr algn="just" eaLnBrk="1" hangingPunct="1">
              <a:lnSpc>
                <a:spcPct val="90000"/>
              </a:lnSpc>
              <a:buNone/>
            </a:pPr>
            <a:r>
              <a:rPr lang="en-US" altLang="zh-CN" sz="2000" dirty="0">
                <a:sym typeface="+mn-ea"/>
              </a:rPr>
              <a:t>	</a:t>
            </a:r>
            <a:r>
              <a:rPr lang="en-US" altLang="zh-CN" sz="2000" dirty="0">
                <a:solidFill>
                  <a:srgbClr val="FF0000"/>
                </a:solidFill>
                <a:sym typeface="+mn-ea"/>
              </a:rPr>
              <a:t>P(B</a:t>
            </a:r>
            <a:r>
              <a:rPr lang="en-US" altLang="zh-CN" sz="2000" baseline="-30000" dirty="0">
                <a:solidFill>
                  <a:srgbClr val="FF0000"/>
                </a:solidFill>
                <a:sym typeface="+mn-ea"/>
              </a:rPr>
              <a:t>1</a:t>
            </a:r>
            <a:r>
              <a:rPr lang="en-US" altLang="zh-CN" sz="2000" dirty="0">
                <a:solidFill>
                  <a:srgbClr val="FF0000"/>
                </a:solidFill>
                <a:sym typeface="+mn-ea"/>
              </a:rPr>
              <a:t>|A)</a:t>
            </a:r>
            <a:r>
              <a:rPr lang="en-US" altLang="zh-CN" sz="2000" dirty="0">
                <a:sym typeface="+mn-ea"/>
              </a:rPr>
              <a:t> = O(B</a:t>
            </a:r>
            <a:r>
              <a:rPr lang="en-US" altLang="zh-CN" sz="2000" baseline="-30000" dirty="0">
                <a:sym typeface="+mn-ea"/>
              </a:rPr>
              <a:t>1</a:t>
            </a:r>
            <a:r>
              <a:rPr lang="en-US" altLang="zh-CN" sz="2000" dirty="0">
                <a:sym typeface="+mn-ea"/>
              </a:rPr>
              <a:t>|A )/(1+O(B</a:t>
            </a:r>
            <a:r>
              <a:rPr lang="en-US" altLang="zh-CN" sz="2000" baseline="-30000" dirty="0">
                <a:sym typeface="+mn-ea"/>
              </a:rPr>
              <a:t>1</a:t>
            </a:r>
            <a:r>
              <a:rPr lang="en-US" altLang="zh-CN" sz="2000" dirty="0">
                <a:sym typeface="+mn-ea"/>
              </a:rPr>
              <a:t>|A ) = 0.83/(1+0.83) = 0.454 </a:t>
            </a:r>
            <a:r>
              <a:rPr lang="en-US" altLang="zh-CN" sz="2000" dirty="0">
                <a:sym typeface="+mn-ea"/>
              </a:rPr>
              <a:t>&gt; P(B</a:t>
            </a:r>
            <a:r>
              <a:rPr lang="en-US" altLang="zh-CN" sz="2000" baseline="-30000" dirty="0">
                <a:sym typeface="+mn-ea"/>
              </a:rPr>
              <a:t>1</a:t>
            </a:r>
            <a:r>
              <a:rPr lang="en-US" altLang="zh-CN" sz="2000" dirty="0">
                <a:sym typeface="+mn-ea"/>
              </a:rPr>
              <a:t>)</a:t>
            </a:r>
            <a:endParaRPr lang="en-US" altLang="zh-CN" sz="2000" dirty="0"/>
          </a:p>
          <a:p>
            <a:pPr algn="just" eaLnBrk="1" hangingPunct="1">
              <a:lnSpc>
                <a:spcPct val="90000"/>
              </a:lnSpc>
            </a:pPr>
            <a:r>
              <a:rPr lang="zh-CN" altLang="en-US" sz="2000" dirty="0">
                <a:sym typeface="+mn-ea"/>
              </a:rPr>
              <a:t>然后假设</a:t>
            </a:r>
            <a:r>
              <a:rPr lang="en-US" altLang="zh-CN" sz="2000" dirty="0">
                <a:sym typeface="+mn-ea"/>
              </a:rPr>
              <a:t>P(B</a:t>
            </a:r>
            <a:r>
              <a:rPr lang="en-US" altLang="zh-CN" sz="2000" baseline="-30000" dirty="0">
                <a:sym typeface="+mn-ea"/>
              </a:rPr>
              <a:t>1</a:t>
            </a:r>
            <a:r>
              <a:rPr lang="en-US" altLang="zh-CN" sz="2000" dirty="0">
                <a:sym typeface="+mn-ea"/>
              </a:rPr>
              <a:t>|A)=1</a:t>
            </a:r>
            <a:r>
              <a:rPr lang="zh-CN" altLang="en-US" sz="2000" dirty="0">
                <a:sym typeface="+mn-ea"/>
              </a:rPr>
              <a:t>，计算：</a:t>
            </a:r>
            <a:endParaRPr lang="en-US" altLang="zh-CN" sz="2000" dirty="0"/>
          </a:p>
          <a:p>
            <a:pPr algn="just" eaLnBrk="1" hangingPunct="1">
              <a:lnSpc>
                <a:spcPct val="90000"/>
              </a:lnSpc>
              <a:buNone/>
            </a:pPr>
            <a:r>
              <a:rPr lang="en-US" altLang="zh-CN" sz="2000" dirty="0">
                <a:sym typeface="+mn-ea"/>
              </a:rPr>
              <a:t>P(B</a:t>
            </a:r>
            <a:r>
              <a:rPr lang="en-US" altLang="zh-CN" sz="2000" baseline="-30000" dirty="0">
                <a:sym typeface="+mn-ea"/>
              </a:rPr>
              <a:t>2</a:t>
            </a:r>
            <a:r>
              <a:rPr lang="en-US" altLang="zh-CN" sz="2000" dirty="0">
                <a:sym typeface="+mn-ea"/>
              </a:rPr>
              <a:t>|B</a:t>
            </a:r>
            <a:r>
              <a:rPr lang="en-US" altLang="zh-CN" sz="2000" baseline="-30000" dirty="0">
                <a:sym typeface="+mn-ea"/>
              </a:rPr>
              <a:t>1</a:t>
            </a:r>
            <a:r>
              <a:rPr lang="en-US" altLang="zh-CN" sz="2000" dirty="0">
                <a:sym typeface="+mn-ea"/>
              </a:rPr>
              <a:t>) = LS*</a:t>
            </a:r>
            <a:r>
              <a:rPr lang="en-US" altLang="zh-CN" sz="2000" dirty="0">
                <a:sym typeface="+mn-ea"/>
              </a:rPr>
              <a:t>P(B</a:t>
            </a:r>
            <a:r>
              <a:rPr lang="en-US" altLang="zh-CN" sz="2000" baseline="-25000" dirty="0">
                <a:sym typeface="+mn-ea"/>
              </a:rPr>
              <a:t>2</a:t>
            </a:r>
            <a:r>
              <a:rPr lang="en-US" altLang="zh-CN" sz="2000" dirty="0">
                <a:sym typeface="+mn-ea"/>
              </a:rPr>
              <a:t>)</a:t>
            </a:r>
            <a:r>
              <a:rPr lang="en-US" altLang="zh-CN" sz="2000" dirty="0">
                <a:sym typeface="+mn-ea"/>
              </a:rPr>
              <a:t>/[(</a:t>
            </a:r>
            <a:r>
              <a:rPr lang="en-US" altLang="zh-CN" sz="2000" dirty="0">
                <a:sym typeface="+mn-ea"/>
              </a:rPr>
              <a:t>LS-1)*P(B</a:t>
            </a:r>
            <a:r>
              <a:rPr lang="en-US" altLang="zh-CN" sz="2000" baseline="-25000" dirty="0">
                <a:sym typeface="+mn-ea"/>
              </a:rPr>
              <a:t>2</a:t>
            </a:r>
            <a:r>
              <a:rPr lang="en-US" altLang="zh-CN" sz="2000" dirty="0">
                <a:sym typeface="+mn-ea"/>
              </a:rPr>
              <a:t>)</a:t>
            </a:r>
            <a:r>
              <a:rPr lang="en-US" altLang="zh-CN" sz="2000" dirty="0">
                <a:sym typeface="+mn-ea"/>
              </a:rPr>
              <a:t>+1] = 300*0.02/(299*0.02+1) = 0.857</a:t>
            </a:r>
            <a:endParaRPr lang="en-US" altLang="zh-CN" sz="2000" dirty="0">
              <a:sym typeface="+mn-ea"/>
            </a:endParaRPr>
          </a:p>
          <a:p>
            <a:pPr algn="r" eaLnBrk="1" hangingPunct="1">
              <a:lnSpc>
                <a:spcPct val="90000"/>
              </a:lnSpc>
              <a:buNone/>
            </a:pPr>
            <a:r>
              <a:rPr lang="zh-CN" altLang="en-US" sz="2000" dirty="0">
                <a:sym typeface="+mn-ea"/>
              </a:rPr>
              <a:t>（公式</a:t>
            </a:r>
            <a:r>
              <a:rPr lang="en-US" altLang="zh-CN" sz="2000" dirty="0">
                <a:sym typeface="+mn-ea"/>
              </a:rPr>
              <a:t>4.20</a:t>
            </a:r>
            <a:r>
              <a:rPr lang="zh-CN" altLang="en-US" sz="2000" dirty="0">
                <a:sym typeface="+mn-ea"/>
              </a:rPr>
              <a:t>）</a:t>
            </a:r>
            <a:endParaRPr lang="en-US" altLang="zh-CN" sz="2000" dirty="0"/>
          </a:p>
          <a:p>
            <a:pPr algn="just" eaLnBrk="1" hangingPunct="1">
              <a:lnSpc>
                <a:spcPct val="90000"/>
              </a:lnSpc>
            </a:pPr>
            <a:r>
              <a:rPr lang="zh-CN" altLang="en-US" sz="2000" dirty="0">
                <a:sym typeface="+mn-ea"/>
              </a:rPr>
              <a:t>最后进行插值：</a:t>
            </a:r>
            <a:r>
              <a:rPr lang="en-US" altLang="zh-CN" sz="2000" dirty="0">
                <a:sym typeface="+mn-ea"/>
              </a:rPr>
              <a:t>P(B</a:t>
            </a:r>
            <a:r>
              <a:rPr lang="en-US" altLang="zh-CN" sz="2000" baseline="-25000" dirty="0">
                <a:sym typeface="+mn-ea"/>
              </a:rPr>
              <a:t>1</a:t>
            </a:r>
            <a:r>
              <a:rPr lang="en-US" altLang="zh-CN" sz="2000" dirty="0">
                <a:sym typeface="+mn-ea"/>
              </a:rPr>
              <a:t>)=0.04</a:t>
            </a:r>
            <a:r>
              <a:rPr lang="zh-CN" altLang="en-US" sz="2000" dirty="0">
                <a:sym typeface="+mn-ea"/>
              </a:rPr>
              <a:t>，</a:t>
            </a:r>
            <a:r>
              <a:rPr lang="en-US" altLang="zh-CN" sz="2000" dirty="0">
                <a:sym typeface="+mn-ea"/>
              </a:rPr>
              <a:t>P(B</a:t>
            </a:r>
            <a:r>
              <a:rPr lang="en-US" altLang="zh-CN" sz="2000" baseline="-25000" dirty="0">
                <a:sym typeface="+mn-ea"/>
              </a:rPr>
              <a:t>2</a:t>
            </a:r>
            <a:r>
              <a:rPr lang="en-US" altLang="zh-CN" sz="2000" dirty="0">
                <a:sym typeface="+mn-ea"/>
              </a:rPr>
              <a:t>)=0.02</a:t>
            </a:r>
            <a:r>
              <a:rPr lang="zh-CN" altLang="en-US" sz="2000" dirty="0">
                <a:sym typeface="+mn-ea"/>
              </a:rPr>
              <a:t>，</a:t>
            </a:r>
            <a:endParaRPr lang="en-US" altLang="zh-CN" sz="2000" dirty="0"/>
          </a:p>
          <a:p>
            <a:pPr algn="just" eaLnBrk="1" hangingPunct="1">
              <a:lnSpc>
                <a:spcPct val="90000"/>
              </a:lnSpc>
              <a:buNone/>
            </a:pPr>
            <a:r>
              <a:rPr lang="en-US" altLang="zh-CN" sz="2000" dirty="0">
                <a:sym typeface="+mn-ea"/>
              </a:rPr>
              <a:t>	P(B</a:t>
            </a:r>
            <a:r>
              <a:rPr lang="en-US" altLang="zh-CN" sz="2000" baseline="-30000" dirty="0">
                <a:sym typeface="+mn-ea"/>
              </a:rPr>
              <a:t>2</a:t>
            </a:r>
            <a:r>
              <a:rPr lang="en-US" altLang="zh-CN" sz="2000" dirty="0">
                <a:sym typeface="+mn-ea"/>
              </a:rPr>
              <a:t>|A) = 0.02 + (0.857-0.02)(0.454-0.04)/(1-0.04) = 0.38</a:t>
            </a:r>
            <a:endParaRPr lang="zh-CN" altLang="en-US" sz="20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675852" y="366713"/>
            <a:ext cx="7802563" cy="685800"/>
          </a:xfrm>
          <a:prstGeom prst="rect">
            <a:avLst/>
          </a:prstGeom>
        </p:spPr>
        <p:txBody>
          <a:bodyPr/>
          <a:lstStyle/>
          <a:p>
            <a:pPr algn="ctr" eaLnBrk="1" fontAlgn="auto" hangingPunct="1">
              <a:spcAft>
                <a:spcPts val="0"/>
              </a:spcAft>
              <a:defRPr/>
            </a:pPr>
            <a:r>
              <a:rPr lang="zh-CN" altLang="en-US" dirty="0"/>
              <a:t>主观</a:t>
            </a:r>
            <a:r>
              <a:rPr lang="en-US" altLang="zh-CN" dirty="0"/>
              <a:t>Bayes</a:t>
            </a:r>
            <a:r>
              <a:rPr lang="zh-CN" altLang="en-US" dirty="0"/>
              <a:t>方法推理示例</a:t>
            </a:r>
            <a:r>
              <a:rPr lang="en-US" altLang="zh-CN" dirty="0"/>
              <a:t>(2)</a:t>
            </a:r>
            <a:endParaRPr lang="en-US" altLang="zh-CN"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FD8BE46-F2CC-478D-B67B-B2DD5FD0ACF8}" type="slidenum">
              <a:rPr lang="en-US" altLang="zh-CN"/>
            </a:fld>
            <a:endParaRPr lang="en-US" altLang="zh-CN"/>
          </a:p>
        </p:txBody>
      </p:sp>
      <p:sp>
        <p:nvSpPr>
          <p:cNvPr id="82948" name="Rectangle 3"/>
          <p:cNvSpPr>
            <a:spLocks noGrp="1"/>
          </p:cNvSpPr>
          <p:nvPr/>
        </p:nvSpPr>
        <p:spPr>
          <a:xfrm>
            <a:off x="685800" y="1386840"/>
            <a:ext cx="8182610" cy="475297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algn="just" eaLnBrk="1" hangingPunct="1">
              <a:buNone/>
            </a:pPr>
            <a:r>
              <a:rPr lang="zh-CN" altLang="en-US" sz="2000" dirty="0">
                <a:solidFill>
                  <a:srgbClr val="000000"/>
                </a:solidFill>
                <a:latin typeface="宋体" panose="02010600030101010101" pitchFamily="2" charset="-122"/>
              </a:rPr>
              <a:t>已知：证据</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必然发生，且</a:t>
            </a:r>
            <a:r>
              <a:rPr lang="en-US" altLang="zh-CN" sz="2000" dirty="0">
                <a:solidFill>
                  <a:srgbClr val="000000"/>
                </a:solidFill>
                <a:latin typeface="宋体" panose="02010600030101010101" pitchFamily="2" charset="-122"/>
              </a:rPr>
              <a:t>P</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0.03</a:t>
            </a:r>
            <a:endParaRPr lang="en-US" altLang="zh-CN" sz="2000" dirty="0">
              <a:solidFill>
                <a:srgbClr val="000000"/>
              </a:solidFill>
              <a:latin typeface="宋体" panose="02010600030101010101" pitchFamily="2" charset="-122"/>
            </a:endParaRPr>
          </a:p>
          <a:p>
            <a:pPr algn="just" eaLnBrk="1" hangingPunct="1">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规则如下：</a:t>
            </a:r>
            <a:r>
              <a:rPr lang="en-US" altLang="zh-CN" sz="2000" dirty="0">
                <a:solidFill>
                  <a:srgbClr val="000000"/>
                </a:solidFill>
                <a:latin typeface="宋体" panose="02010600030101010101" pitchFamily="2" charset="-122"/>
              </a:rPr>
              <a:t>R</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 </a:t>
            </a:r>
            <a:r>
              <a:rPr lang="en-US" altLang="zh-CN" sz="2000" dirty="0">
                <a:solidFill>
                  <a:srgbClr val="000000"/>
                </a:solidFill>
                <a:latin typeface="宋体" panose="02010600030101010101" pitchFamily="2" charset="-122"/>
              </a:rPr>
              <a:t>LS=20 LN=1; R</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2</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 </a:t>
            </a:r>
            <a:r>
              <a:rPr lang="en-US" altLang="zh-CN" sz="2000" dirty="0">
                <a:solidFill>
                  <a:srgbClr val="000000"/>
                </a:solidFill>
                <a:latin typeface="宋体" panose="02010600030101010101" pitchFamily="2" charset="-122"/>
              </a:rPr>
              <a:t>LS=300 LN=1</a:t>
            </a:r>
            <a:endParaRPr lang="en-US" altLang="zh-CN" sz="2000" dirty="0"/>
          </a:p>
          <a:p>
            <a:pPr marL="0" indent="0" eaLnBrk="1" hangingPunct="1">
              <a:buNone/>
            </a:pPr>
            <a:r>
              <a:rPr lang="zh-CN" altLang="en-US" sz="2000" dirty="0">
                <a:solidFill>
                  <a:srgbClr val="000000"/>
                </a:solidFill>
                <a:latin typeface="宋体" panose="02010600030101010101" pitchFamily="2" charset="-122"/>
              </a:rPr>
              <a:t>求</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的更新值。</a:t>
            </a:r>
            <a:endParaRPr lang="zh-CN" altLang="en-US" sz="2000" dirty="0"/>
          </a:p>
          <a:p>
            <a:pPr marL="0" indent="0" eaLnBrk="1" hangingPunct="1">
              <a:buNone/>
            </a:pPr>
            <a:endParaRPr lang="zh-CN" altLang="en-US" sz="2000" dirty="0">
              <a:solidFill>
                <a:srgbClr val="000000"/>
              </a:solidFill>
              <a:latin typeface="宋体" panose="02010600030101010101" pitchFamily="2" charset="-122"/>
            </a:endParaRPr>
          </a:p>
          <a:p>
            <a:pPr marL="0" indent="0" eaLnBrk="1" hangingPunct="1">
              <a:buNone/>
            </a:pPr>
            <a:r>
              <a:rPr lang="zh-CN" altLang="en-US" sz="2000" dirty="0">
                <a:solidFill>
                  <a:srgbClr val="000000"/>
                </a:solidFill>
                <a:latin typeface="宋体" panose="02010600030101010101" pitchFamily="2" charset="-122"/>
              </a:rPr>
              <a:t>解：依</a:t>
            </a:r>
            <a:r>
              <a:rPr lang="en-US" altLang="zh-CN" sz="2000" dirty="0">
                <a:solidFill>
                  <a:srgbClr val="000000"/>
                </a:solidFill>
                <a:latin typeface="宋体" panose="02010600030101010101" pitchFamily="2" charset="-122"/>
              </a:rPr>
              <a:t>R</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P</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0.03</a:t>
            </a:r>
            <a:endParaRPr lang="en-US" altLang="zh-CN" sz="2000" dirty="0"/>
          </a:p>
          <a:p>
            <a:pPr eaLnBrk="1" hangingPunct="1">
              <a:buNone/>
            </a:pPr>
            <a:r>
              <a:rPr lang="en-US" altLang="zh-CN" sz="2000" dirty="0">
                <a:solidFill>
                  <a:srgbClr val="000000"/>
                </a:solidFill>
                <a:latin typeface="宋体" panose="02010600030101010101" pitchFamily="2" charset="-122"/>
              </a:rPr>
              <a:t>	O</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0.03/(1-0.03)=0.030927</a:t>
            </a:r>
            <a:endParaRPr lang="en-US" altLang="zh-CN" sz="2000" dirty="0"/>
          </a:p>
          <a:p>
            <a:pPr eaLnBrk="1" hangingPunct="1">
              <a:buNone/>
            </a:pPr>
            <a:r>
              <a:rPr lang="en-US" altLang="zh-CN" sz="2000" dirty="0">
                <a:solidFill>
                  <a:srgbClr val="000000"/>
                </a:solidFill>
                <a:latin typeface="宋体" panose="02010600030101010101" pitchFamily="2" charset="-122"/>
              </a:rPr>
              <a:t>	O(B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)=LS×O(B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)=20×0.030927=0.61855</a:t>
            </a:r>
            <a:r>
              <a:rPr lang="zh-CN" altLang="en-US" sz="2000" dirty="0">
                <a:sym typeface="+mn-ea"/>
              </a:rPr>
              <a:t>（公式</a:t>
            </a:r>
            <a:r>
              <a:rPr lang="en-US" altLang="zh-CN" sz="2000" dirty="0">
                <a:sym typeface="+mn-ea"/>
              </a:rPr>
              <a:t>4.19</a:t>
            </a:r>
            <a:r>
              <a:rPr lang="zh-CN" altLang="en-US" sz="2000" dirty="0">
                <a:sym typeface="+mn-ea"/>
              </a:rPr>
              <a:t>）</a:t>
            </a:r>
            <a:endParaRPr lang="en-US" altLang="zh-CN" sz="2000" dirty="0"/>
          </a:p>
          <a:p>
            <a:pPr eaLnBrk="1" hangingPunct="1">
              <a:buNone/>
            </a:pPr>
            <a:r>
              <a:rPr lang="en-US" altLang="zh-CN" sz="2000" dirty="0">
                <a:solidFill>
                  <a:srgbClr val="000000"/>
                </a:solidFill>
                <a:latin typeface="宋体" panose="02010600030101010101" pitchFamily="2" charset="-122"/>
              </a:rPr>
              <a:t>	P(B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 0.61855/(1+0.61855)=0.382</a:t>
            </a:r>
            <a:endParaRPr lang="en-US" altLang="zh-CN" sz="2000" dirty="0"/>
          </a:p>
          <a:p>
            <a:pPr eaLnBrk="1" hangingPunct="1">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使用规则</a:t>
            </a:r>
            <a:r>
              <a:rPr lang="en-US" altLang="zh-CN" sz="2000" dirty="0">
                <a:solidFill>
                  <a:srgbClr val="000000"/>
                </a:solidFill>
                <a:latin typeface="宋体" panose="02010600030101010101" pitchFamily="2" charset="-122"/>
              </a:rPr>
              <a:t>R</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后，</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的概率从</a:t>
            </a:r>
            <a:r>
              <a:rPr lang="en-US" altLang="zh-CN" sz="2000" dirty="0">
                <a:solidFill>
                  <a:srgbClr val="000000"/>
                </a:solidFill>
                <a:latin typeface="宋体" panose="02010600030101010101" pitchFamily="2" charset="-122"/>
              </a:rPr>
              <a:t>0.03</a:t>
            </a:r>
            <a:r>
              <a:rPr lang="zh-CN" altLang="en-US" sz="2000" dirty="0">
                <a:solidFill>
                  <a:srgbClr val="000000"/>
                </a:solidFill>
                <a:latin typeface="宋体" panose="02010600030101010101" pitchFamily="2" charset="-122"/>
              </a:rPr>
              <a:t>上升到</a:t>
            </a:r>
            <a:r>
              <a:rPr lang="en-US" altLang="zh-CN" sz="2000" dirty="0">
                <a:solidFill>
                  <a:srgbClr val="000000"/>
                </a:solidFill>
                <a:latin typeface="宋体" panose="02010600030101010101" pitchFamily="2" charset="-122"/>
              </a:rPr>
              <a:t>0.382</a:t>
            </a:r>
            <a:endParaRPr lang="en-US" altLang="zh-CN" sz="2000" dirty="0"/>
          </a:p>
          <a:p>
            <a:pPr eaLnBrk="1" hangingPunct="1">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依</a:t>
            </a:r>
            <a:r>
              <a:rPr lang="en-US" altLang="zh-CN" sz="2000" dirty="0">
                <a:solidFill>
                  <a:srgbClr val="000000"/>
                </a:solidFill>
                <a:latin typeface="宋体" panose="02010600030101010101" pitchFamily="2" charset="-122"/>
              </a:rPr>
              <a:t>R</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rPr>
              <a:t>O(B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2</a:t>
            </a:r>
            <a:r>
              <a:rPr lang="en-US" altLang="zh-CN"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sym typeface="+mn-ea"/>
              </a:rPr>
              <a:t>O(B</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|A</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)/O(B</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sym typeface="+mn-ea"/>
              </a:rPr>
              <a:t>O(B</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|A</a:t>
            </a:r>
            <a:r>
              <a:rPr lang="en-US" altLang="zh-CN" sz="2000" baseline="-30000" dirty="0">
                <a:solidFill>
                  <a:srgbClr val="000000"/>
                </a:solidFill>
                <a:latin typeface="宋体" panose="02010600030101010101" pitchFamily="2" charset="-122"/>
                <a:sym typeface="+mn-ea"/>
              </a:rPr>
              <a:t>2</a:t>
            </a:r>
            <a:r>
              <a:rPr lang="en-US" altLang="zh-CN" sz="2000" dirty="0">
                <a:solidFill>
                  <a:srgbClr val="000000"/>
                </a:solidFill>
                <a:latin typeface="宋体" panose="02010600030101010101" pitchFamily="2" charset="-122"/>
                <a:sym typeface="+mn-ea"/>
              </a:rPr>
              <a:t>)/O(B</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sym typeface="+mn-ea"/>
              </a:rPr>
              <a:t>O(B</a:t>
            </a:r>
            <a:r>
              <a:rPr lang="en-US" altLang="zh-CN" sz="2000" baseline="-30000" dirty="0">
                <a:solidFill>
                  <a:srgbClr val="000000"/>
                </a:solidFill>
                <a:latin typeface="宋体" panose="02010600030101010101" pitchFamily="2" charset="-122"/>
                <a:sym typeface="+mn-ea"/>
              </a:rPr>
              <a:t>1</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rPr>
              <a:t>O(B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t>
            </a:r>
            <a:r>
              <a:rPr lang="en-US" altLang="zh-CN" sz="2000" dirty="0">
                <a:solidFill>
                  <a:srgbClr val="000000"/>
                </a:solidFill>
                <a:latin typeface="宋体" panose="02010600030101010101" pitchFamily="2" charset="-122"/>
                <a:sym typeface="+mn-ea"/>
              </a:rPr>
              <a:t>×</a:t>
            </a:r>
            <a:r>
              <a:rPr lang="en-US" altLang="zh-CN" sz="2000" dirty="0">
                <a:solidFill>
                  <a:srgbClr val="000000"/>
                </a:solidFill>
                <a:latin typeface="宋体" panose="02010600030101010101" pitchFamily="2" charset="-122"/>
                <a:sym typeface="+mn-ea"/>
              </a:rPr>
              <a:t>LS</a:t>
            </a:r>
            <a:r>
              <a:rPr lang="en-US" altLang="zh-CN" sz="2000" dirty="0">
                <a:solidFill>
                  <a:srgbClr val="000000"/>
                </a:solidFill>
                <a:latin typeface="宋体" panose="02010600030101010101" pitchFamily="2" charset="-122"/>
              </a:rPr>
              <a:t>=0.61855*300=185.565</a:t>
            </a:r>
            <a:r>
              <a:rPr lang="zh-CN" altLang="en-US" sz="2000" dirty="0">
                <a:solidFill>
                  <a:srgbClr val="000000"/>
                </a:solidFill>
                <a:latin typeface="宋体" panose="02010600030101010101" pitchFamily="2" charset="-122"/>
              </a:rPr>
              <a:t>（结论不确定性合成</a:t>
            </a:r>
            <a:r>
              <a:rPr lang="en-US" altLang="zh-CN" sz="2000" dirty="0">
                <a:solidFill>
                  <a:srgbClr val="000000"/>
                </a:solidFill>
                <a:latin typeface="宋体" panose="02010600030101010101" pitchFamily="2" charset="-122"/>
              </a:rPr>
              <a:t>&amp;</a:t>
            </a:r>
            <a:r>
              <a:rPr lang="zh-CN" altLang="en-US" sz="2000" dirty="0">
                <a:solidFill>
                  <a:srgbClr val="000000"/>
                </a:solidFill>
                <a:latin typeface="宋体" panose="02010600030101010101" pitchFamily="2" charset="-122"/>
              </a:rPr>
              <a:t>公式</a:t>
            </a:r>
            <a:r>
              <a:rPr lang="en-US" altLang="zh-CN" sz="2000" dirty="0">
                <a:solidFill>
                  <a:srgbClr val="000000"/>
                </a:solidFill>
                <a:latin typeface="宋体" panose="02010600030101010101" pitchFamily="2" charset="-122"/>
              </a:rPr>
              <a:t>4.19</a:t>
            </a:r>
            <a:r>
              <a:rPr lang="zh-CN" altLang="en-US" sz="2000" dirty="0">
                <a:solidFill>
                  <a:srgbClr val="000000"/>
                </a:solidFill>
                <a:latin typeface="宋体" panose="02010600030101010101" pitchFamily="2" charset="-122"/>
              </a:rPr>
              <a:t>）</a:t>
            </a:r>
            <a:endParaRPr lang="en-US" altLang="zh-CN" sz="2000" dirty="0"/>
          </a:p>
          <a:p>
            <a:pPr eaLnBrk="1" hangingPunct="1">
              <a:buNone/>
            </a:pPr>
            <a:r>
              <a:rPr lang="en-US" altLang="zh-CN" sz="2000" dirty="0">
                <a:solidFill>
                  <a:srgbClr val="000000"/>
                </a:solidFill>
                <a:latin typeface="宋体" panose="02010600030101010101" pitchFamily="2" charset="-122"/>
              </a:rPr>
              <a:t>		P(B</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1</a:t>
            </a:r>
            <a:r>
              <a:rPr lang="en-US" altLang="zh-CN" sz="2000" dirty="0">
                <a:solidFill>
                  <a:srgbClr val="000000"/>
                </a:solidFill>
                <a:latin typeface="宋体" panose="02010600030101010101" pitchFamily="2" charset="-122"/>
              </a:rPr>
              <a:t>A</a:t>
            </a:r>
            <a:r>
              <a:rPr lang="en-US" altLang="zh-CN" sz="2000" baseline="-30000" dirty="0">
                <a:solidFill>
                  <a:srgbClr val="000000"/>
                </a:solidFill>
                <a:latin typeface="宋体" panose="02010600030101010101" pitchFamily="2" charset="-122"/>
              </a:rPr>
              <a:t>2</a:t>
            </a:r>
            <a:r>
              <a:rPr lang="en-US" altLang="zh-CN" sz="2000" dirty="0">
                <a:solidFill>
                  <a:srgbClr val="000000"/>
                </a:solidFill>
                <a:latin typeface="宋体" panose="02010600030101010101" pitchFamily="2" charset="-122"/>
              </a:rPr>
              <a:t>)=185.565/(1+185.565)=0.99464</a:t>
            </a:r>
            <a:endParaRPr lang="en-US" altLang="zh-CN" sz="2000" dirty="0"/>
          </a:p>
          <a:p>
            <a:pPr eaLnBrk="1" hangingPunct="1">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使用规则</a:t>
            </a:r>
            <a:r>
              <a:rPr lang="en-US" altLang="zh-CN" sz="2000" dirty="0">
                <a:solidFill>
                  <a:srgbClr val="000000"/>
                </a:solidFill>
                <a:latin typeface="宋体" panose="02010600030101010101" pitchFamily="2" charset="-122"/>
              </a:rPr>
              <a:t>R</a:t>
            </a:r>
            <a:r>
              <a:rPr lang="en-US" altLang="zh-CN" sz="2000" baseline="-30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后，</a:t>
            </a:r>
            <a:r>
              <a:rPr lang="en-US" altLang="zh-CN" sz="2000" dirty="0">
                <a:solidFill>
                  <a:srgbClr val="000000"/>
                </a:solidFill>
                <a:latin typeface="宋体" panose="02010600030101010101" pitchFamily="2" charset="-122"/>
              </a:rPr>
              <a:t>B</a:t>
            </a:r>
            <a:r>
              <a:rPr lang="en-US" altLang="zh-CN" sz="2000" baseline="-30000" dirty="0">
                <a:solidFill>
                  <a:srgbClr val="000000"/>
                </a:solidFill>
                <a:latin typeface="宋体" panose="02010600030101010101" pitchFamily="2" charset="-122"/>
              </a:rPr>
              <a:t>1</a:t>
            </a:r>
            <a:r>
              <a:rPr lang="zh-CN" altLang="en-US" sz="2000" dirty="0">
                <a:solidFill>
                  <a:srgbClr val="000000"/>
                </a:solidFill>
                <a:latin typeface="宋体" panose="02010600030101010101" pitchFamily="2" charset="-122"/>
              </a:rPr>
              <a:t>的概率从</a:t>
            </a:r>
            <a:r>
              <a:rPr lang="en-US" altLang="zh-CN" sz="2000" dirty="0">
                <a:solidFill>
                  <a:srgbClr val="000000"/>
                </a:solidFill>
                <a:latin typeface="宋体" panose="02010600030101010101" pitchFamily="2" charset="-122"/>
              </a:rPr>
              <a:t>0.382</a:t>
            </a:r>
            <a:r>
              <a:rPr lang="zh-CN" altLang="en-US" sz="2000" dirty="0">
                <a:solidFill>
                  <a:srgbClr val="000000"/>
                </a:solidFill>
                <a:latin typeface="宋体" panose="02010600030101010101" pitchFamily="2" charset="-122"/>
              </a:rPr>
              <a:t>上升到</a:t>
            </a:r>
            <a:r>
              <a:rPr lang="en-US" altLang="zh-CN" sz="2000" dirty="0">
                <a:solidFill>
                  <a:srgbClr val="000000"/>
                </a:solidFill>
                <a:latin typeface="宋体" panose="02010600030101010101" pitchFamily="2" charset="-122"/>
              </a:rPr>
              <a:t>0.99464</a:t>
            </a:r>
            <a:endParaRPr lang="en-US" altLang="zh-CN"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792590" y="304800"/>
            <a:ext cx="7370762" cy="838200"/>
          </a:xfrm>
          <a:prstGeom prst="rect">
            <a:avLst/>
          </a:prstGeom>
        </p:spPr>
        <p:txBody>
          <a:bodyPr/>
          <a:lstStyle/>
          <a:p>
            <a:pPr algn="ctr" eaLnBrk="1" fontAlgn="auto" hangingPunct="1">
              <a:spcAft>
                <a:spcPts val="0"/>
              </a:spcAft>
              <a:defRPr/>
            </a:pPr>
            <a:r>
              <a:rPr lang="zh-CN" altLang="en-US" dirty="0"/>
              <a:t>主观</a:t>
            </a:r>
            <a:r>
              <a:rPr lang="en-US" altLang="zh-CN" dirty="0"/>
              <a:t>Bayes</a:t>
            </a:r>
            <a:r>
              <a:rPr lang="zh-CN" altLang="en-US" dirty="0"/>
              <a:t>方法的特点</a:t>
            </a:r>
            <a:endParaRPr lang="zh-CN" altLang="en-US" dirty="0"/>
          </a:p>
        </p:txBody>
      </p:sp>
      <p:sp>
        <p:nvSpPr>
          <p:cNvPr id="100355" name="Rectangle 3" descr="Rectangle: Click to edit Master text styles&#10;Second level&#10;Third level&#10;Fourth level&#10;Fifth level"/>
          <p:cNvSpPr>
            <a:spLocks noGrp="1" noChangeArrowheads="1"/>
          </p:cNvSpPr>
          <p:nvPr>
            <p:ph idx="4294967295"/>
          </p:nvPr>
        </p:nvSpPr>
        <p:spPr>
          <a:xfrm>
            <a:off x="540032" y="1219200"/>
            <a:ext cx="8153400" cy="5105400"/>
          </a:xfrm>
          <a:prstGeom prst="rect">
            <a:avLst/>
          </a:prstGeom>
        </p:spPr>
        <p:txBody>
          <a:bodyPr>
            <a:noAutofit/>
          </a:bodyPr>
          <a:lstStyle/>
          <a:p>
            <a:pPr eaLnBrk="1" fontAlgn="auto" hangingPunct="1">
              <a:lnSpc>
                <a:spcPct val="90000"/>
              </a:lnSpc>
              <a:spcAft>
                <a:spcPts val="0"/>
              </a:spcAft>
              <a:buFont typeface="Wingdings" panose="05000000000000000000" pitchFamily="2" charset="2"/>
              <a:buChar char="u"/>
              <a:defRPr/>
            </a:pPr>
            <a:r>
              <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优点：</a:t>
            </a:r>
            <a:endPar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auto" hangingPunct="1">
              <a:lnSpc>
                <a:spcPct val="110000"/>
              </a:lnSpc>
              <a:spcAft>
                <a:spcPts val="0"/>
              </a:spcAft>
              <a:buFont typeface="Wingdings" panose="05000000000000000000" pitchFamily="2" charset="2"/>
              <a:buChar char="Ø"/>
              <a:defRPr/>
            </a:pPr>
            <a:r>
              <a:rPr lang="zh-CN" altLang="en-US" sz="2000" dirty="0"/>
              <a:t>主观</a:t>
            </a:r>
            <a:r>
              <a:rPr lang="en-US" altLang="zh-CN" sz="2000" dirty="0" err="1"/>
              <a:t>Bayes</a:t>
            </a:r>
            <a:r>
              <a:rPr lang="zh-CN" altLang="en-US" sz="2000" dirty="0"/>
              <a:t>方法中的计算公式大多是在概率论的基础上推导出来，具有较坚实的理论基础。</a:t>
            </a:r>
            <a:endParaRPr lang="zh-CN" altLang="en-US" sz="2000" dirty="0"/>
          </a:p>
          <a:p>
            <a:pPr eaLnBrk="1" fontAlgn="auto" hangingPunct="1">
              <a:lnSpc>
                <a:spcPct val="110000"/>
              </a:lnSpc>
              <a:spcAft>
                <a:spcPts val="0"/>
              </a:spcAft>
              <a:buFont typeface="Wingdings" panose="05000000000000000000" pitchFamily="2" charset="2"/>
              <a:buChar char="Ø"/>
              <a:defRPr/>
            </a:pPr>
            <a:r>
              <a:rPr lang="zh-CN" altLang="en-US" sz="2000" dirty="0"/>
              <a:t>知识的静态强度</a:t>
            </a:r>
            <a:r>
              <a:rPr lang="en-US" altLang="zh-CN" sz="2000" dirty="0"/>
              <a:t>LS</a:t>
            </a:r>
            <a:r>
              <a:rPr lang="zh-CN" altLang="en-US" sz="2000" dirty="0"/>
              <a:t>及</a:t>
            </a:r>
            <a:r>
              <a:rPr lang="en-US" altLang="zh-CN" sz="2000" dirty="0"/>
              <a:t>LN</a:t>
            </a:r>
            <a:r>
              <a:rPr lang="zh-CN" altLang="en-US" sz="2000" dirty="0"/>
              <a:t>是由领域专家给出，避免了大量的数据统计工作。</a:t>
            </a:r>
            <a:r>
              <a:rPr lang="en-US" altLang="zh-CN" sz="2000" dirty="0"/>
              <a:t>LS</a:t>
            </a:r>
            <a:r>
              <a:rPr lang="zh-CN" altLang="en-US" sz="2000" dirty="0"/>
              <a:t>和</a:t>
            </a:r>
            <a:r>
              <a:rPr lang="en-US" altLang="zh-CN" sz="2000" dirty="0"/>
              <a:t>LN</a:t>
            </a:r>
            <a:r>
              <a:rPr lang="zh-CN" altLang="en-US" sz="2000" dirty="0"/>
              <a:t>比较全面的反映了证据与结论间的因果关系，使推出的结论有较准确的确定性。</a:t>
            </a:r>
            <a:endParaRPr lang="zh-CN" altLang="en-US" sz="2000" dirty="0"/>
          </a:p>
          <a:p>
            <a:pPr eaLnBrk="1" fontAlgn="auto" hangingPunct="1">
              <a:lnSpc>
                <a:spcPct val="110000"/>
              </a:lnSpc>
              <a:spcAft>
                <a:spcPts val="0"/>
              </a:spcAft>
              <a:buFont typeface="Wingdings" panose="05000000000000000000" pitchFamily="2" charset="2"/>
              <a:buChar char="Ø"/>
              <a:defRPr/>
            </a:pPr>
            <a:r>
              <a:rPr lang="zh-CN" altLang="en-US" sz="2000" dirty="0"/>
              <a:t>主观</a:t>
            </a:r>
            <a:r>
              <a:rPr lang="en-US" altLang="zh-CN" sz="2000" dirty="0" err="1"/>
              <a:t>Bayes</a:t>
            </a:r>
            <a:r>
              <a:rPr lang="zh-CN" altLang="en-US" sz="2000" dirty="0"/>
              <a:t>方法不仅给出了证据肯定存在、肯定不存在时更新后验概率的方法，还给出了证据不确定时的方法，实现了不确定性的逐级传递。</a:t>
            </a:r>
            <a:endParaRPr lang="zh-CN" altLang="en-US" sz="2000" dirty="0"/>
          </a:p>
          <a:p>
            <a:pPr eaLnBrk="1" fontAlgn="auto" hangingPunct="1">
              <a:lnSpc>
                <a:spcPct val="90000"/>
              </a:lnSpc>
              <a:spcAft>
                <a:spcPts val="0"/>
              </a:spcAft>
              <a:buFont typeface="Wingdings" panose="05000000000000000000" pitchFamily="2" charset="2"/>
              <a:buChar char="u"/>
              <a:defRPr/>
            </a:pPr>
            <a:r>
              <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缺点：</a:t>
            </a:r>
            <a:endParaRPr lang="zh-CN" alt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auto" hangingPunct="1">
              <a:lnSpc>
                <a:spcPct val="120000"/>
              </a:lnSpc>
              <a:spcAft>
                <a:spcPts val="0"/>
              </a:spcAft>
              <a:buFont typeface="Wingdings" panose="05000000000000000000" pitchFamily="2" charset="2"/>
              <a:buChar char="Ø"/>
              <a:defRPr/>
            </a:pPr>
            <a:r>
              <a:rPr lang="zh-CN" altLang="en-US" sz="2000" dirty="0"/>
              <a:t>要求领域专家在给出知识时，同时给出</a:t>
            </a:r>
            <a:r>
              <a:rPr lang="en-US" altLang="zh-CN" sz="2000" dirty="0"/>
              <a:t>H</a:t>
            </a:r>
            <a:r>
              <a:rPr lang="zh-CN" altLang="en-US" sz="2000" dirty="0"/>
              <a:t>的先验概率</a:t>
            </a:r>
            <a:r>
              <a:rPr lang="en-US" altLang="zh-CN" sz="2000" dirty="0"/>
              <a:t>P(H)</a:t>
            </a:r>
            <a:r>
              <a:rPr lang="zh-CN" altLang="en-US" sz="2000" dirty="0"/>
              <a:t>，这在实践中比较困难。</a:t>
            </a:r>
            <a:endParaRPr lang="zh-CN" altLang="en-US" sz="2000" dirty="0"/>
          </a:p>
          <a:p>
            <a:pPr eaLnBrk="1" fontAlgn="auto" hangingPunct="1">
              <a:lnSpc>
                <a:spcPct val="120000"/>
              </a:lnSpc>
              <a:spcAft>
                <a:spcPts val="0"/>
              </a:spcAft>
              <a:buFont typeface="Wingdings" panose="05000000000000000000" pitchFamily="2" charset="2"/>
              <a:buChar char="Ø"/>
              <a:defRPr/>
            </a:pPr>
            <a:r>
              <a:rPr lang="en-US" altLang="zh-CN" sz="2000" dirty="0" err="1"/>
              <a:t>Bayes</a:t>
            </a:r>
            <a:r>
              <a:rPr lang="zh-CN" altLang="en-US" sz="2000" dirty="0"/>
              <a:t>定理中关于事件间独立性的要求，使主观贝叶斯方法的应用受到限制。</a:t>
            </a:r>
            <a:endParaRPr lang="zh-CN" altLang="en-US" sz="20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CFC407C-16B0-4BB3-9DB5-77B56FF8504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anim calcmode="lin" valueType="num">
                                      <p:cBhvr additive="base">
                                        <p:cTn id="7" dur="500" fill="hold"/>
                                        <p:tgtEl>
                                          <p:spTgt spid="1003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pRg st="1" end="1"/>
                                            </p:txEl>
                                          </p:spTgt>
                                        </p:tgtEl>
                                        <p:attrNameLst>
                                          <p:attrName>style.visibility</p:attrName>
                                        </p:attrNameLst>
                                      </p:cBhvr>
                                      <p:to>
                                        <p:strVal val="visible"/>
                                      </p:to>
                                    </p:set>
                                    <p:anim calcmode="lin" valueType="num">
                                      <p:cBhvr additive="base">
                                        <p:cTn id="13" dur="500" fill="hold"/>
                                        <p:tgtEl>
                                          <p:spTgt spid="1003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pRg st="2" end="2"/>
                                            </p:txEl>
                                          </p:spTgt>
                                        </p:tgtEl>
                                        <p:attrNameLst>
                                          <p:attrName>style.visibility</p:attrName>
                                        </p:attrNameLst>
                                      </p:cBhvr>
                                      <p:to>
                                        <p:strVal val="visible"/>
                                      </p:to>
                                    </p:set>
                                    <p:anim calcmode="lin" valueType="num">
                                      <p:cBhvr additive="base">
                                        <p:cTn id="19" dur="500" fill="hold"/>
                                        <p:tgtEl>
                                          <p:spTgt spid="1003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pRg st="3" end="3"/>
                                            </p:txEl>
                                          </p:spTgt>
                                        </p:tgtEl>
                                        <p:attrNameLst>
                                          <p:attrName>style.visibility</p:attrName>
                                        </p:attrNameLst>
                                      </p:cBhvr>
                                      <p:to>
                                        <p:strVal val="visible"/>
                                      </p:to>
                                    </p:set>
                                    <p:anim calcmode="lin" valueType="num">
                                      <p:cBhvr additive="base">
                                        <p:cTn id="25" dur="500" fill="hold"/>
                                        <p:tgtEl>
                                          <p:spTgt spid="1003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pRg st="4" end="4"/>
                                            </p:txEl>
                                          </p:spTgt>
                                        </p:tgtEl>
                                        <p:attrNameLst>
                                          <p:attrName>style.visibility</p:attrName>
                                        </p:attrNameLst>
                                      </p:cBhvr>
                                      <p:to>
                                        <p:strVal val="visible"/>
                                      </p:to>
                                    </p:set>
                                    <p:anim calcmode="lin" valueType="num">
                                      <p:cBhvr additive="base">
                                        <p:cTn id="31" dur="500" fill="hold"/>
                                        <p:tgtEl>
                                          <p:spTgt spid="1003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00355">
                                            <p:txEl>
                                              <p:pRg st="5" end="5"/>
                                            </p:txEl>
                                          </p:spTgt>
                                        </p:tgtEl>
                                        <p:attrNameLst>
                                          <p:attrName>style.visibility</p:attrName>
                                        </p:attrNameLst>
                                      </p:cBhvr>
                                      <p:to>
                                        <p:strVal val="visible"/>
                                      </p:to>
                                    </p:set>
                                    <p:anim calcmode="lin" valueType="num">
                                      <p:cBhvr additive="base">
                                        <p:cTn id="36" dur="500" fill="hold"/>
                                        <p:tgtEl>
                                          <p:spTgt spid="10035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03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0355">
                                            <p:txEl>
                                              <p:pRg st="6" end="6"/>
                                            </p:txEl>
                                          </p:spTgt>
                                        </p:tgtEl>
                                        <p:attrNameLst>
                                          <p:attrName>style.visibility</p:attrName>
                                        </p:attrNameLst>
                                      </p:cBhvr>
                                      <p:to>
                                        <p:strVal val="visible"/>
                                      </p:to>
                                    </p:set>
                                    <p:anim calcmode="lin" valueType="num">
                                      <p:cBhvr additive="base">
                                        <p:cTn id="42" dur="500" fill="hold"/>
                                        <p:tgtEl>
                                          <p:spTgt spid="10035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03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754326"/>
          </a:xfrm>
          <a:prstGeom prst="rect">
            <a:avLst/>
          </a:prstGeom>
          <a:noFill/>
          <a:ln w="9525">
            <a:noFill/>
            <a:miter lim="800000"/>
          </a:ln>
        </p:spPr>
        <p:txBody>
          <a:bodyPr wrap="square">
            <a:spAutoFit/>
          </a:bodyPr>
          <a:lstStyle/>
          <a:p>
            <a:pPr algn="ctr">
              <a:lnSpc>
                <a:spcPct val="150000"/>
              </a:lnSpc>
            </a:pP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4.4 </a:t>
            </a:r>
            <a:r>
              <a:rPr lang="zh-CN" altLang="en-US" sz="7200" b="1" dirty="0" smtClean="0">
                <a:solidFill>
                  <a:schemeClr val="bg1"/>
                </a:solidFill>
                <a:latin typeface="隶书" panose="02010509060101010101" pitchFamily="49" charset="-122"/>
                <a:ea typeface="隶书" panose="02010509060101010101" pitchFamily="49" charset="-122"/>
              </a:rPr>
              <a:t>可信度方法</a:t>
            </a:r>
            <a:endParaRPr lang="zh-CN" altLang="en-US" sz="7200" b="1" dirty="0">
              <a:solidFill>
                <a:schemeClr val="bg1"/>
              </a:solidFill>
              <a:latin typeface="隶书" panose="02010509060101010101" pitchFamily="49" charset="-122"/>
              <a:ea typeface="隶书" panose="02010509060101010101" pitchFamily="49"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descr="Rectangle: Click to edit Master text styles&#10;Second level&#10;Third level&#10;Fourth level&#10;Fifth level"/>
          <p:cNvSpPr>
            <a:spLocks noGrp="1" noChangeArrowheads="1"/>
          </p:cNvSpPr>
          <p:nvPr>
            <p:ph idx="4294967295"/>
          </p:nvPr>
        </p:nvSpPr>
        <p:spPr>
          <a:xfrm>
            <a:off x="440640" y="1311275"/>
            <a:ext cx="8305800" cy="5318125"/>
          </a:xfrm>
          <a:prstGeom prst="rect">
            <a:avLst/>
          </a:prstGeom>
        </p:spPr>
        <p:txBody>
          <a:bodyPr/>
          <a:lstStyle/>
          <a:p>
            <a:pPr eaLnBrk="1" hangingPunct="1">
              <a:lnSpc>
                <a:spcPct val="80000"/>
              </a:lnSpc>
              <a:buFont typeface="Wingdings" panose="05000000000000000000" pitchFamily="2" charset="2"/>
              <a:buNone/>
            </a:pPr>
            <a:r>
              <a:rPr lang="en-US" altLang="zh-CN" sz="4000" dirty="0">
                <a:latin typeface="+mj-lt"/>
                <a:ea typeface="+mj-ea"/>
                <a:cs typeface="+mj-cs"/>
              </a:rPr>
              <a:t>1. </a:t>
            </a:r>
            <a:r>
              <a:rPr lang="zh-CN" altLang="en-US" sz="4000" dirty="0">
                <a:latin typeface="+mj-lt"/>
                <a:ea typeface="+mj-ea"/>
                <a:cs typeface="+mj-cs"/>
              </a:rPr>
              <a:t>可信度的概念</a:t>
            </a:r>
            <a:endParaRPr lang="zh-CN" altLang="en-US" sz="4000" dirty="0">
              <a:latin typeface="+mj-lt"/>
              <a:ea typeface="+mj-ea"/>
              <a:cs typeface="+mj-cs"/>
            </a:endParaRPr>
          </a:p>
          <a:p>
            <a:pPr eaLnBrk="1" hangingPunct="1">
              <a:lnSpc>
                <a:spcPct val="100000"/>
              </a:lnSpc>
              <a:buFont typeface="Wingdings" panose="05000000000000000000" pitchFamily="2" charset="2"/>
              <a:buChar char="u"/>
            </a:pPr>
            <a:r>
              <a:rPr lang="zh-CN" altLang="en-US" sz="2800" dirty="0" smtClean="0"/>
              <a:t>可信度方法是</a:t>
            </a:r>
            <a:r>
              <a:rPr lang="en-US" altLang="zh-CN" sz="2800" dirty="0" err="1" smtClean="0"/>
              <a:t>E.H.Shortliffe</a:t>
            </a:r>
            <a:r>
              <a:rPr lang="zh-CN" altLang="en-US" sz="2800" dirty="0" smtClean="0"/>
              <a:t>等人在确定性理论</a:t>
            </a:r>
            <a:r>
              <a:rPr lang="en-US" altLang="zh-CN" sz="2800" dirty="0" smtClean="0"/>
              <a:t>(Theory of Confirmation)</a:t>
            </a:r>
            <a:r>
              <a:rPr lang="zh-CN" altLang="en-US" sz="2800" dirty="0" smtClean="0"/>
              <a:t>的基础上，结合概率论等提出的一种不确定性推理方法，首先在专家系统</a:t>
            </a:r>
            <a:r>
              <a:rPr lang="en-US" altLang="zh-CN" sz="2800" dirty="0" smtClean="0"/>
              <a:t>MYCIN</a:t>
            </a:r>
            <a:r>
              <a:rPr lang="zh-CN" altLang="en-US" sz="2800" dirty="0" smtClean="0"/>
              <a:t>中得到了成功应用。</a:t>
            </a:r>
            <a:endParaRPr lang="zh-CN" altLang="en-US" sz="2800" dirty="0" smtClean="0"/>
          </a:p>
          <a:p>
            <a:pPr eaLnBrk="1" hangingPunct="1">
              <a:lnSpc>
                <a:spcPct val="8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根据经验对一个事物和现象为真的相信程度称为可信度。</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Font typeface="Wingdings" panose="05000000000000000000" pitchFamily="2" charset="2"/>
              <a:buChar char="u"/>
            </a:pP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可信度带有较大的主观性和经验性</a:t>
            </a:r>
            <a:r>
              <a:rPr lang="zh-CN" altLang="en-US" sz="2800" dirty="0" smtClean="0"/>
              <a:t>，其准确性难以把握。但人工智能面向的多是结构不良的复杂问题，难以给出精确的数学模型，先验概率及条件概率的确定又比较困难。所以可信度方法是一种</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比较实用</a:t>
            </a:r>
            <a:r>
              <a:rPr lang="zh-CN" altLang="en-US" sz="2800" dirty="0" smtClean="0"/>
              <a:t>的方法。</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386B7D7-C3CD-4A44-8BD2-BE159DC81E1B}" type="slidenum">
              <a:rPr lang="en-US" altLang="zh-CN"/>
            </a:fld>
            <a:endParaRPr lang="en-US" altLang="zh-CN"/>
          </a:p>
        </p:txBody>
      </p:sp>
      <p:grpSp>
        <p:nvGrpSpPr>
          <p:cNvPr id="6" name="组合 5"/>
          <p:cNvGrpSpPr/>
          <p:nvPr/>
        </p:nvGrpSpPr>
        <p:grpSpPr>
          <a:xfrm>
            <a:off x="0" y="157683"/>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8"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4.4.1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基本可信度模型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9" name="直接连接符 8"/>
            <p:cNvCxnSpPr>
              <a:stCxn id="8"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 calcmode="lin" valueType="num">
                                      <p:cBhvr additive="base">
                                        <p:cTn id="12"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2227">
                                            <p:txEl>
                                              <p:pRg st="2" end="2"/>
                                            </p:txEl>
                                          </p:spTgt>
                                        </p:tgtEl>
                                        <p:attrNameLst>
                                          <p:attrName>style.visibility</p:attrName>
                                        </p:attrNameLst>
                                      </p:cBhvr>
                                      <p:to>
                                        <p:strVal val="visible"/>
                                      </p:to>
                                    </p:set>
                                    <p:anim calcmode="lin" valueType="num">
                                      <p:cBhvr additive="base">
                                        <p:cTn id="18"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52227">
                                            <p:txEl>
                                              <p:pRg st="3" end="3"/>
                                            </p:txEl>
                                          </p:spTgt>
                                        </p:tgtEl>
                                        <p:attrNameLst>
                                          <p:attrName>style.visibility</p:attrName>
                                        </p:attrNameLst>
                                      </p:cBhvr>
                                      <p:to>
                                        <p:strVal val="visible"/>
                                      </p:to>
                                    </p:set>
                                    <p:anim calcmode="lin" valueType="num">
                                      <p:cBhvr additive="base">
                                        <p:cTn id="24"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1033656" y="622852"/>
            <a:ext cx="6867525" cy="609600"/>
          </a:xfrm>
          <a:prstGeom prst="rect">
            <a:avLst/>
          </a:prstGeom>
        </p:spPr>
        <p:txBody>
          <a:bodyPr>
            <a:normAutofit fontScale="90000"/>
          </a:bodyPr>
          <a:lstStyle/>
          <a:p>
            <a:pPr eaLnBrk="1" fontAlgn="auto" hangingPunct="1">
              <a:spcAft>
                <a:spcPts val="0"/>
              </a:spcAft>
              <a:defRPr/>
            </a:pPr>
            <a:r>
              <a:rPr lang="en-US" altLang="zh-CN" dirty="0"/>
              <a:t>2. C-F</a:t>
            </a:r>
            <a:r>
              <a:rPr lang="zh-CN" altLang="en-US" dirty="0"/>
              <a:t>模型</a:t>
            </a:r>
            <a:endParaRPr lang="zh-CN" altLang="en-US" dirty="0"/>
          </a:p>
        </p:txBody>
      </p:sp>
      <p:sp>
        <p:nvSpPr>
          <p:cNvPr id="53251" name="Rectangle 3" descr="Rectangle: Click to edit Master text styles&#10;Second level&#10;Third level&#10;Fourth level&#10;Fifth level"/>
          <p:cNvSpPr>
            <a:spLocks noGrp="1" noChangeArrowheads="1"/>
          </p:cNvSpPr>
          <p:nvPr>
            <p:ph idx="4294967295"/>
          </p:nvPr>
        </p:nvSpPr>
        <p:spPr>
          <a:xfrm>
            <a:off x="758696" y="1752600"/>
            <a:ext cx="7696200" cy="4191000"/>
          </a:xfrm>
          <a:prstGeom prst="rect">
            <a:avLst/>
          </a:prstGeom>
        </p:spPr>
        <p:txBody>
          <a:bodyPr/>
          <a:lstStyle/>
          <a:p>
            <a:pPr eaLnBrk="1" hangingPunct="1">
              <a:buFont typeface="Wingdings" panose="05000000000000000000" pitchFamily="2" charset="2"/>
              <a:buChar char="u"/>
            </a:pPr>
            <a:r>
              <a:rPr lang="en-US" altLang="zh-CN" sz="2400" dirty="0" smtClean="0"/>
              <a:t>C-F</a:t>
            </a:r>
            <a:r>
              <a:rPr lang="zh-CN" altLang="en-US" sz="2400" dirty="0" smtClean="0"/>
              <a:t>模型是基于可信度表示的不确定性推理的基本方法，其它可信度方法都是在此基础上发展起来的。</a:t>
            </a:r>
            <a:endParaRPr lang="zh-CN" altLang="en-US" sz="2400" dirty="0" smtClean="0"/>
          </a:p>
          <a:p>
            <a:pPr eaLnBrk="1" hangingPunct="1">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知识不确定性的表示</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r>
              <a:rPr lang="zh-CN" altLang="en-US" sz="2400" dirty="0" smtClean="0"/>
              <a:t>在该模型中，知识是用产生式规则表示的，其一般形式为：</a:t>
            </a:r>
            <a:endParaRPr lang="zh-CN" altLang="en-US" sz="2400" dirty="0" smtClean="0"/>
          </a:p>
          <a:p>
            <a:pPr algn="ctr" eaLnBrk="1" hangingPunct="1">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		E	THEN		H	(CF(H,E))</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Font typeface="Wingdings" panose="05000000000000000000" pitchFamily="2" charset="2"/>
              <a:buNone/>
            </a:pPr>
            <a:r>
              <a:rPr lang="zh-CN" altLang="en-US" sz="2000" dirty="0" smtClean="0"/>
              <a:t>其中，</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CF(H,E)</a:t>
            </a:r>
            <a:r>
              <a:rPr lang="zh-CN" altLang="en-US" sz="2000" dirty="0" smtClean="0"/>
              <a:t>是该条知识的</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可信度</a:t>
            </a:r>
            <a:r>
              <a:rPr lang="zh-CN" altLang="en-US" sz="2000" dirty="0" smtClean="0"/>
              <a:t>，称为可信度因子或规则强度，即</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静态强度</a:t>
            </a:r>
            <a:r>
              <a:rPr lang="zh-CN" altLang="en-US" sz="2000" dirty="0" smtClean="0"/>
              <a:t>。一般</a:t>
            </a:r>
            <a:r>
              <a:rPr lang="en-US" altLang="zh-CN" sz="2000" dirty="0" smtClean="0"/>
              <a:t>CF(H,E)∈</a:t>
            </a:r>
            <a:r>
              <a:rPr lang="en-US" altLang="zh-CN" sz="2000" dirty="0" smtClean="0"/>
              <a:t>[0, 1</a:t>
            </a:r>
            <a:r>
              <a:rPr lang="en-US" altLang="zh-CN" sz="2000" dirty="0" smtClean="0"/>
              <a:t>]</a:t>
            </a:r>
            <a:r>
              <a:rPr lang="zh-CN" altLang="en-US" sz="2000" dirty="0" smtClean="0"/>
              <a:t>。</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5E2A4947-3AA2-4913-A53E-5912FAB2957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 calcmode="lin" valueType="num">
                                      <p:cBhvr additive="base">
                                        <p:cTn id="7" dur="500" fill="hold"/>
                                        <p:tgtEl>
                                          <p:spTgt spid="53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1">
                                            <p:txEl>
                                              <p:pRg st="1" end="1"/>
                                            </p:txEl>
                                          </p:spTgt>
                                        </p:tgtEl>
                                        <p:attrNameLst>
                                          <p:attrName>style.visibility</p:attrName>
                                        </p:attrNameLst>
                                      </p:cBhvr>
                                      <p:to>
                                        <p:strVal val="visible"/>
                                      </p:to>
                                    </p:set>
                                    <p:anim calcmode="lin" valueType="num">
                                      <p:cBhvr additive="base">
                                        <p:cTn id="13" dur="500" fill="hold"/>
                                        <p:tgtEl>
                                          <p:spTgt spid="532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1">
                                            <p:txEl>
                                              <p:pRg st="2" end="2"/>
                                            </p:txEl>
                                          </p:spTgt>
                                        </p:tgtEl>
                                        <p:attrNameLst>
                                          <p:attrName>style.visibility</p:attrName>
                                        </p:attrNameLst>
                                      </p:cBhvr>
                                      <p:to>
                                        <p:strVal val="visible"/>
                                      </p:to>
                                    </p:set>
                                    <p:anim calcmode="lin" valueType="num">
                                      <p:cBhvr additive="base">
                                        <p:cTn id="19"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1">
                                            <p:txEl>
                                              <p:pRg st="3" end="3"/>
                                            </p:txEl>
                                          </p:spTgt>
                                        </p:tgtEl>
                                        <p:attrNameLst>
                                          <p:attrName>style.visibility</p:attrName>
                                        </p:attrNameLst>
                                      </p:cBhvr>
                                      <p:to>
                                        <p:strVal val="visible"/>
                                      </p:to>
                                    </p:set>
                                    <p:anim calcmode="lin" valueType="num">
                                      <p:cBhvr additive="base">
                                        <p:cTn id="25" dur="500" fill="hold"/>
                                        <p:tgtEl>
                                          <p:spTgt spid="532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1">
                                            <p:txEl>
                                              <p:pRg st="4" end="4"/>
                                            </p:txEl>
                                          </p:spTgt>
                                        </p:tgtEl>
                                        <p:attrNameLst>
                                          <p:attrName>style.visibility</p:attrName>
                                        </p:attrNameLst>
                                      </p:cBhvr>
                                      <p:to>
                                        <p:strVal val="visible"/>
                                      </p:to>
                                    </p:set>
                                    <p:anim calcmode="lin" valueType="num">
                                      <p:cBhvr additive="base">
                                        <p:cTn id="31" dur="500" fill="hold"/>
                                        <p:tgtEl>
                                          <p:spTgt spid="532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1166176" y="503238"/>
            <a:ext cx="6513513" cy="762000"/>
          </a:xfrm>
          <a:prstGeom prst="rect">
            <a:avLst/>
          </a:prstGeom>
        </p:spPr>
        <p:txBody>
          <a:bodyPr/>
          <a:lstStyle/>
          <a:p>
            <a:pPr eaLnBrk="1" fontAlgn="auto" hangingPunct="1">
              <a:spcAft>
                <a:spcPts val="0"/>
              </a:spcAft>
              <a:defRPr/>
            </a:pPr>
            <a:r>
              <a:rPr lang="en-US" altLang="zh-CN" sz="4000" dirty="0"/>
              <a:t>3.</a:t>
            </a:r>
            <a:r>
              <a:rPr lang="zh-CN" altLang="en-US" dirty="0"/>
              <a:t>证据的不确定性</a:t>
            </a:r>
            <a:endParaRPr lang="zh-CN" altLang="en-US" dirty="0"/>
          </a:p>
        </p:txBody>
      </p:sp>
      <p:sp>
        <p:nvSpPr>
          <p:cNvPr id="54275" name="Rectangle 3" descr="Rectangle: Click to edit Master text styles&#10;Second level&#10;Third level&#10;Fourth level&#10;Fifth level"/>
          <p:cNvSpPr>
            <a:spLocks noGrp="1" noChangeArrowheads="1"/>
          </p:cNvSpPr>
          <p:nvPr>
            <p:ph idx="4294967295"/>
          </p:nvPr>
        </p:nvSpPr>
        <p:spPr>
          <a:xfrm>
            <a:off x="778645" y="1773238"/>
            <a:ext cx="7583487" cy="4703762"/>
          </a:xfrm>
          <a:prstGeom prst="rect">
            <a:avLst/>
          </a:prstGeom>
        </p:spPr>
        <p:txBody>
          <a:bodyPr/>
          <a:lstStyle/>
          <a:p>
            <a:pPr eaLnBrk="1" hangingPunct="1"/>
            <a:r>
              <a:rPr lang="zh-CN" altLang="en-US" dirty="0" smtClean="0"/>
              <a:t>证据的不确定性也用可信度因子表示。</a:t>
            </a:r>
            <a:endParaRPr lang="zh-CN" altLang="en-US" dirty="0" smtClean="0"/>
          </a:p>
          <a:p>
            <a:pPr lvl="1" eaLnBrk="1" hangingPunct="1"/>
            <a:r>
              <a:rPr lang="zh-CN" altLang="en-US" dirty="0" smtClean="0"/>
              <a:t>如</a:t>
            </a:r>
            <a:r>
              <a:rPr lang="en-US" altLang="zh-CN" dirty="0" smtClean="0"/>
              <a:t>CF(E)=0.6</a:t>
            </a:r>
            <a:endParaRPr lang="en-US" altLang="zh-CN" dirty="0" smtClean="0"/>
          </a:p>
          <a:p>
            <a:pPr eaLnBrk="1" hangingPunct="1"/>
            <a:r>
              <a:rPr lang="zh-CN" altLang="en-US" dirty="0" smtClean="0">
                <a:solidFill>
                  <a:srgbClr val="D31128"/>
                </a:solidFill>
              </a:rPr>
              <a:t>注意：</a:t>
            </a:r>
            <a:endParaRPr lang="zh-CN" altLang="en-US" dirty="0" smtClean="0">
              <a:solidFill>
                <a:srgbClr val="D31128"/>
              </a:solidFill>
            </a:endParaRPr>
          </a:p>
          <a:p>
            <a:pPr lvl="1" eaLnBrk="1" hangingPunct="1"/>
            <a:r>
              <a:rPr lang="en-US" altLang="zh-CN" dirty="0" smtClean="0"/>
              <a:t>CF(H,E)</a:t>
            </a:r>
            <a:r>
              <a:rPr lang="zh-CN" altLang="en-US" dirty="0" smtClean="0"/>
              <a:t>表示</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知识的强度</a:t>
            </a:r>
            <a:r>
              <a:rPr lang="zh-CN" altLang="en-US" dirty="0" smtClean="0"/>
              <a:t>，即</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静态强度</a:t>
            </a:r>
            <a:r>
              <a:rPr lang="zh-CN" altLang="en-US" dirty="0" smtClean="0"/>
              <a:t>；</a:t>
            </a:r>
            <a:endParaRPr lang="zh-CN" altLang="en-US" dirty="0" smtClean="0"/>
          </a:p>
          <a:p>
            <a:pPr lvl="1" eaLnBrk="1" hangingPunct="1"/>
            <a:r>
              <a:rPr lang="en-US" altLang="zh-CN" dirty="0" smtClean="0"/>
              <a:t>CF(E)</a:t>
            </a:r>
            <a:r>
              <a:rPr lang="zh-CN" altLang="en-US" dirty="0" smtClean="0"/>
              <a:t>表示</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证据的强度</a:t>
            </a:r>
            <a:r>
              <a:rPr lang="zh-CN" altLang="en-US" dirty="0" smtClean="0"/>
              <a:t>，即</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动态强度</a:t>
            </a:r>
            <a:r>
              <a:rPr lang="zh-CN" altLang="en-US" dirty="0" smtClean="0"/>
              <a:t>。</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51D860E-1335-4B64-BB30-909C87F1648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 calcmode="lin" valueType="num">
                                      <p:cBhvr additive="base">
                                        <p:cTn id="11"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4275">
                                            <p:txEl>
                                              <p:pRg st="2" end="2"/>
                                            </p:txEl>
                                          </p:spTgt>
                                        </p:tgtEl>
                                        <p:attrNameLst>
                                          <p:attrName>style.visibility</p:attrName>
                                        </p:attrNameLst>
                                      </p:cBhvr>
                                      <p:to>
                                        <p:strVal val="visible"/>
                                      </p:to>
                                    </p:set>
                                    <p:anim calcmode="lin" valueType="num">
                                      <p:cBhvr additive="base">
                                        <p:cTn id="1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4275">
                                            <p:txEl>
                                              <p:pRg st="3" end="3"/>
                                            </p:txEl>
                                          </p:spTgt>
                                        </p:tgtEl>
                                        <p:attrNameLst>
                                          <p:attrName>style.visibility</p:attrName>
                                        </p:attrNameLst>
                                      </p:cBhvr>
                                      <p:to>
                                        <p:strVal val="visible"/>
                                      </p:to>
                                    </p:set>
                                    <p:anim calcmode="lin" valueType="num">
                                      <p:cBhvr additive="base">
                                        <p:cTn id="22"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4275">
                                            <p:txEl>
                                              <p:pRg st="4" end="4"/>
                                            </p:txEl>
                                          </p:spTgt>
                                        </p:tgtEl>
                                        <p:attrNameLst>
                                          <p:attrName>style.visibility</p:attrName>
                                        </p:attrNameLst>
                                      </p:cBhvr>
                                      <p:to>
                                        <p:strVal val="visible"/>
                                      </p:to>
                                    </p:set>
                                    <p:anim calcmode="lin" valueType="num">
                                      <p:cBhvr additive="base">
                                        <p:cTn id="28"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834876" y="457200"/>
            <a:ext cx="7327900" cy="838200"/>
          </a:xfrm>
          <a:prstGeom prst="rect">
            <a:avLst/>
          </a:prstGeom>
        </p:spPr>
        <p:txBody>
          <a:bodyPr/>
          <a:lstStyle/>
          <a:p>
            <a:pPr eaLnBrk="1" fontAlgn="auto" hangingPunct="1">
              <a:spcAft>
                <a:spcPts val="0"/>
              </a:spcAft>
              <a:defRPr/>
            </a:pPr>
            <a:r>
              <a:rPr lang="en-US" altLang="zh-CN" dirty="0"/>
              <a:t>4. </a:t>
            </a:r>
            <a:r>
              <a:rPr lang="zh-CN" altLang="en-US" dirty="0"/>
              <a:t>组合证据的不确定性</a:t>
            </a:r>
            <a:endParaRPr lang="zh-CN" altLang="en-US" dirty="0"/>
          </a:p>
        </p:txBody>
      </p:sp>
      <p:sp>
        <p:nvSpPr>
          <p:cNvPr id="55299" name="Rectangle 3" descr="Rectangle: Click to edit Master text styles&#10;Second level&#10;Third level&#10;Fourth level&#10;Fifth level"/>
          <p:cNvSpPr>
            <a:spLocks noGrp="1" noChangeArrowheads="1"/>
          </p:cNvSpPr>
          <p:nvPr>
            <p:ph idx="4294967295"/>
          </p:nvPr>
        </p:nvSpPr>
        <p:spPr>
          <a:xfrm>
            <a:off x="245168" y="1554163"/>
            <a:ext cx="8686800" cy="4525962"/>
          </a:xfrm>
          <a:prstGeom prst="rect">
            <a:avLst/>
          </a:prstGeom>
        </p:spPr>
        <p:txBody>
          <a:bodyPr/>
          <a:lstStyle/>
          <a:p>
            <a:pPr eaLnBrk="1" hangingPunct="1">
              <a:buFont typeface="Wingdings" panose="05000000000000000000" pitchFamily="2" charset="2"/>
              <a:buChar char="u"/>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可采用最大最小法。</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Char char="ü"/>
            </a:pPr>
            <a:r>
              <a:rPr lang="zh-CN" altLang="en-US" dirty="0" smtClean="0"/>
              <a:t>若</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AND 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AND</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AND </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dirty="0" smtClean="0"/>
              <a:t>,</a:t>
            </a:r>
            <a:r>
              <a:rPr lang="zh-CN" altLang="en-US" dirty="0" smtClean="0"/>
              <a:t>则</a:t>
            </a:r>
            <a:endParaRPr lang="zh-CN" altLang="en-US" dirty="0" smtClean="0"/>
          </a:p>
          <a:p>
            <a:pPr algn="ctr" eaLnBrk="1" hangingPunct="1">
              <a:buFont typeface="Wingdings" panose="05000000000000000000" pitchFamily="2" charset="2"/>
              <a:buNone/>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CF(E)=min{CF(E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Char char="ü"/>
            </a:pPr>
            <a:r>
              <a:rPr lang="zh-CN" altLang="en-US" dirty="0" smtClean="0"/>
              <a:t>若</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OR 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OR</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OR </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dirty="0" smtClean="0"/>
              <a:t>,</a:t>
            </a:r>
            <a:r>
              <a:rPr lang="zh-CN" altLang="en-US" dirty="0" smtClean="0"/>
              <a:t>则</a:t>
            </a:r>
            <a:endParaRPr lang="zh-CN" altLang="en-US" dirty="0" smtClean="0"/>
          </a:p>
          <a:p>
            <a:pPr algn="ctr" eaLnBrk="1" hangingPunct="1">
              <a:buFont typeface="Wingdings" panose="05000000000000000000" pitchFamily="2" charset="2"/>
              <a:buNone/>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CF(E)=max{CF(E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),CF(E</a:t>
            </a:r>
            <a:r>
              <a:rPr lang="en-US" altLang="zh-CN" b="1" cap="all" baseline="-2500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a:t>
            </a:r>
            <a:r>
              <a:rPr lang="en-US" altLang="zh-CN"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endParaRPr lang="en-US" altLang="zh-CN"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27D3F84-898B-46B5-9F3F-AFDE64214D6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 calcmode="lin" valueType="num">
                                      <p:cBhvr additive="base">
                                        <p:cTn id="7"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5299">
                                            <p:txEl>
                                              <p:pRg st="1" end="1"/>
                                            </p:txEl>
                                          </p:spTgt>
                                        </p:tgtEl>
                                        <p:attrNameLst>
                                          <p:attrName>style.visibility</p:attrName>
                                        </p:attrNameLst>
                                      </p:cBhvr>
                                      <p:to>
                                        <p:strVal val="visible"/>
                                      </p:to>
                                    </p:set>
                                    <p:anim calcmode="lin" valueType="num">
                                      <p:cBhvr additive="base">
                                        <p:cTn id="13" dur="500" fill="hold"/>
                                        <p:tgtEl>
                                          <p:spTgt spid="552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5299">
                                            <p:txEl>
                                              <p:pRg st="3" end="3"/>
                                            </p:txEl>
                                          </p:spTgt>
                                        </p:tgtEl>
                                        <p:attrNameLst>
                                          <p:attrName>style.visibility</p:attrName>
                                        </p:attrNameLst>
                                      </p:cBhvr>
                                      <p:to>
                                        <p:strVal val="visible"/>
                                      </p:to>
                                    </p:set>
                                    <p:anim calcmode="lin" valueType="num">
                                      <p:cBhvr additive="base">
                                        <p:cTn id="25" dur="500" fill="hold"/>
                                        <p:tgtEl>
                                          <p:spTgt spid="552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2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5299">
                                            <p:txEl>
                                              <p:pRg st="4" end="4"/>
                                            </p:txEl>
                                          </p:spTgt>
                                        </p:tgtEl>
                                        <p:attrNameLst>
                                          <p:attrName>style.visibility</p:attrName>
                                        </p:attrNameLst>
                                      </p:cBhvr>
                                      <p:to>
                                        <p:strVal val="visible"/>
                                      </p:to>
                                    </p:set>
                                    <p:anim calcmode="lin" valueType="num">
                                      <p:cBhvr additive="base">
                                        <p:cTn id="31" dur="500" fill="hold"/>
                                        <p:tgtEl>
                                          <p:spTgt spid="5529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2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728860" y="457200"/>
            <a:ext cx="7645400" cy="838200"/>
          </a:xfrm>
          <a:prstGeom prst="rect">
            <a:avLst/>
          </a:prstGeom>
        </p:spPr>
        <p:txBody>
          <a:bodyPr/>
          <a:lstStyle/>
          <a:p>
            <a:pPr eaLnBrk="1" fontAlgn="auto" hangingPunct="1">
              <a:spcAft>
                <a:spcPts val="0"/>
              </a:spcAft>
              <a:defRPr/>
            </a:pPr>
            <a:r>
              <a:rPr lang="en-US" altLang="zh-CN" dirty="0"/>
              <a:t>5. </a:t>
            </a:r>
            <a:r>
              <a:rPr lang="zh-CN" altLang="en-US" dirty="0"/>
              <a:t>不确定性的传递算法</a:t>
            </a:r>
            <a:endParaRPr lang="zh-CN" altLang="en-US" dirty="0"/>
          </a:p>
        </p:txBody>
      </p:sp>
      <p:sp>
        <p:nvSpPr>
          <p:cNvPr id="56323" name="Rectangle 3" descr="Rectangle: Click to edit Master text styles&#10;Second level&#10;Third level&#10;Fourth level&#10;Fifth level"/>
          <p:cNvSpPr>
            <a:spLocks noGrp="1" noChangeArrowheads="1"/>
          </p:cNvSpPr>
          <p:nvPr>
            <p:ph idx="4294967295"/>
          </p:nvPr>
        </p:nvSpPr>
        <p:spPr>
          <a:xfrm>
            <a:off x="609056" y="1554163"/>
            <a:ext cx="7912100" cy="4525962"/>
          </a:xfrm>
          <a:prstGeom prst="rect">
            <a:avLst/>
          </a:prstGeom>
        </p:spPr>
        <p:txBody>
          <a:bodyPr/>
          <a:lstStyle/>
          <a:p>
            <a:pPr eaLnBrk="1" hangingPunct="1">
              <a:buFont typeface="Wingdings" panose="05000000000000000000" pitchFamily="2" charset="2"/>
              <a:buChar char="u"/>
            </a:pPr>
            <a:r>
              <a:rPr lang="zh-CN" altLang="en-US" dirty="0" smtClean="0"/>
              <a:t>结论</a:t>
            </a:r>
            <a:r>
              <a:rPr lang="en-US" altLang="zh-CN" dirty="0" smtClean="0"/>
              <a:t>H</a:t>
            </a:r>
            <a:r>
              <a:rPr lang="zh-CN" altLang="en-US" dirty="0" smtClean="0"/>
              <a:t>的可信度由下式计算：</a:t>
            </a:r>
            <a:endParaRPr lang="zh-CN" altLang="en-US" dirty="0" smtClean="0"/>
          </a:p>
          <a:p>
            <a:pPr algn="ctr" eaLnBrk="1" hangingPunct="1">
              <a:buFont typeface="Wingdings" panose="05000000000000000000" pitchFamily="2" charset="2"/>
              <a:buNone/>
            </a:pP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CF(H)=CF(H,E</a:t>
            </a:r>
            <a:r>
              <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)×CF(E)</a:t>
            </a:r>
            <a:endParaRPr lang="en-US"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endParaRPr lang="en-US" altLang="zh-CN"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103F661-F5C5-4ABA-8D26-98E95E2305CF}"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4294967295"/>
          </p:nvPr>
        </p:nvSpPr>
        <p:spPr>
          <a:xfrm>
            <a:off x="245168" y="1567415"/>
            <a:ext cx="8686800" cy="4525962"/>
          </a:xfrm>
          <a:prstGeom prst="rect">
            <a:avLst/>
          </a:prstGeom>
        </p:spPr>
        <p:txBody>
          <a:bodyPr/>
          <a:lstStyle/>
          <a:p>
            <a:pPr eaLnBrk="1" fontAlgn="ctr" hangingPunct="1">
              <a:lnSpc>
                <a:spcPct val="9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常用的组合证据不确定性计算方法有：</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fontAlgn="ctr" hangingPunct="1">
              <a:lnSpc>
                <a:spcPct val="90000"/>
              </a:lnSpc>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最大最小法：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ctr" hangingPunct="1">
              <a:lnSpc>
                <a:spcPct val="90000"/>
              </a:lnSpc>
              <a:buFont typeface="Wingdings" panose="05000000000000000000" pitchFamily="2" charset="2"/>
              <a:buNone/>
            </a:pPr>
            <a:r>
              <a:rPr lang="zh-CN" altLang="en-US" sz="2000" dirty="0" smtClean="0"/>
              <a:t>		</a:t>
            </a:r>
            <a:r>
              <a:rPr lang="en-US" altLang="zh-CN" sz="2000" dirty="0" smtClean="0"/>
              <a:t>T(E</a:t>
            </a:r>
            <a:r>
              <a:rPr lang="en-US" altLang="zh-CN" sz="2000" baseline="-25000" dirty="0" smtClean="0"/>
              <a:t>1</a:t>
            </a:r>
            <a:r>
              <a:rPr lang="en-US" altLang="zh-CN" sz="2000" dirty="0" smtClean="0"/>
              <a:t> AND E</a:t>
            </a:r>
            <a:r>
              <a:rPr lang="en-US" altLang="zh-CN" sz="2000" baseline="-25000" dirty="0" smtClean="0"/>
              <a:t>2</a:t>
            </a:r>
            <a:r>
              <a:rPr lang="en-US" altLang="zh-CN" sz="2000" dirty="0" smtClean="0"/>
              <a:t>)=min{T(E</a:t>
            </a:r>
            <a:r>
              <a:rPr lang="en-US" altLang="zh-CN" sz="2000" baseline="-25000" dirty="0" smtClean="0"/>
              <a:t>1</a:t>
            </a:r>
            <a:r>
              <a:rPr lang="en-US" altLang="zh-CN" sz="2000" dirty="0" smtClean="0"/>
              <a:t>),T(E</a:t>
            </a:r>
            <a:r>
              <a:rPr lang="en-US" altLang="zh-CN" sz="2000" baseline="-25000" dirty="0" smtClean="0"/>
              <a:t>2</a:t>
            </a:r>
            <a:r>
              <a:rPr lang="en-US" altLang="zh-CN" sz="2000" dirty="0" smtClean="0"/>
              <a:t>)}</a:t>
            </a:r>
            <a:endParaRPr lang="en-US" altLang="zh-CN" sz="2000" dirty="0" smtClean="0"/>
          </a:p>
          <a:p>
            <a:pPr eaLnBrk="1" fontAlgn="ctr" hangingPunct="1">
              <a:lnSpc>
                <a:spcPct val="90000"/>
              </a:lnSpc>
              <a:buFont typeface="Wingdings" panose="05000000000000000000" pitchFamily="2" charset="2"/>
              <a:buNone/>
            </a:pPr>
            <a:r>
              <a:rPr lang="en-US" altLang="zh-CN" sz="2000" dirty="0" smtClean="0"/>
              <a:t>		T(E</a:t>
            </a:r>
            <a:r>
              <a:rPr lang="en-US" altLang="zh-CN" sz="2000" baseline="-25000" dirty="0" smtClean="0"/>
              <a:t>1</a:t>
            </a:r>
            <a:r>
              <a:rPr lang="en-US" altLang="zh-CN" sz="2000" dirty="0" smtClean="0"/>
              <a:t> OR E</a:t>
            </a:r>
            <a:r>
              <a:rPr lang="en-US" altLang="zh-CN" sz="2000" baseline="-25000" dirty="0" smtClean="0"/>
              <a:t>2</a:t>
            </a:r>
            <a:r>
              <a:rPr lang="en-US" altLang="zh-CN" sz="2000" dirty="0" smtClean="0"/>
              <a:t>)=max{T(E</a:t>
            </a:r>
            <a:r>
              <a:rPr lang="en-US" altLang="zh-CN" sz="2000" baseline="-25000" dirty="0" smtClean="0"/>
              <a:t>1</a:t>
            </a:r>
            <a:r>
              <a:rPr lang="en-US" altLang="zh-CN" sz="2000" dirty="0" smtClean="0"/>
              <a:t>),T(E</a:t>
            </a:r>
            <a:r>
              <a:rPr lang="en-US" altLang="zh-CN" sz="2000" baseline="-25000" dirty="0" smtClean="0"/>
              <a:t>2</a:t>
            </a:r>
            <a:r>
              <a:rPr lang="en-US" altLang="zh-CN" sz="2000" dirty="0" smtClean="0"/>
              <a:t>)}</a:t>
            </a:r>
            <a:endParaRPr lang="en-US" altLang="zh-CN" sz="2000" dirty="0" smtClean="0"/>
          </a:p>
          <a:p>
            <a:pPr lvl="1" eaLnBrk="1" fontAlgn="ctr" hangingPunct="1">
              <a:lnSpc>
                <a:spcPct val="90000"/>
              </a:lnSpc>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概率法：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ctr" hangingPunct="1">
              <a:lnSpc>
                <a:spcPct val="90000"/>
              </a:lnSpc>
              <a:buFont typeface="Wingdings" panose="05000000000000000000" pitchFamily="2" charset="2"/>
              <a:buNone/>
            </a:pPr>
            <a:r>
              <a:rPr lang="zh-CN" altLang="en-US" sz="2000" dirty="0" smtClean="0"/>
              <a:t>		</a:t>
            </a:r>
            <a:r>
              <a:rPr lang="en-US" altLang="zh-CN" sz="2000" dirty="0" smtClean="0"/>
              <a:t>T(E</a:t>
            </a:r>
            <a:r>
              <a:rPr lang="en-US" altLang="zh-CN" sz="2000" baseline="-25000" dirty="0" smtClean="0"/>
              <a:t>1</a:t>
            </a:r>
            <a:r>
              <a:rPr lang="en-US" altLang="zh-CN" sz="2000" dirty="0" smtClean="0"/>
              <a:t> AND E</a:t>
            </a:r>
            <a:r>
              <a:rPr lang="en-US" altLang="zh-CN" sz="2000" baseline="-25000" dirty="0" smtClean="0"/>
              <a:t>2</a:t>
            </a:r>
            <a:r>
              <a:rPr lang="en-US" altLang="zh-CN" sz="2000" dirty="0" smtClean="0"/>
              <a:t>)=T(E</a:t>
            </a:r>
            <a:r>
              <a:rPr lang="en-US" altLang="zh-CN" sz="2000" baseline="-25000" dirty="0" smtClean="0"/>
              <a:t>1</a:t>
            </a:r>
            <a:r>
              <a:rPr lang="en-US" altLang="zh-CN" sz="2000" dirty="0" smtClean="0"/>
              <a:t>)×T(E</a:t>
            </a:r>
            <a:r>
              <a:rPr lang="en-US" altLang="zh-CN" sz="2000" baseline="-25000" dirty="0" smtClean="0"/>
              <a:t>2</a:t>
            </a:r>
            <a:r>
              <a:rPr lang="en-US" altLang="zh-CN" sz="2000" dirty="0" smtClean="0"/>
              <a:t>)</a:t>
            </a:r>
            <a:endParaRPr lang="en-US" altLang="zh-CN" sz="2000" dirty="0" smtClean="0"/>
          </a:p>
          <a:p>
            <a:pPr eaLnBrk="1" fontAlgn="ctr" hangingPunct="1">
              <a:lnSpc>
                <a:spcPct val="90000"/>
              </a:lnSpc>
              <a:buFont typeface="Wingdings" panose="05000000000000000000" pitchFamily="2" charset="2"/>
              <a:buNone/>
            </a:pPr>
            <a:r>
              <a:rPr lang="en-US" altLang="zh-CN" sz="2000" dirty="0" smtClean="0"/>
              <a:t>		T(E</a:t>
            </a:r>
            <a:r>
              <a:rPr lang="en-US" altLang="zh-CN" sz="2000" baseline="-25000" dirty="0" smtClean="0"/>
              <a:t>1</a:t>
            </a:r>
            <a:r>
              <a:rPr lang="en-US" altLang="zh-CN" sz="2000" dirty="0" smtClean="0"/>
              <a:t> OR E</a:t>
            </a:r>
            <a:r>
              <a:rPr lang="en-US" altLang="zh-CN" sz="2000" baseline="-25000" dirty="0" smtClean="0"/>
              <a:t>2</a:t>
            </a:r>
            <a:r>
              <a:rPr lang="en-US" altLang="zh-CN" sz="2000" dirty="0" smtClean="0"/>
              <a:t>)=T(E</a:t>
            </a:r>
            <a:r>
              <a:rPr lang="en-US" altLang="zh-CN" sz="2000" baseline="-25000" dirty="0" smtClean="0"/>
              <a:t>1</a:t>
            </a:r>
            <a:r>
              <a:rPr lang="en-US" altLang="zh-CN" sz="2000" dirty="0" smtClean="0"/>
              <a:t>)</a:t>
            </a:r>
            <a:r>
              <a:rPr lang="zh-CN" altLang="en-US" sz="2000" dirty="0" smtClean="0"/>
              <a:t>＋</a:t>
            </a:r>
            <a:r>
              <a:rPr lang="en-US" altLang="zh-CN" sz="2000" dirty="0" smtClean="0"/>
              <a:t>T(E</a:t>
            </a:r>
            <a:r>
              <a:rPr lang="en-US" altLang="zh-CN" sz="2000" baseline="-25000" dirty="0" smtClean="0"/>
              <a:t>2</a:t>
            </a:r>
            <a:r>
              <a:rPr lang="en-US" altLang="zh-CN" sz="2000" dirty="0" smtClean="0"/>
              <a:t>)</a:t>
            </a:r>
            <a:r>
              <a:rPr lang="zh-CN" altLang="en-US" sz="2000" dirty="0" smtClean="0"/>
              <a:t>－</a:t>
            </a:r>
            <a:r>
              <a:rPr lang="en-US" altLang="zh-CN" sz="2000" dirty="0" smtClean="0"/>
              <a:t>T(E</a:t>
            </a:r>
            <a:r>
              <a:rPr lang="en-US" altLang="zh-CN" sz="2000" baseline="-25000" dirty="0" smtClean="0"/>
              <a:t>1</a:t>
            </a:r>
            <a:r>
              <a:rPr lang="en-US" altLang="zh-CN" sz="2000" dirty="0" smtClean="0"/>
              <a:t>)×T(E</a:t>
            </a:r>
            <a:r>
              <a:rPr lang="en-US" altLang="zh-CN" sz="2000" baseline="-25000" dirty="0" smtClean="0"/>
              <a:t>2</a:t>
            </a:r>
            <a:r>
              <a:rPr lang="en-US" altLang="zh-CN" sz="2000" dirty="0" smtClean="0"/>
              <a:t>)</a:t>
            </a:r>
            <a:endParaRPr lang="en-US" altLang="zh-CN" sz="2000" dirty="0" smtClean="0"/>
          </a:p>
          <a:p>
            <a:pPr lvl="1" eaLnBrk="1" fontAlgn="ctr" hangingPunct="1">
              <a:lnSpc>
                <a:spcPct val="90000"/>
              </a:lnSpc>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有界法：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fontAlgn="ctr" hangingPunct="1">
              <a:lnSpc>
                <a:spcPct val="90000"/>
              </a:lnSpc>
              <a:buFont typeface="Wingdings" panose="05000000000000000000" pitchFamily="2" charset="2"/>
              <a:buNone/>
            </a:pPr>
            <a:r>
              <a:rPr lang="zh-CN" altLang="en-US" sz="2000" dirty="0" smtClean="0"/>
              <a:t>		</a:t>
            </a:r>
            <a:r>
              <a:rPr lang="en-US" altLang="zh-CN" sz="2000" dirty="0" smtClean="0"/>
              <a:t>T(E</a:t>
            </a:r>
            <a:r>
              <a:rPr lang="en-US" altLang="zh-CN" sz="2000" baseline="-25000" dirty="0" smtClean="0"/>
              <a:t>1</a:t>
            </a:r>
            <a:r>
              <a:rPr lang="en-US" altLang="zh-CN" sz="2000" dirty="0" smtClean="0"/>
              <a:t> AND E</a:t>
            </a:r>
            <a:r>
              <a:rPr lang="en-US" altLang="zh-CN" sz="2000" baseline="-25000" dirty="0" smtClean="0"/>
              <a:t>2</a:t>
            </a:r>
            <a:r>
              <a:rPr lang="en-US" altLang="zh-CN" sz="2000" dirty="0" smtClean="0"/>
              <a:t>)=max{0,T(E</a:t>
            </a:r>
            <a:r>
              <a:rPr lang="en-US" altLang="zh-CN" sz="2000" baseline="-25000" dirty="0" smtClean="0"/>
              <a:t>1</a:t>
            </a:r>
            <a:r>
              <a:rPr lang="en-US" altLang="zh-CN" sz="2000" dirty="0" smtClean="0"/>
              <a:t>)</a:t>
            </a:r>
            <a:r>
              <a:rPr lang="zh-CN" altLang="en-US" sz="2000" dirty="0" smtClean="0"/>
              <a:t>＋</a:t>
            </a:r>
            <a:r>
              <a:rPr lang="en-US" altLang="zh-CN" sz="2000" dirty="0" smtClean="0"/>
              <a:t>T(E</a:t>
            </a:r>
            <a:r>
              <a:rPr lang="en-US" altLang="zh-CN" sz="2000" baseline="-25000" dirty="0" smtClean="0"/>
              <a:t>2</a:t>
            </a:r>
            <a:r>
              <a:rPr lang="en-US" altLang="zh-CN" sz="2000" dirty="0" smtClean="0"/>
              <a:t>)</a:t>
            </a:r>
            <a:r>
              <a:rPr lang="zh-CN" altLang="en-US" sz="2000" dirty="0" smtClean="0"/>
              <a:t>－</a:t>
            </a:r>
            <a:r>
              <a:rPr lang="en-US" altLang="zh-CN" sz="2000" dirty="0" smtClean="0"/>
              <a:t>1}</a:t>
            </a:r>
            <a:endParaRPr lang="en-US" altLang="zh-CN" sz="2000" dirty="0" smtClean="0"/>
          </a:p>
          <a:p>
            <a:pPr eaLnBrk="1" fontAlgn="ctr" hangingPunct="1">
              <a:lnSpc>
                <a:spcPct val="90000"/>
              </a:lnSpc>
              <a:buFont typeface="Wingdings" panose="05000000000000000000" pitchFamily="2" charset="2"/>
              <a:buNone/>
            </a:pPr>
            <a:r>
              <a:rPr lang="en-US" altLang="zh-CN" sz="2000" dirty="0" smtClean="0"/>
              <a:t>		T(E</a:t>
            </a:r>
            <a:r>
              <a:rPr lang="en-US" altLang="zh-CN" sz="2000" baseline="-25000" dirty="0" smtClean="0"/>
              <a:t>1</a:t>
            </a:r>
            <a:r>
              <a:rPr lang="en-US" altLang="zh-CN" sz="2000" dirty="0" smtClean="0"/>
              <a:t> OR E</a:t>
            </a:r>
            <a:r>
              <a:rPr lang="en-US" altLang="zh-CN" sz="2000" baseline="-25000" dirty="0" smtClean="0"/>
              <a:t>2</a:t>
            </a:r>
            <a:r>
              <a:rPr lang="en-US" altLang="zh-CN" sz="2000" dirty="0" smtClean="0"/>
              <a:t>)=min{1,T(E</a:t>
            </a:r>
            <a:r>
              <a:rPr lang="en-US" altLang="zh-CN" sz="2000" baseline="-25000" dirty="0" smtClean="0"/>
              <a:t>1</a:t>
            </a:r>
            <a:r>
              <a:rPr lang="en-US" altLang="zh-CN" sz="2000" dirty="0" smtClean="0"/>
              <a:t>)</a:t>
            </a:r>
            <a:r>
              <a:rPr lang="zh-CN" altLang="en-US" sz="2000" dirty="0" smtClean="0"/>
              <a:t>＋</a:t>
            </a:r>
            <a:r>
              <a:rPr lang="en-US" altLang="zh-CN" sz="2000" dirty="0" smtClean="0"/>
              <a:t>T(E</a:t>
            </a:r>
            <a:r>
              <a:rPr lang="en-US" altLang="zh-CN" sz="2000" baseline="-25000" dirty="0" smtClean="0"/>
              <a:t>2</a:t>
            </a:r>
            <a:r>
              <a:rPr lang="en-US" altLang="zh-CN" sz="2000" dirty="0" smtClean="0"/>
              <a:t>)}</a:t>
            </a:r>
            <a:endParaRPr lang="en-US" altLang="zh-CN" sz="2000" dirty="0" smtClean="0"/>
          </a:p>
          <a:p>
            <a:pPr eaLnBrk="1" fontAlgn="ctr" hangingPunct="1">
              <a:lnSpc>
                <a:spcPct val="90000"/>
              </a:lnSpc>
              <a:buFont typeface="Wingdings" panose="05000000000000000000" pitchFamily="2" charset="2"/>
              <a:buNone/>
            </a:pPr>
            <a:r>
              <a:rPr lang="zh-CN" altLang="en-US" sz="2000" dirty="0" smtClean="0"/>
              <a:t>其中，</a:t>
            </a:r>
            <a:r>
              <a:rPr lang="en-US" altLang="zh-CN" sz="2000" dirty="0" smtClean="0"/>
              <a:t>T(E)</a:t>
            </a:r>
            <a:r>
              <a:rPr lang="zh-CN" altLang="en-US" sz="2000" dirty="0" smtClean="0"/>
              <a:t>表示证据</a:t>
            </a:r>
            <a:r>
              <a:rPr lang="en-US" altLang="zh-CN" sz="2000" dirty="0" smtClean="0"/>
              <a:t>E</a:t>
            </a:r>
            <a:r>
              <a:rPr lang="zh-CN" altLang="en-US" sz="2000" dirty="0" smtClean="0"/>
              <a:t>为真的程度，如可信度、概率等。</a:t>
            </a:r>
            <a:endParaRPr lang="zh-CN" altLang="en-US" sz="2000" dirty="0" smtClean="0"/>
          </a:p>
        </p:txBody>
      </p:sp>
      <p:sp>
        <p:nvSpPr>
          <p:cNvPr id="4" name="灯片编号占位符 3"/>
          <p:cNvSpPr>
            <a:spLocks noGrp="1"/>
          </p:cNvSpPr>
          <p:nvPr>
            <p:ph type="sldNum" sz="quarter" idx="4294967295"/>
          </p:nvPr>
        </p:nvSpPr>
        <p:spPr>
          <a:xfrm>
            <a:off x="8385175" y="6473825"/>
            <a:ext cx="758825" cy="247650"/>
          </a:xfrm>
          <a:prstGeom prst="rect">
            <a:avLst/>
          </a:prstGeom>
        </p:spPr>
        <p:txBody>
          <a:bodyPr/>
          <a:lstStyle/>
          <a:p>
            <a:pPr>
              <a:defRPr/>
            </a:pPr>
            <a:fld id="{1FF2BF56-9872-4431-8AEC-E75EB342B651}" type="slidenum">
              <a:rPr lang="en-US" altLang="zh-CN"/>
            </a:fld>
            <a:endParaRPr lang="en-US" altLang="zh-CN"/>
          </a:p>
        </p:txBody>
      </p:sp>
      <p:sp>
        <p:nvSpPr>
          <p:cNvPr id="6" name="Rectangle 2"/>
          <p:cNvSpPr>
            <a:spLocks noGrp="1" noChangeArrowheads="1"/>
          </p:cNvSpPr>
          <p:nvPr>
            <p:ph type="title" idx="4294967295"/>
          </p:nvPr>
        </p:nvSpPr>
        <p:spPr>
          <a:xfrm>
            <a:off x="573023" y="452438"/>
            <a:ext cx="8226425" cy="762000"/>
          </a:xfrm>
          <a:prstGeom prst="rect">
            <a:avLst/>
          </a:prstGeom>
        </p:spPr>
        <p:txBody>
          <a:bodyPr/>
          <a:lstStyle/>
          <a:p>
            <a:pPr algn="ctr" eaLnBrk="1" fontAlgn="auto" hangingPunct="1">
              <a:spcAft>
                <a:spcPts val="0"/>
              </a:spcAft>
              <a:defRPr/>
            </a:pPr>
            <a:r>
              <a:rPr lang="en-US" altLang="zh-CN" dirty="0" smtClean="0"/>
              <a:t>2. </a:t>
            </a:r>
            <a:r>
              <a:rPr lang="zh-CN" altLang="en-US" dirty="0"/>
              <a:t>不确定性推理的基本问题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 calcmode="lin" valueType="num">
                                      <p:cBhvr additive="base">
                                        <p:cTn id="11"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 calcmode="lin" valueType="num">
                                      <p:cBhvr additive="base">
                                        <p:cTn id="17"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795">
                                            <p:txEl>
                                              <p:pRg st="3" end="3"/>
                                            </p:txEl>
                                          </p:spTgt>
                                        </p:tgtEl>
                                        <p:attrNameLst>
                                          <p:attrName>style.visibility</p:attrName>
                                        </p:attrNameLst>
                                      </p:cBhvr>
                                      <p:to>
                                        <p:strVal val="visible"/>
                                      </p:to>
                                    </p:set>
                                    <p:anim calcmode="lin" valueType="num">
                                      <p:cBhvr additive="base">
                                        <p:cTn id="23" dur="500" fill="hold"/>
                                        <p:tgtEl>
                                          <p:spTgt spid="337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795">
                                            <p:txEl>
                                              <p:pRg st="4" end="4"/>
                                            </p:txEl>
                                          </p:spTgt>
                                        </p:tgtEl>
                                        <p:attrNameLst>
                                          <p:attrName>style.visibility</p:attrName>
                                        </p:attrNameLst>
                                      </p:cBhvr>
                                      <p:to>
                                        <p:strVal val="visible"/>
                                      </p:to>
                                    </p:set>
                                    <p:anim calcmode="lin" valueType="num">
                                      <p:cBhvr additive="base">
                                        <p:cTn id="2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795">
                                            <p:txEl>
                                              <p:pRg st="5" end="5"/>
                                            </p:txEl>
                                          </p:spTgt>
                                        </p:tgtEl>
                                        <p:attrNameLst>
                                          <p:attrName>style.visibility</p:attrName>
                                        </p:attrNameLst>
                                      </p:cBhvr>
                                      <p:to>
                                        <p:strVal val="visible"/>
                                      </p:to>
                                    </p:set>
                                    <p:anim calcmode="lin" valueType="num">
                                      <p:cBhvr additive="base">
                                        <p:cTn id="33" dur="500" fill="hold"/>
                                        <p:tgtEl>
                                          <p:spTgt spid="3379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795">
                                            <p:txEl>
                                              <p:pRg st="6" end="6"/>
                                            </p:txEl>
                                          </p:spTgt>
                                        </p:tgtEl>
                                        <p:attrNameLst>
                                          <p:attrName>style.visibility</p:attrName>
                                        </p:attrNameLst>
                                      </p:cBhvr>
                                      <p:to>
                                        <p:strVal val="visible"/>
                                      </p:to>
                                    </p:set>
                                    <p:anim calcmode="lin" valueType="num">
                                      <p:cBhvr additive="base">
                                        <p:cTn id="39"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5">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795">
                                            <p:txEl>
                                              <p:pRg st="7" end="7"/>
                                            </p:txEl>
                                          </p:spTgt>
                                        </p:tgtEl>
                                        <p:attrNameLst>
                                          <p:attrName>style.visibility</p:attrName>
                                        </p:attrNameLst>
                                      </p:cBhvr>
                                      <p:to>
                                        <p:strVal val="visible"/>
                                      </p:to>
                                    </p:set>
                                    <p:anim calcmode="lin" valueType="num">
                                      <p:cBhvr additive="base">
                                        <p:cTn id="43" dur="500" fill="hold"/>
                                        <p:tgtEl>
                                          <p:spTgt spid="337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795">
                                            <p:txEl>
                                              <p:pRg st="8" end="8"/>
                                            </p:txEl>
                                          </p:spTgt>
                                        </p:tgtEl>
                                        <p:attrNameLst>
                                          <p:attrName>style.visibility</p:attrName>
                                        </p:attrNameLst>
                                      </p:cBhvr>
                                      <p:to>
                                        <p:strVal val="visible"/>
                                      </p:to>
                                    </p:set>
                                    <p:anim calcmode="lin" valueType="num">
                                      <p:cBhvr additive="base">
                                        <p:cTn id="49" dur="500" fill="hold"/>
                                        <p:tgtEl>
                                          <p:spTgt spid="337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795">
                                            <p:txEl>
                                              <p:pRg st="9" end="9"/>
                                            </p:txEl>
                                          </p:spTgt>
                                        </p:tgtEl>
                                        <p:attrNameLst>
                                          <p:attrName>style.visibility</p:attrName>
                                        </p:attrNameLst>
                                      </p:cBhvr>
                                      <p:to>
                                        <p:strVal val="visible"/>
                                      </p:to>
                                    </p:set>
                                    <p:anim calcmode="lin" valueType="num">
                                      <p:cBhvr additive="base">
                                        <p:cTn id="55" dur="500" fill="hold"/>
                                        <p:tgtEl>
                                          <p:spTgt spid="3379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795">
                                            <p:txEl>
                                              <p:pRg st="10" end="10"/>
                                            </p:txEl>
                                          </p:spTgt>
                                        </p:tgtEl>
                                        <p:attrNameLst>
                                          <p:attrName>style.visibility</p:attrName>
                                        </p:attrNameLst>
                                      </p:cBhvr>
                                      <p:to>
                                        <p:strVal val="visible"/>
                                      </p:to>
                                    </p:set>
                                    <p:anim calcmode="lin" valueType="num">
                                      <p:cBhvr additive="base">
                                        <p:cTn id="61" dur="500" fill="hold"/>
                                        <p:tgtEl>
                                          <p:spTgt spid="33795">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379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descr="Rectangle: Click to edit Master text styles&#10;Second level&#10;Third level&#10;Fourth level&#10;Fifth level"/>
          <p:cNvSpPr>
            <a:spLocks noGrp="1" noChangeArrowheads="1"/>
          </p:cNvSpPr>
          <p:nvPr>
            <p:ph idx="4294967295"/>
          </p:nvPr>
        </p:nvSpPr>
        <p:spPr>
          <a:xfrm>
            <a:off x="543332" y="1676400"/>
            <a:ext cx="8132763" cy="4648200"/>
          </a:xfrm>
          <a:prstGeom prst="rect">
            <a:avLst/>
          </a:prstGeom>
        </p:spPr>
        <p:txBody>
          <a:bodyPr/>
          <a:lstStyle/>
          <a:p>
            <a:pPr eaLnBrk="1" hangingPunct="1">
              <a:lnSpc>
                <a:spcPct val="90000"/>
              </a:lnSpc>
              <a:buFont typeface="Wingdings" panose="05000000000000000000" pitchFamily="2" charset="2"/>
              <a:buNone/>
            </a:pPr>
            <a:r>
              <a:rPr lang="en-US" altLang="zh-CN" sz="4400" dirty="0">
                <a:latin typeface="+mj-lt"/>
                <a:ea typeface="+mj-ea"/>
                <a:cs typeface="+mj-cs"/>
              </a:rPr>
              <a:t>1. </a:t>
            </a:r>
            <a:r>
              <a:rPr lang="zh-CN" altLang="en-US" sz="4400" dirty="0">
                <a:latin typeface="+mj-lt"/>
                <a:ea typeface="+mj-ea"/>
                <a:cs typeface="+mj-cs"/>
              </a:rPr>
              <a:t>知识不确定性的表示</a:t>
            </a:r>
            <a:endParaRPr lang="zh-CN" altLang="en-US" sz="4400" dirty="0">
              <a:latin typeface="+mj-lt"/>
              <a:ea typeface="+mj-ea"/>
              <a:cs typeface="+mj-cs"/>
            </a:endParaRPr>
          </a:p>
          <a:p>
            <a:pPr eaLnBrk="1" hangingPunct="1">
              <a:lnSpc>
                <a:spcPct val="90000"/>
              </a:lnSpc>
              <a:buFont typeface="Wingdings" panose="05000000000000000000" pitchFamily="2" charset="2"/>
              <a:buNone/>
            </a:pPr>
            <a:r>
              <a:rPr lang="zh-CN" altLang="en-US" sz="2800" dirty="0" smtClean="0"/>
              <a:t>知识用下述形式表示</a:t>
            </a:r>
            <a:r>
              <a:rPr lang="zh-CN" altLang="en-US" sz="2800" dirty="0" smtClean="0"/>
              <a:t>：</a:t>
            </a:r>
            <a:endParaRPr lang="en-US" altLang="zh-CN" sz="2800" dirty="0" smtClean="0"/>
          </a:p>
          <a:p>
            <a:pPr algn="ctr" eaLnBrk="1" hangingPunct="1">
              <a:lnSpc>
                <a:spcPct val="90000"/>
              </a:lnSpc>
              <a:buFont typeface="Wingdings" panose="05000000000000000000" pitchFamily="2" charset="2"/>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IF</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E	THEN		</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   (CF(H,E</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),λ)</a:t>
            </a:r>
            <a:endPar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None/>
            </a:pPr>
            <a:r>
              <a:rPr lang="zh-CN" altLang="en-US" sz="2800" dirty="0" smtClean="0"/>
              <a:t>其中：</a:t>
            </a:r>
            <a:endParaRPr lang="zh-CN" altLang="en-US" sz="2800" dirty="0" smtClean="0"/>
          </a:p>
          <a:p>
            <a:pPr eaLnBrk="1" hangingPunct="1">
              <a:lnSpc>
                <a:spcPct val="90000"/>
              </a:lnSpc>
            </a:pPr>
            <a:r>
              <a:rPr lang="en-US" altLang="zh-CN"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CF(H,E)</a:t>
            </a:r>
            <a:r>
              <a:rPr lang="zh-CN" altLang="en-US" sz="2800" dirty="0" smtClean="0"/>
              <a:t>为知识的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可信度因子</a:t>
            </a:r>
            <a:r>
              <a:rPr lang="zh-CN" altLang="en-US" sz="2800" dirty="0" smtClean="0"/>
              <a:t>，取值范围为</a:t>
            </a:r>
            <a:r>
              <a:rPr lang="en-US" altLang="zh-CN" sz="2800" dirty="0" smtClean="0"/>
              <a:t>(0,1]</a:t>
            </a:r>
            <a:r>
              <a:rPr lang="zh-CN" altLang="en-US" sz="2800" dirty="0" smtClean="0"/>
              <a:t>。</a:t>
            </a:r>
            <a:endParaRPr lang="zh-CN" altLang="en-US" sz="2800" dirty="0" smtClean="0"/>
          </a:p>
          <a:p>
            <a:pPr eaLnBrk="1" hangingPunct="1">
              <a:lnSpc>
                <a:spcPct val="90000"/>
              </a:lnSpc>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λ</a:t>
            </a:r>
            <a:r>
              <a:rPr lang="zh-CN" altLang="en-US" sz="2800" dirty="0" smtClean="0"/>
              <a:t>是</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阈值</a:t>
            </a:r>
            <a:r>
              <a:rPr lang="zh-CN" altLang="en-US" sz="2800" dirty="0" smtClean="0"/>
              <a:t>，它对相应知识的可用性规定了一个限度，只有当前提条件</a:t>
            </a:r>
            <a:r>
              <a:rPr lang="en-US" altLang="zh-CN" sz="2800" dirty="0" smtClean="0"/>
              <a:t>E</a:t>
            </a:r>
            <a:r>
              <a:rPr lang="zh-CN" altLang="en-US" sz="2800" dirty="0" smtClean="0"/>
              <a:t>的可信度</a:t>
            </a:r>
            <a:r>
              <a:rPr lang="en-US" altLang="zh-CN" sz="2800" dirty="0" smtClean="0"/>
              <a:t>CF(E)</a:t>
            </a:r>
            <a:r>
              <a:rPr lang="zh-CN" altLang="en-US" sz="2800" dirty="0" smtClean="0"/>
              <a:t>达到或超过这个限度，即</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CF(E)≥λ</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zh-CN" altLang="en-US" sz="2800" dirty="0" smtClean="0"/>
              <a:t>，相应的知识</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才有可能被应用</a:t>
            </a:r>
            <a:r>
              <a:rPr lang="zh-CN" altLang="en-US" sz="2800" dirty="0" smtClean="0"/>
              <a:t>。</a:t>
            </a:r>
            <a:r>
              <a:rPr lang="en-US" altLang="zh-CN" sz="2800" dirty="0" smtClean="0"/>
              <a:t>λ</a:t>
            </a:r>
            <a:r>
              <a:rPr lang="zh-CN" altLang="en-US" sz="2800" dirty="0" smtClean="0"/>
              <a:t>的取值范围为</a:t>
            </a:r>
            <a:r>
              <a:rPr lang="en-US" altLang="zh-CN" sz="2800" dirty="0" smtClean="0"/>
              <a:t>(0,1]</a:t>
            </a:r>
            <a:r>
              <a:rPr lang="zh-CN" altLang="en-US" sz="2800" dirty="0" smtClean="0"/>
              <a:t>。</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C912653-7C95-4EFB-BBE0-AD50560A6A70}" type="slidenum">
              <a:rPr lang="en-US" altLang="zh-CN"/>
            </a:fld>
            <a:endParaRPr lang="en-US" altLang="zh-CN"/>
          </a:p>
        </p:txBody>
      </p:sp>
      <p:grpSp>
        <p:nvGrpSpPr>
          <p:cNvPr id="5" name="组合 4"/>
          <p:cNvGrpSpPr/>
          <p:nvPr/>
        </p:nvGrpSpPr>
        <p:grpSpPr>
          <a:xfrm>
            <a:off x="0" y="132520"/>
            <a:ext cx="9144000" cy="1444489"/>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086678" y="197440"/>
              <a:ext cx="7116418"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4.4.2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带有阈值限度的可信度</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03096" y="444137"/>
              <a:ext cx="940904"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 calcmode="lin" valueType="num">
                                      <p:cBhvr additive="base">
                                        <p:cTn id="12"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734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 calcmode="lin" valueType="num">
                                      <p:cBhvr additive="base">
                                        <p:cTn id="1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 calcmode="lin" valueType="num">
                                      <p:cBhvr additive="base">
                                        <p:cTn id="22"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7347">
                                            <p:txEl>
                                              <p:pRg st="4" end="4"/>
                                            </p:txEl>
                                          </p:spTgt>
                                        </p:tgtEl>
                                        <p:attrNameLst>
                                          <p:attrName>style.visibility</p:attrName>
                                        </p:attrNameLst>
                                      </p:cBhvr>
                                      <p:to>
                                        <p:strVal val="visible"/>
                                      </p:to>
                                    </p:set>
                                    <p:anim calcmode="lin" valueType="num">
                                      <p:cBhvr additive="base">
                                        <p:cTn id="28"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73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57347">
                                            <p:txEl>
                                              <p:pRg st="5" end="5"/>
                                            </p:txEl>
                                          </p:spTgt>
                                        </p:tgtEl>
                                        <p:attrNameLst>
                                          <p:attrName>style.visibility</p:attrName>
                                        </p:attrNameLst>
                                      </p:cBhvr>
                                      <p:to>
                                        <p:strVal val="visible"/>
                                      </p:to>
                                    </p:set>
                                    <p:anim calcmode="lin" valueType="num">
                                      <p:cBhvr additive="base">
                                        <p:cTn id="34"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descr="Rectangle: Click to edit Master text styles&#10;Second level&#10;Third level&#10;Fourth level&#10;Fifth level"/>
          <p:cNvSpPr>
            <a:spLocks noGrp="1" noChangeArrowheads="1"/>
          </p:cNvSpPr>
          <p:nvPr>
            <p:ph idx="4294967295"/>
          </p:nvPr>
        </p:nvSpPr>
        <p:spPr>
          <a:xfrm>
            <a:off x="684773" y="1006475"/>
            <a:ext cx="7862887" cy="5086350"/>
          </a:xfrm>
          <a:prstGeom prst="rect">
            <a:avLst/>
          </a:prstGeom>
        </p:spPr>
        <p:txBody>
          <a:bodyPr/>
          <a:lstStyle/>
          <a:p>
            <a:pPr eaLnBrk="1" hangingPunct="1">
              <a:buFont typeface="Wingdings" panose="05000000000000000000" pitchFamily="2" charset="2"/>
              <a:buNone/>
            </a:pPr>
            <a:r>
              <a:rPr lang="en-US" altLang="zh-CN" sz="4400" dirty="0">
                <a:latin typeface="+mj-lt"/>
                <a:ea typeface="+mj-ea"/>
                <a:cs typeface="+mj-cs"/>
              </a:rPr>
              <a:t>2. </a:t>
            </a:r>
            <a:r>
              <a:rPr lang="zh-CN" altLang="en-US" sz="4400" dirty="0">
                <a:latin typeface="+mj-lt"/>
                <a:ea typeface="+mj-ea"/>
                <a:cs typeface="+mj-cs"/>
              </a:rPr>
              <a:t>证据不确定性的表示</a:t>
            </a:r>
            <a:endParaRPr lang="zh-CN" altLang="en-US" sz="4400" dirty="0">
              <a:latin typeface="+mj-lt"/>
              <a:ea typeface="+mj-ea"/>
              <a:cs typeface="+mj-cs"/>
            </a:endParaRPr>
          </a:p>
          <a:p>
            <a:pPr eaLnBrk="1" hangingPunct="1">
              <a:buFont typeface="Wingdings" panose="05000000000000000000" pitchFamily="2" charset="2"/>
              <a:buNone/>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与</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模型相同</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r>
              <a:rPr lang="en-US" altLang="zh-CN" sz="4400" dirty="0">
                <a:latin typeface="+mj-lt"/>
                <a:ea typeface="+mj-ea"/>
                <a:cs typeface="+mj-cs"/>
              </a:rPr>
              <a:t>3. </a:t>
            </a:r>
            <a:r>
              <a:rPr lang="zh-CN" altLang="en-US" sz="4400" dirty="0">
                <a:latin typeface="+mj-lt"/>
                <a:ea typeface="+mj-ea"/>
                <a:cs typeface="+mj-cs"/>
              </a:rPr>
              <a:t>组合证据不确定性的算法</a:t>
            </a:r>
            <a:endParaRPr lang="zh-CN" altLang="en-US" sz="4400" dirty="0">
              <a:latin typeface="+mj-lt"/>
              <a:ea typeface="+mj-ea"/>
              <a:cs typeface="+mj-cs"/>
            </a:endParaRPr>
          </a:p>
          <a:p>
            <a:pPr eaLnBrk="1" hangingPunct="1">
              <a:buFont typeface="Wingdings" panose="05000000000000000000" pitchFamily="2" charset="2"/>
              <a:buNone/>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与</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模型相同</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r>
              <a:rPr lang="en-US" altLang="zh-CN" sz="4400" dirty="0">
                <a:latin typeface="+mj-lt"/>
                <a:ea typeface="+mj-ea"/>
                <a:cs typeface="+mj-cs"/>
              </a:rPr>
              <a:t>4. </a:t>
            </a:r>
            <a:r>
              <a:rPr lang="zh-CN" altLang="en-US" sz="4400" dirty="0">
                <a:latin typeface="+mj-lt"/>
                <a:ea typeface="+mj-ea"/>
                <a:cs typeface="+mj-cs"/>
              </a:rPr>
              <a:t>不确定性的传递算法</a:t>
            </a:r>
            <a:endParaRPr lang="zh-CN" altLang="en-US" sz="4400" dirty="0">
              <a:latin typeface="+mj-lt"/>
              <a:ea typeface="+mj-ea"/>
              <a:cs typeface="+mj-cs"/>
            </a:endParaRPr>
          </a:p>
          <a:p>
            <a:pPr algn="ctr" eaLnBrk="1" hangingPunct="1">
              <a:buFont typeface="Wingdings" panose="05000000000000000000" pitchFamily="2" charset="2"/>
              <a:buNone/>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当</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CF(E)≥λ</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时，</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CF(H)=CF(H,E)×CF(E)</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4FE951E-BABC-4DAF-A6EC-3D570FEE6F90}"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5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 calcmode="lin" valueType="num">
                                      <p:cBhvr additive="base">
                                        <p:cTn id="12"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8371">
                                            <p:txEl>
                                              <p:pRg st="2" end="2"/>
                                            </p:txEl>
                                          </p:spTgt>
                                        </p:tgtEl>
                                        <p:attrNameLst>
                                          <p:attrName>style.visibility</p:attrName>
                                        </p:attrNameLst>
                                      </p:cBhvr>
                                      <p:to>
                                        <p:strVal val="visible"/>
                                      </p:to>
                                    </p:set>
                                    <p:anim calcmode="lin" valueType="num">
                                      <p:cBhvr additive="base">
                                        <p:cTn id="18"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58371">
                                            <p:txEl>
                                              <p:pRg st="3" end="3"/>
                                            </p:txEl>
                                          </p:spTgt>
                                        </p:tgtEl>
                                        <p:attrNameLst>
                                          <p:attrName>style.visibility</p:attrName>
                                        </p:attrNameLst>
                                      </p:cBhvr>
                                      <p:to>
                                        <p:strVal val="visible"/>
                                      </p:to>
                                    </p:set>
                                    <p:anim calcmode="lin" valueType="num">
                                      <p:cBhvr additive="base">
                                        <p:cTn id="23"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8371">
                                            <p:txEl>
                                              <p:pRg st="4" end="4"/>
                                            </p:txEl>
                                          </p:spTgt>
                                        </p:tgtEl>
                                        <p:attrNameLst>
                                          <p:attrName>style.visibility</p:attrName>
                                        </p:attrNameLst>
                                      </p:cBhvr>
                                      <p:to>
                                        <p:strVal val="visible"/>
                                      </p:to>
                                    </p:set>
                                    <p:anim calcmode="lin" valueType="num">
                                      <p:cBhvr additive="base">
                                        <p:cTn id="29"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8371">
                                            <p:txEl>
                                              <p:pRg st="5" end="5"/>
                                            </p:txEl>
                                          </p:spTgt>
                                        </p:tgtEl>
                                        <p:attrNameLst>
                                          <p:attrName>style.visibility</p:attrName>
                                        </p:attrNameLst>
                                      </p:cBhvr>
                                      <p:to>
                                        <p:strVal val="visible"/>
                                      </p:to>
                                    </p:set>
                                    <p:anim calcmode="lin" valueType="num">
                                      <p:cBhvr additive="base">
                                        <p:cTn id="35" dur="500" fill="hold"/>
                                        <p:tgtEl>
                                          <p:spTgt spid="5837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descr="Rectangle: Click to edit Master text styles&#10;Second level&#10;Third level&#10;Fourth level&#10;Fifth level"/>
          <p:cNvSpPr>
            <a:spLocks noGrp="1" noChangeArrowheads="1"/>
          </p:cNvSpPr>
          <p:nvPr>
            <p:ph idx="4294967295"/>
          </p:nvPr>
        </p:nvSpPr>
        <p:spPr>
          <a:xfrm>
            <a:off x="523674" y="1311275"/>
            <a:ext cx="8196262" cy="5006975"/>
          </a:xfrm>
          <a:prstGeom prst="rect">
            <a:avLst/>
          </a:prstGeom>
        </p:spPr>
        <p:txBody>
          <a:bodyPr/>
          <a:lstStyle/>
          <a:p>
            <a:pPr eaLnBrk="1" hangingPunct="1">
              <a:lnSpc>
                <a:spcPct val="90000"/>
              </a:lnSpc>
              <a:buFont typeface="Wingdings" panose="05000000000000000000" pitchFamily="2" charset="2"/>
              <a:buNone/>
            </a:pPr>
            <a:r>
              <a:rPr lang="en-US" altLang="zh-CN" sz="4400" dirty="0">
                <a:latin typeface="+mj-lt"/>
                <a:ea typeface="+mj-ea"/>
                <a:cs typeface="+mj-cs"/>
              </a:rPr>
              <a:t>5. </a:t>
            </a:r>
            <a:r>
              <a:rPr lang="zh-CN" altLang="en-US" sz="4400" dirty="0">
                <a:latin typeface="+mj-lt"/>
                <a:ea typeface="+mj-ea"/>
                <a:cs typeface="+mj-cs"/>
              </a:rPr>
              <a:t>结论不确定性的合成算法</a:t>
            </a:r>
            <a:endParaRPr lang="zh-CN" altLang="en-US" sz="4400" dirty="0">
              <a:latin typeface="+mj-lt"/>
              <a:ea typeface="+mj-ea"/>
              <a:cs typeface="+mj-cs"/>
            </a:endParaRPr>
          </a:p>
          <a:p>
            <a:pPr eaLnBrk="1" hangingPunct="1">
              <a:lnSpc>
                <a:spcPct val="90000"/>
              </a:lnSpc>
              <a:buFont typeface="Wingdings" panose="05000000000000000000" pitchFamily="2" charset="2"/>
              <a:buNone/>
            </a:pPr>
            <a:r>
              <a:rPr lang="zh-CN" altLang="en-US" sz="2400" dirty="0" smtClean="0"/>
              <a:t>设有多条规则有相同的结论，即</a:t>
            </a:r>
            <a:endParaRPr lang="zh-CN" altLang="en-US" sz="2400" dirty="0" smtClean="0"/>
          </a:p>
          <a:p>
            <a:pPr eaLnBrk="1" hangingPunct="1">
              <a:lnSpc>
                <a:spcPct val="90000"/>
              </a:lnSpc>
              <a:buFont typeface="Wingdings" panose="05000000000000000000" pitchFamily="2" charset="2"/>
              <a:buNone/>
            </a:pPr>
            <a:r>
              <a:rPr lang="en-US" altLang="zh-CN" sz="2400" dirty="0" smtClean="0"/>
              <a:t>IF		E</a:t>
            </a:r>
            <a:r>
              <a:rPr lang="en-US" altLang="zh-CN" sz="2400" baseline="-25000" dirty="0" smtClean="0"/>
              <a:t>1</a:t>
            </a:r>
            <a:r>
              <a:rPr lang="en-US" altLang="zh-CN" sz="2400" dirty="0" smtClean="0"/>
              <a:t>	THEN		 H	(CF(H,E</a:t>
            </a:r>
            <a:r>
              <a:rPr lang="en-US" altLang="zh-CN" sz="2400" baseline="-25000" dirty="0" smtClean="0"/>
              <a:t>1</a:t>
            </a:r>
            <a:r>
              <a:rPr lang="en-US" altLang="zh-CN" sz="2400" dirty="0" smtClean="0"/>
              <a:t>),λ</a:t>
            </a:r>
            <a:r>
              <a:rPr lang="en-US" altLang="zh-CN" sz="2400" baseline="-25000" dirty="0" smtClean="0"/>
              <a:t>1</a:t>
            </a:r>
            <a:r>
              <a:rPr lang="en-US" altLang="zh-CN" sz="2400" dirty="0" smtClean="0"/>
              <a:t>)</a:t>
            </a:r>
            <a:endParaRPr lang="en-US" altLang="zh-CN" sz="2400" dirty="0" smtClean="0"/>
          </a:p>
          <a:p>
            <a:pPr eaLnBrk="1" hangingPunct="1">
              <a:lnSpc>
                <a:spcPct val="90000"/>
              </a:lnSpc>
              <a:buFont typeface="Wingdings" panose="05000000000000000000" pitchFamily="2" charset="2"/>
              <a:buNone/>
            </a:pPr>
            <a:r>
              <a:rPr lang="en-US" altLang="zh-CN" sz="2400" dirty="0" smtClean="0"/>
              <a:t>IF		E</a:t>
            </a:r>
            <a:r>
              <a:rPr lang="en-US" altLang="zh-CN" sz="2400" baseline="-25000" dirty="0" smtClean="0"/>
              <a:t>2</a:t>
            </a:r>
            <a:r>
              <a:rPr lang="en-US" altLang="zh-CN" sz="2400" dirty="0" smtClean="0"/>
              <a:t>	THEN		 H	(CF(H,E</a:t>
            </a:r>
            <a:r>
              <a:rPr lang="en-US" altLang="zh-CN" sz="2400" baseline="-25000" dirty="0" smtClean="0"/>
              <a:t>2</a:t>
            </a:r>
            <a:r>
              <a:rPr lang="en-US" altLang="zh-CN" sz="2400" dirty="0" smtClean="0"/>
              <a:t>),λ</a:t>
            </a:r>
            <a:r>
              <a:rPr lang="en-US" altLang="zh-CN" sz="2400" baseline="-25000" dirty="0" smtClean="0"/>
              <a:t>2</a:t>
            </a:r>
            <a:r>
              <a:rPr lang="en-US" altLang="zh-CN" sz="2400" dirty="0" smtClean="0"/>
              <a:t>)</a:t>
            </a:r>
            <a:endParaRPr lang="en-US" altLang="zh-CN" sz="2400" dirty="0" smtClean="0"/>
          </a:p>
          <a:p>
            <a:pPr eaLnBrk="1" hangingPunct="1">
              <a:lnSpc>
                <a:spcPct val="90000"/>
              </a:lnSpc>
              <a:buFont typeface="Wingdings" panose="05000000000000000000" pitchFamily="2" charset="2"/>
              <a:buNone/>
            </a:pPr>
            <a:r>
              <a:rPr lang="en-US" altLang="zh-CN" sz="2400" dirty="0" smtClean="0">
                <a:latin typeface="Times New Roman" panose="02020603050405020304" pitchFamily="18" charset="0"/>
              </a:rPr>
              <a:t>…</a:t>
            </a:r>
            <a:endParaRPr lang="en-US" altLang="zh-CN" sz="2400" dirty="0" smtClean="0"/>
          </a:p>
          <a:p>
            <a:pPr eaLnBrk="1" hangingPunct="1">
              <a:lnSpc>
                <a:spcPct val="90000"/>
              </a:lnSpc>
              <a:buFont typeface="Wingdings" panose="05000000000000000000" pitchFamily="2" charset="2"/>
              <a:buNone/>
            </a:pPr>
            <a:r>
              <a:rPr lang="en-US" altLang="zh-CN" sz="2400" dirty="0" smtClean="0"/>
              <a:t>IF		</a:t>
            </a:r>
            <a:r>
              <a:rPr lang="en-US" altLang="zh-CN" sz="2400" dirty="0" err="1" smtClean="0"/>
              <a:t>E</a:t>
            </a:r>
            <a:r>
              <a:rPr lang="en-US" altLang="zh-CN" sz="2400" baseline="-25000" dirty="0" err="1" smtClean="0"/>
              <a:t>n</a:t>
            </a:r>
            <a:r>
              <a:rPr lang="en-US" altLang="zh-CN" sz="2400" dirty="0" smtClean="0"/>
              <a:t>	THEN	 	H	(CF(</a:t>
            </a:r>
            <a:r>
              <a:rPr lang="en-US" altLang="zh-CN" sz="2400" dirty="0" err="1" smtClean="0"/>
              <a:t>H,E</a:t>
            </a:r>
            <a:r>
              <a:rPr lang="en-US" altLang="zh-CN" sz="2400" baseline="-25000" dirty="0" err="1" smtClean="0"/>
              <a:t>n</a:t>
            </a:r>
            <a:r>
              <a:rPr lang="en-US" altLang="zh-CN" sz="2400" dirty="0" smtClean="0"/>
              <a:t>),</a:t>
            </a:r>
            <a:r>
              <a:rPr lang="en-US" altLang="zh-CN" sz="2400" dirty="0" err="1" smtClean="0"/>
              <a:t>λ</a:t>
            </a:r>
            <a:r>
              <a:rPr lang="en-US" altLang="zh-CN" sz="2400" baseline="-25000" dirty="0" err="1" smtClean="0"/>
              <a:t>n</a:t>
            </a:r>
            <a:r>
              <a:rPr lang="en-US" altLang="zh-CN" sz="2400" dirty="0" smtClean="0"/>
              <a:t>)</a:t>
            </a:r>
            <a:endParaRPr lang="en-US" altLang="zh-CN" sz="2400" dirty="0" smtClean="0"/>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如果这</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条规则都满足：</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λ</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且都被启用</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Char char="ü"/>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则</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首先分别对每条知识求出它对</a:t>
            </a:r>
            <a:r>
              <a:rPr lang="en-US" altLang="zh-CN" sz="2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a:t>
            </a:r>
            <a:r>
              <a:rPr lang="en-US" altLang="zh-CN" sz="2400" b="1" cap="all" baseline="-25000"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90000"/>
              </a:lnSpc>
              <a:buFont typeface="Wingdings" panose="05000000000000000000" pitchFamily="2" charset="2"/>
              <a:buChar char="ü"/>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然后求结论</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的综合可信度</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CF(H)</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90000"/>
              </a:lnSpc>
            </a:pPr>
            <a:endParaRPr lang="en-US" altLang="zh-CN"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1DA4328-0059-42D8-B67E-9CA9A12558F5}"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9395">
                                            <p:txEl>
                                              <p:pRg st="1" end="1"/>
                                            </p:txEl>
                                          </p:spTgt>
                                        </p:tgtEl>
                                        <p:attrNameLst>
                                          <p:attrName>style.visibility</p:attrName>
                                        </p:attrNameLst>
                                      </p:cBhvr>
                                      <p:to>
                                        <p:strVal val="visible"/>
                                      </p:to>
                                    </p:set>
                                    <p:anim calcmode="lin" valueType="num">
                                      <p:cBhvr additive="base">
                                        <p:cTn id="12"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9395">
                                            <p:txEl>
                                              <p:pRg st="2" end="2"/>
                                            </p:txEl>
                                          </p:spTgt>
                                        </p:tgtEl>
                                        <p:attrNameLst>
                                          <p:attrName>style.visibility</p:attrName>
                                        </p:attrNameLst>
                                      </p:cBhvr>
                                      <p:to>
                                        <p:strVal val="visible"/>
                                      </p:to>
                                    </p:set>
                                    <p:anim calcmode="lin" valueType="num">
                                      <p:cBhvr additive="base">
                                        <p:cTn id="17"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395">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9395">
                                            <p:txEl>
                                              <p:pRg st="3" end="3"/>
                                            </p:txEl>
                                          </p:spTgt>
                                        </p:tgtEl>
                                        <p:attrNameLst>
                                          <p:attrName>style.visibility</p:attrName>
                                        </p:attrNameLst>
                                      </p:cBhvr>
                                      <p:to>
                                        <p:strVal val="visible"/>
                                      </p:to>
                                    </p:set>
                                    <p:anim calcmode="lin" valueType="num">
                                      <p:cBhvr additive="base">
                                        <p:cTn id="22"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395">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 calcmode="lin" valueType="num">
                                      <p:cBhvr additive="base">
                                        <p:cTn id="2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9395">
                                            <p:txEl>
                                              <p:pRg st="5" end="5"/>
                                            </p:txEl>
                                          </p:spTgt>
                                        </p:tgtEl>
                                        <p:attrNameLst>
                                          <p:attrName>style.visibility</p:attrName>
                                        </p:attrNameLst>
                                      </p:cBhvr>
                                      <p:to>
                                        <p:strVal val="visible"/>
                                      </p:to>
                                    </p:set>
                                    <p:anim calcmode="lin" valueType="num">
                                      <p:cBhvr additive="base">
                                        <p:cTn id="32" dur="500" fill="hold"/>
                                        <p:tgtEl>
                                          <p:spTgt spid="59395">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395">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9395">
                                            <p:txEl>
                                              <p:pRg st="6" end="6"/>
                                            </p:txEl>
                                          </p:spTgt>
                                        </p:tgtEl>
                                        <p:attrNameLst>
                                          <p:attrName>style.visibility</p:attrName>
                                        </p:attrNameLst>
                                      </p:cBhvr>
                                      <p:to>
                                        <p:strVal val="visible"/>
                                      </p:to>
                                    </p:set>
                                    <p:anim calcmode="lin" valueType="num">
                                      <p:cBhvr additive="base">
                                        <p:cTn id="37" dur="500" fill="hold"/>
                                        <p:tgtEl>
                                          <p:spTgt spid="5939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939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9395">
                                            <p:txEl>
                                              <p:pRg st="7" end="7"/>
                                            </p:txEl>
                                          </p:spTgt>
                                        </p:tgtEl>
                                        <p:attrNameLst>
                                          <p:attrName>style.visibility</p:attrName>
                                        </p:attrNameLst>
                                      </p:cBhvr>
                                      <p:to>
                                        <p:strVal val="visible"/>
                                      </p:to>
                                    </p:set>
                                    <p:anim calcmode="lin" valueType="num">
                                      <p:cBhvr additive="base">
                                        <p:cTn id="43" dur="500" fill="hold"/>
                                        <p:tgtEl>
                                          <p:spTgt spid="5939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939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9395">
                                            <p:txEl>
                                              <p:pRg st="8" end="8"/>
                                            </p:txEl>
                                          </p:spTgt>
                                        </p:tgtEl>
                                        <p:attrNameLst>
                                          <p:attrName>style.visibility</p:attrName>
                                        </p:attrNameLst>
                                      </p:cBhvr>
                                      <p:to>
                                        <p:strVal val="visible"/>
                                      </p:to>
                                    </p:set>
                                    <p:anim calcmode="lin" valueType="num">
                                      <p:cBhvr additive="base">
                                        <p:cTn id="49" dur="500" fill="hold"/>
                                        <p:tgtEl>
                                          <p:spTgt spid="5939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939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9395">
                                            <p:txEl>
                                              <p:pRg st="9" end="9"/>
                                            </p:txEl>
                                          </p:spTgt>
                                        </p:tgtEl>
                                        <p:attrNameLst>
                                          <p:attrName>style.visibility</p:attrName>
                                        </p:attrNameLst>
                                      </p:cBhvr>
                                      <p:to>
                                        <p:strVal val="visible"/>
                                      </p:to>
                                    </p:set>
                                    <p:anim calcmode="lin" valueType="num">
                                      <p:cBhvr additive="base">
                                        <p:cTn id="55" dur="500" fill="hold"/>
                                        <p:tgtEl>
                                          <p:spTgt spid="59395">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939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808372" y="592138"/>
            <a:ext cx="7348538" cy="533400"/>
          </a:xfrm>
          <a:prstGeom prst="rect">
            <a:avLst/>
          </a:prstGeom>
        </p:spPr>
        <p:txBody>
          <a:bodyPr>
            <a:normAutofit fontScale="90000"/>
          </a:bodyPr>
          <a:lstStyle/>
          <a:p>
            <a:pPr algn="ctr" eaLnBrk="1" fontAlgn="auto" hangingPunct="1">
              <a:spcAft>
                <a:spcPts val="0"/>
              </a:spcAft>
              <a:defRPr/>
            </a:pPr>
            <a:r>
              <a:rPr lang="zh-CN" altLang="en-US" dirty="0"/>
              <a:t>求综合可信度的几种方法</a:t>
            </a:r>
            <a:endParaRPr lang="zh-CN" altLang="en-US" dirty="0"/>
          </a:p>
        </p:txBody>
      </p:sp>
      <p:sp>
        <p:nvSpPr>
          <p:cNvPr id="14341" name="Rectangle 3" descr="Rectangle: Click to edit Master text styles&#10;Second level&#10;Third level&#10;Fourth level&#10;Fifth level"/>
          <p:cNvSpPr>
            <a:spLocks noGrp="1" noChangeArrowheads="1"/>
          </p:cNvSpPr>
          <p:nvPr>
            <p:ph idx="4294967295"/>
          </p:nvPr>
        </p:nvSpPr>
        <p:spPr>
          <a:xfrm>
            <a:off x="636112" y="1563688"/>
            <a:ext cx="7924800" cy="5105400"/>
          </a:xfrm>
          <a:prstGeom prst="rect">
            <a:avLst/>
          </a:prstGeom>
        </p:spPr>
        <p:txBody>
          <a:bodyPr/>
          <a:lstStyle/>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极大值法：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algn="ctr" eaLnBrk="1" hangingPunct="1">
              <a:buClrTx/>
              <a:buSzTx/>
              <a:buFontTx/>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CF(H)=max{CF</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(H),CF</a:t>
            </a:r>
            <a:r>
              <a:rPr lang="en-US" altLang="zh-CN" sz="2400" baseline="-25000" dirty="0" smtClean="0">
                <a:latin typeface="Times New Roman" panose="02020603050405020304" pitchFamily="18" charset="0"/>
              </a:rPr>
              <a:t>2</a:t>
            </a:r>
            <a:r>
              <a:rPr lang="en-US" altLang="zh-CN" sz="2400" dirty="0" smtClean="0">
                <a:latin typeface="Times New Roman" panose="02020603050405020304" pitchFamily="18" charset="0"/>
              </a:rPr>
              <a:t>(H),…,</a:t>
            </a:r>
            <a:r>
              <a:rPr lang="en-US" altLang="zh-CN" sz="2400" dirty="0" err="1" smtClean="0">
                <a:latin typeface="Times New Roman" panose="02020603050405020304" pitchFamily="18" charset="0"/>
              </a:rPr>
              <a:t>CF</a:t>
            </a:r>
            <a:r>
              <a:rPr lang="en-US" altLang="zh-CN" sz="2400" baseline="-25000" dirty="0" err="1" smtClean="0">
                <a:latin typeface="Times New Roman" panose="02020603050405020304" pitchFamily="18" charset="0"/>
              </a:rPr>
              <a:t>n</a:t>
            </a:r>
            <a:r>
              <a:rPr lang="en-US" altLang="zh-CN" sz="2400" dirty="0" smtClean="0">
                <a:latin typeface="Times New Roman" panose="02020603050405020304" pitchFamily="18" charset="0"/>
              </a:rPr>
              <a:t>(H)}</a:t>
            </a:r>
            <a:endParaRPr lang="en-US" altLang="zh-CN" sz="2400" dirty="0" smtClean="0">
              <a:latin typeface="Times New Roman" panose="02020603050405020304" pitchFamily="18" charset="0"/>
            </a:endParaRPr>
          </a:p>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加权求和法：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ClrTx/>
              <a:buSzTx/>
              <a:buFontTx/>
              <a:buNone/>
            </a:pPr>
            <a:endParaRPr lang="zh-CN" altLang="en-US" sz="2400" dirty="0" smtClean="0">
              <a:latin typeface="Times New Roman" panose="02020603050405020304" pitchFamily="18" charset="0"/>
            </a:endParaRPr>
          </a:p>
          <a:p>
            <a:pPr eaLnBrk="1" hangingPunct="1">
              <a:buClrTx/>
              <a:buSzTx/>
              <a:buFontTx/>
              <a:buNone/>
            </a:pPr>
            <a:endParaRPr lang="zh-CN" altLang="en-US" sz="2400" dirty="0" smtClean="0">
              <a:latin typeface="Times New Roman" panose="02020603050405020304" pitchFamily="18" charset="0"/>
            </a:endParaRPr>
          </a:p>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有限和法：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ClrTx/>
              <a:buSzTx/>
              <a:buFontTx/>
              <a:buNone/>
            </a:pPr>
            <a:endParaRPr lang="zh-CN" altLang="en-US" sz="2400" dirty="0" smtClean="0">
              <a:latin typeface="Times New Roman" panose="02020603050405020304" pitchFamily="18" charset="0"/>
            </a:endParaRPr>
          </a:p>
          <a:p>
            <a:pPr eaLnBrk="1" hangingPunct="1">
              <a:buClrTx/>
              <a:buSzTx/>
              <a:buFontTx/>
              <a:buNone/>
            </a:pPr>
            <a:endParaRPr lang="zh-CN" altLang="en-US" sz="2400" dirty="0" smtClean="0">
              <a:latin typeface="Times New Roman" panose="02020603050405020304" pitchFamily="18" charset="0"/>
            </a:endParaRPr>
          </a:p>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递推法：</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algn="ctr" eaLnBrk="1" hangingPunct="1">
              <a:buClrTx/>
              <a:buSzTx/>
              <a:buFontTx/>
              <a:buNone/>
            </a:pPr>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C</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=CF(H,E</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)×CF(E</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a:p>
            <a:pPr algn="ctr" eaLnBrk="1" hangingPunct="1">
              <a:buClrTx/>
              <a:buSzTx/>
              <a:buFontTx/>
              <a:buNone/>
            </a:pPr>
            <a:r>
              <a:rPr lang="en-US" altLang="zh-CN" sz="2400" dirty="0" smtClean="0">
                <a:latin typeface="Times New Roman" panose="02020603050405020304" pitchFamily="18" charset="0"/>
              </a:rPr>
              <a:t>	</a:t>
            </a:r>
            <a:r>
              <a:rPr lang="en-US" altLang="zh-CN" sz="2400" dirty="0" err="1" smtClean="0">
                <a:latin typeface="Times New Roman" panose="02020603050405020304" pitchFamily="18" charset="0"/>
              </a:rPr>
              <a:t>C</a:t>
            </a:r>
            <a:r>
              <a:rPr lang="en-US" altLang="zh-CN" sz="2400" baseline="-25000" dirty="0" err="1" smtClean="0">
                <a:latin typeface="Times New Roman" panose="02020603050405020304" pitchFamily="18" charset="0"/>
              </a:rPr>
              <a:t>k</a:t>
            </a:r>
            <a:r>
              <a:rPr lang="en-US" altLang="zh-CN" sz="2400" dirty="0" smtClean="0">
                <a:latin typeface="Times New Roman" panose="02020603050405020304" pitchFamily="18" charset="0"/>
              </a:rPr>
              <a:t>=C</a:t>
            </a:r>
            <a:r>
              <a:rPr lang="en-US" altLang="zh-CN" sz="2400" baseline="-25000" dirty="0" smtClean="0">
                <a:latin typeface="Times New Roman" panose="02020603050405020304" pitchFamily="18" charset="0"/>
              </a:rPr>
              <a:t>k-1</a:t>
            </a:r>
            <a:r>
              <a:rPr lang="en-US" altLang="zh-CN" sz="2400" dirty="0" smtClean="0">
                <a:latin typeface="Times New Roman" panose="02020603050405020304" pitchFamily="18" charset="0"/>
              </a:rPr>
              <a:t>+(1-C</a:t>
            </a:r>
            <a:r>
              <a:rPr lang="en-US" altLang="zh-CN" sz="2400" baseline="-25000" dirty="0" smtClean="0">
                <a:latin typeface="Times New Roman" panose="02020603050405020304" pitchFamily="18" charset="0"/>
              </a:rPr>
              <a:t>k-1</a:t>
            </a:r>
            <a:r>
              <a:rPr lang="en-US" altLang="zh-CN" sz="2400" dirty="0" smtClean="0">
                <a:latin typeface="Times New Roman" panose="02020603050405020304" pitchFamily="18" charset="0"/>
              </a:rPr>
              <a:t>)×CF(</a:t>
            </a:r>
            <a:r>
              <a:rPr lang="en-US" altLang="zh-CN" sz="2400" dirty="0" err="1" smtClean="0">
                <a:latin typeface="Times New Roman" panose="02020603050405020304" pitchFamily="18" charset="0"/>
              </a:rPr>
              <a:t>H,E</a:t>
            </a:r>
            <a:r>
              <a:rPr lang="en-US" altLang="zh-CN" sz="2400" baseline="-25000" dirty="0" err="1" smtClean="0">
                <a:latin typeface="Times New Roman" panose="02020603050405020304" pitchFamily="18" charset="0"/>
              </a:rPr>
              <a:t>k</a:t>
            </a:r>
            <a:r>
              <a:rPr lang="en-US" altLang="zh-CN" sz="2400" dirty="0" smtClean="0">
                <a:latin typeface="Times New Roman" panose="02020603050405020304" pitchFamily="18" charset="0"/>
              </a:rPr>
              <a:t>)×CF(</a:t>
            </a:r>
            <a:r>
              <a:rPr lang="en-US" altLang="zh-CN" sz="2400" dirty="0" err="1" smtClean="0">
                <a:latin typeface="Times New Roman" panose="02020603050405020304" pitchFamily="18" charset="0"/>
              </a:rPr>
              <a:t>E</a:t>
            </a:r>
            <a:r>
              <a:rPr lang="en-US" altLang="zh-CN" sz="2400" baseline="-25000" dirty="0" err="1" smtClean="0">
                <a:latin typeface="Times New Roman" panose="02020603050405020304" pitchFamily="18" charset="0"/>
              </a:rPr>
              <a:t>k</a:t>
            </a:r>
            <a:r>
              <a:rPr lang="en-US" altLang="zh-CN" sz="2400" dirty="0" smtClean="0">
                <a:latin typeface="Times New Roman" panose="02020603050405020304" pitchFamily="18" charset="0"/>
              </a:rPr>
              <a:t>)</a:t>
            </a:r>
            <a:endParaRPr lang="en-US" altLang="zh-CN" sz="2400" dirty="0" smtClean="0">
              <a:latin typeface="Times New Roman" panose="02020603050405020304" pitchFamily="18" charset="0"/>
            </a:endParaRPr>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0113F09-AC3A-4FA9-A125-7F8AC3D7FA65}" type="slidenum">
              <a:rPr lang="en-US" altLang="zh-CN"/>
            </a:fld>
            <a:endParaRPr lang="en-US" altLang="zh-CN"/>
          </a:p>
        </p:txBody>
      </p:sp>
      <p:graphicFrame>
        <p:nvGraphicFramePr>
          <p:cNvPr id="14338" name="Object 4"/>
          <p:cNvGraphicFramePr>
            <a:graphicFrameLocks noChangeAspect="1"/>
          </p:cNvGraphicFramePr>
          <p:nvPr/>
        </p:nvGraphicFramePr>
        <p:xfrm>
          <a:off x="2643800" y="2984500"/>
          <a:ext cx="4025900" cy="876300"/>
        </p:xfrm>
        <a:graphic>
          <a:graphicData uri="http://schemas.openxmlformats.org/presentationml/2006/ole">
            <mc:AlternateContent xmlns:mc="http://schemas.openxmlformats.org/markup-compatibility/2006">
              <mc:Choice xmlns:v="urn:schemas-microsoft-com:vml" Requires="v">
                <p:oleObj spid="_x0000_s14438" name="Equation" r:id="rId1" imgW="4025900" imgH="876300" progId="Equation.DSMT4">
                  <p:embed/>
                </p:oleObj>
              </mc:Choice>
              <mc:Fallback>
                <p:oleObj name="Equation" r:id="rId1" imgW="4025900" imgH="876300" progId="Equation.DSMT4">
                  <p:embed/>
                  <p:pic>
                    <p:nvPicPr>
                      <p:cNvPr id="0" name="图片 144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800" y="2984500"/>
                        <a:ext cx="40259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5"/>
          <p:cNvGraphicFramePr>
            <a:graphicFrameLocks noChangeAspect="1"/>
          </p:cNvGraphicFramePr>
          <p:nvPr/>
        </p:nvGraphicFramePr>
        <p:xfrm>
          <a:off x="3130812" y="4343400"/>
          <a:ext cx="2819400" cy="596900"/>
        </p:xfrm>
        <a:graphic>
          <a:graphicData uri="http://schemas.openxmlformats.org/presentationml/2006/ole">
            <mc:AlternateContent xmlns:mc="http://schemas.openxmlformats.org/markup-compatibility/2006">
              <mc:Choice xmlns:v="urn:schemas-microsoft-com:vml" Requires="v">
                <p:oleObj spid="_x0000_s14439" name="Equation" r:id="rId3" imgW="2819400" imgH="596900" progId="Equation.DSMT4">
                  <p:embed/>
                </p:oleObj>
              </mc:Choice>
              <mc:Fallback>
                <p:oleObj name="Equation" r:id="rId3" imgW="2819400" imgH="596900" progId="Equation.DSMT4">
                  <p:embed/>
                  <p:pic>
                    <p:nvPicPr>
                      <p:cNvPr id="0" name="图片 144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812" y="4343400"/>
                        <a:ext cx="2819400"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anim calcmode="lin" valueType="num">
                                      <p:cBhvr additive="base">
                                        <p:cTn id="7" dur="500" fill="hold"/>
                                        <p:tgtEl>
                                          <p:spTgt spid="143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341">
                                            <p:txEl>
                                              <p:pRg st="1" end="1"/>
                                            </p:txEl>
                                          </p:spTgt>
                                        </p:tgtEl>
                                        <p:attrNameLst>
                                          <p:attrName>style.visibility</p:attrName>
                                        </p:attrNameLst>
                                      </p:cBhvr>
                                      <p:to>
                                        <p:strVal val="visible"/>
                                      </p:to>
                                    </p:set>
                                    <p:anim calcmode="lin" valueType="num">
                                      <p:cBhvr additive="base">
                                        <p:cTn id="13" dur="500" fill="hold"/>
                                        <p:tgtEl>
                                          <p:spTgt spid="1434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4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341">
                                            <p:txEl>
                                              <p:pRg st="2" end="2"/>
                                            </p:txEl>
                                          </p:spTgt>
                                        </p:tgtEl>
                                        <p:attrNameLst>
                                          <p:attrName>style.visibility</p:attrName>
                                        </p:attrNameLst>
                                      </p:cBhvr>
                                      <p:to>
                                        <p:strVal val="visible"/>
                                      </p:to>
                                    </p:set>
                                    <p:anim calcmode="lin" valueType="num">
                                      <p:cBhvr additive="base">
                                        <p:cTn id="19" dur="500" fill="hold"/>
                                        <p:tgtEl>
                                          <p:spTgt spid="1434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4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8"/>
                                        </p:tgtEl>
                                        <p:attrNameLst>
                                          <p:attrName>style.visibility</p:attrName>
                                        </p:attrNameLst>
                                      </p:cBhvr>
                                      <p:to>
                                        <p:strVal val="visible"/>
                                      </p:to>
                                    </p:set>
                                    <p:anim calcmode="lin" valueType="num">
                                      <p:cBhvr additive="base">
                                        <p:cTn id="25" dur="500" fill="hold"/>
                                        <p:tgtEl>
                                          <p:spTgt spid="14338"/>
                                        </p:tgtEl>
                                        <p:attrNameLst>
                                          <p:attrName>ppt_x</p:attrName>
                                        </p:attrNameLst>
                                      </p:cBhvr>
                                      <p:tavLst>
                                        <p:tav tm="0">
                                          <p:val>
                                            <p:strVal val="#ppt_x"/>
                                          </p:val>
                                        </p:tav>
                                        <p:tav tm="100000">
                                          <p:val>
                                            <p:strVal val="#ppt_x"/>
                                          </p:val>
                                        </p:tav>
                                      </p:tavLst>
                                    </p:anim>
                                    <p:anim calcmode="lin" valueType="num">
                                      <p:cBhvr additive="base">
                                        <p:cTn id="26" dur="500" fill="hold"/>
                                        <p:tgtEl>
                                          <p:spTgt spid="1433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341">
                                            <p:txEl>
                                              <p:pRg st="5" end="5"/>
                                            </p:txEl>
                                          </p:spTgt>
                                        </p:tgtEl>
                                        <p:attrNameLst>
                                          <p:attrName>style.visibility</p:attrName>
                                        </p:attrNameLst>
                                      </p:cBhvr>
                                      <p:to>
                                        <p:strVal val="visible"/>
                                      </p:to>
                                    </p:set>
                                    <p:anim calcmode="lin" valueType="num">
                                      <p:cBhvr additive="base">
                                        <p:cTn id="31" dur="500" fill="hold"/>
                                        <p:tgtEl>
                                          <p:spTgt spid="1434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4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339"/>
                                        </p:tgtEl>
                                        <p:attrNameLst>
                                          <p:attrName>style.visibility</p:attrName>
                                        </p:attrNameLst>
                                      </p:cBhvr>
                                      <p:to>
                                        <p:strVal val="visible"/>
                                      </p:to>
                                    </p:set>
                                    <p:anim calcmode="lin" valueType="num">
                                      <p:cBhvr additive="base">
                                        <p:cTn id="37" dur="500" fill="hold"/>
                                        <p:tgtEl>
                                          <p:spTgt spid="14339"/>
                                        </p:tgtEl>
                                        <p:attrNameLst>
                                          <p:attrName>ppt_x</p:attrName>
                                        </p:attrNameLst>
                                      </p:cBhvr>
                                      <p:tavLst>
                                        <p:tav tm="0">
                                          <p:val>
                                            <p:strVal val="#ppt_x"/>
                                          </p:val>
                                        </p:tav>
                                        <p:tav tm="100000">
                                          <p:val>
                                            <p:strVal val="#ppt_x"/>
                                          </p:val>
                                        </p:tav>
                                      </p:tavLst>
                                    </p:anim>
                                    <p:anim calcmode="lin" valueType="num">
                                      <p:cBhvr additive="base">
                                        <p:cTn id="38" dur="500" fill="hold"/>
                                        <p:tgtEl>
                                          <p:spTgt spid="143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341">
                                            <p:txEl>
                                              <p:pRg st="8" end="8"/>
                                            </p:txEl>
                                          </p:spTgt>
                                        </p:tgtEl>
                                        <p:attrNameLst>
                                          <p:attrName>style.visibility</p:attrName>
                                        </p:attrNameLst>
                                      </p:cBhvr>
                                      <p:to>
                                        <p:strVal val="visible"/>
                                      </p:to>
                                    </p:set>
                                    <p:anim calcmode="lin" valueType="num">
                                      <p:cBhvr additive="base">
                                        <p:cTn id="43" dur="500" fill="hold"/>
                                        <p:tgtEl>
                                          <p:spTgt spid="1434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34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341">
                                            <p:txEl>
                                              <p:pRg st="9" end="9"/>
                                            </p:txEl>
                                          </p:spTgt>
                                        </p:tgtEl>
                                        <p:attrNameLst>
                                          <p:attrName>style.visibility</p:attrName>
                                        </p:attrNameLst>
                                      </p:cBhvr>
                                      <p:to>
                                        <p:strVal val="visible"/>
                                      </p:to>
                                    </p:set>
                                    <p:anim calcmode="lin" valueType="num">
                                      <p:cBhvr additive="base">
                                        <p:cTn id="49" dur="500" fill="hold"/>
                                        <p:tgtEl>
                                          <p:spTgt spid="1434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34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341">
                                            <p:txEl>
                                              <p:pRg st="10" end="10"/>
                                            </p:txEl>
                                          </p:spTgt>
                                        </p:tgtEl>
                                        <p:attrNameLst>
                                          <p:attrName>style.visibility</p:attrName>
                                        </p:attrNameLst>
                                      </p:cBhvr>
                                      <p:to>
                                        <p:strVal val="visible"/>
                                      </p:to>
                                    </p:set>
                                    <p:anim calcmode="lin" valueType="num">
                                      <p:cBhvr additive="base">
                                        <p:cTn id="55" dur="500" fill="hold"/>
                                        <p:tgtEl>
                                          <p:spTgt spid="14341">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34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descr="Rectangle: Click to edit Master text styles&#10;Second level&#10;Third level&#10;Fourth level&#10;Fifth level"/>
          <p:cNvSpPr>
            <a:spLocks noGrp="1" noChangeArrowheads="1"/>
          </p:cNvSpPr>
          <p:nvPr>
            <p:ph idx="4294967295"/>
          </p:nvPr>
        </p:nvSpPr>
        <p:spPr>
          <a:xfrm>
            <a:off x="258420" y="1554163"/>
            <a:ext cx="8686800" cy="4525962"/>
          </a:xfrm>
          <a:prstGeom prst="rect">
            <a:avLst/>
          </a:prstGeom>
        </p:spPr>
        <p:txBody>
          <a:bodyPr/>
          <a:lstStyle/>
          <a:p>
            <a:pPr eaLnBrk="1" hangingPunct="1">
              <a:buFont typeface="楷体" panose="02010609060101010101" pitchFamily="49" charset="-122"/>
              <a:buChar char="★"/>
            </a:pP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知识前件中各个子条件地位可以不平等</a:t>
            </a:r>
            <a:endPar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楷体" panose="02010609060101010101" pitchFamily="49" charset="-122"/>
              <a:buChar char="☆"/>
            </a:pPr>
            <a:r>
              <a:rPr lang="zh-CN" altLang="en-US" sz="2800" dirty="0" smtClean="0"/>
              <a:t>例如，</a:t>
            </a:r>
            <a:endParaRPr lang="zh-CN" altLang="en-US" sz="2800" dirty="0" smtClean="0"/>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如果	学生善于思考</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并且	动手能力强</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并且	经常上自习</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并且	坚持锻炼身体</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并且	不抽烟</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那么	该生是一位比较好的学生</a:t>
            </a:r>
            <a:endParaRPr lang="zh-CN" altLang="en-US" sz="28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775753D-887F-4CB9-91DE-93ECF2258F18}" type="slidenum">
              <a:rPr lang="en-US" altLang="zh-CN"/>
            </a:fld>
            <a:endParaRPr lang="en-US" altLang="zh-CN"/>
          </a:p>
        </p:txBody>
      </p:sp>
      <p:grpSp>
        <p:nvGrpSpPr>
          <p:cNvPr id="5" name="组合 4"/>
          <p:cNvGrpSpPr/>
          <p:nvPr/>
        </p:nvGrpSpPr>
        <p:grpSpPr>
          <a:xfrm>
            <a:off x="0" y="197439"/>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781878" y="197440"/>
              <a:ext cx="7765774"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4.4.3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加权的可信度</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547652" y="444137"/>
              <a:ext cx="59634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0419">
                                            <p:txEl>
                                              <p:pRg st="2" end="2"/>
                                            </p:txEl>
                                          </p:spTgt>
                                        </p:tgtEl>
                                        <p:attrNameLst>
                                          <p:attrName>style.visibility</p:attrName>
                                        </p:attrNameLst>
                                      </p:cBhvr>
                                      <p:to>
                                        <p:strVal val="visible"/>
                                      </p:to>
                                    </p:set>
                                    <p:anim calcmode="lin" valueType="num">
                                      <p:cBhvr additive="base">
                                        <p:cTn id="18"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 calcmode="lin" valueType="num">
                                      <p:cBhvr additive="base">
                                        <p:cTn id="23"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60419">
                                            <p:txEl>
                                              <p:pRg st="4" end="4"/>
                                            </p:txEl>
                                          </p:spTgt>
                                        </p:tgtEl>
                                        <p:attrNameLst>
                                          <p:attrName>style.visibility</p:attrName>
                                        </p:attrNameLst>
                                      </p:cBhvr>
                                      <p:to>
                                        <p:strVal val="visible"/>
                                      </p:to>
                                    </p:set>
                                    <p:anim calcmode="lin" valueType="num">
                                      <p:cBhvr additive="base">
                                        <p:cTn id="28"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60419">
                                            <p:txEl>
                                              <p:pRg st="5" end="5"/>
                                            </p:txEl>
                                          </p:spTgt>
                                        </p:tgtEl>
                                        <p:attrNameLst>
                                          <p:attrName>style.visibility</p:attrName>
                                        </p:attrNameLst>
                                      </p:cBhvr>
                                      <p:to>
                                        <p:strVal val="visible"/>
                                      </p:to>
                                    </p:set>
                                    <p:anim calcmode="lin" valueType="num">
                                      <p:cBhvr additive="base">
                                        <p:cTn id="33"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0"/>
                                  </p:stCondLst>
                                  <p:childTnLst>
                                    <p:set>
                                      <p:cBhvr>
                                        <p:cTn id="37" dur="1" fill="hold">
                                          <p:stCondLst>
                                            <p:cond delay="0"/>
                                          </p:stCondLst>
                                        </p:cTn>
                                        <p:tgtEl>
                                          <p:spTgt spid="60419">
                                            <p:txEl>
                                              <p:pRg st="6" end="6"/>
                                            </p:txEl>
                                          </p:spTgt>
                                        </p:tgtEl>
                                        <p:attrNameLst>
                                          <p:attrName>style.visibility</p:attrName>
                                        </p:attrNameLst>
                                      </p:cBhvr>
                                      <p:to>
                                        <p:strVal val="visible"/>
                                      </p:to>
                                    </p:set>
                                    <p:anim calcmode="lin" valueType="num">
                                      <p:cBhvr additive="base">
                                        <p:cTn id="38" dur="500" fill="hold"/>
                                        <p:tgtEl>
                                          <p:spTgt spid="60419">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0419">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2" presetClass="entr" presetSubtype="4" fill="hold" grpId="0" nodeType="afterEffect">
                                  <p:stCondLst>
                                    <p:cond delay="0"/>
                                  </p:stCondLst>
                                  <p:childTnLst>
                                    <p:set>
                                      <p:cBhvr>
                                        <p:cTn id="42" dur="1" fill="hold">
                                          <p:stCondLst>
                                            <p:cond delay="0"/>
                                          </p:stCondLst>
                                        </p:cTn>
                                        <p:tgtEl>
                                          <p:spTgt spid="60419">
                                            <p:txEl>
                                              <p:pRg st="7" end="7"/>
                                            </p:txEl>
                                          </p:spTgt>
                                        </p:tgtEl>
                                        <p:attrNameLst>
                                          <p:attrName>style.visibility</p:attrName>
                                        </p:attrNameLst>
                                      </p:cBhvr>
                                      <p:to>
                                        <p:strVal val="visible"/>
                                      </p:to>
                                    </p:set>
                                    <p:anim calcmode="lin" valueType="num">
                                      <p:cBhvr additive="base">
                                        <p:cTn id="43" dur="500" fill="hold"/>
                                        <p:tgtEl>
                                          <p:spTgt spid="604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49348" y="500063"/>
            <a:ext cx="7772400" cy="685800"/>
          </a:xfrm>
          <a:prstGeom prst="rect">
            <a:avLst/>
          </a:prstGeom>
        </p:spPr>
        <p:txBody>
          <a:bodyPr/>
          <a:lstStyle/>
          <a:p>
            <a:pPr algn="ctr" eaLnBrk="1" fontAlgn="auto" hangingPunct="1">
              <a:spcAft>
                <a:spcPts val="0"/>
              </a:spcAft>
              <a:defRPr/>
            </a:pPr>
            <a:r>
              <a:rPr lang="zh-CN" altLang="en-US" dirty="0"/>
              <a:t>加权的可信度模型</a:t>
            </a:r>
            <a:endParaRPr lang="zh-CN" altLang="en-US" dirty="0"/>
          </a:p>
        </p:txBody>
      </p:sp>
      <p:sp>
        <p:nvSpPr>
          <p:cNvPr id="15364" name="Rectangle 3" descr="Rectangle: Click to edit Master text styles&#10;Second level&#10;Third level&#10;Fourth level&#10;Fifth level"/>
          <p:cNvSpPr>
            <a:spLocks noGrp="1" noChangeArrowheads="1"/>
          </p:cNvSpPr>
          <p:nvPr>
            <p:ph idx="4294967295"/>
          </p:nvPr>
        </p:nvSpPr>
        <p:spPr>
          <a:xfrm>
            <a:off x="688500" y="1431925"/>
            <a:ext cx="7872412" cy="4445000"/>
          </a:xfrm>
          <a:prstGeom prst="rect">
            <a:avLst/>
          </a:prstGeom>
        </p:spPr>
        <p:txBody>
          <a:bodyPr/>
          <a:lstStyle/>
          <a:p>
            <a:pPr marL="609600" indent="-609600" eaLnBrk="1" hangingPunct="1">
              <a:buClrTx/>
              <a:buSzTx/>
              <a:buFontTx/>
              <a:buNone/>
            </a:pPr>
            <a:r>
              <a:rPr lang="en-US" altLang="zh-CN" sz="4400" dirty="0">
                <a:latin typeface="+mj-lt"/>
                <a:ea typeface="+mj-ea"/>
                <a:cs typeface="+mj-cs"/>
              </a:rPr>
              <a:t>1. </a:t>
            </a:r>
            <a:r>
              <a:rPr lang="zh-CN" altLang="en-US" sz="4400" dirty="0">
                <a:latin typeface="+mj-lt"/>
                <a:ea typeface="+mj-ea"/>
                <a:cs typeface="+mj-cs"/>
              </a:rPr>
              <a:t>知识不确定性的表示</a:t>
            </a:r>
            <a:endParaRPr lang="zh-CN" altLang="en-US" sz="4400" dirty="0">
              <a:latin typeface="+mj-lt"/>
              <a:ea typeface="+mj-ea"/>
              <a:cs typeface="+mj-cs"/>
            </a:endParaRPr>
          </a:p>
          <a:p>
            <a:pPr marL="609600" indent="-6096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IF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AND…AND </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609600" indent="-6096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THEN   H	 (CF(H,E),λ)</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609600" indent="-609600" eaLnBrk="1" hangingPunct="1">
              <a:buClrTx/>
              <a:buSzTx/>
              <a:buFontTx/>
              <a:buNone/>
            </a:pPr>
            <a:r>
              <a:rPr lang="en-US" altLang="zh-CN" sz="2400" dirty="0" smtClean="0">
                <a:latin typeface="宋体" panose="02010600030101010101" pitchFamily="2" charset="-122"/>
              </a:rPr>
              <a:t>	</a:t>
            </a:r>
            <a:r>
              <a:rPr lang="zh-CN" altLang="en-US" sz="2400" dirty="0" smtClean="0">
                <a:latin typeface="宋体" panose="02010600030101010101" pitchFamily="2" charset="-122"/>
              </a:rPr>
              <a:t>其中</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ω</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i</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=1,2,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,n)</a:t>
            </a:r>
            <a:r>
              <a:rPr lang="zh-CN" altLang="en-US" sz="2400" dirty="0" smtClean="0">
                <a:latin typeface="宋体" panose="02010600030101010101" pitchFamily="2" charset="-122"/>
              </a:rPr>
              <a:t>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加权因子</a:t>
            </a:r>
            <a:r>
              <a:rPr lang="zh-CN" altLang="en-US" sz="2400" dirty="0" smtClean="0">
                <a:latin typeface="宋体" panose="02010600030101010101" pitchFamily="2" charset="-122"/>
              </a:rPr>
              <a:t>，</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λ</a:t>
            </a:r>
            <a:r>
              <a:rPr lang="zh-CN" altLang="en-US" sz="2400" dirty="0" smtClean="0">
                <a:latin typeface="宋体" panose="02010600030101010101" pitchFamily="2" charset="-122"/>
              </a:rPr>
              <a:t>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阈值</a:t>
            </a:r>
            <a:r>
              <a:rPr lang="zh-CN" altLang="en-US" sz="2400" dirty="0" smtClean="0">
                <a:latin typeface="宋体" panose="02010600030101010101" pitchFamily="2" charset="-122"/>
              </a:rPr>
              <a:t>，其值均由专家给出。</a:t>
            </a:r>
            <a:endParaRPr lang="zh-CN" altLang="en-US" sz="2400" dirty="0" smtClean="0">
              <a:latin typeface="宋体" panose="02010600030101010101" pitchFamily="2" charset="-122"/>
            </a:endParaRPr>
          </a:p>
          <a:p>
            <a:pPr eaLnBrk="1" hangingPunct="1">
              <a:buClrTx/>
              <a:buSzTx/>
              <a:buFont typeface="Wingdings" panose="05000000000000000000" pitchFamily="2" charset="2"/>
              <a:buChar char="l"/>
            </a:pPr>
            <a:r>
              <a:rPr lang="zh-CN" altLang="en-US" sz="2400" dirty="0" smtClean="0">
                <a:latin typeface="宋体" panose="02010600030101010101" pitchFamily="2" charset="-122"/>
              </a:rPr>
              <a:t>权值的取值范围一般为</a:t>
            </a:r>
            <a:r>
              <a:rPr lang="en-US" altLang="zh-CN" sz="2400" dirty="0" smtClean="0">
                <a:latin typeface="宋体" panose="02010600030101010101" pitchFamily="2" charset="-122"/>
              </a:rPr>
              <a:t>[0,1],</a:t>
            </a:r>
            <a:r>
              <a:rPr lang="zh-CN" altLang="en-US" sz="2400" dirty="0" smtClean="0">
                <a:latin typeface="宋体" panose="02010600030101010101" pitchFamily="2" charset="-122"/>
              </a:rPr>
              <a:t>且应满足</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归一条件</a:t>
            </a:r>
            <a:r>
              <a:rPr lang="zh-CN" altLang="en-US" sz="2400" dirty="0" smtClean="0">
                <a:latin typeface="宋体" panose="02010600030101010101" pitchFamily="2" charset="-122"/>
              </a:rPr>
              <a:t>，即</a:t>
            </a:r>
            <a:endParaRPr lang="zh-CN" altLang="en-US" sz="2400" dirty="0" smtClean="0">
              <a:latin typeface="宋体" panose="02010600030101010101" pitchFamily="2" charset="-122"/>
            </a:endParaRPr>
          </a:p>
          <a:p>
            <a:pPr marL="609600" indent="-609600" eaLnBrk="1" hangingPunct="1">
              <a:buClrTx/>
              <a:buSzTx/>
              <a:buFontTx/>
              <a:buNone/>
            </a:pPr>
            <a:endParaRPr lang="en-US" altLang="zh-CN" sz="2400" dirty="0" smtClean="0">
              <a:latin typeface="宋体" panose="02010600030101010101" pitchFamily="2" charset="-122"/>
            </a:endParaRPr>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AA356D71-FC9F-48C0-B33B-BD404F5B44CE}" type="slidenum">
              <a:rPr lang="en-US" altLang="zh-CN"/>
            </a:fld>
            <a:endParaRPr lang="en-US" altLang="zh-CN"/>
          </a:p>
        </p:txBody>
      </p:sp>
      <p:graphicFrame>
        <p:nvGraphicFramePr>
          <p:cNvPr id="15362" name="Object 5"/>
          <p:cNvGraphicFramePr>
            <a:graphicFrameLocks noChangeAspect="1"/>
          </p:cNvGraphicFramePr>
          <p:nvPr/>
        </p:nvGraphicFramePr>
        <p:xfrm>
          <a:off x="1842196" y="4834623"/>
          <a:ext cx="5678607" cy="1155354"/>
        </p:xfrm>
        <a:graphic>
          <a:graphicData uri="http://schemas.openxmlformats.org/presentationml/2006/ole">
            <mc:AlternateContent xmlns:mc="http://schemas.openxmlformats.org/markup-compatibility/2006">
              <mc:Choice xmlns:v="urn:schemas-microsoft-com:vml" Requires="v">
                <p:oleObj spid="_x0000_s15412" name="Equation" r:id="rId1" imgW="2933700" imgH="596900" progId="Equation.DSMT4">
                  <p:embed/>
                </p:oleObj>
              </mc:Choice>
              <mc:Fallback>
                <p:oleObj name="Equation" r:id="rId1" imgW="2933700" imgH="596900" progId="Equation.DSMT4">
                  <p:embed/>
                  <p:pic>
                    <p:nvPicPr>
                      <p:cNvPr id="0" name="图片 154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196" y="4834623"/>
                        <a:ext cx="5678607" cy="1155354"/>
                      </a:xfrm>
                      <a:prstGeom prst="rect">
                        <a:avLst/>
                      </a:prstGeom>
                      <a:solidFill>
                        <a:schemeClr val="accent2">
                          <a:lumMod val="20000"/>
                          <a:lumOff val="80000"/>
                        </a:schemeClr>
                      </a:solid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5364">
                                            <p:txEl>
                                              <p:pRg st="0" end="0"/>
                                            </p:txEl>
                                          </p:spTgt>
                                        </p:tgtEl>
                                        <p:attrNameLst>
                                          <p:attrName>style.visibility</p:attrName>
                                        </p:attrNameLst>
                                      </p:cBhvr>
                                      <p:to>
                                        <p:strVal val="visible"/>
                                      </p:to>
                                    </p:set>
                                    <p:anim calcmode="lin" valueType="num">
                                      <p:cBhvr additive="base">
                                        <p:cTn id="7" dur="500" fill="hold"/>
                                        <p:tgtEl>
                                          <p:spTgt spid="1536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4">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5364">
                                            <p:txEl>
                                              <p:pRg st="1" end="1"/>
                                            </p:txEl>
                                          </p:spTgt>
                                        </p:tgtEl>
                                        <p:attrNameLst>
                                          <p:attrName>style.visibility</p:attrName>
                                        </p:attrNameLst>
                                      </p:cBhvr>
                                      <p:to>
                                        <p:strVal val="visible"/>
                                      </p:to>
                                    </p:set>
                                    <p:anim calcmode="lin" valueType="num">
                                      <p:cBhvr additive="base">
                                        <p:cTn id="12" dur="500" fill="hold"/>
                                        <p:tgtEl>
                                          <p:spTgt spid="1536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5364">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364">
                                            <p:txEl>
                                              <p:pRg st="2" end="2"/>
                                            </p:txEl>
                                          </p:spTgt>
                                        </p:tgtEl>
                                        <p:attrNameLst>
                                          <p:attrName>style.visibility</p:attrName>
                                        </p:attrNameLst>
                                      </p:cBhvr>
                                      <p:to>
                                        <p:strVal val="visible"/>
                                      </p:to>
                                    </p:set>
                                    <p:anim calcmode="lin" valueType="num">
                                      <p:cBhvr additive="base">
                                        <p:cTn id="17" dur="500" fill="hold"/>
                                        <p:tgtEl>
                                          <p:spTgt spid="1536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36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364">
                                            <p:txEl>
                                              <p:pRg st="3" end="3"/>
                                            </p:txEl>
                                          </p:spTgt>
                                        </p:tgtEl>
                                        <p:attrNameLst>
                                          <p:attrName>style.visibility</p:attrName>
                                        </p:attrNameLst>
                                      </p:cBhvr>
                                      <p:to>
                                        <p:strVal val="visible"/>
                                      </p:to>
                                    </p:set>
                                    <p:anim calcmode="lin" valueType="num">
                                      <p:cBhvr additive="base">
                                        <p:cTn id="23" dur="500" fill="hold"/>
                                        <p:tgtEl>
                                          <p:spTgt spid="1536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364">
                                            <p:txEl>
                                              <p:pRg st="4" end="4"/>
                                            </p:txEl>
                                          </p:spTgt>
                                        </p:tgtEl>
                                        <p:attrNameLst>
                                          <p:attrName>style.visibility</p:attrName>
                                        </p:attrNameLst>
                                      </p:cBhvr>
                                      <p:to>
                                        <p:strVal val="visible"/>
                                      </p:to>
                                    </p:set>
                                    <p:anim calcmode="lin" valueType="num">
                                      <p:cBhvr additive="base">
                                        <p:cTn id="29" dur="500" fill="hold"/>
                                        <p:tgtEl>
                                          <p:spTgt spid="1536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36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362"/>
                                        </p:tgtEl>
                                        <p:attrNameLst>
                                          <p:attrName>style.visibility</p:attrName>
                                        </p:attrNameLst>
                                      </p:cBhvr>
                                      <p:to>
                                        <p:strVal val="visible"/>
                                      </p:to>
                                    </p:set>
                                    <p:anim calcmode="lin" valueType="num">
                                      <p:cBhvr additive="base">
                                        <p:cTn id="35" dur="500" fill="hold"/>
                                        <p:tgtEl>
                                          <p:spTgt spid="15362"/>
                                        </p:tgtEl>
                                        <p:attrNameLst>
                                          <p:attrName>ppt_x</p:attrName>
                                        </p:attrNameLst>
                                      </p:cBhvr>
                                      <p:tavLst>
                                        <p:tav tm="0">
                                          <p:val>
                                            <p:strVal val="#ppt_x"/>
                                          </p:val>
                                        </p:tav>
                                        <p:tav tm="100000">
                                          <p:val>
                                            <p:strVal val="#ppt_x"/>
                                          </p:val>
                                        </p:tav>
                                      </p:tavLst>
                                    </p:anim>
                                    <p:anim calcmode="lin" valueType="num">
                                      <p:cBhvr additive="base">
                                        <p:cTn id="36" dur="500" fill="hold"/>
                                        <p:tgtEl>
                                          <p:spTgt spid="15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3" name="Rectangle 5"/>
          <p:cNvSpPr>
            <a:spLocks noGrp="1" noChangeArrowheads="1"/>
          </p:cNvSpPr>
          <p:nvPr>
            <p:ph type="title" idx="4294967295"/>
          </p:nvPr>
        </p:nvSpPr>
        <p:spPr>
          <a:xfrm>
            <a:off x="993900" y="304800"/>
            <a:ext cx="7169150" cy="1143000"/>
          </a:xfrm>
          <a:prstGeom prst="rect">
            <a:avLst/>
          </a:prstGeom>
        </p:spPr>
        <p:txBody>
          <a:bodyPr/>
          <a:lstStyle/>
          <a:p>
            <a:pPr algn="ctr" eaLnBrk="1" fontAlgn="auto" hangingPunct="1">
              <a:spcAft>
                <a:spcPts val="0"/>
              </a:spcAft>
              <a:defRPr/>
            </a:pPr>
            <a:r>
              <a:rPr lang="zh-CN" altLang="en-US" dirty="0"/>
              <a:t>加权的可信度模型</a:t>
            </a:r>
            <a:endParaRPr lang="zh-CN" altLang="en-US" dirty="0"/>
          </a:p>
        </p:txBody>
      </p:sp>
      <p:sp>
        <p:nvSpPr>
          <p:cNvPr id="16388" name="Rectangle 3" descr="Rectangle: Click to edit Master text styles&#10;Second level&#10;Third level&#10;Fourth level&#10;Fifth level"/>
          <p:cNvSpPr>
            <a:spLocks noGrp="1" noChangeArrowheads="1"/>
          </p:cNvSpPr>
          <p:nvPr>
            <p:ph type="body" sz="half" idx="4294967295"/>
          </p:nvPr>
        </p:nvSpPr>
        <p:spPr>
          <a:xfrm>
            <a:off x="652813" y="1311275"/>
            <a:ext cx="8080375" cy="4708525"/>
          </a:xfrm>
          <a:prstGeom prst="rect">
            <a:avLst/>
          </a:prstGeom>
        </p:spPr>
        <p:txBody>
          <a:bodyPr/>
          <a:lstStyle/>
          <a:p>
            <a:pPr eaLnBrk="1" hangingPunct="1">
              <a:buClrTx/>
              <a:buSzTx/>
              <a:buFontTx/>
              <a:buNone/>
            </a:pPr>
            <a:r>
              <a:rPr lang="en-US" altLang="zh-CN" sz="4400" dirty="0">
                <a:latin typeface="+mj-lt"/>
                <a:ea typeface="+mj-ea"/>
                <a:cs typeface="+mj-cs"/>
              </a:rPr>
              <a:t>2. </a:t>
            </a:r>
            <a:r>
              <a:rPr lang="zh-CN" altLang="en-US" sz="4400" dirty="0">
                <a:latin typeface="+mj-lt"/>
                <a:ea typeface="+mj-ea"/>
                <a:cs typeface="+mj-cs"/>
              </a:rPr>
              <a:t>组合证据不确定性的算法</a:t>
            </a:r>
            <a:endParaRPr lang="zh-CN" altLang="en-US" sz="4400" dirty="0">
              <a:latin typeface="+mj-lt"/>
              <a:ea typeface="+mj-ea"/>
              <a:cs typeface="+mj-cs"/>
            </a:endParaRPr>
          </a:p>
          <a:p>
            <a:pPr eaLnBrk="1" hangingPunct="1">
              <a:buClrTx/>
              <a:buSzTx/>
              <a:buFontTx/>
              <a:buNone/>
            </a:pPr>
            <a:r>
              <a:rPr lang="zh-CN" altLang="en-US" sz="2800" dirty="0" smtClean="0">
                <a:latin typeface="宋体" panose="02010600030101010101" pitchFamily="2" charset="-122"/>
              </a:rPr>
              <a:t>若证据</a:t>
            </a:r>
            <a:endParaRPr lang="zh-CN" altLang="en-US" sz="2800" dirty="0" smtClean="0">
              <a:latin typeface="宋体" panose="02010600030101010101" pitchFamily="2" charset="-122"/>
            </a:endParaRPr>
          </a:p>
          <a:p>
            <a:pPr algn="ctr" eaLnBrk="1" hangingPunct="1">
              <a:buClrTx/>
              <a:buSzTx/>
              <a:buFontTx/>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宋体" panose="02010600030101010101" pitchFamily="2" charset="-122"/>
              </a:rPr>
              <a:t>E=</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8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8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 E</a:t>
            </a:r>
            <a:r>
              <a:rPr lang="en-US" altLang="zh-CN" sz="28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8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AND…AND </a:t>
            </a:r>
            <a:r>
              <a:rPr lang="en-US" altLang="zh-CN"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8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8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endPar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eaLnBrk="1" hangingPunct="1">
              <a:buClrTx/>
              <a:buSzTx/>
              <a:buFontTx/>
              <a:buNone/>
            </a:pPr>
            <a:r>
              <a:rPr lang="zh-CN" altLang="en-US" sz="2800" dirty="0" smtClean="0">
                <a:latin typeface="Times New Roman" panose="02020603050405020304" pitchFamily="18" charset="0"/>
              </a:rPr>
              <a:t>则其可信度</a:t>
            </a:r>
            <a:r>
              <a:rPr lang="en-US" altLang="zh-CN" sz="2800" dirty="0" smtClean="0">
                <a:latin typeface="Times New Roman" panose="02020603050405020304" pitchFamily="18" charset="0"/>
              </a:rPr>
              <a:t>CF(E)</a:t>
            </a:r>
            <a:r>
              <a:rPr lang="zh-CN" altLang="en-US" sz="2800" dirty="0" smtClean="0">
                <a:latin typeface="Times New Roman" panose="02020603050405020304" pitchFamily="18" charset="0"/>
              </a:rPr>
              <a:t>为：</a:t>
            </a:r>
            <a:endParaRPr lang="zh-CN" altLang="en-US" sz="2800" dirty="0" smtClean="0">
              <a:latin typeface="Times New Roman" panose="02020603050405020304" pitchFamily="18" charset="0"/>
            </a:endParaRPr>
          </a:p>
          <a:p>
            <a:pPr eaLnBrk="1" hangingPunct="1"/>
            <a:endParaRPr lang="en-US" altLang="zh-CN" sz="2800" dirty="0" smtClean="0"/>
          </a:p>
        </p:txBody>
      </p:sp>
      <p:graphicFrame>
        <p:nvGraphicFramePr>
          <p:cNvPr id="16386" name="Object 4"/>
          <p:cNvGraphicFramePr>
            <a:graphicFrameLocks noGrp="1" noChangeAspect="1"/>
          </p:cNvGraphicFramePr>
          <p:nvPr>
            <p:ph sz="half" idx="4294967295"/>
          </p:nvPr>
        </p:nvGraphicFramePr>
        <p:xfrm>
          <a:off x="2024848" y="3854450"/>
          <a:ext cx="5118100" cy="1317625"/>
        </p:xfrm>
        <a:graphic>
          <a:graphicData uri="http://schemas.openxmlformats.org/presentationml/2006/ole">
            <mc:AlternateContent xmlns:mc="http://schemas.openxmlformats.org/markup-compatibility/2006">
              <mc:Choice xmlns:v="urn:schemas-microsoft-com:vml" Requires="v">
                <p:oleObj spid="_x0000_s16436" name="Equation" r:id="rId1" imgW="2959100" imgH="762000" progId="Equation.DSMT4">
                  <p:embed/>
                </p:oleObj>
              </mc:Choice>
              <mc:Fallback>
                <p:oleObj name="Equation" r:id="rId1" imgW="2959100" imgH="762000" progId="Equation.DSMT4">
                  <p:embed/>
                  <p:pic>
                    <p:nvPicPr>
                      <p:cNvPr id="0" name="图片 164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848" y="3854450"/>
                        <a:ext cx="5118100" cy="1317625"/>
                      </a:xfrm>
                      <a:prstGeom prst="rect">
                        <a:avLst/>
                      </a:prstGeom>
                      <a:solidFill>
                        <a:schemeClr val="accent2">
                          <a:lumMod val="20000"/>
                          <a:lumOff val="80000"/>
                        </a:schemeClr>
                      </a:solidFill>
                      <a:ln>
                        <a:noFill/>
                      </a:ln>
                      <a:effectLst/>
                    </p:spPr>
                  </p:pic>
                </p:oleObj>
              </mc:Fallback>
            </mc:AlternateContent>
          </a:graphicData>
        </a:graphic>
      </p:graphicFrame>
      <p:sp>
        <p:nvSpPr>
          <p:cNvPr id="5" name="灯片编号占位符 6"/>
          <p:cNvSpPr>
            <a:spLocks noGrp="1"/>
          </p:cNvSpPr>
          <p:nvPr>
            <p:ph type="sldNum" sz="quarter" idx="4294967295"/>
          </p:nvPr>
        </p:nvSpPr>
        <p:spPr>
          <a:xfrm>
            <a:off x="7239000" y="6248400"/>
            <a:ext cx="1905000" cy="457200"/>
          </a:xfrm>
          <a:prstGeom prst="rect">
            <a:avLst/>
          </a:prstGeom>
        </p:spPr>
        <p:txBody>
          <a:bodyPr/>
          <a:lstStyle/>
          <a:p>
            <a:pPr>
              <a:defRPr/>
            </a:pPr>
            <a:fld id="{CB626800-5760-4877-8ABF-BFFE1395E7C4}"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 calcmode="lin" valueType="num">
                                      <p:cBhvr additive="base">
                                        <p:cTn id="7" dur="500" fill="hold"/>
                                        <p:tgtEl>
                                          <p:spTgt spid="163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 calcmode="lin" valueType="num">
                                      <p:cBhvr additive="base">
                                        <p:cTn id="12" dur="500" fill="hold"/>
                                        <p:tgtEl>
                                          <p:spTgt spid="16388">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88">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 calcmode="lin" valueType="num">
                                      <p:cBhvr additive="base">
                                        <p:cTn id="17" dur="500" fill="hold"/>
                                        <p:tgtEl>
                                          <p:spTgt spid="1638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8">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6388">
                                            <p:txEl>
                                              <p:pRg st="3" end="3"/>
                                            </p:txEl>
                                          </p:spTgt>
                                        </p:tgtEl>
                                        <p:attrNameLst>
                                          <p:attrName>style.visibility</p:attrName>
                                        </p:attrNameLst>
                                      </p:cBhvr>
                                      <p:to>
                                        <p:strVal val="visible"/>
                                      </p:to>
                                    </p:set>
                                    <p:anim calcmode="lin" valueType="num">
                                      <p:cBhvr additive="base">
                                        <p:cTn id="22" dur="500" fill="hold"/>
                                        <p:tgtEl>
                                          <p:spTgt spid="16388">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8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16386"/>
                                        </p:tgtEl>
                                        <p:attrNameLst>
                                          <p:attrName>style.visibility</p:attrName>
                                        </p:attrNameLst>
                                      </p:cBhvr>
                                      <p:to>
                                        <p:strVal val="visible"/>
                                      </p:to>
                                    </p:set>
                                    <p:animEffect transition="in" filter="diamond(in)">
                                      <p:cBhvr>
                                        <p:cTn id="28" dur="2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662600" y="528638"/>
            <a:ext cx="7772400" cy="685800"/>
          </a:xfrm>
          <a:prstGeom prst="rect">
            <a:avLst/>
          </a:prstGeom>
        </p:spPr>
        <p:txBody>
          <a:bodyPr/>
          <a:lstStyle/>
          <a:p>
            <a:pPr algn="ctr" eaLnBrk="1" fontAlgn="auto" hangingPunct="1">
              <a:spcAft>
                <a:spcPts val="0"/>
              </a:spcAft>
              <a:defRPr/>
            </a:pPr>
            <a:r>
              <a:rPr lang="zh-CN" altLang="en-US" dirty="0"/>
              <a:t>加权的可信度模型</a:t>
            </a:r>
            <a:endParaRPr lang="zh-CN" altLang="en-US" dirty="0"/>
          </a:p>
        </p:txBody>
      </p:sp>
      <p:sp>
        <p:nvSpPr>
          <p:cNvPr id="61443" name="Rectangle 5" descr="Rectangle: Click to edit Master text styles&#10;Second level&#10;Third level&#10;Fourth level&#10;Fifth level"/>
          <p:cNvSpPr>
            <a:spLocks noGrp="1" noChangeArrowheads="1"/>
          </p:cNvSpPr>
          <p:nvPr>
            <p:ph idx="4294967295"/>
          </p:nvPr>
        </p:nvSpPr>
        <p:spPr>
          <a:xfrm>
            <a:off x="503576" y="1524000"/>
            <a:ext cx="8153400" cy="4800600"/>
          </a:xfrm>
          <a:prstGeom prst="rect">
            <a:avLst/>
          </a:prstGeom>
        </p:spPr>
        <p:txBody>
          <a:bodyPr/>
          <a:lstStyle/>
          <a:p>
            <a:pPr marL="533400" indent="-533400" eaLnBrk="1" hangingPunct="1">
              <a:buFont typeface="Wingdings" panose="05000000000000000000" pitchFamily="2" charset="2"/>
              <a:buNone/>
            </a:pPr>
            <a:r>
              <a:rPr lang="en-US" altLang="zh-CN" sz="4400" dirty="0">
                <a:latin typeface="+mj-lt"/>
                <a:ea typeface="+mj-ea"/>
                <a:cs typeface="+mj-cs"/>
              </a:rPr>
              <a:t>3. </a:t>
            </a:r>
            <a:r>
              <a:rPr lang="zh-CN" altLang="en-US" sz="4400" dirty="0">
                <a:latin typeface="+mj-lt"/>
                <a:ea typeface="+mj-ea"/>
                <a:cs typeface="+mj-cs"/>
              </a:rPr>
              <a:t>不确定性的传递算法</a:t>
            </a:r>
            <a:endParaRPr lang="zh-CN" altLang="en-US" sz="4400" dirty="0">
              <a:latin typeface="+mj-lt"/>
              <a:ea typeface="+mj-ea"/>
              <a:cs typeface="+mj-cs"/>
            </a:endParaRPr>
          </a:p>
          <a:p>
            <a:pPr eaLnBrk="1" hangingPunct="1">
              <a:buFont typeface="Wingdings" panose="05000000000000000000" pitchFamily="2" charset="2"/>
              <a:buChar char="u"/>
            </a:pPr>
            <a:r>
              <a:rPr lang="zh-CN" altLang="en-US" sz="2400" dirty="0" smtClean="0"/>
              <a:t>当一条知识的</a:t>
            </a:r>
            <a:r>
              <a:rPr lang="en-US" altLang="zh-CN" sz="2400" dirty="0" smtClean="0"/>
              <a:t>CF(E)</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满足</a:t>
            </a:r>
            <a:r>
              <a:rPr lang="zh-CN" altLang="en-US" sz="2400" dirty="0" smtClean="0"/>
              <a:t>如下条件时，</a:t>
            </a:r>
            <a:endParaRPr lang="zh-CN" altLang="en-US" sz="2400" dirty="0" smtClean="0"/>
          </a:p>
          <a:p>
            <a:pPr marL="533400" indent="-533400" algn="ctr" eaLnBrk="1" hangingPunct="1">
              <a:buFont typeface="Wingdings" panose="05000000000000000000" pitchFamily="2" charset="2"/>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CF(E)≥</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λ</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533400" indent="-533400" eaLnBrk="1" hangingPunct="1">
              <a:buFont typeface="Wingdings" panose="05000000000000000000" pitchFamily="2" charset="2"/>
              <a:buNone/>
            </a:pPr>
            <a:r>
              <a:rPr lang="zh-CN" altLang="en-US" sz="2400" dirty="0" smtClean="0">
                <a:latin typeface="Times New Roman" panose="02020603050405020304" pitchFamily="18" charset="0"/>
              </a:rPr>
              <a:t>该知识就可被应用。结论</a:t>
            </a:r>
            <a:r>
              <a:rPr lang="en-US" altLang="zh-CN" sz="2400" dirty="0" smtClean="0">
                <a:latin typeface="Times New Roman" panose="02020603050405020304" pitchFamily="18" charset="0"/>
              </a:rPr>
              <a:t>H</a:t>
            </a:r>
            <a:r>
              <a:rPr lang="zh-CN" altLang="en-US" sz="2400" dirty="0" smtClean="0">
                <a:latin typeface="Times New Roman" panose="02020603050405020304" pitchFamily="18" charset="0"/>
              </a:rPr>
              <a:t>的可信度为：</a:t>
            </a:r>
            <a:endParaRPr lang="zh-CN" altLang="en-US" sz="2400" dirty="0" smtClean="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CF(H)=CF(H,E)×CF(E)</a:t>
            </a:r>
            <a:endPar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Font typeface="楷体" panose="02010609060101010101" pitchFamily="49" charset="-122"/>
              <a:buChar char="★"/>
            </a:pPr>
            <a:r>
              <a:rPr lang="zh-CN" altLang="en-US" sz="2400" dirty="0" smtClean="0">
                <a:latin typeface="Times New Roman" panose="02020603050405020304" pitchFamily="18" charset="0"/>
              </a:rPr>
              <a:t>加权因子的</a:t>
            </a:r>
            <a:r>
              <a:rPr lang="zh-CN" altLang="en-US" sz="2400" dirty="0" smtClean="0">
                <a:latin typeface="Times New Roman" panose="02020603050405020304" pitchFamily="18" charset="0"/>
              </a:rPr>
              <a:t>引入</a:t>
            </a:r>
            <a:endParaRPr lang="en-US" altLang="zh-CN" sz="2400" dirty="0" smtClean="0">
              <a:latin typeface="Times New Roman" panose="02020603050405020304" pitchFamily="18" charset="0"/>
            </a:endParaRPr>
          </a:p>
          <a:p>
            <a:pPr lvl="1">
              <a:buFont typeface="Wingdings" panose="05000000000000000000" pitchFamily="2" charset="2"/>
              <a:buChar char="ü"/>
            </a:pP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不仅</a:t>
            </a: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可以解决证据的重要性、独立性问题</a:t>
            </a: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a:t>
            </a:r>
            <a:endPar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endParaRPr>
          </a:p>
          <a:p>
            <a:pPr lvl="1">
              <a:buFont typeface="Wingdings" panose="05000000000000000000" pitchFamily="2" charset="2"/>
              <a:buChar char="ü"/>
            </a:pP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还</a:t>
            </a: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可以解决证据不完全的推理问题</a:t>
            </a: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a:t>
            </a:r>
            <a:endPar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endParaRPr>
          </a:p>
          <a:p>
            <a:pPr lvl="1">
              <a:buFont typeface="Wingdings" panose="05000000000000000000" pitchFamily="2" charset="2"/>
              <a:buChar char="ü"/>
            </a:pP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并</a:t>
            </a:r>
            <a:r>
              <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rPr>
              <a:t>为冲突消解提供了一种解决途径。</a:t>
            </a:r>
            <a:endParaRPr lang="zh-CN" altLang="en-US"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7C10594-4DA4-4DDE-9EE4-4A84C770B34C}"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3">
                                            <p:txEl>
                                              <p:pRg st="1" end="1"/>
                                            </p:txEl>
                                          </p:spTgt>
                                        </p:tgtEl>
                                        <p:attrNameLst>
                                          <p:attrName>style.visibility</p:attrName>
                                        </p:attrNameLst>
                                      </p:cBhvr>
                                      <p:to>
                                        <p:strVal val="visible"/>
                                      </p:to>
                                    </p:set>
                                    <p:anim calcmode="lin" valueType="num">
                                      <p:cBhvr additive="base">
                                        <p:cTn id="13"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3">
                                            <p:txEl>
                                              <p:pRg st="2" end="2"/>
                                            </p:txEl>
                                          </p:spTgt>
                                        </p:tgtEl>
                                        <p:attrNameLst>
                                          <p:attrName>style.visibility</p:attrName>
                                        </p:attrNameLst>
                                      </p:cBhvr>
                                      <p:to>
                                        <p:strVal val="visible"/>
                                      </p:to>
                                    </p:set>
                                    <p:anim calcmode="lin" valueType="num">
                                      <p:cBhvr additive="base">
                                        <p:cTn id="19"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43">
                                            <p:txEl>
                                              <p:pRg st="3" end="3"/>
                                            </p:txEl>
                                          </p:spTgt>
                                        </p:tgtEl>
                                        <p:attrNameLst>
                                          <p:attrName>style.visibility</p:attrName>
                                        </p:attrNameLst>
                                      </p:cBhvr>
                                      <p:to>
                                        <p:strVal val="visible"/>
                                      </p:to>
                                    </p:set>
                                    <p:anim calcmode="lin" valueType="num">
                                      <p:cBhvr additive="base">
                                        <p:cTn id="25" dur="500" fill="hold"/>
                                        <p:tgtEl>
                                          <p:spTgt spid="614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43">
                                            <p:txEl>
                                              <p:pRg st="4" end="4"/>
                                            </p:txEl>
                                          </p:spTgt>
                                        </p:tgtEl>
                                        <p:attrNameLst>
                                          <p:attrName>style.visibility</p:attrName>
                                        </p:attrNameLst>
                                      </p:cBhvr>
                                      <p:to>
                                        <p:strVal val="visible"/>
                                      </p:to>
                                    </p:set>
                                    <p:anim calcmode="lin" valueType="num">
                                      <p:cBhvr additive="base">
                                        <p:cTn id="31"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1443">
                                            <p:txEl>
                                              <p:pRg st="5" end="5"/>
                                            </p:txEl>
                                          </p:spTgt>
                                        </p:tgtEl>
                                        <p:attrNameLst>
                                          <p:attrName>style.visibility</p:attrName>
                                        </p:attrNameLst>
                                      </p:cBhvr>
                                      <p:to>
                                        <p:strVal val="visible"/>
                                      </p:to>
                                    </p:set>
                                    <p:anim calcmode="lin" valueType="num">
                                      <p:cBhvr additive="base">
                                        <p:cTn id="37"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144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1443">
                                            <p:txEl>
                                              <p:pRg st="6" end="6"/>
                                            </p:txEl>
                                          </p:spTgt>
                                        </p:tgtEl>
                                        <p:attrNameLst>
                                          <p:attrName>style.visibility</p:attrName>
                                        </p:attrNameLst>
                                      </p:cBhvr>
                                      <p:to>
                                        <p:strVal val="visible"/>
                                      </p:to>
                                    </p:set>
                                    <p:anim calcmode="lin" valueType="num">
                                      <p:cBhvr additive="base">
                                        <p:cTn id="41" dur="500" fill="hold"/>
                                        <p:tgtEl>
                                          <p:spTgt spid="6144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144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1443">
                                            <p:txEl>
                                              <p:pRg st="7" end="7"/>
                                            </p:txEl>
                                          </p:spTgt>
                                        </p:tgtEl>
                                        <p:attrNameLst>
                                          <p:attrName>style.visibility</p:attrName>
                                        </p:attrNameLst>
                                      </p:cBhvr>
                                      <p:to>
                                        <p:strVal val="visible"/>
                                      </p:to>
                                    </p:set>
                                    <p:anim calcmode="lin" valueType="num">
                                      <p:cBhvr additive="base">
                                        <p:cTn id="45" dur="500" fill="hold"/>
                                        <p:tgtEl>
                                          <p:spTgt spid="6144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44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1443">
                                            <p:txEl>
                                              <p:pRg st="8" end="8"/>
                                            </p:txEl>
                                          </p:spTgt>
                                        </p:tgtEl>
                                        <p:attrNameLst>
                                          <p:attrName>style.visibility</p:attrName>
                                        </p:attrNameLst>
                                      </p:cBhvr>
                                      <p:to>
                                        <p:strVal val="visible"/>
                                      </p:to>
                                    </p:set>
                                    <p:anim calcmode="lin" valueType="num">
                                      <p:cBhvr additive="base">
                                        <p:cTn id="49" dur="500" fill="hold"/>
                                        <p:tgtEl>
                                          <p:spTgt spid="6144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144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idx="4294967295"/>
          </p:nvPr>
        </p:nvSpPr>
        <p:spPr>
          <a:xfrm>
            <a:off x="655992" y="381000"/>
            <a:ext cx="7772400" cy="685800"/>
          </a:xfrm>
          <a:prstGeom prst="rect">
            <a:avLst/>
          </a:prstGeom>
        </p:spPr>
        <p:txBody>
          <a:bodyPr/>
          <a:lstStyle/>
          <a:p>
            <a:pPr algn="ctr" eaLnBrk="1" fontAlgn="auto" hangingPunct="1">
              <a:spcAft>
                <a:spcPts val="0"/>
              </a:spcAft>
              <a:defRPr/>
            </a:pPr>
            <a:r>
              <a:rPr lang="zh-CN" altLang="en-US" dirty="0"/>
              <a:t>加权的可信度模型推理举例</a:t>
            </a:r>
            <a:r>
              <a:rPr lang="en-US" altLang="zh-CN" dirty="0"/>
              <a:t>(1)</a:t>
            </a:r>
            <a:endParaRPr lang="en-US" altLang="zh-CN" dirty="0"/>
          </a:p>
        </p:txBody>
      </p:sp>
      <p:sp>
        <p:nvSpPr>
          <p:cNvPr id="62467" name="Rectangle 3" descr="Rectangle: Click to edit Master text styles&#10;Second level&#10;Third level&#10;Fourth level&#10;Fifth level"/>
          <p:cNvSpPr>
            <a:spLocks noGrp="1" noChangeArrowheads="1"/>
          </p:cNvSpPr>
          <p:nvPr>
            <p:ph idx="4294967295"/>
          </p:nvPr>
        </p:nvSpPr>
        <p:spPr>
          <a:xfrm>
            <a:off x="354500" y="1295400"/>
            <a:ext cx="8458200" cy="5334000"/>
          </a:xfrm>
          <a:prstGeom prst="rect">
            <a:avLst/>
          </a:prstGeom>
        </p:spPr>
        <p:txBody>
          <a:bodyPr/>
          <a:lstStyle/>
          <a:p>
            <a:pPr eaLnBrk="1" hangingPunct="1">
              <a:buFont typeface="楷体" panose="02010609060101010101" pitchFamily="49" charset="-122"/>
              <a:buChar char="☆"/>
            </a:pPr>
            <a:r>
              <a:rPr lang="zh-CN" altLang="en-US" sz="2400" dirty="0" smtClean="0"/>
              <a:t>例</a:t>
            </a:r>
            <a:r>
              <a:rPr lang="en-US" altLang="zh-CN" sz="2400" dirty="0" smtClean="0"/>
              <a:t>. </a:t>
            </a:r>
            <a:r>
              <a:rPr lang="zh-CN" altLang="en-US" sz="2400" dirty="0" smtClean="0"/>
              <a:t>设有如下知识：</a:t>
            </a:r>
            <a:endParaRPr lang="zh-CN" altLang="en-US" sz="2400" dirty="0" smtClean="0"/>
          </a:p>
          <a:p>
            <a:pPr marL="533400" indent="-533400"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R1: IF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(0.6) AND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 THEN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6</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(0.8,0.75)</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R2: IF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(0.5) AND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4</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 AND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5</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(0.2) </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	 THEN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6</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(0.7,0.6)</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R3: IF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6</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(0.7) AND 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7</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(0.3) THEN H(0.75,0.6)</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zh-CN" altLang="en-US" sz="2400" dirty="0" smtClean="0"/>
              <a:t>已知：</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CF(E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1</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)=0.9, CF(E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2</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)=0.8, CF(E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3</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)=0.7,</a:t>
            </a:r>
            <a:endPar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marL="533400" indent="-533400" eaLnBrk="1" hangingPunct="1">
              <a:buFont typeface="Wingdings" panose="05000000000000000000" pitchFamily="2" charset="2"/>
              <a:buNone/>
            </a:pPr>
            <a:r>
              <a:rPr lang="en-US" altLang="zh-CN" sz="2400" dirty="0" smtClean="0"/>
              <a:t>		</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CF(E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4</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)=0.6, CF(E</a:t>
            </a:r>
            <a:r>
              <a:rPr lang="en-US" altLang="zh-CN" sz="2400" b="1" baseline="-25000"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5</a:t>
            </a:r>
            <a:r>
              <a:rPr lang="en-US" altLang="zh-CN" sz="24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)=0.5</a:t>
            </a:r>
            <a:endParaRPr lang="en-US" altLang="zh-CN" sz="2400" dirty="0" smtClean="0">
              <a:solidFill>
                <a:sysClr val="windowText" lastClr="000000"/>
              </a:solidFill>
            </a:endParaRPr>
          </a:p>
          <a:p>
            <a:pPr marL="533400" indent="-533400" eaLnBrk="1" hangingPunct="1">
              <a:buFont typeface="Wingdings" panose="05000000000000000000" pitchFamily="2" charset="2"/>
              <a:buNone/>
            </a:pPr>
            <a:r>
              <a:rPr lang="zh-CN" altLang="en-US" sz="2400" dirty="0" smtClean="0"/>
              <a:t>求：</a:t>
            </a:r>
            <a:r>
              <a:rPr lang="en-US" altLang="zh-CN" sz="2400" dirty="0" smtClean="0"/>
              <a:t>CF(H)=?</a:t>
            </a:r>
            <a:endParaRPr lang="en-US" altLang="zh-CN" sz="2400" dirty="0" smtClean="0"/>
          </a:p>
          <a:p>
            <a:pPr marL="533400" indent="-533400" eaLnBrk="1" hangingPunct="1">
              <a:buFont typeface="Wingdings" panose="05000000000000000000" pitchFamily="2" charset="2"/>
              <a:buNone/>
            </a:pPr>
            <a:r>
              <a:rPr lang="zh-CN" altLang="en-US" sz="2400" dirty="0" smtClean="0"/>
              <a:t>解：</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由</a:t>
            </a: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R1</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得到：</a:t>
            </a:r>
            <a:endParaRPr lang="zh-CN" altLang="en-US" sz="2400" dirty="0" smtClean="0"/>
          </a:p>
          <a:p>
            <a:pPr marL="533400" indent="-533400" eaLnBrk="1" hangingPunct="1">
              <a:buFont typeface="Wingdings" panose="05000000000000000000" pitchFamily="2" charset="2"/>
              <a:buNone/>
            </a:pPr>
            <a:r>
              <a:rPr lang="en-US" altLang="zh-CN" sz="2400" dirty="0" smtClean="0"/>
              <a:t>CF(E</a:t>
            </a:r>
            <a:r>
              <a:rPr lang="en-US" altLang="zh-CN" sz="2400" baseline="-25000" dirty="0" smtClean="0"/>
              <a:t>1</a:t>
            </a:r>
            <a:r>
              <a:rPr lang="en-US" altLang="zh-CN" sz="2400" dirty="0" smtClean="0"/>
              <a:t>(0.6) AND E</a:t>
            </a:r>
            <a:r>
              <a:rPr lang="en-US" altLang="zh-CN" sz="2400" baseline="-25000" dirty="0" smtClean="0"/>
              <a:t>2</a:t>
            </a:r>
            <a:r>
              <a:rPr lang="en-US" altLang="zh-CN" sz="2400" dirty="0" smtClean="0"/>
              <a:t>(0.4))=0.86&gt;</a:t>
            </a:r>
            <a:r>
              <a:rPr lang="en-US" altLang="zh-CN" sz="2400" dirty="0" smtClean="0">
                <a:latin typeface="Times New Roman" panose="02020603050405020304" pitchFamily="18" charset="0"/>
              </a:rPr>
              <a:t>λ</a:t>
            </a:r>
            <a:r>
              <a:rPr lang="en-US" altLang="zh-CN" sz="2400" baseline="-25000" dirty="0" smtClean="0">
                <a:latin typeface="Times New Roman" panose="02020603050405020304" pitchFamily="18" charset="0"/>
              </a:rPr>
              <a:t>1</a:t>
            </a:r>
            <a:r>
              <a:rPr lang="en-US" altLang="zh-CN" sz="2400" dirty="0" smtClean="0">
                <a:latin typeface="Times New Roman" panose="02020603050405020304" pitchFamily="18" charset="0"/>
              </a:rPr>
              <a:t>=0.75</a:t>
            </a:r>
            <a:endParaRPr lang="en-US" altLang="zh-CN" sz="2400" dirty="0" smtClean="0">
              <a:latin typeface="Times New Roman" panose="02020603050405020304" pitchFamily="18" charset="0"/>
            </a:endParaRPr>
          </a:p>
          <a:p>
            <a:pPr marL="533400" indent="-533400" eaLnBrk="1" hangingPunct="1">
              <a:buFont typeface="Wingdings" panose="05000000000000000000" pitchFamily="2" charset="2"/>
              <a:buNone/>
            </a:pPr>
            <a:r>
              <a:rPr lang="en-US" altLang="zh-CN"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∴R1</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可被应用。</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6FD989D-2EE0-479A-96D0-1502E2416412}"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 calcmode="lin" valueType="num">
                                      <p:cBhvr additive="base">
                                        <p:cTn id="12"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 calcmode="lin" valueType="num">
                                      <p:cBhvr additive="base">
                                        <p:cTn id="17"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2467">
                                            <p:txEl>
                                              <p:pRg st="3" end="3"/>
                                            </p:txEl>
                                          </p:spTgt>
                                        </p:tgtEl>
                                        <p:attrNameLst>
                                          <p:attrName>style.visibility</p:attrName>
                                        </p:attrNameLst>
                                      </p:cBhvr>
                                      <p:to>
                                        <p:strVal val="visible"/>
                                      </p:to>
                                    </p:set>
                                    <p:anim calcmode="lin" valueType="num">
                                      <p:cBhvr additive="base">
                                        <p:cTn id="22"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2467">
                                            <p:txEl>
                                              <p:pRg st="4" end="4"/>
                                            </p:txEl>
                                          </p:spTgt>
                                        </p:tgtEl>
                                        <p:attrNameLst>
                                          <p:attrName>style.visibility</p:attrName>
                                        </p:attrNameLst>
                                      </p:cBhvr>
                                      <p:to>
                                        <p:strVal val="visible"/>
                                      </p:to>
                                    </p:set>
                                    <p:anim calcmode="lin" valueType="num">
                                      <p:cBhvr additive="base">
                                        <p:cTn id="27"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62467">
                                            <p:txEl>
                                              <p:pRg st="5" end="5"/>
                                            </p:txEl>
                                          </p:spTgt>
                                        </p:tgtEl>
                                        <p:attrNameLst>
                                          <p:attrName>style.visibility</p:attrName>
                                        </p:attrNameLst>
                                      </p:cBhvr>
                                      <p:to>
                                        <p:strVal val="visible"/>
                                      </p:to>
                                    </p:set>
                                    <p:anim calcmode="lin" valueType="num">
                                      <p:cBhvr additive="base">
                                        <p:cTn id="32"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62467">
                                            <p:txEl>
                                              <p:pRg st="6" end="6"/>
                                            </p:txEl>
                                          </p:spTgt>
                                        </p:tgtEl>
                                        <p:attrNameLst>
                                          <p:attrName>style.visibility</p:attrName>
                                        </p:attrNameLst>
                                      </p:cBhvr>
                                      <p:to>
                                        <p:strVal val="visible"/>
                                      </p:to>
                                    </p:set>
                                    <p:anim calcmode="lin" valueType="num">
                                      <p:cBhvr additive="base">
                                        <p:cTn id="37"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62467">
                                            <p:txEl>
                                              <p:pRg st="7" end="7"/>
                                            </p:txEl>
                                          </p:spTgt>
                                        </p:tgtEl>
                                        <p:attrNameLst>
                                          <p:attrName>style.visibility</p:attrName>
                                        </p:attrNameLst>
                                      </p:cBhvr>
                                      <p:to>
                                        <p:strVal val="visible"/>
                                      </p:to>
                                    </p:set>
                                    <p:anim calcmode="lin" valueType="num">
                                      <p:cBhvr additive="base">
                                        <p:cTn id="42" dur="500" fill="hold"/>
                                        <p:tgtEl>
                                          <p:spTgt spid="62467">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624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2467">
                                            <p:txEl>
                                              <p:pRg st="8" end="8"/>
                                            </p:txEl>
                                          </p:spTgt>
                                        </p:tgtEl>
                                        <p:attrNameLst>
                                          <p:attrName>style.visibility</p:attrName>
                                        </p:attrNameLst>
                                      </p:cBhvr>
                                      <p:to>
                                        <p:strVal val="visible"/>
                                      </p:to>
                                    </p:set>
                                    <p:anim calcmode="lin" valueType="num">
                                      <p:cBhvr additive="base">
                                        <p:cTn id="48" dur="500" fill="hold"/>
                                        <p:tgtEl>
                                          <p:spTgt spid="62467">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2467">
                                            <p:txEl>
                                              <p:pRg st="8" end="8"/>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62467">
                                            <p:txEl>
                                              <p:pRg st="9" end="9"/>
                                            </p:txEl>
                                          </p:spTgt>
                                        </p:tgtEl>
                                        <p:attrNameLst>
                                          <p:attrName>style.visibility</p:attrName>
                                        </p:attrNameLst>
                                      </p:cBhvr>
                                      <p:to>
                                        <p:strVal val="visible"/>
                                      </p:to>
                                    </p:set>
                                    <p:anim calcmode="lin" valueType="num">
                                      <p:cBhvr additive="base">
                                        <p:cTn id="53" dur="500" fill="hold"/>
                                        <p:tgtEl>
                                          <p:spTgt spid="6246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2467">
                                            <p:txEl>
                                              <p:pRg st="9" end="9"/>
                                            </p:txEl>
                                          </p:spTgt>
                                        </p:tgtEl>
                                        <p:attrNameLst>
                                          <p:attrName>ppt_y</p:attrName>
                                        </p:attrNameLst>
                                      </p:cBhvr>
                                      <p:tavLst>
                                        <p:tav tm="0">
                                          <p:val>
                                            <p:strVal val="1+#ppt_h/2"/>
                                          </p:val>
                                        </p:tav>
                                        <p:tav tm="100000">
                                          <p:val>
                                            <p:strVal val="#ppt_y"/>
                                          </p:val>
                                        </p:tav>
                                      </p:tavLst>
                                    </p:anim>
                                  </p:childTnLst>
                                </p:cTn>
                              </p:par>
                            </p:childTnLst>
                          </p:cTn>
                        </p:par>
                        <p:par>
                          <p:cTn id="55" fill="hold">
                            <p:stCondLst>
                              <p:cond delay="1000"/>
                            </p:stCondLst>
                            <p:childTnLst>
                              <p:par>
                                <p:cTn id="56" presetID="2" presetClass="entr" presetSubtype="4" fill="hold" grpId="0" nodeType="afterEffect">
                                  <p:stCondLst>
                                    <p:cond delay="0"/>
                                  </p:stCondLst>
                                  <p:childTnLst>
                                    <p:set>
                                      <p:cBhvr>
                                        <p:cTn id="57" dur="1" fill="hold">
                                          <p:stCondLst>
                                            <p:cond delay="0"/>
                                          </p:stCondLst>
                                        </p:cTn>
                                        <p:tgtEl>
                                          <p:spTgt spid="62467">
                                            <p:txEl>
                                              <p:pRg st="10" end="10"/>
                                            </p:txEl>
                                          </p:spTgt>
                                        </p:tgtEl>
                                        <p:attrNameLst>
                                          <p:attrName>style.visibility</p:attrName>
                                        </p:attrNameLst>
                                      </p:cBhvr>
                                      <p:to>
                                        <p:strVal val="visible"/>
                                      </p:to>
                                    </p:set>
                                    <p:anim calcmode="lin" valueType="num">
                                      <p:cBhvr additive="base">
                                        <p:cTn id="58" dur="500" fill="hold"/>
                                        <p:tgtEl>
                                          <p:spTgt spid="62467">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6246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69244" y="457200"/>
            <a:ext cx="7772400" cy="685800"/>
          </a:xfrm>
          <a:prstGeom prst="rect">
            <a:avLst/>
          </a:prstGeom>
        </p:spPr>
        <p:txBody>
          <a:bodyPr/>
          <a:lstStyle/>
          <a:p>
            <a:pPr algn="ctr" eaLnBrk="1" fontAlgn="auto" hangingPunct="1">
              <a:spcAft>
                <a:spcPts val="0"/>
              </a:spcAft>
              <a:defRPr/>
            </a:pPr>
            <a:r>
              <a:rPr lang="zh-CN" altLang="en-US" dirty="0"/>
              <a:t>加权的可信度模型推理举例</a:t>
            </a:r>
            <a:r>
              <a:rPr lang="en-US" altLang="zh-CN" dirty="0"/>
              <a:t>(2)</a:t>
            </a:r>
            <a:endParaRPr lang="en-US" altLang="zh-CN" dirty="0"/>
          </a:p>
        </p:txBody>
      </p:sp>
      <p:sp>
        <p:nvSpPr>
          <p:cNvPr id="63491" name="Rectangle 6" descr="Rectangle: Click to edit Master text styles&#10;Second level&#10;Third level&#10;Fourth level&#10;Fifth level"/>
          <p:cNvSpPr>
            <a:spLocks noGrp="1" noChangeArrowheads="1"/>
          </p:cNvSpPr>
          <p:nvPr>
            <p:ph idx="4294967295"/>
          </p:nvPr>
        </p:nvSpPr>
        <p:spPr>
          <a:xfrm>
            <a:off x="526780" y="1524000"/>
            <a:ext cx="8153400" cy="4724400"/>
          </a:xfrm>
          <a:prstGeom prst="rect">
            <a:avLst/>
          </a:prstGeom>
        </p:spPr>
        <p:txBody>
          <a:bodyPr/>
          <a:lstStyle/>
          <a:p>
            <a:pPr eaLnBrk="1" hangingPunct="1">
              <a:buFont typeface="Wingdings" panose="05000000000000000000" pitchFamily="2" charset="2"/>
              <a:buNone/>
            </a:pP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由</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R2</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得到：</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None/>
            </a:pPr>
            <a:r>
              <a:rPr lang="en-US" altLang="zh-CN" sz="2000" dirty="0" smtClean="0"/>
              <a:t>CF(E</a:t>
            </a:r>
            <a:r>
              <a:rPr lang="en-US" altLang="zh-CN" sz="2000" baseline="-25000" dirty="0" smtClean="0"/>
              <a:t>3</a:t>
            </a:r>
            <a:r>
              <a:rPr lang="en-US" altLang="zh-CN" sz="2000" dirty="0" smtClean="0"/>
              <a:t>(0.5) AND E</a:t>
            </a:r>
            <a:r>
              <a:rPr lang="en-US" altLang="zh-CN" sz="2000" baseline="-25000" dirty="0" smtClean="0"/>
              <a:t>4</a:t>
            </a:r>
            <a:r>
              <a:rPr lang="en-US" altLang="zh-CN" sz="2000" dirty="0" smtClean="0"/>
              <a:t>(0.3) AND E</a:t>
            </a:r>
            <a:r>
              <a:rPr lang="en-US" altLang="zh-CN" sz="2000" baseline="-25000" dirty="0" smtClean="0"/>
              <a:t>5</a:t>
            </a:r>
            <a:r>
              <a:rPr lang="en-US" altLang="zh-CN" sz="2000" dirty="0" smtClean="0"/>
              <a:t>(0.2))</a:t>
            </a:r>
            <a:r>
              <a:rPr lang="zh-CN" altLang="en-US" sz="2000" dirty="0" smtClean="0"/>
              <a:t>＝</a:t>
            </a:r>
            <a:r>
              <a:rPr lang="en-US" altLang="zh-CN" sz="2000" dirty="0" smtClean="0"/>
              <a:t>0.63&gt;</a:t>
            </a:r>
            <a:r>
              <a:rPr lang="en-US" altLang="zh-CN" sz="2000" dirty="0" smtClean="0">
                <a:latin typeface="Times New Roman" panose="02020603050405020304" pitchFamily="18" charset="0"/>
              </a:rPr>
              <a:t>λ</a:t>
            </a:r>
            <a:r>
              <a:rPr lang="en-US" altLang="zh-CN" sz="2000" baseline="-25000" dirty="0" smtClean="0">
                <a:latin typeface="Times New Roman" panose="02020603050405020304" pitchFamily="18" charset="0"/>
              </a:rPr>
              <a:t>2</a:t>
            </a:r>
            <a:r>
              <a:rPr lang="en-US" altLang="zh-CN" sz="2000" dirty="0" smtClean="0"/>
              <a:t> =0.6</a:t>
            </a:r>
            <a:endParaRPr lang="en-US" altLang="zh-CN" sz="2000" dirty="0" smtClean="0"/>
          </a:p>
          <a:p>
            <a:pP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∴R2</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可被应用。</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Font typeface="Wingdings" panose="05000000000000000000" pitchFamily="2" charset="2"/>
              <a:buNone/>
            </a:pPr>
            <a:r>
              <a:rPr lang="zh-CN" altLang="en-US" sz="2000" dirty="0" smtClean="0">
                <a:latin typeface="Times New Roman" panose="02020603050405020304" pitchFamily="18" charset="0"/>
              </a:rPr>
              <a:t>∵ </a:t>
            </a:r>
            <a:r>
              <a:rPr lang="en-US" altLang="zh-CN" sz="2000" dirty="0" smtClean="0"/>
              <a:t>CF(E</a:t>
            </a:r>
            <a:r>
              <a:rPr lang="en-US" altLang="zh-CN" sz="2000" baseline="-25000" dirty="0" smtClean="0"/>
              <a:t>1</a:t>
            </a:r>
            <a:r>
              <a:rPr lang="en-US" altLang="zh-CN" sz="2000" dirty="0" smtClean="0"/>
              <a:t>(0.6) AND E</a:t>
            </a:r>
            <a:r>
              <a:rPr lang="en-US" altLang="zh-CN" sz="2000" baseline="-25000" dirty="0" smtClean="0"/>
              <a:t>2</a:t>
            </a:r>
            <a:r>
              <a:rPr lang="en-US" altLang="zh-CN" sz="2000" dirty="0" smtClean="0"/>
              <a:t>(0.4))&gt;CF(E</a:t>
            </a:r>
            <a:r>
              <a:rPr lang="en-US" altLang="zh-CN" sz="2000" baseline="-25000" dirty="0" smtClean="0"/>
              <a:t>3</a:t>
            </a:r>
            <a:r>
              <a:rPr lang="en-US" altLang="zh-CN" sz="2000" dirty="0" smtClean="0"/>
              <a:t>(0.5) AND E</a:t>
            </a:r>
            <a:r>
              <a:rPr lang="en-US" altLang="zh-CN" sz="2000" baseline="-25000" dirty="0" smtClean="0"/>
              <a:t>4</a:t>
            </a:r>
            <a:r>
              <a:rPr lang="en-US" altLang="zh-CN" sz="2000" dirty="0" smtClean="0"/>
              <a:t>(0.3) AND E</a:t>
            </a:r>
            <a:r>
              <a:rPr lang="en-US" altLang="zh-CN" sz="2000" baseline="-25000" dirty="0" smtClean="0"/>
              <a:t>5</a:t>
            </a:r>
            <a:r>
              <a:rPr lang="en-US" altLang="zh-CN" sz="2000" dirty="0" smtClean="0"/>
              <a:t>(0.2))</a:t>
            </a:r>
            <a:endParaRPr lang="en-US" altLang="zh-CN" sz="2000" dirty="0" smtClean="0">
              <a:latin typeface="Times New Roman" panose="02020603050405020304" pitchFamily="18" charset="0"/>
            </a:endParaRPr>
          </a:p>
          <a:p>
            <a:pP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∴R1</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先被应用。</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Font typeface="Wingdings" panose="05000000000000000000" pitchFamily="2" charset="2"/>
              <a:buNone/>
            </a:pPr>
            <a:r>
              <a:rPr lang="zh-CN" altLang="en-US" sz="2000" dirty="0" smtClean="0"/>
              <a:t>由</a:t>
            </a:r>
            <a:r>
              <a:rPr lang="en-US" altLang="zh-CN" sz="2000" dirty="0" smtClean="0"/>
              <a:t>R1</a:t>
            </a:r>
            <a:r>
              <a:rPr lang="zh-CN" altLang="en-US" sz="2000" dirty="0" smtClean="0"/>
              <a:t>得到：</a:t>
            </a:r>
            <a:r>
              <a:rPr lang="en-US" altLang="zh-CN" sz="2000" dirty="0" smtClean="0"/>
              <a:t>CF(E</a:t>
            </a:r>
            <a:r>
              <a:rPr lang="en-US" altLang="zh-CN" sz="2000" baseline="-25000" dirty="0" smtClean="0"/>
              <a:t>6</a:t>
            </a:r>
            <a:r>
              <a:rPr lang="en-US" altLang="zh-CN" sz="2000" dirty="0" smtClean="0"/>
              <a:t>)=0.69</a:t>
            </a:r>
            <a:endParaRPr lang="en-US" altLang="zh-CN" sz="2000" dirty="0" smtClean="0"/>
          </a:p>
          <a:p>
            <a:pPr eaLnBrk="1" hangingPunct="1">
              <a:buFont typeface="Wingdings" panose="05000000000000000000" pitchFamily="2" charset="2"/>
              <a:buNone/>
            </a:pPr>
            <a:r>
              <a:rPr lang="zh-CN" altLang="en-US" sz="2000" dirty="0" smtClean="0"/>
              <a:t>由</a:t>
            </a:r>
            <a:r>
              <a:rPr lang="en-US" altLang="zh-CN" sz="2000" dirty="0" smtClean="0"/>
              <a:t>R2</a:t>
            </a:r>
            <a:r>
              <a:rPr lang="zh-CN" altLang="en-US" sz="2000" dirty="0" smtClean="0"/>
              <a:t>得到：</a:t>
            </a:r>
            <a:r>
              <a:rPr lang="en-US" altLang="zh-CN" sz="2000" dirty="0" smtClean="0"/>
              <a:t>CF(E</a:t>
            </a:r>
            <a:r>
              <a:rPr lang="en-US" altLang="zh-CN" sz="2000" baseline="-25000" dirty="0" smtClean="0"/>
              <a:t>7</a:t>
            </a:r>
            <a:r>
              <a:rPr lang="en-US" altLang="zh-CN" sz="2000" dirty="0" smtClean="0"/>
              <a:t>)=0.44</a:t>
            </a:r>
            <a:endParaRPr lang="en-US" altLang="zh-CN" sz="2000" dirty="0" smtClean="0"/>
          </a:p>
          <a:p>
            <a:pPr eaLnBrk="1" hangingPunct="1">
              <a:buFont typeface="Wingdings" panose="05000000000000000000" pitchFamily="2" charset="2"/>
              <a:buNone/>
            </a:pP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由</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R3</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得到：</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buFont typeface="Wingdings" panose="05000000000000000000" pitchFamily="2" charset="2"/>
              <a:buNone/>
            </a:pPr>
            <a:r>
              <a:rPr lang="en-US" altLang="zh-CN" sz="2000" dirty="0" smtClean="0"/>
              <a:t>CF(E</a:t>
            </a:r>
            <a:r>
              <a:rPr lang="en-US" altLang="zh-CN" sz="2000" baseline="-25000" dirty="0" smtClean="0"/>
              <a:t>6</a:t>
            </a:r>
            <a:r>
              <a:rPr lang="en-US" altLang="zh-CN" sz="2000" dirty="0" smtClean="0"/>
              <a:t>(0.7) AND E</a:t>
            </a:r>
            <a:r>
              <a:rPr lang="en-US" altLang="zh-CN" sz="2000" baseline="-25000" dirty="0" smtClean="0"/>
              <a:t>7</a:t>
            </a:r>
            <a:r>
              <a:rPr lang="en-US" altLang="zh-CN" sz="2000" dirty="0" smtClean="0"/>
              <a:t>(0.3))=0.615&gt;</a:t>
            </a:r>
            <a:r>
              <a:rPr lang="en-US" altLang="zh-CN" sz="2000" dirty="0" smtClean="0">
                <a:latin typeface="Times New Roman" panose="02020603050405020304" pitchFamily="18" charset="0"/>
              </a:rPr>
              <a:t>λ</a:t>
            </a:r>
            <a:r>
              <a:rPr lang="en-US" altLang="zh-CN" sz="2000" baseline="-25000" dirty="0" smtClean="0">
                <a:latin typeface="Times New Roman" panose="02020603050405020304" pitchFamily="18" charset="0"/>
              </a:rPr>
              <a:t>3</a:t>
            </a:r>
            <a:r>
              <a:rPr lang="en-US" altLang="zh-CN" sz="2000" dirty="0" smtClean="0"/>
              <a:t> =0.6</a:t>
            </a:r>
            <a:endParaRPr lang="en-US" altLang="zh-CN" sz="2000" dirty="0" smtClean="0"/>
          </a:p>
          <a:p>
            <a:pPr eaLnBrk="1" hangingPunct="1">
              <a:buFont typeface="Wingdings" panose="05000000000000000000" pitchFamily="2" charset="2"/>
              <a:buNone/>
            </a:pP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∴R3</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可被应用</a:t>
            </a:r>
            <a:r>
              <a:rPr lang="en-US" altLang="zh-CN"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得到：</a:t>
            </a:r>
            <a:endParaRPr lang="zh-CN" alt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ndParaRPr>
          </a:p>
          <a:p>
            <a:pPr eaLnBrk="1" hangingPunct="1">
              <a:buFont typeface="Wingdings" panose="05000000000000000000" pitchFamily="2" charset="2"/>
              <a:buNone/>
            </a:pPr>
            <a:r>
              <a:rPr lang="en-US" altLang="zh-CN" sz="2000" dirty="0" smtClean="0"/>
              <a:t>CF(H)=0.46</a:t>
            </a:r>
            <a:endParaRPr lang="en-US" altLang="zh-CN" sz="2000" dirty="0" smtClean="0"/>
          </a:p>
          <a:p>
            <a:pPr eaLnBrk="1" hangingPunct="1">
              <a:buFont typeface="Wingdings" panose="05000000000000000000" pitchFamily="2" charset="2"/>
              <a:buNone/>
            </a:pP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即最终得到的结论</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H</a:t>
            </a:r>
            <a:r>
              <a:rPr lang="zh-CN" altLang="en-US"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可信度为</a:t>
            </a:r>
            <a:r>
              <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0.46</a:t>
            </a:r>
            <a:endParaRPr lang="en-US" altLang="zh-CN" sz="2000"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166EC69-5D89-44A8-8C7C-A41BF40EE42B}"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 calcmode="lin" valueType="num">
                                      <p:cBhvr additive="base">
                                        <p:cTn id="7" dur="500" fill="hold"/>
                                        <p:tgtEl>
                                          <p:spTgt spid="634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491">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 calcmode="lin" valueType="num">
                                      <p:cBhvr additive="base">
                                        <p:cTn id="12" dur="500" fill="hold"/>
                                        <p:tgtEl>
                                          <p:spTgt spid="634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3491">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 calcmode="lin" valueType="num">
                                      <p:cBhvr additive="base">
                                        <p:cTn id="17" dur="500" fill="hold"/>
                                        <p:tgtEl>
                                          <p:spTgt spid="6349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3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3491">
                                            <p:txEl>
                                              <p:pRg st="3" end="3"/>
                                            </p:txEl>
                                          </p:spTgt>
                                        </p:tgtEl>
                                        <p:attrNameLst>
                                          <p:attrName>style.visibility</p:attrName>
                                        </p:attrNameLst>
                                      </p:cBhvr>
                                      <p:to>
                                        <p:strVal val="visible"/>
                                      </p:to>
                                    </p:set>
                                    <p:anim calcmode="lin" valueType="num">
                                      <p:cBhvr additive="base">
                                        <p:cTn id="23" dur="500" fill="hold"/>
                                        <p:tgtEl>
                                          <p:spTgt spid="6349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34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3491">
                                            <p:txEl>
                                              <p:pRg st="4" end="4"/>
                                            </p:txEl>
                                          </p:spTgt>
                                        </p:tgtEl>
                                        <p:attrNameLst>
                                          <p:attrName>style.visibility</p:attrName>
                                        </p:attrNameLst>
                                      </p:cBhvr>
                                      <p:to>
                                        <p:strVal val="visible"/>
                                      </p:to>
                                    </p:set>
                                    <p:anim calcmode="lin" valueType="num">
                                      <p:cBhvr additive="base">
                                        <p:cTn id="29" dur="500" fill="hold"/>
                                        <p:tgtEl>
                                          <p:spTgt spid="6349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34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3491">
                                            <p:txEl>
                                              <p:pRg st="5" end="5"/>
                                            </p:txEl>
                                          </p:spTgt>
                                        </p:tgtEl>
                                        <p:attrNameLst>
                                          <p:attrName>style.visibility</p:attrName>
                                        </p:attrNameLst>
                                      </p:cBhvr>
                                      <p:to>
                                        <p:strVal val="visible"/>
                                      </p:to>
                                    </p:set>
                                    <p:anim calcmode="lin" valueType="num">
                                      <p:cBhvr additive="base">
                                        <p:cTn id="35" dur="500" fill="hold"/>
                                        <p:tgtEl>
                                          <p:spTgt spid="6349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34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3491">
                                            <p:txEl>
                                              <p:pRg st="6" end="6"/>
                                            </p:txEl>
                                          </p:spTgt>
                                        </p:tgtEl>
                                        <p:attrNameLst>
                                          <p:attrName>style.visibility</p:attrName>
                                        </p:attrNameLst>
                                      </p:cBhvr>
                                      <p:to>
                                        <p:strVal val="visible"/>
                                      </p:to>
                                    </p:set>
                                    <p:anim calcmode="lin" valueType="num">
                                      <p:cBhvr additive="base">
                                        <p:cTn id="41" dur="500" fill="hold"/>
                                        <p:tgtEl>
                                          <p:spTgt spid="6349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34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3491">
                                            <p:txEl>
                                              <p:pRg st="7" end="7"/>
                                            </p:txEl>
                                          </p:spTgt>
                                        </p:tgtEl>
                                        <p:attrNameLst>
                                          <p:attrName>style.visibility</p:attrName>
                                        </p:attrNameLst>
                                      </p:cBhvr>
                                      <p:to>
                                        <p:strVal val="visible"/>
                                      </p:to>
                                    </p:set>
                                    <p:anim calcmode="lin" valueType="num">
                                      <p:cBhvr additive="base">
                                        <p:cTn id="47" dur="500" fill="hold"/>
                                        <p:tgtEl>
                                          <p:spTgt spid="6349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63491">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4" fill="hold" grpId="0" nodeType="afterEffect">
                                  <p:stCondLst>
                                    <p:cond delay="0"/>
                                  </p:stCondLst>
                                  <p:childTnLst>
                                    <p:set>
                                      <p:cBhvr>
                                        <p:cTn id="51" dur="1" fill="hold">
                                          <p:stCondLst>
                                            <p:cond delay="0"/>
                                          </p:stCondLst>
                                        </p:cTn>
                                        <p:tgtEl>
                                          <p:spTgt spid="63491">
                                            <p:txEl>
                                              <p:pRg st="8" end="8"/>
                                            </p:txEl>
                                          </p:spTgt>
                                        </p:tgtEl>
                                        <p:attrNameLst>
                                          <p:attrName>style.visibility</p:attrName>
                                        </p:attrNameLst>
                                      </p:cBhvr>
                                      <p:to>
                                        <p:strVal val="visible"/>
                                      </p:to>
                                    </p:set>
                                    <p:anim calcmode="lin" valueType="num">
                                      <p:cBhvr additive="base">
                                        <p:cTn id="52" dur="500" fill="hold"/>
                                        <p:tgtEl>
                                          <p:spTgt spid="63491">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63491">
                                            <p:txEl>
                                              <p:pRg st="8" end="8"/>
                                            </p:txEl>
                                          </p:spTgt>
                                        </p:tgtEl>
                                        <p:attrNameLst>
                                          <p:attrName>ppt_y</p:attrName>
                                        </p:attrNameLst>
                                      </p:cBhvr>
                                      <p:tavLst>
                                        <p:tav tm="0">
                                          <p:val>
                                            <p:strVal val="1+#ppt_h/2"/>
                                          </p:val>
                                        </p:tav>
                                        <p:tav tm="100000">
                                          <p:val>
                                            <p:strVal val="#ppt_y"/>
                                          </p:val>
                                        </p:tav>
                                      </p:tavLst>
                                    </p:anim>
                                  </p:childTnLst>
                                </p:cTn>
                              </p:par>
                            </p:childTnLst>
                          </p:cTn>
                        </p:par>
                        <p:par>
                          <p:cTn id="54" fill="hold">
                            <p:stCondLst>
                              <p:cond delay="1000"/>
                            </p:stCondLst>
                            <p:childTnLst>
                              <p:par>
                                <p:cTn id="55" presetID="2" presetClass="entr" presetSubtype="4" fill="hold" grpId="0" nodeType="afterEffect">
                                  <p:stCondLst>
                                    <p:cond delay="0"/>
                                  </p:stCondLst>
                                  <p:childTnLst>
                                    <p:set>
                                      <p:cBhvr>
                                        <p:cTn id="56" dur="1" fill="hold">
                                          <p:stCondLst>
                                            <p:cond delay="0"/>
                                          </p:stCondLst>
                                        </p:cTn>
                                        <p:tgtEl>
                                          <p:spTgt spid="63491">
                                            <p:txEl>
                                              <p:pRg st="9" end="9"/>
                                            </p:txEl>
                                          </p:spTgt>
                                        </p:tgtEl>
                                        <p:attrNameLst>
                                          <p:attrName>style.visibility</p:attrName>
                                        </p:attrNameLst>
                                      </p:cBhvr>
                                      <p:to>
                                        <p:strVal val="visible"/>
                                      </p:to>
                                    </p:set>
                                    <p:anim calcmode="lin" valueType="num">
                                      <p:cBhvr additive="base">
                                        <p:cTn id="57" dur="500" fill="hold"/>
                                        <p:tgtEl>
                                          <p:spTgt spid="63491">
                                            <p:txEl>
                                              <p:pRg st="9" end="9"/>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349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3491">
                                            <p:txEl>
                                              <p:pRg st="10" end="10"/>
                                            </p:txEl>
                                          </p:spTgt>
                                        </p:tgtEl>
                                        <p:attrNameLst>
                                          <p:attrName>style.visibility</p:attrName>
                                        </p:attrNameLst>
                                      </p:cBhvr>
                                      <p:to>
                                        <p:strVal val="visible"/>
                                      </p:to>
                                    </p:set>
                                    <p:anim calcmode="lin" valueType="num">
                                      <p:cBhvr additive="base">
                                        <p:cTn id="63" dur="500" fill="hold"/>
                                        <p:tgtEl>
                                          <p:spTgt spid="6349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634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3491">
                                            <p:txEl>
                                              <p:pRg st="11" end="11"/>
                                            </p:txEl>
                                          </p:spTgt>
                                        </p:tgtEl>
                                        <p:attrNameLst>
                                          <p:attrName>style.visibility</p:attrName>
                                        </p:attrNameLst>
                                      </p:cBhvr>
                                      <p:to>
                                        <p:strVal val="visible"/>
                                      </p:to>
                                    </p:set>
                                    <p:anim calcmode="lin" valueType="num">
                                      <p:cBhvr additive="base">
                                        <p:cTn id="69" dur="500" fill="hold"/>
                                        <p:tgtEl>
                                          <p:spTgt spid="6349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6349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descr="Rectangle: Click to edit Master text styles&#10;Second level&#10;Third level&#10;Fourth level&#10;Fifth level"/>
          <p:cNvSpPr>
            <a:spLocks noGrp="1" noChangeArrowheads="1"/>
          </p:cNvSpPr>
          <p:nvPr>
            <p:ph idx="4294967295"/>
          </p:nvPr>
        </p:nvSpPr>
        <p:spPr>
          <a:xfrm>
            <a:off x="464038" y="1567415"/>
            <a:ext cx="8348662" cy="4525962"/>
          </a:xfrm>
          <a:prstGeom prst="rect">
            <a:avLst/>
          </a:prstGeom>
        </p:spPr>
        <p:txBody>
          <a:bodyPr/>
          <a:lstStyle/>
          <a:p>
            <a:pPr eaLnBrk="1" hangingPunct="1">
              <a:lnSpc>
                <a:spcPct val="90000"/>
              </a:lnSpc>
              <a:buFont typeface="Wingdings" panose="05000000000000000000" pitchFamily="2" charset="2"/>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(4) </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不确定性的传递算法</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Char char="Ø"/>
            </a:pPr>
            <a:r>
              <a:rPr lang="zh-CN" altLang="en-US" sz="2800" dirty="0" smtClean="0"/>
              <a:t>在每一步推理中，如何把证据及知识的不确定性传递给结论。</a:t>
            </a:r>
            <a:endParaRPr lang="zh-CN" altLang="en-US" sz="2800" dirty="0" smtClean="0"/>
          </a:p>
          <a:p>
            <a:pPr eaLnBrk="1" hangingPunct="1">
              <a:lnSpc>
                <a:spcPct val="90000"/>
              </a:lnSpc>
              <a:buFont typeface="Wingdings" panose="05000000000000000000" pitchFamily="2" charset="2"/>
              <a:buChar char="Ø"/>
            </a:pPr>
            <a:r>
              <a:rPr lang="zh-CN" altLang="en-US" sz="2800" dirty="0" smtClean="0"/>
              <a:t>在多步推理中，如何把初始证据的不确定性传递给最终结论。</a:t>
            </a:r>
            <a:endParaRPr lang="zh-CN" altLang="en-US" sz="2800" dirty="0" smtClean="0"/>
          </a:p>
          <a:p>
            <a:pPr eaLnBrk="1" hangingPunct="1">
              <a:lnSpc>
                <a:spcPct val="90000"/>
              </a:lnSpc>
              <a:buFont typeface="Wingdings" panose="05000000000000000000" pitchFamily="2" charset="2"/>
              <a:buNone/>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(5) </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结论不确定性的合成</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None/>
            </a:pPr>
            <a:r>
              <a:rPr lang="zh-CN" altLang="en-US" sz="2800" dirty="0" smtClean="0"/>
              <a:t>	用不同知识进行推理得到了相同结论，但不确定性的程度却不同。此时，需要用合适的算法对它们进行合成。</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369211D-FCFE-4AC6-BC69-E12C0A8AD66A}" type="slidenum">
              <a:rPr lang="en-US" altLang="zh-CN"/>
            </a:fld>
            <a:endParaRPr lang="en-US" altLang="zh-CN"/>
          </a:p>
        </p:txBody>
      </p:sp>
      <p:sp>
        <p:nvSpPr>
          <p:cNvPr id="6" name="Rectangle 2"/>
          <p:cNvSpPr>
            <a:spLocks noGrp="1" noChangeArrowheads="1"/>
          </p:cNvSpPr>
          <p:nvPr>
            <p:ph type="title" idx="4294967295"/>
          </p:nvPr>
        </p:nvSpPr>
        <p:spPr>
          <a:xfrm>
            <a:off x="559771" y="465690"/>
            <a:ext cx="8226425" cy="762000"/>
          </a:xfrm>
          <a:prstGeom prst="rect">
            <a:avLst/>
          </a:prstGeom>
        </p:spPr>
        <p:txBody>
          <a:bodyPr/>
          <a:lstStyle/>
          <a:p>
            <a:pPr algn="ctr" eaLnBrk="1" fontAlgn="auto" hangingPunct="1">
              <a:spcAft>
                <a:spcPts val="0"/>
              </a:spcAft>
              <a:defRPr/>
            </a:pPr>
            <a:r>
              <a:rPr lang="en-US" altLang="zh-CN" dirty="0" smtClean="0"/>
              <a:t>2. </a:t>
            </a:r>
            <a:r>
              <a:rPr lang="zh-CN" altLang="en-US" dirty="0"/>
              <a:t>不确定性推理的基本问题</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anim calcmode="lin" valueType="num">
                                      <p:cBhvr additive="base">
                                        <p:cTn id="13" dur="5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pRg st="2" end="2"/>
                                            </p:txEl>
                                          </p:spTgt>
                                        </p:tgtEl>
                                        <p:attrNameLst>
                                          <p:attrName>style.visibility</p:attrName>
                                        </p:attrNameLst>
                                      </p:cBhvr>
                                      <p:to>
                                        <p:strVal val="visible"/>
                                      </p:to>
                                    </p:set>
                                    <p:anim calcmode="lin" valueType="num">
                                      <p:cBhvr additive="base">
                                        <p:cTn id="19"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pRg st="3" end="3"/>
                                            </p:txEl>
                                          </p:spTgt>
                                        </p:tgtEl>
                                        <p:attrNameLst>
                                          <p:attrName>style.visibility</p:attrName>
                                        </p:attrNameLst>
                                      </p:cBhvr>
                                      <p:to>
                                        <p:strVal val="visible"/>
                                      </p:to>
                                    </p:set>
                                    <p:anim calcmode="lin" valueType="num">
                                      <p:cBhvr additive="base">
                                        <p:cTn id="25"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pRg st="4" end="4"/>
                                            </p:txEl>
                                          </p:spTgt>
                                        </p:tgtEl>
                                        <p:attrNameLst>
                                          <p:attrName>style.visibility</p:attrName>
                                        </p:attrNameLst>
                                      </p:cBhvr>
                                      <p:to>
                                        <p:strVal val="visible"/>
                                      </p:to>
                                    </p:set>
                                    <p:anim calcmode="lin" valueType="num">
                                      <p:cBhvr additive="base">
                                        <p:cTn id="31"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7" descr="Rectangle: Click to edit Master text styles&#10;Second level&#10;Third level&#10;Fourth level&#10;Fifth level"/>
          <p:cNvSpPr>
            <a:spLocks noGrp="1" noChangeArrowheads="1"/>
          </p:cNvSpPr>
          <p:nvPr>
            <p:ph idx="4294967295"/>
          </p:nvPr>
        </p:nvSpPr>
        <p:spPr>
          <a:xfrm>
            <a:off x="503576" y="1736725"/>
            <a:ext cx="8229600" cy="4876800"/>
          </a:xfrm>
          <a:prstGeom prst="rect">
            <a:avLst/>
          </a:prstGeom>
        </p:spPr>
        <p:txBody>
          <a:bodyPr/>
          <a:lstStyle/>
          <a:p>
            <a:pPr eaLnBrk="1" hangingPunct="1">
              <a:buFont typeface="Wingdings" panose="05000000000000000000" pitchFamily="2" charset="2"/>
              <a:buChar char="u"/>
            </a:pPr>
            <a:r>
              <a:rPr lang="zh-CN" altLang="en-US" sz="2000" dirty="0" smtClean="0"/>
              <a:t>前述的几种不确定性推理方法，没有在知识中指出前提条件或者子条件的可信度值，它们都是在前提条件</a:t>
            </a:r>
            <a:r>
              <a:rPr lang="en-US" altLang="zh-CN" sz="2000" dirty="0" smtClean="0"/>
              <a:t>E</a:t>
            </a:r>
            <a:r>
              <a:rPr lang="zh-CN" altLang="en-US" sz="2000" dirty="0" smtClean="0"/>
              <a:t>为真的前提下为</a:t>
            </a:r>
            <a:r>
              <a:rPr lang="en-US" altLang="zh-CN" sz="2000" dirty="0" smtClean="0"/>
              <a:t>CF(H,E)</a:t>
            </a:r>
            <a:r>
              <a:rPr lang="zh-CN" altLang="en-US" sz="2000" dirty="0" smtClean="0"/>
              <a:t>取值。在实际中，这样有时不能准确反映领域专家的知识。</a:t>
            </a:r>
            <a:endParaRPr lang="zh-CN" altLang="en-US" sz="2000" dirty="0" smtClean="0"/>
          </a:p>
          <a:p>
            <a:pPr marL="533400" indent="-533400" eaLnBrk="1" hangingPunct="1">
              <a:buFont typeface="Wingdings" panose="05000000000000000000" pitchFamily="2" charset="2"/>
              <a:buNone/>
            </a:pPr>
            <a:r>
              <a:rPr lang="en-US" altLang="zh-CN" sz="3600" dirty="0">
                <a:latin typeface="+mj-lt"/>
                <a:ea typeface="+mj-ea"/>
                <a:cs typeface="+mj-cs"/>
              </a:rPr>
              <a:t>1. </a:t>
            </a:r>
            <a:r>
              <a:rPr lang="zh-CN" altLang="en-US" sz="3600" dirty="0">
                <a:latin typeface="+mj-lt"/>
                <a:ea typeface="+mj-ea"/>
                <a:cs typeface="+mj-cs"/>
              </a:rPr>
              <a:t>知识的不确定性</a:t>
            </a:r>
            <a:endParaRPr lang="zh-CN" altLang="en-US" sz="3600" dirty="0">
              <a:latin typeface="+mj-lt"/>
              <a:ea typeface="+mj-ea"/>
              <a:cs typeface="+mj-cs"/>
            </a:endParaRPr>
          </a:p>
          <a:p>
            <a:pPr marL="533400" indent="-5334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IF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AND…AND </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533400" indent="-5334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THEN   H	 (CF(H,E),λ)</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533400" indent="-533400" eaLnBrk="1" hangingPunct="1">
              <a:buFont typeface="Wingdings" panose="05000000000000000000" pitchFamily="2" charset="2"/>
              <a:buNone/>
            </a:pPr>
            <a:r>
              <a:rPr lang="zh-CN" altLang="en-US" sz="2000" dirty="0" smtClean="0"/>
              <a:t>或者</a:t>
            </a:r>
            <a:endParaRPr lang="zh-CN" altLang="en-US" sz="2000" dirty="0" smtClean="0"/>
          </a:p>
          <a:p>
            <a:pPr marL="533400" indent="-5334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IF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1</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 E</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2</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AND…AND </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E</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cf</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,ω</a:t>
            </a:r>
            <a:r>
              <a:rPr lang="en-US" altLang="zh-CN" sz="2400" b="1" baseline="-25000"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n</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    </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marL="533400" indent="-533400" eaLnBrk="1" hangingPunct="1">
              <a:buClrTx/>
              <a:buSzTx/>
              <a:buFontTx/>
              <a:buNone/>
            </a:pP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THEN   H	 (CF(H,E),λ)</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endParaRPr>
          </a:p>
          <a:p>
            <a:pPr eaLnBrk="1" hangingPunct="1">
              <a:buClrTx/>
              <a:buSzTx/>
              <a:buFont typeface="Wingdings" panose="05000000000000000000" pitchFamily="2" charset="2"/>
              <a:buChar char="ü"/>
            </a:pPr>
            <a:r>
              <a:rPr lang="en-US" altLang="zh-CN" sz="2000" dirty="0" err="1" smtClean="0">
                <a:latin typeface="Times New Roman" panose="02020603050405020304" pitchFamily="18" charset="0"/>
              </a:rPr>
              <a:t>cf</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是对子条件</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en-US" altLang="zh-CN" sz="2000" dirty="0" err="1" smtClean="0">
                <a:latin typeface="Times New Roman" panose="02020603050405020304" pitchFamily="18" charset="0"/>
              </a:rPr>
              <a:t>i</a:t>
            </a:r>
            <a:r>
              <a:rPr lang="en-US" altLang="zh-CN" sz="2000" dirty="0" smtClean="0">
                <a:latin typeface="Times New Roman" panose="02020603050405020304" pitchFamily="18" charset="0"/>
              </a:rPr>
              <a:t>=1,2,…,n)</a:t>
            </a:r>
            <a:r>
              <a:rPr lang="zh-CN" altLang="en-US" sz="2000" dirty="0" smtClean="0">
                <a:latin typeface="Times New Roman" panose="02020603050405020304" pitchFamily="18" charset="0"/>
              </a:rPr>
              <a:t>指出的可信度。</a:t>
            </a:r>
            <a:r>
              <a:rPr lang="en-US" altLang="zh-CN" sz="2000" dirty="0" err="1" smtClean="0">
                <a:latin typeface="Times New Roman" panose="02020603050405020304" pitchFamily="18" charset="0"/>
              </a:rPr>
              <a:t>cf</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在</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上取值，其值由专家给出</a:t>
            </a:r>
            <a:r>
              <a:rPr lang="zh-CN" altLang="en-US" sz="2000" dirty="0" smtClean="0">
                <a:latin typeface="Times New Roman" panose="02020603050405020304" pitchFamily="18" charset="0"/>
              </a:rPr>
              <a:t>。</a:t>
            </a:r>
            <a:endParaRPr lang="en-US" altLang="zh-CN" sz="2000" dirty="0" smtClean="0">
              <a:latin typeface="Times New Roman" panose="02020603050405020304" pitchFamily="18" charset="0"/>
            </a:endParaRPr>
          </a:p>
          <a:p>
            <a:pPr eaLnBrk="1" hangingPunct="1">
              <a:buClrTx/>
              <a:buSzTx/>
              <a:buFont typeface="Wingdings" panose="05000000000000000000" pitchFamily="2" charset="2"/>
              <a:buChar char="ü"/>
            </a:pPr>
            <a:r>
              <a:rPr lang="zh-CN" altLang="en-US" sz="2000" dirty="0" smtClean="0">
                <a:latin typeface="Times New Roman" panose="02020603050405020304" pitchFamily="18" charset="0"/>
              </a:rPr>
              <a:t>证据</a:t>
            </a:r>
            <a:r>
              <a:rPr lang="en-US" altLang="zh-CN" sz="2000" dirty="0" err="1" smtClean="0">
                <a:latin typeface="Times New Roman" panose="02020603050405020304" pitchFamily="18" charset="0"/>
              </a:rPr>
              <a:t>E</a:t>
            </a:r>
            <a:r>
              <a:rPr lang="en-US" altLang="zh-CN" sz="2000" baseline="-25000" dirty="0" err="1" smtClean="0">
                <a:latin typeface="Times New Roman" panose="02020603050405020304" pitchFamily="18" charset="0"/>
              </a:rPr>
              <a:t>i</a:t>
            </a:r>
            <a:r>
              <a:rPr lang="zh-CN" altLang="en-US" sz="2000" dirty="0" smtClean="0">
                <a:latin typeface="Times New Roman" panose="02020603050405020304" pitchFamily="18" charset="0"/>
              </a:rPr>
              <a:t>的可信度记为</a:t>
            </a:r>
            <a:r>
              <a:rPr lang="en-US" altLang="zh-CN" sz="2000" dirty="0" err="1" smtClean="0">
                <a:latin typeface="Times New Roman" panose="02020603050405020304" pitchFamily="18" charset="0"/>
              </a:rPr>
              <a:t>cf</a:t>
            </a:r>
            <a:r>
              <a:rPr lang="en-US" altLang="zh-CN" sz="2000" i="1" dirty="0" err="1" smtClean="0">
                <a:latin typeface="Times New Roman" panose="02020603050405020304" pitchFamily="18" charset="0"/>
              </a:rPr>
              <a:t>’</a:t>
            </a:r>
            <a:r>
              <a:rPr lang="en-US" altLang="zh-CN" sz="2000" baseline="-25000" dirty="0" err="1" smtClean="0">
                <a:latin typeface="Times New Roman" panose="02020603050405020304" pitchFamily="18" charset="0"/>
              </a:rPr>
              <a:t>i</a:t>
            </a:r>
            <a:r>
              <a:rPr lang="en-US" altLang="zh-CN" sz="2000" dirty="0" smtClean="0">
                <a:latin typeface="Times New Roman" panose="02020603050405020304" pitchFamily="18" charset="0"/>
              </a:rPr>
              <a:t>,</a:t>
            </a:r>
            <a:r>
              <a:rPr lang="zh-CN" altLang="en-US" sz="2000" dirty="0" smtClean="0">
                <a:latin typeface="Times New Roman" panose="02020603050405020304" pitchFamily="18" charset="0"/>
              </a:rPr>
              <a:t>其取值范围在</a:t>
            </a:r>
            <a:r>
              <a:rPr lang="en-US" altLang="zh-CN" sz="2000" dirty="0" smtClean="0">
                <a:latin typeface="Times New Roman" panose="02020603050405020304" pitchFamily="18" charset="0"/>
              </a:rPr>
              <a:t>[0,1]</a:t>
            </a:r>
            <a:r>
              <a:rPr lang="zh-CN" altLang="en-US" sz="2000" dirty="0" smtClean="0">
                <a:latin typeface="Times New Roman" panose="02020603050405020304" pitchFamily="18" charset="0"/>
              </a:rPr>
              <a:t>上。</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5D9BD907-D73B-4569-877D-B5359B6B17F3}" type="slidenum">
              <a:rPr lang="en-US" altLang="zh-CN"/>
            </a:fld>
            <a:endParaRPr lang="en-US" altLang="zh-CN"/>
          </a:p>
        </p:txBody>
      </p:sp>
      <p:grpSp>
        <p:nvGrpSpPr>
          <p:cNvPr id="5" name="组合 4"/>
          <p:cNvGrpSpPr/>
          <p:nvPr/>
        </p:nvGrpSpPr>
        <p:grpSpPr>
          <a:xfrm>
            <a:off x="13252" y="99404"/>
            <a:ext cx="9130748" cy="1444489"/>
            <a:chOff x="0" y="199708"/>
            <a:chExt cx="8905461"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384313" y="199708"/>
              <a:ext cx="8242852"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4.4.4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前件带有</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不确定性的可信度</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模型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627165" y="446405"/>
              <a:ext cx="278296"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500" fill="hold"/>
                                        <p:tgtEl>
                                          <p:spTgt spid="6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4515">
                                            <p:txEl>
                                              <p:pRg st="2" end="2"/>
                                            </p:txEl>
                                          </p:spTgt>
                                        </p:tgtEl>
                                        <p:attrNameLst>
                                          <p:attrName>style.visibility</p:attrName>
                                        </p:attrNameLst>
                                      </p:cBhvr>
                                      <p:to>
                                        <p:strVal val="visible"/>
                                      </p:to>
                                    </p:set>
                                    <p:anim calcmode="lin" valueType="num">
                                      <p:cBhvr additive="base">
                                        <p:cTn id="18"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64515">
                                            <p:txEl>
                                              <p:pRg st="3" end="3"/>
                                            </p:txEl>
                                          </p:spTgt>
                                        </p:tgtEl>
                                        <p:attrNameLst>
                                          <p:attrName>style.visibility</p:attrName>
                                        </p:attrNameLst>
                                      </p:cBhvr>
                                      <p:to>
                                        <p:strVal val="visible"/>
                                      </p:to>
                                    </p:set>
                                    <p:anim calcmode="lin" valueType="num">
                                      <p:cBhvr additive="base">
                                        <p:cTn id="23"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4515">
                                            <p:txEl>
                                              <p:pRg st="4" end="4"/>
                                            </p:txEl>
                                          </p:spTgt>
                                        </p:tgtEl>
                                        <p:attrNameLst>
                                          <p:attrName>style.visibility</p:attrName>
                                        </p:attrNameLst>
                                      </p:cBhvr>
                                      <p:to>
                                        <p:strVal val="visible"/>
                                      </p:to>
                                    </p:set>
                                    <p:anim calcmode="lin" valueType="num">
                                      <p:cBhvr additive="base">
                                        <p:cTn id="29"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4515">
                                            <p:txEl>
                                              <p:pRg st="4" end="4"/>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p:stCondLst>
                                    <p:cond delay="0"/>
                                  </p:stCondLst>
                                  <p:childTnLst>
                                    <p:set>
                                      <p:cBhvr>
                                        <p:cTn id="33" dur="1" fill="hold">
                                          <p:stCondLst>
                                            <p:cond delay="0"/>
                                          </p:stCondLst>
                                        </p:cTn>
                                        <p:tgtEl>
                                          <p:spTgt spid="64515">
                                            <p:txEl>
                                              <p:pRg st="5" end="5"/>
                                            </p:txEl>
                                          </p:spTgt>
                                        </p:tgtEl>
                                        <p:attrNameLst>
                                          <p:attrName>style.visibility</p:attrName>
                                        </p:attrNameLst>
                                      </p:cBhvr>
                                      <p:to>
                                        <p:strVal val="visible"/>
                                      </p:to>
                                    </p:set>
                                    <p:anim calcmode="lin" valueType="num">
                                      <p:cBhvr additive="base">
                                        <p:cTn id="34" dur="500" fill="hold"/>
                                        <p:tgtEl>
                                          <p:spTgt spid="64515">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4515">
                                            <p:txEl>
                                              <p:pRg st="5" end="5"/>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64515">
                                            <p:txEl>
                                              <p:pRg st="6" end="6"/>
                                            </p:txEl>
                                          </p:spTgt>
                                        </p:tgtEl>
                                        <p:attrNameLst>
                                          <p:attrName>style.visibility</p:attrName>
                                        </p:attrNameLst>
                                      </p:cBhvr>
                                      <p:to>
                                        <p:strVal val="visible"/>
                                      </p:to>
                                    </p:set>
                                    <p:anim calcmode="lin" valueType="num">
                                      <p:cBhvr additive="base">
                                        <p:cTn id="39"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500"/>
                            </p:stCondLst>
                            <p:childTnLst>
                              <p:par>
                                <p:cTn id="42" presetID="2" presetClass="entr" presetSubtype="4" fill="hold" grpId="0" nodeType="afterEffect">
                                  <p:stCondLst>
                                    <p:cond delay="0"/>
                                  </p:stCondLst>
                                  <p:childTnLst>
                                    <p:set>
                                      <p:cBhvr>
                                        <p:cTn id="43" dur="1" fill="hold">
                                          <p:stCondLst>
                                            <p:cond delay="0"/>
                                          </p:stCondLst>
                                        </p:cTn>
                                        <p:tgtEl>
                                          <p:spTgt spid="64515">
                                            <p:txEl>
                                              <p:pRg st="7" end="7"/>
                                            </p:txEl>
                                          </p:spTgt>
                                        </p:tgtEl>
                                        <p:attrNameLst>
                                          <p:attrName>style.visibility</p:attrName>
                                        </p:attrNameLst>
                                      </p:cBhvr>
                                      <p:to>
                                        <p:strVal val="visible"/>
                                      </p:to>
                                    </p:set>
                                    <p:anim calcmode="lin" valueType="num">
                                      <p:cBhvr additive="base">
                                        <p:cTn id="44" dur="500" fill="hold"/>
                                        <p:tgtEl>
                                          <p:spTgt spid="64515">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4515">
                                            <p:txEl>
                                              <p:pRg st="7" end="7"/>
                                            </p:txEl>
                                          </p:spTgt>
                                        </p:tgtEl>
                                        <p:attrNameLst>
                                          <p:attrName>ppt_y</p:attrName>
                                        </p:attrNameLst>
                                      </p:cBhvr>
                                      <p:tavLst>
                                        <p:tav tm="0">
                                          <p:val>
                                            <p:strVal val="1+#ppt_h/2"/>
                                          </p:val>
                                        </p:tav>
                                        <p:tav tm="100000">
                                          <p:val>
                                            <p:strVal val="#ppt_y"/>
                                          </p:val>
                                        </p:tav>
                                      </p:tavLst>
                                    </p:anim>
                                  </p:childTnLst>
                                </p:cTn>
                              </p:par>
                            </p:childTnLst>
                          </p:cTn>
                        </p:par>
                        <p:par>
                          <p:cTn id="46" fill="hold">
                            <p:stCondLst>
                              <p:cond delay="2000"/>
                            </p:stCondLst>
                            <p:childTnLst>
                              <p:par>
                                <p:cTn id="47" presetID="2" presetClass="entr" presetSubtype="4" fill="hold" grpId="0" nodeType="afterEffect">
                                  <p:stCondLst>
                                    <p:cond delay="0"/>
                                  </p:stCondLst>
                                  <p:childTnLst>
                                    <p:set>
                                      <p:cBhvr>
                                        <p:cTn id="48" dur="1" fill="hold">
                                          <p:stCondLst>
                                            <p:cond delay="0"/>
                                          </p:stCondLst>
                                        </p:cTn>
                                        <p:tgtEl>
                                          <p:spTgt spid="64515">
                                            <p:txEl>
                                              <p:pRg st="8" end="8"/>
                                            </p:txEl>
                                          </p:spTgt>
                                        </p:tgtEl>
                                        <p:attrNameLst>
                                          <p:attrName>style.visibility</p:attrName>
                                        </p:attrNameLst>
                                      </p:cBhvr>
                                      <p:to>
                                        <p:strVal val="visible"/>
                                      </p:to>
                                    </p:set>
                                    <p:anim calcmode="lin" valueType="num">
                                      <p:cBhvr additive="base">
                                        <p:cTn id="49" dur="500" fill="hold"/>
                                        <p:tgtEl>
                                          <p:spTgt spid="6451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45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532856" y="571500"/>
            <a:ext cx="7988300" cy="609600"/>
          </a:xfrm>
          <a:prstGeom prst="rect">
            <a:avLst/>
          </a:prstGeom>
        </p:spPr>
        <p:txBody>
          <a:bodyPr>
            <a:normAutofit fontScale="90000"/>
          </a:bodyPr>
          <a:lstStyle/>
          <a:p>
            <a:pPr algn="ctr" eaLnBrk="1" fontAlgn="auto" hangingPunct="1">
              <a:spcAft>
                <a:spcPts val="0"/>
              </a:spcAft>
              <a:defRPr/>
            </a:pPr>
            <a:r>
              <a:rPr lang="zh-CN" altLang="en-US" dirty="0"/>
              <a:t>前件带不确定性的可信度模型</a:t>
            </a:r>
            <a:endParaRPr lang="zh-CN" altLang="en-US" dirty="0"/>
          </a:p>
        </p:txBody>
      </p:sp>
      <p:sp>
        <p:nvSpPr>
          <p:cNvPr id="65539" name="Rectangle 5" descr="Rectangle: Click to edit Master text styles&#10;Second level&#10;Third level&#10;Fourth level&#10;Fifth level"/>
          <p:cNvSpPr>
            <a:spLocks noGrp="1" noChangeArrowheads="1"/>
          </p:cNvSpPr>
          <p:nvPr>
            <p:ph idx="4294967295"/>
          </p:nvPr>
        </p:nvSpPr>
        <p:spPr>
          <a:xfrm>
            <a:off x="205412" y="1416050"/>
            <a:ext cx="8686800" cy="4973638"/>
          </a:xfrm>
          <a:prstGeom prst="rect">
            <a:avLst/>
          </a:prstGeom>
        </p:spPr>
        <p:txBody>
          <a:bodyPr/>
          <a:lstStyle/>
          <a:p>
            <a:pPr eaLnBrk="1" hangingPunct="1">
              <a:buFont typeface="Wingdings" panose="05000000000000000000" pitchFamily="2" charset="2"/>
              <a:buNone/>
            </a:pPr>
            <a:r>
              <a:rPr lang="en-US" altLang="zh-CN" sz="4400" dirty="0">
                <a:latin typeface="+mj-lt"/>
                <a:ea typeface="+mj-ea"/>
                <a:cs typeface="+mj-cs"/>
              </a:rPr>
              <a:t>2. </a:t>
            </a:r>
            <a:r>
              <a:rPr lang="zh-CN" altLang="en-US" sz="4400" dirty="0">
                <a:latin typeface="+mj-lt"/>
                <a:ea typeface="+mj-ea"/>
                <a:cs typeface="+mj-cs"/>
              </a:rPr>
              <a:t>不确定性匹配算法</a:t>
            </a:r>
            <a:endParaRPr lang="zh-CN" altLang="en-US" sz="4400" dirty="0">
              <a:latin typeface="+mj-lt"/>
              <a:ea typeface="+mj-ea"/>
              <a:cs typeface="+mj-cs"/>
            </a:endParaRPr>
          </a:p>
          <a:p>
            <a:pPr eaLnBrk="1" hangingPunct="1">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不带加权因子</a:t>
            </a:r>
            <a:r>
              <a:rPr lang="zh-CN" altLang="en-US" sz="2400" dirty="0" smtClean="0"/>
              <a:t>的不确定性匹配算法：</a:t>
            </a:r>
            <a:endParaRPr lang="zh-CN" altLang="en-US" sz="2400" dirty="0" smtClean="0"/>
          </a:p>
          <a:p>
            <a:pPr eaLnBrk="1" hangingPunct="1">
              <a:buFont typeface="Wingdings" panose="05000000000000000000" pitchFamily="2" charset="2"/>
              <a:buNone/>
            </a:pPr>
            <a:endPar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endPar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带加权因子</a:t>
            </a:r>
            <a:r>
              <a:rPr lang="zh-CN" altLang="en-US" sz="2400" dirty="0" smtClean="0"/>
              <a:t>的不确定性匹配算法：</a:t>
            </a:r>
            <a:endParaRPr lang="zh-CN" altLang="en-US" sz="2400" dirty="0" smtClean="0"/>
          </a:p>
          <a:p>
            <a:pPr eaLnBrk="1" hangingPunct="1">
              <a:buFont typeface="Wingdings" panose="05000000000000000000" pitchFamily="2" charset="2"/>
              <a:buNone/>
            </a:pPr>
            <a:endPar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endPar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endPar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Font typeface="Wingdings" panose="05000000000000000000" pitchFamily="2" charset="2"/>
              <a:buNone/>
            </a:pPr>
            <a:r>
              <a:rPr lang="zh-CN" altLang="en-US" sz="2400" dirty="0" smtClean="0"/>
              <a:t>这里</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zh-CN" altLang="en-US" sz="2400" dirty="0" smtClean="0"/>
              <a:t>运算可以改为</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rPr>
              <a:t>”</a:t>
            </a:r>
            <a:r>
              <a:rPr lang="zh-CN" altLang="en-US" sz="2400" dirty="0" smtClean="0"/>
              <a:t>运算。</a:t>
            </a:r>
            <a:endParaRPr lang="zh-CN" altLang="en-US" sz="2400" dirty="0" smtClean="0"/>
          </a:p>
          <a:p>
            <a:pPr eaLnBrk="1" hangingPunct="1">
              <a:buFont typeface="Wingdings" panose="05000000000000000000" pitchFamily="2" charset="2"/>
              <a:buChar char="ü"/>
            </a:pPr>
            <a:r>
              <a:rPr lang="zh-CN" altLang="en-US" sz="2400" dirty="0" smtClean="0"/>
              <a:t>若</a:t>
            </a:r>
            <a:r>
              <a:rPr lang="zh-CN" altLang="en-US" sz="2400" dirty="0" smtClean="0"/>
              <a:t>所有</a:t>
            </a:r>
            <a:r>
              <a:rPr lang="en-US" altLang="zh-CN" sz="2400" dirty="0" err="1" smtClean="0"/>
              <a:t>cf</a:t>
            </a:r>
            <a:r>
              <a:rPr lang="en-US" altLang="zh-CN" sz="2400" i="1" dirty="0" err="1" smtClean="0">
                <a:latin typeface="Times New Roman" panose="02020603050405020304" pitchFamily="18" charset="0"/>
              </a:rPr>
              <a:t>’</a:t>
            </a:r>
            <a:r>
              <a:rPr lang="en-US" altLang="zh-CN" sz="2400" baseline="-25000" dirty="0" err="1" smtClean="0"/>
              <a:t>i</a:t>
            </a:r>
            <a:r>
              <a:rPr lang="en-US" altLang="zh-CN" sz="2400" dirty="0" err="1" smtClean="0"/>
              <a:t>≥cf</a:t>
            </a:r>
            <a:r>
              <a:rPr lang="en-US" altLang="zh-CN" sz="2400" baseline="-25000" dirty="0" err="1" smtClean="0"/>
              <a:t>i</a:t>
            </a:r>
            <a:r>
              <a:rPr lang="zh-CN" altLang="en-US" sz="2400" dirty="0" smtClean="0"/>
              <a:t>则前提条件必然匹配；</a:t>
            </a:r>
            <a:endParaRPr lang="zh-CN" altLang="en-US" sz="2400" dirty="0" smtClean="0"/>
          </a:p>
          <a:p>
            <a:pPr eaLnBrk="1" hangingPunct="1">
              <a:buFont typeface="Wingdings" panose="05000000000000000000" pitchFamily="2" charset="2"/>
              <a:buChar char="ü"/>
            </a:pPr>
            <a:r>
              <a:rPr lang="zh-CN" altLang="en-US" sz="2400" dirty="0" smtClean="0"/>
              <a:t>若</a:t>
            </a:r>
            <a:r>
              <a:rPr lang="en-US" altLang="zh-CN" sz="2400" dirty="0" err="1" smtClean="0"/>
              <a:t>cf</a:t>
            </a:r>
            <a:r>
              <a:rPr lang="en-US" altLang="zh-CN" sz="2400" i="1" dirty="0" err="1" smtClean="0">
                <a:latin typeface="Times New Roman" panose="02020603050405020304" pitchFamily="18" charset="0"/>
              </a:rPr>
              <a:t>’</a:t>
            </a:r>
            <a:r>
              <a:rPr lang="en-US" altLang="zh-CN" sz="2400" baseline="-25000" dirty="0" err="1" smtClean="0"/>
              <a:t>i</a:t>
            </a:r>
            <a:r>
              <a:rPr lang="en-US" altLang="zh-CN" sz="2400" dirty="0" smtClean="0"/>
              <a:t>&lt;</a:t>
            </a:r>
            <a:r>
              <a:rPr lang="en-US" altLang="zh-CN" sz="2400" dirty="0" err="1" smtClean="0"/>
              <a:t>cf</a:t>
            </a:r>
            <a:r>
              <a:rPr lang="en-US" altLang="zh-CN" sz="2400" baseline="-25000" dirty="0" err="1" smtClean="0"/>
              <a:t>i</a:t>
            </a:r>
            <a:r>
              <a:rPr lang="zh-CN" altLang="en-US" sz="2400" dirty="0" smtClean="0"/>
              <a:t>或部分小于</a:t>
            </a:r>
            <a:r>
              <a:rPr lang="en-US" altLang="zh-CN" sz="2400" dirty="0" err="1" smtClean="0"/>
              <a:t>cf</a:t>
            </a:r>
            <a:r>
              <a:rPr lang="en-US" altLang="zh-CN" sz="2400" baseline="-25000" dirty="0" err="1" smtClean="0"/>
              <a:t>i</a:t>
            </a:r>
            <a:r>
              <a:rPr lang="zh-CN" altLang="en-US" sz="2400" dirty="0" smtClean="0"/>
              <a:t>则能否匹配取决于</a:t>
            </a:r>
            <a:r>
              <a:rPr lang="en-US" altLang="zh-CN" sz="2400" dirty="0" smtClean="0"/>
              <a:t>λ</a:t>
            </a:r>
            <a:r>
              <a:rPr lang="zh-CN" altLang="en-US" sz="2400" dirty="0" smtClean="0"/>
              <a:t>值。</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1DF56B2-9613-4532-B9B6-41C2E9AC0594}" type="slidenum">
              <a:rPr lang="en-US" altLang="zh-CN"/>
            </a:fld>
            <a:endParaRPr lang="en-US" altLang="zh-CN"/>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299748" y="2572837"/>
          <a:ext cx="2014378" cy="818853"/>
        </p:xfrm>
        <a:graphic>
          <a:graphicData uri="http://schemas.openxmlformats.org/presentationml/2006/ole">
            <mc:AlternateContent xmlns:mc="http://schemas.openxmlformats.org/markup-compatibility/2006">
              <mc:Choice xmlns:v="urn:schemas-microsoft-com:vml" Requires="v">
                <p:oleObj spid="_x0000_s18451" name="公式" r:id="rId1" imgW="901065" imgH="368300" progId="Equation.3">
                  <p:embed/>
                </p:oleObj>
              </mc:Choice>
              <mc:Fallback>
                <p:oleObj name="公式" r:id="rId1" imgW="901065" imgH="3683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9748" y="2572837"/>
                        <a:ext cx="2014378" cy="818853"/>
                      </a:xfrm>
                      <a:prstGeom prst="rect">
                        <a:avLst/>
                      </a:prstGeom>
                      <a:solidFill>
                        <a:schemeClr val="accent2">
                          <a:lumMod val="20000"/>
                          <a:lumOff val="80000"/>
                        </a:schemeClr>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121302" y="3767097"/>
          <a:ext cx="2312091" cy="843829"/>
        </p:xfrm>
        <a:graphic>
          <a:graphicData uri="http://schemas.openxmlformats.org/presentationml/2006/ole">
            <mc:AlternateContent xmlns:mc="http://schemas.openxmlformats.org/markup-compatibility/2006">
              <mc:Choice xmlns:v="urn:schemas-microsoft-com:vml" Requires="v">
                <p:oleObj spid="_x0000_s18452" name="公式" r:id="rId3" imgW="1002665" imgH="368300" progId="Equation.3">
                  <p:embed/>
                </p:oleObj>
              </mc:Choice>
              <mc:Fallback>
                <p:oleObj name="公式" r:id="rId3" imgW="1002665" imgH="368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1302" y="3767097"/>
                        <a:ext cx="2312091" cy="843829"/>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500" fill="hold"/>
                                        <p:tgtEl>
                                          <p:spTgt spid="655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 calcmode="lin" valueType="num">
                                      <p:cBhvr additive="base">
                                        <p:cTn id="12"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55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5539">
                                            <p:txEl>
                                              <p:pRg st="4" end="4"/>
                                            </p:txEl>
                                          </p:spTgt>
                                        </p:tgtEl>
                                        <p:attrNameLst>
                                          <p:attrName>style.visibility</p:attrName>
                                        </p:attrNameLst>
                                      </p:cBhvr>
                                      <p:to>
                                        <p:strVal val="visible"/>
                                      </p:to>
                                    </p:set>
                                    <p:anim calcmode="lin" valueType="num">
                                      <p:cBhvr additive="base">
                                        <p:cTn id="18"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65539">
                                            <p:txEl>
                                              <p:pRg st="8" end="8"/>
                                            </p:txEl>
                                          </p:spTgt>
                                        </p:tgtEl>
                                        <p:attrNameLst>
                                          <p:attrName>style.visibility</p:attrName>
                                        </p:attrNameLst>
                                      </p:cBhvr>
                                      <p:to>
                                        <p:strVal val="visible"/>
                                      </p:to>
                                    </p:set>
                                    <p:anim calcmode="lin" valueType="num">
                                      <p:cBhvr additive="base">
                                        <p:cTn id="23" dur="500" fill="hold"/>
                                        <p:tgtEl>
                                          <p:spTgt spid="65539">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55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5539">
                                            <p:txEl>
                                              <p:pRg st="9" end="9"/>
                                            </p:txEl>
                                          </p:spTgt>
                                        </p:tgtEl>
                                        <p:attrNameLst>
                                          <p:attrName>style.visibility</p:attrName>
                                        </p:attrNameLst>
                                      </p:cBhvr>
                                      <p:to>
                                        <p:strVal val="visible"/>
                                      </p:to>
                                    </p:set>
                                    <p:anim calcmode="lin" valueType="num">
                                      <p:cBhvr additive="base">
                                        <p:cTn id="29" dur="500" fill="hold"/>
                                        <p:tgtEl>
                                          <p:spTgt spid="65539">
                                            <p:txEl>
                                              <p:pRg st="9" end="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553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65539">
                                            <p:txEl>
                                              <p:pRg st="10" end="10"/>
                                            </p:txEl>
                                          </p:spTgt>
                                        </p:tgtEl>
                                        <p:attrNameLst>
                                          <p:attrName>style.visibility</p:attrName>
                                        </p:attrNameLst>
                                      </p:cBhvr>
                                      <p:to>
                                        <p:strVal val="visible"/>
                                      </p:to>
                                    </p:set>
                                    <p:anim calcmode="lin" valueType="num">
                                      <p:cBhvr additive="base">
                                        <p:cTn id="35" dur="500" fill="hold"/>
                                        <p:tgtEl>
                                          <p:spTgt spid="65539">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553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573922" y="528638"/>
            <a:ext cx="8132762" cy="685800"/>
          </a:xfrm>
          <a:prstGeom prst="rect">
            <a:avLst/>
          </a:prstGeom>
        </p:spPr>
        <p:txBody>
          <a:bodyPr/>
          <a:lstStyle/>
          <a:p>
            <a:pPr algn="ctr" eaLnBrk="1" fontAlgn="auto" hangingPunct="1">
              <a:spcAft>
                <a:spcPts val="0"/>
              </a:spcAft>
              <a:defRPr/>
            </a:pPr>
            <a:r>
              <a:rPr lang="zh-CN" altLang="en-US" dirty="0"/>
              <a:t>前件带不确定性的可信度模型</a:t>
            </a:r>
            <a:endParaRPr lang="zh-CN" altLang="en-US" dirty="0"/>
          </a:p>
        </p:txBody>
      </p:sp>
      <p:sp>
        <p:nvSpPr>
          <p:cNvPr id="66563" name="Rectangle 3" descr="Rectangle: Click to edit Master text styles&#10;Second level&#10;Third level&#10;Fourth level&#10;Fifth level"/>
          <p:cNvSpPr>
            <a:spLocks noGrp="1" noChangeArrowheads="1"/>
          </p:cNvSpPr>
          <p:nvPr>
            <p:ph idx="4294967295"/>
          </p:nvPr>
        </p:nvSpPr>
        <p:spPr>
          <a:xfrm>
            <a:off x="629484" y="1752600"/>
            <a:ext cx="8077200" cy="4572000"/>
          </a:xfrm>
          <a:prstGeom prst="rect">
            <a:avLst/>
          </a:prstGeom>
        </p:spPr>
        <p:txBody>
          <a:bodyPr/>
          <a:lstStyle/>
          <a:p>
            <a:pPr eaLnBrk="1" hangingPunct="1">
              <a:buClrTx/>
              <a:buSzTx/>
              <a:buFontTx/>
              <a:buNone/>
            </a:pPr>
            <a:r>
              <a:rPr lang="en-US" altLang="zh-CN" sz="4400" dirty="0">
                <a:latin typeface="+mj-lt"/>
                <a:ea typeface="+mj-ea"/>
                <a:cs typeface="+mj-cs"/>
              </a:rPr>
              <a:t>3. </a:t>
            </a:r>
            <a:r>
              <a:rPr lang="zh-CN" altLang="en-US" sz="4400" dirty="0">
                <a:latin typeface="+mj-lt"/>
                <a:ea typeface="+mj-ea"/>
                <a:cs typeface="+mj-cs"/>
              </a:rPr>
              <a:t>不确定性的传递算法</a:t>
            </a:r>
            <a:endParaRPr lang="zh-CN" altLang="en-US" sz="4400" dirty="0">
              <a:latin typeface="+mj-lt"/>
              <a:ea typeface="+mj-ea"/>
              <a:cs typeface="+mj-cs"/>
            </a:endParaRPr>
          </a:p>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不带加权因子时：</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eaLnBrk="1" hangingPunct="1">
              <a:lnSpc>
                <a:spcPct val="100000"/>
              </a:lnSpc>
              <a:buClrTx/>
              <a:buSzTx/>
              <a:buFontTx/>
              <a:buNone/>
            </a:pP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ClrTx/>
              <a:buSzTx/>
              <a:buFontTx/>
              <a:buNone/>
            </a:pPr>
            <a:endPar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ClrTx/>
              <a:buSzTx/>
              <a:buFontTx/>
              <a:buNone/>
            </a:pP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ClrTx/>
              <a:buSzTx/>
              <a:buFont typeface="Wingdings" panose="05000000000000000000" pitchFamily="2" charset="2"/>
              <a:buChar char="Ø"/>
            </a:pP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带加权因子时</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03BBE5C-4F1A-48BD-8FD8-BABB188E565B}" type="slidenum">
              <a:rPr lang="en-US" altLang="zh-CN"/>
            </a:fld>
            <a:endParaRPr lang="en-US" altLang="zh-CN"/>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2372143" y="3047998"/>
          <a:ext cx="4086884" cy="834058"/>
        </p:xfrm>
        <a:graphic>
          <a:graphicData uri="http://schemas.openxmlformats.org/presentationml/2006/ole">
            <mc:AlternateContent xmlns:mc="http://schemas.openxmlformats.org/markup-compatibility/2006">
              <mc:Choice xmlns:v="urn:schemas-microsoft-com:vml" Requires="v">
                <p:oleObj spid="_x0000_s19473" name="公式" r:id="rId1" imgW="1790700" imgH="368300" progId="Equation.3">
                  <p:embed/>
                </p:oleObj>
              </mc:Choice>
              <mc:Fallback>
                <p:oleObj name="公式" r:id="rId1" imgW="1790700" imgH="3683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2143" y="3047998"/>
                        <a:ext cx="4086884" cy="834058"/>
                      </a:xfrm>
                      <a:prstGeom prst="rect">
                        <a:avLst/>
                      </a:prstGeom>
                      <a:solidFill>
                        <a:schemeClr val="accent2">
                          <a:lumMod val="20000"/>
                          <a:lumOff val="80000"/>
                        </a:schemeClr>
                      </a:solidFill>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2226375" y="5234610"/>
          <a:ext cx="4492134" cy="860562"/>
        </p:xfrm>
        <a:graphic>
          <a:graphicData uri="http://schemas.openxmlformats.org/presentationml/2006/ole">
            <mc:AlternateContent xmlns:mc="http://schemas.openxmlformats.org/markup-compatibility/2006">
              <mc:Choice xmlns:v="urn:schemas-microsoft-com:vml" Requires="v">
                <p:oleObj spid="_x0000_s19474" name="公式" r:id="rId3" imgW="1905000" imgH="368300" progId="Equation.3">
                  <p:embed/>
                </p:oleObj>
              </mc:Choice>
              <mc:Fallback>
                <p:oleObj name="公式" r:id="rId3" imgW="1905000" imgH="368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375" y="5234610"/>
                        <a:ext cx="4492134" cy="860562"/>
                      </a:xfrm>
                      <a:prstGeom prst="rect">
                        <a:avLst/>
                      </a:prstGeom>
                      <a:solidFill>
                        <a:schemeClr val="accent2">
                          <a:lumMod val="20000"/>
                          <a:lumOff val="80000"/>
                        </a:scheme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6563">
                                            <p:txEl>
                                              <p:pRg st="1" end="1"/>
                                            </p:txEl>
                                          </p:spTgt>
                                        </p:tgtEl>
                                        <p:attrNameLst>
                                          <p:attrName>style.visibility</p:attrName>
                                        </p:attrNameLst>
                                      </p:cBhvr>
                                      <p:to>
                                        <p:strVal val="visible"/>
                                      </p:to>
                                    </p:set>
                                    <p:anim calcmode="lin" valueType="num">
                                      <p:cBhvr additive="base">
                                        <p:cTn id="12"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6563">
                                            <p:txEl>
                                              <p:pRg st="5" end="5"/>
                                            </p:txEl>
                                          </p:spTgt>
                                        </p:tgtEl>
                                        <p:attrNameLst>
                                          <p:attrName>style.visibility</p:attrName>
                                        </p:attrNameLst>
                                      </p:cBhvr>
                                      <p:to>
                                        <p:strVal val="visible"/>
                                      </p:to>
                                    </p:set>
                                    <p:anim calcmode="lin" valueType="num">
                                      <p:cBhvr additive="base">
                                        <p:cTn id="18" dur="500" fill="hold"/>
                                        <p:tgtEl>
                                          <p:spTgt spid="6656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639424" y="571500"/>
            <a:ext cx="8001000" cy="609600"/>
          </a:xfrm>
          <a:prstGeom prst="rect">
            <a:avLst/>
          </a:prstGeom>
        </p:spPr>
        <p:txBody>
          <a:bodyPr>
            <a:normAutofit/>
          </a:bodyPr>
          <a:lstStyle/>
          <a:p>
            <a:pPr algn="ctr" eaLnBrk="1" fontAlgn="auto" hangingPunct="1">
              <a:spcAft>
                <a:spcPts val="0"/>
              </a:spcAft>
              <a:defRPr/>
            </a:pPr>
            <a:r>
              <a:rPr lang="zh-CN" altLang="en-US" sz="3600" dirty="0"/>
              <a:t>基于可信度不确定性推理方法的特点</a:t>
            </a:r>
            <a:endParaRPr lang="zh-CN" altLang="en-US" sz="3600" dirty="0"/>
          </a:p>
        </p:txBody>
      </p:sp>
      <p:sp>
        <p:nvSpPr>
          <p:cNvPr id="67587" name="Rectangle 3" descr="Rectangle: Click to edit Master text styles&#10;Second level&#10;Third level&#10;Fourth level&#10;Fifth level"/>
          <p:cNvSpPr>
            <a:spLocks noGrp="1" noChangeArrowheads="1"/>
          </p:cNvSpPr>
          <p:nvPr>
            <p:ph idx="4294967295"/>
          </p:nvPr>
        </p:nvSpPr>
        <p:spPr>
          <a:xfrm>
            <a:off x="490336" y="1447800"/>
            <a:ext cx="8229600" cy="4800600"/>
          </a:xfrm>
          <a:prstGeom prst="rect">
            <a:avLst/>
          </a:prstGeom>
        </p:spPr>
        <p:txBody>
          <a:bodyPr/>
          <a:lstStyle/>
          <a:p>
            <a:pPr eaLnBrk="1" hangingPunct="1">
              <a:buFont typeface="Wingdings" panose="05000000000000000000" pitchFamily="2" charset="2"/>
              <a:buChar char="u"/>
            </a:pP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优点：</a:t>
            </a:r>
            <a:endPar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533400" indent="-533400" eaLnBrk="1" hangingPunct="1"/>
            <a:r>
              <a:rPr lang="zh-CN" altLang="en-US" sz="2800" dirty="0" smtClean="0"/>
              <a:t>简单、直观。</a:t>
            </a:r>
            <a:endParaRPr lang="zh-CN" altLang="en-US" sz="2800" dirty="0" smtClean="0"/>
          </a:p>
          <a:p>
            <a:pPr eaLnBrk="1" hangingPunct="1">
              <a:buFont typeface="Wingdings" panose="05000000000000000000" pitchFamily="2" charset="2"/>
              <a:buChar char="u"/>
            </a:pP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缺点：</a:t>
            </a:r>
            <a:endPar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533400" indent="-533400" eaLnBrk="1" hangingPunct="1"/>
            <a:r>
              <a:rPr lang="zh-CN" altLang="en-US" sz="2800" dirty="0" smtClean="0"/>
              <a:t>可信度因子依赖于专家主观指定，没有统一、客观的尺度，容易产生片面性。</a:t>
            </a:r>
            <a:endParaRPr lang="zh-CN" altLang="en-US" sz="2800" dirty="0" smtClean="0"/>
          </a:p>
          <a:p>
            <a:pPr marL="533400" indent="-533400" eaLnBrk="1" hangingPunct="1"/>
            <a:r>
              <a:rPr lang="zh-CN" altLang="en-US" sz="2800" dirty="0" smtClean="0"/>
              <a:t>可信度数字上的语义不标准。</a:t>
            </a:r>
            <a:endParaRPr lang="zh-CN" altLang="en-US" sz="2800" dirty="0" smtClean="0"/>
          </a:p>
          <a:p>
            <a:pPr marL="533400" indent="-533400" eaLnBrk="1" hangingPunct="1"/>
            <a:r>
              <a:rPr lang="zh-CN" altLang="en-US" sz="2800" dirty="0" smtClean="0"/>
              <a:t>随着推理延伸，可信度越来越不可靠，误差越来越大。当推理深度达到一定深度时，有可能出现推出的结论不再可信的情况。</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D3E8174-5BFE-4103-897D-1E62CED684F0}"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7587">
                                            <p:txEl>
                                              <p:pRg st="4" end="4"/>
                                            </p:txEl>
                                          </p:spTgt>
                                        </p:tgtEl>
                                        <p:attrNameLst>
                                          <p:attrName>style.visibility</p:attrName>
                                        </p:attrNameLst>
                                      </p:cBhvr>
                                      <p:to>
                                        <p:strVal val="visible"/>
                                      </p:to>
                                    </p:set>
                                    <p:anim calcmode="lin" valueType="num">
                                      <p:cBhvr additive="base">
                                        <p:cTn id="31"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 calcmode="lin" valueType="num">
                                      <p:cBhvr additive="base">
                                        <p:cTn id="37"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smtClean="0">
                <a:solidFill>
                  <a:schemeClr val="bg1"/>
                </a:solidFill>
                <a:latin typeface="隶书" panose="02010509060101010101" pitchFamily="49" charset="-122"/>
                <a:ea typeface="隶书" panose="02010509060101010101" pitchFamily="49" charset="-122"/>
              </a:rPr>
              <a:t>待续</a:t>
            </a:r>
            <a:r>
              <a:rPr lang="en-US" altLang="zh-CN" sz="8000" b="1" dirty="0" smtClean="0">
                <a:solidFill>
                  <a:schemeClr val="bg1"/>
                </a:solidFill>
                <a:latin typeface="隶书" panose="02010509060101010101" pitchFamily="49" charset="-122"/>
                <a:ea typeface="隶书" panose="02010509060101010101" pitchFamily="49" charset="-122"/>
              </a:rPr>
              <a:t>……</a:t>
            </a:r>
            <a:endParaRPr lang="zh-CN" altLang="en-US" sz="80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15608" y="228600"/>
            <a:ext cx="7599363" cy="838200"/>
          </a:xfrm>
          <a:prstGeom prst="rect">
            <a:avLst/>
          </a:prstGeom>
        </p:spPr>
        <p:txBody>
          <a:bodyPr/>
          <a:lstStyle/>
          <a:p>
            <a:pPr algn="ctr" eaLnBrk="1" fontAlgn="auto" hangingPunct="1">
              <a:spcAft>
                <a:spcPts val="0"/>
              </a:spcAft>
              <a:defRPr/>
            </a:pPr>
            <a:r>
              <a:rPr lang="en-US" altLang="zh-CN" dirty="0" smtClean="0"/>
              <a:t>3. </a:t>
            </a:r>
            <a:r>
              <a:rPr lang="zh-CN" altLang="en-US" dirty="0"/>
              <a:t>不确定性推理方法分类</a:t>
            </a:r>
            <a:endParaRPr lang="zh-CN" altLang="en-US" dirty="0">
              <a:solidFill>
                <a:schemeClr val="tx1"/>
              </a:solidFill>
            </a:endParaRPr>
          </a:p>
        </p:txBody>
      </p:sp>
      <p:sp>
        <p:nvSpPr>
          <p:cNvPr id="35843" name="Rectangle 3" descr="Rectangle: Click to edit Master text styles&#10;Second level&#10;Third level&#10;Fourth level&#10;Fifth level"/>
          <p:cNvSpPr>
            <a:spLocks noGrp="1" noChangeArrowheads="1"/>
          </p:cNvSpPr>
          <p:nvPr>
            <p:ph idx="4294967295"/>
          </p:nvPr>
        </p:nvSpPr>
        <p:spPr>
          <a:xfrm>
            <a:off x="477072" y="1006475"/>
            <a:ext cx="8229600" cy="5470525"/>
          </a:xfrm>
          <a:prstGeom prst="rect">
            <a:avLst/>
          </a:prstGeom>
        </p:spPr>
        <p:txBody>
          <a:bodyPr/>
          <a:lstStyle/>
          <a:p>
            <a:pPr eaLnBrk="1" fontAlgn="ctr" hangingPunct="1">
              <a:lnSpc>
                <a:spcPct val="90000"/>
              </a:lnSpc>
              <a:buFont typeface="Wingdings" panose="05000000000000000000" charset="0"/>
              <a:buChar char="n"/>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不确定性推理方法的研究主要沿着两条不同的路线发展：</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0" eaLnBrk="1" fontAlgn="ctr" hangingPunct="1">
              <a:lnSpc>
                <a:spcPct val="90000"/>
              </a:lnSpc>
              <a:buFont typeface="Wingdings" panose="05000000000000000000" charset="0"/>
              <a:buChar char="Ø"/>
            </a:pPr>
            <a:r>
              <a:rPr lang="zh-CN" altLang="en-US" sz="2400" dirty="0" smtClean="0"/>
              <a:t>一条路线是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模型法</a:t>
            </a:r>
            <a:r>
              <a:rPr lang="zh-CN" altLang="en-US" sz="2400" dirty="0" smtClean="0"/>
              <a:t>：在推理一级上扩展确定性推理。</a:t>
            </a:r>
            <a:endParaRPr lang="en-US" altLang="zh-CN" sz="2400" dirty="0" smtClean="0"/>
          </a:p>
          <a:p>
            <a:pPr lvl="1" fontAlgn="ctr">
              <a:buFont typeface="Wingdings" panose="05000000000000000000" charset="0"/>
              <a:buChar char="ü"/>
            </a:pPr>
            <a:r>
              <a:rPr lang="zh-CN" altLang="en-US" dirty="0" smtClean="0"/>
              <a:t>其特点是把不确定的证据和不确定的知识分别与某种度量标准对应起来，并且给出更新结论不确定的算法。这类方法</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与控制策略无关</a:t>
            </a:r>
            <a:r>
              <a:rPr lang="zh-CN" altLang="en-US" dirty="0" smtClean="0"/>
              <a:t>，即无论用何种控制策略，推理的结果都是唯一的。</a:t>
            </a:r>
            <a:endParaRPr lang="zh-CN" altLang="en-US" dirty="0" smtClean="0"/>
          </a:p>
          <a:p>
            <a:pPr lvl="1" fontAlgn="ctr">
              <a:buFont typeface="Wingdings" panose="05000000000000000000" charset="0"/>
              <a:buChar char="ü"/>
            </a:pP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mn-ea"/>
              </a:rPr>
              <a:t>模型方法</a:t>
            </a:r>
            <a:r>
              <a:rPr lang="zh-CN" altLang="en-US" dirty="0" smtClean="0">
                <a:sym typeface="+mn-ea"/>
              </a:rPr>
              <a:t>又分为</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mn-ea"/>
              </a:rPr>
              <a:t>数值方法</a:t>
            </a:r>
            <a:r>
              <a:rPr lang="zh-CN" altLang="en-US" dirty="0" smtClean="0">
                <a:sym typeface="+mn-ea"/>
              </a:rPr>
              <a:t>和</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mn-ea"/>
              </a:rPr>
              <a:t>非数值方法</a:t>
            </a:r>
            <a:r>
              <a:rPr lang="zh-CN" altLang="en-US" dirty="0" smtClean="0">
                <a:sym typeface="+mn-ea"/>
              </a:rPr>
              <a:t>两类。对于数值方法按其所依据的理论又可分为基于概率的不确定性推理和基于模糊理论的不确定性推理。</a:t>
            </a:r>
            <a:endParaRPr lang="zh-CN" altLang="en-US" dirty="0" smtClean="0"/>
          </a:p>
          <a:p>
            <a:pPr lvl="0" fontAlgn="ctr">
              <a:buFont typeface="Wingdings" panose="05000000000000000000" pitchFamily="2" charset="2"/>
              <a:buChar char="Ø"/>
            </a:pPr>
            <a:r>
              <a:rPr lang="zh-CN" altLang="en-US" sz="2400" dirty="0" smtClean="0"/>
              <a:t>一条</a:t>
            </a:r>
            <a:r>
              <a:rPr lang="zh-CN" altLang="en-US" sz="2400" dirty="0"/>
              <a:t>路</a:t>
            </a:r>
            <a:r>
              <a:rPr lang="zh-CN" altLang="en-US" sz="2400" dirty="0" smtClean="0"/>
              <a:t>线是</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控制法</a:t>
            </a:r>
            <a:r>
              <a:rPr lang="zh-CN" altLang="en-US" sz="2400" dirty="0" smtClean="0"/>
              <a:t>：在控制策略一级处理不确定性。</a:t>
            </a:r>
            <a:endParaRPr lang="en-US" altLang="zh-CN" sz="2400" dirty="0" smtClean="0"/>
          </a:p>
          <a:p>
            <a:pPr lvl="1" fontAlgn="ctr">
              <a:buFont typeface="Wingdings" panose="05000000000000000000" charset="0"/>
              <a:buChar char="ü"/>
            </a:pPr>
            <a:r>
              <a:rPr lang="zh-CN" altLang="en-US" dirty="0" smtClean="0"/>
              <a:t>其特点是通过识别领域中引起不确定性的某些特征及相应的控制策略来限制或者减少不确定性对系统产生的影响。这类方法没有处理不确定性的统一模型，其效果极大地</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依赖于控制策略</a:t>
            </a:r>
            <a:r>
              <a:rPr lang="zh-CN" altLang="en-US" dirty="0" smtClean="0"/>
              <a:t>。例如：相关性制导回溯、启发式搜索等等。</a:t>
            </a:r>
            <a:endParaRPr lang="zh-CN" altLang="en-US" dirty="0" smtClean="0"/>
          </a:p>
          <a:p>
            <a:pPr eaLnBrk="1" fontAlgn="ctr" hangingPunct="1">
              <a:lnSpc>
                <a:spcPct val="90000"/>
              </a:lnSpc>
              <a:buFont typeface="Wingdings" panose="05000000000000000000" pitchFamily="2" charset="2"/>
              <a:buChar char="u"/>
            </a:pP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825D1C9-E989-4C7C-91C3-2002E5E248DA}"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pRg st="1" end="1"/>
                                            </p:txEl>
                                          </p:spTgt>
                                        </p:tgtEl>
                                        <p:attrNameLst>
                                          <p:attrName>style.visibility</p:attrName>
                                        </p:attrNameLst>
                                      </p:cBhvr>
                                      <p:to>
                                        <p:strVal val="visible"/>
                                      </p:to>
                                    </p:set>
                                    <p:anim calcmode="lin" valueType="num">
                                      <p:cBhvr additive="base">
                                        <p:cTn id="13"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 calcmode="lin" valueType="num">
                                      <p:cBhvr additive="base">
                                        <p:cTn id="17"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5843">
                                            <p:txEl>
                                              <p:pRg st="4" end="4"/>
                                            </p:txEl>
                                          </p:spTgt>
                                        </p:tgtEl>
                                        <p:attrNameLst>
                                          <p:attrName>style.visibility</p:attrName>
                                        </p:attrNameLst>
                                      </p:cBhvr>
                                      <p:to>
                                        <p:strVal val="visible"/>
                                      </p:to>
                                    </p:set>
                                    <p:anim calcmode="lin" valueType="num">
                                      <p:cBhvr additive="base">
                                        <p:cTn id="27"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5843">
                                            <p:txEl>
                                              <p:pRg st="5" end="5"/>
                                            </p:txEl>
                                          </p:spTgt>
                                        </p:tgtEl>
                                        <p:attrNameLst>
                                          <p:attrName>style.visibility</p:attrName>
                                        </p:attrNameLst>
                                      </p:cBhvr>
                                      <p:to>
                                        <p:strVal val="visible"/>
                                      </p:to>
                                    </p:set>
                                    <p:anim calcmode="lin" valueType="num">
                                      <p:cBhvr additive="base">
                                        <p:cTn id="31"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8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tags/tag1.xml><?xml version="1.0" encoding="utf-8"?>
<p:tagLst xmlns:p="http://schemas.openxmlformats.org/presentationml/2006/main">
  <p:tag name="COMMONDATA" val="eyJoZGlkIjoiYjA3ZjlhMWZlZjMwZjMwNGY3OGI3ZWYxNTIxNGFkMTkifQ=="/>
  <p:tag name="KSO_WPP_MARK_KEY" val="31a7eb51-386a-4017-8067-899b7abd75d7"/>
</p:tagLst>
</file>

<file path=ppt/theme/theme1.xml><?xml version="1.0" encoding="utf-8"?>
<a:theme xmlns:a="http://schemas.openxmlformats.org/drawingml/2006/main" name="AI">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14267</Words>
  <Application>WPS 演示</Application>
  <PresentationFormat>全屏显示(4:3)</PresentationFormat>
  <Paragraphs>1054</Paragraphs>
  <Slides>84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28</vt:i4>
      </vt:variant>
      <vt:variant>
        <vt:lpstr>幻灯片标题</vt:lpstr>
      </vt:variant>
      <vt:variant>
        <vt:i4>84</vt:i4>
      </vt:variant>
    </vt:vector>
  </HeadingPairs>
  <TitlesOfParts>
    <vt:vector size="129" baseType="lpstr">
      <vt:lpstr>Arial</vt:lpstr>
      <vt:lpstr>宋体</vt:lpstr>
      <vt:lpstr>Wingdings</vt:lpstr>
      <vt:lpstr>隶书</vt:lpstr>
      <vt:lpstr>Tahoma</vt:lpstr>
      <vt:lpstr>Wingdings</vt:lpstr>
      <vt:lpstr>微软雅黑</vt:lpstr>
      <vt:lpstr>Arial Unicode MS</vt:lpstr>
      <vt:lpstr>Calibri</vt:lpstr>
      <vt:lpstr>Times New Roman</vt:lpstr>
      <vt:lpstr>GungsuhChe</vt:lpstr>
      <vt:lpstr>Malgun Gothic</vt:lpstr>
      <vt:lpstr>华文新魏</vt:lpstr>
      <vt:lpstr>华文行楷</vt:lpstr>
      <vt:lpstr>楷体</vt:lpstr>
      <vt:lpstr>Broadway</vt:lpstr>
      <vt:lpstr>AI</vt:lpstr>
      <vt:lpstr>Equation.3</vt:lpstr>
      <vt:lpstr>Equation.DSMT4</vt:lpstr>
      <vt:lpstr>Equation.3</vt:lpstr>
      <vt:lpstr>Equation.3</vt:lpstr>
      <vt:lpstr>Equation.3</vt:lpstr>
      <vt:lpstr>Visio.Drawing.6</vt:lpstr>
      <vt:lpstr>Equation.DSMT4</vt:lpstr>
      <vt:lpstr>Equation.DSMT4</vt:lpstr>
      <vt:lpstr>Visio.Drawing.11</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1. 什么是不确定性推理</vt:lpstr>
      <vt:lpstr>知识的不确定性</vt:lpstr>
      <vt:lpstr>2. 不确定性推理的基本问题</vt:lpstr>
      <vt:lpstr>2. 不确定性推理的基本问题</vt:lpstr>
      <vt:lpstr>2. 不确定性推理的基本问题</vt:lpstr>
      <vt:lpstr>2. 不确定性推理的基本问题</vt:lpstr>
      <vt:lpstr>3. 不确定性推理方法分类</vt:lpstr>
      <vt:lpstr>PowerPoint 演示文稿</vt:lpstr>
      <vt:lpstr>1. 概率论基础</vt:lpstr>
      <vt:lpstr>事件的概率</vt:lpstr>
      <vt:lpstr>事件的概率</vt:lpstr>
      <vt:lpstr>条件概型</vt:lpstr>
      <vt:lpstr>条件概率示例</vt:lpstr>
      <vt:lpstr>概率的性质</vt:lpstr>
      <vt:lpstr>2. 贝叶斯理论</vt:lpstr>
      <vt:lpstr>Bayes定理</vt:lpstr>
      <vt:lpstr>3. 简单概率推理</vt:lpstr>
      <vt:lpstr>逆概率方法</vt:lpstr>
      <vt:lpstr>基于Bayes公式进行推理</vt:lpstr>
      <vt:lpstr>逆概率方法举例</vt:lpstr>
      <vt:lpstr>逆概率法的特点</vt:lpstr>
      <vt:lpstr>PowerPoint 演示文稿</vt:lpstr>
      <vt:lpstr>贝叶斯网络</vt:lpstr>
      <vt:lpstr>贝叶斯网络（基本概念）</vt:lpstr>
      <vt:lpstr>贝叶斯网络（定义）</vt:lpstr>
      <vt:lpstr>贝叶斯网络（如何构造）</vt:lpstr>
      <vt:lpstr>贝叶斯网络（网络模型变量及其解释）</vt:lpstr>
      <vt:lpstr>贝叶斯网络（建立因果关系网）</vt:lpstr>
      <vt:lpstr>贝叶斯网络（指派局部概率分布）</vt:lpstr>
      <vt:lpstr>贝叶斯网络（联合概率）</vt:lpstr>
      <vt:lpstr>贝叶斯网络（事件的独立性）</vt:lpstr>
      <vt:lpstr>贝叶斯网络（例）</vt:lpstr>
      <vt:lpstr>贝叶斯网络（例续）</vt:lpstr>
      <vt:lpstr>贝叶斯网络（条件独立）</vt:lpstr>
      <vt:lpstr>贝叶斯网络（D分离）</vt:lpstr>
      <vt:lpstr>贝叶斯网络（ D分离-串行）</vt:lpstr>
      <vt:lpstr>贝叶斯网络（ D分离(分叉连接)）</vt:lpstr>
      <vt:lpstr>贝叶斯网络（ D分离(汇集连接)）</vt:lpstr>
      <vt:lpstr>贝叶斯网络（ D分离(条件依存)）</vt:lpstr>
      <vt:lpstr>贝叶斯网络（ D分离(定义)）</vt:lpstr>
      <vt:lpstr>贝叶斯网络（ D分离(图示)）</vt:lpstr>
      <vt:lpstr>贝叶斯网络（ 定义）</vt:lpstr>
      <vt:lpstr>贝叶斯网络（推理）</vt:lpstr>
      <vt:lpstr>贝叶斯网络（例）</vt:lpstr>
      <vt:lpstr>贝叶斯网络（因果推理例）</vt:lpstr>
      <vt:lpstr>贝叶斯网络（诊断推理例）</vt:lpstr>
      <vt:lpstr>PowerPoint 演示文稿</vt:lpstr>
      <vt:lpstr>PowerPoint 演示文稿</vt:lpstr>
      <vt:lpstr>2. 证据的不确定性</vt:lpstr>
      <vt:lpstr>3. 组合证据的不确定性</vt:lpstr>
      <vt:lpstr>PowerPoint 演示文稿</vt:lpstr>
      <vt:lpstr>证据肯定存在时</vt:lpstr>
      <vt:lpstr>证据肯定不存在时</vt:lpstr>
      <vt:lpstr>证据不确定时</vt:lpstr>
      <vt:lpstr>PowerPoint 演示文稿</vt:lpstr>
      <vt:lpstr>充分性度量LS的性质</vt:lpstr>
      <vt:lpstr>必要性度量LN的性质</vt:lpstr>
      <vt:lpstr>PowerPoint 演示文稿</vt:lpstr>
      <vt:lpstr>主观Bayes方法推理示例(1)</vt:lpstr>
      <vt:lpstr>主观Bayes方法推理示例(2)</vt:lpstr>
      <vt:lpstr>主观Bayes方法的特点</vt:lpstr>
      <vt:lpstr>PowerPoint 演示文稿</vt:lpstr>
      <vt:lpstr>PowerPoint 演示文稿</vt:lpstr>
      <vt:lpstr>2. C-F模型</vt:lpstr>
      <vt:lpstr>3.证据的不确定性</vt:lpstr>
      <vt:lpstr>4. 组合证据的不确定性</vt:lpstr>
      <vt:lpstr>5. 不确定性的传递算法</vt:lpstr>
      <vt:lpstr>PowerPoint 演示文稿</vt:lpstr>
      <vt:lpstr>PowerPoint 演示文稿</vt:lpstr>
      <vt:lpstr>PowerPoint 演示文稿</vt:lpstr>
      <vt:lpstr>求综合可信度的几种方法</vt:lpstr>
      <vt:lpstr>PowerPoint 演示文稿</vt:lpstr>
      <vt:lpstr>加权的可信度模型</vt:lpstr>
      <vt:lpstr>加权的可信度模型</vt:lpstr>
      <vt:lpstr>加权的可信度模型</vt:lpstr>
      <vt:lpstr>加权的可信度模型推理举例(1)</vt:lpstr>
      <vt:lpstr>加权的可信度模型推理举例(2)</vt:lpstr>
      <vt:lpstr>PowerPoint 演示文稿</vt:lpstr>
      <vt:lpstr>前件带不确定性的可信度模型</vt:lpstr>
      <vt:lpstr>前件带不确定性的可信度模型</vt:lpstr>
      <vt:lpstr>基于可信度不确定性推理方法的特点</vt:lpstr>
      <vt:lpstr>PowerPoint 演示文稿</vt:lpstr>
    </vt:vector>
  </TitlesOfParts>
  <Company>西安交通大学计算机学院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dc:title>
  <dc:creator>鲍军鹏</dc:creator>
  <dc:subject>AI</dc:subject>
  <cp:lastModifiedBy>豫章故人</cp:lastModifiedBy>
  <cp:revision>194</cp:revision>
  <cp:lastPrinted>2015-03-12T14:31:00Z</cp:lastPrinted>
  <dcterms:created xsi:type="dcterms:W3CDTF">2014-12-22T06:08:00Z</dcterms:created>
  <dcterms:modified xsi:type="dcterms:W3CDTF">2023-10-16T14:31:27Z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A4B9DCC40BAF42F399B55755BEE2BA2C</vt:lpwstr>
  </property>
  <property fmtid="{D5CDD505-2E9C-101B-9397-08002B2CF9AE}" pid="3" name="KSOProductBuildVer">
    <vt:lpwstr>2052-12.1.0.15712</vt:lpwstr>
  </property>
</Properties>
</file>