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5"/>
  </p:notesMasterIdLst>
  <p:handoutMasterIdLst>
    <p:handoutMasterId r:id="rId76"/>
  </p:handoutMasterIdLst>
  <p:sldIdLst>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41" r:id="rId19"/>
    <p:sldId id="338" r:id="rId20"/>
    <p:sldId id="339"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377" r:id="rId56"/>
    <p:sldId id="378" r:id="rId57"/>
    <p:sldId id="379" r:id="rId58"/>
    <p:sldId id="380" r:id="rId59"/>
    <p:sldId id="381" r:id="rId60"/>
    <p:sldId id="382" r:id="rId61"/>
    <p:sldId id="383" r:id="rId62"/>
    <p:sldId id="384" r:id="rId63"/>
    <p:sldId id="385" r:id="rId64"/>
    <p:sldId id="386" r:id="rId65"/>
    <p:sldId id="387" r:id="rId66"/>
    <p:sldId id="388" r:id="rId67"/>
    <p:sldId id="389" r:id="rId68"/>
    <p:sldId id="390" r:id="rId69"/>
    <p:sldId id="393" r:id="rId70"/>
    <p:sldId id="391" r:id="rId71"/>
    <p:sldId id="394" r:id="rId72"/>
    <p:sldId id="392" r:id="rId73"/>
    <p:sldId id="307" r:id="rId74"/>
  </p:sldIdLst>
  <p:sldSz cx="9144000" cy="6858000" type="screen4x3"/>
  <p:notesSz cx="9942195" cy="6760845"/>
  <p:custDataLst>
    <p:tags r:id="rId8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FC6"/>
    <a:srgbClr val="5482A3"/>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snapToGrid="0" showGuides="1">
      <p:cViewPr>
        <p:scale>
          <a:sx n="72" d="100"/>
          <a:sy n="72" d="100"/>
        </p:scale>
        <p:origin x="-2748" y="-8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gs" Target="tags/tag2.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notesMaster" Target="notesMasters/notesMaster1.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I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AI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48000" y="6311900"/>
            <a:ext cx="1712913" cy="290513"/>
          </a:xfrm>
          <a:prstGeom prst="rect">
            <a:avLst/>
          </a:prstGeom>
        </p:spPr>
        <p:txBody>
          <a:bodyPr/>
          <a:lstStyle>
            <a:lvl1pPr>
              <a:defRPr/>
            </a:lvl1pPr>
          </a:lstStyle>
          <a:p>
            <a:pPr>
              <a:defRPr/>
            </a:pPr>
            <a:fld id="{B6D33086-CE5C-43A2-AFC6-B149E37CEABC}" type="datetimeFigureOut">
              <a:rPr lang="en-US" altLang="zh-CN"/>
            </a:fld>
            <a:endParaRPr lang="en-US" altLang="zh-CN"/>
          </a:p>
        </p:txBody>
      </p:sp>
      <p:sp>
        <p:nvSpPr>
          <p:cNvPr id="3" name="Rectangle 5"/>
          <p:cNvSpPr>
            <a:spLocks noGrp="1" noChangeArrowheads="1"/>
          </p:cNvSpPr>
          <p:nvPr>
            <p:ph type="ftr" sz="quarter" idx="11"/>
          </p:nvPr>
        </p:nvSpPr>
        <p:spPr>
          <a:xfrm>
            <a:off x="4830763" y="6323013"/>
            <a:ext cx="2311400" cy="290512"/>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116763" y="6323013"/>
            <a:ext cx="1616075" cy="290512"/>
          </a:xfrm>
          <a:prstGeom prst="rect">
            <a:avLst/>
          </a:prstGeom>
        </p:spPr>
        <p:txBody>
          <a:bodyPr/>
          <a:lstStyle>
            <a:lvl1pPr>
              <a:defRPr/>
            </a:lvl1pPr>
          </a:lstStyle>
          <a:p>
            <a:pPr>
              <a:defRPr/>
            </a:pPr>
            <a:fld id="{44D419BC-9B4D-49F0-A82F-FD0EF74421BF}"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9050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B25DF4E2-2B9A-4BD1-BAEA-F146C7D007D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4"/>
          <p:cNvSpPr>
            <a:spLocks noGrp="1"/>
          </p:cNvSpPr>
          <p:nvPr>
            <p:ph type="dt" sz="half" idx="10"/>
          </p:nvPr>
        </p:nvSpPr>
        <p:spPr>
          <a:xfrm>
            <a:off x="6477000" y="76200"/>
            <a:ext cx="2514600" cy="288925"/>
          </a:xfrm>
          <a:prstGeom prst="rect">
            <a:avLst/>
          </a:prstGeom>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a:prstGeom prst="rect">
            <a:avLst/>
          </a:prstGeo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a:prstGeom prst="rect">
            <a:avLst/>
          </a:prstGeom>
        </p:spPr>
        <p:txBody>
          <a:bodyPr/>
          <a:lstStyle>
            <a:lvl1pPr>
              <a:defRPr/>
            </a:lvl1pPr>
          </a:lstStyle>
          <a:p>
            <a:pPr>
              <a:defRPr/>
            </a:pPr>
            <a:fld id="{0ABA49DA-76D4-4AA5-8CBA-8EB8A0CED45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矩形 1"/>
          <p:cNvSpPr/>
          <p:nvPr userDrawn="1"/>
        </p:nvSpPr>
        <p:spPr>
          <a:xfrm>
            <a:off x="2228850" y="2492944"/>
            <a:ext cx="6915151" cy="4365057"/>
          </a:xfrm>
          <a:prstGeom prst="rect">
            <a:avLst/>
          </a:prstGeom>
          <a:blipFill dpi="0" rotWithShape="1">
            <a:blip r:embed="rId6">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 name="标题占位符 2"/>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4" name="文本占位符 3"/>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楷体" panose="02010609060101010101" pitchFamily="49" charset="-122"/>
        <a:buChar char="★"/>
        <a:defRPr sz="28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l"/>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5.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5.xml"/><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5.xml"/><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5.xml"/><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5.xml"/><Relationship Id="rId4" Type="http://schemas.openxmlformats.org/officeDocument/2006/relationships/image" Target="../media/image18.wmf"/><Relationship Id="rId3" Type="http://schemas.openxmlformats.org/officeDocument/2006/relationships/oleObject" Target="../embeddings/oleObject13.bin"/><Relationship Id="rId2" Type="http://schemas.openxmlformats.org/officeDocument/2006/relationships/image" Target="../media/image17.wmf"/><Relationship Id="rId1"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5.xml"/><Relationship Id="rId3" Type="http://schemas.openxmlformats.org/officeDocument/2006/relationships/image" Target="../media/image19.wmf"/><Relationship Id="rId2" Type="http://schemas.openxmlformats.org/officeDocument/2006/relationships/oleObject" Target="../embeddings/oleObject14.bin"/><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4.xml"/><Relationship Id="rId2" Type="http://schemas.openxmlformats.org/officeDocument/2006/relationships/image" Target="../media/image20.wmf"/><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5.xml"/><Relationship Id="rId4" Type="http://schemas.openxmlformats.org/officeDocument/2006/relationships/image" Target="../media/image22.wmf"/><Relationship Id="rId3" Type="http://schemas.openxmlformats.org/officeDocument/2006/relationships/oleObject" Target="../embeddings/oleObject17.bin"/><Relationship Id="rId2" Type="http://schemas.openxmlformats.org/officeDocument/2006/relationships/image" Target="../media/image21.wmf"/><Relationship Id="rId1"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5.x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 Id="rId3" Type="http://schemas.openxmlformats.org/officeDocument/2006/relationships/oleObject" Target="../embeddings/oleObject19.bin"/><Relationship Id="rId2" Type="http://schemas.openxmlformats.org/officeDocument/2006/relationships/image" Target="../media/image23.wmf"/><Relationship Id="rId1"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5.x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 Id="rId3" Type="http://schemas.openxmlformats.org/officeDocument/2006/relationships/oleObject" Target="../embeddings/oleObject22.bin"/><Relationship Id="rId2" Type="http://schemas.openxmlformats.org/officeDocument/2006/relationships/image" Target="../media/image26.wmf"/><Relationship Id="rId1"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5.xml"/><Relationship Id="rId2" Type="http://schemas.openxmlformats.org/officeDocument/2006/relationships/image" Target="../media/image29.wmf"/><Relationship Id="rId1"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5.xml"/><Relationship Id="rId6" Type="http://schemas.openxmlformats.org/officeDocument/2006/relationships/image" Target="../media/image32.wmf"/><Relationship Id="rId5" Type="http://schemas.openxmlformats.org/officeDocument/2006/relationships/oleObject" Target="../embeddings/oleObject27.bin"/><Relationship Id="rId4" Type="http://schemas.openxmlformats.org/officeDocument/2006/relationships/image" Target="../media/image31.wmf"/><Relationship Id="rId3" Type="http://schemas.openxmlformats.org/officeDocument/2006/relationships/oleObject" Target="../embeddings/oleObject26.bin"/><Relationship Id="rId2" Type="http://schemas.openxmlformats.org/officeDocument/2006/relationships/image" Target="../media/image30.wmf"/><Relationship Id="rId1" Type="http://schemas.openxmlformats.org/officeDocument/2006/relationships/oleObject" Target="../embeddings/oleObject25.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5.xml"/><Relationship Id="rId4" Type="http://schemas.openxmlformats.org/officeDocument/2006/relationships/image" Target="../media/image34.wmf"/><Relationship Id="rId3" Type="http://schemas.openxmlformats.org/officeDocument/2006/relationships/oleObject" Target="../embeddings/oleObject29.bin"/><Relationship Id="rId2" Type="http://schemas.openxmlformats.org/officeDocument/2006/relationships/image" Target="../media/image33.wmf"/><Relationship Id="rId1"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5.xml"/><Relationship Id="rId4" Type="http://schemas.openxmlformats.org/officeDocument/2006/relationships/image" Target="../media/image36.wmf"/><Relationship Id="rId3" Type="http://schemas.openxmlformats.org/officeDocument/2006/relationships/oleObject" Target="../embeddings/oleObject31.bin"/><Relationship Id="rId2" Type="http://schemas.openxmlformats.org/officeDocument/2006/relationships/image" Target="../media/image35.wmf"/><Relationship Id="rId1"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5.xml"/><Relationship Id="rId4" Type="http://schemas.openxmlformats.org/officeDocument/2006/relationships/image" Target="../media/image38.wmf"/><Relationship Id="rId3" Type="http://schemas.openxmlformats.org/officeDocument/2006/relationships/oleObject" Target="../embeddings/oleObject33.bin"/><Relationship Id="rId2" Type="http://schemas.openxmlformats.org/officeDocument/2006/relationships/image" Target="../media/image37.wmf"/><Relationship Id="rId1" Type="http://schemas.openxmlformats.org/officeDocument/2006/relationships/oleObject" Target="../embeddings/oleObject32.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5.xml"/><Relationship Id="rId4" Type="http://schemas.openxmlformats.org/officeDocument/2006/relationships/image" Target="../media/image40.wmf"/><Relationship Id="rId3" Type="http://schemas.openxmlformats.org/officeDocument/2006/relationships/oleObject" Target="../embeddings/oleObject35.bin"/><Relationship Id="rId2" Type="http://schemas.openxmlformats.org/officeDocument/2006/relationships/image" Target="../media/image39.wmf"/><Relationship Id="rId1" Type="http://schemas.openxmlformats.org/officeDocument/2006/relationships/oleObject" Target="../embeddings/oleObject34.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5.xml"/><Relationship Id="rId2" Type="http://schemas.openxmlformats.org/officeDocument/2006/relationships/image" Target="../media/image41.wmf"/><Relationship Id="rId1"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5.xml"/><Relationship Id="rId4" Type="http://schemas.openxmlformats.org/officeDocument/2006/relationships/image" Target="../media/image43.wmf"/><Relationship Id="rId3" Type="http://schemas.openxmlformats.org/officeDocument/2006/relationships/oleObject" Target="../embeddings/oleObject38.bin"/><Relationship Id="rId2" Type="http://schemas.openxmlformats.org/officeDocument/2006/relationships/image" Target="../media/image42.wmf"/><Relationship Id="rId1" Type="http://schemas.openxmlformats.org/officeDocument/2006/relationships/oleObject" Target="../embeddings/oleObject37.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5.xml"/><Relationship Id="rId2" Type="http://schemas.openxmlformats.org/officeDocument/2006/relationships/image" Target="../media/image44.wmf"/><Relationship Id="rId1" Type="http://schemas.openxmlformats.org/officeDocument/2006/relationships/oleObject" Target="../embeddings/oleObject39.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48.wmf"/><Relationship Id="rId7" Type="http://schemas.openxmlformats.org/officeDocument/2006/relationships/oleObject" Target="../embeddings/oleObject43.bin"/><Relationship Id="rId6" Type="http://schemas.openxmlformats.org/officeDocument/2006/relationships/image" Target="../media/image47.wmf"/><Relationship Id="rId5" Type="http://schemas.openxmlformats.org/officeDocument/2006/relationships/oleObject" Target="../embeddings/oleObject42.bin"/><Relationship Id="rId4" Type="http://schemas.openxmlformats.org/officeDocument/2006/relationships/image" Target="../media/image46.wmf"/><Relationship Id="rId3" Type="http://schemas.openxmlformats.org/officeDocument/2006/relationships/oleObject" Target="../embeddings/oleObject41.bin"/><Relationship Id="rId2" Type="http://schemas.openxmlformats.org/officeDocument/2006/relationships/image" Target="../media/image45.wmf"/><Relationship Id="rId10" Type="http://schemas.openxmlformats.org/officeDocument/2006/relationships/vmlDrawing" Target="../drawings/vmlDrawing25.vml"/><Relationship Id="rId1"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52.wmf"/><Relationship Id="rId7" Type="http://schemas.openxmlformats.org/officeDocument/2006/relationships/oleObject" Target="../embeddings/oleObject47.bin"/><Relationship Id="rId6" Type="http://schemas.openxmlformats.org/officeDocument/2006/relationships/image" Target="../media/image51.wmf"/><Relationship Id="rId5" Type="http://schemas.openxmlformats.org/officeDocument/2006/relationships/oleObject" Target="../embeddings/oleObject46.bin"/><Relationship Id="rId4" Type="http://schemas.openxmlformats.org/officeDocument/2006/relationships/image" Target="../media/image50.wmf"/><Relationship Id="rId3" Type="http://schemas.openxmlformats.org/officeDocument/2006/relationships/oleObject" Target="../embeddings/oleObject45.bin"/><Relationship Id="rId2" Type="http://schemas.openxmlformats.org/officeDocument/2006/relationships/image" Target="../media/image49.wmf"/><Relationship Id="rId12" Type="http://schemas.openxmlformats.org/officeDocument/2006/relationships/vmlDrawing" Target="../drawings/vmlDrawing26.vml"/><Relationship Id="rId11" Type="http://schemas.openxmlformats.org/officeDocument/2006/relationships/slideLayout" Target="../slideLayouts/slideLayout5.xml"/><Relationship Id="rId10" Type="http://schemas.openxmlformats.org/officeDocument/2006/relationships/image" Target="../media/image53.wmf"/><Relationship Id="rId1" Type="http://schemas.openxmlformats.org/officeDocument/2006/relationships/oleObject" Target="../embeddings/oleObject44.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7.wmf"/><Relationship Id="rId7" Type="http://schemas.openxmlformats.org/officeDocument/2006/relationships/oleObject" Target="../embeddings/oleObject52.bin"/><Relationship Id="rId6" Type="http://schemas.openxmlformats.org/officeDocument/2006/relationships/image" Target="../media/image56.wmf"/><Relationship Id="rId5" Type="http://schemas.openxmlformats.org/officeDocument/2006/relationships/oleObject" Target="../embeddings/oleObject51.bin"/><Relationship Id="rId4" Type="http://schemas.openxmlformats.org/officeDocument/2006/relationships/image" Target="../media/image55.wmf"/><Relationship Id="rId3" Type="http://schemas.openxmlformats.org/officeDocument/2006/relationships/oleObject" Target="../embeddings/oleObject50.bin"/><Relationship Id="rId2" Type="http://schemas.openxmlformats.org/officeDocument/2006/relationships/image" Target="../media/image54.wmf"/><Relationship Id="rId12" Type="http://schemas.openxmlformats.org/officeDocument/2006/relationships/vmlDrawing" Target="../drawings/vmlDrawing27.vml"/><Relationship Id="rId11" Type="http://schemas.openxmlformats.org/officeDocument/2006/relationships/slideLayout" Target="../slideLayouts/slideLayout5.xml"/><Relationship Id="rId10" Type="http://schemas.openxmlformats.org/officeDocument/2006/relationships/image" Target="../media/image58.wmf"/><Relationship Id="rId1" Type="http://schemas.openxmlformats.org/officeDocument/2006/relationships/oleObject" Target="../embeddings/oleObject49.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5.xml"/><Relationship Id="rId2" Type="http://schemas.openxmlformats.org/officeDocument/2006/relationships/image" Target="../media/image59.wmf"/><Relationship Id="rId1" Type="http://schemas.openxmlformats.org/officeDocument/2006/relationships/oleObject" Target="../embeddings/oleObject54.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5.xml"/><Relationship Id="rId2" Type="http://schemas.openxmlformats.org/officeDocument/2006/relationships/image" Target="../media/image60.wmf"/><Relationship Id="rId1" Type="http://schemas.openxmlformats.org/officeDocument/2006/relationships/oleObject" Target="../embeddings/oleObject55.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5.xml"/><Relationship Id="rId2" Type="http://schemas.openxmlformats.org/officeDocument/2006/relationships/image" Target="../media/image61.wmf"/><Relationship Id="rId1" Type="http://schemas.openxmlformats.org/officeDocument/2006/relationships/oleObject" Target="../embeddings/oleObject56.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5.xml"/><Relationship Id="rId2" Type="http://schemas.openxmlformats.org/officeDocument/2006/relationships/image" Target="../media/image62.wmf"/><Relationship Id="rId1" Type="http://schemas.openxmlformats.org/officeDocument/2006/relationships/oleObject" Target="../embeddings/oleObject5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5.xml"/><Relationship Id="rId2" Type="http://schemas.openxmlformats.org/officeDocument/2006/relationships/image" Target="../media/image63.wmf"/><Relationship Id="rId1" Type="http://schemas.openxmlformats.org/officeDocument/2006/relationships/oleObject" Target="../embeddings/oleObject58.bin"/></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5.xml"/><Relationship Id="rId3" Type="http://schemas.openxmlformats.org/officeDocument/2006/relationships/image" Target="../media/image65.png"/><Relationship Id="rId2" Type="http://schemas.openxmlformats.org/officeDocument/2006/relationships/image" Target="../media/image64.wmf"/><Relationship Id="rId1" Type="http://schemas.openxmlformats.org/officeDocument/2006/relationships/oleObject" Target="../embeddings/oleObject59.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5.xml"/><Relationship Id="rId4" Type="http://schemas.openxmlformats.org/officeDocument/2006/relationships/image" Target="../media/image67.wmf"/><Relationship Id="rId3" Type="http://schemas.openxmlformats.org/officeDocument/2006/relationships/oleObject" Target="../embeddings/oleObject61.bin"/><Relationship Id="rId2" Type="http://schemas.openxmlformats.org/officeDocument/2006/relationships/image" Target="../media/image66.wmf"/><Relationship Id="rId1" Type="http://schemas.openxmlformats.org/officeDocument/2006/relationships/oleObject" Target="../embeddings/oleObject60.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35.vml"/><Relationship Id="rId3" Type="http://schemas.openxmlformats.org/officeDocument/2006/relationships/slideLayout" Target="../slideLayouts/slideLayout5.xml"/><Relationship Id="rId2" Type="http://schemas.openxmlformats.org/officeDocument/2006/relationships/image" Target="../media/image68.wmf"/><Relationship Id="rId1" Type="http://schemas.openxmlformats.org/officeDocument/2006/relationships/oleObject" Target="../embeddings/oleObject62.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5.xml"/><Relationship Id="rId2" Type="http://schemas.openxmlformats.org/officeDocument/2006/relationships/image" Target="../media/image69.wmf"/><Relationship Id="rId1" Type="http://schemas.openxmlformats.org/officeDocument/2006/relationships/oleObject" Target="../embeddings/oleObject63.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5.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5.xml"/><Relationship Id="rId2" Type="http://schemas.openxmlformats.org/officeDocument/2006/relationships/image" Target="../media/image70.wmf"/><Relationship Id="rId1" Type="http://schemas.openxmlformats.org/officeDocument/2006/relationships/oleObject" Target="../embeddings/oleObject64.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5.xml"/><Relationship Id="rId4" Type="http://schemas.openxmlformats.org/officeDocument/2006/relationships/image" Target="../media/image72.wmf"/><Relationship Id="rId3" Type="http://schemas.openxmlformats.org/officeDocument/2006/relationships/oleObject" Target="../embeddings/oleObject66.bin"/><Relationship Id="rId2" Type="http://schemas.openxmlformats.org/officeDocument/2006/relationships/image" Target="../media/image71.wmf"/><Relationship Id="rId1" Type="http://schemas.openxmlformats.org/officeDocument/2006/relationships/oleObject" Target="../embeddings/oleObject65.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5.xml"/><Relationship Id="rId4" Type="http://schemas.openxmlformats.org/officeDocument/2006/relationships/image" Target="../media/image74.wmf"/><Relationship Id="rId3" Type="http://schemas.openxmlformats.org/officeDocument/2006/relationships/oleObject" Target="../embeddings/oleObject68.bin"/><Relationship Id="rId2" Type="http://schemas.openxmlformats.org/officeDocument/2006/relationships/image" Target="../media/image73.wmf"/><Relationship Id="rId1" Type="http://schemas.openxmlformats.org/officeDocument/2006/relationships/oleObject" Target="../embeddings/oleObject67.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5.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5.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5.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2276221" y="3860936"/>
            <a:ext cx="1260000" cy="1260000"/>
            <a:chOff x="1174779" y="3359349"/>
            <a:chExt cx="1800000" cy="1800001"/>
          </a:xfrm>
        </p:grpSpPr>
        <p:grpSp>
          <p:nvGrpSpPr>
            <p:cNvPr id="3" name="组合 2"/>
            <p:cNvGrpSpPr/>
            <p:nvPr/>
          </p:nvGrpSpPr>
          <p:grpSpPr>
            <a:xfrm>
              <a:off x="1174779" y="3359349"/>
              <a:ext cx="1800000" cy="1800001"/>
              <a:chOff x="6250980" y="3660482"/>
              <a:chExt cx="1800000" cy="1800001"/>
            </a:xfrm>
          </p:grpSpPr>
          <p:sp>
            <p:nvSpPr>
              <p:cNvPr id="5" name="椭圆 4"/>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a:grpSpLocks noChangeAspect="1"/>
          </p:cNvGrpSpPr>
          <p:nvPr/>
        </p:nvGrpSpPr>
        <p:grpSpPr>
          <a:xfrm>
            <a:off x="2683600" y="2570378"/>
            <a:ext cx="576000" cy="576000"/>
            <a:chOff x="1174779" y="3359349"/>
            <a:chExt cx="1800000" cy="1800001"/>
          </a:xfrm>
        </p:grpSpPr>
        <p:grpSp>
          <p:nvGrpSpPr>
            <p:cNvPr id="8" name="组合 7"/>
            <p:cNvGrpSpPr/>
            <p:nvPr/>
          </p:nvGrpSpPr>
          <p:grpSpPr>
            <a:xfrm>
              <a:off x="1174779" y="3359349"/>
              <a:ext cx="1800000" cy="1800001"/>
              <a:chOff x="6250980" y="3660482"/>
              <a:chExt cx="1800000" cy="1800001"/>
            </a:xfrm>
          </p:grpSpPr>
          <p:sp>
            <p:nvSpPr>
              <p:cNvPr id="10" name="椭圆 9"/>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046591" y="2718418"/>
            <a:ext cx="1980000" cy="1980000"/>
            <a:chOff x="6250980" y="3660482"/>
            <a:chExt cx="1800000" cy="1800001"/>
          </a:xfrm>
        </p:grpSpPr>
        <p:sp>
          <p:nvSpPr>
            <p:cNvPr id="13" name="椭圆 1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a:grpSpLocks noChangeAspect="1"/>
          </p:cNvGrpSpPr>
          <p:nvPr/>
        </p:nvGrpSpPr>
        <p:grpSpPr>
          <a:xfrm>
            <a:off x="778122" y="2035413"/>
            <a:ext cx="1044000" cy="1044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a:grpSpLocks noChangeAspect="1"/>
          </p:cNvGrpSpPr>
          <p:nvPr/>
        </p:nvGrpSpPr>
        <p:grpSpPr>
          <a:xfrm>
            <a:off x="375243" y="4151919"/>
            <a:ext cx="648000" cy="648000"/>
            <a:chOff x="1174779" y="3359349"/>
            <a:chExt cx="1800000" cy="1800001"/>
          </a:xfrm>
        </p:grpSpPr>
        <p:grpSp>
          <p:nvGrpSpPr>
            <p:cNvPr id="22" name="组合 21"/>
            <p:cNvGrpSpPr/>
            <p:nvPr/>
          </p:nvGrpSpPr>
          <p:grpSpPr>
            <a:xfrm>
              <a:off x="1174779" y="3359349"/>
              <a:ext cx="1800000" cy="1800001"/>
              <a:chOff x="6250980" y="3660482"/>
              <a:chExt cx="1800000" cy="1800001"/>
            </a:xfrm>
          </p:grpSpPr>
          <p:sp>
            <p:nvSpPr>
              <p:cNvPr id="24" name="椭圆 2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3717555" y="1929149"/>
            <a:ext cx="4609127" cy="4616648"/>
          </a:xfrm>
          <a:prstGeom prst="rect">
            <a:avLst/>
          </a:prstGeom>
        </p:spPr>
        <p:txBody>
          <a:bodyPr wrap="square">
            <a:spAutoFit/>
          </a:bodyPr>
          <a:lstStyle/>
          <a:p>
            <a:pPr>
              <a:lnSpc>
                <a:spcPct val="150000"/>
              </a:lnSpc>
            </a:pPr>
            <a:r>
              <a:rPr lang="en-US" altLang="zh-CN" sz="2800" b="1" dirty="0">
                <a:solidFill>
                  <a:schemeClr val="tx1">
                    <a:lumMod val="95000"/>
                    <a:lumOff val="5000"/>
                  </a:schemeClr>
                </a:solidFill>
                <a:latin typeface="+mn-ea"/>
              </a:rPr>
              <a:t>4.1 </a:t>
            </a:r>
            <a:r>
              <a:rPr lang="zh-CN" altLang="en-US" sz="2800" b="1" dirty="0">
                <a:solidFill>
                  <a:schemeClr val="tx1">
                    <a:lumMod val="95000"/>
                    <a:lumOff val="5000"/>
                  </a:schemeClr>
                </a:solidFill>
                <a:latin typeface="+mn-ea"/>
              </a:rPr>
              <a:t>概述</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4.2 </a:t>
            </a:r>
            <a:r>
              <a:rPr lang="zh-CN" altLang="en-US" sz="2800" b="1" dirty="0">
                <a:solidFill>
                  <a:schemeClr val="tx1">
                    <a:lumMod val="95000"/>
                    <a:lumOff val="5000"/>
                  </a:schemeClr>
                </a:solidFill>
                <a:latin typeface="+mn-ea"/>
              </a:rPr>
              <a:t>基本概率方法</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4.3 </a:t>
            </a:r>
            <a:r>
              <a:rPr lang="zh-CN" altLang="en-US" sz="2800" b="1" dirty="0" smtClean="0">
                <a:solidFill>
                  <a:schemeClr val="tx1">
                    <a:lumMod val="95000"/>
                    <a:lumOff val="5000"/>
                  </a:schemeClr>
                </a:solidFill>
                <a:latin typeface="+mn-ea"/>
              </a:rPr>
              <a:t>主观贝叶斯方法</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4.4 </a:t>
            </a:r>
            <a:r>
              <a:rPr lang="zh-CN" altLang="en-US" sz="2800" b="1" dirty="0">
                <a:solidFill>
                  <a:schemeClr val="tx1">
                    <a:lumMod val="95000"/>
                    <a:lumOff val="5000"/>
                  </a:schemeClr>
                </a:solidFill>
                <a:latin typeface="+mn-ea"/>
              </a:rPr>
              <a:t>可信度方法</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accent5">
                    <a:lumMod val="75000"/>
                  </a:schemeClr>
                </a:solidFill>
                <a:latin typeface="+mn-ea"/>
              </a:rPr>
              <a:t>4.5 </a:t>
            </a:r>
            <a:r>
              <a:rPr lang="zh-CN" altLang="en-US" sz="2800" b="1" dirty="0">
                <a:solidFill>
                  <a:schemeClr val="accent5">
                    <a:lumMod val="75000"/>
                  </a:schemeClr>
                </a:solidFill>
                <a:latin typeface="+mn-ea"/>
              </a:rPr>
              <a:t>模糊推理</a:t>
            </a:r>
            <a:endParaRPr lang="zh-CN" altLang="en-US" sz="2800" b="1" dirty="0">
              <a:solidFill>
                <a:schemeClr val="accent5">
                  <a:lumMod val="75000"/>
                </a:schemeClr>
              </a:solidFill>
              <a:latin typeface="+mn-ea"/>
            </a:endParaRPr>
          </a:p>
          <a:p>
            <a:pPr>
              <a:lnSpc>
                <a:spcPct val="150000"/>
              </a:lnSpc>
            </a:pPr>
            <a:r>
              <a:rPr lang="en-US" altLang="zh-CN" sz="2800" b="1" dirty="0">
                <a:solidFill>
                  <a:schemeClr val="tx1">
                    <a:lumMod val="95000"/>
                    <a:lumOff val="5000"/>
                  </a:schemeClr>
                </a:solidFill>
                <a:latin typeface="+mn-ea"/>
              </a:rPr>
              <a:t>4.6 </a:t>
            </a:r>
            <a:r>
              <a:rPr lang="zh-CN" altLang="en-US" sz="2800" b="1" dirty="0">
                <a:solidFill>
                  <a:schemeClr val="tx1">
                    <a:lumMod val="95000"/>
                    <a:lumOff val="5000"/>
                  </a:schemeClr>
                </a:solidFill>
                <a:latin typeface="+mn-ea"/>
              </a:rPr>
              <a:t>证据理论</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4.7 </a:t>
            </a:r>
            <a:r>
              <a:rPr lang="zh-CN" altLang="en-US" sz="2800" b="1" dirty="0">
                <a:solidFill>
                  <a:schemeClr val="tx1">
                    <a:lumMod val="95000"/>
                    <a:lumOff val="5000"/>
                  </a:schemeClr>
                </a:solidFill>
                <a:latin typeface="+mn-ea"/>
              </a:rPr>
              <a:t>粗糙集理论</a:t>
            </a:r>
            <a:endParaRPr lang="en-US" altLang="zh-CN" sz="2800" b="1" dirty="0">
              <a:solidFill>
                <a:schemeClr val="tx1">
                  <a:lumMod val="95000"/>
                  <a:lumOff val="5000"/>
                </a:schemeClr>
              </a:solidFill>
              <a:latin typeface="+mn-ea"/>
            </a:endParaRPr>
          </a:p>
        </p:txBody>
      </p:sp>
      <p:sp>
        <p:nvSpPr>
          <p:cNvPr id="28" name="矩形 27"/>
          <p:cNvSpPr/>
          <p:nvPr/>
        </p:nvSpPr>
        <p:spPr>
          <a:xfrm>
            <a:off x="614187" y="719222"/>
            <a:ext cx="8060202" cy="1015663"/>
          </a:xfrm>
          <a:prstGeom prst="rect">
            <a:avLst/>
          </a:prstGeom>
          <a:noFill/>
        </p:spPr>
        <p:txBody>
          <a:bodyPr wrap="none" lIns="324000" rIns="324000">
            <a:spAutoFit/>
          </a:bodyPr>
          <a:lstStyle/>
          <a:p>
            <a:r>
              <a:rPr lang="zh-CN" altLang="en-US" sz="6000" b="1" dirty="0">
                <a:solidFill>
                  <a:schemeClr val="tx1">
                    <a:lumMod val="95000"/>
                    <a:lumOff val="5000"/>
                  </a:schemeClr>
                </a:solidFill>
                <a:latin typeface="隶书" panose="02010509060101010101" pitchFamily="49" charset="-122"/>
                <a:ea typeface="隶书" panose="02010509060101010101" pitchFamily="49" charset="-122"/>
                <a:cs typeface="Tahoma" panose="020B0604030504040204" pitchFamily="34" charset="0"/>
              </a:rPr>
              <a:t>第四章	不确定性推理</a:t>
            </a:r>
            <a:endParaRPr lang="zh-CN" altLang="en-US" sz="6000" b="1" dirty="0">
              <a:solidFill>
                <a:schemeClr val="tx1">
                  <a:lumMod val="95000"/>
                  <a:lumOff val="5000"/>
                </a:schemeClr>
              </a:solidFill>
              <a:latin typeface="隶书" panose="02010509060101010101" pitchFamily="49" charset="-122"/>
              <a:ea typeface="隶书" panose="02010509060101010101" pitchFamily="49" charset="-122"/>
              <a:cs typeface="Tahoma" panose="020B0604030504040204" pitchFamily="34" charset="0"/>
            </a:endParaRPr>
          </a:p>
        </p:txBody>
      </p:sp>
      <p:sp>
        <p:nvSpPr>
          <p:cNvPr id="30" name="KSO_Shape"/>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fontAlgn="auto" hangingPunct="1">
              <a:spcAft>
                <a:spcPts val="0"/>
              </a:spcAft>
              <a:defRPr/>
            </a:pPr>
            <a:r>
              <a:rPr lang="zh-CN" altLang="en-US"/>
              <a:t>模糊集运算举例</a:t>
            </a:r>
            <a:endParaRPr lang="zh-CN" altLang="en-US"/>
          </a:p>
        </p:txBody>
      </p:sp>
      <p:sp>
        <p:nvSpPr>
          <p:cNvPr id="144387" name="Rectangle 3" descr="Rectangle: Click to edit Master text styles&#10;Second level&#10;Third level&#10;Fourth level&#10;Fifth level"/>
          <p:cNvSpPr>
            <a:spLocks noGrp="1" noChangeArrowheads="1"/>
          </p:cNvSpPr>
          <p:nvPr>
            <p:ph idx="1"/>
          </p:nvPr>
        </p:nvSpPr>
        <p:spPr/>
        <p:txBody>
          <a:bodyPr>
            <a:normAutofit lnSpcReduction="10000"/>
          </a:bodyPr>
          <a:lstStyle/>
          <a:p>
            <a:pPr eaLnBrk="1" hangingPunct="1">
              <a:lnSpc>
                <a:spcPct val="90000"/>
              </a:lnSpc>
              <a:buFont typeface="楷体" panose="02010609060101010101" pitchFamily="49" charset="-122"/>
              <a:buChar char="☆"/>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3</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algn="ctr" eaLnBrk="1" hangingPunct="1">
              <a:lnSpc>
                <a:spcPct val="90000"/>
              </a:lnSpc>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A=0.3/</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+0.8/</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+0.6/</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3</a:t>
            </a:r>
            <a:endPar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algn="ctr" eaLnBrk="1" hangingPunct="1">
              <a:lnSpc>
                <a:spcPct val="90000"/>
              </a:lnSpc>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B=0.6/</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+0.4/</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+0.7/</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3</a:t>
            </a:r>
            <a:endPar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zh-CN" altLang="en-US" sz="2400" dirty="0" smtClean="0">
                <a:solidFill>
                  <a:schemeClr val="tx1"/>
                </a:solidFill>
              </a:rPr>
              <a:t>则：</a:t>
            </a:r>
            <a:endParaRPr lang="zh-CN" altLang="en-US" sz="2400" dirty="0" smtClean="0">
              <a:solidFill>
                <a:schemeClr val="tx1"/>
              </a:solidFill>
            </a:endParaRPr>
          </a:p>
          <a:p>
            <a:pPr eaLnBrk="1" hangingPunct="1">
              <a:lnSpc>
                <a:spcPct val="90000"/>
              </a:lnSpc>
              <a:buFont typeface="Wingdings" panose="05000000000000000000" pitchFamily="2" charset="2"/>
              <a:buNone/>
            </a:pPr>
            <a:r>
              <a:rPr lang="en-US" altLang="zh-CN" sz="2400" dirty="0" smtClean="0"/>
              <a:t>A∩B=(0.3∧0.6)/</a:t>
            </a:r>
            <a:r>
              <a:rPr lang="en-US" altLang="zh-CN" sz="2400" i="1" dirty="0" smtClean="0"/>
              <a:t>u</a:t>
            </a:r>
            <a:r>
              <a:rPr lang="en-US" altLang="zh-CN" sz="2400" baseline="-25000" dirty="0" smtClean="0"/>
              <a:t>1</a:t>
            </a:r>
            <a:r>
              <a:rPr lang="en-US" altLang="zh-CN" sz="2400" dirty="0" smtClean="0"/>
              <a:t>+(0.8∧0.4)/</a:t>
            </a:r>
            <a:r>
              <a:rPr lang="en-US" altLang="zh-CN" sz="2400" i="1" dirty="0" smtClean="0"/>
              <a:t>u</a:t>
            </a:r>
            <a:r>
              <a:rPr lang="en-US" altLang="zh-CN" sz="2400" baseline="-25000" dirty="0" smtClean="0"/>
              <a:t>2</a:t>
            </a:r>
            <a:r>
              <a:rPr lang="en-US" altLang="zh-CN" sz="2400" dirty="0" smtClean="0"/>
              <a:t>+(0.6∧0.7)/</a:t>
            </a:r>
            <a:r>
              <a:rPr lang="en-US" altLang="zh-CN" sz="2400" i="1" dirty="0" smtClean="0"/>
              <a:t>u</a:t>
            </a:r>
            <a:r>
              <a:rPr lang="en-US" altLang="zh-CN" sz="2400" baseline="-25000" dirty="0" smtClean="0"/>
              <a:t>3</a:t>
            </a:r>
            <a:endParaRPr lang="en-US" altLang="zh-CN" sz="2400" dirty="0" smtClean="0"/>
          </a:p>
          <a:p>
            <a:pPr eaLnBrk="1" hangingPunct="1">
              <a:lnSpc>
                <a:spcPct val="90000"/>
              </a:lnSpc>
              <a:buFont typeface="Wingdings" panose="05000000000000000000" pitchFamily="2" charset="2"/>
              <a:buNone/>
            </a:pPr>
            <a:r>
              <a:rPr lang="en-US" altLang="zh-CN" sz="2400" dirty="0" smtClean="0"/>
              <a:t>	   =0.3/</a:t>
            </a:r>
            <a:r>
              <a:rPr lang="en-US" altLang="zh-CN" sz="2400" i="1" dirty="0" smtClean="0"/>
              <a:t>u</a:t>
            </a:r>
            <a:r>
              <a:rPr lang="en-US" altLang="zh-CN" sz="2400" baseline="-25000" dirty="0" smtClean="0"/>
              <a:t>1</a:t>
            </a:r>
            <a:r>
              <a:rPr lang="en-US" altLang="zh-CN" sz="2400" dirty="0" smtClean="0"/>
              <a:t>+0.4/</a:t>
            </a:r>
            <a:r>
              <a:rPr lang="en-US" altLang="zh-CN" sz="2400" i="1" dirty="0" smtClean="0"/>
              <a:t>u</a:t>
            </a:r>
            <a:r>
              <a:rPr lang="en-US" altLang="zh-CN" sz="2400" baseline="-25000" dirty="0" smtClean="0"/>
              <a:t>2</a:t>
            </a:r>
            <a:r>
              <a:rPr lang="en-US" altLang="zh-CN" sz="2400" dirty="0" smtClean="0"/>
              <a:t>+0.6/</a:t>
            </a:r>
            <a:r>
              <a:rPr lang="en-US" altLang="zh-CN" sz="2400" i="1" dirty="0" smtClean="0"/>
              <a:t>u</a:t>
            </a:r>
            <a:r>
              <a:rPr lang="en-US" altLang="zh-CN" sz="2400" baseline="-25000" dirty="0" smtClean="0"/>
              <a:t>3</a:t>
            </a:r>
            <a:endParaRPr lang="en-US" altLang="zh-CN" sz="2400" dirty="0" smtClean="0"/>
          </a:p>
          <a:p>
            <a:pPr eaLnBrk="1" hangingPunct="1">
              <a:lnSpc>
                <a:spcPct val="90000"/>
              </a:lnSpc>
              <a:buFont typeface="Wingdings" panose="05000000000000000000" pitchFamily="2" charset="2"/>
              <a:buNone/>
            </a:pPr>
            <a:r>
              <a:rPr lang="en-US" altLang="zh-CN" sz="2400" dirty="0" smtClean="0"/>
              <a:t>A∪B=(0.3∨0.6)/</a:t>
            </a:r>
            <a:r>
              <a:rPr lang="en-US" altLang="zh-CN" sz="2400" i="1" dirty="0" smtClean="0"/>
              <a:t>u</a:t>
            </a:r>
            <a:r>
              <a:rPr lang="en-US" altLang="zh-CN" sz="2400" baseline="-25000" dirty="0" smtClean="0"/>
              <a:t>1</a:t>
            </a:r>
            <a:r>
              <a:rPr lang="en-US" altLang="zh-CN" sz="2400" dirty="0" smtClean="0"/>
              <a:t>+(0.8∨0.4)/</a:t>
            </a:r>
            <a:r>
              <a:rPr lang="en-US" altLang="zh-CN" sz="2400" i="1" dirty="0" smtClean="0"/>
              <a:t>u</a:t>
            </a:r>
            <a:r>
              <a:rPr lang="en-US" altLang="zh-CN" sz="2400" baseline="-25000" dirty="0" smtClean="0"/>
              <a:t>2</a:t>
            </a:r>
            <a:r>
              <a:rPr lang="en-US" altLang="zh-CN" sz="2400" dirty="0" smtClean="0"/>
              <a:t>+(0.6∨0.7)/</a:t>
            </a:r>
            <a:r>
              <a:rPr lang="en-US" altLang="zh-CN" sz="2400" i="1" dirty="0" smtClean="0"/>
              <a:t>u</a:t>
            </a:r>
            <a:r>
              <a:rPr lang="en-US" altLang="zh-CN" sz="2400" baseline="-25000" dirty="0" smtClean="0"/>
              <a:t>3</a:t>
            </a:r>
            <a:endParaRPr lang="en-US" altLang="zh-CN" sz="2400" dirty="0" smtClean="0"/>
          </a:p>
          <a:p>
            <a:pPr eaLnBrk="1" hangingPunct="1">
              <a:lnSpc>
                <a:spcPct val="90000"/>
              </a:lnSpc>
              <a:buFont typeface="Wingdings" panose="05000000000000000000" pitchFamily="2" charset="2"/>
              <a:buNone/>
            </a:pPr>
            <a:r>
              <a:rPr lang="en-US" altLang="zh-CN" sz="2400" dirty="0" smtClean="0"/>
              <a:t>	   =0.6/</a:t>
            </a:r>
            <a:r>
              <a:rPr lang="en-US" altLang="zh-CN" sz="2400" i="1" dirty="0" smtClean="0"/>
              <a:t>u</a:t>
            </a:r>
            <a:r>
              <a:rPr lang="en-US" altLang="zh-CN" sz="2400" baseline="-25000" dirty="0" smtClean="0"/>
              <a:t>1</a:t>
            </a:r>
            <a:r>
              <a:rPr lang="en-US" altLang="zh-CN" sz="2400" dirty="0" smtClean="0"/>
              <a:t>+0.8/</a:t>
            </a:r>
            <a:r>
              <a:rPr lang="en-US" altLang="zh-CN" sz="2400" i="1" dirty="0" smtClean="0"/>
              <a:t>u</a:t>
            </a:r>
            <a:r>
              <a:rPr lang="en-US" altLang="zh-CN" sz="2400" baseline="-25000" dirty="0" smtClean="0"/>
              <a:t>2</a:t>
            </a:r>
            <a:r>
              <a:rPr lang="en-US" altLang="zh-CN" sz="2400" dirty="0" smtClean="0"/>
              <a:t>+0.7/</a:t>
            </a:r>
            <a:r>
              <a:rPr lang="en-US" altLang="zh-CN" sz="2400" i="1" dirty="0" smtClean="0"/>
              <a:t>u</a:t>
            </a:r>
            <a:r>
              <a:rPr lang="en-US" altLang="zh-CN" sz="2400" baseline="-25000" dirty="0" smtClean="0"/>
              <a:t>3</a:t>
            </a:r>
            <a:endParaRPr lang="en-US" altLang="zh-CN" sz="2400" dirty="0" smtClean="0"/>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cs typeface="Tahoma" panose="020B0604030504040204" pitchFamily="34" charset="0"/>
              </a:rPr>
              <a:t>¬</a:t>
            </a:r>
            <a:r>
              <a:rPr lang="en-US" altLang="zh-CN" sz="2400" dirty="0" smtClean="0"/>
              <a:t>A=(1-0.3)/</a:t>
            </a:r>
            <a:r>
              <a:rPr lang="en-US" altLang="zh-CN" sz="2400" i="1" dirty="0" smtClean="0"/>
              <a:t>u</a:t>
            </a:r>
            <a:r>
              <a:rPr lang="en-US" altLang="zh-CN" sz="2400" baseline="-25000" dirty="0" smtClean="0"/>
              <a:t>1</a:t>
            </a:r>
            <a:r>
              <a:rPr lang="en-US" altLang="zh-CN" sz="2400" dirty="0" smtClean="0"/>
              <a:t>+(1-0.8)/</a:t>
            </a:r>
            <a:r>
              <a:rPr lang="en-US" altLang="zh-CN" sz="2400" i="1" dirty="0" smtClean="0"/>
              <a:t>u</a:t>
            </a:r>
            <a:r>
              <a:rPr lang="en-US" altLang="zh-CN" sz="2400" baseline="-25000" dirty="0" smtClean="0"/>
              <a:t>2</a:t>
            </a:r>
            <a:r>
              <a:rPr lang="en-US" altLang="zh-CN" sz="2400" dirty="0" smtClean="0"/>
              <a:t>+(1-0.6)/</a:t>
            </a:r>
            <a:r>
              <a:rPr lang="en-US" altLang="zh-CN" sz="2400" i="1" dirty="0" smtClean="0"/>
              <a:t>u</a:t>
            </a:r>
            <a:r>
              <a:rPr lang="en-US" altLang="zh-CN" sz="2400" baseline="-25000" dirty="0" smtClean="0"/>
              <a:t>3</a:t>
            </a:r>
            <a:endParaRPr lang="en-US" altLang="zh-CN" sz="2400" baseline="-25000" dirty="0" smtClean="0"/>
          </a:p>
          <a:p>
            <a:pPr eaLnBrk="1" hangingPunct="1">
              <a:lnSpc>
                <a:spcPct val="90000"/>
              </a:lnSpc>
              <a:buFont typeface="Wingdings" panose="05000000000000000000" pitchFamily="2" charset="2"/>
              <a:buNone/>
            </a:pPr>
            <a:r>
              <a:rPr lang="en-US" altLang="zh-CN" sz="2400" dirty="0" smtClean="0"/>
              <a:t>	=0.7/</a:t>
            </a:r>
            <a:r>
              <a:rPr lang="en-US" altLang="zh-CN" sz="2400" i="1" dirty="0" smtClean="0"/>
              <a:t>u</a:t>
            </a:r>
            <a:r>
              <a:rPr lang="en-US" altLang="zh-CN" sz="2400" baseline="-25000" dirty="0" smtClean="0"/>
              <a:t>1</a:t>
            </a:r>
            <a:r>
              <a:rPr lang="en-US" altLang="zh-CN" sz="2400" dirty="0" smtClean="0"/>
              <a:t>+0.2/</a:t>
            </a:r>
            <a:r>
              <a:rPr lang="en-US" altLang="zh-CN" sz="2400" i="1" dirty="0" smtClean="0"/>
              <a:t>u</a:t>
            </a:r>
            <a:r>
              <a:rPr lang="en-US" altLang="zh-CN" sz="2400" baseline="-25000" dirty="0" smtClean="0"/>
              <a:t>2</a:t>
            </a:r>
            <a:r>
              <a:rPr lang="en-US" altLang="zh-CN" sz="2400" dirty="0" smtClean="0"/>
              <a:t>+0.4/</a:t>
            </a:r>
            <a:r>
              <a:rPr lang="en-US" altLang="zh-CN" sz="2400" i="1" dirty="0" smtClean="0"/>
              <a:t>u</a:t>
            </a:r>
            <a:r>
              <a:rPr lang="en-US" altLang="zh-CN" sz="2400" baseline="-25000" dirty="0" smtClean="0"/>
              <a:t>3</a:t>
            </a:r>
            <a:endParaRPr lang="en-US" altLang="zh-CN" sz="2400" baseline="-25000" dirty="0" smtClean="0"/>
          </a:p>
        </p:txBody>
      </p:sp>
      <p:sp>
        <p:nvSpPr>
          <p:cNvPr id="4" name="灯片编号占位符 5"/>
          <p:cNvSpPr>
            <a:spLocks noGrp="1"/>
          </p:cNvSpPr>
          <p:nvPr>
            <p:ph type="sldNum" sz="quarter" idx="12"/>
          </p:nvPr>
        </p:nvSpPr>
        <p:spPr/>
        <p:txBody>
          <a:bodyPr/>
          <a:lstStyle/>
          <a:p>
            <a:pPr>
              <a:defRPr/>
            </a:pPr>
            <a:fld id="{5B79BCC1-EC03-405C-AB63-3BB1F552B03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 calcmode="lin" valueType="num">
                                      <p:cBhvr additive="base">
                                        <p:cTn id="7" dur="500" fill="hold"/>
                                        <p:tgtEl>
                                          <p:spTgt spid="144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 calcmode="lin" valueType="num">
                                      <p:cBhvr additive="base">
                                        <p:cTn id="12" dur="500" fill="hold"/>
                                        <p:tgtEl>
                                          <p:spTgt spid="1443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438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 calcmode="lin" valueType="num">
                                      <p:cBhvr additive="base">
                                        <p:cTn id="17" dur="500" fill="hold"/>
                                        <p:tgtEl>
                                          <p:spTgt spid="144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438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 calcmode="lin" valueType="num">
                                      <p:cBhvr additive="base">
                                        <p:cTn id="22" dur="500" fill="hold"/>
                                        <p:tgtEl>
                                          <p:spTgt spid="14438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4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4387">
                                            <p:txEl>
                                              <p:pRg st="4" end="4"/>
                                            </p:txEl>
                                          </p:spTgt>
                                        </p:tgtEl>
                                        <p:attrNameLst>
                                          <p:attrName>style.visibility</p:attrName>
                                        </p:attrNameLst>
                                      </p:cBhvr>
                                      <p:to>
                                        <p:strVal val="visible"/>
                                      </p:to>
                                    </p:set>
                                    <p:anim calcmode="lin" valueType="num">
                                      <p:cBhvr additive="base">
                                        <p:cTn id="28" dur="500" fill="hold"/>
                                        <p:tgtEl>
                                          <p:spTgt spid="14438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4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44387">
                                            <p:txEl>
                                              <p:pRg st="5" end="5"/>
                                            </p:txEl>
                                          </p:spTgt>
                                        </p:tgtEl>
                                        <p:attrNameLst>
                                          <p:attrName>style.visibility</p:attrName>
                                        </p:attrNameLst>
                                      </p:cBhvr>
                                      <p:to>
                                        <p:strVal val="visible"/>
                                      </p:to>
                                    </p:set>
                                    <p:anim calcmode="lin" valueType="num">
                                      <p:cBhvr additive="base">
                                        <p:cTn id="34" dur="500" fill="hold"/>
                                        <p:tgtEl>
                                          <p:spTgt spid="14438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44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44387">
                                            <p:txEl>
                                              <p:pRg st="6" end="6"/>
                                            </p:txEl>
                                          </p:spTgt>
                                        </p:tgtEl>
                                        <p:attrNameLst>
                                          <p:attrName>style.visibility</p:attrName>
                                        </p:attrNameLst>
                                      </p:cBhvr>
                                      <p:to>
                                        <p:strVal val="visible"/>
                                      </p:to>
                                    </p:set>
                                    <p:anim calcmode="lin" valueType="num">
                                      <p:cBhvr additive="base">
                                        <p:cTn id="40" dur="500" fill="hold"/>
                                        <p:tgtEl>
                                          <p:spTgt spid="144387">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4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44387">
                                            <p:txEl>
                                              <p:pRg st="7" end="7"/>
                                            </p:txEl>
                                          </p:spTgt>
                                        </p:tgtEl>
                                        <p:attrNameLst>
                                          <p:attrName>style.visibility</p:attrName>
                                        </p:attrNameLst>
                                      </p:cBhvr>
                                      <p:to>
                                        <p:strVal val="visible"/>
                                      </p:to>
                                    </p:set>
                                    <p:anim calcmode="lin" valueType="num">
                                      <p:cBhvr additive="base">
                                        <p:cTn id="46" dur="500" fill="hold"/>
                                        <p:tgtEl>
                                          <p:spTgt spid="144387">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44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44387">
                                            <p:txEl>
                                              <p:pRg st="8" end="8"/>
                                            </p:txEl>
                                          </p:spTgt>
                                        </p:tgtEl>
                                        <p:attrNameLst>
                                          <p:attrName>style.visibility</p:attrName>
                                        </p:attrNameLst>
                                      </p:cBhvr>
                                      <p:to>
                                        <p:strVal val="visible"/>
                                      </p:to>
                                    </p:set>
                                    <p:anim calcmode="lin" valueType="num">
                                      <p:cBhvr additive="base">
                                        <p:cTn id="52" dur="500" fill="hold"/>
                                        <p:tgtEl>
                                          <p:spTgt spid="144387">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443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44387">
                                            <p:txEl>
                                              <p:pRg st="9" end="9"/>
                                            </p:txEl>
                                          </p:spTgt>
                                        </p:tgtEl>
                                        <p:attrNameLst>
                                          <p:attrName>style.visibility</p:attrName>
                                        </p:attrNameLst>
                                      </p:cBhvr>
                                      <p:to>
                                        <p:strVal val="visible"/>
                                      </p:to>
                                    </p:set>
                                    <p:anim calcmode="lin" valueType="num">
                                      <p:cBhvr additive="base">
                                        <p:cTn id="58" dur="500" fill="hold"/>
                                        <p:tgtEl>
                                          <p:spTgt spid="144387">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438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609600" y="228600"/>
            <a:ext cx="7772400" cy="762000"/>
          </a:xfrm>
        </p:spPr>
        <p:txBody>
          <a:bodyPr/>
          <a:lstStyle/>
          <a:p>
            <a:pPr eaLnBrk="1" fontAlgn="auto" hangingPunct="1">
              <a:spcAft>
                <a:spcPts val="0"/>
              </a:spcAft>
              <a:defRPr/>
            </a:pPr>
            <a:r>
              <a:rPr lang="zh-CN" altLang="en-US"/>
              <a:t>模糊集运算举例</a:t>
            </a:r>
            <a:endParaRPr lang="zh-CN" altLang="en-US"/>
          </a:p>
        </p:txBody>
      </p:sp>
      <p:sp>
        <p:nvSpPr>
          <p:cNvPr id="145411" name="Rectangle 3" descr="Rectangle: Click to edit Master text styles&#10;Second level&#10;Third level&#10;Fourth level&#10;Fifth level"/>
          <p:cNvSpPr>
            <a:spLocks noGrp="1" noChangeArrowheads="1"/>
          </p:cNvSpPr>
          <p:nvPr>
            <p:ph idx="1"/>
          </p:nvPr>
        </p:nvSpPr>
        <p:spPr>
          <a:xfrm>
            <a:off x="304800" y="1066800"/>
            <a:ext cx="8610600" cy="4800600"/>
          </a:xfrm>
        </p:spPr>
        <p:txBody>
          <a:bodyPr/>
          <a:lstStyle/>
          <a:p>
            <a:pPr eaLnBrk="1" hangingPunct="1">
              <a:buFont typeface="楷体" panose="02010609060101010101" pitchFamily="49" charset="-122"/>
              <a:buChar char="☆"/>
            </a:pP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rPr>
              <a:t>例</a:t>
            </a:r>
            <a:r>
              <a:rPr lang="en-US" altLang="zh-CN"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rPr>
              <a:t>. A</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rPr>
              <a:t>表示</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latin typeface="Times New Roman" panose="02020603050405020304" pitchFamily="18" charset="0"/>
              </a:rPr>
              <a:t>“</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rPr>
              <a:t>年老</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latin typeface="Times New Roman" panose="02020603050405020304" pitchFamily="18" charset="0"/>
              </a:rPr>
              <a:t>”</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rPr>
              <a:t>的模糊集，</a:t>
            </a:r>
            <a:r>
              <a:rPr lang="en-US" altLang="zh-CN"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rPr>
              <a:t>B</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rPr>
              <a:t>表示</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latin typeface="Times New Roman" panose="02020603050405020304" pitchFamily="18" charset="0"/>
              </a:rPr>
              <a:t>“</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rPr>
              <a:t>年轻</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latin typeface="Times New Roman" panose="02020603050405020304" pitchFamily="18" charset="0"/>
              </a:rPr>
              <a:t>”</a:t>
            </a:r>
            <a:r>
              <a:rPr lang="zh-CN" altLang="en-US" sz="2800" b="0" dirty="0" smtClean="0">
                <a:ln w="12700">
                  <a:solidFill>
                    <a:schemeClr val="tx2">
                      <a:satMod val="155000"/>
                    </a:schemeClr>
                  </a:solidFill>
                  <a:prstDash val="solid"/>
                </a:ln>
                <a:solidFill>
                  <a:sysClr val="windowText" lastClr="000000"/>
                </a:solidFill>
                <a:effectLst>
                  <a:innerShdw blurRad="69850" dist="43180" dir="5400000">
                    <a:srgbClr val="000000">
                      <a:alpha val="65000"/>
                    </a:srgbClr>
                  </a:innerShdw>
                </a:effectLst>
              </a:rPr>
              <a:t>的模糊集。</a:t>
            </a:r>
            <a:r>
              <a:rPr lang="zh-CN" altLang="en-US" sz="2800" b="0" dirty="0" smtClean="0">
                <a:solidFill>
                  <a:schemeClr val="tx1"/>
                </a:solidFill>
                <a:effectLst>
                  <a:innerShdw blurRad="69850" dist="43180" dir="5400000">
                    <a:srgbClr val="000000">
                      <a:alpha val="65000"/>
                    </a:srgbClr>
                  </a:innerShdw>
                </a:effectLst>
              </a:rPr>
              <a:t>则：</a:t>
            </a:r>
            <a:endParaRPr lang="zh-CN" altLang="en-US" sz="2800" b="0" dirty="0" smtClean="0">
              <a:solidFill>
                <a:schemeClr val="tx1"/>
              </a:solidFill>
              <a:effectLst>
                <a:innerShdw blurRad="69850" dist="43180" dir="5400000">
                  <a:srgbClr val="000000">
                    <a:alpha val="65000"/>
                  </a:srgbClr>
                </a:innerShdw>
              </a:effectLst>
            </a:endParaRPr>
          </a:p>
          <a:p>
            <a:pPr eaLnBrk="1" hangingPunct="1">
              <a:buFont typeface="Wingdings" panose="05000000000000000000" pitchFamily="2" charset="2"/>
              <a:buNone/>
            </a:pPr>
            <a:endParaRPr lang="en-US" altLang="zh-CN" b="0" dirty="0" smtClean="0">
              <a:effectLst>
                <a:innerShdw blurRad="69850" dist="43180" dir="5400000">
                  <a:srgbClr val="000000">
                    <a:alpha val="65000"/>
                  </a:srgbClr>
                </a:innerShdw>
              </a:effectLst>
            </a:endParaRPr>
          </a:p>
        </p:txBody>
      </p:sp>
      <p:sp>
        <p:nvSpPr>
          <p:cNvPr id="5" name="灯片编号占位符 5"/>
          <p:cNvSpPr>
            <a:spLocks noGrp="1"/>
          </p:cNvSpPr>
          <p:nvPr>
            <p:ph type="sldNum" sz="quarter" idx="12"/>
          </p:nvPr>
        </p:nvSpPr>
        <p:spPr/>
        <p:txBody>
          <a:bodyPr/>
          <a:lstStyle/>
          <a:p>
            <a:pPr>
              <a:defRPr/>
            </a:pPr>
            <a:fld id="{8D2E98A4-2492-46C1-A756-3BE8B89CB7F7}" type="slidenum">
              <a:rPr lang="en-US" altLang="zh-CN"/>
            </a:fld>
            <a:endParaRPr lang="en-US" altLang="zh-CN"/>
          </a:p>
        </p:txBody>
      </p:sp>
      <p:graphicFrame>
        <p:nvGraphicFramePr>
          <p:cNvPr id="145412" name="Object 4"/>
          <p:cNvGraphicFramePr>
            <a:graphicFrameLocks noChangeAspect="1"/>
          </p:cNvGraphicFramePr>
          <p:nvPr/>
        </p:nvGraphicFramePr>
        <p:xfrm>
          <a:off x="520148" y="2068332"/>
          <a:ext cx="8369300" cy="4216400"/>
        </p:xfrm>
        <a:graphic>
          <a:graphicData uri="http://schemas.openxmlformats.org/presentationml/2006/ole">
            <mc:AlternateContent xmlns:mc="http://schemas.openxmlformats.org/markup-compatibility/2006">
              <mc:Choice xmlns:v="urn:schemas-microsoft-com:vml" Requires="v">
                <p:oleObj spid="_x0000_s6170" name="Equation" r:id="rId1" imgW="8369300" imgH="4216400" progId="Equation.DSMT4">
                  <p:embed/>
                </p:oleObj>
              </mc:Choice>
              <mc:Fallback>
                <p:oleObj name="Equation" r:id="rId1" imgW="8369300" imgH="4216400" progId="Equation.DSMT4">
                  <p:embed/>
                  <p:pic>
                    <p:nvPicPr>
                      <p:cNvPr id="0" name="图片 61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48" y="2068332"/>
                        <a:ext cx="8369300" cy="42164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45412"/>
                                        </p:tgtEl>
                                        <p:attrNameLst>
                                          <p:attrName>style.visibility</p:attrName>
                                        </p:attrNameLst>
                                      </p:cBhvr>
                                      <p:to>
                                        <p:strVal val="visible"/>
                                      </p:to>
                                    </p:set>
                                    <p:animEffect transition="in" filter="diamond(in)">
                                      <p:cBhvr>
                                        <p:cTn id="13" dur="20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defRPr/>
            </a:pPr>
            <a:r>
              <a:rPr lang="en-US" altLang="zh-CN" dirty="0" smtClean="0"/>
              <a:t>3. </a:t>
            </a:r>
            <a:r>
              <a:rPr lang="zh-CN" altLang="en-US" dirty="0" smtClean="0"/>
              <a:t>模糊</a:t>
            </a:r>
            <a:r>
              <a:rPr lang="zh-CN" altLang="en-US" dirty="0"/>
              <a:t>关系</a:t>
            </a:r>
            <a:endParaRPr lang="zh-CN" altLang="en-US" dirty="0"/>
          </a:p>
        </p:txBody>
      </p:sp>
      <p:sp>
        <p:nvSpPr>
          <p:cNvPr id="146435" name="Rectangle 3" descr="Rectangle: Click to edit Master text styles&#10;Second level&#10;Third level&#10;Fourth level&#10;Fifth level"/>
          <p:cNvSpPr>
            <a:spLocks noGrp="1" noChangeArrowheads="1"/>
          </p:cNvSpPr>
          <p:nvPr>
            <p:ph idx="1"/>
          </p:nvPr>
        </p:nvSpPr>
        <p:spPr>
          <a:xfrm>
            <a:off x="228600" y="1905000"/>
            <a:ext cx="8686800" cy="4114800"/>
          </a:xfrm>
        </p:spPr>
        <p:txBody>
          <a:bodyPr/>
          <a:lstStyle/>
          <a:p>
            <a:pPr marL="609600" indent="-609600" eaLnBrk="1" hangingPunct="1"/>
            <a:r>
              <a:rPr lang="zh-CN" altLang="en-US" sz="2400" dirty="0" smtClean="0">
                <a:solidFill>
                  <a:schemeClr val="tx1"/>
                </a:solidFill>
                <a:latin typeface="+mn-ea"/>
              </a:rPr>
              <a:t>定义</a:t>
            </a:r>
            <a:r>
              <a:rPr lang="en-US" altLang="zh-CN" sz="2400" dirty="0" smtClean="0">
                <a:solidFill>
                  <a:schemeClr val="tx1"/>
                </a:solidFill>
                <a:latin typeface="+mn-ea"/>
              </a:rPr>
              <a:t>4.7 A</a:t>
            </a:r>
            <a:r>
              <a:rPr lang="en-US" altLang="zh-CN" sz="2400" baseline="-25000" dirty="0" smtClean="0">
                <a:solidFill>
                  <a:schemeClr val="tx1"/>
                </a:solidFill>
                <a:latin typeface="+mn-ea"/>
              </a:rPr>
              <a:t>i</a:t>
            </a:r>
            <a:r>
              <a:rPr lang="zh-CN" altLang="en-US" sz="2400" dirty="0" smtClean="0">
                <a:solidFill>
                  <a:schemeClr val="tx1"/>
                </a:solidFill>
                <a:latin typeface="+mn-ea"/>
              </a:rPr>
              <a:t>是</a:t>
            </a:r>
            <a:r>
              <a:rPr lang="en-US" altLang="zh-CN" sz="2400" dirty="0" err="1" smtClean="0">
                <a:solidFill>
                  <a:schemeClr val="tx1"/>
                </a:solidFill>
                <a:latin typeface="+mn-ea"/>
              </a:rPr>
              <a:t>U</a:t>
            </a:r>
            <a:r>
              <a:rPr lang="en-US" altLang="zh-CN" sz="2400" baseline="-25000" dirty="0" err="1" smtClean="0">
                <a:solidFill>
                  <a:schemeClr val="tx1"/>
                </a:solidFill>
                <a:latin typeface="+mn-ea"/>
              </a:rPr>
              <a:t>i</a:t>
            </a:r>
            <a:r>
              <a:rPr lang="en-US" altLang="zh-CN" sz="2400" dirty="0" smtClean="0">
                <a:solidFill>
                  <a:schemeClr val="tx1"/>
                </a:solidFill>
                <a:latin typeface="+mn-ea"/>
              </a:rPr>
              <a:t>(</a:t>
            </a:r>
            <a:r>
              <a:rPr lang="en-US" altLang="zh-CN" sz="2400" dirty="0" err="1" smtClean="0">
                <a:solidFill>
                  <a:schemeClr val="tx1"/>
                </a:solidFill>
                <a:latin typeface="+mn-ea"/>
              </a:rPr>
              <a:t>i</a:t>
            </a:r>
            <a:r>
              <a:rPr lang="en-US" altLang="zh-CN" sz="2400" dirty="0" smtClean="0">
                <a:solidFill>
                  <a:schemeClr val="tx1"/>
                </a:solidFill>
                <a:latin typeface="+mn-ea"/>
              </a:rPr>
              <a:t>=1,2,…,n)</a:t>
            </a:r>
            <a:r>
              <a:rPr lang="zh-CN" altLang="en-US" sz="2400" dirty="0" smtClean="0">
                <a:solidFill>
                  <a:schemeClr val="tx1"/>
                </a:solidFill>
                <a:latin typeface="+mn-ea"/>
              </a:rPr>
              <a:t>上的模糊集，则称</a:t>
            </a:r>
            <a:endParaRPr lang="zh-CN" altLang="en-US" sz="2400" dirty="0" smtClean="0">
              <a:solidFill>
                <a:schemeClr val="tx1"/>
              </a:solidFill>
              <a:latin typeface="+mn-ea"/>
            </a:endParaRPr>
          </a:p>
          <a:p>
            <a:pPr marL="609600" indent="-609600" eaLnBrk="1" hangingPunct="1">
              <a:buFont typeface="Wingdings" panose="05000000000000000000" pitchFamily="2" charset="2"/>
              <a:buNone/>
            </a:pPr>
            <a:endParaRPr lang="zh-CN" altLang="en-US" sz="2400" dirty="0" smtClean="0"/>
          </a:p>
          <a:p>
            <a:pPr marL="609600" indent="-609600" eaLnBrk="1" hangingPunct="1">
              <a:buFont typeface="Wingdings" panose="05000000000000000000" pitchFamily="2" charset="2"/>
              <a:buNone/>
            </a:pPr>
            <a:endParaRPr lang="zh-CN" altLang="en-US" sz="2400" dirty="0" smtClean="0"/>
          </a:p>
          <a:p>
            <a:pPr marL="609600" indent="-609600" eaLnBrk="1" hangingPunct="1">
              <a:buFont typeface="Wingdings" panose="05000000000000000000" pitchFamily="2" charset="2"/>
              <a:buNone/>
            </a:pPr>
            <a:r>
              <a:rPr lang="zh-CN" altLang="en-US" sz="2400" dirty="0" smtClean="0"/>
              <a:t>	为</a:t>
            </a:r>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t>,</a:t>
            </a:r>
            <a:r>
              <a:rPr lang="en-US" altLang="zh-CN" sz="2400" dirty="0" smtClean="0">
                <a:latin typeface="Times New Roman" panose="02020603050405020304" pitchFamily="18" charset="0"/>
              </a:rPr>
              <a:t>…</a:t>
            </a:r>
            <a:r>
              <a:rPr lang="en-US" altLang="zh-CN" sz="2400" dirty="0" smtClean="0"/>
              <a:t>,A</a:t>
            </a:r>
            <a:r>
              <a:rPr lang="en-US" altLang="zh-CN" sz="2400" baseline="-25000" dirty="0" smtClean="0"/>
              <a:t>n</a:t>
            </a:r>
            <a:r>
              <a:rPr lang="zh-CN" altLang="en-US" sz="2400" dirty="0" smtClean="0"/>
              <a:t>的笛卡儿乘积，它是</a:t>
            </a:r>
            <a:r>
              <a:rPr lang="en-US" altLang="zh-CN" sz="2400" dirty="0" smtClean="0"/>
              <a:t>U</a:t>
            </a:r>
            <a:r>
              <a:rPr lang="en-US" altLang="zh-CN" sz="2400" baseline="-25000" dirty="0" smtClean="0"/>
              <a:t>1</a:t>
            </a:r>
            <a:r>
              <a:rPr lang="en-US" altLang="zh-CN" sz="2400" dirty="0" smtClean="0"/>
              <a:t>×U</a:t>
            </a:r>
            <a:r>
              <a:rPr lang="en-US" altLang="zh-CN" sz="2400" baseline="-25000" dirty="0" smtClean="0"/>
              <a:t>2</a:t>
            </a:r>
            <a:r>
              <a:rPr lang="en-US" altLang="zh-CN" sz="2400" dirty="0" smtClean="0"/>
              <a:t>×</a:t>
            </a:r>
            <a:r>
              <a:rPr lang="en-US" altLang="zh-CN" sz="2400" dirty="0" smtClean="0">
                <a:latin typeface="Times New Roman" panose="02020603050405020304" pitchFamily="18" charset="0"/>
              </a:rPr>
              <a:t>…</a:t>
            </a:r>
            <a:r>
              <a:rPr lang="en-US" altLang="zh-CN" sz="2400" dirty="0" smtClean="0"/>
              <a:t>×U</a:t>
            </a:r>
            <a:r>
              <a:rPr lang="en-US" altLang="zh-CN" sz="2400" baseline="-25000" dirty="0" smtClean="0"/>
              <a:t>n</a:t>
            </a:r>
            <a:r>
              <a:rPr lang="zh-CN" altLang="en-US" sz="2400" dirty="0" smtClean="0"/>
              <a:t>上的一个模糊集。</a:t>
            </a:r>
            <a:endParaRPr lang="zh-CN" altLang="en-US" sz="2400" dirty="0" smtClean="0"/>
          </a:p>
          <a:p>
            <a:pPr marL="609600" indent="-609600" eaLnBrk="1" hangingPunct="1"/>
            <a:r>
              <a:rPr lang="zh-CN" altLang="en-US" sz="2400" dirty="0" smtClean="0">
                <a:solidFill>
                  <a:schemeClr val="tx1"/>
                </a:solidFill>
                <a:latin typeface="+mn-ea"/>
              </a:rPr>
              <a:t>定义</a:t>
            </a:r>
            <a:r>
              <a:rPr lang="en-US" altLang="zh-CN" sz="2400" dirty="0" smtClean="0">
                <a:solidFill>
                  <a:schemeClr val="tx1"/>
                </a:solidFill>
                <a:latin typeface="+mn-ea"/>
              </a:rPr>
              <a:t>4.8 </a:t>
            </a:r>
            <a:r>
              <a:rPr lang="zh-CN" altLang="en-US" sz="2400" dirty="0" smtClean="0">
                <a:solidFill>
                  <a:schemeClr val="tx1"/>
                </a:solidFill>
                <a:latin typeface="+mn-ea"/>
              </a:rPr>
              <a:t>在</a:t>
            </a:r>
            <a:r>
              <a:rPr lang="en-US" altLang="zh-CN" sz="2400" dirty="0" smtClean="0">
                <a:solidFill>
                  <a:schemeClr val="tx1"/>
                </a:solidFill>
                <a:latin typeface="+mn-ea"/>
              </a:rPr>
              <a:t>U</a:t>
            </a:r>
            <a:r>
              <a:rPr lang="en-US" altLang="zh-CN" sz="2400" baseline="-25000" dirty="0" smtClean="0">
                <a:solidFill>
                  <a:schemeClr val="tx1"/>
                </a:solidFill>
                <a:latin typeface="+mn-ea"/>
              </a:rPr>
              <a:t>1</a:t>
            </a:r>
            <a:r>
              <a:rPr lang="en-US" altLang="zh-CN" sz="2400" dirty="0" smtClean="0">
                <a:solidFill>
                  <a:schemeClr val="tx1"/>
                </a:solidFill>
                <a:latin typeface="+mn-ea"/>
              </a:rPr>
              <a:t>×U</a:t>
            </a:r>
            <a:r>
              <a:rPr lang="en-US" altLang="zh-CN" sz="2400" baseline="-25000" dirty="0" smtClean="0">
                <a:solidFill>
                  <a:schemeClr val="tx1"/>
                </a:solidFill>
                <a:latin typeface="+mn-ea"/>
              </a:rPr>
              <a:t>2</a:t>
            </a:r>
            <a:r>
              <a:rPr lang="en-US" altLang="zh-CN" sz="2400" dirty="0" smtClean="0">
                <a:solidFill>
                  <a:schemeClr val="tx1"/>
                </a:solidFill>
                <a:latin typeface="+mn-ea"/>
              </a:rPr>
              <a:t>×…×U</a:t>
            </a:r>
            <a:r>
              <a:rPr lang="en-US" altLang="zh-CN" sz="2400" baseline="-25000" dirty="0" smtClean="0">
                <a:solidFill>
                  <a:schemeClr val="tx1"/>
                </a:solidFill>
                <a:latin typeface="+mn-ea"/>
              </a:rPr>
              <a:t>n</a:t>
            </a:r>
            <a:r>
              <a:rPr lang="zh-CN" altLang="en-US" sz="2400" dirty="0" smtClean="0">
                <a:solidFill>
                  <a:schemeClr val="tx1"/>
                </a:solidFill>
                <a:latin typeface="+mn-ea"/>
              </a:rPr>
              <a:t>上一个</a:t>
            </a:r>
            <a:r>
              <a:rPr lang="en-US" altLang="zh-CN"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n</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元模糊关系</a:t>
            </a:r>
            <a:r>
              <a:rPr lang="en-US" altLang="zh-CN"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R</a:t>
            </a:r>
            <a:r>
              <a:rPr lang="zh-CN" altLang="en-US" sz="2400" dirty="0" smtClean="0">
                <a:solidFill>
                  <a:schemeClr val="tx1"/>
                </a:solidFill>
                <a:latin typeface="+mn-ea"/>
              </a:rPr>
              <a:t>是指以</a:t>
            </a:r>
            <a:r>
              <a:rPr lang="en-US" altLang="zh-CN" sz="2400" dirty="0" smtClean="0">
                <a:solidFill>
                  <a:schemeClr val="tx1"/>
                </a:solidFill>
                <a:latin typeface="+mn-ea"/>
              </a:rPr>
              <a:t>U</a:t>
            </a:r>
            <a:r>
              <a:rPr lang="en-US" altLang="zh-CN" sz="2400" baseline="-25000" dirty="0" smtClean="0">
                <a:solidFill>
                  <a:schemeClr val="tx1"/>
                </a:solidFill>
                <a:latin typeface="+mn-ea"/>
              </a:rPr>
              <a:t>1</a:t>
            </a:r>
            <a:r>
              <a:rPr lang="en-US" altLang="zh-CN" sz="2400" dirty="0" smtClean="0">
                <a:solidFill>
                  <a:schemeClr val="tx1"/>
                </a:solidFill>
                <a:latin typeface="+mn-ea"/>
              </a:rPr>
              <a:t>×U</a:t>
            </a:r>
            <a:r>
              <a:rPr lang="en-US" altLang="zh-CN" sz="2400" baseline="-25000" dirty="0" smtClean="0">
                <a:solidFill>
                  <a:schemeClr val="tx1"/>
                </a:solidFill>
                <a:latin typeface="+mn-ea"/>
              </a:rPr>
              <a:t>2</a:t>
            </a:r>
            <a:r>
              <a:rPr lang="en-US" altLang="zh-CN" sz="2400" dirty="0" smtClean="0">
                <a:solidFill>
                  <a:schemeClr val="tx1"/>
                </a:solidFill>
                <a:latin typeface="+mn-ea"/>
              </a:rPr>
              <a:t>×…×U</a:t>
            </a:r>
            <a:r>
              <a:rPr lang="en-US" altLang="zh-CN" sz="2400" baseline="-25000" dirty="0" smtClean="0">
                <a:solidFill>
                  <a:schemeClr val="tx1"/>
                </a:solidFill>
                <a:latin typeface="+mn-ea"/>
              </a:rPr>
              <a:t>n</a:t>
            </a:r>
            <a:r>
              <a:rPr lang="zh-CN" altLang="en-US" sz="2400" dirty="0" smtClean="0">
                <a:solidFill>
                  <a:schemeClr val="tx1"/>
                </a:solidFill>
                <a:latin typeface="+mn-ea"/>
              </a:rPr>
              <a:t>为论域的一个</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模糊集</a:t>
            </a:r>
            <a:r>
              <a:rPr lang="zh-CN" altLang="en-US" sz="2400" dirty="0" smtClean="0">
                <a:solidFill>
                  <a:schemeClr val="tx1"/>
                </a:solidFill>
                <a:latin typeface="+mn-ea"/>
              </a:rPr>
              <a:t>，记为</a:t>
            </a:r>
            <a:endParaRPr lang="zh-CN" altLang="en-US" dirty="0" smtClean="0">
              <a:solidFill>
                <a:schemeClr val="tx1"/>
              </a:solidFill>
              <a:latin typeface="+mn-ea"/>
            </a:endParaRPr>
          </a:p>
        </p:txBody>
      </p:sp>
      <p:sp>
        <p:nvSpPr>
          <p:cNvPr id="6" name="灯片编号占位符 5"/>
          <p:cNvSpPr>
            <a:spLocks noGrp="1"/>
          </p:cNvSpPr>
          <p:nvPr>
            <p:ph type="sldNum" sz="quarter" idx="12"/>
          </p:nvPr>
        </p:nvSpPr>
        <p:spPr/>
        <p:txBody>
          <a:bodyPr/>
          <a:lstStyle/>
          <a:p>
            <a:pPr>
              <a:defRPr/>
            </a:pPr>
            <a:fld id="{F9EBE9C0-8C30-4271-84D5-CC2DFC835ECD}" type="slidenum">
              <a:rPr lang="en-US" altLang="zh-CN"/>
            </a:fld>
            <a:endParaRPr lang="en-US" altLang="zh-CN"/>
          </a:p>
        </p:txBody>
      </p:sp>
      <p:graphicFrame>
        <p:nvGraphicFramePr>
          <p:cNvPr id="146436" name="Object 4"/>
          <p:cNvGraphicFramePr>
            <a:graphicFrameLocks noChangeAspect="1"/>
          </p:cNvGraphicFramePr>
          <p:nvPr/>
        </p:nvGraphicFramePr>
        <p:xfrm>
          <a:off x="152400" y="2492375"/>
          <a:ext cx="8940800" cy="736600"/>
        </p:xfrm>
        <a:graphic>
          <a:graphicData uri="http://schemas.openxmlformats.org/presentationml/2006/ole">
            <mc:AlternateContent xmlns:mc="http://schemas.openxmlformats.org/markup-compatibility/2006">
              <mc:Choice xmlns:v="urn:schemas-microsoft-com:vml" Requires="v">
                <p:oleObj spid="_x0000_s7218" name="Equation" r:id="rId1" imgW="8940800" imgH="736600" progId="Equation.DSMT4">
                  <p:embed/>
                </p:oleObj>
              </mc:Choice>
              <mc:Fallback>
                <p:oleObj name="Equation" r:id="rId1" imgW="8940800" imgH="736600" progId="Equation.DSMT4">
                  <p:embed/>
                  <p:pic>
                    <p:nvPicPr>
                      <p:cNvPr id="0" name="图片 7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92375"/>
                        <a:ext cx="8940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37" name="Object 5"/>
          <p:cNvGraphicFramePr>
            <a:graphicFrameLocks noChangeAspect="1"/>
          </p:cNvGraphicFramePr>
          <p:nvPr/>
        </p:nvGraphicFramePr>
        <p:xfrm>
          <a:off x="1513298" y="5111267"/>
          <a:ext cx="6650582" cy="931724"/>
        </p:xfrm>
        <a:graphic>
          <a:graphicData uri="http://schemas.openxmlformats.org/presentationml/2006/ole">
            <mc:AlternateContent xmlns:mc="http://schemas.openxmlformats.org/markup-compatibility/2006">
              <mc:Choice xmlns:v="urn:schemas-microsoft-com:vml" Requires="v">
                <p:oleObj spid="_x0000_s7219" name="Equation" r:id="rId3" imgW="5257800" imgH="736600" progId="Equation.DSMT4">
                  <p:embed/>
                </p:oleObj>
              </mc:Choice>
              <mc:Fallback>
                <p:oleObj name="Equation" r:id="rId3" imgW="5257800" imgH="736600" progId="Equation.DSMT4">
                  <p:embed/>
                  <p:pic>
                    <p:nvPicPr>
                      <p:cNvPr id="0" name="图片 72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298" y="5111267"/>
                        <a:ext cx="6650582" cy="931724"/>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46436"/>
                                        </p:tgtEl>
                                        <p:attrNameLst>
                                          <p:attrName>style.visibility</p:attrName>
                                        </p:attrNameLst>
                                      </p:cBhvr>
                                      <p:to>
                                        <p:strVal val="visible"/>
                                      </p:to>
                                    </p:set>
                                    <p:animEffect transition="in" filter="dissolve">
                                      <p:cBhvr>
                                        <p:cTn id="12" dur="500"/>
                                        <p:tgtEl>
                                          <p:spTgt spid="146436"/>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6435">
                                            <p:txEl>
                                              <p:pRg st="3" end="3"/>
                                            </p:txEl>
                                          </p:spTgt>
                                        </p:tgtEl>
                                        <p:attrNameLst>
                                          <p:attrName>style.visibility</p:attrName>
                                        </p:attrNameLst>
                                      </p:cBhvr>
                                      <p:to>
                                        <p:strVal val="visible"/>
                                      </p:to>
                                    </p:set>
                                    <p:anim calcmode="lin" valueType="num">
                                      <p:cBhvr additive="base">
                                        <p:cTn id="16" dur="5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6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6435">
                                            <p:txEl>
                                              <p:pRg st="4" end="4"/>
                                            </p:txEl>
                                          </p:spTgt>
                                        </p:tgtEl>
                                        <p:attrNameLst>
                                          <p:attrName>style.visibility</p:attrName>
                                        </p:attrNameLst>
                                      </p:cBhvr>
                                      <p:to>
                                        <p:strVal val="visible"/>
                                      </p:to>
                                    </p:set>
                                    <p:anim calcmode="lin" valueType="num">
                                      <p:cBhvr additive="base">
                                        <p:cTn id="22" dur="500" fill="hold"/>
                                        <p:tgtEl>
                                          <p:spTgt spid="14643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6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146437"/>
                                        </p:tgtEl>
                                        <p:attrNameLst>
                                          <p:attrName>style.visibility</p:attrName>
                                        </p:attrNameLst>
                                      </p:cBhvr>
                                      <p:to>
                                        <p:strVal val="visible"/>
                                      </p:to>
                                    </p:set>
                                    <p:animEffect transition="in" filter="checkerboard(across)">
                                      <p:cBhvr>
                                        <p:cTn id="28" dur="500"/>
                                        <p:tgtEl>
                                          <p:spTgt spid="146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fontAlgn="auto" hangingPunct="1">
              <a:spcAft>
                <a:spcPts val="0"/>
              </a:spcAft>
              <a:defRPr/>
            </a:pPr>
            <a:r>
              <a:rPr lang="zh-CN" altLang="en-US"/>
              <a:t>模糊关系</a:t>
            </a:r>
            <a:endParaRPr lang="zh-CN" altLang="en-US"/>
          </a:p>
        </p:txBody>
      </p:sp>
      <p:sp>
        <p:nvSpPr>
          <p:cNvPr id="147459"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400" dirty="0" smtClean="0">
                <a:solidFill>
                  <a:schemeClr val="tx1"/>
                </a:solidFill>
                <a:latin typeface="+mn-ea"/>
              </a:rPr>
              <a:t>一般地说，当</a:t>
            </a:r>
            <a:r>
              <a:rPr lang="en-US" altLang="zh-CN" sz="2400" dirty="0" smtClean="0">
                <a:solidFill>
                  <a:schemeClr val="tx1"/>
                </a:solidFill>
                <a:latin typeface="+mn-ea"/>
              </a:rPr>
              <a:t>U</a:t>
            </a:r>
            <a:r>
              <a:rPr lang="zh-CN" altLang="en-US" sz="2400" dirty="0" smtClean="0">
                <a:solidFill>
                  <a:schemeClr val="tx1"/>
                </a:solidFill>
                <a:latin typeface="+mn-ea"/>
              </a:rPr>
              <a:t>和</a:t>
            </a:r>
            <a:r>
              <a:rPr lang="en-US" altLang="zh-CN" sz="2400" dirty="0" smtClean="0">
                <a:solidFill>
                  <a:schemeClr val="tx1"/>
                </a:solidFill>
                <a:latin typeface="+mn-ea"/>
              </a:rPr>
              <a:t>V</a:t>
            </a:r>
            <a:r>
              <a:rPr lang="zh-CN" altLang="en-US" sz="2400" dirty="0" smtClean="0">
                <a:solidFill>
                  <a:schemeClr val="tx1"/>
                </a:solidFill>
                <a:latin typeface="+mn-ea"/>
              </a:rPr>
              <a:t>都是有限论域时，其</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模糊关系</a:t>
            </a:r>
            <a:r>
              <a:rPr lang="en-US" altLang="zh-CN"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R</a:t>
            </a:r>
            <a:r>
              <a:rPr lang="zh-CN" altLang="en-US" sz="2400" dirty="0" smtClean="0">
                <a:solidFill>
                  <a:schemeClr val="tx1"/>
                </a:solidFill>
                <a:latin typeface="+mn-ea"/>
              </a:rPr>
              <a:t>可用一个</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模糊矩阵</a:t>
            </a:r>
            <a:r>
              <a:rPr lang="zh-CN" altLang="en-US" sz="2400" dirty="0" smtClean="0">
                <a:solidFill>
                  <a:schemeClr val="tx1"/>
                </a:solidFill>
                <a:latin typeface="+mn-ea"/>
              </a:rPr>
              <a:t>表示。</a:t>
            </a:r>
            <a:endParaRPr lang="zh-CN" altLang="en-US" sz="2400" dirty="0" smtClean="0">
              <a:solidFill>
                <a:schemeClr val="tx1"/>
              </a:solidFill>
              <a:latin typeface="+mn-ea"/>
            </a:endParaRPr>
          </a:p>
          <a:p>
            <a:pPr algn="ctr" eaLnBrk="1" hangingPunct="1">
              <a:buFont typeface="Wingdings" panose="05000000000000000000" pitchFamily="2" charset="2"/>
              <a:buNone/>
            </a:pPr>
            <a:r>
              <a:rPr lang="en-US" altLang="zh-CN" sz="2400" dirty="0" smtClean="0"/>
              <a:t>U={u</a:t>
            </a:r>
            <a:r>
              <a:rPr lang="en-US" altLang="zh-CN" sz="2400" baseline="-25000" dirty="0" smtClean="0"/>
              <a:t>1</a:t>
            </a:r>
            <a:r>
              <a:rPr lang="en-US" altLang="zh-CN" sz="2400" dirty="0" smtClean="0"/>
              <a:t>,u</a:t>
            </a:r>
            <a:r>
              <a:rPr lang="en-US" altLang="zh-CN" sz="2400" baseline="-25000" dirty="0" smtClean="0"/>
              <a:t>2</a:t>
            </a:r>
            <a:r>
              <a:rPr lang="en-US" altLang="zh-CN" sz="2400" dirty="0" smtClean="0"/>
              <a:t>,</a:t>
            </a:r>
            <a:r>
              <a:rPr lang="en-US" altLang="zh-CN" sz="2400" dirty="0" smtClean="0">
                <a:latin typeface="Times New Roman" panose="02020603050405020304" pitchFamily="18" charset="0"/>
              </a:rPr>
              <a:t>…</a:t>
            </a:r>
            <a:r>
              <a:rPr lang="en-US" altLang="zh-CN" sz="2400" dirty="0" smtClean="0"/>
              <a:t>,u</a:t>
            </a:r>
            <a:r>
              <a:rPr lang="en-US" altLang="zh-CN" sz="2400" baseline="-25000" dirty="0" smtClean="0"/>
              <a:t>m</a:t>
            </a:r>
            <a:r>
              <a:rPr lang="en-US" altLang="zh-CN" sz="2400" dirty="0" smtClean="0"/>
              <a:t>}</a:t>
            </a:r>
            <a:endParaRPr lang="en-US" altLang="zh-CN" sz="2400" dirty="0" smtClean="0"/>
          </a:p>
          <a:p>
            <a:pPr algn="ctr" eaLnBrk="1" hangingPunct="1">
              <a:buFont typeface="Wingdings" panose="05000000000000000000" pitchFamily="2" charset="2"/>
              <a:buNone/>
            </a:pPr>
            <a:r>
              <a:rPr lang="en-US" altLang="zh-CN" sz="2400" dirty="0" smtClean="0"/>
              <a:t>V={v</a:t>
            </a:r>
            <a:r>
              <a:rPr lang="en-US" altLang="zh-CN" sz="2400" baseline="-25000" dirty="0" smtClean="0"/>
              <a:t>1</a:t>
            </a:r>
            <a:r>
              <a:rPr lang="en-US" altLang="zh-CN" sz="2400" dirty="0" smtClean="0"/>
              <a:t>,v</a:t>
            </a:r>
            <a:r>
              <a:rPr lang="en-US" altLang="zh-CN" sz="2400" baseline="-25000" dirty="0" smtClean="0"/>
              <a:t>2</a:t>
            </a:r>
            <a:r>
              <a:rPr lang="en-US" altLang="zh-CN" sz="2400" dirty="0" smtClean="0"/>
              <a:t>,</a:t>
            </a:r>
            <a:r>
              <a:rPr lang="en-US" altLang="zh-CN" sz="2400" dirty="0" smtClean="0">
                <a:latin typeface="Times New Roman" panose="02020603050405020304" pitchFamily="18" charset="0"/>
              </a:rPr>
              <a:t>…</a:t>
            </a:r>
            <a:r>
              <a:rPr lang="en-US" altLang="zh-CN" sz="2400" dirty="0" smtClean="0"/>
              <a:t>,</a:t>
            </a:r>
            <a:r>
              <a:rPr lang="en-US" altLang="zh-CN" sz="2400" dirty="0" err="1" smtClean="0"/>
              <a:t>v</a:t>
            </a:r>
            <a:r>
              <a:rPr lang="en-US" altLang="zh-CN" sz="2400" baseline="-25000" dirty="0" err="1" smtClean="0"/>
              <a:t>n</a:t>
            </a:r>
            <a:r>
              <a:rPr lang="en-US" altLang="zh-CN" sz="2400" dirty="0" smtClean="0"/>
              <a:t>}</a:t>
            </a:r>
            <a:endParaRPr lang="en-US" altLang="zh-CN" sz="2400" dirty="0" smtClean="0"/>
          </a:p>
          <a:p>
            <a:pPr eaLnBrk="1" hangingPunct="1">
              <a:buFont typeface="Wingdings" panose="05000000000000000000" pitchFamily="2" charset="2"/>
              <a:buNone/>
            </a:pPr>
            <a:r>
              <a:rPr lang="zh-CN" altLang="en-US" sz="2400" dirty="0" smtClean="0">
                <a:solidFill>
                  <a:schemeClr val="tx1"/>
                </a:solidFill>
                <a:latin typeface="+mn-ea"/>
              </a:rPr>
              <a:t>则</a:t>
            </a:r>
            <a:r>
              <a:rPr lang="en-US" altLang="zh-CN" sz="2400" dirty="0" smtClean="0">
                <a:solidFill>
                  <a:schemeClr val="tx1"/>
                </a:solidFill>
                <a:latin typeface="+mn-ea"/>
              </a:rPr>
              <a:t>U×V</a:t>
            </a:r>
            <a:r>
              <a:rPr lang="zh-CN" altLang="en-US" sz="2400" dirty="0" smtClean="0">
                <a:solidFill>
                  <a:schemeClr val="tx1"/>
                </a:solidFill>
                <a:latin typeface="+mn-ea"/>
              </a:rPr>
              <a:t>上的模糊关系为</a:t>
            </a:r>
            <a:endParaRPr lang="zh-CN" altLang="en-US" sz="2400" dirty="0" smtClean="0">
              <a:solidFill>
                <a:schemeClr val="tx1"/>
              </a:solidFill>
              <a:latin typeface="+mn-ea"/>
            </a:endParaRPr>
          </a:p>
        </p:txBody>
      </p:sp>
      <p:sp>
        <p:nvSpPr>
          <p:cNvPr id="5" name="灯片编号占位符 5"/>
          <p:cNvSpPr>
            <a:spLocks noGrp="1"/>
          </p:cNvSpPr>
          <p:nvPr>
            <p:ph type="sldNum" sz="quarter" idx="12"/>
          </p:nvPr>
        </p:nvSpPr>
        <p:spPr/>
        <p:txBody>
          <a:bodyPr/>
          <a:lstStyle/>
          <a:p>
            <a:pPr>
              <a:defRPr/>
            </a:pPr>
            <a:fld id="{B30919C1-6721-43FF-8FD1-73384152B46C}" type="slidenum">
              <a:rPr lang="en-US" altLang="zh-CN"/>
            </a:fld>
            <a:endParaRPr lang="en-US" altLang="zh-CN"/>
          </a:p>
        </p:txBody>
      </p:sp>
      <p:graphicFrame>
        <p:nvGraphicFramePr>
          <p:cNvPr id="147460" name="Object 4"/>
          <p:cNvGraphicFramePr>
            <a:graphicFrameLocks noChangeAspect="1"/>
          </p:cNvGraphicFramePr>
          <p:nvPr/>
        </p:nvGraphicFramePr>
        <p:xfrm>
          <a:off x="1590267" y="4015409"/>
          <a:ext cx="6368197" cy="2055191"/>
        </p:xfrm>
        <a:graphic>
          <a:graphicData uri="http://schemas.openxmlformats.org/presentationml/2006/ole">
            <mc:AlternateContent xmlns:mc="http://schemas.openxmlformats.org/markup-compatibility/2006">
              <mc:Choice xmlns:v="urn:schemas-microsoft-com:vml" Requires="v">
                <p:oleObj spid="_x0000_s8218" name="Equation" r:id="rId1" imgW="5588000" imgH="1803400" progId="Equation.DSMT4">
                  <p:embed/>
                </p:oleObj>
              </mc:Choice>
              <mc:Fallback>
                <p:oleObj name="Equation" r:id="rId1" imgW="5588000" imgH="1803400" progId="Equation.DSMT4">
                  <p:embed/>
                  <p:pic>
                    <p:nvPicPr>
                      <p:cNvPr id="0" name="图片 8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267" y="4015409"/>
                        <a:ext cx="6368197" cy="2055191"/>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 calcmode="lin" valueType="num">
                                      <p:cBhvr additive="base">
                                        <p:cTn id="12" dur="5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745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 calcmode="lin" valueType="num">
                                      <p:cBhvr additive="base">
                                        <p:cTn id="17"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745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47459">
                                            <p:txEl>
                                              <p:pRg st="3" end="3"/>
                                            </p:txEl>
                                          </p:spTgt>
                                        </p:tgtEl>
                                        <p:attrNameLst>
                                          <p:attrName>style.visibility</p:attrName>
                                        </p:attrNameLst>
                                      </p:cBhvr>
                                      <p:to>
                                        <p:strVal val="visible"/>
                                      </p:to>
                                    </p:set>
                                    <p:anim calcmode="lin" valueType="num">
                                      <p:cBhvr additive="base">
                                        <p:cTn id="22" dur="5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7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47460"/>
                                        </p:tgtEl>
                                        <p:attrNameLst>
                                          <p:attrName>style.visibility</p:attrName>
                                        </p:attrNameLst>
                                      </p:cBhvr>
                                      <p:to>
                                        <p:strVal val="visible"/>
                                      </p:to>
                                    </p:set>
                                    <p:animEffect transition="in" filter="dissolve">
                                      <p:cBhvr>
                                        <p:cTn id="28"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fontAlgn="auto" hangingPunct="1">
              <a:spcAft>
                <a:spcPts val="0"/>
              </a:spcAft>
              <a:defRPr/>
            </a:pPr>
            <a:r>
              <a:rPr lang="zh-CN" altLang="en-US"/>
              <a:t>模糊关系举例</a:t>
            </a:r>
            <a:endParaRPr lang="zh-CN" altLang="en-US"/>
          </a:p>
        </p:txBody>
      </p:sp>
      <p:sp>
        <p:nvSpPr>
          <p:cNvPr id="148483"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楷体" panose="02010609060101010101" pitchFamily="49" charset="-122"/>
              <a:buChar char="☆"/>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U={</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张三，李四，王五</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algn="ct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V={</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篮球，排球，足球，乒乓球</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algn="ct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U×V</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上的一个模糊关系</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algn="ctr" eaLnBrk="1" hangingPunct="1">
              <a:buFont typeface="Wingdings" panose="05000000000000000000" pitchFamily="2" charset="2"/>
              <a:buNone/>
            </a:pPr>
            <a:endParaRPr lang="en-US" altLang="zh-CN" sz="2400" dirty="0" smtClean="0"/>
          </a:p>
        </p:txBody>
      </p:sp>
      <p:sp>
        <p:nvSpPr>
          <p:cNvPr id="38" name="灯片编号占位符 5"/>
          <p:cNvSpPr>
            <a:spLocks noGrp="1"/>
          </p:cNvSpPr>
          <p:nvPr>
            <p:ph type="sldNum" sz="quarter" idx="12"/>
          </p:nvPr>
        </p:nvSpPr>
        <p:spPr/>
        <p:txBody>
          <a:bodyPr/>
          <a:lstStyle/>
          <a:p>
            <a:pPr>
              <a:defRPr/>
            </a:pPr>
            <a:fld id="{5EC8F1D9-CBC1-401E-9BEE-69071D844D03}" type="slidenum">
              <a:rPr lang="en-US" altLang="zh-CN"/>
            </a:fld>
            <a:endParaRPr lang="en-US" altLang="zh-CN"/>
          </a:p>
        </p:txBody>
      </p:sp>
      <p:graphicFrame>
        <p:nvGraphicFramePr>
          <p:cNvPr id="148518" name="Group 38"/>
          <p:cNvGraphicFramePr>
            <a:graphicFrameLocks noGrp="1"/>
          </p:cNvGraphicFramePr>
          <p:nvPr/>
        </p:nvGraphicFramePr>
        <p:xfrm>
          <a:off x="685800" y="3505200"/>
          <a:ext cx="8077200" cy="2876551"/>
        </p:xfrm>
        <a:graphic>
          <a:graphicData uri="http://schemas.openxmlformats.org/drawingml/2006/table">
            <a:tbl>
              <a:tblPr/>
              <a:tblGrid>
                <a:gridCol w="1616075"/>
                <a:gridCol w="1614488"/>
                <a:gridCol w="1616075"/>
                <a:gridCol w="1614487"/>
                <a:gridCol w="1616075"/>
              </a:tblGrid>
              <a:tr h="776288">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篮球</a:t>
                      </a:r>
                      <a:endPar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排球</a:t>
                      </a:r>
                      <a:endPar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足球</a:t>
                      </a:r>
                      <a:endPar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乒乓球</a:t>
                      </a:r>
                      <a:endPar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张三</a:t>
                      </a:r>
                      <a:endPar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0.7</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0.5</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0.4</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288">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李四</a:t>
                      </a:r>
                      <a:endPar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0.6</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0.5</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王五</a:t>
                      </a:r>
                      <a:endPara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0.5</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0.3</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0.8</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333" name="Line 36"/>
          <p:cNvSpPr>
            <a:spLocks noChangeShapeType="1"/>
          </p:cNvSpPr>
          <p:nvPr/>
        </p:nvSpPr>
        <p:spPr bwMode="auto">
          <a:xfrm>
            <a:off x="1447800" y="3276600"/>
            <a:ext cx="838200" cy="838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5334" name="Line 37"/>
          <p:cNvSpPr>
            <a:spLocks noChangeShapeType="1"/>
          </p:cNvSpPr>
          <p:nvPr/>
        </p:nvSpPr>
        <p:spPr bwMode="auto">
          <a:xfrm>
            <a:off x="685800" y="3733800"/>
            <a:ext cx="1600200" cy="3810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 calcmode="lin" valueType="num">
                                      <p:cBhvr additive="base">
                                        <p:cTn id="12" dur="5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848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 calcmode="lin" valueType="num">
                                      <p:cBhvr additive="base">
                                        <p:cTn id="17" dur="500" fill="hold"/>
                                        <p:tgtEl>
                                          <p:spTgt spid="1484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8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48518"/>
                                        </p:tgtEl>
                                        <p:attrNameLst>
                                          <p:attrName>style.visibility</p:attrName>
                                        </p:attrNameLst>
                                      </p:cBhvr>
                                      <p:to>
                                        <p:strVal val="visible"/>
                                      </p:to>
                                    </p:set>
                                    <p:animEffect transition="in" filter="checkerboard(across)">
                                      <p:cBhvr>
                                        <p:cTn id="23" dur="500"/>
                                        <p:tgtEl>
                                          <p:spTgt spid="148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fontAlgn="auto" hangingPunct="1">
              <a:spcAft>
                <a:spcPts val="0"/>
              </a:spcAft>
              <a:defRPr/>
            </a:pPr>
            <a:r>
              <a:rPr lang="zh-CN" altLang="en-US"/>
              <a:t>模糊关系的合成</a:t>
            </a:r>
            <a:endParaRPr lang="zh-CN" altLang="en-US"/>
          </a:p>
        </p:txBody>
      </p:sp>
      <p:sp>
        <p:nvSpPr>
          <p:cNvPr id="149507" name="Rectangle 3" descr="Rectangle: Click to edit Master text styles&#10;Second level&#10;Third level&#10;Fourth level&#10;Fifth level"/>
          <p:cNvSpPr>
            <a:spLocks noGrp="1" noChangeArrowheads="1"/>
          </p:cNvSpPr>
          <p:nvPr>
            <p:ph idx="1"/>
          </p:nvPr>
        </p:nvSpPr>
        <p:spPr/>
        <p:txBody>
          <a:bodyPr/>
          <a:lstStyle/>
          <a:p>
            <a:pPr eaLnBrk="1" hangingPunct="1">
              <a:buFont typeface="Wingdings" panose="05000000000000000000" pitchFamily="2" charset="2"/>
              <a:buNone/>
            </a:pPr>
            <a:r>
              <a:rPr lang="zh-CN" altLang="en-US" sz="2400" dirty="0" smtClean="0">
                <a:solidFill>
                  <a:schemeClr val="tx1"/>
                </a:solidFill>
                <a:latin typeface="+mn-ea"/>
              </a:rPr>
              <a:t>定义</a:t>
            </a:r>
            <a:r>
              <a:rPr lang="en-US" altLang="zh-CN" sz="2400" dirty="0" smtClean="0">
                <a:solidFill>
                  <a:schemeClr val="tx1"/>
                </a:solidFill>
                <a:latin typeface="+mn-ea"/>
              </a:rPr>
              <a:t>4.9 </a:t>
            </a:r>
            <a:r>
              <a:rPr lang="zh-CN" altLang="en-US" sz="2400" dirty="0" smtClean="0">
                <a:solidFill>
                  <a:schemeClr val="tx1"/>
                </a:solidFill>
                <a:latin typeface="+mn-ea"/>
              </a:rPr>
              <a:t>设</a:t>
            </a:r>
            <a:r>
              <a:rPr lang="en-US" altLang="zh-CN" sz="2400" dirty="0" smtClean="0">
                <a:solidFill>
                  <a:schemeClr val="tx1"/>
                </a:solidFill>
                <a:latin typeface="+mn-ea"/>
              </a:rPr>
              <a:t>R</a:t>
            </a:r>
            <a:r>
              <a:rPr lang="en-US" altLang="zh-CN" sz="2400" baseline="-25000" dirty="0" smtClean="0">
                <a:solidFill>
                  <a:schemeClr val="tx1"/>
                </a:solidFill>
                <a:latin typeface="+mn-ea"/>
              </a:rPr>
              <a:t>1</a:t>
            </a:r>
            <a:r>
              <a:rPr lang="zh-CN" altLang="en-US" sz="2400" dirty="0" smtClean="0">
                <a:solidFill>
                  <a:schemeClr val="tx1"/>
                </a:solidFill>
                <a:latin typeface="+mn-ea"/>
              </a:rPr>
              <a:t>与</a:t>
            </a:r>
            <a:r>
              <a:rPr lang="en-US" altLang="zh-CN" sz="2400" dirty="0" smtClean="0">
                <a:solidFill>
                  <a:schemeClr val="tx1"/>
                </a:solidFill>
                <a:latin typeface="+mn-ea"/>
              </a:rPr>
              <a:t>R</a:t>
            </a:r>
            <a:r>
              <a:rPr lang="en-US" altLang="zh-CN" sz="2400" baseline="-25000" dirty="0" smtClean="0">
                <a:solidFill>
                  <a:schemeClr val="tx1"/>
                </a:solidFill>
                <a:latin typeface="+mn-ea"/>
              </a:rPr>
              <a:t>2</a:t>
            </a:r>
            <a:r>
              <a:rPr lang="zh-CN" altLang="en-US" sz="2400" dirty="0" smtClean="0">
                <a:solidFill>
                  <a:schemeClr val="tx1"/>
                </a:solidFill>
                <a:latin typeface="+mn-ea"/>
              </a:rPr>
              <a:t>分别是</a:t>
            </a:r>
            <a:r>
              <a:rPr lang="en-US" altLang="zh-CN" sz="2400" dirty="0" smtClean="0">
                <a:solidFill>
                  <a:schemeClr val="tx1"/>
                </a:solidFill>
                <a:latin typeface="+mn-ea"/>
              </a:rPr>
              <a:t>U×V</a:t>
            </a:r>
            <a:r>
              <a:rPr lang="zh-CN" altLang="en-US" sz="2400" dirty="0" smtClean="0">
                <a:solidFill>
                  <a:schemeClr val="tx1"/>
                </a:solidFill>
                <a:latin typeface="+mn-ea"/>
              </a:rPr>
              <a:t>与</a:t>
            </a:r>
            <a:r>
              <a:rPr lang="en-US" altLang="zh-CN" sz="2400" dirty="0" smtClean="0">
                <a:solidFill>
                  <a:schemeClr val="tx1"/>
                </a:solidFill>
                <a:latin typeface="+mn-ea"/>
              </a:rPr>
              <a:t>V×W</a:t>
            </a:r>
            <a:r>
              <a:rPr lang="zh-CN" altLang="en-US" sz="2400" dirty="0" smtClean="0">
                <a:solidFill>
                  <a:schemeClr val="tx1"/>
                </a:solidFill>
                <a:latin typeface="+mn-ea"/>
              </a:rPr>
              <a:t>上的两个模糊关系，则</a:t>
            </a:r>
            <a:r>
              <a:rPr lang="en-US" altLang="zh-CN" sz="2400" dirty="0" smtClean="0">
                <a:solidFill>
                  <a:schemeClr val="tx1"/>
                </a:solidFill>
                <a:latin typeface="+mn-ea"/>
              </a:rPr>
              <a:t>R</a:t>
            </a:r>
            <a:r>
              <a:rPr lang="en-US" altLang="zh-CN" sz="2400" baseline="-25000" dirty="0" smtClean="0">
                <a:solidFill>
                  <a:schemeClr val="tx1"/>
                </a:solidFill>
                <a:latin typeface="+mn-ea"/>
              </a:rPr>
              <a:t>1</a:t>
            </a:r>
            <a:r>
              <a:rPr lang="zh-CN" altLang="en-US" sz="2400" dirty="0" smtClean="0">
                <a:solidFill>
                  <a:schemeClr val="tx1"/>
                </a:solidFill>
                <a:latin typeface="+mn-ea"/>
              </a:rPr>
              <a:t>与</a:t>
            </a:r>
            <a:r>
              <a:rPr lang="en-US" altLang="zh-CN" sz="2400" dirty="0" smtClean="0">
                <a:solidFill>
                  <a:schemeClr val="tx1"/>
                </a:solidFill>
                <a:latin typeface="+mn-ea"/>
              </a:rPr>
              <a:t>R</a:t>
            </a:r>
            <a:r>
              <a:rPr lang="en-US" altLang="zh-CN" sz="2400" baseline="-25000" dirty="0" smtClean="0">
                <a:solidFill>
                  <a:schemeClr val="tx1"/>
                </a:solidFill>
                <a:latin typeface="+mn-ea"/>
              </a:rPr>
              <a:t>2</a:t>
            </a:r>
            <a:r>
              <a:rPr lang="zh-CN" altLang="en-US" sz="2400" dirty="0" smtClean="0">
                <a:solidFill>
                  <a:schemeClr val="tx1"/>
                </a:solidFill>
                <a:latin typeface="+mn-ea"/>
              </a:rPr>
              <a:t>的合成是指从</a:t>
            </a:r>
            <a:r>
              <a:rPr lang="en-US" altLang="zh-CN" sz="2400" dirty="0" smtClean="0">
                <a:solidFill>
                  <a:schemeClr val="tx1"/>
                </a:solidFill>
                <a:latin typeface="+mn-ea"/>
              </a:rPr>
              <a:t>U</a:t>
            </a:r>
            <a:r>
              <a:rPr lang="zh-CN" altLang="en-US" sz="2400" dirty="0" smtClean="0">
                <a:solidFill>
                  <a:schemeClr val="tx1"/>
                </a:solidFill>
                <a:latin typeface="+mn-ea"/>
              </a:rPr>
              <a:t>到</a:t>
            </a:r>
            <a:r>
              <a:rPr lang="en-US" altLang="zh-CN" sz="2400" dirty="0" smtClean="0">
                <a:solidFill>
                  <a:schemeClr val="tx1"/>
                </a:solidFill>
                <a:latin typeface="+mn-ea"/>
              </a:rPr>
              <a:t>W</a:t>
            </a:r>
            <a:r>
              <a:rPr lang="zh-CN" altLang="en-US" sz="2400" dirty="0" smtClean="0">
                <a:solidFill>
                  <a:schemeClr val="tx1"/>
                </a:solidFill>
                <a:latin typeface="+mn-ea"/>
              </a:rPr>
              <a:t>的一个模糊关系，记为</a:t>
            </a:r>
            <a:endParaRPr lang="zh-CN" altLang="en-US" sz="2400" dirty="0" smtClean="0">
              <a:solidFill>
                <a:schemeClr val="tx1"/>
              </a:solidFill>
              <a:latin typeface="+mn-ea"/>
            </a:endParaRPr>
          </a:p>
          <a:p>
            <a:pPr algn="ctr" eaLnBrk="1" hangingPunct="1">
              <a:buFont typeface="Wingdings" panose="05000000000000000000" pitchFamily="2" charset="2"/>
              <a:buNone/>
            </a:pPr>
            <a:r>
              <a:rPr lang="en-US" altLang="zh-CN" sz="2400" dirty="0" smtClean="0"/>
              <a:t>R</a:t>
            </a:r>
            <a:r>
              <a:rPr lang="en-US" altLang="zh-CN" sz="2400" baseline="-25000" dirty="0" smtClean="0"/>
              <a:t>1</a:t>
            </a:r>
            <a:r>
              <a:rPr lang="en-US" altLang="zh-CN" sz="2400" dirty="0" smtClean="0"/>
              <a:t>°R</a:t>
            </a:r>
            <a:r>
              <a:rPr lang="en-US" altLang="zh-CN" sz="2400" baseline="-25000" dirty="0" smtClean="0"/>
              <a:t>2</a:t>
            </a:r>
            <a:endParaRPr lang="en-US" altLang="zh-CN" sz="2400" baseline="-25000" dirty="0" smtClean="0"/>
          </a:p>
          <a:p>
            <a:pPr eaLnBrk="1" hangingPunct="1">
              <a:buFont typeface="Wingdings" panose="05000000000000000000" pitchFamily="2" charset="2"/>
              <a:buNone/>
            </a:pPr>
            <a:r>
              <a:rPr lang="zh-CN" altLang="en-US" sz="2400" dirty="0" smtClean="0"/>
              <a:t>其隶属函数为</a:t>
            </a:r>
            <a:endParaRPr lang="zh-CN" altLang="en-US" sz="2400" dirty="0" smtClean="0"/>
          </a:p>
          <a:p>
            <a:pPr eaLnBrk="1" hangingPunct="1">
              <a:buFont typeface="Wingdings" panose="05000000000000000000" pitchFamily="2" charset="2"/>
              <a:buNone/>
            </a:pPr>
            <a:endParaRPr lang="zh-CN" altLang="en-US" sz="2400" dirty="0" smtClean="0"/>
          </a:p>
          <a:p>
            <a:pPr eaLnBrk="1" hangingPunct="1">
              <a:buFont typeface="Wingdings" panose="05000000000000000000" pitchFamily="2" charset="2"/>
              <a:buNone/>
            </a:pPr>
            <a:endParaRPr lang="en-US" altLang="zh-CN" sz="2400" dirty="0" smtClean="0"/>
          </a:p>
        </p:txBody>
      </p:sp>
      <p:sp>
        <p:nvSpPr>
          <p:cNvPr id="5" name="灯片编号占位符 5"/>
          <p:cNvSpPr>
            <a:spLocks noGrp="1"/>
          </p:cNvSpPr>
          <p:nvPr>
            <p:ph type="sldNum" sz="quarter" idx="12"/>
          </p:nvPr>
        </p:nvSpPr>
        <p:spPr/>
        <p:txBody>
          <a:bodyPr/>
          <a:lstStyle/>
          <a:p>
            <a:pPr>
              <a:defRPr/>
            </a:pPr>
            <a:fld id="{D7CE98AE-5EB8-495F-99A9-BFBC4DBF266A}" type="slidenum">
              <a:rPr lang="en-US" altLang="zh-CN"/>
            </a:fld>
            <a:endParaRPr lang="en-US" altLang="zh-CN"/>
          </a:p>
        </p:txBody>
      </p:sp>
      <p:graphicFrame>
        <p:nvGraphicFramePr>
          <p:cNvPr id="149508" name="Object 4"/>
          <p:cNvGraphicFramePr>
            <a:graphicFrameLocks noChangeAspect="1"/>
          </p:cNvGraphicFramePr>
          <p:nvPr/>
        </p:nvGraphicFramePr>
        <p:xfrm>
          <a:off x="650620" y="3896140"/>
          <a:ext cx="7992533" cy="749300"/>
        </p:xfrm>
        <a:graphic>
          <a:graphicData uri="http://schemas.openxmlformats.org/presentationml/2006/ole">
            <mc:AlternateContent xmlns:mc="http://schemas.openxmlformats.org/markup-compatibility/2006">
              <mc:Choice xmlns:v="urn:schemas-microsoft-com:vml" Requires="v">
                <p:oleObj spid="_x0000_s9242" name="Equation" r:id="rId1" imgW="4470400" imgH="419100" progId="Equation.DSMT4">
                  <p:embed/>
                </p:oleObj>
              </mc:Choice>
              <mc:Fallback>
                <p:oleObj name="Equation" r:id="rId1" imgW="4470400" imgH="419100" progId="Equation.DSMT4">
                  <p:embed/>
                  <p:pic>
                    <p:nvPicPr>
                      <p:cNvPr id="0" name="图片 92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620" y="3896140"/>
                        <a:ext cx="7992533" cy="7493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500" fill="hold"/>
                                        <p:tgtEl>
                                          <p:spTgt spid="149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 calcmode="lin" valueType="num">
                                      <p:cBhvr additive="base">
                                        <p:cTn id="12" dur="500" fill="hold"/>
                                        <p:tgtEl>
                                          <p:spTgt spid="14950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950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9507">
                                            <p:txEl>
                                              <p:pRg st="2" end="2"/>
                                            </p:txEl>
                                          </p:spTgt>
                                        </p:tgtEl>
                                        <p:attrNameLst>
                                          <p:attrName>style.visibility</p:attrName>
                                        </p:attrNameLst>
                                      </p:cBhvr>
                                      <p:to>
                                        <p:strVal val="visible"/>
                                      </p:to>
                                    </p:set>
                                    <p:anim calcmode="lin" valueType="num">
                                      <p:cBhvr additive="base">
                                        <p:cTn id="17" dur="500" fill="hold"/>
                                        <p:tgtEl>
                                          <p:spTgt spid="1495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9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49508"/>
                                        </p:tgtEl>
                                        <p:attrNameLst>
                                          <p:attrName>style.visibility</p:attrName>
                                        </p:attrNameLst>
                                      </p:cBhvr>
                                      <p:to>
                                        <p:strVal val="visible"/>
                                      </p:to>
                                    </p:set>
                                    <p:animEffect transition="in" filter="dissolve">
                                      <p:cBhvr>
                                        <p:cTn id="23"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fontAlgn="auto" hangingPunct="1">
              <a:spcAft>
                <a:spcPts val="0"/>
              </a:spcAft>
              <a:defRPr/>
            </a:pPr>
            <a:r>
              <a:rPr lang="zh-CN" altLang="en-US"/>
              <a:t>模糊关系合成举例</a:t>
            </a:r>
            <a:endParaRPr lang="zh-CN" altLang="en-US"/>
          </a:p>
        </p:txBody>
      </p:sp>
      <p:sp>
        <p:nvSpPr>
          <p:cNvPr id="150531" name="Rectangle 3" descr="Rectangle: Click to edit Master text styles&#10;Second level&#10;Third level&#10;Fourth level&#10;Fifth level"/>
          <p:cNvSpPr>
            <a:spLocks noGrp="1" noChangeArrowheads="1"/>
          </p:cNvSpPr>
          <p:nvPr>
            <p:ph idx="1"/>
          </p:nvPr>
        </p:nvSpPr>
        <p:spPr>
          <a:xfrm>
            <a:off x="838200" y="1444487"/>
            <a:ext cx="7772400" cy="5224601"/>
          </a:xfrm>
        </p:spPr>
        <p:txBody>
          <a:bodyPr>
            <a:normAutofit fontScale="92500" lnSpcReduction="20000"/>
          </a:bodyPr>
          <a:lstStyle/>
          <a:p>
            <a:pPr eaLnBrk="1" hangingPunct="1">
              <a:lnSpc>
                <a:spcPct val="120000"/>
              </a:lnSpc>
              <a:buFont typeface="楷体" panose="02010609060101010101" pitchFamily="49" charset="-122"/>
              <a:buChar char="☆"/>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设论域</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U=V={a, b, c}</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，论域</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W={x, y}</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是</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U×V</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上的模糊关系，</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是</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V×W</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上的模糊关系。求</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与</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R2</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的合成。</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80000"/>
              </a:lnSpc>
              <a:buFont typeface="Wingdings" panose="05000000000000000000" pitchFamily="2" charset="2"/>
              <a:buNone/>
            </a:pPr>
            <a:endParaRPr lang="zh-CN" altLang="en-US" sz="2000" dirty="0" smtClean="0"/>
          </a:p>
          <a:p>
            <a:pPr eaLnBrk="1" hangingPunct="1">
              <a:lnSpc>
                <a:spcPct val="80000"/>
              </a:lnSpc>
              <a:buFont typeface="Wingdings" panose="05000000000000000000" pitchFamily="2" charset="2"/>
              <a:buNone/>
            </a:pPr>
            <a:endParaRPr lang="zh-CN" altLang="en-US" sz="1800" dirty="0" smtClean="0"/>
          </a:p>
          <a:p>
            <a:pPr eaLnBrk="1" hangingPunct="1">
              <a:lnSpc>
                <a:spcPct val="80000"/>
              </a:lnSpc>
              <a:buFont typeface="Wingdings" panose="05000000000000000000" pitchFamily="2" charset="2"/>
              <a:buNone/>
            </a:pPr>
            <a:endParaRPr lang="zh-CN" altLang="en-US" sz="1800" dirty="0" smtClean="0"/>
          </a:p>
          <a:p>
            <a:pPr eaLnBrk="1" hangingPunct="1">
              <a:lnSpc>
                <a:spcPct val="80000"/>
              </a:lnSpc>
              <a:buFont typeface="Wingdings" panose="05000000000000000000" pitchFamily="2" charset="2"/>
              <a:buNone/>
            </a:pPr>
            <a:endParaRPr lang="zh-CN" altLang="en-US" sz="1800" dirty="0" smtClean="0"/>
          </a:p>
          <a:p>
            <a:pPr eaLnBrk="1" hangingPunct="1">
              <a:lnSpc>
                <a:spcPct val="80000"/>
              </a:lnSpc>
              <a:buFont typeface="Wingdings" panose="05000000000000000000" pitchFamily="2" charset="2"/>
              <a:buNone/>
            </a:pPr>
            <a:r>
              <a:rPr lang="zh-CN" altLang="en-US" sz="2000" dirty="0" smtClean="0"/>
              <a:t>解：</a:t>
            </a:r>
            <a:r>
              <a:rPr lang="en-US" altLang="zh-CN" sz="2000" dirty="0" smtClean="0"/>
              <a:t>R</a:t>
            </a:r>
            <a:r>
              <a:rPr lang="en-US" altLang="zh-CN" sz="2000" baseline="-25000" dirty="0" smtClean="0"/>
              <a:t>1</a:t>
            </a:r>
            <a:r>
              <a:rPr lang="zh-CN" altLang="en-US" sz="2000" dirty="0" smtClean="0"/>
              <a:t>与</a:t>
            </a:r>
            <a:r>
              <a:rPr lang="en-US" altLang="zh-CN" sz="2000" dirty="0" smtClean="0"/>
              <a:t>R</a:t>
            </a:r>
            <a:r>
              <a:rPr lang="en-US" altLang="zh-CN" sz="2000" baseline="-25000" dirty="0" smtClean="0"/>
              <a:t>2</a:t>
            </a:r>
            <a:r>
              <a:rPr lang="zh-CN" altLang="en-US" sz="2000" dirty="0" smtClean="0"/>
              <a:t>的合成是：</a:t>
            </a:r>
            <a:endParaRPr lang="zh-CN" altLang="en-US" sz="2000" dirty="0" smtClean="0"/>
          </a:p>
          <a:p>
            <a:pPr eaLnBrk="1" hangingPunct="1">
              <a:lnSpc>
                <a:spcPct val="80000"/>
              </a:lnSpc>
              <a:buFont typeface="Wingdings" panose="05000000000000000000" pitchFamily="2" charset="2"/>
              <a:buNone/>
            </a:pPr>
            <a:endParaRPr lang="zh-CN" altLang="en-US" sz="2000" dirty="0" smtClean="0"/>
          </a:p>
          <a:p>
            <a:pPr eaLnBrk="1" hangingPunct="1">
              <a:lnSpc>
                <a:spcPct val="80000"/>
              </a:lnSpc>
              <a:buFont typeface="Wingdings" panose="05000000000000000000" pitchFamily="2" charset="2"/>
              <a:buNone/>
            </a:pPr>
            <a:endParaRPr lang="zh-CN" altLang="en-US" sz="2000" dirty="0" smtClean="0"/>
          </a:p>
          <a:p>
            <a:pPr eaLnBrk="1" hangingPunct="1">
              <a:lnSpc>
                <a:spcPct val="80000"/>
              </a:lnSpc>
              <a:buFont typeface="Wingdings" panose="05000000000000000000" pitchFamily="2" charset="2"/>
              <a:buNone/>
            </a:pPr>
            <a:endParaRPr lang="zh-CN" altLang="en-US" sz="2000" dirty="0" smtClean="0"/>
          </a:p>
          <a:p>
            <a:pPr eaLnBrk="1" hangingPunct="1">
              <a:lnSpc>
                <a:spcPct val="80000"/>
              </a:lnSpc>
              <a:buFont typeface="Wingdings" panose="05000000000000000000" pitchFamily="2" charset="2"/>
              <a:buNone/>
            </a:pPr>
            <a:endParaRPr lang="zh-CN" altLang="en-US" sz="2000" dirty="0" smtClean="0"/>
          </a:p>
          <a:p>
            <a:pPr eaLnBrk="1" hangingPunct="1">
              <a:lnSpc>
                <a:spcPct val="80000"/>
              </a:lnSpc>
              <a:buFont typeface="Wingdings" panose="05000000000000000000" pitchFamily="2" charset="2"/>
              <a:buNone/>
            </a:pPr>
            <a:endParaRPr lang="zh-CN" altLang="en-US" sz="2000" dirty="0" smtClean="0"/>
          </a:p>
          <a:p>
            <a:pPr eaLnBrk="1" hangingPunct="1">
              <a:lnSpc>
                <a:spcPct val="80000"/>
              </a:lnSpc>
              <a:buFont typeface="Wingdings" panose="05000000000000000000" pitchFamily="2" charset="2"/>
              <a:buNone/>
            </a:pPr>
            <a:endParaRPr lang="en-US" altLang="zh-CN" sz="2000" dirty="0" smtClean="0"/>
          </a:p>
          <a:p>
            <a:pPr eaLnBrk="1" hangingPunct="1">
              <a:lnSpc>
                <a:spcPct val="80000"/>
              </a:lnSpc>
              <a:buFont typeface="Wingdings" panose="05000000000000000000" pitchFamily="2" charset="2"/>
              <a:buNone/>
            </a:pPr>
            <a:endParaRPr lang="zh-CN" altLang="en-US" sz="2000" dirty="0" smtClean="0"/>
          </a:p>
          <a:p>
            <a:pPr eaLnBrk="1" hangingPunct="1">
              <a:lnSpc>
                <a:spcPct val="80000"/>
              </a:lnSpc>
              <a:buFont typeface="Wingdings" panose="05000000000000000000" pitchFamily="2" charset="2"/>
              <a:buNone/>
            </a:pPr>
            <a:r>
              <a:rPr lang="zh-CN" altLang="en-US" sz="2000" dirty="0" smtClean="0"/>
              <a:t> </a:t>
            </a:r>
            <a:endParaRPr lang="zh-CN" altLang="en-US" sz="2000" dirty="0" smtClean="0"/>
          </a:p>
          <a:p>
            <a:pPr eaLnBrk="1" hangingPunct="1">
              <a:lnSpc>
                <a:spcPct val="80000"/>
              </a:lnSpc>
            </a:pPr>
            <a:endParaRPr lang="zh-CN" altLang="en-US" sz="2000" dirty="0" smtClean="0"/>
          </a:p>
          <a:p>
            <a:pPr eaLnBrk="1" hangingPunct="1">
              <a:lnSpc>
                <a:spcPct val="80000"/>
              </a:lnSpc>
            </a:pPr>
            <a:r>
              <a:rPr lang="zh-CN" altLang="en-US" sz="2000" dirty="0" smtClean="0"/>
              <a:t>合成法则类似于矩阵乘法。</a:t>
            </a:r>
            <a:endParaRPr lang="zh-CN" altLang="en-US" sz="2000" dirty="0" smtClean="0"/>
          </a:p>
        </p:txBody>
      </p:sp>
      <p:sp>
        <p:nvSpPr>
          <p:cNvPr id="8" name="灯片编号占位符 5"/>
          <p:cNvSpPr>
            <a:spLocks noGrp="1"/>
          </p:cNvSpPr>
          <p:nvPr>
            <p:ph type="sldNum" sz="quarter" idx="12"/>
          </p:nvPr>
        </p:nvSpPr>
        <p:spPr/>
        <p:txBody>
          <a:bodyPr/>
          <a:lstStyle/>
          <a:p>
            <a:pPr>
              <a:defRPr/>
            </a:pPr>
            <a:fld id="{76421A96-139E-4613-AEDE-935A993B1B17}" type="slidenum">
              <a:rPr lang="en-US" altLang="zh-CN"/>
            </a:fld>
            <a:endParaRPr lang="en-US" altLang="zh-CN"/>
          </a:p>
        </p:txBody>
      </p:sp>
      <p:sp>
        <p:nvSpPr>
          <p:cNvPr id="1024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50534" name="Object 6"/>
          <p:cNvGraphicFramePr>
            <a:graphicFrameLocks noChangeAspect="1"/>
          </p:cNvGraphicFramePr>
          <p:nvPr/>
        </p:nvGraphicFramePr>
        <p:xfrm>
          <a:off x="2738506" y="2203728"/>
          <a:ext cx="3960813" cy="1079500"/>
        </p:xfrm>
        <a:graphic>
          <a:graphicData uri="http://schemas.openxmlformats.org/presentationml/2006/ole">
            <mc:AlternateContent xmlns:mc="http://schemas.openxmlformats.org/markup-compatibility/2006">
              <mc:Choice xmlns:v="urn:schemas-microsoft-com:vml" Requires="v">
                <p:oleObj spid="_x0000_s10290" name="Equation" r:id="rId1" imgW="2616200" imgH="711200" progId="Equation.3">
                  <p:embed/>
                </p:oleObj>
              </mc:Choice>
              <mc:Fallback>
                <p:oleObj name="Equation" r:id="rId1" imgW="2616200" imgH="711200" progId="Equation.3">
                  <p:embed/>
                  <p:pic>
                    <p:nvPicPr>
                      <p:cNvPr id="0" name="图片 102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506" y="2203728"/>
                        <a:ext cx="39608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50536" name="Object 8"/>
          <p:cNvGraphicFramePr>
            <a:graphicFrameLocks noChangeAspect="1"/>
          </p:cNvGraphicFramePr>
          <p:nvPr/>
        </p:nvGraphicFramePr>
        <p:xfrm>
          <a:off x="1620838" y="3622748"/>
          <a:ext cx="6335712" cy="2278062"/>
        </p:xfrm>
        <a:graphic>
          <a:graphicData uri="http://schemas.openxmlformats.org/presentationml/2006/ole">
            <mc:AlternateContent xmlns:mc="http://schemas.openxmlformats.org/markup-compatibility/2006">
              <mc:Choice xmlns:v="urn:schemas-microsoft-com:vml" Requires="v">
                <p:oleObj spid="_x0000_s10291" name="Equation" r:id="rId3" imgW="4584700" imgH="1651000" progId="Equation.3">
                  <p:embed/>
                </p:oleObj>
              </mc:Choice>
              <mc:Fallback>
                <p:oleObj name="Equation" r:id="rId3" imgW="4584700" imgH="1651000" progId="Equation.3">
                  <p:embed/>
                  <p:pic>
                    <p:nvPicPr>
                      <p:cNvPr id="0" name="图片 102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838" y="3622748"/>
                        <a:ext cx="6335712" cy="227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0534"/>
                                        </p:tgtEl>
                                        <p:attrNameLst>
                                          <p:attrName>style.visibility</p:attrName>
                                        </p:attrNameLst>
                                      </p:cBhvr>
                                      <p:to>
                                        <p:strVal val="visible"/>
                                      </p:to>
                                    </p:set>
                                    <p:anim calcmode="lin" valueType="num">
                                      <p:cBhvr additive="base">
                                        <p:cTn id="12" dur="500" fill="hold"/>
                                        <p:tgtEl>
                                          <p:spTgt spid="150534"/>
                                        </p:tgtEl>
                                        <p:attrNameLst>
                                          <p:attrName>ppt_x</p:attrName>
                                        </p:attrNameLst>
                                      </p:cBhvr>
                                      <p:tavLst>
                                        <p:tav tm="0">
                                          <p:val>
                                            <p:strVal val="#ppt_x"/>
                                          </p:val>
                                        </p:tav>
                                        <p:tav tm="100000">
                                          <p:val>
                                            <p:strVal val="#ppt_x"/>
                                          </p:val>
                                        </p:tav>
                                      </p:tavLst>
                                    </p:anim>
                                    <p:anim calcmode="lin" valueType="num">
                                      <p:cBhvr additive="base">
                                        <p:cTn id="13" dur="500" fill="hold"/>
                                        <p:tgtEl>
                                          <p:spTgt spid="1505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0531">
                                            <p:txEl>
                                              <p:pRg st="5" end="5"/>
                                            </p:txEl>
                                          </p:spTgt>
                                        </p:tgtEl>
                                        <p:attrNameLst>
                                          <p:attrName>style.visibility</p:attrName>
                                        </p:attrNameLst>
                                      </p:cBhvr>
                                      <p:to>
                                        <p:strVal val="visible"/>
                                      </p:to>
                                    </p:set>
                                    <p:anim calcmode="lin" valueType="num">
                                      <p:cBhvr additive="base">
                                        <p:cTn id="18" dur="500" fill="hold"/>
                                        <p:tgtEl>
                                          <p:spTgt spid="150531">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0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50536"/>
                                        </p:tgtEl>
                                        <p:attrNameLst>
                                          <p:attrName>style.visibility</p:attrName>
                                        </p:attrNameLst>
                                      </p:cBhvr>
                                      <p:to>
                                        <p:strVal val="visible"/>
                                      </p:to>
                                    </p:set>
                                    <p:animEffect transition="in" filter="wipe(up)">
                                      <p:cBhvr>
                                        <p:cTn id="24" dur="3000"/>
                                        <p:tgtEl>
                                          <p:spTgt spid="15053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0531">
                                            <p:txEl>
                                              <p:pRg st="15" end="15"/>
                                            </p:txEl>
                                          </p:spTgt>
                                        </p:tgtEl>
                                        <p:attrNameLst>
                                          <p:attrName>style.visibility</p:attrName>
                                        </p:attrNameLst>
                                      </p:cBhvr>
                                      <p:to>
                                        <p:strVal val="visible"/>
                                      </p:to>
                                    </p:set>
                                    <p:anim calcmode="lin" valueType="num">
                                      <p:cBhvr additive="base">
                                        <p:cTn id="29" dur="500" fill="hold"/>
                                        <p:tgtEl>
                                          <p:spTgt spid="150531">
                                            <p:txEl>
                                              <p:pRg st="15" end="1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053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33400" y="228600"/>
            <a:ext cx="8382000" cy="762000"/>
          </a:xfrm>
        </p:spPr>
        <p:txBody>
          <a:bodyPr>
            <a:normAutofit fontScale="90000"/>
          </a:bodyPr>
          <a:lstStyle/>
          <a:p>
            <a:pPr eaLnBrk="1" fontAlgn="auto" hangingPunct="1">
              <a:spcAft>
                <a:spcPts val="0"/>
              </a:spcAft>
              <a:defRPr/>
            </a:pPr>
            <a:r>
              <a:rPr lang="en-US" altLang="zh-CN" dirty="0" smtClean="0">
                <a:sym typeface="+mn-ea"/>
              </a:rPr>
              <a:t>4. </a:t>
            </a:r>
            <a:r>
              <a:rPr lang="zh-CN" altLang="en-US" dirty="0" smtClean="0">
                <a:sym typeface="+mn-ea"/>
              </a:rPr>
              <a:t>模糊逻辑</a:t>
            </a:r>
            <a:endParaRPr lang="zh-CN" altLang="en-US"/>
          </a:p>
        </p:txBody>
      </p:sp>
      <p:sp>
        <p:nvSpPr>
          <p:cNvPr id="167939" name="Rectangle 3" descr="Rectangle: Click to edit Master text styles&#10;Second level&#10;Third level&#10;Fourth level&#10;Fifth level"/>
          <p:cNvSpPr>
            <a:spLocks noGrp="1" noChangeArrowheads="1"/>
          </p:cNvSpPr>
          <p:nvPr>
            <p:ph idx="1"/>
          </p:nvPr>
        </p:nvSpPr>
        <p:spPr>
          <a:xfrm>
            <a:off x="304800" y="1066800"/>
            <a:ext cx="8534400" cy="5486400"/>
          </a:xfrm>
        </p:spPr>
        <p:txBody>
          <a:bodyPr/>
          <a:lstStyle/>
          <a:p>
            <a:pPr eaLnBrk="1" hangingPunct="1"/>
            <a:r>
              <a:rPr lang="zh-CN" altLang="en-US" dirty="0" smtClean="0">
                <a:solidFill>
                  <a:schemeClr val="tx1"/>
                </a:solidFill>
              </a:rPr>
              <a:t>含有模糊概念、模糊数据或带有确信程度的语句称为</a:t>
            </a:r>
            <a:r>
              <a:rPr lang="zh-CN" altLang="en-US"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模糊命题</a:t>
            </a:r>
            <a:r>
              <a:rPr lang="zh-CN" altLang="en-US" dirty="0" smtClean="0">
                <a:solidFill>
                  <a:schemeClr val="tx1"/>
                </a:solidFill>
              </a:rPr>
              <a:t>。它的一般表示形式为：</a:t>
            </a:r>
            <a:endParaRPr lang="zh-CN" altLang="en-US" dirty="0" smtClean="0">
              <a:solidFill>
                <a:schemeClr val="tx1"/>
              </a:solidFill>
            </a:endParaRPr>
          </a:p>
          <a:p>
            <a:pPr algn="ctr" eaLnBrk="1" hangingPunct="1">
              <a:buFont typeface="Wingdings" panose="05000000000000000000" pitchFamily="2" charset="2"/>
              <a:buNone/>
            </a:pPr>
            <a:r>
              <a:rPr lang="en-US" altLang="zh-CN" dirty="0" smtClean="0"/>
              <a:t>x		is 	A</a:t>
            </a:r>
            <a:endParaRPr lang="en-US" altLang="zh-CN" dirty="0" smtClean="0"/>
          </a:p>
          <a:p>
            <a:pPr eaLnBrk="1" hangingPunct="1">
              <a:buFont typeface="Wingdings" panose="05000000000000000000" pitchFamily="2" charset="2"/>
              <a:buNone/>
            </a:pPr>
            <a:r>
              <a:rPr lang="zh-CN" altLang="en-US" dirty="0" smtClean="0"/>
              <a:t>或者		</a:t>
            </a:r>
            <a:r>
              <a:rPr lang="en-US" altLang="zh-CN" dirty="0" smtClean="0"/>
              <a:t>x	is	A	(CF)</a:t>
            </a:r>
            <a:endParaRPr lang="en-US" altLang="zh-CN" dirty="0" smtClean="0"/>
          </a:p>
          <a:p>
            <a:pPr eaLnBrk="1" hangingPunct="1">
              <a:buFont typeface="楷体" panose="02010609060101010101" pitchFamily="49" charset="-122"/>
              <a:buChar char="☆"/>
            </a:pPr>
            <a:r>
              <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例如：	张三	是（</a:t>
            </a:r>
            <a:r>
              <a:rPr lang="en-US" altLang="zh-CN"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is</a:t>
            </a:r>
            <a:r>
              <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年轻的</a:t>
            </a:r>
            <a:endPar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r>
              <a:rPr lang="zh-CN" altLang="en-US" dirty="0" smtClean="0"/>
              <a:t>模糊语言值（</a:t>
            </a:r>
            <a:r>
              <a:rPr lang="en-US" altLang="zh-CN" dirty="0" smtClean="0"/>
              <a:t>A</a:t>
            </a:r>
            <a:r>
              <a:rPr lang="zh-CN" altLang="en-US" dirty="0" smtClean="0"/>
              <a:t>）</a:t>
            </a:r>
            <a:r>
              <a:rPr lang="zh-CN" altLang="en-US" dirty="0" smtClean="0">
                <a:solidFill>
                  <a:schemeClr val="tx1"/>
                </a:solidFill>
              </a:rPr>
              <a:t>是指表示大小、长短、高矮、轻重、快慢、多少等程度的一些词汇。</a:t>
            </a:r>
            <a:endParaRPr lang="zh-CN" altLang="en-US" dirty="0" smtClean="0">
              <a:solidFill>
                <a:schemeClr val="tx1"/>
              </a:solidFill>
            </a:endParaRPr>
          </a:p>
          <a:p>
            <a:pPr eaLnBrk="1" hangingPunct="1"/>
            <a:r>
              <a:rPr lang="zh-CN" altLang="en-US" dirty="0" smtClean="0"/>
              <a:t>使用模糊语言值更符合人们表述问题的习惯。</a:t>
            </a:r>
            <a:endParaRPr lang="zh-CN" altLang="en-US" dirty="0" smtClean="0"/>
          </a:p>
          <a:p>
            <a:pPr eaLnBrk="1" hangingPunct="1"/>
            <a:r>
              <a:rPr lang="zh-CN" altLang="en-US" smtClean="0">
                <a:sym typeface="+mn-ea"/>
              </a:rPr>
              <a:t>模糊逻辑运算</a:t>
            </a:r>
            <a:endParaRPr lang="en-US" altLang="zh-CN" smtClean="0"/>
          </a:p>
          <a:p>
            <a:pPr eaLnBrk="1" hangingPunct="1"/>
            <a:endParaRPr lang="zh-CN" altLang="en-US" dirty="0" smtClean="0"/>
          </a:p>
        </p:txBody>
      </p:sp>
      <p:sp>
        <p:nvSpPr>
          <p:cNvPr id="4" name="灯片编号占位符 5"/>
          <p:cNvSpPr>
            <a:spLocks noGrp="1"/>
          </p:cNvSpPr>
          <p:nvPr>
            <p:ph type="sldNum" sz="quarter" idx="12"/>
          </p:nvPr>
        </p:nvSpPr>
        <p:spPr/>
        <p:txBody>
          <a:bodyPr/>
          <a:lstStyle/>
          <a:p>
            <a:pPr>
              <a:defRPr/>
            </a:pPr>
            <a:fld id="{5BCF54B7-C683-4252-BF66-830A590DE752}" type="slidenum">
              <a:rPr lang="en-US" altLang="zh-CN"/>
            </a:fld>
            <a:endParaRPr lang="en-US" altLang="zh-CN"/>
          </a:p>
        </p:txBody>
      </p:sp>
      <p:graphicFrame>
        <p:nvGraphicFramePr>
          <p:cNvPr id="156676" name="Object 4"/>
          <p:cNvGraphicFramePr>
            <a:graphicFrameLocks noChangeAspect="1"/>
          </p:cNvGraphicFramePr>
          <p:nvPr>
            <p:custDataLst>
              <p:tags r:id="rId1"/>
            </p:custDataLst>
          </p:nvPr>
        </p:nvGraphicFramePr>
        <p:xfrm>
          <a:off x="1177925" y="5347335"/>
          <a:ext cx="6788785" cy="1430655"/>
        </p:xfrm>
        <a:graphic>
          <a:graphicData uri="http://schemas.openxmlformats.org/presentationml/2006/ole">
            <mc:AlternateContent xmlns:mc="http://schemas.openxmlformats.org/markup-compatibility/2006">
              <mc:Choice xmlns:v="urn:schemas-microsoft-com:vml" Requires="v">
                <p:oleObj spid="_x0000_s12314" name="" r:id="rId2" imgW="4559300" imgH="965200" progId="Equation.DSMT4">
                  <p:embed/>
                </p:oleObj>
              </mc:Choice>
              <mc:Fallback>
                <p:oleObj name="" r:id="rId2" imgW="4559300" imgH="965200" progId="Equation.DSMT4">
                  <p:embed/>
                  <p:pic>
                    <p:nvPicPr>
                      <p:cNvPr id="0" name="图片 123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5347335"/>
                        <a:ext cx="6788785" cy="1430655"/>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7939">
                                            <p:txEl>
                                              <p:pRg st="2" end="2"/>
                                            </p:txEl>
                                          </p:spTgt>
                                        </p:tgtEl>
                                        <p:attrNameLst>
                                          <p:attrName>style.visibility</p:attrName>
                                        </p:attrNameLst>
                                      </p:cBhvr>
                                      <p:to>
                                        <p:strVal val="visible"/>
                                      </p:to>
                                    </p:set>
                                    <p:anim calcmode="lin" valueType="num">
                                      <p:cBhvr additive="base">
                                        <p:cTn id="19" dur="500" fill="hold"/>
                                        <p:tgtEl>
                                          <p:spTgt spid="1679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7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7939">
                                            <p:txEl>
                                              <p:pRg st="3" end="3"/>
                                            </p:txEl>
                                          </p:spTgt>
                                        </p:tgtEl>
                                        <p:attrNameLst>
                                          <p:attrName>style.visibility</p:attrName>
                                        </p:attrNameLst>
                                      </p:cBhvr>
                                      <p:to>
                                        <p:strVal val="visible"/>
                                      </p:to>
                                    </p:set>
                                    <p:anim calcmode="lin" valueType="num">
                                      <p:cBhvr additive="base">
                                        <p:cTn id="25" dur="500" fill="hold"/>
                                        <p:tgtEl>
                                          <p:spTgt spid="1679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7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7939">
                                            <p:txEl>
                                              <p:pRg st="4" end="4"/>
                                            </p:txEl>
                                          </p:spTgt>
                                        </p:tgtEl>
                                        <p:attrNameLst>
                                          <p:attrName>style.visibility</p:attrName>
                                        </p:attrNameLst>
                                      </p:cBhvr>
                                      <p:to>
                                        <p:strVal val="visible"/>
                                      </p:to>
                                    </p:set>
                                    <p:anim calcmode="lin" valueType="num">
                                      <p:cBhvr additive="base">
                                        <p:cTn id="31" dur="500" fill="hold"/>
                                        <p:tgtEl>
                                          <p:spTgt spid="1679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7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7939">
                                            <p:txEl>
                                              <p:pRg st="5" end="5"/>
                                            </p:txEl>
                                          </p:spTgt>
                                        </p:tgtEl>
                                        <p:attrNameLst>
                                          <p:attrName>style.visibility</p:attrName>
                                        </p:attrNameLst>
                                      </p:cBhvr>
                                      <p:to>
                                        <p:strVal val="visible"/>
                                      </p:to>
                                    </p:set>
                                    <p:anim calcmode="lin" valueType="num">
                                      <p:cBhvr additive="base">
                                        <p:cTn id="37" dur="500" fill="hold"/>
                                        <p:tgtEl>
                                          <p:spTgt spid="1679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79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7939">
                                            <p:txEl>
                                              <p:pRg st="6" end="6"/>
                                            </p:txEl>
                                          </p:spTgt>
                                        </p:tgtEl>
                                        <p:attrNameLst>
                                          <p:attrName>style.visibility</p:attrName>
                                        </p:attrNameLst>
                                      </p:cBhvr>
                                      <p:to>
                                        <p:strVal val="visible"/>
                                      </p:to>
                                    </p:set>
                                    <p:anim calcmode="lin" valueType="num">
                                      <p:cBhvr additive="base">
                                        <p:cTn id="43" dur="500" fill="hold"/>
                                        <p:tgtEl>
                                          <p:spTgt spid="1679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79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56676"/>
                                        </p:tgtEl>
                                        <p:attrNameLst>
                                          <p:attrName>style.visibility</p:attrName>
                                        </p:attrNameLst>
                                      </p:cBhvr>
                                      <p:to>
                                        <p:strVal val="visible"/>
                                      </p:to>
                                    </p:set>
                                    <p:animEffect transition="in" filter="wipe(up)">
                                      <p:cBhvr>
                                        <p:cTn id="49" dur="3000"/>
                                        <p:tgtEl>
                                          <p:spTgt spid="156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fontAlgn="auto" hangingPunct="1">
              <a:spcAft>
                <a:spcPts val="0"/>
              </a:spcAft>
              <a:defRPr/>
            </a:pPr>
            <a:r>
              <a:rPr lang="zh-CN" altLang="en-US"/>
              <a:t>模糊语言值</a:t>
            </a:r>
            <a:endParaRPr lang="zh-CN" altLang="en-US"/>
          </a:p>
        </p:txBody>
      </p:sp>
      <p:sp>
        <p:nvSpPr>
          <p:cNvPr id="154627" name="Rectangle 3" descr="Rectangle: Click to edit Master text styles&#10;Second level&#10;Third level&#10;Fourth level&#10;Fifth level"/>
          <p:cNvSpPr>
            <a:spLocks noGrp="1" noChangeArrowheads="1"/>
          </p:cNvSpPr>
          <p:nvPr>
            <p:ph type="body" sz="half" idx="1"/>
          </p:nvPr>
        </p:nvSpPr>
        <p:spPr>
          <a:xfrm>
            <a:off x="838200" y="1905000"/>
            <a:ext cx="7766050" cy="4114800"/>
          </a:xfrm>
        </p:spPr>
        <p:txBody>
          <a:bodyPr/>
          <a:lstStyle/>
          <a:p>
            <a:pPr eaLnBrk="1" hangingPunct="1"/>
            <a:r>
              <a:rPr lang="zh-CN" altLang="en-US" sz="2800" smtClean="0"/>
              <a:t>模糊语言值</a:t>
            </a:r>
            <a:endParaRPr lang="zh-CN" altLang="en-US" sz="2800" smtClean="0"/>
          </a:p>
          <a:p>
            <a:pPr lvl="1" eaLnBrk="1" hangingPunct="1"/>
            <a:r>
              <a:rPr lang="zh-CN" altLang="en-US" sz="2400" smtClean="0"/>
              <a:t>大、很大、有些大、小、不太小</a:t>
            </a:r>
            <a:endParaRPr lang="zh-CN" altLang="en-US" sz="2400" smtClean="0"/>
          </a:p>
          <a:p>
            <a:pPr eaLnBrk="1" hangingPunct="1"/>
            <a:r>
              <a:rPr lang="zh-CN" altLang="en-US" sz="2800" smtClean="0"/>
              <a:t>基本概念扩充法</a:t>
            </a:r>
            <a:endParaRPr lang="zh-CN" altLang="en-US" sz="2800" smtClean="0"/>
          </a:p>
          <a:p>
            <a:pPr eaLnBrk="1" hangingPunct="1">
              <a:buFont typeface="Wingdings" panose="05000000000000000000" pitchFamily="2" charset="2"/>
              <a:buNone/>
            </a:pPr>
            <a:endParaRPr lang="en-US" altLang="zh-CN" sz="2800" smtClean="0"/>
          </a:p>
        </p:txBody>
      </p:sp>
      <p:graphicFrame>
        <p:nvGraphicFramePr>
          <p:cNvPr id="154628" name="Object 4"/>
          <p:cNvGraphicFramePr>
            <a:graphicFrameLocks noGrp="1" noChangeAspect="1"/>
          </p:cNvGraphicFramePr>
          <p:nvPr>
            <p:ph sz="half" idx="2"/>
          </p:nvPr>
        </p:nvGraphicFramePr>
        <p:xfrm>
          <a:off x="1547813" y="3644900"/>
          <a:ext cx="5903912" cy="1725613"/>
        </p:xfrm>
        <a:graphic>
          <a:graphicData uri="http://schemas.openxmlformats.org/presentationml/2006/ole">
            <mc:AlternateContent xmlns:mc="http://schemas.openxmlformats.org/markup-compatibility/2006">
              <mc:Choice xmlns:v="urn:schemas-microsoft-com:vml" Requires="v">
                <p:oleObj spid="_x0000_s11290" name="Equation" r:id="rId1" imgW="5168900" imgH="1511300" progId="Equation.DSMT4">
                  <p:embed/>
                </p:oleObj>
              </mc:Choice>
              <mc:Fallback>
                <p:oleObj name="Equation" r:id="rId1" imgW="5168900" imgH="1511300" progId="Equation.DSMT4">
                  <p:embed/>
                  <p:pic>
                    <p:nvPicPr>
                      <p:cNvPr id="0" name="图片 112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644900"/>
                        <a:ext cx="5903912" cy="172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6"/>
          <p:cNvSpPr>
            <a:spLocks noGrp="1"/>
          </p:cNvSpPr>
          <p:nvPr>
            <p:ph type="sldNum" sz="quarter" idx="12"/>
          </p:nvPr>
        </p:nvSpPr>
        <p:spPr/>
        <p:txBody>
          <a:bodyPr/>
          <a:lstStyle/>
          <a:p>
            <a:pPr>
              <a:defRPr/>
            </a:pPr>
            <a:fld id="{CF1D232E-2F98-4341-928C-CB50DB6B410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4628"/>
                                        </p:tgtEl>
                                        <p:attrNameLst>
                                          <p:attrName>style.visibility</p:attrName>
                                        </p:attrNameLst>
                                      </p:cBhvr>
                                      <p:to>
                                        <p:strVal val="visible"/>
                                      </p:to>
                                    </p:set>
                                    <p:animEffect transition="in" filter="dissolve">
                                      <p:cBhvr>
                                        <p:cTn id="25"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fontAlgn="auto" hangingPunct="1">
              <a:spcAft>
                <a:spcPts val="0"/>
              </a:spcAft>
              <a:defRPr/>
            </a:pPr>
            <a:r>
              <a:rPr lang="zh-CN" altLang="en-US"/>
              <a:t>模糊概念扩充法举例</a:t>
            </a:r>
            <a:endParaRPr lang="zh-CN" altLang="en-US"/>
          </a:p>
        </p:txBody>
      </p:sp>
      <p:sp>
        <p:nvSpPr>
          <p:cNvPr id="172035" name="Rectangle 3" descr="Rectangle: Click to edit Master text styles&#10;Second level&#10;Third level&#10;Fourth level&#10;Fifth level"/>
          <p:cNvSpPr>
            <a:spLocks noGrp="1" noChangeArrowheads="1"/>
          </p:cNvSpPr>
          <p:nvPr>
            <p:ph idx="1"/>
          </p:nvPr>
        </p:nvSpPr>
        <p:spPr>
          <a:xfrm>
            <a:off x="533400" y="1676400"/>
            <a:ext cx="8458200" cy="4953000"/>
          </a:xfrm>
        </p:spPr>
        <p:txBody>
          <a:bodyPr>
            <a:normAutofit fontScale="92500" lnSpcReduction="10000"/>
          </a:bodyPr>
          <a:lstStyle/>
          <a:p>
            <a:pPr eaLnBrk="1" hangingPunct="1">
              <a:lnSpc>
                <a:spcPct val="90000"/>
              </a:lnSpc>
              <a:buFont typeface="楷体" panose="02010609060101010101" pitchFamily="49" charset="-122"/>
              <a:buChar char="☆"/>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U={1,2,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,10}</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，已知：</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大</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=0.2/4+0.4/5+0.6/6+0.8/7+1/8+1/9+1/10</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小</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=1/1+0.8/2+0.6/3+0.4/4+0.2/5</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zh-CN" altLang="en-US" sz="2400" dirty="0" smtClean="0"/>
              <a:t>解：</a:t>
            </a:r>
            <a:endParaRPr lang="zh-CN" altLang="en-US" sz="2400" dirty="0" smtClean="0"/>
          </a:p>
          <a:p>
            <a:pPr eaLnBrk="1" hangingPunct="1">
              <a:lnSpc>
                <a:spcPct val="90000"/>
              </a:lnSpc>
              <a:buFont typeface="Wingdings" panose="05000000000000000000" pitchFamily="2" charset="2"/>
              <a:buNone/>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不大也不小</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不大∩不小</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dirty="0" smtClean="0"/>
              <a:t>=0.2/2+0.4/3+0.6/4+0.6/5+0.4/6+0.2/7</a:t>
            </a:r>
            <a:endParaRPr lang="en-US" altLang="zh-CN" sz="2400" dirty="0" smtClean="0"/>
          </a:p>
          <a:p>
            <a:pPr eaLnBrk="1" hangingPunct="1">
              <a:lnSpc>
                <a:spcPct val="90000"/>
              </a:lnSpc>
              <a:buFont typeface="Wingdings" panose="05000000000000000000" pitchFamily="2" charset="2"/>
              <a:buNone/>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很大</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μ</a:t>
            </a:r>
            <a:r>
              <a:rPr lang="zh-CN" altLang="en-US"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大</a:t>
            </a:r>
            <a:r>
              <a:rPr lang="en-US" altLang="zh-CN" sz="2400" baseline="30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dirty="0" smtClean="0"/>
              <a:t>= 0.2</a:t>
            </a:r>
            <a:r>
              <a:rPr lang="en-US" altLang="zh-CN" sz="2400" baseline="30000" dirty="0" smtClean="0"/>
              <a:t>2</a:t>
            </a:r>
            <a:r>
              <a:rPr lang="en-US" altLang="zh-CN" sz="2400" dirty="0" smtClean="0"/>
              <a:t>/4+0.4</a:t>
            </a:r>
            <a:r>
              <a:rPr lang="en-US" altLang="zh-CN" sz="2400" baseline="30000" dirty="0" smtClean="0"/>
              <a:t>2</a:t>
            </a:r>
            <a:r>
              <a:rPr lang="en-US" altLang="zh-CN" sz="2400" dirty="0" smtClean="0"/>
              <a:t>/5+0.6</a:t>
            </a:r>
            <a:r>
              <a:rPr lang="en-US" altLang="zh-CN" sz="2400" baseline="30000" dirty="0" smtClean="0"/>
              <a:t>2</a:t>
            </a:r>
            <a:r>
              <a:rPr lang="en-US" altLang="zh-CN" sz="2400" dirty="0" smtClean="0"/>
              <a:t>/6+0.8</a:t>
            </a:r>
            <a:r>
              <a:rPr lang="en-US" altLang="zh-CN" sz="2400" baseline="30000" dirty="0" smtClean="0"/>
              <a:t>2</a:t>
            </a:r>
            <a:r>
              <a:rPr lang="en-US" altLang="zh-CN" sz="2400" dirty="0" smtClean="0"/>
              <a:t>/7+1</a:t>
            </a:r>
            <a:r>
              <a:rPr lang="en-US" altLang="zh-CN" sz="2400" baseline="30000" dirty="0" smtClean="0"/>
              <a:t>2</a:t>
            </a:r>
            <a:r>
              <a:rPr lang="en-US" altLang="zh-CN" sz="2400" dirty="0" smtClean="0"/>
              <a:t>/8+1</a:t>
            </a:r>
            <a:r>
              <a:rPr lang="en-US" altLang="zh-CN" sz="2400" baseline="30000" dirty="0" smtClean="0"/>
              <a:t>2</a:t>
            </a:r>
            <a:r>
              <a:rPr lang="en-US" altLang="zh-CN" sz="2400" dirty="0" smtClean="0"/>
              <a:t>/9+1</a:t>
            </a:r>
            <a:r>
              <a:rPr lang="en-US" altLang="zh-CN" sz="2400" baseline="30000" dirty="0" smtClean="0"/>
              <a:t>2</a:t>
            </a:r>
            <a:r>
              <a:rPr lang="en-US" altLang="zh-CN" sz="2400" dirty="0" smtClean="0"/>
              <a:t>/10</a:t>
            </a:r>
            <a:endParaRPr lang="en-US" altLang="zh-CN" sz="2400" dirty="0" smtClean="0"/>
          </a:p>
          <a:p>
            <a:pPr eaLnBrk="1" hangingPunct="1">
              <a:lnSpc>
                <a:spcPct val="90000"/>
              </a:lnSpc>
              <a:buFont typeface="Wingdings" panose="05000000000000000000" pitchFamily="2" charset="2"/>
              <a:buNone/>
            </a:pPr>
            <a:r>
              <a:rPr lang="en-US" altLang="zh-CN" sz="2400" dirty="0" smtClean="0"/>
              <a:t>=0.04/4+0.16/5+0.36/6+0.64/7+1/8+1/9+1/10</a:t>
            </a:r>
            <a:endParaRPr lang="en-US" altLang="zh-CN" sz="2400" dirty="0" smtClean="0"/>
          </a:p>
          <a:p>
            <a:pPr eaLnBrk="1" hangingPunct="1">
              <a:lnSpc>
                <a:spcPct val="90000"/>
              </a:lnSpc>
              <a:buFont typeface="Wingdings" panose="05000000000000000000" pitchFamily="2" charset="2"/>
              <a:buNone/>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有点大</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μ</a:t>
            </a:r>
            <a:r>
              <a:rPr lang="zh-CN" altLang="en-US"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大</a:t>
            </a:r>
            <a:r>
              <a:rPr lang="en-US" altLang="zh-CN" sz="2400" baseline="30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0.5</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dirty="0" smtClean="0"/>
              <a:t>= 0.2</a:t>
            </a:r>
            <a:r>
              <a:rPr lang="en-US" altLang="zh-CN" sz="2400" baseline="30000" dirty="0" smtClean="0"/>
              <a:t>0.5</a:t>
            </a:r>
            <a:r>
              <a:rPr lang="en-US" altLang="zh-CN" sz="2400" dirty="0" smtClean="0"/>
              <a:t>/4+0.4</a:t>
            </a:r>
            <a:r>
              <a:rPr lang="en-US" altLang="zh-CN" sz="2400" baseline="30000" dirty="0" smtClean="0"/>
              <a:t>0.5</a:t>
            </a:r>
            <a:r>
              <a:rPr lang="en-US" altLang="zh-CN" sz="2400" dirty="0" smtClean="0"/>
              <a:t>/5+0.6</a:t>
            </a:r>
            <a:r>
              <a:rPr lang="en-US" altLang="zh-CN" sz="2400" baseline="30000" dirty="0" smtClean="0"/>
              <a:t>0.5</a:t>
            </a:r>
            <a:r>
              <a:rPr lang="en-US" altLang="zh-CN" sz="2400" dirty="0" smtClean="0"/>
              <a:t>/6+0.8</a:t>
            </a:r>
            <a:r>
              <a:rPr lang="en-US" altLang="zh-CN" sz="2400" baseline="30000" dirty="0" smtClean="0"/>
              <a:t>0.5</a:t>
            </a:r>
            <a:r>
              <a:rPr lang="en-US" altLang="zh-CN" sz="2400" dirty="0" smtClean="0"/>
              <a:t>/7+1</a:t>
            </a:r>
            <a:r>
              <a:rPr lang="en-US" altLang="zh-CN" sz="2400" baseline="30000" dirty="0" smtClean="0"/>
              <a:t>0.5</a:t>
            </a:r>
            <a:r>
              <a:rPr lang="en-US" altLang="zh-CN" sz="2400" dirty="0" smtClean="0"/>
              <a:t>/8+1</a:t>
            </a:r>
            <a:r>
              <a:rPr lang="en-US" altLang="zh-CN" sz="2400" baseline="30000" dirty="0" smtClean="0"/>
              <a:t>0.5</a:t>
            </a:r>
            <a:r>
              <a:rPr lang="en-US" altLang="zh-CN" sz="2400" dirty="0" smtClean="0"/>
              <a:t>/9+1</a:t>
            </a:r>
            <a:r>
              <a:rPr lang="en-US" altLang="zh-CN" sz="2400" baseline="30000" dirty="0" smtClean="0"/>
              <a:t>0.5</a:t>
            </a:r>
            <a:r>
              <a:rPr lang="en-US" altLang="zh-CN" sz="2400" dirty="0" smtClean="0"/>
              <a:t>/10</a:t>
            </a:r>
            <a:endParaRPr lang="en-US" altLang="zh-CN" sz="2400" dirty="0" smtClean="0"/>
          </a:p>
          <a:p>
            <a:pPr eaLnBrk="1" hangingPunct="1">
              <a:lnSpc>
                <a:spcPct val="90000"/>
              </a:lnSpc>
              <a:buFont typeface="Wingdings" panose="05000000000000000000" pitchFamily="2" charset="2"/>
              <a:buNone/>
            </a:pPr>
            <a:r>
              <a:rPr lang="en-US" altLang="zh-CN" sz="2400" dirty="0" smtClean="0"/>
              <a:t>= 0.45/4+0.63/5+0.77/6+0.89/7+1/8+1/9+1/10</a:t>
            </a:r>
            <a:endParaRPr lang="en-US" altLang="zh-CN" sz="2400" dirty="0" smtClean="0"/>
          </a:p>
        </p:txBody>
      </p:sp>
      <p:sp>
        <p:nvSpPr>
          <p:cNvPr id="4" name="灯片编号占位符 5"/>
          <p:cNvSpPr>
            <a:spLocks noGrp="1"/>
          </p:cNvSpPr>
          <p:nvPr>
            <p:ph type="sldNum" sz="quarter" idx="12"/>
          </p:nvPr>
        </p:nvSpPr>
        <p:spPr/>
        <p:txBody>
          <a:bodyPr/>
          <a:lstStyle/>
          <a:p>
            <a:pPr>
              <a:defRPr/>
            </a:pPr>
            <a:fld id="{C230CBC7-24DC-4FCC-B1E3-15F4B6D829B3}"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2035">
                                            <p:txEl>
                                              <p:pRg st="5" end="5"/>
                                            </p:txEl>
                                          </p:spTgt>
                                        </p:tgtEl>
                                        <p:attrNameLst>
                                          <p:attrName>style.visibility</p:attrName>
                                        </p:attrNameLst>
                                      </p:cBhvr>
                                      <p:to>
                                        <p:strVal val="visible"/>
                                      </p:to>
                                    </p:set>
                                    <p:anim calcmode="lin" valueType="num">
                                      <p:cBhvr additive="base">
                                        <p:cTn id="37" dur="500" fill="hold"/>
                                        <p:tgtEl>
                                          <p:spTgt spid="1720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2035">
                                            <p:txEl>
                                              <p:pRg st="6" end="6"/>
                                            </p:txEl>
                                          </p:spTgt>
                                        </p:tgtEl>
                                        <p:attrNameLst>
                                          <p:attrName>style.visibility</p:attrName>
                                        </p:attrNameLst>
                                      </p:cBhvr>
                                      <p:to>
                                        <p:strVal val="visible"/>
                                      </p:to>
                                    </p:set>
                                    <p:anim calcmode="lin" valueType="num">
                                      <p:cBhvr additive="base">
                                        <p:cTn id="43" dur="500" fill="hold"/>
                                        <p:tgtEl>
                                          <p:spTgt spid="17203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2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2035">
                                            <p:txEl>
                                              <p:pRg st="7" end="7"/>
                                            </p:txEl>
                                          </p:spTgt>
                                        </p:tgtEl>
                                        <p:attrNameLst>
                                          <p:attrName>style.visibility</p:attrName>
                                        </p:attrNameLst>
                                      </p:cBhvr>
                                      <p:to>
                                        <p:strVal val="visible"/>
                                      </p:to>
                                    </p:set>
                                    <p:anim calcmode="lin" valueType="num">
                                      <p:cBhvr additive="base">
                                        <p:cTn id="49" dur="500" fill="hold"/>
                                        <p:tgtEl>
                                          <p:spTgt spid="17203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2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2035">
                                            <p:txEl>
                                              <p:pRg st="8" end="8"/>
                                            </p:txEl>
                                          </p:spTgt>
                                        </p:tgtEl>
                                        <p:attrNameLst>
                                          <p:attrName>style.visibility</p:attrName>
                                        </p:attrNameLst>
                                      </p:cBhvr>
                                      <p:to>
                                        <p:strVal val="visible"/>
                                      </p:to>
                                    </p:set>
                                    <p:anim calcmode="lin" valueType="num">
                                      <p:cBhvr additive="base">
                                        <p:cTn id="55" dur="500" fill="hold"/>
                                        <p:tgtEl>
                                          <p:spTgt spid="17203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20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2035">
                                            <p:txEl>
                                              <p:pRg st="9" end="9"/>
                                            </p:txEl>
                                          </p:spTgt>
                                        </p:tgtEl>
                                        <p:attrNameLst>
                                          <p:attrName>style.visibility</p:attrName>
                                        </p:attrNameLst>
                                      </p:cBhvr>
                                      <p:to>
                                        <p:strVal val="visible"/>
                                      </p:to>
                                    </p:set>
                                    <p:anim calcmode="lin" valueType="num">
                                      <p:cBhvr additive="base">
                                        <p:cTn id="61" dur="500" fill="hold"/>
                                        <p:tgtEl>
                                          <p:spTgt spid="17203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720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72035">
                                            <p:txEl>
                                              <p:pRg st="10" end="10"/>
                                            </p:txEl>
                                          </p:spTgt>
                                        </p:tgtEl>
                                        <p:attrNameLst>
                                          <p:attrName>style.visibility</p:attrName>
                                        </p:attrNameLst>
                                      </p:cBhvr>
                                      <p:to>
                                        <p:strVal val="visible"/>
                                      </p:to>
                                    </p:set>
                                    <p:anim calcmode="lin" valueType="num">
                                      <p:cBhvr additive="base">
                                        <p:cTn id="67" dur="500" fill="hold"/>
                                        <p:tgtEl>
                                          <p:spTgt spid="17203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720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2035">
                                            <p:txEl>
                                              <p:pRg st="11" end="11"/>
                                            </p:txEl>
                                          </p:spTgt>
                                        </p:tgtEl>
                                        <p:attrNameLst>
                                          <p:attrName>style.visibility</p:attrName>
                                        </p:attrNameLst>
                                      </p:cBhvr>
                                      <p:to>
                                        <p:strVal val="visible"/>
                                      </p:to>
                                    </p:set>
                                    <p:anim calcmode="lin" valueType="num">
                                      <p:cBhvr additive="base">
                                        <p:cTn id="73" dur="500" fill="hold"/>
                                        <p:tgtEl>
                                          <p:spTgt spid="17203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720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988301"/>
          </a:xfrm>
          <a:prstGeom prst="rect">
            <a:avLst/>
          </a:prstGeom>
          <a:noFill/>
          <a:ln w="9525">
            <a:noFill/>
            <a:miter lim="800000"/>
          </a:ln>
        </p:spPr>
        <p:txBody>
          <a:bodyPr wrap="square">
            <a:spAutoFit/>
          </a:bodyPr>
          <a:lstStyle/>
          <a:p>
            <a:pPr algn="ctr">
              <a:lnSpc>
                <a:spcPct val="150000"/>
              </a:lnSpc>
            </a:pPr>
            <a:r>
              <a:rPr lang="en-US" altLang="zh-CN"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4.5 </a:t>
            </a:r>
            <a:r>
              <a:rPr lang="zh-CN" altLang="en-US" sz="9600" b="1" dirty="0" smtClean="0">
                <a:solidFill>
                  <a:schemeClr val="bg1"/>
                </a:solidFill>
                <a:latin typeface="隶书" panose="02010509060101010101" pitchFamily="49" charset="-122"/>
                <a:ea typeface="隶书" panose="02010509060101010101" pitchFamily="49" charset="-122"/>
              </a:rPr>
              <a:t>模糊推理</a:t>
            </a:r>
            <a:endParaRPr lang="zh-CN" altLang="en-US" sz="9600" b="1" dirty="0">
              <a:solidFill>
                <a:schemeClr val="bg1"/>
              </a:solidFill>
              <a:latin typeface="隶书" panose="02010509060101010101" pitchFamily="49" charset="-122"/>
              <a:ea typeface="隶书" panose="02010509060101010101" pitchFamily="49"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defRPr/>
            </a:pPr>
            <a:r>
              <a:rPr lang="en-US" altLang="zh-CN" dirty="0" smtClean="0"/>
              <a:t>5. </a:t>
            </a:r>
            <a:r>
              <a:rPr lang="zh-CN" altLang="en-US" dirty="0" smtClean="0"/>
              <a:t>模糊</a:t>
            </a:r>
            <a:r>
              <a:rPr lang="zh-CN" altLang="en-US" dirty="0"/>
              <a:t>匹配</a:t>
            </a:r>
            <a:endParaRPr lang="zh-CN" altLang="en-US" dirty="0"/>
          </a:p>
        </p:txBody>
      </p:sp>
      <p:sp>
        <p:nvSpPr>
          <p:cNvPr id="157699"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mtClean="0"/>
              <a:t>模糊匹配</a:t>
            </a:r>
            <a:endParaRPr lang="zh-CN" altLang="en-US" smtClean="0"/>
          </a:p>
          <a:p>
            <a:pPr lvl="1" eaLnBrk="1" hangingPunct="1"/>
            <a:r>
              <a:rPr lang="en-US" altLang="zh-CN" smtClean="0"/>
              <a:t>X is A</a:t>
            </a:r>
            <a:endParaRPr lang="en-US" altLang="zh-CN" smtClean="0"/>
          </a:p>
          <a:p>
            <a:pPr lvl="1" eaLnBrk="1" hangingPunct="1"/>
            <a:r>
              <a:rPr lang="en-US" altLang="zh-CN" smtClean="0"/>
              <a:t>X is A</a:t>
            </a:r>
            <a:r>
              <a:rPr lang="en-US" altLang="zh-CN" smtClean="0">
                <a:sym typeface="Symbol" panose="05050102010706020507" pitchFamily="18" charset="2"/>
              </a:rPr>
              <a:t></a:t>
            </a:r>
            <a:r>
              <a:rPr lang="en-US" altLang="zh-CN" smtClean="0"/>
              <a:t> </a:t>
            </a:r>
            <a:endParaRPr lang="en-US" altLang="zh-CN" smtClean="0"/>
          </a:p>
          <a:p>
            <a:pPr eaLnBrk="1" hangingPunct="1"/>
            <a:r>
              <a:rPr lang="zh-CN" altLang="en-US" smtClean="0"/>
              <a:t>匹配度取值范围在</a:t>
            </a:r>
            <a:r>
              <a:rPr lang="en-US" altLang="zh-CN" smtClean="0"/>
              <a:t>[0,1]</a:t>
            </a:r>
            <a:r>
              <a:rPr lang="zh-CN" altLang="en-US" smtClean="0"/>
              <a:t>区间上</a:t>
            </a:r>
            <a:endParaRPr lang="zh-CN" altLang="en-US" smtClean="0"/>
          </a:p>
          <a:p>
            <a:pPr eaLnBrk="1" hangingPunct="1"/>
            <a:r>
              <a:rPr lang="zh-CN" altLang="en-US" smtClean="0"/>
              <a:t>计算模糊集匹配度的方法主要有：贴近度，语义距离以及其他相似度方法等。</a:t>
            </a:r>
            <a:endParaRPr lang="zh-CN" altLang="en-US" smtClean="0"/>
          </a:p>
          <a:p>
            <a:pPr eaLnBrk="1" hangingPunct="1">
              <a:buFont typeface="Wingdings" panose="05000000000000000000" charset="0"/>
              <a:buChar char="Ø"/>
            </a:pPr>
            <a:r>
              <a:rPr lang="zh-CN" altLang="en-US" smtClean="0"/>
              <a:t>贴近度 ：</a:t>
            </a:r>
            <a:endParaRPr lang="zh-CN" altLang="en-US" smtClean="0"/>
          </a:p>
        </p:txBody>
      </p:sp>
      <p:sp>
        <p:nvSpPr>
          <p:cNvPr id="8" name="灯片编号占位符 5"/>
          <p:cNvSpPr>
            <a:spLocks noGrp="1"/>
          </p:cNvSpPr>
          <p:nvPr>
            <p:ph type="sldNum" sz="quarter" idx="12"/>
          </p:nvPr>
        </p:nvSpPr>
        <p:spPr/>
        <p:txBody>
          <a:bodyPr/>
          <a:lstStyle/>
          <a:p>
            <a:pPr>
              <a:defRPr/>
            </a:pPr>
            <a:fld id="{2979BCAA-5DCB-496C-9EA8-021C1E7B66CE}" type="slidenum">
              <a:rPr lang="en-US" altLang="zh-CN"/>
            </a:fld>
            <a:endParaRPr lang="en-US" altLang="zh-CN"/>
          </a:p>
        </p:txBody>
      </p:sp>
      <p:graphicFrame>
        <p:nvGraphicFramePr>
          <p:cNvPr id="13314" name="Object 4"/>
          <p:cNvGraphicFramePr>
            <a:graphicFrameLocks noChangeAspect="1"/>
          </p:cNvGraphicFramePr>
          <p:nvPr/>
        </p:nvGraphicFramePr>
        <p:xfrm>
          <a:off x="2345055" y="4631049"/>
          <a:ext cx="3313113" cy="669925"/>
        </p:xfrm>
        <a:graphic>
          <a:graphicData uri="http://schemas.openxmlformats.org/presentationml/2006/ole">
            <mc:AlternateContent xmlns:mc="http://schemas.openxmlformats.org/markup-compatibility/2006">
              <mc:Choice xmlns:v="urn:schemas-microsoft-com:vml" Requires="v">
                <p:oleObj spid="_x0000_s13362" name="Equation" r:id="rId1" imgW="1930400" imgH="393700" progId="Equation.3">
                  <p:embed/>
                </p:oleObj>
              </mc:Choice>
              <mc:Fallback>
                <p:oleObj name="Equation" r:id="rId1" imgW="1930400" imgH="393700" progId="Equation.3">
                  <p:embed/>
                  <p:pic>
                    <p:nvPicPr>
                      <p:cNvPr id="0" name="图片 133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055" y="4631049"/>
                        <a:ext cx="3313113" cy="669925"/>
                      </a:xfrm>
                      <a:prstGeom prst="rect">
                        <a:avLst/>
                      </a:prstGeom>
                      <a:solidFill>
                        <a:schemeClr val="accent2">
                          <a:lumMod val="20000"/>
                          <a:lumOff val="80000"/>
                        </a:schemeClr>
                      </a:solidFill>
                    </p:spPr>
                  </p:pic>
                </p:oleObj>
              </mc:Fallback>
            </mc:AlternateContent>
          </a:graphicData>
        </a:graphic>
      </p:graphicFrame>
      <p:graphicFrame>
        <p:nvGraphicFramePr>
          <p:cNvPr id="157702" name="Object 6"/>
          <p:cNvGraphicFramePr>
            <a:graphicFrameLocks noChangeAspect="1"/>
          </p:cNvGraphicFramePr>
          <p:nvPr/>
        </p:nvGraphicFramePr>
        <p:xfrm>
          <a:off x="2345055" y="5300980"/>
          <a:ext cx="3314065" cy="1010920"/>
        </p:xfrm>
        <a:graphic>
          <a:graphicData uri="http://schemas.openxmlformats.org/presentationml/2006/ole">
            <mc:AlternateContent xmlns:mc="http://schemas.openxmlformats.org/markup-compatibility/2006">
              <mc:Choice xmlns:v="urn:schemas-microsoft-com:vml" Requires="v">
                <p:oleObj spid="_x0000_s13363" name="Equation" r:id="rId3" imgW="1803400" imgH="558800" progId="Equation.3">
                  <p:embed/>
                </p:oleObj>
              </mc:Choice>
              <mc:Fallback>
                <p:oleObj name="Equation" r:id="rId3" imgW="1803400" imgH="558800" progId="Equation.3">
                  <p:embed/>
                  <p:pic>
                    <p:nvPicPr>
                      <p:cNvPr id="0" name="图片 133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055" y="5300980"/>
                        <a:ext cx="3314065" cy="1010920"/>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 calcmode="lin" valueType="num">
                                      <p:cBhvr additive="base">
                                        <p:cTn id="12" dur="5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769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 calcmode="lin" valueType="num">
                                      <p:cBhvr additive="base">
                                        <p:cTn id="17"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7699">
                                            <p:txEl>
                                              <p:pRg st="3" end="3"/>
                                            </p:txEl>
                                          </p:spTgt>
                                        </p:tgtEl>
                                        <p:attrNameLst>
                                          <p:attrName>style.visibility</p:attrName>
                                        </p:attrNameLst>
                                      </p:cBhvr>
                                      <p:to>
                                        <p:strVal val="visible"/>
                                      </p:to>
                                    </p:set>
                                    <p:anim calcmode="lin" valueType="num">
                                      <p:cBhvr additive="base">
                                        <p:cTn id="23" dur="5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7699">
                                            <p:txEl>
                                              <p:pRg st="4" end="4"/>
                                            </p:txEl>
                                          </p:spTgt>
                                        </p:tgtEl>
                                        <p:attrNameLst>
                                          <p:attrName>style.visibility</p:attrName>
                                        </p:attrNameLst>
                                      </p:cBhvr>
                                      <p:to>
                                        <p:strVal val="visible"/>
                                      </p:to>
                                    </p:set>
                                    <p:anim calcmode="lin" valueType="num">
                                      <p:cBhvr additive="base">
                                        <p:cTn id="29" dur="5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7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7699">
                                            <p:txEl>
                                              <p:pRg st="5" end="5"/>
                                            </p:txEl>
                                          </p:spTgt>
                                        </p:tgtEl>
                                        <p:attrNameLst>
                                          <p:attrName>style.visibility</p:attrName>
                                        </p:attrNameLst>
                                      </p:cBhvr>
                                      <p:to>
                                        <p:strVal val="visible"/>
                                      </p:to>
                                    </p:set>
                                    <p:anim calcmode="lin" valueType="num">
                                      <p:cBhvr additive="base">
                                        <p:cTn id="35" dur="500" fill="hold"/>
                                        <p:tgtEl>
                                          <p:spTgt spid="15769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7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314"/>
                                        </p:tgtEl>
                                        <p:attrNameLst>
                                          <p:attrName>style.visibility</p:attrName>
                                        </p:attrNameLst>
                                      </p:cBhvr>
                                      <p:to>
                                        <p:strVal val="visible"/>
                                      </p:to>
                                    </p:set>
                                    <p:anim calcmode="lin" valueType="num">
                                      <p:cBhvr additive="base">
                                        <p:cTn id="41" dur="500" fill="hold"/>
                                        <p:tgtEl>
                                          <p:spTgt spid="13314"/>
                                        </p:tgtEl>
                                        <p:attrNameLst>
                                          <p:attrName>ppt_x</p:attrName>
                                        </p:attrNameLst>
                                      </p:cBhvr>
                                      <p:tavLst>
                                        <p:tav tm="0">
                                          <p:val>
                                            <p:strVal val="#ppt_x"/>
                                          </p:val>
                                        </p:tav>
                                        <p:tav tm="100000">
                                          <p:val>
                                            <p:strVal val="#ppt_x"/>
                                          </p:val>
                                        </p:tav>
                                      </p:tavLst>
                                    </p:anim>
                                    <p:anim calcmode="lin" valueType="num">
                                      <p:cBhvr additive="base">
                                        <p:cTn id="4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7702"/>
                                        </p:tgtEl>
                                        <p:attrNameLst>
                                          <p:attrName>style.visibility</p:attrName>
                                        </p:attrNameLst>
                                      </p:cBhvr>
                                      <p:to>
                                        <p:strVal val="visible"/>
                                      </p:to>
                                    </p:set>
                                    <p:animEffect transition="in" filter="wipe(up)">
                                      <p:cBhvr>
                                        <p:cTn id="47" dur="3000"/>
                                        <p:tgtEl>
                                          <p:spTgt spid="157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09600" y="442913"/>
            <a:ext cx="7772400" cy="898525"/>
          </a:xfrm>
        </p:spPr>
        <p:txBody>
          <a:bodyPr/>
          <a:lstStyle/>
          <a:p>
            <a:pPr eaLnBrk="1" fontAlgn="auto" hangingPunct="1">
              <a:spcAft>
                <a:spcPts val="0"/>
              </a:spcAft>
              <a:defRPr/>
            </a:pPr>
            <a:r>
              <a:rPr lang="zh-CN" altLang="en-US"/>
              <a:t>匹配度举例</a:t>
            </a:r>
            <a:endParaRPr lang="zh-CN" altLang="en-US"/>
          </a:p>
        </p:txBody>
      </p:sp>
      <p:sp>
        <p:nvSpPr>
          <p:cNvPr id="158723" name="Rectangle 3" descr="Rectangle: Click to edit Master text styles&#10;Second level&#10;Third level&#10;Fourth level&#10;Fifth level"/>
          <p:cNvSpPr>
            <a:spLocks noGrp="1" noChangeArrowheads="1"/>
          </p:cNvSpPr>
          <p:nvPr>
            <p:ph idx="1"/>
          </p:nvPr>
        </p:nvSpPr>
        <p:spPr>
          <a:xfrm>
            <a:off x="838200" y="1557338"/>
            <a:ext cx="7772400" cy="4824412"/>
          </a:xfrm>
        </p:spPr>
        <p:txBody>
          <a:bodyPr>
            <a:normAutofit fontScale="92500" lnSpcReduction="20000"/>
          </a:bodyPr>
          <a:lstStyle/>
          <a:p>
            <a:pPr eaLnBrk="1" hangingPunct="1">
              <a:lnSpc>
                <a:spcPct val="90000"/>
              </a:lnSpc>
              <a:buFont typeface="楷体" panose="02010609060101010101" pitchFamily="49" charset="-122"/>
              <a:buChar char="☆"/>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设论域</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甲</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丁</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戊</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，其上的两个模糊集分别为：</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A=0.1/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甲</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+0.6/</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丁</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+0.3/</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戊</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B=0.2/</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甲</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+0.8/</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+0.9/</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丁</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+0.4/</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戊</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求二者的匹配度。</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0" indent="0" eaLnBrk="1" hangingPunct="1">
              <a:lnSpc>
                <a:spcPct val="90000"/>
              </a:lnSpc>
              <a:buNone/>
            </a:pPr>
            <a:r>
              <a:rPr lang="zh-CN" altLang="en-US" sz="2000" dirty="0" smtClean="0"/>
              <a:t>解：用贴近度方法求二者匹配度。</a:t>
            </a:r>
            <a:endParaRPr lang="zh-CN" altLang="en-US" sz="2000" dirty="0" smtClean="0"/>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buFont typeface="Wingdings" panose="05000000000000000000" pitchFamily="2" charset="2"/>
              <a:buNone/>
            </a:pPr>
            <a:endParaRPr lang="zh-CN" altLang="en-US" sz="2000" dirty="0" smtClean="0"/>
          </a:p>
          <a:p>
            <a:pPr eaLnBrk="1" hangingPunct="1">
              <a:lnSpc>
                <a:spcPct val="90000"/>
              </a:lnSpc>
              <a:buFont typeface="Wingdings" panose="05000000000000000000" pitchFamily="2" charset="2"/>
              <a:buNone/>
            </a:pPr>
            <a:endParaRPr lang="zh-CN" altLang="en-US" sz="2000" dirty="0" smtClean="0"/>
          </a:p>
          <a:p>
            <a:pPr eaLnBrk="1" hangingPunct="1">
              <a:lnSpc>
                <a:spcPct val="90000"/>
              </a:lnSpc>
              <a:buFont typeface="Wingdings" panose="05000000000000000000" pitchFamily="2" charset="2"/>
              <a:buNone/>
            </a:pPr>
            <a:endParaRPr lang="zh-CN" altLang="en-US" sz="2000" dirty="0" smtClean="0"/>
          </a:p>
          <a:p>
            <a:pPr eaLnBrk="1" hangingPunct="1">
              <a:lnSpc>
                <a:spcPct val="90000"/>
              </a:lnSpc>
              <a:buFont typeface="Wingdings" panose="05000000000000000000" pitchFamily="2" charset="2"/>
              <a:buNone/>
            </a:pPr>
            <a:endParaRPr lang="zh-CN" altLang="en-US" sz="2000" dirty="0" smtClean="0"/>
          </a:p>
          <a:p>
            <a:pPr eaLnBrk="1" hangingPunct="1">
              <a:lnSpc>
                <a:spcPct val="90000"/>
              </a:lnSpc>
              <a:buFont typeface="Wingdings" panose="05000000000000000000" pitchFamily="2" charset="2"/>
              <a:buNone/>
            </a:pPr>
            <a:endParaRPr lang="zh-CN" altLang="en-US" sz="2000" dirty="0" smtClean="0"/>
          </a:p>
          <a:p>
            <a:pPr eaLnBrk="1" hangingPunct="1">
              <a:lnSpc>
                <a:spcPct val="90000"/>
              </a:lnSpc>
              <a:buFont typeface="Wingdings" panose="05000000000000000000" pitchFamily="2" charset="2"/>
              <a:buNone/>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即</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和</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两个模糊集之间的匹配度为</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0.9</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10" name="灯片编号占位符 5"/>
          <p:cNvSpPr>
            <a:spLocks noGrp="1"/>
          </p:cNvSpPr>
          <p:nvPr>
            <p:ph type="sldNum" sz="quarter" idx="12"/>
          </p:nvPr>
        </p:nvSpPr>
        <p:spPr/>
        <p:txBody>
          <a:bodyPr/>
          <a:lstStyle/>
          <a:p>
            <a:pPr>
              <a:defRPr/>
            </a:pPr>
            <a:fld id="{11DD3022-1813-4BE9-A2EA-F9A10C609F9E}" type="slidenum">
              <a:rPr lang="en-US" altLang="zh-CN"/>
            </a:fld>
            <a:endParaRPr lang="en-US" altLang="zh-CN"/>
          </a:p>
        </p:txBody>
      </p:sp>
      <p:sp>
        <p:nvSpPr>
          <p:cNvPr id="14344" name="Rectangle 5"/>
          <p:cNvSpPr>
            <a:spLocks noChangeArrowheads="1"/>
          </p:cNvSpPr>
          <p:nvPr/>
        </p:nvSpPr>
        <p:spPr bwMode="auto">
          <a:xfrm>
            <a:off x="0"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58724" name="Object 4"/>
          <p:cNvGraphicFramePr>
            <a:graphicFrameLocks noChangeAspect="1"/>
          </p:cNvGraphicFramePr>
          <p:nvPr/>
        </p:nvGraphicFramePr>
        <p:xfrm>
          <a:off x="1620838" y="3357563"/>
          <a:ext cx="5256212" cy="892175"/>
        </p:xfrm>
        <a:graphic>
          <a:graphicData uri="http://schemas.openxmlformats.org/presentationml/2006/ole">
            <mc:AlternateContent xmlns:mc="http://schemas.openxmlformats.org/markup-compatibility/2006">
              <mc:Choice xmlns:v="urn:schemas-microsoft-com:vml" Requires="v">
                <p:oleObj spid="_x0000_s14410" name="Equation" r:id="rId1" imgW="3873500" imgH="660400" progId="Equation.3">
                  <p:embed/>
                </p:oleObj>
              </mc:Choice>
              <mc:Fallback>
                <p:oleObj name="Equation" r:id="rId1" imgW="3873500" imgH="660400" progId="Equation.3">
                  <p:embed/>
                  <p:pic>
                    <p:nvPicPr>
                      <p:cNvPr id="0" name="图片 144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3357563"/>
                        <a:ext cx="5256212"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5" name="Rectangle 7"/>
          <p:cNvSpPr>
            <a:spLocks noChangeArrowheads="1"/>
          </p:cNvSpPr>
          <p:nvPr/>
        </p:nvSpPr>
        <p:spPr bwMode="auto">
          <a:xfrm>
            <a:off x="0"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58726" name="Object 6"/>
          <p:cNvGraphicFramePr>
            <a:graphicFrameLocks noChangeAspect="1"/>
          </p:cNvGraphicFramePr>
          <p:nvPr/>
        </p:nvGraphicFramePr>
        <p:xfrm>
          <a:off x="1547813" y="4221163"/>
          <a:ext cx="5254625" cy="877887"/>
        </p:xfrm>
        <a:graphic>
          <a:graphicData uri="http://schemas.openxmlformats.org/presentationml/2006/ole">
            <mc:AlternateContent xmlns:mc="http://schemas.openxmlformats.org/markup-compatibility/2006">
              <mc:Choice xmlns:v="urn:schemas-microsoft-com:vml" Requires="v">
                <p:oleObj spid="_x0000_s14411" name="Equation" r:id="rId3" imgW="3937000" imgH="660400" progId="Equation.3">
                  <p:embed/>
                </p:oleObj>
              </mc:Choice>
              <mc:Fallback>
                <p:oleObj name="Equation" r:id="rId3" imgW="3937000" imgH="660400" progId="Equation.3">
                  <p:embed/>
                  <p:pic>
                    <p:nvPicPr>
                      <p:cNvPr id="0" name="图片 14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221163"/>
                        <a:ext cx="5254625"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6"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58728" name="Object 8"/>
          <p:cNvGraphicFramePr>
            <a:graphicFrameLocks noChangeAspect="1"/>
          </p:cNvGraphicFramePr>
          <p:nvPr/>
        </p:nvGraphicFramePr>
        <p:xfrm>
          <a:off x="1619250" y="5084763"/>
          <a:ext cx="3024188" cy="655637"/>
        </p:xfrm>
        <a:graphic>
          <a:graphicData uri="http://schemas.openxmlformats.org/presentationml/2006/ole">
            <mc:AlternateContent xmlns:mc="http://schemas.openxmlformats.org/markup-compatibility/2006">
              <mc:Choice xmlns:v="urn:schemas-microsoft-com:vml" Requires="v">
                <p:oleObj spid="_x0000_s14412" name="Equation" r:id="rId5" imgW="1803400" imgH="393700" progId="Equation.3">
                  <p:embed/>
                </p:oleObj>
              </mc:Choice>
              <mc:Fallback>
                <p:oleObj name="Equation" r:id="rId5" imgW="1803400" imgH="393700" progId="Equation.3">
                  <p:embed/>
                  <p:pic>
                    <p:nvPicPr>
                      <p:cNvPr id="0" name="图片 144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5084763"/>
                        <a:ext cx="3024188"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 calcmode="lin" valueType="num">
                                      <p:cBhvr additive="base">
                                        <p:cTn id="7" dur="500" fill="hold"/>
                                        <p:tgtEl>
                                          <p:spTgt spid="158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 calcmode="lin" valueType="num">
                                      <p:cBhvr additive="base">
                                        <p:cTn id="12" dur="500" fill="hold"/>
                                        <p:tgtEl>
                                          <p:spTgt spid="1587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87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 calcmode="lin" valueType="num">
                                      <p:cBhvr additive="base">
                                        <p:cTn id="17" dur="500" fill="hold"/>
                                        <p:tgtEl>
                                          <p:spTgt spid="1587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872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 calcmode="lin" valueType="num">
                                      <p:cBhvr additive="base">
                                        <p:cTn id="22" dur="500" fill="hold"/>
                                        <p:tgtEl>
                                          <p:spTgt spid="1587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872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 calcmode="lin" valueType="num">
                                      <p:cBhvr additive="base">
                                        <p:cTn id="27" dur="500" fill="hold"/>
                                        <p:tgtEl>
                                          <p:spTgt spid="1587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8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58724"/>
                                        </p:tgtEl>
                                        <p:attrNameLst>
                                          <p:attrName>style.visibility</p:attrName>
                                        </p:attrNameLst>
                                      </p:cBhvr>
                                      <p:to>
                                        <p:strVal val="visible"/>
                                      </p:to>
                                    </p:set>
                                    <p:animEffect transition="in" filter="dissolve">
                                      <p:cBhvr>
                                        <p:cTn id="33" dur="500"/>
                                        <p:tgtEl>
                                          <p:spTgt spid="15872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58726"/>
                                        </p:tgtEl>
                                        <p:attrNameLst>
                                          <p:attrName>style.visibility</p:attrName>
                                        </p:attrNameLst>
                                      </p:cBhvr>
                                      <p:to>
                                        <p:strVal val="visible"/>
                                      </p:to>
                                    </p:set>
                                    <p:animEffect transition="in" filter="dissolve">
                                      <p:cBhvr>
                                        <p:cTn id="38" dur="500"/>
                                        <p:tgtEl>
                                          <p:spTgt spid="15872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58728"/>
                                        </p:tgtEl>
                                        <p:attrNameLst>
                                          <p:attrName>style.visibility</p:attrName>
                                        </p:attrNameLst>
                                      </p:cBhvr>
                                      <p:to>
                                        <p:strVal val="visible"/>
                                      </p:to>
                                    </p:set>
                                    <p:animEffect transition="in" filter="dissolve">
                                      <p:cBhvr>
                                        <p:cTn id="43" dur="500"/>
                                        <p:tgtEl>
                                          <p:spTgt spid="15872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58723">
                                            <p:txEl>
                                              <p:pRg st="13" end="13"/>
                                            </p:txEl>
                                          </p:spTgt>
                                        </p:tgtEl>
                                        <p:attrNameLst>
                                          <p:attrName>style.visibility</p:attrName>
                                        </p:attrNameLst>
                                      </p:cBhvr>
                                      <p:to>
                                        <p:strVal val="visible"/>
                                      </p:to>
                                    </p:set>
                                    <p:anim calcmode="lin" valueType="num">
                                      <p:cBhvr additive="base">
                                        <p:cTn id="48" dur="500" fill="hold"/>
                                        <p:tgtEl>
                                          <p:spTgt spid="158723">
                                            <p:txEl>
                                              <p:pRg st="13" end="1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5872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fontAlgn="auto" hangingPunct="1">
              <a:spcAft>
                <a:spcPts val="0"/>
              </a:spcAft>
              <a:defRPr/>
            </a:pPr>
            <a:r>
              <a:rPr lang="zh-CN" altLang="en-US"/>
              <a:t>语义距离</a:t>
            </a:r>
            <a:endParaRPr lang="zh-CN" altLang="en-US"/>
          </a:p>
        </p:txBody>
      </p:sp>
      <p:sp>
        <p:nvSpPr>
          <p:cNvPr id="159747" name="Rectangle 3" descr="Rectangle: Click to edit Master text styles&#10;Second level&#10;Third level&#10;Fourth level&#10;Fifth level"/>
          <p:cNvSpPr>
            <a:spLocks noGrp="1" noChangeArrowheads="1"/>
          </p:cNvSpPr>
          <p:nvPr>
            <p:ph idx="1"/>
          </p:nvPr>
        </p:nvSpPr>
        <p:spPr>
          <a:xfrm>
            <a:off x="838200" y="1628775"/>
            <a:ext cx="7772400" cy="4895850"/>
          </a:xfrm>
        </p:spPr>
        <p:txBody>
          <a:bodyPr/>
          <a:lstStyle/>
          <a:p>
            <a:pPr eaLnBrk="1" hangingPunct="1"/>
            <a:r>
              <a:rPr lang="zh-CN" altLang="en-US" sz="2000" smtClean="0"/>
              <a:t>如果论域</a:t>
            </a:r>
            <a:r>
              <a:rPr lang="en-US" altLang="zh-CN" sz="2000" smtClean="0"/>
              <a:t>U</a:t>
            </a:r>
            <a:r>
              <a:rPr lang="zh-CN" altLang="en-US" sz="2000" smtClean="0"/>
              <a:t>上两个模糊集</a:t>
            </a:r>
            <a:r>
              <a:rPr lang="en-US" altLang="zh-CN" sz="2000" smtClean="0"/>
              <a:t>A</a:t>
            </a:r>
            <a:r>
              <a:rPr lang="zh-CN" altLang="en-US" sz="2000" smtClean="0"/>
              <a:t>和</a:t>
            </a:r>
            <a:r>
              <a:rPr lang="en-US" altLang="zh-CN" sz="2000" smtClean="0"/>
              <a:t>B</a:t>
            </a:r>
            <a:r>
              <a:rPr lang="zh-CN" altLang="en-US" sz="2000" smtClean="0"/>
              <a:t>的语义距离为</a:t>
            </a:r>
            <a:r>
              <a:rPr lang="en-US" altLang="zh-CN" sz="2000" smtClean="0"/>
              <a:t>d(A,B)</a:t>
            </a:r>
            <a:r>
              <a:rPr lang="zh-CN" altLang="en-US" sz="2000" smtClean="0"/>
              <a:t>，则其匹配度为</a:t>
            </a:r>
            <a:r>
              <a:rPr lang="en-US" altLang="zh-CN" sz="2000" smtClean="0"/>
              <a:t>1-d(A,B)</a:t>
            </a:r>
            <a:r>
              <a:rPr lang="zh-CN" altLang="en-US" sz="2000" smtClean="0"/>
              <a:t>。 </a:t>
            </a:r>
            <a:endParaRPr lang="zh-CN" altLang="en-US" sz="2000" smtClean="0"/>
          </a:p>
          <a:p>
            <a:pPr eaLnBrk="1" hangingPunct="1"/>
            <a:r>
              <a:rPr lang="zh-CN" altLang="en-US" sz="2000" smtClean="0"/>
              <a:t>曼哈顿距离（</a:t>
            </a:r>
            <a:r>
              <a:rPr lang="en-US" altLang="zh-CN" sz="2000" smtClean="0"/>
              <a:t>Manhattan Distance</a:t>
            </a:r>
            <a:r>
              <a:rPr lang="zh-CN" altLang="en-US" sz="2000" smtClean="0"/>
              <a:t>）或者海明距离（</a:t>
            </a:r>
            <a:r>
              <a:rPr lang="en-US" altLang="zh-CN" sz="2000" smtClean="0"/>
              <a:t>Hamming Distance</a:t>
            </a:r>
            <a:r>
              <a:rPr lang="zh-CN" altLang="en-US" sz="2000" smtClean="0"/>
              <a:t>） </a:t>
            </a:r>
            <a:endParaRPr lang="zh-CN" altLang="en-US" sz="2000" smtClean="0"/>
          </a:p>
          <a:p>
            <a:pPr eaLnBrk="1" hangingPunct="1"/>
            <a:endParaRPr lang="zh-CN" altLang="en-US" sz="2000" smtClean="0"/>
          </a:p>
          <a:p>
            <a:pPr eaLnBrk="1" hangingPunct="1"/>
            <a:endParaRPr lang="zh-CN" altLang="en-US" sz="2000" smtClean="0"/>
          </a:p>
          <a:p>
            <a:pPr eaLnBrk="1" hangingPunct="1"/>
            <a:r>
              <a:rPr lang="zh-CN" altLang="en-US" sz="2000" smtClean="0"/>
              <a:t>欧几里德距离（</a:t>
            </a:r>
            <a:r>
              <a:rPr lang="en-US" altLang="zh-CN" sz="2000" smtClean="0"/>
              <a:t>Euclidean Distance</a:t>
            </a:r>
            <a:r>
              <a:rPr lang="zh-CN" altLang="en-US" sz="2000" smtClean="0"/>
              <a:t>） </a:t>
            </a:r>
            <a:endParaRPr lang="zh-CN" altLang="en-US" sz="2000" smtClean="0"/>
          </a:p>
          <a:p>
            <a:pPr eaLnBrk="1" hangingPunct="1"/>
            <a:endParaRPr lang="zh-CN" altLang="en-US" sz="2000" smtClean="0"/>
          </a:p>
          <a:p>
            <a:pPr eaLnBrk="1" hangingPunct="1"/>
            <a:endParaRPr lang="zh-CN" altLang="en-US" sz="2000" smtClean="0"/>
          </a:p>
          <a:p>
            <a:pPr eaLnBrk="1" hangingPunct="1"/>
            <a:r>
              <a:rPr lang="zh-CN" altLang="en-US" sz="2000" smtClean="0"/>
              <a:t>明可夫斯基距离（</a:t>
            </a:r>
            <a:r>
              <a:rPr lang="en-US" altLang="zh-CN" sz="2000" smtClean="0"/>
              <a:t>Minkowski Distance</a:t>
            </a:r>
            <a:r>
              <a:rPr lang="zh-CN" altLang="en-US" sz="2000" smtClean="0"/>
              <a:t>） </a:t>
            </a:r>
            <a:endParaRPr lang="zh-CN" altLang="en-US" sz="2000" smtClean="0"/>
          </a:p>
          <a:p>
            <a:pPr eaLnBrk="1" hangingPunct="1"/>
            <a:endParaRPr lang="zh-CN" altLang="en-US" sz="2000" smtClean="0"/>
          </a:p>
          <a:p>
            <a:pPr eaLnBrk="1" hangingPunct="1">
              <a:buFont typeface="Wingdings" panose="05000000000000000000" pitchFamily="2" charset="2"/>
              <a:buNone/>
            </a:pPr>
            <a:endParaRPr lang="en-US" altLang="zh-CN" sz="2000" smtClean="0"/>
          </a:p>
        </p:txBody>
      </p:sp>
      <p:sp>
        <p:nvSpPr>
          <p:cNvPr id="10" name="灯片编号占位符 5"/>
          <p:cNvSpPr>
            <a:spLocks noGrp="1"/>
          </p:cNvSpPr>
          <p:nvPr>
            <p:ph type="sldNum" sz="quarter" idx="12"/>
          </p:nvPr>
        </p:nvSpPr>
        <p:spPr/>
        <p:txBody>
          <a:bodyPr/>
          <a:lstStyle/>
          <a:p>
            <a:pPr>
              <a:defRPr/>
            </a:pPr>
            <a:fld id="{6EABC5B3-6E00-4492-9CD3-CFBFA43D164B}" type="slidenum">
              <a:rPr lang="en-US" altLang="zh-CN"/>
            </a:fld>
            <a:endParaRPr lang="en-US" altLang="zh-CN"/>
          </a:p>
        </p:txBody>
      </p:sp>
      <p:sp>
        <p:nvSpPr>
          <p:cNvPr id="15368"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59748" name="Object 4"/>
          <p:cNvGraphicFramePr>
            <a:graphicFrameLocks noChangeAspect="1"/>
          </p:cNvGraphicFramePr>
          <p:nvPr/>
        </p:nvGraphicFramePr>
        <p:xfrm>
          <a:off x="2771775" y="2867025"/>
          <a:ext cx="3384550" cy="706438"/>
        </p:xfrm>
        <a:graphic>
          <a:graphicData uri="http://schemas.openxmlformats.org/presentationml/2006/ole">
            <mc:AlternateContent xmlns:mc="http://schemas.openxmlformats.org/markup-compatibility/2006">
              <mc:Choice xmlns:v="urn:schemas-microsoft-com:vml" Requires="v">
                <p:oleObj spid="_x0000_s15434" name="Equation" r:id="rId1" imgW="2057400" imgH="431800" progId="Equation.3">
                  <p:embed/>
                </p:oleObj>
              </mc:Choice>
              <mc:Fallback>
                <p:oleObj name="Equation" r:id="rId1" imgW="2057400" imgH="431800" progId="Equation.3">
                  <p:embed/>
                  <p:pic>
                    <p:nvPicPr>
                      <p:cNvPr id="0" name="图片 154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867025"/>
                        <a:ext cx="3384550" cy="706438"/>
                      </a:xfrm>
                      <a:prstGeom prst="rect">
                        <a:avLst/>
                      </a:prstGeom>
                      <a:solidFill>
                        <a:schemeClr val="accent2">
                          <a:lumMod val="20000"/>
                          <a:lumOff val="80000"/>
                        </a:schemeClr>
                      </a:solidFill>
                    </p:spPr>
                  </p:pic>
                </p:oleObj>
              </mc:Fallback>
            </mc:AlternateContent>
          </a:graphicData>
        </a:graphic>
      </p:graphicFrame>
      <p:sp>
        <p:nvSpPr>
          <p:cNvPr id="15369" name="Rectangle 7"/>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59750" name="Object 6"/>
          <p:cNvGraphicFramePr>
            <a:graphicFrameLocks noChangeAspect="1"/>
          </p:cNvGraphicFramePr>
          <p:nvPr/>
        </p:nvGraphicFramePr>
        <p:xfrm>
          <a:off x="2771775" y="4103688"/>
          <a:ext cx="3384550" cy="693737"/>
        </p:xfrm>
        <a:graphic>
          <a:graphicData uri="http://schemas.openxmlformats.org/presentationml/2006/ole">
            <mc:AlternateContent xmlns:mc="http://schemas.openxmlformats.org/markup-compatibility/2006">
              <mc:Choice xmlns:v="urn:schemas-microsoft-com:vml" Requires="v">
                <p:oleObj spid="_x0000_s15435" name="Equation" r:id="rId3" imgW="2374900" imgH="482600" progId="Equation.3">
                  <p:embed/>
                </p:oleObj>
              </mc:Choice>
              <mc:Fallback>
                <p:oleObj name="Equation" r:id="rId3" imgW="2374900" imgH="482600" progId="Equation.3">
                  <p:embed/>
                  <p:pic>
                    <p:nvPicPr>
                      <p:cNvPr id="0" name="图片 154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103688"/>
                        <a:ext cx="3384550" cy="693737"/>
                      </a:xfrm>
                      <a:prstGeom prst="rect">
                        <a:avLst/>
                      </a:prstGeom>
                      <a:solidFill>
                        <a:schemeClr val="accent2">
                          <a:lumMod val="20000"/>
                          <a:lumOff val="80000"/>
                        </a:schemeClr>
                      </a:solidFill>
                    </p:spPr>
                  </p:pic>
                </p:oleObj>
              </mc:Fallback>
            </mc:AlternateContent>
          </a:graphicData>
        </a:graphic>
      </p:graphicFrame>
      <p:sp>
        <p:nvSpPr>
          <p:cNvPr id="15370" name="Rectangle 9"/>
          <p:cNvSpPr>
            <a:spLocks noChangeArrowheads="1"/>
          </p:cNvSpPr>
          <p:nvPr/>
        </p:nvSpPr>
        <p:spPr bwMode="auto">
          <a:xfrm>
            <a:off x="0"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59752" name="Object 8"/>
          <p:cNvGraphicFramePr>
            <a:graphicFrameLocks noChangeAspect="1"/>
          </p:cNvGraphicFramePr>
          <p:nvPr/>
        </p:nvGraphicFramePr>
        <p:xfrm>
          <a:off x="2491896" y="5319713"/>
          <a:ext cx="3889375" cy="1349375"/>
        </p:xfrm>
        <a:graphic>
          <a:graphicData uri="http://schemas.openxmlformats.org/presentationml/2006/ole">
            <mc:AlternateContent xmlns:mc="http://schemas.openxmlformats.org/markup-compatibility/2006">
              <mc:Choice xmlns:v="urn:schemas-microsoft-com:vml" Requires="v">
                <p:oleObj spid="_x0000_s15436" name="Equation" r:id="rId5" imgW="2743200" imgH="952500" progId="Equation.3">
                  <p:embed/>
                </p:oleObj>
              </mc:Choice>
              <mc:Fallback>
                <p:oleObj name="Equation" r:id="rId5" imgW="2743200" imgH="952500" progId="Equation.3">
                  <p:embed/>
                  <p:pic>
                    <p:nvPicPr>
                      <p:cNvPr id="0" name="图片 154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1896" y="5319713"/>
                        <a:ext cx="3889375" cy="1349375"/>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59748"/>
                                        </p:tgtEl>
                                        <p:attrNameLst>
                                          <p:attrName>style.visibility</p:attrName>
                                        </p:attrNameLst>
                                      </p:cBhvr>
                                      <p:to>
                                        <p:strVal val="visible"/>
                                      </p:to>
                                    </p:set>
                                    <p:animEffect transition="in" filter="checkerboard(across)">
                                      <p:cBhvr>
                                        <p:cTn id="19" dur="500"/>
                                        <p:tgtEl>
                                          <p:spTgt spid="15974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9747">
                                            <p:txEl>
                                              <p:pRg st="4" end="4"/>
                                            </p:txEl>
                                          </p:spTgt>
                                        </p:tgtEl>
                                        <p:attrNameLst>
                                          <p:attrName>style.visibility</p:attrName>
                                        </p:attrNameLst>
                                      </p:cBhvr>
                                      <p:to>
                                        <p:strVal val="visible"/>
                                      </p:to>
                                    </p:set>
                                    <p:anim calcmode="lin" valueType="num">
                                      <p:cBhvr additive="base">
                                        <p:cTn id="24" dur="500" fill="hold"/>
                                        <p:tgtEl>
                                          <p:spTgt spid="15974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9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159750"/>
                                        </p:tgtEl>
                                        <p:attrNameLst>
                                          <p:attrName>style.visibility</p:attrName>
                                        </p:attrNameLst>
                                      </p:cBhvr>
                                      <p:to>
                                        <p:strVal val="visible"/>
                                      </p:to>
                                    </p:set>
                                    <p:animEffect transition="in" filter="diamond(in)">
                                      <p:cBhvr>
                                        <p:cTn id="30" dur="2000"/>
                                        <p:tgtEl>
                                          <p:spTgt spid="15975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9747">
                                            <p:txEl>
                                              <p:pRg st="7" end="7"/>
                                            </p:txEl>
                                          </p:spTgt>
                                        </p:tgtEl>
                                        <p:attrNameLst>
                                          <p:attrName>style.visibility</p:attrName>
                                        </p:attrNameLst>
                                      </p:cBhvr>
                                      <p:to>
                                        <p:strVal val="visible"/>
                                      </p:to>
                                    </p:set>
                                    <p:anim calcmode="lin" valueType="num">
                                      <p:cBhvr additive="base">
                                        <p:cTn id="35" dur="500" fill="hold"/>
                                        <p:tgtEl>
                                          <p:spTgt spid="15974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97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59752"/>
                                        </p:tgtEl>
                                        <p:attrNameLst>
                                          <p:attrName>style.visibility</p:attrName>
                                        </p:attrNameLst>
                                      </p:cBhvr>
                                      <p:to>
                                        <p:strVal val="visible"/>
                                      </p:to>
                                    </p:set>
                                    <p:animEffect transition="in" filter="dissolve">
                                      <p:cBhvr>
                                        <p:cTn id="41" dur="500"/>
                                        <p:tgtEl>
                                          <p:spTgt spid="159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fontAlgn="auto" hangingPunct="1">
              <a:spcAft>
                <a:spcPts val="0"/>
              </a:spcAft>
              <a:defRPr/>
            </a:pPr>
            <a:r>
              <a:rPr lang="zh-CN" altLang="en-US"/>
              <a:t>语义距离举例</a:t>
            </a:r>
            <a:endParaRPr lang="zh-CN" altLang="en-US"/>
          </a:p>
        </p:txBody>
      </p:sp>
      <p:sp>
        <p:nvSpPr>
          <p:cNvPr id="160771" name="Rectangle 3" descr="Rectangle: Click to edit Master text styles&#10;Second level&#10;Third level&#10;Fourth level&#10;Fifth level"/>
          <p:cNvSpPr>
            <a:spLocks noGrp="1" noChangeArrowheads="1"/>
          </p:cNvSpPr>
          <p:nvPr>
            <p:ph idx="1"/>
          </p:nvPr>
        </p:nvSpPr>
        <p:spPr>
          <a:xfrm>
            <a:off x="838200" y="1338470"/>
            <a:ext cx="7772400" cy="5043280"/>
          </a:xfrm>
        </p:spPr>
        <p:txBody>
          <a:bodyPr>
            <a:normAutofit lnSpcReduction="10000"/>
          </a:bodyPr>
          <a:lstStyle/>
          <a:p>
            <a:pPr eaLnBrk="1" hangingPunct="1">
              <a:buFont typeface="楷体" panose="02010609060101010101" pitchFamily="49" charset="-122"/>
              <a:buChar char="☆"/>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设论域</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甲</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丁</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戊</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，其上的两个模糊集分别为：</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A=0.1/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甲</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+0.6/</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丁</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+0.3/</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戊</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B=0.2/</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甲</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+0.8/</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+0.9/</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丙</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丁</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+0.4/</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戊</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求二者的匹配度。</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0" indent="0" eaLnBrk="1" hangingPunct="1">
              <a:buNone/>
            </a:pPr>
            <a:r>
              <a:rPr lang="zh-CN" altLang="en-US" sz="2000" dirty="0" smtClean="0"/>
              <a:t>解：方法一：用海明距离求二者匹配度。</a:t>
            </a:r>
            <a:r>
              <a:rPr lang="zh-CN" altLang="en-US" dirty="0" smtClean="0"/>
              <a:t> </a:t>
            </a:r>
            <a:endParaRPr lang="zh-CN" altLang="en-US"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endParaRPr lang="en-US" altLang="zh-CN" dirty="0" smtClean="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None/>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所以</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和</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两个模糊集之间的匹配度为</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1-0.1=0.9</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endPar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6" name="灯片编号占位符 5"/>
          <p:cNvSpPr>
            <a:spLocks noGrp="1"/>
          </p:cNvSpPr>
          <p:nvPr>
            <p:ph type="sldNum" sz="quarter" idx="12"/>
          </p:nvPr>
        </p:nvSpPr>
        <p:spPr/>
        <p:txBody>
          <a:bodyPr/>
          <a:lstStyle/>
          <a:p>
            <a:pPr>
              <a:defRPr/>
            </a:pPr>
            <a:fld id="{B7480086-7DD6-40DC-A7CE-18CB0B4CD352}" type="slidenum">
              <a:rPr lang="en-US" altLang="zh-CN"/>
            </a:fld>
            <a:endParaRPr lang="en-US" altLang="zh-CN"/>
          </a:p>
        </p:txBody>
      </p:sp>
      <p:sp>
        <p:nvSpPr>
          <p:cNvPr id="16390" name="Rectangle 5"/>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60772" name="Object 4"/>
          <p:cNvGraphicFramePr>
            <a:graphicFrameLocks noChangeAspect="1"/>
          </p:cNvGraphicFramePr>
          <p:nvPr/>
        </p:nvGraphicFramePr>
        <p:xfrm>
          <a:off x="1474788" y="3594245"/>
          <a:ext cx="5184775" cy="1681163"/>
        </p:xfrm>
        <a:graphic>
          <a:graphicData uri="http://schemas.openxmlformats.org/presentationml/2006/ole">
            <mc:AlternateContent xmlns:mc="http://schemas.openxmlformats.org/markup-compatibility/2006">
              <mc:Choice xmlns:v="urn:schemas-microsoft-com:vml" Requires="v">
                <p:oleObj spid="_x0000_s16410" name="Equation" r:id="rId1" imgW="3759200" imgH="1219200" progId="Equation.3">
                  <p:embed/>
                </p:oleObj>
              </mc:Choice>
              <mc:Fallback>
                <p:oleObj name="Equation" r:id="rId1" imgW="3759200" imgH="1219200" progId="Equation.3">
                  <p:embed/>
                  <p:pic>
                    <p:nvPicPr>
                      <p:cNvPr id="0" name="图片 164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3594245"/>
                        <a:ext cx="5184775" cy="168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 calcmode="lin" valueType="num">
                                      <p:cBhvr additive="base">
                                        <p:cTn id="12"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077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 calcmode="lin" valueType="num">
                                      <p:cBhvr additive="base">
                                        <p:cTn id="17"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077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60771">
                                            <p:txEl>
                                              <p:pRg st="3" end="3"/>
                                            </p:txEl>
                                          </p:spTgt>
                                        </p:tgtEl>
                                        <p:attrNameLst>
                                          <p:attrName>style.visibility</p:attrName>
                                        </p:attrNameLst>
                                      </p:cBhvr>
                                      <p:to>
                                        <p:strVal val="visible"/>
                                      </p:to>
                                    </p:set>
                                    <p:anim calcmode="lin" valueType="num">
                                      <p:cBhvr additive="base">
                                        <p:cTn id="22" dur="5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077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60771">
                                            <p:txEl>
                                              <p:pRg st="4" end="4"/>
                                            </p:txEl>
                                          </p:spTgt>
                                        </p:tgtEl>
                                        <p:attrNameLst>
                                          <p:attrName>style.visibility</p:attrName>
                                        </p:attrNameLst>
                                      </p:cBhvr>
                                      <p:to>
                                        <p:strVal val="visible"/>
                                      </p:to>
                                    </p:set>
                                    <p:anim calcmode="lin" valueType="num">
                                      <p:cBhvr additive="base">
                                        <p:cTn id="27" dur="5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0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0771">
                                            <p:txEl>
                                              <p:pRg st="10" end="10"/>
                                            </p:txEl>
                                          </p:spTgt>
                                        </p:tgtEl>
                                        <p:attrNameLst>
                                          <p:attrName>style.visibility</p:attrName>
                                        </p:attrNameLst>
                                      </p:cBhvr>
                                      <p:to>
                                        <p:strVal val="visible"/>
                                      </p:to>
                                    </p:set>
                                    <p:anim calcmode="lin" valueType="num">
                                      <p:cBhvr additive="base">
                                        <p:cTn id="33" dur="500" fill="hold"/>
                                        <p:tgtEl>
                                          <p:spTgt spid="160771">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07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60772"/>
                                        </p:tgtEl>
                                        <p:attrNameLst>
                                          <p:attrName>style.visibility</p:attrName>
                                        </p:attrNameLst>
                                      </p:cBhvr>
                                      <p:to>
                                        <p:strVal val="visible"/>
                                      </p:to>
                                    </p:set>
                                    <p:animEffect transition="in" filter="wipe(up)">
                                      <p:cBhvr>
                                        <p:cTn id="39" dur="30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fontAlgn="auto" hangingPunct="1">
              <a:spcAft>
                <a:spcPts val="0"/>
              </a:spcAft>
              <a:defRPr/>
            </a:pPr>
            <a:r>
              <a:rPr lang="zh-CN" altLang="en-US"/>
              <a:t>其它相似度方法 </a:t>
            </a:r>
            <a:endParaRPr lang="zh-CN" altLang="en-US"/>
          </a:p>
        </p:txBody>
      </p:sp>
      <p:sp>
        <p:nvSpPr>
          <p:cNvPr id="16179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000" smtClean="0"/>
              <a:t>最大最小法 </a:t>
            </a:r>
            <a:endParaRPr lang="zh-CN" altLang="en-US" sz="2000" smtClean="0"/>
          </a:p>
          <a:p>
            <a:pPr eaLnBrk="1" hangingPunct="1"/>
            <a:endParaRPr lang="zh-CN" altLang="en-US" sz="2000" smtClean="0"/>
          </a:p>
          <a:p>
            <a:pPr eaLnBrk="1" hangingPunct="1"/>
            <a:endParaRPr lang="zh-CN" altLang="en-US" sz="2000" smtClean="0"/>
          </a:p>
          <a:p>
            <a:pPr eaLnBrk="1" hangingPunct="1"/>
            <a:endParaRPr lang="zh-CN" altLang="en-US" sz="2000" smtClean="0"/>
          </a:p>
          <a:p>
            <a:pPr eaLnBrk="1" hangingPunct="1"/>
            <a:r>
              <a:rPr lang="zh-CN" altLang="en-US" sz="2000" smtClean="0"/>
              <a:t>算术平均法 </a:t>
            </a:r>
            <a:endParaRPr lang="zh-CN" altLang="en-US" sz="2000" smtClean="0"/>
          </a:p>
          <a:p>
            <a:pPr eaLnBrk="1" hangingPunct="1"/>
            <a:endParaRPr lang="zh-CN" altLang="en-US" sz="2000" smtClean="0"/>
          </a:p>
          <a:p>
            <a:pPr eaLnBrk="1" hangingPunct="1"/>
            <a:endParaRPr lang="zh-CN" altLang="en-US" sz="2000" smtClean="0"/>
          </a:p>
          <a:p>
            <a:pPr eaLnBrk="1" hangingPunct="1"/>
            <a:endParaRPr lang="zh-CN" altLang="en-US" sz="2000" smtClean="0"/>
          </a:p>
          <a:p>
            <a:pPr eaLnBrk="1" hangingPunct="1"/>
            <a:r>
              <a:rPr lang="zh-CN" altLang="en-US" sz="2000" smtClean="0"/>
              <a:t>几何平均法 </a:t>
            </a:r>
            <a:endParaRPr lang="zh-CN" altLang="en-US" sz="2000" smtClean="0"/>
          </a:p>
        </p:txBody>
      </p:sp>
      <p:sp>
        <p:nvSpPr>
          <p:cNvPr id="10" name="灯片编号占位符 5"/>
          <p:cNvSpPr>
            <a:spLocks noGrp="1"/>
          </p:cNvSpPr>
          <p:nvPr>
            <p:ph type="sldNum" sz="quarter" idx="12"/>
          </p:nvPr>
        </p:nvSpPr>
        <p:spPr/>
        <p:txBody>
          <a:bodyPr/>
          <a:lstStyle/>
          <a:p>
            <a:pPr>
              <a:defRPr/>
            </a:pPr>
            <a:fld id="{044EB572-7A23-4683-92CD-33140D831EFE}" type="slidenum">
              <a:rPr lang="en-US" altLang="zh-CN"/>
            </a:fld>
            <a:endParaRPr lang="en-US" altLang="zh-CN"/>
          </a:p>
        </p:txBody>
      </p:sp>
      <p:sp>
        <p:nvSpPr>
          <p:cNvPr id="17416" name="Rectangle 5"/>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61796" name="Object 4"/>
          <p:cNvGraphicFramePr>
            <a:graphicFrameLocks noChangeAspect="1"/>
          </p:cNvGraphicFramePr>
          <p:nvPr/>
        </p:nvGraphicFramePr>
        <p:xfrm>
          <a:off x="2339975" y="1889750"/>
          <a:ext cx="3455988" cy="1358900"/>
        </p:xfrm>
        <a:graphic>
          <a:graphicData uri="http://schemas.openxmlformats.org/presentationml/2006/ole">
            <mc:AlternateContent xmlns:mc="http://schemas.openxmlformats.org/markup-compatibility/2006">
              <mc:Choice xmlns:v="urn:schemas-microsoft-com:vml" Requires="v">
                <p:oleObj spid="_x0000_s17482" name="Equation" r:id="rId1" imgW="2133600" imgH="838200" progId="Equation.3">
                  <p:embed/>
                </p:oleObj>
              </mc:Choice>
              <mc:Fallback>
                <p:oleObj name="Equation" r:id="rId1" imgW="2133600" imgH="838200" progId="Equation.3">
                  <p:embed/>
                  <p:pic>
                    <p:nvPicPr>
                      <p:cNvPr id="0" name="图片 17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889750"/>
                        <a:ext cx="3455988" cy="1358900"/>
                      </a:xfrm>
                      <a:prstGeom prst="rect">
                        <a:avLst/>
                      </a:prstGeom>
                      <a:solidFill>
                        <a:schemeClr val="accent2">
                          <a:lumMod val="20000"/>
                          <a:lumOff val="80000"/>
                        </a:schemeClr>
                      </a:solidFill>
                    </p:spPr>
                  </p:pic>
                </p:oleObj>
              </mc:Fallback>
            </mc:AlternateContent>
          </a:graphicData>
        </a:graphic>
      </p:graphicFrame>
      <p:sp>
        <p:nvSpPr>
          <p:cNvPr id="17417" name="Rectangle 7"/>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61798" name="Object 6"/>
          <p:cNvGraphicFramePr>
            <a:graphicFrameLocks noChangeAspect="1"/>
          </p:cNvGraphicFramePr>
          <p:nvPr/>
        </p:nvGraphicFramePr>
        <p:xfrm>
          <a:off x="2484438" y="3510172"/>
          <a:ext cx="3311525" cy="1317625"/>
        </p:xfrm>
        <a:graphic>
          <a:graphicData uri="http://schemas.openxmlformats.org/presentationml/2006/ole">
            <mc:AlternateContent xmlns:mc="http://schemas.openxmlformats.org/markup-compatibility/2006">
              <mc:Choice xmlns:v="urn:schemas-microsoft-com:vml" Requires="v">
                <p:oleObj spid="_x0000_s17483" name="Equation" r:id="rId3" imgW="2108200" imgH="838200" progId="Equation.3">
                  <p:embed/>
                </p:oleObj>
              </mc:Choice>
              <mc:Fallback>
                <p:oleObj name="Equation" r:id="rId3" imgW="2108200" imgH="838200" progId="Equation.3">
                  <p:embed/>
                  <p:pic>
                    <p:nvPicPr>
                      <p:cNvPr id="0" name="图片 174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510172"/>
                        <a:ext cx="3311525" cy="1317625"/>
                      </a:xfrm>
                      <a:prstGeom prst="rect">
                        <a:avLst/>
                      </a:prstGeom>
                      <a:solidFill>
                        <a:schemeClr val="accent2">
                          <a:lumMod val="20000"/>
                          <a:lumOff val="80000"/>
                        </a:schemeClr>
                      </a:solidFill>
                    </p:spPr>
                  </p:pic>
                </p:oleObj>
              </mc:Fallback>
            </mc:AlternateContent>
          </a:graphicData>
        </a:graphic>
      </p:graphicFrame>
      <p:sp>
        <p:nvSpPr>
          <p:cNvPr id="17418" name="Rectangle 9"/>
          <p:cNvSpPr>
            <a:spLocks noChangeArrowheads="1"/>
          </p:cNvSpPr>
          <p:nvPr/>
        </p:nvSpPr>
        <p:spPr bwMode="auto">
          <a:xfrm>
            <a:off x="0"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61800" name="Object 8"/>
          <p:cNvGraphicFramePr>
            <a:graphicFrameLocks noChangeAspect="1"/>
          </p:cNvGraphicFramePr>
          <p:nvPr/>
        </p:nvGraphicFramePr>
        <p:xfrm>
          <a:off x="2484438" y="5147989"/>
          <a:ext cx="3240087" cy="1290637"/>
        </p:xfrm>
        <a:graphic>
          <a:graphicData uri="http://schemas.openxmlformats.org/presentationml/2006/ole">
            <mc:AlternateContent xmlns:mc="http://schemas.openxmlformats.org/markup-compatibility/2006">
              <mc:Choice xmlns:v="urn:schemas-microsoft-com:vml" Requires="v">
                <p:oleObj spid="_x0000_s17484" name="Equation" r:id="rId5" imgW="2108200" imgH="838200" progId="Equation.3">
                  <p:embed/>
                </p:oleObj>
              </mc:Choice>
              <mc:Fallback>
                <p:oleObj name="Equation" r:id="rId5" imgW="2108200" imgH="838200" progId="Equation.3">
                  <p:embed/>
                  <p:pic>
                    <p:nvPicPr>
                      <p:cNvPr id="0" name="图片 174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5147989"/>
                        <a:ext cx="3240087" cy="1290637"/>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 calcmode="lin" valueType="num">
                                      <p:cBhvr additive="base">
                                        <p:cTn id="7" dur="5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61796"/>
                                        </p:tgtEl>
                                        <p:attrNameLst>
                                          <p:attrName>style.visibility</p:attrName>
                                        </p:attrNameLst>
                                      </p:cBhvr>
                                      <p:to>
                                        <p:strVal val="visible"/>
                                      </p:to>
                                    </p:set>
                                    <p:animEffect transition="in" filter="strips(downLeft)">
                                      <p:cBhvr>
                                        <p:cTn id="13" dur="500"/>
                                        <p:tgtEl>
                                          <p:spTgt spid="16179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1795">
                                            <p:txEl>
                                              <p:pRg st="4" end="4"/>
                                            </p:txEl>
                                          </p:spTgt>
                                        </p:tgtEl>
                                        <p:attrNameLst>
                                          <p:attrName>style.visibility</p:attrName>
                                        </p:attrNameLst>
                                      </p:cBhvr>
                                      <p:to>
                                        <p:strVal val="visible"/>
                                      </p:to>
                                    </p:set>
                                    <p:anim calcmode="lin" valueType="num">
                                      <p:cBhvr additive="base">
                                        <p:cTn id="18" dur="500" fill="hold"/>
                                        <p:tgtEl>
                                          <p:spTgt spid="161795">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1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61798"/>
                                        </p:tgtEl>
                                        <p:attrNameLst>
                                          <p:attrName>style.visibility</p:attrName>
                                        </p:attrNameLst>
                                      </p:cBhvr>
                                      <p:to>
                                        <p:strVal val="visible"/>
                                      </p:to>
                                    </p:set>
                                    <p:animEffect transition="in" filter="diamond(in)">
                                      <p:cBhvr>
                                        <p:cTn id="24" dur="2000"/>
                                        <p:tgtEl>
                                          <p:spTgt spid="16179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1795">
                                            <p:txEl>
                                              <p:pRg st="8" end="8"/>
                                            </p:txEl>
                                          </p:spTgt>
                                        </p:tgtEl>
                                        <p:attrNameLst>
                                          <p:attrName>style.visibility</p:attrName>
                                        </p:attrNameLst>
                                      </p:cBhvr>
                                      <p:to>
                                        <p:strVal val="visible"/>
                                      </p:to>
                                    </p:set>
                                    <p:anim calcmode="lin" valueType="num">
                                      <p:cBhvr additive="base">
                                        <p:cTn id="29" dur="500" fill="hold"/>
                                        <p:tgtEl>
                                          <p:spTgt spid="16179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17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61800"/>
                                        </p:tgtEl>
                                        <p:attrNameLst>
                                          <p:attrName>style.visibility</p:attrName>
                                        </p:attrNameLst>
                                      </p:cBhvr>
                                      <p:to>
                                        <p:strVal val="visible"/>
                                      </p:to>
                                    </p:set>
                                    <p:animEffect transition="in" filter="dissolve">
                                      <p:cBhvr>
                                        <p:cTn id="35" dur="500"/>
                                        <p:tgtEl>
                                          <p:spTgt spid="161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fontAlgn="auto" hangingPunct="1">
              <a:spcAft>
                <a:spcPts val="0"/>
              </a:spcAft>
              <a:defRPr/>
            </a:pPr>
            <a:r>
              <a:rPr lang="zh-CN" altLang="en-US"/>
              <a:t>复合条件的模糊匹配 </a:t>
            </a:r>
            <a:endParaRPr lang="zh-CN" altLang="en-US"/>
          </a:p>
        </p:txBody>
      </p:sp>
      <p:sp>
        <p:nvSpPr>
          <p:cNvPr id="162819" name="Rectangle 3" descr="Rectangle: Click to edit Master text styles&#10;Second level&#10;Third level&#10;Fourth level&#10;Fifth level"/>
          <p:cNvSpPr>
            <a:spLocks noGrp="1" noChangeArrowheads="1"/>
          </p:cNvSpPr>
          <p:nvPr>
            <p:ph idx="1"/>
          </p:nvPr>
        </p:nvSpPr>
        <p:spPr>
          <a:xfrm>
            <a:off x="838200" y="1550504"/>
            <a:ext cx="7772400" cy="4831246"/>
          </a:xfrm>
        </p:spPr>
        <p:txBody>
          <a:bodyPr>
            <a:normAutofit lnSpcReduction="10000"/>
          </a:bodyPr>
          <a:lstStyle/>
          <a:p>
            <a:pPr eaLnBrk="1" hangingPunct="1">
              <a:lnSpc>
                <a:spcPct val="100000"/>
              </a:lnSpc>
            </a:pPr>
            <a:r>
              <a:rPr lang="zh-CN" altLang="en-US" sz="2000" dirty="0" smtClean="0"/>
              <a:t>第一步 </a:t>
            </a:r>
            <a:r>
              <a:rPr lang="zh-CN" altLang="en-US" sz="2000" dirty="0" smtClean="0">
                <a:solidFill>
                  <a:schemeClr val="tx1"/>
                </a:solidFill>
                <a:latin typeface="+mn-ea"/>
              </a:rPr>
              <a:t>分别计算各个子条件与其对应证据的匹配度</a:t>
            </a:r>
            <a:r>
              <a:rPr lang="en-US" altLang="zh-CN" sz="2000" i="1" dirty="0" err="1" smtClean="0">
                <a:solidFill>
                  <a:schemeClr val="tx1"/>
                </a:solidFill>
                <a:latin typeface="+mn-ea"/>
              </a:rPr>
              <a:t>δ</a:t>
            </a:r>
            <a:r>
              <a:rPr lang="en-US" altLang="zh-CN" sz="2000" baseline="-25000" dirty="0" err="1" smtClean="0">
                <a:solidFill>
                  <a:schemeClr val="tx1"/>
                </a:solidFill>
                <a:latin typeface="+mn-ea"/>
              </a:rPr>
              <a:t>match</a:t>
            </a:r>
            <a:r>
              <a:rPr lang="en-US" altLang="zh-CN" sz="2000" dirty="0" smtClean="0">
                <a:solidFill>
                  <a:schemeClr val="tx1"/>
                </a:solidFill>
                <a:latin typeface="+mn-ea"/>
              </a:rPr>
              <a:t>(</a:t>
            </a:r>
            <a:r>
              <a:rPr lang="en-US" altLang="zh-CN" sz="2000" dirty="0" err="1" smtClean="0">
                <a:solidFill>
                  <a:schemeClr val="tx1"/>
                </a:solidFill>
                <a:latin typeface="+mn-ea"/>
              </a:rPr>
              <a:t>A</a:t>
            </a:r>
            <a:r>
              <a:rPr lang="en-US" altLang="zh-CN" sz="2000" baseline="-25000" dirty="0" err="1" smtClean="0">
                <a:solidFill>
                  <a:schemeClr val="tx1"/>
                </a:solidFill>
                <a:latin typeface="+mn-ea"/>
              </a:rPr>
              <a:t>i</a:t>
            </a:r>
            <a:r>
              <a:rPr lang="en-US" altLang="zh-CN" sz="2000" dirty="0" err="1" smtClean="0">
                <a:solidFill>
                  <a:schemeClr val="tx1"/>
                </a:solidFill>
                <a:latin typeface="+mn-ea"/>
              </a:rPr>
              <a:t>,A</a:t>
            </a:r>
            <a:r>
              <a:rPr lang="en-US" altLang="zh-CN" sz="2000" dirty="0" err="1" smtClean="0">
                <a:solidFill>
                  <a:schemeClr val="tx1"/>
                </a:solidFill>
                <a:latin typeface="+mn-ea"/>
                <a:sym typeface="Symbol" panose="05050102010706020507" pitchFamily="18" charset="2"/>
              </a:rPr>
              <a:t></a:t>
            </a:r>
            <a:r>
              <a:rPr lang="en-US" altLang="zh-CN" sz="2000" baseline="-25000" dirty="0" err="1" smtClean="0">
                <a:solidFill>
                  <a:schemeClr val="tx1"/>
                </a:solidFill>
                <a:latin typeface="+mn-ea"/>
              </a:rPr>
              <a:t>i</a:t>
            </a:r>
            <a:r>
              <a:rPr lang="en-US" altLang="zh-CN" sz="2000" dirty="0" smtClean="0">
                <a:solidFill>
                  <a:schemeClr val="tx1"/>
                </a:solidFill>
                <a:latin typeface="+mn-ea"/>
              </a:rPr>
              <a:t>)</a:t>
            </a:r>
            <a:r>
              <a:rPr lang="zh-CN" altLang="en-US" sz="2000" dirty="0" smtClean="0">
                <a:solidFill>
                  <a:schemeClr val="tx1"/>
                </a:solidFill>
                <a:latin typeface="+mn-ea"/>
              </a:rPr>
              <a:t>，其中</a:t>
            </a:r>
            <a:r>
              <a:rPr lang="en-US" altLang="zh-CN" sz="2000" dirty="0" smtClean="0">
                <a:solidFill>
                  <a:schemeClr val="tx1"/>
                </a:solidFill>
                <a:latin typeface="+mn-ea"/>
              </a:rPr>
              <a:t>Ai</a:t>
            </a:r>
            <a:r>
              <a:rPr lang="zh-CN" altLang="en-US" sz="2000" dirty="0" smtClean="0">
                <a:solidFill>
                  <a:schemeClr val="tx1"/>
                </a:solidFill>
                <a:latin typeface="+mn-ea"/>
              </a:rPr>
              <a:t>和</a:t>
            </a:r>
            <a:r>
              <a:rPr lang="en-US" altLang="zh-CN" sz="2000" dirty="0" err="1" smtClean="0">
                <a:solidFill>
                  <a:schemeClr val="tx1"/>
                </a:solidFill>
                <a:latin typeface="+mn-ea"/>
              </a:rPr>
              <a:t>A</a:t>
            </a:r>
            <a:r>
              <a:rPr lang="en-US" altLang="zh-CN" sz="2000" dirty="0" err="1" smtClean="0">
                <a:solidFill>
                  <a:schemeClr val="tx1"/>
                </a:solidFill>
                <a:latin typeface="+mn-ea"/>
                <a:sym typeface="Symbol" panose="05050102010706020507" pitchFamily="18" charset="2"/>
              </a:rPr>
              <a:t></a:t>
            </a:r>
            <a:r>
              <a:rPr lang="en-US" altLang="zh-CN" sz="2000" dirty="0" err="1" smtClean="0">
                <a:solidFill>
                  <a:schemeClr val="tx1"/>
                </a:solidFill>
                <a:latin typeface="+mn-ea"/>
              </a:rPr>
              <a:t>i</a:t>
            </a:r>
            <a:r>
              <a:rPr lang="zh-CN" altLang="en-US" sz="2000" dirty="0" smtClean="0">
                <a:solidFill>
                  <a:schemeClr val="tx1"/>
                </a:solidFill>
                <a:latin typeface="+mn-ea"/>
              </a:rPr>
              <a:t>分别表示一个子条件和其对应的证据。</a:t>
            </a:r>
            <a:endParaRPr lang="zh-CN" altLang="en-US" sz="2000" dirty="0" smtClean="0">
              <a:solidFill>
                <a:schemeClr val="tx1"/>
              </a:solidFill>
              <a:latin typeface="+mn-ea"/>
            </a:endParaRPr>
          </a:p>
          <a:p>
            <a:pPr eaLnBrk="1" hangingPunct="1">
              <a:lnSpc>
                <a:spcPct val="100000"/>
              </a:lnSpc>
            </a:pPr>
            <a:r>
              <a:rPr lang="zh-CN" altLang="en-US" sz="2000" dirty="0" smtClean="0"/>
              <a:t>第二步 </a:t>
            </a:r>
            <a:r>
              <a:rPr lang="zh-CN" altLang="en-US" sz="2000" dirty="0" smtClean="0">
                <a:solidFill>
                  <a:schemeClr val="tx1"/>
                </a:solidFill>
                <a:latin typeface="+mn-ea"/>
              </a:rPr>
              <a:t>选择一种方法综合各个单一证据的匹配度，求出整个前提条件</a:t>
            </a:r>
            <a:r>
              <a:rPr lang="en-US" altLang="zh-CN" sz="2000" dirty="0" smtClean="0">
                <a:solidFill>
                  <a:schemeClr val="tx1"/>
                </a:solidFill>
                <a:latin typeface="+mn-ea"/>
              </a:rPr>
              <a:t>E</a:t>
            </a:r>
            <a:r>
              <a:rPr lang="zh-CN" altLang="en-US" sz="2000" dirty="0" smtClean="0">
                <a:solidFill>
                  <a:schemeClr val="tx1"/>
                </a:solidFill>
                <a:latin typeface="+mn-ea"/>
              </a:rPr>
              <a:t>与组合证据</a:t>
            </a:r>
            <a:r>
              <a:rPr lang="en-US" altLang="zh-CN" sz="2000" dirty="0" smtClean="0">
                <a:solidFill>
                  <a:schemeClr val="tx1"/>
                </a:solidFill>
                <a:latin typeface="+mn-ea"/>
              </a:rPr>
              <a:t>E</a:t>
            </a:r>
            <a:r>
              <a:rPr lang="en-US" altLang="zh-CN" sz="2000" dirty="0" smtClean="0">
                <a:solidFill>
                  <a:schemeClr val="tx1"/>
                </a:solidFill>
                <a:latin typeface="+mn-ea"/>
                <a:sym typeface="Symbol" panose="05050102010706020507" pitchFamily="18" charset="2"/>
              </a:rPr>
              <a:t></a:t>
            </a:r>
            <a:r>
              <a:rPr lang="zh-CN" altLang="en-US" sz="2000" dirty="0" smtClean="0">
                <a:solidFill>
                  <a:schemeClr val="tx1"/>
                </a:solidFill>
                <a:latin typeface="+mn-ea"/>
              </a:rPr>
              <a:t>之间总的匹配度。 </a:t>
            </a:r>
            <a:endParaRPr lang="zh-CN" altLang="en-US" sz="2000" dirty="0" smtClean="0">
              <a:solidFill>
                <a:schemeClr val="tx1"/>
              </a:solidFill>
              <a:latin typeface="+mn-ea"/>
            </a:endParaRPr>
          </a:p>
          <a:p>
            <a:pPr lvl="1" eaLnBrk="1" hangingPunct="1">
              <a:lnSpc>
                <a:spcPct val="80000"/>
              </a:lnSpc>
            </a:pP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取极小法</a:t>
            </a:r>
            <a:endPar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lvl="1" eaLnBrk="1" hangingPunct="1">
              <a:lnSpc>
                <a:spcPct val="80000"/>
              </a:lnSpc>
            </a:pPr>
            <a:endParaRPr lang="zh-CN" altLang="en-US" sz="2000" dirty="0" smtClean="0"/>
          </a:p>
          <a:p>
            <a:pPr lvl="1" eaLnBrk="1" hangingPunct="1">
              <a:lnSpc>
                <a:spcPct val="80000"/>
              </a:lnSpc>
            </a:pPr>
            <a:endParaRPr lang="zh-CN" altLang="en-US" sz="2000" dirty="0" smtClean="0"/>
          </a:p>
          <a:p>
            <a:pPr lvl="1" eaLnBrk="1" hangingPunct="1">
              <a:lnSpc>
                <a:spcPct val="80000"/>
              </a:lnSpc>
            </a:pPr>
            <a:endParaRPr lang="zh-CN" altLang="en-US" sz="2000" dirty="0" smtClean="0"/>
          </a:p>
          <a:p>
            <a:pPr lvl="1" eaLnBrk="1" hangingPunct="1">
              <a:lnSpc>
                <a:spcPct val="80000"/>
              </a:lnSpc>
            </a:pP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相乘法</a:t>
            </a:r>
            <a:endPar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lnSpc>
                <a:spcPct val="80000"/>
              </a:lnSpc>
            </a:pPr>
            <a:endParaRPr lang="zh-CN" altLang="en-US" sz="2000" dirty="0" smtClean="0"/>
          </a:p>
          <a:p>
            <a:pPr eaLnBrk="1" hangingPunct="1">
              <a:lnSpc>
                <a:spcPct val="80000"/>
              </a:lnSpc>
            </a:pPr>
            <a:endParaRPr lang="zh-CN" altLang="en-US" sz="2000" dirty="0" smtClean="0"/>
          </a:p>
          <a:p>
            <a:pPr eaLnBrk="1" hangingPunct="1">
              <a:lnSpc>
                <a:spcPct val="100000"/>
              </a:lnSpc>
            </a:pPr>
            <a:r>
              <a:rPr lang="zh-CN" altLang="en-US" sz="2000" dirty="0" smtClean="0"/>
              <a:t>第三步 </a:t>
            </a:r>
            <a:r>
              <a:rPr lang="zh-CN" altLang="en-US" sz="2000" dirty="0" smtClean="0">
                <a:solidFill>
                  <a:schemeClr val="tx1"/>
                </a:solidFill>
              </a:rPr>
              <a:t>检查总匹配度是否满足阈值条件。如果满足就可匹配；否则为不匹配。 </a:t>
            </a:r>
            <a:endParaRPr lang="zh-CN" altLang="en-US" sz="2000" dirty="0" smtClean="0">
              <a:solidFill>
                <a:schemeClr val="tx1"/>
              </a:solidFill>
            </a:endParaRPr>
          </a:p>
        </p:txBody>
      </p:sp>
      <p:sp>
        <p:nvSpPr>
          <p:cNvPr id="8" name="灯片编号占位符 5"/>
          <p:cNvSpPr>
            <a:spLocks noGrp="1"/>
          </p:cNvSpPr>
          <p:nvPr>
            <p:ph type="sldNum" sz="quarter" idx="12"/>
          </p:nvPr>
        </p:nvSpPr>
        <p:spPr/>
        <p:txBody>
          <a:bodyPr/>
          <a:lstStyle/>
          <a:p>
            <a:pPr>
              <a:defRPr/>
            </a:pPr>
            <a:fld id="{975C413A-908B-4F60-9EA3-7BD34000F367}" type="slidenum">
              <a:rPr lang="en-US" altLang="zh-CN"/>
            </a:fld>
            <a:endParaRPr lang="en-US" altLang="zh-CN"/>
          </a:p>
        </p:txBody>
      </p:sp>
      <p:sp>
        <p:nvSpPr>
          <p:cNvPr id="18439"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62820" name="Object 4"/>
          <p:cNvGraphicFramePr>
            <a:graphicFrameLocks noChangeAspect="1"/>
          </p:cNvGraphicFramePr>
          <p:nvPr/>
        </p:nvGraphicFramePr>
        <p:xfrm>
          <a:off x="1331913" y="3227705"/>
          <a:ext cx="7127875" cy="403225"/>
        </p:xfrm>
        <a:graphic>
          <a:graphicData uri="http://schemas.openxmlformats.org/presentationml/2006/ole">
            <mc:AlternateContent xmlns:mc="http://schemas.openxmlformats.org/markup-compatibility/2006">
              <mc:Choice xmlns:v="urn:schemas-microsoft-com:vml" Requires="v">
                <p:oleObj spid="_x0000_s18484" name="Equation" r:id="rId1" imgW="4051300" imgH="228600" progId="Equation.3">
                  <p:embed/>
                </p:oleObj>
              </mc:Choice>
              <mc:Fallback>
                <p:oleObj name="Equation" r:id="rId1" imgW="4051300" imgH="228600" progId="Equation.3">
                  <p:embed/>
                  <p:pic>
                    <p:nvPicPr>
                      <p:cNvPr id="0" name="图片 184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227705"/>
                        <a:ext cx="71278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0"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62822" name="Object 6"/>
          <p:cNvGraphicFramePr>
            <a:graphicFrameLocks noChangeAspect="1"/>
          </p:cNvGraphicFramePr>
          <p:nvPr/>
        </p:nvGraphicFramePr>
        <p:xfrm>
          <a:off x="1331913" y="4330065"/>
          <a:ext cx="7058025" cy="414338"/>
        </p:xfrm>
        <a:graphic>
          <a:graphicData uri="http://schemas.openxmlformats.org/presentationml/2006/ole">
            <mc:AlternateContent xmlns:mc="http://schemas.openxmlformats.org/markup-compatibility/2006">
              <mc:Choice xmlns:v="urn:schemas-microsoft-com:vml" Requires="v">
                <p:oleObj spid="_x0000_s18485" name="Equation" r:id="rId3" imgW="3886200" imgH="228600" progId="Equation.3">
                  <p:embed/>
                </p:oleObj>
              </mc:Choice>
              <mc:Fallback>
                <p:oleObj name="Equation" r:id="rId3" imgW="3886200" imgH="228600" progId="Equation.3">
                  <p:embed/>
                  <p:pic>
                    <p:nvPicPr>
                      <p:cNvPr id="0" name="图片 184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330065"/>
                        <a:ext cx="7058025"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 calcmode="lin" valueType="num">
                                      <p:cBhvr additive="base">
                                        <p:cTn id="7" dur="500" fill="hold"/>
                                        <p:tgtEl>
                                          <p:spTgt spid="162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2819">
                                            <p:txEl>
                                              <p:pRg st="1" end="1"/>
                                            </p:txEl>
                                          </p:spTgt>
                                        </p:tgtEl>
                                        <p:attrNameLst>
                                          <p:attrName>style.visibility</p:attrName>
                                        </p:attrNameLst>
                                      </p:cBhvr>
                                      <p:to>
                                        <p:strVal val="visible"/>
                                      </p:to>
                                    </p:set>
                                    <p:anim calcmode="lin" valueType="num">
                                      <p:cBhvr additive="base">
                                        <p:cTn id="13" dur="500" fill="hold"/>
                                        <p:tgtEl>
                                          <p:spTgt spid="162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2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2819">
                                            <p:txEl>
                                              <p:pRg st="2" end="2"/>
                                            </p:txEl>
                                          </p:spTgt>
                                        </p:tgtEl>
                                        <p:attrNameLst>
                                          <p:attrName>style.visibility</p:attrName>
                                        </p:attrNameLst>
                                      </p:cBhvr>
                                      <p:to>
                                        <p:strVal val="visible"/>
                                      </p:to>
                                    </p:set>
                                    <p:anim calcmode="lin" valueType="num">
                                      <p:cBhvr additive="base">
                                        <p:cTn id="19" dur="500" fill="hold"/>
                                        <p:tgtEl>
                                          <p:spTgt spid="162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2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2820"/>
                                        </p:tgtEl>
                                        <p:attrNameLst>
                                          <p:attrName>style.visibility</p:attrName>
                                        </p:attrNameLst>
                                      </p:cBhvr>
                                      <p:to>
                                        <p:strVal val="visible"/>
                                      </p:to>
                                    </p:set>
                                    <p:anim calcmode="lin" valueType="num">
                                      <p:cBhvr additive="base">
                                        <p:cTn id="25" dur="500" fill="hold"/>
                                        <p:tgtEl>
                                          <p:spTgt spid="162820"/>
                                        </p:tgtEl>
                                        <p:attrNameLst>
                                          <p:attrName>ppt_x</p:attrName>
                                        </p:attrNameLst>
                                      </p:cBhvr>
                                      <p:tavLst>
                                        <p:tav tm="0">
                                          <p:val>
                                            <p:strVal val="#ppt_x"/>
                                          </p:val>
                                        </p:tav>
                                        <p:tav tm="100000">
                                          <p:val>
                                            <p:strVal val="#ppt_x"/>
                                          </p:val>
                                        </p:tav>
                                      </p:tavLst>
                                    </p:anim>
                                    <p:anim calcmode="lin" valueType="num">
                                      <p:cBhvr additive="base">
                                        <p:cTn id="26" dur="500" fill="hold"/>
                                        <p:tgtEl>
                                          <p:spTgt spid="1628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2819">
                                            <p:txEl>
                                              <p:pRg st="6" end="6"/>
                                            </p:txEl>
                                          </p:spTgt>
                                        </p:tgtEl>
                                        <p:attrNameLst>
                                          <p:attrName>style.visibility</p:attrName>
                                        </p:attrNameLst>
                                      </p:cBhvr>
                                      <p:to>
                                        <p:strVal val="visible"/>
                                      </p:to>
                                    </p:set>
                                    <p:anim calcmode="lin" valueType="num">
                                      <p:cBhvr additive="base">
                                        <p:cTn id="31" dur="500" fill="hold"/>
                                        <p:tgtEl>
                                          <p:spTgt spid="16281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28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2822"/>
                                        </p:tgtEl>
                                        <p:attrNameLst>
                                          <p:attrName>style.visibility</p:attrName>
                                        </p:attrNameLst>
                                      </p:cBhvr>
                                      <p:to>
                                        <p:strVal val="visible"/>
                                      </p:to>
                                    </p:set>
                                    <p:anim calcmode="lin" valueType="num">
                                      <p:cBhvr additive="base">
                                        <p:cTn id="37" dur="500" fill="hold"/>
                                        <p:tgtEl>
                                          <p:spTgt spid="162822"/>
                                        </p:tgtEl>
                                        <p:attrNameLst>
                                          <p:attrName>ppt_x</p:attrName>
                                        </p:attrNameLst>
                                      </p:cBhvr>
                                      <p:tavLst>
                                        <p:tav tm="0">
                                          <p:val>
                                            <p:strVal val="#ppt_x"/>
                                          </p:val>
                                        </p:tav>
                                        <p:tav tm="100000">
                                          <p:val>
                                            <p:strVal val="#ppt_x"/>
                                          </p:val>
                                        </p:tav>
                                      </p:tavLst>
                                    </p:anim>
                                    <p:anim calcmode="lin" valueType="num">
                                      <p:cBhvr additive="base">
                                        <p:cTn id="38" dur="500" fill="hold"/>
                                        <p:tgtEl>
                                          <p:spTgt spid="1628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2819">
                                            <p:txEl>
                                              <p:pRg st="9" end="9"/>
                                            </p:txEl>
                                          </p:spTgt>
                                        </p:tgtEl>
                                        <p:attrNameLst>
                                          <p:attrName>style.visibility</p:attrName>
                                        </p:attrNameLst>
                                      </p:cBhvr>
                                      <p:to>
                                        <p:strVal val="visible"/>
                                      </p:to>
                                    </p:set>
                                    <p:anim calcmode="lin" valueType="num">
                                      <p:cBhvr additive="base">
                                        <p:cTn id="43" dur="500" fill="hold"/>
                                        <p:tgtEl>
                                          <p:spTgt spid="16281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28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609600" y="579438"/>
            <a:ext cx="7772400" cy="762000"/>
          </a:xfrm>
        </p:spPr>
        <p:txBody>
          <a:bodyPr/>
          <a:lstStyle/>
          <a:p>
            <a:pPr eaLnBrk="1" fontAlgn="auto" hangingPunct="1">
              <a:spcAft>
                <a:spcPts val="0"/>
              </a:spcAft>
              <a:defRPr/>
            </a:pPr>
            <a:r>
              <a:rPr lang="en-US" altLang="zh-CN" dirty="0" smtClean="0"/>
              <a:t>6</a:t>
            </a:r>
            <a:r>
              <a:rPr lang="en-US" altLang="zh-CN" dirty="0" smtClean="0"/>
              <a:t>. </a:t>
            </a:r>
            <a:r>
              <a:rPr lang="zh-CN" altLang="en-US" dirty="0" smtClean="0"/>
              <a:t>模糊推理</a:t>
            </a:r>
            <a:r>
              <a:rPr lang="zh-CN" altLang="en-US" dirty="0"/>
              <a:t>的基本模式</a:t>
            </a:r>
            <a:endParaRPr lang="zh-CN" altLang="en-US" dirty="0"/>
          </a:p>
        </p:txBody>
      </p:sp>
      <p:sp>
        <p:nvSpPr>
          <p:cNvPr id="164867" name="Rectangle 3" descr="Rectangle: Click to edit Master text styles&#10;Second level&#10;Third level&#10;Fourth level&#10;Fifth level"/>
          <p:cNvSpPr>
            <a:spLocks noGrp="1" noChangeArrowheads="1"/>
          </p:cNvSpPr>
          <p:nvPr>
            <p:ph idx="1"/>
          </p:nvPr>
        </p:nvSpPr>
        <p:spPr>
          <a:xfrm>
            <a:off x="590550" y="1719263"/>
            <a:ext cx="8229600" cy="4878387"/>
          </a:xfrm>
        </p:spPr>
        <p:txBody>
          <a:bodyPr>
            <a:normAutofit fontScale="92500" lnSpcReduction="20000"/>
          </a:bodyPr>
          <a:lstStyle/>
          <a:p>
            <a:pPr eaLnBrk="1" hangingPunct="1">
              <a:lnSpc>
                <a:spcPct val="120000"/>
              </a:lnSpc>
              <a:buFont typeface="Wingdings" panose="05000000000000000000" pitchFamily="2" charset="2"/>
              <a:buChar char="u"/>
            </a:pPr>
            <a:r>
              <a:rPr lang="zh-CN" altLang="en-US" sz="2000" dirty="0" smtClean="0">
                <a:solidFill>
                  <a:schemeClr val="tx1"/>
                </a:solidFill>
              </a:rPr>
              <a:t>自然演绎有三种基本模式：</a:t>
            </a:r>
            <a:r>
              <a:rPr lang="zh-CN" altLang="en-US"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假言推理</a:t>
            </a:r>
            <a:r>
              <a:rPr lang="zh-CN" altLang="en-US" sz="2000" dirty="0" smtClean="0">
                <a:solidFill>
                  <a:schemeClr val="tx1"/>
                </a:solidFill>
              </a:rPr>
              <a:t>、</a:t>
            </a:r>
            <a:r>
              <a:rPr lang="zh-CN" altLang="en-US"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拒取式推理</a:t>
            </a:r>
            <a:r>
              <a:rPr lang="zh-CN" altLang="en-US" sz="2000" dirty="0" smtClean="0">
                <a:solidFill>
                  <a:schemeClr val="tx1"/>
                </a:solidFill>
              </a:rPr>
              <a:t>和</a:t>
            </a:r>
            <a:r>
              <a:rPr lang="zh-CN" altLang="en-US"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假言三段论推理</a:t>
            </a:r>
            <a:r>
              <a:rPr lang="zh-CN" altLang="en-US" sz="2000" dirty="0" smtClean="0">
                <a:solidFill>
                  <a:schemeClr val="tx1"/>
                </a:solidFill>
              </a:rPr>
              <a:t>。模糊推理也有以上三种基本模式。</a:t>
            </a:r>
            <a:endParaRPr lang="zh-CN" altLang="en-US" sz="2000" dirty="0" smtClean="0">
              <a:solidFill>
                <a:schemeClr val="tx1"/>
              </a:solidFill>
            </a:endParaRPr>
          </a:p>
          <a:p>
            <a:pPr marL="533400" indent="-533400" eaLnBrk="1" hangingPunct="1">
              <a:lnSpc>
                <a:spcPct val="90000"/>
              </a:lnSpc>
            </a:pPr>
            <a:endParaRPr lang="zh-CN" altLang="en-US" sz="2000" dirty="0" smtClean="0"/>
          </a:p>
          <a:p>
            <a:pPr marL="533400" indent="-533400" eaLnBrk="1" hangingPunct="1">
              <a:lnSpc>
                <a:spcPct val="90000"/>
              </a:lnSpc>
              <a:buFont typeface="Wingdings" panose="05000000000000000000" pitchFamily="2" charset="2"/>
              <a:buNone/>
            </a:pPr>
            <a:r>
              <a:rPr lang="en-US" altLang="zh-CN" sz="2000" dirty="0" smtClean="0"/>
              <a:t>1. </a:t>
            </a:r>
            <a:r>
              <a:rPr lang="zh-CN" altLang="en-US" sz="2000" dirty="0" smtClean="0"/>
              <a:t>模糊假言推理</a:t>
            </a:r>
            <a:endParaRPr lang="zh-CN" altLang="en-US" sz="2000" dirty="0" smtClean="0"/>
          </a:p>
          <a:p>
            <a:pPr marL="533400" indent="-533400" eaLnBrk="1" hangingPunct="1">
              <a:lnSpc>
                <a:spcPct val="90000"/>
              </a:lnSpc>
              <a:buFont typeface="Wingdings" panose="05000000000000000000" pitchFamily="2" charset="2"/>
              <a:buNone/>
            </a:pPr>
            <a:r>
              <a:rPr lang="zh-CN" altLang="en-US" sz="2000" dirty="0" smtClean="0">
                <a:solidFill>
                  <a:schemeClr val="tx1"/>
                </a:solidFill>
                <a:latin typeface="+mn-ea"/>
              </a:rPr>
              <a:t>设</a:t>
            </a:r>
            <a:r>
              <a:rPr lang="en-US" altLang="zh-CN" sz="2000" dirty="0" smtClean="0">
                <a:solidFill>
                  <a:schemeClr val="tx1"/>
                </a:solidFill>
                <a:latin typeface="+mn-ea"/>
              </a:rPr>
              <a:t>A∈F(U),B∈F(V)</a:t>
            </a:r>
            <a:r>
              <a:rPr lang="zh-CN" altLang="en-US" sz="2000" dirty="0" smtClean="0">
                <a:solidFill>
                  <a:schemeClr val="tx1"/>
                </a:solidFill>
                <a:latin typeface="+mn-ea"/>
              </a:rPr>
              <a:t>，并有</a:t>
            </a:r>
            <a:r>
              <a:rPr lang="en-US" altLang="zh-CN" sz="2000" dirty="0" smtClean="0">
                <a:solidFill>
                  <a:schemeClr val="tx1"/>
                </a:solidFill>
                <a:latin typeface="+mn-ea"/>
              </a:rPr>
              <a:t>A’∈F(U)</a:t>
            </a:r>
            <a:r>
              <a:rPr lang="zh-CN" altLang="en-US" sz="2000" dirty="0" smtClean="0">
                <a:solidFill>
                  <a:schemeClr val="tx1"/>
                </a:solidFill>
                <a:latin typeface="+mn-ea"/>
              </a:rPr>
              <a:t>，</a:t>
            </a:r>
            <a:r>
              <a:rPr lang="en-US" altLang="zh-CN" sz="2000" dirty="0" smtClean="0">
                <a:solidFill>
                  <a:schemeClr val="tx1"/>
                </a:solidFill>
                <a:latin typeface="+mn-ea"/>
              </a:rPr>
              <a:t>B’∈F(V)</a:t>
            </a:r>
            <a:r>
              <a:rPr lang="zh-CN" altLang="en-US" sz="2000" dirty="0" smtClean="0">
                <a:solidFill>
                  <a:schemeClr val="tx1"/>
                </a:solidFill>
                <a:latin typeface="+mn-ea"/>
              </a:rPr>
              <a:t>。</a:t>
            </a:r>
            <a:endParaRPr lang="zh-CN" altLang="en-US" sz="2000" dirty="0" smtClean="0">
              <a:solidFill>
                <a:schemeClr val="tx1"/>
              </a:solidFill>
              <a:latin typeface="+mn-ea"/>
            </a:endParaRPr>
          </a:p>
          <a:p>
            <a:pPr marL="533400" indent="-533400" eaLnBrk="1" hangingPunct="1">
              <a:lnSpc>
                <a:spcPct val="90000"/>
              </a:lnSpc>
              <a:buFont typeface="Wingdings" panose="05000000000000000000" pitchFamily="2" charset="2"/>
              <a:buNone/>
            </a:pPr>
            <a:r>
              <a:rPr lang="zh-CN" altLang="en-US" sz="2000" dirty="0" smtClean="0">
                <a:solidFill>
                  <a:schemeClr val="tx1"/>
                </a:solidFill>
                <a:latin typeface="+mn-ea"/>
              </a:rPr>
              <a:t>知识：</a:t>
            </a:r>
            <a:r>
              <a:rPr lang="en-US" altLang="zh-CN" sz="2000" dirty="0" smtClean="0">
                <a:solidFill>
                  <a:schemeClr val="tx1"/>
                </a:solidFill>
                <a:latin typeface="+mn-ea"/>
              </a:rPr>
              <a:t>IF 	x is A 	THEN 	y is B</a:t>
            </a:r>
            <a:endParaRPr lang="en-US" altLang="zh-CN" sz="2000" dirty="0" smtClean="0">
              <a:solidFill>
                <a:schemeClr val="tx1"/>
              </a:solidFill>
              <a:latin typeface="+mn-ea"/>
            </a:endParaRPr>
          </a:p>
          <a:p>
            <a:pPr marL="533400" indent="-533400" eaLnBrk="1" hangingPunct="1">
              <a:lnSpc>
                <a:spcPct val="90000"/>
              </a:lnSpc>
              <a:buFont typeface="Wingdings" panose="05000000000000000000" pitchFamily="2" charset="2"/>
              <a:buNone/>
            </a:pPr>
            <a:r>
              <a:rPr lang="zh-CN" altLang="en-US" sz="2000" dirty="0" smtClean="0">
                <a:solidFill>
                  <a:schemeClr val="tx1"/>
                </a:solidFill>
                <a:latin typeface="+mn-ea"/>
              </a:rPr>
              <a:t>证据：	</a:t>
            </a:r>
            <a:r>
              <a:rPr lang="en-US" altLang="zh-CN" sz="2000" dirty="0" smtClean="0">
                <a:solidFill>
                  <a:schemeClr val="tx1"/>
                </a:solidFill>
                <a:latin typeface="+mn-ea"/>
              </a:rPr>
              <a:t>x is A’</a:t>
            </a:r>
            <a:endParaRPr lang="en-US" altLang="zh-CN" sz="2000" dirty="0" smtClean="0">
              <a:solidFill>
                <a:schemeClr val="tx1"/>
              </a:solidFill>
              <a:latin typeface="+mn-ea"/>
            </a:endParaRPr>
          </a:p>
          <a:p>
            <a:pPr marL="533400" indent="-533400" eaLnBrk="1" hangingPunct="1">
              <a:lnSpc>
                <a:spcPct val="90000"/>
              </a:lnSpc>
              <a:buFont typeface="Wingdings" panose="05000000000000000000" pitchFamily="2" charset="2"/>
              <a:buNone/>
            </a:pPr>
            <a:r>
              <a:rPr lang="en-US" altLang="zh-CN" sz="2000" dirty="0" smtClean="0">
                <a:solidFill>
                  <a:schemeClr val="tx1"/>
                </a:solidFill>
                <a:latin typeface="+mn-ea"/>
              </a:rPr>
              <a:t>-------------------------------------------</a:t>
            </a:r>
            <a:endParaRPr lang="en-US" altLang="zh-CN" sz="2000" dirty="0" smtClean="0">
              <a:solidFill>
                <a:schemeClr val="tx1"/>
              </a:solidFill>
              <a:latin typeface="+mn-ea"/>
            </a:endParaRPr>
          </a:p>
          <a:p>
            <a:pPr marL="533400" indent="-533400" eaLnBrk="1" hangingPunct="1">
              <a:lnSpc>
                <a:spcPct val="90000"/>
              </a:lnSpc>
              <a:buFont typeface="Wingdings" panose="05000000000000000000" pitchFamily="2" charset="2"/>
              <a:buNone/>
            </a:pPr>
            <a:r>
              <a:rPr lang="zh-CN" altLang="en-US" sz="2000" dirty="0" smtClean="0">
                <a:solidFill>
                  <a:schemeClr val="tx1"/>
                </a:solidFill>
                <a:latin typeface="+mn-ea"/>
              </a:rPr>
              <a:t>结论：			</a:t>
            </a:r>
            <a:r>
              <a:rPr lang="en-US" altLang="zh-CN" sz="2000" dirty="0" smtClean="0">
                <a:solidFill>
                  <a:schemeClr val="tx1"/>
                </a:solidFill>
                <a:latin typeface="+mn-ea"/>
              </a:rPr>
              <a:t>y is B’</a:t>
            </a:r>
            <a:endParaRPr lang="en-US" altLang="zh-CN" sz="2000" dirty="0" smtClean="0">
              <a:solidFill>
                <a:schemeClr val="tx1"/>
              </a:solidFill>
              <a:latin typeface="+mn-ea"/>
            </a:endParaRPr>
          </a:p>
          <a:p>
            <a:pPr marL="533400" indent="-533400" eaLnBrk="1" hangingPunct="1">
              <a:lnSpc>
                <a:spcPct val="90000"/>
              </a:lnSpc>
              <a:buFont typeface="Wingdings" panose="05000000000000000000" pitchFamily="2" charset="2"/>
              <a:buNone/>
            </a:pPr>
            <a:r>
              <a:rPr lang="zh-CN" altLang="en-US" sz="2000" dirty="0" smtClean="0"/>
              <a:t>对于复合条件有：</a:t>
            </a:r>
            <a:endParaRPr lang="zh-CN" altLang="en-US" sz="2000" dirty="0" smtClean="0"/>
          </a:p>
          <a:p>
            <a:pPr marL="533400" indent="-533400" eaLnBrk="1" hangingPunct="1">
              <a:lnSpc>
                <a:spcPct val="90000"/>
              </a:lnSpc>
              <a:buFont typeface="Wingdings" panose="05000000000000000000" pitchFamily="2" charset="2"/>
              <a:buNone/>
            </a:pPr>
            <a:r>
              <a:rPr lang="zh-CN" altLang="en-US" sz="2000" dirty="0" smtClean="0">
                <a:solidFill>
                  <a:schemeClr val="tx1"/>
                </a:solidFill>
                <a:latin typeface="+mn-ea"/>
              </a:rPr>
              <a:t>知识：</a:t>
            </a:r>
            <a:r>
              <a:rPr lang="en-US" altLang="zh-CN" sz="2000" dirty="0" smtClean="0">
                <a:solidFill>
                  <a:schemeClr val="tx1"/>
                </a:solidFill>
                <a:latin typeface="+mn-ea"/>
              </a:rPr>
              <a:t>IF x</a:t>
            </a:r>
            <a:r>
              <a:rPr lang="en-US" altLang="zh-CN" sz="2000" baseline="-25000" dirty="0" smtClean="0">
                <a:solidFill>
                  <a:schemeClr val="tx1"/>
                </a:solidFill>
                <a:latin typeface="+mn-ea"/>
              </a:rPr>
              <a:t>1</a:t>
            </a:r>
            <a:r>
              <a:rPr lang="en-US" altLang="zh-CN" sz="2000" dirty="0" smtClean="0">
                <a:solidFill>
                  <a:schemeClr val="tx1"/>
                </a:solidFill>
                <a:latin typeface="+mn-ea"/>
              </a:rPr>
              <a:t> is A</a:t>
            </a:r>
            <a:r>
              <a:rPr lang="en-US" altLang="zh-CN" sz="2000" baseline="-25000" dirty="0" smtClean="0">
                <a:solidFill>
                  <a:schemeClr val="tx1"/>
                </a:solidFill>
                <a:latin typeface="+mn-ea"/>
              </a:rPr>
              <a:t>1</a:t>
            </a:r>
            <a:r>
              <a:rPr lang="en-US" altLang="zh-CN" sz="2000" dirty="0" smtClean="0">
                <a:solidFill>
                  <a:schemeClr val="tx1"/>
                </a:solidFill>
                <a:latin typeface="+mn-ea"/>
              </a:rPr>
              <a:t> AND x</a:t>
            </a:r>
            <a:r>
              <a:rPr lang="en-US" altLang="zh-CN" sz="2000" baseline="-25000" dirty="0" smtClean="0">
                <a:solidFill>
                  <a:schemeClr val="tx1"/>
                </a:solidFill>
                <a:latin typeface="+mn-ea"/>
              </a:rPr>
              <a:t>2</a:t>
            </a:r>
            <a:r>
              <a:rPr lang="en-US" altLang="zh-CN" sz="2000" dirty="0" smtClean="0">
                <a:solidFill>
                  <a:schemeClr val="tx1"/>
                </a:solidFill>
                <a:latin typeface="+mn-ea"/>
              </a:rPr>
              <a:t> is A</a:t>
            </a:r>
            <a:r>
              <a:rPr lang="en-US" altLang="zh-CN" sz="2000" baseline="-25000" dirty="0" smtClean="0">
                <a:solidFill>
                  <a:schemeClr val="tx1"/>
                </a:solidFill>
                <a:latin typeface="+mn-ea"/>
              </a:rPr>
              <a:t>2</a:t>
            </a:r>
            <a:r>
              <a:rPr lang="en-US" altLang="zh-CN" sz="2000" dirty="0" smtClean="0">
                <a:solidFill>
                  <a:schemeClr val="tx1"/>
                </a:solidFill>
                <a:latin typeface="+mn-ea"/>
              </a:rPr>
              <a:t> AND…AND </a:t>
            </a:r>
            <a:r>
              <a:rPr lang="en-US" altLang="zh-CN" sz="2000" dirty="0" err="1" smtClean="0">
                <a:solidFill>
                  <a:schemeClr val="tx1"/>
                </a:solidFill>
                <a:latin typeface="+mn-ea"/>
              </a:rPr>
              <a:t>x</a:t>
            </a:r>
            <a:r>
              <a:rPr lang="en-US" altLang="zh-CN" sz="2000" baseline="-25000" dirty="0" err="1" smtClean="0">
                <a:solidFill>
                  <a:schemeClr val="tx1"/>
                </a:solidFill>
                <a:latin typeface="+mn-ea"/>
              </a:rPr>
              <a:t>n</a:t>
            </a:r>
            <a:r>
              <a:rPr lang="en-US" altLang="zh-CN" sz="2000" dirty="0" smtClean="0">
                <a:solidFill>
                  <a:schemeClr val="tx1"/>
                </a:solidFill>
                <a:latin typeface="+mn-ea"/>
              </a:rPr>
              <a:t> is A</a:t>
            </a:r>
            <a:r>
              <a:rPr lang="en-US" altLang="zh-CN" sz="2000" baseline="-25000" dirty="0" smtClean="0">
                <a:solidFill>
                  <a:schemeClr val="tx1"/>
                </a:solidFill>
                <a:latin typeface="+mn-ea"/>
              </a:rPr>
              <a:t>n</a:t>
            </a:r>
            <a:r>
              <a:rPr lang="en-US" altLang="zh-CN" sz="2000" dirty="0" smtClean="0">
                <a:solidFill>
                  <a:schemeClr val="tx1"/>
                </a:solidFill>
                <a:latin typeface="+mn-ea"/>
              </a:rPr>
              <a:t> THEN 	y is B</a:t>
            </a:r>
            <a:endParaRPr lang="en-US" altLang="zh-CN" sz="2000" dirty="0" smtClean="0">
              <a:solidFill>
                <a:schemeClr val="tx1"/>
              </a:solidFill>
              <a:latin typeface="+mn-ea"/>
            </a:endParaRPr>
          </a:p>
          <a:p>
            <a:pPr marL="533400" indent="-533400" eaLnBrk="1" hangingPunct="1">
              <a:lnSpc>
                <a:spcPct val="90000"/>
              </a:lnSpc>
              <a:buFont typeface="Wingdings" panose="05000000000000000000" pitchFamily="2" charset="2"/>
              <a:buNone/>
            </a:pPr>
            <a:r>
              <a:rPr lang="zh-CN" altLang="en-US" sz="2000" dirty="0" smtClean="0">
                <a:solidFill>
                  <a:schemeClr val="tx1"/>
                </a:solidFill>
                <a:latin typeface="+mn-ea"/>
              </a:rPr>
              <a:t>证据：	  </a:t>
            </a:r>
            <a:r>
              <a:rPr lang="en-US" altLang="zh-CN" sz="2000" dirty="0" smtClean="0">
                <a:solidFill>
                  <a:schemeClr val="tx1"/>
                </a:solidFill>
                <a:latin typeface="+mn-ea"/>
              </a:rPr>
              <a:t>x</a:t>
            </a:r>
            <a:r>
              <a:rPr lang="en-US" altLang="zh-CN" sz="2000" baseline="-25000" dirty="0" smtClean="0">
                <a:solidFill>
                  <a:schemeClr val="tx1"/>
                </a:solidFill>
                <a:latin typeface="+mn-ea"/>
              </a:rPr>
              <a:t>1</a:t>
            </a:r>
            <a:r>
              <a:rPr lang="en-US" altLang="zh-CN" sz="2000" dirty="0" smtClean="0">
                <a:solidFill>
                  <a:schemeClr val="tx1"/>
                </a:solidFill>
                <a:latin typeface="+mn-ea"/>
              </a:rPr>
              <a:t> is A’</a:t>
            </a:r>
            <a:r>
              <a:rPr lang="en-US" altLang="zh-CN" sz="2000" baseline="-25000" dirty="0" smtClean="0">
                <a:solidFill>
                  <a:schemeClr val="tx1"/>
                </a:solidFill>
                <a:latin typeface="+mn-ea"/>
              </a:rPr>
              <a:t>1           </a:t>
            </a:r>
            <a:r>
              <a:rPr lang="en-US" altLang="zh-CN" sz="2000" dirty="0" smtClean="0">
                <a:solidFill>
                  <a:schemeClr val="tx1"/>
                </a:solidFill>
                <a:latin typeface="+mn-ea"/>
              </a:rPr>
              <a:t>x</a:t>
            </a:r>
            <a:r>
              <a:rPr lang="en-US" altLang="zh-CN" sz="2000" baseline="-25000" dirty="0" smtClean="0">
                <a:solidFill>
                  <a:schemeClr val="tx1"/>
                </a:solidFill>
                <a:latin typeface="+mn-ea"/>
              </a:rPr>
              <a:t>2</a:t>
            </a:r>
            <a:r>
              <a:rPr lang="en-US" altLang="zh-CN" sz="2000" dirty="0" smtClean="0">
                <a:solidFill>
                  <a:schemeClr val="tx1"/>
                </a:solidFill>
                <a:latin typeface="+mn-ea"/>
              </a:rPr>
              <a:t> is A’</a:t>
            </a:r>
            <a:r>
              <a:rPr lang="en-US" altLang="zh-CN" sz="2000" baseline="-25000" dirty="0" smtClean="0">
                <a:solidFill>
                  <a:schemeClr val="tx1"/>
                </a:solidFill>
                <a:latin typeface="+mn-ea"/>
              </a:rPr>
              <a:t>2 </a:t>
            </a:r>
            <a:r>
              <a:rPr lang="en-US" altLang="zh-CN" sz="2000" dirty="0" smtClean="0">
                <a:solidFill>
                  <a:schemeClr val="tx1"/>
                </a:solidFill>
                <a:latin typeface="+mn-ea"/>
              </a:rPr>
              <a:t>     …        </a:t>
            </a:r>
            <a:r>
              <a:rPr lang="en-US" altLang="zh-CN" sz="2000" dirty="0" err="1" smtClean="0">
                <a:solidFill>
                  <a:schemeClr val="tx1"/>
                </a:solidFill>
                <a:latin typeface="+mn-ea"/>
              </a:rPr>
              <a:t>x</a:t>
            </a:r>
            <a:r>
              <a:rPr lang="en-US" altLang="zh-CN" sz="2000" baseline="-25000" dirty="0" err="1" smtClean="0">
                <a:solidFill>
                  <a:schemeClr val="tx1"/>
                </a:solidFill>
                <a:latin typeface="+mn-ea"/>
              </a:rPr>
              <a:t>n</a:t>
            </a:r>
            <a:r>
              <a:rPr lang="en-US" altLang="zh-CN" sz="2000" dirty="0" smtClean="0">
                <a:solidFill>
                  <a:schemeClr val="tx1"/>
                </a:solidFill>
                <a:latin typeface="+mn-ea"/>
              </a:rPr>
              <a:t> is </a:t>
            </a:r>
            <a:r>
              <a:rPr lang="en-US" altLang="zh-CN" sz="2000" dirty="0" err="1" smtClean="0">
                <a:solidFill>
                  <a:schemeClr val="tx1"/>
                </a:solidFill>
                <a:latin typeface="+mn-ea"/>
              </a:rPr>
              <a:t>A’</a:t>
            </a:r>
            <a:r>
              <a:rPr lang="en-US" altLang="zh-CN" sz="2000" baseline="-25000" dirty="0" err="1" smtClean="0">
                <a:solidFill>
                  <a:schemeClr val="tx1"/>
                </a:solidFill>
                <a:latin typeface="+mn-ea"/>
              </a:rPr>
              <a:t>n</a:t>
            </a:r>
            <a:endParaRPr lang="en-US" altLang="zh-CN" sz="2000" dirty="0" smtClean="0">
              <a:solidFill>
                <a:schemeClr val="tx1"/>
              </a:solidFill>
              <a:latin typeface="+mn-ea"/>
            </a:endParaRPr>
          </a:p>
          <a:p>
            <a:pPr marL="533400" indent="-533400" eaLnBrk="1" hangingPunct="1">
              <a:lnSpc>
                <a:spcPct val="90000"/>
              </a:lnSpc>
              <a:buFont typeface="Wingdings" panose="05000000000000000000" pitchFamily="2" charset="2"/>
              <a:buNone/>
            </a:pPr>
            <a:r>
              <a:rPr lang="en-US" altLang="zh-CN" sz="2000" dirty="0" smtClean="0">
                <a:solidFill>
                  <a:schemeClr val="tx1"/>
                </a:solidFill>
                <a:latin typeface="+mn-ea"/>
              </a:rPr>
              <a:t>----------------------------------------------------------------------------</a:t>
            </a:r>
            <a:endParaRPr lang="en-US" altLang="zh-CN" sz="2000" dirty="0" smtClean="0">
              <a:solidFill>
                <a:schemeClr val="tx1"/>
              </a:solidFill>
              <a:latin typeface="+mn-ea"/>
            </a:endParaRPr>
          </a:p>
          <a:p>
            <a:pPr marL="533400" indent="-533400" eaLnBrk="1" hangingPunct="1">
              <a:lnSpc>
                <a:spcPct val="90000"/>
              </a:lnSpc>
              <a:buFont typeface="Wingdings" panose="05000000000000000000" pitchFamily="2" charset="2"/>
              <a:buNone/>
            </a:pPr>
            <a:r>
              <a:rPr lang="zh-CN" altLang="en-US" sz="2000" dirty="0" smtClean="0">
                <a:solidFill>
                  <a:schemeClr val="tx1"/>
                </a:solidFill>
                <a:latin typeface="+mn-ea"/>
              </a:rPr>
              <a:t>结论：							</a:t>
            </a:r>
            <a:r>
              <a:rPr lang="en-US" altLang="zh-CN" sz="2000" dirty="0" smtClean="0">
                <a:solidFill>
                  <a:schemeClr val="tx1"/>
                </a:solidFill>
                <a:latin typeface="+mn-ea"/>
              </a:rPr>
              <a:t>y is B’</a:t>
            </a:r>
            <a:endParaRPr lang="en-US" altLang="zh-CN" sz="2000" dirty="0" smtClean="0">
              <a:solidFill>
                <a:schemeClr val="tx1"/>
              </a:solidFill>
              <a:latin typeface="+mn-ea"/>
            </a:endParaRPr>
          </a:p>
        </p:txBody>
      </p:sp>
      <p:sp>
        <p:nvSpPr>
          <p:cNvPr id="4" name="灯片编号占位符 5"/>
          <p:cNvSpPr>
            <a:spLocks noGrp="1"/>
          </p:cNvSpPr>
          <p:nvPr>
            <p:ph type="sldNum" sz="quarter" idx="12"/>
          </p:nvPr>
        </p:nvSpPr>
        <p:spPr/>
        <p:txBody>
          <a:bodyPr/>
          <a:lstStyle/>
          <a:p>
            <a:pPr>
              <a:defRPr/>
            </a:pPr>
            <a:fld id="{53FA0AFA-CD09-4CAC-86DD-3E39E1711EC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 calcmode="lin" valueType="num">
                                      <p:cBhvr additive="base">
                                        <p:cTn id="7" dur="500" fill="hold"/>
                                        <p:tgtEl>
                                          <p:spTgt spid="164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867">
                                            <p:txEl>
                                              <p:pRg st="2" end="2"/>
                                            </p:txEl>
                                          </p:spTgt>
                                        </p:tgtEl>
                                        <p:attrNameLst>
                                          <p:attrName>style.visibility</p:attrName>
                                        </p:attrNameLst>
                                      </p:cBhvr>
                                      <p:to>
                                        <p:strVal val="visible"/>
                                      </p:to>
                                    </p:set>
                                    <p:anim calcmode="lin" valueType="num">
                                      <p:cBhvr additive="base">
                                        <p:cTn id="13" dur="500" fill="hold"/>
                                        <p:tgtEl>
                                          <p:spTgt spid="164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867">
                                            <p:txEl>
                                              <p:pRg st="3" end="3"/>
                                            </p:txEl>
                                          </p:spTgt>
                                        </p:tgtEl>
                                        <p:attrNameLst>
                                          <p:attrName>style.visibility</p:attrName>
                                        </p:attrNameLst>
                                      </p:cBhvr>
                                      <p:to>
                                        <p:strVal val="visible"/>
                                      </p:to>
                                    </p:set>
                                    <p:anim calcmode="lin" valueType="num">
                                      <p:cBhvr additive="base">
                                        <p:cTn id="19" dur="500" fill="hold"/>
                                        <p:tgtEl>
                                          <p:spTgt spid="164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867">
                                            <p:txEl>
                                              <p:pRg st="4" end="4"/>
                                            </p:txEl>
                                          </p:spTgt>
                                        </p:tgtEl>
                                        <p:attrNameLst>
                                          <p:attrName>style.visibility</p:attrName>
                                        </p:attrNameLst>
                                      </p:cBhvr>
                                      <p:to>
                                        <p:strVal val="visible"/>
                                      </p:to>
                                    </p:set>
                                    <p:anim calcmode="lin" valueType="num">
                                      <p:cBhvr additive="base">
                                        <p:cTn id="25" dur="500" fill="hold"/>
                                        <p:tgtEl>
                                          <p:spTgt spid="164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4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4867">
                                            <p:txEl>
                                              <p:pRg st="5" end="5"/>
                                            </p:txEl>
                                          </p:spTgt>
                                        </p:tgtEl>
                                        <p:attrNameLst>
                                          <p:attrName>style.visibility</p:attrName>
                                        </p:attrNameLst>
                                      </p:cBhvr>
                                      <p:to>
                                        <p:strVal val="visible"/>
                                      </p:to>
                                    </p:set>
                                    <p:anim calcmode="lin" valueType="num">
                                      <p:cBhvr additive="base">
                                        <p:cTn id="31" dur="500" fill="hold"/>
                                        <p:tgtEl>
                                          <p:spTgt spid="164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4867">
                                            <p:txEl>
                                              <p:pRg st="5" end="5"/>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164867">
                                            <p:txEl>
                                              <p:pRg st="6" end="6"/>
                                            </p:txEl>
                                          </p:spTgt>
                                        </p:tgtEl>
                                        <p:attrNameLst>
                                          <p:attrName>style.visibility</p:attrName>
                                        </p:attrNameLst>
                                      </p:cBhvr>
                                      <p:to>
                                        <p:strVal val="visible"/>
                                      </p:to>
                                    </p:set>
                                    <p:anim calcmode="lin" valueType="num">
                                      <p:cBhvr additive="base">
                                        <p:cTn id="36" dur="500" fill="hold"/>
                                        <p:tgtEl>
                                          <p:spTgt spid="16486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4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4867">
                                            <p:txEl>
                                              <p:pRg st="7" end="7"/>
                                            </p:txEl>
                                          </p:spTgt>
                                        </p:tgtEl>
                                        <p:attrNameLst>
                                          <p:attrName>style.visibility</p:attrName>
                                        </p:attrNameLst>
                                      </p:cBhvr>
                                      <p:to>
                                        <p:strVal val="visible"/>
                                      </p:to>
                                    </p:set>
                                    <p:anim calcmode="lin" valueType="num">
                                      <p:cBhvr additive="base">
                                        <p:cTn id="42" dur="500" fill="hold"/>
                                        <p:tgtEl>
                                          <p:spTgt spid="164867">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4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64867">
                                            <p:txEl>
                                              <p:pRg st="8" end="8"/>
                                            </p:txEl>
                                          </p:spTgt>
                                        </p:tgtEl>
                                        <p:attrNameLst>
                                          <p:attrName>style.visibility</p:attrName>
                                        </p:attrNameLst>
                                      </p:cBhvr>
                                      <p:to>
                                        <p:strVal val="visible"/>
                                      </p:to>
                                    </p:set>
                                    <p:anim calcmode="lin" valueType="num">
                                      <p:cBhvr additive="base">
                                        <p:cTn id="48" dur="500" fill="hold"/>
                                        <p:tgtEl>
                                          <p:spTgt spid="164867">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64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64867">
                                            <p:txEl>
                                              <p:pRg st="9" end="9"/>
                                            </p:txEl>
                                          </p:spTgt>
                                        </p:tgtEl>
                                        <p:attrNameLst>
                                          <p:attrName>style.visibility</p:attrName>
                                        </p:attrNameLst>
                                      </p:cBhvr>
                                      <p:to>
                                        <p:strVal val="visible"/>
                                      </p:to>
                                    </p:set>
                                    <p:anim calcmode="lin" valueType="num">
                                      <p:cBhvr additive="base">
                                        <p:cTn id="54" dur="500" fill="hold"/>
                                        <p:tgtEl>
                                          <p:spTgt spid="164867">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6486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64867">
                                            <p:txEl>
                                              <p:pRg st="10" end="10"/>
                                            </p:txEl>
                                          </p:spTgt>
                                        </p:tgtEl>
                                        <p:attrNameLst>
                                          <p:attrName>style.visibility</p:attrName>
                                        </p:attrNameLst>
                                      </p:cBhvr>
                                      <p:to>
                                        <p:strVal val="visible"/>
                                      </p:to>
                                    </p:set>
                                    <p:anim calcmode="lin" valueType="num">
                                      <p:cBhvr additive="base">
                                        <p:cTn id="60" dur="500" fill="hold"/>
                                        <p:tgtEl>
                                          <p:spTgt spid="164867">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64867">
                                            <p:txEl>
                                              <p:pRg st="10" end="1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nodeType="afterEffect">
                                  <p:stCondLst>
                                    <p:cond delay="0"/>
                                  </p:stCondLst>
                                  <p:childTnLst>
                                    <p:set>
                                      <p:cBhvr>
                                        <p:cTn id="64" dur="1" fill="hold">
                                          <p:stCondLst>
                                            <p:cond delay="0"/>
                                          </p:stCondLst>
                                        </p:cTn>
                                        <p:tgtEl>
                                          <p:spTgt spid="164867">
                                            <p:txEl>
                                              <p:pRg st="11" end="11"/>
                                            </p:txEl>
                                          </p:spTgt>
                                        </p:tgtEl>
                                        <p:attrNameLst>
                                          <p:attrName>style.visibility</p:attrName>
                                        </p:attrNameLst>
                                      </p:cBhvr>
                                      <p:to>
                                        <p:strVal val="visible"/>
                                      </p:to>
                                    </p:set>
                                    <p:anim calcmode="lin" valueType="num">
                                      <p:cBhvr additive="base">
                                        <p:cTn id="65" dur="500" fill="hold"/>
                                        <p:tgtEl>
                                          <p:spTgt spid="164867">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6486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64867">
                                            <p:txEl>
                                              <p:pRg st="12" end="12"/>
                                            </p:txEl>
                                          </p:spTgt>
                                        </p:tgtEl>
                                        <p:attrNameLst>
                                          <p:attrName>style.visibility</p:attrName>
                                        </p:attrNameLst>
                                      </p:cBhvr>
                                      <p:to>
                                        <p:strVal val="visible"/>
                                      </p:to>
                                    </p:set>
                                    <p:anim calcmode="lin" valueType="num">
                                      <p:cBhvr additive="base">
                                        <p:cTn id="71" dur="500" fill="hold"/>
                                        <p:tgtEl>
                                          <p:spTgt spid="164867">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6486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762000" y="533400"/>
            <a:ext cx="7772400" cy="762000"/>
          </a:xfrm>
        </p:spPr>
        <p:txBody>
          <a:bodyPr/>
          <a:lstStyle/>
          <a:p>
            <a:pPr eaLnBrk="1" fontAlgn="auto" hangingPunct="1">
              <a:spcAft>
                <a:spcPts val="0"/>
              </a:spcAft>
              <a:defRPr/>
            </a:pPr>
            <a:r>
              <a:rPr lang="zh-CN" altLang="en-US"/>
              <a:t>模糊推理的基本模式</a:t>
            </a:r>
            <a:endParaRPr lang="zh-CN" altLang="en-US"/>
          </a:p>
        </p:txBody>
      </p:sp>
      <p:sp>
        <p:nvSpPr>
          <p:cNvPr id="165891" name="Rectangle 3" descr="Rectangle: Click to edit Master text styles&#10;Second level&#10;Third level&#10;Fourth level&#10;Fifth level"/>
          <p:cNvSpPr>
            <a:spLocks noGrp="1" noChangeArrowheads="1"/>
          </p:cNvSpPr>
          <p:nvPr>
            <p:ph idx="1"/>
          </p:nvPr>
        </p:nvSpPr>
        <p:spPr>
          <a:xfrm>
            <a:off x="884238" y="1704975"/>
            <a:ext cx="6927850" cy="4316413"/>
          </a:xfrm>
        </p:spPr>
        <p:txBody>
          <a:bodyPr>
            <a:normAutofit lnSpcReduction="10000"/>
          </a:bodyPr>
          <a:lstStyle/>
          <a:p>
            <a:pPr marL="609600" indent="-609600" eaLnBrk="1" hangingPunct="1">
              <a:lnSpc>
                <a:spcPct val="90000"/>
              </a:lnSpc>
              <a:buFont typeface="Wingdings" panose="05000000000000000000" pitchFamily="2" charset="2"/>
              <a:buNone/>
            </a:pPr>
            <a:r>
              <a:rPr lang="en-US" altLang="zh-CN" sz="2000" dirty="0" smtClean="0"/>
              <a:t>2. </a:t>
            </a:r>
            <a:r>
              <a:rPr lang="zh-CN" altLang="en-US" sz="2000" dirty="0" smtClean="0"/>
              <a:t>模糊拒取式推理</a:t>
            </a:r>
            <a:endParaRPr lang="zh-CN" altLang="en-US" sz="2000" dirty="0" smtClean="0"/>
          </a:p>
          <a:p>
            <a:pPr marL="609600" indent="-609600" eaLnBrk="1" hangingPunct="1">
              <a:lnSpc>
                <a:spcPct val="90000"/>
              </a:lnSpc>
              <a:buFont typeface="Wingdings" panose="05000000000000000000" pitchFamily="2" charset="2"/>
              <a:buNone/>
            </a:pPr>
            <a:r>
              <a:rPr lang="zh-CN" altLang="en-US" sz="2000" dirty="0" smtClean="0">
                <a:solidFill>
                  <a:schemeClr val="tx1"/>
                </a:solidFill>
                <a:latin typeface="+mn-ea"/>
              </a:rPr>
              <a:t>知识：</a:t>
            </a:r>
            <a:r>
              <a:rPr lang="en-US" altLang="zh-CN" sz="2000" dirty="0" smtClean="0">
                <a:solidFill>
                  <a:schemeClr val="tx1"/>
                </a:solidFill>
                <a:latin typeface="+mn-ea"/>
              </a:rPr>
              <a:t>IF 	x is A 	THEN 	y is B</a:t>
            </a:r>
            <a:endParaRPr lang="en-US" altLang="zh-CN" sz="2000" dirty="0" smtClean="0">
              <a:solidFill>
                <a:schemeClr val="tx1"/>
              </a:solidFill>
              <a:latin typeface="+mn-ea"/>
            </a:endParaRPr>
          </a:p>
          <a:p>
            <a:pPr marL="609600" indent="-609600" eaLnBrk="1" hangingPunct="1">
              <a:lnSpc>
                <a:spcPct val="90000"/>
              </a:lnSpc>
              <a:buFont typeface="Wingdings" panose="05000000000000000000" pitchFamily="2" charset="2"/>
              <a:buNone/>
            </a:pPr>
            <a:r>
              <a:rPr lang="zh-CN" altLang="en-US" sz="2000" dirty="0" smtClean="0">
                <a:solidFill>
                  <a:schemeClr val="tx1"/>
                </a:solidFill>
                <a:latin typeface="+mn-ea"/>
              </a:rPr>
              <a:t>证据：			</a:t>
            </a:r>
            <a:r>
              <a:rPr lang="en-US" altLang="zh-CN" sz="2000" dirty="0" smtClean="0">
                <a:solidFill>
                  <a:schemeClr val="tx1"/>
                </a:solidFill>
                <a:latin typeface="+mn-ea"/>
              </a:rPr>
              <a:t>y is B’</a:t>
            </a:r>
            <a:endParaRPr lang="en-US" altLang="zh-CN" sz="2000" dirty="0" smtClean="0">
              <a:solidFill>
                <a:schemeClr val="tx1"/>
              </a:solidFill>
              <a:latin typeface="+mn-ea"/>
            </a:endParaRPr>
          </a:p>
          <a:p>
            <a:pPr marL="609600" indent="-609600" eaLnBrk="1" hangingPunct="1">
              <a:lnSpc>
                <a:spcPct val="90000"/>
              </a:lnSpc>
              <a:buFont typeface="Wingdings" panose="05000000000000000000" pitchFamily="2" charset="2"/>
              <a:buNone/>
            </a:pPr>
            <a:r>
              <a:rPr lang="en-US" altLang="zh-CN" sz="2000" dirty="0" smtClean="0">
                <a:solidFill>
                  <a:schemeClr val="tx1"/>
                </a:solidFill>
                <a:latin typeface="+mn-ea"/>
              </a:rPr>
              <a:t>-------------------------------------------</a:t>
            </a:r>
            <a:endParaRPr lang="en-US" altLang="zh-CN" sz="2000" dirty="0" smtClean="0">
              <a:solidFill>
                <a:schemeClr val="tx1"/>
              </a:solidFill>
              <a:latin typeface="+mn-ea"/>
            </a:endParaRPr>
          </a:p>
          <a:p>
            <a:pPr marL="609600" indent="-609600" eaLnBrk="1" hangingPunct="1">
              <a:lnSpc>
                <a:spcPct val="90000"/>
              </a:lnSpc>
              <a:buFont typeface="Wingdings" panose="05000000000000000000" pitchFamily="2" charset="2"/>
              <a:buNone/>
            </a:pPr>
            <a:r>
              <a:rPr lang="zh-CN" altLang="en-US" sz="2000" dirty="0" smtClean="0">
                <a:solidFill>
                  <a:schemeClr val="tx1"/>
                </a:solidFill>
                <a:latin typeface="+mn-ea"/>
              </a:rPr>
              <a:t>结论：	</a:t>
            </a:r>
            <a:r>
              <a:rPr lang="en-US" altLang="zh-CN" sz="2000" dirty="0" smtClean="0">
                <a:solidFill>
                  <a:schemeClr val="tx1"/>
                </a:solidFill>
                <a:latin typeface="+mn-ea"/>
              </a:rPr>
              <a:t>x is A’</a:t>
            </a:r>
            <a:endParaRPr lang="en-US" altLang="zh-CN" sz="2000" dirty="0" smtClean="0">
              <a:solidFill>
                <a:schemeClr val="tx1"/>
              </a:solidFill>
              <a:latin typeface="+mn-ea"/>
            </a:endParaRPr>
          </a:p>
          <a:p>
            <a:pPr marL="609600" indent="-609600" eaLnBrk="1" hangingPunct="1">
              <a:lnSpc>
                <a:spcPct val="90000"/>
              </a:lnSpc>
              <a:buFont typeface="Wingdings" panose="05000000000000000000" pitchFamily="2" charset="2"/>
              <a:buNone/>
            </a:pPr>
            <a:endParaRPr lang="en-US" altLang="zh-CN" sz="2000" dirty="0" smtClean="0"/>
          </a:p>
          <a:p>
            <a:pPr marL="609600" indent="-609600" eaLnBrk="1" hangingPunct="1">
              <a:lnSpc>
                <a:spcPct val="90000"/>
              </a:lnSpc>
              <a:buFont typeface="Wingdings" panose="05000000000000000000" pitchFamily="2" charset="2"/>
              <a:buNone/>
            </a:pPr>
            <a:r>
              <a:rPr lang="en-US" altLang="zh-CN" sz="2000" dirty="0" smtClean="0"/>
              <a:t>3. </a:t>
            </a:r>
            <a:r>
              <a:rPr lang="zh-CN" altLang="en-US" sz="2000" dirty="0" smtClean="0"/>
              <a:t>模糊三段论推理</a:t>
            </a:r>
            <a:endParaRPr lang="zh-CN" altLang="en-US" sz="2000" dirty="0" smtClean="0"/>
          </a:p>
          <a:p>
            <a:pPr marL="609600" indent="-609600" eaLnBrk="1" hangingPunct="1">
              <a:lnSpc>
                <a:spcPct val="90000"/>
              </a:lnSpc>
              <a:buFont typeface="Wingdings" panose="05000000000000000000" pitchFamily="2" charset="2"/>
              <a:buNone/>
            </a:pPr>
            <a:r>
              <a:rPr lang="en-US" altLang="zh-CN" sz="2000" dirty="0" smtClean="0">
                <a:solidFill>
                  <a:schemeClr val="tx1"/>
                </a:solidFill>
              </a:rPr>
              <a:t>IF 	x is A 	THEN 	y is B</a:t>
            </a:r>
            <a:endParaRPr lang="en-US" altLang="zh-CN" sz="2000" dirty="0" smtClean="0">
              <a:solidFill>
                <a:schemeClr val="tx1"/>
              </a:solidFill>
            </a:endParaRPr>
          </a:p>
          <a:p>
            <a:pPr marL="609600" indent="-609600" eaLnBrk="1" hangingPunct="1">
              <a:lnSpc>
                <a:spcPct val="90000"/>
              </a:lnSpc>
              <a:buFont typeface="Wingdings" panose="05000000000000000000" pitchFamily="2" charset="2"/>
              <a:buNone/>
            </a:pPr>
            <a:r>
              <a:rPr lang="en-US" altLang="zh-CN" sz="2000" dirty="0" smtClean="0">
                <a:solidFill>
                  <a:schemeClr val="tx1"/>
                </a:solidFill>
              </a:rPr>
              <a:t>IF 	y is B 	THEN 	z is C</a:t>
            </a:r>
            <a:endParaRPr lang="en-US" altLang="zh-CN" sz="2000" dirty="0" smtClean="0">
              <a:solidFill>
                <a:schemeClr val="tx1"/>
              </a:solidFill>
            </a:endParaRPr>
          </a:p>
          <a:p>
            <a:pPr marL="609600" indent="-609600" eaLnBrk="1" hangingPunct="1">
              <a:lnSpc>
                <a:spcPct val="90000"/>
              </a:lnSpc>
              <a:buFont typeface="Wingdings" panose="05000000000000000000" pitchFamily="2" charset="2"/>
              <a:buNone/>
            </a:pPr>
            <a:r>
              <a:rPr lang="en-US" altLang="zh-CN" sz="2000" dirty="0" smtClean="0">
                <a:solidFill>
                  <a:schemeClr val="tx1"/>
                </a:solidFill>
              </a:rPr>
              <a:t>-------------------------------------------</a:t>
            </a:r>
            <a:endParaRPr lang="en-US" altLang="zh-CN" sz="2000" dirty="0" smtClean="0">
              <a:solidFill>
                <a:schemeClr val="tx1"/>
              </a:solidFill>
            </a:endParaRPr>
          </a:p>
          <a:p>
            <a:pPr marL="609600" indent="-609600" eaLnBrk="1" hangingPunct="1">
              <a:lnSpc>
                <a:spcPct val="90000"/>
              </a:lnSpc>
              <a:buFont typeface="Wingdings" panose="05000000000000000000" pitchFamily="2" charset="2"/>
              <a:buNone/>
            </a:pPr>
            <a:r>
              <a:rPr lang="en-US" altLang="zh-CN" sz="2000" dirty="0" smtClean="0">
                <a:solidFill>
                  <a:schemeClr val="tx1"/>
                </a:solidFill>
              </a:rPr>
              <a:t>IF 	x is A 	THEN 	z is C</a:t>
            </a:r>
            <a:endParaRPr lang="en-US" altLang="zh-CN" sz="2000" dirty="0" smtClean="0">
              <a:solidFill>
                <a:schemeClr val="tx1"/>
              </a:solidFill>
            </a:endParaRPr>
          </a:p>
        </p:txBody>
      </p:sp>
      <p:sp>
        <p:nvSpPr>
          <p:cNvPr id="4" name="灯片编号占位符 5"/>
          <p:cNvSpPr>
            <a:spLocks noGrp="1"/>
          </p:cNvSpPr>
          <p:nvPr>
            <p:ph type="sldNum" sz="quarter" idx="12"/>
          </p:nvPr>
        </p:nvSpPr>
        <p:spPr/>
        <p:txBody>
          <a:bodyPr/>
          <a:lstStyle/>
          <a:p>
            <a:pPr>
              <a:defRPr/>
            </a:pPr>
            <a:fld id="{E0F86034-0E18-4FE7-B996-24C91752BE5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891">
                                            <p:txEl>
                                              <p:pRg st="1" end="1"/>
                                            </p:txEl>
                                          </p:spTgt>
                                        </p:tgtEl>
                                        <p:attrNameLst>
                                          <p:attrName>style.visibility</p:attrName>
                                        </p:attrNameLst>
                                      </p:cBhvr>
                                      <p:to>
                                        <p:strVal val="visible"/>
                                      </p:to>
                                    </p:set>
                                    <p:anim calcmode="lin" valueType="num">
                                      <p:cBhvr additive="base">
                                        <p:cTn id="13" dur="500" fill="hold"/>
                                        <p:tgtEl>
                                          <p:spTgt spid="165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5891">
                                            <p:txEl>
                                              <p:pRg st="2" end="2"/>
                                            </p:txEl>
                                          </p:spTgt>
                                        </p:tgtEl>
                                        <p:attrNameLst>
                                          <p:attrName>style.visibility</p:attrName>
                                        </p:attrNameLst>
                                      </p:cBhvr>
                                      <p:to>
                                        <p:strVal val="visible"/>
                                      </p:to>
                                    </p:set>
                                    <p:anim calcmode="lin" valueType="num">
                                      <p:cBhvr additive="base">
                                        <p:cTn id="19" dur="500" fill="hold"/>
                                        <p:tgtEl>
                                          <p:spTgt spid="165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5891">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65891">
                                            <p:txEl>
                                              <p:pRg st="3" end="3"/>
                                            </p:txEl>
                                          </p:spTgt>
                                        </p:tgtEl>
                                        <p:attrNameLst>
                                          <p:attrName>style.visibility</p:attrName>
                                        </p:attrNameLst>
                                      </p:cBhvr>
                                      <p:to>
                                        <p:strVal val="visible"/>
                                      </p:to>
                                    </p:set>
                                    <p:anim calcmode="lin" valueType="num">
                                      <p:cBhvr additive="base">
                                        <p:cTn id="24" dur="500" fill="hold"/>
                                        <p:tgtEl>
                                          <p:spTgt spid="16589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5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65891">
                                            <p:txEl>
                                              <p:pRg st="4" end="4"/>
                                            </p:txEl>
                                          </p:spTgt>
                                        </p:tgtEl>
                                        <p:attrNameLst>
                                          <p:attrName>style.visibility</p:attrName>
                                        </p:attrNameLst>
                                      </p:cBhvr>
                                      <p:to>
                                        <p:strVal val="visible"/>
                                      </p:to>
                                    </p:set>
                                    <p:anim calcmode="lin" valueType="num">
                                      <p:cBhvr additive="base">
                                        <p:cTn id="30" dur="500" fill="hold"/>
                                        <p:tgtEl>
                                          <p:spTgt spid="16589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5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65891">
                                            <p:txEl>
                                              <p:pRg st="6" end="6"/>
                                            </p:txEl>
                                          </p:spTgt>
                                        </p:tgtEl>
                                        <p:attrNameLst>
                                          <p:attrName>style.visibility</p:attrName>
                                        </p:attrNameLst>
                                      </p:cBhvr>
                                      <p:to>
                                        <p:strVal val="visible"/>
                                      </p:to>
                                    </p:set>
                                    <p:anim calcmode="lin" valueType="num">
                                      <p:cBhvr additive="base">
                                        <p:cTn id="36" dur="500" fill="hold"/>
                                        <p:tgtEl>
                                          <p:spTgt spid="165891">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658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5891">
                                            <p:txEl>
                                              <p:pRg st="7" end="7"/>
                                            </p:txEl>
                                          </p:spTgt>
                                        </p:tgtEl>
                                        <p:attrNameLst>
                                          <p:attrName>style.visibility</p:attrName>
                                        </p:attrNameLst>
                                      </p:cBhvr>
                                      <p:to>
                                        <p:strVal val="visible"/>
                                      </p:to>
                                    </p:set>
                                    <p:anim calcmode="lin" valueType="num">
                                      <p:cBhvr additive="base">
                                        <p:cTn id="42" dur="500" fill="hold"/>
                                        <p:tgtEl>
                                          <p:spTgt spid="16589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58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65891">
                                            <p:txEl>
                                              <p:pRg st="8" end="8"/>
                                            </p:txEl>
                                          </p:spTgt>
                                        </p:tgtEl>
                                        <p:attrNameLst>
                                          <p:attrName>style.visibility</p:attrName>
                                        </p:attrNameLst>
                                      </p:cBhvr>
                                      <p:to>
                                        <p:strVal val="visible"/>
                                      </p:to>
                                    </p:set>
                                    <p:anim calcmode="lin" valueType="num">
                                      <p:cBhvr additive="base">
                                        <p:cTn id="48" dur="500" fill="hold"/>
                                        <p:tgtEl>
                                          <p:spTgt spid="165891">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65891">
                                            <p:txEl>
                                              <p:pRg st="8" end="8"/>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nodeType="afterEffect">
                                  <p:stCondLst>
                                    <p:cond delay="0"/>
                                  </p:stCondLst>
                                  <p:childTnLst>
                                    <p:set>
                                      <p:cBhvr>
                                        <p:cTn id="52" dur="1" fill="hold">
                                          <p:stCondLst>
                                            <p:cond delay="0"/>
                                          </p:stCondLst>
                                        </p:cTn>
                                        <p:tgtEl>
                                          <p:spTgt spid="165891">
                                            <p:txEl>
                                              <p:pRg st="9" end="9"/>
                                            </p:txEl>
                                          </p:spTgt>
                                        </p:tgtEl>
                                        <p:attrNameLst>
                                          <p:attrName>style.visibility</p:attrName>
                                        </p:attrNameLst>
                                      </p:cBhvr>
                                      <p:to>
                                        <p:strVal val="visible"/>
                                      </p:to>
                                    </p:set>
                                    <p:anim calcmode="lin" valueType="num">
                                      <p:cBhvr additive="base">
                                        <p:cTn id="53" dur="500" fill="hold"/>
                                        <p:tgtEl>
                                          <p:spTgt spid="165891">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58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65891">
                                            <p:txEl>
                                              <p:pRg st="10" end="10"/>
                                            </p:txEl>
                                          </p:spTgt>
                                        </p:tgtEl>
                                        <p:attrNameLst>
                                          <p:attrName>style.visibility</p:attrName>
                                        </p:attrNameLst>
                                      </p:cBhvr>
                                      <p:to>
                                        <p:strVal val="visible"/>
                                      </p:to>
                                    </p:set>
                                    <p:anim calcmode="lin" valueType="num">
                                      <p:cBhvr additive="base">
                                        <p:cTn id="59" dur="500" fill="hold"/>
                                        <p:tgtEl>
                                          <p:spTgt spid="165891">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58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fontAlgn="auto" hangingPunct="1">
              <a:spcAft>
                <a:spcPts val="0"/>
              </a:spcAft>
              <a:defRPr/>
            </a:pPr>
            <a:r>
              <a:rPr lang="zh-CN" altLang="en-US"/>
              <a:t>模糊推理的方法</a:t>
            </a:r>
            <a:endParaRPr lang="zh-CN" altLang="en-US"/>
          </a:p>
        </p:txBody>
      </p:sp>
      <p:sp>
        <p:nvSpPr>
          <p:cNvPr id="163843"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800" dirty="0" smtClean="0">
                <a:solidFill>
                  <a:schemeClr val="tx1"/>
                </a:solidFill>
                <a:latin typeface="+mn-ea"/>
              </a:rPr>
              <a:t>推理方法有多种，例如扎德等人的合成推理规则，</a:t>
            </a:r>
            <a:r>
              <a:rPr lang="en-US" altLang="zh-CN" sz="2800" dirty="0" err="1" smtClean="0">
                <a:solidFill>
                  <a:schemeClr val="tx1"/>
                </a:solidFill>
                <a:latin typeface="+mn-ea"/>
              </a:rPr>
              <a:t>P.Magrez</a:t>
            </a:r>
            <a:r>
              <a:rPr lang="zh-CN" altLang="en-US" sz="2800" dirty="0" smtClean="0">
                <a:solidFill>
                  <a:schemeClr val="tx1"/>
                </a:solidFill>
                <a:latin typeface="+mn-ea"/>
              </a:rPr>
              <a:t>和</a:t>
            </a:r>
            <a:r>
              <a:rPr lang="en-US" altLang="zh-CN" sz="2800" dirty="0" err="1" smtClean="0">
                <a:solidFill>
                  <a:schemeClr val="tx1"/>
                </a:solidFill>
                <a:latin typeface="+mn-ea"/>
              </a:rPr>
              <a:t>P.Smets</a:t>
            </a:r>
            <a:r>
              <a:rPr lang="zh-CN" altLang="en-US" sz="2800" dirty="0" smtClean="0">
                <a:solidFill>
                  <a:schemeClr val="tx1"/>
                </a:solidFill>
                <a:latin typeface="+mn-ea"/>
              </a:rPr>
              <a:t>提出的计算模型等。</a:t>
            </a:r>
            <a:endParaRPr lang="zh-CN" altLang="en-US" sz="2800" dirty="0" smtClean="0">
              <a:solidFill>
                <a:schemeClr val="tx1"/>
              </a:solidFill>
              <a:latin typeface="+mn-ea"/>
            </a:endParaRPr>
          </a:p>
          <a:p>
            <a:pPr eaLnBrk="1" hangingPunct="1"/>
            <a:r>
              <a:rPr lang="zh-CN" altLang="en-US" sz="2800" dirty="0" smtClean="0"/>
              <a:t>扎德法的基本思想是：</a:t>
            </a:r>
            <a:endParaRPr lang="zh-CN" altLang="en-US" sz="2800" dirty="0" smtClean="0"/>
          </a:p>
          <a:p>
            <a:pPr lvl="1" eaLnBrk="1" hangingPunct="1"/>
            <a:r>
              <a:rPr lang="zh-CN" altLang="en-US" sz="2400" dirty="0" smtClean="0"/>
              <a:t>首先由知识</a:t>
            </a:r>
            <a:endParaRPr lang="zh-CN" altLang="en-US" sz="2400" dirty="0" smtClean="0"/>
          </a:p>
          <a:p>
            <a:pPr algn="ctr" eaLnBrk="1" hangingPunct="1">
              <a:buFont typeface="Wingdings" panose="05000000000000000000" pitchFamily="2" charset="2"/>
              <a:buNone/>
            </a:pPr>
            <a:r>
              <a:rPr lang="en-US" altLang="zh-CN" sz="2800" dirty="0" smtClean="0"/>
              <a:t>IF 	x is A 	THEN 	y is B</a:t>
            </a:r>
            <a:endParaRPr lang="en-US" altLang="zh-CN" sz="2800" dirty="0" smtClean="0"/>
          </a:p>
          <a:p>
            <a:pPr eaLnBrk="1" hangingPunct="1">
              <a:buFont typeface="Wingdings" panose="05000000000000000000" pitchFamily="2" charset="2"/>
              <a:buNone/>
            </a:pPr>
            <a:r>
              <a:rPr lang="en-US" altLang="zh-CN" sz="2400" dirty="0" smtClean="0"/>
              <a:t>		</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求出</a:t>
            </a:r>
            <a:r>
              <a:rPr lang="en-US" altLang="zh-CN"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与</a:t>
            </a:r>
            <a:r>
              <a:rPr lang="en-US" altLang="zh-CN"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之间的模糊关系</a:t>
            </a:r>
            <a:r>
              <a:rPr lang="en-US" altLang="zh-CN"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zh-CN" altLang="en-US" sz="2400" dirty="0" smtClean="0"/>
          </a:p>
          <a:p>
            <a:pPr lvl="1" eaLnBrk="1" hangingPunct="1"/>
            <a:r>
              <a:rPr lang="zh-CN" altLang="en-US" sz="2400" dirty="0" smtClean="0"/>
              <a:t>然后在通过</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与相应证据的合成</a:t>
            </a:r>
            <a:r>
              <a:rPr lang="zh-CN" altLang="en-US" sz="2400" dirty="0" smtClean="0"/>
              <a:t>求出模糊结论。</a:t>
            </a:r>
            <a:endParaRPr lang="zh-CN" altLang="en-US" sz="2400" dirty="0" smtClean="0"/>
          </a:p>
          <a:p>
            <a:pPr eaLnBrk="1" hangingPunct="1"/>
            <a:r>
              <a:rPr lang="zh-CN" altLang="en-US" sz="2800" dirty="0" smtClean="0"/>
              <a:t>这种方法又称为基于模糊关系的合成模型。</a:t>
            </a:r>
            <a:endParaRPr lang="zh-CN" altLang="en-US" sz="2800" dirty="0" smtClean="0"/>
          </a:p>
        </p:txBody>
      </p:sp>
      <p:sp>
        <p:nvSpPr>
          <p:cNvPr id="4" name="灯片编号占位符 5"/>
          <p:cNvSpPr>
            <a:spLocks noGrp="1"/>
          </p:cNvSpPr>
          <p:nvPr>
            <p:ph type="sldNum" sz="quarter" idx="12"/>
          </p:nvPr>
        </p:nvSpPr>
        <p:spPr/>
        <p:txBody>
          <a:bodyPr/>
          <a:lstStyle/>
          <a:p>
            <a:pPr>
              <a:defRPr/>
            </a:pPr>
            <a:fld id="{C1064557-F3EC-4450-B28E-1A2B26A59181}"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 calcmode="lin" valueType="num">
                                      <p:cBhvr additive="base">
                                        <p:cTn id="7" dur="500" fill="hold"/>
                                        <p:tgtEl>
                                          <p:spTgt spid="163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43">
                                            <p:txEl>
                                              <p:pRg st="1" end="1"/>
                                            </p:txEl>
                                          </p:spTgt>
                                        </p:tgtEl>
                                        <p:attrNameLst>
                                          <p:attrName>style.visibility</p:attrName>
                                        </p:attrNameLst>
                                      </p:cBhvr>
                                      <p:to>
                                        <p:strVal val="visible"/>
                                      </p:to>
                                    </p:set>
                                    <p:anim calcmode="lin" valueType="num">
                                      <p:cBhvr additive="base">
                                        <p:cTn id="13" dur="500" fill="hold"/>
                                        <p:tgtEl>
                                          <p:spTgt spid="163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43">
                                            <p:txEl>
                                              <p:pRg st="2" end="2"/>
                                            </p:txEl>
                                          </p:spTgt>
                                        </p:tgtEl>
                                        <p:attrNameLst>
                                          <p:attrName>style.visibility</p:attrName>
                                        </p:attrNameLst>
                                      </p:cBhvr>
                                      <p:to>
                                        <p:strVal val="visible"/>
                                      </p:to>
                                    </p:set>
                                    <p:anim calcmode="lin" valueType="num">
                                      <p:cBhvr additive="base">
                                        <p:cTn id="19" dur="500" fill="hold"/>
                                        <p:tgtEl>
                                          <p:spTgt spid="1638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4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63843">
                                            <p:txEl>
                                              <p:pRg st="3" end="3"/>
                                            </p:txEl>
                                          </p:spTgt>
                                        </p:tgtEl>
                                        <p:attrNameLst>
                                          <p:attrName>style.visibility</p:attrName>
                                        </p:attrNameLst>
                                      </p:cBhvr>
                                      <p:to>
                                        <p:strVal val="visible"/>
                                      </p:to>
                                    </p:set>
                                    <p:anim calcmode="lin" valueType="num">
                                      <p:cBhvr additive="base">
                                        <p:cTn id="24" dur="500" fill="hold"/>
                                        <p:tgtEl>
                                          <p:spTgt spid="16384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3843">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163843">
                                            <p:txEl>
                                              <p:pRg st="4" end="4"/>
                                            </p:txEl>
                                          </p:spTgt>
                                        </p:tgtEl>
                                        <p:attrNameLst>
                                          <p:attrName>style.visibility</p:attrName>
                                        </p:attrNameLst>
                                      </p:cBhvr>
                                      <p:to>
                                        <p:strVal val="visible"/>
                                      </p:to>
                                    </p:set>
                                    <p:anim calcmode="lin" valueType="num">
                                      <p:cBhvr additive="base">
                                        <p:cTn id="29" dur="500" fill="hold"/>
                                        <p:tgtEl>
                                          <p:spTgt spid="1638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3843">
                                            <p:txEl>
                                              <p:pRg st="5" end="5"/>
                                            </p:txEl>
                                          </p:spTgt>
                                        </p:tgtEl>
                                        <p:attrNameLst>
                                          <p:attrName>style.visibility</p:attrName>
                                        </p:attrNameLst>
                                      </p:cBhvr>
                                      <p:to>
                                        <p:strVal val="visible"/>
                                      </p:to>
                                    </p:set>
                                    <p:anim calcmode="lin" valueType="num">
                                      <p:cBhvr additive="base">
                                        <p:cTn id="35" dur="500" fill="hold"/>
                                        <p:tgtEl>
                                          <p:spTgt spid="1638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3843">
                                            <p:txEl>
                                              <p:pRg st="6" end="6"/>
                                            </p:txEl>
                                          </p:spTgt>
                                        </p:tgtEl>
                                        <p:attrNameLst>
                                          <p:attrName>style.visibility</p:attrName>
                                        </p:attrNameLst>
                                      </p:cBhvr>
                                      <p:to>
                                        <p:strVal val="visible"/>
                                      </p:to>
                                    </p:set>
                                    <p:anim calcmode="lin" valueType="num">
                                      <p:cBhvr additive="base">
                                        <p:cTn id="41" dur="500" fill="hold"/>
                                        <p:tgtEl>
                                          <p:spTgt spid="16384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3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descr="Rectangle: Click to edit Master text styles&#10;Second level&#10;Third level&#10;Fourth level&#10;Fifth level"/>
          <p:cNvSpPr>
            <a:spLocks noGrp="1" noChangeArrowheads="1"/>
          </p:cNvSpPr>
          <p:nvPr>
            <p:ph idx="1"/>
          </p:nvPr>
        </p:nvSpPr>
        <p:spPr>
          <a:xfrm>
            <a:off x="381000" y="1143000"/>
            <a:ext cx="8305800" cy="5257800"/>
          </a:xfrm>
        </p:spPr>
        <p:txBody>
          <a:bodyPr>
            <a:normAutofit fontScale="92500" lnSpcReduction="20000"/>
          </a:bodyPr>
          <a:lstStyle/>
          <a:p>
            <a:pPr eaLnBrk="1" hangingPunct="1">
              <a:lnSpc>
                <a:spcPct val="110000"/>
              </a:lnSpc>
            </a:pPr>
            <a:r>
              <a:rPr lang="zh-CN" altLang="en-US" sz="2400" dirty="0" smtClean="0">
                <a:solidFill>
                  <a:schemeClr val="tx1"/>
                </a:solidFill>
              </a:rPr>
              <a:t>知识中只含有简单条件且不带可信度因子的模糊推理称为简单模糊推理。</a:t>
            </a:r>
            <a:endParaRPr lang="zh-CN" altLang="en-US" sz="2400" dirty="0" smtClean="0">
              <a:solidFill>
                <a:schemeClr val="tx1"/>
              </a:solidFill>
            </a:endParaRPr>
          </a:p>
          <a:p>
            <a:pPr eaLnBrk="1" hangingPunct="1">
              <a:lnSpc>
                <a:spcPct val="90000"/>
              </a:lnSpc>
              <a:buFont typeface="Wingdings" panose="05000000000000000000" pitchFamily="2" charset="2"/>
              <a:buChar char="u"/>
            </a:pPr>
            <a:r>
              <a:rPr lang="zh-CN" altLang="en-US" sz="2400" dirty="0" smtClean="0">
                <a:solidFill>
                  <a:schemeClr val="tx1"/>
                </a:solidFill>
              </a:rPr>
              <a:t>按照扎德等人提出的合成推理规则，对于知识：</a:t>
            </a:r>
            <a:endParaRPr lang="zh-CN" altLang="en-US" sz="2400" dirty="0" smtClean="0">
              <a:solidFill>
                <a:schemeClr val="tx1"/>
              </a:solidFill>
            </a:endParaRPr>
          </a:p>
          <a:p>
            <a:pPr algn="ctr" eaLnBrk="1" hangingPunct="1">
              <a:lnSpc>
                <a:spcPct val="90000"/>
              </a:lnSpc>
              <a:buFont typeface="Wingdings" panose="05000000000000000000" pitchFamily="2" charset="2"/>
              <a:buNone/>
            </a:pPr>
            <a:r>
              <a:rPr lang="en-US" altLang="zh-CN" sz="2400" dirty="0" smtClean="0"/>
              <a:t>IF 	x is A 	THEN 	y is B</a:t>
            </a:r>
            <a:endParaRPr lang="en-US" altLang="zh-CN" sz="2400" dirty="0" smtClean="0"/>
          </a:p>
          <a:p>
            <a:pPr eaLnBrk="1" hangingPunct="1">
              <a:lnSpc>
                <a:spcPct val="120000"/>
              </a:lnSpc>
              <a:buFont typeface="Wingdings" panose="05000000000000000000" pitchFamily="2" charset="2"/>
              <a:buNone/>
            </a:pPr>
            <a:r>
              <a:rPr lang="zh-CN" altLang="en-US" sz="2400" dirty="0" smtClean="0"/>
              <a:t>首先构造出</a:t>
            </a:r>
            <a:r>
              <a:rPr lang="en-US" altLang="zh-CN" sz="2400" dirty="0" smtClean="0"/>
              <a:t>A</a:t>
            </a:r>
            <a:r>
              <a:rPr lang="zh-CN" altLang="en-US" sz="2400" dirty="0" smtClean="0"/>
              <a:t>与</a:t>
            </a:r>
            <a:r>
              <a:rPr lang="en-US" altLang="zh-CN" sz="2400" dirty="0" smtClean="0"/>
              <a:t>B</a:t>
            </a:r>
            <a:r>
              <a:rPr lang="zh-CN" altLang="en-US" sz="2400" dirty="0" smtClean="0"/>
              <a:t>之间的模糊关系</a:t>
            </a:r>
            <a:r>
              <a:rPr lang="en-US" altLang="zh-CN" sz="2400" dirty="0" smtClean="0"/>
              <a:t>R</a:t>
            </a:r>
            <a:r>
              <a:rPr lang="zh-CN" altLang="en-US" sz="2400" dirty="0" smtClean="0"/>
              <a:t>，然后通过</a:t>
            </a:r>
            <a:r>
              <a:rPr lang="en-US" altLang="zh-CN" sz="2400" dirty="0" smtClean="0"/>
              <a:t>R</a:t>
            </a:r>
            <a:r>
              <a:rPr lang="zh-CN" altLang="en-US" sz="2400" dirty="0" smtClean="0"/>
              <a:t>与证据的合成求出结论。</a:t>
            </a:r>
            <a:endParaRPr lang="en-US" altLang="zh-CN" sz="2400" dirty="0" smtClean="0"/>
          </a:p>
          <a:p>
            <a:pPr eaLnBrk="1" hangingPunct="1">
              <a:lnSpc>
                <a:spcPct val="90000"/>
              </a:lnSpc>
              <a:buFont typeface="Wingdings" panose="05000000000000000000" pitchFamily="2" charset="2"/>
              <a:buChar char="u"/>
            </a:pPr>
            <a:r>
              <a:rPr lang="zh-CN" altLang="en-US" sz="2400" dirty="0" smtClean="0">
                <a:solidFill>
                  <a:schemeClr val="tx1"/>
                </a:solidFill>
              </a:rPr>
              <a:t>如果已知证据是</a:t>
            </a:r>
            <a:endParaRPr lang="zh-CN" altLang="en-US" sz="2400" dirty="0" smtClean="0">
              <a:solidFill>
                <a:schemeClr val="tx1"/>
              </a:solidFill>
            </a:endParaRPr>
          </a:p>
          <a:p>
            <a:pPr algn="ctr" eaLnBrk="1" hangingPunct="1">
              <a:lnSpc>
                <a:spcPct val="90000"/>
              </a:lnSpc>
              <a:buFont typeface="Wingdings" panose="05000000000000000000" pitchFamily="2" charset="2"/>
              <a:buNone/>
            </a:pPr>
            <a:r>
              <a:rPr lang="en-US" altLang="zh-CN" sz="2400" dirty="0" smtClean="0"/>
              <a:t>x is A</a:t>
            </a:r>
            <a:r>
              <a:rPr lang="en-US" altLang="zh-CN" sz="2400" dirty="0" smtClean="0">
                <a:latin typeface="Times New Roman" panose="02020603050405020304" pitchFamily="18" charset="0"/>
              </a:rPr>
              <a:t>’</a:t>
            </a:r>
            <a:endParaRPr lang="en-US" altLang="zh-CN" sz="2400" dirty="0" smtClean="0"/>
          </a:p>
          <a:p>
            <a:pPr eaLnBrk="1" hangingPunct="1">
              <a:lnSpc>
                <a:spcPct val="90000"/>
              </a:lnSpc>
              <a:buFont typeface="Wingdings" panose="05000000000000000000" pitchFamily="2" charset="2"/>
              <a:buNone/>
            </a:pPr>
            <a:r>
              <a:rPr lang="zh-CN" altLang="en-US" sz="2400" dirty="0" smtClean="0"/>
              <a:t>且</a:t>
            </a:r>
            <a:r>
              <a:rPr lang="en-US" altLang="zh-CN" sz="2400" dirty="0" smtClean="0"/>
              <a:t>A</a:t>
            </a:r>
            <a:r>
              <a:rPr lang="zh-CN" altLang="en-US" sz="2400" dirty="0" smtClean="0"/>
              <a:t>与</a:t>
            </a:r>
            <a:r>
              <a:rPr lang="en-US" altLang="zh-CN" sz="2400" dirty="0" smtClean="0"/>
              <a:t>A</a:t>
            </a:r>
            <a:r>
              <a:rPr lang="en-US" altLang="zh-CN" sz="2400" dirty="0" smtClean="0">
                <a:latin typeface="Times New Roman" panose="02020603050405020304" pitchFamily="18" charset="0"/>
              </a:rPr>
              <a:t>’</a:t>
            </a:r>
            <a:r>
              <a:rPr lang="zh-CN" altLang="en-US" sz="2400" dirty="0" smtClean="0"/>
              <a:t>可以模糊匹配，则通过下述合成运算求取</a:t>
            </a:r>
            <a:r>
              <a:rPr lang="en-US" altLang="zh-CN" sz="2400" dirty="0" smtClean="0"/>
              <a:t>B</a:t>
            </a:r>
            <a:r>
              <a:rPr lang="en-US" altLang="zh-CN" sz="2400" dirty="0" smtClean="0">
                <a:latin typeface="Times New Roman" panose="02020603050405020304" pitchFamily="18" charset="0"/>
              </a:rPr>
              <a:t>’</a:t>
            </a:r>
            <a:r>
              <a:rPr lang="zh-CN" altLang="en-US" sz="2400" dirty="0" smtClean="0"/>
              <a:t>：</a:t>
            </a:r>
            <a:endParaRPr lang="zh-CN" altLang="en-US" sz="2400" dirty="0" smtClean="0"/>
          </a:p>
          <a:p>
            <a:pPr algn="ctr" eaLnBrk="1" hangingPunct="1">
              <a:lnSpc>
                <a:spcPct val="90000"/>
              </a:lnSpc>
              <a:buFont typeface="Wingdings" panose="05000000000000000000" pitchFamily="2" charset="2"/>
              <a:buNone/>
            </a:pPr>
            <a:r>
              <a:rPr lang="en-US" altLang="zh-CN" sz="2400" dirty="0" smtClean="0"/>
              <a:t>B</a:t>
            </a:r>
            <a:r>
              <a:rPr lang="en-US" altLang="zh-CN" sz="2400" dirty="0" smtClean="0">
                <a:latin typeface="Times New Roman" panose="02020603050405020304" pitchFamily="18" charset="0"/>
              </a:rPr>
              <a:t>’</a:t>
            </a:r>
            <a:r>
              <a:rPr lang="en-US" altLang="zh-CN" sz="2400" dirty="0" smtClean="0"/>
              <a:t>=A</a:t>
            </a:r>
            <a:r>
              <a:rPr lang="en-US" altLang="zh-CN" sz="2400" dirty="0" smtClean="0">
                <a:latin typeface="Times New Roman" panose="02020603050405020304" pitchFamily="18" charset="0"/>
              </a:rPr>
              <a:t>’</a:t>
            </a:r>
            <a:r>
              <a:rPr lang="en-US" altLang="zh-CN" sz="2400" dirty="0" smtClean="0"/>
              <a:t>◦R</a:t>
            </a:r>
            <a:endParaRPr lang="en-US" altLang="zh-CN" sz="2400" dirty="0" smtClean="0"/>
          </a:p>
          <a:p>
            <a:pPr eaLnBrk="1" hangingPunct="1">
              <a:lnSpc>
                <a:spcPct val="90000"/>
              </a:lnSpc>
              <a:buFont typeface="Wingdings" panose="05000000000000000000" pitchFamily="2" charset="2"/>
              <a:buChar char="u"/>
            </a:pPr>
            <a:r>
              <a:rPr lang="zh-CN" altLang="en-US" sz="2400" dirty="0" smtClean="0">
                <a:solidFill>
                  <a:schemeClr val="tx1"/>
                </a:solidFill>
              </a:rPr>
              <a:t>如果已知证据是</a:t>
            </a:r>
            <a:endParaRPr lang="zh-CN" altLang="en-US" sz="2400" dirty="0" smtClean="0">
              <a:solidFill>
                <a:schemeClr val="tx1"/>
              </a:solidFill>
            </a:endParaRPr>
          </a:p>
          <a:p>
            <a:pPr algn="ctr" eaLnBrk="1" hangingPunct="1">
              <a:lnSpc>
                <a:spcPct val="90000"/>
              </a:lnSpc>
              <a:buFont typeface="Wingdings" panose="05000000000000000000" pitchFamily="2" charset="2"/>
              <a:buNone/>
            </a:pPr>
            <a:r>
              <a:rPr lang="en-US" altLang="zh-CN" sz="2400" dirty="0" smtClean="0"/>
              <a:t>y is B</a:t>
            </a:r>
            <a:r>
              <a:rPr lang="en-US" altLang="zh-CN" sz="2400" dirty="0" smtClean="0">
                <a:latin typeface="Times New Roman" panose="02020603050405020304" pitchFamily="18" charset="0"/>
              </a:rPr>
              <a:t>’</a:t>
            </a:r>
            <a:endParaRPr lang="en-US" altLang="zh-CN" sz="2400" dirty="0" smtClean="0"/>
          </a:p>
          <a:p>
            <a:pPr eaLnBrk="1" hangingPunct="1">
              <a:lnSpc>
                <a:spcPct val="90000"/>
              </a:lnSpc>
              <a:buFont typeface="Wingdings" panose="05000000000000000000" pitchFamily="2" charset="2"/>
              <a:buNone/>
            </a:pPr>
            <a:r>
              <a:rPr lang="zh-CN" altLang="en-US" sz="2400" dirty="0" smtClean="0"/>
              <a:t>且</a:t>
            </a:r>
            <a:r>
              <a:rPr lang="en-US" altLang="zh-CN" sz="2400" dirty="0" smtClean="0"/>
              <a:t>B</a:t>
            </a:r>
            <a:r>
              <a:rPr lang="zh-CN" altLang="en-US" sz="2400" dirty="0" smtClean="0"/>
              <a:t>与</a:t>
            </a:r>
            <a:r>
              <a:rPr lang="en-US" altLang="zh-CN" sz="2400" dirty="0" smtClean="0"/>
              <a:t>B</a:t>
            </a:r>
            <a:r>
              <a:rPr lang="en-US" altLang="zh-CN" sz="2400" dirty="0" smtClean="0">
                <a:latin typeface="Times New Roman" panose="02020603050405020304" pitchFamily="18" charset="0"/>
              </a:rPr>
              <a:t>’</a:t>
            </a:r>
            <a:r>
              <a:rPr lang="zh-CN" altLang="en-US" sz="2400" dirty="0" smtClean="0"/>
              <a:t>可以模糊匹配，则通过下述合成运算求出</a:t>
            </a:r>
            <a:r>
              <a:rPr lang="en-US" altLang="zh-CN" sz="2400" dirty="0" smtClean="0"/>
              <a:t>A</a:t>
            </a:r>
            <a:r>
              <a:rPr lang="en-US" altLang="zh-CN" sz="2400" dirty="0" smtClean="0">
                <a:latin typeface="Times New Roman" panose="02020603050405020304" pitchFamily="18" charset="0"/>
              </a:rPr>
              <a:t>’</a:t>
            </a:r>
            <a:r>
              <a:rPr lang="zh-CN" altLang="en-US" sz="2400" dirty="0" smtClean="0"/>
              <a:t>：</a:t>
            </a:r>
            <a:endParaRPr lang="zh-CN" altLang="en-US" sz="2400" dirty="0" smtClean="0"/>
          </a:p>
          <a:p>
            <a:pPr algn="ctr" eaLnBrk="1" hangingPunct="1">
              <a:lnSpc>
                <a:spcPct val="90000"/>
              </a:lnSpc>
              <a:buFont typeface="Wingdings" panose="05000000000000000000" pitchFamily="2" charset="2"/>
              <a:buNone/>
            </a:pPr>
            <a:r>
              <a:rPr lang="en-US" altLang="zh-CN" sz="2400" dirty="0" smtClean="0"/>
              <a:t>A</a:t>
            </a:r>
            <a:r>
              <a:rPr lang="en-US" altLang="zh-CN" sz="2400" dirty="0" smtClean="0">
                <a:latin typeface="Times New Roman" panose="02020603050405020304" pitchFamily="18" charset="0"/>
              </a:rPr>
              <a:t>’</a:t>
            </a:r>
            <a:r>
              <a:rPr lang="en-US" altLang="zh-CN" sz="2400" dirty="0" smtClean="0"/>
              <a:t>=R◦B</a:t>
            </a:r>
            <a:r>
              <a:rPr lang="en-US" altLang="zh-CN" sz="2400" dirty="0" smtClean="0">
                <a:latin typeface="Times New Roman" panose="02020603050405020304" pitchFamily="18" charset="0"/>
              </a:rPr>
              <a:t>’</a:t>
            </a:r>
            <a:endParaRPr lang="en-US" altLang="zh-CN" sz="2400" dirty="0" smtClean="0"/>
          </a:p>
        </p:txBody>
      </p:sp>
      <p:sp>
        <p:nvSpPr>
          <p:cNvPr id="4" name="灯片编号占位符 5"/>
          <p:cNvSpPr>
            <a:spLocks noGrp="1"/>
          </p:cNvSpPr>
          <p:nvPr>
            <p:ph type="sldNum" sz="quarter" idx="12"/>
          </p:nvPr>
        </p:nvSpPr>
        <p:spPr/>
        <p:txBody>
          <a:bodyPr/>
          <a:lstStyle/>
          <a:p>
            <a:pPr>
              <a:defRPr/>
            </a:pPr>
            <a:fld id="{1CF8B3B1-4877-4472-AB9B-EFD3652DD0D8}" type="slidenum">
              <a:rPr lang="en-US" altLang="zh-CN"/>
            </a:fld>
            <a:endParaRPr lang="en-US" altLang="zh-CN"/>
          </a:p>
        </p:txBody>
      </p:sp>
      <p:grpSp>
        <p:nvGrpSpPr>
          <p:cNvPr id="5" name="组合 4"/>
          <p:cNvGrpSpPr/>
          <p:nvPr/>
        </p:nvGrpSpPr>
        <p:grpSpPr>
          <a:xfrm>
            <a:off x="0" y="157683"/>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086678" y="197440"/>
              <a:ext cx="711641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4.5.2 </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简单模糊推理</a:t>
              </a:r>
              <a:endPar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endParaRPr>
            </a:p>
          </p:txBody>
        </p:sp>
        <p:cxnSp>
          <p:nvCxnSpPr>
            <p:cNvPr id="8" name="直接连接符 7"/>
            <p:cNvCxnSpPr>
              <a:stCxn id="7" idx="3"/>
            </p:cNvCxnSpPr>
            <p:nvPr/>
          </p:nvCxnSpPr>
          <p:spPr>
            <a:xfrm>
              <a:off x="8203096" y="444137"/>
              <a:ext cx="94090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95235">
                                            <p:txEl>
                                              <p:pRg st="2" end="2"/>
                                            </p:txEl>
                                          </p:spTgt>
                                        </p:tgtEl>
                                        <p:attrNameLst>
                                          <p:attrName>style.visibility</p:attrName>
                                        </p:attrNameLst>
                                      </p:cBhvr>
                                      <p:to>
                                        <p:strVal val="visible"/>
                                      </p:to>
                                    </p:set>
                                    <p:anim calcmode="lin" valueType="num">
                                      <p:cBhvr additive="base">
                                        <p:cTn id="18" dur="5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5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95235">
                                            <p:txEl>
                                              <p:pRg st="3" end="3"/>
                                            </p:txEl>
                                          </p:spTgt>
                                        </p:tgtEl>
                                        <p:attrNameLst>
                                          <p:attrName>style.visibility</p:attrName>
                                        </p:attrNameLst>
                                      </p:cBhvr>
                                      <p:to>
                                        <p:strVal val="visible"/>
                                      </p:to>
                                    </p:set>
                                    <p:anim calcmode="lin" valueType="num">
                                      <p:cBhvr additive="base">
                                        <p:cTn id="24" dur="5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5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5235">
                                            <p:txEl>
                                              <p:pRg st="4" end="4"/>
                                            </p:txEl>
                                          </p:spTgt>
                                        </p:tgtEl>
                                        <p:attrNameLst>
                                          <p:attrName>style.visibility</p:attrName>
                                        </p:attrNameLst>
                                      </p:cBhvr>
                                      <p:to>
                                        <p:strVal val="visible"/>
                                      </p:to>
                                    </p:set>
                                    <p:anim calcmode="lin" valueType="num">
                                      <p:cBhvr additive="base">
                                        <p:cTn id="30"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5235">
                                            <p:txEl>
                                              <p:pRg st="4" end="4"/>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95235">
                                            <p:txEl>
                                              <p:pRg st="5" end="5"/>
                                            </p:txEl>
                                          </p:spTgt>
                                        </p:tgtEl>
                                        <p:attrNameLst>
                                          <p:attrName>style.visibility</p:attrName>
                                        </p:attrNameLst>
                                      </p:cBhvr>
                                      <p:to>
                                        <p:strVal val="visible"/>
                                      </p:to>
                                    </p:set>
                                    <p:anim calcmode="lin" valueType="num">
                                      <p:cBhvr additive="base">
                                        <p:cTn id="35" dur="500" fill="hold"/>
                                        <p:tgtEl>
                                          <p:spTgt spid="9523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52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5235">
                                            <p:txEl>
                                              <p:pRg st="6" end="6"/>
                                            </p:txEl>
                                          </p:spTgt>
                                        </p:tgtEl>
                                        <p:attrNameLst>
                                          <p:attrName>style.visibility</p:attrName>
                                        </p:attrNameLst>
                                      </p:cBhvr>
                                      <p:to>
                                        <p:strVal val="visible"/>
                                      </p:to>
                                    </p:set>
                                    <p:anim calcmode="lin" valueType="num">
                                      <p:cBhvr additive="base">
                                        <p:cTn id="41" dur="500" fill="hold"/>
                                        <p:tgtEl>
                                          <p:spTgt spid="9523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52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5235">
                                            <p:txEl>
                                              <p:pRg st="7" end="7"/>
                                            </p:txEl>
                                          </p:spTgt>
                                        </p:tgtEl>
                                        <p:attrNameLst>
                                          <p:attrName>style.visibility</p:attrName>
                                        </p:attrNameLst>
                                      </p:cBhvr>
                                      <p:to>
                                        <p:strVal val="visible"/>
                                      </p:to>
                                    </p:set>
                                    <p:anim calcmode="lin" valueType="num">
                                      <p:cBhvr additive="base">
                                        <p:cTn id="47" dur="500" fill="hold"/>
                                        <p:tgtEl>
                                          <p:spTgt spid="9523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52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5235">
                                            <p:txEl>
                                              <p:pRg st="8" end="8"/>
                                            </p:txEl>
                                          </p:spTgt>
                                        </p:tgtEl>
                                        <p:attrNameLst>
                                          <p:attrName>style.visibility</p:attrName>
                                        </p:attrNameLst>
                                      </p:cBhvr>
                                      <p:to>
                                        <p:strVal val="visible"/>
                                      </p:to>
                                    </p:set>
                                    <p:anim calcmode="lin" valueType="num">
                                      <p:cBhvr additive="base">
                                        <p:cTn id="53" dur="500" fill="hold"/>
                                        <p:tgtEl>
                                          <p:spTgt spid="95235">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5235">
                                            <p:txEl>
                                              <p:pRg st="8" end="8"/>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 presetClass="entr" presetSubtype="4" fill="hold" nodeType="afterEffect">
                                  <p:stCondLst>
                                    <p:cond delay="0"/>
                                  </p:stCondLst>
                                  <p:childTnLst>
                                    <p:set>
                                      <p:cBhvr>
                                        <p:cTn id="57" dur="1" fill="hold">
                                          <p:stCondLst>
                                            <p:cond delay="0"/>
                                          </p:stCondLst>
                                        </p:cTn>
                                        <p:tgtEl>
                                          <p:spTgt spid="95235">
                                            <p:txEl>
                                              <p:pRg st="9" end="9"/>
                                            </p:txEl>
                                          </p:spTgt>
                                        </p:tgtEl>
                                        <p:attrNameLst>
                                          <p:attrName>style.visibility</p:attrName>
                                        </p:attrNameLst>
                                      </p:cBhvr>
                                      <p:to>
                                        <p:strVal val="visible"/>
                                      </p:to>
                                    </p:set>
                                    <p:anim calcmode="lin" valueType="num">
                                      <p:cBhvr additive="base">
                                        <p:cTn id="58" dur="500" fill="hold"/>
                                        <p:tgtEl>
                                          <p:spTgt spid="95235">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952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95235">
                                            <p:txEl>
                                              <p:pRg st="10" end="10"/>
                                            </p:txEl>
                                          </p:spTgt>
                                        </p:tgtEl>
                                        <p:attrNameLst>
                                          <p:attrName>style.visibility</p:attrName>
                                        </p:attrNameLst>
                                      </p:cBhvr>
                                      <p:to>
                                        <p:strVal val="visible"/>
                                      </p:to>
                                    </p:set>
                                    <p:anim calcmode="lin" valueType="num">
                                      <p:cBhvr additive="base">
                                        <p:cTn id="64" dur="500" fill="hold"/>
                                        <p:tgtEl>
                                          <p:spTgt spid="95235">
                                            <p:txEl>
                                              <p:pRg st="10" end="1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952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5235">
                                            <p:txEl>
                                              <p:pRg st="11" end="11"/>
                                            </p:txEl>
                                          </p:spTgt>
                                        </p:tgtEl>
                                        <p:attrNameLst>
                                          <p:attrName>style.visibility</p:attrName>
                                        </p:attrNameLst>
                                      </p:cBhvr>
                                      <p:to>
                                        <p:strVal val="visible"/>
                                      </p:to>
                                    </p:set>
                                    <p:anim calcmode="lin" valueType="num">
                                      <p:cBhvr additive="base">
                                        <p:cTn id="70" dur="500" fill="hold"/>
                                        <p:tgtEl>
                                          <p:spTgt spid="95235">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9523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descr="Rectangle: Click to edit Master text styles&#10;Second level&#10;Third level&#10;Fourth level&#10;Fifth level"/>
          <p:cNvSpPr>
            <a:spLocks noGrp="1" noChangeArrowheads="1"/>
          </p:cNvSpPr>
          <p:nvPr>
            <p:ph type="body" sz="half" idx="1"/>
          </p:nvPr>
        </p:nvSpPr>
        <p:spPr>
          <a:xfrm>
            <a:off x="838200" y="1484243"/>
            <a:ext cx="7478713" cy="4535557"/>
          </a:xfrm>
        </p:spPr>
        <p:txBody>
          <a:bodyPr>
            <a:normAutofit/>
          </a:bodyPr>
          <a:lstStyle/>
          <a:p>
            <a:pPr eaLnBrk="1" hangingPunct="1">
              <a:lnSpc>
                <a:spcPct val="90000"/>
              </a:lnSpc>
            </a:pPr>
            <a:r>
              <a:rPr lang="zh-CN" altLang="en-US" sz="2400" dirty="0" smtClean="0"/>
              <a:t>确定性概念可用普通集合表示。</a:t>
            </a:r>
            <a:endParaRPr lang="zh-CN" altLang="en-US" sz="2400" dirty="0" smtClean="0"/>
          </a:p>
          <a:p>
            <a:pPr eaLnBrk="1" hangingPunct="1">
              <a:lnSpc>
                <a:spcPct val="90000"/>
              </a:lnSpc>
              <a:buClrTx/>
              <a:buSzTx/>
              <a:buFont typeface="Wingdings" panose="05000000000000000000" pitchFamily="2" charset="2"/>
              <a:buChar char="u"/>
            </a:pPr>
            <a:r>
              <a:rPr lang="zh-CN" altLang="en-US" sz="2400" dirty="0" smtClean="0">
                <a:solidFill>
                  <a:schemeClr val="tx1"/>
                </a:solidFill>
                <a:latin typeface="+mn-ea"/>
              </a:rPr>
              <a:t>设</a:t>
            </a:r>
            <a:r>
              <a:rPr lang="en-US" altLang="zh-CN" sz="2400" dirty="0" smtClean="0">
                <a:solidFill>
                  <a:schemeClr val="tx1"/>
                </a:solidFill>
                <a:latin typeface="+mn-ea"/>
              </a:rPr>
              <a:t>A</a:t>
            </a:r>
            <a:r>
              <a:rPr lang="zh-CN" altLang="en-US" sz="2400" dirty="0" smtClean="0">
                <a:solidFill>
                  <a:schemeClr val="tx1"/>
                </a:solidFill>
                <a:latin typeface="+mn-ea"/>
              </a:rPr>
              <a:t>是论域</a:t>
            </a:r>
            <a:r>
              <a:rPr lang="en-US" altLang="zh-CN" sz="2400" dirty="0" smtClean="0">
                <a:solidFill>
                  <a:schemeClr val="tx1"/>
                </a:solidFill>
                <a:latin typeface="+mn-ea"/>
              </a:rPr>
              <a:t>U</a:t>
            </a:r>
            <a:r>
              <a:rPr lang="zh-CN" altLang="en-US" sz="2400" dirty="0" smtClean="0">
                <a:solidFill>
                  <a:schemeClr val="tx1"/>
                </a:solidFill>
                <a:latin typeface="+mn-ea"/>
              </a:rPr>
              <a:t>上的一个集合，对于任意</a:t>
            </a:r>
            <a:r>
              <a:rPr lang="en-US" altLang="zh-CN" sz="2400" i="1" dirty="0" err="1" smtClean="0">
                <a:solidFill>
                  <a:schemeClr val="tx1"/>
                </a:solidFill>
                <a:latin typeface="+mn-ea"/>
              </a:rPr>
              <a:t>u</a:t>
            </a:r>
            <a:r>
              <a:rPr lang="en-US" altLang="zh-CN" sz="2400" dirty="0" err="1" smtClean="0">
                <a:solidFill>
                  <a:schemeClr val="tx1"/>
                </a:solidFill>
                <a:latin typeface="+mn-ea"/>
              </a:rPr>
              <a:t>∈U</a:t>
            </a:r>
            <a:r>
              <a:rPr lang="zh-CN" altLang="en-US" sz="2400" dirty="0" smtClean="0">
                <a:solidFill>
                  <a:schemeClr val="tx1"/>
                </a:solidFill>
                <a:latin typeface="+mn-ea"/>
              </a:rPr>
              <a:t>，令</a:t>
            </a:r>
            <a:endParaRPr lang="zh-CN" altLang="en-US" sz="2400" dirty="0" smtClean="0">
              <a:solidFill>
                <a:schemeClr val="tx1"/>
              </a:solidFill>
              <a:latin typeface="+mn-ea"/>
            </a:endParaRPr>
          </a:p>
          <a:p>
            <a:pPr eaLnBrk="1" hangingPunct="1">
              <a:lnSpc>
                <a:spcPct val="90000"/>
              </a:lnSpc>
              <a:buClrTx/>
              <a:buSzTx/>
              <a:buFontTx/>
              <a:buNone/>
            </a:pPr>
            <a:endParaRPr lang="zh-CN" altLang="en-US" sz="2400" dirty="0" smtClean="0">
              <a:solidFill>
                <a:schemeClr val="tx1"/>
              </a:solidFill>
              <a:latin typeface="+mn-ea"/>
            </a:endParaRPr>
          </a:p>
          <a:p>
            <a:pPr eaLnBrk="1" hangingPunct="1">
              <a:lnSpc>
                <a:spcPct val="90000"/>
              </a:lnSpc>
              <a:buClrTx/>
              <a:buSzTx/>
              <a:buFontTx/>
              <a:buNone/>
            </a:pPr>
            <a:endParaRPr lang="zh-CN" altLang="en-US" sz="2400" dirty="0" smtClean="0">
              <a:solidFill>
                <a:schemeClr val="tx1"/>
              </a:solidFill>
              <a:latin typeface="+mn-ea"/>
            </a:endParaRPr>
          </a:p>
          <a:p>
            <a:pPr eaLnBrk="1" hangingPunct="1">
              <a:lnSpc>
                <a:spcPct val="90000"/>
              </a:lnSpc>
              <a:buClrTx/>
              <a:buSzTx/>
              <a:buFontTx/>
              <a:buNone/>
            </a:pPr>
            <a:endParaRPr lang="zh-CN" altLang="en-US" sz="2400" dirty="0" smtClean="0">
              <a:solidFill>
                <a:schemeClr val="tx1"/>
              </a:solidFill>
              <a:latin typeface="+mn-ea"/>
            </a:endParaRPr>
          </a:p>
          <a:p>
            <a:pPr eaLnBrk="1" hangingPunct="1">
              <a:lnSpc>
                <a:spcPct val="90000"/>
              </a:lnSpc>
              <a:buClrTx/>
              <a:buSzTx/>
              <a:buFontTx/>
              <a:buNone/>
            </a:pPr>
            <a:r>
              <a:rPr lang="zh-CN" altLang="en-US" sz="2400" dirty="0" smtClean="0">
                <a:solidFill>
                  <a:schemeClr val="tx1"/>
                </a:solidFill>
                <a:latin typeface="+mn-ea"/>
              </a:rPr>
              <a:t>	则称</a:t>
            </a:r>
            <a:r>
              <a:rPr lang="en-US" altLang="zh-CN" sz="2400" dirty="0" smtClean="0">
                <a:solidFill>
                  <a:schemeClr val="tx1"/>
                </a:solidFill>
                <a:latin typeface="+mn-ea"/>
              </a:rPr>
              <a:t>C</a:t>
            </a:r>
            <a:r>
              <a:rPr lang="en-US" altLang="zh-CN" sz="2400" baseline="-25000" dirty="0" smtClean="0">
                <a:solidFill>
                  <a:schemeClr val="tx1"/>
                </a:solidFill>
                <a:latin typeface="+mn-ea"/>
              </a:rPr>
              <a:t>A</a:t>
            </a:r>
            <a:r>
              <a:rPr lang="en-US" altLang="zh-CN" sz="2400" dirty="0" smtClean="0">
                <a:solidFill>
                  <a:schemeClr val="tx1"/>
                </a:solidFill>
                <a:latin typeface="+mn-ea"/>
              </a:rPr>
              <a:t>(</a:t>
            </a:r>
            <a:r>
              <a:rPr lang="en-US" altLang="zh-CN" sz="2400" i="1" dirty="0" smtClean="0">
                <a:solidFill>
                  <a:schemeClr val="tx1"/>
                </a:solidFill>
                <a:latin typeface="+mn-ea"/>
              </a:rPr>
              <a:t>u</a:t>
            </a:r>
            <a:r>
              <a:rPr lang="en-US" altLang="zh-CN" sz="2400" dirty="0" smtClean="0">
                <a:solidFill>
                  <a:schemeClr val="tx1"/>
                </a:solidFill>
                <a:latin typeface="+mn-ea"/>
              </a:rPr>
              <a:t>)</a:t>
            </a:r>
            <a:r>
              <a:rPr lang="zh-CN" altLang="en-US" sz="2400" dirty="0" smtClean="0">
                <a:solidFill>
                  <a:schemeClr val="tx1"/>
                </a:solidFill>
                <a:latin typeface="+mn-ea"/>
              </a:rPr>
              <a:t>为集合</a:t>
            </a:r>
            <a:r>
              <a:rPr lang="en-US" altLang="zh-CN" sz="2400" dirty="0" smtClean="0">
                <a:solidFill>
                  <a:schemeClr val="tx1"/>
                </a:solidFill>
                <a:latin typeface="+mn-ea"/>
              </a:rPr>
              <a:t>A</a:t>
            </a:r>
            <a:r>
              <a:rPr lang="zh-CN" altLang="en-US" sz="2400" dirty="0" smtClean="0">
                <a:solidFill>
                  <a:schemeClr val="tx1"/>
                </a:solidFill>
                <a:latin typeface="+mn-ea"/>
              </a:rPr>
              <a:t>的</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特征函数</a:t>
            </a:r>
            <a:r>
              <a:rPr lang="zh-CN" altLang="en-US" sz="2400" dirty="0" smtClean="0">
                <a:solidFill>
                  <a:schemeClr val="tx1"/>
                </a:solidFill>
                <a:latin typeface="+mn-ea"/>
              </a:rPr>
              <a:t>。</a:t>
            </a:r>
            <a:endParaRPr lang="en-US" altLang="zh-CN" sz="2400" dirty="0" smtClean="0">
              <a:solidFill>
                <a:schemeClr val="tx1"/>
              </a:solidFill>
              <a:latin typeface="+mn-ea"/>
            </a:endParaRPr>
          </a:p>
          <a:p>
            <a:pPr eaLnBrk="1" hangingPunct="1">
              <a:lnSpc>
                <a:spcPct val="90000"/>
              </a:lnSpc>
              <a:buClrTx/>
              <a:buSzTx/>
            </a:pPr>
            <a:r>
              <a:rPr lang="zh-CN" altLang="en-US" sz="2400" dirty="0" smtClean="0">
                <a:latin typeface="宋体" panose="02010600030101010101" pitchFamily="2" charset="-122"/>
              </a:rPr>
              <a:t>集合</a:t>
            </a:r>
            <a:r>
              <a:rPr lang="en-US" altLang="zh-CN" sz="2400" dirty="0" smtClean="0">
                <a:latin typeface="宋体" panose="02010600030101010101" pitchFamily="2" charset="-122"/>
              </a:rPr>
              <a:t>A</a:t>
            </a:r>
            <a:r>
              <a:rPr lang="zh-CN" altLang="en-US" sz="2400" dirty="0" smtClean="0">
                <a:latin typeface="宋体" panose="02010600030101010101" pitchFamily="2" charset="-122"/>
              </a:rPr>
              <a:t>与其特征函数可以认为是等价的。</a:t>
            </a:r>
            <a:endParaRPr lang="zh-CN" altLang="en-US" sz="2400" dirty="0" smtClean="0">
              <a:latin typeface="宋体" panose="02010600030101010101" pitchFamily="2" charset="-122"/>
            </a:endParaRPr>
          </a:p>
          <a:p>
            <a:pPr algn="ctr" eaLnBrk="1" hangingPunct="1">
              <a:lnSpc>
                <a:spcPct val="90000"/>
              </a:lnSpc>
              <a:buClrTx/>
              <a:buSzTx/>
              <a:buFontTx/>
              <a:buNone/>
            </a:pPr>
            <a:r>
              <a:rPr lang="en-US" altLang="zh-CN" sz="2400" dirty="0" smtClean="0">
                <a:latin typeface="Times New Roman" panose="02020603050405020304" pitchFamily="18" charset="0"/>
              </a:rPr>
              <a:t>A={</a:t>
            </a:r>
            <a:r>
              <a:rPr lang="en-US" altLang="zh-CN" sz="2400" i="1" dirty="0" err="1" smtClean="0">
                <a:latin typeface="Times New Roman" panose="02020603050405020304" pitchFamily="18" charset="0"/>
              </a:rPr>
              <a:t>u</a:t>
            </a:r>
            <a:r>
              <a:rPr lang="en-US" altLang="zh-CN" sz="2400" dirty="0" err="1" smtClean="0">
                <a:latin typeface="Times New Roman" panose="02020603050405020304" pitchFamily="18" charset="0"/>
              </a:rPr>
              <a:t>|C</a:t>
            </a:r>
            <a:r>
              <a:rPr lang="en-US" altLang="zh-CN" sz="2400" baseline="-25000" dirty="0" err="1" smtClean="0">
                <a:latin typeface="Times New Roman" panose="02020603050405020304" pitchFamily="18" charset="0"/>
              </a:rPr>
              <a:t>A</a:t>
            </a:r>
            <a:r>
              <a:rPr lang="en-US" altLang="zh-CN" sz="2400" dirty="0" smtClean="0">
                <a:latin typeface="Times New Roman" panose="02020603050405020304" pitchFamily="18" charset="0"/>
              </a:rPr>
              <a:t>(</a:t>
            </a:r>
            <a:r>
              <a:rPr lang="en-US" altLang="zh-CN" sz="2400" i="1" dirty="0" smtClean="0">
                <a:latin typeface="Times New Roman" panose="02020603050405020304" pitchFamily="18" charset="0"/>
              </a:rPr>
              <a:t>u</a:t>
            </a:r>
            <a:r>
              <a:rPr lang="en-US" altLang="zh-CN" sz="2400" dirty="0" smtClean="0">
                <a:latin typeface="Times New Roman" panose="02020603050405020304" pitchFamily="18" charset="0"/>
              </a:rPr>
              <a:t>)=1}</a:t>
            </a:r>
            <a:endParaRPr lang="en-US" altLang="zh-CN" sz="2400" dirty="0" smtClean="0"/>
          </a:p>
        </p:txBody>
      </p:sp>
      <p:graphicFrame>
        <p:nvGraphicFramePr>
          <p:cNvPr id="135172" name="Object 4"/>
          <p:cNvGraphicFramePr>
            <a:graphicFrameLocks noGrp="1" noChangeAspect="1"/>
          </p:cNvGraphicFramePr>
          <p:nvPr>
            <p:ph sz="half" idx="2"/>
          </p:nvPr>
        </p:nvGraphicFramePr>
        <p:xfrm>
          <a:off x="3029567" y="2595434"/>
          <a:ext cx="2692400" cy="889000"/>
        </p:xfrm>
        <a:graphic>
          <a:graphicData uri="http://schemas.openxmlformats.org/presentationml/2006/ole">
            <mc:AlternateContent xmlns:mc="http://schemas.openxmlformats.org/markup-compatibility/2006">
              <mc:Choice xmlns:v="urn:schemas-microsoft-com:vml" Requires="v">
                <p:oleObj spid="_x0000_s1050" name="Equation" r:id="rId1" imgW="2692400" imgH="889000" progId="Equation.DSMT4">
                  <p:embed/>
                </p:oleObj>
              </mc:Choice>
              <mc:Fallback>
                <p:oleObj name="Equation" r:id="rId1" imgW="2692400" imgH="889000" progId="Equation.DSMT4">
                  <p:embed/>
                  <p:pic>
                    <p:nvPicPr>
                      <p:cNvPr id="0" name="图片 10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567" y="2595434"/>
                        <a:ext cx="2692400" cy="889000"/>
                      </a:xfrm>
                      <a:prstGeom prst="rect">
                        <a:avLst/>
                      </a:prstGeom>
                      <a:solidFill>
                        <a:schemeClr val="accent2">
                          <a:lumMod val="20000"/>
                          <a:lumOff val="80000"/>
                        </a:schemeClr>
                      </a:solidFill>
                      <a:ln>
                        <a:noFill/>
                      </a:ln>
                      <a:effectLst/>
                    </p:spPr>
                  </p:pic>
                </p:oleObj>
              </mc:Fallback>
            </mc:AlternateContent>
          </a:graphicData>
        </a:graphic>
      </p:graphicFrame>
      <p:sp>
        <p:nvSpPr>
          <p:cNvPr id="5" name="灯片编号占位符 6"/>
          <p:cNvSpPr>
            <a:spLocks noGrp="1"/>
          </p:cNvSpPr>
          <p:nvPr>
            <p:ph type="sldNum" sz="quarter" idx="12"/>
          </p:nvPr>
        </p:nvSpPr>
        <p:spPr/>
        <p:txBody>
          <a:bodyPr/>
          <a:lstStyle/>
          <a:p>
            <a:pPr>
              <a:defRPr/>
            </a:pPr>
            <a:fld id="{B0AC429B-57F9-49C0-9020-5681264E072C}" type="slidenum">
              <a:rPr lang="en-US" altLang="zh-CN"/>
            </a:fld>
            <a:endParaRPr lang="en-US" altLang="zh-CN"/>
          </a:p>
        </p:txBody>
      </p:sp>
      <p:grpSp>
        <p:nvGrpSpPr>
          <p:cNvPr id="6" name="组合 5"/>
          <p:cNvGrpSpPr/>
          <p:nvPr/>
        </p:nvGrpSpPr>
        <p:grpSpPr>
          <a:xfrm>
            <a:off x="0" y="184187"/>
            <a:ext cx="9144000" cy="822977"/>
            <a:chOff x="0" y="197440"/>
            <a:chExt cx="9144000" cy="493394"/>
          </a:xfrm>
        </p:grpSpPr>
        <p:cxnSp>
          <p:nvCxnSpPr>
            <p:cNvPr id="7" name="直接连接符 6"/>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8" name="标题 1"/>
            <p:cNvSpPr txBox="1"/>
            <p:nvPr/>
          </p:nvSpPr>
          <p:spPr>
            <a:xfrm>
              <a:off x="1086678" y="197440"/>
              <a:ext cx="711641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4.5.1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模糊理论</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9" name="直接连接符 8"/>
            <p:cNvCxnSpPr>
              <a:stCxn id="8" idx="3"/>
            </p:cNvCxnSpPr>
            <p:nvPr/>
          </p:nvCxnSpPr>
          <p:spPr>
            <a:xfrm>
              <a:off x="8203096" y="444137"/>
              <a:ext cx="94090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 calcmode="lin" valueType="num">
                                      <p:cBhvr additive="base">
                                        <p:cTn id="7" dur="5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5171">
                                            <p:txEl>
                                              <p:pRg st="1" end="1"/>
                                            </p:txEl>
                                          </p:spTgt>
                                        </p:tgtEl>
                                        <p:attrNameLst>
                                          <p:attrName>style.visibility</p:attrName>
                                        </p:attrNameLst>
                                      </p:cBhvr>
                                      <p:to>
                                        <p:strVal val="visible"/>
                                      </p:to>
                                    </p:set>
                                    <p:anim calcmode="lin" valueType="num">
                                      <p:cBhvr additive="base">
                                        <p:cTn id="13" dur="500" fill="hold"/>
                                        <p:tgtEl>
                                          <p:spTgt spid="135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35172"/>
                                        </p:tgtEl>
                                        <p:attrNameLst>
                                          <p:attrName>style.visibility</p:attrName>
                                        </p:attrNameLst>
                                      </p:cBhvr>
                                      <p:to>
                                        <p:strVal val="visible"/>
                                      </p:to>
                                    </p:set>
                                    <p:animEffect transition="in" filter="dissolve">
                                      <p:cBhvr>
                                        <p:cTn id="19" dur="500"/>
                                        <p:tgtEl>
                                          <p:spTgt spid="13517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5171">
                                            <p:txEl>
                                              <p:pRg st="5" end="5"/>
                                            </p:txEl>
                                          </p:spTgt>
                                        </p:tgtEl>
                                        <p:attrNameLst>
                                          <p:attrName>style.visibility</p:attrName>
                                        </p:attrNameLst>
                                      </p:cBhvr>
                                      <p:to>
                                        <p:strVal val="visible"/>
                                      </p:to>
                                    </p:set>
                                    <p:anim calcmode="lin" valueType="num">
                                      <p:cBhvr additive="base">
                                        <p:cTn id="24" dur="500" fill="hold"/>
                                        <p:tgtEl>
                                          <p:spTgt spid="135171">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5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5171">
                                            <p:txEl>
                                              <p:pRg st="6" end="6"/>
                                            </p:txEl>
                                          </p:spTgt>
                                        </p:tgtEl>
                                        <p:attrNameLst>
                                          <p:attrName>style.visibility</p:attrName>
                                        </p:attrNameLst>
                                      </p:cBhvr>
                                      <p:to>
                                        <p:strVal val="visible"/>
                                      </p:to>
                                    </p:set>
                                    <p:anim calcmode="lin" valueType="num">
                                      <p:cBhvr additive="base">
                                        <p:cTn id="30" dur="500" fill="hold"/>
                                        <p:tgtEl>
                                          <p:spTgt spid="135171">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5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5171">
                                            <p:txEl>
                                              <p:pRg st="7" end="7"/>
                                            </p:txEl>
                                          </p:spTgt>
                                        </p:tgtEl>
                                        <p:attrNameLst>
                                          <p:attrName>style.visibility</p:attrName>
                                        </p:attrNameLst>
                                      </p:cBhvr>
                                      <p:to>
                                        <p:strVal val="visible"/>
                                      </p:to>
                                    </p:set>
                                    <p:anim calcmode="lin" valueType="num">
                                      <p:cBhvr additive="base">
                                        <p:cTn id="36" dur="500" fill="hold"/>
                                        <p:tgtEl>
                                          <p:spTgt spid="135171">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5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762000" y="381000"/>
            <a:ext cx="7772400" cy="685800"/>
          </a:xfrm>
        </p:spPr>
        <p:txBody>
          <a:bodyPr>
            <a:normAutofit fontScale="90000"/>
          </a:bodyPr>
          <a:lstStyle/>
          <a:p>
            <a:pPr algn="ctr" eaLnBrk="1" fontAlgn="auto" hangingPunct="1">
              <a:spcAft>
                <a:spcPts val="0"/>
              </a:spcAft>
              <a:defRPr/>
            </a:pPr>
            <a:r>
              <a:rPr lang="zh-CN" altLang="en-US" dirty="0"/>
              <a:t>构造模糊关系</a:t>
            </a:r>
            <a:r>
              <a:rPr lang="en-US" altLang="zh-CN" dirty="0">
                <a:latin typeface="GungsuhChe" panose="02030609000101010101" pitchFamily="49" charset="-127"/>
                <a:ea typeface="GungsuhChe" panose="02030609000101010101" pitchFamily="49" charset="-127"/>
              </a:rPr>
              <a:t>R</a:t>
            </a:r>
            <a:r>
              <a:rPr lang="zh-CN" altLang="en-US" dirty="0"/>
              <a:t>的方法</a:t>
            </a:r>
            <a:endParaRPr lang="zh-CN" altLang="en-US" dirty="0"/>
          </a:p>
        </p:txBody>
      </p:sp>
      <p:sp>
        <p:nvSpPr>
          <p:cNvPr id="96259" name="Rectangle 3" descr="Rectangle: Click to edit Master text styles&#10;Second level&#10;Third level&#10;Fourth level&#10;Fifth level"/>
          <p:cNvSpPr>
            <a:spLocks noGrp="1" noChangeArrowheads="1"/>
          </p:cNvSpPr>
          <p:nvPr>
            <p:ph idx="1"/>
          </p:nvPr>
        </p:nvSpPr>
        <p:spPr>
          <a:xfrm>
            <a:off x="304800" y="1066800"/>
            <a:ext cx="8458200" cy="5486400"/>
          </a:xfrm>
        </p:spPr>
        <p:txBody>
          <a:bodyPr/>
          <a:lstStyle/>
          <a:p>
            <a:pPr marL="533400" indent="-533400">
              <a:buNone/>
            </a:pPr>
            <a:r>
              <a:rPr lang="en-US" altLang="zh-CN" sz="4400" dirty="0">
                <a:solidFill>
                  <a:schemeClr val="tx1"/>
                </a:solidFill>
                <a:latin typeface="+mj-lt"/>
                <a:ea typeface="+mj-ea"/>
                <a:cs typeface="+mj-cs"/>
              </a:rPr>
              <a:t>1. </a:t>
            </a:r>
            <a:r>
              <a:rPr lang="zh-CN" altLang="en-US" sz="3200" dirty="0" smtClean="0">
                <a:solidFill>
                  <a:schemeClr val="tx1"/>
                </a:solidFill>
                <a:latin typeface="Times New Roman" panose="02020603050405020304" pitchFamily="18" charset="0"/>
              </a:rPr>
              <a:t>扎</a:t>
            </a:r>
            <a:r>
              <a:rPr lang="zh-CN" altLang="en-US" sz="3200" dirty="0" smtClean="0">
                <a:solidFill>
                  <a:schemeClr val="tx1"/>
                </a:solidFill>
                <a:latin typeface="Times New Roman" panose="02020603050405020304" pitchFamily="18" charset="0"/>
              </a:rPr>
              <a:t>德方法</a:t>
            </a:r>
            <a:endParaRPr lang="zh-CN" altLang="en-US" sz="3200" dirty="0" smtClean="0">
              <a:solidFill>
                <a:schemeClr val="tx1"/>
              </a:solidFill>
              <a:latin typeface="Times New Roman" panose="02020603050405020304" pitchFamily="18" charset="0"/>
            </a:endParaRPr>
          </a:p>
          <a:p>
            <a:pPr eaLnBrk="1" hangingPunct="1">
              <a:lnSpc>
                <a:spcPct val="100000"/>
              </a:lnSpc>
              <a:buFont typeface="Wingdings" panose="05000000000000000000" pitchFamily="2" charset="2"/>
              <a:buChar char="u"/>
            </a:pPr>
            <a:r>
              <a:rPr lang="zh-CN" altLang="en-US" sz="2400" dirty="0" smtClean="0">
                <a:solidFill>
                  <a:schemeClr val="tx1"/>
                </a:solidFill>
                <a:latin typeface="+mn-ea"/>
              </a:rPr>
              <a:t>扎德提出了两种方法：一种称为</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条件命题的极大极小规则</a:t>
            </a:r>
            <a:r>
              <a:rPr lang="zh-CN" altLang="en-US" sz="2400" dirty="0" smtClean="0">
                <a:solidFill>
                  <a:schemeClr val="tx1"/>
                </a:solidFill>
                <a:latin typeface="+mn-ea"/>
              </a:rPr>
              <a:t>；另一种称为</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条件命题的算术规则</a:t>
            </a:r>
            <a:r>
              <a:rPr lang="zh-CN" altLang="en-US" sz="2400" dirty="0" smtClean="0">
                <a:solidFill>
                  <a:schemeClr val="tx1"/>
                </a:solidFill>
                <a:latin typeface="+mn-ea"/>
              </a:rPr>
              <a:t>，由它们获得的模糊关系分别记为</a:t>
            </a:r>
            <a:r>
              <a:rPr lang="en-US" altLang="zh-CN" sz="2400" dirty="0" smtClean="0">
                <a:latin typeface="+mn-ea"/>
              </a:rPr>
              <a:t>R</a:t>
            </a:r>
            <a:r>
              <a:rPr lang="en-US" altLang="zh-CN" sz="2400" baseline="-25000" dirty="0" smtClean="0">
                <a:latin typeface="+mn-ea"/>
              </a:rPr>
              <a:t>m</a:t>
            </a:r>
            <a:r>
              <a:rPr lang="zh-CN" altLang="en-US" sz="2400" dirty="0" smtClean="0">
                <a:solidFill>
                  <a:schemeClr val="tx1"/>
                </a:solidFill>
                <a:latin typeface="+mn-ea"/>
              </a:rPr>
              <a:t>和</a:t>
            </a:r>
            <a:r>
              <a:rPr lang="en-US" altLang="zh-CN" sz="2400" dirty="0" smtClean="0">
                <a:latin typeface="+mn-ea"/>
              </a:rPr>
              <a:t>R</a:t>
            </a:r>
            <a:r>
              <a:rPr lang="en-US" altLang="zh-CN" sz="2400" baseline="-25000" dirty="0" smtClean="0">
                <a:latin typeface="+mn-ea"/>
              </a:rPr>
              <a:t>a</a:t>
            </a:r>
            <a:r>
              <a:rPr lang="zh-CN" altLang="en-US" sz="2400" dirty="0" smtClean="0">
                <a:solidFill>
                  <a:schemeClr val="tx1"/>
                </a:solidFill>
                <a:latin typeface="+mn-ea"/>
              </a:rPr>
              <a:t>。</a:t>
            </a:r>
            <a:endParaRPr lang="zh-CN" altLang="en-US" sz="2400" dirty="0" smtClean="0">
              <a:solidFill>
                <a:schemeClr val="tx1"/>
              </a:solidFill>
              <a:latin typeface="+mn-ea"/>
            </a:endParaRPr>
          </a:p>
          <a:p>
            <a:pPr marL="533400" indent="-533400" eaLnBrk="1" hangingPunct="1">
              <a:buFont typeface="Wingdings" panose="05000000000000000000" pitchFamily="2" charset="2"/>
              <a:buNone/>
            </a:pPr>
            <a:r>
              <a:rPr lang="zh-CN" altLang="en-US" sz="2400" dirty="0" smtClean="0">
                <a:latin typeface="Times New Roman" panose="02020603050405020304" pitchFamily="18" charset="0"/>
              </a:rPr>
              <a:t>设</a:t>
            </a:r>
            <a:r>
              <a:rPr lang="en-US" altLang="zh-CN" sz="2400" dirty="0" smtClean="0"/>
              <a:t>A∈</a:t>
            </a:r>
            <a:r>
              <a:rPr lang="en-US" altLang="zh-CN" sz="2400" dirty="0" smtClean="0">
                <a:latin typeface="Euclid Fraktur" pitchFamily="66" charset="0"/>
              </a:rPr>
              <a:t>F</a:t>
            </a:r>
            <a:r>
              <a:rPr lang="en-US" altLang="zh-CN" sz="2400" dirty="0" smtClean="0"/>
              <a:t>(U),B∈</a:t>
            </a:r>
            <a:r>
              <a:rPr lang="en-US" altLang="zh-CN" sz="2400" dirty="0" smtClean="0">
                <a:latin typeface="Euclid Fraktur" pitchFamily="66" charset="0"/>
              </a:rPr>
              <a:t>F</a:t>
            </a:r>
            <a:r>
              <a:rPr lang="en-US" altLang="zh-CN" sz="2400" dirty="0" smtClean="0"/>
              <a:t>(V)</a:t>
            </a:r>
            <a:r>
              <a:rPr lang="zh-CN" altLang="en-US" sz="2400" dirty="0" smtClean="0"/>
              <a:t>，其表示分别为</a:t>
            </a:r>
            <a:endParaRPr lang="zh-CN" altLang="en-US" sz="2400" dirty="0" smtClean="0"/>
          </a:p>
          <a:p>
            <a:pPr marL="533400" indent="-533400" eaLnBrk="1" hangingPunct="1">
              <a:buFont typeface="Wingdings" panose="05000000000000000000" pitchFamily="2" charset="2"/>
              <a:buNone/>
            </a:pPr>
            <a:endParaRPr lang="zh-CN" altLang="en-US" sz="2400" dirty="0" smtClean="0"/>
          </a:p>
          <a:p>
            <a:pPr marL="533400" indent="-533400" eaLnBrk="1" hangingPunct="1">
              <a:buFont typeface="Wingdings" panose="05000000000000000000" pitchFamily="2" charset="2"/>
              <a:buNone/>
            </a:pPr>
            <a:endParaRPr lang="zh-CN" altLang="en-US" sz="2400" dirty="0" smtClean="0"/>
          </a:p>
          <a:p>
            <a:pPr marL="533400" indent="-533400" eaLnBrk="1" hangingPunct="1">
              <a:buFont typeface="Wingdings" panose="05000000000000000000" pitchFamily="2" charset="2"/>
              <a:buNone/>
            </a:pPr>
            <a:r>
              <a:rPr lang="zh-CN" altLang="en-US" sz="2400" dirty="0" smtClean="0"/>
              <a:t>且用</a:t>
            </a:r>
            <a:r>
              <a:rPr lang="en-US" altLang="zh-CN" sz="2400" dirty="0" smtClean="0"/>
              <a:t>×</a:t>
            </a:r>
            <a:r>
              <a:rPr lang="zh-CN" altLang="en-US" sz="2400" dirty="0" smtClean="0"/>
              <a:t>，∪，∩，</a:t>
            </a:r>
            <a:r>
              <a:rPr lang="en-US" altLang="zh-CN" sz="2400" dirty="0" smtClean="0">
                <a:latin typeface="Times New Roman" panose="02020603050405020304" pitchFamily="18" charset="0"/>
              </a:rPr>
              <a:t>¬</a:t>
            </a:r>
            <a:r>
              <a:rPr lang="zh-CN" altLang="en-US" sz="2400" dirty="0" smtClean="0"/>
              <a:t>，</a:t>
            </a:r>
            <a:r>
              <a:rPr lang="zh-CN" altLang="en-US" sz="2400" dirty="0" smtClean="0">
                <a:latin typeface="微软雅黑" panose="020B0503020204020204" charset="-122"/>
                <a:ea typeface="微软雅黑" panose="020B0503020204020204" charset="-122"/>
              </a:rPr>
              <a:t>⊕</a:t>
            </a:r>
            <a:r>
              <a:rPr lang="zh-CN" altLang="en-US" sz="2400" dirty="0" smtClean="0"/>
              <a:t>分别表示模糊集的笛卡儿乘积、并、交、补及有界和运算，则扎德把</a:t>
            </a:r>
            <a:r>
              <a:rPr lang="en-US" altLang="zh-CN" sz="2400" dirty="0" smtClean="0"/>
              <a:t>R</a:t>
            </a:r>
            <a:r>
              <a:rPr lang="en-US" altLang="zh-CN" sz="2400" baseline="-25000" dirty="0" smtClean="0"/>
              <a:t>m</a:t>
            </a:r>
            <a:r>
              <a:rPr lang="zh-CN" altLang="en-US" sz="2400" dirty="0" smtClean="0"/>
              <a:t>和</a:t>
            </a:r>
            <a:r>
              <a:rPr lang="en-US" altLang="zh-CN" sz="2400" dirty="0" smtClean="0"/>
              <a:t>R</a:t>
            </a:r>
            <a:r>
              <a:rPr lang="en-US" altLang="zh-CN" sz="2400" baseline="-25000" dirty="0" smtClean="0"/>
              <a:t>a</a:t>
            </a:r>
            <a:r>
              <a:rPr lang="zh-CN" altLang="en-US" sz="2400" dirty="0" smtClean="0"/>
              <a:t>分别定义为：</a:t>
            </a:r>
            <a:endParaRPr lang="zh-CN" altLang="en-US" sz="2400" dirty="0" smtClean="0"/>
          </a:p>
        </p:txBody>
      </p:sp>
      <p:sp>
        <p:nvSpPr>
          <p:cNvPr id="6" name="灯片编号占位符 5"/>
          <p:cNvSpPr>
            <a:spLocks noGrp="1"/>
          </p:cNvSpPr>
          <p:nvPr>
            <p:ph type="sldNum" sz="quarter" idx="12"/>
          </p:nvPr>
        </p:nvSpPr>
        <p:spPr/>
        <p:txBody>
          <a:bodyPr/>
          <a:lstStyle/>
          <a:p>
            <a:pPr>
              <a:defRPr/>
            </a:pPr>
            <a:fld id="{CC0C1AA7-2CB1-4538-BA72-EF99BA9814CA}" type="slidenum">
              <a:rPr lang="en-US" altLang="zh-CN"/>
            </a:fld>
            <a:endParaRPr lang="en-US" altLang="zh-CN"/>
          </a:p>
        </p:txBody>
      </p:sp>
      <p:graphicFrame>
        <p:nvGraphicFramePr>
          <p:cNvPr id="97286" name="Object 6"/>
          <p:cNvGraphicFramePr>
            <a:graphicFrameLocks noChangeAspect="1"/>
          </p:cNvGraphicFramePr>
          <p:nvPr/>
        </p:nvGraphicFramePr>
        <p:xfrm>
          <a:off x="2555875" y="3613767"/>
          <a:ext cx="4102100" cy="533400"/>
        </p:xfrm>
        <a:graphic>
          <a:graphicData uri="http://schemas.openxmlformats.org/presentationml/2006/ole">
            <mc:AlternateContent xmlns:mc="http://schemas.openxmlformats.org/markup-compatibility/2006">
              <mc:Choice xmlns:v="urn:schemas-microsoft-com:vml" Requires="v">
                <p:oleObj spid="_x0000_s19508" name="Equation" r:id="rId1" imgW="4102100" imgH="533400" progId="Equation.DSMT4">
                  <p:embed/>
                </p:oleObj>
              </mc:Choice>
              <mc:Fallback>
                <p:oleObj name="Equation" r:id="rId1" imgW="4102100" imgH="533400" progId="Equation.DSMT4">
                  <p:embed/>
                  <p:pic>
                    <p:nvPicPr>
                      <p:cNvPr id="0" name="图片 195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613767"/>
                        <a:ext cx="4102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7" name="Object 7"/>
          <p:cNvGraphicFramePr>
            <a:graphicFrameLocks noChangeAspect="1"/>
          </p:cNvGraphicFramePr>
          <p:nvPr/>
        </p:nvGraphicFramePr>
        <p:xfrm>
          <a:off x="685800" y="5140325"/>
          <a:ext cx="7924800" cy="1168400"/>
        </p:xfrm>
        <a:graphic>
          <a:graphicData uri="http://schemas.openxmlformats.org/presentationml/2006/ole">
            <mc:AlternateContent xmlns:mc="http://schemas.openxmlformats.org/markup-compatibility/2006">
              <mc:Choice xmlns:v="urn:schemas-microsoft-com:vml" Requires="v">
                <p:oleObj spid="_x0000_s19509" name="Equation" r:id="rId3" imgW="7924800" imgH="1168400" progId="Equation.DSMT4">
                  <p:embed/>
                </p:oleObj>
              </mc:Choice>
              <mc:Fallback>
                <p:oleObj name="Equation" r:id="rId3" imgW="7924800" imgH="1168400" progId="Equation.DSMT4">
                  <p:embed/>
                  <p:pic>
                    <p:nvPicPr>
                      <p:cNvPr id="0" name="图片 19508"/>
                      <p:cNvPicPr>
                        <a:picLocks noChangeAspect="1" noChangeArrowheads="1"/>
                      </p:cNvPicPr>
                      <p:nvPr/>
                    </p:nvPicPr>
                    <p:blipFill>
                      <a:blip r:embed="rId4"/>
                      <a:srcRect/>
                      <a:stretch>
                        <a:fillRect/>
                      </a:stretch>
                    </p:blipFill>
                    <p:spPr bwMode="auto">
                      <a:xfrm>
                        <a:off x="685800" y="5140325"/>
                        <a:ext cx="7924800" cy="11684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97286"/>
                                        </p:tgtEl>
                                        <p:attrNameLst>
                                          <p:attrName>style.visibility</p:attrName>
                                        </p:attrNameLst>
                                      </p:cBhvr>
                                      <p:to>
                                        <p:strVal val="visible"/>
                                      </p:to>
                                    </p:set>
                                    <p:animEffect transition="in" filter="diamond(in)">
                                      <p:cBhvr>
                                        <p:cTn id="25" dur="2000"/>
                                        <p:tgtEl>
                                          <p:spTgt spid="9728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96259">
                                            <p:txEl>
                                              <p:pRg st="5" end="5"/>
                                            </p:txEl>
                                          </p:spTgt>
                                        </p:tgtEl>
                                        <p:attrNameLst>
                                          <p:attrName>style.visibility</p:attrName>
                                        </p:attrNameLst>
                                      </p:cBhvr>
                                      <p:to>
                                        <p:strVal val="visible"/>
                                      </p:to>
                                    </p:set>
                                    <p:anim calcmode="lin" valueType="num">
                                      <p:cBhvr additive="base">
                                        <p:cTn id="30"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6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7287"/>
                                        </p:tgtEl>
                                        <p:attrNameLst>
                                          <p:attrName>style.visibility</p:attrName>
                                        </p:attrNameLst>
                                      </p:cBhvr>
                                      <p:to>
                                        <p:strVal val="visible"/>
                                      </p:to>
                                    </p:set>
                                    <p:animEffect transition="in" filter="wipe(up)">
                                      <p:cBhvr>
                                        <p:cTn id="36" dur="20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381000"/>
            <a:ext cx="7772400" cy="838200"/>
          </a:xfrm>
        </p:spPr>
        <p:txBody>
          <a:bodyPr/>
          <a:lstStyle/>
          <a:p>
            <a:pPr algn="ctr" eaLnBrk="1" fontAlgn="auto" hangingPunct="1">
              <a:spcAft>
                <a:spcPts val="0"/>
              </a:spcAft>
              <a:defRPr/>
            </a:pPr>
            <a:r>
              <a:rPr lang="zh-CN" altLang="en-US" dirty="0" smtClean="0">
                <a:latin typeface="Times New Roman" panose="02020603050405020304" pitchFamily="18" charset="0"/>
              </a:rPr>
              <a:t>扎德法推理</a:t>
            </a:r>
            <a:endParaRPr lang="zh-CN" altLang="zh-CN" dirty="0">
              <a:latin typeface="Times New Roman" panose="02020603050405020304" pitchFamily="18" charset="0"/>
            </a:endParaRPr>
          </a:p>
        </p:txBody>
      </p:sp>
      <p:sp>
        <p:nvSpPr>
          <p:cNvPr id="97283" name="Rectangle 3" descr="Rectangle: Click to edit Master text styles&#10;Second level&#10;Third level&#10;Fourth level&#10;Fifth level"/>
          <p:cNvSpPr>
            <a:spLocks noGrp="1" noChangeArrowheads="1"/>
          </p:cNvSpPr>
          <p:nvPr>
            <p:ph idx="1"/>
          </p:nvPr>
        </p:nvSpPr>
        <p:spPr>
          <a:xfrm>
            <a:off x="533400" y="1905000"/>
            <a:ext cx="8077200" cy="4495800"/>
          </a:xfrm>
        </p:spPr>
        <p:txBody>
          <a:bodyPr>
            <a:normAutofit lnSpcReduction="10000"/>
          </a:bodyPr>
          <a:lstStyle/>
          <a:p>
            <a:pPr algn="just" eaLnBrk="1" hangingPunct="1">
              <a:lnSpc>
                <a:spcPct val="90000"/>
              </a:lnSpc>
              <a:buFont typeface="Wingdings" panose="05000000000000000000" pitchFamily="2" charset="2"/>
              <a:buChar char="u"/>
            </a:pPr>
            <a:r>
              <a:rPr lang="zh-CN" altLang="en-US" sz="2800" dirty="0" smtClean="0">
                <a:solidFill>
                  <a:schemeClr val="tx1"/>
                </a:solidFill>
                <a:latin typeface="Times New Roman" panose="02020603050405020304" pitchFamily="18" charset="0"/>
              </a:rPr>
              <a:t>对于模糊假言推理，若已知证据为</a:t>
            </a:r>
            <a:endParaRPr lang="zh-CN" altLang="en-US" sz="2800" dirty="0" smtClean="0">
              <a:solidFill>
                <a:schemeClr val="tx1"/>
              </a:solidFill>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800" dirty="0" smtClean="0">
                <a:solidFill>
                  <a:schemeClr val="tx1"/>
                </a:solidFill>
                <a:latin typeface="Times New Roman" panose="02020603050405020304" pitchFamily="18" charset="0"/>
              </a:rPr>
              <a:t>x is A’</a:t>
            </a:r>
            <a:endParaRPr lang="en-US" altLang="zh-CN" sz="2800" dirty="0" smtClean="0">
              <a:solidFill>
                <a:schemeClr val="tx1"/>
              </a:solidFill>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800" dirty="0" smtClean="0">
                <a:latin typeface="Times New Roman" panose="02020603050405020304" pitchFamily="18" charset="0"/>
              </a:rPr>
              <a:t>则：</a:t>
            </a:r>
            <a:endParaRPr lang="zh-CN" altLang="en-US" sz="2800" dirty="0" smtClean="0">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400" dirty="0" err="1" smtClean="0"/>
              <a:t>B</a:t>
            </a:r>
            <a:r>
              <a:rPr lang="en-US" altLang="zh-CN" sz="2400" dirty="0" err="1" smtClean="0">
                <a:latin typeface="Times New Roman" panose="02020603050405020304" pitchFamily="18" charset="0"/>
              </a:rPr>
              <a:t>’</a:t>
            </a:r>
            <a:r>
              <a:rPr lang="en-US" altLang="zh-CN" sz="2400" baseline="-25000" dirty="0" err="1" smtClean="0"/>
              <a:t>m</a:t>
            </a:r>
            <a:r>
              <a:rPr lang="en-US" altLang="zh-CN" sz="2400" dirty="0" smtClean="0"/>
              <a:t>=</a:t>
            </a:r>
            <a:r>
              <a:rPr lang="en-US" altLang="zh-CN" sz="2400" dirty="0" err="1" smtClean="0"/>
              <a:t>A</a:t>
            </a:r>
            <a:r>
              <a:rPr lang="en-US" altLang="zh-CN" sz="2400" dirty="0" err="1" smtClean="0">
                <a:latin typeface="Times New Roman" panose="02020603050405020304" pitchFamily="18" charset="0"/>
              </a:rPr>
              <a:t>’</a:t>
            </a:r>
            <a:r>
              <a:rPr lang="en-US" altLang="zh-CN" sz="2400" dirty="0" err="1" smtClean="0"/>
              <a:t>◦R</a:t>
            </a:r>
            <a:r>
              <a:rPr lang="en-US" altLang="zh-CN" sz="2400" baseline="-25000" dirty="0" err="1" smtClean="0"/>
              <a:t>m</a:t>
            </a:r>
            <a:endParaRPr lang="en-US" altLang="zh-CN" sz="2800" baseline="-25000" dirty="0" smtClean="0">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400" dirty="0" err="1" smtClean="0"/>
              <a:t>B</a:t>
            </a:r>
            <a:r>
              <a:rPr lang="en-US" altLang="zh-CN" sz="2400" dirty="0" err="1" smtClean="0">
                <a:latin typeface="Times New Roman" panose="02020603050405020304" pitchFamily="18" charset="0"/>
              </a:rPr>
              <a:t>’</a:t>
            </a:r>
            <a:r>
              <a:rPr lang="en-US" altLang="zh-CN" sz="2400" baseline="-25000" dirty="0" err="1" smtClean="0"/>
              <a:t>a</a:t>
            </a:r>
            <a:r>
              <a:rPr lang="en-US" altLang="zh-CN" sz="2400" dirty="0" smtClean="0"/>
              <a:t>=</a:t>
            </a:r>
            <a:r>
              <a:rPr lang="en-US" altLang="zh-CN" sz="2400" dirty="0" err="1" smtClean="0"/>
              <a:t>A</a:t>
            </a:r>
            <a:r>
              <a:rPr lang="en-US" altLang="zh-CN" sz="2400" dirty="0" err="1" smtClean="0">
                <a:latin typeface="Times New Roman" panose="02020603050405020304" pitchFamily="18" charset="0"/>
              </a:rPr>
              <a:t>’</a:t>
            </a:r>
            <a:r>
              <a:rPr lang="en-US" altLang="zh-CN" sz="2400" dirty="0" err="1" smtClean="0"/>
              <a:t>◦R</a:t>
            </a:r>
            <a:r>
              <a:rPr lang="en-US" altLang="zh-CN" sz="2400" baseline="-25000" dirty="0" err="1" smtClean="0"/>
              <a:t>a</a:t>
            </a:r>
            <a:endParaRPr lang="en-US" altLang="zh-CN" sz="2800" dirty="0" smtClean="0">
              <a:latin typeface="Times New Roman" panose="02020603050405020304" pitchFamily="18" charset="0"/>
            </a:endParaRPr>
          </a:p>
          <a:p>
            <a:pPr algn="just" eaLnBrk="1" hangingPunct="1">
              <a:lnSpc>
                <a:spcPct val="90000"/>
              </a:lnSpc>
              <a:buFont typeface="Wingdings" panose="05000000000000000000" pitchFamily="2" charset="2"/>
              <a:buChar char="u"/>
            </a:pPr>
            <a:r>
              <a:rPr lang="zh-CN" altLang="en-US" sz="2800" dirty="0" smtClean="0">
                <a:solidFill>
                  <a:schemeClr val="tx1"/>
                </a:solidFill>
                <a:latin typeface="Times New Roman" panose="02020603050405020304" pitchFamily="18" charset="0"/>
              </a:rPr>
              <a:t>对于模糊拒取式推理，若已知证据为</a:t>
            </a:r>
            <a:endParaRPr lang="zh-CN" altLang="en-US" sz="2800" dirty="0" smtClean="0">
              <a:solidFill>
                <a:schemeClr val="tx1"/>
              </a:solidFill>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800" dirty="0" smtClean="0">
                <a:solidFill>
                  <a:schemeClr val="tx1"/>
                </a:solidFill>
                <a:latin typeface="Times New Roman" panose="02020603050405020304" pitchFamily="18" charset="0"/>
              </a:rPr>
              <a:t>y is B’</a:t>
            </a:r>
            <a:endParaRPr lang="en-US" altLang="zh-CN" sz="2800" dirty="0" smtClean="0">
              <a:solidFill>
                <a:schemeClr val="tx1"/>
              </a:solidFill>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800" dirty="0" smtClean="0">
                <a:latin typeface="Times New Roman" panose="02020603050405020304" pitchFamily="18" charset="0"/>
              </a:rPr>
              <a:t>则：</a:t>
            </a:r>
            <a:endParaRPr lang="zh-CN" altLang="en-US" sz="2800" dirty="0" smtClean="0">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400" dirty="0" err="1" smtClean="0"/>
              <a:t>A</a:t>
            </a:r>
            <a:r>
              <a:rPr lang="en-US" altLang="zh-CN" sz="2400" dirty="0" err="1" smtClean="0">
                <a:latin typeface="Times New Roman" panose="02020603050405020304" pitchFamily="18" charset="0"/>
              </a:rPr>
              <a:t>’</a:t>
            </a:r>
            <a:r>
              <a:rPr lang="en-US" altLang="zh-CN" sz="2400" baseline="-25000" dirty="0" err="1" smtClean="0"/>
              <a:t>m</a:t>
            </a:r>
            <a:r>
              <a:rPr lang="en-US" altLang="zh-CN" sz="2400" dirty="0" smtClean="0"/>
              <a:t>=</a:t>
            </a:r>
            <a:r>
              <a:rPr lang="en-US" altLang="zh-CN" sz="2400" dirty="0" err="1" smtClean="0"/>
              <a:t>R</a:t>
            </a:r>
            <a:r>
              <a:rPr lang="en-US" altLang="zh-CN" sz="2400" baseline="-25000" dirty="0" err="1" smtClean="0"/>
              <a:t>m</a:t>
            </a:r>
            <a:r>
              <a:rPr lang="en-US" altLang="zh-CN" sz="2400" dirty="0" err="1" smtClean="0"/>
              <a:t>◦B</a:t>
            </a:r>
            <a:r>
              <a:rPr lang="en-US" altLang="zh-CN" sz="2400" dirty="0" smtClean="0">
                <a:latin typeface="Times New Roman" panose="02020603050405020304" pitchFamily="18" charset="0"/>
              </a:rPr>
              <a:t>’</a:t>
            </a:r>
            <a:endParaRPr lang="en-US" altLang="zh-CN" sz="2800" baseline="-25000" dirty="0" smtClean="0">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400" dirty="0" smtClean="0"/>
              <a:t>A</a:t>
            </a:r>
            <a:r>
              <a:rPr lang="en-US" altLang="zh-CN" sz="2400" dirty="0" smtClean="0">
                <a:latin typeface="Times New Roman" panose="02020603050405020304" pitchFamily="18" charset="0"/>
              </a:rPr>
              <a:t>’</a:t>
            </a:r>
            <a:r>
              <a:rPr lang="en-US" altLang="zh-CN" sz="2400" baseline="-25000" dirty="0" smtClean="0"/>
              <a:t>a</a:t>
            </a:r>
            <a:r>
              <a:rPr lang="en-US" altLang="zh-CN" sz="2400" dirty="0" smtClean="0"/>
              <a:t>=</a:t>
            </a:r>
            <a:r>
              <a:rPr lang="en-US" altLang="zh-CN" sz="2400" dirty="0" err="1" smtClean="0"/>
              <a:t>R</a:t>
            </a:r>
            <a:r>
              <a:rPr lang="en-US" altLang="zh-CN" sz="2400" baseline="-25000" dirty="0" err="1" smtClean="0"/>
              <a:t>a</a:t>
            </a:r>
            <a:r>
              <a:rPr lang="en-US" altLang="zh-CN" sz="2400" dirty="0" err="1" smtClean="0"/>
              <a:t>◦B</a:t>
            </a:r>
            <a:r>
              <a:rPr lang="en-US" altLang="zh-CN" sz="2400" dirty="0" smtClean="0">
                <a:latin typeface="Times New Roman" panose="02020603050405020304" pitchFamily="18" charset="0"/>
              </a:rPr>
              <a:t>’</a:t>
            </a:r>
            <a:endParaRPr lang="en-US" altLang="zh-CN" sz="2800" dirty="0" smtClean="0">
              <a:latin typeface="Times New Roman" panose="02020603050405020304" pitchFamily="18" charset="0"/>
            </a:endParaRPr>
          </a:p>
        </p:txBody>
      </p:sp>
      <p:sp>
        <p:nvSpPr>
          <p:cNvPr id="4" name="灯片编号占位符 5"/>
          <p:cNvSpPr>
            <a:spLocks noGrp="1"/>
          </p:cNvSpPr>
          <p:nvPr>
            <p:ph type="sldNum" sz="quarter" idx="12"/>
          </p:nvPr>
        </p:nvSpPr>
        <p:spPr/>
        <p:txBody>
          <a:bodyPr/>
          <a:lstStyle/>
          <a:p>
            <a:pPr>
              <a:defRPr/>
            </a:pPr>
            <a:fld id="{43C8BCDB-B575-4B3E-9885-B61155D02913}"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 calcmode="lin" valueType="num">
                                      <p:cBhvr additive="base">
                                        <p:cTn id="12"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7283">
                                            <p:txEl>
                                              <p:pRg st="2" end="2"/>
                                            </p:txEl>
                                          </p:spTgt>
                                        </p:tgtEl>
                                        <p:attrNameLst>
                                          <p:attrName>style.visibility</p:attrName>
                                        </p:attrNameLst>
                                      </p:cBhvr>
                                      <p:to>
                                        <p:strVal val="visible"/>
                                      </p:to>
                                    </p:set>
                                    <p:anim calcmode="lin" valueType="num">
                                      <p:cBhvr additive="base">
                                        <p:cTn id="18"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97283">
                                            <p:txEl>
                                              <p:pRg st="3" end="3"/>
                                            </p:txEl>
                                          </p:spTgt>
                                        </p:tgtEl>
                                        <p:attrNameLst>
                                          <p:attrName>style.visibility</p:attrName>
                                        </p:attrNameLst>
                                      </p:cBhvr>
                                      <p:to>
                                        <p:strVal val="visible"/>
                                      </p:to>
                                    </p:set>
                                    <p:anim calcmode="lin" valueType="num">
                                      <p:cBhvr additive="base">
                                        <p:cTn id="23"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7283">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97283">
                                            <p:txEl>
                                              <p:pRg st="4" end="4"/>
                                            </p:txEl>
                                          </p:spTgt>
                                        </p:tgtEl>
                                        <p:attrNameLst>
                                          <p:attrName>style.visibility</p:attrName>
                                        </p:attrNameLst>
                                      </p:cBhvr>
                                      <p:to>
                                        <p:strVal val="visible"/>
                                      </p:to>
                                    </p:set>
                                    <p:anim calcmode="lin" valueType="num">
                                      <p:cBhvr additive="base">
                                        <p:cTn id="28"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72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97283">
                                            <p:txEl>
                                              <p:pRg st="5" end="5"/>
                                            </p:txEl>
                                          </p:spTgt>
                                        </p:tgtEl>
                                        <p:attrNameLst>
                                          <p:attrName>style.visibility</p:attrName>
                                        </p:attrNameLst>
                                      </p:cBhvr>
                                      <p:to>
                                        <p:strVal val="visible"/>
                                      </p:to>
                                    </p:set>
                                    <p:anim calcmode="lin" valueType="num">
                                      <p:cBhvr additive="base">
                                        <p:cTn id="34" dur="500" fill="hold"/>
                                        <p:tgtEl>
                                          <p:spTgt spid="9728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97283">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97283">
                                            <p:txEl>
                                              <p:pRg st="6" end="6"/>
                                            </p:txEl>
                                          </p:spTgt>
                                        </p:tgtEl>
                                        <p:attrNameLst>
                                          <p:attrName>style.visibility</p:attrName>
                                        </p:attrNameLst>
                                      </p:cBhvr>
                                      <p:to>
                                        <p:strVal val="visible"/>
                                      </p:to>
                                    </p:set>
                                    <p:anim calcmode="lin" valueType="num">
                                      <p:cBhvr additive="base">
                                        <p:cTn id="39" dur="500" fill="hold"/>
                                        <p:tgtEl>
                                          <p:spTgt spid="9728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7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7283">
                                            <p:txEl>
                                              <p:pRg st="7" end="7"/>
                                            </p:txEl>
                                          </p:spTgt>
                                        </p:tgtEl>
                                        <p:attrNameLst>
                                          <p:attrName>style.visibility</p:attrName>
                                        </p:attrNameLst>
                                      </p:cBhvr>
                                      <p:to>
                                        <p:strVal val="visible"/>
                                      </p:to>
                                    </p:set>
                                    <p:anim calcmode="lin" valueType="num">
                                      <p:cBhvr additive="base">
                                        <p:cTn id="45" dur="500" fill="hold"/>
                                        <p:tgtEl>
                                          <p:spTgt spid="9728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7283">
                                            <p:txEl>
                                              <p:pRg st="7" end="7"/>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nodeType="afterEffect">
                                  <p:stCondLst>
                                    <p:cond delay="0"/>
                                  </p:stCondLst>
                                  <p:childTnLst>
                                    <p:set>
                                      <p:cBhvr>
                                        <p:cTn id="49" dur="1" fill="hold">
                                          <p:stCondLst>
                                            <p:cond delay="0"/>
                                          </p:stCondLst>
                                        </p:cTn>
                                        <p:tgtEl>
                                          <p:spTgt spid="97283">
                                            <p:txEl>
                                              <p:pRg st="8" end="8"/>
                                            </p:txEl>
                                          </p:spTgt>
                                        </p:tgtEl>
                                        <p:attrNameLst>
                                          <p:attrName>style.visibility</p:attrName>
                                        </p:attrNameLst>
                                      </p:cBhvr>
                                      <p:to>
                                        <p:strVal val="visible"/>
                                      </p:to>
                                    </p:set>
                                    <p:anim calcmode="lin" valueType="num">
                                      <p:cBhvr additive="base">
                                        <p:cTn id="50" dur="500" fill="hold"/>
                                        <p:tgtEl>
                                          <p:spTgt spid="97283">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7283">
                                            <p:txEl>
                                              <p:pRg st="8" end="8"/>
                                            </p:txEl>
                                          </p:spTgt>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nodeType="afterEffect">
                                  <p:stCondLst>
                                    <p:cond delay="0"/>
                                  </p:stCondLst>
                                  <p:childTnLst>
                                    <p:set>
                                      <p:cBhvr>
                                        <p:cTn id="54" dur="1" fill="hold">
                                          <p:stCondLst>
                                            <p:cond delay="0"/>
                                          </p:stCondLst>
                                        </p:cTn>
                                        <p:tgtEl>
                                          <p:spTgt spid="97283">
                                            <p:txEl>
                                              <p:pRg st="9" end="9"/>
                                            </p:txEl>
                                          </p:spTgt>
                                        </p:tgtEl>
                                        <p:attrNameLst>
                                          <p:attrName>style.visibility</p:attrName>
                                        </p:attrNameLst>
                                      </p:cBhvr>
                                      <p:to>
                                        <p:strVal val="visible"/>
                                      </p:to>
                                    </p:set>
                                    <p:anim calcmode="lin" valueType="num">
                                      <p:cBhvr additive="base">
                                        <p:cTn id="55" dur="500" fill="hold"/>
                                        <p:tgtEl>
                                          <p:spTgt spid="9728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72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762000" y="304800"/>
            <a:ext cx="7772400" cy="685800"/>
          </a:xfrm>
        </p:spPr>
        <p:txBody>
          <a:bodyPr>
            <a:normAutofit fontScale="90000"/>
          </a:bodyPr>
          <a:lstStyle/>
          <a:p>
            <a:pPr eaLnBrk="1" fontAlgn="auto" hangingPunct="1">
              <a:spcAft>
                <a:spcPts val="0"/>
              </a:spcAft>
              <a:defRPr/>
            </a:pPr>
            <a:r>
              <a:rPr lang="zh-CN" altLang="en-US"/>
              <a:t>扎德法推理举例</a:t>
            </a:r>
            <a:r>
              <a:rPr lang="en-US" altLang="zh-CN"/>
              <a:t>(1)</a:t>
            </a:r>
            <a:endParaRPr lang="en-US" altLang="zh-CN">
              <a:latin typeface="Times New Roman" panose="02020603050405020304" pitchFamily="18" charset="0"/>
            </a:endParaRPr>
          </a:p>
        </p:txBody>
      </p:sp>
      <p:sp>
        <p:nvSpPr>
          <p:cNvPr id="99331" name="Rectangle 3" descr="Rectangle: Click to edit Master text styles&#10;Second level&#10;Third level&#10;Fourth level&#10;Fifth level"/>
          <p:cNvSpPr>
            <a:spLocks noGrp="1" noChangeArrowheads="1"/>
          </p:cNvSpPr>
          <p:nvPr>
            <p:ph idx="1"/>
          </p:nvPr>
        </p:nvSpPr>
        <p:spPr>
          <a:xfrm>
            <a:off x="308112" y="980664"/>
            <a:ext cx="8458200" cy="5410200"/>
          </a:xfrm>
        </p:spPr>
        <p:txBody>
          <a:bodyPr/>
          <a:lstStyle/>
          <a:p>
            <a:pPr eaLnBrk="1" hangingPunct="1">
              <a:buFont typeface="楷体" panose="02010609060101010101" pitchFamily="49" charset="-122"/>
              <a:buChar char="☆"/>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设论域</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U=V={</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金</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木</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水</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火</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土</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，其上的两个模糊集分别为：</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algn="ctr" eaLnBrk="1" hangingPunct="1">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金</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+0.7/</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木</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+0.3/</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土</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algn="ctr" eaLnBrk="1" hangingPunct="1">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B=0.1/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水</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火</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+0.2/</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土</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000" dirty="0" smtClean="0"/>
              <a:t>又已知模糊知识</a:t>
            </a:r>
            <a:endParaRPr lang="zh-CN" altLang="en-US" sz="2000" dirty="0" smtClean="0"/>
          </a:p>
          <a:p>
            <a:pPr algn="ctr" eaLnBrk="1" hangingPunct="1">
              <a:buFont typeface="Wingdings" panose="05000000000000000000" pitchFamily="2" charset="2"/>
              <a:buNone/>
            </a:pPr>
            <a:r>
              <a:rPr lang="en-US" altLang="zh-CN" sz="2000" dirty="0" smtClean="0"/>
              <a:t>IF	x	is	A	THEN	y	is	B</a:t>
            </a:r>
            <a:endParaRPr lang="en-US" altLang="zh-CN" sz="2000" dirty="0" smtClean="0"/>
          </a:p>
          <a:p>
            <a:pPr eaLnBrk="1" hangingPunct="1">
              <a:buFont typeface="Wingdings" panose="05000000000000000000" pitchFamily="2" charset="2"/>
              <a:buNone/>
            </a:pPr>
            <a:r>
              <a:rPr lang="zh-CN" altLang="en-US" sz="2000" dirty="0" smtClean="0"/>
              <a:t>和证据</a:t>
            </a:r>
            <a:r>
              <a:rPr lang="en-US" altLang="zh-CN" sz="2000" dirty="0" smtClean="0"/>
              <a:t>x is A</a:t>
            </a:r>
            <a:r>
              <a:rPr lang="en-US" altLang="zh-CN" sz="2000" dirty="0" smtClean="0">
                <a:sym typeface="Symbol" panose="05050102010706020507" pitchFamily="18" charset="2"/>
              </a:rPr>
              <a:t></a:t>
            </a:r>
            <a:r>
              <a:rPr lang="zh-CN" altLang="en-US" sz="2000" dirty="0" smtClean="0"/>
              <a:t>，其中</a:t>
            </a:r>
            <a:r>
              <a:rPr lang="en-US" altLang="zh-CN" sz="2000" dirty="0" smtClean="0"/>
              <a:t>A</a:t>
            </a:r>
            <a:r>
              <a:rPr lang="en-US" altLang="zh-CN" sz="2000" dirty="0" smtClean="0">
                <a:sym typeface="Symbol" panose="05050102010706020507" pitchFamily="18" charset="2"/>
              </a:rPr>
              <a:t></a:t>
            </a:r>
            <a:r>
              <a:rPr lang="zh-CN" altLang="en-US" sz="2000" dirty="0" smtClean="0"/>
              <a:t>的模糊集为：</a:t>
            </a:r>
            <a:endParaRPr lang="zh-CN" altLang="en-US" sz="2000" dirty="0" smtClean="0"/>
          </a:p>
          <a:p>
            <a:pPr algn="ctr" eaLnBrk="1" hangingPunct="1">
              <a:buFont typeface="Wingdings" panose="05000000000000000000" pitchFamily="2" charset="2"/>
              <a:buNone/>
            </a:pPr>
            <a:r>
              <a:rPr lang="en-US" altLang="zh-CN" sz="2000" dirty="0" smtClean="0"/>
              <a:t>A</a:t>
            </a:r>
            <a:r>
              <a:rPr lang="en-US" altLang="zh-CN" sz="2000" dirty="0" smtClean="0">
                <a:sym typeface="Symbol" panose="05050102010706020507" pitchFamily="18" charset="2"/>
              </a:rPr>
              <a:t></a:t>
            </a:r>
            <a:r>
              <a:rPr lang="en-US" altLang="zh-CN" sz="2000" dirty="0" smtClean="0"/>
              <a:t>=0.8/</a:t>
            </a:r>
            <a:r>
              <a:rPr lang="zh-CN" altLang="en-US" sz="2000" dirty="0" smtClean="0"/>
              <a:t>金</a:t>
            </a:r>
            <a:r>
              <a:rPr lang="en-US" altLang="zh-CN" sz="2000" dirty="0" smtClean="0"/>
              <a:t>+1/</a:t>
            </a:r>
            <a:r>
              <a:rPr lang="zh-CN" altLang="en-US" sz="2000" dirty="0" smtClean="0"/>
              <a:t>木</a:t>
            </a:r>
            <a:r>
              <a:rPr lang="en-US" altLang="zh-CN" sz="2000" dirty="0" smtClean="0"/>
              <a:t>+0.4/</a:t>
            </a:r>
            <a:r>
              <a:rPr lang="zh-CN" altLang="en-US" sz="2000" dirty="0" smtClean="0"/>
              <a:t>土</a:t>
            </a:r>
            <a:endParaRPr lang="zh-CN" altLang="en-US" sz="2000" dirty="0" smtClean="0"/>
          </a:p>
          <a:p>
            <a:pPr eaLnBrk="1" hangingPunct="1">
              <a:buFont typeface="Wingdings" panose="05000000000000000000" pitchFamily="2" charset="2"/>
              <a:buNone/>
            </a:pPr>
            <a:r>
              <a:rPr lang="zh-CN" altLang="en-US" sz="2000" dirty="0" smtClean="0"/>
              <a:t>请进行模糊推理，求出模糊结论。</a:t>
            </a:r>
            <a:endParaRPr lang="zh-CN" altLang="en-US" sz="2000" dirty="0" smtClean="0">
              <a:latin typeface="Times New Roman" panose="02020603050405020304" pitchFamily="18" charset="0"/>
            </a:endParaRPr>
          </a:p>
          <a:p>
            <a:pPr eaLnBrk="1" hangingPunct="1">
              <a:buFont typeface="Wingdings" panose="05000000000000000000" pitchFamily="2" charset="2"/>
              <a:buNone/>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解：则由模糊知识可分别得到</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R</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m</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与</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R</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endPar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endParaRPr>
          </a:p>
          <a:p>
            <a:pPr eaLnBrk="1" hangingPunct="1">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R</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m</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i,j</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μ</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u</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i</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μ</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B</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v</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j</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))∨(1-μ</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u</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i</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R</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i,j</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)=1∧(1-μ</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u</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i</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μ</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B</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v</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j</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endPar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endParaRPr>
          </a:p>
        </p:txBody>
      </p:sp>
      <p:sp>
        <p:nvSpPr>
          <p:cNvPr id="8" name="灯片编号占位符 5"/>
          <p:cNvSpPr>
            <a:spLocks noGrp="1"/>
          </p:cNvSpPr>
          <p:nvPr>
            <p:ph type="sldNum" sz="quarter" idx="12"/>
          </p:nvPr>
        </p:nvSpPr>
        <p:spPr/>
        <p:txBody>
          <a:bodyPr/>
          <a:lstStyle/>
          <a:p>
            <a:pPr>
              <a:defRPr/>
            </a:pPr>
            <a:fld id="{41CA413D-BA90-4F17-B7F2-4A70DAB532FF}" type="slidenum">
              <a:rPr lang="en-US" altLang="zh-CN"/>
            </a:fld>
            <a:endParaRPr lang="en-US" altLang="zh-CN"/>
          </a:p>
        </p:txBody>
      </p:sp>
      <p:sp>
        <p:nvSpPr>
          <p:cNvPr id="20487" name="Rectangle 7"/>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12646" name="Object 6"/>
          <p:cNvGraphicFramePr>
            <a:graphicFrameLocks noChangeAspect="1"/>
          </p:cNvGraphicFramePr>
          <p:nvPr/>
        </p:nvGraphicFramePr>
        <p:xfrm>
          <a:off x="288925" y="4986338"/>
          <a:ext cx="3419475" cy="1898650"/>
        </p:xfrm>
        <a:graphic>
          <a:graphicData uri="http://schemas.openxmlformats.org/presentationml/2006/ole">
            <mc:AlternateContent xmlns:mc="http://schemas.openxmlformats.org/markup-compatibility/2006">
              <mc:Choice xmlns:v="urn:schemas-microsoft-com:vml" Requires="v">
                <p:oleObj spid="_x0000_s20532" name="Equation" r:id="rId1" imgW="2057400" imgH="1143000" progId="Equation.3">
                  <p:embed/>
                </p:oleObj>
              </mc:Choice>
              <mc:Fallback>
                <p:oleObj name="Equation" r:id="rId1" imgW="2057400" imgH="1143000" progId="Equation.3">
                  <p:embed/>
                  <p:pic>
                    <p:nvPicPr>
                      <p:cNvPr id="0" name="图片 205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4986338"/>
                        <a:ext cx="3419475" cy="189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8" name="Rectangle 9"/>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12648" name="Object 8"/>
          <p:cNvGraphicFramePr>
            <a:graphicFrameLocks noChangeAspect="1"/>
          </p:cNvGraphicFramePr>
          <p:nvPr/>
        </p:nvGraphicFramePr>
        <p:xfrm>
          <a:off x="4567238" y="4864100"/>
          <a:ext cx="3317875" cy="2020888"/>
        </p:xfrm>
        <a:graphic>
          <a:graphicData uri="http://schemas.openxmlformats.org/presentationml/2006/ole">
            <mc:AlternateContent xmlns:mc="http://schemas.openxmlformats.org/markup-compatibility/2006">
              <mc:Choice xmlns:v="urn:schemas-microsoft-com:vml" Requires="v">
                <p:oleObj spid="_x0000_s20533" name="Equation" r:id="rId3" imgW="1879600" imgH="1143000" progId="Equation.3">
                  <p:embed/>
                </p:oleObj>
              </mc:Choice>
              <mc:Fallback>
                <p:oleObj name="Equation" r:id="rId3" imgW="1879600" imgH="1143000" progId="Equation.3">
                  <p:embed/>
                  <p:pic>
                    <p:nvPicPr>
                      <p:cNvPr id="0" name="图片 205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4864100"/>
                        <a:ext cx="3317875" cy="202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 calcmode="lin" valueType="num">
                                      <p:cBhvr additive="base">
                                        <p:cTn id="12"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933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 calcmode="lin" valueType="num">
                                      <p:cBhvr additive="base">
                                        <p:cTn id="17"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9331">
                                            <p:txEl>
                                              <p:pRg st="3" end="3"/>
                                            </p:txEl>
                                          </p:spTgt>
                                        </p:tgtEl>
                                        <p:attrNameLst>
                                          <p:attrName>style.visibility</p:attrName>
                                        </p:attrNameLst>
                                      </p:cBhvr>
                                      <p:to>
                                        <p:strVal val="visible"/>
                                      </p:to>
                                    </p:set>
                                    <p:anim calcmode="lin" valueType="num">
                                      <p:cBhvr additive="base">
                                        <p:cTn id="23" dur="500" fill="hold"/>
                                        <p:tgtEl>
                                          <p:spTgt spid="993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1">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99331">
                                            <p:txEl>
                                              <p:pRg st="4" end="4"/>
                                            </p:txEl>
                                          </p:spTgt>
                                        </p:tgtEl>
                                        <p:attrNameLst>
                                          <p:attrName>style.visibility</p:attrName>
                                        </p:attrNameLst>
                                      </p:cBhvr>
                                      <p:to>
                                        <p:strVal val="visible"/>
                                      </p:to>
                                    </p:set>
                                    <p:anim calcmode="lin" valueType="num">
                                      <p:cBhvr additive="base">
                                        <p:cTn id="28"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99331">
                                            <p:txEl>
                                              <p:pRg st="5" end="5"/>
                                            </p:txEl>
                                          </p:spTgt>
                                        </p:tgtEl>
                                        <p:attrNameLst>
                                          <p:attrName>style.visibility</p:attrName>
                                        </p:attrNameLst>
                                      </p:cBhvr>
                                      <p:to>
                                        <p:strVal val="visible"/>
                                      </p:to>
                                    </p:set>
                                    <p:anim calcmode="lin" valueType="num">
                                      <p:cBhvr additive="base">
                                        <p:cTn id="34" dur="500" fill="hold"/>
                                        <p:tgtEl>
                                          <p:spTgt spid="99331">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99331">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99331">
                                            <p:txEl>
                                              <p:pRg st="6" end="6"/>
                                            </p:txEl>
                                          </p:spTgt>
                                        </p:tgtEl>
                                        <p:attrNameLst>
                                          <p:attrName>style.visibility</p:attrName>
                                        </p:attrNameLst>
                                      </p:cBhvr>
                                      <p:to>
                                        <p:strVal val="visible"/>
                                      </p:to>
                                    </p:set>
                                    <p:anim calcmode="lin" valueType="num">
                                      <p:cBhvr additive="base">
                                        <p:cTn id="39" dur="500" fill="hold"/>
                                        <p:tgtEl>
                                          <p:spTgt spid="9933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9331">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nodeType="afterEffect">
                                  <p:stCondLst>
                                    <p:cond delay="0"/>
                                  </p:stCondLst>
                                  <p:childTnLst>
                                    <p:set>
                                      <p:cBhvr>
                                        <p:cTn id="43" dur="1" fill="hold">
                                          <p:stCondLst>
                                            <p:cond delay="0"/>
                                          </p:stCondLst>
                                        </p:cTn>
                                        <p:tgtEl>
                                          <p:spTgt spid="99331">
                                            <p:txEl>
                                              <p:pRg st="7" end="7"/>
                                            </p:txEl>
                                          </p:spTgt>
                                        </p:tgtEl>
                                        <p:attrNameLst>
                                          <p:attrName>style.visibility</p:attrName>
                                        </p:attrNameLst>
                                      </p:cBhvr>
                                      <p:to>
                                        <p:strVal val="visible"/>
                                      </p:to>
                                    </p:set>
                                    <p:anim calcmode="lin" valueType="num">
                                      <p:cBhvr additive="base">
                                        <p:cTn id="44" dur="500" fill="hold"/>
                                        <p:tgtEl>
                                          <p:spTgt spid="99331">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993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9331">
                                            <p:txEl>
                                              <p:pRg st="8" end="8"/>
                                            </p:txEl>
                                          </p:spTgt>
                                        </p:tgtEl>
                                        <p:attrNameLst>
                                          <p:attrName>style.visibility</p:attrName>
                                        </p:attrNameLst>
                                      </p:cBhvr>
                                      <p:to>
                                        <p:strVal val="visible"/>
                                      </p:to>
                                    </p:set>
                                    <p:anim calcmode="lin" valueType="num">
                                      <p:cBhvr additive="base">
                                        <p:cTn id="50" dur="500" fill="hold"/>
                                        <p:tgtEl>
                                          <p:spTgt spid="99331">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93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99331">
                                            <p:txEl>
                                              <p:pRg st="9" end="9"/>
                                            </p:txEl>
                                          </p:spTgt>
                                        </p:tgtEl>
                                        <p:attrNameLst>
                                          <p:attrName>style.visibility</p:attrName>
                                        </p:attrNameLst>
                                      </p:cBhvr>
                                      <p:to>
                                        <p:strVal val="visible"/>
                                      </p:to>
                                    </p:set>
                                    <p:anim calcmode="lin" valueType="num">
                                      <p:cBhvr additive="base">
                                        <p:cTn id="56" dur="500" fill="hold"/>
                                        <p:tgtEl>
                                          <p:spTgt spid="99331">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9933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112646"/>
                                        </p:tgtEl>
                                        <p:attrNameLst>
                                          <p:attrName>style.visibility</p:attrName>
                                        </p:attrNameLst>
                                      </p:cBhvr>
                                      <p:to>
                                        <p:strVal val="visible"/>
                                      </p:to>
                                    </p:set>
                                    <p:animEffect transition="in" filter="checkerboard(across)">
                                      <p:cBhvr>
                                        <p:cTn id="62" dur="500"/>
                                        <p:tgtEl>
                                          <p:spTgt spid="112646"/>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112648"/>
                                        </p:tgtEl>
                                        <p:attrNameLst>
                                          <p:attrName>style.visibility</p:attrName>
                                        </p:attrNameLst>
                                      </p:cBhvr>
                                      <p:to>
                                        <p:strVal val="visible"/>
                                      </p:to>
                                    </p:set>
                                    <p:animEffect transition="in" filter="checkerboard(across)">
                                      <p:cBhvr>
                                        <p:cTn id="67" dur="500"/>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26"/>
          <p:cNvSpPr>
            <a:spLocks noGrp="1" noChangeArrowheads="1"/>
          </p:cNvSpPr>
          <p:nvPr>
            <p:ph type="title"/>
          </p:nvPr>
        </p:nvSpPr>
        <p:spPr>
          <a:xfrm>
            <a:off x="685800" y="658813"/>
            <a:ext cx="7772400" cy="609600"/>
          </a:xfrm>
        </p:spPr>
        <p:txBody>
          <a:bodyPr>
            <a:normAutofit fontScale="90000"/>
          </a:bodyPr>
          <a:lstStyle/>
          <a:p>
            <a:pPr eaLnBrk="1" fontAlgn="auto" hangingPunct="1">
              <a:spcAft>
                <a:spcPts val="0"/>
              </a:spcAft>
              <a:defRPr/>
            </a:pPr>
            <a:r>
              <a:rPr lang="zh-CN" altLang="en-US"/>
              <a:t>扎德法推理举例</a:t>
            </a:r>
            <a:r>
              <a:rPr lang="en-US" altLang="zh-CN"/>
              <a:t>(2)</a:t>
            </a:r>
            <a:endParaRPr lang="en-US" altLang="zh-CN"/>
          </a:p>
        </p:txBody>
      </p:sp>
      <p:sp>
        <p:nvSpPr>
          <p:cNvPr id="112643" name="Rectangle 1027" descr="Rectangle: Click to edit Master text styles&#10;Second level&#10;Third level&#10;Fourth level&#10;Fifth level"/>
          <p:cNvSpPr>
            <a:spLocks noGrp="1" noChangeArrowheads="1"/>
          </p:cNvSpPr>
          <p:nvPr>
            <p:ph idx="1"/>
          </p:nvPr>
        </p:nvSpPr>
        <p:spPr>
          <a:xfrm>
            <a:off x="684213" y="1484313"/>
            <a:ext cx="7926387" cy="4824412"/>
          </a:xfrm>
        </p:spPr>
        <p:txBody>
          <a:bodyPr>
            <a:normAutofit fontScale="92500" lnSpcReduction="10000"/>
          </a:bodyPr>
          <a:lstStyle/>
          <a:p>
            <a:pPr eaLnBrk="1" hangingPunct="1">
              <a:lnSpc>
                <a:spcPct val="90000"/>
              </a:lnSpc>
              <a:buFont typeface="Wingdings" panose="05000000000000000000" pitchFamily="2" charset="2"/>
              <a:buChar char="u"/>
            </a:pPr>
            <a:r>
              <a:rPr lang="zh-CN" altLang="en-US" sz="2000" dirty="0" smtClean="0">
                <a:solidFill>
                  <a:schemeClr val="tx1"/>
                </a:solidFill>
                <a:latin typeface="+mn-ea"/>
              </a:rPr>
              <a:t>然后由</a:t>
            </a:r>
            <a:r>
              <a:rPr lang="en-US" altLang="zh-CN" sz="2000" dirty="0" smtClean="0">
                <a:solidFill>
                  <a:schemeClr val="tx1"/>
                </a:solidFill>
                <a:latin typeface="+mn-ea"/>
              </a:rPr>
              <a:t>R</a:t>
            </a:r>
            <a:r>
              <a:rPr lang="en-US" altLang="zh-CN" sz="2000" baseline="-25000" dirty="0" smtClean="0">
                <a:solidFill>
                  <a:schemeClr val="tx1"/>
                </a:solidFill>
                <a:latin typeface="+mn-ea"/>
              </a:rPr>
              <a:t>m</a:t>
            </a:r>
            <a:r>
              <a:rPr lang="zh-CN" altLang="en-US" sz="2000" dirty="0" smtClean="0">
                <a:solidFill>
                  <a:schemeClr val="tx1"/>
                </a:solidFill>
                <a:latin typeface="+mn-ea"/>
              </a:rPr>
              <a:t>和</a:t>
            </a:r>
            <a:r>
              <a:rPr lang="en-US" altLang="zh-CN" sz="2000" dirty="0" smtClean="0">
                <a:solidFill>
                  <a:schemeClr val="tx1"/>
                </a:solidFill>
                <a:latin typeface="+mn-ea"/>
              </a:rPr>
              <a:t>R</a:t>
            </a:r>
            <a:r>
              <a:rPr lang="en-US" altLang="zh-CN" sz="2000" baseline="-25000" dirty="0" smtClean="0">
                <a:solidFill>
                  <a:schemeClr val="tx1"/>
                </a:solidFill>
                <a:latin typeface="+mn-ea"/>
              </a:rPr>
              <a:t>a</a:t>
            </a:r>
            <a:r>
              <a:rPr lang="zh-CN" altLang="en-US" sz="2000" dirty="0" smtClean="0">
                <a:solidFill>
                  <a:schemeClr val="tx1"/>
                </a:solidFill>
                <a:latin typeface="+mn-ea"/>
              </a:rPr>
              <a:t>及证据“</a:t>
            </a:r>
            <a:r>
              <a:rPr lang="en-US" altLang="zh-CN" sz="2000" dirty="0" smtClean="0">
                <a:solidFill>
                  <a:schemeClr val="tx1"/>
                </a:solidFill>
                <a:latin typeface="+mn-ea"/>
              </a:rPr>
              <a:t>x is A</a:t>
            </a:r>
            <a:r>
              <a:rPr lang="en-US" altLang="zh-CN" sz="2000" dirty="0" smtClean="0">
                <a:solidFill>
                  <a:schemeClr val="tx1"/>
                </a:solidFill>
                <a:latin typeface="+mn-ea"/>
                <a:sym typeface="Symbol" panose="05050102010706020507" pitchFamily="18" charset="2"/>
              </a:rPr>
              <a:t></a:t>
            </a:r>
            <a:r>
              <a:rPr lang="en-US" altLang="zh-CN" sz="2000" dirty="0" smtClean="0">
                <a:solidFill>
                  <a:schemeClr val="tx1"/>
                </a:solidFill>
                <a:latin typeface="+mn-ea"/>
              </a:rPr>
              <a:t>”</a:t>
            </a:r>
            <a:r>
              <a:rPr lang="zh-CN" altLang="en-US" sz="2000" dirty="0" smtClean="0">
                <a:solidFill>
                  <a:schemeClr val="tx1"/>
                </a:solidFill>
                <a:latin typeface="+mn-ea"/>
              </a:rPr>
              <a:t>可分别得到</a:t>
            </a:r>
            <a:r>
              <a:rPr lang="en-US" altLang="zh-CN" sz="2000" dirty="0" err="1" smtClean="0">
                <a:solidFill>
                  <a:schemeClr val="tx1"/>
                </a:solidFill>
                <a:latin typeface="+mn-ea"/>
              </a:rPr>
              <a:t>B</a:t>
            </a:r>
            <a:r>
              <a:rPr lang="en-US" altLang="zh-CN" sz="2000" dirty="0" err="1" smtClean="0">
                <a:solidFill>
                  <a:schemeClr val="tx1"/>
                </a:solidFill>
                <a:latin typeface="+mn-ea"/>
                <a:sym typeface="Symbol" panose="05050102010706020507" pitchFamily="18" charset="2"/>
              </a:rPr>
              <a:t></a:t>
            </a:r>
            <a:r>
              <a:rPr lang="en-US" altLang="zh-CN" sz="2000" baseline="-25000" dirty="0" err="1" smtClean="0">
                <a:solidFill>
                  <a:schemeClr val="tx1"/>
                </a:solidFill>
                <a:latin typeface="+mn-ea"/>
              </a:rPr>
              <a:t>m</a:t>
            </a:r>
            <a:r>
              <a:rPr lang="zh-CN" altLang="en-US" sz="2000" dirty="0" smtClean="0">
                <a:solidFill>
                  <a:schemeClr val="tx1"/>
                </a:solidFill>
                <a:latin typeface="+mn-ea"/>
              </a:rPr>
              <a:t>和</a:t>
            </a:r>
            <a:r>
              <a:rPr lang="en-US" altLang="zh-CN" sz="2000" dirty="0" err="1" smtClean="0">
                <a:solidFill>
                  <a:schemeClr val="tx1"/>
                </a:solidFill>
                <a:latin typeface="+mn-ea"/>
              </a:rPr>
              <a:t>B</a:t>
            </a:r>
            <a:r>
              <a:rPr lang="en-US" altLang="zh-CN" sz="2000" dirty="0" err="1" smtClean="0">
                <a:solidFill>
                  <a:schemeClr val="tx1"/>
                </a:solidFill>
                <a:latin typeface="+mn-ea"/>
                <a:sym typeface="Symbol" panose="05050102010706020507" pitchFamily="18" charset="2"/>
              </a:rPr>
              <a:t></a:t>
            </a:r>
            <a:r>
              <a:rPr lang="en-US" altLang="zh-CN" sz="2000" baseline="-25000" dirty="0" err="1" smtClean="0">
                <a:solidFill>
                  <a:schemeClr val="tx1"/>
                </a:solidFill>
                <a:latin typeface="+mn-ea"/>
              </a:rPr>
              <a:t>a</a:t>
            </a:r>
            <a:r>
              <a:rPr lang="zh-CN" altLang="en-US" sz="2000" dirty="0" smtClean="0">
                <a:solidFill>
                  <a:schemeClr val="tx1"/>
                </a:solidFill>
                <a:latin typeface="+mn-ea"/>
              </a:rPr>
              <a:t>：</a:t>
            </a:r>
            <a:endParaRPr lang="zh-CN" altLang="en-US" sz="2000" dirty="0" smtClean="0">
              <a:solidFill>
                <a:schemeClr val="tx1"/>
              </a:solidFill>
              <a:latin typeface="+mn-ea"/>
            </a:endParaRPr>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pPr>
            <a:endParaRPr lang="zh-CN" altLang="en-US" sz="2000" dirty="0" smtClean="0"/>
          </a:p>
          <a:p>
            <a:pPr eaLnBrk="1" hangingPunct="1">
              <a:lnSpc>
                <a:spcPct val="90000"/>
              </a:lnSpc>
            </a:pPr>
            <a:r>
              <a:rPr lang="zh-CN" altLang="en-US" sz="2000" dirty="0" smtClean="0"/>
              <a:t>由</a:t>
            </a:r>
            <a:r>
              <a:rPr lang="en-US" altLang="zh-CN" sz="2000" dirty="0" smtClean="0"/>
              <a:t>R</a:t>
            </a:r>
            <a:r>
              <a:rPr lang="en-US" altLang="zh-CN" sz="2000" baseline="-25000" dirty="0" smtClean="0"/>
              <a:t>m</a:t>
            </a:r>
            <a:r>
              <a:rPr lang="zh-CN" altLang="en-US" sz="2000" dirty="0" smtClean="0"/>
              <a:t>方法推出的模糊结论是</a:t>
            </a:r>
            <a:endParaRPr lang="zh-CN" altLang="en-US" sz="2000" dirty="0" smtClean="0"/>
          </a:p>
          <a:p>
            <a:pPr lvl="1" eaLnBrk="1" hangingPunct="1">
              <a:lnSpc>
                <a:spcPct val="90000"/>
              </a:lnSpc>
            </a:pPr>
            <a:r>
              <a:rPr lang="en-US" altLang="zh-CN" sz="1800" dirty="0" smtClean="0"/>
              <a:t>{0.4/</a:t>
            </a:r>
            <a:r>
              <a:rPr lang="zh-CN" altLang="en-US" sz="1800" dirty="0" smtClean="0"/>
              <a:t>金</a:t>
            </a:r>
            <a:r>
              <a:rPr lang="en-US" altLang="zh-CN" sz="1800" dirty="0" smtClean="0"/>
              <a:t>, 0.4/</a:t>
            </a:r>
            <a:r>
              <a:rPr lang="zh-CN" altLang="en-US" sz="1800" dirty="0" smtClean="0"/>
              <a:t>木</a:t>
            </a:r>
            <a:r>
              <a:rPr lang="en-US" altLang="zh-CN" sz="1800" dirty="0" smtClean="0"/>
              <a:t>, 0.4/</a:t>
            </a:r>
            <a:r>
              <a:rPr lang="zh-CN" altLang="en-US" sz="1800" dirty="0" smtClean="0"/>
              <a:t>水</a:t>
            </a:r>
            <a:r>
              <a:rPr lang="en-US" altLang="zh-CN" sz="1800" dirty="0" smtClean="0"/>
              <a:t>, 0.8/</a:t>
            </a:r>
            <a:r>
              <a:rPr lang="zh-CN" altLang="en-US" sz="1800" dirty="0" smtClean="0"/>
              <a:t>火</a:t>
            </a:r>
            <a:r>
              <a:rPr lang="en-US" altLang="zh-CN" sz="1800" dirty="0" smtClean="0"/>
              <a:t>, 0.4/</a:t>
            </a:r>
            <a:r>
              <a:rPr lang="zh-CN" altLang="en-US" sz="1800" dirty="0" smtClean="0"/>
              <a:t>土</a:t>
            </a:r>
            <a:r>
              <a:rPr lang="en-US" altLang="zh-CN" sz="1800" dirty="0" smtClean="0"/>
              <a:t>}</a:t>
            </a:r>
            <a:r>
              <a:rPr lang="zh-CN" altLang="en-US" sz="1800" dirty="0" smtClean="0"/>
              <a:t>，</a:t>
            </a:r>
            <a:endParaRPr lang="zh-CN" altLang="en-US" sz="1800" dirty="0" smtClean="0"/>
          </a:p>
          <a:p>
            <a:pPr eaLnBrk="1" hangingPunct="1">
              <a:lnSpc>
                <a:spcPct val="90000"/>
              </a:lnSpc>
            </a:pPr>
            <a:r>
              <a:rPr lang="zh-CN" altLang="en-US" sz="2000" dirty="0" smtClean="0"/>
              <a:t>由</a:t>
            </a:r>
            <a:r>
              <a:rPr lang="en-US" altLang="zh-CN" sz="2000" dirty="0" smtClean="0"/>
              <a:t>R</a:t>
            </a:r>
            <a:r>
              <a:rPr lang="en-US" altLang="zh-CN" sz="2000" baseline="-25000" dirty="0" smtClean="0"/>
              <a:t>a</a:t>
            </a:r>
            <a:r>
              <a:rPr lang="zh-CN" altLang="en-US" sz="2000" dirty="0" smtClean="0"/>
              <a:t>方法推出的模糊结论是</a:t>
            </a:r>
            <a:endParaRPr lang="zh-CN" altLang="en-US" sz="2000" dirty="0" smtClean="0"/>
          </a:p>
          <a:p>
            <a:pPr lvl="1" eaLnBrk="1" hangingPunct="1">
              <a:lnSpc>
                <a:spcPct val="90000"/>
              </a:lnSpc>
            </a:pPr>
            <a:r>
              <a:rPr lang="en-US" altLang="zh-CN" sz="1800" dirty="0" smtClean="0"/>
              <a:t>{0.4/</a:t>
            </a:r>
            <a:r>
              <a:rPr lang="zh-CN" altLang="en-US" sz="1800" dirty="0" smtClean="0"/>
              <a:t>金</a:t>
            </a:r>
            <a:r>
              <a:rPr lang="en-US" altLang="zh-CN" sz="1800" dirty="0" smtClean="0"/>
              <a:t>, 0.4/</a:t>
            </a:r>
            <a:r>
              <a:rPr lang="zh-CN" altLang="en-US" sz="1800" dirty="0" smtClean="0"/>
              <a:t>木</a:t>
            </a:r>
            <a:r>
              <a:rPr lang="en-US" altLang="zh-CN" sz="1800" dirty="0" smtClean="0"/>
              <a:t>, 0.4/</a:t>
            </a:r>
            <a:r>
              <a:rPr lang="zh-CN" altLang="en-US" sz="1800" dirty="0" smtClean="0"/>
              <a:t>水</a:t>
            </a:r>
            <a:r>
              <a:rPr lang="en-US" altLang="zh-CN" sz="1800" dirty="0" smtClean="0"/>
              <a:t>, 1/</a:t>
            </a:r>
            <a:r>
              <a:rPr lang="zh-CN" altLang="en-US" sz="1800" dirty="0" smtClean="0"/>
              <a:t>火</a:t>
            </a:r>
            <a:r>
              <a:rPr lang="en-US" altLang="zh-CN" sz="1800" dirty="0" smtClean="0"/>
              <a:t>, 0.5/</a:t>
            </a:r>
            <a:r>
              <a:rPr lang="zh-CN" altLang="en-US" sz="1800" dirty="0" smtClean="0"/>
              <a:t>土</a:t>
            </a:r>
            <a:r>
              <a:rPr lang="en-US" altLang="zh-CN" sz="1800" dirty="0" smtClean="0"/>
              <a:t>}</a:t>
            </a:r>
            <a:r>
              <a:rPr lang="zh-CN" altLang="en-US" sz="1800" dirty="0" smtClean="0"/>
              <a:t>。</a:t>
            </a:r>
            <a:endParaRPr lang="zh-CN" altLang="en-US" sz="1800" dirty="0" smtClean="0"/>
          </a:p>
        </p:txBody>
      </p:sp>
      <p:sp>
        <p:nvSpPr>
          <p:cNvPr id="8" name="灯片编号占位符 5"/>
          <p:cNvSpPr>
            <a:spLocks noGrp="1"/>
          </p:cNvSpPr>
          <p:nvPr>
            <p:ph type="sldNum" sz="quarter" idx="12"/>
          </p:nvPr>
        </p:nvSpPr>
        <p:spPr/>
        <p:txBody>
          <a:bodyPr/>
          <a:lstStyle/>
          <a:p>
            <a:pPr>
              <a:defRPr/>
            </a:pPr>
            <a:fld id="{6F38037C-8068-4040-892D-990EA28D8C90}" type="slidenum">
              <a:rPr lang="en-US" altLang="zh-CN"/>
            </a:fld>
            <a:endParaRPr lang="en-US" altLang="zh-CN"/>
          </a:p>
        </p:txBody>
      </p:sp>
      <p:sp>
        <p:nvSpPr>
          <p:cNvPr id="21511" name="Rectangle 8"/>
          <p:cNvSpPr>
            <a:spLocks noChangeArrowheads="1"/>
          </p:cNvSpPr>
          <p:nvPr/>
        </p:nvSpPr>
        <p:spPr bwMode="auto">
          <a:xfrm>
            <a:off x="0" y="2624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98311" name="Object 7"/>
          <p:cNvGraphicFramePr>
            <a:graphicFrameLocks noChangeAspect="1"/>
          </p:cNvGraphicFramePr>
          <p:nvPr/>
        </p:nvGraphicFramePr>
        <p:xfrm>
          <a:off x="611188" y="2282825"/>
          <a:ext cx="3887787" cy="2009775"/>
        </p:xfrm>
        <a:graphic>
          <a:graphicData uri="http://schemas.openxmlformats.org/presentationml/2006/ole">
            <mc:AlternateContent xmlns:mc="http://schemas.openxmlformats.org/markup-compatibility/2006">
              <mc:Choice xmlns:v="urn:schemas-microsoft-com:vml" Requires="v">
                <p:oleObj spid="_x0000_s21556" name="Equation" r:id="rId1" imgW="3111500" imgH="1612900" progId="Equation.3">
                  <p:embed/>
                </p:oleObj>
              </mc:Choice>
              <mc:Fallback>
                <p:oleObj name="Equation" r:id="rId1" imgW="3111500" imgH="1612900" progId="Equation.3">
                  <p:embed/>
                  <p:pic>
                    <p:nvPicPr>
                      <p:cNvPr id="0" name="图片 215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82825"/>
                        <a:ext cx="3887787" cy="2009775"/>
                      </a:xfrm>
                      <a:prstGeom prst="rect">
                        <a:avLst/>
                      </a:prstGeom>
                      <a:solidFill>
                        <a:schemeClr val="accent2">
                          <a:lumMod val="20000"/>
                          <a:lumOff val="80000"/>
                        </a:schemeClr>
                      </a:solidFill>
                    </p:spPr>
                  </p:pic>
                </p:oleObj>
              </mc:Fallback>
            </mc:AlternateContent>
          </a:graphicData>
        </a:graphic>
      </p:graphicFrame>
      <p:sp>
        <p:nvSpPr>
          <p:cNvPr id="21512" name="Rectangle 10"/>
          <p:cNvSpPr>
            <a:spLocks noChangeArrowheads="1"/>
          </p:cNvSpPr>
          <p:nvPr/>
        </p:nvSpPr>
        <p:spPr bwMode="auto">
          <a:xfrm>
            <a:off x="0" y="2624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98313" name="Object 9"/>
          <p:cNvGraphicFramePr>
            <a:graphicFrameLocks noChangeAspect="1"/>
          </p:cNvGraphicFramePr>
          <p:nvPr/>
        </p:nvGraphicFramePr>
        <p:xfrm>
          <a:off x="4932363" y="2298700"/>
          <a:ext cx="3816350" cy="2066925"/>
        </p:xfrm>
        <a:graphic>
          <a:graphicData uri="http://schemas.openxmlformats.org/presentationml/2006/ole">
            <mc:AlternateContent xmlns:mc="http://schemas.openxmlformats.org/markup-compatibility/2006">
              <mc:Choice xmlns:v="urn:schemas-microsoft-com:vml" Requires="v">
                <p:oleObj spid="_x0000_s21557" name="Equation" r:id="rId3" imgW="2971800" imgH="1612900" progId="Equation.3">
                  <p:embed/>
                </p:oleObj>
              </mc:Choice>
              <mc:Fallback>
                <p:oleObj name="Equation" r:id="rId3" imgW="2971800" imgH="1612900" progId="Equation.3">
                  <p:embed/>
                  <p:pic>
                    <p:nvPicPr>
                      <p:cNvPr id="0" name="图片 215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298700"/>
                        <a:ext cx="3816350" cy="2066925"/>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500" fill="hold"/>
                                        <p:tgtEl>
                                          <p:spTgt spid="112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98311"/>
                                        </p:tgtEl>
                                        <p:attrNameLst>
                                          <p:attrName>style.visibility</p:attrName>
                                        </p:attrNameLst>
                                      </p:cBhvr>
                                      <p:to>
                                        <p:strVal val="visible"/>
                                      </p:to>
                                    </p:set>
                                    <p:animEffect transition="in" filter="wipe(up)">
                                      <p:cBhvr>
                                        <p:cTn id="13" dur="3000"/>
                                        <p:tgtEl>
                                          <p:spTgt spid="983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2643">
                                            <p:txEl>
                                              <p:pRg st="10" end="10"/>
                                            </p:txEl>
                                          </p:spTgt>
                                        </p:tgtEl>
                                        <p:attrNameLst>
                                          <p:attrName>style.visibility</p:attrName>
                                        </p:attrNameLst>
                                      </p:cBhvr>
                                      <p:to>
                                        <p:strVal val="visible"/>
                                      </p:to>
                                    </p:set>
                                    <p:anim calcmode="lin" valueType="num">
                                      <p:cBhvr additive="base">
                                        <p:cTn id="18" dur="500" fill="hold"/>
                                        <p:tgtEl>
                                          <p:spTgt spid="112643">
                                            <p:txEl>
                                              <p:pRg st="10" end="1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26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2643">
                                            <p:txEl>
                                              <p:pRg st="11" end="11"/>
                                            </p:txEl>
                                          </p:spTgt>
                                        </p:tgtEl>
                                        <p:attrNameLst>
                                          <p:attrName>style.visibility</p:attrName>
                                        </p:attrNameLst>
                                      </p:cBhvr>
                                      <p:to>
                                        <p:strVal val="visible"/>
                                      </p:to>
                                    </p:set>
                                    <p:anim calcmode="lin" valueType="num">
                                      <p:cBhvr additive="base">
                                        <p:cTn id="24" dur="500" fill="hold"/>
                                        <p:tgtEl>
                                          <p:spTgt spid="112643">
                                            <p:txEl>
                                              <p:pRg st="11" end="1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26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98313"/>
                                        </p:tgtEl>
                                        <p:attrNameLst>
                                          <p:attrName>style.visibility</p:attrName>
                                        </p:attrNameLst>
                                      </p:cBhvr>
                                      <p:to>
                                        <p:strVal val="visible"/>
                                      </p:to>
                                    </p:set>
                                    <p:animEffect transition="in" filter="wipe(up)">
                                      <p:cBhvr>
                                        <p:cTn id="30" dur="3000"/>
                                        <p:tgtEl>
                                          <p:spTgt spid="9831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2643">
                                            <p:txEl>
                                              <p:pRg st="12" end="12"/>
                                            </p:txEl>
                                          </p:spTgt>
                                        </p:tgtEl>
                                        <p:attrNameLst>
                                          <p:attrName>style.visibility</p:attrName>
                                        </p:attrNameLst>
                                      </p:cBhvr>
                                      <p:to>
                                        <p:strVal val="visible"/>
                                      </p:to>
                                    </p:set>
                                    <p:anim calcmode="lin" valueType="num">
                                      <p:cBhvr additive="base">
                                        <p:cTn id="35" dur="500" fill="hold"/>
                                        <p:tgtEl>
                                          <p:spTgt spid="112643">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4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2643">
                                            <p:txEl>
                                              <p:pRg st="13" end="13"/>
                                            </p:txEl>
                                          </p:spTgt>
                                        </p:tgtEl>
                                        <p:attrNameLst>
                                          <p:attrName>style.visibility</p:attrName>
                                        </p:attrNameLst>
                                      </p:cBhvr>
                                      <p:to>
                                        <p:strVal val="visible"/>
                                      </p:to>
                                    </p:set>
                                    <p:anim calcmode="lin" valueType="num">
                                      <p:cBhvr additive="base">
                                        <p:cTn id="41" dur="500" fill="hold"/>
                                        <p:tgtEl>
                                          <p:spTgt spid="11264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4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a:xfrm>
            <a:off x="762000" y="506413"/>
            <a:ext cx="7772400" cy="762000"/>
          </a:xfrm>
        </p:spPr>
        <p:txBody>
          <a:bodyPr/>
          <a:lstStyle/>
          <a:p>
            <a:pPr>
              <a:defRPr/>
            </a:pPr>
            <a:r>
              <a:rPr lang="en-US" altLang="zh-CN" dirty="0" smtClean="0"/>
              <a:t>2. </a:t>
            </a:r>
            <a:r>
              <a:rPr lang="zh-CN" altLang="en-US" dirty="0" smtClean="0">
                <a:latin typeface="Times New Roman" panose="02020603050405020304" pitchFamily="18" charset="0"/>
              </a:rPr>
              <a:t>麦姆德尼</a:t>
            </a:r>
            <a:r>
              <a:rPr lang="zh-CN" altLang="en-US" dirty="0">
                <a:latin typeface="Times New Roman" panose="02020603050405020304" pitchFamily="18" charset="0"/>
              </a:rPr>
              <a:t>方法</a:t>
            </a:r>
            <a:endParaRPr lang="zh-CN" altLang="en-US" dirty="0">
              <a:latin typeface="Times New Roman" panose="02020603050405020304" pitchFamily="18" charset="0"/>
            </a:endParaRPr>
          </a:p>
        </p:txBody>
      </p:sp>
      <p:sp>
        <p:nvSpPr>
          <p:cNvPr id="98307" name="Rectangle 1027" descr="Rectangle: Click to edit Master text styles&#10;Second level&#10;Third level&#10;Fourth level&#10;Fifth level"/>
          <p:cNvSpPr>
            <a:spLocks noGrp="1" noChangeArrowheads="1"/>
          </p:cNvSpPr>
          <p:nvPr>
            <p:ph idx="1"/>
          </p:nvPr>
        </p:nvSpPr>
        <p:spPr>
          <a:xfrm>
            <a:off x="755650" y="1700213"/>
            <a:ext cx="7632700" cy="4852987"/>
          </a:xfrm>
        </p:spPr>
        <p:txBody>
          <a:bodyPr/>
          <a:lstStyle/>
          <a:p>
            <a:pPr eaLnBrk="1" hangingPunct="1">
              <a:buFont typeface="Wingdings" panose="05000000000000000000" pitchFamily="2" charset="2"/>
              <a:buChar char="u"/>
            </a:pPr>
            <a:r>
              <a:rPr lang="zh-CN" altLang="en-US" sz="2400" dirty="0" smtClean="0">
                <a:solidFill>
                  <a:schemeClr val="tx1"/>
                </a:solidFill>
                <a:latin typeface="+mn-ea"/>
              </a:rPr>
              <a:t>麦姆德尼提出了一个称为条件命题的最小运算规则来构造模糊关系，记为</a:t>
            </a:r>
            <a:r>
              <a:rPr lang="en-US" altLang="zh-CN" sz="2400" dirty="0" err="1" smtClean="0">
                <a:latin typeface="+mn-ea"/>
              </a:rPr>
              <a:t>R</a:t>
            </a:r>
            <a:r>
              <a:rPr lang="en-US" altLang="zh-CN" sz="2400" baseline="-25000" dirty="0" err="1" smtClean="0">
                <a:latin typeface="+mn-ea"/>
              </a:rPr>
              <a:t>c</a:t>
            </a:r>
            <a:r>
              <a:rPr lang="zh-CN" altLang="en-US" sz="2400" dirty="0" smtClean="0">
                <a:solidFill>
                  <a:schemeClr val="tx1"/>
                </a:solidFill>
                <a:latin typeface="+mn-ea"/>
              </a:rPr>
              <a:t>，其定义为：</a:t>
            </a:r>
            <a:endParaRPr lang="zh-CN" altLang="en-US" sz="2400" dirty="0" smtClean="0">
              <a:solidFill>
                <a:schemeClr val="tx1"/>
              </a:solidFill>
              <a:latin typeface="+mn-ea"/>
            </a:endParaRPr>
          </a:p>
          <a:p>
            <a:pPr marL="533400" indent="-533400" eaLnBrk="1" hangingPunct="1">
              <a:buFont typeface="Wingdings" panose="05000000000000000000" pitchFamily="2" charset="2"/>
              <a:buChar char="w"/>
            </a:pPr>
            <a:endParaRPr lang="zh-CN" altLang="en-US" sz="2400" dirty="0" smtClean="0">
              <a:latin typeface="Times New Roman" panose="02020603050405020304" pitchFamily="18" charset="0"/>
            </a:endParaRPr>
          </a:p>
          <a:p>
            <a:pPr marL="533400" indent="-533400" eaLnBrk="1" hangingPunct="1">
              <a:buFont typeface="Wingdings" panose="05000000000000000000" pitchFamily="2" charset="2"/>
              <a:buNone/>
            </a:pPr>
            <a:endParaRPr lang="zh-CN" altLang="en-US" sz="2400" dirty="0" smtClean="0">
              <a:latin typeface="Times New Roman" panose="02020603050405020304" pitchFamily="18" charset="0"/>
            </a:endParaRPr>
          </a:p>
          <a:p>
            <a:pPr marL="533400" indent="-533400" eaLnBrk="1" hangingPunct="1">
              <a:buFont typeface="Wingdings" panose="05000000000000000000" pitchFamily="2" charset="2"/>
              <a:buNone/>
            </a:pPr>
            <a:endParaRPr lang="zh-CN" altLang="en-US" sz="2400" dirty="0" smtClean="0">
              <a:latin typeface="Times New Roman" panose="02020603050405020304" pitchFamily="18" charset="0"/>
            </a:endParaRPr>
          </a:p>
          <a:p>
            <a:pPr eaLnBrk="1" hangingPunct="1">
              <a:buFont typeface="楷体" panose="02010609060101010101" pitchFamily="49" charset="-122"/>
              <a:buChar char="☆"/>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仍以上例中的数据和知识为例。但是已知证据为</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y is B</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sym typeface="Symbol" panose="05050102010706020507" pitchFamily="18" charset="2"/>
              </a:rPr>
              <a:t></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，其中</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sym typeface="Symbol" panose="05050102010706020507" pitchFamily="18" charset="2"/>
              </a:rPr>
              <a:t></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的模糊集为：</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algn="ct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sym typeface="Symbol" panose="05050102010706020507" pitchFamily="18" charset="2"/>
              </a:rPr>
              <a:t></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=0.1/</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金</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+0.9/</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木</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+0.4/</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水</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火</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+0.3/</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土</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Font typeface="Wingdings" panose="05000000000000000000" pitchFamily="2" charset="2"/>
              <a:buNone/>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请进行模糊推理，求出模糊结论。 </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5" name="灯片编号占位符 5"/>
          <p:cNvSpPr>
            <a:spLocks noGrp="1"/>
          </p:cNvSpPr>
          <p:nvPr>
            <p:ph type="sldNum" sz="quarter" idx="12"/>
          </p:nvPr>
        </p:nvSpPr>
        <p:spPr/>
        <p:txBody>
          <a:bodyPr/>
          <a:lstStyle/>
          <a:p>
            <a:pPr>
              <a:defRPr/>
            </a:pPr>
            <a:fld id="{FD87E2E6-F63E-40B2-BFA4-B57E85F409A4}" type="slidenum">
              <a:rPr lang="en-US" altLang="zh-CN"/>
            </a:fld>
            <a:endParaRPr lang="en-US" altLang="zh-CN"/>
          </a:p>
        </p:txBody>
      </p:sp>
      <p:graphicFrame>
        <p:nvGraphicFramePr>
          <p:cNvPr id="20492" name="Object 12"/>
          <p:cNvGraphicFramePr>
            <a:graphicFrameLocks noChangeAspect="1"/>
          </p:cNvGraphicFramePr>
          <p:nvPr/>
        </p:nvGraphicFramePr>
        <p:xfrm>
          <a:off x="2195513" y="2852738"/>
          <a:ext cx="4533900" cy="533400"/>
        </p:xfrm>
        <a:graphic>
          <a:graphicData uri="http://schemas.openxmlformats.org/presentationml/2006/ole">
            <mc:AlternateContent xmlns:mc="http://schemas.openxmlformats.org/markup-compatibility/2006">
              <mc:Choice xmlns:v="urn:schemas-microsoft-com:vml" Requires="v">
                <p:oleObj spid="_x0000_s22555" name="Equation" r:id="rId1" imgW="4533900" imgH="533400" progId="Equation.DSMT4">
                  <p:embed/>
                </p:oleObj>
              </mc:Choice>
              <mc:Fallback>
                <p:oleObj name="Equation" r:id="rId1" imgW="4533900" imgH="533400" progId="Equation.DSMT4">
                  <p:embed/>
                  <p:pic>
                    <p:nvPicPr>
                      <p:cNvPr id="0" name="图片 225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852738"/>
                        <a:ext cx="4533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92"/>
                                        </p:tgtEl>
                                        <p:attrNameLst>
                                          <p:attrName>style.visibility</p:attrName>
                                        </p:attrNameLst>
                                      </p:cBhvr>
                                      <p:to>
                                        <p:strVal val="visible"/>
                                      </p:to>
                                    </p:set>
                                    <p:anim calcmode="lin" valueType="num">
                                      <p:cBhvr additive="base">
                                        <p:cTn id="13" dur="500" fill="hold"/>
                                        <p:tgtEl>
                                          <p:spTgt spid="20492"/>
                                        </p:tgtEl>
                                        <p:attrNameLst>
                                          <p:attrName>ppt_x</p:attrName>
                                        </p:attrNameLst>
                                      </p:cBhvr>
                                      <p:tavLst>
                                        <p:tav tm="0">
                                          <p:val>
                                            <p:strVal val="#ppt_x"/>
                                          </p:val>
                                        </p:tav>
                                        <p:tav tm="100000">
                                          <p:val>
                                            <p:strVal val="#ppt_x"/>
                                          </p:val>
                                        </p:tav>
                                      </p:tavLst>
                                    </p:anim>
                                    <p:anim calcmode="lin" valueType="num">
                                      <p:cBhvr additive="base">
                                        <p:cTn id="14" dur="500" fill="hold"/>
                                        <p:tgtEl>
                                          <p:spTgt spid="204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307">
                                            <p:txEl>
                                              <p:pRg st="4" end="4"/>
                                            </p:txEl>
                                          </p:spTgt>
                                        </p:tgtEl>
                                        <p:attrNameLst>
                                          <p:attrName>style.visibility</p:attrName>
                                        </p:attrNameLst>
                                      </p:cBhvr>
                                      <p:to>
                                        <p:strVal val="visible"/>
                                      </p:to>
                                    </p:set>
                                    <p:anim calcmode="lin" valueType="num">
                                      <p:cBhvr additive="base">
                                        <p:cTn id="19" dur="500" fill="hold"/>
                                        <p:tgtEl>
                                          <p:spTgt spid="9830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8307">
                                            <p:txEl>
                                              <p:pRg st="5" end="5"/>
                                            </p:txEl>
                                          </p:spTgt>
                                        </p:tgtEl>
                                        <p:attrNameLst>
                                          <p:attrName>style.visibility</p:attrName>
                                        </p:attrNameLst>
                                      </p:cBhvr>
                                      <p:to>
                                        <p:strVal val="visible"/>
                                      </p:to>
                                    </p:set>
                                    <p:anim calcmode="lin" valueType="num">
                                      <p:cBhvr additive="base">
                                        <p:cTn id="25"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307">
                                            <p:txEl>
                                              <p:pRg st="5" end="5"/>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98307">
                                            <p:txEl>
                                              <p:pRg st="6" end="6"/>
                                            </p:txEl>
                                          </p:spTgt>
                                        </p:tgtEl>
                                        <p:attrNameLst>
                                          <p:attrName>style.visibility</p:attrName>
                                        </p:attrNameLst>
                                      </p:cBhvr>
                                      <p:to>
                                        <p:strVal val="visible"/>
                                      </p:to>
                                    </p:set>
                                    <p:anim calcmode="lin" valueType="num">
                                      <p:cBhvr additive="base">
                                        <p:cTn id="30" dur="500" fill="hold"/>
                                        <p:tgtEl>
                                          <p:spTgt spid="98307">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8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fontAlgn="auto" hangingPunct="1">
              <a:spcAft>
                <a:spcPts val="0"/>
              </a:spcAft>
              <a:defRPr/>
            </a:pPr>
            <a:r>
              <a:rPr lang="zh-CN" altLang="en-US">
                <a:latin typeface="Times New Roman" panose="02020603050405020304" pitchFamily="18" charset="0"/>
              </a:rPr>
              <a:t>麦姆德尼方法举例</a:t>
            </a:r>
            <a:endParaRPr lang="zh-CN" altLang="en-US">
              <a:latin typeface="Times New Roman" panose="02020603050405020304" pitchFamily="18" charset="0"/>
            </a:endParaRPr>
          </a:p>
        </p:txBody>
      </p:sp>
      <p:sp>
        <p:nvSpPr>
          <p:cNvPr id="173059" name="Rectangle 3" descr="Rectangle: Click to edit Master text styles&#10;Second level&#10;Third level&#10;Fourth level&#10;Fifth level"/>
          <p:cNvSpPr>
            <a:spLocks noGrp="1" noChangeArrowheads="1"/>
          </p:cNvSpPr>
          <p:nvPr>
            <p:ph idx="1"/>
          </p:nvPr>
        </p:nvSpPr>
        <p:spPr/>
        <p:txBody>
          <a:bodyPr>
            <a:normAutofit fontScale="92500" lnSpcReduction="10000"/>
          </a:bodyPr>
          <a:lstStyle/>
          <a:p>
            <a:pPr marL="0" indent="0" eaLnBrk="1" hangingPunct="1">
              <a:lnSpc>
                <a:spcPct val="90000"/>
              </a:lnSpc>
              <a:buNone/>
            </a:pPr>
            <a:r>
              <a:rPr lang="zh-CN" altLang="en-US" sz="2400" dirty="0" smtClean="0"/>
              <a:t>解：由模糊知识可得到</a:t>
            </a:r>
            <a:r>
              <a:rPr lang="en-US" altLang="zh-CN" sz="2400" dirty="0" err="1" smtClean="0"/>
              <a:t>Rc</a:t>
            </a:r>
            <a:r>
              <a:rPr lang="zh-CN" altLang="en-US" sz="2400" dirty="0" smtClean="0"/>
              <a:t>： </a:t>
            </a:r>
            <a:endParaRPr lang="zh-CN" altLang="en-US"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eaLnBrk="1" hangingPunct="1">
              <a:lnSpc>
                <a:spcPct val="90000"/>
              </a:lnSpc>
            </a:pPr>
            <a:endParaRPr lang="en-US" altLang="zh-CN" sz="2400" dirty="0" smtClean="0"/>
          </a:p>
          <a:p>
            <a:pPr eaLnBrk="1" hangingPunct="1">
              <a:lnSpc>
                <a:spcPct val="90000"/>
              </a:lnSpc>
            </a:pPr>
            <a:endParaRPr lang="zh-CN" altLang="en-US" sz="2400" dirty="0" smtClean="0"/>
          </a:p>
          <a:p>
            <a:pPr marL="0" indent="0" eaLnBrk="1" hangingPunct="1">
              <a:lnSpc>
                <a:spcPct val="90000"/>
              </a:lnSpc>
              <a:buNone/>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所以最终推出的模糊结论就是</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金</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0.7/</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木</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0.3/</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土</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8" name="灯片编号占位符 5"/>
          <p:cNvSpPr>
            <a:spLocks noGrp="1"/>
          </p:cNvSpPr>
          <p:nvPr>
            <p:ph type="sldNum" sz="quarter" idx="12"/>
          </p:nvPr>
        </p:nvSpPr>
        <p:spPr/>
        <p:txBody>
          <a:bodyPr/>
          <a:lstStyle/>
          <a:p>
            <a:pPr>
              <a:defRPr/>
            </a:pPr>
            <a:fld id="{D10D21E5-F524-4FB4-BA0E-1D5529856D34}" type="slidenum">
              <a:rPr lang="en-US" altLang="zh-CN"/>
            </a:fld>
            <a:endParaRPr lang="en-US" altLang="zh-CN"/>
          </a:p>
        </p:txBody>
      </p:sp>
      <p:sp>
        <p:nvSpPr>
          <p:cNvPr id="23559" name="Rectangle 5"/>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73060" name="Object 4"/>
          <p:cNvGraphicFramePr>
            <a:graphicFrameLocks noChangeAspect="1"/>
          </p:cNvGraphicFramePr>
          <p:nvPr/>
        </p:nvGraphicFramePr>
        <p:xfrm>
          <a:off x="1042988" y="2816225"/>
          <a:ext cx="3313112" cy="2125663"/>
        </p:xfrm>
        <a:graphic>
          <a:graphicData uri="http://schemas.openxmlformats.org/presentationml/2006/ole">
            <mc:AlternateContent xmlns:mc="http://schemas.openxmlformats.org/markup-compatibility/2006">
              <mc:Choice xmlns:v="urn:schemas-microsoft-com:vml" Requires="v">
                <p:oleObj spid="_x0000_s23604" name="Equation" r:id="rId1" imgW="1778000" imgH="1143000" progId="Equation.3">
                  <p:embed/>
                </p:oleObj>
              </mc:Choice>
              <mc:Fallback>
                <p:oleObj name="Equation" r:id="rId1" imgW="1778000" imgH="1143000" progId="Equation.3">
                  <p:embed/>
                  <p:pic>
                    <p:nvPicPr>
                      <p:cNvPr id="0" name="图片 236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816225"/>
                        <a:ext cx="3313112" cy="2125663"/>
                      </a:xfrm>
                      <a:prstGeom prst="rect">
                        <a:avLst/>
                      </a:prstGeom>
                      <a:solidFill>
                        <a:schemeClr val="accent2">
                          <a:lumMod val="20000"/>
                          <a:lumOff val="80000"/>
                        </a:schemeClr>
                      </a:solidFill>
                    </p:spPr>
                  </p:pic>
                </p:oleObj>
              </mc:Fallback>
            </mc:AlternateContent>
          </a:graphicData>
        </a:graphic>
      </p:graphicFrame>
      <p:sp>
        <p:nvSpPr>
          <p:cNvPr id="23560" name="Rectangle 7"/>
          <p:cNvSpPr>
            <a:spLocks noChangeArrowheads="1"/>
          </p:cNvSpPr>
          <p:nvPr/>
        </p:nvSpPr>
        <p:spPr bwMode="auto">
          <a:xfrm>
            <a:off x="0" y="2624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73062" name="Object 6"/>
          <p:cNvGraphicFramePr>
            <a:graphicFrameLocks noChangeAspect="1"/>
          </p:cNvGraphicFramePr>
          <p:nvPr/>
        </p:nvGraphicFramePr>
        <p:xfrm>
          <a:off x="4573588" y="2417763"/>
          <a:ext cx="3959225" cy="2882900"/>
        </p:xfrm>
        <a:graphic>
          <a:graphicData uri="http://schemas.openxmlformats.org/presentationml/2006/ole">
            <mc:AlternateContent xmlns:mc="http://schemas.openxmlformats.org/markup-compatibility/2006">
              <mc:Choice xmlns:v="urn:schemas-microsoft-com:vml" Requires="v">
                <p:oleObj spid="_x0000_s23605" name="Equation" r:id="rId3" imgW="2209800" imgH="1612900" progId="Equation.3">
                  <p:embed/>
                </p:oleObj>
              </mc:Choice>
              <mc:Fallback>
                <p:oleObj name="Equation" r:id="rId3" imgW="2209800" imgH="1612900" progId="Equation.3">
                  <p:embed/>
                  <p:pic>
                    <p:nvPicPr>
                      <p:cNvPr id="0" name="图片 23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588" y="2417763"/>
                        <a:ext cx="3959225" cy="2882900"/>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73060"/>
                                        </p:tgtEl>
                                        <p:attrNameLst>
                                          <p:attrName>style.visibility</p:attrName>
                                        </p:attrNameLst>
                                      </p:cBhvr>
                                      <p:to>
                                        <p:strVal val="visible"/>
                                      </p:to>
                                    </p:set>
                                    <p:animEffect transition="in" filter="checkerboard(across)">
                                      <p:cBhvr>
                                        <p:cTn id="13" dur="500"/>
                                        <p:tgtEl>
                                          <p:spTgt spid="17306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73062"/>
                                        </p:tgtEl>
                                        <p:attrNameLst>
                                          <p:attrName>style.visibility</p:attrName>
                                        </p:attrNameLst>
                                      </p:cBhvr>
                                      <p:to>
                                        <p:strVal val="visible"/>
                                      </p:to>
                                    </p:set>
                                    <p:animEffect transition="in" filter="box(in)">
                                      <p:cBhvr>
                                        <p:cTn id="18" dur="500"/>
                                        <p:tgtEl>
                                          <p:spTgt spid="173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3059">
                                            <p:txEl>
                                              <p:pRg st="10" end="10"/>
                                            </p:txEl>
                                          </p:spTgt>
                                        </p:tgtEl>
                                        <p:attrNameLst>
                                          <p:attrName>style.visibility</p:attrName>
                                        </p:attrNameLst>
                                      </p:cBhvr>
                                      <p:to>
                                        <p:strVal val="visible"/>
                                      </p:to>
                                    </p:set>
                                    <p:anim calcmode="lin" valueType="num">
                                      <p:cBhvr additive="base">
                                        <p:cTn id="23" dur="500" fill="hold"/>
                                        <p:tgtEl>
                                          <p:spTgt spid="173059">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30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582613"/>
            <a:ext cx="8153400" cy="685800"/>
          </a:xfrm>
        </p:spPr>
        <p:txBody>
          <a:bodyPr>
            <a:normAutofit fontScale="90000"/>
          </a:bodyPr>
          <a:lstStyle/>
          <a:p>
            <a:pPr>
              <a:defRPr/>
            </a:pPr>
            <a:r>
              <a:rPr lang="en-US" altLang="zh-CN" dirty="0" smtClean="0"/>
              <a:t>3. </a:t>
            </a:r>
            <a:r>
              <a:rPr lang="zh-CN" altLang="en-US" dirty="0" smtClean="0"/>
              <a:t>米</a:t>
            </a:r>
            <a:r>
              <a:rPr lang="zh-CN" altLang="en-US" dirty="0"/>
              <a:t>祖莫托方法</a:t>
            </a:r>
            <a:endParaRPr lang="zh-CN" altLang="en-US" dirty="0"/>
          </a:p>
        </p:txBody>
      </p:sp>
      <p:sp>
        <p:nvSpPr>
          <p:cNvPr id="20483" name="Rectangle 3" descr="Rectangle: Click to edit Master text styles&#10;Second level&#10;Third level&#10;Fourth level&#10;Fifth level"/>
          <p:cNvSpPr>
            <a:spLocks noGrp="1" noChangeArrowheads="1"/>
          </p:cNvSpPr>
          <p:nvPr>
            <p:ph idx="1"/>
          </p:nvPr>
        </p:nvSpPr>
        <p:spPr>
          <a:xfrm>
            <a:off x="611188" y="1628775"/>
            <a:ext cx="8151812" cy="4848225"/>
          </a:xfrm>
        </p:spPr>
        <p:txBody>
          <a:bodyPr/>
          <a:lstStyle/>
          <a:p>
            <a:pPr eaLnBrk="1" hangingPunct="1"/>
            <a:r>
              <a:rPr lang="zh-CN" altLang="en-US" sz="2400" dirty="0" smtClean="0">
                <a:solidFill>
                  <a:schemeClr val="tx1"/>
                </a:solidFill>
                <a:latin typeface="+mn-ea"/>
              </a:rPr>
              <a:t>米祖莫托等人根据多值逻辑中计算</a:t>
            </a:r>
            <a:r>
              <a:rPr lang="en-US" altLang="zh-CN" sz="2400" dirty="0" smtClean="0">
                <a:solidFill>
                  <a:schemeClr val="tx1"/>
                </a:solidFill>
                <a:latin typeface="+mn-ea"/>
              </a:rPr>
              <a:t>T(A→B)</a:t>
            </a:r>
            <a:r>
              <a:rPr lang="zh-CN" altLang="en-US" sz="2400" dirty="0" smtClean="0">
                <a:solidFill>
                  <a:schemeClr val="tx1"/>
                </a:solidFill>
                <a:latin typeface="+mn-ea"/>
              </a:rPr>
              <a:t>的定义，提出了一组构造模糊关系的方法，分别记为</a:t>
            </a:r>
            <a:r>
              <a:rPr lang="en-US" altLang="zh-CN" sz="2400" dirty="0" err="1" smtClean="0">
                <a:latin typeface="+mn-ea"/>
              </a:rPr>
              <a:t>R</a:t>
            </a:r>
            <a:r>
              <a:rPr lang="en-US" altLang="zh-CN" sz="2400" baseline="-25000" dirty="0" err="1" smtClean="0">
                <a:latin typeface="+mn-ea"/>
              </a:rPr>
              <a:t>s</a:t>
            </a:r>
            <a:r>
              <a:rPr lang="en-US" altLang="zh-CN" sz="2400" dirty="0" err="1" smtClean="0">
                <a:latin typeface="+mn-ea"/>
              </a:rPr>
              <a:t>,R</a:t>
            </a:r>
            <a:r>
              <a:rPr lang="en-US" altLang="zh-CN" sz="2400" baseline="-25000" dirty="0" err="1" smtClean="0">
                <a:latin typeface="+mn-ea"/>
              </a:rPr>
              <a:t>g</a:t>
            </a:r>
            <a:r>
              <a:rPr lang="en-US" altLang="zh-CN" sz="2400" dirty="0" err="1" smtClean="0">
                <a:latin typeface="+mn-ea"/>
              </a:rPr>
              <a:t>,R</a:t>
            </a:r>
            <a:r>
              <a:rPr lang="en-US" altLang="zh-CN" sz="2400" baseline="-25000" dirty="0" err="1" smtClean="0">
                <a:latin typeface="+mn-ea"/>
              </a:rPr>
              <a:t>sg</a:t>
            </a:r>
            <a:r>
              <a:rPr lang="en-US" altLang="zh-CN" sz="2400" dirty="0" err="1" smtClean="0">
                <a:latin typeface="+mn-ea"/>
              </a:rPr>
              <a:t>,R</a:t>
            </a:r>
            <a:r>
              <a:rPr lang="en-US" altLang="zh-CN" sz="2400" baseline="-25000" dirty="0" err="1" smtClean="0">
                <a:latin typeface="+mn-ea"/>
              </a:rPr>
              <a:t>gs</a:t>
            </a:r>
            <a:r>
              <a:rPr lang="en-US" altLang="zh-CN" sz="2400" dirty="0" err="1" smtClean="0">
                <a:latin typeface="+mn-ea"/>
              </a:rPr>
              <a:t>,R</a:t>
            </a:r>
            <a:r>
              <a:rPr lang="en-US" altLang="zh-CN" sz="2400" baseline="-25000" dirty="0" err="1" smtClean="0">
                <a:latin typeface="+mn-ea"/>
              </a:rPr>
              <a:t>gg</a:t>
            </a:r>
            <a:r>
              <a:rPr lang="en-US" altLang="zh-CN" sz="2400" dirty="0" err="1" smtClean="0">
                <a:latin typeface="+mn-ea"/>
              </a:rPr>
              <a:t>,R</a:t>
            </a:r>
            <a:r>
              <a:rPr lang="en-US" altLang="zh-CN" sz="2400" baseline="-25000" dirty="0" err="1" smtClean="0">
                <a:latin typeface="+mn-ea"/>
              </a:rPr>
              <a:t>ss</a:t>
            </a:r>
            <a:r>
              <a:rPr lang="zh-CN" altLang="en-US" sz="2400" dirty="0" smtClean="0">
                <a:solidFill>
                  <a:schemeClr val="tx1"/>
                </a:solidFill>
                <a:latin typeface="+mn-ea"/>
              </a:rPr>
              <a:t>等等。其定义分别为：</a:t>
            </a:r>
            <a:endParaRPr lang="zh-CN" altLang="en-US" sz="2400" dirty="0" smtClean="0">
              <a:solidFill>
                <a:schemeClr val="tx1"/>
              </a:solidFill>
              <a:latin typeface="+mn-ea"/>
            </a:endParaRPr>
          </a:p>
        </p:txBody>
      </p:sp>
      <p:sp>
        <p:nvSpPr>
          <p:cNvPr id="5" name="灯片编号占位符 5"/>
          <p:cNvSpPr>
            <a:spLocks noGrp="1"/>
          </p:cNvSpPr>
          <p:nvPr>
            <p:ph type="sldNum" sz="quarter" idx="12"/>
          </p:nvPr>
        </p:nvSpPr>
        <p:spPr/>
        <p:txBody>
          <a:bodyPr/>
          <a:lstStyle/>
          <a:p>
            <a:pPr>
              <a:defRPr/>
            </a:pPr>
            <a:fld id="{0A706B97-0713-4B18-97DA-623CC1C5292B}" type="slidenum">
              <a:rPr lang="en-US" altLang="zh-CN"/>
            </a:fld>
            <a:endParaRPr lang="en-US" altLang="zh-CN"/>
          </a:p>
        </p:txBody>
      </p:sp>
      <p:graphicFrame>
        <p:nvGraphicFramePr>
          <p:cNvPr id="21513" name="Object 9"/>
          <p:cNvGraphicFramePr>
            <a:graphicFrameLocks noChangeAspect="1"/>
          </p:cNvGraphicFramePr>
          <p:nvPr/>
        </p:nvGraphicFramePr>
        <p:xfrm>
          <a:off x="1331913" y="3019425"/>
          <a:ext cx="6286500" cy="3505200"/>
        </p:xfrm>
        <a:graphic>
          <a:graphicData uri="http://schemas.openxmlformats.org/presentationml/2006/ole">
            <mc:AlternateContent xmlns:mc="http://schemas.openxmlformats.org/markup-compatibility/2006">
              <mc:Choice xmlns:v="urn:schemas-microsoft-com:vml" Requires="v">
                <p:oleObj spid="_x0000_s24603" name="Equation" r:id="rId1" imgW="6286500" imgH="3505200" progId="Equation.DSMT4">
                  <p:embed/>
                </p:oleObj>
              </mc:Choice>
              <mc:Fallback>
                <p:oleObj name="Equation" r:id="rId1" imgW="6286500" imgH="3505200" progId="Equation.DSMT4">
                  <p:embed/>
                  <p:pic>
                    <p:nvPicPr>
                      <p:cNvPr id="0" name="图片 246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019425"/>
                        <a:ext cx="6286500" cy="35052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21513"/>
                                        </p:tgtEl>
                                        <p:attrNameLst>
                                          <p:attrName>style.visibility</p:attrName>
                                        </p:attrNameLst>
                                      </p:cBhvr>
                                      <p:to>
                                        <p:strVal val="visible"/>
                                      </p:to>
                                    </p:set>
                                    <p:animEffect transition="in" filter="strips(downLeft)">
                                      <p:cBhvr>
                                        <p:cTn id="13"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077200" cy="762000"/>
          </a:xfrm>
        </p:spPr>
        <p:txBody>
          <a:bodyPr/>
          <a:lstStyle/>
          <a:p>
            <a:pPr eaLnBrk="1" fontAlgn="auto" hangingPunct="1">
              <a:spcAft>
                <a:spcPts val="0"/>
              </a:spcAft>
              <a:defRPr/>
            </a:pPr>
            <a:r>
              <a:rPr lang="zh-CN" altLang="en-US"/>
              <a:t>米祖莫托方法举例</a:t>
            </a:r>
            <a:endParaRPr lang="zh-CN" altLang="en-US"/>
          </a:p>
        </p:txBody>
      </p:sp>
      <p:sp>
        <p:nvSpPr>
          <p:cNvPr id="21507" name="Rectangle 3" descr="Rectangle: Click to edit Master text styles&#10;Second level&#10;Third level&#10;Fourth level&#10;Fifth level"/>
          <p:cNvSpPr>
            <a:spLocks noGrp="1" noChangeArrowheads="1"/>
          </p:cNvSpPr>
          <p:nvPr>
            <p:ph idx="1"/>
          </p:nvPr>
        </p:nvSpPr>
        <p:spPr>
          <a:xfrm>
            <a:off x="609600" y="1371600"/>
            <a:ext cx="8229600" cy="5181600"/>
          </a:xfrm>
        </p:spPr>
        <p:txBody>
          <a:bodyPr>
            <a:normAutofit fontScale="92500" lnSpcReduction="10000"/>
          </a:bodyPr>
          <a:lstStyle/>
          <a:p>
            <a:pPr eaLnBrk="1" hangingPunct="1">
              <a:lnSpc>
                <a:spcPct val="90000"/>
              </a:lnSpc>
            </a:pPr>
            <a:r>
              <a:rPr lang="en-US" altLang="zh-CN" sz="2400" dirty="0" err="1" smtClean="0"/>
              <a:t>Rs</a:t>
            </a:r>
            <a:r>
              <a:rPr lang="zh-CN" altLang="en-US" sz="2400" dirty="0" smtClean="0"/>
              <a:t>和</a:t>
            </a:r>
            <a:r>
              <a:rPr lang="en-US" altLang="zh-CN" sz="2400" dirty="0" err="1" smtClean="0"/>
              <a:t>Rg</a:t>
            </a:r>
            <a:r>
              <a:rPr lang="zh-CN" altLang="en-US" sz="2400" dirty="0" smtClean="0"/>
              <a:t>的求法如下：</a:t>
            </a:r>
            <a:endParaRPr lang="zh-CN" altLang="en-US" sz="2400" dirty="0" smtClean="0"/>
          </a:p>
          <a:p>
            <a:pPr marL="609600" indent="-609600" eaLnBrk="1" hangingPunct="1">
              <a:lnSpc>
                <a:spcPct val="90000"/>
              </a:lnSpc>
              <a:buFont typeface="Wingdings" panose="05000000000000000000" pitchFamily="2" charset="2"/>
              <a:buNone/>
            </a:pPr>
            <a:endParaRPr lang="zh-CN" altLang="en-US" sz="2400" dirty="0" smtClean="0"/>
          </a:p>
          <a:p>
            <a:pPr marL="609600" indent="-609600" eaLnBrk="1" hangingPunct="1">
              <a:lnSpc>
                <a:spcPct val="90000"/>
              </a:lnSpc>
              <a:buFont typeface="Wingdings" panose="05000000000000000000" pitchFamily="2" charset="2"/>
              <a:buNone/>
            </a:pPr>
            <a:endParaRPr lang="zh-CN" altLang="en-US" sz="2400" dirty="0" smtClean="0"/>
          </a:p>
          <a:p>
            <a:pPr marL="609600" indent="-609600" eaLnBrk="1" hangingPunct="1">
              <a:lnSpc>
                <a:spcPct val="90000"/>
              </a:lnSpc>
            </a:pPr>
            <a:endParaRPr lang="zh-CN" altLang="en-US" sz="2400" dirty="0" smtClean="0"/>
          </a:p>
          <a:p>
            <a:pPr eaLnBrk="1" hangingPunct="1">
              <a:lnSpc>
                <a:spcPct val="90000"/>
              </a:lnSpc>
              <a:buFont typeface="楷体" panose="02010609060101010101" pitchFamily="49" charset="-122"/>
              <a:buChar char="☆"/>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对于上例给出的数据，有</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609600" indent="-609600" eaLnBrk="1" hangingPunct="1">
              <a:lnSpc>
                <a:spcPct val="90000"/>
              </a:lnSpc>
              <a:buFont typeface="Wingdings" panose="05000000000000000000" pitchFamily="2" charset="2"/>
              <a:buNone/>
            </a:pPr>
            <a:endParaRPr lang="zh-CN" altLang="en-US" sz="2400" dirty="0" smtClean="0"/>
          </a:p>
          <a:p>
            <a:pPr marL="609600" indent="-609600" eaLnBrk="1" hangingPunct="1">
              <a:lnSpc>
                <a:spcPct val="90000"/>
              </a:lnSpc>
              <a:buFont typeface="Wingdings" panose="05000000000000000000" pitchFamily="2" charset="2"/>
              <a:buNone/>
            </a:pPr>
            <a:endParaRPr lang="zh-CN" altLang="en-US" sz="2400" dirty="0" smtClean="0"/>
          </a:p>
          <a:p>
            <a:pPr marL="609600" indent="-609600" eaLnBrk="1" hangingPunct="1">
              <a:lnSpc>
                <a:spcPct val="90000"/>
              </a:lnSpc>
              <a:buFont typeface="Wingdings" panose="05000000000000000000" pitchFamily="2" charset="2"/>
              <a:buNone/>
            </a:pPr>
            <a:endParaRPr lang="zh-CN" altLang="en-US" sz="2400" dirty="0" smtClean="0"/>
          </a:p>
          <a:p>
            <a:pPr marL="609600" indent="-609600" eaLnBrk="1" hangingPunct="1">
              <a:lnSpc>
                <a:spcPct val="90000"/>
              </a:lnSpc>
              <a:buFont typeface="Wingdings" panose="05000000000000000000" pitchFamily="2" charset="2"/>
              <a:buNone/>
            </a:pPr>
            <a:endParaRPr lang="zh-CN" altLang="en-US" sz="2400" dirty="0" smtClean="0"/>
          </a:p>
          <a:p>
            <a:pPr marL="609600" indent="-609600" eaLnBrk="1" hangingPunct="1">
              <a:lnSpc>
                <a:spcPct val="90000"/>
              </a:lnSpc>
              <a:buFont typeface="Wingdings" panose="05000000000000000000" pitchFamily="2" charset="2"/>
              <a:buNone/>
            </a:pPr>
            <a:endParaRPr lang="zh-CN" altLang="en-US" sz="2400" dirty="0" smtClean="0"/>
          </a:p>
          <a:p>
            <a:pPr marL="609600" indent="-609600" eaLnBrk="1" hangingPunct="1">
              <a:lnSpc>
                <a:spcPct val="90000"/>
              </a:lnSpc>
              <a:buFont typeface="Wingdings" panose="05000000000000000000" pitchFamily="2" charset="2"/>
              <a:buNone/>
            </a:pPr>
            <a:endParaRPr lang="zh-CN" altLang="en-US" sz="2000" dirty="0" smtClean="0"/>
          </a:p>
          <a:p>
            <a:pPr marL="609600" indent="-609600" eaLnBrk="1" hangingPunct="1">
              <a:lnSpc>
                <a:spcPct val="90000"/>
              </a:lnSpc>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sym typeface="Symbol" panose="05050102010706020507" pitchFamily="18" charset="2"/>
              </a:rPr>
              <a:t></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s</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sym typeface="Symbol" panose="05050102010706020507" pitchFamily="18" charset="2"/>
              </a:rPr>
              <a:t></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s</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={0,0,0,1,0}={1/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火 </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609600" indent="-609600" eaLnBrk="1" hangingPunct="1">
              <a:lnSpc>
                <a:spcPct val="90000"/>
              </a:lnSpc>
              <a:buFont typeface="Wingdings" panose="05000000000000000000" pitchFamily="2" charset="2"/>
              <a:buNone/>
            </a:pP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sym typeface="Symbol" panose="05050102010706020507" pitchFamily="18" charset="2"/>
              </a:rPr>
              <a:t></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g</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sym typeface="Symbol" panose="05050102010706020507" pitchFamily="18" charset="2"/>
              </a:rPr>
              <a:t></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r>
              <a:rPr lang="en-US" altLang="zh-CN" sz="20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g</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={0,0,0.1,1,0.2}={0.1/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水</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1/</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火</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0.2/</a:t>
            </a: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土 </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10" name="灯片编号占位符 5"/>
          <p:cNvSpPr>
            <a:spLocks noGrp="1"/>
          </p:cNvSpPr>
          <p:nvPr>
            <p:ph type="sldNum" sz="quarter" idx="12"/>
          </p:nvPr>
        </p:nvSpPr>
        <p:spPr/>
        <p:txBody>
          <a:bodyPr/>
          <a:lstStyle/>
          <a:p>
            <a:pPr>
              <a:defRPr/>
            </a:pPr>
            <a:fld id="{80208283-C10C-4D27-80C0-0C366FFD88A3}" type="slidenum">
              <a:rPr lang="en-US" altLang="zh-CN"/>
            </a:fld>
            <a:endParaRPr lang="en-US" altLang="zh-CN"/>
          </a:p>
        </p:txBody>
      </p:sp>
      <p:graphicFrame>
        <p:nvGraphicFramePr>
          <p:cNvPr id="30733" name="Object 13"/>
          <p:cNvGraphicFramePr>
            <a:graphicFrameLocks noChangeAspect="1"/>
          </p:cNvGraphicFramePr>
          <p:nvPr/>
        </p:nvGraphicFramePr>
        <p:xfrm>
          <a:off x="2133600" y="1828800"/>
          <a:ext cx="3644900" cy="939800"/>
        </p:xfrm>
        <a:graphic>
          <a:graphicData uri="http://schemas.openxmlformats.org/presentationml/2006/ole">
            <mc:AlternateContent xmlns:mc="http://schemas.openxmlformats.org/markup-compatibility/2006">
              <mc:Choice xmlns:v="urn:schemas-microsoft-com:vml" Requires="v">
                <p:oleObj spid="_x0000_s25702" name="Equation" r:id="rId1" imgW="3644900" imgH="939800" progId="Equation.DSMT4">
                  <p:embed/>
                </p:oleObj>
              </mc:Choice>
              <mc:Fallback>
                <p:oleObj name="Equation" r:id="rId1" imgW="3644900" imgH="939800" progId="Equation.DSMT4">
                  <p:embed/>
                  <p:pic>
                    <p:nvPicPr>
                      <p:cNvPr id="0" name="图片 25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3644900" cy="939800"/>
                      </a:xfrm>
                      <a:prstGeom prst="rect">
                        <a:avLst/>
                      </a:prstGeom>
                      <a:solidFill>
                        <a:schemeClr val="accent2">
                          <a:lumMod val="20000"/>
                          <a:lumOff val="80000"/>
                        </a:schemeClr>
                      </a:solidFill>
                      <a:ln>
                        <a:noFill/>
                      </a:ln>
                      <a:effectLst/>
                    </p:spPr>
                  </p:pic>
                </p:oleObj>
              </mc:Fallback>
            </mc:AlternateContent>
          </a:graphicData>
        </a:graphic>
      </p:graphicFrame>
      <p:graphicFrame>
        <p:nvGraphicFramePr>
          <p:cNvPr id="25603" name="Object 14"/>
          <p:cNvGraphicFramePr>
            <a:graphicFrameLocks noChangeAspect="1"/>
          </p:cNvGraphicFramePr>
          <p:nvPr/>
        </p:nvGraphicFramePr>
        <p:xfrm>
          <a:off x="0" y="0"/>
          <a:ext cx="914400" cy="306388"/>
        </p:xfrm>
        <a:graphic>
          <a:graphicData uri="http://schemas.openxmlformats.org/presentationml/2006/ole">
            <mc:AlternateContent xmlns:mc="http://schemas.openxmlformats.org/markup-compatibility/2006">
              <mc:Choice xmlns:v="urn:schemas-microsoft-com:vml" Requires="v">
                <p:oleObj spid="_x0000_s25703" name="Equation" r:id="rId3" imgW="461645" imgH="758825" progId="Equation.DSMT4">
                  <p:embed/>
                </p:oleObj>
              </mc:Choice>
              <mc:Fallback>
                <p:oleObj name="Equation" r:id="rId3" imgW="461645" imgH="758825" progId="Equation.DSMT4">
                  <p:embed/>
                  <p:pic>
                    <p:nvPicPr>
                      <p:cNvPr id="0" name="图片 257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Rectangle 10"/>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30729" name="Object 9"/>
          <p:cNvGraphicFramePr>
            <a:graphicFrameLocks noChangeAspect="1"/>
          </p:cNvGraphicFramePr>
          <p:nvPr/>
        </p:nvGraphicFramePr>
        <p:xfrm>
          <a:off x="1219200" y="3498850"/>
          <a:ext cx="2489200" cy="2017713"/>
        </p:xfrm>
        <a:graphic>
          <a:graphicData uri="http://schemas.openxmlformats.org/presentationml/2006/ole">
            <mc:AlternateContent xmlns:mc="http://schemas.openxmlformats.org/markup-compatibility/2006">
              <mc:Choice xmlns:v="urn:schemas-microsoft-com:vml" Requires="v">
                <p:oleObj spid="_x0000_s25704" name="Equation" r:id="rId5" imgW="1409700" imgH="1143000" progId="Equation.3">
                  <p:embed/>
                </p:oleObj>
              </mc:Choice>
              <mc:Fallback>
                <p:oleObj name="Equation" r:id="rId5" imgW="1409700" imgH="1143000" progId="Equation.3">
                  <p:embed/>
                  <p:pic>
                    <p:nvPicPr>
                      <p:cNvPr id="0" name="图片 257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498850"/>
                        <a:ext cx="2489200" cy="2017713"/>
                      </a:xfrm>
                      <a:prstGeom prst="rect">
                        <a:avLst/>
                      </a:prstGeom>
                      <a:solidFill>
                        <a:schemeClr val="accent2">
                          <a:lumMod val="20000"/>
                          <a:lumOff val="80000"/>
                        </a:schemeClr>
                      </a:solidFill>
                    </p:spPr>
                  </p:pic>
                </p:oleObj>
              </mc:Fallback>
            </mc:AlternateContent>
          </a:graphicData>
        </a:graphic>
      </p:graphicFrame>
      <p:sp>
        <p:nvSpPr>
          <p:cNvPr id="25610" name="Rectangle 12"/>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30731" name="Object 11"/>
          <p:cNvGraphicFramePr>
            <a:graphicFrameLocks noChangeAspect="1"/>
          </p:cNvGraphicFramePr>
          <p:nvPr/>
        </p:nvGraphicFramePr>
        <p:xfrm>
          <a:off x="4572000" y="3460750"/>
          <a:ext cx="2917825" cy="2055813"/>
        </p:xfrm>
        <a:graphic>
          <a:graphicData uri="http://schemas.openxmlformats.org/presentationml/2006/ole">
            <mc:AlternateContent xmlns:mc="http://schemas.openxmlformats.org/markup-compatibility/2006">
              <mc:Choice xmlns:v="urn:schemas-microsoft-com:vml" Requires="v">
                <p:oleObj spid="_x0000_s25705" name="Equation" r:id="rId7" imgW="1625600" imgH="1143000" progId="Equation.3">
                  <p:embed/>
                </p:oleObj>
              </mc:Choice>
              <mc:Fallback>
                <p:oleObj name="Equation" r:id="rId7" imgW="1625600" imgH="1143000" progId="Equation.3">
                  <p:embed/>
                  <p:pic>
                    <p:nvPicPr>
                      <p:cNvPr id="0" name="图片 257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3460750"/>
                        <a:ext cx="2917825" cy="2055813"/>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0733"/>
                                        </p:tgtEl>
                                        <p:attrNameLst>
                                          <p:attrName>style.visibility</p:attrName>
                                        </p:attrNameLst>
                                      </p:cBhvr>
                                      <p:to>
                                        <p:strVal val="visible"/>
                                      </p:to>
                                    </p:set>
                                    <p:animEffect transition="in" filter="dissolve">
                                      <p:cBhvr>
                                        <p:cTn id="13" dur="500"/>
                                        <p:tgtEl>
                                          <p:spTgt spid="3073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 calcmode="lin" valueType="num">
                                      <p:cBhvr additive="base">
                                        <p:cTn id="18"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0729"/>
                                        </p:tgtEl>
                                        <p:attrNameLst>
                                          <p:attrName>style.visibility</p:attrName>
                                        </p:attrNameLst>
                                      </p:cBhvr>
                                      <p:to>
                                        <p:strVal val="visible"/>
                                      </p:to>
                                    </p:set>
                                    <p:animEffect transition="in" filter="checkerboard(across)">
                                      <p:cBhvr>
                                        <p:cTn id="24" dur="500"/>
                                        <p:tgtEl>
                                          <p:spTgt spid="3072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507">
                                            <p:txEl>
                                              <p:pRg st="11" end="11"/>
                                            </p:txEl>
                                          </p:spTgt>
                                        </p:tgtEl>
                                        <p:attrNameLst>
                                          <p:attrName>style.visibility</p:attrName>
                                        </p:attrNameLst>
                                      </p:cBhvr>
                                      <p:to>
                                        <p:strVal val="visible"/>
                                      </p:to>
                                    </p:set>
                                    <p:anim calcmode="lin" valueType="num">
                                      <p:cBhvr additive="base">
                                        <p:cTn id="29" dur="500" fill="hold"/>
                                        <p:tgtEl>
                                          <p:spTgt spid="21507">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30731"/>
                                        </p:tgtEl>
                                        <p:attrNameLst>
                                          <p:attrName>style.visibility</p:attrName>
                                        </p:attrNameLst>
                                      </p:cBhvr>
                                      <p:to>
                                        <p:strVal val="visible"/>
                                      </p:to>
                                    </p:set>
                                    <p:animEffect transition="in" filter="strips(downLeft)">
                                      <p:cBhvr>
                                        <p:cTn id="35" dur="500"/>
                                        <p:tgtEl>
                                          <p:spTgt spid="3073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1507">
                                            <p:txEl>
                                              <p:pRg st="12" end="12"/>
                                            </p:txEl>
                                          </p:spTgt>
                                        </p:tgtEl>
                                        <p:attrNameLst>
                                          <p:attrName>style.visibility</p:attrName>
                                        </p:attrNameLst>
                                      </p:cBhvr>
                                      <p:to>
                                        <p:strVal val="visible"/>
                                      </p:to>
                                    </p:set>
                                    <p:anim calcmode="lin" valueType="num">
                                      <p:cBhvr additive="base">
                                        <p:cTn id="40" dur="500" fill="hold"/>
                                        <p:tgtEl>
                                          <p:spTgt spid="21507">
                                            <p:txEl>
                                              <p:pRg st="12" end="1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150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314308"/>
            <a:ext cx="8077200" cy="685800"/>
          </a:xfrm>
        </p:spPr>
        <p:txBody>
          <a:bodyPr>
            <a:normAutofit fontScale="90000"/>
          </a:bodyPr>
          <a:lstStyle/>
          <a:p>
            <a:pPr>
              <a:defRPr/>
            </a:pPr>
            <a:r>
              <a:rPr lang="en-US" altLang="zh-CN" dirty="0" smtClean="0"/>
              <a:t>4. </a:t>
            </a:r>
            <a:r>
              <a:rPr lang="zh-CN" altLang="en-US" dirty="0" smtClean="0"/>
              <a:t>各种</a:t>
            </a:r>
            <a:r>
              <a:rPr lang="zh-CN" altLang="en-US" dirty="0"/>
              <a:t>模糊关系的性能分析</a:t>
            </a:r>
            <a:r>
              <a:rPr lang="en-US" altLang="zh-CN" dirty="0"/>
              <a:t>(1)</a:t>
            </a:r>
            <a:endParaRPr lang="en-US" altLang="zh-CN" dirty="0"/>
          </a:p>
        </p:txBody>
      </p:sp>
      <p:sp>
        <p:nvSpPr>
          <p:cNvPr id="64515" name="Rectangle 3" descr="Rectangle: Click to edit Master text styles&#10;Second level&#10;Third level&#10;Fourth level&#10;Fifth level"/>
          <p:cNvSpPr>
            <a:spLocks noGrp="1" noChangeArrowheads="1"/>
          </p:cNvSpPr>
          <p:nvPr>
            <p:ph idx="1"/>
          </p:nvPr>
        </p:nvSpPr>
        <p:spPr>
          <a:xfrm>
            <a:off x="762000" y="1066800"/>
            <a:ext cx="8001000" cy="5562600"/>
          </a:xfrm>
        </p:spPr>
        <p:txBody>
          <a:bodyPr/>
          <a:lstStyle/>
          <a:p>
            <a:pPr eaLnBrk="1" hangingPunct="1">
              <a:buFont typeface="Wingdings" panose="05000000000000000000" pitchFamily="2" charset="2"/>
              <a:buChar char=""/>
            </a:pPr>
            <a:r>
              <a:rPr lang="zh-CN" altLang="en-US" sz="2400" dirty="0" smtClean="0">
                <a:solidFill>
                  <a:schemeClr val="tx1"/>
                </a:solidFill>
              </a:rPr>
              <a:t>比较模糊关系性能所依据的基本原则：</a:t>
            </a:r>
            <a:endParaRPr lang="zh-CN" altLang="en-US" sz="2400" dirty="0" smtClean="0">
              <a:solidFill>
                <a:schemeClr val="tx1"/>
              </a:solidFill>
            </a:endParaRPr>
          </a:p>
          <a:p>
            <a:pPr eaLnBrk="1" hangingPunct="1">
              <a:buFont typeface="Wingdings" panose="05000000000000000000" pitchFamily="2" charset="2"/>
              <a:buChar char=""/>
            </a:pPr>
            <a:r>
              <a:rPr lang="zh-CN" altLang="en-US" sz="2400" dirty="0" smtClean="0">
                <a:solidFill>
                  <a:schemeClr val="tx1"/>
                </a:solidFill>
              </a:rPr>
              <a:t>原则</a:t>
            </a:r>
            <a:r>
              <a:rPr lang="en-US" altLang="zh-CN" sz="2400" dirty="0" smtClean="0">
                <a:solidFill>
                  <a:schemeClr val="tx1"/>
                </a:solidFill>
              </a:rPr>
              <a:t>1</a:t>
            </a:r>
            <a:r>
              <a:rPr lang="zh-CN" altLang="en-US" sz="2400" dirty="0" smtClean="0">
                <a:solidFill>
                  <a:schemeClr val="tx1"/>
                </a:solidFill>
              </a:rPr>
              <a:t>：</a:t>
            </a:r>
            <a:endParaRPr lang="zh-CN" altLang="en-US" sz="2400" dirty="0" smtClean="0">
              <a:solidFill>
                <a:schemeClr val="tx1"/>
              </a:solidFill>
            </a:endParaRPr>
          </a:p>
          <a:p>
            <a:pPr eaLnBrk="1" hangingPunct="1">
              <a:buFont typeface="Wingdings" panose="05000000000000000000" pitchFamily="2" charset="2"/>
              <a:buNone/>
            </a:pPr>
            <a:r>
              <a:rPr lang="zh-CN" altLang="en-US" sz="2400" dirty="0" smtClean="0"/>
              <a:t>知识：</a:t>
            </a:r>
            <a:r>
              <a:rPr lang="en-US" altLang="zh-CN" sz="2400" dirty="0" smtClean="0"/>
              <a:t>IF 	x is A 	THEN 	y is B</a:t>
            </a:r>
            <a:endParaRPr lang="en-US" altLang="zh-CN" sz="2400" dirty="0" smtClean="0"/>
          </a:p>
          <a:p>
            <a:pPr eaLnBrk="1" hangingPunct="1">
              <a:buFont typeface="Wingdings" panose="05000000000000000000" pitchFamily="2" charset="2"/>
              <a:buNone/>
            </a:pPr>
            <a:r>
              <a:rPr lang="zh-CN" altLang="en-US" sz="2400" dirty="0" smtClean="0"/>
              <a:t>证据：	</a:t>
            </a:r>
            <a:r>
              <a:rPr lang="en-US" altLang="zh-CN" sz="2400" dirty="0" smtClean="0"/>
              <a:t>x is A</a:t>
            </a:r>
            <a:endParaRPr lang="en-US" altLang="zh-CN" sz="2400" dirty="0" smtClean="0"/>
          </a:p>
          <a:p>
            <a:pPr eaLnBrk="1" hangingPunct="1">
              <a:buFont typeface="Wingdings" panose="05000000000000000000" pitchFamily="2" charset="2"/>
              <a:buNone/>
            </a:pPr>
            <a:r>
              <a:rPr lang="en-US" altLang="zh-CN" sz="2400" dirty="0" smtClean="0"/>
              <a:t>-------------------------------------------</a:t>
            </a:r>
            <a:endParaRPr lang="en-US" altLang="zh-CN" sz="2400" dirty="0" smtClean="0"/>
          </a:p>
          <a:p>
            <a:pPr eaLnBrk="1" hangingPunct="1">
              <a:buFont typeface="Wingdings" panose="05000000000000000000" pitchFamily="2" charset="2"/>
              <a:buNone/>
            </a:pPr>
            <a:r>
              <a:rPr lang="zh-CN" altLang="en-US" sz="2400" dirty="0" smtClean="0"/>
              <a:t>结论：			</a:t>
            </a:r>
            <a:r>
              <a:rPr lang="en-US" altLang="zh-CN" sz="2400" dirty="0" smtClean="0"/>
              <a:t>y is B</a:t>
            </a:r>
            <a:endParaRPr lang="en-US" altLang="zh-CN" sz="2400" dirty="0" smtClean="0"/>
          </a:p>
          <a:p>
            <a:pPr eaLnBrk="1" hangingPunct="1">
              <a:buFont typeface="Wingdings" panose="05000000000000000000" pitchFamily="2" charset="2"/>
              <a:buChar char=""/>
            </a:pPr>
            <a:r>
              <a:rPr lang="zh-CN" altLang="en-US" sz="2400" dirty="0" smtClean="0">
                <a:solidFill>
                  <a:schemeClr val="tx1"/>
                </a:solidFill>
              </a:rPr>
              <a:t>原则</a:t>
            </a:r>
            <a:r>
              <a:rPr lang="en-US" altLang="zh-CN" sz="2400" dirty="0" smtClean="0">
                <a:solidFill>
                  <a:schemeClr val="tx1"/>
                </a:solidFill>
              </a:rPr>
              <a:t>2</a:t>
            </a:r>
            <a:r>
              <a:rPr lang="zh-CN" altLang="en-US" sz="2400" dirty="0" smtClean="0">
                <a:solidFill>
                  <a:schemeClr val="tx1"/>
                </a:solidFill>
              </a:rPr>
              <a:t>：</a:t>
            </a:r>
            <a:endParaRPr lang="zh-CN" altLang="en-US" sz="2400" dirty="0" smtClean="0">
              <a:solidFill>
                <a:schemeClr val="tx1"/>
              </a:solidFill>
            </a:endParaRPr>
          </a:p>
          <a:p>
            <a:pPr eaLnBrk="1" hangingPunct="1">
              <a:buFont typeface="Wingdings" panose="05000000000000000000" pitchFamily="2" charset="2"/>
              <a:buNone/>
            </a:pPr>
            <a:r>
              <a:rPr lang="zh-CN" altLang="en-US" sz="2400" dirty="0" smtClean="0"/>
              <a:t>知识：</a:t>
            </a:r>
            <a:r>
              <a:rPr lang="en-US" altLang="zh-CN" sz="2400" dirty="0" smtClean="0"/>
              <a:t>IF 	x is A 	THEN 	y is B</a:t>
            </a:r>
            <a:endParaRPr lang="en-US" altLang="zh-CN" sz="2400" dirty="0" smtClean="0"/>
          </a:p>
          <a:p>
            <a:pPr eaLnBrk="1" hangingPunct="1">
              <a:buFont typeface="Wingdings" panose="05000000000000000000" pitchFamily="2" charset="2"/>
              <a:buNone/>
            </a:pPr>
            <a:r>
              <a:rPr lang="zh-CN" altLang="en-US" sz="2400" dirty="0" smtClean="0"/>
              <a:t>证据：	</a:t>
            </a:r>
            <a:r>
              <a:rPr lang="en-US" altLang="zh-CN" sz="2400" dirty="0" smtClean="0"/>
              <a:t>x is very A</a:t>
            </a:r>
            <a:endParaRPr lang="en-US" altLang="zh-CN" sz="2400" dirty="0" smtClean="0"/>
          </a:p>
          <a:p>
            <a:pPr eaLnBrk="1" hangingPunct="1">
              <a:buFont typeface="Wingdings" panose="05000000000000000000" pitchFamily="2" charset="2"/>
              <a:buNone/>
            </a:pPr>
            <a:r>
              <a:rPr lang="en-US" altLang="zh-CN" sz="2400" dirty="0" smtClean="0"/>
              <a:t>------------------------------------------------</a:t>
            </a:r>
            <a:endParaRPr lang="en-US" altLang="zh-CN" sz="2400" dirty="0" smtClean="0"/>
          </a:p>
          <a:p>
            <a:pPr eaLnBrk="1" hangingPunct="1">
              <a:buFont typeface="Wingdings" panose="05000000000000000000" pitchFamily="2" charset="2"/>
              <a:buNone/>
            </a:pPr>
            <a:r>
              <a:rPr lang="zh-CN" altLang="en-US" sz="2400" dirty="0" smtClean="0"/>
              <a:t>结论：			</a:t>
            </a:r>
            <a:r>
              <a:rPr lang="en-US" altLang="zh-CN" sz="2400" dirty="0" smtClean="0"/>
              <a:t>y is very B</a:t>
            </a:r>
            <a:endParaRPr lang="en-US" altLang="zh-CN" sz="2400" dirty="0" smtClean="0"/>
          </a:p>
          <a:p>
            <a:pPr eaLnBrk="1" hangingPunct="1">
              <a:buFont typeface="Wingdings" panose="05000000000000000000" pitchFamily="2" charset="2"/>
              <a:buNone/>
            </a:pPr>
            <a:r>
              <a:rPr lang="en-US" altLang="zh-CN" sz="2400" dirty="0" smtClean="0"/>
              <a:t>					y is B</a:t>
            </a:r>
            <a:endParaRPr lang="en-US" altLang="zh-CN" sz="2400" dirty="0" smtClean="0"/>
          </a:p>
        </p:txBody>
      </p:sp>
      <p:sp>
        <p:nvSpPr>
          <p:cNvPr id="4" name="灯片编号占位符 5"/>
          <p:cNvSpPr>
            <a:spLocks noGrp="1"/>
          </p:cNvSpPr>
          <p:nvPr>
            <p:ph type="sldNum" sz="quarter" idx="12"/>
          </p:nvPr>
        </p:nvSpPr>
        <p:spPr/>
        <p:txBody>
          <a:bodyPr/>
          <a:lstStyle/>
          <a:p>
            <a:pPr>
              <a:defRPr/>
            </a:pPr>
            <a:fld id="{278297C6-8753-4AC2-934F-3D6BC6ED6928}"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 calcmode="lin" valueType="num">
                                      <p:cBhvr additive="base">
                                        <p:cTn id="12"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4515">
                                            <p:txEl>
                                              <p:pRg st="2" end="2"/>
                                            </p:txEl>
                                          </p:spTgt>
                                        </p:tgtEl>
                                        <p:attrNameLst>
                                          <p:attrName>style.visibility</p:attrName>
                                        </p:attrNameLst>
                                      </p:cBhvr>
                                      <p:to>
                                        <p:strVal val="visible"/>
                                      </p:to>
                                    </p:set>
                                    <p:anim calcmode="lin" valueType="num">
                                      <p:cBhvr additive="base">
                                        <p:cTn id="18"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4515">
                                            <p:txEl>
                                              <p:pRg st="3" end="3"/>
                                            </p:txEl>
                                          </p:spTgt>
                                        </p:tgtEl>
                                        <p:attrNameLst>
                                          <p:attrName>style.visibility</p:attrName>
                                        </p:attrNameLst>
                                      </p:cBhvr>
                                      <p:to>
                                        <p:strVal val="visible"/>
                                      </p:to>
                                    </p:set>
                                    <p:anim calcmode="lin" valueType="num">
                                      <p:cBhvr additive="base">
                                        <p:cTn id="24"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64515">
                                            <p:txEl>
                                              <p:pRg st="4" end="4"/>
                                            </p:txEl>
                                          </p:spTgt>
                                        </p:tgtEl>
                                        <p:attrNameLst>
                                          <p:attrName>style.visibility</p:attrName>
                                        </p:attrNameLst>
                                      </p:cBhvr>
                                      <p:to>
                                        <p:strVal val="visible"/>
                                      </p:to>
                                    </p:set>
                                    <p:anim calcmode="lin" valueType="num">
                                      <p:cBhvr additive="base">
                                        <p:cTn id="29"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4515">
                                            <p:txEl>
                                              <p:pRg st="5" end="5"/>
                                            </p:txEl>
                                          </p:spTgt>
                                        </p:tgtEl>
                                        <p:attrNameLst>
                                          <p:attrName>style.visibility</p:attrName>
                                        </p:attrNameLst>
                                      </p:cBhvr>
                                      <p:to>
                                        <p:strVal val="visible"/>
                                      </p:to>
                                    </p:set>
                                    <p:anim calcmode="lin" valueType="num">
                                      <p:cBhvr additive="base">
                                        <p:cTn id="35"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4515">
                                            <p:txEl>
                                              <p:pRg st="6" end="6"/>
                                            </p:txEl>
                                          </p:spTgt>
                                        </p:tgtEl>
                                        <p:attrNameLst>
                                          <p:attrName>style.visibility</p:attrName>
                                        </p:attrNameLst>
                                      </p:cBhvr>
                                      <p:to>
                                        <p:strVal val="visible"/>
                                      </p:to>
                                    </p:set>
                                    <p:anim calcmode="lin" valueType="num">
                                      <p:cBhvr additive="base">
                                        <p:cTn id="41"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64515">
                                            <p:txEl>
                                              <p:pRg st="7" end="7"/>
                                            </p:txEl>
                                          </p:spTgt>
                                        </p:tgtEl>
                                        <p:attrNameLst>
                                          <p:attrName>style.visibility</p:attrName>
                                        </p:attrNameLst>
                                      </p:cBhvr>
                                      <p:to>
                                        <p:strVal val="visible"/>
                                      </p:to>
                                    </p:set>
                                    <p:anim calcmode="lin" valueType="num">
                                      <p:cBhvr additive="base">
                                        <p:cTn id="46"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45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4515">
                                            <p:txEl>
                                              <p:pRg st="8" end="8"/>
                                            </p:txEl>
                                          </p:spTgt>
                                        </p:tgtEl>
                                        <p:attrNameLst>
                                          <p:attrName>style.visibility</p:attrName>
                                        </p:attrNameLst>
                                      </p:cBhvr>
                                      <p:to>
                                        <p:strVal val="visible"/>
                                      </p:to>
                                    </p:set>
                                    <p:anim calcmode="lin" valueType="num">
                                      <p:cBhvr additive="base">
                                        <p:cTn id="52"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4515">
                                            <p:txEl>
                                              <p:pRg st="8" end="8"/>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64515">
                                            <p:txEl>
                                              <p:pRg st="9" end="9"/>
                                            </p:txEl>
                                          </p:spTgt>
                                        </p:tgtEl>
                                        <p:attrNameLst>
                                          <p:attrName>style.visibility</p:attrName>
                                        </p:attrNameLst>
                                      </p:cBhvr>
                                      <p:to>
                                        <p:strVal val="visible"/>
                                      </p:to>
                                    </p:set>
                                    <p:anim calcmode="lin" valueType="num">
                                      <p:cBhvr additive="base">
                                        <p:cTn id="57" dur="500" fill="hold"/>
                                        <p:tgtEl>
                                          <p:spTgt spid="64515">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45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4515">
                                            <p:txEl>
                                              <p:pRg st="10" end="10"/>
                                            </p:txEl>
                                          </p:spTgt>
                                        </p:tgtEl>
                                        <p:attrNameLst>
                                          <p:attrName>style.visibility</p:attrName>
                                        </p:attrNameLst>
                                      </p:cBhvr>
                                      <p:to>
                                        <p:strVal val="visible"/>
                                      </p:to>
                                    </p:set>
                                    <p:anim calcmode="lin" valueType="num">
                                      <p:cBhvr additive="base">
                                        <p:cTn id="63" dur="500" fill="hold"/>
                                        <p:tgtEl>
                                          <p:spTgt spid="64515">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45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4515">
                                            <p:txEl>
                                              <p:pRg st="11" end="11"/>
                                            </p:txEl>
                                          </p:spTgt>
                                        </p:tgtEl>
                                        <p:attrNameLst>
                                          <p:attrName>style.visibility</p:attrName>
                                        </p:attrNameLst>
                                      </p:cBhvr>
                                      <p:to>
                                        <p:strVal val="visible"/>
                                      </p:to>
                                    </p:set>
                                    <p:anim calcmode="lin" valueType="num">
                                      <p:cBhvr additive="base">
                                        <p:cTn id="69" dur="500" fill="hold"/>
                                        <p:tgtEl>
                                          <p:spTgt spid="64515">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45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a:xfrm>
            <a:off x="685800" y="304800"/>
            <a:ext cx="7772400" cy="838200"/>
          </a:xfrm>
        </p:spPr>
        <p:txBody>
          <a:bodyPr/>
          <a:lstStyle/>
          <a:p>
            <a:pPr eaLnBrk="1" fontAlgn="auto" hangingPunct="1">
              <a:spcAft>
                <a:spcPts val="0"/>
              </a:spcAft>
              <a:defRPr/>
            </a:pPr>
            <a:r>
              <a:rPr lang="zh-CN" altLang="en-US" dirty="0"/>
              <a:t>各种模糊关系的性能分析</a:t>
            </a:r>
            <a:r>
              <a:rPr lang="en-US" altLang="zh-CN" dirty="0"/>
              <a:t>(2)</a:t>
            </a:r>
            <a:endParaRPr lang="en-US" altLang="zh-CN" dirty="0"/>
          </a:p>
        </p:txBody>
      </p:sp>
      <p:sp>
        <p:nvSpPr>
          <p:cNvPr id="65539" name="Rectangle 1027" descr="Rectangle: Click to edit Master text styles&#10;Second level&#10;Third level&#10;Fourth level&#10;Fifth level"/>
          <p:cNvSpPr>
            <a:spLocks noGrp="1" noChangeArrowheads="1"/>
          </p:cNvSpPr>
          <p:nvPr>
            <p:ph idx="1"/>
          </p:nvPr>
        </p:nvSpPr>
        <p:spPr>
          <a:xfrm>
            <a:off x="812800" y="1524000"/>
            <a:ext cx="7143750" cy="4425950"/>
          </a:xfrm>
        </p:spPr>
        <p:txBody>
          <a:bodyPr>
            <a:normAutofit fontScale="92500" lnSpcReduction="20000"/>
          </a:bodyPr>
          <a:lstStyle/>
          <a:p>
            <a:pPr eaLnBrk="1" hangingPunct="1">
              <a:lnSpc>
                <a:spcPct val="90000"/>
              </a:lnSpc>
              <a:buFont typeface="Wingdings" panose="05000000000000000000" pitchFamily="2" charset="2"/>
              <a:buChar char=""/>
            </a:pPr>
            <a:r>
              <a:rPr lang="zh-CN" altLang="en-US" sz="2000" dirty="0" smtClean="0">
                <a:solidFill>
                  <a:schemeClr val="tx1"/>
                </a:solidFill>
              </a:rPr>
              <a:t>原则</a:t>
            </a:r>
            <a:r>
              <a:rPr lang="en-US" altLang="zh-CN" sz="2000" dirty="0" smtClean="0">
                <a:solidFill>
                  <a:schemeClr val="tx1"/>
                </a:solidFill>
              </a:rPr>
              <a:t>3</a:t>
            </a:r>
            <a:r>
              <a:rPr lang="zh-CN" altLang="en-US" sz="2000" dirty="0" smtClean="0">
                <a:solidFill>
                  <a:schemeClr val="tx1"/>
                </a:solidFill>
              </a:rPr>
              <a:t>：</a:t>
            </a:r>
            <a:endParaRPr lang="zh-CN" altLang="en-US" sz="2000" dirty="0" smtClean="0">
              <a:solidFill>
                <a:schemeClr val="tx1"/>
              </a:solidFill>
            </a:endParaRPr>
          </a:p>
          <a:p>
            <a:pPr eaLnBrk="1" hangingPunct="1">
              <a:lnSpc>
                <a:spcPct val="90000"/>
              </a:lnSpc>
              <a:buFont typeface="Wingdings" panose="05000000000000000000" pitchFamily="2" charset="2"/>
              <a:buNone/>
            </a:pPr>
            <a:r>
              <a:rPr lang="zh-CN" altLang="en-US" sz="2000" dirty="0" smtClean="0"/>
              <a:t>知识：</a:t>
            </a:r>
            <a:r>
              <a:rPr lang="en-US" altLang="zh-CN" sz="2000" dirty="0" smtClean="0"/>
              <a:t>IF 	x is A 	THEN 	y is B</a:t>
            </a:r>
            <a:endParaRPr lang="en-US" altLang="zh-CN" sz="2000" dirty="0" smtClean="0"/>
          </a:p>
          <a:p>
            <a:pPr eaLnBrk="1" hangingPunct="1">
              <a:lnSpc>
                <a:spcPct val="90000"/>
              </a:lnSpc>
              <a:buFont typeface="Wingdings" panose="05000000000000000000" pitchFamily="2" charset="2"/>
              <a:buNone/>
            </a:pPr>
            <a:r>
              <a:rPr lang="zh-CN" altLang="en-US" sz="2000" dirty="0" smtClean="0"/>
              <a:t>证据：		</a:t>
            </a:r>
            <a:r>
              <a:rPr lang="en-US" altLang="zh-CN" sz="2000" dirty="0" smtClean="0"/>
              <a:t>x is more or less A</a:t>
            </a:r>
            <a:endParaRPr lang="en-US" altLang="zh-CN" sz="2000" dirty="0" smtClean="0"/>
          </a:p>
          <a:p>
            <a:pPr eaLnBrk="1" hangingPunct="1">
              <a:lnSpc>
                <a:spcPct val="90000"/>
              </a:lnSpc>
              <a:buFont typeface="Wingdings" panose="05000000000000000000" pitchFamily="2" charset="2"/>
              <a:buNone/>
            </a:pPr>
            <a:r>
              <a:rPr lang="en-US" altLang="zh-CN" sz="2000" dirty="0" smtClean="0"/>
              <a:t>----------------------------------------------------------------</a:t>
            </a:r>
            <a:endParaRPr lang="en-US" altLang="zh-CN" sz="2000" dirty="0" smtClean="0"/>
          </a:p>
          <a:p>
            <a:pPr eaLnBrk="1" hangingPunct="1">
              <a:lnSpc>
                <a:spcPct val="90000"/>
              </a:lnSpc>
              <a:buFont typeface="Wingdings" panose="05000000000000000000" pitchFamily="2" charset="2"/>
              <a:buNone/>
            </a:pPr>
            <a:r>
              <a:rPr lang="zh-CN" altLang="en-US" sz="2000" dirty="0" smtClean="0"/>
              <a:t>结论：				</a:t>
            </a:r>
            <a:r>
              <a:rPr lang="en-US" altLang="zh-CN" sz="2000" dirty="0" smtClean="0"/>
              <a:t>y is more or less B</a:t>
            </a:r>
            <a:endParaRPr lang="en-US" altLang="zh-CN" sz="2000" dirty="0" smtClean="0"/>
          </a:p>
          <a:p>
            <a:pPr eaLnBrk="1" hangingPunct="1">
              <a:lnSpc>
                <a:spcPct val="90000"/>
              </a:lnSpc>
              <a:buFont typeface="Wingdings" panose="05000000000000000000" pitchFamily="2" charset="2"/>
              <a:buNone/>
            </a:pPr>
            <a:r>
              <a:rPr lang="en-US" altLang="zh-CN" sz="2000" dirty="0" smtClean="0"/>
              <a:t>					y is B</a:t>
            </a:r>
            <a:endParaRPr lang="en-US" altLang="zh-CN" sz="2000" dirty="0" smtClean="0"/>
          </a:p>
          <a:p>
            <a:pPr eaLnBrk="1" hangingPunct="1">
              <a:lnSpc>
                <a:spcPct val="90000"/>
              </a:lnSpc>
              <a:buFont typeface="Wingdings" panose="05000000000000000000" pitchFamily="2" charset="2"/>
              <a:buChar char=""/>
            </a:pPr>
            <a:r>
              <a:rPr lang="zh-CN" altLang="en-US" sz="2000" dirty="0" smtClean="0">
                <a:solidFill>
                  <a:schemeClr val="tx1"/>
                </a:solidFill>
              </a:rPr>
              <a:t>原则</a:t>
            </a:r>
            <a:r>
              <a:rPr lang="en-US" altLang="zh-CN" sz="2000" dirty="0" smtClean="0">
                <a:solidFill>
                  <a:schemeClr val="tx1"/>
                </a:solidFill>
              </a:rPr>
              <a:t>4</a:t>
            </a:r>
            <a:r>
              <a:rPr lang="zh-CN" altLang="en-US" sz="2000" dirty="0" smtClean="0">
                <a:solidFill>
                  <a:schemeClr val="tx1"/>
                </a:solidFill>
              </a:rPr>
              <a:t>：</a:t>
            </a:r>
            <a:endParaRPr lang="zh-CN" altLang="en-US" sz="2000" dirty="0" smtClean="0">
              <a:solidFill>
                <a:schemeClr val="tx1"/>
              </a:solidFill>
            </a:endParaRPr>
          </a:p>
          <a:p>
            <a:pPr eaLnBrk="1" hangingPunct="1">
              <a:lnSpc>
                <a:spcPct val="90000"/>
              </a:lnSpc>
              <a:buFont typeface="Wingdings" panose="05000000000000000000" pitchFamily="2" charset="2"/>
              <a:buNone/>
            </a:pPr>
            <a:r>
              <a:rPr lang="zh-CN" altLang="en-US" sz="2000" dirty="0" smtClean="0"/>
              <a:t>知识：</a:t>
            </a:r>
            <a:r>
              <a:rPr lang="en-US" altLang="zh-CN" sz="2000" dirty="0" smtClean="0"/>
              <a:t>IF 	x is A 	THEN 	y is B</a:t>
            </a:r>
            <a:endParaRPr lang="en-US" altLang="zh-CN" sz="2000" dirty="0" smtClean="0"/>
          </a:p>
          <a:p>
            <a:pPr eaLnBrk="1" hangingPunct="1">
              <a:lnSpc>
                <a:spcPct val="90000"/>
              </a:lnSpc>
              <a:buFont typeface="Wingdings" panose="05000000000000000000" pitchFamily="2" charset="2"/>
              <a:buNone/>
            </a:pPr>
            <a:r>
              <a:rPr lang="zh-CN" altLang="en-US" sz="2000" dirty="0" smtClean="0"/>
              <a:t>证据：		</a:t>
            </a:r>
            <a:r>
              <a:rPr lang="en-US" altLang="zh-CN" sz="2000" dirty="0" smtClean="0"/>
              <a:t>x is not A</a:t>
            </a:r>
            <a:endParaRPr lang="en-US" altLang="zh-CN" sz="2000" dirty="0" smtClean="0"/>
          </a:p>
          <a:p>
            <a:pPr eaLnBrk="1" hangingPunct="1">
              <a:lnSpc>
                <a:spcPct val="90000"/>
              </a:lnSpc>
              <a:buFont typeface="Wingdings" panose="05000000000000000000" pitchFamily="2" charset="2"/>
              <a:buNone/>
            </a:pPr>
            <a:r>
              <a:rPr lang="en-US" altLang="zh-CN" sz="2000" dirty="0" smtClean="0"/>
              <a:t>------------------------------------------------</a:t>
            </a:r>
            <a:endParaRPr lang="en-US" altLang="zh-CN" sz="2000" dirty="0" smtClean="0"/>
          </a:p>
          <a:p>
            <a:pPr eaLnBrk="1" hangingPunct="1">
              <a:lnSpc>
                <a:spcPct val="90000"/>
              </a:lnSpc>
              <a:buFont typeface="Wingdings" panose="05000000000000000000" pitchFamily="2" charset="2"/>
              <a:buNone/>
            </a:pPr>
            <a:r>
              <a:rPr lang="zh-CN" altLang="en-US" sz="2000" dirty="0" smtClean="0"/>
              <a:t>结论：				</a:t>
            </a:r>
            <a:r>
              <a:rPr lang="en-US" altLang="zh-CN" sz="2000" dirty="0" smtClean="0"/>
              <a:t>y is unknown</a:t>
            </a:r>
            <a:endParaRPr lang="en-US" altLang="zh-CN" sz="2000" dirty="0" smtClean="0"/>
          </a:p>
          <a:p>
            <a:pPr eaLnBrk="1" hangingPunct="1">
              <a:lnSpc>
                <a:spcPct val="90000"/>
              </a:lnSpc>
              <a:buFont typeface="Wingdings" panose="05000000000000000000" pitchFamily="2" charset="2"/>
              <a:buNone/>
            </a:pPr>
            <a:r>
              <a:rPr lang="en-US" altLang="zh-CN" sz="2000" dirty="0" smtClean="0"/>
              <a:t>					y is not B</a:t>
            </a:r>
            <a:endParaRPr lang="en-US" altLang="zh-CN" sz="2000" dirty="0" smtClean="0"/>
          </a:p>
          <a:p>
            <a:pPr eaLnBrk="1" hangingPunct="1">
              <a:lnSpc>
                <a:spcPct val="90000"/>
              </a:lnSpc>
              <a:buFont typeface="Wingdings" panose="05000000000000000000" pitchFamily="2" charset="2"/>
              <a:buNone/>
            </a:pPr>
            <a:r>
              <a:rPr lang="zh-CN" altLang="en-US" sz="2400" dirty="0" smtClean="0">
                <a:solidFill>
                  <a:schemeClr val="tx1"/>
                </a:solidFill>
              </a:rPr>
              <a:t>以上原则是针对模糊假言推理的。</a:t>
            </a:r>
            <a:endParaRPr lang="zh-CN" altLang="en-US" sz="2400" dirty="0" smtClean="0">
              <a:solidFill>
                <a:schemeClr val="tx1"/>
              </a:solidFill>
            </a:endParaRPr>
          </a:p>
        </p:txBody>
      </p:sp>
      <p:sp>
        <p:nvSpPr>
          <p:cNvPr id="4" name="灯片编号占位符 5"/>
          <p:cNvSpPr>
            <a:spLocks noGrp="1"/>
          </p:cNvSpPr>
          <p:nvPr>
            <p:ph type="sldNum" sz="quarter" idx="12"/>
          </p:nvPr>
        </p:nvSpPr>
        <p:spPr/>
        <p:txBody>
          <a:bodyPr/>
          <a:lstStyle/>
          <a:p>
            <a:pPr>
              <a:defRPr/>
            </a:pPr>
            <a:fld id="{1D7719D1-AD9A-4EC7-8068-EEFFF5AD3D06}"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 calcmode="lin" valueType="num">
                                      <p:cBhvr additive="base">
                                        <p:cTn id="12"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5539">
                                            <p:txEl>
                                              <p:pRg st="2" end="2"/>
                                            </p:txEl>
                                          </p:spTgt>
                                        </p:tgtEl>
                                        <p:attrNameLst>
                                          <p:attrName>style.visibility</p:attrName>
                                        </p:attrNameLst>
                                      </p:cBhvr>
                                      <p:to>
                                        <p:strVal val="visible"/>
                                      </p:to>
                                    </p:set>
                                    <p:anim calcmode="lin" valueType="num">
                                      <p:cBhvr additive="base">
                                        <p:cTn id="18"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65539">
                                            <p:txEl>
                                              <p:pRg st="3" end="3"/>
                                            </p:txEl>
                                          </p:spTgt>
                                        </p:tgtEl>
                                        <p:attrNameLst>
                                          <p:attrName>style.visibility</p:attrName>
                                        </p:attrNameLst>
                                      </p:cBhvr>
                                      <p:to>
                                        <p:strVal val="visible"/>
                                      </p:to>
                                    </p:set>
                                    <p:anim calcmode="lin" valueType="num">
                                      <p:cBhvr additive="base">
                                        <p:cTn id="23"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5539">
                                            <p:txEl>
                                              <p:pRg st="4" end="4"/>
                                            </p:txEl>
                                          </p:spTgt>
                                        </p:tgtEl>
                                        <p:attrNameLst>
                                          <p:attrName>style.visibility</p:attrName>
                                        </p:attrNameLst>
                                      </p:cBhvr>
                                      <p:to>
                                        <p:strVal val="visible"/>
                                      </p:to>
                                    </p:set>
                                    <p:anim calcmode="lin" valueType="num">
                                      <p:cBhvr additive="base">
                                        <p:cTn id="29"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5539">
                                            <p:txEl>
                                              <p:pRg st="5" end="5"/>
                                            </p:txEl>
                                          </p:spTgt>
                                        </p:tgtEl>
                                        <p:attrNameLst>
                                          <p:attrName>style.visibility</p:attrName>
                                        </p:attrNameLst>
                                      </p:cBhvr>
                                      <p:to>
                                        <p:strVal val="visible"/>
                                      </p:to>
                                    </p:set>
                                    <p:anim calcmode="lin" valueType="num">
                                      <p:cBhvr additive="base">
                                        <p:cTn id="35"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5539">
                                            <p:txEl>
                                              <p:pRg st="6" end="6"/>
                                            </p:txEl>
                                          </p:spTgt>
                                        </p:tgtEl>
                                        <p:attrNameLst>
                                          <p:attrName>style.visibility</p:attrName>
                                        </p:attrNameLst>
                                      </p:cBhvr>
                                      <p:to>
                                        <p:strVal val="visible"/>
                                      </p:to>
                                    </p:set>
                                    <p:anim calcmode="lin" valueType="num">
                                      <p:cBhvr additive="base">
                                        <p:cTn id="41"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65539">
                                            <p:txEl>
                                              <p:pRg st="7" end="7"/>
                                            </p:txEl>
                                          </p:spTgt>
                                        </p:tgtEl>
                                        <p:attrNameLst>
                                          <p:attrName>style.visibility</p:attrName>
                                        </p:attrNameLst>
                                      </p:cBhvr>
                                      <p:to>
                                        <p:strVal val="visible"/>
                                      </p:to>
                                    </p:set>
                                    <p:anim calcmode="lin" valueType="num">
                                      <p:cBhvr additive="base">
                                        <p:cTn id="46" dur="500" fill="hold"/>
                                        <p:tgtEl>
                                          <p:spTgt spid="65539">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55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65539">
                                            <p:txEl>
                                              <p:pRg st="8" end="8"/>
                                            </p:txEl>
                                          </p:spTgt>
                                        </p:tgtEl>
                                        <p:attrNameLst>
                                          <p:attrName>style.visibility</p:attrName>
                                        </p:attrNameLst>
                                      </p:cBhvr>
                                      <p:to>
                                        <p:strVal val="visible"/>
                                      </p:to>
                                    </p:set>
                                    <p:anim calcmode="lin" valueType="num">
                                      <p:cBhvr additive="base">
                                        <p:cTn id="52"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65539">
                                            <p:txEl>
                                              <p:pRg st="9" end="9"/>
                                            </p:txEl>
                                          </p:spTgt>
                                        </p:tgtEl>
                                        <p:attrNameLst>
                                          <p:attrName>style.visibility</p:attrName>
                                        </p:attrNameLst>
                                      </p:cBhvr>
                                      <p:to>
                                        <p:strVal val="visible"/>
                                      </p:to>
                                    </p:set>
                                    <p:anim calcmode="lin" valueType="num">
                                      <p:cBhvr additive="base">
                                        <p:cTn id="57"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55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5539">
                                            <p:txEl>
                                              <p:pRg st="10" end="10"/>
                                            </p:txEl>
                                          </p:spTgt>
                                        </p:tgtEl>
                                        <p:attrNameLst>
                                          <p:attrName>style.visibility</p:attrName>
                                        </p:attrNameLst>
                                      </p:cBhvr>
                                      <p:to>
                                        <p:strVal val="visible"/>
                                      </p:to>
                                    </p:set>
                                    <p:anim calcmode="lin" valueType="num">
                                      <p:cBhvr additive="base">
                                        <p:cTn id="63"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55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5539">
                                            <p:txEl>
                                              <p:pRg st="11" end="11"/>
                                            </p:txEl>
                                          </p:spTgt>
                                        </p:tgtEl>
                                        <p:attrNameLst>
                                          <p:attrName>style.visibility</p:attrName>
                                        </p:attrNameLst>
                                      </p:cBhvr>
                                      <p:to>
                                        <p:strVal val="visible"/>
                                      </p:to>
                                    </p:set>
                                    <p:anim calcmode="lin" valueType="num">
                                      <p:cBhvr additive="base">
                                        <p:cTn id="69" dur="500" fill="hold"/>
                                        <p:tgtEl>
                                          <p:spTgt spid="65539">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55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5539">
                                            <p:txEl>
                                              <p:pRg st="12" end="12"/>
                                            </p:txEl>
                                          </p:spTgt>
                                        </p:tgtEl>
                                        <p:attrNameLst>
                                          <p:attrName>style.visibility</p:attrName>
                                        </p:attrNameLst>
                                      </p:cBhvr>
                                      <p:to>
                                        <p:strVal val="visible"/>
                                      </p:to>
                                    </p:set>
                                    <p:anim calcmode="lin" valueType="num">
                                      <p:cBhvr additive="base">
                                        <p:cTn id="75" dur="500" fill="hold"/>
                                        <p:tgtEl>
                                          <p:spTgt spid="65539">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55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altLang="zh-CN" dirty="0" smtClean="0"/>
              <a:t>1. </a:t>
            </a:r>
            <a:r>
              <a:rPr lang="zh-CN" altLang="en-US" dirty="0" smtClean="0"/>
              <a:t>模糊</a:t>
            </a:r>
            <a:r>
              <a:rPr lang="zh-CN" altLang="en-US" dirty="0"/>
              <a:t>集</a:t>
            </a:r>
            <a:endParaRPr lang="zh-CN" altLang="en-US" dirty="0"/>
          </a:p>
        </p:txBody>
      </p:sp>
      <p:sp>
        <p:nvSpPr>
          <p:cNvPr id="13619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800" dirty="0" smtClean="0"/>
              <a:t>用模糊集表示模糊性概念。</a:t>
            </a:r>
            <a:endParaRPr lang="zh-CN" altLang="en-US" sz="2800" dirty="0" smtClean="0"/>
          </a:p>
          <a:p>
            <a:pPr eaLnBrk="1" hangingPunct="1"/>
            <a:r>
              <a:rPr lang="zh-CN" altLang="en-US" sz="2800" dirty="0" smtClean="0"/>
              <a:t>模糊集的思路：</a:t>
            </a:r>
            <a:endParaRPr lang="zh-CN" altLang="en-US" sz="2800" dirty="0" smtClean="0"/>
          </a:p>
          <a:p>
            <a:pPr lvl="1" eaLnBrk="1" hangingPunct="1"/>
            <a:r>
              <a:rPr lang="zh-CN" altLang="en-US" sz="2400" dirty="0" smtClean="0"/>
              <a:t>把特征函数的取值范围从</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{0,1}</a:t>
            </a:r>
            <a:r>
              <a:rPr lang="zh-CN" altLang="en-US" sz="2400" dirty="0" smtClean="0"/>
              <a:t>推广到</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[0,1]</a:t>
            </a:r>
            <a:r>
              <a:rPr lang="zh-CN" altLang="en-US" sz="2400" dirty="0" smtClean="0"/>
              <a:t>上。</a:t>
            </a:r>
            <a:endParaRPr lang="zh-CN" altLang="en-US" sz="2400" dirty="0" smtClean="0"/>
          </a:p>
          <a:p>
            <a:pPr eaLnBrk="1" hangingPunct="1"/>
            <a:r>
              <a:rPr lang="zh-CN" altLang="en-US" sz="2800" dirty="0" smtClean="0"/>
              <a:t>定义</a:t>
            </a:r>
            <a:r>
              <a:rPr lang="en-US" altLang="zh-CN" sz="2800" dirty="0" smtClean="0"/>
              <a:t>4.4 </a:t>
            </a:r>
            <a:r>
              <a:rPr lang="zh-CN" altLang="en-US" sz="2800" dirty="0" smtClean="0"/>
              <a:t>设</a:t>
            </a:r>
            <a:r>
              <a:rPr lang="en-US" altLang="zh-CN" sz="2800" dirty="0" smtClean="0"/>
              <a:t>U</a:t>
            </a:r>
            <a:r>
              <a:rPr lang="zh-CN" altLang="en-US" sz="2800" dirty="0" smtClean="0"/>
              <a:t>是论域，</a:t>
            </a:r>
            <a:r>
              <a:rPr lang="en-US" altLang="zh-CN" sz="2800" i="1" dirty="0" err="1" smtClean="0"/>
              <a:t>μ</a:t>
            </a:r>
            <a:r>
              <a:rPr lang="en-US" altLang="zh-CN" sz="2800" baseline="-25000" dirty="0" err="1" smtClean="0"/>
              <a:t>A</a:t>
            </a:r>
            <a:r>
              <a:rPr lang="zh-CN" altLang="en-US" sz="2800" dirty="0" smtClean="0"/>
              <a:t>是把任意</a:t>
            </a:r>
            <a:r>
              <a:rPr lang="en-US" altLang="zh-CN" sz="2800" i="1" dirty="0" err="1" smtClean="0"/>
              <a:t>u</a:t>
            </a:r>
            <a:r>
              <a:rPr lang="en-US" altLang="zh-CN" sz="2800" dirty="0" err="1" smtClean="0"/>
              <a:t>∈U</a:t>
            </a:r>
            <a:r>
              <a:rPr lang="zh-CN" altLang="en-US" sz="2800" dirty="0" smtClean="0"/>
              <a:t>映射为</a:t>
            </a:r>
            <a:r>
              <a:rPr lang="en-US" altLang="zh-CN" sz="2800" dirty="0" smtClean="0"/>
              <a:t>[0,1]</a:t>
            </a:r>
            <a:r>
              <a:rPr lang="zh-CN" altLang="en-US" sz="2800" dirty="0" smtClean="0"/>
              <a:t>上某个值的函数，即</a:t>
            </a:r>
            <a:endParaRPr lang="zh-CN" altLang="en-US" sz="2800" dirty="0" smtClean="0"/>
          </a:p>
          <a:p>
            <a:pPr lvl="1" algn="ctr" eaLnBrk="1" hangingPunct="1">
              <a:buFont typeface="Wingdings" panose="05000000000000000000" pitchFamily="2" charset="2"/>
              <a:buNone/>
            </a:pPr>
            <a:r>
              <a:rPr lang="en-US" altLang="zh-CN"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μ</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:U→[0,1]</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或者</a:t>
            </a:r>
            <a:r>
              <a:rPr lang="en-US" altLang="zh-CN"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altLang="zh-CN" sz="2400" b="1" i="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μ</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altLang="zh-CN" sz="2400" b="1" i="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buFont typeface="Wingdings" panose="05000000000000000000" pitchFamily="2" charset="2"/>
              <a:buNone/>
            </a:pPr>
            <a:r>
              <a:rPr lang="en-US" altLang="zh-CN" sz="2400" dirty="0" smtClean="0"/>
              <a:t>	</a:t>
            </a:r>
            <a:r>
              <a:rPr lang="zh-CN" altLang="en-US" sz="2400" dirty="0" smtClean="0"/>
              <a:t>则称</a:t>
            </a:r>
            <a:r>
              <a:rPr lang="en-US" altLang="zh-CN" sz="2400" i="1" dirty="0" err="1" smtClean="0"/>
              <a:t>μ</a:t>
            </a:r>
            <a:r>
              <a:rPr lang="en-US" altLang="zh-CN" sz="2400" baseline="-25000" dirty="0" err="1" smtClean="0"/>
              <a:t>A</a:t>
            </a:r>
            <a:r>
              <a:rPr lang="zh-CN" altLang="en-US" sz="2400" dirty="0" smtClean="0"/>
              <a:t>为定义在</a:t>
            </a:r>
            <a:r>
              <a:rPr lang="en-US" altLang="zh-CN" sz="2400" dirty="0" smtClean="0"/>
              <a:t>U</a:t>
            </a:r>
            <a:r>
              <a:rPr lang="zh-CN" altLang="en-US" sz="2400" dirty="0" smtClean="0"/>
              <a:t>上的一个</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隶属函数</a:t>
            </a:r>
            <a:r>
              <a:rPr lang="zh-CN" altLang="en-US" sz="2400" dirty="0" smtClean="0"/>
              <a:t>，由</a:t>
            </a:r>
            <a:r>
              <a:rPr lang="en-US" altLang="zh-CN" sz="2400" i="1" dirty="0" err="1" smtClean="0"/>
              <a:t>μ</a:t>
            </a:r>
            <a:r>
              <a:rPr lang="en-US" altLang="zh-CN" sz="2400" baseline="-25000" dirty="0" err="1" smtClean="0"/>
              <a:t>A</a:t>
            </a:r>
            <a:r>
              <a:rPr lang="en-US" altLang="zh-CN" sz="2400" dirty="0" smtClean="0"/>
              <a:t>(</a:t>
            </a:r>
            <a:r>
              <a:rPr lang="en-US" altLang="zh-CN" sz="2400" i="1" dirty="0" smtClean="0"/>
              <a:t>u</a:t>
            </a:r>
            <a:r>
              <a:rPr lang="en-US" altLang="zh-CN" sz="2400" dirty="0" smtClean="0"/>
              <a:t>)(</a:t>
            </a:r>
            <a:r>
              <a:rPr lang="en-US" altLang="zh-CN" sz="2400" i="1" dirty="0" err="1" smtClean="0"/>
              <a:t>u</a:t>
            </a:r>
            <a:r>
              <a:rPr lang="en-US" altLang="zh-CN" sz="2400" dirty="0" err="1" smtClean="0"/>
              <a:t>∈U</a:t>
            </a:r>
            <a:r>
              <a:rPr lang="en-US" altLang="zh-CN" sz="2400" dirty="0" smtClean="0"/>
              <a:t>)</a:t>
            </a:r>
            <a:r>
              <a:rPr lang="zh-CN" altLang="en-US" sz="2400" dirty="0" smtClean="0"/>
              <a:t>所构成的</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集合</a:t>
            </a:r>
            <a:r>
              <a:rPr lang="en-US" altLang="zh-CN" dirty="0"/>
              <a:t>A</a:t>
            </a:r>
            <a:r>
              <a:rPr lang="zh-CN" altLang="en-US" sz="2400" dirty="0" smtClean="0"/>
              <a:t>称为</a:t>
            </a:r>
            <a:r>
              <a:rPr lang="en-US" altLang="zh-CN" sz="2400" dirty="0" smtClean="0"/>
              <a:t>U</a:t>
            </a:r>
            <a:r>
              <a:rPr lang="zh-CN" altLang="en-US" sz="2400" dirty="0" smtClean="0"/>
              <a:t>上的一个</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模糊集</a:t>
            </a:r>
            <a:r>
              <a:rPr lang="zh-CN" altLang="en-US" sz="2400" dirty="0" smtClean="0"/>
              <a:t>，</a:t>
            </a:r>
            <a:r>
              <a:rPr lang="en-US" altLang="zh-CN" sz="2400" b="1" i="1"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μ</a:t>
            </a:r>
            <a:r>
              <a:rPr lang="en-US" altLang="zh-CN" sz="2400" b="1"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b="1" i="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sz="2400" dirty="0" smtClean="0"/>
              <a:t>称为</a:t>
            </a:r>
            <a:r>
              <a:rPr lang="en-US" altLang="zh-CN" sz="2400" i="1" dirty="0" smtClean="0"/>
              <a:t>μ</a:t>
            </a:r>
            <a:r>
              <a:rPr lang="zh-CN" altLang="en-US" sz="2400" dirty="0" smtClean="0"/>
              <a:t>对</a:t>
            </a:r>
            <a:r>
              <a:rPr lang="en-US" altLang="zh-CN" sz="2400" dirty="0" smtClean="0"/>
              <a:t>A</a:t>
            </a:r>
            <a:r>
              <a:rPr lang="zh-CN" altLang="en-US" sz="2400" dirty="0" smtClean="0"/>
              <a:t>的</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隶属度</a:t>
            </a:r>
            <a:r>
              <a:rPr lang="zh-CN" altLang="en-US" sz="2400" dirty="0" smtClean="0"/>
              <a:t>。</a:t>
            </a:r>
            <a:endParaRPr lang="zh-CN" altLang="en-US" sz="2400" dirty="0" smtClean="0"/>
          </a:p>
        </p:txBody>
      </p:sp>
      <p:sp>
        <p:nvSpPr>
          <p:cNvPr id="4" name="灯片编号占位符 5"/>
          <p:cNvSpPr>
            <a:spLocks noGrp="1"/>
          </p:cNvSpPr>
          <p:nvPr>
            <p:ph type="sldNum" sz="quarter" idx="12"/>
          </p:nvPr>
        </p:nvSpPr>
        <p:spPr/>
        <p:txBody>
          <a:bodyPr/>
          <a:lstStyle/>
          <a:p>
            <a:pPr>
              <a:defRPr/>
            </a:pPr>
            <a:fld id="{82E5AE44-CA75-47A3-9167-30379243E176}"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 calcmode="lin" valueType="num">
                                      <p:cBhvr additive="base">
                                        <p:cTn id="7" dur="5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6195">
                                            <p:txEl>
                                              <p:pRg st="1" end="1"/>
                                            </p:txEl>
                                          </p:spTgt>
                                        </p:tgtEl>
                                        <p:attrNameLst>
                                          <p:attrName>style.visibility</p:attrName>
                                        </p:attrNameLst>
                                      </p:cBhvr>
                                      <p:to>
                                        <p:strVal val="visible"/>
                                      </p:to>
                                    </p:set>
                                    <p:anim calcmode="lin" valueType="num">
                                      <p:cBhvr additive="base">
                                        <p:cTn id="13" dur="5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19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36195">
                                            <p:txEl>
                                              <p:pRg st="2" end="2"/>
                                            </p:txEl>
                                          </p:spTgt>
                                        </p:tgtEl>
                                        <p:attrNameLst>
                                          <p:attrName>style.visibility</p:attrName>
                                        </p:attrNameLst>
                                      </p:cBhvr>
                                      <p:to>
                                        <p:strVal val="visible"/>
                                      </p:to>
                                    </p:set>
                                    <p:anim calcmode="lin" valueType="num">
                                      <p:cBhvr additive="base">
                                        <p:cTn id="18" dur="5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6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6195">
                                            <p:txEl>
                                              <p:pRg st="3" end="3"/>
                                            </p:txEl>
                                          </p:spTgt>
                                        </p:tgtEl>
                                        <p:attrNameLst>
                                          <p:attrName>style.visibility</p:attrName>
                                        </p:attrNameLst>
                                      </p:cBhvr>
                                      <p:to>
                                        <p:strVal val="visible"/>
                                      </p:to>
                                    </p:set>
                                    <p:anim calcmode="lin" valueType="num">
                                      <p:cBhvr additive="base">
                                        <p:cTn id="24" dur="5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6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6195">
                                            <p:txEl>
                                              <p:pRg st="4" end="4"/>
                                            </p:txEl>
                                          </p:spTgt>
                                        </p:tgtEl>
                                        <p:attrNameLst>
                                          <p:attrName>style.visibility</p:attrName>
                                        </p:attrNameLst>
                                      </p:cBhvr>
                                      <p:to>
                                        <p:strVal val="visible"/>
                                      </p:to>
                                    </p:set>
                                    <p:anim calcmode="lin" valueType="num">
                                      <p:cBhvr additive="base">
                                        <p:cTn id="30" dur="500" fill="hold"/>
                                        <p:tgtEl>
                                          <p:spTgt spid="13619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6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6195">
                                            <p:txEl>
                                              <p:pRg st="5" end="5"/>
                                            </p:txEl>
                                          </p:spTgt>
                                        </p:tgtEl>
                                        <p:attrNameLst>
                                          <p:attrName>style.visibility</p:attrName>
                                        </p:attrNameLst>
                                      </p:cBhvr>
                                      <p:to>
                                        <p:strVal val="visible"/>
                                      </p:to>
                                    </p:set>
                                    <p:anim calcmode="lin" valueType="num">
                                      <p:cBhvr additive="base">
                                        <p:cTn id="36" dur="500" fill="hold"/>
                                        <p:tgtEl>
                                          <p:spTgt spid="13619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36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685800" y="304800"/>
            <a:ext cx="7772400" cy="838200"/>
          </a:xfrm>
        </p:spPr>
        <p:txBody>
          <a:bodyPr/>
          <a:lstStyle/>
          <a:p>
            <a:pPr eaLnBrk="1" fontAlgn="auto" hangingPunct="1">
              <a:spcAft>
                <a:spcPts val="0"/>
              </a:spcAft>
              <a:defRPr/>
            </a:pPr>
            <a:r>
              <a:rPr lang="zh-CN" altLang="en-US" dirty="0"/>
              <a:t>各种模糊关系的性能分析</a:t>
            </a:r>
            <a:r>
              <a:rPr lang="en-US" altLang="zh-CN" dirty="0"/>
              <a:t>(3)</a:t>
            </a:r>
            <a:endParaRPr lang="en-US" altLang="zh-CN" dirty="0"/>
          </a:p>
        </p:txBody>
      </p:sp>
      <p:sp>
        <p:nvSpPr>
          <p:cNvPr id="66563" name="Rectangle 1027" descr="Rectangle: Click to edit Master text styles&#10;Second level&#10;Third level&#10;Fourth level&#10;Fifth level"/>
          <p:cNvSpPr>
            <a:spLocks noGrp="1" noChangeArrowheads="1"/>
          </p:cNvSpPr>
          <p:nvPr>
            <p:ph idx="1"/>
          </p:nvPr>
        </p:nvSpPr>
        <p:spPr>
          <a:xfrm>
            <a:off x="820738" y="1524000"/>
            <a:ext cx="7639050" cy="4641850"/>
          </a:xfrm>
        </p:spPr>
        <p:txBody>
          <a:bodyPr/>
          <a:lstStyle/>
          <a:p>
            <a:pPr eaLnBrk="1" hangingPunct="1">
              <a:buFont typeface="Wingdings" panose="05000000000000000000" pitchFamily="2" charset="2"/>
              <a:buChar char=""/>
            </a:pPr>
            <a:r>
              <a:rPr lang="zh-CN" altLang="en-US" sz="2400" dirty="0" smtClean="0">
                <a:solidFill>
                  <a:schemeClr val="tx1"/>
                </a:solidFill>
              </a:rPr>
              <a:t>原则</a:t>
            </a:r>
            <a:r>
              <a:rPr lang="en-US" altLang="zh-CN" sz="2400" dirty="0" smtClean="0">
                <a:solidFill>
                  <a:schemeClr val="tx1"/>
                </a:solidFill>
              </a:rPr>
              <a:t>5</a:t>
            </a:r>
            <a:r>
              <a:rPr lang="zh-CN" altLang="en-US" sz="2400" dirty="0" smtClean="0">
                <a:solidFill>
                  <a:schemeClr val="tx1"/>
                </a:solidFill>
              </a:rPr>
              <a:t>：</a:t>
            </a:r>
            <a:endParaRPr lang="zh-CN" altLang="en-US" sz="2400" dirty="0" smtClean="0">
              <a:solidFill>
                <a:schemeClr val="tx1"/>
              </a:solidFill>
            </a:endParaRPr>
          </a:p>
          <a:p>
            <a:pPr eaLnBrk="1" hangingPunct="1">
              <a:buFont typeface="Wingdings" panose="05000000000000000000" pitchFamily="2" charset="2"/>
              <a:buNone/>
            </a:pPr>
            <a:r>
              <a:rPr lang="zh-CN" altLang="en-US" sz="2400" dirty="0" smtClean="0"/>
              <a:t>知识：</a:t>
            </a:r>
            <a:r>
              <a:rPr lang="en-US" altLang="zh-CN" sz="2400" dirty="0" smtClean="0"/>
              <a:t>IF 	x is A 	THEN 	y is B</a:t>
            </a:r>
            <a:endParaRPr lang="en-US" altLang="zh-CN" sz="2400" dirty="0" smtClean="0"/>
          </a:p>
          <a:p>
            <a:pPr eaLnBrk="1" hangingPunct="1">
              <a:buFont typeface="Wingdings" panose="05000000000000000000" pitchFamily="2" charset="2"/>
              <a:buNone/>
            </a:pPr>
            <a:r>
              <a:rPr lang="zh-CN" altLang="en-US" sz="2400" dirty="0" smtClean="0"/>
              <a:t>证据：			</a:t>
            </a:r>
            <a:r>
              <a:rPr lang="en-US" altLang="zh-CN" sz="2400" dirty="0" smtClean="0"/>
              <a:t>y is not B</a:t>
            </a:r>
            <a:endParaRPr lang="en-US" altLang="zh-CN" sz="2400" dirty="0" smtClean="0"/>
          </a:p>
          <a:p>
            <a:pPr eaLnBrk="1" hangingPunct="1">
              <a:buFont typeface="Wingdings" panose="05000000000000000000" pitchFamily="2" charset="2"/>
              <a:buNone/>
            </a:pPr>
            <a:r>
              <a:rPr lang="en-US" altLang="zh-CN" sz="2400" dirty="0" smtClean="0"/>
              <a:t>---------------------------------------------------</a:t>
            </a:r>
            <a:endParaRPr lang="en-US" altLang="zh-CN" sz="2400" dirty="0" smtClean="0"/>
          </a:p>
          <a:p>
            <a:pPr eaLnBrk="1" hangingPunct="1">
              <a:buFont typeface="Wingdings" panose="05000000000000000000" pitchFamily="2" charset="2"/>
              <a:buNone/>
            </a:pPr>
            <a:r>
              <a:rPr lang="zh-CN" altLang="en-US" sz="2400" dirty="0" smtClean="0"/>
              <a:t>结论：	</a:t>
            </a:r>
            <a:r>
              <a:rPr lang="en-US" altLang="zh-CN" sz="2400" dirty="0" smtClean="0"/>
              <a:t>x is not A</a:t>
            </a:r>
            <a:endParaRPr lang="en-US" altLang="zh-CN" sz="2400" dirty="0" smtClean="0"/>
          </a:p>
          <a:p>
            <a:pPr eaLnBrk="1" hangingPunct="1">
              <a:buFont typeface="Wingdings" panose="05000000000000000000" pitchFamily="2" charset="2"/>
              <a:buChar char=""/>
            </a:pPr>
            <a:r>
              <a:rPr lang="zh-CN" altLang="en-US" sz="2400" dirty="0" smtClean="0">
                <a:solidFill>
                  <a:schemeClr val="tx1"/>
                </a:solidFill>
              </a:rPr>
              <a:t>原则</a:t>
            </a:r>
            <a:r>
              <a:rPr lang="en-US" altLang="zh-CN" sz="2400" dirty="0" smtClean="0">
                <a:solidFill>
                  <a:schemeClr val="tx1"/>
                </a:solidFill>
              </a:rPr>
              <a:t>6</a:t>
            </a:r>
            <a:r>
              <a:rPr lang="zh-CN" altLang="en-US" sz="2400" dirty="0" smtClean="0">
                <a:solidFill>
                  <a:schemeClr val="tx1"/>
                </a:solidFill>
              </a:rPr>
              <a:t>：</a:t>
            </a:r>
            <a:endParaRPr lang="zh-CN" altLang="en-US" sz="2400" dirty="0" smtClean="0">
              <a:solidFill>
                <a:schemeClr val="tx1"/>
              </a:solidFill>
            </a:endParaRPr>
          </a:p>
          <a:p>
            <a:pPr eaLnBrk="1" hangingPunct="1">
              <a:buFont typeface="Wingdings" panose="05000000000000000000" pitchFamily="2" charset="2"/>
              <a:buNone/>
            </a:pPr>
            <a:r>
              <a:rPr lang="zh-CN" altLang="en-US" sz="2400" dirty="0" smtClean="0"/>
              <a:t>知识：</a:t>
            </a:r>
            <a:r>
              <a:rPr lang="en-US" altLang="zh-CN" sz="2400" dirty="0" smtClean="0"/>
              <a:t>IF 	x is A 	THEN 	y is B</a:t>
            </a:r>
            <a:endParaRPr lang="en-US" altLang="zh-CN" sz="2400" dirty="0" smtClean="0"/>
          </a:p>
          <a:p>
            <a:pPr eaLnBrk="1" hangingPunct="1">
              <a:buFont typeface="Wingdings" panose="05000000000000000000" pitchFamily="2" charset="2"/>
              <a:buNone/>
            </a:pPr>
            <a:r>
              <a:rPr lang="zh-CN" altLang="en-US" sz="2400" dirty="0" smtClean="0"/>
              <a:t>证据：			</a:t>
            </a:r>
            <a:r>
              <a:rPr lang="en-US" altLang="zh-CN" sz="2400" dirty="0" smtClean="0"/>
              <a:t>y is not very B</a:t>
            </a:r>
            <a:endParaRPr lang="en-US" altLang="zh-CN" sz="2400" dirty="0" smtClean="0"/>
          </a:p>
          <a:p>
            <a:pPr eaLnBrk="1" hangingPunct="1">
              <a:buFont typeface="Wingdings" panose="05000000000000000000" pitchFamily="2" charset="2"/>
              <a:buNone/>
            </a:pPr>
            <a:r>
              <a:rPr lang="en-US" altLang="zh-CN" sz="2400" dirty="0" smtClean="0"/>
              <a:t>----------------------------------------------------</a:t>
            </a:r>
            <a:endParaRPr lang="en-US" altLang="zh-CN" sz="2400" dirty="0" smtClean="0"/>
          </a:p>
          <a:p>
            <a:pPr eaLnBrk="1" hangingPunct="1">
              <a:buFont typeface="Wingdings" panose="05000000000000000000" pitchFamily="2" charset="2"/>
              <a:buNone/>
            </a:pPr>
            <a:r>
              <a:rPr lang="zh-CN" altLang="en-US" sz="2400" dirty="0" smtClean="0"/>
              <a:t>结论：	</a:t>
            </a:r>
            <a:r>
              <a:rPr lang="en-US" altLang="zh-CN" sz="2400" dirty="0" smtClean="0"/>
              <a:t>x is not very A</a:t>
            </a:r>
            <a:endParaRPr lang="en-US" altLang="zh-CN" dirty="0" smtClean="0"/>
          </a:p>
        </p:txBody>
      </p:sp>
      <p:sp>
        <p:nvSpPr>
          <p:cNvPr id="4" name="灯片编号占位符 5"/>
          <p:cNvSpPr>
            <a:spLocks noGrp="1"/>
          </p:cNvSpPr>
          <p:nvPr>
            <p:ph type="sldNum" sz="quarter" idx="12"/>
          </p:nvPr>
        </p:nvSpPr>
        <p:spPr/>
        <p:txBody>
          <a:bodyPr/>
          <a:lstStyle/>
          <a:p>
            <a:pPr>
              <a:defRPr/>
            </a:pPr>
            <a:fld id="{22407BD1-B27B-4D28-8807-C4D68407525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 calcmode="lin" valueType="num">
                                      <p:cBhvr additive="base">
                                        <p:cTn id="12"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6563">
                                            <p:txEl>
                                              <p:pRg st="2" end="2"/>
                                            </p:txEl>
                                          </p:spTgt>
                                        </p:tgtEl>
                                        <p:attrNameLst>
                                          <p:attrName>style.visibility</p:attrName>
                                        </p:attrNameLst>
                                      </p:cBhvr>
                                      <p:to>
                                        <p:strVal val="visible"/>
                                      </p:to>
                                    </p:set>
                                    <p:anim calcmode="lin" valueType="num">
                                      <p:cBhvr additive="base">
                                        <p:cTn id="18"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66563">
                                            <p:txEl>
                                              <p:pRg st="3" end="3"/>
                                            </p:txEl>
                                          </p:spTgt>
                                        </p:tgtEl>
                                        <p:attrNameLst>
                                          <p:attrName>style.visibility</p:attrName>
                                        </p:attrNameLst>
                                      </p:cBhvr>
                                      <p:to>
                                        <p:strVal val="visible"/>
                                      </p:to>
                                    </p:set>
                                    <p:anim calcmode="lin" valueType="num">
                                      <p:cBhvr additive="base">
                                        <p:cTn id="23"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6563">
                                            <p:txEl>
                                              <p:pRg st="4" end="4"/>
                                            </p:txEl>
                                          </p:spTgt>
                                        </p:tgtEl>
                                        <p:attrNameLst>
                                          <p:attrName>style.visibility</p:attrName>
                                        </p:attrNameLst>
                                      </p:cBhvr>
                                      <p:to>
                                        <p:strVal val="visible"/>
                                      </p:to>
                                    </p:set>
                                    <p:anim calcmode="lin" valueType="num">
                                      <p:cBhvr additive="base">
                                        <p:cTn id="29"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65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6563">
                                            <p:txEl>
                                              <p:pRg st="5" end="5"/>
                                            </p:txEl>
                                          </p:spTgt>
                                        </p:tgtEl>
                                        <p:attrNameLst>
                                          <p:attrName>style.visibility</p:attrName>
                                        </p:attrNameLst>
                                      </p:cBhvr>
                                      <p:to>
                                        <p:strVal val="visible"/>
                                      </p:to>
                                    </p:set>
                                    <p:anim calcmode="lin" valueType="num">
                                      <p:cBhvr additive="base">
                                        <p:cTn id="35"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66563">
                                            <p:txEl>
                                              <p:pRg st="6" end="6"/>
                                            </p:txEl>
                                          </p:spTgt>
                                        </p:tgtEl>
                                        <p:attrNameLst>
                                          <p:attrName>style.visibility</p:attrName>
                                        </p:attrNameLst>
                                      </p:cBhvr>
                                      <p:to>
                                        <p:strVal val="visible"/>
                                      </p:to>
                                    </p:set>
                                    <p:anim calcmode="lin" valueType="num">
                                      <p:cBhvr additive="base">
                                        <p:cTn id="40"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65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6563">
                                            <p:txEl>
                                              <p:pRg st="7" end="7"/>
                                            </p:txEl>
                                          </p:spTgt>
                                        </p:tgtEl>
                                        <p:attrNameLst>
                                          <p:attrName>style.visibility</p:attrName>
                                        </p:attrNameLst>
                                      </p:cBhvr>
                                      <p:to>
                                        <p:strVal val="visible"/>
                                      </p:to>
                                    </p:set>
                                    <p:anim calcmode="lin" valueType="num">
                                      <p:cBhvr additive="base">
                                        <p:cTn id="46"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6563">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66563">
                                            <p:txEl>
                                              <p:pRg st="8" end="8"/>
                                            </p:txEl>
                                          </p:spTgt>
                                        </p:tgtEl>
                                        <p:attrNameLst>
                                          <p:attrName>style.visibility</p:attrName>
                                        </p:attrNameLst>
                                      </p:cBhvr>
                                      <p:to>
                                        <p:strVal val="visible"/>
                                      </p:to>
                                    </p:set>
                                    <p:anim calcmode="lin" valueType="num">
                                      <p:cBhvr additive="base">
                                        <p:cTn id="51" dur="500" fill="hold"/>
                                        <p:tgtEl>
                                          <p:spTgt spid="6656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65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6563">
                                            <p:txEl>
                                              <p:pRg st="9" end="9"/>
                                            </p:txEl>
                                          </p:spTgt>
                                        </p:tgtEl>
                                        <p:attrNameLst>
                                          <p:attrName>style.visibility</p:attrName>
                                        </p:attrNameLst>
                                      </p:cBhvr>
                                      <p:to>
                                        <p:strVal val="visible"/>
                                      </p:to>
                                    </p:set>
                                    <p:anim calcmode="lin" valueType="num">
                                      <p:cBhvr additive="base">
                                        <p:cTn id="57" dur="500" fill="hold"/>
                                        <p:tgtEl>
                                          <p:spTgt spid="6656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65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609600"/>
            <a:ext cx="7772400" cy="609600"/>
          </a:xfrm>
        </p:spPr>
        <p:txBody>
          <a:bodyPr>
            <a:normAutofit fontScale="90000"/>
          </a:bodyPr>
          <a:lstStyle/>
          <a:p>
            <a:pPr eaLnBrk="1" fontAlgn="auto" hangingPunct="1">
              <a:spcAft>
                <a:spcPts val="0"/>
              </a:spcAft>
              <a:defRPr/>
            </a:pPr>
            <a:r>
              <a:rPr lang="zh-CN" altLang="en-US" dirty="0"/>
              <a:t>各种模糊关系的性能分析</a:t>
            </a:r>
            <a:r>
              <a:rPr lang="en-US" altLang="zh-CN" dirty="0"/>
              <a:t>(4)</a:t>
            </a:r>
            <a:endParaRPr lang="en-US" altLang="zh-CN" dirty="0"/>
          </a:p>
        </p:txBody>
      </p:sp>
      <p:sp>
        <p:nvSpPr>
          <p:cNvPr id="67587" name="Rectangle 3" descr="Rectangle: Click to edit Master text styles&#10;Second level&#10;Third level&#10;Fourth level&#10;Fifth level"/>
          <p:cNvSpPr>
            <a:spLocks noGrp="1" noChangeArrowheads="1"/>
          </p:cNvSpPr>
          <p:nvPr>
            <p:ph idx="1"/>
          </p:nvPr>
        </p:nvSpPr>
        <p:spPr>
          <a:xfrm>
            <a:off x="1125538" y="1351722"/>
            <a:ext cx="7046912" cy="4669666"/>
          </a:xfrm>
        </p:spPr>
        <p:txBody>
          <a:bodyPr>
            <a:normAutofit/>
          </a:bodyPr>
          <a:lstStyle/>
          <a:p>
            <a:pPr eaLnBrk="1" hangingPunct="1">
              <a:buFont typeface="Wingdings" panose="05000000000000000000" pitchFamily="2" charset="2"/>
              <a:buChar char=""/>
            </a:pPr>
            <a:r>
              <a:rPr lang="zh-CN" altLang="en-US" sz="2000" dirty="0" smtClean="0">
                <a:solidFill>
                  <a:schemeClr val="tx1"/>
                </a:solidFill>
              </a:rPr>
              <a:t>原则</a:t>
            </a:r>
            <a:r>
              <a:rPr lang="en-US" altLang="zh-CN" sz="2000" dirty="0" smtClean="0">
                <a:solidFill>
                  <a:schemeClr val="tx1"/>
                </a:solidFill>
              </a:rPr>
              <a:t>7</a:t>
            </a:r>
            <a:r>
              <a:rPr lang="zh-CN" altLang="en-US" sz="2000" dirty="0" smtClean="0">
                <a:solidFill>
                  <a:schemeClr val="tx1"/>
                </a:solidFill>
              </a:rPr>
              <a:t>：</a:t>
            </a:r>
            <a:endParaRPr lang="zh-CN" altLang="en-US" sz="2000" dirty="0" smtClean="0">
              <a:solidFill>
                <a:schemeClr val="tx1"/>
              </a:solidFill>
            </a:endParaRPr>
          </a:p>
          <a:p>
            <a:pPr eaLnBrk="1" hangingPunct="1">
              <a:buFont typeface="Wingdings" panose="05000000000000000000" pitchFamily="2" charset="2"/>
              <a:buNone/>
            </a:pPr>
            <a:r>
              <a:rPr lang="zh-CN" altLang="en-US" sz="2000" dirty="0" smtClean="0"/>
              <a:t>知识：</a:t>
            </a:r>
            <a:r>
              <a:rPr lang="en-US" altLang="zh-CN" sz="2000" dirty="0" smtClean="0"/>
              <a:t>IF 	x is A 	THEN 	y is B</a:t>
            </a:r>
            <a:endParaRPr lang="en-US" altLang="zh-CN" sz="2000" dirty="0" smtClean="0"/>
          </a:p>
          <a:p>
            <a:pPr eaLnBrk="1" hangingPunct="1">
              <a:buFont typeface="Wingdings" panose="05000000000000000000" pitchFamily="2" charset="2"/>
              <a:buNone/>
            </a:pPr>
            <a:r>
              <a:rPr lang="zh-CN" altLang="en-US" sz="2000" dirty="0" smtClean="0"/>
              <a:t>证据：			</a:t>
            </a:r>
            <a:r>
              <a:rPr lang="en-US" altLang="zh-CN" sz="2000" dirty="0" smtClean="0"/>
              <a:t>y is not more or less B</a:t>
            </a:r>
            <a:endParaRPr lang="en-US" altLang="zh-CN" sz="2000" dirty="0" smtClean="0"/>
          </a:p>
          <a:p>
            <a:pPr eaLnBrk="1" hangingPunct="1">
              <a:buFont typeface="Wingdings" panose="05000000000000000000" pitchFamily="2" charset="2"/>
              <a:buNone/>
            </a:pPr>
            <a:r>
              <a:rPr lang="en-US" altLang="zh-CN" sz="2000" dirty="0" smtClean="0"/>
              <a:t>-------------------------------------------------------------</a:t>
            </a:r>
            <a:endParaRPr lang="en-US" altLang="zh-CN" sz="2000" dirty="0" smtClean="0"/>
          </a:p>
          <a:p>
            <a:pPr eaLnBrk="1" hangingPunct="1">
              <a:buFont typeface="Wingdings" panose="05000000000000000000" pitchFamily="2" charset="2"/>
              <a:buNone/>
            </a:pPr>
            <a:r>
              <a:rPr lang="zh-CN" altLang="en-US" sz="2000" dirty="0" smtClean="0"/>
              <a:t>结论：	</a:t>
            </a:r>
            <a:r>
              <a:rPr lang="en-US" altLang="zh-CN" sz="2000" dirty="0" smtClean="0"/>
              <a:t>x is not more or less A</a:t>
            </a:r>
            <a:endParaRPr lang="en-US" altLang="zh-CN" sz="2000" dirty="0" smtClean="0"/>
          </a:p>
          <a:p>
            <a:pPr eaLnBrk="1" hangingPunct="1">
              <a:buFont typeface="Wingdings" panose="05000000000000000000" pitchFamily="2" charset="2"/>
              <a:buChar char=""/>
            </a:pPr>
            <a:r>
              <a:rPr lang="zh-CN" altLang="en-US" sz="2000" dirty="0" smtClean="0">
                <a:solidFill>
                  <a:schemeClr val="tx1"/>
                </a:solidFill>
              </a:rPr>
              <a:t>原则</a:t>
            </a:r>
            <a:r>
              <a:rPr lang="en-US" altLang="zh-CN" sz="2000" dirty="0" smtClean="0">
                <a:solidFill>
                  <a:schemeClr val="tx1"/>
                </a:solidFill>
              </a:rPr>
              <a:t>8</a:t>
            </a:r>
            <a:r>
              <a:rPr lang="zh-CN" altLang="en-US" sz="2000" dirty="0" smtClean="0">
                <a:solidFill>
                  <a:schemeClr val="tx1"/>
                </a:solidFill>
              </a:rPr>
              <a:t>：</a:t>
            </a:r>
            <a:endParaRPr lang="zh-CN" altLang="en-US" sz="2000" dirty="0" smtClean="0">
              <a:solidFill>
                <a:schemeClr val="tx1"/>
              </a:solidFill>
            </a:endParaRPr>
          </a:p>
          <a:p>
            <a:pPr eaLnBrk="1" hangingPunct="1">
              <a:buFont typeface="Wingdings" panose="05000000000000000000" pitchFamily="2" charset="2"/>
              <a:buNone/>
            </a:pPr>
            <a:r>
              <a:rPr lang="zh-CN" altLang="en-US" sz="2000" dirty="0" smtClean="0"/>
              <a:t>知识：</a:t>
            </a:r>
            <a:r>
              <a:rPr lang="en-US" altLang="zh-CN" sz="2000" dirty="0" smtClean="0"/>
              <a:t>IF 	x is A 	THEN 	y is B</a:t>
            </a:r>
            <a:endParaRPr lang="en-US" altLang="zh-CN" sz="2000" dirty="0" smtClean="0"/>
          </a:p>
          <a:p>
            <a:pPr eaLnBrk="1" hangingPunct="1">
              <a:buFont typeface="Wingdings" panose="05000000000000000000" pitchFamily="2" charset="2"/>
              <a:buNone/>
            </a:pPr>
            <a:r>
              <a:rPr lang="zh-CN" altLang="en-US" sz="2000" dirty="0" smtClean="0"/>
              <a:t>证据：			</a:t>
            </a:r>
            <a:r>
              <a:rPr lang="en-US" altLang="zh-CN" sz="2000" dirty="0" smtClean="0"/>
              <a:t>y is B</a:t>
            </a:r>
            <a:endParaRPr lang="en-US" altLang="zh-CN" sz="2000" dirty="0" smtClean="0"/>
          </a:p>
          <a:p>
            <a:pPr eaLnBrk="1" hangingPunct="1">
              <a:buFont typeface="Wingdings" panose="05000000000000000000" pitchFamily="2" charset="2"/>
              <a:buNone/>
            </a:pPr>
            <a:r>
              <a:rPr lang="en-US" altLang="zh-CN" sz="2000" dirty="0" smtClean="0"/>
              <a:t>----------------------------------------------</a:t>
            </a:r>
            <a:endParaRPr lang="en-US" altLang="zh-CN" sz="2000" dirty="0" smtClean="0"/>
          </a:p>
          <a:p>
            <a:pPr eaLnBrk="1" hangingPunct="1">
              <a:buFont typeface="Wingdings" panose="05000000000000000000" pitchFamily="2" charset="2"/>
              <a:buNone/>
            </a:pPr>
            <a:r>
              <a:rPr lang="zh-CN" altLang="en-US" sz="2000" dirty="0" smtClean="0"/>
              <a:t>结论：	</a:t>
            </a:r>
            <a:r>
              <a:rPr lang="en-US" altLang="zh-CN" sz="2000" dirty="0" smtClean="0"/>
              <a:t>x is unknown</a:t>
            </a:r>
            <a:endParaRPr lang="en-US" altLang="zh-CN" sz="2000" dirty="0" smtClean="0"/>
          </a:p>
          <a:p>
            <a:pPr eaLnBrk="1" hangingPunct="1">
              <a:buFont typeface="Wingdings" panose="05000000000000000000" pitchFamily="2" charset="2"/>
              <a:buNone/>
            </a:pPr>
            <a:r>
              <a:rPr lang="en-US" altLang="zh-CN" sz="2000" dirty="0" smtClean="0"/>
              <a:t>		x is A</a:t>
            </a:r>
            <a:endParaRPr lang="en-US" altLang="zh-CN" sz="1800" dirty="0" smtClean="0"/>
          </a:p>
        </p:txBody>
      </p:sp>
      <p:sp>
        <p:nvSpPr>
          <p:cNvPr id="4" name="灯片编号占位符 5"/>
          <p:cNvSpPr>
            <a:spLocks noGrp="1"/>
          </p:cNvSpPr>
          <p:nvPr>
            <p:ph type="sldNum" sz="quarter" idx="12"/>
          </p:nvPr>
        </p:nvSpPr>
        <p:spPr/>
        <p:txBody>
          <a:bodyPr/>
          <a:lstStyle/>
          <a:p>
            <a:pPr>
              <a:defRPr/>
            </a:pPr>
            <a:fld id="{BE2F678E-E5F6-4C52-ABBA-CB000175AED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 calcmode="lin" valueType="num">
                                      <p:cBhvr additive="base">
                                        <p:cTn id="12"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7587">
                                            <p:txEl>
                                              <p:pRg st="2" end="2"/>
                                            </p:txEl>
                                          </p:spTgt>
                                        </p:tgtEl>
                                        <p:attrNameLst>
                                          <p:attrName>style.visibility</p:attrName>
                                        </p:attrNameLst>
                                      </p:cBhvr>
                                      <p:to>
                                        <p:strVal val="visible"/>
                                      </p:to>
                                    </p:set>
                                    <p:anim calcmode="lin" valueType="num">
                                      <p:cBhvr additive="base">
                                        <p:cTn id="18"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67587">
                                            <p:txEl>
                                              <p:pRg st="3" end="3"/>
                                            </p:txEl>
                                          </p:spTgt>
                                        </p:tgtEl>
                                        <p:attrNameLst>
                                          <p:attrName>style.visibility</p:attrName>
                                        </p:attrNameLst>
                                      </p:cBhvr>
                                      <p:to>
                                        <p:strVal val="visible"/>
                                      </p:to>
                                    </p:set>
                                    <p:anim calcmode="lin" valueType="num">
                                      <p:cBhvr additive="base">
                                        <p:cTn id="23"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7587">
                                            <p:txEl>
                                              <p:pRg st="4" end="4"/>
                                            </p:txEl>
                                          </p:spTgt>
                                        </p:tgtEl>
                                        <p:attrNameLst>
                                          <p:attrName>style.visibility</p:attrName>
                                        </p:attrNameLst>
                                      </p:cBhvr>
                                      <p:to>
                                        <p:strVal val="visible"/>
                                      </p:to>
                                    </p:set>
                                    <p:anim calcmode="lin" valueType="num">
                                      <p:cBhvr additive="base">
                                        <p:cTn id="29"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7587">
                                            <p:txEl>
                                              <p:pRg st="5" end="5"/>
                                            </p:txEl>
                                          </p:spTgt>
                                        </p:tgtEl>
                                        <p:attrNameLst>
                                          <p:attrName>style.visibility</p:attrName>
                                        </p:attrNameLst>
                                      </p:cBhvr>
                                      <p:to>
                                        <p:strVal val="visible"/>
                                      </p:to>
                                    </p:set>
                                    <p:anim calcmode="lin" valueType="num">
                                      <p:cBhvr additive="base">
                                        <p:cTn id="35"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7587">
                                            <p:txEl>
                                              <p:pRg st="5" end="5"/>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67587">
                                            <p:txEl>
                                              <p:pRg st="6" end="6"/>
                                            </p:txEl>
                                          </p:spTgt>
                                        </p:tgtEl>
                                        <p:attrNameLst>
                                          <p:attrName>style.visibility</p:attrName>
                                        </p:attrNameLst>
                                      </p:cBhvr>
                                      <p:to>
                                        <p:strVal val="visible"/>
                                      </p:to>
                                    </p:set>
                                    <p:anim calcmode="lin" valueType="num">
                                      <p:cBhvr additive="base">
                                        <p:cTn id="40" dur="5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75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7587">
                                            <p:txEl>
                                              <p:pRg st="7" end="7"/>
                                            </p:txEl>
                                          </p:spTgt>
                                        </p:tgtEl>
                                        <p:attrNameLst>
                                          <p:attrName>style.visibility</p:attrName>
                                        </p:attrNameLst>
                                      </p:cBhvr>
                                      <p:to>
                                        <p:strVal val="visible"/>
                                      </p:to>
                                    </p:set>
                                    <p:anim calcmode="lin" valueType="num">
                                      <p:cBhvr additive="base">
                                        <p:cTn id="46" dur="500" fill="hold"/>
                                        <p:tgtEl>
                                          <p:spTgt spid="67587">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7587">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67587">
                                            <p:txEl>
                                              <p:pRg st="8" end="8"/>
                                            </p:txEl>
                                          </p:spTgt>
                                        </p:tgtEl>
                                        <p:attrNameLst>
                                          <p:attrName>style.visibility</p:attrName>
                                        </p:attrNameLst>
                                      </p:cBhvr>
                                      <p:to>
                                        <p:strVal val="visible"/>
                                      </p:to>
                                    </p:set>
                                    <p:anim calcmode="lin" valueType="num">
                                      <p:cBhvr additive="base">
                                        <p:cTn id="51" dur="500" fill="hold"/>
                                        <p:tgtEl>
                                          <p:spTgt spid="67587">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75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7587">
                                            <p:txEl>
                                              <p:pRg st="9" end="9"/>
                                            </p:txEl>
                                          </p:spTgt>
                                        </p:tgtEl>
                                        <p:attrNameLst>
                                          <p:attrName>style.visibility</p:attrName>
                                        </p:attrNameLst>
                                      </p:cBhvr>
                                      <p:to>
                                        <p:strVal val="visible"/>
                                      </p:to>
                                    </p:set>
                                    <p:anim calcmode="lin" valueType="num">
                                      <p:cBhvr additive="base">
                                        <p:cTn id="57" dur="500" fill="hold"/>
                                        <p:tgtEl>
                                          <p:spTgt spid="67587">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758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7587">
                                            <p:txEl>
                                              <p:pRg st="10" end="10"/>
                                            </p:txEl>
                                          </p:spTgt>
                                        </p:tgtEl>
                                        <p:attrNameLst>
                                          <p:attrName>style.visibility</p:attrName>
                                        </p:attrNameLst>
                                      </p:cBhvr>
                                      <p:to>
                                        <p:strVal val="visible"/>
                                      </p:to>
                                    </p:set>
                                    <p:anim calcmode="lin" valueType="num">
                                      <p:cBhvr additive="base">
                                        <p:cTn id="63" dur="500" fill="hold"/>
                                        <p:tgtEl>
                                          <p:spTgt spid="67587">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75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00128" y="380984"/>
            <a:ext cx="7772400" cy="762000"/>
          </a:xfrm>
        </p:spPr>
        <p:txBody>
          <a:bodyPr/>
          <a:lstStyle/>
          <a:p>
            <a:pPr eaLnBrk="1" fontAlgn="auto" hangingPunct="1">
              <a:spcAft>
                <a:spcPts val="0"/>
              </a:spcAft>
              <a:defRPr/>
            </a:pPr>
            <a:r>
              <a:rPr lang="zh-CN" altLang="en-US" dirty="0"/>
              <a:t>模糊关系评测实例</a:t>
            </a:r>
            <a:endParaRPr lang="zh-CN" altLang="en-US" dirty="0"/>
          </a:p>
        </p:txBody>
      </p:sp>
      <p:sp>
        <p:nvSpPr>
          <p:cNvPr id="26628" name="Rectangle 3" descr="Rectangle: Click to edit Master text styles&#10;Second level&#10;Third level&#10;Fourth level&#10;Fifth level"/>
          <p:cNvSpPr>
            <a:spLocks noGrp="1" noChangeArrowheads="1"/>
          </p:cNvSpPr>
          <p:nvPr>
            <p:ph idx="1"/>
          </p:nvPr>
        </p:nvSpPr>
        <p:spPr>
          <a:xfrm>
            <a:off x="583096" y="1350963"/>
            <a:ext cx="8044069" cy="4670425"/>
          </a:xfrm>
        </p:spPr>
        <p:txBody>
          <a:bodyPr>
            <a:normAutofit/>
          </a:bodyPr>
          <a:lstStyle/>
          <a:p>
            <a:pPr eaLnBrk="1" hangingPunct="1">
              <a:buFont typeface="楷体" panose="02010609060101010101" pitchFamily="49" charset="-122"/>
              <a:buChar char="☆"/>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U=V={1,2,3,4,5,6,7,8,9,10}</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A=1/1+0.8/2+0.6/3+0.4/4+0.2/5</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B=0.2/4+0.4/5+0.6/6+0.8/7+1/8+1/9+1/10</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已知模糊规则：</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IF		x  is  A		THEN		y  is  B</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400" dirty="0" smtClean="0"/>
              <a:t>求已知下列证据时的推理结果。</a:t>
            </a:r>
            <a:endParaRPr lang="zh-CN" altLang="en-US" sz="2400" dirty="0" smtClean="0"/>
          </a:p>
          <a:p>
            <a:pPr eaLnBrk="1" hangingPunct="1">
              <a:buFont typeface="Wingdings" panose="05000000000000000000" pitchFamily="2" charset="2"/>
              <a:buNone/>
            </a:pPr>
            <a:r>
              <a:rPr lang="en-US" altLang="zh-CN" sz="2400" dirty="0" smtClean="0"/>
              <a:t>(1) x  is  very  A</a:t>
            </a:r>
            <a:endParaRPr lang="en-US" altLang="zh-CN" sz="2400" dirty="0" smtClean="0"/>
          </a:p>
          <a:p>
            <a:pPr eaLnBrk="1" hangingPunct="1">
              <a:buFont typeface="Wingdings" panose="05000000000000000000" pitchFamily="2" charset="2"/>
              <a:buNone/>
            </a:pPr>
            <a:r>
              <a:rPr lang="en-US" altLang="zh-CN" sz="2400" dirty="0" smtClean="0"/>
              <a:t>(2) X  is not A</a:t>
            </a:r>
            <a:endParaRPr lang="en-US" altLang="zh-CN" sz="2400" dirty="0" smtClean="0"/>
          </a:p>
          <a:p>
            <a:pPr eaLnBrk="1" hangingPunct="1">
              <a:buFont typeface="Wingdings" panose="05000000000000000000" pitchFamily="2" charset="2"/>
              <a:buNone/>
            </a:pPr>
            <a:r>
              <a:rPr lang="en-US" altLang="zh-CN" sz="2400" dirty="0" smtClean="0"/>
              <a:t>(3) Y is  B</a:t>
            </a:r>
            <a:endParaRPr lang="en-US" altLang="zh-CN" sz="2400" dirty="0" smtClean="0"/>
          </a:p>
          <a:p>
            <a:pPr eaLnBrk="1" hangingPunct="1">
              <a:buFont typeface="Wingdings" panose="05000000000000000000" pitchFamily="2" charset="2"/>
              <a:buNone/>
            </a:pPr>
            <a:r>
              <a:rPr lang="en-US" altLang="zh-CN" sz="2400" dirty="0" smtClean="0"/>
              <a:t>(4) Y is  very B</a:t>
            </a:r>
            <a:endParaRPr lang="en-US" altLang="zh-CN" sz="2400" dirty="0" smtClean="0"/>
          </a:p>
        </p:txBody>
      </p:sp>
      <p:sp>
        <p:nvSpPr>
          <p:cNvPr id="5" name="灯片编号占位符 5"/>
          <p:cNvSpPr>
            <a:spLocks noGrp="1"/>
          </p:cNvSpPr>
          <p:nvPr>
            <p:ph type="sldNum" sz="quarter" idx="12"/>
          </p:nvPr>
        </p:nvSpPr>
        <p:spPr/>
        <p:txBody>
          <a:bodyPr/>
          <a:lstStyle/>
          <a:p>
            <a:pPr>
              <a:defRPr/>
            </a:pPr>
            <a:fld id="{82FA4B36-BA4B-4B1F-8519-70B7E84A0DA4}"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 calcmode="lin" valueType="num">
                                      <p:cBhvr additive="base">
                                        <p:cTn id="7"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 calcmode="lin" valueType="num">
                                      <p:cBhvr additive="base">
                                        <p:cTn id="12"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6628">
                                            <p:txEl>
                                              <p:pRg st="2" end="2"/>
                                            </p:txEl>
                                          </p:spTgt>
                                        </p:tgtEl>
                                        <p:attrNameLst>
                                          <p:attrName>style.visibility</p:attrName>
                                        </p:attrNameLst>
                                      </p:cBhvr>
                                      <p:to>
                                        <p:strVal val="visible"/>
                                      </p:to>
                                    </p:set>
                                    <p:anim calcmode="lin" valueType="num">
                                      <p:cBhvr additive="base">
                                        <p:cTn id="17"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6628">
                                            <p:txEl>
                                              <p:pRg st="3" end="3"/>
                                            </p:txEl>
                                          </p:spTgt>
                                        </p:tgtEl>
                                        <p:attrNameLst>
                                          <p:attrName>style.visibility</p:attrName>
                                        </p:attrNameLst>
                                      </p:cBhvr>
                                      <p:to>
                                        <p:strVal val="visible"/>
                                      </p:to>
                                    </p:set>
                                    <p:anim calcmode="lin" valueType="num">
                                      <p:cBhvr additive="base">
                                        <p:cTn id="22"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6628">
                                            <p:txEl>
                                              <p:pRg st="4" end="4"/>
                                            </p:txEl>
                                          </p:spTgt>
                                        </p:tgtEl>
                                        <p:attrNameLst>
                                          <p:attrName>style.visibility</p:attrName>
                                        </p:attrNameLst>
                                      </p:cBhvr>
                                      <p:to>
                                        <p:strVal val="visible"/>
                                      </p:to>
                                    </p:set>
                                    <p:anim calcmode="lin" valueType="num">
                                      <p:cBhvr additive="base">
                                        <p:cTn id="27"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6628">
                                            <p:txEl>
                                              <p:pRg st="5" end="5"/>
                                            </p:txEl>
                                          </p:spTgt>
                                        </p:tgtEl>
                                        <p:attrNameLst>
                                          <p:attrName>style.visibility</p:attrName>
                                        </p:attrNameLst>
                                      </p:cBhvr>
                                      <p:to>
                                        <p:strVal val="visible"/>
                                      </p:to>
                                    </p:set>
                                    <p:anim calcmode="lin" valueType="num">
                                      <p:cBhvr additive="base">
                                        <p:cTn id="32"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6628">
                                            <p:txEl>
                                              <p:pRg st="6" end="6"/>
                                            </p:txEl>
                                          </p:spTgt>
                                        </p:tgtEl>
                                        <p:attrNameLst>
                                          <p:attrName>style.visibility</p:attrName>
                                        </p:attrNameLst>
                                      </p:cBhvr>
                                      <p:to>
                                        <p:strVal val="visible"/>
                                      </p:to>
                                    </p:set>
                                    <p:anim calcmode="lin" valueType="num">
                                      <p:cBhvr additive="base">
                                        <p:cTn id="38"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6628">
                                            <p:txEl>
                                              <p:pRg st="7" end="7"/>
                                            </p:txEl>
                                          </p:spTgt>
                                        </p:tgtEl>
                                        <p:attrNameLst>
                                          <p:attrName>style.visibility</p:attrName>
                                        </p:attrNameLst>
                                      </p:cBhvr>
                                      <p:to>
                                        <p:strVal val="visible"/>
                                      </p:to>
                                    </p:set>
                                    <p:anim calcmode="lin" valueType="num">
                                      <p:cBhvr additive="base">
                                        <p:cTn id="44" dur="500" fill="hold"/>
                                        <p:tgtEl>
                                          <p:spTgt spid="26628">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62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6628">
                                            <p:txEl>
                                              <p:pRg st="8" end="8"/>
                                            </p:txEl>
                                          </p:spTgt>
                                        </p:tgtEl>
                                        <p:attrNameLst>
                                          <p:attrName>style.visibility</p:attrName>
                                        </p:attrNameLst>
                                      </p:cBhvr>
                                      <p:to>
                                        <p:strVal val="visible"/>
                                      </p:to>
                                    </p:set>
                                    <p:anim calcmode="lin" valueType="num">
                                      <p:cBhvr additive="base">
                                        <p:cTn id="50" dur="500" fill="hold"/>
                                        <p:tgtEl>
                                          <p:spTgt spid="26628">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662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6628">
                                            <p:txEl>
                                              <p:pRg st="9" end="9"/>
                                            </p:txEl>
                                          </p:spTgt>
                                        </p:tgtEl>
                                        <p:attrNameLst>
                                          <p:attrName>style.visibility</p:attrName>
                                        </p:attrNameLst>
                                      </p:cBhvr>
                                      <p:to>
                                        <p:strVal val="visible"/>
                                      </p:to>
                                    </p:set>
                                    <p:anim calcmode="lin" valueType="num">
                                      <p:cBhvr additive="base">
                                        <p:cTn id="56" dur="500" fill="hold"/>
                                        <p:tgtEl>
                                          <p:spTgt spid="26628">
                                            <p:txEl>
                                              <p:pRg st="9" end="9"/>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662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228600"/>
            <a:ext cx="7772400" cy="685800"/>
          </a:xfrm>
        </p:spPr>
        <p:txBody>
          <a:bodyPr>
            <a:normAutofit fontScale="90000"/>
          </a:bodyPr>
          <a:lstStyle/>
          <a:p>
            <a:pPr algn="ctr" eaLnBrk="1" fontAlgn="auto" hangingPunct="1">
              <a:spcAft>
                <a:spcPts val="0"/>
              </a:spcAft>
              <a:defRPr/>
            </a:pPr>
            <a:endParaRPr lang="zh-CN" altLang="zh-CN"/>
          </a:p>
        </p:txBody>
      </p:sp>
      <p:sp>
        <p:nvSpPr>
          <p:cNvPr id="30728" name="Rectangle 3" descr="Rectangle: Click to edit Master text styles&#10;Second level&#10;Third level&#10;Fourth level&#10;Fifth level"/>
          <p:cNvSpPr>
            <a:spLocks noGrp="1" noChangeArrowheads="1"/>
          </p:cNvSpPr>
          <p:nvPr>
            <p:ph idx="1"/>
          </p:nvPr>
        </p:nvSpPr>
        <p:spPr>
          <a:xfrm>
            <a:off x="609600" y="1219200"/>
            <a:ext cx="8153400" cy="5334000"/>
          </a:xfrm>
        </p:spPr>
        <p:txBody>
          <a:bodyPr/>
          <a:lstStyle/>
          <a:p>
            <a:pPr marL="533400" indent="-533400" eaLnBrk="1" hangingPunct="1">
              <a:buClrTx/>
              <a:buSzTx/>
              <a:buFontTx/>
              <a:buNone/>
            </a:pPr>
            <a:r>
              <a:rPr lang="zh-CN" altLang="en-US" sz="2400" dirty="0" smtClean="0">
                <a:solidFill>
                  <a:schemeClr val="tx1"/>
                </a:solidFill>
              </a:rPr>
              <a:t>根据基本概念扩充法，由</a:t>
            </a:r>
            <a:r>
              <a:rPr lang="en-US" altLang="zh-CN" sz="2400" dirty="0" smtClean="0">
                <a:solidFill>
                  <a:schemeClr val="tx1"/>
                </a:solidFill>
              </a:rPr>
              <a:t>A</a:t>
            </a:r>
            <a:r>
              <a:rPr lang="zh-CN" altLang="en-US" sz="2400" dirty="0" smtClean="0">
                <a:solidFill>
                  <a:schemeClr val="tx1"/>
                </a:solidFill>
              </a:rPr>
              <a:t>可得：</a:t>
            </a:r>
            <a:endParaRPr lang="zh-CN" altLang="en-US" sz="2400" dirty="0" smtClean="0">
              <a:solidFill>
                <a:schemeClr val="tx1"/>
              </a:solidFill>
            </a:endParaRPr>
          </a:p>
          <a:p>
            <a:pPr marL="533400" indent="-533400" eaLnBrk="1" hangingPunct="1">
              <a:buClrTx/>
              <a:buSzTx/>
              <a:buFontTx/>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very A=</a:t>
            </a:r>
            <a:endParaRPr lang="en-US" altLang="zh-CN" sz="2400" dirty="0" smtClean="0">
              <a:solidFill>
                <a:sysClr val="windowText" lastClr="000000"/>
              </a:solidFill>
            </a:endParaRPr>
          </a:p>
          <a:p>
            <a:pPr marL="533400" indent="-533400" eaLnBrk="1" hangingPunct="1">
              <a:buClrTx/>
              <a:buSzTx/>
              <a:buFontTx/>
              <a:buNone/>
            </a:pPr>
            <a:r>
              <a:rPr lang="en-US" altLang="zh-CN" sz="2400" dirty="0" smtClean="0"/>
              <a:t>={1,0.64,0.36,0.16,0.04,0,0,0,0,0}</a:t>
            </a:r>
            <a:endParaRPr lang="en-US" altLang="zh-CN" sz="2400" dirty="0" smtClean="0"/>
          </a:p>
          <a:p>
            <a:pPr marL="533400" indent="-533400" eaLnBrk="1" hangingPunct="1">
              <a:buClrTx/>
              <a:buSzTx/>
              <a:buFontTx/>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more or less A=</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ClrTx/>
              <a:buSzTx/>
              <a:buFontTx/>
              <a:buNone/>
            </a:pPr>
            <a:r>
              <a:rPr lang="en-US" altLang="zh-CN" sz="2400" dirty="0" smtClean="0"/>
              <a:t>={1,0.89,0.77,0.63,0.45,0,0,0,0,0}</a:t>
            </a:r>
            <a:endParaRPr lang="en-US" altLang="zh-CN" sz="2400" dirty="0" smtClean="0"/>
          </a:p>
          <a:p>
            <a:pPr marL="533400" indent="-533400" eaLnBrk="1" hangingPunct="1">
              <a:buClrTx/>
              <a:buSzTx/>
              <a:buFontTx/>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not A=</a:t>
            </a:r>
            <a:endParaRPr lang="en-US" altLang="zh-CN" sz="2400" dirty="0" smtClean="0">
              <a:solidFill>
                <a:sysClr val="windowText" lastClr="000000"/>
              </a:solidFill>
            </a:endParaRPr>
          </a:p>
          <a:p>
            <a:pPr marL="533400" indent="-533400" eaLnBrk="1" hangingPunct="1">
              <a:buClrTx/>
              <a:buSzTx/>
              <a:buFontTx/>
              <a:buNone/>
            </a:pPr>
            <a:r>
              <a:rPr lang="en-US" altLang="zh-CN" sz="2400" dirty="0" smtClean="0"/>
              <a:t>={0,0.2,0.4,0.6,0.8,1,1,1,1,1}</a:t>
            </a:r>
            <a:endParaRPr lang="en-US" altLang="zh-CN" sz="2400" dirty="0" smtClean="0"/>
          </a:p>
          <a:p>
            <a:pPr marL="533400" indent="-533400" eaLnBrk="1" hangingPunct="1">
              <a:buClrTx/>
              <a:buSzTx/>
              <a:buFontTx/>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not very A=</a:t>
            </a:r>
            <a:endParaRPr lang="en-US" altLang="zh-CN" sz="2400" dirty="0" smtClean="0">
              <a:solidFill>
                <a:sysClr val="windowText" lastClr="000000"/>
              </a:solidFill>
            </a:endParaRPr>
          </a:p>
          <a:p>
            <a:pPr marL="533400" indent="-533400" eaLnBrk="1" hangingPunct="1">
              <a:buClrTx/>
              <a:buSzTx/>
              <a:buFontTx/>
              <a:buNone/>
            </a:pPr>
            <a:r>
              <a:rPr lang="en-US" altLang="zh-CN" sz="2400" dirty="0" smtClean="0"/>
              <a:t>={0,0.36,0.64,0.84,0.96,1,1,1,1,1}</a:t>
            </a:r>
            <a:endParaRPr lang="en-US" altLang="zh-CN" sz="2400" dirty="0" smtClean="0"/>
          </a:p>
          <a:p>
            <a:pPr marL="533400" indent="-533400" eaLnBrk="1" hangingPunct="1">
              <a:buClrTx/>
              <a:buSzTx/>
              <a:buFontTx/>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not more or less A=</a:t>
            </a:r>
            <a:endParaRPr lang="en-US" altLang="zh-CN" sz="2400" dirty="0" smtClean="0">
              <a:solidFill>
                <a:sysClr val="windowText" lastClr="000000"/>
              </a:solidFill>
            </a:endParaRPr>
          </a:p>
          <a:p>
            <a:pPr marL="533400" indent="-533400" eaLnBrk="1" hangingPunct="1">
              <a:buClrTx/>
              <a:buSzTx/>
              <a:buFontTx/>
              <a:buNone/>
            </a:pPr>
            <a:r>
              <a:rPr lang="en-US" altLang="zh-CN" sz="2400" dirty="0" smtClean="0"/>
              <a:t>={0,0.11,0.23,0.37,0.55,1,1,1,1,1}</a:t>
            </a:r>
            <a:endParaRPr lang="en-US" altLang="zh-CN" sz="2400" dirty="0" smtClean="0"/>
          </a:p>
        </p:txBody>
      </p:sp>
      <p:sp>
        <p:nvSpPr>
          <p:cNvPr id="9" name="灯片编号占位符 5"/>
          <p:cNvSpPr>
            <a:spLocks noGrp="1"/>
          </p:cNvSpPr>
          <p:nvPr>
            <p:ph type="sldNum" sz="quarter" idx="12"/>
          </p:nvPr>
        </p:nvSpPr>
        <p:spPr/>
        <p:txBody>
          <a:bodyPr/>
          <a:lstStyle/>
          <a:p>
            <a:pPr>
              <a:defRPr/>
            </a:pPr>
            <a:fld id="{E4374F6C-C0EB-4AEC-90E8-632C79D1B9BD}" type="slidenum">
              <a:rPr lang="en-US" altLang="zh-CN"/>
            </a:fld>
            <a:endParaRPr lang="en-US" altLang="zh-CN"/>
          </a:p>
        </p:txBody>
      </p:sp>
      <p:graphicFrame>
        <p:nvGraphicFramePr>
          <p:cNvPr id="30722" name="Object 9"/>
          <p:cNvGraphicFramePr>
            <a:graphicFrameLocks noChangeAspect="1"/>
          </p:cNvGraphicFramePr>
          <p:nvPr/>
        </p:nvGraphicFramePr>
        <p:xfrm>
          <a:off x="1951380" y="1649896"/>
          <a:ext cx="1371600" cy="533400"/>
        </p:xfrm>
        <a:graphic>
          <a:graphicData uri="http://schemas.openxmlformats.org/presentationml/2006/ole">
            <mc:AlternateContent xmlns:mc="http://schemas.openxmlformats.org/markup-compatibility/2006">
              <mc:Choice xmlns:v="urn:schemas-microsoft-com:vml" Requires="v">
                <p:oleObj spid="_x0000_s26751" name="Equation" r:id="rId1" imgW="1371600" imgH="533400" progId="Equation.DSMT4">
                  <p:embed/>
                </p:oleObj>
              </mc:Choice>
              <mc:Fallback>
                <p:oleObj name="Equation" r:id="rId1" imgW="1371600" imgH="533400" progId="Equation.DSMT4">
                  <p:embed/>
                  <p:pic>
                    <p:nvPicPr>
                      <p:cNvPr id="0" name="图片 267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380" y="1649896"/>
                        <a:ext cx="1371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 name="Object 10"/>
          <p:cNvGraphicFramePr>
            <a:graphicFrameLocks noChangeAspect="1"/>
          </p:cNvGraphicFramePr>
          <p:nvPr/>
        </p:nvGraphicFramePr>
        <p:xfrm>
          <a:off x="3388684" y="2514600"/>
          <a:ext cx="1498600" cy="533400"/>
        </p:xfrm>
        <a:graphic>
          <a:graphicData uri="http://schemas.openxmlformats.org/presentationml/2006/ole">
            <mc:AlternateContent xmlns:mc="http://schemas.openxmlformats.org/markup-compatibility/2006">
              <mc:Choice xmlns:v="urn:schemas-microsoft-com:vml" Requires="v">
                <p:oleObj spid="_x0000_s26752" name="Equation" r:id="rId3" imgW="1497965" imgH="533400" progId="Equation.DSMT4">
                  <p:embed/>
                </p:oleObj>
              </mc:Choice>
              <mc:Fallback>
                <p:oleObj name="Equation" r:id="rId3" imgW="1497965" imgH="533400" progId="Equation.DSMT4">
                  <p:embed/>
                  <p:pic>
                    <p:nvPicPr>
                      <p:cNvPr id="0" name="图片 267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684" y="2514600"/>
                        <a:ext cx="1498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11"/>
          <p:cNvGraphicFramePr>
            <a:graphicFrameLocks noChangeAspect="1"/>
          </p:cNvGraphicFramePr>
          <p:nvPr/>
        </p:nvGraphicFramePr>
        <p:xfrm>
          <a:off x="1848124" y="3429000"/>
          <a:ext cx="1739900" cy="533400"/>
        </p:xfrm>
        <a:graphic>
          <a:graphicData uri="http://schemas.openxmlformats.org/presentationml/2006/ole">
            <mc:AlternateContent xmlns:mc="http://schemas.openxmlformats.org/markup-compatibility/2006">
              <mc:Choice xmlns:v="urn:schemas-microsoft-com:vml" Requires="v">
                <p:oleObj spid="_x0000_s26753" name="Equation" r:id="rId5" imgW="1739900" imgH="533400" progId="Equation.DSMT4">
                  <p:embed/>
                </p:oleObj>
              </mc:Choice>
              <mc:Fallback>
                <p:oleObj name="Equation" r:id="rId5" imgW="1739900" imgH="533400" progId="Equation.DSMT4">
                  <p:embed/>
                  <p:pic>
                    <p:nvPicPr>
                      <p:cNvPr id="0" name="图片 267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8124" y="3429000"/>
                        <a:ext cx="1739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12"/>
          <p:cNvGraphicFramePr>
            <a:graphicFrameLocks noChangeAspect="1"/>
          </p:cNvGraphicFramePr>
          <p:nvPr/>
        </p:nvGraphicFramePr>
        <p:xfrm>
          <a:off x="2673068" y="4333460"/>
          <a:ext cx="1739900" cy="533400"/>
        </p:xfrm>
        <a:graphic>
          <a:graphicData uri="http://schemas.openxmlformats.org/presentationml/2006/ole">
            <mc:AlternateContent xmlns:mc="http://schemas.openxmlformats.org/markup-compatibility/2006">
              <mc:Choice xmlns:v="urn:schemas-microsoft-com:vml" Requires="v">
                <p:oleObj spid="_x0000_s26754" name="Equation" r:id="rId7" imgW="1739900" imgH="533400" progId="Equation.DSMT4">
                  <p:embed/>
                </p:oleObj>
              </mc:Choice>
              <mc:Fallback>
                <p:oleObj name="Equation" r:id="rId7" imgW="1739900" imgH="533400" progId="Equation.DSMT4">
                  <p:embed/>
                  <p:pic>
                    <p:nvPicPr>
                      <p:cNvPr id="0" name="图片 267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3068" y="4333460"/>
                        <a:ext cx="17399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13"/>
          <p:cNvGraphicFramePr>
            <a:graphicFrameLocks noChangeAspect="1"/>
          </p:cNvGraphicFramePr>
          <p:nvPr/>
        </p:nvGraphicFramePr>
        <p:xfrm>
          <a:off x="3922636" y="5274364"/>
          <a:ext cx="1854200" cy="533400"/>
        </p:xfrm>
        <a:graphic>
          <a:graphicData uri="http://schemas.openxmlformats.org/presentationml/2006/ole">
            <mc:AlternateContent xmlns:mc="http://schemas.openxmlformats.org/markup-compatibility/2006">
              <mc:Choice xmlns:v="urn:schemas-microsoft-com:vml" Requires="v">
                <p:oleObj spid="_x0000_s26755" name="Equation" r:id="rId9" imgW="1854200" imgH="533400" progId="Equation.DSMT4">
                  <p:embed/>
                </p:oleObj>
              </mc:Choice>
              <mc:Fallback>
                <p:oleObj name="Equation" r:id="rId9" imgW="1854200" imgH="533400" progId="Equation.DSMT4">
                  <p:embed/>
                  <p:pic>
                    <p:nvPicPr>
                      <p:cNvPr id="0" name="图片 267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2636" y="5274364"/>
                        <a:ext cx="18542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8">
                                            <p:txEl>
                                              <p:pRg st="0" end="0"/>
                                            </p:txEl>
                                          </p:spTgt>
                                        </p:tgtEl>
                                        <p:attrNameLst>
                                          <p:attrName>style.visibility</p:attrName>
                                        </p:attrNameLst>
                                      </p:cBhvr>
                                      <p:to>
                                        <p:strVal val="visible"/>
                                      </p:to>
                                    </p:set>
                                    <p:anim calcmode="lin" valueType="num">
                                      <p:cBhvr additive="base">
                                        <p:cTn id="7" dur="500" fill="hold"/>
                                        <p:tgtEl>
                                          <p:spTgt spid="307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8">
                                            <p:txEl>
                                              <p:pRg st="1" end="1"/>
                                            </p:txEl>
                                          </p:spTgt>
                                        </p:tgtEl>
                                        <p:attrNameLst>
                                          <p:attrName>style.visibility</p:attrName>
                                        </p:attrNameLst>
                                      </p:cBhvr>
                                      <p:to>
                                        <p:strVal val="visible"/>
                                      </p:to>
                                    </p:set>
                                    <p:anim calcmode="lin" valueType="num">
                                      <p:cBhvr additive="base">
                                        <p:cTn id="13" dur="500" fill="hold"/>
                                        <p:tgtEl>
                                          <p:spTgt spid="307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30722"/>
                                        </p:tgtEl>
                                        <p:attrNameLst>
                                          <p:attrName>style.visibility</p:attrName>
                                        </p:attrNameLst>
                                      </p:cBhvr>
                                      <p:to>
                                        <p:strVal val="visible"/>
                                      </p:to>
                                    </p:set>
                                    <p:animEffect transition="in" filter="dissolve">
                                      <p:cBhvr>
                                        <p:cTn id="18" dur="500"/>
                                        <p:tgtEl>
                                          <p:spTgt spid="307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28">
                                            <p:txEl>
                                              <p:pRg st="2" end="2"/>
                                            </p:txEl>
                                          </p:spTgt>
                                        </p:tgtEl>
                                        <p:attrNameLst>
                                          <p:attrName>style.visibility</p:attrName>
                                        </p:attrNameLst>
                                      </p:cBhvr>
                                      <p:to>
                                        <p:strVal val="visible"/>
                                      </p:to>
                                    </p:set>
                                    <p:anim calcmode="lin" valueType="num">
                                      <p:cBhvr additive="base">
                                        <p:cTn id="23" dur="500" fill="hold"/>
                                        <p:tgtEl>
                                          <p:spTgt spid="30728">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728">
                                            <p:txEl>
                                              <p:pRg st="3" end="3"/>
                                            </p:txEl>
                                          </p:spTgt>
                                        </p:tgtEl>
                                        <p:attrNameLst>
                                          <p:attrName>style.visibility</p:attrName>
                                        </p:attrNameLst>
                                      </p:cBhvr>
                                      <p:to>
                                        <p:strVal val="visible"/>
                                      </p:to>
                                    </p:set>
                                    <p:anim calcmode="lin" valueType="num">
                                      <p:cBhvr additive="base">
                                        <p:cTn id="29" dur="500" fill="hold"/>
                                        <p:tgtEl>
                                          <p:spTgt spid="3072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8">
                                            <p:txEl>
                                              <p:pRg st="3" end="3"/>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30723"/>
                                        </p:tgtEl>
                                        <p:attrNameLst>
                                          <p:attrName>style.visibility</p:attrName>
                                        </p:attrNameLst>
                                      </p:cBhvr>
                                      <p:to>
                                        <p:strVal val="visible"/>
                                      </p:to>
                                    </p:set>
                                    <p:animEffect transition="in" filter="dissolve">
                                      <p:cBhvr>
                                        <p:cTn id="34" dur="500"/>
                                        <p:tgtEl>
                                          <p:spTgt spid="3072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0728">
                                            <p:txEl>
                                              <p:pRg st="4" end="4"/>
                                            </p:txEl>
                                          </p:spTgt>
                                        </p:tgtEl>
                                        <p:attrNameLst>
                                          <p:attrName>style.visibility</p:attrName>
                                        </p:attrNameLst>
                                      </p:cBhvr>
                                      <p:to>
                                        <p:strVal val="visible"/>
                                      </p:to>
                                    </p:set>
                                    <p:anim calcmode="lin" valueType="num">
                                      <p:cBhvr additive="base">
                                        <p:cTn id="39" dur="500" fill="hold"/>
                                        <p:tgtEl>
                                          <p:spTgt spid="30728">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7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0728">
                                            <p:txEl>
                                              <p:pRg st="5" end="5"/>
                                            </p:txEl>
                                          </p:spTgt>
                                        </p:tgtEl>
                                        <p:attrNameLst>
                                          <p:attrName>style.visibility</p:attrName>
                                        </p:attrNameLst>
                                      </p:cBhvr>
                                      <p:to>
                                        <p:strVal val="visible"/>
                                      </p:to>
                                    </p:set>
                                    <p:anim calcmode="lin" valueType="num">
                                      <p:cBhvr additive="base">
                                        <p:cTn id="45" dur="500" fill="hold"/>
                                        <p:tgtEl>
                                          <p:spTgt spid="30728">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728">
                                            <p:txEl>
                                              <p:pRg st="5" end="5"/>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30724"/>
                                        </p:tgtEl>
                                        <p:attrNameLst>
                                          <p:attrName>style.visibility</p:attrName>
                                        </p:attrNameLst>
                                      </p:cBhvr>
                                      <p:to>
                                        <p:strVal val="visible"/>
                                      </p:to>
                                    </p:set>
                                    <p:animEffect transition="in" filter="dissolve">
                                      <p:cBhvr>
                                        <p:cTn id="50" dur="500"/>
                                        <p:tgtEl>
                                          <p:spTgt spid="3072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0728">
                                            <p:txEl>
                                              <p:pRg st="6" end="6"/>
                                            </p:txEl>
                                          </p:spTgt>
                                        </p:tgtEl>
                                        <p:attrNameLst>
                                          <p:attrName>style.visibility</p:attrName>
                                        </p:attrNameLst>
                                      </p:cBhvr>
                                      <p:to>
                                        <p:strVal val="visible"/>
                                      </p:to>
                                    </p:set>
                                    <p:anim calcmode="lin" valueType="num">
                                      <p:cBhvr additive="base">
                                        <p:cTn id="55" dur="500" fill="hold"/>
                                        <p:tgtEl>
                                          <p:spTgt spid="30728">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2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728">
                                            <p:txEl>
                                              <p:pRg st="7" end="7"/>
                                            </p:txEl>
                                          </p:spTgt>
                                        </p:tgtEl>
                                        <p:attrNameLst>
                                          <p:attrName>style.visibility</p:attrName>
                                        </p:attrNameLst>
                                      </p:cBhvr>
                                      <p:to>
                                        <p:strVal val="visible"/>
                                      </p:to>
                                    </p:set>
                                    <p:anim calcmode="lin" valueType="num">
                                      <p:cBhvr additive="base">
                                        <p:cTn id="61" dur="500" fill="hold"/>
                                        <p:tgtEl>
                                          <p:spTgt spid="30728">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728">
                                            <p:txEl>
                                              <p:pRg st="7" end="7"/>
                                            </p:txEl>
                                          </p:spTgt>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30725"/>
                                        </p:tgtEl>
                                        <p:attrNameLst>
                                          <p:attrName>style.visibility</p:attrName>
                                        </p:attrNameLst>
                                      </p:cBhvr>
                                      <p:to>
                                        <p:strVal val="visible"/>
                                      </p:to>
                                    </p:set>
                                    <p:animEffect transition="in" filter="dissolve">
                                      <p:cBhvr>
                                        <p:cTn id="66" dur="500"/>
                                        <p:tgtEl>
                                          <p:spTgt spid="3072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0728">
                                            <p:txEl>
                                              <p:pRg st="8" end="8"/>
                                            </p:txEl>
                                          </p:spTgt>
                                        </p:tgtEl>
                                        <p:attrNameLst>
                                          <p:attrName>style.visibility</p:attrName>
                                        </p:attrNameLst>
                                      </p:cBhvr>
                                      <p:to>
                                        <p:strVal val="visible"/>
                                      </p:to>
                                    </p:set>
                                    <p:anim calcmode="lin" valueType="num">
                                      <p:cBhvr additive="base">
                                        <p:cTn id="71" dur="500" fill="hold"/>
                                        <p:tgtEl>
                                          <p:spTgt spid="30728">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072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0728">
                                            <p:txEl>
                                              <p:pRg st="9" end="9"/>
                                            </p:txEl>
                                          </p:spTgt>
                                        </p:tgtEl>
                                        <p:attrNameLst>
                                          <p:attrName>style.visibility</p:attrName>
                                        </p:attrNameLst>
                                      </p:cBhvr>
                                      <p:to>
                                        <p:strVal val="visible"/>
                                      </p:to>
                                    </p:set>
                                    <p:anim calcmode="lin" valueType="num">
                                      <p:cBhvr additive="base">
                                        <p:cTn id="77" dur="500" fill="hold"/>
                                        <p:tgtEl>
                                          <p:spTgt spid="30728">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0728">
                                            <p:txEl>
                                              <p:pRg st="9" end="9"/>
                                            </p:txEl>
                                          </p:spTgt>
                                        </p:tgtEl>
                                        <p:attrNameLst>
                                          <p:attrName>ppt_y</p:attrName>
                                        </p:attrNameLst>
                                      </p:cBhvr>
                                      <p:tavLst>
                                        <p:tav tm="0">
                                          <p:val>
                                            <p:strVal val="1+#ppt_h/2"/>
                                          </p:val>
                                        </p:tav>
                                        <p:tav tm="100000">
                                          <p:val>
                                            <p:strVal val="#ppt_y"/>
                                          </p:val>
                                        </p:tav>
                                      </p:tavLst>
                                    </p:anim>
                                  </p:childTnLst>
                                </p:cTn>
                              </p:par>
                            </p:childTnLst>
                          </p:cTn>
                        </p:par>
                        <p:par>
                          <p:cTn id="79" fill="hold">
                            <p:stCondLst>
                              <p:cond delay="500"/>
                            </p:stCondLst>
                            <p:childTnLst>
                              <p:par>
                                <p:cTn id="80" presetID="9" presetClass="entr" presetSubtype="0" fill="hold" nodeType="afterEffect">
                                  <p:stCondLst>
                                    <p:cond delay="0"/>
                                  </p:stCondLst>
                                  <p:childTnLst>
                                    <p:set>
                                      <p:cBhvr>
                                        <p:cTn id="81" dur="1" fill="hold">
                                          <p:stCondLst>
                                            <p:cond delay="0"/>
                                          </p:stCondLst>
                                        </p:cTn>
                                        <p:tgtEl>
                                          <p:spTgt spid="30726"/>
                                        </p:tgtEl>
                                        <p:attrNameLst>
                                          <p:attrName>style.visibility</p:attrName>
                                        </p:attrNameLst>
                                      </p:cBhvr>
                                      <p:to>
                                        <p:strVal val="visible"/>
                                      </p:to>
                                    </p:set>
                                    <p:animEffect transition="in" filter="dissolve">
                                      <p:cBhvr>
                                        <p:cTn id="82" dur="500"/>
                                        <p:tgtEl>
                                          <p:spTgt spid="30726"/>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0728">
                                            <p:txEl>
                                              <p:pRg st="10" end="10"/>
                                            </p:txEl>
                                          </p:spTgt>
                                        </p:tgtEl>
                                        <p:attrNameLst>
                                          <p:attrName>style.visibility</p:attrName>
                                        </p:attrNameLst>
                                      </p:cBhvr>
                                      <p:to>
                                        <p:strVal val="visible"/>
                                      </p:to>
                                    </p:set>
                                    <p:anim calcmode="lin" valueType="num">
                                      <p:cBhvr additive="base">
                                        <p:cTn id="87" dur="500" fill="hold"/>
                                        <p:tgtEl>
                                          <p:spTgt spid="30728">
                                            <p:txEl>
                                              <p:pRg st="10" end="1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072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26"/>
          <p:cNvSpPr>
            <a:spLocks noGrp="1" noChangeArrowheads="1"/>
          </p:cNvSpPr>
          <p:nvPr>
            <p:ph type="title"/>
          </p:nvPr>
        </p:nvSpPr>
        <p:spPr>
          <a:xfrm>
            <a:off x="838200" y="228600"/>
            <a:ext cx="7772400" cy="685800"/>
          </a:xfrm>
        </p:spPr>
        <p:txBody>
          <a:bodyPr>
            <a:normAutofit fontScale="90000"/>
          </a:bodyPr>
          <a:lstStyle/>
          <a:p>
            <a:pPr algn="ctr" eaLnBrk="1" fontAlgn="auto" hangingPunct="1">
              <a:spcAft>
                <a:spcPts val="0"/>
              </a:spcAft>
              <a:defRPr/>
            </a:pPr>
            <a:endParaRPr lang="zh-CN" altLang="zh-CN"/>
          </a:p>
        </p:txBody>
      </p:sp>
      <p:sp>
        <p:nvSpPr>
          <p:cNvPr id="31752" name="Rectangle 1027" descr="Rectangle: Click to edit Master text styles&#10;Second level&#10;Third level&#10;Fourth level&#10;Fifth level"/>
          <p:cNvSpPr>
            <a:spLocks noGrp="1" noChangeArrowheads="1"/>
          </p:cNvSpPr>
          <p:nvPr>
            <p:ph idx="1"/>
          </p:nvPr>
        </p:nvSpPr>
        <p:spPr>
          <a:xfrm>
            <a:off x="609600" y="1219200"/>
            <a:ext cx="7850188" cy="5089525"/>
          </a:xfrm>
        </p:spPr>
        <p:txBody>
          <a:bodyPr/>
          <a:lstStyle/>
          <a:p>
            <a:pPr marL="533400" indent="-533400" eaLnBrk="1" hangingPunct="1">
              <a:buClrTx/>
              <a:buSzTx/>
              <a:buFontTx/>
              <a:buNone/>
            </a:pPr>
            <a:r>
              <a:rPr lang="zh-CN" altLang="en-US" sz="2400" dirty="0" smtClean="0">
                <a:solidFill>
                  <a:schemeClr val="tx1"/>
                </a:solidFill>
              </a:rPr>
              <a:t>由</a:t>
            </a:r>
            <a:r>
              <a:rPr lang="en-US" altLang="zh-CN" sz="2400" dirty="0" smtClean="0">
                <a:solidFill>
                  <a:schemeClr val="tx1"/>
                </a:solidFill>
              </a:rPr>
              <a:t>B</a:t>
            </a:r>
            <a:r>
              <a:rPr lang="zh-CN" altLang="en-US" sz="2400" dirty="0" smtClean="0">
                <a:solidFill>
                  <a:schemeClr val="tx1"/>
                </a:solidFill>
              </a:rPr>
              <a:t>可得：</a:t>
            </a:r>
            <a:endParaRPr lang="zh-CN" altLang="en-US" sz="2400" dirty="0" smtClean="0">
              <a:solidFill>
                <a:schemeClr val="tx1"/>
              </a:solidFill>
            </a:endParaRPr>
          </a:p>
          <a:p>
            <a:pPr marL="533400" indent="-533400" eaLnBrk="1" hangingPunct="1">
              <a:buClrTx/>
              <a:buSzTx/>
              <a:buFontTx/>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very B=</a:t>
            </a:r>
            <a:endParaRPr lang="en-US" altLang="zh-CN" sz="2400" dirty="0" smtClean="0">
              <a:solidFill>
                <a:sysClr val="windowText" lastClr="000000"/>
              </a:solidFill>
            </a:endParaRPr>
          </a:p>
          <a:p>
            <a:pPr marL="533400" indent="-533400" eaLnBrk="1" hangingPunct="1">
              <a:buClrTx/>
              <a:buSzTx/>
              <a:buFontTx/>
              <a:buNone/>
            </a:pPr>
            <a:r>
              <a:rPr lang="en-US" altLang="zh-CN" sz="2400" dirty="0" smtClean="0"/>
              <a:t>={0,0,0,0.04,0.16,0.36,0.64,1,1,1}</a:t>
            </a:r>
            <a:endParaRPr lang="en-US" altLang="zh-CN" sz="2400" dirty="0" smtClean="0"/>
          </a:p>
          <a:p>
            <a:pPr marL="533400" indent="-533400" eaLnBrk="1" hangingPunct="1">
              <a:buClrTx/>
              <a:buSzTx/>
              <a:buFontTx/>
              <a:buNone/>
            </a:pPr>
            <a:r>
              <a:rPr lang="en-US" altLang="zh-CN" sz="2400"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more or less B=</a:t>
            </a:r>
            <a:endParaRPr lang="en-US" altLang="zh-CN" sz="2400"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ClrTx/>
              <a:buSzTx/>
              <a:buFontTx/>
              <a:buNone/>
            </a:pPr>
            <a:r>
              <a:rPr lang="en-US" altLang="zh-CN" sz="2400" dirty="0" smtClean="0"/>
              <a:t>={0,0,0,0.45,0.63,0.77,0.89,1,1,1}</a:t>
            </a:r>
            <a:endParaRPr lang="en-US" altLang="zh-CN" sz="2400" dirty="0" smtClean="0"/>
          </a:p>
          <a:p>
            <a:pPr marL="533400" indent="-533400" eaLnBrk="1" hangingPunct="1">
              <a:buClrTx/>
              <a:buSzTx/>
              <a:buFontTx/>
              <a:buNone/>
            </a:pPr>
            <a:r>
              <a:rPr lang="en-US" altLang="zh-CN" sz="2400"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not B=</a:t>
            </a:r>
            <a:endParaRPr lang="en-US" altLang="zh-CN" sz="2400"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ClrTx/>
              <a:buSzTx/>
              <a:buFontTx/>
              <a:buNone/>
            </a:pPr>
            <a:r>
              <a:rPr lang="en-US" altLang="zh-CN" sz="2400" dirty="0" smtClean="0"/>
              <a:t>={1,1,1,0.8,0.6,0.4,0.2,0,0,0}</a:t>
            </a:r>
            <a:endParaRPr lang="en-US" altLang="zh-CN" sz="2400" dirty="0" smtClean="0"/>
          </a:p>
          <a:p>
            <a:pPr marL="533400" indent="-533400" eaLnBrk="1" hangingPunct="1">
              <a:buClrTx/>
              <a:buSzTx/>
              <a:buFontTx/>
              <a:buNone/>
            </a:pPr>
            <a:r>
              <a:rPr lang="en-US" altLang="zh-CN" sz="2400"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not very B=</a:t>
            </a:r>
            <a:endParaRPr lang="en-US" altLang="zh-CN" sz="2400"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ClrTx/>
              <a:buSzTx/>
              <a:buFontTx/>
              <a:buNone/>
            </a:pPr>
            <a:r>
              <a:rPr lang="en-US" altLang="zh-CN" sz="2400" dirty="0" smtClean="0"/>
              <a:t>={1,1,1,0.96,0.84,0.64,0.36,0,0,0}</a:t>
            </a:r>
            <a:endParaRPr lang="en-US" altLang="zh-CN" sz="2400" dirty="0" smtClean="0"/>
          </a:p>
          <a:p>
            <a:pPr marL="533400" indent="-533400" eaLnBrk="1" hangingPunct="1">
              <a:buClrTx/>
              <a:buSzTx/>
              <a:buFontTx/>
              <a:buNone/>
            </a:pPr>
            <a:r>
              <a:rPr lang="en-US" altLang="zh-CN" sz="2400"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not more or less B=</a:t>
            </a:r>
            <a:endParaRPr lang="en-US" altLang="zh-CN" sz="2400"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ClrTx/>
              <a:buSzTx/>
              <a:buFontTx/>
              <a:buNone/>
            </a:pPr>
            <a:r>
              <a:rPr lang="en-US" altLang="zh-CN" sz="2400" dirty="0" smtClean="0"/>
              <a:t>={1,1,1,0.55,0.37,0.23,0.11,0,0,0}</a:t>
            </a:r>
            <a:endParaRPr lang="en-US" altLang="zh-CN" dirty="0" smtClean="0"/>
          </a:p>
        </p:txBody>
      </p:sp>
      <p:sp>
        <p:nvSpPr>
          <p:cNvPr id="9" name="灯片编号占位符 5"/>
          <p:cNvSpPr>
            <a:spLocks noGrp="1"/>
          </p:cNvSpPr>
          <p:nvPr>
            <p:ph type="sldNum" sz="quarter" idx="12"/>
          </p:nvPr>
        </p:nvSpPr>
        <p:spPr/>
        <p:txBody>
          <a:bodyPr/>
          <a:lstStyle/>
          <a:p>
            <a:pPr>
              <a:defRPr/>
            </a:pPr>
            <a:fld id="{75830CE0-0590-42B7-BE9A-73648A1313DA}" type="slidenum">
              <a:rPr lang="en-US" altLang="zh-CN"/>
            </a:fld>
            <a:endParaRPr lang="en-US" altLang="zh-CN"/>
          </a:p>
        </p:txBody>
      </p:sp>
      <p:graphicFrame>
        <p:nvGraphicFramePr>
          <p:cNvPr id="31746" name="Object 101"/>
          <p:cNvGraphicFramePr>
            <a:graphicFrameLocks noChangeAspect="1"/>
          </p:cNvGraphicFramePr>
          <p:nvPr/>
        </p:nvGraphicFramePr>
        <p:xfrm>
          <a:off x="2056292" y="1623392"/>
          <a:ext cx="1320800" cy="533400"/>
        </p:xfrm>
        <a:graphic>
          <a:graphicData uri="http://schemas.openxmlformats.org/presentationml/2006/ole">
            <mc:AlternateContent xmlns:mc="http://schemas.openxmlformats.org/markup-compatibility/2006">
              <mc:Choice xmlns:v="urn:schemas-microsoft-com:vml" Requires="v">
                <p:oleObj spid="_x0000_s27775" name="Equation" r:id="rId1" imgW="1320165" imgH="533400" progId="Equation.DSMT4">
                  <p:embed/>
                </p:oleObj>
              </mc:Choice>
              <mc:Fallback>
                <p:oleObj name="Equation" r:id="rId1" imgW="1320165" imgH="533400" progId="Equation.DSMT4">
                  <p:embed/>
                  <p:pic>
                    <p:nvPicPr>
                      <p:cNvPr id="0" name="图片 277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292" y="1623392"/>
                        <a:ext cx="1320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102"/>
          <p:cNvGraphicFramePr>
            <a:graphicFrameLocks noChangeAspect="1"/>
          </p:cNvGraphicFramePr>
          <p:nvPr/>
        </p:nvGraphicFramePr>
        <p:xfrm>
          <a:off x="3234906" y="2514600"/>
          <a:ext cx="1435100" cy="533400"/>
        </p:xfrm>
        <a:graphic>
          <a:graphicData uri="http://schemas.openxmlformats.org/presentationml/2006/ole">
            <mc:AlternateContent xmlns:mc="http://schemas.openxmlformats.org/markup-compatibility/2006">
              <mc:Choice xmlns:v="urn:schemas-microsoft-com:vml" Requires="v">
                <p:oleObj spid="_x0000_s27776" name="Equation" r:id="rId3" imgW="1435100" imgH="533400" progId="Equation.DSMT4">
                  <p:embed/>
                </p:oleObj>
              </mc:Choice>
              <mc:Fallback>
                <p:oleObj name="Equation" r:id="rId3" imgW="1435100" imgH="533400" progId="Equation.DSMT4">
                  <p:embed/>
                  <p:pic>
                    <p:nvPicPr>
                      <p:cNvPr id="0" name="图片 277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4906" y="2514600"/>
                        <a:ext cx="1435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103"/>
          <p:cNvGraphicFramePr>
            <a:graphicFrameLocks noChangeAspect="1"/>
          </p:cNvGraphicFramePr>
          <p:nvPr/>
        </p:nvGraphicFramePr>
        <p:xfrm>
          <a:off x="1979540" y="3429000"/>
          <a:ext cx="1689100" cy="533400"/>
        </p:xfrm>
        <a:graphic>
          <a:graphicData uri="http://schemas.openxmlformats.org/presentationml/2006/ole">
            <mc:AlternateContent xmlns:mc="http://schemas.openxmlformats.org/markup-compatibility/2006">
              <mc:Choice xmlns:v="urn:schemas-microsoft-com:vml" Requires="v">
                <p:oleObj spid="_x0000_s27777" name="Equation" r:id="rId5" imgW="1688465" imgH="533400" progId="Equation.DSMT4">
                  <p:embed/>
                </p:oleObj>
              </mc:Choice>
              <mc:Fallback>
                <p:oleObj name="Equation" r:id="rId5" imgW="1688465" imgH="533400" progId="Equation.DSMT4">
                  <p:embed/>
                  <p:pic>
                    <p:nvPicPr>
                      <p:cNvPr id="0" name="图片 277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540" y="3429000"/>
                        <a:ext cx="1689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104"/>
          <p:cNvGraphicFramePr>
            <a:graphicFrameLocks noChangeAspect="1"/>
          </p:cNvGraphicFramePr>
          <p:nvPr/>
        </p:nvGraphicFramePr>
        <p:xfrm>
          <a:off x="2698468" y="4320208"/>
          <a:ext cx="1689100" cy="533400"/>
        </p:xfrm>
        <a:graphic>
          <a:graphicData uri="http://schemas.openxmlformats.org/presentationml/2006/ole">
            <mc:AlternateContent xmlns:mc="http://schemas.openxmlformats.org/markup-compatibility/2006">
              <mc:Choice xmlns:v="urn:schemas-microsoft-com:vml" Requires="v">
                <p:oleObj spid="_x0000_s27778" name="Equation" r:id="rId7" imgW="1688465" imgH="533400" progId="Equation.DSMT4">
                  <p:embed/>
                </p:oleObj>
              </mc:Choice>
              <mc:Fallback>
                <p:oleObj name="Equation" r:id="rId7" imgW="1688465" imgH="533400" progId="Equation.DSMT4">
                  <p:embed/>
                  <p:pic>
                    <p:nvPicPr>
                      <p:cNvPr id="0" name="图片 277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8468" y="4320208"/>
                        <a:ext cx="1689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105"/>
          <p:cNvGraphicFramePr>
            <a:graphicFrameLocks noChangeAspect="1"/>
          </p:cNvGraphicFramePr>
          <p:nvPr/>
        </p:nvGraphicFramePr>
        <p:xfrm>
          <a:off x="3895028" y="5247860"/>
          <a:ext cx="1803400" cy="533400"/>
        </p:xfrm>
        <a:graphic>
          <a:graphicData uri="http://schemas.openxmlformats.org/presentationml/2006/ole">
            <mc:AlternateContent xmlns:mc="http://schemas.openxmlformats.org/markup-compatibility/2006">
              <mc:Choice xmlns:v="urn:schemas-microsoft-com:vml" Requires="v">
                <p:oleObj spid="_x0000_s27779" name="Equation" r:id="rId9" imgW="1803400" imgH="533400" progId="Equation.DSMT4">
                  <p:embed/>
                </p:oleObj>
              </mc:Choice>
              <mc:Fallback>
                <p:oleObj name="Equation" r:id="rId9" imgW="1803400" imgH="533400" progId="Equation.DSMT4">
                  <p:embed/>
                  <p:pic>
                    <p:nvPicPr>
                      <p:cNvPr id="0" name="图片 277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5028" y="5247860"/>
                        <a:ext cx="180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752">
                                            <p:txEl>
                                              <p:pRg st="0" end="0"/>
                                            </p:txEl>
                                          </p:spTgt>
                                        </p:tgtEl>
                                        <p:attrNameLst>
                                          <p:attrName>style.visibility</p:attrName>
                                        </p:attrNameLst>
                                      </p:cBhvr>
                                      <p:to>
                                        <p:strVal val="visible"/>
                                      </p:to>
                                    </p:set>
                                    <p:anim calcmode="lin" valueType="num">
                                      <p:cBhvr additive="base">
                                        <p:cTn id="7" dur="500" fill="hold"/>
                                        <p:tgtEl>
                                          <p:spTgt spid="317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52">
                                            <p:txEl>
                                              <p:pRg st="1" end="1"/>
                                            </p:txEl>
                                          </p:spTgt>
                                        </p:tgtEl>
                                        <p:attrNameLst>
                                          <p:attrName>style.visibility</p:attrName>
                                        </p:attrNameLst>
                                      </p:cBhvr>
                                      <p:to>
                                        <p:strVal val="visible"/>
                                      </p:to>
                                    </p:set>
                                    <p:anim calcmode="lin" valueType="num">
                                      <p:cBhvr additive="base">
                                        <p:cTn id="13" dur="500" fill="hold"/>
                                        <p:tgtEl>
                                          <p:spTgt spid="317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52">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31746"/>
                                        </p:tgtEl>
                                        <p:attrNameLst>
                                          <p:attrName>style.visibility</p:attrName>
                                        </p:attrNameLst>
                                      </p:cBhvr>
                                      <p:to>
                                        <p:strVal val="visible"/>
                                      </p:to>
                                    </p:set>
                                    <p:animEffect transition="in" filter="dissolve">
                                      <p:cBhvr>
                                        <p:cTn id="18" dur="500"/>
                                        <p:tgtEl>
                                          <p:spTgt spid="3174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1752">
                                            <p:txEl>
                                              <p:pRg st="2" end="2"/>
                                            </p:txEl>
                                          </p:spTgt>
                                        </p:tgtEl>
                                        <p:attrNameLst>
                                          <p:attrName>style.visibility</p:attrName>
                                        </p:attrNameLst>
                                      </p:cBhvr>
                                      <p:to>
                                        <p:strVal val="visible"/>
                                      </p:to>
                                    </p:set>
                                    <p:anim calcmode="lin" valueType="num">
                                      <p:cBhvr additive="base">
                                        <p:cTn id="23" dur="500" fill="hold"/>
                                        <p:tgtEl>
                                          <p:spTgt spid="31752">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752">
                                            <p:txEl>
                                              <p:pRg st="3" end="3"/>
                                            </p:txEl>
                                          </p:spTgt>
                                        </p:tgtEl>
                                        <p:attrNameLst>
                                          <p:attrName>style.visibility</p:attrName>
                                        </p:attrNameLst>
                                      </p:cBhvr>
                                      <p:to>
                                        <p:strVal val="visible"/>
                                      </p:to>
                                    </p:set>
                                    <p:anim calcmode="lin" valueType="num">
                                      <p:cBhvr additive="base">
                                        <p:cTn id="29" dur="500" fill="hold"/>
                                        <p:tgtEl>
                                          <p:spTgt spid="3175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52">
                                            <p:txEl>
                                              <p:pRg st="3" end="3"/>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31747"/>
                                        </p:tgtEl>
                                        <p:attrNameLst>
                                          <p:attrName>style.visibility</p:attrName>
                                        </p:attrNameLst>
                                      </p:cBhvr>
                                      <p:to>
                                        <p:strVal val="visible"/>
                                      </p:to>
                                    </p:set>
                                    <p:animEffect transition="in" filter="dissolve">
                                      <p:cBhvr>
                                        <p:cTn id="34" dur="500"/>
                                        <p:tgtEl>
                                          <p:spTgt spid="3174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1752">
                                            <p:txEl>
                                              <p:pRg st="4" end="4"/>
                                            </p:txEl>
                                          </p:spTgt>
                                        </p:tgtEl>
                                        <p:attrNameLst>
                                          <p:attrName>style.visibility</p:attrName>
                                        </p:attrNameLst>
                                      </p:cBhvr>
                                      <p:to>
                                        <p:strVal val="visible"/>
                                      </p:to>
                                    </p:set>
                                    <p:anim calcmode="lin" valueType="num">
                                      <p:cBhvr additive="base">
                                        <p:cTn id="39" dur="500" fill="hold"/>
                                        <p:tgtEl>
                                          <p:spTgt spid="31752">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17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1752">
                                            <p:txEl>
                                              <p:pRg st="5" end="5"/>
                                            </p:txEl>
                                          </p:spTgt>
                                        </p:tgtEl>
                                        <p:attrNameLst>
                                          <p:attrName>style.visibility</p:attrName>
                                        </p:attrNameLst>
                                      </p:cBhvr>
                                      <p:to>
                                        <p:strVal val="visible"/>
                                      </p:to>
                                    </p:set>
                                    <p:anim calcmode="lin" valueType="num">
                                      <p:cBhvr additive="base">
                                        <p:cTn id="45" dur="500" fill="hold"/>
                                        <p:tgtEl>
                                          <p:spTgt spid="31752">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1752">
                                            <p:txEl>
                                              <p:pRg st="5" end="5"/>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31748"/>
                                        </p:tgtEl>
                                        <p:attrNameLst>
                                          <p:attrName>style.visibility</p:attrName>
                                        </p:attrNameLst>
                                      </p:cBhvr>
                                      <p:to>
                                        <p:strVal val="visible"/>
                                      </p:to>
                                    </p:set>
                                    <p:animEffect transition="in" filter="dissolve">
                                      <p:cBhvr>
                                        <p:cTn id="50" dur="500"/>
                                        <p:tgtEl>
                                          <p:spTgt spid="3174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1752">
                                            <p:txEl>
                                              <p:pRg st="6" end="6"/>
                                            </p:txEl>
                                          </p:spTgt>
                                        </p:tgtEl>
                                        <p:attrNameLst>
                                          <p:attrName>style.visibility</p:attrName>
                                        </p:attrNameLst>
                                      </p:cBhvr>
                                      <p:to>
                                        <p:strVal val="visible"/>
                                      </p:to>
                                    </p:set>
                                    <p:anim calcmode="lin" valueType="num">
                                      <p:cBhvr additive="base">
                                        <p:cTn id="55" dur="500" fill="hold"/>
                                        <p:tgtEl>
                                          <p:spTgt spid="31752">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175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1752">
                                            <p:txEl>
                                              <p:pRg st="7" end="7"/>
                                            </p:txEl>
                                          </p:spTgt>
                                        </p:tgtEl>
                                        <p:attrNameLst>
                                          <p:attrName>style.visibility</p:attrName>
                                        </p:attrNameLst>
                                      </p:cBhvr>
                                      <p:to>
                                        <p:strVal val="visible"/>
                                      </p:to>
                                    </p:set>
                                    <p:anim calcmode="lin" valueType="num">
                                      <p:cBhvr additive="base">
                                        <p:cTn id="61" dur="500" fill="hold"/>
                                        <p:tgtEl>
                                          <p:spTgt spid="31752">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1752">
                                            <p:txEl>
                                              <p:pRg st="7" end="7"/>
                                            </p:txEl>
                                          </p:spTgt>
                                        </p:tgtEl>
                                        <p:attrNameLst>
                                          <p:attrName>ppt_y</p:attrName>
                                        </p:attrNameLst>
                                      </p:cBhvr>
                                      <p:tavLst>
                                        <p:tav tm="0">
                                          <p:val>
                                            <p:strVal val="1+#ppt_h/2"/>
                                          </p:val>
                                        </p:tav>
                                        <p:tav tm="100000">
                                          <p:val>
                                            <p:strVal val="#ppt_y"/>
                                          </p:val>
                                        </p:tav>
                                      </p:tavLst>
                                    </p:anim>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31749"/>
                                        </p:tgtEl>
                                        <p:attrNameLst>
                                          <p:attrName>style.visibility</p:attrName>
                                        </p:attrNameLst>
                                      </p:cBhvr>
                                      <p:to>
                                        <p:strVal val="visible"/>
                                      </p:to>
                                    </p:set>
                                    <p:animEffect transition="in" filter="dissolve">
                                      <p:cBhvr>
                                        <p:cTn id="66" dur="500"/>
                                        <p:tgtEl>
                                          <p:spTgt spid="31749"/>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1752">
                                            <p:txEl>
                                              <p:pRg st="8" end="8"/>
                                            </p:txEl>
                                          </p:spTgt>
                                        </p:tgtEl>
                                        <p:attrNameLst>
                                          <p:attrName>style.visibility</p:attrName>
                                        </p:attrNameLst>
                                      </p:cBhvr>
                                      <p:to>
                                        <p:strVal val="visible"/>
                                      </p:to>
                                    </p:set>
                                    <p:anim calcmode="lin" valueType="num">
                                      <p:cBhvr additive="base">
                                        <p:cTn id="71" dur="500" fill="hold"/>
                                        <p:tgtEl>
                                          <p:spTgt spid="31752">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175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1752">
                                            <p:txEl>
                                              <p:pRg st="9" end="9"/>
                                            </p:txEl>
                                          </p:spTgt>
                                        </p:tgtEl>
                                        <p:attrNameLst>
                                          <p:attrName>style.visibility</p:attrName>
                                        </p:attrNameLst>
                                      </p:cBhvr>
                                      <p:to>
                                        <p:strVal val="visible"/>
                                      </p:to>
                                    </p:set>
                                    <p:anim calcmode="lin" valueType="num">
                                      <p:cBhvr additive="base">
                                        <p:cTn id="77" dur="500" fill="hold"/>
                                        <p:tgtEl>
                                          <p:spTgt spid="31752">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1752">
                                            <p:txEl>
                                              <p:pRg st="9" end="9"/>
                                            </p:txEl>
                                          </p:spTgt>
                                        </p:tgtEl>
                                        <p:attrNameLst>
                                          <p:attrName>ppt_y</p:attrName>
                                        </p:attrNameLst>
                                      </p:cBhvr>
                                      <p:tavLst>
                                        <p:tav tm="0">
                                          <p:val>
                                            <p:strVal val="1+#ppt_h/2"/>
                                          </p:val>
                                        </p:tav>
                                        <p:tav tm="100000">
                                          <p:val>
                                            <p:strVal val="#ppt_y"/>
                                          </p:val>
                                        </p:tav>
                                      </p:tavLst>
                                    </p:anim>
                                  </p:childTnLst>
                                </p:cTn>
                              </p:par>
                            </p:childTnLst>
                          </p:cTn>
                        </p:par>
                        <p:par>
                          <p:cTn id="79" fill="hold">
                            <p:stCondLst>
                              <p:cond delay="500"/>
                            </p:stCondLst>
                            <p:childTnLst>
                              <p:par>
                                <p:cTn id="80" presetID="9" presetClass="entr" presetSubtype="0" fill="hold" nodeType="afterEffect">
                                  <p:stCondLst>
                                    <p:cond delay="0"/>
                                  </p:stCondLst>
                                  <p:childTnLst>
                                    <p:set>
                                      <p:cBhvr>
                                        <p:cTn id="81" dur="1" fill="hold">
                                          <p:stCondLst>
                                            <p:cond delay="0"/>
                                          </p:stCondLst>
                                        </p:cTn>
                                        <p:tgtEl>
                                          <p:spTgt spid="31750"/>
                                        </p:tgtEl>
                                        <p:attrNameLst>
                                          <p:attrName>style.visibility</p:attrName>
                                        </p:attrNameLst>
                                      </p:cBhvr>
                                      <p:to>
                                        <p:strVal val="visible"/>
                                      </p:to>
                                    </p:set>
                                    <p:animEffect transition="in" filter="dissolve">
                                      <p:cBhvr>
                                        <p:cTn id="82" dur="500"/>
                                        <p:tgtEl>
                                          <p:spTgt spid="31750"/>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1752">
                                            <p:txEl>
                                              <p:pRg st="10" end="10"/>
                                            </p:txEl>
                                          </p:spTgt>
                                        </p:tgtEl>
                                        <p:attrNameLst>
                                          <p:attrName>style.visibility</p:attrName>
                                        </p:attrNameLst>
                                      </p:cBhvr>
                                      <p:to>
                                        <p:strVal val="visible"/>
                                      </p:to>
                                    </p:set>
                                    <p:anim calcmode="lin" valueType="num">
                                      <p:cBhvr additive="base">
                                        <p:cTn id="87" dur="500" fill="hold"/>
                                        <p:tgtEl>
                                          <p:spTgt spid="31752">
                                            <p:txEl>
                                              <p:pRg st="10" end="1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175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
          <p:cNvSpPr>
            <a:spLocks noGrp="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lstStyle/>
          <a:p>
            <a:pPr eaLnBrk="1" hangingPunct="1"/>
            <a:endParaRPr lang="zh-CN" altLang="en-US" cap="none" smtClean="0">
              <a:effectLst/>
            </a:endParaRPr>
          </a:p>
        </p:txBody>
      </p:sp>
      <p:graphicFrame>
        <p:nvGraphicFramePr>
          <p:cNvPr id="93188" name="Object 9"/>
          <p:cNvGraphicFramePr>
            <a:graphicFrameLocks noGrp="1" noChangeAspect="1"/>
          </p:cNvGraphicFramePr>
          <p:nvPr>
            <p:ph idx="4294967295"/>
          </p:nvPr>
        </p:nvGraphicFramePr>
        <p:xfrm>
          <a:off x="900113" y="1555750"/>
          <a:ext cx="7302500" cy="4521200"/>
        </p:xfrm>
        <a:graphic>
          <a:graphicData uri="http://schemas.openxmlformats.org/presentationml/2006/ole">
            <mc:AlternateContent xmlns:mc="http://schemas.openxmlformats.org/markup-compatibility/2006">
              <mc:Choice xmlns:v="urn:schemas-microsoft-com:vml" Requires="v">
                <p:oleObj spid="_x0000_s28699" name="Equation" r:id="rId1" imgW="7302500" imgH="4521200" progId="Equation.DSMT4">
                  <p:embed/>
                </p:oleObj>
              </mc:Choice>
              <mc:Fallback>
                <p:oleObj name="Equation" r:id="rId1" imgW="7302500" imgH="4521200" progId="Equation.DSMT4">
                  <p:embed/>
                  <p:pic>
                    <p:nvPicPr>
                      <p:cNvPr id="0" name="图片 286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555750"/>
                        <a:ext cx="7302500" cy="45212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dissolve">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7" name="Rectangle 1031"/>
          <p:cNvSpPr>
            <a:spLocks noGrp="1" noChangeArrowheads="1"/>
          </p:cNvSpPr>
          <p:nvPr>
            <p:ph type="title"/>
          </p:nvPr>
        </p:nvSpPr>
        <p:spPr/>
        <p:txBody>
          <a:bodyPr/>
          <a:lstStyle/>
          <a:p>
            <a:pPr eaLnBrk="1" fontAlgn="auto" hangingPunct="1">
              <a:spcAft>
                <a:spcPts val="0"/>
              </a:spcAft>
              <a:defRPr/>
            </a:pPr>
            <a:endParaRPr lang="zh-CN" altLang="zh-CN"/>
          </a:p>
        </p:txBody>
      </p:sp>
      <p:graphicFrame>
        <p:nvGraphicFramePr>
          <p:cNvPr id="27650" name="Object 5"/>
          <p:cNvGraphicFramePr>
            <a:graphicFrameLocks noGrp="1" noChangeAspect="1"/>
          </p:cNvGraphicFramePr>
          <p:nvPr>
            <p:ph idx="1"/>
          </p:nvPr>
        </p:nvGraphicFramePr>
        <p:xfrm>
          <a:off x="1042988" y="1501775"/>
          <a:ext cx="6789737" cy="5095875"/>
        </p:xfrm>
        <a:graphic>
          <a:graphicData uri="http://schemas.openxmlformats.org/presentationml/2006/ole">
            <mc:AlternateContent xmlns:mc="http://schemas.openxmlformats.org/markup-compatibility/2006">
              <mc:Choice xmlns:v="urn:schemas-microsoft-com:vml" Requires="v">
                <p:oleObj spid="_x0000_s29723" name="Equation" r:id="rId1" imgW="6565900" imgH="4927600" progId="Equation.DSMT4">
                  <p:embed/>
                </p:oleObj>
              </mc:Choice>
              <mc:Fallback>
                <p:oleObj name="Equation" r:id="rId1" imgW="6565900" imgH="4927600" progId="Equation.DSMT4">
                  <p:embed/>
                  <p:pic>
                    <p:nvPicPr>
                      <p:cNvPr id="0" name="图片 297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501775"/>
                        <a:ext cx="6789737" cy="5095875"/>
                      </a:xfrm>
                      <a:prstGeom prst="rect">
                        <a:avLst/>
                      </a:prstGeom>
                      <a:solidFill>
                        <a:schemeClr val="accent2">
                          <a:lumMod val="20000"/>
                          <a:lumOff val="80000"/>
                        </a:schemeClr>
                      </a:solidFill>
                      <a:ln>
                        <a:noFill/>
                      </a:ln>
                      <a:effectLst/>
                    </p:spPr>
                  </p:pic>
                </p:oleObj>
              </mc:Fallback>
            </mc:AlternateContent>
          </a:graphicData>
        </a:graphic>
      </p:graphicFrame>
      <p:sp>
        <p:nvSpPr>
          <p:cNvPr id="4" name="灯片编号占位符 5"/>
          <p:cNvSpPr>
            <a:spLocks noGrp="1"/>
          </p:cNvSpPr>
          <p:nvPr>
            <p:ph type="sldNum" sz="quarter" idx="12"/>
          </p:nvPr>
        </p:nvSpPr>
        <p:spPr/>
        <p:txBody>
          <a:bodyPr/>
          <a:lstStyle/>
          <a:p>
            <a:pPr>
              <a:defRPr/>
            </a:pPr>
            <a:fld id="{92343EFA-33D0-4EA8-9871-D7B299C96FB3}"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checkerboard(across)">
                                      <p:cBhvr>
                                        <p:cTn id="7" dur="500"/>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a:xfrm>
            <a:off x="762000" y="152400"/>
            <a:ext cx="7772400" cy="762000"/>
          </a:xfrm>
        </p:spPr>
        <p:txBody>
          <a:bodyPr/>
          <a:lstStyle/>
          <a:p>
            <a:pPr algn="ctr" eaLnBrk="1" fontAlgn="auto" hangingPunct="1">
              <a:spcAft>
                <a:spcPts val="0"/>
              </a:spcAft>
              <a:defRPr/>
            </a:pPr>
            <a:endParaRPr lang="zh-CN" altLang="zh-CN"/>
          </a:p>
        </p:txBody>
      </p:sp>
      <p:graphicFrame>
        <p:nvGraphicFramePr>
          <p:cNvPr id="28674" name="Object 12"/>
          <p:cNvGraphicFramePr>
            <a:graphicFrameLocks noGrp="1" noChangeAspect="1"/>
          </p:cNvGraphicFramePr>
          <p:nvPr>
            <p:ph idx="1"/>
          </p:nvPr>
        </p:nvGraphicFramePr>
        <p:xfrm>
          <a:off x="827088" y="962025"/>
          <a:ext cx="7343775" cy="5562600"/>
        </p:xfrm>
        <a:graphic>
          <a:graphicData uri="http://schemas.openxmlformats.org/presentationml/2006/ole">
            <mc:AlternateContent xmlns:mc="http://schemas.openxmlformats.org/markup-compatibility/2006">
              <mc:Choice xmlns:v="urn:schemas-microsoft-com:vml" Requires="v">
                <p:oleObj spid="_x0000_s30747" name="Equation" r:id="rId1" imgW="5969000" imgH="4521200" progId="Equation.DSMT4">
                  <p:embed/>
                </p:oleObj>
              </mc:Choice>
              <mc:Fallback>
                <p:oleObj name="Equation" r:id="rId1" imgW="5969000" imgH="4521200" progId="Equation.DSMT4">
                  <p:embed/>
                  <p:pic>
                    <p:nvPicPr>
                      <p:cNvPr id="0" name="图片 307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962025"/>
                        <a:ext cx="7343775" cy="5562600"/>
                      </a:xfrm>
                      <a:prstGeom prst="rect">
                        <a:avLst/>
                      </a:prstGeom>
                      <a:solidFill>
                        <a:schemeClr val="accent2">
                          <a:lumMod val="20000"/>
                          <a:lumOff val="80000"/>
                        </a:schemeClr>
                      </a:solidFill>
                      <a:ln>
                        <a:noFill/>
                      </a:ln>
                      <a:effectLst/>
                    </p:spPr>
                  </p:pic>
                </p:oleObj>
              </mc:Fallback>
            </mc:AlternateContent>
          </a:graphicData>
        </a:graphic>
      </p:graphicFrame>
      <p:sp>
        <p:nvSpPr>
          <p:cNvPr id="4" name="灯片编号占位符 5"/>
          <p:cNvSpPr>
            <a:spLocks noGrp="1"/>
          </p:cNvSpPr>
          <p:nvPr>
            <p:ph type="sldNum" sz="quarter" idx="12"/>
          </p:nvPr>
        </p:nvSpPr>
        <p:spPr/>
        <p:txBody>
          <a:bodyPr/>
          <a:lstStyle/>
          <a:p>
            <a:pPr>
              <a:defRPr/>
            </a:pPr>
            <a:fld id="{FAD7AC5A-68E5-4A7F-86FF-6B4F457EF38D}"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strips(downLeft)">
                                      <p:cBhvr>
                                        <p:cTn id="7"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Rectangle 9"/>
          <p:cNvSpPr>
            <a:spLocks noGrp="1" noChangeArrowheads="1"/>
          </p:cNvSpPr>
          <p:nvPr>
            <p:ph type="title"/>
          </p:nvPr>
        </p:nvSpPr>
        <p:spPr>
          <a:xfrm>
            <a:off x="762000" y="228600"/>
            <a:ext cx="7772400" cy="762000"/>
          </a:xfrm>
        </p:spPr>
        <p:txBody>
          <a:bodyPr/>
          <a:lstStyle/>
          <a:p>
            <a:pPr eaLnBrk="1" fontAlgn="auto" hangingPunct="1">
              <a:spcAft>
                <a:spcPts val="0"/>
              </a:spcAft>
              <a:defRPr/>
            </a:pPr>
            <a:endParaRPr lang="zh-CN" altLang="zh-CN"/>
          </a:p>
        </p:txBody>
      </p:sp>
      <p:graphicFrame>
        <p:nvGraphicFramePr>
          <p:cNvPr id="29698" name="Object 13"/>
          <p:cNvGraphicFramePr>
            <a:graphicFrameLocks noGrp="1" noChangeAspect="1"/>
          </p:cNvGraphicFramePr>
          <p:nvPr>
            <p:ph idx="1"/>
          </p:nvPr>
        </p:nvGraphicFramePr>
        <p:xfrm>
          <a:off x="1131888" y="795338"/>
          <a:ext cx="6405562" cy="5757862"/>
        </p:xfrm>
        <a:graphic>
          <a:graphicData uri="http://schemas.openxmlformats.org/presentationml/2006/ole">
            <mc:AlternateContent xmlns:mc="http://schemas.openxmlformats.org/markup-compatibility/2006">
              <mc:Choice xmlns:v="urn:schemas-microsoft-com:vml" Requires="v">
                <p:oleObj spid="_x0000_s31771" name="Equation" r:id="rId1" imgW="5029200" imgH="4521200" progId="Equation.DSMT4">
                  <p:embed/>
                </p:oleObj>
              </mc:Choice>
              <mc:Fallback>
                <p:oleObj name="Equation" r:id="rId1" imgW="5029200" imgH="4521200" progId="Equation.DSMT4">
                  <p:embed/>
                  <p:pic>
                    <p:nvPicPr>
                      <p:cNvPr id="0" name="图片 317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795338"/>
                        <a:ext cx="6405562" cy="5757862"/>
                      </a:xfrm>
                      <a:prstGeom prst="rect">
                        <a:avLst/>
                      </a:prstGeom>
                      <a:solidFill>
                        <a:schemeClr val="accent2">
                          <a:lumMod val="20000"/>
                          <a:lumOff val="80000"/>
                        </a:schemeClr>
                      </a:solidFill>
                      <a:ln>
                        <a:noFill/>
                      </a:ln>
                      <a:effectLst/>
                    </p:spPr>
                  </p:pic>
                </p:oleObj>
              </mc:Fallback>
            </mc:AlternateContent>
          </a:graphicData>
        </a:graphic>
      </p:graphicFrame>
      <p:sp>
        <p:nvSpPr>
          <p:cNvPr id="4" name="灯片编号占位符 5"/>
          <p:cNvSpPr>
            <a:spLocks noGrp="1"/>
          </p:cNvSpPr>
          <p:nvPr>
            <p:ph type="sldNum" sz="quarter" idx="12"/>
          </p:nvPr>
        </p:nvSpPr>
        <p:spPr/>
        <p:txBody>
          <a:bodyPr/>
          <a:lstStyle/>
          <a:p>
            <a:pPr>
              <a:defRPr/>
            </a:pPr>
            <a:fld id="{F3FC7A05-6E98-4EA4-B9D6-0DD09FCBA0DD}"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checkerboard(across)">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2400" y="304800"/>
            <a:ext cx="8839200" cy="609600"/>
          </a:xfrm>
        </p:spPr>
        <p:txBody>
          <a:bodyPr>
            <a:normAutofit fontScale="90000"/>
          </a:bodyPr>
          <a:lstStyle/>
          <a:p>
            <a:pPr algn="ctr" eaLnBrk="1" fontAlgn="auto" hangingPunct="1">
              <a:spcAft>
                <a:spcPts val="0"/>
              </a:spcAft>
              <a:defRPr/>
            </a:pPr>
            <a:r>
              <a:rPr lang="zh-CN" altLang="en-US" sz="4000"/>
              <a:t>各种模糊关系符合推理原则情况一览表</a:t>
            </a:r>
            <a:endParaRPr lang="zh-CN" altLang="en-US" sz="4000"/>
          </a:p>
        </p:txBody>
      </p:sp>
      <p:sp>
        <p:nvSpPr>
          <p:cNvPr id="26" name="灯片编号占位符 5"/>
          <p:cNvSpPr>
            <a:spLocks noGrp="1"/>
          </p:cNvSpPr>
          <p:nvPr>
            <p:ph type="sldNum" sz="quarter" idx="12"/>
          </p:nvPr>
        </p:nvSpPr>
        <p:spPr/>
        <p:txBody>
          <a:bodyPr/>
          <a:lstStyle/>
          <a:p>
            <a:pPr>
              <a:defRPr/>
            </a:pPr>
            <a:fld id="{C7E293E7-F552-4349-A855-0866E59CEAF7}" type="slidenum">
              <a:rPr lang="en-US" altLang="zh-CN"/>
            </a:fld>
            <a:endParaRPr lang="en-US" altLang="zh-CN"/>
          </a:p>
        </p:txBody>
      </p:sp>
      <p:sp>
        <p:nvSpPr>
          <p:cNvPr id="69636" name="Text Box 21"/>
          <p:cNvSpPr txBox="1">
            <a:spLocks noChangeArrowheads="1"/>
          </p:cNvSpPr>
          <p:nvPr/>
        </p:nvSpPr>
        <p:spPr bwMode="auto">
          <a:xfrm>
            <a:off x="228600" y="1143000"/>
            <a:ext cx="86868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Tx/>
              <a:buSzTx/>
              <a:buFontTx/>
              <a:buNone/>
            </a:pPr>
            <a:endParaRPr lang="zh-CN" altLang="zh-CN" sz="2400"/>
          </a:p>
        </p:txBody>
      </p:sp>
      <p:graphicFrame>
        <p:nvGraphicFramePr>
          <p:cNvPr id="40966" name="Group 6"/>
          <p:cNvGraphicFramePr>
            <a:graphicFrameLocks noGrp="1"/>
          </p:cNvGraphicFramePr>
          <p:nvPr/>
        </p:nvGraphicFramePr>
        <p:xfrm>
          <a:off x="152400" y="1397000"/>
          <a:ext cx="8763000" cy="4549648"/>
        </p:xfrm>
        <a:graphic>
          <a:graphicData uri="http://schemas.openxmlformats.org/drawingml/2006/table">
            <a:tbl>
              <a:tblPr/>
              <a:tblGrid>
                <a:gridCol w="304800"/>
                <a:gridCol w="1555750"/>
                <a:gridCol w="1492250"/>
                <a:gridCol w="5410200"/>
              </a:tblGrid>
              <a:tr h="660400">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原则</a:t>
                      </a:r>
                      <a:endParaRPr kumimoji="1" lang="zh-CN" altLang="en-US" sz="18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R</a:t>
                      </a:r>
                      <a:r>
                        <a:rPr kumimoji="1" lang="en-US" altLang="zh-CN" sz="16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m</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16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latin typeface="Tahoma" panose="020B0604030504040204" pitchFamily="34" charset="0"/>
                          <a:ea typeface="宋体" panose="02010600030101010101" pitchFamily="2" charset="-122"/>
                        </a:rPr>
                        <a:t>R</a:t>
                      </a:r>
                      <a:r>
                        <a:rPr kumimoji="1" lang="en-US" altLang="zh-CN" sz="1600" b="1" i="0" u="none" strike="noStrike" cap="none" normalizeH="0" baseline="-25000" dirty="0" err="1" smtClean="0">
                          <a:ln>
                            <a:noFill/>
                          </a:ln>
                          <a:solidFill>
                            <a:srgbClr val="006600"/>
                          </a:solidFill>
                          <a:effectLst/>
                          <a:latin typeface="Tahoma" panose="020B0604030504040204" pitchFamily="34" charset="0"/>
                          <a:ea typeface="宋体" panose="02010600030101010101" pitchFamily="2" charset="-122"/>
                        </a:rPr>
                        <a:t>c</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latin typeface="Tahoma" panose="020B0604030504040204" pitchFamily="34" charset="0"/>
                          <a:ea typeface="宋体" panose="02010600030101010101" pitchFamily="2" charset="-122"/>
                        </a:rPr>
                        <a:t>R</a:t>
                      </a:r>
                      <a:r>
                        <a:rPr kumimoji="1" lang="en-US" altLang="zh-CN" sz="1600" b="1" i="0" u="none" strike="noStrike" cap="none" normalizeH="0" baseline="-25000" dirty="0" err="1" smtClean="0">
                          <a:ln>
                            <a:noFill/>
                          </a:ln>
                          <a:solidFill>
                            <a:srgbClr val="D31128"/>
                          </a:solidFill>
                          <a:effectLst/>
                          <a:latin typeface="Tahoma" panose="020B0604030504040204" pitchFamily="34" charset="0"/>
                          <a:ea typeface="宋体" panose="02010600030101010101" pitchFamily="2" charset="-122"/>
                        </a:rPr>
                        <a:t>s</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latin typeface="Tahoma" panose="020B0604030504040204" pitchFamily="34" charset="0"/>
                          <a:ea typeface="宋体" panose="02010600030101010101" pitchFamily="2" charset="-122"/>
                        </a:rPr>
                        <a:t>R</a:t>
                      </a:r>
                      <a:r>
                        <a:rPr kumimoji="1" lang="en-US" altLang="zh-CN" sz="1600" b="1" i="0" u="none" strike="noStrike" cap="none" normalizeH="0" baseline="-25000" dirty="0" err="1" smtClean="0">
                          <a:ln>
                            <a:noFill/>
                          </a:ln>
                          <a:solidFill>
                            <a:srgbClr val="006600"/>
                          </a:solidFill>
                          <a:effectLst/>
                          <a:latin typeface="Tahoma" panose="020B0604030504040204" pitchFamily="34" charset="0"/>
                          <a:ea typeface="宋体" panose="02010600030101010101" pitchFamily="2" charset="-122"/>
                        </a:rPr>
                        <a:t>g</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latin typeface="Tahoma" panose="020B0604030504040204" pitchFamily="34" charset="0"/>
                          <a:ea typeface="宋体" panose="02010600030101010101" pitchFamily="2" charset="-122"/>
                        </a:rPr>
                        <a:t>R</a:t>
                      </a:r>
                      <a:r>
                        <a:rPr kumimoji="1" lang="en-US" altLang="zh-CN" sz="1600" b="1" i="0" u="none" strike="noStrike" cap="none" normalizeH="0" baseline="-25000" dirty="0" err="1" smtClean="0">
                          <a:ln>
                            <a:noFill/>
                          </a:ln>
                          <a:solidFill>
                            <a:srgbClr val="D31128"/>
                          </a:solidFill>
                          <a:effectLst/>
                          <a:latin typeface="Tahoma" panose="020B0604030504040204" pitchFamily="34" charset="0"/>
                          <a:ea typeface="宋体" panose="02010600030101010101" pitchFamily="2" charset="-122"/>
                        </a:rPr>
                        <a:t>sg</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latin typeface="Tahoma" panose="020B0604030504040204" pitchFamily="34" charset="0"/>
                          <a:ea typeface="宋体" panose="02010600030101010101" pitchFamily="2" charset="-122"/>
                        </a:rPr>
                        <a:t>R</a:t>
                      </a:r>
                      <a:r>
                        <a:rPr kumimoji="1" lang="en-US" altLang="zh-CN" sz="1600" b="1" i="0" u="none" strike="noStrike" cap="none" normalizeH="0" baseline="-25000" dirty="0" err="1" smtClean="0">
                          <a:ln>
                            <a:noFill/>
                          </a:ln>
                          <a:solidFill>
                            <a:srgbClr val="006600"/>
                          </a:solidFill>
                          <a:effectLst/>
                          <a:latin typeface="Tahoma" panose="020B0604030504040204" pitchFamily="34" charset="0"/>
                          <a:ea typeface="宋体" panose="02010600030101010101" pitchFamily="2" charset="-122"/>
                        </a:rPr>
                        <a:t>gg</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latin typeface="Tahoma" panose="020B0604030504040204" pitchFamily="34" charset="0"/>
                          <a:ea typeface="宋体" panose="02010600030101010101" pitchFamily="2" charset="-122"/>
                        </a:rPr>
                        <a:t>R</a:t>
                      </a:r>
                      <a:r>
                        <a:rPr kumimoji="1" lang="en-US" altLang="zh-CN" sz="1600" b="1" i="0" u="none" strike="noStrike" cap="none" normalizeH="0" baseline="-25000" dirty="0" err="1" smtClean="0">
                          <a:ln>
                            <a:noFill/>
                          </a:ln>
                          <a:solidFill>
                            <a:srgbClr val="006600"/>
                          </a:solidFill>
                          <a:effectLst/>
                          <a:latin typeface="Tahoma" panose="020B0604030504040204" pitchFamily="34" charset="0"/>
                          <a:ea typeface="宋体" panose="02010600030101010101" pitchFamily="2" charset="-122"/>
                        </a:rPr>
                        <a:t>gs</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latin typeface="Tahoma" panose="020B0604030504040204" pitchFamily="34" charset="0"/>
                          <a:ea typeface="宋体" panose="02010600030101010101" pitchFamily="2" charset="-122"/>
                        </a:rPr>
                        <a:t>R</a:t>
                      </a:r>
                      <a:r>
                        <a:rPr kumimoji="1" lang="en-US" altLang="zh-CN" sz="1600" b="1" i="0" u="none" strike="noStrike" cap="none" normalizeH="0" baseline="-25000" dirty="0" err="1" smtClean="0">
                          <a:ln>
                            <a:noFill/>
                          </a:ln>
                          <a:solidFill>
                            <a:srgbClr val="D31128"/>
                          </a:solidFill>
                          <a:effectLst/>
                          <a:latin typeface="Tahoma" panose="020B0604030504040204" pitchFamily="34" charset="0"/>
                          <a:ea typeface="宋体" panose="02010600030101010101" pitchFamily="2" charset="-122"/>
                        </a:rPr>
                        <a:t>ss</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R</a:t>
                      </a:r>
                      <a:r>
                        <a:rPr kumimoji="1" lang="en-US" altLang="zh-CN" sz="1600" b="1" i="0" u="none" strike="noStrike" cap="none" normalizeH="0" baseline="-25000" dirty="0" err="1" smtClean="0">
                          <a:ln>
                            <a:noFill/>
                          </a:ln>
                          <a:solidFill>
                            <a:schemeClr val="tx1"/>
                          </a:solidFill>
                          <a:effectLst/>
                          <a:latin typeface="Tahoma" panose="020B0604030504040204" pitchFamily="34" charset="0"/>
                          <a:ea typeface="宋体" panose="02010600030101010101" pitchFamily="2" charset="-122"/>
                        </a:rPr>
                        <a:t>b</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16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16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16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16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16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t>
                      </a:r>
                      <a:endParaRPr kumimoji="1" lang="en-US" altLang="zh-CN" sz="16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alpha val="50195"/>
                      </a:schemeClr>
                    </a:solidFill>
                  </a:tcPr>
                </a:tc>
              </a:tr>
              <a:tr h="1355725">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a:t>
                      </a:r>
                      <a:endPar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Very A</a:t>
                      </a:r>
                      <a:endPar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Very A</a:t>
                      </a:r>
                      <a:endPar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More or less A</a:t>
                      </a:r>
                      <a:endPar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More or less A</a:t>
                      </a:r>
                      <a:endPar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Not A</a:t>
                      </a:r>
                      <a:endPar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Not A</a:t>
                      </a:r>
                      <a:endParaRPr kumimoji="1" lang="en-US" altLang="zh-CN" sz="16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Very 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More or less 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Unknown</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Not 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v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alpha val="50195"/>
                      </a:schemeClr>
                    </a:solidFill>
                  </a:tcPr>
                </a:tc>
              </a:tr>
              <a:tr h="1354138">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Not A</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Not very A</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Not more or less A</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Unknown</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Not 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Not very 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Not more or less 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16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anose="020B0503020102020204"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anose="020B0503020102020204"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anose="020B0503020102020204"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a:solidFill>
                            <a:schemeClr val="tx2"/>
                          </a:solidFill>
                          <a:latin typeface="Franklin Gothic Book" panose="020B0503020102020204"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v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v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smtClean="0">
                          <a:ln>
                            <a:noFill/>
                          </a:ln>
                          <a:solidFill>
                            <a:srgbClr val="0066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v </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1600" b="1" i="0" u="none" strike="noStrike" cap="none" normalizeH="0" baseline="0" dirty="0" err="1" smtClean="0">
                          <a:ln>
                            <a:noFill/>
                          </a:ln>
                          <a:solidFill>
                            <a:srgbClr val="D31128"/>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   ×  ×  ×  × ×</a:t>
                      </a:r>
                      <a:endParaRPr kumimoji="1" lang="en-US" altLang="zh-CN"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alpha val="50195"/>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wipe(up)">
                                      <p:cBhvr>
                                        <p:cTn id="7" dur="30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fontAlgn="auto" hangingPunct="1">
              <a:spcAft>
                <a:spcPts val="0"/>
              </a:spcAft>
              <a:defRPr/>
            </a:pPr>
            <a:r>
              <a:rPr lang="zh-CN" altLang="en-US"/>
              <a:t>模糊集的例子</a:t>
            </a:r>
            <a:endParaRPr lang="zh-CN" altLang="en-US"/>
          </a:p>
        </p:txBody>
      </p:sp>
      <p:sp>
        <p:nvSpPr>
          <p:cNvPr id="138243" name="Rectangle 3" descr="Rectangle: Click to edit Master text styles&#10;Second level&#10;Third level&#10;Fourth level&#10;Fifth level"/>
          <p:cNvSpPr>
            <a:spLocks noGrp="1" noChangeArrowheads="1"/>
          </p:cNvSpPr>
          <p:nvPr>
            <p:ph idx="1"/>
          </p:nvPr>
        </p:nvSpPr>
        <p:spPr>
          <a:xfrm>
            <a:off x="838200" y="1404730"/>
            <a:ext cx="7772400" cy="4903995"/>
          </a:xfrm>
        </p:spPr>
        <p:txBody>
          <a:bodyPr/>
          <a:lstStyle/>
          <a:p>
            <a:pPr eaLnBrk="1" hangingPunct="1">
              <a:lnSpc>
                <a:spcPct val="90000"/>
              </a:lnSpc>
              <a:buFont typeface="楷体" panose="02010609060101010101" pitchFamily="49" charset="-122"/>
              <a:buChar char="☆"/>
            </a:pP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论域</a:t>
            </a:r>
            <a:r>
              <a:rPr lang="en-US" altLang="zh-CN"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U={1,2,3,4,5}</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，用模糊集表示</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大</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和</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小</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ClrTx/>
              <a:buSzTx/>
              <a:buFontTx/>
              <a:buNone/>
            </a:pPr>
            <a:r>
              <a:rPr lang="zh-CN" altLang="en-US" sz="2800" dirty="0" smtClean="0">
                <a:solidFill>
                  <a:schemeClr val="tx1"/>
                </a:solidFill>
                <a:latin typeface="+mn-ea"/>
              </a:rPr>
              <a:t>设</a:t>
            </a:r>
            <a:r>
              <a:rPr lang="en-US" altLang="zh-CN" sz="2800" dirty="0" smtClean="0">
                <a:solidFill>
                  <a:schemeClr val="tx1"/>
                </a:solidFill>
                <a:latin typeface="+mn-ea"/>
              </a:rPr>
              <a:t>A</a:t>
            </a:r>
            <a:r>
              <a:rPr lang="zh-CN" altLang="en-US" sz="2800" dirty="0" smtClean="0">
                <a:solidFill>
                  <a:schemeClr val="tx1"/>
                </a:solidFill>
                <a:latin typeface="+mn-ea"/>
              </a:rPr>
              <a:t>、</a:t>
            </a:r>
            <a:r>
              <a:rPr lang="en-US" altLang="zh-CN" sz="2800" dirty="0" smtClean="0">
                <a:solidFill>
                  <a:schemeClr val="tx1"/>
                </a:solidFill>
                <a:latin typeface="+mn-ea"/>
              </a:rPr>
              <a:t>B</a:t>
            </a:r>
            <a:r>
              <a:rPr lang="zh-CN" altLang="en-US" sz="2800" dirty="0" smtClean="0">
                <a:solidFill>
                  <a:schemeClr val="tx1"/>
                </a:solidFill>
                <a:latin typeface="+mn-ea"/>
              </a:rPr>
              <a:t>分别表示“大”与“小”的模糊集，</a:t>
            </a:r>
            <a:endParaRPr lang="zh-CN" altLang="en-US" sz="2800" dirty="0" smtClean="0">
              <a:solidFill>
                <a:schemeClr val="tx1"/>
              </a:solidFill>
              <a:latin typeface="+mn-ea"/>
            </a:endParaRPr>
          </a:p>
          <a:p>
            <a:pPr eaLnBrk="1" hangingPunct="1">
              <a:lnSpc>
                <a:spcPct val="90000"/>
              </a:lnSpc>
              <a:buClrTx/>
              <a:buSzTx/>
              <a:buFontTx/>
              <a:buNone/>
            </a:pPr>
            <a:r>
              <a:rPr lang="en-US" altLang="zh-CN" i="1" dirty="0" err="1" smtClean="0">
                <a:solidFill>
                  <a:schemeClr val="tx1"/>
                </a:solidFill>
                <a:latin typeface="+mn-ea"/>
              </a:rPr>
              <a:t>μ</a:t>
            </a:r>
            <a:r>
              <a:rPr lang="en-US" altLang="zh-CN" baseline="-25000" dirty="0" err="1" smtClean="0">
                <a:solidFill>
                  <a:schemeClr val="tx1"/>
                </a:solidFill>
                <a:latin typeface="+mn-ea"/>
              </a:rPr>
              <a:t>A</a:t>
            </a:r>
            <a:r>
              <a:rPr lang="en-US" altLang="zh-CN" sz="2800" dirty="0" smtClean="0">
                <a:solidFill>
                  <a:schemeClr val="tx1"/>
                </a:solidFill>
                <a:latin typeface="+mn-ea"/>
              </a:rPr>
              <a:t> </a:t>
            </a:r>
            <a:r>
              <a:rPr lang="zh-CN" altLang="en-US" sz="2800" dirty="0" smtClean="0">
                <a:solidFill>
                  <a:schemeClr val="tx1"/>
                </a:solidFill>
                <a:latin typeface="+mn-ea"/>
              </a:rPr>
              <a:t>，</a:t>
            </a:r>
            <a:r>
              <a:rPr lang="en-US" altLang="zh-CN" i="1" dirty="0" err="1" smtClean="0">
                <a:solidFill>
                  <a:schemeClr val="tx1"/>
                </a:solidFill>
                <a:latin typeface="+mn-ea"/>
              </a:rPr>
              <a:t>μ</a:t>
            </a:r>
            <a:r>
              <a:rPr lang="en-US" altLang="zh-CN" baseline="-25000" dirty="0" err="1" smtClean="0">
                <a:solidFill>
                  <a:schemeClr val="tx1"/>
                </a:solidFill>
                <a:latin typeface="+mn-ea"/>
              </a:rPr>
              <a:t>B</a:t>
            </a:r>
            <a:r>
              <a:rPr lang="zh-CN" altLang="en-US" sz="2800" dirty="0" smtClean="0">
                <a:solidFill>
                  <a:schemeClr val="tx1"/>
                </a:solidFill>
                <a:latin typeface="+mn-ea"/>
              </a:rPr>
              <a:t>分别为相应的隶属函数。</a:t>
            </a:r>
            <a:endParaRPr lang="zh-CN" altLang="en-US" sz="2800" dirty="0" smtClean="0">
              <a:solidFill>
                <a:schemeClr val="tx1"/>
              </a:solidFill>
              <a:latin typeface="+mn-ea"/>
            </a:endParaRPr>
          </a:p>
          <a:p>
            <a:pPr algn="ctr" eaLnBrk="1" hangingPunct="1">
              <a:lnSpc>
                <a:spcPct val="90000"/>
              </a:lnSpc>
              <a:buClrTx/>
              <a:buSzTx/>
              <a:buFontTx/>
              <a:buNone/>
            </a:pPr>
            <a:r>
              <a:rPr lang="en-US" altLang="zh-CN"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A={0,0,0.1,0.6,1}</a:t>
            </a:r>
            <a:endParaRPr lang="en-US" altLang="zh-CN"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algn="ctr" eaLnBrk="1" hangingPunct="1">
              <a:lnSpc>
                <a:spcPct val="90000"/>
              </a:lnSpc>
              <a:buClrTx/>
              <a:buSzTx/>
              <a:buFontTx/>
              <a:buNone/>
            </a:pPr>
            <a:r>
              <a:rPr lang="en-US" altLang="zh-CN"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B={1,0.5,0.01,0,0}</a:t>
            </a:r>
            <a:endParaRPr lang="en-US" altLang="zh-CN"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ClrTx/>
              <a:buSzTx/>
              <a:buFontTx/>
              <a:buNone/>
            </a:pPr>
            <a:r>
              <a:rPr lang="zh-CN" altLang="en-US" sz="2800" dirty="0" smtClean="0"/>
              <a:t>其中：</a:t>
            </a:r>
            <a:endParaRPr lang="zh-CN" altLang="en-US" sz="2800" dirty="0" smtClean="0"/>
          </a:p>
          <a:p>
            <a:pPr eaLnBrk="1" hangingPunct="1">
              <a:lnSpc>
                <a:spcPct val="90000"/>
              </a:lnSpc>
              <a:buClrTx/>
              <a:buSzTx/>
              <a:buFontTx/>
              <a:buNone/>
            </a:pPr>
            <a:r>
              <a:rPr lang="en-US" altLang="zh-CN" sz="2400" i="1" dirty="0" err="1" smtClean="0"/>
              <a:t>μ</a:t>
            </a:r>
            <a:r>
              <a:rPr lang="en-US" altLang="zh-CN" sz="2400" baseline="-25000" dirty="0" err="1" smtClean="0"/>
              <a:t>A</a:t>
            </a:r>
            <a:r>
              <a:rPr lang="en-US" altLang="zh-CN" sz="2400" dirty="0" smtClean="0"/>
              <a:t>(1)=0,</a:t>
            </a:r>
            <a:r>
              <a:rPr lang="en-US" altLang="zh-CN" sz="2400" i="1" dirty="0" smtClean="0"/>
              <a:t>μ</a:t>
            </a:r>
            <a:r>
              <a:rPr lang="en-US" altLang="zh-CN" sz="2400" baseline="-25000" dirty="0" smtClean="0"/>
              <a:t>A</a:t>
            </a:r>
            <a:r>
              <a:rPr lang="en-US" altLang="zh-CN" sz="2400" dirty="0" smtClean="0"/>
              <a:t>(2)=0 ,</a:t>
            </a:r>
            <a:r>
              <a:rPr lang="en-US" altLang="zh-CN" sz="2400" i="1" dirty="0" err="1" smtClean="0"/>
              <a:t>μ</a:t>
            </a:r>
            <a:r>
              <a:rPr lang="en-US" altLang="zh-CN" sz="2400" baseline="-25000" dirty="0" err="1" smtClean="0"/>
              <a:t>A</a:t>
            </a:r>
            <a:r>
              <a:rPr lang="en-US" altLang="zh-CN" sz="2400" dirty="0" smtClean="0"/>
              <a:t>(3)=0.1 ,</a:t>
            </a:r>
            <a:r>
              <a:rPr lang="en-US" altLang="zh-CN" sz="2400" i="1" dirty="0" err="1" smtClean="0"/>
              <a:t>μ</a:t>
            </a:r>
            <a:r>
              <a:rPr lang="en-US" altLang="zh-CN" sz="2400" baseline="-25000" dirty="0" err="1" smtClean="0"/>
              <a:t>A</a:t>
            </a:r>
            <a:r>
              <a:rPr lang="en-US" altLang="zh-CN" sz="2400" dirty="0" smtClean="0"/>
              <a:t>(4)=0.6 ,</a:t>
            </a:r>
            <a:r>
              <a:rPr lang="en-US" altLang="zh-CN" sz="2400" i="1" dirty="0" err="1" smtClean="0"/>
              <a:t>μ</a:t>
            </a:r>
            <a:r>
              <a:rPr lang="en-US" altLang="zh-CN" sz="2400" baseline="-25000" dirty="0" err="1" smtClean="0"/>
              <a:t>A</a:t>
            </a:r>
            <a:r>
              <a:rPr lang="en-US" altLang="zh-CN" sz="2400" dirty="0" smtClean="0"/>
              <a:t>(5)=1</a:t>
            </a:r>
            <a:endParaRPr lang="en-US" altLang="zh-CN" sz="2400" dirty="0" smtClean="0"/>
          </a:p>
          <a:p>
            <a:pPr eaLnBrk="1" hangingPunct="1">
              <a:lnSpc>
                <a:spcPct val="90000"/>
              </a:lnSpc>
              <a:buClrTx/>
              <a:buSzTx/>
              <a:buFontTx/>
              <a:buNone/>
            </a:pPr>
            <a:r>
              <a:rPr lang="en-US" altLang="zh-CN" sz="2400" i="1" dirty="0" err="1" smtClean="0"/>
              <a:t>μ</a:t>
            </a:r>
            <a:r>
              <a:rPr lang="en-US" altLang="zh-CN" sz="2400" baseline="-25000" dirty="0" err="1" smtClean="0"/>
              <a:t>B</a:t>
            </a:r>
            <a:r>
              <a:rPr lang="en-US" altLang="zh-CN" sz="2400" dirty="0" smtClean="0"/>
              <a:t>(1)=1,</a:t>
            </a:r>
            <a:r>
              <a:rPr lang="en-US" altLang="zh-CN" sz="2400" i="1" dirty="0" smtClean="0"/>
              <a:t>μ</a:t>
            </a:r>
            <a:r>
              <a:rPr lang="en-US" altLang="zh-CN" sz="2400" baseline="-25000" dirty="0" smtClean="0"/>
              <a:t>B</a:t>
            </a:r>
            <a:r>
              <a:rPr lang="en-US" altLang="zh-CN" sz="2400" dirty="0" smtClean="0"/>
              <a:t>(2)=0.5 ,</a:t>
            </a:r>
            <a:r>
              <a:rPr lang="en-US" altLang="zh-CN" sz="2400" i="1" dirty="0" err="1" smtClean="0"/>
              <a:t>μ</a:t>
            </a:r>
            <a:r>
              <a:rPr lang="en-US" altLang="zh-CN" sz="2400" baseline="-25000" dirty="0" err="1" smtClean="0"/>
              <a:t>B</a:t>
            </a:r>
            <a:r>
              <a:rPr lang="en-US" altLang="zh-CN" sz="2400" dirty="0" smtClean="0"/>
              <a:t>(3)=0.01 ,</a:t>
            </a:r>
            <a:r>
              <a:rPr lang="en-US" altLang="zh-CN" sz="2400" i="1" dirty="0" err="1" smtClean="0"/>
              <a:t>μ</a:t>
            </a:r>
            <a:r>
              <a:rPr lang="en-US" altLang="zh-CN" sz="2400" baseline="-25000" dirty="0" err="1" smtClean="0"/>
              <a:t>B</a:t>
            </a:r>
            <a:r>
              <a:rPr lang="en-US" altLang="zh-CN" sz="2400" dirty="0" smtClean="0"/>
              <a:t>(4)=0,</a:t>
            </a:r>
            <a:r>
              <a:rPr lang="en-US" altLang="zh-CN" sz="2400" i="1" dirty="0" smtClean="0"/>
              <a:t>μ</a:t>
            </a:r>
            <a:r>
              <a:rPr lang="en-US" altLang="zh-CN" sz="2400" baseline="-25000" dirty="0" smtClean="0"/>
              <a:t>B</a:t>
            </a:r>
            <a:r>
              <a:rPr lang="en-US" altLang="zh-CN" sz="2400" dirty="0" smtClean="0"/>
              <a:t>(5)=0</a:t>
            </a:r>
            <a:endParaRPr lang="en-US" altLang="zh-CN" sz="2400" dirty="0" smtClean="0"/>
          </a:p>
        </p:txBody>
      </p:sp>
      <p:sp>
        <p:nvSpPr>
          <p:cNvPr id="4" name="灯片编号占位符 5"/>
          <p:cNvSpPr>
            <a:spLocks noGrp="1"/>
          </p:cNvSpPr>
          <p:nvPr>
            <p:ph type="sldNum" sz="quarter" idx="12"/>
          </p:nvPr>
        </p:nvSpPr>
        <p:spPr/>
        <p:txBody>
          <a:bodyPr/>
          <a:lstStyle/>
          <a:p>
            <a:pPr>
              <a:defRPr/>
            </a:pPr>
            <a:fld id="{C6B94471-F4A4-41CA-AD3F-DAEB2841034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243">
                                            <p:txEl>
                                              <p:pRg st="1" end="1"/>
                                            </p:txEl>
                                          </p:spTgt>
                                        </p:tgtEl>
                                        <p:attrNameLst>
                                          <p:attrName>style.visibility</p:attrName>
                                        </p:attrNameLst>
                                      </p:cBhvr>
                                      <p:to>
                                        <p:strVal val="visible"/>
                                      </p:to>
                                    </p:set>
                                    <p:anim calcmode="lin" valueType="num">
                                      <p:cBhvr additive="base">
                                        <p:cTn id="13" dur="500" fill="hold"/>
                                        <p:tgtEl>
                                          <p:spTgt spid="138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824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38243">
                                            <p:txEl>
                                              <p:pRg st="2" end="2"/>
                                            </p:txEl>
                                          </p:spTgt>
                                        </p:tgtEl>
                                        <p:attrNameLst>
                                          <p:attrName>style.visibility</p:attrName>
                                        </p:attrNameLst>
                                      </p:cBhvr>
                                      <p:to>
                                        <p:strVal val="visible"/>
                                      </p:to>
                                    </p:set>
                                    <p:anim calcmode="lin" valueType="num">
                                      <p:cBhvr additive="base">
                                        <p:cTn id="18" dur="500" fill="hold"/>
                                        <p:tgtEl>
                                          <p:spTgt spid="13824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8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8243">
                                            <p:txEl>
                                              <p:pRg st="3" end="3"/>
                                            </p:txEl>
                                          </p:spTgt>
                                        </p:tgtEl>
                                        <p:attrNameLst>
                                          <p:attrName>style.visibility</p:attrName>
                                        </p:attrNameLst>
                                      </p:cBhvr>
                                      <p:to>
                                        <p:strVal val="visible"/>
                                      </p:to>
                                    </p:set>
                                    <p:anim calcmode="lin" valueType="num">
                                      <p:cBhvr additive="base">
                                        <p:cTn id="24" dur="500" fill="hold"/>
                                        <p:tgtEl>
                                          <p:spTgt spid="13824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8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8243">
                                            <p:txEl>
                                              <p:pRg st="4" end="4"/>
                                            </p:txEl>
                                          </p:spTgt>
                                        </p:tgtEl>
                                        <p:attrNameLst>
                                          <p:attrName>style.visibility</p:attrName>
                                        </p:attrNameLst>
                                      </p:cBhvr>
                                      <p:to>
                                        <p:strVal val="visible"/>
                                      </p:to>
                                    </p:set>
                                    <p:anim calcmode="lin" valueType="num">
                                      <p:cBhvr additive="base">
                                        <p:cTn id="30" dur="5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8243">
                                            <p:txEl>
                                              <p:pRg st="4" end="4"/>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138243">
                                            <p:txEl>
                                              <p:pRg st="5" end="5"/>
                                            </p:txEl>
                                          </p:spTgt>
                                        </p:tgtEl>
                                        <p:attrNameLst>
                                          <p:attrName>style.visibility</p:attrName>
                                        </p:attrNameLst>
                                      </p:cBhvr>
                                      <p:to>
                                        <p:strVal val="visible"/>
                                      </p:to>
                                    </p:set>
                                    <p:anim calcmode="lin" valueType="num">
                                      <p:cBhvr additive="base">
                                        <p:cTn id="35" dur="500" fill="hold"/>
                                        <p:tgtEl>
                                          <p:spTgt spid="1382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243">
                                            <p:txEl>
                                              <p:pRg st="5" end="5"/>
                                            </p:txEl>
                                          </p:spTgt>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138243">
                                            <p:txEl>
                                              <p:pRg st="6" end="6"/>
                                            </p:txEl>
                                          </p:spTgt>
                                        </p:tgtEl>
                                        <p:attrNameLst>
                                          <p:attrName>style.visibility</p:attrName>
                                        </p:attrNameLst>
                                      </p:cBhvr>
                                      <p:to>
                                        <p:strVal val="visible"/>
                                      </p:to>
                                    </p:set>
                                    <p:anim calcmode="lin" valueType="num">
                                      <p:cBhvr additive="base">
                                        <p:cTn id="40" dur="500" fill="hold"/>
                                        <p:tgtEl>
                                          <p:spTgt spid="13824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38243">
                                            <p:txEl>
                                              <p:pRg st="6" end="6"/>
                                            </p:txEl>
                                          </p:spTgt>
                                        </p:tgtEl>
                                        <p:attrNameLst>
                                          <p:attrName>ppt_y</p:attrName>
                                        </p:attrNameLst>
                                      </p:cBhvr>
                                      <p:tavLst>
                                        <p:tav tm="0">
                                          <p:val>
                                            <p:strVal val="1+#ppt_h/2"/>
                                          </p:val>
                                        </p:tav>
                                        <p:tav tm="100000">
                                          <p:val>
                                            <p:strVal val="#ppt_y"/>
                                          </p:val>
                                        </p:tav>
                                      </p:tavLst>
                                    </p:anim>
                                  </p:childTnLst>
                                </p:cTn>
                              </p:par>
                            </p:childTnLst>
                          </p:cTn>
                        </p:par>
                        <p:par>
                          <p:cTn id="42" fill="hold">
                            <p:stCondLst>
                              <p:cond delay="1500"/>
                            </p:stCondLst>
                            <p:childTnLst>
                              <p:par>
                                <p:cTn id="43" presetID="2" presetClass="entr" presetSubtype="4" fill="hold" nodeType="afterEffect">
                                  <p:stCondLst>
                                    <p:cond delay="0"/>
                                  </p:stCondLst>
                                  <p:childTnLst>
                                    <p:set>
                                      <p:cBhvr>
                                        <p:cTn id="44" dur="1" fill="hold">
                                          <p:stCondLst>
                                            <p:cond delay="0"/>
                                          </p:stCondLst>
                                        </p:cTn>
                                        <p:tgtEl>
                                          <p:spTgt spid="138243">
                                            <p:txEl>
                                              <p:pRg st="7" end="7"/>
                                            </p:txEl>
                                          </p:spTgt>
                                        </p:tgtEl>
                                        <p:attrNameLst>
                                          <p:attrName>style.visibility</p:attrName>
                                        </p:attrNameLst>
                                      </p:cBhvr>
                                      <p:to>
                                        <p:strVal val="visible"/>
                                      </p:to>
                                    </p:set>
                                    <p:anim calcmode="lin" valueType="num">
                                      <p:cBhvr additive="base">
                                        <p:cTn id="45" dur="500" fill="hold"/>
                                        <p:tgtEl>
                                          <p:spTgt spid="13824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8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descr="Rectangle: Click to edit Master text styles&#10;Second level&#10;Third level&#10;Fourth level&#10;Fifth level"/>
          <p:cNvSpPr>
            <a:spLocks noGrp="1" noChangeArrowheads="1"/>
          </p:cNvSpPr>
          <p:nvPr>
            <p:ph idx="1"/>
          </p:nvPr>
        </p:nvSpPr>
        <p:spPr>
          <a:xfrm>
            <a:off x="609600" y="1371600"/>
            <a:ext cx="8153400" cy="5029200"/>
          </a:xfrm>
        </p:spPr>
        <p:txBody>
          <a:bodyPr>
            <a:normAutofit lnSpcReduction="10000"/>
          </a:bodyPr>
          <a:lstStyle/>
          <a:p>
            <a:pPr eaLnBrk="1" hangingPunct="1"/>
            <a:r>
              <a:rPr lang="zh-CN" altLang="en-US" sz="2400" dirty="0" smtClean="0">
                <a:solidFill>
                  <a:schemeClr val="tx1"/>
                </a:solidFill>
              </a:rPr>
              <a:t>模糊三段论推理</a:t>
            </a:r>
            <a:endParaRPr lang="zh-CN" altLang="en-US" sz="2400" dirty="0" smtClean="0">
              <a:solidFill>
                <a:schemeClr val="tx1"/>
              </a:solidFill>
            </a:endParaRPr>
          </a:p>
          <a:p>
            <a:pPr eaLnBrk="1" hangingPunct="1">
              <a:buFont typeface="Wingdings" panose="05000000000000000000" pitchFamily="2" charset="2"/>
              <a:buNone/>
            </a:pPr>
            <a:r>
              <a:rPr lang="en-US" altLang="zh-CN" sz="2400" dirty="0" smtClean="0">
                <a:solidFill>
                  <a:schemeClr val="tx1"/>
                </a:solidFill>
              </a:rPr>
              <a:t>R1: IF 	x is A 	THEN 	y is B</a:t>
            </a:r>
            <a:endParaRPr lang="en-US" altLang="zh-CN" sz="2400" dirty="0" smtClean="0">
              <a:solidFill>
                <a:schemeClr val="tx1"/>
              </a:solidFill>
            </a:endParaRPr>
          </a:p>
          <a:p>
            <a:pPr eaLnBrk="1" hangingPunct="1">
              <a:buFont typeface="Wingdings" panose="05000000000000000000" pitchFamily="2" charset="2"/>
              <a:buNone/>
            </a:pPr>
            <a:r>
              <a:rPr lang="en-US" altLang="zh-CN" sz="2400" dirty="0" smtClean="0">
                <a:solidFill>
                  <a:schemeClr val="tx1"/>
                </a:solidFill>
              </a:rPr>
              <a:t>R2: IF 	y is B 		THEN 	z is C</a:t>
            </a:r>
            <a:endParaRPr lang="en-US" altLang="zh-CN" sz="2400" dirty="0" smtClean="0">
              <a:solidFill>
                <a:schemeClr val="tx1"/>
              </a:solidFill>
            </a:endParaRPr>
          </a:p>
          <a:p>
            <a:pPr eaLnBrk="1" hangingPunct="1">
              <a:buFont typeface="Wingdings" panose="05000000000000000000" pitchFamily="2" charset="2"/>
              <a:buNone/>
            </a:pPr>
            <a:r>
              <a:rPr lang="en-US" altLang="zh-CN" sz="2400" dirty="0" smtClean="0">
                <a:solidFill>
                  <a:schemeClr val="tx1"/>
                </a:solidFill>
              </a:rPr>
              <a:t>-------------------------------------------</a:t>
            </a:r>
            <a:endParaRPr lang="en-US" altLang="zh-CN" sz="2400" dirty="0" smtClean="0">
              <a:solidFill>
                <a:schemeClr val="tx1"/>
              </a:solidFill>
            </a:endParaRPr>
          </a:p>
          <a:p>
            <a:pPr eaLnBrk="1" hangingPunct="1">
              <a:buFont typeface="Wingdings" panose="05000000000000000000" pitchFamily="2" charset="2"/>
              <a:buNone/>
            </a:pPr>
            <a:r>
              <a:rPr lang="en-US" altLang="zh-CN" sz="2400" dirty="0" smtClean="0">
                <a:solidFill>
                  <a:schemeClr val="tx1"/>
                </a:solidFill>
              </a:rPr>
              <a:t>R3: IF 	x is A 	THEN 	z is C</a:t>
            </a:r>
            <a:endParaRPr lang="en-US" altLang="zh-CN" sz="2400" dirty="0" smtClean="0">
              <a:solidFill>
                <a:schemeClr val="tx1"/>
              </a:solidFill>
            </a:endParaRPr>
          </a:p>
          <a:p>
            <a:pPr eaLnBrk="1" hangingPunct="1">
              <a:buFont typeface="Wingdings" panose="05000000000000000000" pitchFamily="2" charset="2"/>
              <a:buChar char="u"/>
            </a:pPr>
            <a:r>
              <a:rPr lang="zh-CN" altLang="en-US" sz="2400" dirty="0" smtClean="0"/>
              <a:t>如果</a:t>
            </a:r>
            <a:r>
              <a:rPr lang="en-US" altLang="zh-CN" sz="2400" dirty="0" smtClean="0"/>
              <a:t>R3</a:t>
            </a:r>
            <a:r>
              <a:rPr lang="zh-CN" altLang="en-US" sz="2400" dirty="0" smtClean="0"/>
              <a:t>能够从</a:t>
            </a:r>
            <a:r>
              <a:rPr lang="en-US" altLang="zh-CN" sz="2400" dirty="0" smtClean="0"/>
              <a:t>R1</a:t>
            </a:r>
            <a:r>
              <a:rPr lang="zh-CN" altLang="en-US" sz="2400" dirty="0" smtClean="0"/>
              <a:t>和</a:t>
            </a:r>
            <a:r>
              <a:rPr lang="en-US" altLang="zh-CN" sz="2400" dirty="0" smtClean="0"/>
              <a:t>R2</a:t>
            </a:r>
            <a:r>
              <a:rPr lang="zh-CN" altLang="en-US" sz="2400" dirty="0" smtClean="0"/>
              <a:t>推导出来，则称该模糊三段论成立。其中</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分别是论域</a:t>
            </a:r>
            <a:r>
              <a:rPr lang="en-US" altLang="zh-CN" sz="2400" dirty="0" smtClean="0"/>
              <a:t>U</a:t>
            </a:r>
            <a:r>
              <a:rPr lang="zh-CN" altLang="en-US" sz="2400" dirty="0" smtClean="0"/>
              <a:t>、</a:t>
            </a:r>
            <a:r>
              <a:rPr lang="en-US" altLang="zh-CN" sz="2400" dirty="0" smtClean="0"/>
              <a:t>V</a:t>
            </a:r>
            <a:r>
              <a:rPr lang="zh-CN" altLang="en-US" sz="2400" dirty="0" smtClean="0"/>
              <a:t>、</a:t>
            </a:r>
            <a:r>
              <a:rPr lang="en-US" altLang="zh-CN" sz="2400" dirty="0" smtClean="0"/>
              <a:t>W</a:t>
            </a:r>
            <a:r>
              <a:rPr lang="zh-CN" altLang="en-US" sz="2400" dirty="0" smtClean="0"/>
              <a:t>上的模糊集。</a:t>
            </a:r>
            <a:endParaRPr lang="en-US" altLang="zh-CN" sz="2400" dirty="0" smtClean="0"/>
          </a:p>
          <a:p>
            <a:pPr eaLnBrk="1" hangingPunct="1">
              <a:lnSpc>
                <a:spcPct val="110000"/>
              </a:lnSpc>
              <a:buFont typeface="Wingdings" panose="05000000000000000000" pitchFamily="2" charset="2"/>
              <a:buChar char="u"/>
            </a:pPr>
            <a:r>
              <a:rPr lang="zh-CN" altLang="en-US" sz="2400" dirty="0" smtClean="0">
                <a:solidFill>
                  <a:schemeClr val="tx1"/>
                </a:solidFill>
                <a:latin typeface="+mn-ea"/>
              </a:rPr>
              <a:t>设</a:t>
            </a:r>
            <a:r>
              <a:rPr lang="en-US" altLang="zh-CN" sz="2400" dirty="0" smtClean="0">
                <a:solidFill>
                  <a:schemeClr val="tx1"/>
                </a:solidFill>
                <a:latin typeface="+mn-ea"/>
              </a:rPr>
              <a:t>R(A,B),R(B,C)</a:t>
            </a:r>
            <a:r>
              <a:rPr lang="zh-CN" altLang="en-US" sz="2400" dirty="0" smtClean="0">
                <a:solidFill>
                  <a:schemeClr val="tx1"/>
                </a:solidFill>
                <a:latin typeface="+mn-ea"/>
              </a:rPr>
              <a:t>与</a:t>
            </a:r>
            <a:r>
              <a:rPr lang="en-US" altLang="zh-CN" sz="2400" dirty="0" smtClean="0">
                <a:solidFill>
                  <a:schemeClr val="tx1"/>
                </a:solidFill>
                <a:latin typeface="+mn-ea"/>
              </a:rPr>
              <a:t>R(A,C)</a:t>
            </a:r>
            <a:r>
              <a:rPr lang="zh-CN" altLang="en-US" sz="2400" dirty="0" smtClean="0">
                <a:solidFill>
                  <a:schemeClr val="tx1"/>
                </a:solidFill>
                <a:latin typeface="+mn-ea"/>
              </a:rPr>
              <a:t>分别是从上述模糊知识中得到的模糊关系，它们分别定义在</a:t>
            </a:r>
            <a:r>
              <a:rPr lang="en-US" altLang="zh-CN" sz="2400" dirty="0" smtClean="0">
                <a:solidFill>
                  <a:schemeClr val="tx1"/>
                </a:solidFill>
                <a:latin typeface="+mn-ea"/>
              </a:rPr>
              <a:t>U×V,V×W,U×W</a:t>
            </a:r>
            <a:r>
              <a:rPr lang="zh-CN" altLang="en-US" sz="2400" dirty="0" smtClean="0">
                <a:solidFill>
                  <a:schemeClr val="tx1"/>
                </a:solidFill>
                <a:latin typeface="+mn-ea"/>
              </a:rPr>
              <a:t>上，当</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模糊三段论成立时</a:t>
            </a:r>
            <a:r>
              <a:rPr lang="zh-CN" altLang="en-US" sz="2400" dirty="0" smtClean="0">
                <a:solidFill>
                  <a:schemeClr val="tx1"/>
                </a:solidFill>
                <a:latin typeface="+mn-ea"/>
              </a:rPr>
              <a:t>，应有：</a:t>
            </a:r>
            <a:endParaRPr lang="zh-CN" altLang="en-US" sz="2400" dirty="0" smtClean="0">
              <a:solidFill>
                <a:schemeClr val="tx1"/>
              </a:solidFill>
              <a:latin typeface="+mn-ea"/>
            </a:endParaRPr>
          </a:p>
          <a:p>
            <a:pPr algn="ctr" eaLnBrk="1" hangingPunct="1">
              <a:buFont typeface="Wingdings" panose="05000000000000000000" pitchFamily="2" charset="2"/>
              <a:buNone/>
            </a:pPr>
            <a:r>
              <a:rPr lang="en-US" altLang="zh-CN" sz="2400" dirty="0" smtClean="0"/>
              <a:t>R(A,B)◦R(BC)=R(A,C)</a:t>
            </a:r>
            <a:endParaRPr lang="en-US" altLang="zh-CN" sz="2400" dirty="0" smtClean="0"/>
          </a:p>
          <a:p>
            <a:pPr eaLnBrk="1" hangingPunct="1">
              <a:buFont typeface="Wingdings" panose="05000000000000000000" pitchFamily="2" charset="2"/>
              <a:buNone/>
            </a:pP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成立，反之亦然。</a:t>
            </a:r>
            <a:endPar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灯片编号占位符 5"/>
          <p:cNvSpPr>
            <a:spLocks noGrp="1"/>
          </p:cNvSpPr>
          <p:nvPr>
            <p:ph type="sldNum" sz="quarter" idx="12"/>
          </p:nvPr>
        </p:nvSpPr>
        <p:spPr/>
        <p:txBody>
          <a:bodyPr/>
          <a:lstStyle/>
          <a:p>
            <a:pPr>
              <a:defRPr/>
            </a:pPr>
            <a:fld id="{0DAC6421-2064-4FDC-B924-EC743EF4CB97}" type="slidenum">
              <a:rPr lang="en-US" altLang="zh-CN"/>
            </a:fld>
            <a:endParaRPr lang="en-US" altLang="zh-CN"/>
          </a:p>
        </p:txBody>
      </p:sp>
      <p:grpSp>
        <p:nvGrpSpPr>
          <p:cNvPr id="5" name="组合 4"/>
          <p:cNvGrpSpPr/>
          <p:nvPr/>
        </p:nvGrpSpPr>
        <p:grpSpPr>
          <a:xfrm>
            <a:off x="0" y="197439"/>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086678" y="197440"/>
              <a:ext cx="711641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4.5.3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模糊三段论推理</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03096" y="444137"/>
              <a:ext cx="94090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69635">
                                            <p:txEl>
                                              <p:pRg st="3" end="3"/>
                                            </p:txEl>
                                          </p:spTgt>
                                        </p:tgtEl>
                                        <p:attrNameLst>
                                          <p:attrName>style.visibility</p:attrName>
                                        </p:attrNameLst>
                                      </p:cBhvr>
                                      <p:to>
                                        <p:strVal val="visible"/>
                                      </p:to>
                                    </p:set>
                                    <p:anim calcmode="lin" valueType="num">
                                      <p:cBhvr additive="base">
                                        <p:cTn id="24"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9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9635">
                                            <p:txEl>
                                              <p:pRg st="4" end="4"/>
                                            </p:txEl>
                                          </p:spTgt>
                                        </p:tgtEl>
                                        <p:attrNameLst>
                                          <p:attrName>style.visibility</p:attrName>
                                        </p:attrNameLst>
                                      </p:cBhvr>
                                      <p:to>
                                        <p:strVal val="visible"/>
                                      </p:to>
                                    </p:set>
                                    <p:anim calcmode="lin" valueType="num">
                                      <p:cBhvr additive="base">
                                        <p:cTn id="30"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9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9635">
                                            <p:txEl>
                                              <p:pRg st="5" end="5"/>
                                            </p:txEl>
                                          </p:spTgt>
                                        </p:tgtEl>
                                        <p:attrNameLst>
                                          <p:attrName>style.visibility</p:attrName>
                                        </p:attrNameLst>
                                      </p:cBhvr>
                                      <p:to>
                                        <p:strVal val="visible"/>
                                      </p:to>
                                    </p:set>
                                    <p:anim calcmode="lin" valueType="num">
                                      <p:cBhvr additive="base">
                                        <p:cTn id="36" dur="5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96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9635">
                                            <p:txEl>
                                              <p:pRg st="6" end="6"/>
                                            </p:txEl>
                                          </p:spTgt>
                                        </p:tgtEl>
                                        <p:attrNameLst>
                                          <p:attrName>style.visibility</p:attrName>
                                        </p:attrNameLst>
                                      </p:cBhvr>
                                      <p:to>
                                        <p:strVal val="visible"/>
                                      </p:to>
                                    </p:set>
                                    <p:anim calcmode="lin" valueType="num">
                                      <p:cBhvr additive="base">
                                        <p:cTn id="42" dur="500" fill="hold"/>
                                        <p:tgtEl>
                                          <p:spTgt spid="6963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96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9635">
                                            <p:txEl>
                                              <p:pRg st="7" end="7"/>
                                            </p:txEl>
                                          </p:spTgt>
                                        </p:tgtEl>
                                        <p:attrNameLst>
                                          <p:attrName>style.visibility</p:attrName>
                                        </p:attrNameLst>
                                      </p:cBhvr>
                                      <p:to>
                                        <p:strVal val="visible"/>
                                      </p:to>
                                    </p:set>
                                    <p:anim calcmode="lin" valueType="num">
                                      <p:cBhvr additive="base">
                                        <p:cTn id="48" dur="500" fill="hold"/>
                                        <p:tgtEl>
                                          <p:spTgt spid="69635">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9635">
                                            <p:txEl>
                                              <p:pRg st="7" end="7"/>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nodeType="afterEffect">
                                  <p:stCondLst>
                                    <p:cond delay="0"/>
                                  </p:stCondLst>
                                  <p:childTnLst>
                                    <p:set>
                                      <p:cBhvr>
                                        <p:cTn id="52" dur="1" fill="hold">
                                          <p:stCondLst>
                                            <p:cond delay="0"/>
                                          </p:stCondLst>
                                        </p:cTn>
                                        <p:tgtEl>
                                          <p:spTgt spid="69635">
                                            <p:txEl>
                                              <p:pRg st="8" end="8"/>
                                            </p:txEl>
                                          </p:spTgt>
                                        </p:tgtEl>
                                        <p:attrNameLst>
                                          <p:attrName>style.visibility</p:attrName>
                                        </p:attrNameLst>
                                      </p:cBhvr>
                                      <p:to>
                                        <p:strVal val="visible"/>
                                      </p:to>
                                    </p:set>
                                    <p:anim calcmode="lin" valueType="num">
                                      <p:cBhvr additive="base">
                                        <p:cTn id="53" dur="500" fill="hold"/>
                                        <p:tgtEl>
                                          <p:spTgt spid="69635">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96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p:cNvSpPr>
            <a:spLocks noGrp="1" noChangeArrowheads="1"/>
          </p:cNvSpPr>
          <p:nvPr>
            <p:ph type="title"/>
          </p:nvPr>
        </p:nvSpPr>
        <p:spPr>
          <a:xfrm>
            <a:off x="685800" y="452422"/>
            <a:ext cx="7772400" cy="762000"/>
          </a:xfrm>
        </p:spPr>
        <p:txBody>
          <a:bodyPr/>
          <a:lstStyle/>
          <a:p>
            <a:pPr eaLnBrk="1" fontAlgn="auto" hangingPunct="1">
              <a:spcAft>
                <a:spcPts val="0"/>
              </a:spcAft>
              <a:defRPr/>
            </a:pPr>
            <a:r>
              <a:rPr lang="zh-CN" altLang="en-US" dirty="0"/>
              <a:t>满足模糊三段论的模糊关系</a:t>
            </a:r>
            <a:endParaRPr lang="zh-CN" altLang="en-US" dirty="0"/>
          </a:p>
        </p:txBody>
      </p:sp>
      <p:sp>
        <p:nvSpPr>
          <p:cNvPr id="32772" name="Rectangle 1027" descr="Rectangle: Click to edit Master text styles&#10;Second level&#10;Third level&#10;Fourth level&#10;Fifth level"/>
          <p:cNvSpPr>
            <a:spLocks noGrp="1" noChangeArrowheads="1"/>
          </p:cNvSpPr>
          <p:nvPr>
            <p:ph idx="1"/>
          </p:nvPr>
        </p:nvSpPr>
        <p:spPr>
          <a:xfrm>
            <a:off x="381000" y="1371600"/>
            <a:ext cx="8229600" cy="5181600"/>
          </a:xfrm>
        </p:spPr>
        <p:txBody>
          <a:bodyPr/>
          <a:lstStyle/>
          <a:p>
            <a:pPr eaLnBrk="1" hangingPunct="1"/>
            <a:r>
              <a:rPr lang="zh-CN" altLang="en-US" sz="2400" dirty="0" smtClean="0">
                <a:solidFill>
                  <a:schemeClr val="tx1"/>
                </a:solidFill>
              </a:rPr>
              <a:t>在前面讨论的</a:t>
            </a:r>
            <a:r>
              <a:rPr lang="en-US" altLang="zh-CN" sz="2400" dirty="0" smtClean="0">
                <a:solidFill>
                  <a:schemeClr val="tx1"/>
                </a:solidFill>
              </a:rPr>
              <a:t>15</a:t>
            </a:r>
            <a:r>
              <a:rPr lang="zh-CN" altLang="en-US" sz="2400" dirty="0" smtClean="0">
                <a:solidFill>
                  <a:schemeClr val="tx1"/>
                </a:solidFill>
              </a:rPr>
              <a:t>种模糊关系中，有一些能满足模糊三段论，有一些不能满足。</a:t>
            </a:r>
            <a:endParaRPr lang="zh-CN" altLang="en-US" sz="2400" dirty="0" smtClean="0">
              <a:solidFill>
                <a:schemeClr val="tx1"/>
              </a:solidFill>
            </a:endParaRPr>
          </a:p>
          <a:p>
            <a:pPr eaLnBrk="1" hangingPunct="1">
              <a:buFont typeface="楷体" panose="02010609060101010101" pitchFamily="49" charset="-122"/>
              <a:buChar char="☆"/>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U=V=W={1,2,3,4,5}</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A=1/1+0.6/2+0.2/3</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B=0.3/3+0.7/4+1/5</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C=0.09/3+0.49/4+1/5</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对</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m</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由</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R1</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R2</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R3</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分别得到：</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5" name="灯片编号占位符 5"/>
          <p:cNvSpPr>
            <a:spLocks noGrp="1"/>
          </p:cNvSpPr>
          <p:nvPr>
            <p:ph type="sldNum" sz="quarter" idx="12"/>
          </p:nvPr>
        </p:nvSpPr>
        <p:spPr/>
        <p:txBody>
          <a:bodyPr/>
          <a:lstStyle/>
          <a:p>
            <a:pPr>
              <a:defRPr/>
            </a:pPr>
            <a:fld id="{6E54E8C4-00CD-4CE0-89F5-DD312F05153E}" type="slidenum">
              <a:rPr lang="en-US" altLang="zh-CN"/>
            </a:fld>
            <a:endParaRPr lang="en-US" altLang="zh-CN"/>
          </a:p>
        </p:txBody>
      </p:sp>
      <p:graphicFrame>
        <p:nvGraphicFramePr>
          <p:cNvPr id="32770" name="Object 8"/>
          <p:cNvGraphicFramePr>
            <a:graphicFrameLocks noChangeAspect="1"/>
          </p:cNvGraphicFramePr>
          <p:nvPr/>
        </p:nvGraphicFramePr>
        <p:xfrm>
          <a:off x="152400" y="4394200"/>
          <a:ext cx="8877300" cy="2235200"/>
        </p:xfrm>
        <a:graphic>
          <a:graphicData uri="http://schemas.openxmlformats.org/presentationml/2006/ole">
            <mc:AlternateContent xmlns:mc="http://schemas.openxmlformats.org/markup-compatibility/2006">
              <mc:Choice xmlns:v="urn:schemas-microsoft-com:vml" Requires="v">
                <p:oleObj spid="_x0000_s32795" name="Equation" r:id="rId1" imgW="9867900" imgH="2235200" progId="Equation.DSMT4">
                  <p:embed/>
                </p:oleObj>
              </mc:Choice>
              <mc:Fallback>
                <p:oleObj name="Equation" r:id="rId1" imgW="9867900" imgH="2235200" progId="Equation.DSMT4">
                  <p:embed/>
                  <p:pic>
                    <p:nvPicPr>
                      <p:cNvPr id="0" name="图片 327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394200"/>
                        <a:ext cx="8877300" cy="22352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 calcmode="lin" valueType="num">
                                      <p:cBhvr additive="base">
                                        <p:cTn id="7" dur="500" fill="hold"/>
                                        <p:tgtEl>
                                          <p:spTgt spid="327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2">
                                            <p:txEl>
                                              <p:pRg st="1" end="1"/>
                                            </p:txEl>
                                          </p:spTgt>
                                        </p:tgtEl>
                                        <p:attrNameLst>
                                          <p:attrName>style.visibility</p:attrName>
                                        </p:attrNameLst>
                                      </p:cBhvr>
                                      <p:to>
                                        <p:strVal val="visible"/>
                                      </p:to>
                                    </p:set>
                                    <p:anim calcmode="lin" valueType="num">
                                      <p:cBhvr additive="base">
                                        <p:cTn id="13" dur="500" fill="hold"/>
                                        <p:tgtEl>
                                          <p:spTgt spid="327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2">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2772">
                                            <p:txEl>
                                              <p:pRg st="2" end="2"/>
                                            </p:txEl>
                                          </p:spTgt>
                                        </p:tgtEl>
                                        <p:attrNameLst>
                                          <p:attrName>style.visibility</p:attrName>
                                        </p:attrNameLst>
                                      </p:cBhvr>
                                      <p:to>
                                        <p:strVal val="visible"/>
                                      </p:to>
                                    </p:set>
                                    <p:anim calcmode="lin" valueType="num">
                                      <p:cBhvr additive="base">
                                        <p:cTn id="18" dur="500" fill="hold"/>
                                        <p:tgtEl>
                                          <p:spTgt spid="3277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2772">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32772">
                                            <p:txEl>
                                              <p:pRg st="3" end="3"/>
                                            </p:txEl>
                                          </p:spTgt>
                                        </p:tgtEl>
                                        <p:attrNameLst>
                                          <p:attrName>style.visibility</p:attrName>
                                        </p:attrNameLst>
                                      </p:cBhvr>
                                      <p:to>
                                        <p:strVal val="visible"/>
                                      </p:to>
                                    </p:set>
                                    <p:anim calcmode="lin" valueType="num">
                                      <p:cBhvr additive="base">
                                        <p:cTn id="23" dur="500" fill="hold"/>
                                        <p:tgtEl>
                                          <p:spTgt spid="3277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2">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32772">
                                            <p:txEl>
                                              <p:pRg st="4" end="4"/>
                                            </p:txEl>
                                          </p:spTgt>
                                        </p:tgtEl>
                                        <p:attrNameLst>
                                          <p:attrName>style.visibility</p:attrName>
                                        </p:attrNameLst>
                                      </p:cBhvr>
                                      <p:to>
                                        <p:strVal val="visible"/>
                                      </p:to>
                                    </p:set>
                                    <p:anim calcmode="lin" valueType="num">
                                      <p:cBhvr additive="base">
                                        <p:cTn id="28" dur="500" fill="hold"/>
                                        <p:tgtEl>
                                          <p:spTgt spid="32772">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2772">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32772">
                                            <p:txEl>
                                              <p:pRg st="5" end="5"/>
                                            </p:txEl>
                                          </p:spTgt>
                                        </p:tgtEl>
                                        <p:attrNameLst>
                                          <p:attrName>style.visibility</p:attrName>
                                        </p:attrNameLst>
                                      </p:cBhvr>
                                      <p:to>
                                        <p:strVal val="visible"/>
                                      </p:to>
                                    </p:set>
                                    <p:anim calcmode="lin" valueType="num">
                                      <p:cBhvr additive="base">
                                        <p:cTn id="33" dur="500" fill="hold"/>
                                        <p:tgtEl>
                                          <p:spTgt spid="3277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77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2770"/>
                                        </p:tgtEl>
                                        <p:attrNameLst>
                                          <p:attrName>style.visibility</p:attrName>
                                        </p:attrNameLst>
                                      </p:cBhvr>
                                      <p:to>
                                        <p:strVal val="visible"/>
                                      </p:to>
                                    </p:set>
                                    <p:animEffect transition="in" filter="checkerboard(across)">
                                      <p:cBhvr>
                                        <p:cTn id="39"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85800" y="228600"/>
            <a:ext cx="7772400" cy="533400"/>
          </a:xfrm>
        </p:spPr>
        <p:txBody>
          <a:bodyPr>
            <a:normAutofit fontScale="90000"/>
          </a:bodyPr>
          <a:lstStyle/>
          <a:p>
            <a:pPr eaLnBrk="1" fontAlgn="auto" hangingPunct="1">
              <a:spcAft>
                <a:spcPts val="0"/>
              </a:spcAft>
              <a:defRPr/>
            </a:pPr>
            <a:endParaRPr lang="zh-CN" altLang="zh-CN"/>
          </a:p>
        </p:txBody>
      </p:sp>
      <p:graphicFrame>
        <p:nvGraphicFramePr>
          <p:cNvPr id="33794" name="Object 10"/>
          <p:cNvGraphicFramePr>
            <a:graphicFrameLocks noGrp="1" noChangeAspect="1"/>
          </p:cNvGraphicFramePr>
          <p:nvPr>
            <p:ph idx="1"/>
          </p:nvPr>
        </p:nvGraphicFramePr>
        <p:xfrm>
          <a:off x="2205038" y="1219200"/>
          <a:ext cx="4732337" cy="3505200"/>
        </p:xfrm>
        <a:graphic>
          <a:graphicData uri="http://schemas.openxmlformats.org/presentationml/2006/ole">
            <mc:AlternateContent xmlns:mc="http://schemas.openxmlformats.org/markup-compatibility/2006">
              <mc:Choice xmlns:v="urn:schemas-microsoft-com:vml" Requires="v">
                <p:oleObj spid="_x0000_s33819" name="Equation" r:id="rId1" imgW="6172200" imgH="4572000" progId="Equation.DSMT4">
                  <p:embed/>
                </p:oleObj>
              </mc:Choice>
              <mc:Fallback>
                <p:oleObj name="Equation" r:id="rId1" imgW="6172200" imgH="4572000" progId="Equation.DSMT4">
                  <p:embed/>
                  <p:pic>
                    <p:nvPicPr>
                      <p:cNvPr id="0" name="图片 338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8" y="1219200"/>
                        <a:ext cx="4732337" cy="3505200"/>
                      </a:xfrm>
                      <a:prstGeom prst="rect">
                        <a:avLst/>
                      </a:prstGeom>
                      <a:solidFill>
                        <a:schemeClr val="accent2">
                          <a:lumMod val="20000"/>
                          <a:lumOff val="80000"/>
                        </a:schemeClr>
                      </a:solidFill>
                      <a:ln>
                        <a:noFill/>
                      </a:ln>
                      <a:effectLst/>
                    </p:spPr>
                  </p:pic>
                </p:oleObj>
              </mc:Fallback>
            </mc:AlternateContent>
          </a:graphicData>
        </a:graphic>
      </p:graphicFrame>
      <p:sp>
        <p:nvSpPr>
          <p:cNvPr id="5" name="灯片编号占位符 5"/>
          <p:cNvSpPr>
            <a:spLocks noGrp="1"/>
          </p:cNvSpPr>
          <p:nvPr>
            <p:ph type="sldNum" sz="quarter" idx="12"/>
          </p:nvPr>
        </p:nvSpPr>
        <p:spPr/>
        <p:txBody>
          <a:bodyPr/>
          <a:lstStyle/>
          <a:p>
            <a:pPr>
              <a:defRPr/>
            </a:pPr>
            <a:fld id="{9C164B56-092A-4A17-9A7B-19F864B6B746}" type="slidenum">
              <a:rPr lang="en-US" altLang="zh-CN"/>
            </a:fld>
            <a:endParaRPr lang="en-US" altLang="zh-CN"/>
          </a:p>
        </p:txBody>
      </p:sp>
      <p:sp>
        <p:nvSpPr>
          <p:cNvPr id="33797" name="Text Box 1031"/>
          <p:cNvSpPr txBox="1">
            <a:spLocks noChangeArrowheads="1"/>
          </p:cNvSpPr>
          <p:nvPr/>
        </p:nvSpPr>
        <p:spPr bwMode="auto">
          <a:xfrm>
            <a:off x="838200" y="5105400"/>
            <a:ext cx="7467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Blip>
                <a:blip r:embed="rId3"/>
              </a:buBlip>
            </a:pPr>
            <a:r>
              <a:rPr lang="zh-CN" altLang="en-US" dirty="0"/>
              <a:t>显然，</a:t>
            </a:r>
            <a:r>
              <a:rPr lang="en-US" altLang="zh-CN" dirty="0"/>
              <a:t>R</a:t>
            </a:r>
            <a:r>
              <a:rPr lang="en-US" altLang="zh-CN" baseline="-25000" dirty="0"/>
              <a:t>m</a:t>
            </a:r>
            <a:r>
              <a:rPr lang="en-US" altLang="zh-CN" dirty="0"/>
              <a:t>(A,B)</a:t>
            </a:r>
            <a:r>
              <a:rPr lang="en-US" altLang="zh-CN" sz="2400" dirty="0"/>
              <a:t>◦</a:t>
            </a:r>
            <a:r>
              <a:rPr lang="en-US" altLang="zh-CN" dirty="0"/>
              <a:t>R</a:t>
            </a:r>
            <a:r>
              <a:rPr lang="en-US" altLang="zh-CN" baseline="-25000" dirty="0"/>
              <a:t>m</a:t>
            </a:r>
            <a:r>
              <a:rPr lang="en-US" altLang="zh-CN" dirty="0"/>
              <a:t>(B,C)≠R</a:t>
            </a:r>
            <a:r>
              <a:rPr lang="en-US" altLang="zh-CN" baseline="-25000" dirty="0"/>
              <a:t>m</a:t>
            </a:r>
            <a:r>
              <a:rPr lang="en-US" altLang="zh-CN" dirty="0"/>
              <a:t>(A,C)</a:t>
            </a:r>
            <a:r>
              <a:rPr lang="zh-CN" altLang="en-US" dirty="0"/>
              <a:t>。这说明</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t>
            </a:r>
            <a:r>
              <a:rPr lang="en-US" altLang="zh-CN" b="1" cap="all" baseline="-250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不满足模糊三段论</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checkerboard(across)">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797"/>
                                        </p:tgtEl>
                                        <p:attrNameLst>
                                          <p:attrName>style.visibility</p:attrName>
                                        </p:attrNameLst>
                                      </p:cBhvr>
                                      <p:to>
                                        <p:strVal val="visible"/>
                                      </p:to>
                                    </p:set>
                                    <p:anim calcmode="lin" valueType="num">
                                      <p:cBhvr additive="base">
                                        <p:cTn id="12" dur="500" fill="hold"/>
                                        <p:tgtEl>
                                          <p:spTgt spid="33797"/>
                                        </p:tgtEl>
                                        <p:attrNameLst>
                                          <p:attrName>ppt_x</p:attrName>
                                        </p:attrNameLst>
                                      </p:cBhvr>
                                      <p:tavLst>
                                        <p:tav tm="0">
                                          <p:val>
                                            <p:strVal val="#ppt_x"/>
                                          </p:val>
                                        </p:tav>
                                        <p:tav tm="100000">
                                          <p:val>
                                            <p:strVal val="#ppt_x"/>
                                          </p:val>
                                        </p:tav>
                                      </p:tavLst>
                                    </p:anim>
                                    <p:anim calcmode="lin" valueType="num">
                                      <p:cBhvr additive="base">
                                        <p:cTn id="13"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81000"/>
            <a:ext cx="7772400" cy="685800"/>
          </a:xfrm>
        </p:spPr>
        <p:txBody>
          <a:bodyPr>
            <a:normAutofit fontScale="90000"/>
          </a:bodyPr>
          <a:lstStyle/>
          <a:p>
            <a:pPr algn="ctr" eaLnBrk="1" fontAlgn="auto" hangingPunct="1">
              <a:spcAft>
                <a:spcPts val="0"/>
              </a:spcAft>
              <a:defRPr/>
            </a:pPr>
            <a:endParaRPr lang="zh-CN" altLang="zh-CN"/>
          </a:p>
        </p:txBody>
      </p:sp>
      <p:graphicFrame>
        <p:nvGraphicFramePr>
          <p:cNvPr id="2" name="Object 46"/>
          <p:cNvGraphicFramePr>
            <a:graphicFrameLocks noGrp="1" noChangeAspect="1"/>
          </p:cNvGraphicFramePr>
          <p:nvPr>
            <p:ph idx="1"/>
          </p:nvPr>
        </p:nvGraphicFramePr>
        <p:xfrm>
          <a:off x="973138" y="838200"/>
          <a:ext cx="7272337" cy="1951038"/>
        </p:xfrm>
        <a:graphic>
          <a:graphicData uri="http://schemas.openxmlformats.org/presentationml/2006/ole">
            <mc:AlternateContent xmlns:mc="http://schemas.openxmlformats.org/markup-compatibility/2006">
              <mc:Choice xmlns:v="urn:schemas-microsoft-com:vml" Requires="v">
                <p:oleObj spid="_x0000_s34868" name="Equation" r:id="rId1" imgW="8331200" imgH="2235200" progId="Equation.DSMT4">
                  <p:embed/>
                </p:oleObj>
              </mc:Choice>
              <mc:Fallback>
                <p:oleObj name="Equation" r:id="rId1" imgW="8331200" imgH="2235200" progId="Equation.DSMT4">
                  <p:embed/>
                  <p:pic>
                    <p:nvPicPr>
                      <p:cNvPr id="0" name="图片 348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38" y="838200"/>
                        <a:ext cx="7272337" cy="1951038"/>
                      </a:xfrm>
                      <a:prstGeom prst="rect">
                        <a:avLst/>
                      </a:prstGeom>
                      <a:solidFill>
                        <a:schemeClr val="accent2">
                          <a:lumMod val="20000"/>
                          <a:lumOff val="80000"/>
                        </a:schemeClr>
                      </a:solidFill>
                      <a:ln>
                        <a:noFill/>
                      </a:ln>
                      <a:effec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BAA58D31-F2A2-414E-BB54-0F60F832290A}" type="slidenum">
              <a:rPr lang="en-US" altLang="zh-CN"/>
            </a:fld>
            <a:endParaRPr lang="en-US" altLang="zh-CN"/>
          </a:p>
        </p:txBody>
      </p:sp>
      <p:graphicFrame>
        <p:nvGraphicFramePr>
          <p:cNvPr id="34819" name="Object 47"/>
          <p:cNvGraphicFramePr>
            <a:graphicFrameLocks noChangeAspect="1"/>
          </p:cNvGraphicFramePr>
          <p:nvPr/>
        </p:nvGraphicFramePr>
        <p:xfrm>
          <a:off x="304800" y="3124200"/>
          <a:ext cx="8655050" cy="1951038"/>
        </p:xfrm>
        <a:graphic>
          <a:graphicData uri="http://schemas.openxmlformats.org/presentationml/2006/ole">
            <mc:AlternateContent xmlns:mc="http://schemas.openxmlformats.org/markup-compatibility/2006">
              <mc:Choice xmlns:v="urn:schemas-microsoft-com:vml" Requires="v">
                <p:oleObj spid="_x0000_s34869" name="Equation" r:id="rId3" imgW="9918700" imgH="2235200" progId="Equation.DSMT4">
                  <p:embed/>
                </p:oleObj>
              </mc:Choice>
              <mc:Fallback>
                <p:oleObj name="Equation" r:id="rId3" imgW="9918700" imgH="2235200" progId="Equation.DSMT4">
                  <p:embed/>
                  <p:pic>
                    <p:nvPicPr>
                      <p:cNvPr id="0" name="图片 348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124200"/>
                        <a:ext cx="8655050" cy="1951038"/>
                      </a:xfrm>
                      <a:prstGeom prst="rect">
                        <a:avLst/>
                      </a:prstGeom>
                      <a:solidFill>
                        <a:schemeClr val="accent2">
                          <a:lumMod val="20000"/>
                          <a:lumOff val="80000"/>
                        </a:schemeClr>
                      </a:solidFill>
                      <a:ln>
                        <a:noFill/>
                      </a:ln>
                      <a:effectLst/>
                    </p:spPr>
                  </p:pic>
                </p:oleObj>
              </mc:Fallback>
            </mc:AlternateContent>
          </a:graphicData>
        </a:graphic>
      </p:graphicFrame>
      <p:sp>
        <p:nvSpPr>
          <p:cNvPr id="34822" name="Text Box 9"/>
          <p:cNvSpPr txBox="1">
            <a:spLocks noChangeArrowheads="1"/>
          </p:cNvSpPr>
          <p:nvPr/>
        </p:nvSpPr>
        <p:spPr bwMode="auto">
          <a:xfrm>
            <a:off x="685800" y="5334000"/>
            <a:ext cx="8305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dirty="0"/>
              <a:t>显然，</a:t>
            </a:r>
            <a:r>
              <a:rPr lang="en-US" altLang="zh-CN" dirty="0" err="1"/>
              <a:t>R</a:t>
            </a:r>
            <a:r>
              <a:rPr lang="en-US" altLang="zh-CN" baseline="-25000" dirty="0" err="1"/>
              <a:t>g</a:t>
            </a:r>
            <a:r>
              <a:rPr lang="en-US" altLang="zh-CN" dirty="0"/>
              <a:t>(A,B)</a:t>
            </a:r>
            <a:r>
              <a:rPr lang="en-US" altLang="zh-CN" sz="2400" dirty="0"/>
              <a:t>◦</a:t>
            </a:r>
            <a:r>
              <a:rPr lang="en-US" altLang="zh-CN" dirty="0" err="1"/>
              <a:t>R</a:t>
            </a:r>
            <a:r>
              <a:rPr lang="en-US" altLang="zh-CN" baseline="-25000" dirty="0" err="1"/>
              <a:t>g</a:t>
            </a:r>
            <a:r>
              <a:rPr lang="en-US" altLang="zh-CN" dirty="0"/>
              <a:t>(B,C)=</a:t>
            </a:r>
            <a:r>
              <a:rPr lang="en-US" altLang="zh-CN" dirty="0" err="1"/>
              <a:t>R</a:t>
            </a:r>
            <a:r>
              <a:rPr lang="en-US" altLang="zh-CN" baseline="-25000" dirty="0" err="1"/>
              <a:t>g</a:t>
            </a:r>
            <a:r>
              <a:rPr lang="en-US" altLang="zh-CN" dirty="0"/>
              <a:t>(A,C)</a:t>
            </a:r>
            <a:endParaRPr lang="en-US" altLang="zh-CN" dirty="0"/>
          </a:p>
          <a:p>
            <a:pPr eaLnBrk="1" hangingPunct="1">
              <a:spcBef>
                <a:spcPct val="50000"/>
              </a:spcBef>
              <a:buFont typeface="Wingdings" panose="05000000000000000000" pitchFamily="2" charset="2"/>
              <a:buNone/>
            </a:pPr>
            <a:r>
              <a:rPr lang="zh-CN" altLang="en-US" dirty="0"/>
              <a:t>这说明</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t>
            </a:r>
            <a:r>
              <a:rPr lang="en-US" altLang="zh-CN" b="1" baseline="-25000"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满足模糊三段论</a:t>
            </a:r>
            <a:r>
              <a:rPr lang="zh-CN" altLang="en-US"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checkerboard(across)">
                                      <p:cBhvr>
                                        <p:cTn id="12" dur="500"/>
                                        <p:tgtEl>
                                          <p:spTgt spid="348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822">
                                            <p:txEl>
                                              <p:pRg st="0" end="0"/>
                                            </p:txEl>
                                          </p:spTgt>
                                        </p:tgtEl>
                                        <p:attrNameLst>
                                          <p:attrName>style.visibility</p:attrName>
                                        </p:attrNameLst>
                                      </p:cBhvr>
                                      <p:to>
                                        <p:strVal val="visible"/>
                                      </p:to>
                                    </p:set>
                                    <p:anim calcmode="lin" valueType="num">
                                      <p:cBhvr additive="base">
                                        <p:cTn id="17" dur="500" fill="hold"/>
                                        <p:tgtEl>
                                          <p:spTgt spid="3482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822">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34822">
                                            <p:txEl>
                                              <p:pRg st="1" end="1"/>
                                            </p:txEl>
                                          </p:spTgt>
                                        </p:tgtEl>
                                        <p:attrNameLst>
                                          <p:attrName>style.visibility</p:attrName>
                                        </p:attrNameLst>
                                      </p:cBhvr>
                                      <p:to>
                                        <p:strVal val="visible"/>
                                      </p:to>
                                    </p:set>
                                    <p:anim calcmode="lin" valueType="num">
                                      <p:cBhvr additive="base">
                                        <p:cTn id="22" dur="500" fill="hold"/>
                                        <p:tgtEl>
                                          <p:spTgt spid="34822">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82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0330" y="874636"/>
            <a:ext cx="8083826" cy="685800"/>
          </a:xfrm>
        </p:spPr>
        <p:txBody>
          <a:bodyPr>
            <a:normAutofit fontScale="90000"/>
          </a:bodyPr>
          <a:lstStyle/>
          <a:p>
            <a:pPr algn="ctr" eaLnBrk="1" fontAlgn="auto" hangingPunct="1">
              <a:spcAft>
                <a:spcPts val="0"/>
              </a:spcAft>
              <a:defRPr/>
            </a:pPr>
            <a:r>
              <a:rPr lang="zh-CN" altLang="en-US" dirty="0">
                <a:latin typeface="Times New Roman" panose="02020603050405020304" pitchFamily="18" charset="0"/>
              </a:rPr>
              <a:t>各种模糊关系满足模糊三段论情况</a:t>
            </a:r>
            <a:endParaRPr lang="zh-CN" altLang="en-US" dirty="0">
              <a:latin typeface="Times New Roman" panose="02020603050405020304" pitchFamily="18" charset="0"/>
            </a:endParaRPr>
          </a:p>
        </p:txBody>
      </p:sp>
      <p:sp>
        <p:nvSpPr>
          <p:cNvPr id="70659" name="Rectangle 5" descr="Rectangle: Click to edit Master text styles&#10;Second level&#10;Third level&#10;Fourth level&#10;Fifth level"/>
          <p:cNvSpPr>
            <a:spLocks noGrp="1" noChangeArrowheads="1"/>
          </p:cNvSpPr>
          <p:nvPr>
            <p:ph idx="1"/>
          </p:nvPr>
        </p:nvSpPr>
        <p:spPr>
          <a:xfrm>
            <a:off x="457200" y="1524000"/>
            <a:ext cx="8153400" cy="4800600"/>
          </a:xfrm>
        </p:spPr>
        <p:txBody>
          <a:bodyPr/>
          <a:lstStyle/>
          <a:p>
            <a:pPr marL="533400" indent="-533400" eaLnBrk="1" hangingPunct="1">
              <a:buFont typeface="Wingdings" panose="05000000000000000000" pitchFamily="2" charset="2"/>
              <a:buNone/>
            </a:pPr>
            <a:endParaRPr lang="en-US" altLang="zh-CN" sz="2400" dirty="0" smtClean="0">
              <a:latin typeface="Times New Roman" panose="02020603050405020304" pitchFamily="18" charset="0"/>
            </a:endParaRPr>
          </a:p>
          <a:p>
            <a:pPr marL="533400" indent="-533400" eaLnBrk="1" hangingPunct="1">
              <a:buFont typeface="Wingdings" panose="05000000000000000000" pitchFamily="2" charset="2"/>
              <a:buNone/>
            </a:pPr>
            <a:endParaRPr lang="en-US" altLang="zh-CN" sz="2400" dirty="0" smtClean="0">
              <a:latin typeface="Times New Roman" panose="02020603050405020304" pitchFamily="18" charset="0"/>
            </a:endParaRPr>
          </a:p>
          <a:p>
            <a:pPr marL="533400" indent="-533400" eaLnBrk="1" hangingPunct="1">
              <a:buFont typeface="Wingdings" panose="05000000000000000000" pitchFamily="2" charset="2"/>
              <a:buNone/>
            </a:pPr>
            <a:endParaRPr lang="en-US" altLang="zh-CN" sz="2400" dirty="0" smtClean="0">
              <a:latin typeface="Times New Roman" panose="02020603050405020304" pitchFamily="18" charset="0"/>
            </a:endParaRPr>
          </a:p>
          <a:p>
            <a:pPr marL="533400" indent="-533400" eaLnBrk="1" hangingPunct="1">
              <a:buFont typeface="Wingdings" panose="05000000000000000000" pitchFamily="2" charset="2"/>
              <a:buNone/>
            </a:pPr>
            <a:endParaRPr lang="en-US" altLang="zh-CN" sz="2400" dirty="0" smtClean="0">
              <a:latin typeface="Times New Roman" panose="02020603050405020304" pitchFamily="18" charset="0"/>
            </a:endParaRPr>
          </a:p>
          <a:p>
            <a:pPr marL="533400" indent="-533400" eaLnBrk="1" hangingPunct="1">
              <a:buFont typeface="Wingdings" panose="05000000000000000000" pitchFamily="2" charset="2"/>
              <a:buNone/>
            </a:pPr>
            <a:endParaRPr lang="en-US" altLang="zh-CN" sz="2400" dirty="0" smtClean="0">
              <a:latin typeface="Times New Roman" panose="02020603050405020304" pitchFamily="18" charset="0"/>
            </a:endParaRPr>
          </a:p>
          <a:p>
            <a:pPr marL="533400" indent="-533400" eaLnBrk="1" hangingPunct="1">
              <a:buFont typeface="Wingdings" panose="05000000000000000000" pitchFamily="2" charset="2"/>
              <a:buNone/>
            </a:pPr>
            <a:r>
              <a:rPr lang="zh-CN" altLang="en-US" sz="2400" dirty="0" smtClean="0">
                <a:latin typeface="Times New Roman" panose="02020603050405020304" pitchFamily="18" charset="0"/>
              </a:rPr>
              <a:t>表中，“</a:t>
            </a:r>
            <a:r>
              <a:rPr lang="en-US" altLang="zh-CN" sz="2400" dirty="0" smtClean="0">
                <a:solidFill>
                  <a:srgbClr val="FF0000"/>
                </a:solidFill>
                <a:effectLst>
                  <a:outerShdw blurRad="38100" dist="38100" dir="2700000" algn="tl">
                    <a:srgbClr val="000000">
                      <a:alpha val="43137"/>
                    </a:srgbClr>
                  </a:outerShdw>
                </a:effectLst>
                <a:latin typeface="Times New Roman" panose="02020603050405020304" pitchFamily="18" charset="0"/>
              </a:rPr>
              <a:t>v</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表示满足，“</a:t>
            </a:r>
            <a:r>
              <a:rPr lang="en-US" altLang="zh-CN" sz="2400" dirty="0" smtClean="0">
                <a:solidFill>
                  <a:schemeClr val="tx1"/>
                </a:solidFill>
                <a:latin typeface="Times New Roman" panose="02020603050405020304" pitchFamily="18" charset="0"/>
              </a:rPr>
              <a:t>×</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表示不满足。</a:t>
            </a:r>
            <a:endParaRPr lang="zh-CN" altLang="en-US" sz="2400" dirty="0" smtClean="0">
              <a:latin typeface="Times New Roman" panose="02020603050405020304" pitchFamily="18" charset="0"/>
            </a:endParaRPr>
          </a:p>
        </p:txBody>
      </p:sp>
      <p:sp>
        <p:nvSpPr>
          <p:cNvPr id="15" name="灯片编号占位符 5"/>
          <p:cNvSpPr>
            <a:spLocks noGrp="1"/>
          </p:cNvSpPr>
          <p:nvPr>
            <p:ph type="sldNum" sz="quarter" idx="12"/>
          </p:nvPr>
        </p:nvSpPr>
        <p:spPr/>
        <p:txBody>
          <a:bodyPr/>
          <a:lstStyle/>
          <a:p>
            <a:pPr>
              <a:defRPr/>
            </a:pPr>
            <a:fld id="{E937C9CF-6C55-468F-B056-E4AE62FDE2DD}" type="slidenum">
              <a:rPr lang="en-US" altLang="zh-CN"/>
            </a:fld>
            <a:endParaRPr lang="en-US" altLang="zh-CN"/>
          </a:p>
        </p:txBody>
      </p:sp>
      <p:graphicFrame>
        <p:nvGraphicFramePr>
          <p:cNvPr id="35885" name="Group 45"/>
          <p:cNvGraphicFramePr>
            <a:graphicFrameLocks noGrp="1"/>
          </p:cNvGraphicFramePr>
          <p:nvPr/>
        </p:nvGraphicFramePr>
        <p:xfrm>
          <a:off x="533400" y="2286000"/>
          <a:ext cx="8077200" cy="1000125"/>
        </p:xfrm>
        <a:graphic>
          <a:graphicData uri="http://schemas.openxmlformats.org/drawingml/2006/table">
            <a:tbl>
              <a:tblPr/>
              <a:tblGrid>
                <a:gridCol w="1616075"/>
                <a:gridCol w="6461125"/>
              </a:tblGrid>
              <a:tr h="3964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模糊关系</a:t>
                      </a:r>
                      <a:endPar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m</a:t>
                      </a:r>
                      <a:r>
                        <a:rPr kumimoji="1"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20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a:t>
                      </a:r>
                      <a:r>
                        <a:rPr kumimoji="1"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err="1" smtClean="0">
                          <a:ln>
                            <a:noFill/>
                          </a:ln>
                          <a:solidFill>
                            <a:srgbClr val="FF0000"/>
                          </a:solidFill>
                          <a:effectLst/>
                          <a:latin typeface="Tahoma" panose="020B0604030504040204" pitchFamily="34" charset="0"/>
                          <a:ea typeface="宋体" panose="02010600030101010101" pitchFamily="2" charset="-122"/>
                        </a:rPr>
                        <a:t>c</a:t>
                      </a:r>
                      <a:r>
                        <a:rPr kumimoji="1" lang="en-US" altLang="zh-CN" sz="2000" b="1"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err="1" smtClean="0">
                          <a:ln>
                            <a:noFill/>
                          </a:ln>
                          <a:solidFill>
                            <a:srgbClr val="FF0000"/>
                          </a:solidFill>
                          <a:effectLst/>
                          <a:latin typeface="Tahoma" panose="020B0604030504040204" pitchFamily="34" charset="0"/>
                          <a:ea typeface="宋体" panose="02010600030101010101" pitchFamily="2" charset="-122"/>
                        </a:rPr>
                        <a:t>s</a:t>
                      </a:r>
                      <a:r>
                        <a:rPr kumimoji="1" lang="en-US" altLang="zh-CN" sz="2000" b="1"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err="1" smtClean="0">
                          <a:ln>
                            <a:noFill/>
                          </a:ln>
                          <a:solidFill>
                            <a:srgbClr val="FF0000"/>
                          </a:solidFill>
                          <a:effectLst/>
                          <a:latin typeface="Tahoma" panose="020B0604030504040204" pitchFamily="34" charset="0"/>
                          <a:ea typeface="宋体" panose="02010600030101010101" pitchFamily="2" charset="-122"/>
                        </a:rPr>
                        <a:t>g</a:t>
                      </a:r>
                      <a:r>
                        <a:rPr kumimoji="1" lang="en-US" altLang="zh-CN" sz="2000" b="1"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err="1" smtClean="0">
                          <a:ln>
                            <a:noFill/>
                          </a:ln>
                          <a:solidFill>
                            <a:srgbClr val="FF0000"/>
                          </a:solidFill>
                          <a:effectLst/>
                          <a:latin typeface="Tahoma" panose="020B0604030504040204" pitchFamily="34" charset="0"/>
                          <a:ea typeface="宋体" panose="02010600030101010101" pitchFamily="2" charset="-122"/>
                        </a:rPr>
                        <a:t>sg</a:t>
                      </a:r>
                      <a:r>
                        <a:rPr kumimoji="1" lang="en-US" altLang="zh-CN" sz="2000" b="1"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err="1" smtClean="0">
                          <a:ln>
                            <a:noFill/>
                          </a:ln>
                          <a:solidFill>
                            <a:srgbClr val="FF0000"/>
                          </a:solidFill>
                          <a:effectLst/>
                          <a:latin typeface="Tahoma" panose="020B0604030504040204" pitchFamily="34" charset="0"/>
                          <a:ea typeface="宋体" panose="02010600030101010101" pitchFamily="2" charset="-122"/>
                        </a:rPr>
                        <a:t>gg</a:t>
                      </a:r>
                      <a:r>
                        <a:rPr kumimoji="1" lang="en-US" altLang="zh-CN" sz="2000" b="1"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err="1" smtClean="0">
                          <a:ln>
                            <a:noFill/>
                          </a:ln>
                          <a:solidFill>
                            <a:srgbClr val="FF0000"/>
                          </a:solidFill>
                          <a:effectLst/>
                          <a:latin typeface="Tahoma" panose="020B0604030504040204" pitchFamily="34" charset="0"/>
                          <a:ea typeface="宋体" panose="02010600030101010101" pitchFamily="2" charset="-122"/>
                        </a:rPr>
                        <a:t>gs</a:t>
                      </a:r>
                      <a:r>
                        <a:rPr kumimoji="1" lang="en-US" altLang="zh-CN" sz="2000" b="1"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err="1" smtClean="0">
                          <a:ln>
                            <a:noFill/>
                          </a:ln>
                          <a:solidFill>
                            <a:srgbClr val="FF0000"/>
                          </a:solidFill>
                          <a:effectLst/>
                          <a:latin typeface="Tahoma" panose="020B0604030504040204" pitchFamily="34" charset="0"/>
                          <a:ea typeface="宋体" panose="02010600030101010101" pitchFamily="2" charset="-122"/>
                        </a:rPr>
                        <a:t>ss</a:t>
                      </a:r>
                      <a:r>
                        <a:rPr kumimoji="1"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err="1" smtClean="0">
                          <a:ln>
                            <a:noFill/>
                          </a:ln>
                          <a:solidFill>
                            <a:schemeClr val="tx1"/>
                          </a:solidFill>
                          <a:effectLst/>
                          <a:latin typeface="Tahoma" panose="020B0604030504040204" pitchFamily="34" charset="0"/>
                          <a:ea typeface="宋体" panose="02010600030101010101" pitchFamily="2" charset="-122"/>
                        </a:rPr>
                        <a:t>b</a:t>
                      </a:r>
                      <a:r>
                        <a:rPr kumimoji="1"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20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20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20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R</a:t>
                      </a:r>
                      <a:r>
                        <a:rPr kumimoji="1" lang="en-US" altLang="zh-CN" sz="2000" b="1" i="0" u="none" strike="noStrike" cap="none" normalizeH="0" baseline="-25000" dirty="0" smtClean="0">
                          <a:ln>
                            <a:noFill/>
                          </a:ln>
                          <a:solidFill>
                            <a:schemeClr val="tx1"/>
                          </a:solidFill>
                          <a:effectLst/>
                          <a:latin typeface="Tahoma" panose="020B0604030504040204" pitchFamily="34" charset="0"/>
                          <a:ea typeface="宋体" panose="02010600030101010101" pitchFamily="2" charset="-122"/>
                        </a:rPr>
                        <a:t>#</a:t>
                      </a:r>
                      <a:r>
                        <a:rPr kumimoji="1"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r>
                        <a:rPr kumimoji="1" lang="en-US" altLang="zh-CN" sz="2000" b="1"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R</a:t>
                      </a:r>
                      <a:r>
                        <a:rPr kumimoji="1" lang="en-US" altLang="zh-CN" sz="2000" b="1" i="0" u="none" strike="noStrike" cap="none" normalizeH="0" baseline="-25000" dirty="0" smtClean="0">
                          <a:ln>
                            <a:noFill/>
                          </a:ln>
                          <a:solidFill>
                            <a:srgbClr val="FF0000"/>
                          </a:solidFill>
                          <a:effectLst/>
                          <a:latin typeface="Tahoma" panose="020B0604030504040204" pitchFamily="34" charset="0"/>
                          <a:ea typeface="宋体" panose="02010600030101010101" pitchFamily="2" charset="-122"/>
                        </a:rPr>
                        <a:t>□</a:t>
                      </a:r>
                      <a:endParaRPr kumimoji="1" lang="en-US" altLang="zh-CN" sz="2000" b="1" i="0" u="none" strike="noStrike" cap="none" normalizeH="0" baseline="-25000" dirty="0" smtClean="0">
                        <a:ln>
                          <a:noFill/>
                        </a:ln>
                        <a:solidFill>
                          <a:srgbClr val="FF0000"/>
                        </a:solidFill>
                        <a:effectLst/>
                        <a:latin typeface="Tahoma" panose="020B0604030504040204" pitchFamily="34" charset="0"/>
                        <a:ea typeface="宋体" panose="02010600030101010101" pitchFamily="2" charset="-12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63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模糊三段论</a:t>
                      </a:r>
                      <a:endPar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  </a:t>
                      </a:r>
                      <a:r>
                        <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   </a:t>
                      </a:r>
                      <a:r>
                        <a:rPr kumimoji="1" lang="en-US" altLang="zh-CN" sz="2000" b="1" i="0" u="none" strike="noStrike" cap="none" normalizeH="0" baseline="0" dirty="0" err="1"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    </a:t>
                      </a:r>
                      <a:r>
                        <a:rPr kumimoji="1" lang="en-US" altLang="zh-CN" sz="2000" b="1" i="0" u="none" strike="noStrike" cap="none" normalizeH="0" baseline="0" dirty="0" err="1"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r>
                        <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 ×  ×  × ×  </a:t>
                      </a:r>
                      <a:r>
                        <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rPr>
                        <a:t>v</a:t>
                      </a:r>
                      <a:endPar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85"/>
                                        </p:tgtEl>
                                        <p:attrNameLst>
                                          <p:attrName>style.visibility</p:attrName>
                                        </p:attrNameLst>
                                      </p:cBhvr>
                                      <p:to>
                                        <p:strVal val="visible"/>
                                      </p:to>
                                    </p:set>
                                    <p:animEffect transition="in" filter="box(in)">
                                      <p:cBhvr>
                                        <p:cTn id="7" dur="500"/>
                                        <p:tgtEl>
                                          <p:spTgt spid="3588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0659">
                                            <p:txEl>
                                              <p:pRg st="5" end="5"/>
                                            </p:txEl>
                                          </p:spTgt>
                                        </p:tgtEl>
                                        <p:attrNameLst>
                                          <p:attrName>style.visibility</p:attrName>
                                        </p:attrNameLst>
                                      </p:cBhvr>
                                      <p:to>
                                        <p:strVal val="visible"/>
                                      </p:to>
                                    </p:set>
                                    <p:anim calcmode="lin" valueType="num">
                                      <p:cBhvr additive="base">
                                        <p:cTn id="11" dur="5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1027" descr="Rectangle: Click to edit Master text styles&#10;Second level&#10;Third level&#10;Fourth level&#10;Fifth level"/>
          <p:cNvSpPr>
            <a:spLocks noGrp="1" noChangeArrowheads="1"/>
          </p:cNvSpPr>
          <p:nvPr>
            <p:ph idx="1"/>
          </p:nvPr>
        </p:nvSpPr>
        <p:spPr>
          <a:xfrm>
            <a:off x="463826" y="1652588"/>
            <a:ext cx="8388626" cy="4787969"/>
          </a:xfrm>
        </p:spPr>
        <p:txBody>
          <a:bodyPr/>
          <a:lstStyle/>
          <a:p>
            <a:pPr eaLnBrk="1" hangingPunct="1">
              <a:buFont typeface="Wingdings" panose="05000000000000000000" pitchFamily="2" charset="2"/>
              <a:buChar char="u"/>
            </a:pPr>
            <a:r>
              <a:rPr lang="zh-CN" altLang="en-US" sz="2400" dirty="0" smtClean="0">
                <a:solidFill>
                  <a:schemeClr val="tx1"/>
                </a:solidFill>
                <a:latin typeface="Times New Roman" panose="02020603050405020304" pitchFamily="18" charset="0"/>
              </a:rPr>
              <a:t>所谓多维模糊推理是指知识的</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前提条件是复合条件</a:t>
            </a:r>
            <a:r>
              <a:rPr lang="zh-CN" altLang="en-US" sz="2400" dirty="0" smtClean="0">
                <a:solidFill>
                  <a:schemeClr val="tx1"/>
                </a:solidFill>
                <a:latin typeface="Times New Roman" panose="02020603050405020304" pitchFamily="18" charset="0"/>
              </a:rPr>
              <a:t>的一类推理。其一般模式为：</a:t>
            </a:r>
            <a:endParaRPr lang="zh-CN" altLang="en-US" sz="2400" dirty="0" smtClean="0">
              <a:solidFill>
                <a:schemeClr val="tx1"/>
              </a:solidFill>
              <a:latin typeface="Times New Roman" panose="02020603050405020304" pitchFamily="18" charset="0"/>
            </a:endParaRPr>
          </a:p>
          <a:p>
            <a:pPr marL="533400" indent="-533400" eaLnBrk="1" hangingPunct="1">
              <a:buFont typeface="Wingdings" panose="05000000000000000000" pitchFamily="2" charset="2"/>
              <a:buNone/>
            </a:pPr>
            <a:r>
              <a:rPr lang="zh-CN" altLang="en-US" sz="2000" dirty="0" smtClean="0"/>
              <a:t>知识：</a:t>
            </a:r>
            <a:r>
              <a:rPr lang="en-US" altLang="zh-CN" sz="2000" dirty="0" smtClean="0"/>
              <a:t>IF x</a:t>
            </a:r>
            <a:r>
              <a:rPr lang="en-US" altLang="zh-CN" sz="2000" baseline="-25000" dirty="0" smtClean="0"/>
              <a:t>1</a:t>
            </a:r>
            <a:r>
              <a:rPr lang="en-US" altLang="zh-CN" sz="2000" dirty="0" smtClean="0"/>
              <a:t> is A</a:t>
            </a:r>
            <a:r>
              <a:rPr lang="en-US" altLang="zh-CN" sz="2000" baseline="-25000" dirty="0" smtClean="0"/>
              <a:t>1</a:t>
            </a:r>
            <a:r>
              <a:rPr lang="en-US" altLang="zh-CN" sz="2000" dirty="0" smtClean="0"/>
              <a:t> AND x</a:t>
            </a:r>
            <a:r>
              <a:rPr lang="en-US" altLang="zh-CN" sz="2000" baseline="-25000" dirty="0" smtClean="0"/>
              <a:t>2</a:t>
            </a:r>
            <a:r>
              <a:rPr lang="en-US" altLang="zh-CN" sz="2000" dirty="0" smtClean="0"/>
              <a:t> is A</a:t>
            </a:r>
            <a:r>
              <a:rPr lang="en-US" altLang="zh-CN" sz="2000" baseline="-25000" dirty="0" smtClean="0"/>
              <a:t>2</a:t>
            </a:r>
            <a:r>
              <a:rPr lang="en-US" altLang="zh-CN" sz="2000" dirty="0" smtClean="0"/>
              <a:t> AND</a:t>
            </a:r>
            <a:r>
              <a:rPr lang="en-US" altLang="zh-CN" sz="2000" dirty="0" smtClean="0">
                <a:latin typeface="Times New Roman" panose="02020603050405020304" pitchFamily="18" charset="0"/>
              </a:rPr>
              <a:t>…</a:t>
            </a:r>
            <a:r>
              <a:rPr lang="en-US" altLang="zh-CN" sz="2000" dirty="0" smtClean="0"/>
              <a:t>AND </a:t>
            </a:r>
            <a:r>
              <a:rPr lang="en-US" altLang="zh-CN" sz="2000" dirty="0" err="1" smtClean="0"/>
              <a:t>x</a:t>
            </a:r>
            <a:r>
              <a:rPr lang="en-US" altLang="zh-CN" sz="2000" baseline="-25000" dirty="0" err="1" smtClean="0"/>
              <a:t>n</a:t>
            </a:r>
            <a:r>
              <a:rPr lang="en-US" altLang="zh-CN" sz="2000" dirty="0" smtClean="0"/>
              <a:t> is A</a:t>
            </a:r>
            <a:r>
              <a:rPr lang="en-US" altLang="zh-CN" sz="2000" baseline="-25000" dirty="0" smtClean="0"/>
              <a:t>n</a:t>
            </a:r>
            <a:r>
              <a:rPr lang="en-US" altLang="zh-CN" sz="2000" dirty="0" smtClean="0"/>
              <a:t> THEN 	y is B</a:t>
            </a:r>
            <a:endParaRPr lang="en-US" altLang="zh-CN" sz="2000" dirty="0" smtClean="0"/>
          </a:p>
          <a:p>
            <a:pPr marL="533400" indent="-533400" eaLnBrk="1" hangingPunct="1">
              <a:buFont typeface="Wingdings" panose="05000000000000000000" pitchFamily="2" charset="2"/>
              <a:buNone/>
            </a:pPr>
            <a:r>
              <a:rPr lang="zh-CN" altLang="en-US" sz="2000" dirty="0" smtClean="0"/>
              <a:t>证据：	  </a:t>
            </a:r>
            <a:r>
              <a:rPr lang="en-US" altLang="zh-CN" sz="2000" dirty="0" smtClean="0"/>
              <a:t>x</a:t>
            </a:r>
            <a:r>
              <a:rPr lang="en-US" altLang="zh-CN" sz="2000" baseline="-25000" dirty="0" smtClean="0"/>
              <a:t>1</a:t>
            </a:r>
            <a:r>
              <a:rPr lang="en-US" altLang="zh-CN" sz="2000" dirty="0" smtClean="0"/>
              <a:t> is A</a:t>
            </a:r>
            <a:r>
              <a:rPr lang="en-US" altLang="zh-CN" sz="2000" dirty="0" smtClean="0">
                <a:latin typeface="Times New Roman" panose="02020603050405020304" pitchFamily="18" charset="0"/>
              </a:rPr>
              <a:t>’</a:t>
            </a:r>
            <a:r>
              <a:rPr lang="en-US" altLang="zh-CN" sz="2000" baseline="-25000" dirty="0" smtClean="0"/>
              <a:t>1           </a:t>
            </a:r>
            <a:r>
              <a:rPr lang="en-US" altLang="zh-CN" sz="2000" dirty="0" smtClean="0"/>
              <a:t>x</a:t>
            </a:r>
            <a:r>
              <a:rPr lang="en-US" altLang="zh-CN" sz="2000" baseline="-25000" dirty="0" smtClean="0"/>
              <a:t>2</a:t>
            </a:r>
            <a:r>
              <a:rPr lang="en-US" altLang="zh-CN" sz="2000" dirty="0" smtClean="0"/>
              <a:t> is A</a:t>
            </a:r>
            <a:r>
              <a:rPr lang="en-US" altLang="zh-CN" sz="2000" dirty="0" smtClean="0">
                <a:latin typeface="Times New Roman" panose="02020603050405020304" pitchFamily="18" charset="0"/>
              </a:rPr>
              <a:t>’</a:t>
            </a:r>
            <a:r>
              <a:rPr lang="en-US" altLang="zh-CN" sz="2000" baseline="-25000" dirty="0" smtClean="0"/>
              <a:t>2 </a:t>
            </a:r>
            <a:r>
              <a:rPr lang="en-US" altLang="zh-CN" sz="2000" dirty="0" smtClean="0"/>
              <a:t>     </a:t>
            </a:r>
            <a:r>
              <a:rPr lang="en-US" altLang="zh-CN" sz="2000" dirty="0" smtClean="0">
                <a:latin typeface="Times New Roman" panose="02020603050405020304" pitchFamily="18" charset="0"/>
              </a:rPr>
              <a:t>…</a:t>
            </a:r>
            <a:r>
              <a:rPr lang="en-US" altLang="zh-CN" sz="2000" dirty="0" smtClean="0"/>
              <a:t>        </a:t>
            </a:r>
            <a:r>
              <a:rPr lang="en-US" altLang="zh-CN" sz="2000" dirty="0" err="1" smtClean="0"/>
              <a:t>x</a:t>
            </a:r>
            <a:r>
              <a:rPr lang="en-US" altLang="zh-CN" sz="2000" baseline="-25000" dirty="0" err="1" smtClean="0"/>
              <a:t>n</a:t>
            </a:r>
            <a:r>
              <a:rPr lang="en-US" altLang="zh-CN" sz="2000" dirty="0" smtClean="0"/>
              <a:t> is </a:t>
            </a:r>
            <a:r>
              <a:rPr lang="en-US" altLang="zh-CN" sz="2000" dirty="0" err="1" smtClean="0"/>
              <a:t>A</a:t>
            </a:r>
            <a:r>
              <a:rPr lang="en-US" altLang="zh-CN" sz="2000" dirty="0" err="1" smtClean="0">
                <a:latin typeface="Times New Roman" panose="02020603050405020304" pitchFamily="18" charset="0"/>
              </a:rPr>
              <a:t>’</a:t>
            </a:r>
            <a:r>
              <a:rPr lang="en-US" altLang="zh-CN" sz="2000" baseline="-25000" dirty="0" err="1" smtClean="0"/>
              <a:t>n</a:t>
            </a:r>
            <a:endParaRPr lang="en-US" altLang="zh-CN" sz="2000" dirty="0" smtClean="0"/>
          </a:p>
          <a:p>
            <a:pPr marL="533400" indent="-533400" eaLnBrk="1" hangingPunct="1">
              <a:buFont typeface="Wingdings" panose="05000000000000000000" pitchFamily="2" charset="2"/>
              <a:buNone/>
            </a:pPr>
            <a:r>
              <a:rPr lang="en-US" altLang="zh-CN" sz="2000" dirty="0" smtClean="0"/>
              <a:t>----------------------------------------------------------------------</a:t>
            </a:r>
            <a:endParaRPr lang="en-US" altLang="zh-CN" sz="2000" dirty="0" smtClean="0"/>
          </a:p>
          <a:p>
            <a:pPr marL="533400" indent="-533400" eaLnBrk="1" hangingPunct="1">
              <a:buFont typeface="Wingdings" panose="05000000000000000000" pitchFamily="2" charset="2"/>
              <a:buNone/>
            </a:pPr>
            <a:r>
              <a:rPr lang="zh-CN" altLang="en-US" sz="2000" dirty="0" smtClean="0"/>
              <a:t>结论：							</a:t>
            </a:r>
            <a:r>
              <a:rPr lang="en-US" altLang="zh-CN" sz="2000" dirty="0" smtClean="0"/>
              <a:t>y is B</a:t>
            </a:r>
            <a:r>
              <a:rPr lang="en-US" altLang="zh-CN" sz="2000" dirty="0" smtClean="0">
                <a:latin typeface="Times New Roman" panose="02020603050405020304" pitchFamily="18" charset="0"/>
              </a:rPr>
              <a:t>’</a:t>
            </a:r>
            <a:endParaRPr lang="en-US" altLang="zh-CN" sz="2000" dirty="0" smtClean="0"/>
          </a:p>
          <a:p>
            <a:pPr marL="533400" indent="-533400" eaLnBrk="1" hangingPunct="1">
              <a:buFont typeface="Wingdings" panose="05000000000000000000" pitchFamily="2" charset="2"/>
              <a:buNone/>
            </a:pPr>
            <a:r>
              <a:rPr lang="zh-CN" altLang="en-US" sz="2000" dirty="0" smtClean="0"/>
              <a:t>其中，</a:t>
            </a:r>
            <a:r>
              <a:rPr lang="en-US" altLang="zh-CN" sz="2000" dirty="0" smtClean="0"/>
              <a:t>A</a:t>
            </a:r>
            <a:r>
              <a:rPr lang="en-US" altLang="zh-CN" sz="2000" baseline="-25000" dirty="0" smtClean="0"/>
              <a:t>i</a:t>
            </a:r>
            <a:r>
              <a:rPr lang="zh-CN" altLang="en-US" sz="2000" dirty="0" smtClean="0"/>
              <a:t>，</a:t>
            </a:r>
            <a:r>
              <a:rPr lang="en-US" altLang="zh-CN" sz="2000" dirty="0" err="1" smtClean="0"/>
              <a:t>A</a:t>
            </a:r>
            <a:r>
              <a:rPr lang="en-US" altLang="zh-CN" sz="2000" dirty="0" err="1" smtClean="0">
                <a:latin typeface="Times New Roman" panose="02020603050405020304" pitchFamily="18" charset="0"/>
              </a:rPr>
              <a:t>’</a:t>
            </a:r>
            <a:r>
              <a:rPr lang="en-US" altLang="zh-CN" sz="2000" baseline="-25000" dirty="0" err="1" smtClean="0"/>
              <a:t>i</a:t>
            </a:r>
            <a:r>
              <a:rPr lang="en-US" altLang="zh-CN" sz="2400" dirty="0" err="1" smtClean="0"/>
              <a:t>∈</a:t>
            </a:r>
            <a:r>
              <a:rPr lang="en-US" altLang="zh-CN" sz="2400" dirty="0" err="1" smtClean="0">
                <a:latin typeface="Euclid Fraktur" pitchFamily="66" charset="0"/>
              </a:rPr>
              <a:t>F</a:t>
            </a:r>
            <a:r>
              <a:rPr lang="en-US" altLang="zh-CN" sz="2000" dirty="0" smtClean="0"/>
              <a:t>(</a:t>
            </a:r>
            <a:r>
              <a:rPr lang="en-US" altLang="zh-CN" sz="2000" dirty="0" err="1" smtClean="0"/>
              <a:t>U</a:t>
            </a:r>
            <a:r>
              <a:rPr lang="en-US" altLang="zh-CN" sz="2000" baseline="-25000" dirty="0" err="1" smtClean="0"/>
              <a:t>i</a:t>
            </a:r>
            <a:r>
              <a:rPr lang="en-US" altLang="zh-CN" sz="2000" dirty="0" smtClean="0"/>
              <a:t>);B,B</a:t>
            </a:r>
            <a:r>
              <a:rPr lang="en-US" altLang="zh-CN" sz="2000" dirty="0" smtClean="0">
                <a:latin typeface="Times New Roman" panose="02020603050405020304" pitchFamily="18" charset="0"/>
              </a:rPr>
              <a:t>’</a:t>
            </a:r>
            <a:r>
              <a:rPr lang="en-US" altLang="zh-CN" sz="2400" dirty="0" smtClean="0"/>
              <a:t>∈</a:t>
            </a:r>
            <a:r>
              <a:rPr lang="en-US" altLang="zh-CN" sz="2400" dirty="0" smtClean="0">
                <a:latin typeface="Euclid Fraktur" pitchFamily="66" charset="0"/>
              </a:rPr>
              <a:t>F</a:t>
            </a:r>
            <a:r>
              <a:rPr lang="en-US" altLang="zh-CN" sz="2000" dirty="0" smtClean="0"/>
              <a:t>(V);</a:t>
            </a:r>
            <a:r>
              <a:rPr lang="en-US" altLang="zh-CN" sz="2000" dirty="0" err="1" smtClean="0"/>
              <a:t>U</a:t>
            </a:r>
            <a:r>
              <a:rPr lang="en-US" altLang="zh-CN" sz="2000" baseline="-25000" dirty="0" err="1" smtClean="0"/>
              <a:t>i</a:t>
            </a:r>
            <a:r>
              <a:rPr lang="zh-CN" altLang="en-US" sz="2000" dirty="0" smtClean="0"/>
              <a:t>及</a:t>
            </a:r>
            <a:r>
              <a:rPr lang="en-US" altLang="zh-CN" sz="2000" dirty="0" smtClean="0"/>
              <a:t>V</a:t>
            </a:r>
            <a:r>
              <a:rPr lang="zh-CN" altLang="en-US" sz="2000" dirty="0" smtClean="0"/>
              <a:t>是论域，</a:t>
            </a:r>
            <a:r>
              <a:rPr lang="en-US" altLang="zh-CN" sz="2000" dirty="0" err="1" smtClean="0"/>
              <a:t>i</a:t>
            </a:r>
            <a:r>
              <a:rPr lang="en-US" altLang="zh-CN" sz="2000" dirty="0" smtClean="0"/>
              <a:t>=1,2,</a:t>
            </a:r>
            <a:r>
              <a:rPr lang="en-US" altLang="zh-CN" sz="2000" dirty="0" smtClean="0">
                <a:latin typeface="Times New Roman" panose="02020603050405020304" pitchFamily="18" charset="0"/>
              </a:rPr>
              <a:t>…</a:t>
            </a:r>
            <a:r>
              <a:rPr lang="en-US" altLang="zh-CN" sz="2000" dirty="0" smtClean="0"/>
              <a:t>,n</a:t>
            </a:r>
            <a:r>
              <a:rPr lang="zh-CN" altLang="en-US" sz="2000" dirty="0" smtClean="0"/>
              <a:t>。</a:t>
            </a:r>
            <a:endParaRPr lang="zh-CN" altLang="en-US" sz="2000" dirty="0" smtClean="0"/>
          </a:p>
          <a:p>
            <a:pPr eaLnBrk="1" hangingPunct="1">
              <a:buFont typeface="Wingdings" panose="05000000000000000000" pitchFamily="2" charset="2"/>
              <a:buChar char="u"/>
            </a:pPr>
            <a:r>
              <a:rPr lang="zh-CN" altLang="en-US" sz="2000" dirty="0" smtClean="0">
                <a:solidFill>
                  <a:schemeClr val="tx1"/>
                </a:solidFill>
              </a:rPr>
              <a:t>对于多维模糊推理，目前主要有三种处理方法。</a:t>
            </a:r>
            <a:endParaRPr lang="zh-CN" altLang="en-US" sz="2000" dirty="0" smtClean="0">
              <a:solidFill>
                <a:schemeClr val="tx1"/>
              </a:solidFill>
            </a:endParaRPr>
          </a:p>
        </p:txBody>
      </p:sp>
      <p:sp>
        <p:nvSpPr>
          <p:cNvPr id="4" name="灯片编号占位符 5"/>
          <p:cNvSpPr>
            <a:spLocks noGrp="1"/>
          </p:cNvSpPr>
          <p:nvPr>
            <p:ph type="sldNum" sz="quarter" idx="12"/>
          </p:nvPr>
        </p:nvSpPr>
        <p:spPr/>
        <p:txBody>
          <a:bodyPr/>
          <a:lstStyle/>
          <a:p>
            <a:pPr>
              <a:defRPr/>
            </a:pPr>
            <a:fld id="{F520183B-977E-478C-866B-861871A7FF4E}" type="slidenum">
              <a:rPr lang="en-US" altLang="zh-CN"/>
            </a:fld>
            <a:endParaRPr lang="en-US" altLang="zh-CN"/>
          </a:p>
        </p:txBody>
      </p:sp>
      <p:grpSp>
        <p:nvGrpSpPr>
          <p:cNvPr id="5" name="组合 4"/>
          <p:cNvGrpSpPr/>
          <p:nvPr/>
        </p:nvGrpSpPr>
        <p:grpSpPr>
          <a:xfrm>
            <a:off x="0" y="250447"/>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086678" y="197440"/>
              <a:ext cx="711641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4.5.4 </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多维模糊推理</a:t>
              </a:r>
              <a:endPar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endParaRPr>
            </a:p>
          </p:txBody>
        </p:sp>
        <p:cxnSp>
          <p:nvCxnSpPr>
            <p:cNvPr id="8" name="直接连接符 7"/>
            <p:cNvCxnSpPr>
              <a:stCxn id="7" idx="3"/>
            </p:cNvCxnSpPr>
            <p:nvPr/>
          </p:nvCxnSpPr>
          <p:spPr>
            <a:xfrm>
              <a:off x="8203096" y="444137"/>
              <a:ext cx="94090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71683">
                                            <p:txEl>
                                              <p:pRg st="3" end="3"/>
                                            </p:txEl>
                                          </p:spTgt>
                                        </p:tgtEl>
                                        <p:attrNameLst>
                                          <p:attrName>style.visibility</p:attrName>
                                        </p:attrNameLst>
                                      </p:cBhvr>
                                      <p:to>
                                        <p:strVal val="visible"/>
                                      </p:to>
                                    </p:set>
                                    <p:anim calcmode="lin" valueType="num">
                                      <p:cBhvr additive="base">
                                        <p:cTn id="24"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1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1683">
                                            <p:txEl>
                                              <p:pRg st="4" end="4"/>
                                            </p:txEl>
                                          </p:spTgt>
                                        </p:tgtEl>
                                        <p:attrNameLst>
                                          <p:attrName>style.visibility</p:attrName>
                                        </p:attrNameLst>
                                      </p:cBhvr>
                                      <p:to>
                                        <p:strVal val="visible"/>
                                      </p:to>
                                    </p:set>
                                    <p:anim calcmode="lin" valueType="num">
                                      <p:cBhvr additive="base">
                                        <p:cTn id="30"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1683">
                                            <p:txEl>
                                              <p:pRg st="4" end="4"/>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71683">
                                            <p:txEl>
                                              <p:pRg st="5" end="5"/>
                                            </p:txEl>
                                          </p:spTgt>
                                        </p:tgtEl>
                                        <p:attrNameLst>
                                          <p:attrName>style.visibility</p:attrName>
                                        </p:attrNameLst>
                                      </p:cBhvr>
                                      <p:to>
                                        <p:strVal val="visible"/>
                                      </p:to>
                                    </p:set>
                                    <p:anim calcmode="lin" valueType="num">
                                      <p:cBhvr additive="base">
                                        <p:cTn id="35"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1683">
                                            <p:txEl>
                                              <p:pRg st="6" end="6"/>
                                            </p:txEl>
                                          </p:spTgt>
                                        </p:tgtEl>
                                        <p:attrNameLst>
                                          <p:attrName>style.visibility</p:attrName>
                                        </p:attrNameLst>
                                      </p:cBhvr>
                                      <p:to>
                                        <p:strVal val="visible"/>
                                      </p:to>
                                    </p:set>
                                    <p:anim calcmode="lin" valueType="num">
                                      <p:cBhvr additive="base">
                                        <p:cTn id="41"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6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457200"/>
            <a:ext cx="8062938" cy="838200"/>
          </a:xfrm>
        </p:spPr>
        <p:txBody>
          <a:bodyPr/>
          <a:lstStyle/>
          <a:p>
            <a:pPr eaLnBrk="1" hangingPunct="1">
              <a:defRPr/>
            </a:pPr>
            <a:r>
              <a:rPr lang="en-US" altLang="zh-CN" dirty="0" smtClean="0"/>
              <a:t>1. </a:t>
            </a:r>
            <a:r>
              <a:rPr lang="zh-CN" altLang="en-US" dirty="0" smtClean="0"/>
              <a:t>扎德方法</a:t>
            </a:r>
            <a:endParaRPr lang="zh-CN" altLang="en-US" dirty="0"/>
          </a:p>
        </p:txBody>
      </p:sp>
      <p:sp>
        <p:nvSpPr>
          <p:cNvPr id="3" name="内容占位符 2"/>
          <p:cNvSpPr>
            <a:spLocks noGrp="1"/>
          </p:cNvSpPr>
          <p:nvPr>
            <p:ph idx="1"/>
          </p:nvPr>
        </p:nvSpPr>
        <p:spPr>
          <a:xfrm>
            <a:off x="642938" y="1643063"/>
            <a:ext cx="7991475" cy="4294187"/>
          </a:xfrm>
        </p:spPr>
        <p:txBody>
          <a:bodyPr/>
          <a:lstStyle/>
          <a:p>
            <a:pPr eaLnBrk="1" hangingPunct="1">
              <a:defRPr/>
            </a:pPr>
            <a:r>
              <a:rPr lang="zh-CN" altLang="en-US" sz="2800" dirty="0" smtClean="0"/>
              <a:t>该方法的基本思想是：</a:t>
            </a:r>
            <a:endParaRPr lang="zh-CN" altLang="en-US" sz="2800" dirty="0" smtClean="0"/>
          </a:p>
          <a:p>
            <a:pPr marL="533400" indent="-533400" eaLnBrk="1" hangingPunct="1">
              <a:buFont typeface="Wingdings" panose="05000000000000000000" pitchFamily="2" charset="2"/>
              <a:buNone/>
              <a:defRPr/>
            </a:pPr>
            <a:r>
              <a:rPr lang="en-US" altLang="zh-CN" sz="2800" dirty="0" smtClean="0">
                <a:solidFill>
                  <a:schemeClr val="tx1"/>
                </a:solidFill>
                <a:latin typeface="+mn-ea"/>
              </a:rPr>
              <a:t>(1)</a:t>
            </a:r>
            <a:r>
              <a:rPr lang="zh-CN" altLang="en-US" sz="2800" dirty="0" smtClean="0">
                <a:solidFill>
                  <a:schemeClr val="tx1"/>
                </a:solidFill>
                <a:latin typeface="+mn-ea"/>
              </a:rPr>
              <a:t>求出</a:t>
            </a:r>
            <a:r>
              <a:rPr lang="en-US" altLang="zh-CN" sz="2800" dirty="0" smtClean="0">
                <a:solidFill>
                  <a:schemeClr val="tx1"/>
                </a:solidFill>
                <a:latin typeface="+mn-ea"/>
              </a:rPr>
              <a:t>A</a:t>
            </a:r>
            <a:r>
              <a:rPr lang="en-US" altLang="zh-CN" sz="2800" baseline="-25000" dirty="0" smtClean="0">
                <a:solidFill>
                  <a:schemeClr val="tx1"/>
                </a:solidFill>
                <a:latin typeface="+mn-ea"/>
              </a:rPr>
              <a:t>1</a:t>
            </a:r>
            <a:r>
              <a:rPr lang="en-US" altLang="zh-CN" sz="2800" dirty="0" smtClean="0">
                <a:solidFill>
                  <a:schemeClr val="tx1"/>
                </a:solidFill>
                <a:latin typeface="+mn-ea"/>
              </a:rPr>
              <a:t>,A</a:t>
            </a:r>
            <a:r>
              <a:rPr lang="en-US" altLang="zh-CN" sz="2800" baseline="-25000" dirty="0" smtClean="0">
                <a:solidFill>
                  <a:schemeClr val="tx1"/>
                </a:solidFill>
                <a:latin typeface="+mn-ea"/>
              </a:rPr>
              <a:t>2</a:t>
            </a:r>
            <a:r>
              <a:rPr lang="en-US" altLang="zh-CN" sz="2800" dirty="0" smtClean="0">
                <a:solidFill>
                  <a:schemeClr val="tx1"/>
                </a:solidFill>
                <a:latin typeface="+mn-ea"/>
              </a:rPr>
              <a:t>,…,A</a:t>
            </a:r>
            <a:r>
              <a:rPr lang="en-US" altLang="zh-CN" sz="2800" baseline="-25000" dirty="0" smtClean="0">
                <a:solidFill>
                  <a:schemeClr val="tx1"/>
                </a:solidFill>
                <a:latin typeface="+mn-ea"/>
              </a:rPr>
              <a:t>n</a:t>
            </a:r>
            <a:r>
              <a:rPr lang="zh-CN" altLang="en-US" sz="2800" dirty="0" smtClean="0">
                <a:solidFill>
                  <a:schemeClr val="tx1"/>
                </a:solidFill>
                <a:latin typeface="+mn-ea"/>
              </a:rPr>
              <a:t>的</a:t>
            </a:r>
            <a:r>
              <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交集</a:t>
            </a:r>
            <a:r>
              <a:rPr lang="zh-CN" altLang="en-US" sz="2800" dirty="0" smtClean="0">
                <a:solidFill>
                  <a:schemeClr val="tx1"/>
                </a:solidFill>
                <a:latin typeface="+mn-ea"/>
              </a:rPr>
              <a:t>，并记为</a:t>
            </a:r>
            <a:r>
              <a:rPr lang="en-US" altLang="zh-CN"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A</a:t>
            </a:r>
            <a:r>
              <a:rPr lang="zh-CN" altLang="en-US" sz="2800" dirty="0" smtClean="0">
                <a:solidFill>
                  <a:schemeClr val="tx1"/>
                </a:solidFill>
                <a:latin typeface="+mn-ea"/>
              </a:rPr>
              <a:t>。</a:t>
            </a:r>
            <a:endParaRPr lang="zh-CN" altLang="en-US" sz="2800" dirty="0" smtClean="0">
              <a:solidFill>
                <a:schemeClr val="tx1"/>
              </a:solidFill>
              <a:latin typeface="+mn-ea"/>
            </a:endParaRPr>
          </a:p>
          <a:p>
            <a:pPr marL="533400" indent="-533400" eaLnBrk="1" hangingPunct="1">
              <a:buFont typeface="Wingdings" panose="05000000000000000000" pitchFamily="2" charset="2"/>
              <a:buNone/>
              <a:defRPr/>
            </a:pPr>
            <a:r>
              <a:rPr lang="en-US" altLang="zh-CN" sz="2800" dirty="0" smtClean="0">
                <a:solidFill>
                  <a:schemeClr val="tx1"/>
                </a:solidFill>
                <a:latin typeface="+mn-ea"/>
              </a:rPr>
              <a:t>(2)</a:t>
            </a:r>
            <a:r>
              <a:rPr lang="zh-CN" altLang="en-US" sz="2800" dirty="0" smtClean="0">
                <a:solidFill>
                  <a:schemeClr val="tx1"/>
                </a:solidFill>
                <a:latin typeface="+mn-ea"/>
              </a:rPr>
              <a:t>求出</a:t>
            </a:r>
            <a:r>
              <a:rPr lang="en-US" altLang="zh-CN" sz="2800" dirty="0" smtClean="0">
                <a:solidFill>
                  <a:schemeClr val="tx1"/>
                </a:solidFill>
                <a:latin typeface="+mn-ea"/>
              </a:rPr>
              <a:t>A</a:t>
            </a:r>
            <a:r>
              <a:rPr lang="zh-CN" altLang="en-US" sz="2800" dirty="0" smtClean="0">
                <a:solidFill>
                  <a:schemeClr val="tx1"/>
                </a:solidFill>
                <a:latin typeface="+mn-ea"/>
              </a:rPr>
              <a:t>与</a:t>
            </a:r>
            <a:r>
              <a:rPr lang="en-US" altLang="zh-CN" sz="2800" dirty="0" smtClean="0">
                <a:solidFill>
                  <a:schemeClr val="tx1"/>
                </a:solidFill>
                <a:latin typeface="+mn-ea"/>
              </a:rPr>
              <a:t>B</a:t>
            </a:r>
            <a:r>
              <a:rPr lang="zh-CN" altLang="en-US" sz="2800" dirty="0" smtClean="0">
                <a:solidFill>
                  <a:schemeClr val="tx1"/>
                </a:solidFill>
                <a:latin typeface="+mn-ea"/>
              </a:rPr>
              <a:t>之间的</a:t>
            </a:r>
            <a:r>
              <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模糊关系</a:t>
            </a:r>
            <a:r>
              <a:rPr lang="en-US" altLang="zh-CN"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R(A,B)</a:t>
            </a:r>
            <a:r>
              <a:rPr lang="zh-CN" altLang="en-US" sz="2800" dirty="0" smtClean="0">
                <a:solidFill>
                  <a:schemeClr val="tx1"/>
                </a:solidFill>
                <a:latin typeface="+mn-ea"/>
              </a:rPr>
              <a:t>，记为</a:t>
            </a:r>
            <a:r>
              <a:rPr lang="en-US" altLang="zh-CN" sz="2800" dirty="0" smtClean="0">
                <a:solidFill>
                  <a:schemeClr val="tx1"/>
                </a:solidFill>
                <a:latin typeface="+mn-ea"/>
              </a:rPr>
              <a:t>R(A</a:t>
            </a:r>
            <a:r>
              <a:rPr lang="en-US" altLang="zh-CN" sz="2800" baseline="-25000" dirty="0" smtClean="0">
                <a:solidFill>
                  <a:schemeClr val="tx1"/>
                </a:solidFill>
                <a:latin typeface="+mn-ea"/>
              </a:rPr>
              <a:t>1</a:t>
            </a:r>
            <a:r>
              <a:rPr lang="en-US" altLang="zh-CN" sz="2800" dirty="0" smtClean="0">
                <a:solidFill>
                  <a:schemeClr val="tx1"/>
                </a:solidFill>
                <a:latin typeface="+mn-ea"/>
              </a:rPr>
              <a:t>,A</a:t>
            </a:r>
            <a:r>
              <a:rPr lang="en-US" altLang="zh-CN" sz="2800" baseline="-25000" dirty="0" smtClean="0">
                <a:solidFill>
                  <a:schemeClr val="tx1"/>
                </a:solidFill>
                <a:latin typeface="+mn-ea"/>
              </a:rPr>
              <a:t>2</a:t>
            </a:r>
            <a:r>
              <a:rPr lang="en-US" altLang="zh-CN" sz="2800" dirty="0" smtClean="0">
                <a:solidFill>
                  <a:schemeClr val="tx1"/>
                </a:solidFill>
                <a:latin typeface="+mn-ea"/>
              </a:rPr>
              <a:t>,…,</a:t>
            </a:r>
            <a:r>
              <a:rPr lang="en-US" altLang="zh-CN" sz="2800" dirty="0" err="1" smtClean="0">
                <a:solidFill>
                  <a:schemeClr val="tx1"/>
                </a:solidFill>
                <a:latin typeface="+mn-ea"/>
              </a:rPr>
              <a:t>A</a:t>
            </a:r>
            <a:r>
              <a:rPr lang="en-US" altLang="zh-CN" sz="2800" baseline="-25000" dirty="0" err="1" smtClean="0">
                <a:solidFill>
                  <a:schemeClr val="tx1"/>
                </a:solidFill>
                <a:latin typeface="+mn-ea"/>
              </a:rPr>
              <a:t>n</a:t>
            </a:r>
            <a:r>
              <a:rPr lang="en-US" altLang="zh-CN" sz="2800" dirty="0" err="1" smtClean="0">
                <a:solidFill>
                  <a:schemeClr val="tx1"/>
                </a:solidFill>
                <a:latin typeface="+mn-ea"/>
              </a:rPr>
              <a:t>,B</a:t>
            </a:r>
            <a:r>
              <a:rPr lang="en-US" altLang="zh-CN" sz="2800" dirty="0" smtClean="0">
                <a:solidFill>
                  <a:schemeClr val="tx1"/>
                </a:solidFill>
                <a:latin typeface="+mn-ea"/>
              </a:rPr>
              <a:t>)</a:t>
            </a:r>
            <a:r>
              <a:rPr lang="zh-CN" altLang="en-US" sz="2800" dirty="0" smtClean="0">
                <a:solidFill>
                  <a:schemeClr val="tx1"/>
                </a:solidFill>
                <a:latin typeface="+mn-ea"/>
              </a:rPr>
              <a:t>。</a:t>
            </a:r>
            <a:endParaRPr lang="zh-CN" altLang="en-US" sz="2800" dirty="0" smtClean="0">
              <a:solidFill>
                <a:schemeClr val="tx1"/>
              </a:solidFill>
              <a:latin typeface="+mn-ea"/>
            </a:endParaRPr>
          </a:p>
          <a:p>
            <a:pPr marL="533400" indent="-533400" eaLnBrk="1" hangingPunct="1">
              <a:buFont typeface="Wingdings" panose="05000000000000000000" pitchFamily="2" charset="2"/>
              <a:buNone/>
              <a:defRPr/>
            </a:pPr>
            <a:r>
              <a:rPr lang="en-US" altLang="zh-CN" sz="2800" dirty="0" smtClean="0">
                <a:solidFill>
                  <a:schemeClr val="tx1"/>
                </a:solidFill>
                <a:latin typeface="+mn-ea"/>
              </a:rPr>
              <a:t>(3)</a:t>
            </a:r>
            <a:r>
              <a:rPr lang="zh-CN" altLang="en-US" sz="2800" dirty="0" smtClean="0">
                <a:solidFill>
                  <a:schemeClr val="tx1"/>
                </a:solidFill>
                <a:latin typeface="+mn-ea"/>
              </a:rPr>
              <a:t>求出证据中</a:t>
            </a:r>
            <a:r>
              <a:rPr lang="en-US" altLang="zh-CN" sz="2800" dirty="0" smtClean="0">
                <a:solidFill>
                  <a:schemeClr val="tx1"/>
                </a:solidFill>
                <a:latin typeface="+mn-ea"/>
              </a:rPr>
              <a:t>A’</a:t>
            </a:r>
            <a:r>
              <a:rPr lang="en-US" altLang="zh-CN" sz="2800" baseline="-25000" dirty="0" smtClean="0">
                <a:solidFill>
                  <a:schemeClr val="tx1"/>
                </a:solidFill>
                <a:latin typeface="+mn-ea"/>
              </a:rPr>
              <a:t>1</a:t>
            </a:r>
            <a:r>
              <a:rPr lang="en-US" altLang="zh-CN" sz="2800" dirty="0" smtClean="0">
                <a:solidFill>
                  <a:schemeClr val="tx1"/>
                </a:solidFill>
                <a:latin typeface="+mn-ea"/>
              </a:rPr>
              <a:t>,A’</a:t>
            </a:r>
            <a:r>
              <a:rPr lang="en-US" altLang="zh-CN" sz="2800" baseline="-25000" dirty="0" smtClean="0">
                <a:solidFill>
                  <a:schemeClr val="tx1"/>
                </a:solidFill>
                <a:latin typeface="+mn-ea"/>
              </a:rPr>
              <a:t>2</a:t>
            </a:r>
            <a:r>
              <a:rPr lang="en-US" altLang="zh-CN" sz="2800" dirty="0" smtClean="0">
                <a:solidFill>
                  <a:schemeClr val="tx1"/>
                </a:solidFill>
                <a:latin typeface="+mn-ea"/>
              </a:rPr>
              <a:t>,…,</a:t>
            </a:r>
            <a:r>
              <a:rPr lang="en-US" altLang="zh-CN" sz="2800" dirty="0" err="1" smtClean="0">
                <a:solidFill>
                  <a:schemeClr val="tx1"/>
                </a:solidFill>
                <a:latin typeface="+mn-ea"/>
              </a:rPr>
              <a:t>A’</a:t>
            </a:r>
            <a:r>
              <a:rPr lang="en-US" altLang="zh-CN" sz="2800" baseline="-25000" dirty="0" err="1" smtClean="0">
                <a:solidFill>
                  <a:schemeClr val="tx1"/>
                </a:solidFill>
                <a:latin typeface="+mn-ea"/>
              </a:rPr>
              <a:t>n</a:t>
            </a:r>
            <a:r>
              <a:rPr lang="zh-CN" altLang="en-US" sz="2800" dirty="0" smtClean="0">
                <a:solidFill>
                  <a:schemeClr val="tx1"/>
                </a:solidFill>
                <a:latin typeface="+mn-ea"/>
              </a:rPr>
              <a:t>的</a:t>
            </a:r>
            <a:r>
              <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交集</a:t>
            </a:r>
            <a:r>
              <a:rPr lang="zh-CN" altLang="en-US" sz="2800" dirty="0" smtClean="0">
                <a:solidFill>
                  <a:schemeClr val="tx1"/>
                </a:solidFill>
                <a:latin typeface="+mn-ea"/>
              </a:rPr>
              <a:t>，并记为</a:t>
            </a:r>
            <a:r>
              <a:rPr lang="en-US" altLang="zh-CN"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A’</a:t>
            </a:r>
            <a:r>
              <a:rPr lang="zh-CN" altLang="en-US" sz="2800" dirty="0" smtClean="0">
                <a:solidFill>
                  <a:schemeClr val="tx1"/>
                </a:solidFill>
                <a:latin typeface="+mn-ea"/>
              </a:rPr>
              <a:t>。</a:t>
            </a:r>
            <a:endParaRPr lang="zh-CN" altLang="en-US" sz="2800" dirty="0" smtClean="0">
              <a:solidFill>
                <a:schemeClr val="tx1"/>
              </a:solidFill>
              <a:latin typeface="+mn-ea"/>
            </a:endParaRPr>
          </a:p>
          <a:p>
            <a:pPr marL="533400" indent="-533400" eaLnBrk="1" hangingPunct="1">
              <a:buFont typeface="Wingdings" panose="05000000000000000000" pitchFamily="2" charset="2"/>
              <a:buNone/>
              <a:defRPr/>
            </a:pPr>
            <a:r>
              <a:rPr lang="en-US" altLang="zh-CN" sz="2800" dirty="0" smtClean="0">
                <a:solidFill>
                  <a:schemeClr val="tx1"/>
                </a:solidFill>
                <a:latin typeface="+mn-ea"/>
              </a:rPr>
              <a:t>(4)</a:t>
            </a:r>
            <a:r>
              <a:rPr lang="zh-CN" altLang="en-US" sz="2800" dirty="0" smtClean="0">
                <a:solidFill>
                  <a:schemeClr val="tx1"/>
                </a:solidFill>
                <a:latin typeface="+mn-ea"/>
              </a:rPr>
              <a:t>由</a:t>
            </a:r>
            <a:r>
              <a:rPr lang="en-US" altLang="zh-CN" sz="2800" dirty="0" smtClean="0">
                <a:solidFill>
                  <a:schemeClr val="tx1"/>
                </a:solidFill>
                <a:latin typeface="+mn-ea"/>
              </a:rPr>
              <a:t>A’</a:t>
            </a:r>
            <a:r>
              <a:rPr lang="zh-CN" altLang="en-US" sz="2800" dirty="0" smtClean="0">
                <a:solidFill>
                  <a:schemeClr val="tx1"/>
                </a:solidFill>
                <a:latin typeface="+mn-ea"/>
              </a:rPr>
              <a:t>与</a:t>
            </a:r>
            <a:r>
              <a:rPr lang="en-US" altLang="zh-CN" sz="2800" dirty="0" smtClean="0">
                <a:solidFill>
                  <a:schemeClr val="tx1"/>
                </a:solidFill>
                <a:latin typeface="+mn-ea"/>
              </a:rPr>
              <a:t>R(A,B)</a:t>
            </a:r>
            <a:r>
              <a:rPr lang="zh-CN" altLang="en-US" sz="2800" dirty="0" smtClean="0">
                <a:solidFill>
                  <a:schemeClr val="tx1"/>
                </a:solidFill>
                <a:latin typeface="+mn-ea"/>
              </a:rPr>
              <a:t>的</a:t>
            </a:r>
            <a:r>
              <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合成</a:t>
            </a:r>
            <a:r>
              <a:rPr lang="zh-CN" altLang="en-US" sz="2800" dirty="0" smtClean="0">
                <a:solidFill>
                  <a:schemeClr val="tx1"/>
                </a:solidFill>
                <a:latin typeface="+mn-ea"/>
              </a:rPr>
              <a:t>求出</a:t>
            </a:r>
            <a:r>
              <a:rPr lang="en-US" altLang="zh-CN"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B’</a:t>
            </a:r>
            <a:r>
              <a:rPr lang="zh-CN" altLang="en-US" sz="2800" dirty="0" smtClean="0">
                <a:solidFill>
                  <a:schemeClr val="tx1"/>
                </a:solidFill>
                <a:latin typeface="+mn-ea"/>
              </a:rPr>
              <a:t>。</a:t>
            </a:r>
            <a:endParaRPr lang="zh-CN" altLang="en-US" sz="2800" dirty="0" smtClean="0">
              <a:solidFill>
                <a:schemeClr val="tx1"/>
              </a:solidFill>
              <a:latin typeface="+mn-ea"/>
            </a:endParaRPr>
          </a:p>
          <a:p>
            <a:pPr eaLnBrk="1" hangingPunct="1">
              <a:buFont typeface="Wingdings 2" panose="05020102010507070707" pitchFamily="18" charset="2"/>
              <a:buNone/>
              <a:defRPr/>
            </a:pPr>
            <a:endParaRPr lang="zh-CN" altLang="en-US" sz="2800" dirty="0"/>
          </a:p>
        </p:txBody>
      </p:sp>
      <p:sp>
        <p:nvSpPr>
          <p:cNvPr id="4" name="灯片编号占位符 3"/>
          <p:cNvSpPr>
            <a:spLocks noGrp="1"/>
          </p:cNvSpPr>
          <p:nvPr>
            <p:ph type="sldNum" sz="quarter" idx="12"/>
          </p:nvPr>
        </p:nvSpPr>
        <p:spPr/>
        <p:txBody>
          <a:bodyPr/>
          <a:lstStyle/>
          <a:p>
            <a:pPr>
              <a:defRPr/>
            </a:pPr>
            <a:fld id="{FC8EDC20-FCD4-4F6E-8008-9C27EA9FC75B}"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762000" y="457200"/>
            <a:ext cx="7772400" cy="685800"/>
          </a:xfrm>
        </p:spPr>
        <p:txBody>
          <a:bodyPr>
            <a:normAutofit fontScale="90000"/>
          </a:bodyPr>
          <a:lstStyle/>
          <a:p>
            <a:pPr eaLnBrk="1" fontAlgn="auto" hangingPunct="1">
              <a:spcAft>
                <a:spcPts val="0"/>
              </a:spcAft>
              <a:defRPr/>
            </a:pPr>
            <a:r>
              <a:rPr lang="zh-CN" altLang="en-US" dirty="0"/>
              <a:t>多维模糊推理举例</a:t>
            </a:r>
            <a:endParaRPr lang="zh-CN" altLang="en-US" dirty="0"/>
          </a:p>
        </p:txBody>
      </p:sp>
      <p:sp>
        <p:nvSpPr>
          <p:cNvPr id="35844" name="Rectangle 1030" descr="Rectangle: Click to edit Master text styles&#10;Second level&#10;Third level&#10;Fourth level&#10;Fifth level"/>
          <p:cNvSpPr>
            <a:spLocks noGrp="1" noChangeArrowheads="1"/>
          </p:cNvSpPr>
          <p:nvPr>
            <p:ph idx="1"/>
          </p:nvPr>
        </p:nvSpPr>
        <p:spPr>
          <a:xfrm>
            <a:off x="381000" y="1524000"/>
            <a:ext cx="7935913" cy="5000625"/>
          </a:xfrm>
        </p:spPr>
        <p:txBody>
          <a:bodyPr>
            <a:normAutofit fontScale="92500" lnSpcReduction="10000"/>
          </a:bodyPr>
          <a:lstStyle/>
          <a:p>
            <a:pPr eaLnBrk="1" hangingPunct="1">
              <a:lnSpc>
                <a:spcPct val="90000"/>
              </a:lnSpc>
              <a:buFont typeface="楷体" panose="02010609060101010101" pitchFamily="49" charset="-122"/>
              <a:buChar char="☆"/>
            </a:pP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U=V=W={1,2,3,4,5}</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={1,0.6,0,0,0}, A</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={0,1,0.5,0,0}, B={0,0,1,0.8,0}</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={0.8,0.5,0,0,0}, A</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={0,0.9,0.5,0,0}</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。用</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关系推理。</a:t>
            </a:r>
            <a:endParaRPr lang="zh-CN" altLang="en-US"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zh-CN" altLang="en-US" sz="2400" dirty="0" smtClean="0"/>
              <a:t>解：由已知可得</a:t>
            </a:r>
            <a:r>
              <a:rPr lang="en-US" altLang="zh-CN" sz="2400" dirty="0" smtClean="0"/>
              <a:t>:</a:t>
            </a:r>
            <a:endParaRPr lang="en-US" altLang="zh-CN" sz="2400" dirty="0" smtClean="0"/>
          </a:p>
          <a:p>
            <a:pPr eaLnBrk="1" hangingPunct="1">
              <a:lnSpc>
                <a:spcPct val="90000"/>
              </a:lnSpc>
              <a:buFont typeface="Wingdings" panose="05000000000000000000" pitchFamily="2" charset="2"/>
              <a:buNone/>
            </a:pPr>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t>={0,0.6,0,0,0}</a:t>
            </a:r>
            <a:r>
              <a:rPr lang="zh-CN" altLang="en-US" sz="2400" dirty="0" smtClean="0"/>
              <a:t>， </a:t>
            </a:r>
            <a:r>
              <a:rPr lang="en-US" altLang="zh-CN" sz="2400" dirty="0" smtClean="0"/>
              <a:t>A</a:t>
            </a:r>
            <a:r>
              <a:rPr lang="en-US" altLang="zh-CN" sz="2400" dirty="0" smtClean="0">
                <a:latin typeface="Times New Roman" panose="02020603050405020304" pitchFamily="18" charset="0"/>
              </a:rPr>
              <a:t>’</a:t>
            </a:r>
            <a:r>
              <a:rPr lang="en-US" altLang="zh-CN" sz="2400" baseline="-25000" dirty="0" smtClean="0"/>
              <a:t>1</a:t>
            </a:r>
            <a:r>
              <a:rPr lang="en-US" altLang="zh-CN" sz="2400" dirty="0" smtClean="0"/>
              <a:t>∩A</a:t>
            </a:r>
            <a:r>
              <a:rPr lang="en-US" altLang="zh-CN" sz="2400" dirty="0" smtClean="0">
                <a:latin typeface="Times New Roman" panose="02020603050405020304" pitchFamily="18" charset="0"/>
              </a:rPr>
              <a:t>’</a:t>
            </a:r>
            <a:r>
              <a:rPr lang="en-US" altLang="zh-CN" sz="2400" baseline="-25000" dirty="0" smtClean="0"/>
              <a:t>2</a:t>
            </a:r>
            <a:r>
              <a:rPr lang="en-US" altLang="zh-CN" sz="2400" dirty="0" smtClean="0"/>
              <a:t>={0,0.5,0,0,0}</a:t>
            </a:r>
            <a:endParaRPr lang="en-US" altLang="zh-CN" sz="2400" dirty="0" smtClean="0"/>
          </a:p>
          <a:p>
            <a:pPr eaLnBrk="1" hangingPunct="1">
              <a:lnSpc>
                <a:spcPct val="90000"/>
              </a:lnSpc>
              <a:buFont typeface="Wingdings" panose="05000000000000000000" pitchFamily="2" charset="2"/>
              <a:buNone/>
            </a:pPr>
            <a:endParaRPr lang="en-US" altLang="zh-CN" sz="2400" dirty="0" smtClean="0"/>
          </a:p>
          <a:p>
            <a:pPr eaLnBrk="1" hangingPunct="1">
              <a:lnSpc>
                <a:spcPct val="90000"/>
              </a:lnSpc>
              <a:buFont typeface="Wingdings" panose="05000000000000000000" pitchFamily="2" charset="2"/>
              <a:buNone/>
            </a:pPr>
            <a:endParaRPr lang="en-US" altLang="zh-CN" sz="2400" dirty="0" smtClean="0"/>
          </a:p>
          <a:p>
            <a:pPr eaLnBrk="1" hangingPunct="1">
              <a:lnSpc>
                <a:spcPct val="90000"/>
              </a:lnSpc>
              <a:buFont typeface="Wingdings" panose="05000000000000000000" pitchFamily="2" charset="2"/>
              <a:buNone/>
            </a:pPr>
            <a:endParaRPr lang="en-US" altLang="zh-CN" sz="2400" dirty="0" smtClean="0"/>
          </a:p>
          <a:p>
            <a:pPr eaLnBrk="1" hangingPunct="1">
              <a:lnSpc>
                <a:spcPct val="90000"/>
              </a:lnSpc>
              <a:buFont typeface="Wingdings" panose="05000000000000000000" pitchFamily="2" charset="2"/>
              <a:buNone/>
            </a:pPr>
            <a:endParaRPr lang="en-US" altLang="zh-CN" sz="2400" dirty="0" smtClean="0"/>
          </a:p>
          <a:p>
            <a:pPr eaLnBrk="1" hangingPunct="1">
              <a:lnSpc>
                <a:spcPct val="90000"/>
              </a:lnSpc>
              <a:buFont typeface="Wingdings" panose="05000000000000000000" pitchFamily="2" charset="2"/>
              <a:buNone/>
            </a:pPr>
            <a:endParaRPr lang="en-US" altLang="zh-CN" sz="2400" dirty="0" smtClean="0"/>
          </a:p>
          <a:p>
            <a:pPr eaLnBrk="1" hangingPunct="1">
              <a:lnSpc>
                <a:spcPct val="90000"/>
              </a:lnSpc>
              <a:buFont typeface="Wingdings" panose="05000000000000000000" pitchFamily="2" charset="2"/>
              <a:buNone/>
            </a:pPr>
            <a:endParaRPr lang="en-US" altLang="zh-CN" sz="2400" dirty="0" smtClean="0"/>
          </a:p>
          <a:p>
            <a:pPr eaLnBrk="1" hangingPunct="1">
              <a:lnSpc>
                <a:spcPct val="90000"/>
              </a:lnSpc>
              <a:buFont typeface="Wingdings" panose="05000000000000000000" pitchFamily="2" charset="2"/>
              <a:buNone/>
            </a:pPr>
            <a:r>
              <a:rPr lang="en-US" altLang="zh-CN" sz="24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en-US" altLang="zh-CN" sz="24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400"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,B)={0.4,0.4,0.5,0.5,0.4}</a:t>
            </a:r>
            <a:endPar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5" name="灯片编号占位符 5"/>
          <p:cNvSpPr>
            <a:spLocks noGrp="1"/>
          </p:cNvSpPr>
          <p:nvPr>
            <p:ph type="sldNum" sz="quarter" idx="12"/>
          </p:nvPr>
        </p:nvSpPr>
        <p:spPr/>
        <p:txBody>
          <a:bodyPr/>
          <a:lstStyle/>
          <a:p>
            <a:pPr>
              <a:defRPr/>
            </a:pPr>
            <a:fld id="{ECE6A41C-F114-4D02-BD2A-59F553AC2F6A}" type="slidenum">
              <a:rPr lang="en-US" altLang="zh-CN"/>
            </a:fld>
            <a:endParaRPr lang="en-US" altLang="zh-CN"/>
          </a:p>
        </p:txBody>
      </p:sp>
      <p:graphicFrame>
        <p:nvGraphicFramePr>
          <p:cNvPr id="35842" name="Object 9"/>
          <p:cNvGraphicFramePr>
            <a:graphicFrameLocks noChangeAspect="1"/>
          </p:cNvGraphicFramePr>
          <p:nvPr/>
        </p:nvGraphicFramePr>
        <p:xfrm>
          <a:off x="1905000" y="3581400"/>
          <a:ext cx="4610100" cy="2235200"/>
        </p:xfrm>
        <a:graphic>
          <a:graphicData uri="http://schemas.openxmlformats.org/presentationml/2006/ole">
            <mc:AlternateContent xmlns:mc="http://schemas.openxmlformats.org/markup-compatibility/2006">
              <mc:Choice xmlns:v="urn:schemas-microsoft-com:vml" Requires="v">
                <p:oleObj spid="_x0000_s35867" name="Equation" r:id="rId1" imgW="4610100" imgH="2235200" progId="Equation.DSMT4">
                  <p:embed/>
                </p:oleObj>
              </mc:Choice>
              <mc:Fallback>
                <p:oleObj name="Equation" r:id="rId1" imgW="4610100" imgH="2235200" progId="Equation.DSMT4">
                  <p:embed/>
                  <p:pic>
                    <p:nvPicPr>
                      <p:cNvPr id="0" name="图片 358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81400"/>
                        <a:ext cx="4610100" cy="22352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 calcmode="lin" valueType="num">
                                      <p:cBhvr additive="base">
                                        <p:cTn id="7" dur="500" fill="hold"/>
                                        <p:tgtEl>
                                          <p:spTgt spid="358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5844">
                                            <p:txEl>
                                              <p:pRg st="1" end="1"/>
                                            </p:txEl>
                                          </p:spTgt>
                                        </p:tgtEl>
                                        <p:attrNameLst>
                                          <p:attrName>style.visibility</p:attrName>
                                        </p:attrNameLst>
                                      </p:cBhvr>
                                      <p:to>
                                        <p:strVal val="visible"/>
                                      </p:to>
                                    </p:set>
                                    <p:anim calcmode="lin" valueType="num">
                                      <p:cBhvr additive="base">
                                        <p:cTn id="12" dur="500" fill="hold"/>
                                        <p:tgtEl>
                                          <p:spTgt spid="3584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584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5844">
                                            <p:txEl>
                                              <p:pRg st="2" end="2"/>
                                            </p:txEl>
                                          </p:spTgt>
                                        </p:tgtEl>
                                        <p:attrNameLst>
                                          <p:attrName>style.visibility</p:attrName>
                                        </p:attrNameLst>
                                      </p:cBhvr>
                                      <p:to>
                                        <p:strVal val="visible"/>
                                      </p:to>
                                    </p:set>
                                    <p:anim calcmode="lin" valueType="num">
                                      <p:cBhvr additive="base">
                                        <p:cTn id="17" dur="500" fill="hold"/>
                                        <p:tgtEl>
                                          <p:spTgt spid="3584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5844">
                                            <p:txEl>
                                              <p:pRg st="3" end="3"/>
                                            </p:txEl>
                                          </p:spTgt>
                                        </p:tgtEl>
                                        <p:attrNameLst>
                                          <p:attrName>style.visibility</p:attrName>
                                        </p:attrNameLst>
                                      </p:cBhvr>
                                      <p:to>
                                        <p:strVal val="visible"/>
                                      </p:to>
                                    </p:set>
                                    <p:anim calcmode="lin" valueType="num">
                                      <p:cBhvr additive="base">
                                        <p:cTn id="23" dur="500" fill="hold"/>
                                        <p:tgtEl>
                                          <p:spTgt spid="3584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5844">
                                            <p:txEl>
                                              <p:pRg st="4" end="4"/>
                                            </p:txEl>
                                          </p:spTgt>
                                        </p:tgtEl>
                                        <p:attrNameLst>
                                          <p:attrName>style.visibility</p:attrName>
                                        </p:attrNameLst>
                                      </p:cBhvr>
                                      <p:to>
                                        <p:strVal val="visible"/>
                                      </p:to>
                                    </p:set>
                                    <p:anim calcmode="lin" valueType="num">
                                      <p:cBhvr additive="base">
                                        <p:cTn id="29" dur="500" fill="hold"/>
                                        <p:tgtEl>
                                          <p:spTgt spid="3584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5842"/>
                                        </p:tgtEl>
                                        <p:attrNameLst>
                                          <p:attrName>style.visibility</p:attrName>
                                        </p:attrNameLst>
                                      </p:cBhvr>
                                      <p:to>
                                        <p:strVal val="visible"/>
                                      </p:to>
                                    </p:set>
                                    <p:animEffect transition="in" filter="dissolve">
                                      <p:cBhvr>
                                        <p:cTn id="35" dur="500"/>
                                        <p:tgtEl>
                                          <p:spTgt spid="3584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5844">
                                            <p:txEl>
                                              <p:pRg st="11" end="11"/>
                                            </p:txEl>
                                          </p:spTgt>
                                        </p:tgtEl>
                                        <p:attrNameLst>
                                          <p:attrName>style.visibility</p:attrName>
                                        </p:attrNameLst>
                                      </p:cBhvr>
                                      <p:to>
                                        <p:strVal val="visible"/>
                                      </p:to>
                                    </p:set>
                                    <p:anim calcmode="lin" valueType="num">
                                      <p:cBhvr additive="base">
                                        <p:cTn id="40" dur="500" fill="hold"/>
                                        <p:tgtEl>
                                          <p:spTgt spid="35844">
                                            <p:txEl>
                                              <p:pRg st="11" end="1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84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304800"/>
            <a:ext cx="7543800" cy="1066800"/>
          </a:xfrm>
        </p:spPr>
        <p:txBody>
          <a:bodyPr>
            <a:normAutofit fontScale="90000"/>
          </a:bodyPr>
          <a:lstStyle/>
          <a:p>
            <a:pPr eaLnBrk="1" fontAlgn="auto" hangingPunct="1">
              <a:spcAft>
                <a:spcPts val="0"/>
              </a:spcAft>
              <a:defRPr/>
            </a:pPr>
            <a:r>
              <a:rPr lang="en-US" altLang="zh-CN" dirty="0" smtClean="0"/>
              <a:t>2. </a:t>
            </a:r>
            <a:r>
              <a:rPr lang="zh-CN" altLang="en-US" dirty="0" smtClean="0"/>
              <a:t>祖卡莫托</a:t>
            </a:r>
            <a:r>
              <a:rPr lang="en-US" altLang="zh-CN" dirty="0" smtClean="0"/>
              <a:t>(Tsukamoto)</a:t>
            </a:r>
            <a:r>
              <a:rPr lang="zh-CN" altLang="en-US" dirty="0" smtClean="0"/>
              <a:t>方法</a:t>
            </a:r>
            <a:endParaRPr lang="zh-CN" altLang="zh-CN" dirty="0"/>
          </a:p>
        </p:txBody>
      </p:sp>
      <p:sp>
        <p:nvSpPr>
          <p:cNvPr id="36868" name="Rectangle 7" descr="Rectangle: Click to edit Master text styles&#10;Second level&#10;Third level&#10;Fourth level&#10;Fifth level"/>
          <p:cNvSpPr>
            <a:spLocks noGrp="1" noChangeArrowheads="1"/>
          </p:cNvSpPr>
          <p:nvPr>
            <p:ph idx="1"/>
          </p:nvPr>
        </p:nvSpPr>
        <p:spPr>
          <a:xfrm>
            <a:off x="952500" y="1423988"/>
            <a:ext cx="7262813" cy="4576762"/>
          </a:xfrm>
        </p:spPr>
        <p:txBody>
          <a:bodyPr/>
          <a:lstStyle/>
          <a:p>
            <a:pPr marL="533400" indent="-533400" eaLnBrk="1" hangingPunct="1">
              <a:buFont typeface="Wingdings" panose="05000000000000000000" pitchFamily="2" charset="2"/>
              <a:buNone/>
            </a:pPr>
            <a:endParaRPr lang="zh-CN" altLang="en-US" sz="2400" dirty="0" smtClean="0"/>
          </a:p>
          <a:p>
            <a:pPr marL="533400" indent="-533400" eaLnBrk="1" hangingPunct="1"/>
            <a:r>
              <a:rPr lang="zh-CN" altLang="en-US" sz="2400" dirty="0" smtClean="0"/>
              <a:t>该方法的基本思想是：</a:t>
            </a:r>
            <a:endParaRPr lang="en-US" altLang="zh-CN" sz="2400" dirty="0" smtClean="0"/>
          </a:p>
          <a:p>
            <a:pPr eaLnBrk="1" hangingPunct="1">
              <a:buFont typeface="Wingdings" panose="05000000000000000000" pitchFamily="2" charset="2"/>
              <a:buChar char="Ø"/>
            </a:pPr>
            <a:r>
              <a:rPr lang="zh-CN" altLang="en-US" sz="2400" dirty="0" smtClean="0">
                <a:solidFill>
                  <a:schemeClr val="tx1"/>
                </a:solidFill>
                <a:latin typeface="+mn-ea"/>
              </a:rPr>
              <a:t>首先对复合条件中的每一个简单条件按简单条件模糊推理求出相应的</a:t>
            </a:r>
            <a:r>
              <a:rPr lang="en-US" altLang="zh-CN" sz="2400" dirty="0" err="1" smtClean="0">
                <a:solidFill>
                  <a:schemeClr val="tx1"/>
                </a:solidFill>
                <a:latin typeface="+mn-ea"/>
              </a:rPr>
              <a:t>B’</a:t>
            </a:r>
            <a:r>
              <a:rPr lang="en-US" altLang="zh-CN" sz="2400" baseline="-25000" dirty="0" err="1" smtClean="0">
                <a:solidFill>
                  <a:schemeClr val="tx1"/>
                </a:solidFill>
                <a:latin typeface="+mn-ea"/>
              </a:rPr>
              <a:t>i</a:t>
            </a:r>
            <a:r>
              <a:rPr lang="zh-CN" altLang="en-US" sz="2400" dirty="0" smtClean="0">
                <a:solidFill>
                  <a:schemeClr val="tx1"/>
                </a:solidFill>
                <a:latin typeface="+mn-ea"/>
              </a:rPr>
              <a:t>，即</a:t>
            </a:r>
            <a:endParaRPr lang="zh-CN" altLang="en-US" sz="2400" dirty="0" smtClean="0">
              <a:solidFill>
                <a:schemeClr val="tx1"/>
              </a:solidFill>
              <a:latin typeface="+mn-ea"/>
            </a:endParaRPr>
          </a:p>
          <a:p>
            <a:pPr marL="533400" indent="-533400" algn="ctr" eaLnBrk="1" hangingPunct="1">
              <a:buFont typeface="Wingdings" panose="05000000000000000000" pitchFamily="2" charset="2"/>
              <a:buNone/>
            </a:pPr>
            <a:r>
              <a:rPr lang="en-US" altLang="zh-CN" sz="2400" dirty="0" err="1" smtClean="0">
                <a:latin typeface="+mn-ea"/>
              </a:rPr>
              <a:t>B’</a:t>
            </a:r>
            <a:r>
              <a:rPr lang="en-US" altLang="zh-CN" sz="2400" baseline="-25000" dirty="0" err="1" smtClean="0">
                <a:latin typeface="+mn-ea"/>
              </a:rPr>
              <a:t>i</a:t>
            </a:r>
            <a:r>
              <a:rPr lang="en-US" altLang="zh-CN" sz="2400" dirty="0" smtClean="0">
                <a:latin typeface="+mn-ea"/>
              </a:rPr>
              <a:t>=</a:t>
            </a:r>
            <a:r>
              <a:rPr lang="en-US" altLang="zh-CN" sz="2400" dirty="0" err="1" smtClean="0">
                <a:latin typeface="+mn-ea"/>
              </a:rPr>
              <a:t>A’</a:t>
            </a:r>
            <a:r>
              <a:rPr lang="en-US" altLang="zh-CN" sz="2400" baseline="-25000" dirty="0" err="1" smtClean="0">
                <a:latin typeface="+mn-ea"/>
              </a:rPr>
              <a:t>i</a:t>
            </a:r>
            <a:r>
              <a:rPr lang="en-US" altLang="zh-CN" sz="2800" dirty="0" err="1" smtClean="0">
                <a:latin typeface="+mn-ea"/>
              </a:rPr>
              <a:t>◦</a:t>
            </a:r>
            <a:r>
              <a:rPr lang="en-US" altLang="zh-CN" sz="2400" dirty="0" err="1" smtClean="0">
                <a:latin typeface="+mn-ea"/>
              </a:rPr>
              <a:t>R</a:t>
            </a:r>
            <a:r>
              <a:rPr lang="en-US" altLang="zh-CN" sz="2400" dirty="0" smtClean="0">
                <a:latin typeface="+mn-ea"/>
              </a:rPr>
              <a:t>(</a:t>
            </a:r>
            <a:r>
              <a:rPr lang="en-US" altLang="zh-CN" sz="2400" dirty="0" err="1" smtClean="0">
                <a:latin typeface="+mn-ea"/>
              </a:rPr>
              <a:t>A</a:t>
            </a:r>
            <a:r>
              <a:rPr lang="en-US" altLang="zh-CN" sz="2400" baseline="-25000" dirty="0" err="1" smtClean="0">
                <a:latin typeface="+mn-ea"/>
              </a:rPr>
              <a:t>i</a:t>
            </a:r>
            <a:r>
              <a:rPr lang="en-US" altLang="zh-CN" sz="2400" dirty="0" err="1" smtClean="0">
                <a:latin typeface="+mn-ea"/>
              </a:rPr>
              <a:t>,B</a:t>
            </a:r>
            <a:r>
              <a:rPr lang="en-US" altLang="zh-CN" sz="2400" dirty="0" smtClean="0">
                <a:latin typeface="+mn-ea"/>
              </a:rPr>
              <a:t>),</a:t>
            </a:r>
            <a:r>
              <a:rPr lang="en-US" altLang="zh-CN" sz="2400" dirty="0" err="1" smtClean="0">
                <a:latin typeface="+mn-ea"/>
              </a:rPr>
              <a:t>i</a:t>
            </a:r>
            <a:r>
              <a:rPr lang="en-US" altLang="zh-CN" sz="2400" dirty="0" smtClean="0">
                <a:latin typeface="+mn-ea"/>
              </a:rPr>
              <a:t>=1,2,…,n</a:t>
            </a:r>
            <a:endParaRPr lang="en-US" altLang="zh-CN" sz="2400" dirty="0" smtClean="0">
              <a:latin typeface="+mn-ea"/>
            </a:endParaRPr>
          </a:p>
          <a:p>
            <a:pPr eaLnBrk="1" hangingPunct="1">
              <a:buFont typeface="Wingdings" panose="05000000000000000000" pitchFamily="2" charset="2"/>
              <a:buChar char="Ø"/>
            </a:pPr>
            <a:r>
              <a:rPr lang="zh-CN" altLang="en-US" sz="2400" dirty="0" smtClean="0">
                <a:solidFill>
                  <a:schemeClr val="tx1"/>
                </a:solidFill>
                <a:latin typeface="+mn-ea"/>
              </a:rPr>
              <a:t>然后再对各</a:t>
            </a:r>
            <a:r>
              <a:rPr lang="en-US" altLang="zh-CN" sz="2400" dirty="0" err="1" smtClean="0">
                <a:solidFill>
                  <a:schemeClr val="tx1"/>
                </a:solidFill>
                <a:latin typeface="+mn-ea"/>
              </a:rPr>
              <a:t>B’</a:t>
            </a:r>
            <a:r>
              <a:rPr lang="en-US" altLang="zh-CN" sz="2400" baseline="-25000" dirty="0" err="1" smtClean="0">
                <a:solidFill>
                  <a:schemeClr val="tx1"/>
                </a:solidFill>
                <a:latin typeface="+mn-ea"/>
              </a:rPr>
              <a:t>i</a:t>
            </a:r>
            <a:r>
              <a:rPr lang="zh-CN" altLang="en-US" sz="2400" dirty="0" smtClean="0">
                <a:solidFill>
                  <a:schemeClr val="tx1"/>
                </a:solidFill>
                <a:latin typeface="+mn-ea"/>
              </a:rPr>
              <a:t>取交，从而得到</a:t>
            </a:r>
            <a:r>
              <a:rPr lang="en-US" altLang="zh-CN" sz="2400" dirty="0" smtClean="0">
                <a:solidFill>
                  <a:schemeClr val="tx1"/>
                </a:solidFill>
                <a:latin typeface="+mn-ea"/>
              </a:rPr>
              <a:t>B’</a:t>
            </a:r>
            <a:r>
              <a:rPr lang="zh-CN" altLang="en-US" sz="2400" dirty="0" smtClean="0">
                <a:solidFill>
                  <a:schemeClr val="tx1"/>
                </a:solidFill>
                <a:latin typeface="+mn-ea"/>
              </a:rPr>
              <a:t>，即</a:t>
            </a:r>
            <a:endParaRPr lang="zh-CN" altLang="en-US" sz="2400" dirty="0" smtClean="0">
              <a:solidFill>
                <a:schemeClr val="tx1"/>
              </a:solidFill>
              <a:latin typeface="+mn-ea"/>
            </a:endParaRPr>
          </a:p>
          <a:p>
            <a:pPr marL="533400" indent="-533400" algn="ctr" eaLnBrk="1" hangingPunct="1">
              <a:buFont typeface="Wingdings" panose="05000000000000000000" pitchFamily="2" charset="2"/>
              <a:buNone/>
            </a:pPr>
            <a:r>
              <a:rPr lang="en-US" altLang="zh-CN" sz="2400" dirty="0" smtClean="0">
                <a:latin typeface="+mn-ea"/>
              </a:rPr>
              <a:t>B’=B’</a:t>
            </a:r>
            <a:r>
              <a:rPr lang="en-US" altLang="zh-CN" sz="2400" baseline="-25000" dirty="0" smtClean="0">
                <a:latin typeface="+mn-ea"/>
              </a:rPr>
              <a:t>1</a:t>
            </a:r>
            <a:r>
              <a:rPr lang="en-US" altLang="zh-CN" sz="2400" dirty="0" smtClean="0">
                <a:latin typeface="+mn-ea"/>
              </a:rPr>
              <a:t>∩B’</a:t>
            </a:r>
            <a:r>
              <a:rPr lang="en-US" altLang="zh-CN" sz="2400" baseline="-25000" dirty="0" smtClean="0">
                <a:latin typeface="+mn-ea"/>
              </a:rPr>
              <a:t>2</a:t>
            </a:r>
            <a:r>
              <a:rPr lang="en-US" altLang="zh-CN" sz="2400" dirty="0" smtClean="0">
                <a:latin typeface="+mn-ea"/>
              </a:rPr>
              <a:t>∩…∩</a:t>
            </a:r>
            <a:r>
              <a:rPr lang="en-US" altLang="zh-CN" sz="2400" dirty="0" err="1" smtClean="0">
                <a:latin typeface="+mn-ea"/>
              </a:rPr>
              <a:t>B’</a:t>
            </a:r>
            <a:r>
              <a:rPr lang="en-US" altLang="zh-CN" sz="2400" baseline="-25000" dirty="0" err="1" smtClean="0">
                <a:latin typeface="+mn-ea"/>
              </a:rPr>
              <a:t>n</a:t>
            </a:r>
            <a:endParaRPr lang="en-US" altLang="zh-CN" sz="2400" baseline="-25000" dirty="0" smtClean="0">
              <a:latin typeface="+mn-ea"/>
            </a:endParaRPr>
          </a:p>
          <a:p>
            <a:pPr marL="533400" indent="-533400" eaLnBrk="1" hangingPunct="1">
              <a:buFont typeface="Wingdings" panose="05000000000000000000" pitchFamily="2" charset="2"/>
              <a:buNone/>
            </a:pPr>
            <a:endParaRPr lang="en-US" altLang="zh-CN" sz="2400" dirty="0" smtClean="0"/>
          </a:p>
        </p:txBody>
      </p:sp>
      <p:sp>
        <p:nvSpPr>
          <p:cNvPr id="5" name="灯片编号占位符 5"/>
          <p:cNvSpPr>
            <a:spLocks noGrp="1"/>
          </p:cNvSpPr>
          <p:nvPr>
            <p:ph type="sldNum" sz="quarter" idx="12"/>
          </p:nvPr>
        </p:nvSpPr>
        <p:spPr/>
        <p:txBody>
          <a:bodyPr/>
          <a:lstStyle/>
          <a:p>
            <a:pPr>
              <a:defRPr/>
            </a:pPr>
            <a:fld id="{2DD5ECF3-9357-42BF-91BF-A787D3BED1FD}"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8">
                                            <p:txEl>
                                              <p:pRg st="1" end="1"/>
                                            </p:txEl>
                                          </p:spTgt>
                                        </p:tgtEl>
                                        <p:attrNameLst>
                                          <p:attrName>style.visibility</p:attrName>
                                        </p:attrNameLst>
                                      </p:cBhvr>
                                      <p:to>
                                        <p:strVal val="visible"/>
                                      </p:to>
                                    </p:set>
                                    <p:anim calcmode="lin" valueType="num">
                                      <p:cBhvr additive="base">
                                        <p:cTn id="7" dur="500" fill="hold"/>
                                        <p:tgtEl>
                                          <p:spTgt spid="3686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8">
                                            <p:txEl>
                                              <p:pRg st="2" end="2"/>
                                            </p:txEl>
                                          </p:spTgt>
                                        </p:tgtEl>
                                        <p:attrNameLst>
                                          <p:attrName>style.visibility</p:attrName>
                                        </p:attrNameLst>
                                      </p:cBhvr>
                                      <p:to>
                                        <p:strVal val="visible"/>
                                      </p:to>
                                    </p:set>
                                    <p:anim calcmode="lin" valueType="num">
                                      <p:cBhvr additive="base">
                                        <p:cTn id="13" dur="500" fill="hold"/>
                                        <p:tgtEl>
                                          <p:spTgt spid="3686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8">
                                            <p:txEl>
                                              <p:pRg st="3" end="3"/>
                                            </p:txEl>
                                          </p:spTgt>
                                        </p:tgtEl>
                                        <p:attrNameLst>
                                          <p:attrName>style.visibility</p:attrName>
                                        </p:attrNameLst>
                                      </p:cBhvr>
                                      <p:to>
                                        <p:strVal val="visible"/>
                                      </p:to>
                                    </p:set>
                                    <p:anim calcmode="lin" valueType="num">
                                      <p:cBhvr additive="base">
                                        <p:cTn id="19" dur="500" fill="hold"/>
                                        <p:tgtEl>
                                          <p:spTgt spid="3686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8">
                                            <p:txEl>
                                              <p:pRg st="4" end="4"/>
                                            </p:txEl>
                                          </p:spTgt>
                                        </p:tgtEl>
                                        <p:attrNameLst>
                                          <p:attrName>style.visibility</p:attrName>
                                        </p:attrNameLst>
                                      </p:cBhvr>
                                      <p:to>
                                        <p:strVal val="visible"/>
                                      </p:to>
                                    </p:set>
                                    <p:anim calcmode="lin" valueType="num">
                                      <p:cBhvr additive="base">
                                        <p:cTn id="25" dur="500" fill="hold"/>
                                        <p:tgtEl>
                                          <p:spTgt spid="3686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8">
                                            <p:txEl>
                                              <p:pRg st="5" end="5"/>
                                            </p:txEl>
                                          </p:spTgt>
                                        </p:tgtEl>
                                        <p:attrNameLst>
                                          <p:attrName>style.visibility</p:attrName>
                                        </p:attrNameLst>
                                      </p:cBhvr>
                                      <p:to>
                                        <p:strVal val="visible"/>
                                      </p:to>
                                    </p:set>
                                    <p:anim calcmode="lin" valueType="num">
                                      <p:cBhvr additive="base">
                                        <p:cTn id="31" dur="500" fill="hold"/>
                                        <p:tgtEl>
                                          <p:spTgt spid="3686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a:p>
        </p:txBody>
      </p:sp>
      <p:sp>
        <p:nvSpPr>
          <p:cNvPr id="3" name="内容占位符 2"/>
          <p:cNvSpPr>
            <a:spLocks noGrp="1"/>
          </p:cNvSpPr>
          <p:nvPr>
            <p:ph idx="1"/>
          </p:nvPr>
        </p:nvSpPr>
        <p:spPr/>
        <p:txBody>
          <a:bodyPr/>
          <a:lstStyle/>
          <a:p>
            <a:pPr eaLnBrk="1" hangingPunct="1">
              <a:buFont typeface="楷体" panose="02010609060101010101" pitchFamily="49" charset="-122"/>
              <a:buChar char="☆"/>
            </a:pPr>
            <a:r>
              <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对上例中的数据，用</a:t>
            </a:r>
            <a:r>
              <a:rPr lang="en-US" altLang="zh-CN"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r>
              <a:rPr lang="en-US" altLang="zh-CN"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s</a:t>
            </a:r>
            <a:r>
              <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关系推理。可得：</a:t>
            </a:r>
            <a:endParaRPr lang="en-US" altLang="zh-CN"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buFont typeface="Wingdings 2" panose="05020102010507070707" pitchFamily="18" charset="2"/>
              <a:buNone/>
            </a:pPr>
            <a:r>
              <a:rPr lang="en-US" altLang="zh-CN" dirty="0" smtClean="0"/>
              <a:t>B</a:t>
            </a:r>
            <a:r>
              <a:rPr lang="en-US" altLang="zh-CN" dirty="0" smtClean="0">
                <a:latin typeface="Times New Roman" panose="02020603050405020304" pitchFamily="18" charset="0"/>
              </a:rPr>
              <a:t>’</a:t>
            </a:r>
            <a:r>
              <a:rPr lang="en-US" altLang="zh-CN" baseline="-25000" dirty="0" smtClean="0"/>
              <a:t>s1</a:t>
            </a:r>
            <a:r>
              <a:rPr lang="en-US" altLang="zh-CN" dirty="0" smtClean="0"/>
              <a:t>=A</a:t>
            </a:r>
            <a:r>
              <a:rPr lang="en-US" altLang="zh-CN" dirty="0" smtClean="0">
                <a:latin typeface="Times New Roman" panose="02020603050405020304" pitchFamily="18" charset="0"/>
              </a:rPr>
              <a:t>’</a:t>
            </a:r>
            <a:r>
              <a:rPr lang="en-US" altLang="zh-CN" baseline="-25000" dirty="0" smtClean="0"/>
              <a:t>1</a:t>
            </a:r>
            <a:r>
              <a:rPr lang="en-US" altLang="zh-CN" dirty="0" smtClean="0"/>
              <a:t>◦R</a:t>
            </a:r>
            <a:r>
              <a:rPr lang="en-US" altLang="zh-CN" baseline="-25000" dirty="0" smtClean="0"/>
              <a:t>s</a:t>
            </a:r>
            <a:r>
              <a:rPr lang="en-US" altLang="zh-CN" dirty="0" smtClean="0"/>
              <a:t>(A</a:t>
            </a:r>
            <a:r>
              <a:rPr lang="en-US" altLang="zh-CN" baseline="-25000" dirty="0" smtClean="0"/>
              <a:t>1</a:t>
            </a:r>
            <a:r>
              <a:rPr lang="en-US" altLang="zh-CN" dirty="0" smtClean="0"/>
              <a:t>,B)={0,0,0.8,0.5,0}</a:t>
            </a:r>
            <a:endParaRPr lang="zh-CN" altLang="en-US" dirty="0" smtClean="0"/>
          </a:p>
          <a:p>
            <a:pPr eaLnBrk="1" hangingPunct="1"/>
            <a:endParaRPr lang="zh-CN" altLang="en-US" dirty="0" smtClean="0"/>
          </a:p>
        </p:txBody>
      </p:sp>
      <p:sp>
        <p:nvSpPr>
          <p:cNvPr id="4" name="灯片编号占位符 3"/>
          <p:cNvSpPr>
            <a:spLocks noGrp="1"/>
          </p:cNvSpPr>
          <p:nvPr>
            <p:ph type="sldNum" sz="quarter" idx="12"/>
          </p:nvPr>
        </p:nvSpPr>
        <p:spPr/>
        <p:txBody>
          <a:bodyPr/>
          <a:lstStyle/>
          <a:p>
            <a:pPr>
              <a:defRPr/>
            </a:pPr>
            <a:fld id="{A15BAF28-C999-4EF6-85E4-0655FB1F3D5A}" type="slidenum">
              <a:rPr lang="en-US" altLang="zh-CN" smtClean="0"/>
            </a:fld>
            <a:endParaRPr lang="en-US" altLang="zh-CN"/>
          </a:p>
        </p:txBody>
      </p:sp>
      <p:graphicFrame>
        <p:nvGraphicFramePr>
          <p:cNvPr id="96258" name="Object 7"/>
          <p:cNvGraphicFramePr>
            <a:graphicFrameLocks noChangeAspect="1"/>
          </p:cNvGraphicFramePr>
          <p:nvPr/>
        </p:nvGraphicFramePr>
        <p:xfrm>
          <a:off x="2438400" y="2500313"/>
          <a:ext cx="3543300" cy="2235200"/>
        </p:xfrm>
        <a:graphic>
          <a:graphicData uri="http://schemas.openxmlformats.org/presentationml/2006/ole">
            <mc:AlternateContent xmlns:mc="http://schemas.openxmlformats.org/markup-compatibility/2006">
              <mc:Choice xmlns:v="urn:schemas-microsoft-com:vml" Requires="v">
                <p:oleObj spid="_x0000_s36891" name="Equation" r:id="rId1" imgW="3543300" imgH="2235200" progId="Equation.DSMT4">
                  <p:embed/>
                </p:oleObj>
              </mc:Choice>
              <mc:Fallback>
                <p:oleObj name="Equation" r:id="rId1" imgW="3543300" imgH="2235200" progId="Equation.DSMT4">
                  <p:embed/>
                  <p:pic>
                    <p:nvPicPr>
                      <p:cNvPr id="0" name="图片 368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500313"/>
                        <a:ext cx="3543300" cy="22352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6258"/>
                                        </p:tgtEl>
                                        <p:attrNameLst>
                                          <p:attrName>style.visibility</p:attrName>
                                        </p:attrNameLst>
                                      </p:cBhvr>
                                      <p:to>
                                        <p:strVal val="visible"/>
                                      </p:to>
                                    </p:set>
                                    <p:animEffect transition="in" filter="dissolve">
                                      <p:cBhvr>
                                        <p:cTn id="13" dur="500"/>
                                        <p:tgtEl>
                                          <p:spTgt spid="9625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04800" y="457200"/>
            <a:ext cx="8534400" cy="762000"/>
          </a:xfrm>
        </p:spPr>
        <p:txBody>
          <a:bodyPr/>
          <a:lstStyle/>
          <a:p>
            <a:pPr eaLnBrk="1" fontAlgn="auto" hangingPunct="1">
              <a:spcAft>
                <a:spcPts val="0"/>
              </a:spcAft>
              <a:defRPr/>
            </a:pPr>
            <a:r>
              <a:rPr lang="zh-CN" altLang="en-US" dirty="0"/>
              <a:t>模糊集的表示方法（</a:t>
            </a:r>
            <a:r>
              <a:rPr lang="en-US" altLang="zh-CN" dirty="0"/>
              <a:t>1</a:t>
            </a:r>
            <a:r>
              <a:rPr lang="zh-CN" altLang="en-US" dirty="0"/>
              <a:t>）</a:t>
            </a:r>
            <a:endParaRPr lang="zh-CN" altLang="en-US" dirty="0"/>
          </a:p>
        </p:txBody>
      </p:sp>
      <p:sp>
        <p:nvSpPr>
          <p:cNvPr id="140291" name="Rectangle 3" descr="Rectangle: Click to edit Master text styles&#10;Second level&#10;Third level&#10;Fourth level&#10;Fifth level"/>
          <p:cNvSpPr>
            <a:spLocks noGrp="1" noChangeArrowheads="1"/>
          </p:cNvSpPr>
          <p:nvPr>
            <p:ph idx="1"/>
          </p:nvPr>
        </p:nvSpPr>
        <p:spPr>
          <a:xfrm>
            <a:off x="530088" y="1600200"/>
            <a:ext cx="8229600" cy="4800600"/>
          </a:xfrm>
        </p:spPr>
        <p:txBody>
          <a:bodyPr>
            <a:normAutofit lnSpcReduction="20000"/>
          </a:bodyPr>
          <a:lstStyle/>
          <a:p>
            <a:pPr eaLnBrk="1" hangingPunct="1">
              <a:buFont typeface="Wingdings" panose="05000000000000000000" pitchFamily="2" charset="2"/>
              <a:buChar char="u"/>
            </a:pPr>
            <a:r>
              <a:rPr lang="zh-CN" altLang="en-US" sz="2000" dirty="0" smtClean="0"/>
              <a:t>若论域离散且为有限集，则模糊集</a:t>
            </a:r>
            <a:r>
              <a:rPr lang="en-US" altLang="zh-CN" sz="2000" dirty="0" smtClean="0"/>
              <a:t>A</a:t>
            </a:r>
            <a:r>
              <a:rPr lang="zh-CN" altLang="en-US" sz="2000" dirty="0" smtClean="0"/>
              <a:t>可表示为：</a:t>
            </a:r>
            <a:endParaRPr lang="zh-CN" altLang="en-US" sz="2000" dirty="0" smtClean="0"/>
          </a:p>
          <a:p>
            <a:pPr algn="ctr" eaLnBrk="1" hangingPunct="1">
              <a:buFont typeface="Wingdings" panose="05000000000000000000" pitchFamily="2" charset="2"/>
              <a:buNone/>
            </a:pPr>
            <a:r>
              <a:rPr lang="en-US" altLang="zh-CN" sz="2000" dirty="0" smtClean="0"/>
              <a:t>A={</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1</a:t>
            </a:r>
            <a:r>
              <a:rPr lang="en-US" altLang="zh-CN" sz="2000" dirty="0" smtClean="0"/>
              <a:t>),</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2</a:t>
            </a:r>
            <a:r>
              <a:rPr lang="en-US" altLang="zh-CN" sz="2000" dirty="0" smtClean="0"/>
              <a:t>),</a:t>
            </a:r>
            <a:r>
              <a:rPr lang="en-US" altLang="zh-CN" sz="2000" dirty="0" smtClean="0">
                <a:latin typeface="Times New Roman" panose="02020603050405020304" pitchFamily="18" charset="0"/>
              </a:rPr>
              <a:t>…</a:t>
            </a:r>
            <a:r>
              <a:rPr lang="en-US" altLang="zh-CN" sz="2000" dirty="0" smtClean="0"/>
              <a:t>,</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n</a:t>
            </a:r>
            <a:r>
              <a:rPr lang="en-US" altLang="zh-CN" sz="2000" dirty="0" smtClean="0"/>
              <a:t>)}</a:t>
            </a:r>
            <a:endParaRPr lang="en-US" altLang="zh-CN" sz="2000" dirty="0" smtClean="0"/>
          </a:p>
          <a:p>
            <a:pPr eaLnBrk="1" hangingPunct="1">
              <a:buFont typeface="Wingdings" panose="05000000000000000000" pitchFamily="2" charset="2"/>
              <a:buNone/>
            </a:pPr>
            <a:r>
              <a:rPr lang="zh-CN" altLang="en-US" sz="2000" dirty="0" smtClean="0"/>
              <a:t>也可写为：</a:t>
            </a:r>
            <a:endParaRPr lang="zh-CN" altLang="en-US" sz="2000" dirty="0" smtClean="0"/>
          </a:p>
          <a:p>
            <a:pPr algn="ctr" eaLnBrk="1" hangingPunct="1">
              <a:buFont typeface="Wingdings" panose="05000000000000000000" pitchFamily="2" charset="2"/>
              <a:buNone/>
            </a:pPr>
            <a:r>
              <a:rPr lang="en-US" altLang="zh-CN" sz="2000" dirty="0" smtClean="0"/>
              <a:t>A=</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1</a:t>
            </a:r>
            <a:r>
              <a:rPr lang="en-US" altLang="zh-CN" sz="2000" dirty="0" smtClean="0"/>
              <a:t>)/</a:t>
            </a:r>
            <a:r>
              <a:rPr lang="en-US" altLang="zh-CN" sz="2000" i="1" dirty="0" smtClean="0"/>
              <a:t>u</a:t>
            </a:r>
            <a:r>
              <a:rPr lang="en-US" altLang="zh-CN" sz="2000" baseline="-25000" dirty="0" smtClean="0"/>
              <a:t>1</a:t>
            </a:r>
            <a:r>
              <a:rPr lang="en-US" altLang="zh-CN" sz="2000" dirty="0" smtClean="0"/>
              <a:t>+</a:t>
            </a:r>
            <a:r>
              <a:rPr lang="en-US" altLang="zh-CN" sz="2000" i="1" dirty="0" smtClean="0"/>
              <a:t>μ</a:t>
            </a:r>
            <a:r>
              <a:rPr lang="en-US" altLang="zh-CN" sz="2000" baseline="-25000" dirty="0" smtClean="0"/>
              <a:t>A</a:t>
            </a:r>
            <a:r>
              <a:rPr lang="en-US" altLang="zh-CN" sz="2000" dirty="0" smtClean="0"/>
              <a:t>(</a:t>
            </a:r>
            <a:r>
              <a:rPr lang="en-US" altLang="zh-CN" sz="2000" i="1" dirty="0" smtClean="0"/>
              <a:t>u</a:t>
            </a:r>
            <a:r>
              <a:rPr lang="en-US" altLang="zh-CN" sz="2000" baseline="-25000" dirty="0" smtClean="0"/>
              <a:t>2</a:t>
            </a:r>
            <a:r>
              <a:rPr lang="en-US" altLang="zh-CN" sz="2000" dirty="0" smtClean="0"/>
              <a:t>)/</a:t>
            </a:r>
            <a:r>
              <a:rPr lang="en-US" altLang="zh-CN" sz="2000" i="1" dirty="0" smtClean="0"/>
              <a:t>u</a:t>
            </a:r>
            <a:r>
              <a:rPr lang="en-US" altLang="zh-CN" sz="2000" baseline="-25000" dirty="0" smtClean="0"/>
              <a:t>2</a:t>
            </a:r>
            <a:r>
              <a:rPr lang="en-US" altLang="zh-CN" sz="2000" dirty="0" smtClean="0"/>
              <a:t>+</a:t>
            </a:r>
            <a:r>
              <a:rPr lang="en-US" altLang="zh-CN" sz="2000" dirty="0" smtClean="0">
                <a:latin typeface="Times New Roman" panose="02020603050405020304" pitchFamily="18" charset="0"/>
              </a:rPr>
              <a:t>…</a:t>
            </a:r>
            <a:r>
              <a:rPr lang="en-US" altLang="zh-CN" sz="2000" dirty="0" smtClean="0"/>
              <a:t>+</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n</a:t>
            </a:r>
            <a:r>
              <a:rPr lang="en-US" altLang="zh-CN" sz="2000" dirty="0" smtClean="0"/>
              <a:t>)/</a:t>
            </a:r>
            <a:r>
              <a:rPr lang="en-US" altLang="zh-CN" sz="2000" i="1" dirty="0" smtClean="0"/>
              <a:t>u</a:t>
            </a:r>
            <a:r>
              <a:rPr lang="en-US" altLang="zh-CN" sz="2000" baseline="-25000" dirty="0" smtClean="0"/>
              <a:t>n</a:t>
            </a:r>
            <a:endParaRPr lang="en-US" altLang="zh-CN" sz="2000" baseline="-25000" dirty="0" smtClean="0"/>
          </a:p>
          <a:p>
            <a:pPr eaLnBrk="1" hangingPunct="1">
              <a:buFont typeface="Wingdings" panose="05000000000000000000" pitchFamily="2" charset="2"/>
              <a:buNone/>
            </a:pPr>
            <a:endParaRPr lang="en-US" altLang="zh-CN" sz="2000" dirty="0" smtClean="0"/>
          </a:p>
          <a:p>
            <a:pPr eaLnBrk="1" hangingPunct="1">
              <a:buFont typeface="Wingdings" panose="05000000000000000000" pitchFamily="2" charset="2"/>
              <a:buNone/>
            </a:pPr>
            <a:endParaRPr lang="en-US" altLang="zh-CN" sz="2000" dirty="0" smtClean="0"/>
          </a:p>
          <a:p>
            <a:pPr eaLnBrk="1" hangingPunct="1">
              <a:buFont typeface="Wingdings" panose="05000000000000000000" pitchFamily="2" charset="2"/>
              <a:buNone/>
            </a:pPr>
            <a:r>
              <a:rPr lang="zh-CN" altLang="en-US" sz="2000" dirty="0" smtClean="0">
                <a:latin typeface="Times New Roman" panose="02020603050405020304" pitchFamily="18" charset="0"/>
              </a:rPr>
              <a:t>或者：</a:t>
            </a:r>
            <a:endParaRPr lang="zh-CN" altLang="en-US" sz="2000" dirty="0" smtClean="0">
              <a:latin typeface="Times New Roman" panose="02020603050405020304" pitchFamily="18" charset="0"/>
            </a:endParaRPr>
          </a:p>
          <a:p>
            <a:pPr algn="ctr" eaLnBrk="1" hangingPunct="1">
              <a:buFont typeface="Wingdings" panose="05000000000000000000" pitchFamily="2" charset="2"/>
              <a:buNone/>
            </a:pPr>
            <a:r>
              <a:rPr lang="en-US" altLang="zh-CN" sz="2000" dirty="0" smtClean="0">
                <a:latin typeface="Times New Roman" panose="02020603050405020304" pitchFamily="18" charset="0"/>
              </a:rPr>
              <a:t>A={</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1</a:t>
            </a:r>
            <a:r>
              <a:rPr lang="en-US" altLang="zh-CN" sz="2000" dirty="0" smtClean="0"/>
              <a:t>)/</a:t>
            </a:r>
            <a:r>
              <a:rPr lang="en-US" altLang="zh-CN" sz="2000" i="1" dirty="0" smtClean="0"/>
              <a:t>u</a:t>
            </a:r>
            <a:r>
              <a:rPr lang="en-US" altLang="zh-CN" sz="2000" baseline="-25000" dirty="0" smtClean="0"/>
              <a:t>1</a:t>
            </a:r>
            <a:r>
              <a:rPr lang="en-US" altLang="zh-CN" sz="2000" dirty="0" smtClean="0"/>
              <a:t>,</a:t>
            </a:r>
            <a:r>
              <a:rPr lang="en-US" altLang="zh-CN" sz="2000" i="1" dirty="0" smtClean="0"/>
              <a:t>μ</a:t>
            </a:r>
            <a:r>
              <a:rPr lang="en-US" altLang="zh-CN" sz="2000" baseline="-25000" dirty="0" smtClean="0"/>
              <a:t>A</a:t>
            </a:r>
            <a:r>
              <a:rPr lang="en-US" altLang="zh-CN" sz="2000" dirty="0" smtClean="0"/>
              <a:t>(</a:t>
            </a:r>
            <a:r>
              <a:rPr lang="en-US" altLang="zh-CN" sz="2000" i="1" dirty="0" smtClean="0"/>
              <a:t>u</a:t>
            </a:r>
            <a:r>
              <a:rPr lang="en-US" altLang="zh-CN" sz="2000" baseline="-25000" dirty="0" smtClean="0"/>
              <a:t>2</a:t>
            </a:r>
            <a:r>
              <a:rPr lang="en-US" altLang="zh-CN" sz="2000" dirty="0" smtClean="0"/>
              <a:t>)/</a:t>
            </a:r>
            <a:r>
              <a:rPr lang="en-US" altLang="zh-CN" sz="2000" i="1" dirty="0" smtClean="0"/>
              <a:t>u</a:t>
            </a:r>
            <a:r>
              <a:rPr lang="en-US" altLang="zh-CN" sz="2000" baseline="-25000" dirty="0" smtClean="0"/>
              <a:t>2</a:t>
            </a:r>
            <a:r>
              <a:rPr lang="en-US" altLang="zh-CN" sz="2000" dirty="0" smtClean="0"/>
              <a:t>,</a:t>
            </a:r>
            <a:r>
              <a:rPr lang="en-US" altLang="zh-CN" sz="2000" dirty="0" smtClean="0">
                <a:latin typeface="Times New Roman" panose="02020603050405020304" pitchFamily="18" charset="0"/>
              </a:rPr>
              <a:t>…</a:t>
            </a:r>
            <a:r>
              <a:rPr lang="en-US" altLang="zh-CN" sz="2000" dirty="0" smtClean="0"/>
              <a:t>,</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n</a:t>
            </a:r>
            <a:r>
              <a:rPr lang="en-US" altLang="zh-CN" sz="2000" dirty="0" smtClean="0"/>
              <a:t>)/</a:t>
            </a:r>
            <a:r>
              <a:rPr lang="en-US" altLang="zh-CN" sz="2000" i="1" dirty="0" smtClean="0"/>
              <a:t>u</a:t>
            </a:r>
            <a:r>
              <a:rPr lang="en-US" altLang="zh-CN" sz="2000" baseline="-25000" dirty="0" smtClean="0"/>
              <a:t>n</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gn="ctr" eaLnBrk="1" hangingPunct="1">
              <a:buFont typeface="Wingdings" panose="05000000000000000000" pitchFamily="2" charset="2"/>
              <a:buNone/>
            </a:pPr>
            <a:r>
              <a:rPr lang="en-US" altLang="zh-CN" sz="2000" dirty="0" smtClean="0">
                <a:latin typeface="Times New Roman" panose="02020603050405020304" pitchFamily="18" charset="0"/>
              </a:rPr>
              <a:t>A={</a:t>
            </a:r>
            <a:r>
              <a:rPr lang="en-US" altLang="zh-CN" sz="2000" dirty="0" smtClean="0"/>
              <a:t>(</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1</a:t>
            </a:r>
            <a:r>
              <a:rPr lang="en-US" altLang="zh-CN" sz="2000" dirty="0" smtClean="0"/>
              <a:t>),</a:t>
            </a:r>
            <a:r>
              <a:rPr lang="en-US" altLang="zh-CN" sz="2000" i="1" dirty="0" smtClean="0"/>
              <a:t>u</a:t>
            </a:r>
            <a:r>
              <a:rPr lang="en-US" altLang="zh-CN" sz="2000" baseline="-25000" dirty="0" smtClean="0"/>
              <a:t>1</a:t>
            </a:r>
            <a:r>
              <a:rPr lang="en-US" altLang="zh-CN" sz="2000" dirty="0" smtClean="0"/>
              <a:t>),(</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2</a:t>
            </a:r>
            <a:r>
              <a:rPr lang="en-US" altLang="zh-CN" sz="2000" dirty="0" smtClean="0"/>
              <a:t>),</a:t>
            </a:r>
            <a:r>
              <a:rPr lang="en-US" altLang="zh-CN" sz="2000" i="1" dirty="0" smtClean="0"/>
              <a:t>u</a:t>
            </a:r>
            <a:r>
              <a:rPr lang="en-US" altLang="zh-CN" sz="2000" baseline="-25000" dirty="0" smtClean="0"/>
              <a:t>2</a:t>
            </a:r>
            <a:r>
              <a:rPr lang="en-US" altLang="zh-CN" sz="2000" dirty="0" smtClean="0"/>
              <a:t>),</a:t>
            </a:r>
            <a:r>
              <a:rPr lang="en-US" altLang="zh-CN" sz="2000" dirty="0" smtClean="0">
                <a:latin typeface="Times New Roman" panose="02020603050405020304" pitchFamily="18" charset="0"/>
              </a:rPr>
              <a:t>…</a:t>
            </a:r>
            <a:r>
              <a:rPr lang="en-US" altLang="zh-CN" sz="2000" dirty="0" smtClean="0"/>
              <a:t>,(</a:t>
            </a:r>
            <a:r>
              <a:rPr lang="en-US" altLang="zh-CN" sz="2000" i="1" dirty="0" err="1" smtClean="0"/>
              <a:t>μ</a:t>
            </a:r>
            <a:r>
              <a:rPr lang="en-US" altLang="zh-CN" sz="2000" baseline="-25000" dirty="0" err="1" smtClean="0"/>
              <a:t>A</a:t>
            </a:r>
            <a:r>
              <a:rPr lang="en-US" altLang="zh-CN" sz="2000" dirty="0" smtClean="0"/>
              <a:t>(</a:t>
            </a:r>
            <a:r>
              <a:rPr lang="en-US" altLang="zh-CN" sz="2000" i="1" dirty="0" smtClean="0"/>
              <a:t>u</a:t>
            </a:r>
            <a:r>
              <a:rPr lang="en-US" altLang="zh-CN" sz="2000" baseline="-25000" dirty="0" smtClean="0"/>
              <a:t>n</a:t>
            </a:r>
            <a:r>
              <a:rPr lang="en-US" altLang="zh-CN" sz="2000" dirty="0" smtClean="0"/>
              <a:t>),</a:t>
            </a:r>
            <a:r>
              <a:rPr lang="en-US" altLang="zh-CN" sz="2000" i="1" dirty="0" smtClean="0"/>
              <a:t>u</a:t>
            </a:r>
            <a:r>
              <a:rPr lang="en-US" altLang="zh-CN" sz="2000" baseline="-25000" dirty="0" smtClean="0"/>
              <a:t>n</a:t>
            </a:r>
            <a:r>
              <a:rPr lang="en-US" altLang="zh-CN" sz="2000" dirty="0" smtClean="0"/>
              <a:t>)</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eaLnBrk="1" hangingPunct="1">
              <a:buFont typeface="Wingdings" panose="05000000000000000000" pitchFamily="2" charset="2"/>
              <a:buChar char="u"/>
            </a:pPr>
            <a:r>
              <a:rPr lang="zh-CN" altLang="en-US" sz="2000" dirty="0" smtClean="0">
                <a:solidFill>
                  <a:schemeClr val="tx1"/>
                </a:solidFill>
                <a:latin typeface="+mn-ea"/>
              </a:rPr>
              <a:t>隶属度为</a:t>
            </a:r>
            <a:r>
              <a:rPr lang="en-US" altLang="zh-CN" sz="2000" dirty="0" smtClean="0">
                <a:solidFill>
                  <a:schemeClr val="tx1"/>
                </a:solidFill>
                <a:latin typeface="+mn-ea"/>
              </a:rPr>
              <a:t>0</a:t>
            </a:r>
            <a:r>
              <a:rPr lang="zh-CN" altLang="en-US" sz="2000" dirty="0" smtClean="0">
                <a:solidFill>
                  <a:schemeClr val="tx1"/>
                </a:solidFill>
                <a:latin typeface="+mn-ea"/>
              </a:rPr>
              <a:t>的元素可以不写。</a:t>
            </a:r>
            <a:endParaRPr lang="zh-CN" altLang="en-US" sz="2000" dirty="0" smtClean="0">
              <a:solidFill>
                <a:schemeClr val="tx1"/>
              </a:solidFill>
              <a:latin typeface="+mn-ea"/>
            </a:endParaRPr>
          </a:p>
          <a:p>
            <a:pPr eaLnBrk="1" hangingPunct="1">
              <a:buFont typeface="楷体" panose="02010609060101010101" pitchFamily="49" charset="-122"/>
              <a:buChar char="☆"/>
            </a:pPr>
            <a:r>
              <a:rPr lang="zh-CN" altLang="en-US" sz="2000" dirty="0" smtClean="0">
                <a:solidFill>
                  <a:schemeClr val="tx1"/>
                </a:solidFill>
                <a:latin typeface="宋体" panose="02010600030101010101" pitchFamily="2" charset="-122"/>
              </a:rPr>
              <a:t>例如：</a:t>
            </a:r>
            <a:endParaRPr lang="zh-CN" altLang="en-US" sz="2000" dirty="0" smtClean="0">
              <a:solidFill>
                <a:schemeClr val="tx1"/>
              </a:solidFill>
              <a:latin typeface="宋体" panose="02010600030101010101" pitchFamily="2" charset="-122"/>
            </a:endParaRPr>
          </a:p>
          <a:p>
            <a:pPr algn="ctr" eaLnBrk="1" hangingPunct="1">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A=1/u</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1</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+0.7/u</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2</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+0/u</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3</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+0.4/u</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4</a:t>
            </a:r>
            <a:endPar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endParaRPr>
          </a:p>
          <a:p>
            <a:pPr eaLnBrk="1" hangingPunct="1">
              <a:buFont typeface="Wingdings" panose="05000000000000000000" pitchFamily="2" charset="2"/>
              <a:buNone/>
            </a:pP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				 =1/u</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1</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+0.7/u</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2</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+0.4/u</a:t>
            </a:r>
            <a:r>
              <a:rPr lang="en-US" altLang="zh-CN" sz="20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4</a:t>
            </a:r>
            <a:endPar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endParaRPr>
          </a:p>
        </p:txBody>
      </p:sp>
      <p:sp>
        <p:nvSpPr>
          <p:cNvPr id="5" name="灯片编号占位符 5"/>
          <p:cNvSpPr>
            <a:spLocks noGrp="1"/>
          </p:cNvSpPr>
          <p:nvPr>
            <p:ph type="sldNum" sz="quarter" idx="12"/>
          </p:nvPr>
        </p:nvSpPr>
        <p:spPr/>
        <p:txBody>
          <a:bodyPr/>
          <a:lstStyle/>
          <a:p>
            <a:pPr>
              <a:defRPr/>
            </a:pPr>
            <a:fld id="{AB25884E-38FF-4315-A24B-D321BBAC3DAE}" type="slidenum">
              <a:rPr lang="en-US" altLang="zh-CN"/>
            </a:fld>
            <a:endParaRPr lang="en-US" altLang="zh-CN"/>
          </a:p>
        </p:txBody>
      </p:sp>
      <p:graphicFrame>
        <p:nvGraphicFramePr>
          <p:cNvPr id="140292" name="Object 4"/>
          <p:cNvGraphicFramePr>
            <a:graphicFrameLocks noChangeAspect="1"/>
          </p:cNvGraphicFramePr>
          <p:nvPr/>
        </p:nvGraphicFramePr>
        <p:xfrm>
          <a:off x="1981200" y="2971800"/>
          <a:ext cx="5245100" cy="966788"/>
        </p:xfrm>
        <a:graphic>
          <a:graphicData uri="http://schemas.openxmlformats.org/presentationml/2006/ole">
            <mc:AlternateContent xmlns:mc="http://schemas.openxmlformats.org/markup-compatibility/2006">
              <mc:Choice xmlns:v="urn:schemas-microsoft-com:vml" Requires="v">
                <p:oleObj spid="_x0000_s2074" name="Equation" r:id="rId1" imgW="3898900" imgH="736600" progId="Equation.DSMT4">
                  <p:embed/>
                </p:oleObj>
              </mc:Choice>
              <mc:Fallback>
                <p:oleObj name="Equation" r:id="rId1" imgW="3898900" imgH="736600" progId="Equation.DSMT4">
                  <p:embed/>
                  <p:pic>
                    <p:nvPicPr>
                      <p:cNvPr id="0" name="图片 20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971800"/>
                        <a:ext cx="524510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0291">
                                            <p:txEl>
                                              <p:pRg st="1" end="1"/>
                                            </p:txEl>
                                          </p:spTgt>
                                        </p:tgtEl>
                                        <p:attrNameLst>
                                          <p:attrName>style.visibility</p:attrName>
                                        </p:attrNameLst>
                                      </p:cBhvr>
                                      <p:to>
                                        <p:strVal val="visible"/>
                                      </p:to>
                                    </p:set>
                                    <p:anim calcmode="lin" valueType="num">
                                      <p:cBhvr additive="base">
                                        <p:cTn id="13" dur="5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0291">
                                            <p:txEl>
                                              <p:pRg st="2" end="2"/>
                                            </p:txEl>
                                          </p:spTgt>
                                        </p:tgtEl>
                                        <p:attrNameLst>
                                          <p:attrName>style.visibility</p:attrName>
                                        </p:attrNameLst>
                                      </p:cBhvr>
                                      <p:to>
                                        <p:strVal val="visible"/>
                                      </p:to>
                                    </p:set>
                                    <p:anim calcmode="lin" valueType="num">
                                      <p:cBhvr additive="base">
                                        <p:cTn id="19" dur="5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0291">
                                            <p:txEl>
                                              <p:pRg st="3" end="3"/>
                                            </p:txEl>
                                          </p:spTgt>
                                        </p:tgtEl>
                                        <p:attrNameLst>
                                          <p:attrName>style.visibility</p:attrName>
                                        </p:attrNameLst>
                                      </p:cBhvr>
                                      <p:to>
                                        <p:strVal val="visible"/>
                                      </p:to>
                                    </p:set>
                                    <p:anim calcmode="lin" valueType="num">
                                      <p:cBhvr additive="base">
                                        <p:cTn id="25" dur="500" fill="hold"/>
                                        <p:tgtEl>
                                          <p:spTgt spid="140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0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40292"/>
                                        </p:tgtEl>
                                        <p:attrNameLst>
                                          <p:attrName>style.visibility</p:attrName>
                                        </p:attrNameLst>
                                      </p:cBhvr>
                                      <p:to>
                                        <p:strVal val="visible"/>
                                      </p:to>
                                    </p:set>
                                    <p:animEffect transition="in" filter="dissolve">
                                      <p:cBhvr>
                                        <p:cTn id="31" dur="500"/>
                                        <p:tgtEl>
                                          <p:spTgt spid="14029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40291">
                                            <p:txEl>
                                              <p:pRg st="6" end="6"/>
                                            </p:txEl>
                                          </p:spTgt>
                                        </p:tgtEl>
                                        <p:attrNameLst>
                                          <p:attrName>style.visibility</p:attrName>
                                        </p:attrNameLst>
                                      </p:cBhvr>
                                      <p:to>
                                        <p:strVal val="visible"/>
                                      </p:to>
                                    </p:set>
                                    <p:anim calcmode="lin" valueType="num">
                                      <p:cBhvr additive="base">
                                        <p:cTn id="36" dur="500" fill="hold"/>
                                        <p:tgtEl>
                                          <p:spTgt spid="140291">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402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 calcmode="lin" valueType="num">
                                      <p:cBhvr additive="base">
                                        <p:cTn id="42" dur="500" fill="hold"/>
                                        <p:tgtEl>
                                          <p:spTgt spid="14029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402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40291">
                                            <p:txEl>
                                              <p:pRg st="8" end="8"/>
                                            </p:txEl>
                                          </p:spTgt>
                                        </p:tgtEl>
                                        <p:attrNameLst>
                                          <p:attrName>style.visibility</p:attrName>
                                        </p:attrNameLst>
                                      </p:cBhvr>
                                      <p:to>
                                        <p:strVal val="visible"/>
                                      </p:to>
                                    </p:set>
                                    <p:anim calcmode="lin" valueType="num">
                                      <p:cBhvr additive="base">
                                        <p:cTn id="48" dur="500" fill="hold"/>
                                        <p:tgtEl>
                                          <p:spTgt spid="140291">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02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40291">
                                            <p:txEl>
                                              <p:pRg st="9" end="9"/>
                                            </p:txEl>
                                          </p:spTgt>
                                        </p:tgtEl>
                                        <p:attrNameLst>
                                          <p:attrName>style.visibility</p:attrName>
                                        </p:attrNameLst>
                                      </p:cBhvr>
                                      <p:to>
                                        <p:strVal val="visible"/>
                                      </p:to>
                                    </p:set>
                                    <p:anim calcmode="lin" valueType="num">
                                      <p:cBhvr additive="base">
                                        <p:cTn id="54" dur="500" fill="hold"/>
                                        <p:tgtEl>
                                          <p:spTgt spid="140291">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40291">
                                            <p:txEl>
                                              <p:pRg st="9" end="9"/>
                                            </p:txEl>
                                          </p:spTgt>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 presetClass="entr" presetSubtype="4" fill="hold" nodeType="afterEffect">
                                  <p:stCondLst>
                                    <p:cond delay="0"/>
                                  </p:stCondLst>
                                  <p:childTnLst>
                                    <p:set>
                                      <p:cBhvr>
                                        <p:cTn id="58" dur="1" fill="hold">
                                          <p:stCondLst>
                                            <p:cond delay="0"/>
                                          </p:stCondLst>
                                        </p:cTn>
                                        <p:tgtEl>
                                          <p:spTgt spid="140291">
                                            <p:txEl>
                                              <p:pRg st="10" end="10"/>
                                            </p:txEl>
                                          </p:spTgt>
                                        </p:tgtEl>
                                        <p:attrNameLst>
                                          <p:attrName>style.visibility</p:attrName>
                                        </p:attrNameLst>
                                      </p:cBhvr>
                                      <p:to>
                                        <p:strVal val="visible"/>
                                      </p:to>
                                    </p:set>
                                    <p:anim calcmode="lin" valueType="num">
                                      <p:cBhvr additive="base">
                                        <p:cTn id="59" dur="500" fill="hold"/>
                                        <p:tgtEl>
                                          <p:spTgt spid="140291">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02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40291">
                                            <p:txEl>
                                              <p:pRg st="11" end="11"/>
                                            </p:txEl>
                                          </p:spTgt>
                                        </p:tgtEl>
                                        <p:attrNameLst>
                                          <p:attrName>style.visibility</p:attrName>
                                        </p:attrNameLst>
                                      </p:cBhvr>
                                      <p:to>
                                        <p:strVal val="visible"/>
                                      </p:to>
                                    </p:set>
                                    <p:anim calcmode="lin" valueType="num">
                                      <p:cBhvr additive="base">
                                        <p:cTn id="65" dur="500" fill="hold"/>
                                        <p:tgtEl>
                                          <p:spTgt spid="140291">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029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40291">
                                            <p:txEl>
                                              <p:pRg st="12" end="12"/>
                                            </p:txEl>
                                          </p:spTgt>
                                        </p:tgtEl>
                                        <p:attrNameLst>
                                          <p:attrName>style.visibility</p:attrName>
                                        </p:attrNameLst>
                                      </p:cBhvr>
                                      <p:to>
                                        <p:strVal val="visible"/>
                                      </p:to>
                                    </p:set>
                                    <p:anim calcmode="lin" valueType="num">
                                      <p:cBhvr additive="base">
                                        <p:cTn id="71" dur="500" fill="hold"/>
                                        <p:tgtEl>
                                          <p:spTgt spid="140291">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4029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a:xfrm>
            <a:off x="990600" y="152400"/>
            <a:ext cx="7772400" cy="609600"/>
          </a:xfrm>
        </p:spPr>
        <p:txBody>
          <a:bodyPr>
            <a:normAutofit fontScale="90000"/>
          </a:bodyPr>
          <a:lstStyle/>
          <a:p>
            <a:pPr algn="ctr" eaLnBrk="1" fontAlgn="auto" hangingPunct="1">
              <a:spcAft>
                <a:spcPts val="0"/>
              </a:spcAft>
              <a:defRPr/>
            </a:pPr>
            <a:endParaRPr lang="zh-CN" altLang="zh-CN"/>
          </a:p>
        </p:txBody>
      </p:sp>
      <p:sp>
        <p:nvSpPr>
          <p:cNvPr id="37892" name="Rectangle 1029" descr="Rectangle: Click to edit Master text styles&#10;Second level&#10;Third level&#10;Fourth level&#10;Fifth level"/>
          <p:cNvSpPr>
            <a:spLocks noGrp="1" noChangeArrowheads="1"/>
          </p:cNvSpPr>
          <p:nvPr>
            <p:ph idx="1"/>
          </p:nvPr>
        </p:nvSpPr>
        <p:spPr>
          <a:xfrm>
            <a:off x="533400" y="990600"/>
            <a:ext cx="8458200" cy="5334000"/>
          </a:xfrm>
        </p:spPr>
        <p:txBody>
          <a:bodyPr/>
          <a:lstStyle/>
          <a:p>
            <a:pPr eaLnBrk="1" hangingPunct="1">
              <a:buFont typeface="Wingdings" panose="05000000000000000000" pitchFamily="2" charset="2"/>
              <a:buNone/>
            </a:pPr>
            <a:endParaRPr lang="en-US" altLang="zh-CN" sz="2800" dirty="0" smtClean="0"/>
          </a:p>
          <a:p>
            <a:pPr eaLnBrk="1" hangingPunct="1">
              <a:buFont typeface="Wingdings" panose="05000000000000000000" pitchFamily="2" charset="2"/>
              <a:buNone/>
            </a:pPr>
            <a:endParaRPr lang="en-US" altLang="zh-CN" sz="2800" dirty="0" smtClean="0"/>
          </a:p>
          <a:p>
            <a:pPr eaLnBrk="1" hangingPunct="1">
              <a:buFont typeface="Wingdings" panose="05000000000000000000" pitchFamily="2" charset="2"/>
              <a:buNone/>
            </a:pPr>
            <a:endParaRPr lang="en-US" altLang="zh-CN" sz="2800" dirty="0" smtClean="0"/>
          </a:p>
          <a:p>
            <a:pPr eaLnBrk="1" hangingPunct="1">
              <a:buFont typeface="Wingdings" panose="05000000000000000000" pitchFamily="2" charset="2"/>
              <a:buNone/>
            </a:pPr>
            <a:endParaRPr lang="en-US" altLang="zh-CN" sz="2800" dirty="0" smtClean="0"/>
          </a:p>
          <a:p>
            <a:pPr eaLnBrk="1" hangingPunct="1">
              <a:buFont typeface="Wingdings" panose="05000000000000000000" pitchFamily="2" charset="2"/>
              <a:buNone/>
            </a:pPr>
            <a:endParaRPr lang="en-US" altLang="zh-CN" sz="2800" dirty="0" smtClean="0"/>
          </a:p>
          <a:p>
            <a:pPr eaLnBrk="1" hangingPunct="1">
              <a:buFont typeface="Wingdings" panose="05000000000000000000" pitchFamily="2" charset="2"/>
              <a:buNone/>
            </a:pPr>
            <a:endParaRPr lang="en-US" altLang="zh-CN" sz="2800" dirty="0" smtClean="0"/>
          </a:p>
          <a:p>
            <a:pPr eaLnBrk="1" hangingPunct="1">
              <a:buFont typeface="Wingdings" panose="05000000000000000000" pitchFamily="2" charset="2"/>
              <a:buNone/>
            </a:pPr>
            <a:endParaRPr lang="en-US" altLang="zh-CN" sz="2800" dirty="0" smtClean="0"/>
          </a:p>
          <a:p>
            <a:pPr eaLnBrk="1" hangingPunct="1">
              <a:buFont typeface="Wingdings" panose="05000000000000000000" pitchFamily="2" charset="2"/>
              <a:buNone/>
            </a:pPr>
            <a:r>
              <a:rPr lang="en-US" altLang="zh-CN" sz="2800" dirty="0" smtClean="0"/>
              <a:t>B</a:t>
            </a:r>
            <a:r>
              <a:rPr lang="en-US" altLang="zh-CN" sz="2800" dirty="0" smtClean="0">
                <a:latin typeface="Times New Roman" panose="02020603050405020304" pitchFamily="18" charset="0"/>
              </a:rPr>
              <a:t>’</a:t>
            </a:r>
            <a:r>
              <a:rPr lang="en-US" altLang="zh-CN" sz="2800" baseline="-25000" dirty="0" smtClean="0"/>
              <a:t>s2</a:t>
            </a:r>
            <a:r>
              <a:rPr lang="en-US" altLang="zh-CN" sz="2800" dirty="0" smtClean="0"/>
              <a:t>=A</a:t>
            </a:r>
            <a:r>
              <a:rPr lang="en-US" altLang="zh-CN" sz="2800" dirty="0" smtClean="0">
                <a:latin typeface="Times New Roman" panose="02020603050405020304" pitchFamily="18" charset="0"/>
              </a:rPr>
              <a:t>’</a:t>
            </a:r>
            <a:r>
              <a:rPr lang="en-US" altLang="zh-CN" sz="2800" baseline="-25000" dirty="0" smtClean="0"/>
              <a:t>2</a:t>
            </a:r>
            <a:r>
              <a:rPr lang="en-US" altLang="zh-CN" sz="2800" dirty="0" smtClean="0"/>
              <a:t>◦R</a:t>
            </a:r>
            <a:r>
              <a:rPr lang="en-US" altLang="zh-CN" sz="2800" baseline="-25000" dirty="0" smtClean="0"/>
              <a:t>s</a:t>
            </a:r>
            <a:r>
              <a:rPr lang="en-US" altLang="zh-CN" sz="2800" dirty="0" smtClean="0"/>
              <a:t>(A</a:t>
            </a:r>
            <a:r>
              <a:rPr lang="en-US" altLang="zh-CN" sz="2800" baseline="-25000" dirty="0" smtClean="0"/>
              <a:t>2</a:t>
            </a:r>
            <a:r>
              <a:rPr lang="en-US" altLang="zh-CN" sz="2800" dirty="0" smtClean="0"/>
              <a:t>,B)={0,0,0.9,0.5,0}</a:t>
            </a:r>
            <a:endParaRPr lang="en-US" altLang="zh-CN" sz="2800" dirty="0" smtClean="0"/>
          </a:p>
          <a:p>
            <a:pPr eaLnBrk="1" hangingPunct="1">
              <a:buFont typeface="Wingdings" panose="05000000000000000000" pitchFamily="2" charset="2"/>
              <a:buNone/>
            </a:pP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最后可得：</a:t>
            </a:r>
            <a:endPar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s</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s1</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400"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s2</a:t>
            </a:r>
            <a:r>
              <a:rPr lang="en-US" altLang="zh-CN" sz="24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={0,0,0.8,0.5,0}</a:t>
            </a:r>
            <a:endParaRPr lang="en-US" altLang="zh-CN"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endParaRPr lang="en-US" altLang="zh-CN" sz="2800" dirty="0" smtClean="0"/>
          </a:p>
        </p:txBody>
      </p:sp>
      <p:sp>
        <p:nvSpPr>
          <p:cNvPr id="5" name="灯片编号占位符 5"/>
          <p:cNvSpPr>
            <a:spLocks noGrp="1"/>
          </p:cNvSpPr>
          <p:nvPr>
            <p:ph type="sldNum" sz="quarter" idx="12"/>
          </p:nvPr>
        </p:nvSpPr>
        <p:spPr/>
        <p:txBody>
          <a:bodyPr/>
          <a:lstStyle/>
          <a:p>
            <a:pPr>
              <a:defRPr/>
            </a:pPr>
            <a:fld id="{76FE2BAD-79BF-44F1-ADF0-3907EAE63465}" type="slidenum">
              <a:rPr lang="en-US" altLang="zh-CN"/>
            </a:fld>
            <a:endParaRPr lang="en-US" altLang="zh-CN"/>
          </a:p>
        </p:txBody>
      </p:sp>
      <p:graphicFrame>
        <p:nvGraphicFramePr>
          <p:cNvPr id="37890" name="Object 7"/>
          <p:cNvGraphicFramePr>
            <a:graphicFrameLocks noChangeAspect="1"/>
          </p:cNvGraphicFramePr>
          <p:nvPr/>
        </p:nvGraphicFramePr>
        <p:xfrm>
          <a:off x="2419350" y="1574800"/>
          <a:ext cx="3581400" cy="2235200"/>
        </p:xfrm>
        <a:graphic>
          <a:graphicData uri="http://schemas.openxmlformats.org/presentationml/2006/ole">
            <mc:AlternateContent xmlns:mc="http://schemas.openxmlformats.org/markup-compatibility/2006">
              <mc:Choice xmlns:v="urn:schemas-microsoft-com:vml" Requires="v">
                <p:oleObj spid="_x0000_s37915" name="Equation" r:id="rId1" imgW="3581400" imgH="2235200" progId="Equation.DSMT4">
                  <p:embed/>
                </p:oleObj>
              </mc:Choice>
              <mc:Fallback>
                <p:oleObj name="Equation" r:id="rId1" imgW="3581400" imgH="2235200" progId="Equation.DSMT4">
                  <p:embed/>
                  <p:pic>
                    <p:nvPicPr>
                      <p:cNvPr id="0" name="图片 379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574800"/>
                        <a:ext cx="3581400" cy="22352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dissolve">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7892">
                                            <p:txEl>
                                              <p:pRg st="7" end="7"/>
                                            </p:txEl>
                                          </p:spTgt>
                                        </p:tgtEl>
                                        <p:attrNameLst>
                                          <p:attrName>style.visibility</p:attrName>
                                        </p:attrNameLst>
                                      </p:cBhvr>
                                      <p:to>
                                        <p:strVal val="visible"/>
                                      </p:to>
                                    </p:set>
                                    <p:anim calcmode="lin" valueType="num">
                                      <p:cBhvr additive="base">
                                        <p:cTn id="12" dur="500" fill="hold"/>
                                        <p:tgtEl>
                                          <p:spTgt spid="37892">
                                            <p:txEl>
                                              <p:pRg st="7" end="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8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7892">
                                            <p:txEl>
                                              <p:pRg st="8" end="8"/>
                                            </p:txEl>
                                          </p:spTgt>
                                        </p:tgtEl>
                                        <p:attrNameLst>
                                          <p:attrName>style.visibility</p:attrName>
                                        </p:attrNameLst>
                                      </p:cBhvr>
                                      <p:to>
                                        <p:strVal val="visible"/>
                                      </p:to>
                                    </p:set>
                                    <p:anim calcmode="lin" valueType="num">
                                      <p:cBhvr additive="base">
                                        <p:cTn id="18" dur="500" fill="hold"/>
                                        <p:tgtEl>
                                          <p:spTgt spid="37892">
                                            <p:txEl>
                                              <p:pRg st="8" end="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789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7892">
                                            <p:txEl>
                                              <p:pRg st="9" end="9"/>
                                            </p:txEl>
                                          </p:spTgt>
                                        </p:tgtEl>
                                        <p:attrNameLst>
                                          <p:attrName>style.visibility</p:attrName>
                                        </p:attrNameLst>
                                      </p:cBhvr>
                                      <p:to>
                                        <p:strVal val="visible"/>
                                      </p:to>
                                    </p:set>
                                    <p:anim calcmode="lin" valueType="num">
                                      <p:cBhvr additive="base">
                                        <p:cTn id="24" dur="500" fill="hold"/>
                                        <p:tgtEl>
                                          <p:spTgt spid="37892">
                                            <p:txEl>
                                              <p:pRg st="9" end="9"/>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789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14400" y="385746"/>
            <a:ext cx="7772400" cy="685800"/>
          </a:xfrm>
        </p:spPr>
        <p:txBody>
          <a:bodyPr>
            <a:normAutofit fontScale="90000"/>
          </a:bodyPr>
          <a:lstStyle/>
          <a:p>
            <a:pPr eaLnBrk="1" fontAlgn="auto" hangingPunct="1">
              <a:spcAft>
                <a:spcPts val="0"/>
              </a:spcAft>
              <a:defRPr/>
            </a:pPr>
            <a:r>
              <a:rPr lang="en-US" altLang="zh-CN" dirty="0" smtClean="0"/>
              <a:t>3. </a:t>
            </a:r>
            <a:r>
              <a:rPr lang="zh-CN" altLang="en-US" dirty="0" smtClean="0"/>
              <a:t>苏更诺</a:t>
            </a:r>
            <a:r>
              <a:rPr lang="en-US" altLang="zh-CN" dirty="0" smtClean="0"/>
              <a:t>(</a:t>
            </a:r>
            <a:r>
              <a:rPr lang="en-US" altLang="zh-CN" dirty="0" err="1" smtClean="0"/>
              <a:t>Sugeno</a:t>
            </a:r>
            <a:r>
              <a:rPr lang="en-US" altLang="zh-CN" dirty="0" smtClean="0"/>
              <a:t>)</a:t>
            </a:r>
            <a:r>
              <a:rPr lang="zh-CN" altLang="en-US" dirty="0" smtClean="0"/>
              <a:t>方法</a:t>
            </a:r>
            <a:endParaRPr lang="zh-CN" altLang="zh-CN" dirty="0"/>
          </a:p>
        </p:txBody>
      </p:sp>
      <p:sp>
        <p:nvSpPr>
          <p:cNvPr id="38917" name="Rectangle 3" descr="Rectangle: Click to edit Master text styles&#10;Second level&#10;Third level&#10;Fourth level&#10;Fifth level"/>
          <p:cNvSpPr>
            <a:spLocks noGrp="1" noChangeArrowheads="1"/>
          </p:cNvSpPr>
          <p:nvPr>
            <p:ph idx="1"/>
          </p:nvPr>
        </p:nvSpPr>
        <p:spPr>
          <a:xfrm>
            <a:off x="1214438" y="1771650"/>
            <a:ext cx="6869388" cy="4229100"/>
          </a:xfrm>
        </p:spPr>
        <p:txBody>
          <a:bodyPr/>
          <a:lstStyle/>
          <a:p>
            <a:pPr eaLnBrk="1" hangingPunct="1">
              <a:buClrTx/>
              <a:buSzTx/>
            </a:pPr>
            <a:r>
              <a:rPr lang="zh-CN" altLang="en-US" sz="2800" dirty="0" smtClean="0"/>
              <a:t>该方法通过递推计算求出</a:t>
            </a:r>
            <a:r>
              <a:rPr lang="en-US" altLang="zh-CN" sz="2800" dirty="0" smtClean="0"/>
              <a:t>B</a:t>
            </a:r>
            <a:r>
              <a:rPr lang="en-US" altLang="zh-CN" sz="2800" dirty="0" smtClean="0">
                <a:latin typeface="Times New Roman" panose="02020603050405020304" pitchFamily="18" charset="0"/>
              </a:rPr>
              <a:t>’</a:t>
            </a:r>
            <a:r>
              <a:rPr lang="zh-CN" altLang="en-US" sz="2800" dirty="0" smtClean="0"/>
              <a:t>，具体为：</a:t>
            </a:r>
            <a:endParaRPr lang="zh-CN" altLang="en-US" sz="2800" dirty="0" smtClean="0"/>
          </a:p>
          <a:p>
            <a:pPr eaLnBrk="1" hangingPunct="1">
              <a:buClrTx/>
              <a:buSzTx/>
              <a:buFontTx/>
              <a:buNone/>
            </a:pPr>
            <a:r>
              <a:rPr lang="en-US" altLang="zh-CN" sz="2800" dirty="0" smtClean="0">
                <a:solidFill>
                  <a:schemeClr val="tx1"/>
                </a:solidFill>
              </a:rPr>
              <a:t>B</a:t>
            </a:r>
            <a:r>
              <a:rPr lang="en-US" altLang="zh-CN" sz="2800" dirty="0" smtClean="0">
                <a:solidFill>
                  <a:schemeClr val="tx1"/>
                </a:solidFill>
                <a:latin typeface="Times New Roman" panose="02020603050405020304" pitchFamily="18" charset="0"/>
              </a:rPr>
              <a:t>’</a:t>
            </a:r>
            <a:r>
              <a:rPr lang="en-US" altLang="zh-CN" sz="2800" baseline="-25000" dirty="0" smtClean="0">
                <a:solidFill>
                  <a:schemeClr val="tx1"/>
                </a:solidFill>
              </a:rPr>
              <a:t>1</a:t>
            </a:r>
            <a:r>
              <a:rPr lang="en-US" altLang="zh-CN" sz="2800" dirty="0" smtClean="0">
                <a:solidFill>
                  <a:schemeClr val="tx1"/>
                </a:solidFill>
              </a:rPr>
              <a:t>=A</a:t>
            </a:r>
            <a:r>
              <a:rPr lang="en-US" altLang="zh-CN" sz="2800" dirty="0" smtClean="0">
                <a:solidFill>
                  <a:schemeClr val="tx1"/>
                </a:solidFill>
                <a:latin typeface="Times New Roman" panose="02020603050405020304" pitchFamily="18" charset="0"/>
              </a:rPr>
              <a:t>’</a:t>
            </a:r>
            <a:r>
              <a:rPr lang="en-US" altLang="zh-CN" sz="2800" baseline="-25000" dirty="0" smtClean="0">
                <a:solidFill>
                  <a:schemeClr val="tx1"/>
                </a:solidFill>
              </a:rPr>
              <a:t>1</a:t>
            </a:r>
            <a:r>
              <a:rPr lang="en-US" altLang="zh-CN" sz="2800" dirty="0" smtClean="0">
                <a:solidFill>
                  <a:schemeClr val="tx1"/>
                </a:solidFill>
              </a:rPr>
              <a:t>◦R(A</a:t>
            </a:r>
            <a:r>
              <a:rPr lang="en-US" altLang="zh-CN" sz="2800" baseline="-25000" dirty="0" smtClean="0">
                <a:solidFill>
                  <a:schemeClr val="tx1"/>
                </a:solidFill>
              </a:rPr>
              <a:t>1</a:t>
            </a:r>
            <a:r>
              <a:rPr lang="en-US" altLang="zh-CN" sz="2800" dirty="0" smtClean="0">
                <a:solidFill>
                  <a:schemeClr val="tx1"/>
                </a:solidFill>
              </a:rPr>
              <a:t>,B)</a:t>
            </a:r>
            <a:endParaRPr lang="en-US" altLang="zh-CN" sz="2800" dirty="0" smtClean="0">
              <a:solidFill>
                <a:schemeClr val="tx1"/>
              </a:solidFill>
            </a:endParaRPr>
          </a:p>
          <a:p>
            <a:pPr eaLnBrk="1" hangingPunct="1">
              <a:buClrTx/>
              <a:buSzTx/>
              <a:buFontTx/>
              <a:buNone/>
            </a:pPr>
            <a:r>
              <a:rPr lang="en-US" altLang="zh-CN" sz="2800" dirty="0" smtClean="0">
                <a:solidFill>
                  <a:schemeClr val="tx1"/>
                </a:solidFill>
              </a:rPr>
              <a:t>B</a:t>
            </a:r>
            <a:r>
              <a:rPr lang="en-US" altLang="zh-CN" sz="2800" dirty="0" smtClean="0">
                <a:solidFill>
                  <a:schemeClr val="tx1"/>
                </a:solidFill>
                <a:latin typeface="Times New Roman" panose="02020603050405020304" pitchFamily="18" charset="0"/>
              </a:rPr>
              <a:t>’</a:t>
            </a:r>
            <a:r>
              <a:rPr lang="en-US" altLang="zh-CN" sz="2800" baseline="-25000" dirty="0" smtClean="0">
                <a:solidFill>
                  <a:schemeClr val="tx1"/>
                </a:solidFill>
              </a:rPr>
              <a:t>2</a:t>
            </a:r>
            <a:r>
              <a:rPr lang="en-US" altLang="zh-CN" sz="2800" dirty="0" smtClean="0">
                <a:solidFill>
                  <a:schemeClr val="tx1"/>
                </a:solidFill>
              </a:rPr>
              <a:t>=A</a:t>
            </a:r>
            <a:r>
              <a:rPr lang="en-US" altLang="zh-CN" sz="2800" dirty="0" smtClean="0">
                <a:solidFill>
                  <a:schemeClr val="tx1"/>
                </a:solidFill>
                <a:latin typeface="Times New Roman" panose="02020603050405020304" pitchFamily="18" charset="0"/>
              </a:rPr>
              <a:t>’</a:t>
            </a:r>
            <a:r>
              <a:rPr lang="en-US" altLang="zh-CN" sz="2800" baseline="-25000" dirty="0" smtClean="0">
                <a:solidFill>
                  <a:schemeClr val="tx1"/>
                </a:solidFill>
              </a:rPr>
              <a:t>2</a:t>
            </a:r>
            <a:r>
              <a:rPr lang="en-US" altLang="zh-CN" sz="2800" dirty="0" smtClean="0">
                <a:solidFill>
                  <a:schemeClr val="tx1"/>
                </a:solidFill>
              </a:rPr>
              <a:t>◦R(A</a:t>
            </a:r>
            <a:r>
              <a:rPr lang="en-US" altLang="zh-CN" sz="2800" baseline="-25000" dirty="0" smtClean="0">
                <a:solidFill>
                  <a:schemeClr val="tx1"/>
                </a:solidFill>
              </a:rPr>
              <a:t>2</a:t>
            </a:r>
            <a:r>
              <a:rPr lang="en-US" altLang="zh-CN" sz="2800" dirty="0" smtClean="0">
                <a:solidFill>
                  <a:schemeClr val="tx1"/>
                </a:solidFill>
              </a:rPr>
              <a:t>,B</a:t>
            </a:r>
            <a:r>
              <a:rPr lang="en-US" altLang="zh-CN" sz="2800" dirty="0" smtClean="0">
                <a:solidFill>
                  <a:schemeClr val="tx1"/>
                </a:solidFill>
                <a:latin typeface="Times New Roman" panose="02020603050405020304" pitchFamily="18" charset="0"/>
              </a:rPr>
              <a:t>’</a:t>
            </a:r>
            <a:r>
              <a:rPr lang="en-US" altLang="zh-CN" sz="2800" baseline="-25000" dirty="0" smtClean="0">
                <a:solidFill>
                  <a:schemeClr val="tx1"/>
                </a:solidFill>
              </a:rPr>
              <a:t>1</a:t>
            </a:r>
            <a:r>
              <a:rPr lang="en-US" altLang="zh-CN" sz="2800" dirty="0" smtClean="0">
                <a:solidFill>
                  <a:schemeClr val="tx1"/>
                </a:solidFill>
              </a:rPr>
              <a:t>)</a:t>
            </a:r>
            <a:endParaRPr lang="en-US" altLang="zh-CN" sz="2800" dirty="0" smtClean="0">
              <a:solidFill>
                <a:schemeClr val="tx1"/>
              </a:solidFill>
            </a:endParaRPr>
          </a:p>
          <a:p>
            <a:pPr eaLnBrk="1" hangingPunct="1">
              <a:buClrTx/>
              <a:buSzTx/>
              <a:buFontTx/>
              <a:buNone/>
            </a:pPr>
            <a:r>
              <a:rPr lang="en-US" altLang="zh-CN" sz="2800" dirty="0" smtClean="0">
                <a:solidFill>
                  <a:schemeClr val="tx1"/>
                </a:solidFill>
                <a:latin typeface="Times New Roman" panose="02020603050405020304" pitchFamily="18" charset="0"/>
              </a:rPr>
              <a:t>…</a:t>
            </a:r>
            <a:endParaRPr lang="en-US" altLang="zh-CN" sz="2800" dirty="0" smtClean="0">
              <a:solidFill>
                <a:schemeClr val="tx1"/>
              </a:solidFill>
            </a:endParaRPr>
          </a:p>
          <a:p>
            <a:pPr eaLnBrk="1" hangingPunct="1">
              <a:buClrTx/>
              <a:buSzTx/>
              <a:buFontTx/>
              <a:buNone/>
            </a:pPr>
            <a:r>
              <a:rPr lang="en-US" altLang="zh-CN" sz="2800" dirty="0" smtClean="0">
                <a:solidFill>
                  <a:schemeClr val="tx1"/>
                </a:solidFill>
              </a:rPr>
              <a:t>B</a:t>
            </a:r>
            <a:r>
              <a:rPr lang="en-US" altLang="zh-CN" sz="2800" dirty="0" smtClean="0">
                <a:solidFill>
                  <a:schemeClr val="tx1"/>
                </a:solidFill>
                <a:latin typeface="Times New Roman" panose="02020603050405020304" pitchFamily="18" charset="0"/>
              </a:rPr>
              <a:t>’</a:t>
            </a:r>
            <a:r>
              <a:rPr lang="en-US" altLang="zh-CN" sz="2800" dirty="0" smtClean="0">
                <a:solidFill>
                  <a:schemeClr val="tx1"/>
                </a:solidFill>
              </a:rPr>
              <a:t>=</a:t>
            </a:r>
            <a:r>
              <a:rPr lang="en-US" altLang="zh-CN" sz="2800" dirty="0" err="1" smtClean="0">
                <a:solidFill>
                  <a:schemeClr val="tx1"/>
                </a:solidFill>
              </a:rPr>
              <a:t>B</a:t>
            </a:r>
            <a:r>
              <a:rPr lang="en-US" altLang="zh-CN" sz="2800" dirty="0" err="1" smtClean="0">
                <a:solidFill>
                  <a:schemeClr val="tx1"/>
                </a:solidFill>
                <a:latin typeface="Times New Roman" panose="02020603050405020304" pitchFamily="18" charset="0"/>
              </a:rPr>
              <a:t>’</a:t>
            </a:r>
            <a:r>
              <a:rPr lang="en-US" altLang="zh-CN" sz="2800" baseline="-25000" dirty="0" err="1" smtClean="0">
                <a:solidFill>
                  <a:schemeClr val="tx1"/>
                </a:solidFill>
              </a:rPr>
              <a:t>n</a:t>
            </a:r>
            <a:r>
              <a:rPr lang="en-US" altLang="zh-CN" sz="2800" dirty="0" smtClean="0">
                <a:solidFill>
                  <a:schemeClr val="tx1"/>
                </a:solidFill>
              </a:rPr>
              <a:t>=</a:t>
            </a:r>
            <a:r>
              <a:rPr lang="en-US" altLang="zh-CN" sz="2800" dirty="0" err="1" smtClean="0">
                <a:solidFill>
                  <a:schemeClr val="tx1"/>
                </a:solidFill>
              </a:rPr>
              <a:t>A</a:t>
            </a:r>
            <a:r>
              <a:rPr lang="en-US" altLang="zh-CN" sz="2800" dirty="0" err="1" smtClean="0">
                <a:solidFill>
                  <a:schemeClr val="tx1"/>
                </a:solidFill>
                <a:latin typeface="Times New Roman" panose="02020603050405020304" pitchFamily="18" charset="0"/>
              </a:rPr>
              <a:t>’</a:t>
            </a:r>
            <a:r>
              <a:rPr lang="en-US" altLang="zh-CN" sz="2800" baseline="-25000" dirty="0" err="1" smtClean="0">
                <a:solidFill>
                  <a:schemeClr val="tx1"/>
                </a:solidFill>
              </a:rPr>
              <a:t>n</a:t>
            </a:r>
            <a:r>
              <a:rPr lang="en-US" altLang="zh-CN" sz="2800" dirty="0" err="1" smtClean="0">
                <a:solidFill>
                  <a:schemeClr val="tx1"/>
                </a:solidFill>
              </a:rPr>
              <a:t>◦R</a:t>
            </a:r>
            <a:r>
              <a:rPr lang="en-US" altLang="zh-CN" sz="2800" dirty="0" smtClean="0">
                <a:solidFill>
                  <a:schemeClr val="tx1"/>
                </a:solidFill>
              </a:rPr>
              <a:t>(A</a:t>
            </a:r>
            <a:r>
              <a:rPr lang="en-US" altLang="zh-CN" sz="2800" baseline="-25000" dirty="0" smtClean="0">
                <a:solidFill>
                  <a:schemeClr val="tx1"/>
                </a:solidFill>
              </a:rPr>
              <a:t>n</a:t>
            </a:r>
            <a:r>
              <a:rPr lang="en-US" altLang="zh-CN" sz="2800" dirty="0" smtClean="0">
                <a:solidFill>
                  <a:schemeClr val="tx1"/>
                </a:solidFill>
              </a:rPr>
              <a:t>,B</a:t>
            </a:r>
            <a:r>
              <a:rPr lang="en-US" altLang="zh-CN" sz="2800" dirty="0" smtClean="0">
                <a:solidFill>
                  <a:schemeClr val="tx1"/>
                </a:solidFill>
                <a:latin typeface="Times New Roman" panose="02020603050405020304" pitchFamily="18" charset="0"/>
              </a:rPr>
              <a:t>’</a:t>
            </a:r>
            <a:r>
              <a:rPr lang="en-US" altLang="zh-CN" sz="2800" baseline="-25000" dirty="0" smtClean="0">
                <a:solidFill>
                  <a:schemeClr val="tx1"/>
                </a:solidFill>
              </a:rPr>
              <a:t>n-1</a:t>
            </a:r>
            <a:r>
              <a:rPr lang="en-US" altLang="zh-CN" sz="2800" dirty="0" smtClean="0">
                <a:solidFill>
                  <a:schemeClr val="tx1"/>
                </a:solidFill>
              </a:rPr>
              <a:t>)</a:t>
            </a:r>
            <a:endParaRPr lang="en-US" altLang="zh-CN" sz="2800" dirty="0" smtClean="0">
              <a:solidFill>
                <a:schemeClr val="tx1"/>
              </a:solidFill>
            </a:endParaRPr>
          </a:p>
          <a:p>
            <a:pPr eaLnBrk="1" hangingPunct="1">
              <a:buClrTx/>
              <a:buSzTx/>
              <a:buFontTx/>
              <a:buNone/>
            </a:pPr>
            <a:endParaRPr lang="en-US" altLang="zh-CN" sz="2800" dirty="0" smtClean="0"/>
          </a:p>
        </p:txBody>
      </p:sp>
      <p:sp>
        <p:nvSpPr>
          <p:cNvPr id="6" name="灯片编号占位符 5"/>
          <p:cNvSpPr>
            <a:spLocks noGrp="1"/>
          </p:cNvSpPr>
          <p:nvPr>
            <p:ph type="sldNum" sz="quarter" idx="12"/>
          </p:nvPr>
        </p:nvSpPr>
        <p:spPr/>
        <p:txBody>
          <a:bodyPr/>
          <a:lstStyle/>
          <a:p>
            <a:pPr>
              <a:defRPr/>
            </a:pPr>
            <a:fld id="{0DFB1D97-729F-487F-AC92-9877B30B37F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 calcmode="lin" valueType="num">
                                      <p:cBhvr additive="base">
                                        <p:cTn id="7" dur="500" fill="hold"/>
                                        <p:tgtEl>
                                          <p:spTgt spid="389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7">
                                            <p:txEl>
                                              <p:pRg st="1" end="1"/>
                                            </p:txEl>
                                          </p:spTgt>
                                        </p:tgtEl>
                                        <p:attrNameLst>
                                          <p:attrName>style.visibility</p:attrName>
                                        </p:attrNameLst>
                                      </p:cBhvr>
                                      <p:to>
                                        <p:strVal val="visible"/>
                                      </p:to>
                                    </p:set>
                                    <p:anim calcmode="lin" valueType="num">
                                      <p:cBhvr additive="base">
                                        <p:cTn id="13" dur="500" fill="hold"/>
                                        <p:tgtEl>
                                          <p:spTgt spid="3891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7">
                                            <p:txEl>
                                              <p:pRg st="2" end="2"/>
                                            </p:txEl>
                                          </p:spTgt>
                                        </p:tgtEl>
                                        <p:attrNameLst>
                                          <p:attrName>style.visibility</p:attrName>
                                        </p:attrNameLst>
                                      </p:cBhvr>
                                      <p:to>
                                        <p:strVal val="visible"/>
                                      </p:to>
                                    </p:set>
                                    <p:anim calcmode="lin" valueType="num">
                                      <p:cBhvr additive="base">
                                        <p:cTn id="19" dur="500" fill="hold"/>
                                        <p:tgtEl>
                                          <p:spTgt spid="3891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7">
                                            <p:txEl>
                                              <p:pRg st="3" end="3"/>
                                            </p:txEl>
                                          </p:spTgt>
                                        </p:tgtEl>
                                        <p:attrNameLst>
                                          <p:attrName>style.visibility</p:attrName>
                                        </p:attrNameLst>
                                      </p:cBhvr>
                                      <p:to>
                                        <p:strVal val="visible"/>
                                      </p:to>
                                    </p:set>
                                    <p:anim calcmode="lin" valueType="num">
                                      <p:cBhvr additive="base">
                                        <p:cTn id="25" dur="500" fill="hold"/>
                                        <p:tgtEl>
                                          <p:spTgt spid="3891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917">
                                            <p:txEl>
                                              <p:pRg st="4" end="4"/>
                                            </p:txEl>
                                          </p:spTgt>
                                        </p:tgtEl>
                                        <p:attrNameLst>
                                          <p:attrName>style.visibility</p:attrName>
                                        </p:attrNameLst>
                                      </p:cBhvr>
                                      <p:to>
                                        <p:strVal val="visible"/>
                                      </p:to>
                                    </p:set>
                                    <p:anim calcmode="lin" valueType="num">
                                      <p:cBhvr additive="base">
                                        <p:cTn id="31" dur="500" fill="hold"/>
                                        <p:tgtEl>
                                          <p:spTgt spid="3891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457200"/>
            <a:ext cx="8134376" cy="838200"/>
          </a:xfrm>
        </p:spPr>
        <p:txBody>
          <a:bodyPr/>
          <a:lstStyle/>
          <a:p>
            <a:pPr eaLnBrk="1" hangingPunct="1">
              <a:defRPr/>
            </a:pPr>
            <a:r>
              <a:rPr lang="zh-CN" altLang="en-US" dirty="0" smtClean="0"/>
              <a:t>苏更诺方法举例</a:t>
            </a:r>
            <a:endParaRPr lang="zh-CN" altLang="en-US" dirty="0"/>
          </a:p>
        </p:txBody>
      </p:sp>
      <p:sp>
        <p:nvSpPr>
          <p:cNvPr id="38917" name="内容占位符 2"/>
          <p:cNvSpPr>
            <a:spLocks noGrp="1"/>
          </p:cNvSpPr>
          <p:nvPr>
            <p:ph idx="1"/>
          </p:nvPr>
        </p:nvSpPr>
        <p:spPr/>
        <p:txBody>
          <a:bodyPr/>
          <a:lstStyle/>
          <a:p>
            <a:pPr eaLnBrk="1" hangingPunct="1">
              <a:buFont typeface="楷体" panose="02010609060101010101" pitchFamily="49" charset="-122"/>
              <a:buChar char="☆"/>
            </a:pPr>
            <a:r>
              <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对上例的数据，使用</a:t>
            </a:r>
            <a:r>
              <a:rPr lang="en-US" altLang="zh-CN"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a:t>
            </a:r>
            <a:r>
              <a:rPr lang="en-US" altLang="zh-CN"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s</a:t>
            </a:r>
            <a:r>
              <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关系可得：</a:t>
            </a:r>
            <a:endParaRPr lang="zh-CN" altLang="en-US"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4" name="灯片编号占位符 3"/>
          <p:cNvSpPr>
            <a:spLocks noGrp="1"/>
          </p:cNvSpPr>
          <p:nvPr>
            <p:ph type="sldNum" sz="quarter" idx="12"/>
          </p:nvPr>
        </p:nvSpPr>
        <p:spPr/>
        <p:txBody>
          <a:bodyPr/>
          <a:lstStyle/>
          <a:p>
            <a:pPr>
              <a:defRPr/>
            </a:pPr>
            <a:fld id="{A7092C1E-BD2B-4DF6-8D50-483C896EED05}" type="slidenum">
              <a:rPr lang="en-US" altLang="zh-CN" smtClean="0"/>
            </a:fld>
            <a:endParaRPr lang="en-US" altLang="zh-CN"/>
          </a:p>
        </p:txBody>
      </p:sp>
      <p:graphicFrame>
        <p:nvGraphicFramePr>
          <p:cNvPr id="97282" name="Object 4"/>
          <p:cNvGraphicFramePr>
            <a:graphicFrameLocks noChangeAspect="1"/>
          </p:cNvGraphicFramePr>
          <p:nvPr/>
        </p:nvGraphicFramePr>
        <p:xfrm>
          <a:off x="838200" y="2425978"/>
          <a:ext cx="6629400" cy="1798638"/>
        </p:xfrm>
        <a:graphic>
          <a:graphicData uri="http://schemas.openxmlformats.org/presentationml/2006/ole">
            <mc:AlternateContent xmlns:mc="http://schemas.openxmlformats.org/markup-compatibility/2006">
              <mc:Choice xmlns:v="urn:schemas-microsoft-com:vml" Requires="v">
                <p:oleObj spid="_x0000_s38964" name="Equation" r:id="rId1" imgW="8051800" imgH="2235200" progId="Equation.DSMT4">
                  <p:embed/>
                </p:oleObj>
              </mc:Choice>
              <mc:Fallback>
                <p:oleObj name="Equation" r:id="rId1" imgW="8051800" imgH="2235200" progId="Equation.DSMT4">
                  <p:embed/>
                  <p:pic>
                    <p:nvPicPr>
                      <p:cNvPr id="0" name="图片 389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25978"/>
                        <a:ext cx="6629400" cy="1798638"/>
                      </a:xfrm>
                      <a:prstGeom prst="rect">
                        <a:avLst/>
                      </a:prstGeom>
                      <a:solidFill>
                        <a:schemeClr val="accent2">
                          <a:lumMod val="20000"/>
                          <a:lumOff val="80000"/>
                        </a:schemeClr>
                      </a:solidFill>
                      <a:ln>
                        <a:noFill/>
                      </a:ln>
                      <a:effectLst/>
                    </p:spPr>
                  </p:pic>
                </p:oleObj>
              </mc:Fallback>
            </mc:AlternateContent>
          </a:graphicData>
        </a:graphic>
      </p:graphicFrame>
      <p:graphicFrame>
        <p:nvGraphicFramePr>
          <p:cNvPr id="97283" name="Object 5"/>
          <p:cNvGraphicFramePr>
            <a:graphicFrameLocks noChangeAspect="1"/>
          </p:cNvGraphicFramePr>
          <p:nvPr/>
        </p:nvGraphicFramePr>
        <p:xfrm>
          <a:off x="685800" y="4430713"/>
          <a:ext cx="7550150" cy="1798637"/>
        </p:xfrm>
        <a:graphic>
          <a:graphicData uri="http://schemas.openxmlformats.org/presentationml/2006/ole">
            <mc:AlternateContent xmlns:mc="http://schemas.openxmlformats.org/markup-compatibility/2006">
              <mc:Choice xmlns:v="urn:schemas-microsoft-com:vml" Requires="v">
                <p:oleObj spid="_x0000_s38965" name="Equation" r:id="rId3" imgW="9169400" imgH="2235200" progId="Equation.DSMT4">
                  <p:embed/>
                </p:oleObj>
              </mc:Choice>
              <mc:Fallback>
                <p:oleObj name="Equation" r:id="rId3" imgW="9169400" imgH="2235200" progId="Equation.DSMT4">
                  <p:embed/>
                  <p:pic>
                    <p:nvPicPr>
                      <p:cNvPr id="0" name="图片 389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430713"/>
                        <a:ext cx="7550150" cy="1798637"/>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dissolve">
                                      <p:cBhvr>
                                        <p:cTn id="7" dur="500"/>
                                        <p:tgtEl>
                                          <p:spTgt spid="9728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checkerboard(across)">
                                      <p:cBhvr>
                                        <p:cTn id="12" dur="500"/>
                                        <p:tgtEl>
                                          <p:spTgt spid="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descr="Rectangle: Click to edit Master text styles&#10;Second level&#10;Third level&#10;Fourth level&#10;Fifth level"/>
          <p:cNvSpPr>
            <a:spLocks noGrp="1" noChangeArrowheads="1"/>
          </p:cNvSpPr>
          <p:nvPr>
            <p:ph idx="1"/>
          </p:nvPr>
        </p:nvSpPr>
        <p:spPr>
          <a:xfrm>
            <a:off x="381000" y="1066800"/>
            <a:ext cx="8458200" cy="5410200"/>
          </a:xfrm>
        </p:spPr>
        <p:txBody>
          <a:bodyPr>
            <a:normAutofit fontScale="85000" lnSpcReduction="20000"/>
          </a:bodyPr>
          <a:lstStyle/>
          <a:p>
            <a:pPr eaLnBrk="1" hangingPunct="1">
              <a:lnSpc>
                <a:spcPct val="90000"/>
              </a:lnSpc>
              <a:buFont typeface="Wingdings" panose="05000000000000000000" pitchFamily="2" charset="2"/>
              <a:buChar char="u"/>
            </a:pPr>
            <a:r>
              <a:rPr lang="zh-CN" altLang="en-US" sz="2000" dirty="0" smtClean="0">
                <a:solidFill>
                  <a:schemeClr val="tx1"/>
                </a:solidFill>
              </a:rPr>
              <a:t>所谓多重模糊推理，一般是指知识具有如下表示形式的一种推理：</a:t>
            </a:r>
            <a:endParaRPr lang="zh-CN" altLang="en-US" sz="2000" dirty="0" smtClean="0">
              <a:solidFill>
                <a:schemeClr val="tx1"/>
              </a:solidFill>
            </a:endParaRPr>
          </a:p>
          <a:p>
            <a:pPr marL="533400" indent="-533400" eaLnBrk="1" hangingPunct="1">
              <a:lnSpc>
                <a:spcPct val="90000"/>
              </a:lnSpc>
              <a:buFont typeface="Wingdings" panose="05000000000000000000" pitchFamily="2" charset="2"/>
              <a:buNone/>
            </a:pPr>
            <a:r>
              <a:rPr lang="en-US" altLang="zh-CN" sz="2000" dirty="0" smtClean="0"/>
              <a:t>IF 		x is A</a:t>
            </a:r>
            <a:r>
              <a:rPr lang="en-US" altLang="zh-CN" sz="2000" baseline="-25000" dirty="0" smtClean="0"/>
              <a:t>1</a:t>
            </a:r>
            <a:r>
              <a:rPr lang="en-US" altLang="zh-CN" sz="2000" dirty="0" smtClean="0"/>
              <a:t>	THEN		y is B</a:t>
            </a:r>
            <a:r>
              <a:rPr lang="en-US" altLang="zh-CN" sz="2000" baseline="-25000" dirty="0" smtClean="0"/>
              <a:t>1</a:t>
            </a:r>
            <a:r>
              <a:rPr lang="en-US" altLang="zh-CN" sz="2000" dirty="0" smtClean="0"/>
              <a:t>	ELSE</a:t>
            </a:r>
            <a:endParaRPr lang="en-US" altLang="zh-CN" sz="2000" dirty="0" smtClean="0"/>
          </a:p>
          <a:p>
            <a:pPr marL="533400" indent="-533400" eaLnBrk="1" hangingPunct="1">
              <a:lnSpc>
                <a:spcPct val="90000"/>
              </a:lnSpc>
              <a:buFont typeface="Wingdings" panose="05000000000000000000" pitchFamily="2" charset="2"/>
              <a:buNone/>
            </a:pPr>
            <a:r>
              <a:rPr lang="en-US" altLang="zh-CN" sz="2000" dirty="0" smtClean="0"/>
              <a:t>IF 		x is A</a:t>
            </a:r>
            <a:r>
              <a:rPr lang="en-US" altLang="zh-CN" sz="2000" baseline="-25000" dirty="0" smtClean="0"/>
              <a:t>2</a:t>
            </a:r>
            <a:r>
              <a:rPr lang="en-US" altLang="zh-CN" sz="2000" dirty="0" smtClean="0"/>
              <a:t>	THEN		y is B</a:t>
            </a:r>
            <a:r>
              <a:rPr lang="en-US" altLang="zh-CN" sz="2000" baseline="-25000" dirty="0" smtClean="0"/>
              <a:t>2</a:t>
            </a:r>
            <a:r>
              <a:rPr lang="en-US" altLang="zh-CN" sz="2000" dirty="0" smtClean="0"/>
              <a:t>	ELSE</a:t>
            </a:r>
            <a:endParaRPr lang="en-US" altLang="zh-CN" sz="2000" dirty="0" smtClean="0"/>
          </a:p>
          <a:p>
            <a:pPr marL="533400" indent="-533400" eaLnBrk="1" hangingPunct="1">
              <a:lnSpc>
                <a:spcPct val="90000"/>
              </a:lnSpc>
              <a:buFont typeface="Wingdings" panose="05000000000000000000" pitchFamily="2" charset="2"/>
              <a:buNone/>
            </a:pPr>
            <a:r>
              <a:rPr lang="en-US" altLang="zh-CN" sz="2000" dirty="0" smtClean="0">
                <a:latin typeface="Times New Roman" panose="02020603050405020304" pitchFamily="18" charset="0"/>
              </a:rPr>
              <a:t>…</a:t>
            </a:r>
            <a:endParaRPr lang="en-US" altLang="zh-CN" sz="2000" dirty="0" smtClean="0"/>
          </a:p>
          <a:p>
            <a:pPr marL="533400" indent="-533400" eaLnBrk="1" hangingPunct="1">
              <a:lnSpc>
                <a:spcPct val="90000"/>
              </a:lnSpc>
              <a:buFont typeface="Wingdings" panose="05000000000000000000" pitchFamily="2" charset="2"/>
              <a:buNone/>
            </a:pPr>
            <a:r>
              <a:rPr lang="en-US" altLang="zh-CN" sz="2000" dirty="0" smtClean="0"/>
              <a:t>IF 		x is A</a:t>
            </a:r>
            <a:r>
              <a:rPr lang="en-US" altLang="zh-CN" sz="2000" baseline="-25000" dirty="0" smtClean="0"/>
              <a:t>n</a:t>
            </a:r>
            <a:r>
              <a:rPr lang="en-US" altLang="zh-CN" sz="2000" dirty="0" smtClean="0"/>
              <a:t>	THEN		y is </a:t>
            </a:r>
            <a:r>
              <a:rPr lang="en-US" altLang="zh-CN" sz="2000" dirty="0" err="1" smtClean="0"/>
              <a:t>B</a:t>
            </a:r>
            <a:r>
              <a:rPr lang="en-US" altLang="zh-CN" sz="2000" baseline="-25000" dirty="0" err="1" smtClean="0"/>
              <a:t>n</a:t>
            </a:r>
            <a:r>
              <a:rPr lang="en-US" altLang="zh-CN" sz="2000" dirty="0" smtClean="0"/>
              <a:t>	</a:t>
            </a:r>
            <a:endParaRPr lang="en-US" altLang="zh-CN" sz="2000" dirty="0" smtClean="0"/>
          </a:p>
          <a:p>
            <a:pPr marL="533400" indent="-533400" eaLnBrk="1" hangingPunct="1">
              <a:lnSpc>
                <a:spcPct val="90000"/>
              </a:lnSpc>
              <a:buFont typeface="Wingdings" panose="05000000000000000000" pitchFamily="2" charset="2"/>
              <a:buNone/>
            </a:pPr>
            <a:r>
              <a:rPr lang="zh-CN" altLang="en-US" sz="2000" dirty="0" smtClean="0"/>
              <a:t>其中，</a:t>
            </a:r>
            <a:r>
              <a:rPr lang="en-US" altLang="zh-CN" sz="2000" dirty="0" err="1" smtClean="0"/>
              <a:t>A</a:t>
            </a:r>
            <a:r>
              <a:rPr lang="en-US" altLang="zh-CN" sz="2000" baseline="-25000" dirty="0" err="1" smtClean="0"/>
              <a:t>i</a:t>
            </a:r>
            <a:r>
              <a:rPr lang="en-US" altLang="zh-CN" sz="2000" dirty="0" err="1" smtClean="0"/>
              <a:t>∈</a:t>
            </a:r>
            <a:r>
              <a:rPr lang="en-US" altLang="zh-CN" sz="2000" dirty="0" err="1" smtClean="0">
                <a:latin typeface="Euclid Fraktur" pitchFamily="66" charset="0"/>
              </a:rPr>
              <a:t>F</a:t>
            </a:r>
            <a:r>
              <a:rPr lang="en-US" altLang="zh-CN" sz="2000" dirty="0" smtClean="0"/>
              <a:t>(U),</a:t>
            </a:r>
            <a:r>
              <a:rPr lang="en-US" altLang="zh-CN" sz="2000" dirty="0" err="1" smtClean="0"/>
              <a:t>B</a:t>
            </a:r>
            <a:r>
              <a:rPr lang="en-US" altLang="zh-CN" sz="2000" baseline="-25000" dirty="0" err="1" smtClean="0"/>
              <a:t>i</a:t>
            </a:r>
            <a:r>
              <a:rPr lang="en-US" altLang="zh-CN" sz="2000" dirty="0" err="1" smtClean="0"/>
              <a:t>∈</a:t>
            </a:r>
            <a:r>
              <a:rPr lang="en-US" altLang="zh-CN" sz="2000" dirty="0" err="1" smtClean="0">
                <a:latin typeface="Euclid Fraktur" pitchFamily="66" charset="0"/>
              </a:rPr>
              <a:t>F</a:t>
            </a:r>
            <a:r>
              <a:rPr lang="en-US" altLang="zh-CN" sz="2000" dirty="0" smtClean="0"/>
              <a:t>(V),</a:t>
            </a:r>
            <a:r>
              <a:rPr lang="en-US" altLang="zh-CN" sz="2000" dirty="0" err="1" smtClean="0"/>
              <a:t>i</a:t>
            </a:r>
            <a:r>
              <a:rPr lang="en-US" altLang="zh-CN" sz="2000" dirty="0" smtClean="0"/>
              <a:t>=1,2,</a:t>
            </a:r>
            <a:r>
              <a:rPr lang="en-US" altLang="zh-CN" sz="2000" dirty="0" smtClean="0">
                <a:latin typeface="Times New Roman" panose="02020603050405020304" pitchFamily="18" charset="0"/>
              </a:rPr>
              <a:t>…</a:t>
            </a:r>
            <a:r>
              <a:rPr lang="en-US" altLang="zh-CN" sz="2000" dirty="0" smtClean="0"/>
              <a:t>,n</a:t>
            </a:r>
            <a:r>
              <a:rPr lang="zh-CN" altLang="en-US" sz="2000" dirty="0" smtClean="0"/>
              <a:t>。</a:t>
            </a:r>
            <a:endParaRPr lang="zh-CN" altLang="en-US" sz="2000" dirty="0" smtClean="0"/>
          </a:p>
          <a:p>
            <a:pPr eaLnBrk="1" hangingPunct="1">
              <a:lnSpc>
                <a:spcPct val="90000"/>
              </a:lnSpc>
              <a:buFont typeface="Wingdings" panose="05000000000000000000" pitchFamily="2" charset="2"/>
              <a:buChar char="u"/>
            </a:pPr>
            <a:r>
              <a:rPr lang="zh-CN" altLang="en-US" sz="2000" dirty="0" smtClean="0">
                <a:solidFill>
                  <a:schemeClr val="tx1"/>
                </a:solidFill>
              </a:rPr>
              <a:t>这里只讨论它的一种简单形式：</a:t>
            </a:r>
            <a:endParaRPr lang="zh-CN" altLang="en-US" sz="2000" dirty="0" smtClean="0">
              <a:solidFill>
                <a:schemeClr val="tx1"/>
              </a:solidFill>
            </a:endParaRPr>
          </a:p>
          <a:p>
            <a:pPr marL="533400" indent="-533400" eaLnBrk="1" hangingPunct="1">
              <a:lnSpc>
                <a:spcPct val="90000"/>
              </a:lnSpc>
              <a:buFont typeface="Wingdings" panose="05000000000000000000" pitchFamily="2" charset="2"/>
              <a:buNone/>
            </a:pPr>
            <a:r>
              <a:rPr lang="en-US" altLang="zh-CN" sz="2000" dirty="0" smtClean="0"/>
              <a:t>IF 		x is A 	THEN		y is B		ELSE		y is C</a:t>
            </a:r>
            <a:endParaRPr lang="en-US" altLang="zh-CN" sz="2000" dirty="0" smtClean="0"/>
          </a:p>
          <a:p>
            <a:pPr marL="533400" indent="-533400" eaLnBrk="1" hangingPunct="1">
              <a:lnSpc>
                <a:spcPct val="90000"/>
              </a:lnSpc>
              <a:buFont typeface="Wingdings" panose="05000000000000000000" pitchFamily="2" charset="2"/>
              <a:buNone/>
            </a:pPr>
            <a:r>
              <a:rPr lang="zh-CN" altLang="en-US" sz="2000" dirty="0" smtClean="0"/>
              <a:t>其中</a:t>
            </a:r>
            <a:r>
              <a:rPr lang="en-US" altLang="zh-CN" sz="2000" dirty="0" smtClean="0"/>
              <a:t>A∈</a:t>
            </a:r>
            <a:r>
              <a:rPr lang="en-US" altLang="zh-CN" sz="2000" dirty="0" smtClean="0">
                <a:latin typeface="Euclid Fraktur" pitchFamily="66" charset="0"/>
              </a:rPr>
              <a:t>F</a:t>
            </a:r>
            <a:r>
              <a:rPr lang="en-US" altLang="zh-CN" sz="2000" dirty="0" smtClean="0"/>
              <a:t>(U),B,C∈</a:t>
            </a:r>
            <a:r>
              <a:rPr lang="en-US" altLang="zh-CN" sz="2000" dirty="0" smtClean="0">
                <a:latin typeface="Euclid Fraktur" pitchFamily="66" charset="0"/>
              </a:rPr>
              <a:t>F</a:t>
            </a:r>
            <a:r>
              <a:rPr lang="en-US" altLang="zh-CN" sz="2000" dirty="0" smtClean="0"/>
              <a:t>(V)</a:t>
            </a:r>
            <a:r>
              <a:rPr lang="zh-CN" altLang="en-US" sz="2000" dirty="0" smtClean="0"/>
              <a:t>。</a:t>
            </a:r>
            <a:endParaRPr lang="en-US" altLang="zh-CN" sz="2000" dirty="0" smtClean="0"/>
          </a:p>
          <a:p>
            <a:pPr eaLnBrk="1" hangingPunct="1">
              <a:lnSpc>
                <a:spcPct val="90000"/>
              </a:lnSpc>
              <a:buFont typeface="Wingdings" panose="05000000000000000000" pitchFamily="2" charset="2"/>
              <a:buChar char="u"/>
            </a:pPr>
            <a:r>
              <a:rPr lang="zh-CN" altLang="en-US" sz="2000" dirty="0" smtClean="0">
                <a:solidFill>
                  <a:schemeClr val="tx1"/>
                </a:solidFill>
              </a:rPr>
              <a:t>其推理模式为：</a:t>
            </a:r>
            <a:endParaRPr lang="zh-CN" altLang="en-US" sz="2000" dirty="0" smtClean="0">
              <a:solidFill>
                <a:schemeClr val="tx1"/>
              </a:solidFill>
            </a:endParaRPr>
          </a:p>
          <a:p>
            <a:pPr marL="533400" indent="-533400" eaLnBrk="1" hangingPunct="1">
              <a:lnSpc>
                <a:spcPct val="90000"/>
              </a:lnSpc>
              <a:buFont typeface="Wingdings" panose="05000000000000000000" pitchFamily="2" charset="2"/>
              <a:buNone/>
            </a:pPr>
            <a:r>
              <a:rPr lang="zh-CN" altLang="en-US" sz="2000" dirty="0" smtClean="0"/>
              <a:t>知识：</a:t>
            </a:r>
            <a:r>
              <a:rPr lang="en-US" altLang="zh-CN" sz="2000" dirty="0" smtClean="0"/>
              <a:t>IF x is A 		THEN 	y is B	ELSE	y is C</a:t>
            </a:r>
            <a:endParaRPr lang="en-US" altLang="zh-CN" sz="2000" dirty="0" smtClean="0"/>
          </a:p>
          <a:p>
            <a:pPr marL="533400" indent="-533400" eaLnBrk="1" hangingPunct="1">
              <a:lnSpc>
                <a:spcPct val="90000"/>
              </a:lnSpc>
              <a:buFont typeface="Wingdings" panose="05000000000000000000" pitchFamily="2" charset="2"/>
              <a:buNone/>
            </a:pPr>
            <a:r>
              <a:rPr lang="zh-CN" altLang="en-US" sz="2000" dirty="0" smtClean="0"/>
              <a:t>证据：	  </a:t>
            </a:r>
            <a:r>
              <a:rPr lang="en-US" altLang="zh-CN" sz="2000" dirty="0" smtClean="0"/>
              <a:t>x</a:t>
            </a:r>
            <a:r>
              <a:rPr lang="en-US" altLang="zh-CN" sz="2000" baseline="-25000" dirty="0" smtClean="0"/>
              <a:t>1</a:t>
            </a:r>
            <a:r>
              <a:rPr lang="en-US" altLang="zh-CN" sz="2000" dirty="0" smtClean="0"/>
              <a:t> is A</a:t>
            </a:r>
            <a:r>
              <a:rPr lang="en-US" altLang="zh-CN" sz="2000" dirty="0" smtClean="0">
                <a:latin typeface="Times New Roman" panose="02020603050405020304" pitchFamily="18" charset="0"/>
              </a:rPr>
              <a:t>’</a:t>
            </a:r>
            <a:r>
              <a:rPr lang="en-US" altLang="zh-CN" sz="2000" baseline="-25000" dirty="0" smtClean="0"/>
              <a:t> </a:t>
            </a:r>
            <a:endParaRPr lang="en-US" altLang="zh-CN" sz="2000" baseline="-25000" dirty="0" smtClean="0"/>
          </a:p>
          <a:p>
            <a:pPr marL="533400" indent="-533400" eaLnBrk="1" hangingPunct="1">
              <a:lnSpc>
                <a:spcPct val="90000"/>
              </a:lnSpc>
              <a:buFont typeface="Wingdings" panose="05000000000000000000" pitchFamily="2" charset="2"/>
              <a:buNone/>
            </a:pPr>
            <a:r>
              <a:rPr lang="en-US" altLang="zh-CN" sz="2000" dirty="0" smtClean="0"/>
              <a:t>------------------------------------------------------------------------------</a:t>
            </a:r>
            <a:endParaRPr lang="en-US" altLang="zh-CN" sz="2000" dirty="0" smtClean="0"/>
          </a:p>
          <a:p>
            <a:pPr marL="533400" indent="-533400" eaLnBrk="1" hangingPunct="1">
              <a:lnSpc>
                <a:spcPct val="90000"/>
              </a:lnSpc>
              <a:buFont typeface="Wingdings" panose="05000000000000000000" pitchFamily="2" charset="2"/>
              <a:buNone/>
            </a:pPr>
            <a:r>
              <a:rPr lang="zh-CN" altLang="en-US" sz="2000" dirty="0" smtClean="0"/>
              <a:t>结论：				</a:t>
            </a:r>
            <a:r>
              <a:rPr lang="en-US" altLang="zh-CN" sz="2000" dirty="0" smtClean="0"/>
              <a:t>y is D</a:t>
            </a:r>
            <a:endParaRPr lang="en-US" altLang="zh-CN" sz="2000" dirty="0" smtClean="0"/>
          </a:p>
          <a:p>
            <a:pPr marL="533400" indent="-533400" eaLnBrk="1" hangingPunct="1">
              <a:lnSpc>
                <a:spcPct val="90000"/>
              </a:lnSpc>
              <a:buFont typeface="Wingdings" panose="05000000000000000000" pitchFamily="2" charset="2"/>
              <a:buNone/>
            </a:pPr>
            <a:r>
              <a:rPr lang="zh-CN" altLang="en-US" sz="2000" dirty="0" smtClean="0"/>
              <a:t>其中</a:t>
            </a:r>
            <a:r>
              <a:rPr lang="en-US" altLang="zh-CN" sz="2000" dirty="0" smtClean="0"/>
              <a:t>A,A</a:t>
            </a:r>
            <a:r>
              <a:rPr lang="en-US" altLang="zh-CN" sz="2000" dirty="0" smtClean="0">
                <a:latin typeface="Times New Roman" panose="02020603050405020304" pitchFamily="18" charset="0"/>
              </a:rPr>
              <a:t>’</a:t>
            </a:r>
            <a:r>
              <a:rPr lang="en-US" altLang="zh-CN" sz="2000" dirty="0" smtClean="0"/>
              <a:t>∈</a:t>
            </a:r>
            <a:r>
              <a:rPr lang="en-US" altLang="zh-CN" sz="2000" dirty="0" smtClean="0">
                <a:latin typeface="Euclid Fraktur" pitchFamily="66" charset="0"/>
              </a:rPr>
              <a:t>F</a:t>
            </a:r>
            <a:r>
              <a:rPr lang="en-US" altLang="zh-CN" sz="2000" dirty="0" smtClean="0"/>
              <a:t>(U);B,C,D∈</a:t>
            </a:r>
            <a:r>
              <a:rPr lang="en-US" altLang="zh-CN" sz="2000" dirty="0" smtClean="0">
                <a:latin typeface="Euclid Fraktur" pitchFamily="66" charset="0"/>
              </a:rPr>
              <a:t>F</a:t>
            </a:r>
            <a:r>
              <a:rPr lang="en-US" altLang="zh-CN" sz="2000" dirty="0" smtClean="0"/>
              <a:t>(V)</a:t>
            </a:r>
            <a:r>
              <a:rPr lang="zh-CN" altLang="en-US" sz="2000" dirty="0" smtClean="0"/>
              <a:t>。</a:t>
            </a:r>
            <a:endParaRPr lang="zh-CN" altLang="en-US" sz="2000" dirty="0" smtClean="0"/>
          </a:p>
          <a:p>
            <a:pPr marL="533400" indent="-533400" eaLnBrk="1" hangingPunct="1">
              <a:lnSpc>
                <a:spcPct val="90000"/>
              </a:lnSpc>
              <a:buFont typeface="Wingdings" panose="05000000000000000000" pitchFamily="2" charset="2"/>
              <a:buNone/>
            </a:pPr>
            <a:r>
              <a:rPr lang="zh-CN" altLang="en-US" sz="2000" dirty="0" smtClean="0">
                <a:solidFill>
                  <a:schemeClr val="tx1"/>
                </a:solidFill>
              </a:rPr>
              <a:t>设</a:t>
            </a:r>
            <a:r>
              <a:rPr lang="en-US" altLang="zh-CN" sz="2000" dirty="0" smtClean="0">
                <a:solidFill>
                  <a:schemeClr val="tx1"/>
                </a:solidFill>
              </a:rPr>
              <a:t>R</a:t>
            </a:r>
            <a:r>
              <a:rPr lang="zh-CN" altLang="en-US" sz="2000" dirty="0" smtClean="0">
                <a:solidFill>
                  <a:schemeClr val="tx1"/>
                </a:solidFill>
              </a:rPr>
              <a:t>为</a:t>
            </a:r>
            <a:r>
              <a:rPr lang="en-US" altLang="zh-CN" sz="2000" dirty="0" smtClean="0">
                <a:solidFill>
                  <a:schemeClr val="tx1"/>
                </a:solidFill>
              </a:rPr>
              <a:t>U×V</a:t>
            </a:r>
            <a:r>
              <a:rPr lang="zh-CN" altLang="en-US" sz="2000" dirty="0" smtClean="0">
                <a:solidFill>
                  <a:schemeClr val="tx1"/>
                </a:solidFill>
              </a:rPr>
              <a:t>上</a:t>
            </a:r>
            <a:r>
              <a:rPr lang="en-US" altLang="zh-CN" sz="2000" dirty="0" smtClean="0">
                <a:solidFill>
                  <a:schemeClr val="tx1"/>
                </a:solidFill>
              </a:rPr>
              <a:t>A</a:t>
            </a:r>
            <a:r>
              <a:rPr lang="zh-CN" altLang="en-US" sz="2000" dirty="0" smtClean="0">
                <a:solidFill>
                  <a:schemeClr val="tx1"/>
                </a:solidFill>
              </a:rPr>
              <a:t>与</a:t>
            </a:r>
            <a:r>
              <a:rPr lang="en-US" altLang="zh-CN" sz="2000" dirty="0" smtClean="0">
                <a:solidFill>
                  <a:schemeClr val="tx1"/>
                </a:solidFill>
              </a:rPr>
              <a:t>B</a:t>
            </a:r>
            <a:r>
              <a:rPr lang="zh-CN" altLang="en-US" sz="2000" dirty="0" smtClean="0">
                <a:solidFill>
                  <a:schemeClr val="tx1"/>
                </a:solidFill>
              </a:rPr>
              <a:t>及</a:t>
            </a:r>
            <a:r>
              <a:rPr lang="en-US" altLang="zh-CN" sz="2000" dirty="0" smtClean="0">
                <a:solidFill>
                  <a:schemeClr val="tx1"/>
                </a:solidFill>
              </a:rPr>
              <a:t>C</a:t>
            </a:r>
            <a:r>
              <a:rPr lang="zh-CN" altLang="en-US" sz="2000" dirty="0" smtClean="0">
                <a:solidFill>
                  <a:schemeClr val="tx1"/>
                </a:solidFill>
              </a:rPr>
              <a:t>之间的模糊关系，则</a:t>
            </a:r>
            <a:r>
              <a:rPr lang="en-US" altLang="zh-CN" sz="2000" dirty="0" smtClean="0">
                <a:solidFill>
                  <a:schemeClr val="tx1"/>
                </a:solidFill>
              </a:rPr>
              <a:t>D</a:t>
            </a:r>
            <a:r>
              <a:rPr lang="zh-CN" altLang="en-US" sz="2000" dirty="0" smtClean="0">
                <a:solidFill>
                  <a:schemeClr val="tx1"/>
                </a:solidFill>
              </a:rPr>
              <a:t>可通过</a:t>
            </a:r>
            <a:r>
              <a:rPr lang="en-US" altLang="zh-CN" sz="2000" dirty="0" smtClean="0">
                <a:solidFill>
                  <a:schemeClr val="tx1"/>
                </a:solidFill>
              </a:rPr>
              <a:t>A</a:t>
            </a:r>
            <a:r>
              <a:rPr lang="en-US" altLang="zh-CN" sz="2000" dirty="0" smtClean="0">
                <a:solidFill>
                  <a:schemeClr val="tx1"/>
                </a:solidFill>
                <a:latin typeface="Times New Roman" panose="02020603050405020304" pitchFamily="18" charset="0"/>
              </a:rPr>
              <a:t>’</a:t>
            </a:r>
            <a:r>
              <a:rPr lang="zh-CN" altLang="en-US" sz="2000" dirty="0" smtClean="0">
                <a:solidFill>
                  <a:schemeClr val="tx1"/>
                </a:solidFill>
              </a:rPr>
              <a:t>与</a:t>
            </a:r>
            <a:r>
              <a:rPr lang="en-US" altLang="zh-CN" sz="2000" dirty="0" smtClean="0">
                <a:solidFill>
                  <a:schemeClr val="tx1"/>
                </a:solidFill>
              </a:rPr>
              <a:t>R</a:t>
            </a:r>
            <a:r>
              <a:rPr lang="zh-CN" altLang="en-US" sz="2000" dirty="0" smtClean="0">
                <a:solidFill>
                  <a:schemeClr val="tx1"/>
                </a:solidFill>
              </a:rPr>
              <a:t>的合成得到，即</a:t>
            </a:r>
            <a:endParaRPr lang="zh-CN" altLang="en-US" sz="2000" dirty="0" smtClean="0">
              <a:solidFill>
                <a:schemeClr val="tx1"/>
              </a:solidFill>
            </a:endParaRPr>
          </a:p>
          <a:p>
            <a:pPr marL="533400" indent="-533400" algn="ctr" eaLnBrk="1" hangingPunct="1">
              <a:lnSpc>
                <a:spcPct val="90000"/>
              </a:lnSpc>
              <a:buFont typeface="Wingdings" panose="05000000000000000000" pitchFamily="2" charset="2"/>
              <a:buNone/>
            </a:pP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a:t>
            </a:r>
            <a:endPar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灯片编号占位符 5"/>
          <p:cNvSpPr>
            <a:spLocks noGrp="1"/>
          </p:cNvSpPr>
          <p:nvPr>
            <p:ph type="sldNum" sz="quarter" idx="12"/>
          </p:nvPr>
        </p:nvSpPr>
        <p:spPr/>
        <p:txBody>
          <a:bodyPr/>
          <a:lstStyle/>
          <a:p>
            <a:pPr>
              <a:defRPr/>
            </a:pPr>
            <a:fld id="{8820D670-E0D9-4D7F-BCEE-B99D746487A5}" type="slidenum">
              <a:rPr lang="en-US" altLang="zh-CN"/>
            </a:fld>
            <a:endParaRPr lang="en-US" altLang="zh-CN"/>
          </a:p>
        </p:txBody>
      </p:sp>
      <p:grpSp>
        <p:nvGrpSpPr>
          <p:cNvPr id="5" name="组合 4"/>
          <p:cNvGrpSpPr/>
          <p:nvPr/>
        </p:nvGrpSpPr>
        <p:grpSpPr>
          <a:xfrm>
            <a:off x="0" y="64919"/>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086678" y="197440"/>
              <a:ext cx="711641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4.5.5 </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多重模糊推理</a:t>
              </a:r>
              <a:endPar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endParaRPr>
            </a:p>
          </p:txBody>
        </p:sp>
        <p:cxnSp>
          <p:nvCxnSpPr>
            <p:cNvPr id="8" name="直接连接符 7"/>
            <p:cNvCxnSpPr>
              <a:stCxn id="7" idx="3"/>
            </p:cNvCxnSpPr>
            <p:nvPr/>
          </p:nvCxnSpPr>
          <p:spPr>
            <a:xfrm>
              <a:off x="8203096" y="444137"/>
              <a:ext cx="94090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72707">
                                            <p:txEl>
                                              <p:pRg st="2" end="2"/>
                                            </p:txEl>
                                          </p:spTgt>
                                        </p:tgtEl>
                                        <p:attrNameLst>
                                          <p:attrName>style.visibility</p:attrName>
                                        </p:attrNameLst>
                                      </p:cBhvr>
                                      <p:to>
                                        <p:strVal val="visible"/>
                                      </p:to>
                                    </p:set>
                                    <p:anim calcmode="lin" valueType="num">
                                      <p:cBhvr additive="base">
                                        <p:cTn id="18"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2707">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72707">
                                            <p:txEl>
                                              <p:pRg st="3" end="3"/>
                                            </p:txEl>
                                          </p:spTgt>
                                        </p:tgtEl>
                                        <p:attrNameLst>
                                          <p:attrName>style.visibility</p:attrName>
                                        </p:attrNameLst>
                                      </p:cBhvr>
                                      <p:to>
                                        <p:strVal val="visible"/>
                                      </p:to>
                                    </p:set>
                                    <p:anim calcmode="lin" valueType="num">
                                      <p:cBhvr additive="base">
                                        <p:cTn id="23"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707">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72707">
                                            <p:txEl>
                                              <p:pRg st="4" end="4"/>
                                            </p:txEl>
                                          </p:spTgt>
                                        </p:tgtEl>
                                        <p:attrNameLst>
                                          <p:attrName>style.visibility</p:attrName>
                                        </p:attrNameLst>
                                      </p:cBhvr>
                                      <p:to>
                                        <p:strVal val="visible"/>
                                      </p:to>
                                    </p:set>
                                    <p:anim calcmode="lin" valueType="num">
                                      <p:cBhvr additive="base">
                                        <p:cTn id="28"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2707">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72707">
                                            <p:txEl>
                                              <p:pRg st="5" end="5"/>
                                            </p:txEl>
                                          </p:spTgt>
                                        </p:tgtEl>
                                        <p:attrNameLst>
                                          <p:attrName>style.visibility</p:attrName>
                                        </p:attrNameLst>
                                      </p:cBhvr>
                                      <p:to>
                                        <p:strVal val="visible"/>
                                      </p:to>
                                    </p:set>
                                    <p:anim calcmode="lin" valueType="num">
                                      <p:cBhvr additive="base">
                                        <p:cTn id="33"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2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2707">
                                            <p:txEl>
                                              <p:pRg st="6" end="6"/>
                                            </p:txEl>
                                          </p:spTgt>
                                        </p:tgtEl>
                                        <p:attrNameLst>
                                          <p:attrName>style.visibility</p:attrName>
                                        </p:attrNameLst>
                                      </p:cBhvr>
                                      <p:to>
                                        <p:strVal val="visible"/>
                                      </p:to>
                                    </p:set>
                                    <p:anim calcmode="lin" valueType="num">
                                      <p:cBhvr additive="base">
                                        <p:cTn id="39" dur="5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2707">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72707">
                                            <p:txEl>
                                              <p:pRg st="7" end="7"/>
                                            </p:txEl>
                                          </p:spTgt>
                                        </p:tgtEl>
                                        <p:attrNameLst>
                                          <p:attrName>style.visibility</p:attrName>
                                        </p:attrNameLst>
                                      </p:cBhvr>
                                      <p:to>
                                        <p:strVal val="visible"/>
                                      </p:to>
                                    </p:set>
                                    <p:anim calcmode="lin" valueType="num">
                                      <p:cBhvr additive="base">
                                        <p:cTn id="44" dur="500" fill="hold"/>
                                        <p:tgtEl>
                                          <p:spTgt spid="72707">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2707">
                                            <p:txEl>
                                              <p:pRg st="7" end="7"/>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nodeType="afterEffect">
                                  <p:stCondLst>
                                    <p:cond delay="0"/>
                                  </p:stCondLst>
                                  <p:childTnLst>
                                    <p:set>
                                      <p:cBhvr>
                                        <p:cTn id="48" dur="1" fill="hold">
                                          <p:stCondLst>
                                            <p:cond delay="0"/>
                                          </p:stCondLst>
                                        </p:cTn>
                                        <p:tgtEl>
                                          <p:spTgt spid="72707">
                                            <p:txEl>
                                              <p:pRg st="8" end="8"/>
                                            </p:txEl>
                                          </p:spTgt>
                                        </p:tgtEl>
                                        <p:attrNameLst>
                                          <p:attrName>style.visibility</p:attrName>
                                        </p:attrNameLst>
                                      </p:cBhvr>
                                      <p:to>
                                        <p:strVal val="visible"/>
                                      </p:to>
                                    </p:set>
                                    <p:anim calcmode="lin" valueType="num">
                                      <p:cBhvr additive="base">
                                        <p:cTn id="49" dur="500" fill="hold"/>
                                        <p:tgtEl>
                                          <p:spTgt spid="7270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2707">
                                            <p:txEl>
                                              <p:pRg st="8" end="8"/>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72707">
                                            <p:txEl>
                                              <p:pRg st="9" end="9"/>
                                            </p:txEl>
                                          </p:spTgt>
                                        </p:tgtEl>
                                        <p:attrNameLst>
                                          <p:attrName>style.visibility</p:attrName>
                                        </p:attrNameLst>
                                      </p:cBhvr>
                                      <p:to>
                                        <p:strVal val="visible"/>
                                      </p:to>
                                    </p:set>
                                    <p:anim calcmode="lin" valueType="num">
                                      <p:cBhvr additive="base">
                                        <p:cTn id="54" dur="500" fill="hold"/>
                                        <p:tgtEl>
                                          <p:spTgt spid="72707">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27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2707">
                                            <p:txEl>
                                              <p:pRg st="10" end="10"/>
                                            </p:txEl>
                                          </p:spTgt>
                                        </p:tgtEl>
                                        <p:attrNameLst>
                                          <p:attrName>style.visibility</p:attrName>
                                        </p:attrNameLst>
                                      </p:cBhvr>
                                      <p:to>
                                        <p:strVal val="visible"/>
                                      </p:to>
                                    </p:set>
                                    <p:anim calcmode="lin" valueType="num">
                                      <p:cBhvr additive="base">
                                        <p:cTn id="60" dur="500" fill="hold"/>
                                        <p:tgtEl>
                                          <p:spTgt spid="72707">
                                            <p:txEl>
                                              <p:pRg st="10" end="1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2707">
                                            <p:txEl>
                                              <p:pRg st="10" end="1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500"/>
                            </p:stCondLst>
                            <p:childTnLst>
                              <p:par>
                                <p:cTn id="63" presetID="2" presetClass="entr" presetSubtype="4" fill="hold" nodeType="afterEffect">
                                  <p:stCondLst>
                                    <p:cond delay="0"/>
                                  </p:stCondLst>
                                  <p:childTnLst>
                                    <p:set>
                                      <p:cBhvr>
                                        <p:cTn id="64" dur="1" fill="hold">
                                          <p:stCondLst>
                                            <p:cond delay="0"/>
                                          </p:stCondLst>
                                        </p:cTn>
                                        <p:tgtEl>
                                          <p:spTgt spid="72707">
                                            <p:txEl>
                                              <p:pRg st="11" end="11"/>
                                            </p:txEl>
                                          </p:spTgt>
                                        </p:tgtEl>
                                        <p:attrNameLst>
                                          <p:attrName>style.visibility</p:attrName>
                                        </p:attrNameLst>
                                      </p:cBhvr>
                                      <p:to>
                                        <p:strVal val="visible"/>
                                      </p:to>
                                    </p:set>
                                    <p:anim calcmode="lin" valueType="num">
                                      <p:cBhvr additive="base">
                                        <p:cTn id="65" dur="500" fill="hold"/>
                                        <p:tgtEl>
                                          <p:spTgt spid="72707">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2707">
                                            <p:txEl>
                                              <p:pRg st="11" end="1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000"/>
                            </p:stCondLst>
                            <p:childTnLst>
                              <p:par>
                                <p:cTn id="68" presetID="2" presetClass="entr" presetSubtype="4" fill="hold" nodeType="afterEffect">
                                  <p:stCondLst>
                                    <p:cond delay="0"/>
                                  </p:stCondLst>
                                  <p:childTnLst>
                                    <p:set>
                                      <p:cBhvr>
                                        <p:cTn id="69" dur="1" fill="hold">
                                          <p:stCondLst>
                                            <p:cond delay="0"/>
                                          </p:stCondLst>
                                        </p:cTn>
                                        <p:tgtEl>
                                          <p:spTgt spid="72707">
                                            <p:txEl>
                                              <p:pRg st="12" end="12"/>
                                            </p:txEl>
                                          </p:spTgt>
                                        </p:tgtEl>
                                        <p:attrNameLst>
                                          <p:attrName>style.visibility</p:attrName>
                                        </p:attrNameLst>
                                      </p:cBhvr>
                                      <p:to>
                                        <p:strVal val="visible"/>
                                      </p:to>
                                    </p:set>
                                    <p:anim calcmode="lin" valueType="num">
                                      <p:cBhvr additive="base">
                                        <p:cTn id="70" dur="500" fill="hold"/>
                                        <p:tgtEl>
                                          <p:spTgt spid="72707">
                                            <p:txEl>
                                              <p:pRg st="12" end="1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2707">
                                            <p:txEl>
                                              <p:pRg st="12" end="12"/>
                                            </p:txEl>
                                          </p:spTgt>
                                        </p:tgtEl>
                                        <p:attrNameLst>
                                          <p:attrName>ppt_y</p:attrName>
                                        </p:attrNameLst>
                                      </p:cBhvr>
                                      <p:tavLst>
                                        <p:tav tm="0">
                                          <p:val>
                                            <p:strVal val="1+#ppt_h/2"/>
                                          </p:val>
                                        </p:tav>
                                        <p:tav tm="100000">
                                          <p:val>
                                            <p:strVal val="#ppt_y"/>
                                          </p:val>
                                        </p:tav>
                                      </p:tavLst>
                                    </p:anim>
                                  </p:childTnLst>
                                </p:cTn>
                              </p:par>
                            </p:childTnLst>
                          </p:cTn>
                        </p:par>
                        <p:par>
                          <p:cTn id="72" fill="hold">
                            <p:stCondLst>
                              <p:cond delay="1500"/>
                            </p:stCondLst>
                            <p:childTnLst>
                              <p:par>
                                <p:cTn id="73" presetID="2" presetClass="entr" presetSubtype="4" fill="hold" nodeType="afterEffect">
                                  <p:stCondLst>
                                    <p:cond delay="0"/>
                                  </p:stCondLst>
                                  <p:childTnLst>
                                    <p:set>
                                      <p:cBhvr>
                                        <p:cTn id="74" dur="1" fill="hold">
                                          <p:stCondLst>
                                            <p:cond delay="0"/>
                                          </p:stCondLst>
                                        </p:cTn>
                                        <p:tgtEl>
                                          <p:spTgt spid="72707">
                                            <p:txEl>
                                              <p:pRg st="13" end="13"/>
                                            </p:txEl>
                                          </p:spTgt>
                                        </p:tgtEl>
                                        <p:attrNameLst>
                                          <p:attrName>style.visibility</p:attrName>
                                        </p:attrNameLst>
                                      </p:cBhvr>
                                      <p:to>
                                        <p:strVal val="visible"/>
                                      </p:to>
                                    </p:set>
                                    <p:anim calcmode="lin" valueType="num">
                                      <p:cBhvr additive="base">
                                        <p:cTn id="75" dur="500" fill="hold"/>
                                        <p:tgtEl>
                                          <p:spTgt spid="72707">
                                            <p:txEl>
                                              <p:pRg st="13" end="1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2707">
                                            <p:txEl>
                                              <p:pRg st="13" end="13"/>
                                            </p:txEl>
                                          </p:spTgt>
                                        </p:tgtEl>
                                        <p:attrNameLst>
                                          <p:attrName>ppt_y</p:attrName>
                                        </p:attrNameLst>
                                      </p:cBhvr>
                                      <p:tavLst>
                                        <p:tav tm="0">
                                          <p:val>
                                            <p:strVal val="1+#ppt_h/2"/>
                                          </p:val>
                                        </p:tav>
                                        <p:tav tm="100000">
                                          <p:val>
                                            <p:strVal val="#ppt_y"/>
                                          </p:val>
                                        </p:tav>
                                      </p:tavLst>
                                    </p:anim>
                                  </p:childTnLst>
                                </p:cTn>
                              </p:par>
                            </p:childTnLst>
                          </p:cTn>
                        </p:par>
                        <p:par>
                          <p:cTn id="77" fill="hold">
                            <p:stCondLst>
                              <p:cond delay="2000"/>
                            </p:stCondLst>
                            <p:childTnLst>
                              <p:par>
                                <p:cTn id="78" presetID="2" presetClass="entr" presetSubtype="4" fill="hold" nodeType="afterEffect">
                                  <p:stCondLst>
                                    <p:cond delay="0"/>
                                  </p:stCondLst>
                                  <p:childTnLst>
                                    <p:set>
                                      <p:cBhvr>
                                        <p:cTn id="79" dur="1" fill="hold">
                                          <p:stCondLst>
                                            <p:cond delay="0"/>
                                          </p:stCondLst>
                                        </p:cTn>
                                        <p:tgtEl>
                                          <p:spTgt spid="72707">
                                            <p:txEl>
                                              <p:pRg st="14" end="14"/>
                                            </p:txEl>
                                          </p:spTgt>
                                        </p:tgtEl>
                                        <p:attrNameLst>
                                          <p:attrName>style.visibility</p:attrName>
                                        </p:attrNameLst>
                                      </p:cBhvr>
                                      <p:to>
                                        <p:strVal val="visible"/>
                                      </p:to>
                                    </p:set>
                                    <p:anim calcmode="lin" valueType="num">
                                      <p:cBhvr additive="base">
                                        <p:cTn id="80" dur="500" fill="hold"/>
                                        <p:tgtEl>
                                          <p:spTgt spid="72707">
                                            <p:txEl>
                                              <p:pRg st="14" end="14"/>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7270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72707">
                                            <p:txEl>
                                              <p:pRg st="15" end="15"/>
                                            </p:txEl>
                                          </p:spTgt>
                                        </p:tgtEl>
                                        <p:attrNameLst>
                                          <p:attrName>style.visibility</p:attrName>
                                        </p:attrNameLst>
                                      </p:cBhvr>
                                      <p:to>
                                        <p:strVal val="visible"/>
                                      </p:to>
                                    </p:set>
                                    <p:anim calcmode="lin" valueType="num">
                                      <p:cBhvr additive="base">
                                        <p:cTn id="86" dur="500" fill="hold"/>
                                        <p:tgtEl>
                                          <p:spTgt spid="72707">
                                            <p:txEl>
                                              <p:pRg st="15" end="1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72707">
                                            <p:txEl>
                                              <p:pRg st="15" end="15"/>
                                            </p:txEl>
                                          </p:spTgt>
                                        </p:tgtEl>
                                        <p:attrNameLst>
                                          <p:attrName>ppt_y</p:attrName>
                                        </p:attrNameLst>
                                      </p:cBhvr>
                                      <p:tavLst>
                                        <p:tav tm="0">
                                          <p:val>
                                            <p:strVal val="1+#ppt_h/2"/>
                                          </p:val>
                                        </p:tav>
                                        <p:tav tm="100000">
                                          <p:val>
                                            <p:strVal val="#ppt_y"/>
                                          </p:val>
                                        </p:tav>
                                      </p:tavLst>
                                    </p:anim>
                                  </p:childTnLst>
                                </p:cTn>
                              </p:par>
                            </p:childTnLst>
                          </p:cTn>
                        </p:par>
                        <p:par>
                          <p:cTn id="88" fill="hold">
                            <p:stCondLst>
                              <p:cond delay="500"/>
                            </p:stCondLst>
                            <p:childTnLst>
                              <p:par>
                                <p:cTn id="89" presetID="2" presetClass="entr" presetSubtype="4" fill="hold" nodeType="afterEffect">
                                  <p:stCondLst>
                                    <p:cond delay="0"/>
                                  </p:stCondLst>
                                  <p:childTnLst>
                                    <p:set>
                                      <p:cBhvr>
                                        <p:cTn id="90" dur="1" fill="hold">
                                          <p:stCondLst>
                                            <p:cond delay="0"/>
                                          </p:stCondLst>
                                        </p:cTn>
                                        <p:tgtEl>
                                          <p:spTgt spid="72707">
                                            <p:txEl>
                                              <p:pRg st="16" end="16"/>
                                            </p:txEl>
                                          </p:spTgt>
                                        </p:tgtEl>
                                        <p:attrNameLst>
                                          <p:attrName>style.visibility</p:attrName>
                                        </p:attrNameLst>
                                      </p:cBhvr>
                                      <p:to>
                                        <p:strVal val="visible"/>
                                      </p:to>
                                    </p:set>
                                    <p:anim calcmode="lin" valueType="num">
                                      <p:cBhvr additive="base">
                                        <p:cTn id="91" dur="500" fill="hold"/>
                                        <p:tgtEl>
                                          <p:spTgt spid="72707">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2707">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09600" y="228600"/>
            <a:ext cx="7772400" cy="685800"/>
          </a:xfrm>
        </p:spPr>
        <p:txBody>
          <a:bodyPr>
            <a:normAutofit fontScale="90000"/>
          </a:bodyPr>
          <a:lstStyle/>
          <a:p>
            <a:pPr eaLnBrk="1" fontAlgn="auto" hangingPunct="1">
              <a:spcAft>
                <a:spcPts val="0"/>
              </a:spcAft>
              <a:defRPr/>
            </a:pPr>
            <a:r>
              <a:rPr lang="zh-CN" altLang="en-US" dirty="0"/>
              <a:t>多重模糊推理中的模糊关系</a:t>
            </a:r>
            <a:endParaRPr lang="zh-CN" altLang="en-US" dirty="0"/>
          </a:p>
        </p:txBody>
      </p:sp>
      <p:sp>
        <p:nvSpPr>
          <p:cNvPr id="39941" name="Rectangle 3" descr="Rectangle: Click to edit Master text styles&#10;Second level&#10;Third level&#10;Fourth level&#10;Fifth level"/>
          <p:cNvSpPr>
            <a:spLocks noGrp="1" noChangeArrowheads="1"/>
          </p:cNvSpPr>
          <p:nvPr>
            <p:ph idx="1"/>
          </p:nvPr>
        </p:nvSpPr>
        <p:spPr>
          <a:xfrm>
            <a:off x="304800" y="997228"/>
            <a:ext cx="8458200" cy="5410200"/>
          </a:xfrm>
        </p:spPr>
        <p:txBody>
          <a:bodyPr/>
          <a:lstStyle/>
          <a:p>
            <a:pPr eaLnBrk="1" hangingPunct="1">
              <a:buFont typeface="Wingdings" panose="05000000000000000000" pitchFamily="2" charset="2"/>
              <a:buNone/>
            </a:pPr>
            <a:endParaRPr lang="en-US" altLang="zh-CN" sz="2000" dirty="0" smtClean="0"/>
          </a:p>
          <a:p>
            <a:pPr eaLnBrk="1" hangingPunct="1">
              <a:buFont typeface="Wingdings" panose="05000000000000000000" pitchFamily="2" charset="2"/>
              <a:buNone/>
            </a:pPr>
            <a:endParaRPr lang="en-US" altLang="zh-CN" sz="2000" dirty="0" smtClean="0"/>
          </a:p>
          <a:p>
            <a:pPr eaLnBrk="1" hangingPunct="1">
              <a:buFont typeface="Wingdings" panose="05000000000000000000" pitchFamily="2" charset="2"/>
              <a:buNone/>
            </a:pPr>
            <a:endParaRPr lang="en-US" altLang="zh-CN" sz="2000" dirty="0" smtClean="0"/>
          </a:p>
          <a:p>
            <a:pPr eaLnBrk="1" hangingPunct="1">
              <a:buFont typeface="Wingdings" panose="05000000000000000000" pitchFamily="2" charset="2"/>
              <a:buNone/>
            </a:pPr>
            <a:endParaRPr lang="en-US" altLang="zh-CN" sz="2000" dirty="0" smtClean="0"/>
          </a:p>
          <a:p>
            <a:pPr eaLnBrk="1" hangingPunct="1">
              <a:buFont typeface="Wingdings" panose="05000000000000000000" pitchFamily="2" charset="2"/>
              <a:buNone/>
            </a:pPr>
            <a:endParaRPr lang="en-US" altLang="zh-CN" sz="2000" dirty="0" smtClean="0"/>
          </a:p>
          <a:p>
            <a:pPr eaLnBrk="1" hangingPunct="1">
              <a:buFont typeface="Wingdings" panose="05000000000000000000" pitchFamily="2" charset="2"/>
              <a:buNone/>
            </a:pPr>
            <a:endParaRPr lang="en-US" altLang="zh-CN" sz="2000" dirty="0" smtClean="0"/>
          </a:p>
          <a:p>
            <a:pPr eaLnBrk="1" hangingPunct="1">
              <a:buFont typeface="Wingdings" panose="05000000000000000000" pitchFamily="2" charset="2"/>
              <a:buNone/>
            </a:pPr>
            <a:r>
              <a:rPr lang="zh-CN" altLang="en-US"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设</a:t>
            </a:r>
            <a:r>
              <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U=V={1,2,3,4,5,6},  A={1,0.8,0.5,0.3,0.1,0}, B={0,0.1,0.2,0.4,0.6,0.8}, C={1,0.9,0.8,0.6,0.4,0.2}</a:t>
            </a:r>
            <a:endParaRPr lang="en-US" altLang="zh-CN" sz="2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6" name="灯片编号占位符 5"/>
          <p:cNvSpPr>
            <a:spLocks noGrp="1"/>
          </p:cNvSpPr>
          <p:nvPr>
            <p:ph type="sldNum" sz="quarter" idx="12"/>
          </p:nvPr>
        </p:nvSpPr>
        <p:spPr/>
        <p:txBody>
          <a:bodyPr/>
          <a:lstStyle/>
          <a:p>
            <a:pPr>
              <a:defRPr/>
            </a:pPr>
            <a:fld id="{271BD234-A5C2-4961-8982-075F45F09976}" type="slidenum">
              <a:rPr lang="en-US" altLang="zh-CN"/>
            </a:fld>
            <a:endParaRPr lang="en-US" altLang="zh-CN"/>
          </a:p>
        </p:txBody>
      </p:sp>
      <p:graphicFrame>
        <p:nvGraphicFramePr>
          <p:cNvPr id="39938" name="Object 4"/>
          <p:cNvGraphicFramePr>
            <a:graphicFrameLocks noChangeAspect="1"/>
          </p:cNvGraphicFramePr>
          <p:nvPr/>
        </p:nvGraphicFramePr>
        <p:xfrm>
          <a:off x="1371600" y="1143000"/>
          <a:ext cx="6667500" cy="1981200"/>
        </p:xfrm>
        <a:graphic>
          <a:graphicData uri="http://schemas.openxmlformats.org/presentationml/2006/ole">
            <mc:AlternateContent xmlns:mc="http://schemas.openxmlformats.org/markup-compatibility/2006">
              <mc:Choice xmlns:v="urn:schemas-microsoft-com:vml" Requires="v">
                <p:oleObj spid="_x0000_s39988" name="Equation" r:id="rId1" imgW="6667500" imgH="2184400" progId="Equation.DSMT4">
                  <p:embed/>
                </p:oleObj>
              </mc:Choice>
              <mc:Fallback>
                <p:oleObj name="Equation" r:id="rId1" imgW="6667500" imgH="2184400" progId="Equation.DSMT4">
                  <p:embed/>
                  <p:pic>
                    <p:nvPicPr>
                      <p:cNvPr id="0" name="图片 399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6675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9" name="Object 5"/>
          <p:cNvGraphicFramePr>
            <a:graphicFrameLocks noChangeAspect="1"/>
          </p:cNvGraphicFramePr>
          <p:nvPr/>
        </p:nvGraphicFramePr>
        <p:xfrm>
          <a:off x="114300" y="4114800"/>
          <a:ext cx="8877300" cy="2692400"/>
        </p:xfrm>
        <a:graphic>
          <a:graphicData uri="http://schemas.openxmlformats.org/presentationml/2006/ole">
            <mc:AlternateContent xmlns:mc="http://schemas.openxmlformats.org/markup-compatibility/2006">
              <mc:Choice xmlns:v="urn:schemas-microsoft-com:vml" Requires="v">
                <p:oleObj spid="_x0000_s39989" name="Equation" r:id="rId3" imgW="9410700" imgH="2692400" progId="Equation.DSMT4">
                  <p:embed/>
                </p:oleObj>
              </mc:Choice>
              <mc:Fallback>
                <p:oleObj name="Equation" r:id="rId3" imgW="9410700" imgH="2692400" progId="Equation.DSMT4">
                  <p:embed/>
                  <p:pic>
                    <p:nvPicPr>
                      <p:cNvPr id="0" name="图片 399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4114800"/>
                        <a:ext cx="8877300" cy="26924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checkerboard(across)">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941">
                                            <p:txEl>
                                              <p:pRg st="6" end="6"/>
                                            </p:txEl>
                                          </p:spTgt>
                                        </p:tgtEl>
                                        <p:attrNameLst>
                                          <p:attrName>style.visibility</p:attrName>
                                        </p:attrNameLst>
                                      </p:cBhvr>
                                      <p:to>
                                        <p:strVal val="visible"/>
                                      </p:to>
                                    </p:set>
                                    <p:anim calcmode="lin" valueType="num">
                                      <p:cBhvr additive="base">
                                        <p:cTn id="12" dur="500" fill="hold"/>
                                        <p:tgtEl>
                                          <p:spTgt spid="39941">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994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9939"/>
                                        </p:tgtEl>
                                        <p:attrNameLst>
                                          <p:attrName>style.visibility</p:attrName>
                                        </p:attrNameLst>
                                      </p:cBhvr>
                                      <p:to>
                                        <p:strVal val="visible"/>
                                      </p:to>
                                    </p:set>
                                    <p:animEffect transition="in" filter="checkerboard(across)">
                                      <p:cBhvr>
                                        <p:cTn id="18"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1027" descr="Rectangle: Click to edit Master text styles&#10;Second level&#10;Third level&#10;Fourth level&#10;Fifth level"/>
          <p:cNvSpPr>
            <a:spLocks noGrp="1" noChangeArrowheads="1"/>
          </p:cNvSpPr>
          <p:nvPr>
            <p:ph idx="1"/>
          </p:nvPr>
        </p:nvSpPr>
        <p:spPr>
          <a:xfrm>
            <a:off x="228600" y="1232448"/>
            <a:ext cx="8686800" cy="5715000"/>
          </a:xfrm>
        </p:spPr>
        <p:txBody>
          <a:bodyPr>
            <a:normAutofit fontScale="92500" lnSpcReduction="20000"/>
          </a:bodyPr>
          <a:lstStyle/>
          <a:p>
            <a:pPr eaLnBrk="1" hangingPunct="1">
              <a:lnSpc>
                <a:spcPct val="120000"/>
              </a:lnSpc>
            </a:pPr>
            <a:r>
              <a:rPr lang="zh-CN" altLang="en-US" sz="2000" cap="all" dirty="0" smtClean="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mn-ea"/>
              </a:rPr>
              <a:t>带有可信度因子的模糊推理可以把模糊性和随机性结合起来，使之既能表示和处理模糊性，又能表示和处理随机性。</a:t>
            </a:r>
            <a:endParaRPr lang="zh-CN" altLang="en-US" sz="2000" cap="all" dirty="0" smtClean="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mn-ea"/>
            </a:endParaRPr>
          </a:p>
          <a:p>
            <a:pPr eaLnBrk="1" hangingPunct="1">
              <a:lnSpc>
                <a:spcPct val="90000"/>
              </a:lnSpc>
              <a:buFont typeface="Wingdings" panose="05000000000000000000" pitchFamily="2" charset="2"/>
              <a:buChar char="u"/>
            </a:pPr>
            <a:r>
              <a:rPr lang="zh-CN" altLang="en-US" sz="2000" cap="all" dirty="0" smtClean="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mn-ea"/>
              </a:rPr>
              <a:t>对于</a:t>
            </a:r>
            <a:r>
              <a:rPr lang="zh-CN" altLang="en-US" sz="2000" cap="all" dirty="0" smtClean="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mn-ea"/>
              </a:rPr>
              <a:t>带有可信度因子的简单模糊推理，推理模式为：</a:t>
            </a:r>
            <a:endParaRPr lang="zh-CN" altLang="en-US" sz="2000" cap="all" dirty="0" smtClean="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latin typeface="+mn-ea"/>
            </a:endParaRPr>
          </a:p>
          <a:p>
            <a:pPr eaLnBrk="1" hangingPunct="1">
              <a:lnSpc>
                <a:spcPct val="90000"/>
              </a:lnSpc>
              <a:buFont typeface="Wingdings" panose="05000000000000000000" pitchFamily="2" charset="2"/>
              <a:buNone/>
            </a:pPr>
            <a:r>
              <a:rPr lang="zh-CN" altLang="en-US" sz="1800" dirty="0" smtClean="0"/>
              <a:t>知识：</a:t>
            </a:r>
            <a:r>
              <a:rPr lang="en-US" altLang="zh-CN" sz="1800" dirty="0" smtClean="0"/>
              <a:t>IF 	x is A	 	THEN 	y is B	CF</a:t>
            </a:r>
            <a:r>
              <a:rPr lang="en-US" altLang="zh-CN" sz="1800" baseline="-25000" dirty="0" smtClean="0"/>
              <a:t>1</a:t>
            </a:r>
            <a:endParaRPr lang="en-US" altLang="zh-CN" sz="1800" baseline="-25000" dirty="0" smtClean="0"/>
          </a:p>
          <a:p>
            <a:pPr eaLnBrk="1" hangingPunct="1">
              <a:lnSpc>
                <a:spcPct val="90000"/>
              </a:lnSpc>
              <a:buFont typeface="Wingdings" panose="05000000000000000000" pitchFamily="2" charset="2"/>
              <a:buNone/>
            </a:pPr>
            <a:r>
              <a:rPr lang="zh-CN" altLang="en-US" sz="1800" dirty="0" smtClean="0"/>
              <a:t>证据：	</a:t>
            </a:r>
            <a:r>
              <a:rPr lang="en-US" altLang="zh-CN" sz="1800" dirty="0" smtClean="0"/>
              <a:t>x is A</a:t>
            </a:r>
            <a:r>
              <a:rPr lang="en-US" altLang="zh-CN" sz="1800" dirty="0" smtClean="0">
                <a:latin typeface="Times New Roman" panose="02020603050405020304" pitchFamily="18" charset="0"/>
              </a:rPr>
              <a:t>’</a:t>
            </a:r>
            <a:r>
              <a:rPr lang="en-US" altLang="zh-CN" sz="1800" baseline="-25000" dirty="0" smtClean="0"/>
              <a:t> 			</a:t>
            </a:r>
            <a:r>
              <a:rPr lang="en-US" altLang="zh-CN" sz="1800" dirty="0" smtClean="0"/>
              <a:t>	CF</a:t>
            </a:r>
            <a:r>
              <a:rPr lang="en-US" altLang="zh-CN" sz="1800" baseline="-25000" dirty="0" smtClean="0"/>
              <a:t>2</a:t>
            </a:r>
            <a:endParaRPr lang="en-US" altLang="zh-CN" sz="1800" baseline="-25000" dirty="0" smtClean="0"/>
          </a:p>
          <a:p>
            <a:pPr eaLnBrk="1" hangingPunct="1">
              <a:lnSpc>
                <a:spcPct val="90000"/>
              </a:lnSpc>
              <a:buFont typeface="Wingdings" panose="05000000000000000000" pitchFamily="2" charset="2"/>
              <a:buNone/>
            </a:pPr>
            <a:r>
              <a:rPr lang="en-US" altLang="zh-CN" sz="1800" dirty="0" smtClean="0"/>
              <a:t>-----------------------------------------------------------------------</a:t>
            </a:r>
            <a:endParaRPr lang="en-US" altLang="zh-CN" sz="1800" dirty="0" smtClean="0"/>
          </a:p>
          <a:p>
            <a:pPr eaLnBrk="1" hangingPunct="1">
              <a:lnSpc>
                <a:spcPct val="90000"/>
              </a:lnSpc>
              <a:buFont typeface="Wingdings" panose="05000000000000000000" pitchFamily="2" charset="2"/>
              <a:buNone/>
            </a:pPr>
            <a:r>
              <a:rPr lang="zh-CN" altLang="en-US" sz="1800" dirty="0" smtClean="0"/>
              <a:t>结论：				</a:t>
            </a:r>
            <a:r>
              <a:rPr lang="en-US" altLang="zh-CN" sz="1800" dirty="0" smtClean="0"/>
              <a:t>y is B</a:t>
            </a:r>
            <a:r>
              <a:rPr lang="en-US" altLang="zh-CN" sz="1800" dirty="0" smtClean="0">
                <a:latin typeface="Times New Roman" panose="02020603050405020304" pitchFamily="18" charset="0"/>
              </a:rPr>
              <a:t>’</a:t>
            </a:r>
            <a:r>
              <a:rPr lang="en-US" altLang="zh-CN" sz="1800" dirty="0" smtClean="0"/>
              <a:t> 	CF</a:t>
            </a:r>
            <a:endParaRPr lang="en-US" altLang="zh-CN" sz="1800" dirty="0" smtClean="0"/>
          </a:p>
          <a:p>
            <a:pPr eaLnBrk="1" hangingPunct="1">
              <a:lnSpc>
                <a:spcPct val="90000"/>
              </a:lnSpc>
              <a:buFont typeface="Wingdings" panose="05000000000000000000" pitchFamily="2" charset="2"/>
              <a:buChar char="u"/>
            </a:pPr>
            <a:r>
              <a:rPr lang="zh-CN" altLang="en-US" sz="2000" dirty="0" smtClean="0">
                <a:solidFill>
                  <a:schemeClr val="tx1"/>
                </a:solidFill>
              </a:rPr>
              <a:t>对于带有可信度因子的多维模糊推理，推理模式为：</a:t>
            </a:r>
            <a:endParaRPr lang="zh-CN" altLang="en-US" sz="2000" dirty="0" smtClean="0">
              <a:solidFill>
                <a:schemeClr val="tx1"/>
              </a:solidFill>
            </a:endParaRPr>
          </a:p>
          <a:p>
            <a:pPr eaLnBrk="1" hangingPunct="1">
              <a:lnSpc>
                <a:spcPct val="90000"/>
              </a:lnSpc>
              <a:buFont typeface="Wingdings" panose="05000000000000000000" pitchFamily="2" charset="2"/>
              <a:buNone/>
            </a:pPr>
            <a:r>
              <a:rPr lang="zh-CN" altLang="en-US" sz="1800" dirty="0" smtClean="0"/>
              <a:t>知识：</a:t>
            </a:r>
            <a:r>
              <a:rPr lang="en-US" altLang="zh-CN" sz="1800" dirty="0" smtClean="0"/>
              <a:t>IF x</a:t>
            </a:r>
            <a:r>
              <a:rPr lang="en-US" altLang="zh-CN" sz="1800" baseline="-25000" dirty="0" smtClean="0"/>
              <a:t>1</a:t>
            </a:r>
            <a:r>
              <a:rPr lang="en-US" altLang="zh-CN" sz="1800" dirty="0" smtClean="0"/>
              <a:t> is A</a:t>
            </a:r>
            <a:r>
              <a:rPr lang="en-US" altLang="zh-CN" sz="1800" baseline="-25000" dirty="0" smtClean="0"/>
              <a:t>1</a:t>
            </a:r>
            <a:r>
              <a:rPr lang="en-US" altLang="zh-CN" sz="1800" dirty="0" smtClean="0"/>
              <a:t> AND x</a:t>
            </a:r>
            <a:r>
              <a:rPr lang="en-US" altLang="zh-CN" sz="1800" baseline="-25000" dirty="0" smtClean="0"/>
              <a:t>2</a:t>
            </a:r>
            <a:r>
              <a:rPr lang="en-US" altLang="zh-CN" sz="1800" dirty="0" smtClean="0"/>
              <a:t> is A</a:t>
            </a:r>
            <a:r>
              <a:rPr lang="en-US" altLang="zh-CN" sz="1800" baseline="-25000" dirty="0" smtClean="0"/>
              <a:t>2</a:t>
            </a:r>
            <a:r>
              <a:rPr lang="en-US" altLang="zh-CN" sz="1800" dirty="0" smtClean="0"/>
              <a:t> AND</a:t>
            </a:r>
            <a:r>
              <a:rPr lang="en-US" altLang="zh-CN" sz="1800" dirty="0" smtClean="0">
                <a:latin typeface="Times New Roman" panose="02020603050405020304" pitchFamily="18" charset="0"/>
              </a:rPr>
              <a:t>…</a:t>
            </a:r>
            <a:r>
              <a:rPr lang="en-US" altLang="zh-CN" sz="1800" dirty="0" smtClean="0"/>
              <a:t>AND </a:t>
            </a:r>
            <a:r>
              <a:rPr lang="en-US" altLang="zh-CN" sz="1800" dirty="0" err="1" smtClean="0"/>
              <a:t>x</a:t>
            </a:r>
            <a:r>
              <a:rPr lang="en-US" altLang="zh-CN" sz="1800" baseline="-25000" dirty="0" err="1" smtClean="0"/>
              <a:t>n</a:t>
            </a:r>
            <a:r>
              <a:rPr lang="en-US" altLang="zh-CN" sz="1800" dirty="0" smtClean="0"/>
              <a:t> is A</a:t>
            </a:r>
            <a:r>
              <a:rPr lang="en-US" altLang="zh-CN" sz="1800" baseline="-25000" dirty="0" smtClean="0"/>
              <a:t>n</a:t>
            </a:r>
            <a:r>
              <a:rPr lang="en-US" altLang="zh-CN" sz="1800" dirty="0" smtClean="0"/>
              <a:t> THEN     y is B	   CF</a:t>
            </a:r>
            <a:r>
              <a:rPr lang="en-US" altLang="zh-CN" sz="1800" baseline="-25000" dirty="0" smtClean="0"/>
              <a:t>1</a:t>
            </a:r>
            <a:endParaRPr lang="en-US" altLang="zh-CN" sz="1800" baseline="-25000" dirty="0" smtClean="0"/>
          </a:p>
          <a:p>
            <a:pPr eaLnBrk="1" hangingPunct="1">
              <a:lnSpc>
                <a:spcPct val="90000"/>
              </a:lnSpc>
              <a:buFont typeface="Wingdings" panose="05000000000000000000" pitchFamily="2" charset="2"/>
              <a:buNone/>
            </a:pPr>
            <a:r>
              <a:rPr lang="zh-CN" altLang="en-US" sz="1800" dirty="0" smtClean="0"/>
              <a:t>证据：	  </a:t>
            </a:r>
            <a:r>
              <a:rPr lang="en-US" altLang="zh-CN" sz="1800" dirty="0" smtClean="0"/>
              <a:t>x</a:t>
            </a:r>
            <a:r>
              <a:rPr lang="en-US" altLang="zh-CN" sz="1800" baseline="-25000" dirty="0" smtClean="0"/>
              <a:t>1</a:t>
            </a:r>
            <a:r>
              <a:rPr lang="en-US" altLang="zh-CN" sz="1800" dirty="0" smtClean="0"/>
              <a:t> is A</a:t>
            </a:r>
            <a:r>
              <a:rPr lang="en-US" altLang="zh-CN" sz="1800" dirty="0" smtClean="0">
                <a:latin typeface="Times New Roman" panose="02020603050405020304" pitchFamily="18" charset="0"/>
              </a:rPr>
              <a:t>’</a:t>
            </a:r>
            <a:r>
              <a:rPr lang="en-US" altLang="zh-CN" sz="1800" baseline="-25000" dirty="0" smtClean="0"/>
              <a:t>1						    </a:t>
            </a:r>
            <a:r>
              <a:rPr lang="en-US" altLang="zh-CN" sz="1800" dirty="0" smtClean="0"/>
              <a:t>CF</a:t>
            </a:r>
            <a:r>
              <a:rPr lang="en-US" altLang="zh-CN" sz="1800" baseline="-25000" dirty="0" smtClean="0"/>
              <a:t>2         </a:t>
            </a:r>
            <a:endParaRPr lang="en-US" altLang="zh-CN" sz="1800" baseline="-25000" dirty="0" smtClean="0"/>
          </a:p>
          <a:p>
            <a:pPr eaLnBrk="1" hangingPunct="1">
              <a:lnSpc>
                <a:spcPct val="90000"/>
              </a:lnSpc>
              <a:buFont typeface="Wingdings" panose="05000000000000000000" pitchFamily="2" charset="2"/>
              <a:buNone/>
            </a:pPr>
            <a:r>
              <a:rPr lang="en-US" altLang="zh-CN" sz="1800" baseline="-25000" dirty="0" smtClean="0"/>
              <a:t>		   </a:t>
            </a:r>
            <a:r>
              <a:rPr lang="en-US" altLang="zh-CN" sz="1800" dirty="0" smtClean="0"/>
              <a:t>x</a:t>
            </a:r>
            <a:r>
              <a:rPr lang="en-US" altLang="zh-CN" sz="1800" baseline="-25000" dirty="0" smtClean="0"/>
              <a:t>2</a:t>
            </a:r>
            <a:r>
              <a:rPr lang="en-US" altLang="zh-CN" sz="1800" dirty="0" smtClean="0"/>
              <a:t> is A</a:t>
            </a:r>
            <a:r>
              <a:rPr lang="en-US" altLang="zh-CN" sz="1800" dirty="0" smtClean="0">
                <a:latin typeface="Times New Roman" panose="02020603050405020304" pitchFamily="18" charset="0"/>
              </a:rPr>
              <a:t>’</a:t>
            </a:r>
            <a:r>
              <a:rPr lang="en-US" altLang="zh-CN" sz="1800" baseline="-25000" dirty="0" smtClean="0"/>
              <a:t>2 						    </a:t>
            </a:r>
            <a:r>
              <a:rPr lang="en-US" altLang="zh-CN" sz="1800" dirty="0" smtClean="0"/>
              <a:t>CF</a:t>
            </a:r>
            <a:r>
              <a:rPr lang="en-US" altLang="zh-CN" sz="1800" baseline="-25000" dirty="0" smtClean="0"/>
              <a:t>3</a:t>
            </a:r>
            <a:endParaRPr lang="en-US" altLang="zh-CN" sz="1800" baseline="-25000" dirty="0" smtClean="0"/>
          </a:p>
          <a:p>
            <a:pPr eaLnBrk="1" hangingPunct="1">
              <a:lnSpc>
                <a:spcPct val="90000"/>
              </a:lnSpc>
              <a:buFont typeface="Wingdings" panose="05000000000000000000" pitchFamily="2" charset="2"/>
              <a:buNone/>
            </a:pPr>
            <a:r>
              <a:rPr lang="en-US" altLang="zh-CN" sz="1800" dirty="0" smtClean="0"/>
              <a:t>		  </a:t>
            </a:r>
            <a:r>
              <a:rPr lang="en-US" altLang="zh-CN" sz="1800" dirty="0" smtClean="0">
                <a:latin typeface="Times New Roman" panose="02020603050405020304" pitchFamily="18" charset="0"/>
              </a:rPr>
              <a:t>…</a:t>
            </a:r>
            <a:r>
              <a:rPr lang="en-US" altLang="zh-CN" sz="1800" dirty="0" smtClean="0"/>
              <a:t>  						   </a:t>
            </a:r>
            <a:r>
              <a:rPr lang="en-US" altLang="zh-CN" sz="1800" dirty="0" smtClean="0">
                <a:latin typeface="Times New Roman" panose="02020603050405020304" pitchFamily="18" charset="0"/>
              </a:rPr>
              <a:t>…</a:t>
            </a:r>
            <a:r>
              <a:rPr lang="en-US" altLang="zh-CN" sz="1800" dirty="0" smtClean="0"/>
              <a:t>      </a:t>
            </a:r>
            <a:endParaRPr lang="en-US" altLang="zh-CN" sz="1800" dirty="0" smtClean="0"/>
          </a:p>
          <a:p>
            <a:pPr eaLnBrk="1" hangingPunct="1">
              <a:lnSpc>
                <a:spcPct val="90000"/>
              </a:lnSpc>
              <a:buFont typeface="Wingdings" panose="05000000000000000000" pitchFamily="2" charset="2"/>
              <a:buNone/>
            </a:pPr>
            <a:r>
              <a:rPr lang="en-US" altLang="zh-CN" sz="1800" dirty="0" smtClean="0"/>
              <a:t>		  </a:t>
            </a:r>
            <a:r>
              <a:rPr lang="en-US" altLang="zh-CN" sz="1800" dirty="0" err="1" smtClean="0"/>
              <a:t>x</a:t>
            </a:r>
            <a:r>
              <a:rPr lang="en-US" altLang="zh-CN" sz="1800" baseline="-25000" dirty="0" err="1" smtClean="0"/>
              <a:t>n</a:t>
            </a:r>
            <a:r>
              <a:rPr lang="en-US" altLang="zh-CN" sz="1800" dirty="0" smtClean="0"/>
              <a:t> is </a:t>
            </a:r>
            <a:r>
              <a:rPr lang="en-US" altLang="zh-CN" sz="1800" dirty="0" err="1" smtClean="0"/>
              <a:t>A</a:t>
            </a:r>
            <a:r>
              <a:rPr lang="en-US" altLang="zh-CN" sz="1800" dirty="0" err="1" smtClean="0">
                <a:latin typeface="Times New Roman" panose="02020603050405020304" pitchFamily="18" charset="0"/>
              </a:rPr>
              <a:t>’</a:t>
            </a:r>
            <a:r>
              <a:rPr lang="en-US" altLang="zh-CN" sz="1800" baseline="-25000" dirty="0" err="1" smtClean="0"/>
              <a:t>n</a:t>
            </a:r>
            <a:r>
              <a:rPr lang="en-US" altLang="zh-CN" sz="1800" baseline="-25000" dirty="0" smtClean="0"/>
              <a:t>						    </a:t>
            </a:r>
            <a:r>
              <a:rPr lang="en-US" altLang="zh-CN" sz="1800" dirty="0" smtClean="0"/>
              <a:t>CF</a:t>
            </a:r>
            <a:r>
              <a:rPr lang="en-US" altLang="zh-CN" sz="1800" baseline="-25000" dirty="0" smtClean="0"/>
              <a:t>n+1</a:t>
            </a:r>
            <a:endParaRPr lang="en-US" altLang="zh-CN" sz="1800" baseline="-25000" dirty="0" smtClean="0"/>
          </a:p>
          <a:p>
            <a:pPr eaLnBrk="1" hangingPunct="1">
              <a:lnSpc>
                <a:spcPct val="90000"/>
              </a:lnSpc>
              <a:buFont typeface="Wingdings" panose="05000000000000000000" pitchFamily="2" charset="2"/>
              <a:buNone/>
            </a:pPr>
            <a:r>
              <a:rPr lang="en-US" altLang="zh-CN" sz="1800" dirty="0" smtClean="0"/>
              <a:t>-----------------------------------------------------------------------------------------</a:t>
            </a:r>
            <a:endParaRPr lang="en-US" altLang="zh-CN" sz="1800" dirty="0" smtClean="0"/>
          </a:p>
          <a:p>
            <a:pPr eaLnBrk="1" hangingPunct="1">
              <a:lnSpc>
                <a:spcPct val="90000"/>
              </a:lnSpc>
              <a:buFont typeface="Wingdings" panose="05000000000000000000" pitchFamily="2" charset="2"/>
              <a:buNone/>
            </a:pPr>
            <a:r>
              <a:rPr lang="zh-CN" altLang="en-US" sz="1800" dirty="0" smtClean="0"/>
              <a:t>结论：					</a:t>
            </a:r>
            <a:r>
              <a:rPr lang="en-US" altLang="zh-CN" sz="1800" dirty="0" smtClean="0"/>
              <a:t>	</a:t>
            </a:r>
            <a:r>
              <a:rPr lang="zh-CN" altLang="en-US" sz="1800" dirty="0" smtClean="0"/>
              <a:t>  </a:t>
            </a:r>
            <a:r>
              <a:rPr lang="en-US" altLang="zh-CN" sz="1800" dirty="0" smtClean="0"/>
              <a:t>y is B</a:t>
            </a:r>
            <a:r>
              <a:rPr lang="en-US" altLang="zh-CN" sz="1800" dirty="0" smtClean="0">
                <a:latin typeface="Times New Roman" panose="02020603050405020304" pitchFamily="18" charset="0"/>
              </a:rPr>
              <a:t>’</a:t>
            </a:r>
            <a:r>
              <a:rPr lang="en-US" altLang="zh-CN" sz="1800" dirty="0" smtClean="0"/>
              <a:t> 	   CF</a:t>
            </a:r>
            <a:endParaRPr lang="en-US" altLang="zh-CN" sz="1800" dirty="0" smtClean="0"/>
          </a:p>
          <a:p>
            <a:pPr eaLnBrk="1" hangingPunct="1">
              <a:lnSpc>
                <a:spcPct val="90000"/>
              </a:lnSpc>
              <a:buFont typeface="Wingdings" panose="05000000000000000000" pitchFamily="2" charset="2"/>
              <a:buNone/>
            </a:pPr>
            <a:r>
              <a:rPr lang="zh-CN" altLang="en-US" sz="2000" dirty="0" smtClean="0"/>
              <a:t>其中</a:t>
            </a:r>
            <a:r>
              <a:rPr lang="en-US" altLang="zh-CN" sz="2000" dirty="0" smtClean="0"/>
              <a:t>A,A</a:t>
            </a:r>
            <a:r>
              <a:rPr lang="en-US" altLang="zh-CN" sz="2000" dirty="0" smtClean="0">
                <a:latin typeface="Times New Roman" panose="02020603050405020304" pitchFamily="18" charset="0"/>
              </a:rPr>
              <a:t>’</a:t>
            </a:r>
            <a:r>
              <a:rPr lang="en-US" altLang="zh-CN" sz="2000" dirty="0" smtClean="0"/>
              <a:t>∈</a:t>
            </a:r>
            <a:r>
              <a:rPr lang="en-US" altLang="zh-CN" sz="2000" dirty="0" smtClean="0">
                <a:latin typeface="Euclid Fraktur" pitchFamily="66" charset="0"/>
              </a:rPr>
              <a:t>F</a:t>
            </a:r>
            <a:r>
              <a:rPr lang="en-US" altLang="zh-CN" sz="2000" dirty="0" smtClean="0"/>
              <a:t>(U);</a:t>
            </a:r>
            <a:r>
              <a:rPr lang="en-US" altLang="zh-CN" sz="2000" dirty="0" err="1" smtClean="0"/>
              <a:t>A</a:t>
            </a:r>
            <a:r>
              <a:rPr lang="en-US" altLang="zh-CN" sz="2000" baseline="-25000" dirty="0" err="1" smtClean="0"/>
              <a:t>i</a:t>
            </a:r>
            <a:r>
              <a:rPr lang="en-US" altLang="zh-CN" sz="2000" dirty="0" err="1" smtClean="0"/>
              <a:t>,A</a:t>
            </a:r>
            <a:r>
              <a:rPr lang="en-US" altLang="zh-CN" sz="2000" dirty="0" err="1" smtClean="0">
                <a:latin typeface="Times New Roman" panose="02020603050405020304" pitchFamily="18" charset="0"/>
              </a:rPr>
              <a:t>’</a:t>
            </a:r>
            <a:r>
              <a:rPr lang="en-US" altLang="zh-CN" sz="2000" baseline="-25000" dirty="0" err="1" smtClean="0"/>
              <a:t>i</a:t>
            </a:r>
            <a:r>
              <a:rPr lang="en-US" altLang="zh-CN" sz="2000" dirty="0" err="1" smtClean="0"/>
              <a:t>∈</a:t>
            </a:r>
            <a:r>
              <a:rPr lang="en-US" altLang="zh-CN" sz="2000" dirty="0" err="1" smtClean="0">
                <a:latin typeface="Euclid Fraktur" pitchFamily="66" charset="0"/>
              </a:rPr>
              <a:t>F</a:t>
            </a:r>
            <a:r>
              <a:rPr lang="en-US" altLang="zh-CN" sz="2000" dirty="0" smtClean="0"/>
              <a:t>(</a:t>
            </a:r>
            <a:r>
              <a:rPr lang="en-US" altLang="zh-CN" sz="2000" dirty="0" err="1" smtClean="0"/>
              <a:t>U</a:t>
            </a:r>
            <a:r>
              <a:rPr lang="en-US" altLang="zh-CN" sz="2000" baseline="-25000" dirty="0" err="1" smtClean="0"/>
              <a:t>i</a:t>
            </a:r>
            <a:r>
              <a:rPr lang="en-US" altLang="zh-CN" sz="2000" dirty="0" smtClean="0"/>
              <a:t>),</a:t>
            </a:r>
            <a:r>
              <a:rPr lang="en-US" altLang="zh-CN" sz="2000" dirty="0" err="1" smtClean="0"/>
              <a:t>i</a:t>
            </a:r>
            <a:r>
              <a:rPr lang="en-US" altLang="zh-CN" sz="2000" dirty="0" smtClean="0"/>
              <a:t>=1,2,</a:t>
            </a:r>
            <a:r>
              <a:rPr lang="en-US" altLang="zh-CN" sz="2000" dirty="0" smtClean="0">
                <a:latin typeface="Times New Roman" panose="02020603050405020304" pitchFamily="18" charset="0"/>
              </a:rPr>
              <a:t>…</a:t>
            </a:r>
            <a:r>
              <a:rPr lang="en-US" altLang="zh-CN" sz="2000" dirty="0" smtClean="0"/>
              <a:t>,</a:t>
            </a:r>
            <a:r>
              <a:rPr lang="en-US" altLang="zh-CN" sz="2000" dirty="0" err="1" smtClean="0"/>
              <a:t>n;B,B</a:t>
            </a:r>
            <a:r>
              <a:rPr lang="en-US" altLang="zh-CN" sz="2000" dirty="0" err="1" smtClean="0">
                <a:latin typeface="Times New Roman" panose="02020603050405020304" pitchFamily="18" charset="0"/>
              </a:rPr>
              <a:t>’</a:t>
            </a:r>
            <a:r>
              <a:rPr lang="en-US" altLang="zh-CN" sz="2000" dirty="0" err="1" smtClean="0"/>
              <a:t>∈</a:t>
            </a:r>
            <a:r>
              <a:rPr lang="en-US" altLang="zh-CN" sz="2000" dirty="0" err="1" smtClean="0">
                <a:latin typeface="Euclid Fraktur" pitchFamily="66" charset="0"/>
              </a:rPr>
              <a:t>F</a:t>
            </a:r>
            <a:r>
              <a:rPr lang="en-US" altLang="zh-CN" sz="2000" dirty="0" smtClean="0"/>
              <a:t>(V)</a:t>
            </a:r>
            <a:r>
              <a:rPr lang="zh-CN" altLang="en-US" sz="2000" dirty="0" smtClean="0"/>
              <a:t>。</a:t>
            </a:r>
            <a:endParaRPr lang="en-US" altLang="zh-CN" sz="2000" dirty="0" smtClean="0"/>
          </a:p>
          <a:p>
            <a:pPr eaLnBrk="1" hangingPunct="1">
              <a:lnSpc>
                <a:spcPct val="90000"/>
              </a:lnSpc>
              <a:buFont typeface="Wingdings" panose="05000000000000000000" pitchFamily="2" charset="2"/>
              <a:buNone/>
            </a:pPr>
            <a:r>
              <a:rPr lang="en-US" altLang="zh-CN" sz="2000" dirty="0" smtClean="0">
                <a:solidFill>
                  <a:schemeClr val="tx1"/>
                </a:solidFill>
              </a:rPr>
              <a:t>CF</a:t>
            </a:r>
            <a:r>
              <a:rPr lang="zh-CN" altLang="en-US" sz="2000" dirty="0" smtClean="0">
                <a:solidFill>
                  <a:schemeClr val="tx1"/>
                </a:solidFill>
              </a:rPr>
              <a:t>及</a:t>
            </a:r>
            <a:r>
              <a:rPr lang="en-US" altLang="zh-CN" sz="2000" dirty="0" err="1" smtClean="0">
                <a:solidFill>
                  <a:schemeClr val="tx1"/>
                </a:solidFill>
              </a:rPr>
              <a:t>CF</a:t>
            </a:r>
            <a:r>
              <a:rPr lang="en-US" altLang="zh-CN" sz="2000" baseline="-25000" dirty="0" err="1" smtClean="0">
                <a:solidFill>
                  <a:schemeClr val="tx1"/>
                </a:solidFill>
              </a:rPr>
              <a:t>i</a:t>
            </a:r>
            <a:r>
              <a:rPr lang="en-US" altLang="zh-CN" sz="2000" baseline="-25000" dirty="0" smtClean="0">
                <a:solidFill>
                  <a:schemeClr val="tx1"/>
                </a:solidFill>
              </a:rPr>
              <a:t> </a:t>
            </a:r>
            <a:r>
              <a:rPr lang="en-US" altLang="zh-CN" sz="2000" dirty="0" smtClean="0">
                <a:solidFill>
                  <a:schemeClr val="tx1"/>
                </a:solidFill>
              </a:rPr>
              <a:t>(</a:t>
            </a:r>
            <a:r>
              <a:rPr lang="en-US" altLang="zh-CN" sz="2000" dirty="0" err="1" smtClean="0">
                <a:solidFill>
                  <a:schemeClr val="tx1"/>
                </a:solidFill>
              </a:rPr>
              <a:t>i</a:t>
            </a:r>
            <a:r>
              <a:rPr lang="en-US" altLang="zh-CN" sz="2000" dirty="0" smtClean="0">
                <a:solidFill>
                  <a:schemeClr val="tx1"/>
                </a:solidFill>
              </a:rPr>
              <a:t>=1,2,</a:t>
            </a:r>
            <a:r>
              <a:rPr lang="en-US" altLang="zh-CN" sz="2000" dirty="0" smtClean="0">
                <a:solidFill>
                  <a:schemeClr val="tx1"/>
                </a:solidFill>
                <a:latin typeface="Times New Roman" panose="02020603050405020304" pitchFamily="18" charset="0"/>
              </a:rPr>
              <a:t>…</a:t>
            </a:r>
            <a:r>
              <a:rPr lang="en-US" altLang="zh-CN" sz="2000" dirty="0" smtClean="0">
                <a:solidFill>
                  <a:schemeClr val="tx1"/>
                </a:solidFill>
              </a:rPr>
              <a:t>,n+1)</a:t>
            </a:r>
            <a:r>
              <a:rPr lang="zh-CN" altLang="en-US" sz="2000" dirty="0" smtClean="0">
                <a:solidFill>
                  <a:schemeClr val="tx1"/>
                </a:solidFill>
              </a:rPr>
              <a:t>是可信度因子，它们既可以是</a:t>
            </a:r>
            <a:r>
              <a:rPr lang="en-US" altLang="zh-CN" sz="2000" dirty="0" smtClean="0">
                <a:solidFill>
                  <a:schemeClr val="tx1"/>
                </a:solidFill>
              </a:rPr>
              <a:t>[0,1]</a:t>
            </a:r>
            <a:r>
              <a:rPr lang="zh-CN" altLang="en-US" sz="2000" dirty="0" smtClean="0">
                <a:solidFill>
                  <a:schemeClr val="tx1"/>
                </a:solidFill>
              </a:rPr>
              <a:t>上的确定数，也可以是模糊数。</a:t>
            </a:r>
            <a:endParaRPr lang="zh-CN" altLang="en-US" sz="2000" dirty="0" smtClean="0">
              <a:solidFill>
                <a:schemeClr val="tx1"/>
              </a:solidFill>
            </a:endParaRPr>
          </a:p>
        </p:txBody>
      </p:sp>
      <p:sp>
        <p:nvSpPr>
          <p:cNvPr id="4" name="灯片编号占位符 5"/>
          <p:cNvSpPr>
            <a:spLocks noGrp="1"/>
          </p:cNvSpPr>
          <p:nvPr>
            <p:ph type="sldNum" sz="quarter" idx="12"/>
          </p:nvPr>
        </p:nvSpPr>
        <p:spPr/>
        <p:txBody>
          <a:bodyPr/>
          <a:lstStyle/>
          <a:p>
            <a:pPr>
              <a:defRPr/>
            </a:pPr>
            <a:fld id="{09DCAC9A-00BA-4610-9DE6-9712C145A37B}" type="slidenum">
              <a:rPr lang="en-US" altLang="zh-CN"/>
            </a:fld>
            <a:endParaRPr lang="en-US" altLang="zh-CN"/>
          </a:p>
        </p:txBody>
      </p:sp>
      <p:grpSp>
        <p:nvGrpSpPr>
          <p:cNvPr id="5" name="组合 4"/>
          <p:cNvGrpSpPr/>
          <p:nvPr/>
        </p:nvGrpSpPr>
        <p:grpSpPr>
          <a:xfrm>
            <a:off x="0" y="26501"/>
            <a:ext cx="9144000" cy="1219201"/>
            <a:chOff x="0" y="285641"/>
            <a:chExt cx="9144000" cy="587929"/>
          </a:xfrm>
        </p:grpSpPr>
        <p:cxnSp>
          <p:nvCxnSpPr>
            <p:cNvPr id="6" name="直接连接符 5"/>
            <p:cNvCxnSpPr/>
            <p:nvPr/>
          </p:nvCxnSpPr>
          <p:spPr>
            <a:xfrm>
              <a:off x="0" y="626872"/>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781878" y="285641"/>
              <a:ext cx="7620000" cy="587929"/>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4.5.6 </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带有可信度因子的</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模糊推理</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p:nvPr/>
          </p:nvCxnSpPr>
          <p:spPr>
            <a:xfrm>
              <a:off x="8401878" y="626873"/>
              <a:ext cx="742122"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73731">
                                            <p:txEl>
                                              <p:pRg st="2" end="2"/>
                                            </p:txEl>
                                          </p:spTgt>
                                        </p:tgtEl>
                                        <p:attrNameLst>
                                          <p:attrName>style.visibility</p:attrName>
                                        </p:attrNameLst>
                                      </p:cBhvr>
                                      <p:to>
                                        <p:strVal val="visible"/>
                                      </p:to>
                                    </p:set>
                                    <p:anim calcmode="lin" valueType="num">
                                      <p:cBhvr additive="base">
                                        <p:cTn id="18"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3731">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73731">
                                            <p:txEl>
                                              <p:pRg st="3" end="3"/>
                                            </p:txEl>
                                          </p:spTgt>
                                        </p:tgtEl>
                                        <p:attrNameLst>
                                          <p:attrName>style.visibility</p:attrName>
                                        </p:attrNameLst>
                                      </p:cBhvr>
                                      <p:to>
                                        <p:strVal val="visible"/>
                                      </p:to>
                                    </p:set>
                                    <p:anim calcmode="lin" valueType="num">
                                      <p:cBhvr additive="base">
                                        <p:cTn id="23"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73731">
                                            <p:txEl>
                                              <p:pRg st="4" end="4"/>
                                            </p:txEl>
                                          </p:spTgt>
                                        </p:tgtEl>
                                        <p:attrNameLst>
                                          <p:attrName>style.visibility</p:attrName>
                                        </p:attrNameLst>
                                      </p:cBhvr>
                                      <p:to>
                                        <p:strVal val="visible"/>
                                      </p:to>
                                    </p:set>
                                    <p:anim calcmode="lin" valueType="num">
                                      <p:cBhvr additive="base">
                                        <p:cTn id="28"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3731">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73731">
                                            <p:txEl>
                                              <p:pRg st="5" end="5"/>
                                            </p:txEl>
                                          </p:spTgt>
                                        </p:tgtEl>
                                        <p:attrNameLst>
                                          <p:attrName>style.visibility</p:attrName>
                                        </p:attrNameLst>
                                      </p:cBhvr>
                                      <p:to>
                                        <p:strVal val="visible"/>
                                      </p:to>
                                    </p:set>
                                    <p:anim calcmode="lin" valueType="num">
                                      <p:cBhvr additive="base">
                                        <p:cTn id="33"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37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3731">
                                            <p:txEl>
                                              <p:pRg st="6" end="6"/>
                                            </p:txEl>
                                          </p:spTgt>
                                        </p:tgtEl>
                                        <p:attrNameLst>
                                          <p:attrName>style.visibility</p:attrName>
                                        </p:attrNameLst>
                                      </p:cBhvr>
                                      <p:to>
                                        <p:strVal val="visible"/>
                                      </p:to>
                                    </p:set>
                                    <p:anim calcmode="lin" valueType="num">
                                      <p:cBhvr additive="base">
                                        <p:cTn id="39" dur="5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3731">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 presetClass="entr" presetSubtype="4" fill="hold" nodeType="afterEffect">
                                  <p:stCondLst>
                                    <p:cond delay="0"/>
                                  </p:stCondLst>
                                  <p:childTnLst>
                                    <p:set>
                                      <p:cBhvr>
                                        <p:cTn id="43" dur="1" fill="hold">
                                          <p:stCondLst>
                                            <p:cond delay="0"/>
                                          </p:stCondLst>
                                        </p:cTn>
                                        <p:tgtEl>
                                          <p:spTgt spid="73731">
                                            <p:txEl>
                                              <p:pRg st="7" end="7"/>
                                            </p:txEl>
                                          </p:spTgt>
                                        </p:tgtEl>
                                        <p:attrNameLst>
                                          <p:attrName>style.visibility</p:attrName>
                                        </p:attrNameLst>
                                      </p:cBhvr>
                                      <p:to>
                                        <p:strVal val="visible"/>
                                      </p:to>
                                    </p:set>
                                    <p:anim calcmode="lin" valueType="num">
                                      <p:cBhvr additive="base">
                                        <p:cTn id="44" dur="5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73731">
                                            <p:txEl>
                                              <p:pRg st="7" end="7"/>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000"/>
                            </p:stCondLst>
                            <p:childTnLst>
                              <p:par>
                                <p:cTn id="47" presetID="2" presetClass="entr" presetSubtype="4" fill="hold" nodeType="afterEffect">
                                  <p:stCondLst>
                                    <p:cond delay="0"/>
                                  </p:stCondLst>
                                  <p:childTnLst>
                                    <p:set>
                                      <p:cBhvr>
                                        <p:cTn id="48" dur="1" fill="hold">
                                          <p:stCondLst>
                                            <p:cond delay="0"/>
                                          </p:stCondLst>
                                        </p:cTn>
                                        <p:tgtEl>
                                          <p:spTgt spid="73731">
                                            <p:txEl>
                                              <p:pRg st="8" end="8"/>
                                            </p:txEl>
                                          </p:spTgt>
                                        </p:tgtEl>
                                        <p:attrNameLst>
                                          <p:attrName>style.visibility</p:attrName>
                                        </p:attrNameLst>
                                      </p:cBhvr>
                                      <p:to>
                                        <p:strVal val="visible"/>
                                      </p:to>
                                    </p:set>
                                    <p:anim calcmode="lin" valueType="num">
                                      <p:cBhvr additive="base">
                                        <p:cTn id="49" dur="500" fill="hold"/>
                                        <p:tgtEl>
                                          <p:spTgt spid="7373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3731">
                                            <p:txEl>
                                              <p:pRg st="8" end="8"/>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73731">
                                            <p:txEl>
                                              <p:pRg st="9" end="9"/>
                                            </p:txEl>
                                          </p:spTgt>
                                        </p:tgtEl>
                                        <p:attrNameLst>
                                          <p:attrName>style.visibility</p:attrName>
                                        </p:attrNameLst>
                                      </p:cBhvr>
                                      <p:to>
                                        <p:strVal val="visible"/>
                                      </p:to>
                                    </p:set>
                                    <p:anim calcmode="lin" valueType="num">
                                      <p:cBhvr additive="base">
                                        <p:cTn id="54" dur="500" fill="hold"/>
                                        <p:tgtEl>
                                          <p:spTgt spid="73731">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3731">
                                            <p:txEl>
                                              <p:pRg st="9" end="9"/>
                                            </p:txEl>
                                          </p:spTgt>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nodeType="afterEffect">
                                  <p:stCondLst>
                                    <p:cond delay="0"/>
                                  </p:stCondLst>
                                  <p:childTnLst>
                                    <p:set>
                                      <p:cBhvr>
                                        <p:cTn id="58" dur="1" fill="hold">
                                          <p:stCondLst>
                                            <p:cond delay="0"/>
                                          </p:stCondLst>
                                        </p:cTn>
                                        <p:tgtEl>
                                          <p:spTgt spid="73731">
                                            <p:txEl>
                                              <p:pRg st="10" end="10"/>
                                            </p:txEl>
                                          </p:spTgt>
                                        </p:tgtEl>
                                        <p:attrNameLst>
                                          <p:attrName>style.visibility</p:attrName>
                                        </p:attrNameLst>
                                      </p:cBhvr>
                                      <p:to>
                                        <p:strVal val="visible"/>
                                      </p:to>
                                    </p:set>
                                    <p:anim calcmode="lin" valueType="num">
                                      <p:cBhvr additive="base">
                                        <p:cTn id="59" dur="500" fill="hold"/>
                                        <p:tgtEl>
                                          <p:spTgt spid="73731">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3731">
                                            <p:txEl>
                                              <p:pRg st="10" end="1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2500"/>
                            </p:stCondLst>
                            <p:childTnLst>
                              <p:par>
                                <p:cTn id="62" presetID="2" presetClass="entr" presetSubtype="4" fill="hold" nodeType="afterEffect">
                                  <p:stCondLst>
                                    <p:cond delay="0"/>
                                  </p:stCondLst>
                                  <p:childTnLst>
                                    <p:set>
                                      <p:cBhvr>
                                        <p:cTn id="63" dur="1" fill="hold">
                                          <p:stCondLst>
                                            <p:cond delay="0"/>
                                          </p:stCondLst>
                                        </p:cTn>
                                        <p:tgtEl>
                                          <p:spTgt spid="73731">
                                            <p:txEl>
                                              <p:pRg st="11" end="11"/>
                                            </p:txEl>
                                          </p:spTgt>
                                        </p:tgtEl>
                                        <p:attrNameLst>
                                          <p:attrName>style.visibility</p:attrName>
                                        </p:attrNameLst>
                                      </p:cBhvr>
                                      <p:to>
                                        <p:strVal val="visible"/>
                                      </p:to>
                                    </p:set>
                                    <p:anim calcmode="lin" valueType="num">
                                      <p:cBhvr additive="base">
                                        <p:cTn id="64" dur="500" fill="hold"/>
                                        <p:tgtEl>
                                          <p:spTgt spid="73731">
                                            <p:txEl>
                                              <p:pRg st="11" end="1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73731">
                                            <p:txEl>
                                              <p:pRg st="11" end="11"/>
                                            </p:txEl>
                                          </p:spTgt>
                                        </p:tgtEl>
                                        <p:attrNameLst>
                                          <p:attrName>ppt_y</p:attrName>
                                        </p:attrNameLst>
                                      </p:cBhvr>
                                      <p:tavLst>
                                        <p:tav tm="0">
                                          <p:val>
                                            <p:strVal val="1+#ppt_h/2"/>
                                          </p:val>
                                        </p:tav>
                                        <p:tav tm="100000">
                                          <p:val>
                                            <p:strVal val="#ppt_y"/>
                                          </p:val>
                                        </p:tav>
                                      </p:tavLst>
                                    </p:anim>
                                  </p:childTnLst>
                                </p:cTn>
                              </p:par>
                            </p:childTnLst>
                          </p:cTn>
                        </p:par>
                        <p:par>
                          <p:cTn id="66" fill="hold">
                            <p:stCondLst>
                              <p:cond delay="3000"/>
                            </p:stCondLst>
                            <p:childTnLst>
                              <p:par>
                                <p:cTn id="67" presetID="2" presetClass="entr" presetSubtype="4" fill="hold" nodeType="afterEffect">
                                  <p:stCondLst>
                                    <p:cond delay="0"/>
                                  </p:stCondLst>
                                  <p:childTnLst>
                                    <p:set>
                                      <p:cBhvr>
                                        <p:cTn id="68" dur="1" fill="hold">
                                          <p:stCondLst>
                                            <p:cond delay="0"/>
                                          </p:stCondLst>
                                        </p:cTn>
                                        <p:tgtEl>
                                          <p:spTgt spid="73731">
                                            <p:txEl>
                                              <p:pRg st="12" end="12"/>
                                            </p:txEl>
                                          </p:spTgt>
                                        </p:tgtEl>
                                        <p:attrNameLst>
                                          <p:attrName>style.visibility</p:attrName>
                                        </p:attrNameLst>
                                      </p:cBhvr>
                                      <p:to>
                                        <p:strVal val="visible"/>
                                      </p:to>
                                    </p:set>
                                    <p:anim calcmode="lin" valueType="num">
                                      <p:cBhvr additive="base">
                                        <p:cTn id="69" dur="500" fill="hold"/>
                                        <p:tgtEl>
                                          <p:spTgt spid="73731">
                                            <p:txEl>
                                              <p:pRg st="12" end="1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3731">
                                            <p:txEl>
                                              <p:pRg st="12" end="12"/>
                                            </p:txEl>
                                          </p:spTgt>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2" presetClass="entr" presetSubtype="4" fill="hold" nodeType="afterEffect">
                                  <p:stCondLst>
                                    <p:cond delay="0"/>
                                  </p:stCondLst>
                                  <p:childTnLst>
                                    <p:set>
                                      <p:cBhvr>
                                        <p:cTn id="73" dur="1" fill="hold">
                                          <p:stCondLst>
                                            <p:cond delay="0"/>
                                          </p:stCondLst>
                                        </p:cTn>
                                        <p:tgtEl>
                                          <p:spTgt spid="73731">
                                            <p:txEl>
                                              <p:pRg st="13" end="13"/>
                                            </p:txEl>
                                          </p:spTgt>
                                        </p:tgtEl>
                                        <p:attrNameLst>
                                          <p:attrName>style.visibility</p:attrName>
                                        </p:attrNameLst>
                                      </p:cBhvr>
                                      <p:to>
                                        <p:strVal val="visible"/>
                                      </p:to>
                                    </p:set>
                                    <p:anim calcmode="lin" valueType="num">
                                      <p:cBhvr additive="base">
                                        <p:cTn id="74" dur="500" fill="hold"/>
                                        <p:tgtEl>
                                          <p:spTgt spid="73731">
                                            <p:txEl>
                                              <p:pRg st="13" end="1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3731">
                                            <p:txEl>
                                              <p:pRg st="13" end="13"/>
                                            </p:txEl>
                                          </p:spTgt>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4" fill="hold" nodeType="afterEffect">
                                  <p:stCondLst>
                                    <p:cond delay="0"/>
                                  </p:stCondLst>
                                  <p:childTnLst>
                                    <p:set>
                                      <p:cBhvr>
                                        <p:cTn id="78" dur="1" fill="hold">
                                          <p:stCondLst>
                                            <p:cond delay="0"/>
                                          </p:stCondLst>
                                        </p:cTn>
                                        <p:tgtEl>
                                          <p:spTgt spid="73731">
                                            <p:txEl>
                                              <p:pRg st="14" end="14"/>
                                            </p:txEl>
                                          </p:spTgt>
                                        </p:tgtEl>
                                        <p:attrNameLst>
                                          <p:attrName>style.visibility</p:attrName>
                                        </p:attrNameLst>
                                      </p:cBhvr>
                                      <p:to>
                                        <p:strVal val="visible"/>
                                      </p:to>
                                    </p:set>
                                    <p:anim calcmode="lin" valueType="num">
                                      <p:cBhvr additive="base">
                                        <p:cTn id="79" dur="500" fill="hold"/>
                                        <p:tgtEl>
                                          <p:spTgt spid="73731">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3731">
                                            <p:txEl>
                                              <p:pRg st="14" end="14"/>
                                            </p:txEl>
                                          </p:spTgt>
                                        </p:tgtEl>
                                        <p:attrNameLst>
                                          <p:attrName>ppt_y</p:attrName>
                                        </p:attrNameLst>
                                      </p:cBhvr>
                                      <p:tavLst>
                                        <p:tav tm="0">
                                          <p:val>
                                            <p:strVal val="1+#ppt_h/2"/>
                                          </p:val>
                                        </p:tav>
                                        <p:tav tm="100000">
                                          <p:val>
                                            <p:strVal val="#ppt_y"/>
                                          </p:val>
                                        </p:tav>
                                      </p:tavLst>
                                    </p:anim>
                                  </p:childTnLst>
                                </p:cTn>
                              </p:par>
                            </p:childTnLst>
                          </p:cTn>
                        </p:par>
                        <p:par>
                          <p:cTn id="81" fill="hold">
                            <p:stCondLst>
                              <p:cond delay="4500"/>
                            </p:stCondLst>
                            <p:childTnLst>
                              <p:par>
                                <p:cTn id="82" presetID="2" presetClass="entr" presetSubtype="4" fill="hold" nodeType="afterEffect">
                                  <p:stCondLst>
                                    <p:cond delay="0"/>
                                  </p:stCondLst>
                                  <p:childTnLst>
                                    <p:set>
                                      <p:cBhvr>
                                        <p:cTn id="83" dur="1" fill="hold">
                                          <p:stCondLst>
                                            <p:cond delay="0"/>
                                          </p:stCondLst>
                                        </p:cTn>
                                        <p:tgtEl>
                                          <p:spTgt spid="73731">
                                            <p:txEl>
                                              <p:pRg st="15" end="15"/>
                                            </p:txEl>
                                          </p:spTgt>
                                        </p:tgtEl>
                                        <p:attrNameLst>
                                          <p:attrName>style.visibility</p:attrName>
                                        </p:attrNameLst>
                                      </p:cBhvr>
                                      <p:to>
                                        <p:strVal val="visible"/>
                                      </p:to>
                                    </p:set>
                                    <p:anim calcmode="lin" valueType="num">
                                      <p:cBhvr additive="base">
                                        <p:cTn id="84" dur="500" fill="hold"/>
                                        <p:tgtEl>
                                          <p:spTgt spid="73731">
                                            <p:txEl>
                                              <p:pRg st="15" end="15"/>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373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72278" y="304800"/>
            <a:ext cx="8852452" cy="609600"/>
          </a:xfrm>
        </p:spPr>
        <p:txBody>
          <a:bodyPr>
            <a:normAutofit fontScale="90000"/>
          </a:bodyPr>
          <a:lstStyle/>
          <a:p>
            <a:pPr algn="ctr" eaLnBrk="1" fontAlgn="auto" hangingPunct="1">
              <a:spcAft>
                <a:spcPts val="0"/>
              </a:spcAft>
              <a:defRPr/>
            </a:pPr>
            <a:r>
              <a:rPr lang="zh-CN" altLang="en-US" dirty="0"/>
              <a:t>带可信度因子的模糊推理中的两个问题</a:t>
            </a:r>
            <a:endParaRPr lang="zh-CN" altLang="en-US" dirty="0"/>
          </a:p>
        </p:txBody>
      </p:sp>
      <p:sp>
        <p:nvSpPr>
          <p:cNvPr id="74755" name="Rectangle 3" descr="Rectangle: Click to edit Master text styles&#10;Second level&#10;Third level&#10;Fourth level&#10;Fifth level"/>
          <p:cNvSpPr>
            <a:spLocks noGrp="1" noChangeArrowheads="1"/>
          </p:cNvSpPr>
          <p:nvPr>
            <p:ph idx="1"/>
          </p:nvPr>
        </p:nvSpPr>
        <p:spPr>
          <a:xfrm>
            <a:off x="533400" y="1143000"/>
            <a:ext cx="8305800" cy="5486400"/>
          </a:xfrm>
        </p:spPr>
        <p:txBody>
          <a:bodyPr>
            <a:normAutofit fontScale="92500" lnSpcReduction="20000"/>
          </a:bodyPr>
          <a:lstStyle/>
          <a:p>
            <a:pPr eaLnBrk="1" hangingPunct="1">
              <a:buFont typeface="Wingdings" panose="05000000000000000000" pitchFamily="2" charset="2"/>
              <a:buChar char="u"/>
            </a:pPr>
            <a:r>
              <a:rPr lang="zh-CN" altLang="en-US"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如何通过用相关的知识和证据推出结论</a:t>
            </a:r>
            <a:r>
              <a:rPr lang="zh-CN" altLang="en-US"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y is B</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endPar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533400" indent="-533400" eaLnBrk="1" hangingPunct="1">
              <a:buFont typeface="Wingdings" panose="05000000000000000000" pitchFamily="2" charset="2"/>
              <a:buNone/>
            </a:pPr>
            <a:r>
              <a:rPr lang="en-US" altLang="zh-CN" sz="2000" dirty="0" smtClean="0">
                <a:solidFill>
                  <a:schemeClr val="tx1"/>
                </a:solidFill>
              </a:rPr>
              <a:t>	</a:t>
            </a:r>
            <a:r>
              <a:rPr lang="zh-CN" altLang="en-US" sz="2000" dirty="0" smtClean="0">
                <a:solidFill>
                  <a:schemeClr val="tx1"/>
                </a:solidFill>
              </a:rPr>
              <a:t>运用前面讨论的方法。</a:t>
            </a:r>
            <a:endParaRPr lang="zh-CN" altLang="en-US" sz="2000" dirty="0" smtClean="0">
              <a:solidFill>
                <a:schemeClr val="tx1"/>
              </a:solidFill>
            </a:endParaRPr>
          </a:p>
          <a:p>
            <a:pPr eaLnBrk="1" hangingPunct="1">
              <a:buFont typeface="Wingdings" panose="05000000000000000000" pitchFamily="2" charset="2"/>
              <a:buChar char="u"/>
            </a:pPr>
            <a:r>
              <a:rPr lang="zh-CN" altLang="en-US"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如何对</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a:t>
            </a:r>
            <a:r>
              <a:rPr lang="en-US" altLang="zh-CN" sz="2000"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zh-CN" altLang="en-US"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及</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a:t>
            </a:r>
            <a:r>
              <a:rPr lang="en-US" altLang="zh-CN" sz="2000"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a:t>
            </a:r>
            <a:r>
              <a:rPr lang="en-US" altLang="zh-CN" sz="2000"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n+1</a:t>
            </a:r>
            <a:r>
              <a:rPr lang="zh-CN" altLang="en-US"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进行合适的运算求出结论的可信度因子</a:t>
            </a:r>
            <a:r>
              <a:rPr lang="en-US" altLang="zh-CN"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a:t>
            </a:r>
            <a:endParaRPr lang="zh-CN" altLang="en-US" sz="2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buFont typeface="Wingdings" panose="05000000000000000000" pitchFamily="2" charset="2"/>
              <a:buChar char="Ø"/>
            </a:pPr>
            <a:r>
              <a:rPr lang="zh-CN" altLang="en-US" sz="2000" dirty="0" smtClean="0">
                <a:solidFill>
                  <a:schemeClr val="tx1"/>
                </a:solidFill>
              </a:rPr>
              <a:t>当前提条件是简单条件时，</a:t>
            </a:r>
            <a:endParaRPr lang="zh-CN" altLang="en-US" sz="2000" dirty="0" smtClean="0">
              <a:solidFill>
                <a:schemeClr val="tx1"/>
              </a:solidFill>
            </a:endParaRPr>
          </a:p>
          <a:p>
            <a:pPr marL="533400" indent="-533400" eaLnBrk="1" hangingPunct="1">
              <a:buFont typeface="Wingdings" panose="05000000000000000000" pitchFamily="2" charset="2"/>
              <a:buNone/>
            </a:pPr>
            <a:r>
              <a:rPr lang="en-US" altLang="zh-CN" sz="2000" dirty="0" smtClean="0"/>
              <a:t>CF=</a:t>
            </a:r>
            <a:r>
              <a:rPr lang="en-US" altLang="zh-CN" sz="2000" dirty="0" err="1" smtClean="0"/>
              <a:t>δ</a:t>
            </a:r>
            <a:r>
              <a:rPr lang="en-US" altLang="zh-CN" sz="2000" baseline="-25000" dirty="0" err="1" smtClean="0"/>
              <a:t>match</a:t>
            </a:r>
            <a:r>
              <a:rPr lang="en-US" altLang="zh-CN" sz="2000" dirty="0" smtClean="0"/>
              <a:t>(A,A</a:t>
            </a:r>
            <a:r>
              <a:rPr lang="en-US" altLang="zh-CN" sz="2000" dirty="0" smtClean="0">
                <a:latin typeface="Times New Roman" panose="02020603050405020304" pitchFamily="18" charset="0"/>
              </a:rPr>
              <a:t>’</a:t>
            </a:r>
            <a:r>
              <a:rPr lang="en-US" altLang="zh-CN" sz="2000" dirty="0" smtClean="0"/>
              <a:t>)×CF</a:t>
            </a:r>
            <a:r>
              <a:rPr lang="en-US" altLang="zh-CN" sz="2000" baseline="-25000" dirty="0" smtClean="0"/>
              <a:t>1</a:t>
            </a:r>
            <a:r>
              <a:rPr lang="en-US" altLang="zh-CN" sz="2000" dirty="0" smtClean="0"/>
              <a:t>×CF</a:t>
            </a:r>
            <a:r>
              <a:rPr lang="en-US" altLang="zh-CN" sz="2000" baseline="-25000" dirty="0" smtClean="0"/>
              <a:t>2</a:t>
            </a:r>
            <a:endParaRPr lang="en-US" altLang="zh-CN" sz="2000" baseline="-25000" dirty="0" smtClean="0"/>
          </a:p>
          <a:p>
            <a:pPr marL="533400" indent="-533400" eaLnBrk="1" hangingPunct="1">
              <a:buFont typeface="Wingdings" panose="05000000000000000000" pitchFamily="2" charset="2"/>
              <a:buNone/>
            </a:pPr>
            <a:r>
              <a:rPr lang="en-US" altLang="zh-CN" sz="2000" dirty="0" smtClean="0"/>
              <a:t>CF=</a:t>
            </a:r>
            <a:r>
              <a:rPr lang="en-US" altLang="zh-CN" sz="2000" dirty="0" err="1" smtClean="0"/>
              <a:t>δ</a:t>
            </a:r>
            <a:r>
              <a:rPr lang="en-US" altLang="zh-CN" sz="2000" baseline="-25000" dirty="0" err="1" smtClean="0"/>
              <a:t>match</a:t>
            </a:r>
            <a:r>
              <a:rPr lang="en-US" altLang="zh-CN" sz="2000" dirty="0" smtClean="0"/>
              <a:t>(A,A</a:t>
            </a:r>
            <a:r>
              <a:rPr lang="en-US" altLang="zh-CN" sz="2000" dirty="0" smtClean="0">
                <a:latin typeface="Times New Roman" panose="02020603050405020304" pitchFamily="18" charset="0"/>
              </a:rPr>
              <a:t>’</a:t>
            </a:r>
            <a:r>
              <a:rPr lang="en-US" altLang="zh-CN" sz="2000" dirty="0" smtClean="0"/>
              <a:t>)×min{CF</a:t>
            </a:r>
            <a:r>
              <a:rPr lang="en-US" altLang="zh-CN" sz="2000" baseline="-25000" dirty="0" smtClean="0"/>
              <a:t>1</a:t>
            </a:r>
            <a:r>
              <a:rPr lang="en-US" altLang="zh-CN" sz="2000" dirty="0" smtClean="0"/>
              <a:t>,CF</a:t>
            </a:r>
            <a:r>
              <a:rPr lang="en-US" altLang="zh-CN" sz="2000" baseline="-25000" dirty="0" smtClean="0"/>
              <a:t>2</a:t>
            </a:r>
            <a:r>
              <a:rPr lang="en-US" altLang="zh-CN" sz="2000" dirty="0" smtClean="0"/>
              <a:t>}</a:t>
            </a:r>
            <a:endParaRPr lang="en-US" altLang="zh-CN" sz="2000" dirty="0" smtClean="0"/>
          </a:p>
          <a:p>
            <a:pPr marL="533400" indent="-533400" eaLnBrk="1" hangingPunct="1">
              <a:buFont typeface="Wingdings" panose="05000000000000000000" pitchFamily="2" charset="2"/>
              <a:buNone/>
            </a:pPr>
            <a:r>
              <a:rPr lang="en-US" altLang="zh-CN" sz="2000" dirty="0" smtClean="0"/>
              <a:t>CF=</a:t>
            </a:r>
            <a:r>
              <a:rPr lang="en-US" altLang="zh-CN" sz="2000" dirty="0" err="1" smtClean="0"/>
              <a:t>δ</a:t>
            </a:r>
            <a:r>
              <a:rPr lang="en-US" altLang="zh-CN" sz="2000" baseline="-25000" dirty="0" err="1" smtClean="0"/>
              <a:t>match</a:t>
            </a:r>
            <a:r>
              <a:rPr lang="en-US" altLang="zh-CN" sz="2000" dirty="0" smtClean="0"/>
              <a:t>(A,A</a:t>
            </a:r>
            <a:r>
              <a:rPr lang="en-US" altLang="zh-CN" sz="2000" dirty="0" smtClean="0">
                <a:latin typeface="Times New Roman" panose="02020603050405020304" pitchFamily="18" charset="0"/>
              </a:rPr>
              <a:t>’</a:t>
            </a:r>
            <a:r>
              <a:rPr lang="en-US" altLang="zh-CN" sz="2000" dirty="0" smtClean="0"/>
              <a:t>)×max{0,CF</a:t>
            </a:r>
            <a:r>
              <a:rPr lang="en-US" altLang="zh-CN" sz="2000" baseline="-25000" dirty="0" smtClean="0"/>
              <a:t>1</a:t>
            </a:r>
            <a:r>
              <a:rPr lang="en-US" altLang="zh-CN" sz="2000" dirty="0" smtClean="0"/>
              <a:t>+CF</a:t>
            </a:r>
            <a:r>
              <a:rPr lang="en-US" altLang="zh-CN" sz="2000" baseline="-25000" dirty="0" smtClean="0"/>
              <a:t>2</a:t>
            </a:r>
            <a:r>
              <a:rPr lang="en-US" altLang="zh-CN" sz="2000" dirty="0" smtClean="0"/>
              <a:t>-1}</a:t>
            </a:r>
            <a:endParaRPr lang="en-US" altLang="zh-CN" sz="2000" dirty="0" smtClean="0"/>
          </a:p>
          <a:p>
            <a:pPr marL="533400" indent="-533400" eaLnBrk="1" hangingPunct="1">
              <a:buFont typeface="Wingdings" panose="05000000000000000000" pitchFamily="2" charset="2"/>
              <a:buNone/>
            </a:pPr>
            <a:r>
              <a:rPr lang="en-US" altLang="zh-CN" sz="2000" dirty="0" smtClean="0"/>
              <a:t>CF=min{</a:t>
            </a:r>
            <a:r>
              <a:rPr lang="en-US" altLang="zh-CN" sz="2000" dirty="0" err="1" smtClean="0"/>
              <a:t>δ</a:t>
            </a:r>
            <a:r>
              <a:rPr lang="en-US" altLang="zh-CN" sz="2000" baseline="-25000" dirty="0" err="1" smtClean="0"/>
              <a:t>match</a:t>
            </a:r>
            <a:r>
              <a:rPr lang="en-US" altLang="zh-CN" sz="2000" dirty="0" smtClean="0"/>
              <a:t>(A,A</a:t>
            </a:r>
            <a:r>
              <a:rPr lang="en-US" altLang="zh-CN" sz="2000" dirty="0" smtClean="0">
                <a:latin typeface="Times New Roman" panose="02020603050405020304" pitchFamily="18" charset="0"/>
              </a:rPr>
              <a:t>’</a:t>
            </a:r>
            <a:r>
              <a:rPr lang="en-US" altLang="zh-CN" sz="2000" dirty="0" smtClean="0"/>
              <a:t>),CF</a:t>
            </a:r>
            <a:r>
              <a:rPr lang="en-US" altLang="zh-CN" sz="2000" baseline="-25000" dirty="0" smtClean="0"/>
              <a:t>1</a:t>
            </a:r>
            <a:r>
              <a:rPr lang="en-US" altLang="zh-CN" sz="2000" dirty="0" smtClean="0"/>
              <a:t>,CF</a:t>
            </a:r>
            <a:r>
              <a:rPr lang="en-US" altLang="zh-CN" sz="2000" baseline="-25000" dirty="0" smtClean="0"/>
              <a:t>2</a:t>
            </a:r>
            <a:r>
              <a:rPr lang="en-US" altLang="zh-CN" sz="2000" dirty="0" smtClean="0"/>
              <a:t>}</a:t>
            </a:r>
            <a:endParaRPr lang="en-US" altLang="zh-CN" sz="2000" dirty="0" smtClean="0"/>
          </a:p>
          <a:p>
            <a:pPr marL="533400" indent="-533400" eaLnBrk="1" hangingPunct="1">
              <a:buFont typeface="Wingdings" panose="05000000000000000000" pitchFamily="2" charset="2"/>
              <a:buNone/>
            </a:pPr>
            <a:r>
              <a:rPr lang="zh-CN" altLang="en-US" sz="2000" dirty="0" smtClean="0"/>
              <a:t>模糊数取极小的运算规则</a:t>
            </a:r>
            <a:r>
              <a:rPr lang="en-US" altLang="zh-CN" sz="2000" dirty="0" smtClean="0"/>
              <a:t>(min)</a:t>
            </a:r>
            <a:r>
              <a:rPr lang="zh-CN" altLang="en-US" sz="2000" dirty="0" smtClean="0"/>
              <a:t>类似于与模糊数的四则运算。</a:t>
            </a:r>
            <a:endParaRPr lang="zh-CN" altLang="en-US" sz="2000" dirty="0" smtClean="0"/>
          </a:p>
          <a:p>
            <a:pPr eaLnBrk="1" hangingPunct="1">
              <a:buFont typeface="Wingdings" panose="05000000000000000000" pitchFamily="2" charset="2"/>
              <a:buChar char="Ø"/>
            </a:pPr>
            <a:r>
              <a:rPr lang="zh-CN" altLang="en-US" sz="2000" dirty="0" smtClean="0">
                <a:solidFill>
                  <a:schemeClr val="tx1"/>
                </a:solidFill>
              </a:rPr>
              <a:t>当前提条件是复合条件时，</a:t>
            </a:r>
            <a:endParaRPr lang="en-US" altLang="zh-CN" sz="2000" dirty="0" smtClean="0">
              <a:solidFill>
                <a:schemeClr val="tx1"/>
              </a:solidFill>
            </a:endParaRPr>
          </a:p>
          <a:p>
            <a:pPr eaLnBrk="1" hangingPunct="1">
              <a:lnSpc>
                <a:spcPct val="120000"/>
              </a:lnSpc>
              <a:buFont typeface="Wingdings" panose="05000000000000000000" pitchFamily="2" charset="2"/>
              <a:buChar char="ü"/>
            </a:pPr>
            <a:r>
              <a:rPr lang="zh-CN" altLang="en-US" sz="2000" dirty="0" smtClean="0"/>
              <a:t>先把证据的总匹配度和总可信度计算出来，然后然后将其当作简单条件来处理即可。</a:t>
            </a:r>
            <a:endParaRPr lang="zh-CN" altLang="en-US" sz="2000" dirty="0" smtClean="0"/>
          </a:p>
          <a:p>
            <a:pPr eaLnBrk="1" hangingPunct="1">
              <a:buFont typeface="Wingdings" panose="05000000000000000000" pitchFamily="2" charset="2"/>
              <a:buChar char="ü"/>
            </a:pPr>
            <a:r>
              <a:rPr lang="zh-CN" altLang="en-US" sz="2000" dirty="0" smtClean="0"/>
              <a:t>计算总可信度常用的方法有取极小法和相乘法等。即</a:t>
            </a:r>
            <a:endParaRPr lang="zh-CN" altLang="en-US" sz="2000" dirty="0" smtClean="0"/>
          </a:p>
          <a:p>
            <a:pPr marL="533400" indent="-533400" algn="ctr" eaLnBrk="1" hangingPunct="1">
              <a:buFont typeface="Wingdings" panose="05000000000000000000" pitchFamily="2" charset="2"/>
              <a:buNone/>
            </a:pPr>
            <a:r>
              <a:rPr lang="en-US" altLang="zh-CN" sz="2000" dirty="0" smtClean="0"/>
              <a:t>CF</a:t>
            </a:r>
            <a:r>
              <a:rPr lang="en-US" altLang="zh-CN" sz="2000" baseline="-25000" dirty="0" smtClean="0"/>
              <a:t>1</a:t>
            </a:r>
            <a:r>
              <a:rPr lang="en-US" altLang="zh-CN" sz="2000" dirty="0" smtClean="0"/>
              <a:t>∧CF</a:t>
            </a:r>
            <a:r>
              <a:rPr lang="en-US" altLang="zh-CN" sz="2000" baseline="-25000" dirty="0" smtClean="0"/>
              <a:t>2</a:t>
            </a:r>
            <a:r>
              <a:rPr lang="en-US" altLang="zh-CN" sz="2000" dirty="0" smtClean="0"/>
              <a:t>∧</a:t>
            </a:r>
            <a:r>
              <a:rPr lang="en-US" altLang="zh-CN" sz="2000" dirty="0" smtClean="0">
                <a:latin typeface="Times New Roman" panose="02020603050405020304" pitchFamily="18" charset="0"/>
              </a:rPr>
              <a:t>…</a:t>
            </a:r>
            <a:r>
              <a:rPr lang="en-US" altLang="zh-CN" sz="2000" dirty="0" smtClean="0"/>
              <a:t>∧</a:t>
            </a:r>
            <a:r>
              <a:rPr lang="en-US" altLang="zh-CN" sz="2000" dirty="0" err="1" smtClean="0"/>
              <a:t>CF</a:t>
            </a:r>
            <a:r>
              <a:rPr lang="en-US" altLang="zh-CN" sz="2000" baseline="-25000" dirty="0" err="1" smtClean="0"/>
              <a:t>n</a:t>
            </a:r>
            <a:endParaRPr lang="en-US" altLang="zh-CN" sz="2000" baseline="-25000" dirty="0" smtClean="0"/>
          </a:p>
          <a:p>
            <a:pPr marL="533400" indent="-533400" eaLnBrk="1" hangingPunct="1">
              <a:buFont typeface="Wingdings" panose="05000000000000000000" pitchFamily="2" charset="2"/>
              <a:buNone/>
            </a:pPr>
            <a:r>
              <a:rPr lang="zh-CN" altLang="en-US" sz="2000" dirty="0" smtClean="0"/>
              <a:t>和</a:t>
            </a:r>
            <a:endParaRPr lang="zh-CN" altLang="en-US" sz="2000" dirty="0" smtClean="0"/>
          </a:p>
          <a:p>
            <a:pPr marL="533400" indent="-533400" algn="ctr" eaLnBrk="1" hangingPunct="1">
              <a:buFont typeface="Wingdings" panose="05000000000000000000" pitchFamily="2" charset="2"/>
              <a:buNone/>
            </a:pPr>
            <a:r>
              <a:rPr lang="en-US" altLang="zh-CN" sz="2000" dirty="0" smtClean="0"/>
              <a:t>CF</a:t>
            </a:r>
            <a:r>
              <a:rPr lang="en-US" altLang="zh-CN" sz="2000" baseline="-25000" dirty="0" smtClean="0"/>
              <a:t>1</a:t>
            </a:r>
            <a:r>
              <a:rPr lang="en-US" altLang="zh-CN" sz="2000" dirty="0" smtClean="0"/>
              <a:t>×CF</a:t>
            </a:r>
            <a:r>
              <a:rPr lang="en-US" altLang="zh-CN" sz="2000" baseline="-25000" dirty="0" smtClean="0"/>
              <a:t>2</a:t>
            </a:r>
            <a:r>
              <a:rPr lang="en-US" altLang="zh-CN" sz="2000" dirty="0" smtClean="0"/>
              <a:t>×</a:t>
            </a:r>
            <a:r>
              <a:rPr lang="en-US" altLang="zh-CN" sz="2000" dirty="0" smtClean="0">
                <a:latin typeface="Times New Roman" panose="02020603050405020304" pitchFamily="18" charset="0"/>
              </a:rPr>
              <a:t>…</a:t>
            </a:r>
            <a:r>
              <a:rPr lang="en-US" altLang="zh-CN" sz="2000" dirty="0" smtClean="0"/>
              <a:t>×</a:t>
            </a:r>
            <a:r>
              <a:rPr lang="en-US" altLang="zh-CN" sz="2000" dirty="0" err="1" smtClean="0"/>
              <a:t>CF</a:t>
            </a:r>
            <a:r>
              <a:rPr lang="en-US" altLang="zh-CN" sz="2000" baseline="-25000" dirty="0" err="1" smtClean="0"/>
              <a:t>n</a:t>
            </a:r>
            <a:endParaRPr lang="en-US" altLang="zh-CN" sz="2000" baseline="-25000" dirty="0" smtClean="0"/>
          </a:p>
        </p:txBody>
      </p:sp>
      <p:sp>
        <p:nvSpPr>
          <p:cNvPr id="4" name="灯片编号占位符 5"/>
          <p:cNvSpPr>
            <a:spLocks noGrp="1"/>
          </p:cNvSpPr>
          <p:nvPr>
            <p:ph type="sldNum" sz="quarter" idx="12"/>
          </p:nvPr>
        </p:nvSpPr>
        <p:spPr/>
        <p:txBody>
          <a:bodyPr/>
          <a:lstStyle/>
          <a:p>
            <a:pPr>
              <a:defRPr/>
            </a:pPr>
            <a:fld id="{4DCEAFE7-A2FD-41FA-9D17-CA5AF2CABB3F}"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755">
                                            <p:txEl>
                                              <p:pRg st="4" end="4"/>
                                            </p:txEl>
                                          </p:spTgt>
                                        </p:tgtEl>
                                        <p:attrNameLst>
                                          <p:attrName>style.visibility</p:attrName>
                                        </p:attrNameLst>
                                      </p:cBhvr>
                                      <p:to>
                                        <p:strVal val="visible"/>
                                      </p:to>
                                    </p:set>
                                    <p:anim calcmode="lin" valueType="num">
                                      <p:cBhvr additive="base">
                                        <p:cTn id="31"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755">
                                            <p:txEl>
                                              <p:pRg st="5" end="5"/>
                                            </p:txEl>
                                          </p:spTgt>
                                        </p:tgtEl>
                                        <p:attrNameLst>
                                          <p:attrName>style.visibility</p:attrName>
                                        </p:attrNameLst>
                                      </p:cBhvr>
                                      <p:to>
                                        <p:strVal val="visible"/>
                                      </p:to>
                                    </p:set>
                                    <p:anim calcmode="lin" valueType="num">
                                      <p:cBhvr additive="base">
                                        <p:cTn id="37"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4755">
                                            <p:txEl>
                                              <p:pRg st="6" end="6"/>
                                            </p:txEl>
                                          </p:spTgt>
                                        </p:tgtEl>
                                        <p:attrNameLst>
                                          <p:attrName>style.visibility</p:attrName>
                                        </p:attrNameLst>
                                      </p:cBhvr>
                                      <p:to>
                                        <p:strVal val="visible"/>
                                      </p:to>
                                    </p:set>
                                    <p:anim calcmode="lin" valueType="num">
                                      <p:cBhvr additive="base">
                                        <p:cTn id="43" dur="5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47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755">
                                            <p:txEl>
                                              <p:pRg st="7" end="7"/>
                                            </p:txEl>
                                          </p:spTgt>
                                        </p:tgtEl>
                                        <p:attrNameLst>
                                          <p:attrName>style.visibility</p:attrName>
                                        </p:attrNameLst>
                                      </p:cBhvr>
                                      <p:to>
                                        <p:strVal val="visible"/>
                                      </p:to>
                                    </p:set>
                                    <p:anim calcmode="lin" valueType="num">
                                      <p:cBhvr additive="base">
                                        <p:cTn id="49" dur="500" fill="hold"/>
                                        <p:tgtEl>
                                          <p:spTgt spid="7475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47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4755">
                                            <p:txEl>
                                              <p:pRg st="8" end="8"/>
                                            </p:txEl>
                                          </p:spTgt>
                                        </p:tgtEl>
                                        <p:attrNameLst>
                                          <p:attrName>style.visibility</p:attrName>
                                        </p:attrNameLst>
                                      </p:cBhvr>
                                      <p:to>
                                        <p:strVal val="visible"/>
                                      </p:to>
                                    </p:set>
                                    <p:anim calcmode="lin" valueType="num">
                                      <p:cBhvr additive="base">
                                        <p:cTn id="55" dur="500" fill="hold"/>
                                        <p:tgtEl>
                                          <p:spTgt spid="7475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47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4755">
                                            <p:txEl>
                                              <p:pRg st="9" end="9"/>
                                            </p:txEl>
                                          </p:spTgt>
                                        </p:tgtEl>
                                        <p:attrNameLst>
                                          <p:attrName>style.visibility</p:attrName>
                                        </p:attrNameLst>
                                      </p:cBhvr>
                                      <p:to>
                                        <p:strVal val="visible"/>
                                      </p:to>
                                    </p:set>
                                    <p:anim calcmode="lin" valueType="num">
                                      <p:cBhvr additive="base">
                                        <p:cTn id="61" dur="500" fill="hold"/>
                                        <p:tgtEl>
                                          <p:spTgt spid="7475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475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4755">
                                            <p:txEl>
                                              <p:pRg st="10" end="10"/>
                                            </p:txEl>
                                          </p:spTgt>
                                        </p:tgtEl>
                                        <p:attrNameLst>
                                          <p:attrName>style.visibility</p:attrName>
                                        </p:attrNameLst>
                                      </p:cBhvr>
                                      <p:to>
                                        <p:strVal val="visible"/>
                                      </p:to>
                                    </p:set>
                                    <p:anim calcmode="lin" valueType="num">
                                      <p:cBhvr additive="base">
                                        <p:cTn id="67" dur="500" fill="hold"/>
                                        <p:tgtEl>
                                          <p:spTgt spid="7475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47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4755">
                                            <p:txEl>
                                              <p:pRg st="11" end="11"/>
                                            </p:txEl>
                                          </p:spTgt>
                                        </p:tgtEl>
                                        <p:attrNameLst>
                                          <p:attrName>style.visibility</p:attrName>
                                        </p:attrNameLst>
                                      </p:cBhvr>
                                      <p:to>
                                        <p:strVal val="visible"/>
                                      </p:to>
                                    </p:set>
                                    <p:anim calcmode="lin" valueType="num">
                                      <p:cBhvr additive="base">
                                        <p:cTn id="73" dur="500" fill="hold"/>
                                        <p:tgtEl>
                                          <p:spTgt spid="7475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475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4755">
                                            <p:txEl>
                                              <p:pRg st="12" end="12"/>
                                            </p:txEl>
                                          </p:spTgt>
                                        </p:tgtEl>
                                        <p:attrNameLst>
                                          <p:attrName>style.visibility</p:attrName>
                                        </p:attrNameLst>
                                      </p:cBhvr>
                                      <p:to>
                                        <p:strVal val="visible"/>
                                      </p:to>
                                    </p:set>
                                    <p:anim calcmode="lin" valueType="num">
                                      <p:cBhvr additive="base">
                                        <p:cTn id="79" dur="500" fill="hold"/>
                                        <p:tgtEl>
                                          <p:spTgt spid="7475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4755">
                                            <p:txEl>
                                              <p:pRg st="12" end="12"/>
                                            </p:txEl>
                                          </p:spTgt>
                                        </p:tgtEl>
                                        <p:attrNameLst>
                                          <p:attrName>ppt_y</p:attrName>
                                        </p:attrNameLst>
                                      </p:cBhvr>
                                      <p:tavLst>
                                        <p:tav tm="0">
                                          <p:val>
                                            <p:strVal val="1+#ppt_h/2"/>
                                          </p:val>
                                        </p:tav>
                                        <p:tav tm="100000">
                                          <p:val>
                                            <p:strVal val="#ppt_y"/>
                                          </p:val>
                                        </p:tav>
                                      </p:tavLst>
                                    </p:anim>
                                  </p:childTnLst>
                                </p:cTn>
                              </p:par>
                            </p:childTnLst>
                          </p:cTn>
                        </p:par>
                        <p:par>
                          <p:cTn id="81" fill="hold">
                            <p:stCondLst>
                              <p:cond delay="500"/>
                            </p:stCondLst>
                            <p:childTnLst>
                              <p:par>
                                <p:cTn id="82" presetID="2" presetClass="entr" presetSubtype="4" fill="hold" nodeType="afterEffect">
                                  <p:stCondLst>
                                    <p:cond delay="0"/>
                                  </p:stCondLst>
                                  <p:childTnLst>
                                    <p:set>
                                      <p:cBhvr>
                                        <p:cTn id="83" dur="1" fill="hold">
                                          <p:stCondLst>
                                            <p:cond delay="0"/>
                                          </p:stCondLst>
                                        </p:cTn>
                                        <p:tgtEl>
                                          <p:spTgt spid="74755">
                                            <p:txEl>
                                              <p:pRg st="13" end="13"/>
                                            </p:txEl>
                                          </p:spTgt>
                                        </p:tgtEl>
                                        <p:attrNameLst>
                                          <p:attrName>style.visibility</p:attrName>
                                        </p:attrNameLst>
                                      </p:cBhvr>
                                      <p:to>
                                        <p:strVal val="visible"/>
                                      </p:to>
                                    </p:set>
                                    <p:anim calcmode="lin" valueType="num">
                                      <p:cBhvr additive="base">
                                        <p:cTn id="84" dur="500" fill="hold"/>
                                        <p:tgtEl>
                                          <p:spTgt spid="74755">
                                            <p:txEl>
                                              <p:pRg st="13" end="13"/>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475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74755">
                                            <p:txEl>
                                              <p:pRg st="14" end="14"/>
                                            </p:txEl>
                                          </p:spTgt>
                                        </p:tgtEl>
                                        <p:attrNameLst>
                                          <p:attrName>style.visibility</p:attrName>
                                        </p:attrNameLst>
                                      </p:cBhvr>
                                      <p:to>
                                        <p:strVal val="visible"/>
                                      </p:to>
                                    </p:set>
                                    <p:anim calcmode="lin" valueType="num">
                                      <p:cBhvr additive="base">
                                        <p:cTn id="90" dur="500" fill="hold"/>
                                        <p:tgtEl>
                                          <p:spTgt spid="74755">
                                            <p:txEl>
                                              <p:pRg st="14" end="14"/>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7475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524000" y="304800"/>
            <a:ext cx="6019800" cy="1143000"/>
          </a:xfrm>
        </p:spPr>
        <p:txBody>
          <a:bodyPr>
            <a:normAutofit fontScale="90000"/>
          </a:bodyPr>
          <a:lstStyle/>
          <a:p>
            <a:pPr algn="ctr" eaLnBrk="1" fontAlgn="auto" hangingPunct="1">
              <a:spcAft>
                <a:spcPts val="0"/>
              </a:spcAft>
              <a:defRPr/>
            </a:pPr>
            <a:r>
              <a:rPr lang="zh-CN" altLang="en-US"/>
              <a:t>带可信度因子的模糊推理中结论不确定性合成问题</a:t>
            </a:r>
            <a:endParaRPr lang="zh-CN" altLang="en-US"/>
          </a:p>
        </p:txBody>
      </p:sp>
      <p:sp>
        <p:nvSpPr>
          <p:cNvPr id="75779" name="Rectangle 3" descr="Rectangle: Click to edit Master text styles&#10;Second level&#10;Third level&#10;Fourth level&#10;Fifth level"/>
          <p:cNvSpPr>
            <a:spLocks noGrp="1" noChangeArrowheads="1"/>
          </p:cNvSpPr>
          <p:nvPr>
            <p:ph idx="1"/>
          </p:nvPr>
        </p:nvSpPr>
        <p:spPr>
          <a:xfrm>
            <a:off x="685800" y="1752600"/>
            <a:ext cx="8077200" cy="4648200"/>
          </a:xfrm>
        </p:spPr>
        <p:txBody>
          <a:bodyPr/>
          <a:lstStyle/>
          <a:p>
            <a:pPr eaLnBrk="1" hangingPunct="1"/>
            <a:r>
              <a:rPr lang="zh-CN" altLang="en-US" sz="2400" dirty="0" smtClean="0">
                <a:solidFill>
                  <a:schemeClr val="tx1"/>
                </a:solidFill>
              </a:rPr>
              <a:t>可能同时存在多个模糊证据，它们都可以与知识的模糊条件匹配，但推出的结论却不相同，或者可信度因子不同，此时就需要对它们进行合成，得到共同支持的结论及其支持程度。</a:t>
            </a:r>
            <a:endParaRPr lang="zh-CN" altLang="en-US" sz="2400" dirty="0" smtClean="0">
              <a:solidFill>
                <a:schemeClr val="tx1"/>
              </a:solidFill>
            </a:endParaRPr>
          </a:p>
          <a:p>
            <a:pPr eaLnBrk="1" hangingPunct="1">
              <a:buFont typeface="Wingdings" panose="05000000000000000000" pitchFamily="2" charset="2"/>
              <a:buChar char="u"/>
            </a:pPr>
            <a:r>
              <a:rPr lang="zh-CN" altLang="en-US" sz="2400" dirty="0" smtClean="0">
                <a:solidFill>
                  <a:schemeClr val="tx1"/>
                </a:solidFill>
              </a:rPr>
              <a:t>设有两组证据分别推出了如下两个结论：</a:t>
            </a:r>
            <a:endParaRPr lang="zh-CN" altLang="en-US" sz="2400" dirty="0" smtClean="0">
              <a:solidFill>
                <a:schemeClr val="tx1"/>
              </a:solidFill>
            </a:endParaRPr>
          </a:p>
          <a:p>
            <a:pPr algn="ctr" eaLnBrk="1" hangingPunct="1">
              <a:buFont typeface="Wingdings" panose="05000000000000000000" pitchFamily="2" charset="2"/>
              <a:buNone/>
            </a:pPr>
            <a:r>
              <a:rPr lang="en-US" altLang="zh-CN" sz="2400" dirty="0" smtClean="0"/>
              <a:t>y is B</a:t>
            </a:r>
            <a:r>
              <a:rPr lang="en-US" altLang="zh-CN" sz="2400" dirty="0" smtClean="0">
                <a:latin typeface="Times New Roman" panose="02020603050405020304" pitchFamily="18" charset="0"/>
              </a:rPr>
              <a:t>’</a:t>
            </a:r>
            <a:r>
              <a:rPr lang="en-US" altLang="zh-CN" sz="2400" baseline="-25000" dirty="0" smtClean="0"/>
              <a:t>1</a:t>
            </a:r>
            <a:r>
              <a:rPr lang="en-US" altLang="zh-CN" sz="2400" dirty="0" smtClean="0"/>
              <a:t> CF</a:t>
            </a:r>
            <a:r>
              <a:rPr lang="en-US" altLang="zh-CN" sz="2400" baseline="-25000" dirty="0" smtClean="0"/>
              <a:t>1</a:t>
            </a:r>
            <a:endParaRPr lang="en-US" altLang="zh-CN" sz="2400" baseline="-25000" dirty="0" smtClean="0"/>
          </a:p>
          <a:p>
            <a:pPr algn="ctr" eaLnBrk="1" hangingPunct="1">
              <a:buFont typeface="Wingdings" panose="05000000000000000000" pitchFamily="2" charset="2"/>
              <a:buNone/>
            </a:pPr>
            <a:r>
              <a:rPr lang="en-US" altLang="zh-CN" sz="2400" dirty="0" smtClean="0"/>
              <a:t>y is B</a:t>
            </a:r>
            <a:r>
              <a:rPr lang="en-US" altLang="zh-CN" sz="2400" dirty="0" smtClean="0">
                <a:latin typeface="Times New Roman" panose="02020603050405020304" pitchFamily="18" charset="0"/>
              </a:rPr>
              <a:t>’</a:t>
            </a:r>
            <a:r>
              <a:rPr lang="en-US" altLang="zh-CN" sz="2400" baseline="-25000" dirty="0" smtClean="0"/>
              <a:t>2</a:t>
            </a:r>
            <a:r>
              <a:rPr lang="en-US" altLang="zh-CN" sz="2400" dirty="0" smtClean="0"/>
              <a:t> CF</a:t>
            </a:r>
            <a:r>
              <a:rPr lang="en-US" altLang="zh-CN" sz="2400" baseline="-25000" dirty="0" smtClean="0"/>
              <a:t>2</a:t>
            </a:r>
            <a:endParaRPr lang="en-US" altLang="zh-CN" sz="2400" baseline="-25000" dirty="0" smtClean="0"/>
          </a:p>
          <a:p>
            <a:pPr eaLnBrk="1" hangingPunct="1">
              <a:buFont typeface="Wingdings" panose="05000000000000000000" pitchFamily="2" charset="2"/>
              <a:buNone/>
            </a:pP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则可用如下方法得到它们的合成结论和可信度因子：</a:t>
            </a:r>
            <a:endPar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eaLnBrk="1" hangingPunct="1">
              <a:buFont typeface="Wingdings" panose="05000000000000000000" pitchFamily="2" charset="2"/>
              <a:buNone/>
            </a:pPr>
            <a:r>
              <a:rPr lang="en-US" altLang="zh-CN" sz="2400" dirty="0" smtClean="0"/>
              <a:t>B</a:t>
            </a:r>
            <a:r>
              <a:rPr lang="en-US" altLang="zh-CN" sz="2400" dirty="0" smtClean="0">
                <a:latin typeface="Times New Roman" panose="02020603050405020304" pitchFamily="18" charset="0"/>
              </a:rPr>
              <a:t>’</a:t>
            </a:r>
            <a:r>
              <a:rPr lang="en-US" altLang="zh-CN" sz="2400" dirty="0" smtClean="0"/>
              <a:t>=B</a:t>
            </a:r>
            <a:r>
              <a:rPr lang="en-US" altLang="zh-CN" sz="2400" dirty="0" smtClean="0">
                <a:latin typeface="Times New Roman" panose="02020603050405020304" pitchFamily="18" charset="0"/>
              </a:rPr>
              <a:t>’</a:t>
            </a:r>
            <a:r>
              <a:rPr lang="en-US" altLang="zh-CN" sz="2400" baseline="-25000" dirty="0" smtClean="0"/>
              <a:t>1</a:t>
            </a:r>
            <a:r>
              <a:rPr lang="en-US" altLang="zh-CN" sz="2400" dirty="0" smtClean="0"/>
              <a:t>∩B</a:t>
            </a:r>
            <a:r>
              <a:rPr lang="en-US" altLang="zh-CN" sz="2400" dirty="0" smtClean="0">
                <a:latin typeface="Times New Roman" panose="02020603050405020304" pitchFamily="18" charset="0"/>
              </a:rPr>
              <a:t>’</a:t>
            </a:r>
            <a:r>
              <a:rPr lang="en-US" altLang="zh-CN" sz="2400" baseline="-25000" dirty="0" smtClean="0"/>
              <a:t>2</a:t>
            </a:r>
            <a:endParaRPr lang="en-US" altLang="zh-CN" sz="2400" baseline="-25000" dirty="0" smtClean="0"/>
          </a:p>
          <a:p>
            <a:pPr algn="ctr" eaLnBrk="1" hangingPunct="1">
              <a:buFont typeface="Wingdings" panose="05000000000000000000" pitchFamily="2" charset="2"/>
              <a:buNone/>
            </a:pPr>
            <a:r>
              <a:rPr lang="en-US" altLang="zh-CN" sz="2400" dirty="0" smtClean="0"/>
              <a:t>CF=CF</a:t>
            </a:r>
            <a:r>
              <a:rPr lang="en-US" altLang="zh-CN" sz="2400" baseline="-25000" dirty="0" smtClean="0"/>
              <a:t>1</a:t>
            </a:r>
            <a:r>
              <a:rPr lang="en-US" altLang="zh-CN" sz="2400" dirty="0" smtClean="0"/>
              <a:t>+CF</a:t>
            </a:r>
            <a:r>
              <a:rPr lang="en-US" altLang="zh-CN" sz="2400" baseline="-25000" dirty="0" smtClean="0"/>
              <a:t>2</a:t>
            </a:r>
            <a:r>
              <a:rPr lang="en-US" altLang="zh-CN" sz="2400" dirty="0" smtClean="0"/>
              <a:t>-CF</a:t>
            </a:r>
            <a:r>
              <a:rPr lang="en-US" altLang="zh-CN" sz="2400" baseline="-25000" dirty="0" smtClean="0"/>
              <a:t>1</a:t>
            </a:r>
            <a:r>
              <a:rPr lang="en-US" altLang="zh-CN" sz="2400" dirty="0" smtClean="0"/>
              <a:t>×CF</a:t>
            </a:r>
            <a:r>
              <a:rPr lang="en-US" altLang="zh-CN" sz="2400" baseline="-25000" dirty="0" smtClean="0"/>
              <a:t>2</a:t>
            </a:r>
            <a:endParaRPr lang="en-US" altLang="zh-CN" sz="2400" baseline="-25000" dirty="0" smtClean="0"/>
          </a:p>
          <a:p>
            <a:pPr eaLnBrk="1" hangingPunct="1">
              <a:buFont typeface="Wingdings" panose="05000000000000000000" pitchFamily="2" charset="2"/>
              <a:buNone/>
            </a:pPr>
            <a:r>
              <a:rPr lang="zh-CN" altLang="en-US" sz="2400" dirty="0" smtClean="0"/>
              <a:t>使用这种方法时，要求两个推理序列是相互独立的。</a:t>
            </a:r>
            <a:endParaRPr lang="zh-CN" altLang="en-US" sz="2400" dirty="0" smtClean="0"/>
          </a:p>
        </p:txBody>
      </p:sp>
      <p:sp>
        <p:nvSpPr>
          <p:cNvPr id="4" name="灯片编号占位符 5"/>
          <p:cNvSpPr>
            <a:spLocks noGrp="1"/>
          </p:cNvSpPr>
          <p:nvPr>
            <p:ph type="sldNum" sz="quarter" idx="12"/>
          </p:nvPr>
        </p:nvSpPr>
        <p:spPr/>
        <p:txBody>
          <a:bodyPr/>
          <a:lstStyle/>
          <a:p>
            <a:pPr>
              <a:defRPr/>
            </a:pPr>
            <a:fld id="{66365FFB-783F-44AA-8EF8-200982F4CD63}"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75779">
                                            <p:txEl>
                                              <p:pRg st="2" end="2"/>
                                            </p:txEl>
                                          </p:spTgt>
                                        </p:tgtEl>
                                        <p:attrNameLst>
                                          <p:attrName>style.visibility</p:attrName>
                                        </p:attrNameLst>
                                      </p:cBhvr>
                                      <p:to>
                                        <p:strVal val="visible"/>
                                      </p:to>
                                    </p:set>
                                    <p:anim calcmode="lin" valueType="num">
                                      <p:cBhvr additive="base">
                                        <p:cTn id="18"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5779">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anim calcmode="lin" valueType="num">
                                      <p:cBhvr additive="base">
                                        <p:cTn id="23" dur="500" fill="hold"/>
                                        <p:tgtEl>
                                          <p:spTgt spid="757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5779">
                                            <p:txEl>
                                              <p:pRg st="4" end="4"/>
                                            </p:txEl>
                                          </p:spTgt>
                                        </p:tgtEl>
                                        <p:attrNameLst>
                                          <p:attrName>style.visibility</p:attrName>
                                        </p:attrNameLst>
                                      </p:cBhvr>
                                      <p:to>
                                        <p:strVal val="visible"/>
                                      </p:to>
                                    </p:set>
                                    <p:anim calcmode="lin" valueType="num">
                                      <p:cBhvr additive="base">
                                        <p:cTn id="29" dur="500" fill="hold"/>
                                        <p:tgtEl>
                                          <p:spTgt spid="7577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7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5779">
                                            <p:txEl>
                                              <p:pRg st="5" end="5"/>
                                            </p:txEl>
                                          </p:spTgt>
                                        </p:tgtEl>
                                        <p:attrNameLst>
                                          <p:attrName>style.visibility</p:attrName>
                                        </p:attrNameLst>
                                      </p:cBhvr>
                                      <p:to>
                                        <p:strVal val="visible"/>
                                      </p:to>
                                    </p:set>
                                    <p:anim calcmode="lin" valueType="num">
                                      <p:cBhvr additive="base">
                                        <p:cTn id="35" dur="5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7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5779">
                                            <p:txEl>
                                              <p:pRg st="6" end="6"/>
                                            </p:txEl>
                                          </p:spTgt>
                                        </p:tgtEl>
                                        <p:attrNameLst>
                                          <p:attrName>style.visibility</p:attrName>
                                        </p:attrNameLst>
                                      </p:cBhvr>
                                      <p:to>
                                        <p:strVal val="visible"/>
                                      </p:to>
                                    </p:set>
                                    <p:anim calcmode="lin" valueType="num">
                                      <p:cBhvr additive="base">
                                        <p:cTn id="41" dur="500" fill="hold"/>
                                        <p:tgtEl>
                                          <p:spTgt spid="7577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5779">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75779">
                                            <p:txEl>
                                              <p:pRg st="7" end="7"/>
                                            </p:txEl>
                                          </p:spTgt>
                                        </p:tgtEl>
                                        <p:attrNameLst>
                                          <p:attrName>style.visibility</p:attrName>
                                        </p:attrNameLst>
                                      </p:cBhvr>
                                      <p:to>
                                        <p:strVal val="visible"/>
                                      </p:to>
                                    </p:set>
                                    <p:anim calcmode="lin" valueType="num">
                                      <p:cBhvr additive="base">
                                        <p:cTn id="46" dur="500" fill="hold"/>
                                        <p:tgtEl>
                                          <p:spTgt spid="75779">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57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988301"/>
          </a:xfrm>
          <a:prstGeom prst="rect">
            <a:avLst/>
          </a:prstGeom>
          <a:noFill/>
          <a:ln w="9525">
            <a:noFill/>
            <a:miter lim="800000"/>
          </a:ln>
        </p:spPr>
        <p:txBody>
          <a:bodyPr wrap="square">
            <a:spAutoFit/>
          </a:bodyPr>
          <a:lstStyle/>
          <a:p>
            <a:pPr algn="ctr">
              <a:lnSpc>
                <a:spcPct val="150000"/>
              </a:lnSpc>
            </a:pPr>
            <a:r>
              <a:rPr lang="en-US" altLang="zh-CN"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4.6 </a:t>
            </a:r>
            <a:r>
              <a:rPr lang="zh-CN" altLang="en-US" sz="9600" b="1" dirty="0" smtClean="0">
                <a:solidFill>
                  <a:schemeClr val="bg1"/>
                </a:solidFill>
                <a:latin typeface="隶书" panose="02010509060101010101" pitchFamily="49" charset="-122"/>
                <a:ea typeface="隶书" panose="02010509060101010101" pitchFamily="49" charset="-122"/>
              </a:rPr>
              <a:t>证据理论</a:t>
            </a:r>
            <a:endParaRPr lang="zh-CN" altLang="en-US" sz="9600" b="1" dirty="0">
              <a:solidFill>
                <a:schemeClr val="bg1"/>
              </a:solidFill>
              <a:latin typeface="隶书" panose="02010509060101010101" pitchFamily="49" charset="-122"/>
              <a:ea typeface="隶书" panose="02010509060101010101" pitchFamily="49"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838200" y="609600"/>
            <a:ext cx="7772400" cy="609600"/>
          </a:xfrm>
        </p:spPr>
        <p:txBody>
          <a:bodyPr>
            <a:normAutofit fontScale="90000"/>
          </a:bodyPr>
          <a:lstStyle/>
          <a:p>
            <a:pPr algn="ctr" eaLnBrk="1" fontAlgn="auto" hangingPunct="1">
              <a:spcAft>
                <a:spcPts val="0"/>
              </a:spcAft>
              <a:defRPr/>
            </a:pPr>
            <a:r>
              <a:rPr lang="zh-CN" altLang="en-US" dirty="0" smtClean="0"/>
              <a:t>证据理论</a:t>
            </a:r>
            <a:endParaRPr lang="zh-CN" altLang="en-US" dirty="0"/>
          </a:p>
        </p:txBody>
      </p:sp>
      <p:sp>
        <p:nvSpPr>
          <p:cNvPr id="76803" name="Rectangle 3" descr="Rectangle: Click to edit Master text styles&#10;Second level&#10;Third level&#10;Fourth level&#10;Fifth level"/>
          <p:cNvSpPr>
            <a:spLocks noGrp="1" noChangeArrowheads="1"/>
          </p:cNvSpPr>
          <p:nvPr>
            <p:ph idx="1"/>
          </p:nvPr>
        </p:nvSpPr>
        <p:spPr>
          <a:xfrm>
            <a:off x="838200" y="1905000"/>
            <a:ext cx="7772400" cy="3962400"/>
          </a:xfrm>
        </p:spPr>
        <p:txBody>
          <a:bodyPr/>
          <a:lstStyle/>
          <a:p>
            <a:pPr lvl="1" eaLnBrk="1" hangingPunct="1"/>
            <a:r>
              <a:rPr lang="zh-CN" altLang="en-US" dirty="0" smtClean="0"/>
              <a:t>由德普斯特（</a:t>
            </a:r>
            <a:r>
              <a:rPr lang="en-US" altLang="zh-CN" dirty="0" smtClean="0"/>
              <a:t>A.P. </a:t>
            </a:r>
            <a:r>
              <a:rPr lang="en-US" altLang="zh-CN" dirty="0" err="1" smtClean="0"/>
              <a:t>Denmpster</a:t>
            </a:r>
            <a:r>
              <a:rPr lang="zh-CN" altLang="en-US" dirty="0" smtClean="0"/>
              <a:t>）首先提出，并由沙佛（</a:t>
            </a:r>
            <a:r>
              <a:rPr lang="en-US" altLang="zh-CN" dirty="0" smtClean="0"/>
              <a:t>G. Shafer</a:t>
            </a:r>
            <a:r>
              <a:rPr lang="zh-CN" altLang="en-US" dirty="0" smtClean="0"/>
              <a:t>）进一步发展起来的一种处理不确定性的理论。</a:t>
            </a:r>
            <a:endParaRPr lang="zh-CN" altLang="en-US" dirty="0" smtClean="0"/>
          </a:p>
          <a:p>
            <a:pPr lvl="1" eaLnBrk="1" hangingPunct="1"/>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证据理论满足比概率论弱的公理，能够区分“不确定”与“不知道”的差异，并能处理由“不知道”引起的不确定性，具有较大的灵活性。</a:t>
            </a:r>
            <a:endPar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灯片编号占位符 5"/>
          <p:cNvSpPr>
            <a:spLocks noGrp="1"/>
          </p:cNvSpPr>
          <p:nvPr>
            <p:ph type="sldNum" sz="quarter" idx="12"/>
          </p:nvPr>
        </p:nvSpPr>
        <p:spPr/>
        <p:txBody>
          <a:bodyPr/>
          <a:lstStyle/>
          <a:p>
            <a:pPr>
              <a:defRPr/>
            </a:pPr>
            <a:fld id="{07F05177-3CFC-4CD3-979B-A391BAF5FCB1}"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 calcmode="lin" valueType="num">
                                      <p:cBhvr additive="base">
                                        <p:cTn id="12"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fontAlgn="auto" hangingPunct="1">
              <a:spcAft>
                <a:spcPts val="0"/>
              </a:spcAft>
              <a:defRPr/>
            </a:pPr>
            <a:r>
              <a:rPr lang="zh-CN" altLang="en-US" sz="4000"/>
              <a:t>模糊集的表示方法（</a:t>
            </a:r>
            <a:r>
              <a:rPr lang="en-US" altLang="zh-CN" sz="4000"/>
              <a:t>2</a:t>
            </a:r>
            <a:r>
              <a:rPr lang="zh-CN" altLang="en-US" sz="4000"/>
              <a:t>）</a:t>
            </a:r>
            <a:endParaRPr lang="zh-CN" altLang="en-US"/>
          </a:p>
        </p:txBody>
      </p:sp>
      <p:sp>
        <p:nvSpPr>
          <p:cNvPr id="141315"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sz="2800" dirty="0" smtClean="0">
                <a:latin typeface="宋体" panose="02010600030101010101" pitchFamily="2" charset="-122"/>
              </a:rPr>
              <a:t>若论域是连续的，则模糊集可用实函数表示。</a:t>
            </a:r>
            <a:endParaRPr lang="zh-CN" altLang="en-US" sz="2800" dirty="0" smtClean="0">
              <a:latin typeface="宋体" panose="02010600030101010101" pitchFamily="2" charset="-122"/>
            </a:endParaRPr>
          </a:p>
          <a:p>
            <a:pPr eaLnBrk="1" hangingPunct="1">
              <a:buFont typeface="楷体" panose="02010609060101010101" pitchFamily="49" charset="-122"/>
              <a:buChar char="☆"/>
            </a:pPr>
            <a:r>
              <a:rPr lang="zh-CN" altLang="en-US" sz="2800" dirty="0" smtClean="0">
                <a:solidFill>
                  <a:schemeClr val="tx1"/>
                </a:solidFill>
                <a:latin typeface="宋体" panose="02010600030101010101" pitchFamily="2" charset="-122"/>
              </a:rPr>
              <a:t>例如：</a:t>
            </a:r>
            <a:endParaRPr lang="zh-CN" altLang="en-US" sz="2800" dirty="0" smtClean="0">
              <a:solidFill>
                <a:schemeClr val="tx1"/>
              </a:solidFill>
              <a:latin typeface="宋体" panose="02010600030101010101" pitchFamily="2" charset="-122"/>
            </a:endParaRPr>
          </a:p>
          <a:p>
            <a:pPr marL="609600" indent="-609600" eaLnBrk="1" hangingPunct="1">
              <a:buFont typeface="Wingdings" panose="05000000000000000000" pitchFamily="2" charset="2"/>
              <a:buNone/>
            </a:pPr>
            <a:r>
              <a:rPr lang="zh-CN" altLang="en-US" sz="2800" dirty="0" smtClean="0">
                <a:latin typeface="宋体" panose="02010600030101010101" pitchFamily="2" charset="-122"/>
              </a:rPr>
              <a:t>	</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以年龄为论域</a:t>
            </a:r>
            <a:r>
              <a:rPr lang="en-US" altLang="zh-CN"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U=[0,100]</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 </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年轻</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和</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年老</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这两个概念可表示为：</a:t>
            </a:r>
            <a:endParaRPr lang="zh-CN" altLang="en-US" sz="28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endParaRPr>
          </a:p>
          <a:p>
            <a:pPr marL="609600" indent="-609600" eaLnBrk="1" hangingPunct="1">
              <a:buFont typeface="Wingdings" panose="05000000000000000000" pitchFamily="2" charset="2"/>
              <a:buNone/>
            </a:pPr>
            <a:endParaRPr lang="en-US" altLang="zh-CN" sz="2800" dirty="0" smtClean="0">
              <a:latin typeface="宋体" panose="02010600030101010101" pitchFamily="2" charset="-122"/>
            </a:endParaRPr>
          </a:p>
        </p:txBody>
      </p:sp>
      <p:sp>
        <p:nvSpPr>
          <p:cNvPr id="5" name="灯片编号占位符 5"/>
          <p:cNvSpPr>
            <a:spLocks noGrp="1"/>
          </p:cNvSpPr>
          <p:nvPr>
            <p:ph type="sldNum" sz="quarter" idx="12"/>
          </p:nvPr>
        </p:nvSpPr>
        <p:spPr/>
        <p:txBody>
          <a:bodyPr/>
          <a:lstStyle/>
          <a:p>
            <a:pPr>
              <a:defRPr/>
            </a:pPr>
            <a:fld id="{14846CAE-8248-430B-BA89-A216F1EEBAFF}" type="slidenum">
              <a:rPr lang="en-US" altLang="zh-CN"/>
            </a:fld>
            <a:endParaRPr lang="en-US" altLang="zh-CN"/>
          </a:p>
        </p:txBody>
      </p:sp>
      <p:graphicFrame>
        <p:nvGraphicFramePr>
          <p:cNvPr id="141316" name="Object 4"/>
          <p:cNvGraphicFramePr>
            <a:graphicFrameLocks noChangeAspect="1"/>
          </p:cNvGraphicFramePr>
          <p:nvPr/>
        </p:nvGraphicFramePr>
        <p:xfrm>
          <a:off x="1828800" y="3816628"/>
          <a:ext cx="5435600" cy="2590800"/>
        </p:xfrm>
        <a:graphic>
          <a:graphicData uri="http://schemas.openxmlformats.org/presentationml/2006/ole">
            <mc:AlternateContent xmlns:mc="http://schemas.openxmlformats.org/markup-compatibility/2006">
              <mc:Choice xmlns:v="urn:schemas-microsoft-com:vml" Requires="v">
                <p:oleObj spid="_x0000_s3098" name="Equation" r:id="rId1" imgW="5435600" imgH="2590800" progId="Equation.DSMT4">
                  <p:embed/>
                </p:oleObj>
              </mc:Choice>
              <mc:Fallback>
                <p:oleObj name="Equation" r:id="rId1" imgW="5435600" imgH="2590800" progId="Equation.DSMT4">
                  <p:embed/>
                  <p:pic>
                    <p:nvPicPr>
                      <p:cNvPr id="0" name="图片 30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6628"/>
                        <a:ext cx="5435600" cy="25908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 calcmode="lin" valueType="num">
                                      <p:cBhvr additive="base">
                                        <p:cTn id="7" dur="500" fill="hold"/>
                                        <p:tgtEl>
                                          <p:spTgt spid="141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15">
                                            <p:txEl>
                                              <p:pRg st="1" end="1"/>
                                            </p:txEl>
                                          </p:spTgt>
                                        </p:tgtEl>
                                        <p:attrNameLst>
                                          <p:attrName>style.visibility</p:attrName>
                                        </p:attrNameLst>
                                      </p:cBhvr>
                                      <p:to>
                                        <p:strVal val="visible"/>
                                      </p:to>
                                    </p:set>
                                    <p:anim calcmode="lin" valueType="num">
                                      <p:cBhvr additive="base">
                                        <p:cTn id="13" dur="500" fill="hold"/>
                                        <p:tgtEl>
                                          <p:spTgt spid="141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41315">
                                            <p:txEl>
                                              <p:pRg st="2" end="2"/>
                                            </p:txEl>
                                          </p:spTgt>
                                        </p:tgtEl>
                                        <p:attrNameLst>
                                          <p:attrName>style.visibility</p:attrName>
                                        </p:attrNameLst>
                                      </p:cBhvr>
                                      <p:to>
                                        <p:strVal val="visible"/>
                                      </p:to>
                                    </p:set>
                                    <p:anim calcmode="lin" valueType="num">
                                      <p:cBhvr additive="base">
                                        <p:cTn id="18" dur="500" fill="hold"/>
                                        <p:tgtEl>
                                          <p:spTgt spid="14131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1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41316"/>
                                        </p:tgtEl>
                                        <p:attrNameLst>
                                          <p:attrName>style.visibility</p:attrName>
                                        </p:attrNameLst>
                                      </p:cBhvr>
                                      <p:to>
                                        <p:strVal val="visible"/>
                                      </p:to>
                                    </p:set>
                                    <p:animEffect transition="in" filter="checkerboard(across)">
                                      <p:cBhvr>
                                        <p:cTn id="24"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988301"/>
          </a:xfrm>
          <a:prstGeom prst="rect">
            <a:avLst/>
          </a:prstGeom>
          <a:noFill/>
          <a:ln w="9525">
            <a:noFill/>
            <a:miter lim="800000"/>
          </a:ln>
        </p:spPr>
        <p:txBody>
          <a:bodyPr wrap="square">
            <a:spAutoFit/>
          </a:bodyPr>
          <a:lstStyle/>
          <a:p>
            <a:pPr algn="ctr">
              <a:lnSpc>
                <a:spcPct val="150000"/>
              </a:lnSpc>
            </a:pPr>
            <a:r>
              <a:rPr lang="en-US" altLang="zh-CN"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4.7 </a:t>
            </a:r>
            <a:r>
              <a:rPr lang="zh-CN" altLang="en-US" sz="9600" b="1" dirty="0" smtClean="0">
                <a:solidFill>
                  <a:schemeClr val="bg1"/>
                </a:solidFill>
                <a:latin typeface="隶书" panose="02010509060101010101" pitchFamily="49" charset="-122"/>
                <a:ea typeface="隶书" panose="02010509060101010101" pitchFamily="49" charset="-122"/>
              </a:rPr>
              <a:t>粗糙集理论</a:t>
            </a:r>
            <a:endParaRPr lang="zh-CN" altLang="en-US" sz="9600" b="1" dirty="0">
              <a:solidFill>
                <a:schemeClr val="bg1"/>
              </a:solidFill>
              <a:latin typeface="隶书" panose="02010509060101010101" pitchFamily="49" charset="-122"/>
              <a:ea typeface="隶书" panose="02010509060101010101" pitchFamily="49"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bwMode="auto"/>
        <p:txBody>
          <a:bodyPr wrap="square" lIns="91440" tIns="45720" rIns="91440" bIns="45720" numCol="1" anchorCtr="0" compatLnSpc="1"/>
          <a:lstStyle/>
          <a:p>
            <a:pPr algn="ctr" eaLnBrk="1" hangingPunct="1">
              <a:defRPr/>
            </a:pPr>
            <a:r>
              <a:rPr lang="zh-CN" altLang="en-US" dirty="0" smtClean="0"/>
              <a:t>粗糙</a:t>
            </a:r>
            <a:r>
              <a:rPr lang="zh-CN" altLang="en-US" dirty="0" smtClean="0"/>
              <a:t>集理论</a:t>
            </a:r>
            <a:endParaRPr lang="zh-CN" altLang="en-US" cap="none" dirty="0" smtClean="0">
              <a:effectLst/>
            </a:endParaRPr>
          </a:p>
        </p:txBody>
      </p:sp>
      <p:sp>
        <p:nvSpPr>
          <p:cNvPr id="95235" name="Rectangle 3"/>
          <p:cNvSpPr>
            <a:spLocks noGrp="1"/>
          </p:cNvSpPr>
          <p:nvPr>
            <p:ph type="body" idx="4294967295"/>
          </p:nvPr>
        </p:nvSpPr>
        <p:spPr/>
        <p:txBody>
          <a:bodyPr>
            <a:normAutofit fontScale="92500" lnSpcReduction="10000"/>
          </a:bodyPr>
          <a:lstStyle/>
          <a:p>
            <a:pPr eaLnBrk="1" hangingPunct="1">
              <a:lnSpc>
                <a:spcPct val="110000"/>
              </a:lnSpc>
            </a:pPr>
            <a:r>
              <a:rPr lang="en-US" altLang="zh-CN" sz="2800" dirty="0" smtClean="0">
                <a:solidFill>
                  <a:schemeClr val="tx1"/>
                </a:solidFill>
                <a:latin typeface="+mn-ea"/>
              </a:rPr>
              <a:t>1982</a:t>
            </a:r>
            <a:r>
              <a:rPr lang="zh-CN" altLang="en-US" sz="2800" dirty="0" smtClean="0">
                <a:solidFill>
                  <a:schemeClr val="tx1"/>
                </a:solidFill>
                <a:latin typeface="+mn-ea"/>
              </a:rPr>
              <a:t>年波兰学者卜洛克（</a:t>
            </a:r>
            <a:r>
              <a:rPr lang="en-US" altLang="zh-CN" sz="2800" dirty="0" smtClean="0">
                <a:solidFill>
                  <a:schemeClr val="tx1"/>
                </a:solidFill>
                <a:latin typeface="+mn-ea"/>
              </a:rPr>
              <a:t>Z. </a:t>
            </a:r>
            <a:r>
              <a:rPr lang="en-US" altLang="zh-CN" sz="2800" dirty="0" err="1" smtClean="0">
                <a:solidFill>
                  <a:schemeClr val="tx1"/>
                </a:solidFill>
                <a:latin typeface="+mn-ea"/>
              </a:rPr>
              <a:t>Pawlak</a:t>
            </a:r>
            <a:r>
              <a:rPr lang="zh-CN" altLang="en-US" sz="2800" dirty="0" smtClean="0">
                <a:solidFill>
                  <a:schemeClr val="tx1"/>
                </a:solidFill>
                <a:latin typeface="+mn-ea"/>
              </a:rPr>
              <a:t>）发表了经典论文</a:t>
            </a:r>
            <a:r>
              <a:rPr lang="en-US" altLang="zh-CN" sz="2800" dirty="0" smtClean="0">
                <a:solidFill>
                  <a:schemeClr val="tx1"/>
                </a:solidFill>
                <a:latin typeface="+mn-ea"/>
              </a:rPr>
              <a:t>《</a:t>
            </a:r>
            <a:r>
              <a:rPr lang="zh-CN" altLang="en-US" sz="2800" dirty="0" smtClean="0">
                <a:solidFill>
                  <a:schemeClr val="tx1"/>
                </a:solidFill>
                <a:latin typeface="+mn-ea"/>
              </a:rPr>
              <a:t>粗糙集</a:t>
            </a:r>
            <a:r>
              <a:rPr lang="en-US" altLang="zh-CN" sz="2800" dirty="0" smtClean="0">
                <a:solidFill>
                  <a:schemeClr val="tx1"/>
                </a:solidFill>
                <a:latin typeface="+mn-ea"/>
              </a:rPr>
              <a:t>》</a:t>
            </a:r>
            <a:r>
              <a:rPr lang="zh-CN" altLang="en-US" sz="2800" dirty="0" smtClean="0">
                <a:solidFill>
                  <a:schemeClr val="tx1"/>
                </a:solidFill>
                <a:latin typeface="+mn-ea"/>
              </a:rPr>
              <a:t>（</a:t>
            </a:r>
            <a:r>
              <a:rPr lang="en-US" altLang="zh-CN" sz="2800" dirty="0" smtClean="0">
                <a:solidFill>
                  <a:schemeClr val="tx1"/>
                </a:solidFill>
                <a:latin typeface="+mn-ea"/>
              </a:rPr>
              <a:t>Rough Sets</a:t>
            </a:r>
            <a:r>
              <a:rPr lang="zh-CN" altLang="en-US" sz="2800" dirty="0" smtClean="0">
                <a:solidFill>
                  <a:schemeClr val="tx1"/>
                </a:solidFill>
                <a:latin typeface="+mn-ea"/>
              </a:rPr>
              <a:t>）， 宣告了粗糙集理论的诞生。 </a:t>
            </a:r>
            <a:endParaRPr lang="zh-CN" altLang="en-US" sz="2800" dirty="0" smtClean="0">
              <a:solidFill>
                <a:schemeClr val="tx1"/>
              </a:solidFill>
              <a:latin typeface="+mn-ea"/>
            </a:endParaRPr>
          </a:p>
          <a:p>
            <a:pPr eaLnBrk="1" hangingPunct="1">
              <a:lnSpc>
                <a:spcPct val="100000"/>
              </a:lnSpc>
            </a:pPr>
            <a:r>
              <a:rPr lang="zh-CN" altLang="en-US" sz="2800" dirty="0" smtClean="0">
                <a:solidFill>
                  <a:schemeClr val="tx1"/>
                </a:solidFill>
                <a:latin typeface="+mn-ea"/>
              </a:rPr>
              <a:t>一个对象由若干个属性描述，对象按照属性的取值情况形成若干</a:t>
            </a:r>
            <a:r>
              <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等价类</a:t>
            </a:r>
            <a:r>
              <a:rPr lang="zh-CN" altLang="en-US" sz="2800" dirty="0" smtClean="0">
                <a:solidFill>
                  <a:schemeClr val="tx1"/>
                </a:solidFill>
                <a:latin typeface="+mn-ea"/>
              </a:rPr>
              <a:t>，同一等价类中的对象不可区分。给定集合</a:t>
            </a:r>
            <a:r>
              <a:rPr lang="en-US" altLang="zh-CN" sz="2800" dirty="0" smtClean="0">
                <a:solidFill>
                  <a:schemeClr val="tx1"/>
                </a:solidFill>
                <a:latin typeface="+mn-ea"/>
              </a:rPr>
              <a:t>A</a:t>
            </a:r>
            <a:r>
              <a:rPr lang="zh-CN" altLang="en-US" sz="2800" dirty="0" smtClean="0">
                <a:solidFill>
                  <a:schemeClr val="tx1"/>
                </a:solidFill>
                <a:latin typeface="+mn-ea"/>
              </a:rPr>
              <a:t>，粗糙集基于</a:t>
            </a:r>
            <a:r>
              <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不可区分关系</a:t>
            </a:r>
            <a:r>
              <a:rPr lang="zh-CN" altLang="en-US" sz="2800" dirty="0" smtClean="0">
                <a:solidFill>
                  <a:schemeClr val="tx1"/>
                </a:solidFill>
                <a:latin typeface="+mn-ea"/>
              </a:rPr>
              <a:t>，定义集合</a:t>
            </a:r>
            <a:r>
              <a:rPr lang="en-US" altLang="zh-CN" sz="2800" dirty="0" smtClean="0">
                <a:solidFill>
                  <a:schemeClr val="tx1"/>
                </a:solidFill>
                <a:latin typeface="+mn-ea"/>
              </a:rPr>
              <a:t>A</a:t>
            </a:r>
            <a:r>
              <a:rPr lang="zh-CN" altLang="en-US" sz="2800" dirty="0" smtClean="0">
                <a:solidFill>
                  <a:schemeClr val="tx1"/>
                </a:solidFill>
                <a:latin typeface="+mn-ea"/>
              </a:rPr>
              <a:t>的</a:t>
            </a:r>
            <a:r>
              <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上近似</a:t>
            </a:r>
            <a:r>
              <a:rPr lang="zh-CN" altLang="en-US" sz="2800" dirty="0" smtClean="0">
                <a:solidFill>
                  <a:schemeClr val="tx1"/>
                </a:solidFill>
                <a:latin typeface="+mn-ea"/>
              </a:rPr>
              <a:t>和</a:t>
            </a:r>
            <a:r>
              <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下近似</a:t>
            </a:r>
            <a:r>
              <a:rPr lang="zh-CN" altLang="en-US" sz="2800" dirty="0" smtClean="0">
                <a:solidFill>
                  <a:schemeClr val="tx1"/>
                </a:solidFill>
                <a:latin typeface="+mn-ea"/>
              </a:rPr>
              <a:t>，通过这些基本集合及其关系来处理不确定性知识。</a:t>
            </a:r>
            <a:endParaRPr lang="zh-CN" altLang="en-US" sz="2800" dirty="0" smtClean="0">
              <a:solidFill>
                <a:schemeClr val="tx1"/>
              </a:solidFill>
              <a:latin typeface="+mn-ea"/>
            </a:endParaRPr>
          </a:p>
          <a:p>
            <a:pPr eaLnBrk="1" hangingPunct="1">
              <a:lnSpc>
                <a:spcPct val="100000"/>
              </a:lnSpc>
            </a:pPr>
            <a:r>
              <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粗糙集理论可应用于解释不精确数据间的关系，发现对象和属性间的依赖，评价属性对分类的重要性，去除冗余数据，从而对信息系统进行约简。 </a:t>
            </a:r>
            <a:endParaRPr lang="zh-CN" altLang="en-US" sz="28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 calcmode="lin" valueType="num">
                                      <p:cBhvr additive="base">
                                        <p:cTn id="12"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 calcmode="lin" valueType="num">
                                      <p:cBhvr additive="base">
                                        <p:cTn id="17" dur="5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080" y="1874006"/>
            <a:ext cx="7916091" cy="1323439"/>
          </a:xfrm>
          <a:prstGeom prst="rect">
            <a:avLst/>
          </a:prstGeom>
          <a:noFill/>
        </p:spPr>
        <p:txBody>
          <a:bodyPr wrap="square" rtlCol="0">
            <a:spAutoFit/>
          </a:bodyPr>
          <a:lstStyle/>
          <a:p>
            <a:pPr algn="ctr"/>
            <a:r>
              <a:rPr lang="zh-CN" altLang="en-US" sz="8000" b="1" dirty="0" smtClean="0">
                <a:solidFill>
                  <a:schemeClr val="bg1"/>
                </a:solidFill>
                <a:latin typeface="隶书" panose="02010509060101010101" pitchFamily="49" charset="-122"/>
                <a:ea typeface="隶书" panose="02010509060101010101" pitchFamily="49" charset="-122"/>
              </a:rPr>
              <a:t>本章完</a:t>
            </a:r>
            <a:endParaRPr lang="zh-CN" altLang="en-US" sz="8000" b="1" dirty="0">
              <a:solidFill>
                <a:schemeClr val="bg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fontAlgn="auto" hangingPunct="1">
              <a:spcAft>
                <a:spcPts val="0"/>
              </a:spcAft>
              <a:defRPr/>
            </a:pPr>
            <a:r>
              <a:rPr lang="zh-CN" altLang="en-US" sz="4000"/>
              <a:t>模糊集的表示方法（</a:t>
            </a:r>
            <a:r>
              <a:rPr lang="en-US" altLang="zh-CN" sz="4000"/>
              <a:t>3</a:t>
            </a:r>
            <a:r>
              <a:rPr lang="zh-CN" altLang="en-US" sz="4000"/>
              <a:t>）</a:t>
            </a:r>
            <a:endParaRPr lang="zh-CN" altLang="en-US"/>
          </a:p>
        </p:txBody>
      </p:sp>
      <p:sp>
        <p:nvSpPr>
          <p:cNvPr id="142339" name="Rectangle 3" descr="Rectangle: Click to edit Master text styles&#10;Second level&#10;Third level&#10;Fourth level&#10;Fifth level"/>
          <p:cNvSpPr>
            <a:spLocks noGrp="1" noChangeArrowheads="1"/>
          </p:cNvSpPr>
          <p:nvPr>
            <p:ph idx="1"/>
          </p:nvPr>
        </p:nvSpPr>
        <p:spPr>
          <a:xfrm>
            <a:off x="838200" y="1676400"/>
            <a:ext cx="7772400" cy="4724400"/>
          </a:xfrm>
        </p:spPr>
        <p:txBody>
          <a:bodyPr/>
          <a:lstStyle/>
          <a:p>
            <a:pPr eaLnBrk="1" hangingPunct="1"/>
            <a:r>
              <a:rPr lang="zh-CN" altLang="en-US" dirty="0" smtClean="0"/>
              <a:t>无论论域</a:t>
            </a:r>
            <a:r>
              <a:rPr lang="en-US" altLang="zh-CN" dirty="0" smtClean="0"/>
              <a:t>U</a:t>
            </a:r>
            <a:r>
              <a:rPr lang="zh-CN" altLang="en-US" dirty="0" smtClean="0"/>
              <a:t>有限还是无限，离散还是连续，扎德用如下记号作为模糊集</a:t>
            </a:r>
            <a:r>
              <a:rPr lang="en-US" altLang="zh-CN" dirty="0" smtClean="0"/>
              <a:t>A</a:t>
            </a:r>
            <a:r>
              <a:rPr lang="zh-CN" altLang="en-US" dirty="0" smtClean="0"/>
              <a:t>的一般表示形式</a:t>
            </a:r>
            <a:r>
              <a:rPr lang="en-US" altLang="zh-CN" dirty="0" smtClean="0"/>
              <a:t>:</a:t>
            </a:r>
            <a:endParaRPr lang="en-US" altLang="zh-CN" dirty="0" smtClean="0"/>
          </a:p>
          <a:p>
            <a:pPr eaLnBrk="1" hangingPunct="1">
              <a:buFont typeface="Wingdings" panose="05000000000000000000" pitchFamily="2" charset="2"/>
              <a:buNone/>
            </a:pPr>
            <a:endParaRPr lang="en-US" altLang="zh-CN" dirty="0" smtClean="0"/>
          </a:p>
          <a:p>
            <a:pPr eaLnBrk="1" hangingPunct="1">
              <a:buFont typeface="Wingdings" panose="05000000000000000000" pitchFamily="2" charset="2"/>
              <a:buNone/>
            </a:pPr>
            <a:endParaRPr lang="en-US" altLang="zh-CN" dirty="0" smtClean="0"/>
          </a:p>
          <a:p>
            <a:pPr eaLnBrk="1" hangingPunct="1">
              <a:buFont typeface="Wingdings" panose="05000000000000000000" pitchFamily="2" charset="2"/>
              <a:buNone/>
            </a:pPr>
            <a:endParaRPr lang="en-US" altLang="zh-CN" dirty="0" smtClean="0"/>
          </a:p>
          <a:p>
            <a:pPr eaLnBrk="1" hangingPunct="1"/>
            <a:r>
              <a:rPr lang="en-US" altLang="zh-CN" dirty="0" smtClean="0"/>
              <a:t>U</a:t>
            </a:r>
            <a:r>
              <a:rPr lang="zh-CN" altLang="en-US" dirty="0" smtClean="0"/>
              <a:t>上的全体模糊集，记为：</a:t>
            </a:r>
            <a:endParaRPr lang="zh-CN" altLang="en-US" dirty="0" smtClean="0"/>
          </a:p>
          <a:p>
            <a:pPr algn="ctr" eaLnBrk="1" hangingPunct="1">
              <a:buFont typeface="Wingdings" panose="05000000000000000000" pitchFamily="2" charset="2"/>
              <a:buNone/>
            </a:pPr>
            <a:r>
              <a:rPr lang="en-US" altLang="zh-CN" i="1" dirty="0" smtClean="0">
                <a:solidFill>
                  <a:schemeClr val="tx1"/>
                </a:solidFill>
                <a:latin typeface="+mn-ea"/>
              </a:rPr>
              <a:t>F</a:t>
            </a:r>
            <a:r>
              <a:rPr lang="en-US" altLang="zh-CN" dirty="0" smtClean="0">
                <a:solidFill>
                  <a:schemeClr val="tx1"/>
                </a:solidFill>
                <a:latin typeface="+mn-ea"/>
              </a:rPr>
              <a:t>(U)={</a:t>
            </a:r>
            <a:r>
              <a:rPr lang="en-US" altLang="zh-CN" dirty="0" err="1" smtClean="0">
                <a:solidFill>
                  <a:schemeClr val="tx1"/>
                </a:solidFill>
                <a:latin typeface="+mn-ea"/>
              </a:rPr>
              <a:t>A|</a:t>
            </a:r>
            <a:r>
              <a:rPr lang="en-US" altLang="zh-CN" i="1" dirty="0" err="1" smtClean="0">
                <a:solidFill>
                  <a:schemeClr val="tx1"/>
                </a:solidFill>
                <a:latin typeface="+mn-ea"/>
              </a:rPr>
              <a:t>μ</a:t>
            </a:r>
            <a:r>
              <a:rPr lang="en-US" altLang="zh-CN" baseline="-25000" dirty="0" err="1" smtClean="0">
                <a:solidFill>
                  <a:schemeClr val="tx1"/>
                </a:solidFill>
                <a:latin typeface="+mn-ea"/>
              </a:rPr>
              <a:t>A</a:t>
            </a:r>
            <a:r>
              <a:rPr lang="en-US" altLang="zh-CN" dirty="0" err="1" smtClean="0">
                <a:solidFill>
                  <a:schemeClr val="tx1"/>
                </a:solidFill>
                <a:latin typeface="+mn-ea"/>
              </a:rPr>
              <a:t>:U</a:t>
            </a:r>
            <a:r>
              <a:rPr lang="en-US" altLang="zh-CN" dirty="0" smtClean="0">
                <a:solidFill>
                  <a:schemeClr val="tx1"/>
                </a:solidFill>
                <a:latin typeface="+mn-ea"/>
              </a:rPr>
              <a:t>→[0,1]}</a:t>
            </a:r>
            <a:endParaRPr lang="en-US" altLang="zh-CN" dirty="0" smtClean="0">
              <a:solidFill>
                <a:schemeClr val="tx1"/>
              </a:solidFill>
              <a:latin typeface="+mn-ea"/>
            </a:endParaRPr>
          </a:p>
        </p:txBody>
      </p:sp>
      <p:sp>
        <p:nvSpPr>
          <p:cNvPr id="5" name="灯片编号占位符 5"/>
          <p:cNvSpPr>
            <a:spLocks noGrp="1"/>
          </p:cNvSpPr>
          <p:nvPr>
            <p:ph type="sldNum" sz="quarter" idx="12"/>
          </p:nvPr>
        </p:nvSpPr>
        <p:spPr/>
        <p:txBody>
          <a:bodyPr/>
          <a:lstStyle/>
          <a:p>
            <a:pPr>
              <a:defRPr/>
            </a:pPr>
            <a:fld id="{F7C3F704-91A4-4DAC-AC01-F4B2D124C403}" type="slidenum">
              <a:rPr lang="en-US" altLang="zh-CN"/>
            </a:fld>
            <a:endParaRPr lang="en-US" altLang="zh-CN"/>
          </a:p>
        </p:txBody>
      </p:sp>
      <p:graphicFrame>
        <p:nvGraphicFramePr>
          <p:cNvPr id="142340" name="Object 4"/>
          <p:cNvGraphicFramePr>
            <a:graphicFrameLocks noChangeAspect="1"/>
          </p:cNvGraphicFramePr>
          <p:nvPr/>
        </p:nvGraphicFramePr>
        <p:xfrm>
          <a:off x="2987675" y="2644578"/>
          <a:ext cx="2574925" cy="919162"/>
        </p:xfrm>
        <a:graphic>
          <a:graphicData uri="http://schemas.openxmlformats.org/presentationml/2006/ole">
            <mc:AlternateContent xmlns:mc="http://schemas.openxmlformats.org/markup-compatibility/2006">
              <mc:Choice xmlns:v="urn:schemas-microsoft-com:vml" Requires="v">
                <p:oleObj spid="_x0000_s4122" name="Equation" r:id="rId1" imgW="1955800" imgH="698500" progId="Equation.DSMT4">
                  <p:embed/>
                </p:oleObj>
              </mc:Choice>
              <mc:Fallback>
                <p:oleObj name="Equation" r:id="rId1" imgW="1955800" imgH="698500" progId="Equation.DSMT4">
                  <p:embed/>
                  <p:pic>
                    <p:nvPicPr>
                      <p:cNvPr id="0" name="图片 4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644578"/>
                        <a:ext cx="2574925" cy="919162"/>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42340"/>
                                        </p:tgtEl>
                                        <p:attrNameLst>
                                          <p:attrName>style.visibility</p:attrName>
                                        </p:attrNameLst>
                                      </p:cBhvr>
                                      <p:to>
                                        <p:strVal val="visible"/>
                                      </p:to>
                                    </p:set>
                                    <p:animEffect transition="in" filter="checkerboard(across)">
                                      <p:cBhvr>
                                        <p:cTn id="13" dur="500"/>
                                        <p:tgtEl>
                                          <p:spTgt spid="14234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2339">
                                            <p:txEl>
                                              <p:pRg st="4" end="4"/>
                                            </p:txEl>
                                          </p:spTgt>
                                        </p:tgtEl>
                                        <p:attrNameLst>
                                          <p:attrName>style.visibility</p:attrName>
                                        </p:attrNameLst>
                                      </p:cBhvr>
                                      <p:to>
                                        <p:strVal val="visible"/>
                                      </p:to>
                                    </p:set>
                                    <p:anim calcmode="lin" valueType="num">
                                      <p:cBhvr additive="base">
                                        <p:cTn id="18" dur="500" fill="hold"/>
                                        <p:tgtEl>
                                          <p:spTgt spid="142339">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2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2339">
                                            <p:txEl>
                                              <p:pRg st="5" end="5"/>
                                            </p:txEl>
                                          </p:spTgt>
                                        </p:tgtEl>
                                        <p:attrNameLst>
                                          <p:attrName>style.visibility</p:attrName>
                                        </p:attrNameLst>
                                      </p:cBhvr>
                                      <p:to>
                                        <p:strVal val="visible"/>
                                      </p:to>
                                    </p:set>
                                    <p:anim calcmode="lin" valueType="num">
                                      <p:cBhvr additive="base">
                                        <p:cTn id="24" dur="500" fill="hold"/>
                                        <p:tgtEl>
                                          <p:spTgt spid="142339">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23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762000" y="304800"/>
            <a:ext cx="7772400" cy="838200"/>
          </a:xfrm>
        </p:spPr>
        <p:txBody>
          <a:bodyPr/>
          <a:lstStyle/>
          <a:p>
            <a:pPr>
              <a:defRPr/>
            </a:pPr>
            <a:r>
              <a:rPr lang="en-US" altLang="zh-CN" dirty="0" smtClean="0"/>
              <a:t>2. </a:t>
            </a:r>
            <a:r>
              <a:rPr lang="zh-CN" altLang="en-US" dirty="0" smtClean="0"/>
              <a:t>模糊</a:t>
            </a:r>
            <a:r>
              <a:rPr lang="zh-CN" altLang="en-US" dirty="0"/>
              <a:t>集的运算</a:t>
            </a:r>
            <a:endParaRPr lang="zh-CN" altLang="en-US" dirty="0"/>
          </a:p>
        </p:txBody>
      </p:sp>
      <p:sp>
        <p:nvSpPr>
          <p:cNvPr id="143363" name="Rectangle 3" descr="Rectangle: Click to edit Master text styles&#10;Second level&#10;Third level&#10;Fourth level&#10;Fifth level"/>
          <p:cNvSpPr>
            <a:spLocks noGrp="1" noChangeArrowheads="1"/>
          </p:cNvSpPr>
          <p:nvPr>
            <p:ph idx="1"/>
          </p:nvPr>
        </p:nvSpPr>
        <p:spPr>
          <a:xfrm>
            <a:off x="838200" y="1600200"/>
            <a:ext cx="7772400" cy="4953000"/>
          </a:xfrm>
        </p:spPr>
        <p:txBody>
          <a:bodyPr/>
          <a:lstStyle/>
          <a:p>
            <a:pPr eaLnBrk="1" hangingPunct="1">
              <a:buFont typeface="Wingdings" panose="05000000000000000000" pitchFamily="2" charset="2"/>
              <a:buChar char="u"/>
            </a:pPr>
            <a:r>
              <a:rPr lang="zh-CN" altLang="en-US" sz="2400" dirty="0" smtClean="0"/>
              <a:t>模糊集上的运算主要有：</a:t>
            </a:r>
            <a:r>
              <a:rPr lang="zh-CN" altLang="en-US" sz="24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包含、交、并、补</a:t>
            </a:r>
            <a:r>
              <a:rPr lang="zh-CN" altLang="en-US" sz="2400" dirty="0" smtClean="0"/>
              <a:t>等等。</a:t>
            </a:r>
            <a:endParaRPr lang="zh-CN" altLang="en-US" sz="2400" dirty="0" smtClean="0"/>
          </a:p>
          <a:p>
            <a:pPr marL="609600" indent="-609600" eaLnBrk="1" hangingPunct="1">
              <a:buFont typeface="Wingdings" panose="05000000000000000000" pitchFamily="2" charset="2"/>
              <a:buNone/>
            </a:pPr>
            <a:r>
              <a:rPr lang="en-US" altLang="zh-CN" sz="2400" dirty="0" smtClean="0"/>
              <a:t>1. </a:t>
            </a:r>
            <a:r>
              <a:rPr lang="zh-CN" altLang="en-US" sz="2400" dirty="0" smtClean="0"/>
              <a:t>包含运算</a:t>
            </a:r>
            <a:endParaRPr lang="zh-CN" altLang="en-US" sz="2400" dirty="0" smtClean="0"/>
          </a:p>
          <a:p>
            <a:pPr marL="609600" indent="-609600" eaLnBrk="1" hangingPunct="1">
              <a:buFont typeface="Wingdings" panose="05000000000000000000" pitchFamily="2" charset="2"/>
              <a:buNone/>
            </a:pPr>
            <a:r>
              <a:rPr lang="zh-CN" altLang="en-US" sz="2400" dirty="0" smtClean="0">
                <a:solidFill>
                  <a:schemeClr val="tx1"/>
                </a:solidFill>
                <a:latin typeface="+mn-ea"/>
              </a:rPr>
              <a:t>定义</a:t>
            </a:r>
            <a:r>
              <a:rPr lang="en-US" altLang="zh-CN" sz="2400" dirty="0" smtClean="0">
                <a:solidFill>
                  <a:schemeClr val="tx1"/>
                </a:solidFill>
                <a:latin typeface="+mn-ea"/>
              </a:rPr>
              <a:t>4.5 </a:t>
            </a:r>
            <a:r>
              <a:rPr lang="zh-CN" altLang="en-US" sz="2400" dirty="0" smtClean="0">
                <a:solidFill>
                  <a:schemeClr val="tx1"/>
                </a:solidFill>
                <a:latin typeface="+mn-ea"/>
              </a:rPr>
              <a:t>设</a:t>
            </a:r>
            <a:r>
              <a:rPr lang="en-US" altLang="zh-CN" sz="2400" dirty="0" smtClean="0">
                <a:solidFill>
                  <a:schemeClr val="tx1"/>
                </a:solidFill>
                <a:latin typeface="+mn-ea"/>
              </a:rPr>
              <a:t>A</a:t>
            </a:r>
            <a:r>
              <a:rPr lang="zh-CN" altLang="en-US" sz="2400" dirty="0" smtClean="0">
                <a:solidFill>
                  <a:schemeClr val="tx1"/>
                </a:solidFill>
                <a:latin typeface="+mn-ea"/>
              </a:rPr>
              <a:t>，</a:t>
            </a:r>
            <a:r>
              <a:rPr lang="en-US" altLang="zh-CN" sz="2400" dirty="0" smtClean="0">
                <a:solidFill>
                  <a:schemeClr val="tx1"/>
                </a:solidFill>
                <a:latin typeface="+mn-ea"/>
              </a:rPr>
              <a:t>B∈</a:t>
            </a:r>
            <a:r>
              <a:rPr lang="en-US" altLang="zh-CN" sz="2400" i="1" dirty="0" smtClean="0">
                <a:solidFill>
                  <a:schemeClr val="tx1"/>
                </a:solidFill>
                <a:latin typeface="+mn-ea"/>
              </a:rPr>
              <a:t>F</a:t>
            </a:r>
            <a:r>
              <a:rPr lang="en-US" altLang="zh-CN" sz="2400" dirty="0" smtClean="0">
                <a:solidFill>
                  <a:schemeClr val="tx1"/>
                </a:solidFill>
                <a:latin typeface="+mn-ea"/>
              </a:rPr>
              <a:t>(U)</a:t>
            </a:r>
            <a:r>
              <a:rPr lang="zh-CN" altLang="en-US" sz="2400" dirty="0" smtClean="0">
                <a:solidFill>
                  <a:schemeClr val="tx1"/>
                </a:solidFill>
                <a:latin typeface="+mn-ea"/>
              </a:rPr>
              <a:t>，若对任意</a:t>
            </a:r>
            <a:r>
              <a:rPr lang="en-US" altLang="zh-CN" sz="2400" i="1" dirty="0" err="1" smtClean="0">
                <a:solidFill>
                  <a:schemeClr val="tx1"/>
                </a:solidFill>
                <a:latin typeface="+mn-ea"/>
              </a:rPr>
              <a:t>u</a:t>
            </a:r>
            <a:r>
              <a:rPr lang="en-US" altLang="zh-CN" sz="2400" dirty="0" err="1" smtClean="0">
                <a:solidFill>
                  <a:schemeClr val="tx1"/>
                </a:solidFill>
                <a:latin typeface="+mn-ea"/>
              </a:rPr>
              <a:t>∈U</a:t>
            </a:r>
            <a:r>
              <a:rPr lang="zh-CN" altLang="en-US" sz="2400" dirty="0" smtClean="0">
                <a:solidFill>
                  <a:schemeClr val="tx1"/>
                </a:solidFill>
                <a:latin typeface="+mn-ea"/>
              </a:rPr>
              <a:t>，都有</a:t>
            </a:r>
            <a:endParaRPr lang="zh-CN" altLang="en-US" sz="2400" dirty="0" smtClean="0">
              <a:solidFill>
                <a:schemeClr val="tx1"/>
              </a:solidFill>
              <a:latin typeface="+mn-ea"/>
            </a:endParaRPr>
          </a:p>
          <a:p>
            <a:pPr marL="609600" indent="-609600" algn="ctr" eaLnBrk="1" hangingPunct="1">
              <a:buFont typeface="Wingdings" panose="05000000000000000000" pitchFamily="2" charset="2"/>
              <a:buNone/>
            </a:pPr>
            <a:r>
              <a:rPr lang="en-US" altLang="zh-CN" sz="2400" i="1" dirty="0" err="1" smtClean="0">
                <a:latin typeface="Times New Roman" panose="02020603050405020304" pitchFamily="18" charset="0"/>
              </a:rPr>
              <a:t>μ</a:t>
            </a:r>
            <a:r>
              <a:rPr lang="en-US" altLang="zh-CN" sz="2400" baseline="-25000" dirty="0" err="1" smtClean="0"/>
              <a:t>B</a:t>
            </a:r>
            <a:r>
              <a:rPr lang="en-US" altLang="zh-CN" sz="2400" dirty="0" smtClean="0"/>
              <a:t>(</a:t>
            </a:r>
            <a:r>
              <a:rPr lang="en-US" altLang="zh-CN" sz="2400" i="1" dirty="0" smtClean="0"/>
              <a:t>u</a:t>
            </a:r>
            <a:r>
              <a:rPr lang="en-US" altLang="zh-CN" sz="2400" dirty="0" smtClean="0"/>
              <a:t>)≤</a:t>
            </a:r>
            <a:r>
              <a:rPr lang="en-US" altLang="zh-CN" sz="2400" i="1" dirty="0" err="1" smtClean="0">
                <a:latin typeface="Times New Roman" panose="02020603050405020304" pitchFamily="18" charset="0"/>
              </a:rPr>
              <a:t>μ</a:t>
            </a:r>
            <a:r>
              <a:rPr lang="en-US" altLang="zh-CN" sz="2400" baseline="-25000" dirty="0" err="1" smtClean="0"/>
              <a:t>A</a:t>
            </a:r>
            <a:r>
              <a:rPr lang="en-US" altLang="zh-CN" sz="2400" dirty="0" smtClean="0"/>
              <a:t>(</a:t>
            </a:r>
            <a:r>
              <a:rPr lang="en-US" altLang="zh-CN" sz="2400" i="1" dirty="0" smtClean="0"/>
              <a:t>u</a:t>
            </a:r>
            <a:r>
              <a:rPr lang="en-US" altLang="zh-CN" sz="2400" dirty="0" smtClean="0"/>
              <a:t>)</a:t>
            </a:r>
            <a:endParaRPr lang="en-US" altLang="zh-CN" sz="2400" dirty="0" smtClean="0"/>
          </a:p>
          <a:p>
            <a:pPr marL="609600" indent="-609600" eaLnBrk="1" hangingPunct="1">
              <a:buFont typeface="Wingdings" panose="05000000000000000000" pitchFamily="2" charset="2"/>
              <a:buNone/>
            </a:pPr>
            <a:r>
              <a:rPr lang="zh-CN" altLang="en-US" sz="2400" dirty="0" smtClean="0">
                <a:solidFill>
                  <a:schemeClr val="tx1"/>
                </a:solidFill>
                <a:latin typeface="+mn-ea"/>
              </a:rPr>
              <a:t>成立，则称</a:t>
            </a:r>
            <a:r>
              <a:rPr lang="en-US" altLang="zh-CN" sz="2400" dirty="0" smtClean="0">
                <a:solidFill>
                  <a:schemeClr val="tx1"/>
                </a:solidFill>
                <a:latin typeface="+mn-ea"/>
              </a:rPr>
              <a:t>A</a:t>
            </a:r>
            <a:r>
              <a:rPr lang="zh-CN" altLang="en-US" sz="2400" dirty="0" smtClean="0">
                <a:solidFill>
                  <a:schemeClr val="tx1"/>
                </a:solidFill>
                <a:latin typeface="+mn-ea"/>
              </a:rPr>
              <a:t>包含</a:t>
            </a:r>
            <a:r>
              <a:rPr lang="en-US" altLang="zh-CN" sz="2400" dirty="0" smtClean="0">
                <a:solidFill>
                  <a:schemeClr val="tx1"/>
                </a:solidFill>
                <a:latin typeface="+mn-ea"/>
              </a:rPr>
              <a:t>B</a:t>
            </a:r>
            <a:r>
              <a:rPr lang="zh-CN" altLang="en-US" sz="2400" dirty="0" smtClean="0">
                <a:solidFill>
                  <a:schemeClr val="tx1"/>
                </a:solidFill>
                <a:latin typeface="+mn-ea"/>
              </a:rPr>
              <a:t>，记为	          。</a:t>
            </a:r>
            <a:endParaRPr lang="zh-CN" altLang="en-US" sz="2400" dirty="0" smtClean="0">
              <a:solidFill>
                <a:schemeClr val="tx1"/>
              </a:solidFill>
              <a:latin typeface="+mn-ea"/>
            </a:endParaRPr>
          </a:p>
          <a:p>
            <a:pPr marL="609600" indent="-609600" eaLnBrk="1" hangingPunct="1">
              <a:buFont typeface="Wingdings" panose="05000000000000000000" pitchFamily="2" charset="2"/>
              <a:buNone/>
            </a:pPr>
            <a:r>
              <a:rPr lang="en-US" altLang="zh-CN" sz="2400" dirty="0" smtClean="0"/>
              <a:t>2. </a:t>
            </a:r>
            <a:r>
              <a:rPr lang="zh-CN" altLang="en-US" sz="2400" dirty="0" smtClean="0"/>
              <a:t>交、并、补运算</a:t>
            </a:r>
            <a:endParaRPr lang="zh-CN" altLang="en-US" sz="2400" dirty="0" smtClean="0"/>
          </a:p>
          <a:p>
            <a:pPr marL="609600" indent="-609600" eaLnBrk="1" hangingPunct="1">
              <a:buFont typeface="Wingdings" panose="05000000000000000000" pitchFamily="2" charset="2"/>
              <a:buNone/>
            </a:pPr>
            <a:r>
              <a:rPr lang="zh-CN" altLang="en-US" sz="2400" dirty="0" smtClean="0">
                <a:solidFill>
                  <a:schemeClr val="tx1"/>
                </a:solidFill>
                <a:latin typeface="+mn-ea"/>
              </a:rPr>
              <a:t>定义</a:t>
            </a:r>
            <a:r>
              <a:rPr lang="en-US" altLang="zh-CN" sz="2400" dirty="0" smtClean="0">
                <a:solidFill>
                  <a:schemeClr val="tx1"/>
                </a:solidFill>
                <a:latin typeface="+mn-ea"/>
              </a:rPr>
              <a:t>4.6 </a:t>
            </a:r>
            <a:r>
              <a:rPr lang="zh-CN" altLang="en-US" sz="2400" dirty="0" smtClean="0">
                <a:solidFill>
                  <a:schemeClr val="tx1"/>
                </a:solidFill>
                <a:latin typeface="+mn-ea"/>
              </a:rPr>
              <a:t>设</a:t>
            </a:r>
            <a:r>
              <a:rPr lang="en-US" altLang="zh-CN" sz="2400" dirty="0" smtClean="0">
                <a:solidFill>
                  <a:schemeClr val="tx1"/>
                </a:solidFill>
                <a:latin typeface="+mn-ea"/>
              </a:rPr>
              <a:t>A</a:t>
            </a:r>
            <a:r>
              <a:rPr lang="zh-CN" altLang="en-US" sz="2400" dirty="0" smtClean="0">
                <a:solidFill>
                  <a:schemeClr val="tx1"/>
                </a:solidFill>
                <a:latin typeface="+mn-ea"/>
              </a:rPr>
              <a:t>，</a:t>
            </a:r>
            <a:r>
              <a:rPr lang="en-US" altLang="zh-CN" sz="2400" dirty="0" smtClean="0">
                <a:solidFill>
                  <a:schemeClr val="tx1"/>
                </a:solidFill>
                <a:latin typeface="+mn-ea"/>
              </a:rPr>
              <a:t>B∈</a:t>
            </a:r>
            <a:r>
              <a:rPr lang="en-US" altLang="zh-CN" sz="2400" i="1" dirty="0" smtClean="0">
                <a:solidFill>
                  <a:schemeClr val="tx1"/>
                </a:solidFill>
                <a:latin typeface="+mn-ea"/>
              </a:rPr>
              <a:t>F</a:t>
            </a:r>
            <a:r>
              <a:rPr lang="en-US" altLang="zh-CN" sz="2400" dirty="0" smtClean="0">
                <a:solidFill>
                  <a:schemeClr val="tx1"/>
                </a:solidFill>
                <a:latin typeface="+mn-ea"/>
              </a:rPr>
              <a:t>(U)</a:t>
            </a:r>
            <a:r>
              <a:rPr lang="zh-CN" altLang="en-US" sz="2400" dirty="0" smtClean="0">
                <a:solidFill>
                  <a:schemeClr val="tx1"/>
                </a:solidFill>
                <a:latin typeface="+mn-ea"/>
              </a:rPr>
              <a:t>，以下为</a:t>
            </a:r>
            <a:r>
              <a:rPr lang="en-US" altLang="zh-CN" sz="2400" dirty="0" smtClean="0">
                <a:solidFill>
                  <a:schemeClr val="tx1"/>
                </a:solidFill>
                <a:latin typeface="+mn-ea"/>
              </a:rPr>
              <a:t>A</a:t>
            </a:r>
            <a:r>
              <a:rPr lang="zh-CN" altLang="en-US" sz="2400" dirty="0" smtClean="0">
                <a:solidFill>
                  <a:schemeClr val="tx1"/>
                </a:solidFill>
                <a:latin typeface="+mn-ea"/>
              </a:rPr>
              <a:t>与</a:t>
            </a:r>
            <a:r>
              <a:rPr lang="en-US" altLang="zh-CN" sz="2400" dirty="0" smtClean="0">
                <a:solidFill>
                  <a:schemeClr val="tx1"/>
                </a:solidFill>
                <a:latin typeface="+mn-ea"/>
              </a:rPr>
              <a:t>B</a:t>
            </a:r>
            <a:r>
              <a:rPr lang="zh-CN" altLang="en-US" sz="2400" dirty="0" smtClean="0">
                <a:solidFill>
                  <a:schemeClr val="tx1"/>
                </a:solidFill>
                <a:latin typeface="+mn-ea"/>
              </a:rPr>
              <a:t>的并、交、补运算</a:t>
            </a:r>
            <a:endParaRPr lang="zh-CN" altLang="en-US" sz="2400" dirty="0" smtClean="0">
              <a:solidFill>
                <a:schemeClr val="tx1"/>
              </a:solidFill>
              <a:latin typeface="+mn-ea"/>
            </a:endParaRPr>
          </a:p>
        </p:txBody>
      </p:sp>
      <p:sp>
        <p:nvSpPr>
          <p:cNvPr id="6" name="灯片编号占位符 5"/>
          <p:cNvSpPr>
            <a:spLocks noGrp="1"/>
          </p:cNvSpPr>
          <p:nvPr>
            <p:ph type="sldNum" sz="quarter" idx="12"/>
          </p:nvPr>
        </p:nvSpPr>
        <p:spPr/>
        <p:txBody>
          <a:bodyPr/>
          <a:lstStyle/>
          <a:p>
            <a:pPr>
              <a:defRPr/>
            </a:pPr>
            <a:fld id="{3F249653-C9B8-49BF-B1DB-B724D31FEF69}" type="slidenum">
              <a:rPr lang="en-US" altLang="zh-CN"/>
            </a:fld>
            <a:endParaRPr lang="en-US" altLang="zh-CN"/>
          </a:p>
        </p:txBody>
      </p:sp>
      <p:graphicFrame>
        <p:nvGraphicFramePr>
          <p:cNvPr id="5122" name="Object 4"/>
          <p:cNvGraphicFramePr>
            <a:graphicFrameLocks noChangeAspect="1"/>
          </p:cNvGraphicFramePr>
          <p:nvPr/>
        </p:nvGraphicFramePr>
        <p:xfrm>
          <a:off x="4570340" y="3492500"/>
          <a:ext cx="800100" cy="317500"/>
        </p:xfrm>
        <a:graphic>
          <a:graphicData uri="http://schemas.openxmlformats.org/presentationml/2006/ole">
            <mc:AlternateContent xmlns:mc="http://schemas.openxmlformats.org/markup-compatibility/2006">
              <mc:Choice xmlns:v="urn:schemas-microsoft-com:vml" Requires="v">
                <p:oleObj spid="_x0000_s5170" name="Equation" r:id="rId1" imgW="799465" imgH="317500" progId="Equation.DSMT4">
                  <p:embed/>
                </p:oleObj>
              </mc:Choice>
              <mc:Fallback>
                <p:oleObj name="Equation" r:id="rId1" imgW="799465" imgH="317500" progId="Equation.DSMT4">
                  <p:embed/>
                  <p:pic>
                    <p:nvPicPr>
                      <p:cNvPr id="0" name="图片 51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340" y="3492500"/>
                        <a:ext cx="800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5" name="Object 5"/>
          <p:cNvGraphicFramePr>
            <a:graphicFrameLocks noChangeAspect="1"/>
          </p:cNvGraphicFramePr>
          <p:nvPr/>
        </p:nvGraphicFramePr>
        <p:xfrm>
          <a:off x="1346200" y="4800600"/>
          <a:ext cx="6527800" cy="1511300"/>
        </p:xfrm>
        <a:graphic>
          <a:graphicData uri="http://schemas.openxmlformats.org/presentationml/2006/ole">
            <mc:AlternateContent xmlns:mc="http://schemas.openxmlformats.org/markup-compatibility/2006">
              <mc:Choice xmlns:v="urn:schemas-microsoft-com:vml" Requires="v">
                <p:oleObj spid="_x0000_s5171" name="Equation" r:id="rId3" imgW="6527800" imgH="1511300" progId="Equation.DSMT4">
                  <p:embed/>
                </p:oleObj>
              </mc:Choice>
              <mc:Fallback>
                <p:oleObj name="Equation" r:id="rId3" imgW="6527800" imgH="1511300" progId="Equation.DSMT4">
                  <p:embed/>
                  <p:pic>
                    <p:nvPicPr>
                      <p:cNvPr id="0" name="图片 51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200" y="4800600"/>
                        <a:ext cx="6527800" cy="15113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143363">
                                            <p:txEl>
                                              <p:pRg st="2" end="2"/>
                                            </p:txEl>
                                          </p:spTgt>
                                        </p:tgtEl>
                                        <p:attrNameLst>
                                          <p:attrName>style.visibility</p:attrName>
                                        </p:attrNameLst>
                                      </p:cBhvr>
                                      <p:to>
                                        <p:strVal val="visible"/>
                                      </p:to>
                                    </p:set>
                                    <p:anim calcmode="lin" valueType="num">
                                      <p:cBhvr additive="base">
                                        <p:cTn id="18" dur="500" fill="hold"/>
                                        <p:tgtEl>
                                          <p:spTgt spid="14336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3363">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143363">
                                            <p:txEl>
                                              <p:pRg st="3" end="3"/>
                                            </p:txEl>
                                          </p:spTgt>
                                        </p:tgtEl>
                                        <p:attrNameLst>
                                          <p:attrName>style.visibility</p:attrName>
                                        </p:attrNameLst>
                                      </p:cBhvr>
                                      <p:to>
                                        <p:strVal val="visible"/>
                                      </p:to>
                                    </p:set>
                                    <p:anim calcmode="lin" valueType="num">
                                      <p:cBhvr additive="base">
                                        <p:cTn id="23" dur="500" fill="hold"/>
                                        <p:tgtEl>
                                          <p:spTgt spid="14336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363">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nodeType="afterEffect">
                                  <p:stCondLst>
                                    <p:cond delay="0"/>
                                  </p:stCondLst>
                                  <p:childTnLst>
                                    <p:set>
                                      <p:cBhvr>
                                        <p:cTn id="27" dur="1" fill="hold">
                                          <p:stCondLst>
                                            <p:cond delay="0"/>
                                          </p:stCondLst>
                                        </p:cTn>
                                        <p:tgtEl>
                                          <p:spTgt spid="143363">
                                            <p:txEl>
                                              <p:pRg st="4" end="4"/>
                                            </p:txEl>
                                          </p:spTgt>
                                        </p:tgtEl>
                                        <p:attrNameLst>
                                          <p:attrName>style.visibility</p:attrName>
                                        </p:attrNameLst>
                                      </p:cBhvr>
                                      <p:to>
                                        <p:strVal val="visible"/>
                                      </p:to>
                                    </p:set>
                                    <p:anim calcmode="lin" valueType="num">
                                      <p:cBhvr additive="base">
                                        <p:cTn id="28" dur="500" fill="hold"/>
                                        <p:tgtEl>
                                          <p:spTgt spid="14336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3363">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nodeType="afterEffect">
                                  <p:stCondLst>
                                    <p:cond delay="0"/>
                                  </p:stCondLst>
                                  <p:childTnLst>
                                    <p:set>
                                      <p:cBhvr>
                                        <p:cTn id="32" dur="1" fill="hold">
                                          <p:stCondLst>
                                            <p:cond delay="0"/>
                                          </p:stCondLst>
                                        </p:cTn>
                                        <p:tgtEl>
                                          <p:spTgt spid="5122"/>
                                        </p:tgtEl>
                                        <p:attrNameLst>
                                          <p:attrName>style.visibility</p:attrName>
                                        </p:attrNameLst>
                                      </p:cBhvr>
                                      <p:to>
                                        <p:strVal val="visible"/>
                                      </p:to>
                                    </p:set>
                                    <p:anim calcmode="lin" valueType="num">
                                      <p:cBhvr additive="base">
                                        <p:cTn id="33" dur="500" fill="hold"/>
                                        <p:tgtEl>
                                          <p:spTgt spid="5122"/>
                                        </p:tgtEl>
                                        <p:attrNameLst>
                                          <p:attrName>ppt_x</p:attrName>
                                        </p:attrNameLst>
                                      </p:cBhvr>
                                      <p:tavLst>
                                        <p:tav tm="0">
                                          <p:val>
                                            <p:strVal val="#ppt_x"/>
                                          </p:val>
                                        </p:tav>
                                        <p:tav tm="100000">
                                          <p:val>
                                            <p:strVal val="#ppt_x"/>
                                          </p:val>
                                        </p:tav>
                                      </p:tavLst>
                                    </p:anim>
                                    <p:anim calcmode="lin" valueType="num">
                                      <p:cBhvr additive="base">
                                        <p:cTn id="3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3363">
                                            <p:txEl>
                                              <p:pRg st="5" end="5"/>
                                            </p:txEl>
                                          </p:spTgt>
                                        </p:tgtEl>
                                        <p:attrNameLst>
                                          <p:attrName>style.visibility</p:attrName>
                                        </p:attrNameLst>
                                      </p:cBhvr>
                                      <p:to>
                                        <p:strVal val="visible"/>
                                      </p:to>
                                    </p:set>
                                    <p:anim calcmode="lin" valueType="num">
                                      <p:cBhvr additive="base">
                                        <p:cTn id="39" dur="500" fill="hold"/>
                                        <p:tgtEl>
                                          <p:spTgt spid="14336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3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3363">
                                            <p:txEl>
                                              <p:pRg st="6" end="6"/>
                                            </p:txEl>
                                          </p:spTgt>
                                        </p:tgtEl>
                                        <p:attrNameLst>
                                          <p:attrName>style.visibility</p:attrName>
                                        </p:attrNameLst>
                                      </p:cBhvr>
                                      <p:to>
                                        <p:strVal val="visible"/>
                                      </p:to>
                                    </p:set>
                                    <p:anim calcmode="lin" valueType="num">
                                      <p:cBhvr additive="base">
                                        <p:cTn id="45" dur="500" fill="hold"/>
                                        <p:tgtEl>
                                          <p:spTgt spid="14336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43365"/>
                                        </p:tgtEl>
                                        <p:attrNameLst>
                                          <p:attrName>style.visibility</p:attrName>
                                        </p:attrNameLst>
                                      </p:cBhvr>
                                      <p:to>
                                        <p:strVal val="visible"/>
                                      </p:to>
                                    </p:set>
                                    <p:animEffect transition="in" filter="wipe(up)">
                                      <p:cBhvr>
                                        <p:cTn id="51" dur="30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YjA3ZjlhMWZlZjMwZjMwNGY3OGI3ZWYxNTIxNGFkMTkifQ=="/>
</p:tagLst>
</file>

<file path=ppt/theme/theme1.xml><?xml version="1.0" encoding="utf-8"?>
<a:theme xmlns:a="http://schemas.openxmlformats.org/drawingml/2006/main" name="AI">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11643</Words>
  <Application>WPS 演示</Application>
  <PresentationFormat>全屏显示(4:3)</PresentationFormat>
  <Paragraphs>958</Paragraphs>
  <Slides>72</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68</vt:i4>
      </vt:variant>
      <vt:variant>
        <vt:lpstr>幻灯片标题</vt:lpstr>
      </vt:variant>
      <vt:variant>
        <vt:i4>72</vt:i4>
      </vt:variant>
    </vt:vector>
  </HeadingPairs>
  <TitlesOfParts>
    <vt:vector size="161" baseType="lpstr">
      <vt:lpstr>Arial</vt:lpstr>
      <vt:lpstr>宋体</vt:lpstr>
      <vt:lpstr>Wingdings</vt:lpstr>
      <vt:lpstr>楷体</vt:lpstr>
      <vt:lpstr>隶书</vt:lpstr>
      <vt:lpstr>Tahoma</vt:lpstr>
      <vt:lpstr>Times New Roman</vt:lpstr>
      <vt:lpstr>微软雅黑</vt:lpstr>
      <vt:lpstr>Arial Unicode MS</vt:lpstr>
      <vt:lpstr>Broadway</vt:lpstr>
      <vt:lpstr>Calibri</vt:lpstr>
      <vt:lpstr>Wingdings 2</vt:lpstr>
      <vt:lpstr>Franklin Gothic Book</vt:lpstr>
      <vt:lpstr>华文楷体</vt:lpstr>
      <vt:lpstr>Symbol</vt:lpstr>
      <vt:lpstr>Wingdings</vt:lpstr>
      <vt:lpstr>GungsuhChe</vt:lpstr>
      <vt:lpstr>Malgun Gothic</vt:lpstr>
      <vt:lpstr>Euclid Fraktur</vt:lpstr>
      <vt:lpstr>Segoe Print</vt:lpstr>
      <vt:lpstr>AI</vt:lpstr>
      <vt:lpstr>Equation.DSMT4</vt:lpstr>
      <vt:lpstr>Equation.DSMT4</vt:lpstr>
      <vt:lpstr>Equation.DSMT4</vt:lpstr>
      <vt:lpstr>Equation.3</vt:lpstr>
      <vt:lpstr>Equation.3</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Equation.DSMT4</vt:lpstr>
      <vt:lpstr>Equation.3</vt:lpstr>
      <vt:lpstr>Equation.3</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1. 模糊集</vt:lpstr>
      <vt:lpstr>模糊集的例子</vt:lpstr>
      <vt:lpstr>模糊集的表示方法（1）</vt:lpstr>
      <vt:lpstr>模糊集的表示方法（2）</vt:lpstr>
      <vt:lpstr>模糊集的表示方法（3）</vt:lpstr>
      <vt:lpstr>2. 模糊集的运算</vt:lpstr>
      <vt:lpstr>模糊集运算举例</vt:lpstr>
      <vt:lpstr>模糊集运算举例</vt:lpstr>
      <vt:lpstr>3. 模糊关系</vt:lpstr>
      <vt:lpstr>模糊关系</vt:lpstr>
      <vt:lpstr>模糊关系举例</vt:lpstr>
      <vt:lpstr>模糊关系的合成</vt:lpstr>
      <vt:lpstr>模糊关系合成举例</vt:lpstr>
      <vt:lpstr>4. 模糊逻辑</vt:lpstr>
      <vt:lpstr>模糊语言值</vt:lpstr>
      <vt:lpstr>模糊概念扩充法举例</vt:lpstr>
      <vt:lpstr>5. 模糊匹配</vt:lpstr>
      <vt:lpstr>匹配度举例</vt:lpstr>
      <vt:lpstr>语义距离</vt:lpstr>
      <vt:lpstr>语义距离举例</vt:lpstr>
      <vt:lpstr>其它相似度方法 </vt:lpstr>
      <vt:lpstr>复合条件的模糊匹配 </vt:lpstr>
      <vt:lpstr>6. 模糊推理的基本模式</vt:lpstr>
      <vt:lpstr>模糊推理的基本模式</vt:lpstr>
      <vt:lpstr>模糊推理的方法</vt:lpstr>
      <vt:lpstr>PowerPoint 演示文稿</vt:lpstr>
      <vt:lpstr>构造模糊关系R的方法</vt:lpstr>
      <vt:lpstr>扎德法推理</vt:lpstr>
      <vt:lpstr>扎德法推理举例(1)</vt:lpstr>
      <vt:lpstr>扎德法推理举例(2)</vt:lpstr>
      <vt:lpstr>2. 麦姆德尼方法</vt:lpstr>
      <vt:lpstr>麦姆德尼方法举例</vt:lpstr>
      <vt:lpstr>3. 米祖莫托方法</vt:lpstr>
      <vt:lpstr>米祖莫托方法举例</vt:lpstr>
      <vt:lpstr>4. 各种模糊关系的性能分析(1)</vt:lpstr>
      <vt:lpstr>各种模糊关系的性能分析(2)</vt:lpstr>
      <vt:lpstr>各种模糊关系的性能分析(3)</vt:lpstr>
      <vt:lpstr>各种模糊关系的性能分析(4)</vt:lpstr>
      <vt:lpstr>模糊关系评测实例</vt:lpstr>
      <vt:lpstr>PowerPoint 演示文稿</vt:lpstr>
      <vt:lpstr>PowerPoint 演示文稿</vt:lpstr>
      <vt:lpstr>PowerPoint 演示文稿</vt:lpstr>
      <vt:lpstr>PowerPoint 演示文稿</vt:lpstr>
      <vt:lpstr>PowerPoint 演示文稿</vt:lpstr>
      <vt:lpstr>PowerPoint 演示文稿</vt:lpstr>
      <vt:lpstr>各种模糊关系符合推理原则情况一览表</vt:lpstr>
      <vt:lpstr>PowerPoint 演示文稿</vt:lpstr>
      <vt:lpstr>满足模糊三段论的模糊关系</vt:lpstr>
      <vt:lpstr>PowerPoint 演示文稿</vt:lpstr>
      <vt:lpstr>PowerPoint 演示文稿</vt:lpstr>
      <vt:lpstr>各种模糊关系满足模糊三段论情况</vt:lpstr>
      <vt:lpstr>PowerPoint 演示文稿</vt:lpstr>
      <vt:lpstr>1. 扎德方法</vt:lpstr>
      <vt:lpstr>多维模糊推理举例</vt:lpstr>
      <vt:lpstr>2. 祖卡莫托(Tsukamoto)方法</vt:lpstr>
      <vt:lpstr>PowerPoint 演示文稿</vt:lpstr>
      <vt:lpstr>PowerPoint 演示文稿</vt:lpstr>
      <vt:lpstr>3. 苏更诺(Sugeno)方法</vt:lpstr>
      <vt:lpstr>苏更诺方法举例</vt:lpstr>
      <vt:lpstr>PowerPoint 演示文稿</vt:lpstr>
      <vt:lpstr>多重模糊推理中的模糊关系</vt:lpstr>
      <vt:lpstr>PowerPoint 演示文稿</vt:lpstr>
      <vt:lpstr>带可信度因子的模糊推理中的两个问题</vt:lpstr>
      <vt:lpstr>带可信度因子的模糊推理中结论不确定性合成问题</vt:lpstr>
      <vt:lpstr>PowerPoint 演示文稿</vt:lpstr>
      <vt:lpstr>证据理论</vt:lpstr>
      <vt:lpstr>PowerPoint 演示文稿</vt:lpstr>
      <vt:lpstr>粗糙集理论</vt:lpstr>
      <vt:lpstr>PowerPoint 演示文稿</vt:lpstr>
    </vt:vector>
  </TitlesOfParts>
  <Company>西安交通大学计算机学院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人工智能导论</dc:title>
  <dc:creator>鲍军鹏</dc:creator>
  <dc:subject>AI</dc:subject>
  <cp:lastModifiedBy>豫章故人</cp:lastModifiedBy>
  <cp:revision>137</cp:revision>
  <cp:lastPrinted>2015-03-12T14:31:00Z</cp:lastPrinted>
  <dcterms:created xsi:type="dcterms:W3CDTF">2014-12-22T06:08:00Z</dcterms:created>
  <dcterms:modified xsi:type="dcterms:W3CDTF">2023-10-30T14:11:01Z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4A92BADB682545B7A5BC6D7E17B5429C_12</vt:lpwstr>
  </property>
  <property fmtid="{D5CDD505-2E9C-101B-9397-08002B2CF9AE}" pid="3" name="KSOProductBuildVer">
    <vt:lpwstr>2052-12.1.0.15712</vt:lpwstr>
  </property>
</Properties>
</file>