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4"/>
  </p:notesMasterIdLst>
  <p:sldIdLst>
    <p:sldId id="398" r:id="rId2"/>
    <p:sldId id="257" r:id="rId3"/>
    <p:sldId id="277" r:id="rId4"/>
    <p:sldId id="449" r:id="rId5"/>
    <p:sldId id="279" r:id="rId6"/>
    <p:sldId id="280" r:id="rId7"/>
    <p:sldId id="281" r:id="rId8"/>
    <p:sldId id="282" r:id="rId9"/>
    <p:sldId id="283" r:id="rId10"/>
    <p:sldId id="284" r:id="rId11"/>
    <p:sldId id="286" r:id="rId12"/>
    <p:sldId id="287" r:id="rId13"/>
    <p:sldId id="288" r:id="rId14"/>
    <p:sldId id="289" r:id="rId15"/>
    <p:sldId id="290" r:id="rId16"/>
    <p:sldId id="293" r:id="rId17"/>
    <p:sldId id="291" r:id="rId18"/>
    <p:sldId id="294" r:id="rId19"/>
    <p:sldId id="298" r:id="rId20"/>
    <p:sldId id="297" r:id="rId21"/>
    <p:sldId id="303" r:id="rId22"/>
    <p:sldId id="301" r:id="rId23"/>
    <p:sldId id="295" r:id="rId24"/>
    <p:sldId id="299" r:id="rId25"/>
    <p:sldId id="305" r:id="rId26"/>
    <p:sldId id="306" r:id="rId27"/>
    <p:sldId id="307" r:id="rId28"/>
    <p:sldId id="308" r:id="rId29"/>
    <p:sldId id="309" r:id="rId30"/>
    <p:sldId id="310" r:id="rId31"/>
    <p:sldId id="311" r:id="rId32"/>
    <p:sldId id="312" r:id="rId33"/>
    <p:sldId id="313" r:id="rId34"/>
    <p:sldId id="315" r:id="rId35"/>
    <p:sldId id="314" r:id="rId36"/>
    <p:sldId id="316" r:id="rId37"/>
    <p:sldId id="317" r:id="rId38"/>
    <p:sldId id="319" r:id="rId39"/>
    <p:sldId id="318" r:id="rId40"/>
    <p:sldId id="320" r:id="rId41"/>
    <p:sldId id="322" r:id="rId42"/>
    <p:sldId id="323" r:id="rId43"/>
    <p:sldId id="325" r:id="rId44"/>
    <p:sldId id="334" r:id="rId45"/>
    <p:sldId id="335" r:id="rId46"/>
    <p:sldId id="336" r:id="rId47"/>
    <p:sldId id="327" r:id="rId48"/>
    <p:sldId id="328" r:id="rId49"/>
    <p:sldId id="329" r:id="rId50"/>
    <p:sldId id="330" r:id="rId51"/>
    <p:sldId id="331" r:id="rId52"/>
    <p:sldId id="332" r:id="rId53"/>
  </p:sldIdLst>
  <p:sldSz cx="9144000" cy="6858000" type="screen4x3"/>
  <p:notesSz cx="6858000" cy="9144000"/>
  <p:custDataLst>
    <p:tags r:id="rId5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17D"/>
    <a:srgbClr val="E5E17E"/>
    <a:srgbClr val="C30D23"/>
    <a:srgbClr val="CC0000"/>
    <a:srgbClr val="023A91"/>
    <a:srgbClr val="013990"/>
    <a:srgbClr val="2361A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103" autoAdjust="0"/>
    <p:restoredTop sz="94660"/>
  </p:normalViewPr>
  <p:slideViewPr>
    <p:cSldViewPr snapToGrid="0">
      <p:cViewPr varScale="1">
        <p:scale>
          <a:sx n="86" d="100"/>
          <a:sy n="86" d="100"/>
        </p:scale>
        <p:origin x="13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2023/12/11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45">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45">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45">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45">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3"/>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60350" y="1724773"/>
            <a:ext cx="4006850" cy="4308473"/>
          </a:xfrm>
        </p:spPr>
        <p:txBody>
          <a:bodyPr/>
          <a:lstStyle>
            <a:lvl1pPr marL="228600" indent="-360045">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572000" y="1112793"/>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572000" y="1724773"/>
            <a:ext cx="4305300" cy="4308473"/>
          </a:xfrm>
        </p:spPr>
        <p:txBody>
          <a:bodyPr/>
          <a:lstStyle>
            <a:lvl1pPr marL="228600" indent="-360045">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bg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空白">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章节名">
    <p:spTree>
      <p:nvGrpSpPr>
        <p:cNvPr id="1" name=""/>
        <p:cNvGrpSpPr/>
        <p:nvPr/>
      </p:nvGrpSpPr>
      <p:grpSpPr>
        <a:xfrm>
          <a:off x="0" y="0"/>
          <a:ext cx="0" cy="0"/>
          <a:chOff x="0" y="0"/>
          <a:chExt cx="0" cy="0"/>
        </a:xfrm>
      </p:grpSpPr>
      <p:sp>
        <p:nvSpPr>
          <p:cNvPr id="2" name="标题 1"/>
          <p:cNvSpPr>
            <a:spLocks noGrp="1"/>
          </p:cNvSpPr>
          <p:nvPr>
            <p:ph type="title"/>
          </p:nvPr>
        </p:nvSpPr>
        <p:spPr>
          <a:xfrm>
            <a:off x="628650" y="2841628"/>
            <a:ext cx="7886700" cy="1325563"/>
          </a:xfrm>
          <a:prstGeom prst="rect">
            <a:avLst/>
          </a:prstGeom>
        </p:spPr>
        <p:txBody>
          <a:bodyPr>
            <a:noAutofit/>
          </a:bodyPr>
          <a:lstStyle>
            <a:lvl1pPr algn="ctr">
              <a:defRPr sz="6000" baseline="0">
                <a:solidFill>
                  <a:schemeClr val="tx2"/>
                </a:solidFill>
                <a:latin typeface="Verdana" panose="020B0604030504040204" pitchFamily="34" charset="0"/>
                <a:ea typeface="幼圆" panose="02010509060101010101" pitchFamily="49" charset="-122"/>
              </a:defRPr>
            </a:lvl1pPr>
          </a:lstStyle>
          <a:p>
            <a:r>
              <a:rPr lang="zh-CN" altLang="en-US"/>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60350" y="42864"/>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
        <p:nvSpPr>
          <p:cNvPr id="3" name="Content Placeholder 2"/>
          <p:cNvSpPr>
            <a:spLocks noGrp="1"/>
          </p:cNvSpPr>
          <p:nvPr>
            <p:ph idx="1"/>
          </p:nvPr>
        </p:nvSpPr>
        <p:spPr>
          <a:xfrm>
            <a:off x="260350" y="1158538"/>
            <a:ext cx="8616950" cy="4930775"/>
          </a:xfrm>
        </p:spPr>
        <p:txBody>
          <a:bodyPr tIns="46800"/>
          <a:lstStyle>
            <a:lvl1pPr marL="228600" indent="-360045" algn="l">
              <a:buClr>
                <a:schemeClr val="accent1"/>
              </a:buClr>
              <a:buSzPct val="100000"/>
              <a:buFont typeface="Wingdings" panose="05000000000000000000" pitchFamily="2" charset="2"/>
              <a:buChar char="p"/>
              <a:defRPr lang="zh-CN" altLang="en-US" dirty="0" smtClean="0"/>
            </a:lvl1pPr>
            <a:lvl2pPr marL="685800" indent="-360045">
              <a:buClr>
                <a:schemeClr val="accent1"/>
              </a:buClr>
              <a:buFont typeface="Wingdings" panose="05000000000000000000" pitchFamily="2" charset="2"/>
              <a:buChar char="l"/>
              <a:defRPr sz="2000" baseline="0">
                <a:latin typeface="Verdana" panose="020B0604030504040204" pitchFamily="34" charset="0"/>
                <a:ea typeface="幼圆" panose="02010509060101010101" pitchFamily="49" charset="-122"/>
              </a:defRPr>
            </a:lvl2pPr>
            <a:lvl3pPr marL="1143000" indent="-360045">
              <a:buClr>
                <a:schemeClr val="accent1"/>
              </a:buClr>
              <a:buFont typeface="Wingdings" panose="05000000000000000000" pitchFamily="2" charset="2"/>
              <a:buChar char="l"/>
              <a:defRPr sz="1800" baseline="0">
                <a:latin typeface="Verdana" panose="020B0604030504040204" pitchFamily="34" charset="0"/>
                <a:ea typeface="幼圆" panose="02010509060101010101" pitchFamily="49" charset="-122"/>
              </a:defRPr>
            </a:lvl3pPr>
            <a:lvl4pPr marL="1600200" indent="-360045">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4pPr>
            <a:lvl5pPr marL="2057400" indent="-360045">
              <a:buClr>
                <a:schemeClr val="accent1"/>
              </a:buClr>
              <a:buFont typeface="Wingdings" panose="05000000000000000000" pitchFamily="2" charset="2"/>
              <a:buChar char="l"/>
              <a:defRPr sz="1600" baseline="0">
                <a:latin typeface="Verdana" panose="020B0604030504040204" pitchFamily="34" charset="0"/>
                <a:ea typeface="幼圆" panose="02010509060101010101" pitchFamily="49" charset="-122"/>
              </a:defRPr>
            </a:lvl5pPr>
            <a:lvl6pPr marL="2286000" indent="0">
              <a:buClr>
                <a:schemeClr val="tx2"/>
              </a:buClr>
              <a:buFont typeface="Arial" panose="020B0604020202020204" pitchFamily="34" charset="0"/>
              <a:buNone/>
              <a:defRPr/>
            </a:lvl6pPr>
            <a:lvl7pPr marL="2743200" indent="0">
              <a:buNone/>
              <a:defRPr/>
            </a:lvl7pPr>
            <a:lvl8pPr marL="3200400" indent="0">
              <a:buNone/>
              <a:defRPr/>
            </a:lvl8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1" y="50800"/>
            <a:ext cx="7194550" cy="787400"/>
          </a:xfrm>
        </p:spPr>
        <p:txBody>
          <a:bodyPr/>
          <a:lstStyle>
            <a:lvl1pPr>
              <a:defRPr baseline="0"/>
            </a:lvl1pPr>
          </a:lstStyle>
          <a:p>
            <a:r>
              <a:rPr lang="zh-CN" altLang="en-US"/>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a:t>单击此处编辑母版文本样式</a:t>
            </a:r>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6700" y="1171237"/>
            <a:ext cx="3962400" cy="4897438"/>
          </a:xfrm>
        </p:spPr>
        <p:txBody>
          <a:bodyPr/>
          <a:lstStyle>
            <a:lvl1pPr marL="228600" indent="-360045">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45">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171237"/>
            <a:ext cx="4260850" cy="4897438"/>
          </a:xfrm>
        </p:spPr>
        <p:txBody>
          <a:bodyPr/>
          <a:lstStyle>
            <a:lvl1pPr marL="228600" indent="-360045">
              <a:buClr>
                <a:schemeClr val="accent1"/>
              </a:buClr>
              <a:buFont typeface="Wingdings" panose="05000000000000000000" pitchFamily="2" charset="2"/>
              <a:buChar char="p"/>
              <a:defRPr sz="2200">
                <a:latin typeface="幼圆" panose="02010509060101010101" pitchFamily="49" charset="-122"/>
                <a:ea typeface="幼圆" panose="02010509060101010101" pitchFamily="49" charset="-122"/>
              </a:defRPr>
            </a:lvl1pPr>
            <a:lvl2pPr marL="685800" indent="-360045">
              <a:buClr>
                <a:schemeClr val="accent1"/>
              </a:buClr>
              <a:buFont typeface="Wingdings" panose="05000000000000000000" pitchFamily="2" charset="2"/>
              <a:buChar char="l"/>
              <a:defRPr sz="2000">
                <a:latin typeface="幼圆" panose="02010509060101010101" pitchFamily="49" charset="-122"/>
                <a:ea typeface="幼圆" panose="02010509060101010101" pitchFamily="49" charset="-122"/>
              </a:defRPr>
            </a:lvl2pPr>
            <a:lvl3pPr marL="11430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3pPr>
            <a:lvl4pPr marL="16002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4pPr>
            <a:lvl5pPr marL="2057400" indent="-360045">
              <a:buClr>
                <a:schemeClr val="accent1"/>
              </a:buClr>
              <a:buFont typeface="Wingdings" panose="05000000000000000000" pitchFamily="2" charset="2"/>
              <a:buChar char="l"/>
              <a:defRPr>
                <a:latin typeface="幼圆" panose="02010509060101010101" pitchFamily="49" charset="-122"/>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8" name="Title 1"/>
          <p:cNvSpPr>
            <a:spLocks noGrp="1"/>
          </p:cNvSpPr>
          <p:nvPr>
            <p:ph type="title"/>
          </p:nvPr>
        </p:nvSpPr>
        <p:spPr>
          <a:xfrm>
            <a:off x="260350" y="603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112793"/>
            <a:ext cx="400685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60350" y="1724773"/>
            <a:ext cx="4006850" cy="4308473"/>
          </a:xfrm>
        </p:spPr>
        <p:txBody>
          <a:bodyPr/>
          <a:lstStyle>
            <a:lvl1pPr marL="228600" indent="-360045">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572000" y="1112793"/>
            <a:ext cx="4305300" cy="445293"/>
          </a:xfrm>
        </p:spPr>
        <p:txBody>
          <a:bodyPr anchor="t">
            <a:noAutofit/>
          </a:bodyPr>
          <a:lstStyle>
            <a:lvl1pPr marL="0" indent="0">
              <a:buNone/>
              <a:defRPr sz="3000" b="0" baseline="0">
                <a:solidFill>
                  <a:schemeClr val="tx2"/>
                </a:solidFill>
                <a:latin typeface="Verdana" panose="020B0604030504040204" pitchFamily="34" charset="0"/>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572000" y="1724773"/>
            <a:ext cx="4305300" cy="4308473"/>
          </a:xfrm>
        </p:spPr>
        <p:txBody>
          <a:bodyPr/>
          <a:lstStyle>
            <a:lvl1pPr marL="228600" indent="-360045">
              <a:buClr>
                <a:schemeClr val="accent1"/>
              </a:buClr>
              <a:buFont typeface="Wingdings" panose="05000000000000000000" pitchFamily="2" charset="2"/>
              <a:buChar char="p"/>
              <a:defRPr baseline="0">
                <a:latin typeface="Verdana" panose="020B0604030504040204" pitchFamily="34" charset="0"/>
                <a:ea typeface="幼圆" panose="02010509060101010101" pitchFamily="49" charset="-122"/>
              </a:defRPr>
            </a:lvl1pPr>
            <a:lvl2pPr marL="6858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2pPr>
            <a:lvl3pPr marL="11430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3pPr>
            <a:lvl4pPr marL="16002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4pPr>
            <a:lvl5pPr marL="2057400" indent="-360045">
              <a:buClr>
                <a:schemeClr val="accent1"/>
              </a:buClr>
              <a:buFont typeface="Wingdings" panose="05000000000000000000" pitchFamily="2" charset="2"/>
              <a:buChar char="l"/>
              <a:defRPr baseline="0">
                <a:latin typeface="Verdana" panose="020B0604030504040204" pitchFamily="34" charset="0"/>
                <a:ea typeface="幼圆" panose="02010509060101010101" pitchFamily="49" charset="-122"/>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10" name="Title 1"/>
          <p:cNvSpPr>
            <a:spLocks noGrp="1"/>
          </p:cNvSpPr>
          <p:nvPr>
            <p:ph type="title"/>
          </p:nvPr>
        </p:nvSpPr>
        <p:spPr>
          <a:xfrm>
            <a:off x="260350" y="73027"/>
            <a:ext cx="7886700" cy="777874"/>
          </a:xfrm>
          <a:prstGeom prst="rect">
            <a:avLst/>
          </a:prstGeom>
        </p:spPr>
        <p:txBody>
          <a:bodyPr>
            <a:normAutofit/>
          </a:bodyPr>
          <a:lstStyle>
            <a:lvl1pPr>
              <a:defRPr sz="3600" baseline="0">
                <a:solidFill>
                  <a:schemeClr val="accent1"/>
                </a:solidFill>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6" name="Title 1"/>
          <p:cNvSpPr>
            <a:spLocks noGrp="1"/>
          </p:cNvSpPr>
          <p:nvPr>
            <p:ph type="title"/>
          </p:nvPr>
        </p:nvSpPr>
        <p:spPr>
          <a:xfrm>
            <a:off x="260350" y="73027"/>
            <a:ext cx="7886700" cy="777874"/>
          </a:xfrm>
          <a:prstGeom prst="rect">
            <a:avLst/>
          </a:prstGeom>
        </p:spPr>
        <p:txBody>
          <a:bodyPr>
            <a:normAutofit/>
          </a:bodyPr>
          <a:lstStyle>
            <a:lvl1pPr>
              <a:defRPr sz="3600" b="1"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defRPr>
            </a:lvl1pPr>
          </a:lstStyle>
          <a:p>
            <a:r>
              <a:rPr lang="zh-CN" altLang="en-US"/>
              <a:t>单击此处编辑母版标题样式</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空白">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标题-副标题">
    <p:spTree>
      <p:nvGrpSpPr>
        <p:cNvPr id="1" name=""/>
        <p:cNvGrpSpPr/>
        <p:nvPr/>
      </p:nvGrpSpPr>
      <p:grpSpPr>
        <a:xfrm>
          <a:off x="0" y="0"/>
          <a:ext cx="0" cy="0"/>
          <a:chOff x="0" y="0"/>
          <a:chExt cx="0" cy="0"/>
        </a:xfrm>
      </p:grpSpPr>
      <p:sp>
        <p:nvSpPr>
          <p:cNvPr id="2" name="标题 1"/>
          <p:cNvSpPr>
            <a:spLocks noGrp="1"/>
          </p:cNvSpPr>
          <p:nvPr>
            <p:ph type="title"/>
          </p:nvPr>
        </p:nvSpPr>
        <p:spPr>
          <a:xfrm>
            <a:off x="260351" y="50800"/>
            <a:ext cx="7194550" cy="787400"/>
          </a:xfrm>
        </p:spPr>
        <p:txBody>
          <a:bodyPr/>
          <a:lstStyle>
            <a:lvl1pPr>
              <a:defRPr baseline="0"/>
            </a:lvl1pPr>
          </a:lstStyle>
          <a:p>
            <a:r>
              <a:rPr lang="zh-CN" altLang="en-US"/>
              <a:t>单击此处编辑母版标题样式</a:t>
            </a:r>
            <a:endParaRPr lang="zh-CN" altLang="en-US" dirty="0"/>
          </a:p>
        </p:txBody>
      </p:sp>
      <p:sp>
        <p:nvSpPr>
          <p:cNvPr id="7" name="文本占位符 6"/>
          <p:cNvSpPr>
            <a:spLocks noGrp="1"/>
          </p:cNvSpPr>
          <p:nvPr>
            <p:ph type="body" sz="quarter" idx="13"/>
          </p:nvPr>
        </p:nvSpPr>
        <p:spPr>
          <a:xfrm>
            <a:off x="260350" y="1149013"/>
            <a:ext cx="8629650" cy="457200"/>
          </a:xfrm>
        </p:spPr>
        <p:txBody>
          <a:bodyPr>
            <a:normAutofit/>
          </a:bodyPr>
          <a:lstStyle>
            <a:lvl1pPr marL="0" indent="0">
              <a:buFont typeface="Arial" panose="020B0604020202020204" pitchFamily="34" charset="0"/>
              <a:buNone/>
              <a:defRPr sz="3000" baseline="0">
                <a:solidFill>
                  <a:schemeClr val="tx2"/>
                </a:solidFill>
                <a:latin typeface="Verdana" panose="020B0604030504040204" pitchFamily="34" charset="0"/>
                <a:ea typeface="微软雅黑" panose="020B0503020204020204" pitchFamily="34" charset="-122"/>
              </a:defRPr>
            </a:lvl1pPr>
            <a:lvl2pPr marL="457200" indent="0">
              <a:buNone/>
              <a:defRPr/>
            </a:lvl2pPr>
          </a:lstStyle>
          <a:p>
            <a:pPr lvl="0"/>
            <a:r>
              <a:rPr lang="zh-CN" altLang="en-US"/>
              <a:t>单击此处编辑母版文本样式</a:t>
            </a:r>
          </a:p>
        </p:txBody>
      </p:sp>
      <p:sp>
        <p:nvSpPr>
          <p:cNvPr id="9" name="内容占位符 8"/>
          <p:cNvSpPr>
            <a:spLocks noGrp="1"/>
          </p:cNvSpPr>
          <p:nvPr>
            <p:ph sz="quarter" idx="14"/>
          </p:nvPr>
        </p:nvSpPr>
        <p:spPr>
          <a:xfrm>
            <a:off x="260350" y="1720513"/>
            <a:ext cx="8629650" cy="4343400"/>
          </a:xfrm>
        </p:spPr>
        <p:txBody>
          <a:bodyPr/>
          <a:lstStyle>
            <a:lvl1pPr>
              <a:buClr>
                <a:schemeClr val="accent1"/>
              </a:buClr>
              <a:defRPr baseline="0"/>
            </a:lvl1pPr>
            <a:lvl2pPr>
              <a:buClr>
                <a:schemeClr val="accent1"/>
              </a:buClr>
              <a:defRPr baseline="0"/>
            </a:lvl2pPr>
            <a:lvl3pPr>
              <a:buClr>
                <a:schemeClr val="accent1"/>
              </a:buClr>
              <a:defRPr baseline="0"/>
            </a:lvl3pPr>
            <a:lvl4pPr>
              <a:buClr>
                <a:schemeClr val="accent1"/>
              </a:buClr>
              <a:defRPr baseline="0"/>
            </a:lvl4pPr>
            <a:lvl5pPr>
              <a:buClr>
                <a:schemeClr val="accent1"/>
              </a:buClr>
              <a:defRPr baseline="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0350" y="1050917"/>
            <a:ext cx="8629650" cy="5070476"/>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8" name="标题占位符 7"/>
          <p:cNvSpPr>
            <a:spLocks noGrp="1"/>
          </p:cNvSpPr>
          <p:nvPr>
            <p:ph type="title"/>
          </p:nvPr>
        </p:nvSpPr>
        <p:spPr>
          <a:xfrm>
            <a:off x="260351" y="50800"/>
            <a:ext cx="7194550" cy="787400"/>
          </a:xfrm>
          <a:prstGeom prst="rect">
            <a:avLst/>
          </a:prstGeom>
        </p:spPr>
        <p:txBody>
          <a:bodyPr vert="horz" lIns="91440" tIns="45720" rIns="91440" bIns="45720" rtlCol="0" anchor="ctr">
            <a:normAutofit/>
          </a:bodyPr>
          <a:lstStyle/>
          <a:p>
            <a:r>
              <a:rPr lang="zh-CN" altLang="en-US" dirty="0"/>
              <a:t>单击此处编辑母版标题样式</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3600" b="1" kern="1200" baseline="0">
          <a:solidFill>
            <a:schemeClr val="accent1"/>
          </a:solidFill>
          <a:effectLst>
            <a:outerShdw blurRad="38100" dist="38100" dir="2700000" algn="tl">
              <a:srgbClr val="000000">
                <a:alpha val="43137"/>
              </a:srgbClr>
            </a:outerShdw>
          </a:effectLst>
          <a:latin typeface="Verdana" panose="020B0604030504040204" pitchFamily="34" charset="0"/>
          <a:ea typeface="幼圆" panose="02010509060101010101" pitchFamily="49" charset="-122"/>
          <a:cs typeface="+mj-cs"/>
        </a:defRPr>
      </a:lvl1pPr>
    </p:titleStyle>
    <p:bodyStyle>
      <a:lvl1pPr marL="228600" indent="-360045"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11.wmf"/><Relationship Id="rId18" Type="http://schemas.openxmlformats.org/officeDocument/2006/relationships/image" Target="../media/image13.wmf"/><Relationship Id="rId3" Type="http://schemas.openxmlformats.org/officeDocument/2006/relationships/image" Target="../media/image6.wmf"/><Relationship Id="rId21" Type="http://schemas.openxmlformats.org/officeDocument/2006/relationships/oleObject" Target="../embeddings/oleObject11.bin"/><Relationship Id="rId7" Type="http://schemas.openxmlformats.org/officeDocument/2006/relationships/image" Target="../media/image8.wmf"/><Relationship Id="rId12" Type="http://schemas.openxmlformats.org/officeDocument/2006/relationships/oleObject" Target="../embeddings/oleObject6.bin"/><Relationship Id="rId17" Type="http://schemas.openxmlformats.org/officeDocument/2006/relationships/oleObject" Target="../embeddings/oleObject9.bin"/><Relationship Id="rId2" Type="http://schemas.openxmlformats.org/officeDocument/2006/relationships/oleObject" Target="../embeddings/oleObject1.bin"/><Relationship Id="rId16" Type="http://schemas.openxmlformats.org/officeDocument/2006/relationships/oleObject" Target="../embeddings/oleObject8.bin"/><Relationship Id="rId20" Type="http://schemas.openxmlformats.org/officeDocument/2006/relationships/image" Target="../media/image14.wmf"/><Relationship Id="rId1" Type="http://schemas.openxmlformats.org/officeDocument/2006/relationships/slideLayout" Target="../slideLayouts/slideLayout3.xml"/><Relationship Id="rId6" Type="http://schemas.openxmlformats.org/officeDocument/2006/relationships/oleObject" Target="../embeddings/oleObject3.bin"/><Relationship Id="rId11" Type="http://schemas.openxmlformats.org/officeDocument/2006/relationships/image" Target="../media/image10.wmf"/><Relationship Id="rId24" Type="http://schemas.openxmlformats.org/officeDocument/2006/relationships/image" Target="../media/image15.wmf"/><Relationship Id="rId5" Type="http://schemas.openxmlformats.org/officeDocument/2006/relationships/image" Target="../media/image7.wmf"/><Relationship Id="rId15" Type="http://schemas.openxmlformats.org/officeDocument/2006/relationships/image" Target="../media/image12.wmf"/><Relationship Id="rId23" Type="http://schemas.openxmlformats.org/officeDocument/2006/relationships/oleObject" Target="../embeddings/oleObject13.bin"/><Relationship Id="rId10" Type="http://schemas.openxmlformats.org/officeDocument/2006/relationships/oleObject" Target="../embeddings/oleObject5.bin"/><Relationship Id="rId19" Type="http://schemas.openxmlformats.org/officeDocument/2006/relationships/oleObject" Target="../embeddings/oleObject10.bin"/><Relationship Id="rId4" Type="http://schemas.openxmlformats.org/officeDocument/2006/relationships/oleObject" Target="../embeddings/oleObject2.bin"/><Relationship Id="rId9" Type="http://schemas.openxmlformats.org/officeDocument/2006/relationships/image" Target="../media/image9.wmf"/><Relationship Id="rId14" Type="http://schemas.openxmlformats.org/officeDocument/2006/relationships/oleObject" Target="../embeddings/oleObject7.bin"/><Relationship Id="rId22" Type="http://schemas.openxmlformats.org/officeDocument/2006/relationships/oleObject" Target="../embeddings/oleObject12.bin"/></Relationships>
</file>

<file path=ppt/slides/_rels/slide11.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oleObject" Target="../embeddings/oleObject20.bin"/><Relationship Id="rId18" Type="http://schemas.openxmlformats.org/officeDocument/2006/relationships/oleObject" Target="../embeddings/oleObject23.bin"/><Relationship Id="rId3" Type="http://schemas.openxmlformats.org/officeDocument/2006/relationships/oleObject" Target="../embeddings/oleObject14.bin"/><Relationship Id="rId21" Type="http://schemas.openxmlformats.org/officeDocument/2006/relationships/image" Target="../media/image23.wmf"/><Relationship Id="rId7" Type="http://schemas.openxmlformats.org/officeDocument/2006/relationships/oleObject" Target="../embeddings/oleObject16.bin"/><Relationship Id="rId12" Type="http://schemas.openxmlformats.org/officeDocument/2006/relationships/oleObject" Target="../embeddings/oleObject19.bin"/><Relationship Id="rId17" Type="http://schemas.openxmlformats.org/officeDocument/2006/relationships/oleObject" Target="../embeddings/oleObject22.bin"/><Relationship Id="rId2" Type="http://schemas.openxmlformats.org/officeDocument/2006/relationships/image" Target="../media/image16.png"/><Relationship Id="rId16" Type="http://schemas.openxmlformats.org/officeDocument/2006/relationships/image" Target="../media/image21.wmf"/><Relationship Id="rId20" Type="http://schemas.openxmlformats.org/officeDocument/2006/relationships/oleObject" Target="../embeddings/oleObject24.bin"/><Relationship Id="rId1" Type="http://schemas.openxmlformats.org/officeDocument/2006/relationships/slideLayout" Target="../slideLayouts/slideLayout3.xml"/><Relationship Id="rId6" Type="http://schemas.openxmlformats.org/officeDocument/2006/relationships/image" Target="../media/image17.wmf"/><Relationship Id="rId11" Type="http://schemas.openxmlformats.org/officeDocument/2006/relationships/oleObject" Target="../embeddings/oleObject18.bin"/><Relationship Id="rId24" Type="http://schemas.openxmlformats.org/officeDocument/2006/relationships/oleObject" Target="../embeddings/oleObject27.bin"/><Relationship Id="rId5" Type="http://schemas.openxmlformats.org/officeDocument/2006/relationships/oleObject" Target="../embeddings/oleObject15.bin"/><Relationship Id="rId15" Type="http://schemas.openxmlformats.org/officeDocument/2006/relationships/oleObject" Target="../embeddings/oleObject21.bin"/><Relationship Id="rId23" Type="http://schemas.openxmlformats.org/officeDocument/2006/relationships/oleObject" Target="../embeddings/oleObject26.bin"/><Relationship Id="rId10" Type="http://schemas.openxmlformats.org/officeDocument/2006/relationships/image" Target="../media/image19.wmf"/><Relationship Id="rId19" Type="http://schemas.openxmlformats.org/officeDocument/2006/relationships/image" Target="../media/image22.wmf"/><Relationship Id="rId4" Type="http://schemas.openxmlformats.org/officeDocument/2006/relationships/image" Target="../media/image16.wmf"/><Relationship Id="rId9" Type="http://schemas.openxmlformats.org/officeDocument/2006/relationships/oleObject" Target="../embeddings/oleObject17.bin"/><Relationship Id="rId14" Type="http://schemas.openxmlformats.org/officeDocument/2006/relationships/image" Target="../media/image20.wmf"/><Relationship Id="rId22" Type="http://schemas.openxmlformats.org/officeDocument/2006/relationships/oleObject" Target="../embeddings/oleObject25.bin"/></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image" Target="../media/image24.wmf"/><Relationship Id="rId7" Type="http://schemas.openxmlformats.org/officeDocument/2006/relationships/image" Target="../media/image26.wmf"/><Relationship Id="rId12" Type="http://schemas.openxmlformats.org/officeDocument/2006/relationships/image" Target="../media/image4.png"/><Relationship Id="rId2" Type="http://schemas.openxmlformats.org/officeDocument/2006/relationships/oleObject" Target="../embeddings/oleObject28.bin"/><Relationship Id="rId1" Type="http://schemas.openxmlformats.org/officeDocument/2006/relationships/slideLayout" Target="../slideLayouts/slideLayout4.xml"/><Relationship Id="rId6" Type="http://schemas.openxmlformats.org/officeDocument/2006/relationships/oleObject" Target="../embeddings/oleObject30.bin"/><Relationship Id="rId11" Type="http://schemas.openxmlformats.org/officeDocument/2006/relationships/image" Target="../media/image28.wmf"/><Relationship Id="rId5" Type="http://schemas.openxmlformats.org/officeDocument/2006/relationships/image" Target="../media/image25.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27.wmf"/></Relationships>
</file>

<file path=ppt/slides/_rels/slide13.xml.rels><?xml version="1.0" encoding="UTF-8" standalone="yes"?>
<Relationships xmlns="http://schemas.openxmlformats.org/package/2006/relationships"><Relationship Id="rId13" Type="http://schemas.openxmlformats.org/officeDocument/2006/relationships/oleObject" Target="../embeddings/oleObject39.bin"/><Relationship Id="rId18" Type="http://schemas.openxmlformats.org/officeDocument/2006/relationships/image" Target="../media/image35.wmf"/><Relationship Id="rId26" Type="http://schemas.openxmlformats.org/officeDocument/2006/relationships/image" Target="../media/image39.wmf"/><Relationship Id="rId3" Type="http://schemas.openxmlformats.org/officeDocument/2006/relationships/image" Target="../media/image29.wmf"/><Relationship Id="rId21" Type="http://schemas.openxmlformats.org/officeDocument/2006/relationships/oleObject" Target="../embeddings/oleObject44.bin"/><Relationship Id="rId34" Type="http://schemas.openxmlformats.org/officeDocument/2006/relationships/oleObject" Target="../embeddings/oleObject51.bin"/><Relationship Id="rId7" Type="http://schemas.openxmlformats.org/officeDocument/2006/relationships/image" Target="../media/image31.wmf"/><Relationship Id="rId12" Type="http://schemas.openxmlformats.org/officeDocument/2006/relationships/image" Target="../media/image33.wmf"/><Relationship Id="rId17" Type="http://schemas.openxmlformats.org/officeDocument/2006/relationships/oleObject" Target="../embeddings/oleObject42.bin"/><Relationship Id="rId25" Type="http://schemas.openxmlformats.org/officeDocument/2006/relationships/oleObject" Target="../embeddings/oleObject46.bin"/><Relationship Id="rId33" Type="http://schemas.openxmlformats.org/officeDocument/2006/relationships/oleObject" Target="../embeddings/oleObject50.bin"/><Relationship Id="rId2" Type="http://schemas.openxmlformats.org/officeDocument/2006/relationships/oleObject" Target="../embeddings/oleObject33.bin"/><Relationship Id="rId16" Type="http://schemas.openxmlformats.org/officeDocument/2006/relationships/image" Target="../media/image34.wmf"/><Relationship Id="rId20" Type="http://schemas.openxmlformats.org/officeDocument/2006/relationships/image" Target="../media/image36.wmf"/><Relationship Id="rId29" Type="http://schemas.openxmlformats.org/officeDocument/2006/relationships/oleObject" Target="../embeddings/oleObject48.bin"/><Relationship Id="rId1" Type="http://schemas.openxmlformats.org/officeDocument/2006/relationships/slideLayout" Target="../slideLayouts/slideLayout3.xml"/><Relationship Id="rId6" Type="http://schemas.openxmlformats.org/officeDocument/2006/relationships/oleObject" Target="../embeddings/oleObject35.bin"/><Relationship Id="rId11" Type="http://schemas.openxmlformats.org/officeDocument/2006/relationships/oleObject" Target="../embeddings/oleObject38.bin"/><Relationship Id="rId24" Type="http://schemas.openxmlformats.org/officeDocument/2006/relationships/image" Target="../media/image38.wmf"/><Relationship Id="rId32" Type="http://schemas.openxmlformats.org/officeDocument/2006/relationships/image" Target="../media/image42.wmf"/><Relationship Id="rId5" Type="http://schemas.openxmlformats.org/officeDocument/2006/relationships/image" Target="../media/image30.wmf"/><Relationship Id="rId15" Type="http://schemas.openxmlformats.org/officeDocument/2006/relationships/oleObject" Target="../embeddings/oleObject41.bin"/><Relationship Id="rId23" Type="http://schemas.openxmlformats.org/officeDocument/2006/relationships/oleObject" Target="../embeddings/oleObject45.bin"/><Relationship Id="rId28" Type="http://schemas.openxmlformats.org/officeDocument/2006/relationships/image" Target="../media/image40.wmf"/><Relationship Id="rId36" Type="http://schemas.openxmlformats.org/officeDocument/2006/relationships/oleObject" Target="../embeddings/oleObject52.bin"/><Relationship Id="rId10" Type="http://schemas.openxmlformats.org/officeDocument/2006/relationships/image" Target="../media/image32.wmf"/><Relationship Id="rId19" Type="http://schemas.openxmlformats.org/officeDocument/2006/relationships/oleObject" Target="../embeddings/oleObject43.bin"/><Relationship Id="rId31" Type="http://schemas.openxmlformats.org/officeDocument/2006/relationships/oleObject" Target="../embeddings/oleObject49.bin"/><Relationship Id="rId4" Type="http://schemas.openxmlformats.org/officeDocument/2006/relationships/oleObject" Target="../embeddings/oleObject34.bin"/><Relationship Id="rId9" Type="http://schemas.openxmlformats.org/officeDocument/2006/relationships/oleObject" Target="../embeddings/oleObject37.bin"/><Relationship Id="rId14" Type="http://schemas.openxmlformats.org/officeDocument/2006/relationships/oleObject" Target="../embeddings/oleObject40.bin"/><Relationship Id="rId22" Type="http://schemas.openxmlformats.org/officeDocument/2006/relationships/image" Target="../media/image37.wmf"/><Relationship Id="rId27" Type="http://schemas.openxmlformats.org/officeDocument/2006/relationships/oleObject" Target="../embeddings/oleObject47.bin"/><Relationship Id="rId30" Type="http://schemas.openxmlformats.org/officeDocument/2006/relationships/image" Target="../media/image41.wmf"/><Relationship Id="rId35" Type="http://schemas.openxmlformats.org/officeDocument/2006/relationships/image" Target="../media/image43.wmf"/><Relationship Id="rId8" Type="http://schemas.openxmlformats.org/officeDocument/2006/relationships/oleObject" Target="../embeddings/oleObject36.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6.bin"/><Relationship Id="rId3" Type="http://schemas.openxmlformats.org/officeDocument/2006/relationships/image" Target="../media/image44.wmf"/><Relationship Id="rId7" Type="http://schemas.openxmlformats.org/officeDocument/2006/relationships/image" Target="../media/image46.wmf"/><Relationship Id="rId2" Type="http://schemas.openxmlformats.org/officeDocument/2006/relationships/oleObject" Target="../embeddings/oleObject53.bin"/><Relationship Id="rId1" Type="http://schemas.openxmlformats.org/officeDocument/2006/relationships/slideLayout" Target="../slideLayouts/slideLayout3.xml"/><Relationship Id="rId6" Type="http://schemas.openxmlformats.org/officeDocument/2006/relationships/oleObject" Target="../embeddings/oleObject55.bin"/><Relationship Id="rId11" Type="http://schemas.openxmlformats.org/officeDocument/2006/relationships/image" Target="../media/image48.wmf"/><Relationship Id="rId5" Type="http://schemas.openxmlformats.org/officeDocument/2006/relationships/image" Target="../media/image45.wmf"/><Relationship Id="rId10" Type="http://schemas.openxmlformats.org/officeDocument/2006/relationships/oleObject" Target="../embeddings/oleObject57.bin"/><Relationship Id="rId4" Type="http://schemas.openxmlformats.org/officeDocument/2006/relationships/oleObject" Target="../embeddings/oleObject54.bin"/><Relationship Id="rId9" Type="http://schemas.openxmlformats.org/officeDocument/2006/relationships/image" Target="../media/image47.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image" Target="../media/image49.wmf"/><Relationship Id="rId7" Type="http://schemas.openxmlformats.org/officeDocument/2006/relationships/image" Target="../media/image17.wmf"/><Relationship Id="rId12" Type="http://schemas.openxmlformats.org/officeDocument/2006/relationships/image" Target="../media/image51.wmf"/><Relationship Id="rId2" Type="http://schemas.openxmlformats.org/officeDocument/2006/relationships/oleObject" Target="../embeddings/oleObject58.bin"/><Relationship Id="rId1" Type="http://schemas.openxmlformats.org/officeDocument/2006/relationships/slideLayout" Target="../slideLayouts/slideLayout3.xml"/><Relationship Id="rId6" Type="http://schemas.openxmlformats.org/officeDocument/2006/relationships/oleObject" Target="../embeddings/oleObject60.bin"/><Relationship Id="rId11" Type="http://schemas.openxmlformats.org/officeDocument/2006/relationships/oleObject" Target="../embeddings/oleObject63.bin"/><Relationship Id="rId5" Type="http://schemas.openxmlformats.org/officeDocument/2006/relationships/image" Target="../media/image50.wmf"/><Relationship Id="rId10" Type="http://schemas.openxmlformats.org/officeDocument/2006/relationships/image" Target="../media/image18.wmf"/><Relationship Id="rId4" Type="http://schemas.openxmlformats.org/officeDocument/2006/relationships/oleObject" Target="../embeddings/oleObject59.bin"/><Relationship Id="rId9" Type="http://schemas.openxmlformats.org/officeDocument/2006/relationships/oleObject" Target="../embeddings/oleObject62.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67.bin"/><Relationship Id="rId13" Type="http://schemas.openxmlformats.org/officeDocument/2006/relationships/image" Target="../media/image21.wmf"/><Relationship Id="rId3" Type="http://schemas.openxmlformats.org/officeDocument/2006/relationships/image" Target="../media/image52.wmf"/><Relationship Id="rId7" Type="http://schemas.openxmlformats.org/officeDocument/2006/relationships/image" Target="../media/image54.wmf"/><Relationship Id="rId12" Type="http://schemas.openxmlformats.org/officeDocument/2006/relationships/oleObject" Target="../embeddings/oleObject69.bin"/><Relationship Id="rId17" Type="http://schemas.openxmlformats.org/officeDocument/2006/relationships/image" Target="../media/image17.wmf"/><Relationship Id="rId2" Type="http://schemas.openxmlformats.org/officeDocument/2006/relationships/oleObject" Target="../embeddings/oleObject64.bin"/><Relationship Id="rId16" Type="http://schemas.openxmlformats.org/officeDocument/2006/relationships/oleObject" Target="../embeddings/oleObject72.bin"/><Relationship Id="rId1" Type="http://schemas.openxmlformats.org/officeDocument/2006/relationships/slideLayout" Target="../slideLayouts/slideLayout3.xml"/><Relationship Id="rId6" Type="http://schemas.openxmlformats.org/officeDocument/2006/relationships/oleObject" Target="../embeddings/oleObject66.bin"/><Relationship Id="rId11" Type="http://schemas.openxmlformats.org/officeDocument/2006/relationships/image" Target="../media/image56.wmf"/><Relationship Id="rId5" Type="http://schemas.openxmlformats.org/officeDocument/2006/relationships/image" Target="../media/image53.wmf"/><Relationship Id="rId15" Type="http://schemas.openxmlformats.org/officeDocument/2006/relationships/oleObject" Target="../embeddings/oleObject71.bin"/><Relationship Id="rId10" Type="http://schemas.openxmlformats.org/officeDocument/2006/relationships/oleObject" Target="../embeddings/oleObject68.bin"/><Relationship Id="rId4" Type="http://schemas.openxmlformats.org/officeDocument/2006/relationships/oleObject" Target="../embeddings/oleObject65.bin"/><Relationship Id="rId9" Type="http://schemas.openxmlformats.org/officeDocument/2006/relationships/image" Target="../media/image55.wmf"/><Relationship Id="rId14" Type="http://schemas.openxmlformats.org/officeDocument/2006/relationships/oleObject" Target="../embeddings/oleObject70.bin"/></Relationships>
</file>

<file path=ppt/slides/_rels/slide19.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73.bin"/><Relationship Id="rId2" Type="http://schemas.openxmlformats.org/officeDocument/2006/relationships/image" Target="../media/image59.png"/><Relationship Id="rId1" Type="http://schemas.openxmlformats.org/officeDocument/2006/relationships/slideLayout" Target="../slideLayouts/slideLayout3.xml"/><Relationship Id="rId6" Type="http://schemas.openxmlformats.org/officeDocument/2006/relationships/image" Target="../media/image61.wmf"/><Relationship Id="rId5" Type="http://schemas.openxmlformats.org/officeDocument/2006/relationships/oleObject" Target="../embeddings/oleObject74.bin"/><Relationship Id="rId4" Type="http://schemas.openxmlformats.org/officeDocument/2006/relationships/image" Target="../media/image60.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78.bin"/><Relationship Id="rId13" Type="http://schemas.openxmlformats.org/officeDocument/2006/relationships/oleObject" Target="../embeddings/oleObject80.bin"/><Relationship Id="rId3" Type="http://schemas.openxmlformats.org/officeDocument/2006/relationships/image" Target="../media/image62.wmf"/><Relationship Id="rId7" Type="http://schemas.openxmlformats.org/officeDocument/2006/relationships/image" Target="../media/image64.wmf"/><Relationship Id="rId12" Type="http://schemas.openxmlformats.org/officeDocument/2006/relationships/image" Target="../media/image66.wmf"/><Relationship Id="rId2" Type="http://schemas.openxmlformats.org/officeDocument/2006/relationships/oleObject" Target="../embeddings/oleObject75.bin"/><Relationship Id="rId1" Type="http://schemas.openxmlformats.org/officeDocument/2006/relationships/slideLayout" Target="../slideLayouts/slideLayout3.xml"/><Relationship Id="rId6" Type="http://schemas.openxmlformats.org/officeDocument/2006/relationships/oleObject" Target="../embeddings/oleObject77.bin"/><Relationship Id="rId11" Type="http://schemas.openxmlformats.org/officeDocument/2006/relationships/oleObject" Target="../embeddings/oleObject79.bin"/><Relationship Id="rId5" Type="http://schemas.openxmlformats.org/officeDocument/2006/relationships/image" Target="../media/image63.wmf"/><Relationship Id="rId10" Type="http://schemas.openxmlformats.org/officeDocument/2006/relationships/image" Target="../media/image59.png"/><Relationship Id="rId4" Type="http://schemas.openxmlformats.org/officeDocument/2006/relationships/oleObject" Target="../embeddings/oleObject76.bin"/><Relationship Id="rId9" Type="http://schemas.openxmlformats.org/officeDocument/2006/relationships/image" Target="../media/image65.wmf"/><Relationship Id="rId14" Type="http://schemas.openxmlformats.org/officeDocument/2006/relationships/image" Target="../media/image67.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84.bin"/><Relationship Id="rId13" Type="http://schemas.openxmlformats.org/officeDocument/2006/relationships/image" Target="../media/image65.wmf"/><Relationship Id="rId3" Type="http://schemas.openxmlformats.org/officeDocument/2006/relationships/image" Target="../media/image68.wmf"/><Relationship Id="rId7" Type="http://schemas.openxmlformats.org/officeDocument/2006/relationships/image" Target="../media/image70.wmf"/><Relationship Id="rId12" Type="http://schemas.openxmlformats.org/officeDocument/2006/relationships/oleObject" Target="../embeddings/oleObject86.bin"/><Relationship Id="rId2" Type="http://schemas.openxmlformats.org/officeDocument/2006/relationships/oleObject" Target="../embeddings/oleObject81.bin"/><Relationship Id="rId1" Type="http://schemas.openxmlformats.org/officeDocument/2006/relationships/slideLayout" Target="../slideLayouts/slideLayout3.xml"/><Relationship Id="rId6" Type="http://schemas.openxmlformats.org/officeDocument/2006/relationships/oleObject" Target="../embeddings/oleObject83.bin"/><Relationship Id="rId11" Type="http://schemas.openxmlformats.org/officeDocument/2006/relationships/image" Target="../media/image64.wmf"/><Relationship Id="rId5" Type="http://schemas.openxmlformats.org/officeDocument/2006/relationships/image" Target="../media/image69.wmf"/><Relationship Id="rId10" Type="http://schemas.openxmlformats.org/officeDocument/2006/relationships/oleObject" Target="../embeddings/oleObject85.bin"/><Relationship Id="rId4" Type="http://schemas.openxmlformats.org/officeDocument/2006/relationships/oleObject" Target="../embeddings/oleObject82.bin"/><Relationship Id="rId9" Type="http://schemas.openxmlformats.org/officeDocument/2006/relationships/image" Target="../media/image63.wmf"/><Relationship Id="rId14" Type="http://schemas.openxmlformats.org/officeDocument/2006/relationships/image" Target="../media/image5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oleObject" Target="../embeddings/oleObject87.bin"/><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2.wmf"/><Relationship Id="rId7" Type="http://schemas.openxmlformats.org/officeDocument/2006/relationships/image" Target="../media/image74.wmf"/><Relationship Id="rId2" Type="http://schemas.openxmlformats.org/officeDocument/2006/relationships/oleObject" Target="../embeddings/oleObject88.bin"/><Relationship Id="rId1" Type="http://schemas.openxmlformats.org/officeDocument/2006/relationships/slideLayout" Target="../slideLayouts/slideLayout3.xml"/><Relationship Id="rId6" Type="http://schemas.openxmlformats.org/officeDocument/2006/relationships/oleObject" Target="../embeddings/oleObject90.bin"/><Relationship Id="rId5" Type="http://schemas.openxmlformats.org/officeDocument/2006/relationships/image" Target="../media/image73.wmf"/><Relationship Id="rId4" Type="http://schemas.openxmlformats.org/officeDocument/2006/relationships/oleObject" Target="../embeddings/oleObject89.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72.wmf"/><Relationship Id="rId7" Type="http://schemas.openxmlformats.org/officeDocument/2006/relationships/image" Target="../media/image74.wmf"/><Relationship Id="rId2" Type="http://schemas.openxmlformats.org/officeDocument/2006/relationships/oleObject" Target="../embeddings/oleObject91.bin"/><Relationship Id="rId1" Type="http://schemas.openxmlformats.org/officeDocument/2006/relationships/slideLayout" Target="../slideLayouts/slideLayout3.xml"/><Relationship Id="rId6" Type="http://schemas.openxmlformats.org/officeDocument/2006/relationships/oleObject" Target="../embeddings/oleObject93.bin"/><Relationship Id="rId5" Type="http://schemas.openxmlformats.org/officeDocument/2006/relationships/image" Target="../media/image73.wmf"/><Relationship Id="rId4" Type="http://schemas.openxmlformats.org/officeDocument/2006/relationships/oleObject" Target="../embeddings/oleObject92.bin"/></Relationships>
</file>

<file path=ppt/slides/_rels/slide31.xml.rels><?xml version="1.0" encoding="UTF-8" standalone="yes"?>
<Relationships xmlns="http://schemas.openxmlformats.org/package/2006/relationships"><Relationship Id="rId3" Type="http://schemas.openxmlformats.org/officeDocument/2006/relationships/image" Target="../media/image75.wmf"/><Relationship Id="rId7" Type="http://schemas.openxmlformats.org/officeDocument/2006/relationships/image" Target="../media/image74.wmf"/><Relationship Id="rId2" Type="http://schemas.openxmlformats.org/officeDocument/2006/relationships/oleObject" Target="../embeddings/oleObject94.bin"/><Relationship Id="rId1" Type="http://schemas.openxmlformats.org/officeDocument/2006/relationships/slideLayout" Target="../slideLayouts/slideLayout3.xml"/><Relationship Id="rId6" Type="http://schemas.openxmlformats.org/officeDocument/2006/relationships/oleObject" Target="../embeddings/oleObject96.bin"/><Relationship Id="rId5" Type="http://schemas.openxmlformats.org/officeDocument/2006/relationships/image" Target="../media/image76.wmf"/><Relationship Id="rId4" Type="http://schemas.openxmlformats.org/officeDocument/2006/relationships/oleObject" Target="../embeddings/oleObject95.bin"/></Relationships>
</file>

<file path=ppt/slides/_rels/slide32.xml.rels><?xml version="1.0" encoding="UTF-8" standalone="yes"?>
<Relationships xmlns="http://schemas.openxmlformats.org/package/2006/relationships"><Relationship Id="rId3" Type="http://schemas.openxmlformats.org/officeDocument/2006/relationships/image" Target="../media/image75.wmf"/><Relationship Id="rId7" Type="http://schemas.openxmlformats.org/officeDocument/2006/relationships/image" Target="../media/image74.wmf"/><Relationship Id="rId2" Type="http://schemas.openxmlformats.org/officeDocument/2006/relationships/oleObject" Target="../embeddings/oleObject97.bin"/><Relationship Id="rId1" Type="http://schemas.openxmlformats.org/officeDocument/2006/relationships/slideLayout" Target="../slideLayouts/slideLayout3.xml"/><Relationship Id="rId6" Type="http://schemas.openxmlformats.org/officeDocument/2006/relationships/oleObject" Target="../embeddings/oleObject99.bin"/><Relationship Id="rId5" Type="http://schemas.openxmlformats.org/officeDocument/2006/relationships/image" Target="../media/image76.wmf"/><Relationship Id="rId4" Type="http://schemas.openxmlformats.org/officeDocument/2006/relationships/oleObject" Target="../embeddings/oleObject98.bin"/></Relationships>
</file>

<file path=ppt/slides/_rels/slide33.xml.rels><?xml version="1.0" encoding="UTF-8" standalone="yes"?>
<Relationships xmlns="http://schemas.openxmlformats.org/package/2006/relationships"><Relationship Id="rId3" Type="http://schemas.openxmlformats.org/officeDocument/2006/relationships/image" Target="../media/image63.wmf"/><Relationship Id="rId7" Type="http://schemas.openxmlformats.org/officeDocument/2006/relationships/image" Target="../media/image78.wmf"/><Relationship Id="rId2" Type="http://schemas.openxmlformats.org/officeDocument/2006/relationships/oleObject" Target="../embeddings/oleObject100.bin"/><Relationship Id="rId1" Type="http://schemas.openxmlformats.org/officeDocument/2006/relationships/slideLayout" Target="../slideLayouts/slideLayout3.xml"/><Relationship Id="rId6" Type="http://schemas.openxmlformats.org/officeDocument/2006/relationships/oleObject" Target="../embeddings/oleObject102.bin"/><Relationship Id="rId5" Type="http://schemas.openxmlformats.org/officeDocument/2006/relationships/image" Target="../media/image77.wmf"/><Relationship Id="rId4" Type="http://schemas.openxmlformats.org/officeDocument/2006/relationships/oleObject" Target="../embeddings/oleObject101.bin"/></Relationships>
</file>

<file path=ppt/slides/_rels/slide34.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oleObject" Target="../embeddings/oleObject103.bin"/><Relationship Id="rId1" Type="http://schemas.openxmlformats.org/officeDocument/2006/relationships/slideLayout" Target="../slideLayouts/slideLayout3.xml"/><Relationship Id="rId5" Type="http://schemas.openxmlformats.org/officeDocument/2006/relationships/image" Target="../media/image79.wmf"/><Relationship Id="rId4" Type="http://schemas.openxmlformats.org/officeDocument/2006/relationships/oleObject" Target="../embeddings/oleObject104.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08.bin"/><Relationship Id="rId13" Type="http://schemas.openxmlformats.org/officeDocument/2006/relationships/image" Target="../media/image84.wmf"/><Relationship Id="rId18" Type="http://schemas.openxmlformats.org/officeDocument/2006/relationships/oleObject" Target="../embeddings/oleObject114.bin"/><Relationship Id="rId26" Type="http://schemas.openxmlformats.org/officeDocument/2006/relationships/oleObject" Target="../embeddings/oleObject119.bin"/><Relationship Id="rId3" Type="http://schemas.openxmlformats.org/officeDocument/2006/relationships/image" Target="../media/image80.wmf"/><Relationship Id="rId21" Type="http://schemas.openxmlformats.org/officeDocument/2006/relationships/image" Target="../media/image86.wmf"/><Relationship Id="rId7" Type="http://schemas.openxmlformats.org/officeDocument/2006/relationships/image" Target="../media/image82.wmf"/><Relationship Id="rId12" Type="http://schemas.openxmlformats.org/officeDocument/2006/relationships/oleObject" Target="../embeddings/oleObject111.bin"/><Relationship Id="rId17" Type="http://schemas.openxmlformats.org/officeDocument/2006/relationships/image" Target="../media/image17.wmf"/><Relationship Id="rId25" Type="http://schemas.openxmlformats.org/officeDocument/2006/relationships/oleObject" Target="../embeddings/oleObject118.bin"/><Relationship Id="rId2" Type="http://schemas.openxmlformats.org/officeDocument/2006/relationships/oleObject" Target="../embeddings/oleObject105.bin"/><Relationship Id="rId16" Type="http://schemas.openxmlformats.org/officeDocument/2006/relationships/oleObject" Target="../embeddings/oleObject113.bin"/><Relationship Id="rId20" Type="http://schemas.openxmlformats.org/officeDocument/2006/relationships/oleObject" Target="../embeddings/oleObject115.bin"/><Relationship Id="rId29" Type="http://schemas.openxmlformats.org/officeDocument/2006/relationships/oleObject" Target="../embeddings/oleObject122.bin"/><Relationship Id="rId1" Type="http://schemas.openxmlformats.org/officeDocument/2006/relationships/slideLayout" Target="../slideLayouts/slideLayout3.xml"/><Relationship Id="rId6" Type="http://schemas.openxmlformats.org/officeDocument/2006/relationships/oleObject" Target="../embeddings/oleObject107.bin"/><Relationship Id="rId11" Type="http://schemas.openxmlformats.org/officeDocument/2006/relationships/image" Target="../media/image83.wmf"/><Relationship Id="rId24" Type="http://schemas.openxmlformats.org/officeDocument/2006/relationships/oleObject" Target="../embeddings/oleObject117.bin"/><Relationship Id="rId5" Type="http://schemas.openxmlformats.org/officeDocument/2006/relationships/image" Target="../media/image81.wmf"/><Relationship Id="rId15" Type="http://schemas.openxmlformats.org/officeDocument/2006/relationships/image" Target="../media/image85.wmf"/><Relationship Id="rId23" Type="http://schemas.openxmlformats.org/officeDocument/2006/relationships/image" Target="../media/image87.wmf"/><Relationship Id="rId28" Type="http://schemas.openxmlformats.org/officeDocument/2006/relationships/oleObject" Target="../embeddings/oleObject121.bin"/><Relationship Id="rId10" Type="http://schemas.openxmlformats.org/officeDocument/2006/relationships/oleObject" Target="../embeddings/oleObject110.bin"/><Relationship Id="rId19" Type="http://schemas.openxmlformats.org/officeDocument/2006/relationships/image" Target="../media/image21.wmf"/><Relationship Id="rId4" Type="http://schemas.openxmlformats.org/officeDocument/2006/relationships/oleObject" Target="../embeddings/oleObject106.bin"/><Relationship Id="rId9" Type="http://schemas.openxmlformats.org/officeDocument/2006/relationships/oleObject" Target="../embeddings/oleObject109.bin"/><Relationship Id="rId14" Type="http://schemas.openxmlformats.org/officeDocument/2006/relationships/oleObject" Target="../embeddings/oleObject112.bin"/><Relationship Id="rId22" Type="http://schemas.openxmlformats.org/officeDocument/2006/relationships/oleObject" Target="../embeddings/oleObject116.bin"/><Relationship Id="rId27" Type="http://schemas.openxmlformats.org/officeDocument/2006/relationships/oleObject" Target="../embeddings/oleObject120.bin"/><Relationship Id="rId30" Type="http://schemas.openxmlformats.org/officeDocument/2006/relationships/image" Target="../media/image88.w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26.bin"/><Relationship Id="rId3" Type="http://schemas.openxmlformats.org/officeDocument/2006/relationships/image" Target="../media/image89.wmf"/><Relationship Id="rId7" Type="http://schemas.openxmlformats.org/officeDocument/2006/relationships/image" Target="../media/image91.wmf"/><Relationship Id="rId12" Type="http://schemas.openxmlformats.org/officeDocument/2006/relationships/image" Target="../media/image87.wmf"/><Relationship Id="rId2" Type="http://schemas.openxmlformats.org/officeDocument/2006/relationships/oleObject" Target="../embeddings/oleObject123.bin"/><Relationship Id="rId1" Type="http://schemas.openxmlformats.org/officeDocument/2006/relationships/slideLayout" Target="../slideLayouts/slideLayout3.xml"/><Relationship Id="rId6" Type="http://schemas.openxmlformats.org/officeDocument/2006/relationships/oleObject" Target="../embeddings/oleObject125.bin"/><Relationship Id="rId11" Type="http://schemas.openxmlformats.org/officeDocument/2006/relationships/oleObject" Target="../embeddings/oleObject128.bin"/><Relationship Id="rId5" Type="http://schemas.openxmlformats.org/officeDocument/2006/relationships/image" Target="../media/image90.wmf"/><Relationship Id="rId10" Type="http://schemas.openxmlformats.org/officeDocument/2006/relationships/image" Target="../media/image11.wmf"/><Relationship Id="rId4" Type="http://schemas.openxmlformats.org/officeDocument/2006/relationships/oleObject" Target="../embeddings/oleObject124.bin"/><Relationship Id="rId9" Type="http://schemas.openxmlformats.org/officeDocument/2006/relationships/oleObject" Target="../embeddings/oleObject127.bin"/></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8" Type="http://schemas.openxmlformats.org/officeDocument/2006/relationships/image" Target="../media/image95.wmf"/><Relationship Id="rId3" Type="http://schemas.openxmlformats.org/officeDocument/2006/relationships/oleObject" Target="../embeddings/oleObject129.bin"/><Relationship Id="rId7" Type="http://schemas.openxmlformats.org/officeDocument/2006/relationships/oleObject" Target="../embeddings/oleObject131.bin"/><Relationship Id="rId2" Type="http://schemas.openxmlformats.org/officeDocument/2006/relationships/image" Target="../media/image92.png"/><Relationship Id="rId1" Type="http://schemas.openxmlformats.org/officeDocument/2006/relationships/slideLayout" Target="../slideLayouts/slideLayout3.xml"/><Relationship Id="rId6" Type="http://schemas.openxmlformats.org/officeDocument/2006/relationships/image" Target="../media/image94.wmf"/><Relationship Id="rId5" Type="http://schemas.openxmlformats.org/officeDocument/2006/relationships/oleObject" Target="../embeddings/oleObject130.bin"/><Relationship Id="rId10" Type="http://schemas.openxmlformats.org/officeDocument/2006/relationships/image" Target="../media/image96.wmf"/><Relationship Id="rId4" Type="http://schemas.openxmlformats.org/officeDocument/2006/relationships/image" Target="../media/image93.wmf"/><Relationship Id="rId9" Type="http://schemas.openxmlformats.org/officeDocument/2006/relationships/oleObject" Target="../embeddings/oleObject132.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36.bin"/><Relationship Id="rId13" Type="http://schemas.openxmlformats.org/officeDocument/2006/relationships/oleObject" Target="../embeddings/oleObject139.bin"/><Relationship Id="rId18" Type="http://schemas.openxmlformats.org/officeDocument/2006/relationships/oleObject" Target="../embeddings/oleObject142.bin"/><Relationship Id="rId26" Type="http://schemas.openxmlformats.org/officeDocument/2006/relationships/oleObject" Target="../embeddings/oleObject147.bin"/><Relationship Id="rId3" Type="http://schemas.openxmlformats.org/officeDocument/2006/relationships/image" Target="../media/image97.wmf"/><Relationship Id="rId21" Type="http://schemas.openxmlformats.org/officeDocument/2006/relationships/image" Target="../media/image103.wmf"/><Relationship Id="rId7" Type="http://schemas.openxmlformats.org/officeDocument/2006/relationships/image" Target="../media/image98.wmf"/><Relationship Id="rId12" Type="http://schemas.openxmlformats.org/officeDocument/2006/relationships/image" Target="../media/image99.wmf"/><Relationship Id="rId17" Type="http://schemas.openxmlformats.org/officeDocument/2006/relationships/image" Target="../media/image101.wmf"/><Relationship Id="rId25" Type="http://schemas.openxmlformats.org/officeDocument/2006/relationships/oleObject" Target="../embeddings/oleObject146.bin"/><Relationship Id="rId2" Type="http://schemas.openxmlformats.org/officeDocument/2006/relationships/oleObject" Target="../embeddings/oleObject133.bin"/><Relationship Id="rId16" Type="http://schemas.openxmlformats.org/officeDocument/2006/relationships/oleObject" Target="../embeddings/oleObject141.bin"/><Relationship Id="rId20" Type="http://schemas.openxmlformats.org/officeDocument/2006/relationships/oleObject" Target="../embeddings/oleObject143.bin"/><Relationship Id="rId29" Type="http://schemas.openxmlformats.org/officeDocument/2006/relationships/oleObject" Target="../embeddings/oleObject149.bin"/><Relationship Id="rId1" Type="http://schemas.openxmlformats.org/officeDocument/2006/relationships/slideLayout" Target="../slideLayouts/slideLayout3.xml"/><Relationship Id="rId6" Type="http://schemas.openxmlformats.org/officeDocument/2006/relationships/oleObject" Target="../embeddings/oleObject135.bin"/><Relationship Id="rId11" Type="http://schemas.openxmlformats.org/officeDocument/2006/relationships/oleObject" Target="../embeddings/oleObject138.bin"/><Relationship Id="rId24" Type="http://schemas.openxmlformats.org/officeDocument/2006/relationships/image" Target="../media/image17.wmf"/><Relationship Id="rId5" Type="http://schemas.openxmlformats.org/officeDocument/2006/relationships/image" Target="../media/image21.wmf"/><Relationship Id="rId15" Type="http://schemas.openxmlformats.org/officeDocument/2006/relationships/image" Target="../media/image100.wmf"/><Relationship Id="rId23" Type="http://schemas.openxmlformats.org/officeDocument/2006/relationships/oleObject" Target="../embeddings/oleObject145.bin"/><Relationship Id="rId28" Type="http://schemas.openxmlformats.org/officeDocument/2006/relationships/oleObject" Target="../embeddings/oleObject148.bin"/><Relationship Id="rId10" Type="http://schemas.openxmlformats.org/officeDocument/2006/relationships/image" Target="../media/image22.wmf"/><Relationship Id="rId19" Type="http://schemas.openxmlformats.org/officeDocument/2006/relationships/image" Target="../media/image102.wmf"/><Relationship Id="rId31" Type="http://schemas.openxmlformats.org/officeDocument/2006/relationships/image" Target="../media/image104.wmf"/><Relationship Id="rId4" Type="http://schemas.openxmlformats.org/officeDocument/2006/relationships/oleObject" Target="../embeddings/oleObject134.bin"/><Relationship Id="rId9" Type="http://schemas.openxmlformats.org/officeDocument/2006/relationships/oleObject" Target="../embeddings/oleObject137.bin"/><Relationship Id="rId14" Type="http://schemas.openxmlformats.org/officeDocument/2006/relationships/oleObject" Target="../embeddings/oleObject140.bin"/><Relationship Id="rId22" Type="http://schemas.openxmlformats.org/officeDocument/2006/relationships/oleObject" Target="../embeddings/oleObject144.bin"/><Relationship Id="rId27" Type="http://schemas.openxmlformats.org/officeDocument/2006/relationships/image" Target="../media/image12.wmf"/><Relationship Id="rId30" Type="http://schemas.openxmlformats.org/officeDocument/2006/relationships/oleObject" Target="../embeddings/oleObject150.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54.bin"/><Relationship Id="rId13" Type="http://schemas.openxmlformats.org/officeDocument/2006/relationships/image" Target="../media/image108.wmf"/><Relationship Id="rId18" Type="http://schemas.openxmlformats.org/officeDocument/2006/relationships/image" Target="../media/image17.wmf"/><Relationship Id="rId3" Type="http://schemas.openxmlformats.org/officeDocument/2006/relationships/image" Target="../media/image105.wmf"/><Relationship Id="rId21" Type="http://schemas.openxmlformats.org/officeDocument/2006/relationships/oleObject" Target="../embeddings/oleObject162.bin"/><Relationship Id="rId7" Type="http://schemas.openxmlformats.org/officeDocument/2006/relationships/image" Target="../media/image107.wmf"/><Relationship Id="rId12" Type="http://schemas.openxmlformats.org/officeDocument/2006/relationships/oleObject" Target="../embeddings/oleObject156.bin"/><Relationship Id="rId17" Type="http://schemas.openxmlformats.org/officeDocument/2006/relationships/oleObject" Target="../embeddings/oleObject159.bin"/><Relationship Id="rId2" Type="http://schemas.openxmlformats.org/officeDocument/2006/relationships/oleObject" Target="../embeddings/oleObject151.bin"/><Relationship Id="rId16" Type="http://schemas.openxmlformats.org/officeDocument/2006/relationships/oleObject" Target="../embeddings/oleObject158.bin"/><Relationship Id="rId20" Type="http://schemas.openxmlformats.org/officeDocument/2006/relationships/oleObject" Target="../embeddings/oleObject161.bin"/><Relationship Id="rId1" Type="http://schemas.openxmlformats.org/officeDocument/2006/relationships/slideLayout" Target="../slideLayouts/slideLayout3.xml"/><Relationship Id="rId6" Type="http://schemas.openxmlformats.org/officeDocument/2006/relationships/oleObject" Target="../embeddings/oleObject153.bin"/><Relationship Id="rId11" Type="http://schemas.openxmlformats.org/officeDocument/2006/relationships/image" Target="../media/image22.wmf"/><Relationship Id="rId5" Type="http://schemas.openxmlformats.org/officeDocument/2006/relationships/image" Target="../media/image106.wmf"/><Relationship Id="rId15" Type="http://schemas.openxmlformats.org/officeDocument/2006/relationships/image" Target="../media/image104.wmf"/><Relationship Id="rId10" Type="http://schemas.openxmlformats.org/officeDocument/2006/relationships/oleObject" Target="../embeddings/oleObject155.bin"/><Relationship Id="rId19" Type="http://schemas.openxmlformats.org/officeDocument/2006/relationships/oleObject" Target="../embeddings/oleObject160.bin"/><Relationship Id="rId4" Type="http://schemas.openxmlformats.org/officeDocument/2006/relationships/oleObject" Target="../embeddings/oleObject152.bin"/><Relationship Id="rId9" Type="http://schemas.openxmlformats.org/officeDocument/2006/relationships/image" Target="../media/image100.wmf"/><Relationship Id="rId14" Type="http://schemas.openxmlformats.org/officeDocument/2006/relationships/oleObject" Target="../embeddings/oleObject157.bin"/></Relationships>
</file>

<file path=ppt/slides/_rels/slide44.xml.rels><?xml version="1.0" encoding="UTF-8" standalone="yes"?>
<Relationships xmlns="http://schemas.openxmlformats.org/package/2006/relationships"><Relationship Id="rId8" Type="http://schemas.openxmlformats.org/officeDocument/2006/relationships/image" Target="../media/image110.wmf"/><Relationship Id="rId13" Type="http://schemas.openxmlformats.org/officeDocument/2006/relationships/oleObject" Target="../embeddings/oleObject168.bin"/><Relationship Id="rId3" Type="http://schemas.openxmlformats.org/officeDocument/2006/relationships/oleObject" Target="../embeddings/oleObject163.bin"/><Relationship Id="rId7" Type="http://schemas.openxmlformats.org/officeDocument/2006/relationships/oleObject" Target="../embeddings/oleObject165.bin"/><Relationship Id="rId12" Type="http://schemas.openxmlformats.org/officeDocument/2006/relationships/image" Target="../media/image28.wmf"/><Relationship Id="rId17" Type="http://schemas.openxmlformats.org/officeDocument/2006/relationships/oleObject" Target="../embeddings/oleObject170.bin"/><Relationship Id="rId2" Type="http://schemas.openxmlformats.org/officeDocument/2006/relationships/image" Target="../media/image109.png"/><Relationship Id="rId16" Type="http://schemas.openxmlformats.org/officeDocument/2006/relationships/image" Target="../media/image113.wmf"/><Relationship Id="rId1" Type="http://schemas.openxmlformats.org/officeDocument/2006/relationships/slideLayout" Target="../slideLayouts/slideLayout3.xml"/><Relationship Id="rId6" Type="http://schemas.openxmlformats.org/officeDocument/2006/relationships/image" Target="../media/image97.wmf"/><Relationship Id="rId11" Type="http://schemas.openxmlformats.org/officeDocument/2006/relationships/oleObject" Target="../embeddings/oleObject167.bin"/><Relationship Id="rId5" Type="http://schemas.openxmlformats.org/officeDocument/2006/relationships/oleObject" Target="../embeddings/oleObject164.bin"/><Relationship Id="rId15" Type="http://schemas.openxmlformats.org/officeDocument/2006/relationships/oleObject" Target="../embeddings/oleObject169.bin"/><Relationship Id="rId10" Type="http://schemas.openxmlformats.org/officeDocument/2006/relationships/image" Target="../media/image111.wmf"/><Relationship Id="rId4" Type="http://schemas.openxmlformats.org/officeDocument/2006/relationships/image" Target="../media/image21.wmf"/><Relationship Id="rId9" Type="http://schemas.openxmlformats.org/officeDocument/2006/relationships/oleObject" Target="../embeddings/oleObject166.bin"/><Relationship Id="rId14" Type="http://schemas.openxmlformats.org/officeDocument/2006/relationships/image" Target="../media/image112.wmf"/></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174.bin"/><Relationship Id="rId13" Type="http://schemas.openxmlformats.org/officeDocument/2006/relationships/image" Target="../media/image119.wmf"/><Relationship Id="rId18" Type="http://schemas.openxmlformats.org/officeDocument/2006/relationships/oleObject" Target="../embeddings/oleObject179.bin"/><Relationship Id="rId3" Type="http://schemas.openxmlformats.org/officeDocument/2006/relationships/image" Target="../media/image114.wmf"/><Relationship Id="rId21" Type="http://schemas.openxmlformats.org/officeDocument/2006/relationships/image" Target="../media/image97.wmf"/><Relationship Id="rId7" Type="http://schemas.openxmlformats.org/officeDocument/2006/relationships/image" Target="../media/image116.wmf"/><Relationship Id="rId12" Type="http://schemas.openxmlformats.org/officeDocument/2006/relationships/oleObject" Target="../embeddings/oleObject176.bin"/><Relationship Id="rId17" Type="http://schemas.openxmlformats.org/officeDocument/2006/relationships/image" Target="../media/image121.wmf"/><Relationship Id="rId25" Type="http://schemas.openxmlformats.org/officeDocument/2006/relationships/image" Target="../media/image21.wmf"/><Relationship Id="rId2" Type="http://schemas.openxmlformats.org/officeDocument/2006/relationships/oleObject" Target="../embeddings/oleObject171.bin"/><Relationship Id="rId16" Type="http://schemas.openxmlformats.org/officeDocument/2006/relationships/oleObject" Target="../embeddings/oleObject178.bin"/><Relationship Id="rId20" Type="http://schemas.openxmlformats.org/officeDocument/2006/relationships/oleObject" Target="../embeddings/oleObject180.bin"/><Relationship Id="rId1" Type="http://schemas.openxmlformats.org/officeDocument/2006/relationships/slideLayout" Target="../slideLayouts/slideLayout3.xml"/><Relationship Id="rId6" Type="http://schemas.openxmlformats.org/officeDocument/2006/relationships/oleObject" Target="../embeddings/oleObject173.bin"/><Relationship Id="rId11" Type="http://schemas.openxmlformats.org/officeDocument/2006/relationships/image" Target="../media/image118.wmf"/><Relationship Id="rId24" Type="http://schemas.openxmlformats.org/officeDocument/2006/relationships/oleObject" Target="../embeddings/oleObject182.bin"/><Relationship Id="rId5" Type="http://schemas.openxmlformats.org/officeDocument/2006/relationships/image" Target="../media/image115.wmf"/><Relationship Id="rId15" Type="http://schemas.openxmlformats.org/officeDocument/2006/relationships/image" Target="../media/image120.wmf"/><Relationship Id="rId23" Type="http://schemas.openxmlformats.org/officeDocument/2006/relationships/image" Target="../media/image123.wmf"/><Relationship Id="rId10" Type="http://schemas.openxmlformats.org/officeDocument/2006/relationships/oleObject" Target="../embeddings/oleObject175.bin"/><Relationship Id="rId19" Type="http://schemas.openxmlformats.org/officeDocument/2006/relationships/image" Target="../media/image122.wmf"/><Relationship Id="rId4" Type="http://schemas.openxmlformats.org/officeDocument/2006/relationships/oleObject" Target="../embeddings/oleObject172.bin"/><Relationship Id="rId9" Type="http://schemas.openxmlformats.org/officeDocument/2006/relationships/image" Target="../media/image117.wmf"/><Relationship Id="rId14" Type="http://schemas.openxmlformats.org/officeDocument/2006/relationships/oleObject" Target="../embeddings/oleObject177.bin"/><Relationship Id="rId22" Type="http://schemas.openxmlformats.org/officeDocument/2006/relationships/oleObject" Target="../embeddings/oleObject181.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186.bin"/><Relationship Id="rId13" Type="http://schemas.openxmlformats.org/officeDocument/2006/relationships/image" Target="../media/image48.wmf"/><Relationship Id="rId3" Type="http://schemas.openxmlformats.org/officeDocument/2006/relationships/image" Target="../media/image124.wmf"/><Relationship Id="rId7" Type="http://schemas.openxmlformats.org/officeDocument/2006/relationships/image" Target="../media/image126.wmf"/><Relationship Id="rId12" Type="http://schemas.openxmlformats.org/officeDocument/2006/relationships/oleObject" Target="../embeddings/oleObject188.bin"/><Relationship Id="rId2" Type="http://schemas.openxmlformats.org/officeDocument/2006/relationships/oleObject" Target="../embeddings/oleObject183.bin"/><Relationship Id="rId1" Type="http://schemas.openxmlformats.org/officeDocument/2006/relationships/slideLayout" Target="../slideLayouts/slideLayout3.xml"/><Relationship Id="rId6" Type="http://schemas.openxmlformats.org/officeDocument/2006/relationships/oleObject" Target="../embeddings/oleObject185.bin"/><Relationship Id="rId11" Type="http://schemas.openxmlformats.org/officeDocument/2006/relationships/image" Target="../media/image47.wmf"/><Relationship Id="rId5" Type="http://schemas.openxmlformats.org/officeDocument/2006/relationships/image" Target="../media/image125.wmf"/><Relationship Id="rId10" Type="http://schemas.openxmlformats.org/officeDocument/2006/relationships/oleObject" Target="../embeddings/oleObject187.bin"/><Relationship Id="rId4" Type="http://schemas.openxmlformats.org/officeDocument/2006/relationships/oleObject" Target="../embeddings/oleObject184.bin"/><Relationship Id="rId9" Type="http://schemas.openxmlformats.org/officeDocument/2006/relationships/image" Target="../media/image127.wmf"/><Relationship Id="rId14" Type="http://schemas.openxmlformats.org/officeDocument/2006/relationships/image" Target="../media/image109.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192.bin"/><Relationship Id="rId13" Type="http://schemas.openxmlformats.org/officeDocument/2006/relationships/image" Target="../media/image133.wmf"/><Relationship Id="rId3" Type="http://schemas.openxmlformats.org/officeDocument/2006/relationships/image" Target="../media/image128.wmf"/><Relationship Id="rId7" Type="http://schemas.openxmlformats.org/officeDocument/2006/relationships/image" Target="../media/image130.wmf"/><Relationship Id="rId12" Type="http://schemas.openxmlformats.org/officeDocument/2006/relationships/oleObject" Target="../embeddings/oleObject194.bin"/><Relationship Id="rId2" Type="http://schemas.openxmlformats.org/officeDocument/2006/relationships/oleObject" Target="../embeddings/oleObject189.bin"/><Relationship Id="rId1" Type="http://schemas.openxmlformats.org/officeDocument/2006/relationships/slideLayout" Target="../slideLayouts/slideLayout3.xml"/><Relationship Id="rId6" Type="http://schemas.openxmlformats.org/officeDocument/2006/relationships/oleObject" Target="../embeddings/oleObject191.bin"/><Relationship Id="rId11" Type="http://schemas.openxmlformats.org/officeDocument/2006/relationships/image" Target="../media/image132.wmf"/><Relationship Id="rId5" Type="http://schemas.openxmlformats.org/officeDocument/2006/relationships/image" Target="../media/image129.wmf"/><Relationship Id="rId10" Type="http://schemas.openxmlformats.org/officeDocument/2006/relationships/oleObject" Target="../embeddings/oleObject193.bin"/><Relationship Id="rId4" Type="http://schemas.openxmlformats.org/officeDocument/2006/relationships/oleObject" Target="../embeddings/oleObject190.bin"/><Relationship Id="rId9" Type="http://schemas.openxmlformats.org/officeDocument/2006/relationships/image" Target="../media/image131.wmf"/><Relationship Id="rId14" Type="http://schemas.openxmlformats.org/officeDocument/2006/relationships/oleObject" Target="../embeddings/oleObject195.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8" Type="http://schemas.openxmlformats.org/officeDocument/2006/relationships/image" Target="../media/image136.wmf"/><Relationship Id="rId3" Type="http://schemas.openxmlformats.org/officeDocument/2006/relationships/image" Target="../media/image134.wmf"/><Relationship Id="rId7" Type="http://schemas.openxmlformats.org/officeDocument/2006/relationships/oleObject" Target="../embeddings/oleObject199.bin"/><Relationship Id="rId2" Type="http://schemas.openxmlformats.org/officeDocument/2006/relationships/oleObject" Target="../embeddings/oleObject196.bin"/><Relationship Id="rId1" Type="http://schemas.openxmlformats.org/officeDocument/2006/relationships/slideLayout" Target="../slideLayouts/slideLayout3.xml"/><Relationship Id="rId6" Type="http://schemas.openxmlformats.org/officeDocument/2006/relationships/oleObject" Target="../embeddings/oleObject198.bin"/><Relationship Id="rId5" Type="http://schemas.openxmlformats.org/officeDocument/2006/relationships/image" Target="../media/image135.wmf"/><Relationship Id="rId4" Type="http://schemas.openxmlformats.org/officeDocument/2006/relationships/oleObject" Target="../embeddings/oleObject197.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hyperlink" Target="http://www.cs.waikato.ac.nz/ml/weka/" TargetMode="External"/><Relationship Id="rId2" Type="http://schemas.openxmlformats.org/officeDocument/2006/relationships/hyperlink" Target="http://www.csie.ntu.edu.tw/~cjlin/libsvm/"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第六章</a:t>
            </a:r>
            <a:r>
              <a:rPr lang="en-US" altLang="zh-CN" dirty="0"/>
              <a:t> </a:t>
            </a:r>
            <a:r>
              <a:rPr lang="zh-CN" altLang="en-US" dirty="0"/>
              <a:t>机器学习</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0350" y="120137"/>
            <a:ext cx="7886700" cy="777874"/>
          </a:xfrm>
        </p:spPr>
        <p:txBody>
          <a:bodyPr/>
          <a:lstStyle/>
          <a:p>
            <a:r>
              <a:rPr lang="zh-CN" altLang="en-US" dirty="0"/>
              <a:t>划分选择</a:t>
            </a:r>
            <a:r>
              <a:rPr lang="en-US" altLang="zh-CN" dirty="0"/>
              <a:t>-</a:t>
            </a:r>
            <a:r>
              <a:rPr lang="zh-CN" altLang="en-US" dirty="0"/>
              <a:t>信息增益</a:t>
            </a:r>
          </a:p>
        </p:txBody>
      </p:sp>
      <p:sp>
        <p:nvSpPr>
          <p:cNvPr id="5" name="内容占位符 4"/>
          <p:cNvSpPr>
            <a:spLocks noGrp="1"/>
          </p:cNvSpPr>
          <p:nvPr>
            <p:ph idx="1"/>
          </p:nvPr>
        </p:nvSpPr>
        <p:spPr/>
        <p:txBody>
          <a:bodyPr/>
          <a:lstStyle/>
          <a:p>
            <a:r>
              <a:rPr lang="zh-CN" altLang="en-US" dirty="0"/>
              <a:t>“</a:t>
            </a:r>
            <a:r>
              <a:rPr lang="zh-CN" altLang="en-US" dirty="0">
                <a:solidFill>
                  <a:srgbClr val="C00000"/>
                </a:solidFill>
              </a:rPr>
              <a:t>信息熵</a:t>
            </a:r>
            <a:r>
              <a:rPr lang="zh-CN" altLang="en-US" dirty="0"/>
              <a:t>”是</a:t>
            </a:r>
            <a:r>
              <a:rPr lang="zh-CN" altLang="en-US" dirty="0">
                <a:solidFill>
                  <a:srgbClr val="C00000"/>
                </a:solidFill>
              </a:rPr>
              <a:t>度量样本集合纯度最常用的一种指标</a:t>
            </a:r>
            <a:r>
              <a:rPr lang="zh-CN" altLang="en-US" dirty="0"/>
              <a:t>，假定当前样本集合</a:t>
            </a:r>
            <a:r>
              <a:rPr lang="en-US" altLang="zh-CN" dirty="0"/>
              <a:t>  </a:t>
            </a:r>
            <a:r>
              <a:rPr lang="zh-CN" altLang="en-US" dirty="0"/>
              <a:t>中第</a:t>
            </a:r>
            <a:r>
              <a:rPr lang="en-US" altLang="zh-CN" dirty="0"/>
              <a:t>  </a:t>
            </a:r>
            <a:r>
              <a:rPr lang="zh-CN" altLang="en-US" dirty="0"/>
              <a:t>类样本所占的比例为   </a:t>
            </a:r>
            <a:r>
              <a:rPr lang="en-US" altLang="zh-CN" dirty="0"/>
              <a:t>                     </a:t>
            </a:r>
            <a:r>
              <a:rPr lang="zh-CN" altLang="en-US" dirty="0"/>
              <a:t>，则</a:t>
            </a:r>
            <a:r>
              <a:rPr lang="en-US" altLang="zh-CN" dirty="0"/>
              <a:t>  </a:t>
            </a:r>
            <a:r>
              <a:rPr lang="zh-CN" altLang="en-US" dirty="0"/>
              <a:t>的信息熵定义为</a:t>
            </a:r>
            <a:endParaRPr lang="en-US" altLang="zh-CN" dirty="0"/>
          </a:p>
          <a:p>
            <a:pPr marL="0" indent="0">
              <a:buNone/>
            </a:pPr>
            <a:endParaRPr lang="en-US" altLang="zh-CN" dirty="0"/>
          </a:p>
          <a:p>
            <a:endParaRPr lang="en-US" altLang="zh-CN" dirty="0"/>
          </a:p>
          <a:p>
            <a:endParaRPr lang="en-US" altLang="zh-CN" dirty="0"/>
          </a:p>
          <a:p>
            <a:pPr marL="0" indent="0">
              <a:buNone/>
            </a:pPr>
            <a:r>
              <a:rPr lang="zh-CN" altLang="en-US" dirty="0"/>
              <a:t>           的值越小，则  的纯度越高</a:t>
            </a:r>
            <a:endParaRPr lang="en-US" altLang="zh-CN" dirty="0"/>
          </a:p>
          <a:p>
            <a:r>
              <a:rPr lang="zh-CN" altLang="en-US" dirty="0"/>
              <a:t>计算信息熵时约定：若        ，则</a:t>
            </a:r>
            <a:endParaRPr lang="en-US" altLang="zh-CN" dirty="0"/>
          </a:p>
          <a:p>
            <a:r>
              <a:rPr lang="en-US" altLang="zh-CN" dirty="0"/>
              <a:t>         </a:t>
            </a:r>
            <a:r>
              <a:rPr lang="zh-CN" altLang="en-US" dirty="0"/>
              <a:t>的最小值为</a:t>
            </a:r>
            <a:r>
              <a:rPr lang="en-US" altLang="zh-CN" dirty="0"/>
              <a:t>  </a:t>
            </a:r>
            <a:r>
              <a:rPr lang="zh-CN" altLang="en-US" dirty="0"/>
              <a:t>，最大值为</a:t>
            </a:r>
            <a:endParaRPr lang="en-US" altLang="zh-CN" dirty="0"/>
          </a:p>
          <a:p>
            <a:pPr marL="0" indent="0">
              <a:buNone/>
            </a:pPr>
            <a:endParaRPr lang="en-US" altLang="zh-CN" dirty="0"/>
          </a:p>
          <a:p>
            <a:endParaRPr lang="en-US" altLang="zh-CN" dirty="0"/>
          </a:p>
        </p:txBody>
      </p:sp>
      <p:graphicFrame>
        <p:nvGraphicFramePr>
          <p:cNvPr id="6" name="内容占位符 3"/>
          <p:cNvGraphicFramePr>
            <a:graphicFrameLocks noChangeAspect="1"/>
          </p:cNvGraphicFramePr>
          <p:nvPr/>
        </p:nvGraphicFramePr>
        <p:xfrm>
          <a:off x="2547940" y="2135188"/>
          <a:ext cx="3432175" cy="1003300"/>
        </p:xfrm>
        <a:graphic>
          <a:graphicData uri="http://schemas.openxmlformats.org/presentationml/2006/ole">
            <mc:AlternateContent xmlns:mc="http://schemas.openxmlformats.org/markup-compatibility/2006">
              <mc:Choice xmlns:v="urn:schemas-microsoft-com:vml" Requires="v">
                <p:oleObj name="Formula" r:id="rId2" imgW="12334875" imgH="3600450" progId="Equation.Ribbit">
                  <p:embed/>
                </p:oleObj>
              </mc:Choice>
              <mc:Fallback>
                <p:oleObj name="Formula" r:id="rId2" imgW="12334875" imgH="3600450" progId="Equation.Ribbit">
                  <p:embed/>
                  <p:pic>
                    <p:nvPicPr>
                      <p:cNvPr id="0" name="图片 1038"/>
                      <p:cNvPicPr/>
                      <p:nvPr/>
                    </p:nvPicPr>
                    <p:blipFill>
                      <a:blip r:embed="rId3"/>
                      <a:stretch>
                        <a:fillRect/>
                      </a:stretch>
                    </p:blipFill>
                    <p:spPr>
                      <a:xfrm>
                        <a:off x="2547940" y="2135188"/>
                        <a:ext cx="3432175" cy="1003300"/>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4865688" y="3914775"/>
          <a:ext cx="1427162" cy="330200"/>
        </p:xfrm>
        <a:graphic>
          <a:graphicData uri="http://schemas.openxmlformats.org/presentationml/2006/ole">
            <mc:AlternateContent xmlns:mc="http://schemas.openxmlformats.org/markup-compatibility/2006">
              <mc:Choice xmlns:v="urn:schemas-microsoft-com:vml" Requires="v">
                <p:oleObj name="Formula" r:id="rId4" imgW="5514975" imgH="1266825" progId="Equation.Ribbit">
                  <p:embed/>
                </p:oleObj>
              </mc:Choice>
              <mc:Fallback>
                <p:oleObj name="Formula" r:id="rId4" imgW="5514975" imgH="1266825" progId="Equation.Ribbit">
                  <p:embed/>
                  <p:pic>
                    <p:nvPicPr>
                      <p:cNvPr id="0" name="图片 1039"/>
                      <p:cNvPicPr/>
                      <p:nvPr/>
                    </p:nvPicPr>
                    <p:blipFill>
                      <a:blip r:embed="rId5"/>
                      <a:stretch>
                        <a:fillRect/>
                      </a:stretch>
                    </p:blipFill>
                    <p:spPr>
                      <a:xfrm>
                        <a:off x="4865688" y="3914775"/>
                        <a:ext cx="1427162" cy="330200"/>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3600452" y="3941763"/>
          <a:ext cx="663575" cy="303212"/>
        </p:xfrm>
        <a:graphic>
          <a:graphicData uri="http://schemas.openxmlformats.org/presentationml/2006/ole">
            <mc:AlternateContent xmlns:mc="http://schemas.openxmlformats.org/markup-compatibility/2006">
              <mc:Choice xmlns:v="urn:schemas-microsoft-com:vml" Requires="v">
                <p:oleObj name="Formula" r:id="rId6" imgW="2705100" imgH="1238250" progId="Equation.Ribbit">
                  <p:embed/>
                </p:oleObj>
              </mc:Choice>
              <mc:Fallback>
                <p:oleObj name="Formula" r:id="rId6" imgW="2705100" imgH="1238250" progId="Equation.Ribbit">
                  <p:embed/>
                  <p:pic>
                    <p:nvPicPr>
                      <p:cNvPr id="0" name="图片 1040"/>
                      <p:cNvPicPr/>
                      <p:nvPr/>
                    </p:nvPicPr>
                    <p:blipFill>
                      <a:blip r:embed="rId7"/>
                      <a:stretch>
                        <a:fillRect/>
                      </a:stretch>
                    </p:blipFill>
                    <p:spPr>
                      <a:xfrm>
                        <a:off x="3600452" y="3941763"/>
                        <a:ext cx="663575" cy="303212"/>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4578350" y="4391025"/>
          <a:ext cx="755650" cy="306388"/>
        </p:xfrm>
        <a:graphic>
          <a:graphicData uri="http://schemas.openxmlformats.org/presentationml/2006/ole">
            <mc:AlternateContent xmlns:mc="http://schemas.openxmlformats.org/markup-compatibility/2006">
              <mc:Choice xmlns:v="urn:schemas-microsoft-com:vml" Requires="v">
                <p:oleObj name="Formula" r:id="rId8" imgW="3286125" imgH="1333500" progId="Equation.Ribbit">
                  <p:embed/>
                </p:oleObj>
              </mc:Choice>
              <mc:Fallback>
                <p:oleObj name="Formula" r:id="rId8" imgW="3286125" imgH="1333500" progId="Equation.Ribbit">
                  <p:embed/>
                  <p:pic>
                    <p:nvPicPr>
                      <p:cNvPr id="0" name="图片 1041"/>
                      <p:cNvPicPr/>
                      <p:nvPr/>
                    </p:nvPicPr>
                    <p:blipFill>
                      <a:blip r:embed="rId9"/>
                      <a:stretch>
                        <a:fillRect/>
                      </a:stretch>
                    </p:blipFill>
                    <p:spPr>
                      <a:xfrm>
                        <a:off x="4578350" y="4391025"/>
                        <a:ext cx="755650" cy="306388"/>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5224463" y="1528765"/>
          <a:ext cx="1905000" cy="306387"/>
        </p:xfrm>
        <a:graphic>
          <a:graphicData uri="http://schemas.openxmlformats.org/presentationml/2006/ole">
            <mc:AlternateContent xmlns:mc="http://schemas.openxmlformats.org/markup-compatibility/2006">
              <mc:Choice xmlns:v="urn:schemas-microsoft-com:vml" Requires="v">
                <p:oleObj name="Formula" r:id="rId10" imgW="8296275" imgH="1333500" progId="Equation.Ribbit">
                  <p:embed/>
                </p:oleObj>
              </mc:Choice>
              <mc:Fallback>
                <p:oleObj name="Formula" r:id="rId10" imgW="8296275" imgH="1333500" progId="Equation.Ribbit">
                  <p:embed/>
                  <p:pic>
                    <p:nvPicPr>
                      <p:cNvPr id="0" name="图片 1042"/>
                      <p:cNvPicPr/>
                      <p:nvPr/>
                    </p:nvPicPr>
                    <p:blipFill>
                      <a:blip r:embed="rId11"/>
                      <a:stretch>
                        <a:fillRect/>
                      </a:stretch>
                    </p:blipFill>
                    <p:spPr>
                      <a:xfrm>
                        <a:off x="5224463" y="1528765"/>
                        <a:ext cx="1905000" cy="306387"/>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1401248" y="1553988"/>
          <a:ext cx="205130" cy="251284"/>
        </p:xfrm>
        <a:graphic>
          <a:graphicData uri="http://schemas.openxmlformats.org/presentationml/2006/ole">
            <mc:AlternateContent xmlns:mc="http://schemas.openxmlformats.org/markup-compatibility/2006">
              <mc:Choice xmlns:v="urn:schemas-microsoft-com:vml" Requires="v">
                <p:oleObj name="Formula" r:id="rId12" imgW="952500" imgH="1162050" progId="Equation.Ribbit">
                  <p:embed/>
                </p:oleObj>
              </mc:Choice>
              <mc:Fallback>
                <p:oleObj name="Formula" r:id="rId12" imgW="952500" imgH="1162050" progId="Equation.Ribbit">
                  <p:embed/>
                  <p:pic>
                    <p:nvPicPr>
                      <p:cNvPr id="0" name="图片 1043"/>
                      <p:cNvPicPr/>
                      <p:nvPr/>
                    </p:nvPicPr>
                    <p:blipFill>
                      <a:blip r:embed="rId13"/>
                      <a:stretch>
                        <a:fillRect/>
                      </a:stretch>
                    </p:blipFill>
                    <p:spPr>
                      <a:xfrm>
                        <a:off x="1401248" y="1553988"/>
                        <a:ext cx="205130" cy="251284"/>
                      </a:xfrm>
                      <a:prstGeom prst="rect">
                        <a:avLst/>
                      </a:prstGeom>
                    </p:spPr>
                  </p:pic>
                </p:oleObj>
              </mc:Fallback>
            </mc:AlternateContent>
          </a:graphicData>
        </a:graphic>
      </p:graphicFrame>
      <p:graphicFrame>
        <p:nvGraphicFramePr>
          <p:cNvPr id="4" name="对象 3"/>
          <p:cNvGraphicFramePr>
            <a:graphicFrameLocks noChangeAspect="1"/>
          </p:cNvGraphicFramePr>
          <p:nvPr/>
        </p:nvGraphicFramePr>
        <p:xfrm>
          <a:off x="2206625" y="1530350"/>
          <a:ext cx="141288" cy="293688"/>
        </p:xfrm>
        <a:graphic>
          <a:graphicData uri="http://schemas.openxmlformats.org/presentationml/2006/ole">
            <mc:AlternateContent xmlns:mc="http://schemas.openxmlformats.org/markup-compatibility/2006">
              <mc:Choice xmlns:v="urn:schemas-microsoft-com:vml" Requires="v">
                <p:oleObj name="Formula" r:id="rId14" imgW="600075" imgH="1257300" progId="Equation.Ribbit">
                  <p:embed/>
                </p:oleObj>
              </mc:Choice>
              <mc:Fallback>
                <p:oleObj name="Formula" r:id="rId14" imgW="600075" imgH="1257300" progId="Equation.Ribbit">
                  <p:embed/>
                  <p:pic>
                    <p:nvPicPr>
                      <p:cNvPr id="0" name="图片 1044"/>
                      <p:cNvPicPr/>
                      <p:nvPr/>
                    </p:nvPicPr>
                    <p:blipFill>
                      <a:blip r:embed="rId15"/>
                      <a:stretch>
                        <a:fillRect/>
                      </a:stretch>
                    </p:blipFill>
                    <p:spPr>
                      <a:xfrm>
                        <a:off x="2206625" y="1530350"/>
                        <a:ext cx="141288" cy="293688"/>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7786363" y="1552319"/>
          <a:ext cx="205130" cy="251284"/>
        </p:xfrm>
        <a:graphic>
          <a:graphicData uri="http://schemas.openxmlformats.org/presentationml/2006/ole">
            <mc:AlternateContent xmlns:mc="http://schemas.openxmlformats.org/markup-compatibility/2006">
              <mc:Choice xmlns:v="urn:schemas-microsoft-com:vml" Requires="v">
                <p:oleObj name="Formula" r:id="rId16" imgW="952500" imgH="1162050" progId="Equation.Ribbit">
                  <p:embed/>
                </p:oleObj>
              </mc:Choice>
              <mc:Fallback>
                <p:oleObj name="Formula" r:id="rId16" imgW="952500" imgH="1162050" progId="Equation.Ribbit">
                  <p:embed/>
                  <p:pic>
                    <p:nvPicPr>
                      <p:cNvPr id="0" name="图片 1045"/>
                      <p:cNvPicPr/>
                      <p:nvPr/>
                    </p:nvPicPr>
                    <p:blipFill>
                      <a:blip r:embed="rId13"/>
                      <a:stretch>
                        <a:fillRect/>
                      </a:stretch>
                    </p:blipFill>
                    <p:spPr>
                      <a:xfrm>
                        <a:off x="7786363" y="1552319"/>
                        <a:ext cx="205130" cy="251284"/>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4878390" y="1541463"/>
          <a:ext cx="307975" cy="277812"/>
        </p:xfrm>
        <a:graphic>
          <a:graphicData uri="http://schemas.openxmlformats.org/presentationml/2006/ole">
            <mc:AlternateContent xmlns:mc="http://schemas.openxmlformats.org/markup-compatibility/2006">
              <mc:Choice xmlns:v="urn:schemas-microsoft-com:vml" Requires="v">
                <p:oleObj name="Formula" r:id="rId17" imgW="1095375" imgH="981075" progId="Equation.Ribbit">
                  <p:embed/>
                </p:oleObj>
              </mc:Choice>
              <mc:Fallback>
                <p:oleObj name="Formula" r:id="rId17" imgW="1095375" imgH="981075" progId="Equation.Ribbit">
                  <p:embed/>
                  <p:pic>
                    <p:nvPicPr>
                      <p:cNvPr id="0" name="图片 1046"/>
                      <p:cNvPicPr/>
                      <p:nvPr/>
                    </p:nvPicPr>
                    <p:blipFill>
                      <a:blip r:embed="rId18"/>
                      <a:stretch>
                        <a:fillRect/>
                      </a:stretch>
                    </p:blipFill>
                    <p:spPr>
                      <a:xfrm>
                        <a:off x="4878390" y="1541463"/>
                        <a:ext cx="307975" cy="277812"/>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596900" y="3529013"/>
          <a:ext cx="787400" cy="296862"/>
        </p:xfrm>
        <a:graphic>
          <a:graphicData uri="http://schemas.openxmlformats.org/presentationml/2006/ole">
            <mc:AlternateContent xmlns:mc="http://schemas.openxmlformats.org/markup-compatibility/2006">
              <mc:Choice xmlns:v="urn:schemas-microsoft-com:vml" Requires="v">
                <p:oleObj name="Formula" r:id="rId19" imgW="3543300" imgH="1333500" progId="Equation.Ribbit">
                  <p:embed/>
                </p:oleObj>
              </mc:Choice>
              <mc:Fallback>
                <p:oleObj name="Formula" r:id="rId19" imgW="3543300" imgH="1333500" progId="Equation.Ribbit">
                  <p:embed/>
                  <p:pic>
                    <p:nvPicPr>
                      <p:cNvPr id="0" name="图片 1047"/>
                      <p:cNvPicPr/>
                      <p:nvPr/>
                    </p:nvPicPr>
                    <p:blipFill>
                      <a:blip r:embed="rId20"/>
                      <a:stretch>
                        <a:fillRect/>
                      </a:stretch>
                    </p:blipFill>
                    <p:spPr>
                      <a:xfrm>
                        <a:off x="596900" y="3529013"/>
                        <a:ext cx="787400" cy="296862"/>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3096040" y="3569830"/>
          <a:ext cx="205130" cy="251284"/>
        </p:xfrm>
        <a:graphic>
          <a:graphicData uri="http://schemas.openxmlformats.org/presentationml/2006/ole">
            <mc:AlternateContent xmlns:mc="http://schemas.openxmlformats.org/markup-compatibility/2006">
              <mc:Choice xmlns:v="urn:schemas-microsoft-com:vml" Requires="v">
                <p:oleObj name="Formula" r:id="rId21" imgW="952500" imgH="1162050" progId="Equation.Ribbit">
                  <p:embed/>
                </p:oleObj>
              </mc:Choice>
              <mc:Fallback>
                <p:oleObj name="Formula" r:id="rId21" imgW="952500" imgH="1162050" progId="Equation.Ribbit">
                  <p:embed/>
                  <p:pic>
                    <p:nvPicPr>
                      <p:cNvPr id="0" name="图片 1048"/>
                      <p:cNvPicPr/>
                      <p:nvPr/>
                    </p:nvPicPr>
                    <p:blipFill>
                      <a:blip r:embed="rId13"/>
                      <a:stretch>
                        <a:fillRect/>
                      </a:stretch>
                    </p:blipFill>
                    <p:spPr>
                      <a:xfrm>
                        <a:off x="3096040" y="3569830"/>
                        <a:ext cx="205130" cy="251284"/>
                      </a:xfrm>
                      <a:prstGeom prst="rect">
                        <a:avLst/>
                      </a:prstGeom>
                    </p:spPr>
                  </p:pic>
                </p:oleObj>
              </mc:Fallback>
            </mc:AlternateContent>
          </a:graphicData>
        </a:graphic>
      </p:graphicFrame>
      <p:graphicFrame>
        <p:nvGraphicFramePr>
          <p:cNvPr id="15" name="对象 14"/>
          <p:cNvGraphicFramePr>
            <a:graphicFrameLocks noChangeAspect="1"/>
          </p:cNvGraphicFramePr>
          <p:nvPr/>
        </p:nvGraphicFramePr>
        <p:xfrm>
          <a:off x="712788" y="4384677"/>
          <a:ext cx="836612" cy="314325"/>
        </p:xfrm>
        <a:graphic>
          <a:graphicData uri="http://schemas.openxmlformats.org/presentationml/2006/ole">
            <mc:AlternateContent xmlns:mc="http://schemas.openxmlformats.org/markup-compatibility/2006">
              <mc:Choice xmlns:v="urn:schemas-microsoft-com:vml" Requires="v">
                <p:oleObj name="Formula" r:id="rId22" imgW="3543300" imgH="1333500" progId="Equation.Ribbit">
                  <p:embed/>
                </p:oleObj>
              </mc:Choice>
              <mc:Fallback>
                <p:oleObj name="Formula" r:id="rId22" imgW="3543300" imgH="1333500" progId="Equation.Ribbit">
                  <p:embed/>
                  <p:pic>
                    <p:nvPicPr>
                      <p:cNvPr id="0" name="图片 1049"/>
                      <p:cNvPicPr/>
                      <p:nvPr/>
                    </p:nvPicPr>
                    <p:blipFill>
                      <a:blip r:embed="rId20"/>
                      <a:stretch>
                        <a:fillRect/>
                      </a:stretch>
                    </p:blipFill>
                    <p:spPr>
                      <a:xfrm>
                        <a:off x="712788" y="4384677"/>
                        <a:ext cx="836612" cy="314325"/>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3018377" y="4394200"/>
          <a:ext cx="149225" cy="325438"/>
        </p:xfrm>
        <a:graphic>
          <a:graphicData uri="http://schemas.openxmlformats.org/presentationml/2006/ole">
            <mc:AlternateContent xmlns:mc="http://schemas.openxmlformats.org/markup-compatibility/2006">
              <mc:Choice xmlns:v="urn:schemas-microsoft-com:vml" Requires="v">
                <p:oleObj name="Formula" r:id="rId23" imgW="561975" imgH="1219200" progId="Equation.Ribbit">
                  <p:embed/>
                </p:oleObj>
              </mc:Choice>
              <mc:Fallback>
                <p:oleObj name="Formula" r:id="rId23" imgW="561975" imgH="1219200" progId="Equation.Ribbit">
                  <p:embed/>
                  <p:pic>
                    <p:nvPicPr>
                      <p:cNvPr id="0" name="图片 1050"/>
                      <p:cNvPicPr/>
                      <p:nvPr/>
                    </p:nvPicPr>
                    <p:blipFill>
                      <a:blip r:embed="rId24"/>
                      <a:stretch>
                        <a:fillRect/>
                      </a:stretch>
                    </p:blipFill>
                    <p:spPr>
                      <a:xfrm>
                        <a:off x="3018377" y="4394200"/>
                        <a:ext cx="149225" cy="325438"/>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离散属性</a:t>
                </a:r>
                <a:r>
                  <a:rPr lang="en-US" altLang="zh-CN" dirty="0"/>
                  <a:t>  </a:t>
                </a:r>
                <a:r>
                  <a:rPr lang="zh-CN" altLang="en-US" dirty="0"/>
                  <a:t>有</a:t>
                </a:r>
                <a:r>
                  <a:rPr lang="en-US" altLang="zh-CN" dirty="0"/>
                  <a:t>  </a:t>
                </a:r>
                <a:r>
                  <a:rPr lang="zh-CN" altLang="en-US" dirty="0"/>
                  <a:t>个可能的取值                 ，用</a:t>
                </a:r>
                <a:r>
                  <a:rPr lang="en-US" altLang="zh-CN" dirty="0"/>
                  <a:t>  </a:t>
                </a:r>
                <a:r>
                  <a:rPr lang="zh-CN" altLang="en-US" dirty="0"/>
                  <a:t>来进行划分，则会产生</a:t>
                </a:r>
                <a:r>
                  <a:rPr lang="en-US" altLang="zh-CN" dirty="0"/>
                  <a:t>  </a:t>
                </a:r>
                <a:r>
                  <a:rPr lang="zh-CN" altLang="en-US" dirty="0"/>
                  <a:t>个分支结点，其中第  个分支结点包含了  中所有在属性</a:t>
                </a:r>
                <a:r>
                  <a:rPr lang="en-US" altLang="zh-CN" dirty="0"/>
                  <a:t>  </a:t>
                </a:r>
                <a:r>
                  <a:rPr lang="zh-CN" altLang="en-US" dirty="0"/>
                  <a:t>上取值为  </a:t>
                </a:r>
                <a14:m>
                  <m:oMath xmlns:m="http://schemas.openxmlformats.org/officeDocument/2006/math">
                    <m:r>
                      <a:rPr lang="en-US" altLang="zh-CN" b="0" i="0" smtClean="0">
                        <a:latin typeface="Cambria Math" panose="02040503050406030204" pitchFamily="18" charset="0"/>
                      </a:rPr>
                      <m:t> </m:t>
                    </m:r>
                    <m:r>
                      <a:rPr lang="en-US" altLang="zh-CN" b="0" i="1" smtClean="0">
                        <a:latin typeface="Cambria Math" panose="02040503050406030204" pitchFamily="18" charset="0"/>
                      </a:rPr>
                      <m:t> </m:t>
                    </m:r>
                    <m:r>
                      <a:rPr lang="zh-CN" altLang="en-US" i="1">
                        <a:latin typeface="Cambria Math" panose="02040503050406030204" pitchFamily="18" charset="0"/>
                      </a:rPr>
                      <m:t>的样本，记为</m:t>
                    </m:r>
                    <m:r>
                      <a:rPr lang="en-US" altLang="zh-CN" b="0" i="1" smtClean="0">
                        <a:latin typeface="Cambria Math" panose="02040503050406030204" pitchFamily="18" charset="0"/>
                      </a:rPr>
                      <m:t>     </m:t>
                    </m:r>
                    <m:r>
                      <a:rPr lang="zh-CN" altLang="en-US" b="0" i="1" smtClean="0">
                        <a:latin typeface="Cambria Math" panose="02040503050406030204" pitchFamily="18" charset="0"/>
                      </a:rPr>
                      <m:t>。</m:t>
                    </m:r>
                    <m:r>
                      <a:rPr lang="zh-CN" altLang="en-US" i="1">
                        <a:latin typeface="Cambria Math" panose="02040503050406030204" pitchFamily="18" charset="0"/>
                      </a:rPr>
                      <m:t>则可计算出</m:t>
                    </m:r>
                  </m:oMath>
                </a14:m>
                <a:r>
                  <a:rPr lang="zh-CN" altLang="en-US" dirty="0"/>
                  <a:t>用属性</a:t>
                </a:r>
                <a:r>
                  <a:rPr lang="en-US" altLang="zh-CN" dirty="0"/>
                  <a:t>  </a:t>
                </a:r>
                <a:r>
                  <a:rPr lang="zh-CN" altLang="en-US" dirty="0"/>
                  <a:t>对样本集</a:t>
                </a:r>
                <a:r>
                  <a:rPr lang="en-US" altLang="zh-CN" dirty="0"/>
                  <a:t>  </a:t>
                </a:r>
                <a:r>
                  <a:rPr lang="zh-CN" altLang="en-US" dirty="0"/>
                  <a:t>进行划分所获得的“信息增益”：</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marL="342900" indent="-342900"/>
                <a:r>
                  <a:rPr lang="en-US" altLang="zh-CN" dirty="0"/>
                  <a:t> </a:t>
                </a:r>
                <a:r>
                  <a:rPr lang="zh-CN" altLang="en-US" dirty="0"/>
                  <a:t>一般而言，</a:t>
                </a:r>
                <a:r>
                  <a:rPr lang="zh-CN" altLang="en-US" dirty="0">
                    <a:solidFill>
                      <a:srgbClr val="C00000"/>
                    </a:solidFill>
                  </a:rPr>
                  <a:t>信息增益越大</a:t>
                </a:r>
                <a:r>
                  <a:rPr lang="zh-CN" altLang="en-US" dirty="0"/>
                  <a:t>，则意味着使用属性</a:t>
                </a:r>
                <a:r>
                  <a:rPr lang="en-US" altLang="zh-CN" dirty="0"/>
                  <a:t>  </a:t>
                </a:r>
                <a:r>
                  <a:rPr lang="zh-CN" altLang="en-US" dirty="0"/>
                  <a:t>来进行划分所获得的“</a:t>
                </a:r>
                <a:r>
                  <a:rPr lang="zh-CN" altLang="en-US" dirty="0">
                    <a:solidFill>
                      <a:srgbClr val="C00000"/>
                    </a:solidFill>
                  </a:rPr>
                  <a:t>纯度提升</a:t>
                </a:r>
                <a:r>
                  <a:rPr lang="zh-CN" altLang="en-US" dirty="0"/>
                  <a:t>”越大</a:t>
                </a:r>
                <a:endParaRPr lang="en-US" altLang="zh-CN" dirty="0"/>
              </a:p>
              <a:p>
                <a:pPr marL="228600" lvl="1">
                  <a:spcBef>
                    <a:spcPts val="1000"/>
                  </a:spcBef>
                  <a:buSzPct val="100000"/>
                  <a:buFont typeface="Wingdings" panose="05000000000000000000" pitchFamily="2" charset="2"/>
                  <a:buChar char="p"/>
                </a:pPr>
                <a:r>
                  <a:rPr lang="en-US" altLang="zh-CN" dirty="0"/>
                  <a:t> </a:t>
                </a:r>
                <a:r>
                  <a:rPr lang="en-US" altLang="zh-CN" sz="2200" dirty="0">
                    <a:solidFill>
                      <a:srgbClr val="FF0000"/>
                    </a:solidFill>
                  </a:rPr>
                  <a:t>ID3</a:t>
                </a:r>
                <a:r>
                  <a:rPr lang="zh-CN" altLang="en-US" sz="2200" dirty="0">
                    <a:solidFill>
                      <a:srgbClr val="FF0000"/>
                    </a:solidFill>
                  </a:rPr>
                  <a:t>决策树学习算法</a:t>
                </a:r>
                <a:r>
                  <a:rPr lang="en-US" altLang="zh-CN" sz="1600" dirty="0">
                    <a:solidFill>
                      <a:srgbClr val="FF0000"/>
                    </a:solidFill>
                  </a:rPr>
                  <a:t>[Quinlan, 1986]</a:t>
                </a:r>
                <a:r>
                  <a:rPr lang="zh-CN" altLang="en-US" sz="2200" dirty="0">
                    <a:solidFill>
                      <a:srgbClr val="FF0000"/>
                    </a:solidFill>
                  </a:rPr>
                  <a:t>以信息增益为准则来选择划分属性</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778" t="-1854" b="-1731"/>
                </a:stretch>
              </a:blipFill>
            </p:spPr>
            <p:txBody>
              <a:bodyPr/>
              <a:lstStyle/>
              <a:p>
                <a:r>
                  <a:rPr lang="zh-CN" altLang="en-US">
                    <a:noFill/>
                  </a:rPr>
                  <a:t> </a:t>
                </a:r>
              </a:p>
            </p:txBody>
          </p:sp>
        </mc:Fallback>
      </mc:AlternateContent>
      <p:graphicFrame>
        <p:nvGraphicFramePr>
          <p:cNvPr id="4" name="对象 3"/>
          <p:cNvGraphicFramePr>
            <a:graphicFrameLocks noChangeAspect="1"/>
          </p:cNvGraphicFramePr>
          <p:nvPr/>
        </p:nvGraphicFramePr>
        <p:xfrm>
          <a:off x="1520825" y="2408238"/>
          <a:ext cx="6121400" cy="1066800"/>
        </p:xfrm>
        <a:graphic>
          <a:graphicData uri="http://schemas.openxmlformats.org/presentationml/2006/ole">
            <mc:AlternateContent xmlns:mc="http://schemas.openxmlformats.org/markup-compatibility/2006">
              <mc:Choice xmlns:v="urn:schemas-microsoft-com:vml" Requires="v">
                <p:oleObj name="Formula" r:id="rId3" imgW="19878675" imgH="3467100" progId="Equation.Ribbit">
                  <p:embed/>
                </p:oleObj>
              </mc:Choice>
              <mc:Fallback>
                <p:oleObj name="Formula" r:id="rId3" imgW="19878675" imgH="3467100" progId="Equation.Ribbit">
                  <p:embed/>
                  <p:pic>
                    <p:nvPicPr>
                      <p:cNvPr id="0" name="图片 2063"/>
                      <p:cNvPicPr/>
                      <p:nvPr/>
                    </p:nvPicPr>
                    <p:blipFill>
                      <a:blip r:embed="rId4"/>
                      <a:stretch>
                        <a:fillRect/>
                      </a:stretch>
                    </p:blipFill>
                    <p:spPr>
                      <a:xfrm>
                        <a:off x="1520825" y="2408238"/>
                        <a:ext cx="6121400" cy="1066800"/>
                      </a:xfrm>
                      <a:prstGeom prst="rect">
                        <a:avLst/>
                      </a:prstGeom>
                    </p:spPr>
                  </p:pic>
                </p:oleObj>
              </mc:Fallback>
            </mc:AlternateContent>
          </a:graphicData>
        </a:graphic>
      </p:graphicFrame>
      <p:sp>
        <p:nvSpPr>
          <p:cNvPr id="7" name="矩形 6"/>
          <p:cNvSpPr/>
          <p:nvPr/>
        </p:nvSpPr>
        <p:spPr>
          <a:xfrm>
            <a:off x="5726806" y="2483101"/>
            <a:ext cx="633080" cy="908007"/>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3"/>
          <p:cNvSpPr>
            <a:spLocks noChangeArrowheads="1"/>
          </p:cNvSpPr>
          <p:nvPr/>
        </p:nvSpPr>
        <p:spPr bwMode="auto">
          <a:xfrm>
            <a:off x="4725570" y="3650165"/>
            <a:ext cx="3586980" cy="875529"/>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indent="0">
              <a:lnSpc>
                <a:spcPts val="3200"/>
              </a:lnSpc>
              <a:buNone/>
            </a:pPr>
            <a:r>
              <a:rPr lang="zh-CN" altLang="en-US" sz="2200" dirty="0">
                <a:latin typeface="幼圆" panose="02010509060101010101" pitchFamily="49" charset="-122"/>
                <a:ea typeface="幼圆" panose="02010509060101010101" pitchFamily="49" charset="-122"/>
              </a:rPr>
              <a:t>为分支结点权重，样本数越多的分支结点的影响越大</a:t>
            </a:r>
          </a:p>
        </p:txBody>
      </p:sp>
      <p:graphicFrame>
        <p:nvGraphicFramePr>
          <p:cNvPr id="5" name="对象 4"/>
          <p:cNvGraphicFramePr>
            <a:graphicFrameLocks noChangeAspect="1"/>
          </p:cNvGraphicFramePr>
          <p:nvPr/>
        </p:nvGraphicFramePr>
        <p:xfrm>
          <a:off x="1828802" y="1227138"/>
          <a:ext cx="188913" cy="304800"/>
        </p:xfrm>
        <a:graphic>
          <a:graphicData uri="http://schemas.openxmlformats.org/presentationml/2006/ole">
            <mc:AlternateContent xmlns:mc="http://schemas.openxmlformats.org/markup-compatibility/2006">
              <mc:Choice xmlns:v="urn:schemas-microsoft-com:vml" Requires="v">
                <p:oleObj name="Formula" r:id="rId5" imgW="600075" imgH="971550" progId="Equation.Ribbit">
                  <p:embed/>
                </p:oleObj>
              </mc:Choice>
              <mc:Fallback>
                <p:oleObj name="Formula" r:id="rId5" imgW="600075" imgH="971550" progId="Equation.Ribbit">
                  <p:embed/>
                  <p:pic>
                    <p:nvPicPr>
                      <p:cNvPr id="0" name="图片 2064"/>
                      <p:cNvPicPr/>
                      <p:nvPr/>
                    </p:nvPicPr>
                    <p:blipFill>
                      <a:blip r:embed="rId6"/>
                      <a:stretch>
                        <a:fillRect/>
                      </a:stretch>
                    </p:blipFill>
                    <p:spPr>
                      <a:xfrm>
                        <a:off x="1828802" y="1227138"/>
                        <a:ext cx="188913" cy="30480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2328865" y="1255715"/>
          <a:ext cx="173037" cy="242887"/>
        </p:xfrm>
        <a:graphic>
          <a:graphicData uri="http://schemas.openxmlformats.org/presentationml/2006/ole">
            <mc:AlternateContent xmlns:mc="http://schemas.openxmlformats.org/markup-compatibility/2006">
              <mc:Choice xmlns:v="urn:schemas-microsoft-com:vml" Requires="v">
                <p:oleObj name="Formula" r:id="rId7" imgW="895350" imgH="1247775" progId="Equation.Ribbit">
                  <p:embed/>
                </p:oleObj>
              </mc:Choice>
              <mc:Fallback>
                <p:oleObj name="Formula" r:id="rId7" imgW="895350" imgH="1247775" progId="Equation.Ribbit">
                  <p:embed/>
                  <p:pic>
                    <p:nvPicPr>
                      <p:cNvPr id="0" name="图片 2065"/>
                      <p:cNvPicPr/>
                      <p:nvPr/>
                    </p:nvPicPr>
                    <p:blipFill>
                      <a:blip r:embed="rId8"/>
                      <a:stretch>
                        <a:fillRect/>
                      </a:stretch>
                    </p:blipFill>
                    <p:spPr>
                      <a:xfrm>
                        <a:off x="2328865" y="1255715"/>
                        <a:ext cx="173037" cy="242887"/>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4183063" y="1211265"/>
          <a:ext cx="1606550" cy="331787"/>
        </p:xfrm>
        <a:graphic>
          <a:graphicData uri="http://schemas.openxmlformats.org/presentationml/2006/ole">
            <mc:AlternateContent xmlns:mc="http://schemas.openxmlformats.org/markup-compatibility/2006">
              <mc:Choice xmlns:v="urn:schemas-microsoft-com:vml" Requires="v">
                <p:oleObj name="Formula" r:id="rId9" imgW="6848475" imgH="1409700" progId="Equation.Ribbit">
                  <p:embed/>
                </p:oleObj>
              </mc:Choice>
              <mc:Fallback>
                <p:oleObj name="Formula" r:id="rId9" imgW="6848475" imgH="1409700" progId="Equation.Ribbit">
                  <p:embed/>
                  <p:pic>
                    <p:nvPicPr>
                      <p:cNvPr id="0" name="图片 2066"/>
                      <p:cNvPicPr/>
                      <p:nvPr/>
                    </p:nvPicPr>
                    <p:blipFill>
                      <a:blip r:embed="rId10"/>
                      <a:stretch>
                        <a:fillRect/>
                      </a:stretch>
                    </p:blipFill>
                    <p:spPr>
                      <a:xfrm>
                        <a:off x="4183063" y="1211265"/>
                        <a:ext cx="1606550" cy="331787"/>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6398855" y="1230315"/>
          <a:ext cx="188912" cy="306387"/>
        </p:xfrm>
        <a:graphic>
          <a:graphicData uri="http://schemas.openxmlformats.org/presentationml/2006/ole">
            <mc:AlternateContent xmlns:mc="http://schemas.openxmlformats.org/markup-compatibility/2006">
              <mc:Choice xmlns:v="urn:schemas-microsoft-com:vml" Requires="v">
                <p:oleObj name="Formula" r:id="rId11" imgW="600075" imgH="971550" progId="Equation.Ribbit">
                  <p:embed/>
                </p:oleObj>
              </mc:Choice>
              <mc:Fallback>
                <p:oleObj name="Formula" r:id="rId11" imgW="600075" imgH="971550" progId="Equation.Ribbit">
                  <p:embed/>
                  <p:pic>
                    <p:nvPicPr>
                      <p:cNvPr id="0" name="图片 2067"/>
                      <p:cNvPicPr/>
                      <p:nvPr/>
                    </p:nvPicPr>
                    <p:blipFill>
                      <a:blip r:embed="rId6"/>
                      <a:stretch>
                        <a:fillRect/>
                      </a:stretch>
                    </p:blipFill>
                    <p:spPr>
                      <a:xfrm>
                        <a:off x="6398855" y="1230315"/>
                        <a:ext cx="188912" cy="306387"/>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1414465" y="1554165"/>
          <a:ext cx="173037" cy="242887"/>
        </p:xfrm>
        <a:graphic>
          <a:graphicData uri="http://schemas.openxmlformats.org/presentationml/2006/ole">
            <mc:AlternateContent xmlns:mc="http://schemas.openxmlformats.org/markup-compatibility/2006">
              <mc:Choice xmlns:v="urn:schemas-microsoft-com:vml" Requires="v">
                <p:oleObj name="Formula" r:id="rId12" imgW="895350" imgH="1247775" progId="Equation.Ribbit">
                  <p:embed/>
                </p:oleObj>
              </mc:Choice>
              <mc:Fallback>
                <p:oleObj name="Formula" r:id="rId12" imgW="895350" imgH="1247775" progId="Equation.Ribbit">
                  <p:embed/>
                  <p:pic>
                    <p:nvPicPr>
                      <p:cNvPr id="0" name="图片 2068"/>
                      <p:cNvPicPr/>
                      <p:nvPr/>
                    </p:nvPicPr>
                    <p:blipFill>
                      <a:blip r:embed="rId8"/>
                      <a:stretch>
                        <a:fillRect/>
                      </a:stretch>
                    </p:blipFill>
                    <p:spPr>
                      <a:xfrm>
                        <a:off x="1414465" y="1554165"/>
                        <a:ext cx="173037" cy="242887"/>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4133850" y="1543050"/>
          <a:ext cx="190500" cy="312738"/>
        </p:xfrm>
        <a:graphic>
          <a:graphicData uri="http://schemas.openxmlformats.org/presentationml/2006/ole">
            <mc:AlternateContent xmlns:mc="http://schemas.openxmlformats.org/markup-compatibility/2006">
              <mc:Choice xmlns:v="urn:schemas-microsoft-com:vml" Requires="v">
                <p:oleObj name="Formula" r:id="rId13" imgW="590550" imgH="971550" progId="Equation.Ribbit">
                  <p:embed/>
                </p:oleObj>
              </mc:Choice>
              <mc:Fallback>
                <p:oleObj name="Formula" r:id="rId13" imgW="590550" imgH="971550" progId="Equation.Ribbit">
                  <p:embed/>
                  <p:pic>
                    <p:nvPicPr>
                      <p:cNvPr id="0" name="图片 2069"/>
                      <p:cNvPicPr/>
                      <p:nvPr/>
                    </p:nvPicPr>
                    <p:blipFill>
                      <a:blip r:embed="rId14"/>
                      <a:stretch>
                        <a:fillRect/>
                      </a:stretch>
                    </p:blipFill>
                    <p:spPr>
                      <a:xfrm>
                        <a:off x="4133850" y="1543050"/>
                        <a:ext cx="190500" cy="312738"/>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6521452" y="1533527"/>
          <a:ext cx="201613" cy="271463"/>
        </p:xfrm>
        <a:graphic>
          <a:graphicData uri="http://schemas.openxmlformats.org/presentationml/2006/ole">
            <mc:AlternateContent xmlns:mc="http://schemas.openxmlformats.org/markup-compatibility/2006">
              <mc:Choice xmlns:v="urn:schemas-microsoft-com:vml" Requires="v">
                <p:oleObj name="Formula" r:id="rId15" imgW="933450" imgH="1247775" progId="Equation.Ribbit">
                  <p:embed/>
                </p:oleObj>
              </mc:Choice>
              <mc:Fallback>
                <p:oleObj name="Formula" r:id="rId15" imgW="933450" imgH="1247775" progId="Equation.Ribbit">
                  <p:embed/>
                  <p:pic>
                    <p:nvPicPr>
                      <p:cNvPr id="0" name="图片 2070"/>
                      <p:cNvPicPr/>
                      <p:nvPr/>
                    </p:nvPicPr>
                    <p:blipFill>
                      <a:blip r:embed="rId16"/>
                      <a:stretch>
                        <a:fillRect/>
                      </a:stretch>
                    </p:blipFill>
                    <p:spPr>
                      <a:xfrm>
                        <a:off x="6521452" y="1533527"/>
                        <a:ext cx="201613" cy="271463"/>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8464552" y="1550988"/>
          <a:ext cx="188913" cy="303212"/>
        </p:xfrm>
        <a:graphic>
          <a:graphicData uri="http://schemas.openxmlformats.org/presentationml/2006/ole">
            <mc:AlternateContent xmlns:mc="http://schemas.openxmlformats.org/markup-compatibility/2006">
              <mc:Choice xmlns:v="urn:schemas-microsoft-com:vml" Requires="v">
                <p:oleObj name="Formula" r:id="rId17" imgW="600075" imgH="971550" progId="Equation.Ribbit">
                  <p:embed/>
                </p:oleObj>
              </mc:Choice>
              <mc:Fallback>
                <p:oleObj name="Formula" r:id="rId17" imgW="600075" imgH="971550" progId="Equation.Ribbit">
                  <p:embed/>
                  <p:pic>
                    <p:nvPicPr>
                      <p:cNvPr id="0" name="图片 2071"/>
                      <p:cNvPicPr/>
                      <p:nvPr/>
                    </p:nvPicPr>
                    <p:blipFill>
                      <a:blip r:embed="rId6"/>
                      <a:stretch>
                        <a:fillRect/>
                      </a:stretch>
                    </p:blipFill>
                    <p:spPr>
                      <a:xfrm>
                        <a:off x="8464552" y="1550988"/>
                        <a:ext cx="188913" cy="303212"/>
                      </a:xfrm>
                      <a:prstGeom prst="rect">
                        <a:avLst/>
                      </a:prstGeom>
                    </p:spPr>
                  </p:pic>
                </p:oleObj>
              </mc:Fallback>
            </mc:AlternateContent>
          </a:graphicData>
        </a:graphic>
      </p:graphicFrame>
      <p:graphicFrame>
        <p:nvGraphicFramePr>
          <p:cNvPr id="15" name="对象 14"/>
          <p:cNvGraphicFramePr>
            <a:graphicFrameLocks noChangeAspect="1"/>
          </p:cNvGraphicFramePr>
          <p:nvPr/>
        </p:nvGraphicFramePr>
        <p:xfrm>
          <a:off x="1689102" y="1828548"/>
          <a:ext cx="255365" cy="311489"/>
        </p:xfrm>
        <a:graphic>
          <a:graphicData uri="http://schemas.openxmlformats.org/presentationml/2006/ole">
            <mc:AlternateContent xmlns:mc="http://schemas.openxmlformats.org/markup-compatibility/2006">
              <mc:Choice xmlns:v="urn:schemas-microsoft-com:vml" Requires="v">
                <p:oleObj name="Formula" r:id="rId18" imgW="1009650" imgH="1219200" progId="Equation.Ribbit">
                  <p:embed/>
                </p:oleObj>
              </mc:Choice>
              <mc:Fallback>
                <p:oleObj name="Formula" r:id="rId18" imgW="1009650" imgH="1219200" progId="Equation.Ribbit">
                  <p:embed/>
                  <p:pic>
                    <p:nvPicPr>
                      <p:cNvPr id="0" name="图片 2072"/>
                      <p:cNvPicPr/>
                      <p:nvPr/>
                    </p:nvPicPr>
                    <p:blipFill>
                      <a:blip r:embed="rId19"/>
                      <a:stretch>
                        <a:fillRect/>
                      </a:stretch>
                    </p:blipFill>
                    <p:spPr>
                      <a:xfrm>
                        <a:off x="1689102" y="1828548"/>
                        <a:ext cx="255365" cy="311489"/>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3692525" y="1844675"/>
          <a:ext cx="285750" cy="261938"/>
        </p:xfrm>
        <a:graphic>
          <a:graphicData uri="http://schemas.openxmlformats.org/presentationml/2006/ole">
            <mc:AlternateContent xmlns:mc="http://schemas.openxmlformats.org/markup-compatibility/2006">
              <mc:Choice xmlns:v="urn:schemas-microsoft-com:vml" Requires="v">
                <p:oleObj name="Formula" r:id="rId20" imgW="1371600" imgH="1247775" progId="Equation.Ribbit">
                  <p:embed/>
                </p:oleObj>
              </mc:Choice>
              <mc:Fallback>
                <p:oleObj name="Formula" r:id="rId20" imgW="1371600" imgH="1247775" progId="Equation.Ribbit">
                  <p:embed/>
                  <p:pic>
                    <p:nvPicPr>
                      <p:cNvPr id="0" name="图片 2073"/>
                      <p:cNvPicPr/>
                      <p:nvPr/>
                    </p:nvPicPr>
                    <p:blipFill>
                      <a:blip r:embed="rId21"/>
                      <a:stretch>
                        <a:fillRect/>
                      </a:stretch>
                    </p:blipFill>
                    <p:spPr>
                      <a:xfrm>
                        <a:off x="3692525" y="1844675"/>
                        <a:ext cx="285750" cy="261938"/>
                      </a:xfrm>
                      <a:prstGeom prst="rect">
                        <a:avLst/>
                      </a:prstGeom>
                    </p:spPr>
                  </p:pic>
                </p:oleObj>
              </mc:Fallback>
            </mc:AlternateContent>
          </a:graphicData>
        </a:graphic>
      </p:graphicFrame>
      <p:graphicFrame>
        <p:nvGraphicFramePr>
          <p:cNvPr id="17" name="对象 16"/>
          <p:cNvGraphicFramePr>
            <a:graphicFrameLocks noChangeAspect="1"/>
          </p:cNvGraphicFramePr>
          <p:nvPr/>
        </p:nvGraphicFramePr>
        <p:xfrm>
          <a:off x="6518275" y="1841502"/>
          <a:ext cx="190500" cy="303213"/>
        </p:xfrm>
        <a:graphic>
          <a:graphicData uri="http://schemas.openxmlformats.org/presentationml/2006/ole">
            <mc:AlternateContent xmlns:mc="http://schemas.openxmlformats.org/markup-compatibility/2006">
              <mc:Choice xmlns:v="urn:schemas-microsoft-com:vml" Requires="v">
                <p:oleObj name="Formula" r:id="rId22" imgW="600075" imgH="971550" progId="Equation.Ribbit">
                  <p:embed/>
                </p:oleObj>
              </mc:Choice>
              <mc:Fallback>
                <p:oleObj name="Formula" r:id="rId22" imgW="600075" imgH="971550" progId="Equation.Ribbit">
                  <p:embed/>
                  <p:pic>
                    <p:nvPicPr>
                      <p:cNvPr id="0" name="图片 2074"/>
                      <p:cNvPicPr/>
                      <p:nvPr/>
                    </p:nvPicPr>
                    <p:blipFill>
                      <a:blip r:embed="rId6"/>
                      <a:stretch>
                        <a:fillRect/>
                      </a:stretch>
                    </p:blipFill>
                    <p:spPr>
                      <a:xfrm>
                        <a:off x="6518275" y="1841502"/>
                        <a:ext cx="190500" cy="303213"/>
                      </a:xfrm>
                      <a:prstGeom prst="rect">
                        <a:avLst/>
                      </a:prstGeom>
                    </p:spPr>
                  </p:pic>
                </p:oleObj>
              </mc:Fallback>
            </mc:AlternateContent>
          </a:graphicData>
        </a:graphic>
      </p:graphicFrame>
      <p:graphicFrame>
        <p:nvGraphicFramePr>
          <p:cNvPr id="18" name="对象 17"/>
          <p:cNvGraphicFramePr>
            <a:graphicFrameLocks noChangeAspect="1"/>
          </p:cNvGraphicFramePr>
          <p:nvPr/>
        </p:nvGraphicFramePr>
        <p:xfrm>
          <a:off x="7821615" y="1843090"/>
          <a:ext cx="200025" cy="269875"/>
        </p:xfrm>
        <a:graphic>
          <a:graphicData uri="http://schemas.openxmlformats.org/presentationml/2006/ole">
            <mc:AlternateContent xmlns:mc="http://schemas.openxmlformats.org/markup-compatibility/2006">
              <mc:Choice xmlns:v="urn:schemas-microsoft-com:vml" Requires="v">
                <p:oleObj name="Formula" r:id="rId23" imgW="933450" imgH="1247775" progId="Equation.Ribbit">
                  <p:embed/>
                </p:oleObj>
              </mc:Choice>
              <mc:Fallback>
                <p:oleObj name="Formula" r:id="rId23" imgW="933450" imgH="1247775" progId="Equation.Ribbit">
                  <p:embed/>
                  <p:pic>
                    <p:nvPicPr>
                      <p:cNvPr id="0" name="图片 2075"/>
                      <p:cNvPicPr/>
                      <p:nvPr/>
                    </p:nvPicPr>
                    <p:blipFill>
                      <a:blip r:embed="rId16"/>
                      <a:stretch>
                        <a:fillRect/>
                      </a:stretch>
                    </p:blipFill>
                    <p:spPr>
                      <a:xfrm>
                        <a:off x="7821615" y="1843090"/>
                        <a:ext cx="200025" cy="269875"/>
                      </a:xfrm>
                      <a:prstGeom prst="rect">
                        <a:avLst/>
                      </a:prstGeom>
                    </p:spPr>
                  </p:pic>
                </p:oleObj>
              </mc:Fallback>
            </mc:AlternateContent>
          </a:graphicData>
        </a:graphic>
      </p:graphicFrame>
      <p:graphicFrame>
        <p:nvGraphicFramePr>
          <p:cNvPr id="19" name="对象 18"/>
          <p:cNvGraphicFramePr>
            <a:graphicFrameLocks noChangeAspect="1"/>
          </p:cNvGraphicFramePr>
          <p:nvPr/>
        </p:nvGraphicFramePr>
        <p:xfrm>
          <a:off x="6388102" y="4724400"/>
          <a:ext cx="188913" cy="304800"/>
        </p:xfrm>
        <a:graphic>
          <a:graphicData uri="http://schemas.openxmlformats.org/presentationml/2006/ole">
            <mc:AlternateContent xmlns:mc="http://schemas.openxmlformats.org/markup-compatibility/2006">
              <mc:Choice xmlns:v="urn:schemas-microsoft-com:vml" Requires="v">
                <p:oleObj name="Formula" r:id="rId24" imgW="600075" imgH="971550" progId="Equation.Ribbit">
                  <p:embed/>
                </p:oleObj>
              </mc:Choice>
              <mc:Fallback>
                <p:oleObj name="Formula" r:id="rId24" imgW="600075" imgH="971550" progId="Equation.Ribbit">
                  <p:embed/>
                  <p:pic>
                    <p:nvPicPr>
                      <p:cNvPr id="0" name="图片 2076"/>
                      <p:cNvPicPr/>
                      <p:nvPr/>
                    </p:nvPicPr>
                    <p:blipFill>
                      <a:blip r:embed="rId6"/>
                      <a:stretch>
                        <a:fillRect/>
                      </a:stretch>
                    </p:blipFill>
                    <p:spPr>
                      <a:xfrm>
                        <a:off x="6388102" y="4724400"/>
                        <a:ext cx="188913" cy="304800"/>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p:sp>
        <p:nvSpPr>
          <p:cNvPr id="3" name="文本占位符 2"/>
          <p:cNvSpPr>
            <a:spLocks noGrp="1"/>
          </p:cNvSpPr>
          <p:nvPr>
            <p:ph type="body" sz="quarter" idx="13"/>
          </p:nvPr>
        </p:nvSpPr>
        <p:spPr/>
        <p:txBody>
          <a:bodyPr>
            <a:normAutofit lnSpcReduction="10000"/>
          </a:bodyPr>
          <a:lstStyle/>
          <a:p>
            <a:r>
              <a:rPr lang="zh-CN" altLang="en-US" dirty="0"/>
              <a:t>信息增益实例</a:t>
            </a:r>
          </a:p>
        </p:txBody>
      </p:sp>
      <p:sp>
        <p:nvSpPr>
          <p:cNvPr id="19" name="文本框 28"/>
          <p:cNvSpPr txBox="1"/>
          <p:nvPr/>
        </p:nvSpPr>
        <p:spPr>
          <a:xfrm>
            <a:off x="4479440" y="3745282"/>
            <a:ext cx="723275"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sp>
        <p:nvSpPr>
          <p:cNvPr id="20" name="文本框 29"/>
          <p:cNvSpPr txBox="1"/>
          <p:nvPr/>
        </p:nvSpPr>
        <p:spPr>
          <a:xfrm>
            <a:off x="4594855" y="3208850"/>
            <a:ext cx="492443"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sp>
        <p:nvSpPr>
          <p:cNvPr id="22" name="文本框 31"/>
          <p:cNvSpPr txBox="1"/>
          <p:nvPr/>
        </p:nvSpPr>
        <p:spPr>
          <a:xfrm>
            <a:off x="3745984" y="4761733"/>
            <a:ext cx="723275"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sp>
        <p:nvSpPr>
          <p:cNvPr id="23" name="文本框 32"/>
          <p:cNvSpPr txBox="1"/>
          <p:nvPr/>
        </p:nvSpPr>
        <p:spPr>
          <a:xfrm>
            <a:off x="3861399" y="4225301"/>
            <a:ext cx="492443"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sp>
        <p:nvSpPr>
          <p:cNvPr id="26" name="文本框 25"/>
          <p:cNvSpPr txBox="1"/>
          <p:nvPr/>
        </p:nvSpPr>
        <p:spPr>
          <a:xfrm>
            <a:off x="5650518" y="3246855"/>
            <a:ext cx="2622680" cy="2123658"/>
          </a:xfrm>
          <a:prstGeom prst="rect">
            <a:avLst/>
          </a:prstGeom>
          <a:noFill/>
        </p:spPr>
        <p:txBody>
          <a:bodyPr wrap="square" rtlCol="0">
            <a:spAutoFit/>
          </a:bodyPr>
          <a:lstStyle/>
          <a:p>
            <a:r>
              <a:rPr lang="zh-CN" altLang="en-US" sz="2200" dirty="0">
                <a:latin typeface="Verdana" panose="020B0604030504040204" pitchFamily="34" charset="0"/>
                <a:ea typeface="幼圆" panose="02010509060101010101" pitchFamily="49" charset="-122"/>
              </a:rPr>
              <a:t>该数据集包含</a:t>
            </a:r>
            <a:r>
              <a:rPr lang="en-US" altLang="zh-CN" sz="2200" dirty="0">
                <a:latin typeface="Verdana" panose="020B0604030504040204" pitchFamily="34" charset="0"/>
                <a:ea typeface="幼圆" panose="02010509060101010101" pitchFamily="49" charset="-122"/>
              </a:rPr>
              <a:t>   </a:t>
            </a:r>
            <a:r>
              <a:rPr lang="zh-CN" altLang="en-US" sz="2200" dirty="0">
                <a:latin typeface="Verdana" panose="020B0604030504040204" pitchFamily="34" charset="0"/>
                <a:ea typeface="幼圆" panose="02010509060101010101" pitchFamily="49" charset="-122"/>
              </a:rPr>
              <a:t>个训练样本</a:t>
            </a:r>
            <a:r>
              <a:rPr lang="zh-CN" altLang="en-US" dirty="0"/>
              <a:t>，         ，</a:t>
            </a:r>
            <a:r>
              <a:rPr lang="zh-CN" altLang="en-US" sz="2200" dirty="0">
                <a:latin typeface="Verdana" panose="020B0604030504040204" pitchFamily="34" charset="0"/>
                <a:ea typeface="幼圆" panose="02010509060101010101" pitchFamily="49" charset="-122"/>
              </a:rPr>
              <a:t>其中正例占          ，</a:t>
            </a:r>
            <a:endParaRPr lang="en-US" altLang="zh-CN" sz="2200" dirty="0">
              <a:latin typeface="Verdana" panose="020B0604030504040204" pitchFamily="34" charset="0"/>
              <a:ea typeface="幼圆" panose="02010509060101010101" pitchFamily="49" charset="-122"/>
            </a:endParaRPr>
          </a:p>
          <a:p>
            <a:r>
              <a:rPr lang="zh-CN" altLang="en-US" sz="2200" dirty="0">
                <a:latin typeface="Verdana" panose="020B0604030504040204" pitchFamily="34" charset="0"/>
                <a:ea typeface="幼圆" panose="02010509060101010101" pitchFamily="49" charset="-122"/>
              </a:rPr>
              <a:t>反例占         ，计算得到根结点的信息熵为</a:t>
            </a:r>
          </a:p>
        </p:txBody>
      </p:sp>
      <p:graphicFrame>
        <p:nvGraphicFramePr>
          <p:cNvPr id="27" name="对象 26"/>
          <p:cNvGraphicFramePr>
            <a:graphicFrameLocks noChangeAspect="1"/>
          </p:cNvGraphicFramePr>
          <p:nvPr/>
        </p:nvGraphicFramePr>
        <p:xfrm>
          <a:off x="7023343" y="3677843"/>
          <a:ext cx="755906" cy="292378"/>
        </p:xfrm>
        <a:graphic>
          <a:graphicData uri="http://schemas.openxmlformats.org/presentationml/2006/ole">
            <mc:AlternateContent xmlns:mc="http://schemas.openxmlformats.org/markup-compatibility/2006">
              <mc:Choice xmlns:v="urn:schemas-microsoft-com:vml" Requires="v">
                <p:oleObj name="Formula" r:id="rId2" imgW="3448050" imgH="1333500" progId="Equation.Ribbit">
                  <p:embed/>
                </p:oleObj>
              </mc:Choice>
              <mc:Fallback>
                <p:oleObj name="Formula" r:id="rId2" imgW="3448050" imgH="1333500" progId="Equation.Ribbit">
                  <p:embed/>
                  <p:pic>
                    <p:nvPicPr>
                      <p:cNvPr id="0" name="图片 3078"/>
                      <p:cNvPicPr/>
                      <p:nvPr/>
                    </p:nvPicPr>
                    <p:blipFill>
                      <a:blip r:embed="rId3"/>
                      <a:stretch>
                        <a:fillRect/>
                      </a:stretch>
                    </p:blipFill>
                    <p:spPr>
                      <a:xfrm>
                        <a:off x="7023343" y="3677843"/>
                        <a:ext cx="755906" cy="292378"/>
                      </a:xfrm>
                      <a:prstGeom prst="rect">
                        <a:avLst/>
                      </a:prstGeom>
                    </p:spPr>
                  </p:pic>
                </p:oleObj>
              </mc:Fallback>
            </mc:AlternateContent>
          </a:graphicData>
        </a:graphic>
      </p:graphicFrame>
      <p:graphicFrame>
        <p:nvGraphicFramePr>
          <p:cNvPr id="28" name="对象 27"/>
          <p:cNvGraphicFramePr>
            <a:graphicFrameLocks noChangeAspect="1"/>
          </p:cNvGraphicFramePr>
          <p:nvPr/>
        </p:nvGraphicFramePr>
        <p:xfrm>
          <a:off x="7188202" y="3946525"/>
          <a:ext cx="841375" cy="357188"/>
        </p:xfrm>
        <a:graphic>
          <a:graphicData uri="http://schemas.openxmlformats.org/presentationml/2006/ole">
            <mc:AlternateContent xmlns:mc="http://schemas.openxmlformats.org/markup-compatibility/2006">
              <mc:Choice xmlns:v="urn:schemas-microsoft-com:vml" Requires="v">
                <p:oleObj name="Formula" r:id="rId4" imgW="3590925" imgH="1524000" progId="Equation.Ribbit">
                  <p:embed/>
                </p:oleObj>
              </mc:Choice>
              <mc:Fallback>
                <p:oleObj name="Formula" r:id="rId4" imgW="3590925" imgH="1524000" progId="Equation.Ribbit">
                  <p:embed/>
                  <p:pic>
                    <p:nvPicPr>
                      <p:cNvPr id="0" name="图片 3079"/>
                      <p:cNvPicPr/>
                      <p:nvPr/>
                    </p:nvPicPr>
                    <p:blipFill>
                      <a:blip r:embed="rId5"/>
                      <a:stretch>
                        <a:fillRect/>
                      </a:stretch>
                    </p:blipFill>
                    <p:spPr>
                      <a:xfrm>
                        <a:off x="7188202" y="3946525"/>
                        <a:ext cx="841375" cy="357188"/>
                      </a:xfrm>
                      <a:prstGeom prst="rect">
                        <a:avLst/>
                      </a:prstGeom>
                    </p:spPr>
                  </p:pic>
                </p:oleObj>
              </mc:Fallback>
            </mc:AlternateContent>
          </a:graphicData>
        </a:graphic>
      </p:graphicFrame>
      <p:graphicFrame>
        <p:nvGraphicFramePr>
          <p:cNvPr id="29" name="对象 28"/>
          <p:cNvGraphicFramePr>
            <a:graphicFrameLocks noChangeAspect="1"/>
          </p:cNvGraphicFramePr>
          <p:nvPr/>
        </p:nvGraphicFramePr>
        <p:xfrm>
          <a:off x="6602415" y="4292602"/>
          <a:ext cx="801687" cy="339725"/>
        </p:xfrm>
        <a:graphic>
          <a:graphicData uri="http://schemas.openxmlformats.org/presentationml/2006/ole">
            <mc:AlternateContent xmlns:mc="http://schemas.openxmlformats.org/markup-compatibility/2006">
              <mc:Choice xmlns:v="urn:schemas-microsoft-com:vml" Requires="v">
                <p:oleObj name="Formula" r:id="rId6" imgW="3590925" imgH="1524000" progId="Equation.Ribbit">
                  <p:embed/>
                </p:oleObj>
              </mc:Choice>
              <mc:Fallback>
                <p:oleObj name="Formula" r:id="rId6" imgW="3590925" imgH="1524000" progId="Equation.Ribbit">
                  <p:embed/>
                  <p:pic>
                    <p:nvPicPr>
                      <p:cNvPr id="0" name="图片 3080"/>
                      <p:cNvPicPr/>
                      <p:nvPr/>
                    </p:nvPicPr>
                    <p:blipFill>
                      <a:blip r:embed="rId7"/>
                      <a:stretch>
                        <a:fillRect/>
                      </a:stretch>
                    </p:blipFill>
                    <p:spPr>
                      <a:xfrm>
                        <a:off x="6602415" y="4292602"/>
                        <a:ext cx="801687" cy="339725"/>
                      </a:xfrm>
                      <a:prstGeom prst="rect">
                        <a:avLst/>
                      </a:prstGeom>
                    </p:spPr>
                  </p:pic>
                </p:oleObj>
              </mc:Fallback>
            </mc:AlternateContent>
          </a:graphicData>
        </a:graphic>
      </p:graphicFrame>
      <p:graphicFrame>
        <p:nvGraphicFramePr>
          <p:cNvPr id="31" name="内容占位符 3"/>
          <p:cNvGraphicFramePr>
            <a:graphicFrameLocks noChangeAspect="1"/>
          </p:cNvGraphicFramePr>
          <p:nvPr/>
        </p:nvGraphicFramePr>
        <p:xfrm>
          <a:off x="1136650" y="5370515"/>
          <a:ext cx="6959600" cy="788987"/>
        </p:xfrm>
        <a:graphic>
          <a:graphicData uri="http://schemas.openxmlformats.org/presentationml/2006/ole">
            <mc:AlternateContent xmlns:mc="http://schemas.openxmlformats.org/markup-compatibility/2006">
              <mc:Choice xmlns:v="urn:schemas-microsoft-com:vml" Requires="v">
                <p:oleObj name="Formula" r:id="rId8" imgW="30537150" imgH="3448050" progId="Equation.Ribbit">
                  <p:embed/>
                </p:oleObj>
              </mc:Choice>
              <mc:Fallback>
                <p:oleObj name="Formula" r:id="rId8" imgW="30537150" imgH="3448050" progId="Equation.Ribbit">
                  <p:embed/>
                  <p:pic>
                    <p:nvPicPr>
                      <p:cNvPr id="0" name="图片 3081"/>
                      <p:cNvPicPr/>
                      <p:nvPr/>
                    </p:nvPicPr>
                    <p:blipFill>
                      <a:blip r:embed="rId9"/>
                      <a:stretch>
                        <a:fillRect/>
                      </a:stretch>
                    </p:blipFill>
                    <p:spPr>
                      <a:xfrm>
                        <a:off x="1136650" y="5370515"/>
                        <a:ext cx="6959600" cy="788987"/>
                      </a:xfrm>
                      <a:prstGeom prst="rect">
                        <a:avLst/>
                      </a:prstGeom>
                    </p:spPr>
                  </p:pic>
                </p:oleObj>
              </mc:Fallback>
            </mc:AlternateContent>
          </a:graphicData>
        </a:graphic>
      </p:graphicFrame>
      <p:graphicFrame>
        <p:nvGraphicFramePr>
          <p:cNvPr id="4" name="对象 3"/>
          <p:cNvGraphicFramePr>
            <a:graphicFrameLocks noChangeAspect="1"/>
          </p:cNvGraphicFramePr>
          <p:nvPr/>
        </p:nvGraphicFramePr>
        <p:xfrm>
          <a:off x="7458075" y="3352800"/>
          <a:ext cx="266700" cy="304800"/>
        </p:xfrm>
        <a:graphic>
          <a:graphicData uri="http://schemas.openxmlformats.org/presentationml/2006/ole">
            <mc:AlternateContent xmlns:mc="http://schemas.openxmlformats.org/markup-compatibility/2006">
              <mc:Choice xmlns:v="urn:schemas-microsoft-com:vml" Requires="v">
                <p:oleObj name="Formula" r:id="rId10" imgW="1085850" imgH="1238250" progId="Equation.Ribbit">
                  <p:embed/>
                </p:oleObj>
              </mc:Choice>
              <mc:Fallback>
                <p:oleObj name="Formula" r:id="rId10" imgW="1085850" imgH="1238250" progId="Equation.Ribbit">
                  <p:embed/>
                  <p:pic>
                    <p:nvPicPr>
                      <p:cNvPr id="0" name="图片 3082"/>
                      <p:cNvPicPr/>
                      <p:nvPr/>
                    </p:nvPicPr>
                    <p:blipFill>
                      <a:blip r:embed="rId11"/>
                      <a:stretch>
                        <a:fillRect/>
                      </a:stretch>
                    </p:blipFill>
                    <p:spPr>
                      <a:xfrm>
                        <a:off x="7458075" y="3352800"/>
                        <a:ext cx="266700" cy="304800"/>
                      </a:xfrm>
                      <a:prstGeom prst="rect">
                        <a:avLst/>
                      </a:prstGeom>
                    </p:spPr>
                  </p:pic>
                </p:oleObj>
              </mc:Fallback>
            </mc:AlternateContent>
          </a:graphicData>
        </a:graphic>
      </p:graphicFrame>
      <p:pic>
        <p:nvPicPr>
          <p:cNvPr id="6" name="图片 5"/>
          <p:cNvPicPr>
            <a:picLocks noChangeAspect="1"/>
          </p:cNvPicPr>
          <p:nvPr/>
        </p:nvPicPr>
        <p:blipFill>
          <a:blip r:embed="rId12"/>
          <a:stretch>
            <a:fillRect/>
          </a:stretch>
        </p:blipFill>
        <p:spPr>
          <a:xfrm>
            <a:off x="457075" y="1696261"/>
            <a:ext cx="5128424" cy="360069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p:sp>
        <p:nvSpPr>
          <p:cNvPr id="3" name="内容占位符 2"/>
          <p:cNvSpPr>
            <a:spLocks noGrp="1"/>
          </p:cNvSpPr>
          <p:nvPr>
            <p:ph idx="1"/>
          </p:nvPr>
        </p:nvSpPr>
        <p:spPr>
          <a:xfrm>
            <a:off x="51671" y="1081265"/>
            <a:ext cx="8616950" cy="4930775"/>
          </a:xfrm>
        </p:spPr>
        <p:txBody>
          <a:bodyPr/>
          <a:lstStyle/>
          <a:p>
            <a:r>
              <a:rPr lang="zh-CN" altLang="en-US" dirty="0"/>
              <a:t>以属性“色泽”为例，其对应的</a:t>
            </a:r>
            <a:r>
              <a:rPr lang="en-US" altLang="zh-CN" dirty="0"/>
              <a:t>  </a:t>
            </a:r>
            <a:r>
              <a:rPr lang="zh-CN" altLang="en-US" dirty="0"/>
              <a:t>个数据子集分别为    </a:t>
            </a:r>
            <a:r>
              <a:rPr lang="en-US" altLang="zh-CN" dirty="0"/>
              <a:t>(</a:t>
            </a:r>
            <a:r>
              <a:rPr lang="zh-CN" altLang="en-US" dirty="0"/>
              <a:t>色泽</a:t>
            </a:r>
            <a:r>
              <a:rPr lang="en-US" altLang="zh-CN" dirty="0"/>
              <a:t>=</a:t>
            </a:r>
            <a:r>
              <a:rPr lang="zh-CN" altLang="en-US" dirty="0"/>
              <a:t>青绿</a:t>
            </a:r>
            <a:r>
              <a:rPr lang="en-US" altLang="zh-CN" dirty="0"/>
              <a:t>)</a:t>
            </a:r>
            <a:r>
              <a:rPr lang="zh-CN" altLang="en-US" dirty="0"/>
              <a:t>，  </a:t>
            </a:r>
            <a:r>
              <a:rPr lang="en-US" altLang="zh-CN" dirty="0"/>
              <a:t> (</a:t>
            </a:r>
            <a:r>
              <a:rPr lang="zh-CN" altLang="en-US" dirty="0"/>
              <a:t>色泽</a:t>
            </a:r>
            <a:r>
              <a:rPr lang="en-US" altLang="zh-CN" dirty="0"/>
              <a:t>=</a:t>
            </a:r>
            <a:r>
              <a:rPr lang="zh-CN" altLang="en-US" dirty="0"/>
              <a:t>乌黑</a:t>
            </a:r>
            <a:r>
              <a:rPr lang="en-US" altLang="zh-CN" dirty="0"/>
              <a:t>)</a:t>
            </a:r>
            <a:r>
              <a:rPr lang="zh-CN" altLang="en-US" dirty="0"/>
              <a:t>，   </a:t>
            </a:r>
            <a:r>
              <a:rPr lang="en-US" altLang="zh-CN" dirty="0"/>
              <a:t>(</a:t>
            </a:r>
            <a:r>
              <a:rPr lang="zh-CN" altLang="en-US" dirty="0"/>
              <a:t>色泽</a:t>
            </a:r>
            <a:r>
              <a:rPr lang="en-US" altLang="zh-CN" dirty="0"/>
              <a:t>=</a:t>
            </a:r>
            <a:r>
              <a:rPr lang="zh-CN" altLang="en-US" dirty="0"/>
              <a:t>浅白</a:t>
            </a:r>
            <a:r>
              <a:rPr lang="en-US" altLang="zh-CN" dirty="0"/>
              <a:t>)</a:t>
            </a:r>
          </a:p>
          <a:p>
            <a:r>
              <a:rPr lang="zh-CN" altLang="en-US" dirty="0"/>
              <a:t>子集    包含编号为                        的</a:t>
            </a:r>
            <a:r>
              <a:rPr lang="en-US" altLang="zh-CN" dirty="0"/>
              <a:t>  </a:t>
            </a:r>
            <a:r>
              <a:rPr lang="zh-CN" altLang="en-US" dirty="0"/>
              <a:t>个样例，其中正例占</a:t>
            </a:r>
            <a:endParaRPr lang="en-US" altLang="zh-CN" dirty="0"/>
          </a:p>
          <a:p>
            <a:pPr marL="0" indent="0">
              <a:buNone/>
            </a:pPr>
            <a:r>
              <a:rPr lang="en-US" altLang="zh-CN" dirty="0"/>
              <a:t>             </a:t>
            </a:r>
            <a:r>
              <a:rPr lang="zh-CN" altLang="en-US" dirty="0"/>
              <a:t>，反例占          ，  、   同理，</a:t>
            </a:r>
            <a:r>
              <a:rPr lang="en-US" altLang="zh-CN" dirty="0"/>
              <a:t>  </a:t>
            </a:r>
            <a:r>
              <a:rPr lang="zh-CN" altLang="en-US" dirty="0"/>
              <a:t>个结点的信息熵为：</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342900" indent="-342900"/>
            <a:r>
              <a:rPr lang="zh-CN" altLang="en-US" dirty="0"/>
              <a:t>属性“色泽”的信息增益为</a:t>
            </a:r>
            <a:endParaRPr lang="en-US" altLang="zh-CN" dirty="0"/>
          </a:p>
        </p:txBody>
      </p:sp>
      <p:graphicFrame>
        <p:nvGraphicFramePr>
          <p:cNvPr id="4" name="对象 3"/>
          <p:cNvGraphicFramePr>
            <a:graphicFrameLocks noChangeAspect="1"/>
          </p:cNvGraphicFramePr>
          <p:nvPr/>
        </p:nvGraphicFramePr>
        <p:xfrm>
          <a:off x="6918327" y="1144588"/>
          <a:ext cx="307975" cy="317500"/>
        </p:xfrm>
        <a:graphic>
          <a:graphicData uri="http://schemas.openxmlformats.org/presentationml/2006/ole">
            <mc:AlternateContent xmlns:mc="http://schemas.openxmlformats.org/markup-compatibility/2006">
              <mc:Choice xmlns:v="urn:schemas-microsoft-com:vml" Requires="v">
                <p:oleObj name="Formula" r:id="rId2" imgW="1333500" imgH="1381125" progId="Equation.Ribbit">
                  <p:embed/>
                </p:oleObj>
              </mc:Choice>
              <mc:Fallback>
                <p:oleObj name="Formula" r:id="rId2" imgW="1333500" imgH="1381125" progId="Equation.Ribbit">
                  <p:embed/>
                  <p:pic>
                    <p:nvPicPr>
                      <p:cNvPr id="0" name="图片 4117"/>
                      <p:cNvPicPr/>
                      <p:nvPr/>
                    </p:nvPicPr>
                    <p:blipFill>
                      <a:blip r:embed="rId3"/>
                      <a:stretch>
                        <a:fillRect/>
                      </a:stretch>
                    </p:blipFill>
                    <p:spPr>
                      <a:xfrm>
                        <a:off x="6918327" y="1144588"/>
                        <a:ext cx="307975" cy="31750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1016000" y="1457325"/>
          <a:ext cx="312738" cy="319088"/>
        </p:xfrm>
        <a:graphic>
          <a:graphicData uri="http://schemas.openxmlformats.org/presentationml/2006/ole">
            <mc:AlternateContent xmlns:mc="http://schemas.openxmlformats.org/markup-compatibility/2006">
              <mc:Choice xmlns:v="urn:schemas-microsoft-com:vml" Requires="v">
                <p:oleObj name="Formula" r:id="rId4" imgW="1352550" imgH="1381125" progId="Equation.Ribbit">
                  <p:embed/>
                </p:oleObj>
              </mc:Choice>
              <mc:Fallback>
                <p:oleObj name="Formula" r:id="rId4" imgW="1352550" imgH="1381125" progId="Equation.Ribbit">
                  <p:embed/>
                  <p:pic>
                    <p:nvPicPr>
                      <p:cNvPr id="0" name="图片 4118"/>
                      <p:cNvPicPr/>
                      <p:nvPr/>
                    </p:nvPicPr>
                    <p:blipFill>
                      <a:blip r:embed="rId5"/>
                      <a:stretch>
                        <a:fillRect/>
                      </a:stretch>
                    </p:blipFill>
                    <p:spPr>
                      <a:xfrm>
                        <a:off x="1016000" y="1457325"/>
                        <a:ext cx="312738" cy="319088"/>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3109915" y="1446213"/>
          <a:ext cx="314325" cy="317500"/>
        </p:xfrm>
        <a:graphic>
          <a:graphicData uri="http://schemas.openxmlformats.org/presentationml/2006/ole">
            <mc:AlternateContent xmlns:mc="http://schemas.openxmlformats.org/markup-compatibility/2006">
              <mc:Choice xmlns:v="urn:schemas-microsoft-com:vml" Requires="v">
                <p:oleObj name="Formula" r:id="rId6" imgW="1362075" imgH="1381125" progId="Equation.Ribbit">
                  <p:embed/>
                </p:oleObj>
              </mc:Choice>
              <mc:Fallback>
                <p:oleObj name="Formula" r:id="rId6" imgW="1362075" imgH="1381125" progId="Equation.Ribbit">
                  <p:embed/>
                  <p:pic>
                    <p:nvPicPr>
                      <p:cNvPr id="0" name="图片 4119"/>
                      <p:cNvPicPr/>
                      <p:nvPr/>
                    </p:nvPicPr>
                    <p:blipFill>
                      <a:blip r:embed="rId7"/>
                      <a:stretch>
                        <a:fillRect/>
                      </a:stretch>
                    </p:blipFill>
                    <p:spPr>
                      <a:xfrm>
                        <a:off x="3109915" y="1446213"/>
                        <a:ext cx="314325" cy="317500"/>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1093790" y="1858965"/>
          <a:ext cx="306387" cy="319087"/>
        </p:xfrm>
        <a:graphic>
          <a:graphicData uri="http://schemas.openxmlformats.org/presentationml/2006/ole">
            <mc:AlternateContent xmlns:mc="http://schemas.openxmlformats.org/markup-compatibility/2006">
              <mc:Choice xmlns:v="urn:schemas-microsoft-com:vml" Requires="v">
                <p:oleObj name="Formula" r:id="rId8" imgW="1333500" imgH="1381125" progId="Equation.Ribbit">
                  <p:embed/>
                </p:oleObj>
              </mc:Choice>
              <mc:Fallback>
                <p:oleObj name="Formula" r:id="rId8" imgW="1333500" imgH="1381125" progId="Equation.Ribbit">
                  <p:embed/>
                  <p:pic>
                    <p:nvPicPr>
                      <p:cNvPr id="0" name="图片 4120"/>
                      <p:cNvPicPr/>
                      <p:nvPr/>
                    </p:nvPicPr>
                    <p:blipFill>
                      <a:blip r:embed="rId3"/>
                      <a:stretch>
                        <a:fillRect/>
                      </a:stretch>
                    </p:blipFill>
                    <p:spPr>
                      <a:xfrm>
                        <a:off x="1093790" y="1858965"/>
                        <a:ext cx="306387" cy="319087"/>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447677" y="2216152"/>
          <a:ext cx="849313" cy="403225"/>
        </p:xfrm>
        <a:graphic>
          <a:graphicData uri="http://schemas.openxmlformats.org/presentationml/2006/ole">
            <mc:AlternateContent xmlns:mc="http://schemas.openxmlformats.org/markup-compatibility/2006">
              <mc:Choice xmlns:v="urn:schemas-microsoft-com:vml" Requires="v">
                <p:oleObj name="Formula" r:id="rId9" imgW="3190875" imgH="1524000" progId="Equation.Ribbit">
                  <p:embed/>
                </p:oleObj>
              </mc:Choice>
              <mc:Fallback>
                <p:oleObj name="Formula" r:id="rId9" imgW="3190875" imgH="1524000" progId="Equation.Ribbit">
                  <p:embed/>
                  <p:pic>
                    <p:nvPicPr>
                      <p:cNvPr id="0" name="图片 4121"/>
                      <p:cNvPicPr/>
                      <p:nvPr/>
                    </p:nvPicPr>
                    <p:blipFill>
                      <a:blip r:embed="rId10"/>
                      <a:stretch>
                        <a:fillRect/>
                      </a:stretch>
                    </p:blipFill>
                    <p:spPr>
                      <a:xfrm>
                        <a:off x="447677" y="2216152"/>
                        <a:ext cx="849313" cy="403225"/>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2600325" y="2217738"/>
          <a:ext cx="838200" cy="398462"/>
        </p:xfrm>
        <a:graphic>
          <a:graphicData uri="http://schemas.openxmlformats.org/presentationml/2006/ole">
            <mc:AlternateContent xmlns:mc="http://schemas.openxmlformats.org/markup-compatibility/2006">
              <mc:Choice xmlns:v="urn:schemas-microsoft-com:vml" Requires="v">
                <p:oleObj name="Formula" r:id="rId11" imgW="3190875" imgH="1524000" progId="Equation.Ribbit">
                  <p:embed/>
                </p:oleObj>
              </mc:Choice>
              <mc:Fallback>
                <p:oleObj name="Formula" r:id="rId11" imgW="3190875" imgH="1524000" progId="Equation.Ribbit">
                  <p:embed/>
                  <p:pic>
                    <p:nvPicPr>
                      <p:cNvPr id="0" name="图片 4122"/>
                      <p:cNvPicPr/>
                      <p:nvPr/>
                    </p:nvPicPr>
                    <p:blipFill>
                      <a:blip r:embed="rId12"/>
                      <a:stretch>
                        <a:fillRect/>
                      </a:stretch>
                    </p:blipFill>
                    <p:spPr>
                      <a:xfrm>
                        <a:off x="2600325" y="2217738"/>
                        <a:ext cx="838200" cy="398462"/>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3733800" y="2270125"/>
          <a:ext cx="311150" cy="319088"/>
        </p:xfrm>
        <a:graphic>
          <a:graphicData uri="http://schemas.openxmlformats.org/presentationml/2006/ole">
            <mc:AlternateContent xmlns:mc="http://schemas.openxmlformats.org/markup-compatibility/2006">
              <mc:Choice xmlns:v="urn:schemas-microsoft-com:vml" Requires="v">
                <p:oleObj name="Formula" r:id="rId13" imgW="1352550" imgH="1381125" progId="Equation.Ribbit">
                  <p:embed/>
                </p:oleObj>
              </mc:Choice>
              <mc:Fallback>
                <p:oleObj name="Formula" r:id="rId13" imgW="1352550" imgH="1381125" progId="Equation.Ribbit">
                  <p:embed/>
                  <p:pic>
                    <p:nvPicPr>
                      <p:cNvPr id="0" name="图片 4123"/>
                      <p:cNvPicPr/>
                      <p:nvPr/>
                    </p:nvPicPr>
                    <p:blipFill>
                      <a:blip r:embed="rId5"/>
                      <a:stretch>
                        <a:fillRect/>
                      </a:stretch>
                    </p:blipFill>
                    <p:spPr>
                      <a:xfrm>
                        <a:off x="3733800" y="2270125"/>
                        <a:ext cx="311150" cy="319088"/>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4203702" y="2270125"/>
          <a:ext cx="314325" cy="319088"/>
        </p:xfrm>
        <a:graphic>
          <a:graphicData uri="http://schemas.openxmlformats.org/presentationml/2006/ole">
            <mc:AlternateContent xmlns:mc="http://schemas.openxmlformats.org/markup-compatibility/2006">
              <mc:Choice xmlns:v="urn:schemas-microsoft-com:vml" Requires="v">
                <p:oleObj name="Formula" r:id="rId14" imgW="1362075" imgH="1381125" progId="Equation.Ribbit">
                  <p:embed/>
                </p:oleObj>
              </mc:Choice>
              <mc:Fallback>
                <p:oleObj name="Formula" r:id="rId14" imgW="1362075" imgH="1381125" progId="Equation.Ribbit">
                  <p:embed/>
                  <p:pic>
                    <p:nvPicPr>
                      <p:cNvPr id="0" name="图片 4124"/>
                      <p:cNvPicPr/>
                      <p:nvPr/>
                    </p:nvPicPr>
                    <p:blipFill>
                      <a:blip r:embed="rId7"/>
                      <a:stretch>
                        <a:fillRect/>
                      </a:stretch>
                    </p:blipFill>
                    <p:spPr>
                      <a:xfrm>
                        <a:off x="4203702" y="2270125"/>
                        <a:ext cx="314325" cy="319088"/>
                      </a:xfrm>
                      <a:prstGeom prst="rect">
                        <a:avLst/>
                      </a:prstGeom>
                    </p:spPr>
                  </p:pic>
                </p:oleObj>
              </mc:Fallback>
            </mc:AlternateContent>
          </a:graphicData>
        </a:graphic>
      </p:graphicFrame>
      <p:graphicFrame>
        <p:nvGraphicFramePr>
          <p:cNvPr id="17" name="内容占位符 3"/>
          <p:cNvGraphicFramePr>
            <a:graphicFrameLocks noChangeAspect="1"/>
          </p:cNvGraphicFramePr>
          <p:nvPr/>
        </p:nvGraphicFramePr>
        <p:xfrm>
          <a:off x="2146302" y="2760663"/>
          <a:ext cx="4887913" cy="387350"/>
        </p:xfrm>
        <a:graphic>
          <a:graphicData uri="http://schemas.openxmlformats.org/presentationml/2006/ole">
            <mc:AlternateContent xmlns:mc="http://schemas.openxmlformats.org/markup-compatibility/2006">
              <mc:Choice xmlns:v="urn:schemas-microsoft-com:vml" Requires="v">
                <p:oleObj name="Formula" r:id="rId15" imgW="19373850" imgH="1524000" progId="Equation.Ribbit">
                  <p:embed/>
                </p:oleObj>
              </mc:Choice>
              <mc:Fallback>
                <p:oleObj name="Formula" r:id="rId15" imgW="19373850" imgH="1524000" progId="Equation.Ribbit">
                  <p:embed/>
                  <p:pic>
                    <p:nvPicPr>
                      <p:cNvPr id="0" name="图片 4125"/>
                      <p:cNvPicPr/>
                      <p:nvPr/>
                    </p:nvPicPr>
                    <p:blipFill>
                      <a:blip r:embed="rId16"/>
                      <a:stretch>
                        <a:fillRect/>
                      </a:stretch>
                    </p:blipFill>
                    <p:spPr>
                      <a:xfrm>
                        <a:off x="2146302" y="2760663"/>
                        <a:ext cx="4887913" cy="387350"/>
                      </a:xfrm>
                      <a:prstGeom prst="rect">
                        <a:avLst/>
                      </a:prstGeom>
                    </p:spPr>
                  </p:pic>
                </p:oleObj>
              </mc:Fallback>
            </mc:AlternateContent>
          </a:graphicData>
        </a:graphic>
      </p:graphicFrame>
      <p:graphicFrame>
        <p:nvGraphicFramePr>
          <p:cNvPr id="21" name="内容占位符 3"/>
          <p:cNvGraphicFramePr>
            <a:graphicFrameLocks noChangeAspect="1"/>
          </p:cNvGraphicFramePr>
          <p:nvPr/>
        </p:nvGraphicFramePr>
        <p:xfrm>
          <a:off x="2146302" y="3255965"/>
          <a:ext cx="4887913" cy="388937"/>
        </p:xfrm>
        <a:graphic>
          <a:graphicData uri="http://schemas.openxmlformats.org/presentationml/2006/ole">
            <mc:AlternateContent xmlns:mc="http://schemas.openxmlformats.org/markup-compatibility/2006">
              <mc:Choice xmlns:v="urn:schemas-microsoft-com:vml" Requires="v">
                <p:oleObj name="Formula" r:id="rId17" imgW="19373850" imgH="1533525" progId="Equation.Ribbit">
                  <p:embed/>
                </p:oleObj>
              </mc:Choice>
              <mc:Fallback>
                <p:oleObj name="Formula" r:id="rId17" imgW="19373850" imgH="1533525" progId="Equation.Ribbit">
                  <p:embed/>
                  <p:pic>
                    <p:nvPicPr>
                      <p:cNvPr id="0" name="图片 4126"/>
                      <p:cNvPicPr/>
                      <p:nvPr/>
                    </p:nvPicPr>
                    <p:blipFill>
                      <a:blip r:embed="rId18"/>
                      <a:stretch>
                        <a:fillRect/>
                      </a:stretch>
                    </p:blipFill>
                    <p:spPr>
                      <a:xfrm>
                        <a:off x="2146302" y="3255965"/>
                        <a:ext cx="4887913" cy="388937"/>
                      </a:xfrm>
                      <a:prstGeom prst="rect">
                        <a:avLst/>
                      </a:prstGeom>
                    </p:spPr>
                  </p:pic>
                </p:oleObj>
              </mc:Fallback>
            </mc:AlternateContent>
          </a:graphicData>
        </a:graphic>
      </p:graphicFrame>
      <p:graphicFrame>
        <p:nvGraphicFramePr>
          <p:cNvPr id="22" name="内容占位符 3"/>
          <p:cNvGraphicFramePr>
            <a:graphicFrameLocks noChangeAspect="1"/>
          </p:cNvGraphicFramePr>
          <p:nvPr/>
        </p:nvGraphicFramePr>
        <p:xfrm>
          <a:off x="2146302" y="3749675"/>
          <a:ext cx="4887913" cy="388938"/>
        </p:xfrm>
        <a:graphic>
          <a:graphicData uri="http://schemas.openxmlformats.org/presentationml/2006/ole">
            <mc:AlternateContent xmlns:mc="http://schemas.openxmlformats.org/markup-compatibility/2006">
              <mc:Choice xmlns:v="urn:schemas-microsoft-com:vml" Requires="v">
                <p:oleObj name="Formula" r:id="rId19" imgW="19364325" imgH="1533525" progId="Equation.Ribbit">
                  <p:embed/>
                </p:oleObj>
              </mc:Choice>
              <mc:Fallback>
                <p:oleObj name="Formula" r:id="rId19" imgW="19364325" imgH="1533525" progId="Equation.Ribbit">
                  <p:embed/>
                  <p:pic>
                    <p:nvPicPr>
                      <p:cNvPr id="0" name="图片 4127"/>
                      <p:cNvPicPr/>
                      <p:nvPr/>
                    </p:nvPicPr>
                    <p:blipFill>
                      <a:blip r:embed="rId20"/>
                      <a:stretch>
                        <a:fillRect/>
                      </a:stretch>
                    </p:blipFill>
                    <p:spPr>
                      <a:xfrm>
                        <a:off x="2146302" y="3749675"/>
                        <a:ext cx="4887913" cy="388938"/>
                      </a:xfrm>
                      <a:prstGeom prst="rect">
                        <a:avLst/>
                      </a:prstGeom>
                    </p:spPr>
                  </p:pic>
                </p:oleObj>
              </mc:Fallback>
            </mc:AlternateContent>
          </a:graphicData>
        </a:graphic>
      </p:graphicFrame>
      <p:graphicFrame>
        <p:nvGraphicFramePr>
          <p:cNvPr id="26" name="对象 25"/>
          <p:cNvGraphicFramePr>
            <a:graphicFrameLocks noChangeAspect="1"/>
          </p:cNvGraphicFramePr>
          <p:nvPr/>
        </p:nvGraphicFramePr>
        <p:xfrm>
          <a:off x="644527" y="4768852"/>
          <a:ext cx="4506913" cy="722313"/>
        </p:xfrm>
        <a:graphic>
          <a:graphicData uri="http://schemas.openxmlformats.org/presentationml/2006/ole">
            <mc:AlternateContent xmlns:mc="http://schemas.openxmlformats.org/markup-compatibility/2006">
              <mc:Choice xmlns:v="urn:schemas-microsoft-com:vml" Requires="v">
                <p:oleObj name="Formula" r:id="rId21" imgW="21574125" imgH="3457575" progId="Equation.Ribbit">
                  <p:embed/>
                </p:oleObj>
              </mc:Choice>
              <mc:Fallback>
                <p:oleObj name="Formula" r:id="rId21" imgW="21574125" imgH="3457575" progId="Equation.Ribbit">
                  <p:embed/>
                  <p:pic>
                    <p:nvPicPr>
                      <p:cNvPr id="0" name="图片 4128"/>
                      <p:cNvPicPr/>
                      <p:nvPr/>
                    </p:nvPicPr>
                    <p:blipFill>
                      <a:blip r:embed="rId22"/>
                      <a:stretch>
                        <a:fillRect/>
                      </a:stretch>
                    </p:blipFill>
                    <p:spPr>
                      <a:xfrm>
                        <a:off x="644527" y="4768852"/>
                        <a:ext cx="4506913" cy="722313"/>
                      </a:xfrm>
                      <a:prstGeom prst="rect">
                        <a:avLst/>
                      </a:prstGeom>
                    </p:spPr>
                  </p:pic>
                </p:oleObj>
              </mc:Fallback>
            </mc:AlternateContent>
          </a:graphicData>
        </a:graphic>
      </p:graphicFrame>
      <p:graphicFrame>
        <p:nvGraphicFramePr>
          <p:cNvPr id="27" name="对象 26"/>
          <p:cNvGraphicFramePr>
            <a:graphicFrameLocks noChangeAspect="1"/>
          </p:cNvGraphicFramePr>
          <p:nvPr/>
        </p:nvGraphicFramePr>
        <p:xfrm>
          <a:off x="2159002" y="5514977"/>
          <a:ext cx="5343525" cy="346075"/>
        </p:xfrm>
        <a:graphic>
          <a:graphicData uri="http://schemas.openxmlformats.org/presentationml/2006/ole">
            <mc:AlternateContent xmlns:mc="http://schemas.openxmlformats.org/markup-compatibility/2006">
              <mc:Choice xmlns:v="urn:schemas-microsoft-com:vml" Requires="v">
                <p:oleObj name="Formula" r:id="rId23" imgW="23545800" imgH="1524000" progId="Equation.Ribbit">
                  <p:embed/>
                </p:oleObj>
              </mc:Choice>
              <mc:Fallback>
                <p:oleObj name="Formula" r:id="rId23" imgW="23545800" imgH="1524000" progId="Equation.Ribbit">
                  <p:embed/>
                  <p:pic>
                    <p:nvPicPr>
                      <p:cNvPr id="0" name="图片 4129"/>
                      <p:cNvPicPr/>
                      <p:nvPr/>
                    </p:nvPicPr>
                    <p:blipFill>
                      <a:blip r:embed="rId24"/>
                      <a:stretch>
                        <a:fillRect/>
                      </a:stretch>
                    </p:blipFill>
                    <p:spPr>
                      <a:xfrm>
                        <a:off x="2159002" y="5514977"/>
                        <a:ext cx="5343525" cy="346075"/>
                      </a:xfrm>
                      <a:prstGeom prst="rect">
                        <a:avLst/>
                      </a:prstGeom>
                    </p:spPr>
                  </p:pic>
                </p:oleObj>
              </mc:Fallback>
            </mc:AlternateContent>
          </a:graphicData>
        </a:graphic>
      </p:graphicFrame>
      <p:graphicFrame>
        <p:nvGraphicFramePr>
          <p:cNvPr id="28" name="对象 27"/>
          <p:cNvGraphicFramePr>
            <a:graphicFrameLocks noChangeAspect="1"/>
          </p:cNvGraphicFramePr>
          <p:nvPr/>
        </p:nvGraphicFramePr>
        <p:xfrm>
          <a:off x="2160590" y="5940425"/>
          <a:ext cx="828675" cy="273050"/>
        </p:xfrm>
        <a:graphic>
          <a:graphicData uri="http://schemas.openxmlformats.org/presentationml/2006/ole">
            <mc:AlternateContent xmlns:mc="http://schemas.openxmlformats.org/markup-compatibility/2006">
              <mc:Choice xmlns:v="urn:schemas-microsoft-com:vml" Requires="v">
                <p:oleObj name="Formula" r:id="rId25" imgW="3714750" imgH="1219200" progId="Equation.Ribbit">
                  <p:embed/>
                </p:oleObj>
              </mc:Choice>
              <mc:Fallback>
                <p:oleObj name="Formula" r:id="rId25" imgW="3714750" imgH="1219200" progId="Equation.Ribbit">
                  <p:embed/>
                  <p:pic>
                    <p:nvPicPr>
                      <p:cNvPr id="0" name="图片 4130"/>
                      <p:cNvPicPr/>
                      <p:nvPr/>
                    </p:nvPicPr>
                    <p:blipFill>
                      <a:blip r:embed="rId26"/>
                      <a:stretch>
                        <a:fillRect/>
                      </a:stretch>
                    </p:blipFill>
                    <p:spPr>
                      <a:xfrm>
                        <a:off x="2160590" y="5940425"/>
                        <a:ext cx="828675" cy="27305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2846390" y="1822452"/>
          <a:ext cx="2363787" cy="366713"/>
        </p:xfrm>
        <a:graphic>
          <a:graphicData uri="http://schemas.openxmlformats.org/presentationml/2006/ole">
            <mc:AlternateContent xmlns:mc="http://schemas.openxmlformats.org/markup-compatibility/2006">
              <mc:Choice xmlns:v="urn:schemas-microsoft-com:vml" Requires="v">
                <p:oleObj name="Formula" r:id="rId27" imgW="8582025" imgH="1333500" progId="Equation.Ribbit">
                  <p:embed/>
                </p:oleObj>
              </mc:Choice>
              <mc:Fallback>
                <p:oleObj name="Formula" r:id="rId27" imgW="8582025" imgH="1333500" progId="Equation.Ribbit">
                  <p:embed/>
                  <p:pic>
                    <p:nvPicPr>
                      <p:cNvPr id="0" name="图片 4131"/>
                      <p:cNvPicPr/>
                      <p:nvPr/>
                    </p:nvPicPr>
                    <p:blipFill>
                      <a:blip r:embed="rId28"/>
                      <a:stretch>
                        <a:fillRect/>
                      </a:stretch>
                    </p:blipFill>
                    <p:spPr>
                      <a:xfrm>
                        <a:off x="2846390" y="1822452"/>
                        <a:ext cx="2363787" cy="366713"/>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5525730" y="1858963"/>
          <a:ext cx="158750" cy="347662"/>
        </p:xfrm>
        <a:graphic>
          <a:graphicData uri="http://schemas.openxmlformats.org/presentationml/2006/ole">
            <mc:AlternateContent xmlns:mc="http://schemas.openxmlformats.org/markup-compatibility/2006">
              <mc:Choice xmlns:v="urn:schemas-microsoft-com:vml" Requires="v">
                <p:oleObj name="Formula" r:id="rId29" imgW="561975" imgH="1219200" progId="Equation.Ribbit">
                  <p:embed/>
                </p:oleObj>
              </mc:Choice>
              <mc:Fallback>
                <p:oleObj name="Formula" r:id="rId29" imgW="561975" imgH="1219200" progId="Equation.Ribbit">
                  <p:embed/>
                  <p:pic>
                    <p:nvPicPr>
                      <p:cNvPr id="0" name="图片 4132"/>
                      <p:cNvPicPr/>
                      <p:nvPr/>
                    </p:nvPicPr>
                    <p:blipFill>
                      <a:blip r:embed="rId30"/>
                      <a:stretch>
                        <a:fillRect/>
                      </a:stretch>
                    </p:blipFill>
                    <p:spPr>
                      <a:xfrm>
                        <a:off x="5525730" y="1858963"/>
                        <a:ext cx="158750" cy="347662"/>
                      </a:xfrm>
                      <a:prstGeom prst="rect">
                        <a:avLst/>
                      </a:prstGeom>
                    </p:spPr>
                  </p:pic>
                </p:oleObj>
              </mc:Fallback>
            </mc:AlternateContent>
          </a:graphicData>
        </a:graphic>
      </p:graphicFrame>
      <p:graphicFrame>
        <p:nvGraphicFramePr>
          <p:cNvPr id="23" name="对象 22"/>
          <p:cNvGraphicFramePr>
            <a:graphicFrameLocks noChangeAspect="1"/>
          </p:cNvGraphicFramePr>
          <p:nvPr/>
        </p:nvGraphicFramePr>
        <p:xfrm>
          <a:off x="5418138" y="2287409"/>
          <a:ext cx="158750" cy="347662"/>
        </p:xfrm>
        <a:graphic>
          <a:graphicData uri="http://schemas.openxmlformats.org/presentationml/2006/ole">
            <mc:AlternateContent xmlns:mc="http://schemas.openxmlformats.org/markup-compatibility/2006">
              <mc:Choice xmlns:v="urn:schemas-microsoft-com:vml" Requires="v">
                <p:oleObj name="Formula" r:id="rId31" imgW="561975" imgH="1219200" progId="Equation.Ribbit">
                  <p:embed/>
                </p:oleObj>
              </mc:Choice>
              <mc:Fallback>
                <p:oleObj name="Formula" r:id="rId31" imgW="561975" imgH="1219200" progId="Equation.Ribbit">
                  <p:embed/>
                  <p:pic>
                    <p:nvPicPr>
                      <p:cNvPr id="0" name="图片 4133"/>
                      <p:cNvPicPr/>
                      <p:nvPr/>
                    </p:nvPicPr>
                    <p:blipFill>
                      <a:blip r:embed="rId32"/>
                      <a:stretch>
                        <a:fillRect/>
                      </a:stretch>
                    </p:blipFill>
                    <p:spPr>
                      <a:xfrm>
                        <a:off x="5418138" y="2287409"/>
                        <a:ext cx="158750" cy="347662"/>
                      </a:xfrm>
                      <a:prstGeom prst="rect">
                        <a:avLst/>
                      </a:prstGeom>
                    </p:spPr>
                  </p:pic>
                </p:oleObj>
              </mc:Fallback>
            </mc:AlternateContent>
          </a:graphicData>
        </a:graphic>
      </p:graphicFrame>
      <p:graphicFrame>
        <p:nvGraphicFramePr>
          <p:cNvPr id="24" name="对象 23"/>
          <p:cNvGraphicFramePr>
            <a:graphicFrameLocks noChangeAspect="1"/>
          </p:cNvGraphicFramePr>
          <p:nvPr/>
        </p:nvGraphicFramePr>
        <p:xfrm>
          <a:off x="4438652" y="1128176"/>
          <a:ext cx="149269" cy="330200"/>
        </p:xfrm>
        <a:graphic>
          <a:graphicData uri="http://schemas.openxmlformats.org/presentationml/2006/ole">
            <mc:AlternateContent xmlns:mc="http://schemas.openxmlformats.org/markup-compatibility/2006">
              <mc:Choice xmlns:v="urn:schemas-microsoft-com:vml" Requires="v">
                <p:oleObj name="Formula" r:id="rId33" imgW="561975" imgH="1219200" progId="Equation.Ribbit">
                  <p:embed/>
                </p:oleObj>
              </mc:Choice>
              <mc:Fallback>
                <p:oleObj name="Formula" r:id="rId33" imgW="561975" imgH="1219200" progId="Equation.Ribbit">
                  <p:embed/>
                  <p:pic>
                    <p:nvPicPr>
                      <p:cNvPr id="0" name="图片 4134"/>
                      <p:cNvPicPr/>
                      <p:nvPr/>
                    </p:nvPicPr>
                    <p:blipFill>
                      <a:blip r:embed="rId32"/>
                      <a:stretch>
                        <a:fillRect/>
                      </a:stretch>
                    </p:blipFill>
                    <p:spPr>
                      <a:xfrm>
                        <a:off x="4438652" y="1128176"/>
                        <a:ext cx="149269" cy="330200"/>
                      </a:xfrm>
                      <a:prstGeom prst="rect">
                        <a:avLst/>
                      </a:prstGeom>
                    </p:spPr>
                  </p:pic>
                </p:oleObj>
              </mc:Fallback>
            </mc:AlternateContent>
          </a:graphicData>
        </a:graphic>
      </p:graphicFrame>
      <p:graphicFrame>
        <p:nvGraphicFramePr>
          <p:cNvPr id="25" name="对象 24"/>
          <p:cNvGraphicFramePr>
            <a:graphicFrameLocks noChangeAspect="1"/>
          </p:cNvGraphicFramePr>
          <p:nvPr/>
        </p:nvGraphicFramePr>
        <p:xfrm>
          <a:off x="7864475" y="2776937"/>
          <a:ext cx="730250" cy="520303"/>
        </p:xfrm>
        <a:graphic>
          <a:graphicData uri="http://schemas.openxmlformats.org/presentationml/2006/ole">
            <mc:AlternateContent xmlns:mc="http://schemas.openxmlformats.org/markup-compatibility/2006">
              <mc:Choice xmlns:v="urn:schemas-microsoft-com:vml" Requires="v">
                <p:oleObj name="Formula" r:id="rId34" imgW="104775" imgH="257175" progId="Equation.Ribbit">
                  <p:embed/>
                </p:oleObj>
              </mc:Choice>
              <mc:Fallback>
                <p:oleObj name="Formula" r:id="rId34" imgW="104775" imgH="257175" progId="Equation.Ribbit">
                  <p:embed/>
                  <p:pic>
                    <p:nvPicPr>
                      <p:cNvPr id="0" name="图片 4135"/>
                      <p:cNvPicPr/>
                      <p:nvPr/>
                    </p:nvPicPr>
                    <p:blipFill>
                      <a:blip r:embed="rId35"/>
                      <a:stretch>
                        <a:fillRect/>
                      </a:stretch>
                    </p:blipFill>
                    <p:spPr>
                      <a:xfrm>
                        <a:off x="7864475" y="2776937"/>
                        <a:ext cx="730250" cy="520303"/>
                      </a:xfrm>
                      <a:prstGeom prst="rect">
                        <a:avLst/>
                      </a:prstGeom>
                    </p:spPr>
                  </p:pic>
                </p:oleObj>
              </mc:Fallback>
            </mc:AlternateContent>
          </a:graphicData>
        </a:graphic>
      </p:graphicFrame>
      <p:graphicFrame>
        <p:nvGraphicFramePr>
          <p:cNvPr id="18" name="对象 17"/>
          <p:cNvGraphicFramePr>
            <a:graphicFrameLocks noChangeAspect="1"/>
          </p:cNvGraphicFramePr>
          <p:nvPr/>
        </p:nvGraphicFramePr>
        <p:xfrm>
          <a:off x="4491038" y="3371850"/>
          <a:ext cx="608996" cy="114300"/>
        </p:xfrm>
        <a:graphic>
          <a:graphicData uri="http://schemas.openxmlformats.org/presentationml/2006/ole">
            <mc:AlternateContent xmlns:mc="http://schemas.openxmlformats.org/markup-compatibility/2006">
              <mc:Choice xmlns:v="urn:schemas-microsoft-com:vml" Requires="v">
                <p:oleObj name="Formula" r:id="rId36" imgW="104775" imgH="257175" progId="Equation.Ribbit">
                  <p:embed/>
                </p:oleObj>
              </mc:Choice>
              <mc:Fallback>
                <p:oleObj name="Formula" r:id="rId36" imgW="104775" imgH="257175" progId="Equation.Ribbit">
                  <p:embed/>
                  <p:pic>
                    <p:nvPicPr>
                      <p:cNvPr id="0" name="图片 4136"/>
                      <p:cNvPicPr/>
                      <p:nvPr/>
                    </p:nvPicPr>
                    <p:blipFill>
                      <a:blip r:embed="rId35"/>
                      <a:stretch>
                        <a:fillRect/>
                      </a:stretch>
                    </p:blipFill>
                    <p:spPr>
                      <a:xfrm>
                        <a:off x="4491038" y="3371850"/>
                        <a:ext cx="608996" cy="114300"/>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p:sp>
        <p:nvSpPr>
          <p:cNvPr id="3" name="内容占位符 2"/>
          <p:cNvSpPr>
            <a:spLocks noGrp="1"/>
          </p:cNvSpPr>
          <p:nvPr>
            <p:ph idx="1"/>
          </p:nvPr>
        </p:nvSpPr>
        <p:spPr/>
        <p:txBody>
          <a:bodyPr/>
          <a:lstStyle/>
          <a:p>
            <a:r>
              <a:rPr lang="zh-CN" altLang="en-US" dirty="0"/>
              <a:t>类似的，其他属性的信息增益为</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显然，属性“纹理”的信息增益最大，其被选为划分属性</a:t>
            </a:r>
          </a:p>
        </p:txBody>
      </p:sp>
      <p:graphicFrame>
        <p:nvGraphicFramePr>
          <p:cNvPr id="5" name="对象 4"/>
          <p:cNvGraphicFramePr>
            <a:graphicFrameLocks noChangeAspect="1"/>
          </p:cNvGraphicFramePr>
          <p:nvPr/>
        </p:nvGraphicFramePr>
        <p:xfrm>
          <a:off x="858840" y="1928815"/>
          <a:ext cx="2922587" cy="377825"/>
        </p:xfrm>
        <a:graphic>
          <a:graphicData uri="http://schemas.openxmlformats.org/presentationml/2006/ole">
            <mc:AlternateContent xmlns:mc="http://schemas.openxmlformats.org/markup-compatibility/2006">
              <mc:Choice xmlns:v="urn:schemas-microsoft-com:vml" Requires="v">
                <p:oleObj name="Formula" r:id="rId2" imgW="10991850" imgH="1409700" progId="Equation.Ribbit">
                  <p:embed/>
                </p:oleObj>
              </mc:Choice>
              <mc:Fallback>
                <p:oleObj name="Formula" r:id="rId2" imgW="10991850" imgH="1409700" progId="Equation.Ribbit">
                  <p:embed/>
                  <p:pic>
                    <p:nvPicPr>
                      <p:cNvPr id="0" name="图片 5126"/>
                      <p:cNvPicPr/>
                      <p:nvPr/>
                    </p:nvPicPr>
                    <p:blipFill>
                      <a:blip r:embed="rId3"/>
                      <a:stretch>
                        <a:fillRect/>
                      </a:stretch>
                    </p:blipFill>
                    <p:spPr>
                      <a:xfrm>
                        <a:off x="858840" y="1928815"/>
                        <a:ext cx="2922587" cy="377825"/>
                      </a:xfrm>
                      <a:prstGeom prst="rect">
                        <a:avLst/>
                      </a:prstGeom>
                    </p:spPr>
                  </p:pic>
                </p:oleObj>
              </mc:Fallback>
            </mc:AlternateContent>
          </a:graphicData>
        </a:graphic>
      </p:graphicFrame>
      <p:cxnSp>
        <p:nvCxnSpPr>
          <p:cNvPr id="16" name="直接连接符 15"/>
          <p:cNvCxnSpPr/>
          <p:nvPr/>
        </p:nvCxnSpPr>
        <p:spPr>
          <a:xfrm>
            <a:off x="5197230" y="4761073"/>
            <a:ext cx="2203197" cy="631503"/>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a:xfrm flipH="1">
            <a:off x="2252890" y="4755300"/>
            <a:ext cx="2077319" cy="579765"/>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a:stCxn id="24" idx="2"/>
            <a:endCxn id="25" idx="0"/>
          </p:cNvCxnSpPr>
          <p:nvPr/>
        </p:nvCxnSpPr>
        <p:spPr>
          <a:xfrm>
            <a:off x="4590325" y="4741649"/>
            <a:ext cx="683816" cy="644360"/>
          </a:xfrm>
          <a:prstGeom prst="line">
            <a:avLst/>
          </a:prstGeom>
        </p:spPr>
        <p:style>
          <a:lnRef idx="1">
            <a:schemeClr val="dk1"/>
          </a:lnRef>
          <a:fillRef idx="0">
            <a:schemeClr val="dk1"/>
          </a:fillRef>
          <a:effectRef idx="0">
            <a:schemeClr val="dk1"/>
          </a:effectRef>
          <a:fontRef idx="minor">
            <a:schemeClr val="tx1"/>
          </a:fontRef>
        </p:style>
      </p:cxnSp>
      <p:sp>
        <p:nvSpPr>
          <p:cNvPr id="19" name="文本框 18"/>
          <p:cNvSpPr txBox="1"/>
          <p:nvPr/>
        </p:nvSpPr>
        <p:spPr>
          <a:xfrm>
            <a:off x="2348511" y="4917030"/>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清晰</a:t>
            </a:r>
          </a:p>
        </p:txBody>
      </p:sp>
      <p:sp>
        <p:nvSpPr>
          <p:cNvPr id="20" name="文本框 19"/>
          <p:cNvSpPr txBox="1"/>
          <p:nvPr/>
        </p:nvSpPr>
        <p:spPr>
          <a:xfrm>
            <a:off x="4457906" y="4952082"/>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稍糊</a:t>
            </a:r>
          </a:p>
        </p:txBody>
      </p:sp>
      <p:sp>
        <p:nvSpPr>
          <p:cNvPr id="21" name="文本框 20"/>
          <p:cNvSpPr txBox="1"/>
          <p:nvPr/>
        </p:nvSpPr>
        <p:spPr>
          <a:xfrm>
            <a:off x="6845449" y="4917030"/>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模糊</a:t>
            </a:r>
          </a:p>
        </p:txBody>
      </p:sp>
      <p:sp>
        <p:nvSpPr>
          <p:cNvPr id="22" name="圆角矩形 21"/>
          <p:cNvSpPr/>
          <p:nvPr/>
        </p:nvSpPr>
        <p:spPr>
          <a:xfrm>
            <a:off x="1171711" y="5370617"/>
            <a:ext cx="2634232"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200" dirty="0">
                <a:latin typeface="Times" panose="02020603060405020304" pitchFamily="18" charset="0"/>
              </a:rPr>
              <a:t>{1,2,3,4,5,6,8,10,15}</a:t>
            </a:r>
            <a:endParaRPr lang="zh-CN" altLang="en-US" sz="2200" dirty="0">
              <a:latin typeface="Times" panose="02020603060405020304" pitchFamily="18" charset="0"/>
            </a:endParaRPr>
          </a:p>
        </p:txBody>
      </p:sp>
      <p:sp>
        <p:nvSpPr>
          <p:cNvPr id="24" name="圆角矩形 23"/>
          <p:cNvSpPr/>
          <p:nvPr/>
        </p:nvSpPr>
        <p:spPr>
          <a:xfrm>
            <a:off x="3870325" y="4309649"/>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纹理</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25" name="圆角矩形 24"/>
          <p:cNvSpPr/>
          <p:nvPr/>
        </p:nvSpPr>
        <p:spPr>
          <a:xfrm>
            <a:off x="4311958" y="5386009"/>
            <a:ext cx="1924369"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200" dirty="0">
                <a:latin typeface="Times" panose="02020603060405020304" pitchFamily="18" charset="0"/>
              </a:rPr>
              <a:t>{7,9,13,14,17}</a:t>
            </a:r>
            <a:endParaRPr lang="zh-CN" altLang="en-US" sz="2200" dirty="0">
              <a:latin typeface="Times" panose="02020603060405020304" pitchFamily="18" charset="0"/>
            </a:endParaRPr>
          </a:p>
        </p:txBody>
      </p:sp>
      <p:sp>
        <p:nvSpPr>
          <p:cNvPr id="49" name="圆角矩形 48"/>
          <p:cNvSpPr/>
          <p:nvPr/>
        </p:nvSpPr>
        <p:spPr>
          <a:xfrm>
            <a:off x="6640891" y="5358103"/>
            <a:ext cx="1924369"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200" dirty="0">
                <a:latin typeface="Times" panose="02020603060405020304" pitchFamily="18" charset="0"/>
              </a:rPr>
              <a:t>{11,12,16}</a:t>
            </a:r>
            <a:endParaRPr lang="zh-CN" altLang="en-US" sz="2200" dirty="0">
              <a:latin typeface="Times" panose="02020603060405020304" pitchFamily="18" charset="0"/>
            </a:endParaRPr>
          </a:p>
        </p:txBody>
      </p:sp>
      <p:graphicFrame>
        <p:nvGraphicFramePr>
          <p:cNvPr id="26" name="对象 25"/>
          <p:cNvGraphicFramePr>
            <a:graphicFrameLocks noChangeAspect="1"/>
          </p:cNvGraphicFramePr>
          <p:nvPr/>
        </p:nvGraphicFramePr>
        <p:xfrm>
          <a:off x="4583115" y="1931988"/>
          <a:ext cx="2884487" cy="374650"/>
        </p:xfrm>
        <a:graphic>
          <a:graphicData uri="http://schemas.openxmlformats.org/presentationml/2006/ole">
            <mc:AlternateContent xmlns:mc="http://schemas.openxmlformats.org/markup-compatibility/2006">
              <mc:Choice xmlns:v="urn:schemas-microsoft-com:vml" Requires="v">
                <p:oleObj name="Formula" r:id="rId4" imgW="10944225" imgH="1409700" progId="Equation.Ribbit">
                  <p:embed/>
                </p:oleObj>
              </mc:Choice>
              <mc:Fallback>
                <p:oleObj name="Formula" r:id="rId4" imgW="10944225" imgH="1409700" progId="Equation.Ribbit">
                  <p:embed/>
                  <p:pic>
                    <p:nvPicPr>
                      <p:cNvPr id="0" name="图片 5127"/>
                      <p:cNvPicPr/>
                      <p:nvPr/>
                    </p:nvPicPr>
                    <p:blipFill>
                      <a:blip r:embed="rId5"/>
                      <a:stretch>
                        <a:fillRect/>
                      </a:stretch>
                    </p:blipFill>
                    <p:spPr>
                      <a:xfrm>
                        <a:off x="4583115" y="1931988"/>
                        <a:ext cx="2884487" cy="374650"/>
                      </a:xfrm>
                      <a:prstGeom prst="rect">
                        <a:avLst/>
                      </a:prstGeom>
                    </p:spPr>
                  </p:pic>
                </p:oleObj>
              </mc:Fallback>
            </mc:AlternateContent>
          </a:graphicData>
        </a:graphic>
      </p:graphicFrame>
      <p:graphicFrame>
        <p:nvGraphicFramePr>
          <p:cNvPr id="27" name="对象 26"/>
          <p:cNvGraphicFramePr>
            <a:graphicFrameLocks noChangeAspect="1"/>
          </p:cNvGraphicFramePr>
          <p:nvPr/>
        </p:nvGraphicFramePr>
        <p:xfrm>
          <a:off x="855663" y="2427288"/>
          <a:ext cx="2940050" cy="374650"/>
        </p:xfrm>
        <a:graphic>
          <a:graphicData uri="http://schemas.openxmlformats.org/presentationml/2006/ole">
            <mc:AlternateContent xmlns:mc="http://schemas.openxmlformats.org/markup-compatibility/2006">
              <mc:Choice xmlns:v="urn:schemas-microsoft-com:vml" Requires="v">
                <p:oleObj name="Formula" r:id="rId6" imgW="10944225" imgH="1390650" progId="Equation.Ribbit">
                  <p:embed/>
                </p:oleObj>
              </mc:Choice>
              <mc:Fallback>
                <p:oleObj name="Formula" r:id="rId6" imgW="10944225" imgH="1390650" progId="Equation.Ribbit">
                  <p:embed/>
                  <p:pic>
                    <p:nvPicPr>
                      <p:cNvPr id="0" name="图片 5128"/>
                      <p:cNvPicPr/>
                      <p:nvPr/>
                    </p:nvPicPr>
                    <p:blipFill>
                      <a:blip r:embed="rId7"/>
                      <a:stretch>
                        <a:fillRect/>
                      </a:stretch>
                    </p:blipFill>
                    <p:spPr>
                      <a:xfrm>
                        <a:off x="855663" y="2427288"/>
                        <a:ext cx="2940050" cy="374650"/>
                      </a:xfrm>
                      <a:prstGeom prst="rect">
                        <a:avLst/>
                      </a:prstGeom>
                    </p:spPr>
                  </p:pic>
                </p:oleObj>
              </mc:Fallback>
            </mc:AlternateContent>
          </a:graphicData>
        </a:graphic>
      </p:graphicFrame>
      <p:graphicFrame>
        <p:nvGraphicFramePr>
          <p:cNvPr id="28" name="对象 27"/>
          <p:cNvGraphicFramePr>
            <a:graphicFrameLocks noChangeAspect="1"/>
          </p:cNvGraphicFramePr>
          <p:nvPr/>
        </p:nvGraphicFramePr>
        <p:xfrm>
          <a:off x="4583115" y="2422527"/>
          <a:ext cx="2954337" cy="377825"/>
        </p:xfrm>
        <a:graphic>
          <a:graphicData uri="http://schemas.openxmlformats.org/presentationml/2006/ole">
            <mc:AlternateContent xmlns:mc="http://schemas.openxmlformats.org/markup-compatibility/2006">
              <mc:Choice xmlns:v="urn:schemas-microsoft-com:vml" Requires="v">
                <p:oleObj name="Formula" r:id="rId8" imgW="10991850" imgH="1400175" progId="Equation.Ribbit">
                  <p:embed/>
                </p:oleObj>
              </mc:Choice>
              <mc:Fallback>
                <p:oleObj name="Formula" r:id="rId8" imgW="10991850" imgH="1400175" progId="Equation.Ribbit">
                  <p:embed/>
                  <p:pic>
                    <p:nvPicPr>
                      <p:cNvPr id="0" name="图片 5129"/>
                      <p:cNvPicPr/>
                      <p:nvPr/>
                    </p:nvPicPr>
                    <p:blipFill>
                      <a:blip r:embed="rId9"/>
                      <a:stretch>
                        <a:fillRect/>
                      </a:stretch>
                    </p:blipFill>
                    <p:spPr>
                      <a:xfrm>
                        <a:off x="4583115" y="2422527"/>
                        <a:ext cx="2954337" cy="377825"/>
                      </a:xfrm>
                      <a:prstGeom prst="rect">
                        <a:avLst/>
                      </a:prstGeom>
                    </p:spPr>
                  </p:pic>
                </p:oleObj>
              </mc:Fallback>
            </mc:AlternateContent>
          </a:graphicData>
        </a:graphic>
      </p:graphicFrame>
      <p:graphicFrame>
        <p:nvGraphicFramePr>
          <p:cNvPr id="4" name="对象 3"/>
          <p:cNvGraphicFramePr>
            <a:graphicFrameLocks noChangeAspect="1"/>
          </p:cNvGraphicFramePr>
          <p:nvPr/>
        </p:nvGraphicFramePr>
        <p:xfrm>
          <a:off x="855663" y="2884490"/>
          <a:ext cx="2925762" cy="377825"/>
        </p:xfrm>
        <a:graphic>
          <a:graphicData uri="http://schemas.openxmlformats.org/presentationml/2006/ole">
            <mc:AlternateContent xmlns:mc="http://schemas.openxmlformats.org/markup-compatibility/2006">
              <mc:Choice xmlns:v="urn:schemas-microsoft-com:vml" Requires="v">
                <p:oleObj name="Formula" r:id="rId10" imgW="10991850" imgH="1409700" progId="Equation.Ribbit">
                  <p:embed/>
                </p:oleObj>
              </mc:Choice>
              <mc:Fallback>
                <p:oleObj name="Formula" r:id="rId10" imgW="10991850" imgH="1409700" progId="Equation.Ribbit">
                  <p:embed/>
                  <p:pic>
                    <p:nvPicPr>
                      <p:cNvPr id="0" name="图片 5130"/>
                      <p:cNvPicPr/>
                      <p:nvPr/>
                    </p:nvPicPr>
                    <p:blipFill>
                      <a:blip r:embed="rId11"/>
                      <a:stretch>
                        <a:fillRect/>
                      </a:stretch>
                    </p:blipFill>
                    <p:spPr>
                      <a:xfrm>
                        <a:off x="855663" y="2884490"/>
                        <a:ext cx="2925762" cy="377825"/>
                      </a:xfrm>
                      <a:prstGeom prst="rect">
                        <a:avLst/>
                      </a:prstGeom>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p:sp>
        <p:nvSpPr>
          <p:cNvPr id="3" name="内容占位符 2"/>
          <p:cNvSpPr>
            <a:spLocks noGrp="1"/>
          </p:cNvSpPr>
          <p:nvPr>
            <p:ph idx="1"/>
          </p:nvPr>
        </p:nvSpPr>
        <p:spPr/>
        <p:txBody>
          <a:bodyPr/>
          <a:lstStyle/>
          <a:p>
            <a:r>
              <a:rPr lang="zh-CN" altLang="en-US" dirty="0"/>
              <a:t>决策树学习算法将对每个分支结点做进一步划分，最终得到的决策树如图：</a:t>
            </a:r>
          </a:p>
        </p:txBody>
      </p:sp>
      <p:cxnSp>
        <p:nvCxnSpPr>
          <p:cNvPr id="4" name="直接连接符 3"/>
          <p:cNvCxnSpPr>
            <a:endCxn id="11" idx="0"/>
          </p:cNvCxnSpPr>
          <p:nvPr/>
        </p:nvCxnSpPr>
        <p:spPr>
          <a:xfrm>
            <a:off x="5197230" y="2108024"/>
            <a:ext cx="2203197" cy="631503"/>
          </a:xfrm>
          <a:prstGeom prst="line">
            <a:avLst/>
          </a:prstGeom>
        </p:spPr>
        <p:style>
          <a:lnRef idx="1">
            <a:schemeClr val="dk1"/>
          </a:lnRef>
          <a:fillRef idx="0">
            <a:schemeClr val="dk1"/>
          </a:fillRef>
          <a:effectRef idx="0">
            <a:schemeClr val="dk1"/>
          </a:effectRef>
          <a:fontRef idx="minor">
            <a:schemeClr val="tx1"/>
          </a:fontRef>
        </p:style>
      </p:cxnSp>
      <p:cxnSp>
        <p:nvCxnSpPr>
          <p:cNvPr id="5" name="直接连接符 4"/>
          <p:cNvCxnSpPr>
            <a:endCxn id="10" idx="0"/>
          </p:cNvCxnSpPr>
          <p:nvPr/>
        </p:nvCxnSpPr>
        <p:spPr>
          <a:xfrm flipH="1">
            <a:off x="2239855" y="2149094"/>
            <a:ext cx="2333275" cy="590433"/>
          </a:xfrm>
          <a:prstGeom prst="line">
            <a:avLst/>
          </a:prstGeom>
        </p:spPr>
        <p:style>
          <a:lnRef idx="1">
            <a:schemeClr val="dk1"/>
          </a:lnRef>
          <a:fillRef idx="0">
            <a:schemeClr val="dk1"/>
          </a:fillRef>
          <a:effectRef idx="0">
            <a:schemeClr val="dk1"/>
          </a:effectRef>
          <a:fontRef idx="minor">
            <a:schemeClr val="tx1"/>
          </a:fontRef>
        </p:style>
      </p:cxnSp>
      <p:cxnSp>
        <p:nvCxnSpPr>
          <p:cNvPr id="6" name="直接连接符 5"/>
          <p:cNvCxnSpPr>
            <a:stCxn id="12" idx="2"/>
            <a:endCxn id="42" idx="0"/>
          </p:cNvCxnSpPr>
          <p:nvPr/>
        </p:nvCxnSpPr>
        <p:spPr>
          <a:xfrm>
            <a:off x="4934332" y="2137805"/>
            <a:ext cx="761995" cy="595157"/>
          </a:xfrm>
          <a:prstGeom prst="line">
            <a:avLst/>
          </a:prstGeom>
        </p:spPr>
        <p:style>
          <a:lnRef idx="1">
            <a:schemeClr val="dk1"/>
          </a:lnRef>
          <a:fillRef idx="0">
            <a:schemeClr val="dk1"/>
          </a:fillRef>
          <a:effectRef idx="0">
            <a:schemeClr val="dk1"/>
          </a:effectRef>
          <a:fontRef idx="minor">
            <a:schemeClr val="tx1"/>
          </a:fontRef>
        </p:style>
      </p:cxnSp>
      <p:sp>
        <p:nvSpPr>
          <p:cNvPr id="7" name="文本框 6"/>
          <p:cNvSpPr txBox="1"/>
          <p:nvPr/>
        </p:nvSpPr>
        <p:spPr>
          <a:xfrm>
            <a:off x="2348511" y="2263981"/>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清晰</a:t>
            </a:r>
          </a:p>
        </p:txBody>
      </p:sp>
      <p:sp>
        <p:nvSpPr>
          <p:cNvPr id="8" name="文本框 7"/>
          <p:cNvSpPr txBox="1"/>
          <p:nvPr/>
        </p:nvSpPr>
        <p:spPr>
          <a:xfrm>
            <a:off x="4612932" y="2263981"/>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稍糊</a:t>
            </a:r>
          </a:p>
        </p:txBody>
      </p:sp>
      <p:sp>
        <p:nvSpPr>
          <p:cNvPr id="9" name="文本框 8"/>
          <p:cNvSpPr txBox="1"/>
          <p:nvPr/>
        </p:nvSpPr>
        <p:spPr>
          <a:xfrm>
            <a:off x="6845449" y="2263981"/>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模糊</a:t>
            </a:r>
          </a:p>
        </p:txBody>
      </p:sp>
      <p:sp>
        <p:nvSpPr>
          <p:cNvPr id="10" name="圆角矩形 9"/>
          <p:cNvSpPr/>
          <p:nvPr/>
        </p:nvSpPr>
        <p:spPr>
          <a:xfrm>
            <a:off x="1699853" y="2739525"/>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1" name="椭圆 10"/>
          <p:cNvSpPr/>
          <p:nvPr/>
        </p:nvSpPr>
        <p:spPr>
          <a:xfrm>
            <a:off x="6860425" y="273952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12" name="圆角矩形 11"/>
          <p:cNvSpPr/>
          <p:nvPr/>
        </p:nvSpPr>
        <p:spPr>
          <a:xfrm>
            <a:off x="4214330" y="1705803"/>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纹理</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3" name="椭圆 12"/>
          <p:cNvSpPr/>
          <p:nvPr/>
        </p:nvSpPr>
        <p:spPr>
          <a:xfrm>
            <a:off x="2973992" y="381311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14" name="椭圆 13"/>
          <p:cNvSpPr/>
          <p:nvPr/>
        </p:nvSpPr>
        <p:spPr>
          <a:xfrm>
            <a:off x="425714" y="381311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15" name="直接连接符 14"/>
          <p:cNvCxnSpPr>
            <a:endCxn id="14" idx="0"/>
          </p:cNvCxnSpPr>
          <p:nvPr/>
        </p:nvCxnSpPr>
        <p:spPr>
          <a:xfrm flipH="1">
            <a:off x="965716" y="3171525"/>
            <a:ext cx="1056139" cy="641590"/>
          </a:xfrm>
          <a:prstGeom prst="line">
            <a:avLst/>
          </a:prstGeom>
        </p:spPr>
        <p:style>
          <a:lnRef idx="1">
            <a:schemeClr val="dk1"/>
          </a:lnRef>
          <a:fillRef idx="0">
            <a:schemeClr val="dk1"/>
          </a:fillRef>
          <a:effectRef idx="0">
            <a:schemeClr val="dk1"/>
          </a:effectRef>
          <a:fontRef idx="minor">
            <a:schemeClr val="tx1"/>
          </a:fontRef>
        </p:style>
      </p:cxnSp>
      <p:cxnSp>
        <p:nvCxnSpPr>
          <p:cNvPr id="16" name="直接连接符 15"/>
          <p:cNvCxnSpPr>
            <a:endCxn id="13" idx="0"/>
          </p:cNvCxnSpPr>
          <p:nvPr/>
        </p:nvCxnSpPr>
        <p:spPr>
          <a:xfrm>
            <a:off x="2461421" y="3171525"/>
            <a:ext cx="1052573" cy="641590"/>
          </a:xfrm>
          <a:prstGeom prst="line">
            <a:avLst/>
          </a:prstGeom>
        </p:spPr>
        <p:style>
          <a:lnRef idx="1">
            <a:schemeClr val="dk1"/>
          </a:lnRef>
          <a:fillRef idx="0">
            <a:schemeClr val="dk1"/>
          </a:fillRef>
          <a:effectRef idx="0">
            <a:schemeClr val="dk1"/>
          </a:effectRef>
          <a:fontRef idx="minor">
            <a:schemeClr val="tx1"/>
          </a:fontRef>
        </p:style>
      </p:cxnSp>
      <p:cxnSp>
        <p:nvCxnSpPr>
          <p:cNvPr id="17" name="直接连接符 16"/>
          <p:cNvCxnSpPr>
            <a:stCxn id="10" idx="2"/>
            <a:endCxn id="30" idx="0"/>
          </p:cNvCxnSpPr>
          <p:nvPr/>
        </p:nvCxnSpPr>
        <p:spPr>
          <a:xfrm>
            <a:off x="2239853" y="3171525"/>
            <a:ext cx="0" cy="641590"/>
          </a:xfrm>
          <a:prstGeom prst="line">
            <a:avLst/>
          </a:prstGeom>
        </p:spPr>
        <p:style>
          <a:lnRef idx="1">
            <a:schemeClr val="dk1"/>
          </a:lnRef>
          <a:fillRef idx="0">
            <a:schemeClr val="dk1"/>
          </a:fillRef>
          <a:effectRef idx="0">
            <a:schemeClr val="dk1"/>
          </a:effectRef>
          <a:fontRef idx="minor">
            <a:schemeClr val="tx1"/>
          </a:fontRef>
        </p:style>
      </p:cxnSp>
      <p:sp>
        <p:nvSpPr>
          <p:cNvPr id="18" name="文本框 37"/>
          <p:cNvSpPr txBox="1"/>
          <p:nvPr/>
        </p:nvSpPr>
        <p:spPr>
          <a:xfrm>
            <a:off x="791313" y="3291283"/>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sp>
        <p:nvSpPr>
          <p:cNvPr id="19" name="文本框 38"/>
          <p:cNvSpPr txBox="1"/>
          <p:nvPr/>
        </p:nvSpPr>
        <p:spPr>
          <a:xfrm>
            <a:off x="2177724" y="3291283"/>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20" name="文本框 39"/>
          <p:cNvSpPr txBox="1"/>
          <p:nvPr/>
        </p:nvSpPr>
        <p:spPr>
          <a:xfrm>
            <a:off x="3156210" y="3291283"/>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grpSp>
        <p:nvGrpSpPr>
          <p:cNvPr id="21" name="组合 20"/>
          <p:cNvGrpSpPr/>
          <p:nvPr/>
        </p:nvGrpSpPr>
        <p:grpSpPr>
          <a:xfrm>
            <a:off x="4614939" y="3813115"/>
            <a:ext cx="2286066" cy="432000"/>
            <a:chOff x="5861816" y="2353958"/>
            <a:chExt cx="2286066" cy="432000"/>
          </a:xfrm>
        </p:grpSpPr>
        <p:sp>
          <p:nvSpPr>
            <p:cNvPr id="22" name="椭圆 21"/>
            <p:cNvSpPr/>
            <p:nvPr/>
          </p:nvSpPr>
          <p:spPr>
            <a:xfrm>
              <a:off x="5861816" y="235395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23" name="椭圆 22"/>
            <p:cNvSpPr/>
            <p:nvPr/>
          </p:nvSpPr>
          <p:spPr>
            <a:xfrm>
              <a:off x="7067882" y="235395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grpSp>
      <p:cxnSp>
        <p:nvCxnSpPr>
          <p:cNvPr id="24" name="直接连接符 23"/>
          <p:cNvCxnSpPr>
            <a:endCxn id="22" idx="0"/>
          </p:cNvCxnSpPr>
          <p:nvPr/>
        </p:nvCxnSpPr>
        <p:spPr>
          <a:xfrm flipH="1">
            <a:off x="5154941" y="3092636"/>
            <a:ext cx="431813" cy="720481"/>
          </a:xfrm>
          <a:prstGeom prst="line">
            <a:avLst/>
          </a:prstGeom>
        </p:spPr>
        <p:style>
          <a:lnRef idx="1">
            <a:schemeClr val="dk1"/>
          </a:lnRef>
          <a:fillRef idx="0">
            <a:schemeClr val="dk1"/>
          </a:fillRef>
          <a:effectRef idx="0">
            <a:schemeClr val="dk1"/>
          </a:effectRef>
          <a:fontRef idx="minor">
            <a:schemeClr val="tx1"/>
          </a:fontRef>
        </p:style>
      </p:cxnSp>
      <p:cxnSp>
        <p:nvCxnSpPr>
          <p:cNvPr id="25" name="直接连接符 24"/>
          <p:cNvCxnSpPr>
            <a:endCxn id="23" idx="0"/>
          </p:cNvCxnSpPr>
          <p:nvPr/>
        </p:nvCxnSpPr>
        <p:spPr>
          <a:xfrm>
            <a:off x="5875565" y="3092636"/>
            <a:ext cx="485440" cy="720481"/>
          </a:xfrm>
          <a:prstGeom prst="line">
            <a:avLst/>
          </a:prstGeom>
        </p:spPr>
        <p:style>
          <a:lnRef idx="1">
            <a:schemeClr val="dk1"/>
          </a:lnRef>
          <a:fillRef idx="0">
            <a:schemeClr val="dk1"/>
          </a:fillRef>
          <a:effectRef idx="0">
            <a:schemeClr val="dk1"/>
          </a:effectRef>
          <a:fontRef idx="minor">
            <a:schemeClr val="tx1"/>
          </a:fontRef>
        </p:style>
      </p:cxnSp>
      <p:sp>
        <p:nvSpPr>
          <p:cNvPr id="26" name="椭圆 25"/>
          <p:cNvSpPr/>
          <p:nvPr/>
        </p:nvSpPr>
        <p:spPr>
          <a:xfrm>
            <a:off x="412216" y="488670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27" name="椭圆 26"/>
          <p:cNvSpPr/>
          <p:nvPr/>
        </p:nvSpPr>
        <p:spPr>
          <a:xfrm>
            <a:off x="2973992" y="488670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28" name="直接连接符 27"/>
          <p:cNvCxnSpPr>
            <a:endCxn id="26" idx="0"/>
          </p:cNvCxnSpPr>
          <p:nvPr/>
        </p:nvCxnSpPr>
        <p:spPr>
          <a:xfrm flipH="1">
            <a:off x="952216" y="4092615"/>
            <a:ext cx="1207634" cy="794090"/>
          </a:xfrm>
          <a:prstGeom prst="line">
            <a:avLst/>
          </a:prstGeom>
        </p:spPr>
        <p:style>
          <a:lnRef idx="1">
            <a:schemeClr val="dk1"/>
          </a:lnRef>
          <a:fillRef idx="0">
            <a:schemeClr val="dk1"/>
          </a:fillRef>
          <a:effectRef idx="0">
            <a:schemeClr val="dk1"/>
          </a:effectRef>
          <a:fontRef idx="minor">
            <a:schemeClr val="tx1"/>
          </a:fontRef>
        </p:style>
      </p:cxnSp>
      <p:cxnSp>
        <p:nvCxnSpPr>
          <p:cNvPr id="29" name="直接连接符 28"/>
          <p:cNvCxnSpPr>
            <a:endCxn id="27" idx="0"/>
          </p:cNvCxnSpPr>
          <p:nvPr/>
        </p:nvCxnSpPr>
        <p:spPr>
          <a:xfrm>
            <a:off x="2353180" y="4165119"/>
            <a:ext cx="1160812" cy="721586"/>
          </a:xfrm>
          <a:prstGeom prst="line">
            <a:avLst/>
          </a:prstGeom>
        </p:spPr>
        <p:style>
          <a:lnRef idx="1">
            <a:schemeClr val="dk1"/>
          </a:lnRef>
          <a:fillRef idx="0">
            <a:schemeClr val="dk1"/>
          </a:fillRef>
          <a:effectRef idx="0">
            <a:schemeClr val="dk1"/>
          </a:effectRef>
          <a:fontRef idx="minor">
            <a:schemeClr val="tx1"/>
          </a:fontRef>
        </p:style>
      </p:cxnSp>
      <p:sp>
        <p:nvSpPr>
          <p:cNvPr id="30" name="圆角矩形 29"/>
          <p:cNvSpPr/>
          <p:nvPr/>
        </p:nvSpPr>
        <p:spPr>
          <a:xfrm>
            <a:off x="1699853" y="3813115"/>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31" name="文本框 60"/>
          <p:cNvSpPr txBox="1"/>
          <p:nvPr/>
        </p:nvSpPr>
        <p:spPr>
          <a:xfrm>
            <a:off x="770851" y="4339949"/>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cxnSp>
        <p:nvCxnSpPr>
          <p:cNvPr id="32" name="直接连接符 31"/>
          <p:cNvCxnSpPr>
            <a:stCxn id="30" idx="2"/>
            <a:endCxn id="39" idx="0"/>
          </p:cNvCxnSpPr>
          <p:nvPr/>
        </p:nvCxnSpPr>
        <p:spPr>
          <a:xfrm>
            <a:off x="2239853" y="4245115"/>
            <a:ext cx="1016" cy="641590"/>
          </a:xfrm>
          <a:prstGeom prst="line">
            <a:avLst/>
          </a:prstGeom>
        </p:spPr>
        <p:style>
          <a:lnRef idx="1">
            <a:schemeClr val="dk1"/>
          </a:lnRef>
          <a:fillRef idx="0">
            <a:schemeClr val="dk1"/>
          </a:fillRef>
          <a:effectRef idx="0">
            <a:schemeClr val="dk1"/>
          </a:effectRef>
          <a:fontRef idx="minor">
            <a:schemeClr val="tx1"/>
          </a:fontRef>
        </p:style>
      </p:cxnSp>
      <p:sp>
        <p:nvSpPr>
          <p:cNvPr id="33" name="文本框 64"/>
          <p:cNvSpPr txBox="1"/>
          <p:nvPr/>
        </p:nvSpPr>
        <p:spPr>
          <a:xfrm>
            <a:off x="2160870" y="4345030"/>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sp>
        <p:nvSpPr>
          <p:cNvPr id="34" name="文本框 65"/>
          <p:cNvSpPr txBox="1"/>
          <p:nvPr/>
        </p:nvSpPr>
        <p:spPr>
          <a:xfrm>
            <a:off x="3016145" y="4339949"/>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35" name="椭圆 34"/>
          <p:cNvSpPr/>
          <p:nvPr/>
        </p:nvSpPr>
        <p:spPr>
          <a:xfrm>
            <a:off x="1060611" y="5779671"/>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36" name="椭圆 35"/>
          <p:cNvSpPr/>
          <p:nvPr/>
        </p:nvSpPr>
        <p:spPr>
          <a:xfrm>
            <a:off x="2311833" y="5779671"/>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cxnSp>
        <p:nvCxnSpPr>
          <p:cNvPr id="37" name="直接连接符 36"/>
          <p:cNvCxnSpPr>
            <a:endCxn id="35" idx="0"/>
          </p:cNvCxnSpPr>
          <p:nvPr/>
        </p:nvCxnSpPr>
        <p:spPr>
          <a:xfrm flipH="1">
            <a:off x="1600613" y="5166205"/>
            <a:ext cx="577111" cy="613466"/>
          </a:xfrm>
          <a:prstGeom prst="line">
            <a:avLst/>
          </a:prstGeom>
        </p:spPr>
        <p:style>
          <a:lnRef idx="1">
            <a:schemeClr val="dk1"/>
          </a:lnRef>
          <a:fillRef idx="0">
            <a:schemeClr val="dk1"/>
          </a:fillRef>
          <a:effectRef idx="0">
            <a:schemeClr val="dk1"/>
          </a:effectRef>
          <a:fontRef idx="minor">
            <a:schemeClr val="tx1"/>
          </a:fontRef>
        </p:style>
      </p:cxnSp>
      <p:cxnSp>
        <p:nvCxnSpPr>
          <p:cNvPr id="38" name="直接连接符 37"/>
          <p:cNvCxnSpPr>
            <a:endCxn id="36" idx="0"/>
          </p:cNvCxnSpPr>
          <p:nvPr/>
        </p:nvCxnSpPr>
        <p:spPr>
          <a:xfrm>
            <a:off x="2217977" y="5166205"/>
            <a:ext cx="633856" cy="613466"/>
          </a:xfrm>
          <a:prstGeom prst="line">
            <a:avLst/>
          </a:prstGeom>
        </p:spPr>
        <p:style>
          <a:lnRef idx="1">
            <a:schemeClr val="dk1"/>
          </a:lnRef>
          <a:fillRef idx="0">
            <a:schemeClr val="dk1"/>
          </a:fillRef>
          <a:effectRef idx="0">
            <a:schemeClr val="dk1"/>
          </a:effectRef>
          <a:fontRef idx="minor">
            <a:schemeClr val="tx1"/>
          </a:fontRef>
        </p:style>
      </p:cxnSp>
      <p:sp>
        <p:nvSpPr>
          <p:cNvPr id="39" name="圆角矩形 38"/>
          <p:cNvSpPr/>
          <p:nvPr/>
        </p:nvSpPr>
        <p:spPr>
          <a:xfrm>
            <a:off x="1700869" y="4886705"/>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触感</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40" name="文本框 77"/>
          <p:cNvSpPr txBox="1"/>
          <p:nvPr/>
        </p:nvSpPr>
        <p:spPr>
          <a:xfrm>
            <a:off x="1132547" y="5364522"/>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硬滑</a:t>
            </a:r>
          </a:p>
        </p:txBody>
      </p:sp>
      <p:sp>
        <p:nvSpPr>
          <p:cNvPr id="41" name="文本框 78"/>
          <p:cNvSpPr txBox="1"/>
          <p:nvPr/>
        </p:nvSpPr>
        <p:spPr>
          <a:xfrm>
            <a:off x="2704342" y="5366280"/>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软粘</a:t>
            </a:r>
          </a:p>
        </p:txBody>
      </p:sp>
      <p:sp>
        <p:nvSpPr>
          <p:cNvPr id="42" name="圆角矩形 41"/>
          <p:cNvSpPr/>
          <p:nvPr/>
        </p:nvSpPr>
        <p:spPr>
          <a:xfrm>
            <a:off x="5156325" y="27329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触感</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43" name="文本框 40"/>
          <p:cNvSpPr txBox="1"/>
          <p:nvPr/>
        </p:nvSpPr>
        <p:spPr>
          <a:xfrm>
            <a:off x="4727797" y="3291283"/>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硬滑</a:t>
            </a:r>
          </a:p>
        </p:txBody>
      </p:sp>
      <p:sp>
        <p:nvSpPr>
          <p:cNvPr id="44" name="文本框 42"/>
          <p:cNvSpPr txBox="1"/>
          <p:nvPr/>
        </p:nvSpPr>
        <p:spPr>
          <a:xfrm>
            <a:off x="6229191" y="3298122"/>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软粘</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信息增益</a:t>
            </a:r>
          </a:p>
        </p:txBody>
      </p:sp>
      <p:sp>
        <p:nvSpPr>
          <p:cNvPr id="3" name="文本占位符 2"/>
          <p:cNvSpPr>
            <a:spLocks noGrp="1"/>
          </p:cNvSpPr>
          <p:nvPr>
            <p:ph type="body" sz="quarter" idx="13"/>
          </p:nvPr>
        </p:nvSpPr>
        <p:spPr/>
        <p:txBody>
          <a:bodyPr>
            <a:normAutofit lnSpcReduction="10000"/>
          </a:bodyPr>
          <a:lstStyle/>
          <a:p>
            <a:r>
              <a:rPr lang="zh-CN" altLang="en-US" dirty="0"/>
              <a:t>存在的问题</a:t>
            </a:r>
          </a:p>
        </p:txBody>
      </p:sp>
      <p:sp>
        <p:nvSpPr>
          <p:cNvPr id="4" name="内容占位符 3"/>
          <p:cNvSpPr>
            <a:spLocks noGrp="1"/>
          </p:cNvSpPr>
          <p:nvPr>
            <p:ph sz="quarter" idx="14"/>
          </p:nvPr>
        </p:nvSpPr>
        <p:spPr/>
        <p:txBody>
          <a:bodyPr/>
          <a:lstStyle/>
          <a:p>
            <a:r>
              <a:rPr lang="zh-CN" altLang="en-US" dirty="0"/>
              <a:t>若把“编号”也作为一个候选划分属性，则其信息增益（</a:t>
            </a:r>
            <a:r>
              <a:rPr lang="en-US" altLang="zh-CN" dirty="0"/>
              <a:t>0.998</a:t>
            </a:r>
            <a:r>
              <a:rPr lang="zh-CN" altLang="en-US" dirty="0"/>
              <a:t>）远大于其他属性。然而，这样的决策树不具有泛化能力，无法对新样本进行有效预测</a:t>
            </a:r>
            <a:endParaRPr lang="en-US" altLang="zh-CN" dirty="0"/>
          </a:p>
          <a:p>
            <a:endParaRPr lang="zh-CN" altLang="en-US" dirty="0"/>
          </a:p>
        </p:txBody>
      </p:sp>
      <p:sp>
        <p:nvSpPr>
          <p:cNvPr id="7" name="Rectangle 3"/>
          <p:cNvSpPr>
            <a:spLocks noChangeArrowheads="1"/>
          </p:cNvSpPr>
          <p:nvPr/>
        </p:nvSpPr>
        <p:spPr bwMode="auto">
          <a:xfrm>
            <a:off x="1733514" y="3560341"/>
            <a:ext cx="5683325" cy="663744"/>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indent="0" algn="ctr">
              <a:lnSpc>
                <a:spcPts val="3200"/>
              </a:lnSpc>
              <a:buNone/>
            </a:pPr>
            <a:r>
              <a:rPr lang="zh-CN" altLang="en-US" sz="2200" dirty="0">
                <a:solidFill>
                  <a:srgbClr val="FF0000"/>
                </a:solidFill>
                <a:latin typeface="幼圆" panose="02010509060101010101" pitchFamily="49" charset="-122"/>
                <a:ea typeface="幼圆" panose="02010509060101010101" pitchFamily="49" charset="-122"/>
              </a:rPr>
              <a:t>信息增益对可取值数目较多的属性有所偏好</a:t>
            </a:r>
          </a:p>
          <a:p>
            <a:pPr marL="0" indent="0" algn="ctr">
              <a:lnSpc>
                <a:spcPts val="3200"/>
              </a:lnSpc>
              <a:buNone/>
            </a:pPr>
            <a:endParaRPr lang="zh-CN" altLang="en-US" sz="2200" dirty="0">
              <a:latin typeface="幼圆" panose="02010509060101010101" pitchFamily="49" charset="-122"/>
              <a:ea typeface="幼圆" panose="02010509060101010101"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增益率</a:t>
            </a:r>
          </a:p>
        </p:txBody>
      </p:sp>
      <p:sp>
        <p:nvSpPr>
          <p:cNvPr id="3" name="内容占位符 2"/>
          <p:cNvSpPr>
            <a:spLocks noGrp="1"/>
          </p:cNvSpPr>
          <p:nvPr>
            <p:ph idx="1"/>
          </p:nvPr>
        </p:nvSpPr>
        <p:spPr/>
        <p:txBody>
          <a:bodyPr/>
          <a:lstStyle/>
          <a:p>
            <a:r>
              <a:rPr lang="zh-CN" altLang="en-US" dirty="0"/>
              <a:t>增益率定义：</a:t>
            </a:r>
            <a:endParaRPr lang="en-US" altLang="zh-CN" dirty="0"/>
          </a:p>
          <a:p>
            <a:endParaRPr lang="en-US" altLang="zh-CN" dirty="0"/>
          </a:p>
          <a:p>
            <a:pPr marL="0" indent="0">
              <a:buNone/>
            </a:pPr>
            <a:r>
              <a:rPr lang="zh-CN" altLang="en-US" dirty="0"/>
              <a:t>    其中</a:t>
            </a:r>
            <a:endParaRPr lang="en-US" altLang="zh-CN" dirty="0"/>
          </a:p>
          <a:p>
            <a:pPr marL="0" indent="0">
              <a:buNone/>
            </a:pPr>
            <a:endParaRPr lang="en-US" altLang="zh-CN" dirty="0"/>
          </a:p>
          <a:p>
            <a:pPr marL="0" indent="0">
              <a:buNone/>
            </a:pPr>
            <a:endParaRPr lang="en-US" altLang="zh-CN" dirty="0"/>
          </a:p>
          <a:p>
            <a:pPr marL="0" indent="0">
              <a:buNone/>
            </a:pPr>
            <a:r>
              <a:rPr lang="zh-CN" altLang="en-US" dirty="0"/>
              <a:t>    称为属性  的“</a:t>
            </a:r>
            <a:r>
              <a:rPr lang="zh-CN" altLang="en-US" dirty="0">
                <a:solidFill>
                  <a:srgbClr val="FF0000"/>
                </a:solidFill>
              </a:rPr>
              <a:t>固有值</a:t>
            </a:r>
            <a:r>
              <a:rPr lang="zh-CN" altLang="en-US" dirty="0"/>
              <a:t>”</a:t>
            </a:r>
            <a:r>
              <a:rPr lang="en-US" altLang="zh-CN" sz="2400" dirty="0"/>
              <a:t> </a:t>
            </a:r>
            <a:r>
              <a:rPr lang="en-US" altLang="zh-CN" sz="1600" dirty="0">
                <a:latin typeface="+mn-lt"/>
              </a:rPr>
              <a:t>[Quinlan, 1993] </a:t>
            </a:r>
            <a:r>
              <a:rPr lang="zh-CN" altLang="en-US" dirty="0"/>
              <a:t>，属性</a:t>
            </a:r>
            <a:r>
              <a:rPr lang="en-US" altLang="zh-CN" dirty="0"/>
              <a:t>  </a:t>
            </a:r>
            <a:r>
              <a:rPr lang="zh-CN" altLang="en-US" dirty="0"/>
              <a:t>的可能取值数目越多（即</a:t>
            </a:r>
            <a:r>
              <a:rPr lang="en-US" altLang="zh-CN" dirty="0"/>
              <a:t>  </a:t>
            </a:r>
            <a:r>
              <a:rPr lang="zh-CN" altLang="en-US" dirty="0"/>
              <a:t>越大），则   </a:t>
            </a:r>
            <a:r>
              <a:rPr lang="en-US" altLang="zh-CN" dirty="0"/>
              <a:t>    </a:t>
            </a:r>
            <a:r>
              <a:rPr lang="zh-CN" altLang="en-US" dirty="0"/>
              <a:t>的值通常就越大</a:t>
            </a:r>
            <a:endParaRPr lang="en-US" altLang="zh-CN" dirty="0"/>
          </a:p>
          <a:p>
            <a:r>
              <a:rPr lang="zh-CN" altLang="en-US" dirty="0"/>
              <a:t>存在的问题</a:t>
            </a:r>
            <a:endParaRPr lang="en-US" altLang="zh-CN" dirty="0"/>
          </a:p>
          <a:p>
            <a:pPr marL="0" indent="0">
              <a:buNone/>
            </a:pPr>
            <a:r>
              <a:rPr lang="en-US" altLang="zh-CN" dirty="0"/>
              <a:t>	</a:t>
            </a:r>
          </a:p>
          <a:p>
            <a:pPr marL="0" indent="0">
              <a:buNone/>
            </a:pPr>
            <a:endParaRPr lang="en-US" altLang="zh-CN" dirty="0"/>
          </a:p>
          <a:p>
            <a:r>
              <a:rPr lang="en-US" altLang="zh-CN" dirty="0">
                <a:solidFill>
                  <a:srgbClr val="FF0000"/>
                </a:solidFill>
              </a:rPr>
              <a:t>C4.5</a:t>
            </a:r>
            <a:r>
              <a:rPr lang="en-US" altLang="zh-CN" sz="2400" dirty="0">
                <a:solidFill>
                  <a:srgbClr val="FF0000"/>
                </a:solidFill>
              </a:rPr>
              <a:t> </a:t>
            </a:r>
            <a:r>
              <a:rPr lang="en-US" altLang="zh-CN" sz="1600" dirty="0">
                <a:solidFill>
                  <a:srgbClr val="FF0000"/>
                </a:solidFill>
              </a:rPr>
              <a:t>[Quinlan, 1993]</a:t>
            </a:r>
            <a:r>
              <a:rPr lang="zh-CN" altLang="en-US" dirty="0">
                <a:solidFill>
                  <a:srgbClr val="FF0000"/>
                </a:solidFill>
              </a:rPr>
              <a:t>使用了一个启发式：先从候选划分属性中找出信息增益高于平均水平的属性，再从中选取增益率最高的</a:t>
            </a:r>
            <a:endParaRPr lang="en-US" altLang="zh-CN" dirty="0">
              <a:solidFill>
                <a:srgbClr val="FF0000"/>
              </a:solidFill>
            </a:endParaRPr>
          </a:p>
        </p:txBody>
      </p:sp>
      <p:graphicFrame>
        <p:nvGraphicFramePr>
          <p:cNvPr id="4" name="对象 3"/>
          <p:cNvGraphicFramePr>
            <a:graphicFrameLocks noChangeAspect="1"/>
          </p:cNvGraphicFramePr>
          <p:nvPr/>
        </p:nvGraphicFramePr>
        <p:xfrm>
          <a:off x="2768602" y="1582740"/>
          <a:ext cx="3933825" cy="555625"/>
        </p:xfrm>
        <a:graphic>
          <a:graphicData uri="http://schemas.openxmlformats.org/presentationml/2006/ole">
            <mc:AlternateContent xmlns:mc="http://schemas.openxmlformats.org/markup-compatibility/2006">
              <mc:Choice xmlns:v="urn:schemas-microsoft-com:vml" Requires="v">
                <p:oleObj name="Formula" r:id="rId2" imgW="13315950" imgH="1876425" progId="Equation.Ribbit">
                  <p:embed/>
                </p:oleObj>
              </mc:Choice>
              <mc:Fallback>
                <p:oleObj name="Formula" r:id="rId2" imgW="13315950" imgH="1876425" progId="Equation.Ribbit">
                  <p:embed/>
                  <p:pic>
                    <p:nvPicPr>
                      <p:cNvPr id="0" name="图片 6151"/>
                      <p:cNvPicPr/>
                      <p:nvPr/>
                    </p:nvPicPr>
                    <p:blipFill>
                      <a:blip r:embed="rId3"/>
                      <a:stretch>
                        <a:fillRect/>
                      </a:stretch>
                    </p:blipFill>
                    <p:spPr>
                      <a:xfrm>
                        <a:off x="2768602" y="1582740"/>
                        <a:ext cx="3933825" cy="555625"/>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2952752" y="2430465"/>
          <a:ext cx="2968625" cy="750887"/>
        </p:xfrm>
        <a:graphic>
          <a:graphicData uri="http://schemas.openxmlformats.org/presentationml/2006/ole">
            <mc:AlternateContent xmlns:mc="http://schemas.openxmlformats.org/markup-compatibility/2006">
              <mc:Choice xmlns:v="urn:schemas-microsoft-com:vml" Requires="v">
                <p:oleObj name="Formula" r:id="rId4" imgW="13716000" imgH="3467100" progId="Equation.Ribbit">
                  <p:embed/>
                </p:oleObj>
              </mc:Choice>
              <mc:Fallback>
                <p:oleObj name="Formula" r:id="rId4" imgW="13716000" imgH="3467100" progId="Equation.Ribbit">
                  <p:embed/>
                  <p:pic>
                    <p:nvPicPr>
                      <p:cNvPr id="0" name="图片 6152"/>
                      <p:cNvPicPr/>
                      <p:nvPr/>
                    </p:nvPicPr>
                    <p:blipFill>
                      <a:blip r:embed="rId5"/>
                      <a:stretch>
                        <a:fillRect/>
                      </a:stretch>
                    </p:blipFill>
                    <p:spPr>
                      <a:xfrm>
                        <a:off x="2952752" y="2430465"/>
                        <a:ext cx="2968625" cy="750887"/>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1870075" y="3408363"/>
          <a:ext cx="173038" cy="277812"/>
        </p:xfrm>
        <a:graphic>
          <a:graphicData uri="http://schemas.openxmlformats.org/presentationml/2006/ole">
            <mc:AlternateContent xmlns:mc="http://schemas.openxmlformats.org/markup-compatibility/2006">
              <mc:Choice xmlns:v="urn:schemas-microsoft-com:vml" Requires="v">
                <p:oleObj name="Formula" r:id="rId6" imgW="600075" imgH="971550" progId="Equation.Ribbit">
                  <p:embed/>
                </p:oleObj>
              </mc:Choice>
              <mc:Fallback>
                <p:oleObj name="Formula" r:id="rId6" imgW="600075" imgH="971550" progId="Equation.Ribbit">
                  <p:embed/>
                  <p:pic>
                    <p:nvPicPr>
                      <p:cNvPr id="0" name="图片 6153"/>
                      <p:cNvPicPr/>
                      <p:nvPr/>
                    </p:nvPicPr>
                    <p:blipFill>
                      <a:blip r:embed="rId7"/>
                      <a:stretch>
                        <a:fillRect/>
                      </a:stretch>
                    </p:blipFill>
                    <p:spPr>
                      <a:xfrm>
                        <a:off x="1870075" y="3408363"/>
                        <a:ext cx="173038" cy="277812"/>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6384925" y="3425825"/>
          <a:ext cx="173038" cy="279400"/>
        </p:xfrm>
        <a:graphic>
          <a:graphicData uri="http://schemas.openxmlformats.org/presentationml/2006/ole">
            <mc:AlternateContent xmlns:mc="http://schemas.openxmlformats.org/markup-compatibility/2006">
              <mc:Choice xmlns:v="urn:schemas-microsoft-com:vml" Requires="v">
                <p:oleObj name="Formula" r:id="rId8" imgW="600075" imgH="971550" progId="Equation.Ribbit">
                  <p:embed/>
                </p:oleObj>
              </mc:Choice>
              <mc:Fallback>
                <p:oleObj name="Formula" r:id="rId8" imgW="600075" imgH="971550" progId="Equation.Ribbit">
                  <p:embed/>
                  <p:pic>
                    <p:nvPicPr>
                      <p:cNvPr id="0" name="图片 6154"/>
                      <p:cNvPicPr/>
                      <p:nvPr/>
                    </p:nvPicPr>
                    <p:blipFill>
                      <a:blip r:embed="rId7"/>
                      <a:stretch>
                        <a:fillRect/>
                      </a:stretch>
                    </p:blipFill>
                    <p:spPr>
                      <a:xfrm>
                        <a:off x="6384925" y="3425825"/>
                        <a:ext cx="173038" cy="279400"/>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1493839" y="3684330"/>
          <a:ext cx="203157" cy="284420"/>
        </p:xfrm>
        <a:graphic>
          <a:graphicData uri="http://schemas.openxmlformats.org/presentationml/2006/ole">
            <mc:AlternateContent xmlns:mc="http://schemas.openxmlformats.org/markup-compatibility/2006">
              <mc:Choice xmlns:v="urn:schemas-microsoft-com:vml" Requires="v">
                <p:oleObj name="Formula" r:id="rId9" imgW="895350" imgH="1247775" progId="Equation.Ribbit">
                  <p:embed/>
                </p:oleObj>
              </mc:Choice>
              <mc:Fallback>
                <p:oleObj name="Formula" r:id="rId9" imgW="895350" imgH="1247775" progId="Equation.Ribbit">
                  <p:embed/>
                  <p:pic>
                    <p:nvPicPr>
                      <p:cNvPr id="0" name="图片 6155"/>
                      <p:cNvPicPr/>
                      <p:nvPr/>
                    </p:nvPicPr>
                    <p:blipFill>
                      <a:blip r:embed="rId10"/>
                      <a:stretch>
                        <a:fillRect/>
                      </a:stretch>
                    </p:blipFill>
                    <p:spPr>
                      <a:xfrm>
                        <a:off x="1493839" y="3684330"/>
                        <a:ext cx="203157" cy="284420"/>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3135315" y="3690938"/>
          <a:ext cx="585787" cy="296862"/>
        </p:xfrm>
        <a:graphic>
          <a:graphicData uri="http://schemas.openxmlformats.org/presentationml/2006/ole">
            <mc:AlternateContent xmlns:mc="http://schemas.openxmlformats.org/markup-compatibility/2006">
              <mc:Choice xmlns:v="urn:schemas-microsoft-com:vml" Requires="v">
                <p:oleObj name="Formula" r:id="rId11" imgW="2647950" imgH="1333500" progId="Equation.Ribbit">
                  <p:embed/>
                </p:oleObj>
              </mc:Choice>
              <mc:Fallback>
                <p:oleObj name="Formula" r:id="rId11" imgW="2647950" imgH="1333500" progId="Equation.Ribbit">
                  <p:embed/>
                  <p:pic>
                    <p:nvPicPr>
                      <p:cNvPr id="0" name="图片 6156"/>
                      <p:cNvPicPr/>
                      <p:nvPr/>
                    </p:nvPicPr>
                    <p:blipFill>
                      <a:blip r:embed="rId12"/>
                      <a:stretch>
                        <a:fillRect/>
                      </a:stretch>
                    </p:blipFill>
                    <p:spPr>
                      <a:xfrm>
                        <a:off x="3135315" y="3690938"/>
                        <a:ext cx="585787" cy="296862"/>
                      </a:xfrm>
                      <a:prstGeom prst="rect">
                        <a:avLst/>
                      </a:prstGeom>
                    </p:spPr>
                  </p:pic>
                </p:oleObj>
              </mc:Fallback>
            </mc:AlternateContent>
          </a:graphicData>
        </a:graphic>
      </p:graphicFrame>
      <p:sp>
        <p:nvSpPr>
          <p:cNvPr id="10" name="Rectangle 3"/>
          <p:cNvSpPr>
            <a:spLocks noChangeArrowheads="1"/>
          </p:cNvSpPr>
          <p:nvPr/>
        </p:nvSpPr>
        <p:spPr bwMode="auto">
          <a:xfrm>
            <a:off x="1301576" y="4530772"/>
            <a:ext cx="6413538" cy="663744"/>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indent="0">
              <a:buNone/>
            </a:pPr>
            <a:r>
              <a:rPr lang="zh-CN" altLang="en-US" sz="2400" dirty="0">
                <a:solidFill>
                  <a:srgbClr val="FF0000"/>
                </a:solidFill>
              </a:rPr>
              <a:t>增益率准则对可取值数目较少的属性有所偏好</a:t>
            </a:r>
            <a:endParaRPr lang="en-US" altLang="zh-CN" sz="2400" dirty="0">
              <a:solidFill>
                <a:srgbClr val="FF0000"/>
              </a:solidFill>
            </a:endParaRPr>
          </a:p>
          <a:p>
            <a:pPr marL="0" indent="0" algn="ctr">
              <a:lnSpc>
                <a:spcPts val="3200"/>
              </a:lnSpc>
              <a:buNone/>
            </a:pPr>
            <a:endParaRPr lang="zh-CN" altLang="en-US" sz="2200" dirty="0">
              <a:latin typeface="幼圆" panose="02010509060101010101" pitchFamily="49" charset="-122"/>
              <a:ea typeface="幼圆" panose="02010509060101010101" pitchFamily="49"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r>
              <a:rPr lang="en-US" altLang="zh-CN" dirty="0"/>
              <a:t>-</a:t>
            </a:r>
            <a:r>
              <a:rPr lang="zh-CN" altLang="en-US" dirty="0"/>
              <a:t>基尼指数</a:t>
            </a:r>
          </a:p>
        </p:txBody>
      </p:sp>
      <p:sp>
        <p:nvSpPr>
          <p:cNvPr id="3" name="内容占位符 2"/>
          <p:cNvSpPr>
            <a:spLocks noGrp="1"/>
          </p:cNvSpPr>
          <p:nvPr>
            <p:ph idx="1"/>
          </p:nvPr>
        </p:nvSpPr>
        <p:spPr/>
        <p:txBody>
          <a:bodyPr>
            <a:normAutofit/>
          </a:bodyPr>
          <a:lstStyle/>
          <a:p>
            <a:r>
              <a:rPr lang="zh-CN" altLang="en-US" dirty="0"/>
              <a:t>数据集  的纯度可用“基尼值”来度量</a:t>
            </a:r>
            <a:endParaRPr lang="en-US" altLang="zh-CN" dirty="0"/>
          </a:p>
          <a:p>
            <a:pPr marL="0" indent="0">
              <a:buNone/>
            </a:pPr>
            <a:r>
              <a:rPr lang="en-US" altLang="zh-CN" dirty="0"/>
              <a:t>	</a:t>
            </a:r>
          </a:p>
          <a:p>
            <a:endParaRPr lang="en-US" altLang="zh-CN" dirty="0"/>
          </a:p>
          <a:p>
            <a:endParaRPr lang="en-US" altLang="zh-CN" dirty="0"/>
          </a:p>
          <a:p>
            <a:pPr marL="0" indent="0">
              <a:buNone/>
            </a:pPr>
            <a:r>
              <a:rPr lang="en-US" altLang="zh-CN" dirty="0"/>
              <a:t>             </a:t>
            </a:r>
            <a:r>
              <a:rPr lang="zh-CN" altLang="en-US" dirty="0"/>
              <a:t>越小，数据集</a:t>
            </a:r>
            <a:r>
              <a:rPr lang="en-US" altLang="zh-CN" dirty="0"/>
              <a:t>  </a:t>
            </a:r>
            <a:r>
              <a:rPr lang="zh-CN" altLang="en-US" dirty="0"/>
              <a:t>的纯度越高</a:t>
            </a:r>
            <a:endParaRPr lang="en-US" altLang="zh-CN" dirty="0"/>
          </a:p>
          <a:p>
            <a:r>
              <a:rPr lang="zh-CN" altLang="en-US" dirty="0"/>
              <a:t>属性</a:t>
            </a:r>
            <a:r>
              <a:rPr lang="en-US" altLang="zh-CN" dirty="0"/>
              <a:t>  </a:t>
            </a:r>
            <a:r>
              <a:rPr lang="zh-CN" altLang="en-US" dirty="0"/>
              <a:t>的基尼指数定义为：</a:t>
            </a:r>
            <a:endParaRPr lang="en-US" altLang="zh-CN" dirty="0"/>
          </a:p>
          <a:p>
            <a:pPr marL="0" indent="0">
              <a:buNone/>
            </a:pPr>
            <a:endParaRPr lang="en-US" altLang="zh-CN" dirty="0"/>
          </a:p>
          <a:p>
            <a:r>
              <a:rPr lang="zh-CN" altLang="en-US" dirty="0"/>
              <a:t>应选择那个使划分后基尼指数最小的属性作为最优划分属性，即</a:t>
            </a:r>
            <a:endParaRPr lang="en-US" altLang="zh-CN" dirty="0"/>
          </a:p>
          <a:p>
            <a:endParaRPr lang="en-US" altLang="zh-CN" dirty="0"/>
          </a:p>
          <a:p>
            <a:endParaRPr lang="en-US" altLang="zh-CN" dirty="0"/>
          </a:p>
          <a:p>
            <a:r>
              <a:rPr lang="en-US" altLang="zh-CN" dirty="0">
                <a:solidFill>
                  <a:srgbClr val="FF0000"/>
                </a:solidFill>
              </a:rPr>
              <a:t>CART</a:t>
            </a:r>
            <a:r>
              <a:rPr lang="en-US" altLang="zh-CN" sz="2000" dirty="0">
                <a:solidFill>
                  <a:srgbClr val="FF0000"/>
                </a:solidFill>
              </a:rPr>
              <a:t> </a:t>
            </a:r>
            <a:r>
              <a:rPr lang="en-US" altLang="zh-CN" sz="1600" dirty="0">
                <a:solidFill>
                  <a:srgbClr val="FF0000"/>
                </a:solidFill>
              </a:rPr>
              <a:t>[</a:t>
            </a:r>
            <a:r>
              <a:rPr lang="en-US" altLang="zh-CN" sz="1600" dirty="0" err="1">
                <a:solidFill>
                  <a:srgbClr val="FF0000"/>
                </a:solidFill>
              </a:rPr>
              <a:t>Breiman</a:t>
            </a:r>
            <a:r>
              <a:rPr lang="en-US" altLang="zh-CN" sz="1600" dirty="0">
                <a:solidFill>
                  <a:srgbClr val="FF0000"/>
                </a:solidFill>
              </a:rPr>
              <a:t> et al., 1984]</a:t>
            </a:r>
            <a:r>
              <a:rPr lang="zh-CN" altLang="en-US" dirty="0">
                <a:solidFill>
                  <a:srgbClr val="FF0000"/>
                </a:solidFill>
              </a:rPr>
              <a:t>采用“基尼指数”来选择划分属性</a:t>
            </a:r>
          </a:p>
        </p:txBody>
      </p:sp>
      <p:graphicFrame>
        <p:nvGraphicFramePr>
          <p:cNvPr id="4" name="对象 3"/>
          <p:cNvGraphicFramePr>
            <a:graphicFrameLocks noChangeAspect="1"/>
          </p:cNvGraphicFramePr>
          <p:nvPr/>
        </p:nvGraphicFramePr>
        <p:xfrm>
          <a:off x="1073152" y="1693865"/>
          <a:ext cx="2481263" cy="808037"/>
        </p:xfrm>
        <a:graphic>
          <a:graphicData uri="http://schemas.openxmlformats.org/presentationml/2006/ole">
            <mc:AlternateContent xmlns:mc="http://schemas.openxmlformats.org/markup-compatibility/2006">
              <mc:Choice xmlns:v="urn:schemas-microsoft-com:vml" Requires="v">
                <p:oleObj name="Formula" r:id="rId2" imgW="11677650" imgH="3800475" progId="Equation.Ribbit">
                  <p:embed/>
                </p:oleObj>
              </mc:Choice>
              <mc:Fallback>
                <p:oleObj name="Formula" r:id="rId2" imgW="11677650" imgH="3800475" progId="Equation.Ribbit">
                  <p:embed/>
                  <p:pic>
                    <p:nvPicPr>
                      <p:cNvPr id="0" name="图片 7178"/>
                      <p:cNvPicPr/>
                      <p:nvPr/>
                    </p:nvPicPr>
                    <p:blipFill>
                      <a:blip r:embed="rId3"/>
                      <a:stretch>
                        <a:fillRect/>
                      </a:stretch>
                    </p:blipFill>
                    <p:spPr>
                      <a:xfrm>
                        <a:off x="1073152" y="1693865"/>
                        <a:ext cx="2481263" cy="808037"/>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3749675" y="1693865"/>
          <a:ext cx="1341438" cy="809625"/>
        </p:xfrm>
        <a:graphic>
          <a:graphicData uri="http://schemas.openxmlformats.org/presentationml/2006/ole">
            <mc:AlternateContent xmlns:mc="http://schemas.openxmlformats.org/markup-compatibility/2006">
              <mc:Choice xmlns:v="urn:schemas-microsoft-com:vml" Requires="v">
                <p:oleObj name="Formula" r:id="rId4" imgW="5962650" imgH="3600450" progId="Equation.Ribbit">
                  <p:embed/>
                </p:oleObj>
              </mc:Choice>
              <mc:Fallback>
                <p:oleObj name="Formula" r:id="rId4" imgW="5962650" imgH="3600450" progId="Equation.Ribbit">
                  <p:embed/>
                  <p:pic>
                    <p:nvPicPr>
                      <p:cNvPr id="0" name="图片 7179"/>
                      <p:cNvPicPr/>
                      <p:nvPr/>
                    </p:nvPicPr>
                    <p:blipFill>
                      <a:blip r:embed="rId5"/>
                      <a:stretch>
                        <a:fillRect/>
                      </a:stretch>
                    </p:blipFill>
                    <p:spPr>
                      <a:xfrm>
                        <a:off x="3749675" y="1693865"/>
                        <a:ext cx="1341438" cy="809625"/>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2273302" y="3670300"/>
          <a:ext cx="4949825" cy="501650"/>
        </p:xfrm>
        <a:graphic>
          <a:graphicData uri="http://schemas.openxmlformats.org/presentationml/2006/ole">
            <mc:AlternateContent xmlns:mc="http://schemas.openxmlformats.org/markup-compatibility/2006">
              <mc:Choice xmlns:v="urn:schemas-microsoft-com:vml" Requires="v">
                <p:oleObj name="Formula" r:id="rId6" imgW="18564225" imgH="1876425" progId="Equation.Ribbit">
                  <p:embed/>
                </p:oleObj>
              </mc:Choice>
              <mc:Fallback>
                <p:oleObj name="Formula" r:id="rId6" imgW="18564225" imgH="1876425" progId="Equation.Ribbit">
                  <p:embed/>
                  <p:pic>
                    <p:nvPicPr>
                      <p:cNvPr id="0" name="图片 7180"/>
                      <p:cNvPicPr/>
                      <p:nvPr/>
                    </p:nvPicPr>
                    <p:blipFill>
                      <a:blip r:embed="rId7"/>
                      <a:stretch>
                        <a:fillRect/>
                      </a:stretch>
                    </p:blipFill>
                    <p:spPr>
                      <a:xfrm>
                        <a:off x="2273302" y="3670300"/>
                        <a:ext cx="4949825" cy="501650"/>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2851152" y="4714877"/>
          <a:ext cx="3844925" cy="536575"/>
        </p:xfrm>
        <a:graphic>
          <a:graphicData uri="http://schemas.openxmlformats.org/presentationml/2006/ole">
            <mc:AlternateContent xmlns:mc="http://schemas.openxmlformats.org/markup-compatibility/2006">
              <mc:Choice xmlns:v="urn:schemas-microsoft-com:vml" Requires="v">
                <p:oleObj name="Formula" r:id="rId8" imgW="14325600" imgH="1990725" progId="Equation.Ribbit">
                  <p:embed/>
                </p:oleObj>
              </mc:Choice>
              <mc:Fallback>
                <p:oleObj name="Formula" r:id="rId8" imgW="14325600" imgH="1990725" progId="Equation.Ribbit">
                  <p:embed/>
                  <p:pic>
                    <p:nvPicPr>
                      <p:cNvPr id="0" name="图片 7181"/>
                      <p:cNvPicPr/>
                      <p:nvPr/>
                    </p:nvPicPr>
                    <p:blipFill>
                      <a:blip r:embed="rId9"/>
                      <a:stretch>
                        <a:fillRect/>
                      </a:stretch>
                    </p:blipFill>
                    <p:spPr>
                      <a:xfrm>
                        <a:off x="2851152" y="4714877"/>
                        <a:ext cx="3844925" cy="536575"/>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754065" y="2949577"/>
          <a:ext cx="828675" cy="284163"/>
        </p:xfrm>
        <a:graphic>
          <a:graphicData uri="http://schemas.openxmlformats.org/presentationml/2006/ole">
            <mc:AlternateContent xmlns:mc="http://schemas.openxmlformats.org/markup-compatibility/2006">
              <mc:Choice xmlns:v="urn:schemas-microsoft-com:vml" Requires="v">
                <p:oleObj name="Formula" r:id="rId10" imgW="3867150" imgH="1333500" progId="Equation.Ribbit">
                  <p:embed/>
                </p:oleObj>
              </mc:Choice>
              <mc:Fallback>
                <p:oleObj name="Formula" r:id="rId10" imgW="3867150" imgH="1333500" progId="Equation.Ribbit">
                  <p:embed/>
                  <p:pic>
                    <p:nvPicPr>
                      <p:cNvPr id="0" name="图片 7182"/>
                      <p:cNvPicPr/>
                      <p:nvPr/>
                    </p:nvPicPr>
                    <p:blipFill>
                      <a:blip r:embed="rId11"/>
                      <a:stretch>
                        <a:fillRect/>
                      </a:stretch>
                    </p:blipFill>
                    <p:spPr>
                      <a:xfrm>
                        <a:off x="754065" y="2949577"/>
                        <a:ext cx="828675" cy="284163"/>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1546585" y="1247775"/>
          <a:ext cx="200025" cy="268288"/>
        </p:xfrm>
        <a:graphic>
          <a:graphicData uri="http://schemas.openxmlformats.org/presentationml/2006/ole">
            <mc:AlternateContent xmlns:mc="http://schemas.openxmlformats.org/markup-compatibility/2006">
              <mc:Choice xmlns:v="urn:schemas-microsoft-com:vml" Requires="v">
                <p:oleObj name="Formula" r:id="rId12" imgW="933450" imgH="1247775" progId="Equation.Ribbit">
                  <p:embed/>
                </p:oleObj>
              </mc:Choice>
              <mc:Fallback>
                <p:oleObj name="Formula" r:id="rId12" imgW="933450" imgH="1247775" progId="Equation.Ribbit">
                  <p:embed/>
                  <p:pic>
                    <p:nvPicPr>
                      <p:cNvPr id="0" name="图片 7183"/>
                      <p:cNvPicPr/>
                      <p:nvPr/>
                    </p:nvPicPr>
                    <p:blipFill>
                      <a:blip r:embed="rId13"/>
                      <a:stretch>
                        <a:fillRect/>
                      </a:stretch>
                    </p:blipFill>
                    <p:spPr>
                      <a:xfrm>
                        <a:off x="1546585" y="1247775"/>
                        <a:ext cx="200025" cy="268288"/>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3291248" y="2965450"/>
          <a:ext cx="200025" cy="268288"/>
        </p:xfrm>
        <a:graphic>
          <a:graphicData uri="http://schemas.openxmlformats.org/presentationml/2006/ole">
            <mc:AlternateContent xmlns:mc="http://schemas.openxmlformats.org/markup-compatibility/2006">
              <mc:Choice xmlns:v="urn:schemas-microsoft-com:vml" Requires="v">
                <p:oleObj name="Formula" r:id="rId14" imgW="933450" imgH="1247775" progId="Equation.Ribbit">
                  <p:embed/>
                </p:oleObj>
              </mc:Choice>
              <mc:Fallback>
                <p:oleObj name="Formula" r:id="rId14" imgW="933450" imgH="1247775" progId="Equation.Ribbit">
                  <p:embed/>
                  <p:pic>
                    <p:nvPicPr>
                      <p:cNvPr id="0" name="图片 7184"/>
                      <p:cNvPicPr/>
                      <p:nvPr/>
                    </p:nvPicPr>
                    <p:blipFill>
                      <a:blip r:embed="rId13"/>
                      <a:stretch>
                        <a:fillRect/>
                      </a:stretch>
                    </p:blipFill>
                    <p:spPr>
                      <a:xfrm>
                        <a:off x="3291248" y="2965450"/>
                        <a:ext cx="200025" cy="268288"/>
                      </a:xfrm>
                      <a:prstGeom prst="rect">
                        <a:avLst/>
                      </a:prstGeom>
                    </p:spPr>
                  </p:pic>
                </p:oleObj>
              </mc:Fallback>
            </mc:AlternateContent>
          </a:graphicData>
        </a:graphic>
      </p:graphicFrame>
      <p:sp>
        <p:nvSpPr>
          <p:cNvPr id="12" name="Rectangle 3"/>
          <p:cNvSpPr>
            <a:spLocks noChangeArrowheads="1"/>
          </p:cNvSpPr>
          <p:nvPr/>
        </p:nvSpPr>
        <p:spPr bwMode="auto">
          <a:xfrm>
            <a:off x="5883559" y="1506681"/>
            <a:ext cx="2822011" cy="1231056"/>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indent="0">
              <a:lnSpc>
                <a:spcPts val="3200"/>
              </a:lnSpc>
              <a:buNone/>
            </a:pPr>
            <a:r>
              <a:rPr lang="zh-CN" altLang="en-US" sz="2200" dirty="0">
                <a:solidFill>
                  <a:srgbClr val="FF0000"/>
                </a:solidFill>
                <a:latin typeface="幼圆" panose="02010509060101010101" pitchFamily="49" charset="-122"/>
                <a:ea typeface="幼圆" panose="02010509060101010101" pitchFamily="49" charset="-122"/>
              </a:rPr>
              <a:t>反映了从</a:t>
            </a:r>
            <a:r>
              <a:rPr lang="en-US" altLang="zh-CN" sz="2200" dirty="0">
                <a:solidFill>
                  <a:srgbClr val="FF0000"/>
                </a:solidFill>
                <a:latin typeface="幼圆" panose="02010509060101010101" pitchFamily="49" charset="-122"/>
                <a:ea typeface="幼圆" panose="02010509060101010101" pitchFamily="49" charset="-122"/>
              </a:rPr>
              <a:t>  </a:t>
            </a:r>
            <a:r>
              <a:rPr lang="zh-CN" altLang="en-US" sz="2200" dirty="0">
                <a:solidFill>
                  <a:srgbClr val="FF0000"/>
                </a:solidFill>
                <a:latin typeface="幼圆" panose="02010509060101010101" pitchFamily="49" charset="-122"/>
                <a:ea typeface="幼圆" panose="02010509060101010101" pitchFamily="49" charset="-122"/>
              </a:rPr>
              <a:t>中随机抽取两个样本，其类别标记不一致的概率</a:t>
            </a:r>
          </a:p>
        </p:txBody>
      </p:sp>
      <p:graphicFrame>
        <p:nvGraphicFramePr>
          <p:cNvPr id="15" name="对象 14"/>
          <p:cNvGraphicFramePr>
            <a:graphicFrameLocks noChangeAspect="1"/>
          </p:cNvGraphicFramePr>
          <p:nvPr/>
        </p:nvGraphicFramePr>
        <p:xfrm>
          <a:off x="7145340" y="1638302"/>
          <a:ext cx="198437" cy="271463"/>
        </p:xfrm>
        <a:graphic>
          <a:graphicData uri="http://schemas.openxmlformats.org/presentationml/2006/ole">
            <mc:AlternateContent xmlns:mc="http://schemas.openxmlformats.org/markup-compatibility/2006">
              <mc:Choice xmlns:v="urn:schemas-microsoft-com:vml" Requires="v">
                <p:oleObj name="Formula" r:id="rId15" imgW="933450" imgH="1247775" progId="Equation.Ribbit">
                  <p:embed/>
                </p:oleObj>
              </mc:Choice>
              <mc:Fallback>
                <p:oleObj name="Formula" r:id="rId15" imgW="933450" imgH="1247775" progId="Equation.Ribbit">
                  <p:embed/>
                  <p:pic>
                    <p:nvPicPr>
                      <p:cNvPr id="0" name="图片 7185"/>
                      <p:cNvPicPr/>
                      <p:nvPr/>
                    </p:nvPicPr>
                    <p:blipFill>
                      <a:blip r:embed="rId13"/>
                      <a:stretch>
                        <a:fillRect/>
                      </a:stretch>
                    </p:blipFill>
                    <p:spPr>
                      <a:xfrm>
                        <a:off x="7145340" y="1638302"/>
                        <a:ext cx="198437" cy="271463"/>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1252538" y="3379788"/>
          <a:ext cx="190500" cy="304800"/>
        </p:xfrm>
        <a:graphic>
          <a:graphicData uri="http://schemas.openxmlformats.org/presentationml/2006/ole">
            <mc:AlternateContent xmlns:mc="http://schemas.openxmlformats.org/markup-compatibility/2006">
              <mc:Choice xmlns:v="urn:schemas-microsoft-com:vml" Requires="v">
                <p:oleObj name="Formula" r:id="rId16" imgW="600075" imgH="971550" progId="Equation.Ribbit">
                  <p:embed/>
                </p:oleObj>
              </mc:Choice>
              <mc:Fallback>
                <p:oleObj name="Formula" r:id="rId16" imgW="600075" imgH="971550" progId="Equation.Ribbit">
                  <p:embed/>
                  <p:pic>
                    <p:nvPicPr>
                      <p:cNvPr id="0" name="图片 7186"/>
                      <p:cNvPicPr/>
                      <p:nvPr/>
                    </p:nvPicPr>
                    <p:blipFill>
                      <a:blip r:embed="rId17"/>
                      <a:stretch>
                        <a:fillRect/>
                      </a:stretch>
                    </p:blipFill>
                    <p:spPr>
                      <a:xfrm>
                        <a:off x="1252538" y="3379788"/>
                        <a:ext cx="190500" cy="304800"/>
                      </a:xfrm>
                      <a:prstGeom prst="rect">
                        <a:avLst/>
                      </a:prstGeom>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lstStyle/>
          <a:p>
            <a:r>
              <a:rPr lang="zh-CN" altLang="en-US" dirty="0">
                <a:solidFill>
                  <a:schemeClr val="bg1">
                    <a:lumMod val="85000"/>
                  </a:schemeClr>
                </a:solidFill>
              </a:rPr>
              <a:t>基本流程</a:t>
            </a:r>
            <a:endParaRPr lang="en-US" altLang="zh-CN" dirty="0">
              <a:solidFill>
                <a:schemeClr val="bg1">
                  <a:lumMod val="85000"/>
                </a:schemeClr>
              </a:solidFill>
            </a:endParaRPr>
          </a:p>
          <a:p>
            <a:endParaRPr lang="en-US" altLang="zh-CN" dirty="0"/>
          </a:p>
          <a:p>
            <a:r>
              <a:rPr lang="zh-CN" altLang="en-US" dirty="0">
                <a:solidFill>
                  <a:schemeClr val="bg1">
                    <a:lumMod val="85000"/>
                  </a:schemeClr>
                </a:solidFill>
              </a:rPr>
              <a:t>划分选择</a:t>
            </a:r>
            <a:endParaRPr lang="en-US" altLang="zh-CN" dirty="0">
              <a:solidFill>
                <a:schemeClr val="bg1">
                  <a:lumMod val="85000"/>
                </a:schemeClr>
              </a:solidFill>
            </a:endParaRPr>
          </a:p>
          <a:p>
            <a:pPr marL="0" indent="0">
              <a:buNone/>
            </a:pPr>
            <a:endParaRPr lang="en-US" altLang="zh-CN" dirty="0"/>
          </a:p>
          <a:p>
            <a:r>
              <a:rPr lang="zh-CN" altLang="en-US" dirty="0"/>
              <a:t>剪枝处理</a:t>
            </a:r>
            <a:endParaRPr lang="en-US" altLang="zh-CN" dirty="0"/>
          </a:p>
          <a:p>
            <a:endParaRPr lang="en-US" altLang="zh-CN" dirty="0"/>
          </a:p>
          <a:p>
            <a:r>
              <a:rPr lang="zh-CN" altLang="en-US" dirty="0">
                <a:solidFill>
                  <a:schemeClr val="bg1">
                    <a:lumMod val="85000"/>
                  </a:schemeClr>
                </a:solidFill>
              </a:rPr>
              <a:t>连续与缺失值</a:t>
            </a:r>
            <a:endParaRPr lang="en-US" altLang="zh-CN" dirty="0">
              <a:solidFill>
                <a:schemeClr val="bg1">
                  <a:lumMod val="85000"/>
                </a:schemeClr>
              </a:solidFill>
            </a:endParaRPr>
          </a:p>
          <a:p>
            <a:endParaRPr lang="en-US" altLang="zh-CN" dirty="0"/>
          </a:p>
          <a:p>
            <a:r>
              <a:rPr lang="zh-CN" altLang="en-US" dirty="0">
                <a:solidFill>
                  <a:schemeClr val="bg1">
                    <a:lumMod val="85000"/>
                  </a:schemeClr>
                </a:solidFill>
              </a:rPr>
              <a:t>多变量决策树</a:t>
            </a:r>
            <a:endParaRPr lang="en-US" altLang="zh-CN" dirty="0">
              <a:solidFill>
                <a:schemeClr val="bg1">
                  <a:lumMod val="85000"/>
                </a:schemeClr>
              </a:solidFill>
            </a:endParaRPr>
          </a:p>
          <a:p>
            <a:pPr marL="0" indent="0">
              <a:buNone/>
            </a:pPr>
            <a:endParaRPr lang="zh-CN" altLang="en-US" dirty="0"/>
          </a:p>
        </p:txBody>
      </p:sp>
    </p:spTree>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cs typeface="Verdana" panose="020B0604030504040204" pitchFamily="34" charset="0"/>
              </a:rPr>
              <a:t>决策树</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p>
        </p:txBody>
      </p:sp>
      <p:sp>
        <p:nvSpPr>
          <p:cNvPr id="3" name="内容占位符 2"/>
          <p:cNvSpPr>
            <a:spLocks noGrp="1"/>
          </p:cNvSpPr>
          <p:nvPr>
            <p:ph idx="1"/>
          </p:nvPr>
        </p:nvSpPr>
        <p:spPr/>
        <p:txBody>
          <a:bodyPr/>
          <a:lstStyle/>
          <a:p>
            <a:r>
              <a:rPr lang="zh-CN" altLang="en-US" dirty="0"/>
              <a:t>为什么剪枝</a:t>
            </a:r>
            <a:endParaRPr lang="en-US" altLang="zh-CN" dirty="0"/>
          </a:p>
          <a:p>
            <a:pPr lvl="1"/>
            <a:r>
              <a:rPr lang="zh-CN" altLang="en-US" dirty="0"/>
              <a:t>“剪枝”是决策树学习算法</a:t>
            </a:r>
            <a:r>
              <a:rPr lang="zh-CN" altLang="en-US" dirty="0">
                <a:solidFill>
                  <a:srgbClr val="FF0000"/>
                </a:solidFill>
              </a:rPr>
              <a:t>对付“过拟合”的主要手段</a:t>
            </a:r>
            <a:endParaRPr lang="en-US" altLang="zh-CN" dirty="0">
              <a:solidFill>
                <a:srgbClr val="FF0000"/>
              </a:solidFill>
            </a:endParaRPr>
          </a:p>
          <a:p>
            <a:pPr lvl="1"/>
            <a:r>
              <a:rPr lang="zh-CN" altLang="en-US" dirty="0"/>
              <a:t>可通过“剪枝”来一定程度避免因决策分支过多，以致于把训练集自身的一些特点当做所有数据都具有的一般性质而导致的过拟合</a:t>
            </a:r>
            <a:endParaRPr lang="en-US" altLang="zh-CN" dirty="0"/>
          </a:p>
          <a:p>
            <a:pPr marL="0" indent="0">
              <a:buNone/>
            </a:pPr>
            <a:endParaRPr lang="en-US" altLang="zh-CN" dirty="0"/>
          </a:p>
          <a:p>
            <a:r>
              <a:rPr lang="en-US" altLang="zh-CN" dirty="0"/>
              <a:t> </a:t>
            </a:r>
            <a:r>
              <a:rPr lang="zh-CN" altLang="en-US" dirty="0"/>
              <a:t>剪枝的基本策略</a:t>
            </a:r>
            <a:endParaRPr lang="en-US" altLang="zh-CN" dirty="0"/>
          </a:p>
          <a:p>
            <a:pPr lvl="1"/>
            <a:r>
              <a:rPr lang="zh-CN" altLang="en-US" dirty="0"/>
              <a:t>预剪枝</a:t>
            </a:r>
            <a:endParaRPr lang="en-US" altLang="zh-CN" dirty="0"/>
          </a:p>
          <a:p>
            <a:pPr lvl="1"/>
            <a:r>
              <a:rPr lang="zh-CN" altLang="en-US" dirty="0"/>
              <a:t>后剪枝</a:t>
            </a:r>
            <a:endParaRPr lang="en-US" altLang="zh-CN" dirty="0"/>
          </a:p>
          <a:p>
            <a:pPr marL="325755" lvl="1" indent="0">
              <a:buNone/>
            </a:pPr>
            <a:endParaRPr lang="en-US" altLang="zh-CN" dirty="0"/>
          </a:p>
          <a:p>
            <a:r>
              <a:rPr lang="zh-CN" altLang="en-US" dirty="0"/>
              <a:t>判断决策树泛化性能是否提升的方法</a:t>
            </a:r>
            <a:endParaRPr lang="en-US" altLang="zh-CN" dirty="0"/>
          </a:p>
          <a:p>
            <a:pPr lvl="1"/>
            <a:r>
              <a:rPr lang="zh-CN" altLang="en-US" dirty="0">
                <a:solidFill>
                  <a:srgbClr val="C00000"/>
                </a:solidFill>
              </a:rPr>
              <a:t>留出法</a:t>
            </a:r>
            <a:r>
              <a:rPr lang="zh-CN" altLang="en-US" dirty="0"/>
              <a:t>：预留一部分数据用作“验证集”以进行性能评估</a:t>
            </a:r>
            <a:endParaRPr lang="en-US" altLang="zh-CN" dirty="0"/>
          </a:p>
          <a:p>
            <a:pPr marL="325755" lvl="1" indent="0">
              <a:buNone/>
            </a:pP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p>
        </p:txBody>
      </p:sp>
      <p:sp>
        <p:nvSpPr>
          <p:cNvPr id="3" name="文本占位符 2"/>
          <p:cNvSpPr>
            <a:spLocks noGrp="1"/>
          </p:cNvSpPr>
          <p:nvPr>
            <p:ph type="body" sz="quarter" idx="13"/>
          </p:nvPr>
        </p:nvSpPr>
        <p:spPr/>
        <p:txBody>
          <a:bodyPr>
            <a:normAutofit lnSpcReduction="10000"/>
          </a:bodyPr>
          <a:lstStyle/>
          <a:p>
            <a:r>
              <a:rPr lang="zh-CN" altLang="en-US" dirty="0"/>
              <a:t>数据集</a:t>
            </a:r>
          </a:p>
        </p:txBody>
      </p:sp>
      <p:pic>
        <p:nvPicPr>
          <p:cNvPr id="5" name="内容占位符 3"/>
          <p:cNvPicPr>
            <a:picLocks noGrp="1" noChangeAspect="1"/>
          </p:cNvPicPr>
          <p:nvPr>
            <p:ph sz="quarter" idx="14"/>
          </p:nvPr>
        </p:nvPicPr>
        <p:blipFill>
          <a:blip r:embed="rId2"/>
          <a:stretch>
            <a:fillRect/>
          </a:stretch>
        </p:blipFill>
        <p:spPr>
          <a:xfrm>
            <a:off x="1830469" y="1720850"/>
            <a:ext cx="5489415" cy="4343400"/>
          </a:xfrm>
          <a:prstGeom prst="rect">
            <a:avLst/>
          </a:prstGeom>
        </p:spPr>
      </p:pic>
      <p:sp>
        <p:nvSpPr>
          <p:cNvPr id="8" name="左大括号 7"/>
          <p:cNvSpPr/>
          <p:nvPr/>
        </p:nvSpPr>
        <p:spPr>
          <a:xfrm>
            <a:off x="2153934" y="1873773"/>
            <a:ext cx="194872" cy="237594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左大括号 8"/>
          <p:cNvSpPr/>
          <p:nvPr/>
        </p:nvSpPr>
        <p:spPr>
          <a:xfrm>
            <a:off x="2153934" y="4324665"/>
            <a:ext cx="194872" cy="174885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Rectangle 3"/>
          <p:cNvSpPr>
            <a:spLocks noChangeArrowheads="1"/>
          </p:cNvSpPr>
          <p:nvPr/>
        </p:nvSpPr>
        <p:spPr bwMode="auto">
          <a:xfrm>
            <a:off x="773893" y="2681328"/>
            <a:ext cx="1122114" cy="663744"/>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indent="0" algn="ctr">
              <a:lnSpc>
                <a:spcPts val="3200"/>
              </a:lnSpc>
              <a:buNone/>
            </a:pPr>
            <a:r>
              <a:rPr lang="zh-CN" altLang="en-US" sz="2200" dirty="0">
                <a:latin typeface="幼圆" panose="02010509060101010101" pitchFamily="49" charset="-122"/>
                <a:ea typeface="幼圆" panose="02010509060101010101" pitchFamily="49" charset="-122"/>
              </a:rPr>
              <a:t>训练集</a:t>
            </a:r>
          </a:p>
        </p:txBody>
      </p:sp>
      <p:sp>
        <p:nvSpPr>
          <p:cNvPr id="12" name="Rectangle 3"/>
          <p:cNvSpPr>
            <a:spLocks noChangeArrowheads="1"/>
          </p:cNvSpPr>
          <p:nvPr/>
        </p:nvSpPr>
        <p:spPr bwMode="auto">
          <a:xfrm>
            <a:off x="794302" y="4867217"/>
            <a:ext cx="1122114" cy="663744"/>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indent="0" algn="ctr">
              <a:lnSpc>
                <a:spcPts val="3200"/>
              </a:lnSpc>
              <a:buNone/>
            </a:pPr>
            <a:r>
              <a:rPr lang="zh-CN" altLang="en-US" sz="2200" dirty="0">
                <a:latin typeface="幼圆" panose="02010509060101010101" pitchFamily="49" charset="-122"/>
                <a:ea typeface="幼圆" panose="02010509060101010101" pitchFamily="49" charset="-122"/>
              </a:rPr>
              <a:t>验证集</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p>
        </p:txBody>
      </p:sp>
      <p:sp>
        <p:nvSpPr>
          <p:cNvPr id="3" name="文本占位符 2"/>
          <p:cNvSpPr>
            <a:spLocks noGrp="1"/>
          </p:cNvSpPr>
          <p:nvPr>
            <p:ph type="body" sz="quarter" idx="13"/>
          </p:nvPr>
        </p:nvSpPr>
        <p:spPr/>
        <p:txBody>
          <a:bodyPr>
            <a:normAutofit lnSpcReduction="10000"/>
          </a:bodyPr>
          <a:lstStyle/>
          <a:p>
            <a:r>
              <a:rPr lang="zh-CN" altLang="en-US" dirty="0"/>
              <a:t>未剪枝决策树</a:t>
            </a:r>
            <a:endParaRPr lang="en-US" altLang="zh-CN" dirty="0"/>
          </a:p>
          <a:p>
            <a:endParaRPr lang="zh-CN" altLang="en-US" dirty="0"/>
          </a:p>
        </p:txBody>
      </p:sp>
      <p:sp>
        <p:nvSpPr>
          <p:cNvPr id="4" name="内容占位符 3"/>
          <p:cNvSpPr>
            <a:spLocks noGrp="1"/>
          </p:cNvSpPr>
          <p:nvPr>
            <p:ph sz="quarter" idx="14"/>
          </p:nvPr>
        </p:nvSpPr>
        <p:spPr/>
        <p:txBody>
          <a:bodyPr/>
          <a:lstStyle/>
          <a:p>
            <a:endParaRPr lang="zh-CN" altLang="en-US" dirty="0"/>
          </a:p>
        </p:txBody>
      </p:sp>
      <p:grpSp>
        <p:nvGrpSpPr>
          <p:cNvPr id="5" name="组合 4"/>
          <p:cNvGrpSpPr/>
          <p:nvPr/>
        </p:nvGrpSpPr>
        <p:grpSpPr>
          <a:xfrm>
            <a:off x="330652" y="1478056"/>
            <a:ext cx="8479450" cy="4732069"/>
            <a:chOff x="1926459" y="2007290"/>
            <a:chExt cx="8479450" cy="4732069"/>
          </a:xfrm>
        </p:grpSpPr>
        <p:grpSp>
          <p:nvGrpSpPr>
            <p:cNvPr id="6" name="组合 5"/>
            <p:cNvGrpSpPr/>
            <p:nvPr/>
          </p:nvGrpSpPr>
          <p:grpSpPr>
            <a:xfrm>
              <a:off x="4423852" y="6307359"/>
              <a:ext cx="3582444" cy="432000"/>
              <a:chOff x="2341355" y="4320514"/>
              <a:chExt cx="3582444" cy="432000"/>
            </a:xfrm>
          </p:grpSpPr>
          <p:sp>
            <p:nvSpPr>
              <p:cNvPr id="56" name="椭圆 55"/>
              <p:cNvSpPr/>
              <p:nvPr/>
            </p:nvSpPr>
            <p:spPr>
              <a:xfrm>
                <a:off x="2341355"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57" name="椭圆 56"/>
              <p:cNvSpPr/>
              <p:nvPr/>
            </p:nvSpPr>
            <p:spPr>
              <a:xfrm>
                <a:off x="3592577"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58" name="椭圆 57"/>
              <p:cNvSpPr/>
              <p:nvPr/>
            </p:nvSpPr>
            <p:spPr>
              <a:xfrm>
                <a:off x="4843799"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grpSp>
        <p:cxnSp>
          <p:nvCxnSpPr>
            <p:cNvPr id="7" name="直接连接符 6"/>
            <p:cNvCxnSpPr>
              <a:endCxn id="56" idx="0"/>
            </p:cNvCxnSpPr>
            <p:nvPr/>
          </p:nvCxnSpPr>
          <p:spPr>
            <a:xfrm flipH="1">
              <a:off x="4963852" y="5508978"/>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8" name="文本框 11"/>
            <p:cNvSpPr txBox="1"/>
            <p:nvPr/>
          </p:nvSpPr>
          <p:spPr>
            <a:xfrm>
              <a:off x="6164461"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清晰</a:t>
              </a:r>
            </a:p>
          </p:txBody>
        </p:sp>
        <p:cxnSp>
          <p:nvCxnSpPr>
            <p:cNvPr id="9" name="直接连接符 8"/>
            <p:cNvCxnSpPr>
              <a:endCxn id="58" idx="0"/>
            </p:cNvCxnSpPr>
            <p:nvPr/>
          </p:nvCxnSpPr>
          <p:spPr>
            <a:xfrm>
              <a:off x="6215074" y="5508978"/>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a:stCxn id="11" idx="2"/>
              <a:endCxn id="57" idx="0"/>
            </p:cNvCxnSpPr>
            <p:nvPr/>
          </p:nvCxnSpPr>
          <p:spPr>
            <a:xfrm>
              <a:off x="6215074" y="5699638"/>
              <a:ext cx="0" cy="607721"/>
            </a:xfrm>
            <a:prstGeom prst="line">
              <a:avLst/>
            </a:prstGeom>
          </p:spPr>
          <p:style>
            <a:lnRef idx="1">
              <a:schemeClr val="dk1"/>
            </a:lnRef>
            <a:fillRef idx="0">
              <a:schemeClr val="dk1"/>
            </a:fillRef>
            <a:effectRef idx="0">
              <a:schemeClr val="dk1"/>
            </a:effectRef>
            <a:fontRef idx="minor">
              <a:schemeClr val="tx1"/>
            </a:fontRef>
          </p:style>
        </p:cxnSp>
        <p:sp>
          <p:nvSpPr>
            <p:cNvPr id="11" name="圆角矩形 10"/>
            <p:cNvSpPr/>
            <p:nvPr/>
          </p:nvSpPr>
          <p:spPr>
            <a:xfrm>
              <a:off x="5675074" y="52676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纹理</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2" name="文本框 20"/>
            <p:cNvSpPr txBox="1"/>
            <p:nvPr/>
          </p:nvSpPr>
          <p:spPr>
            <a:xfrm>
              <a:off x="7089965"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模糊</a:t>
              </a:r>
            </a:p>
          </p:txBody>
        </p:sp>
        <p:sp>
          <p:nvSpPr>
            <p:cNvPr id="13" name="文本框 21"/>
            <p:cNvSpPr txBox="1"/>
            <p:nvPr/>
          </p:nvSpPr>
          <p:spPr>
            <a:xfrm>
              <a:off x="4737145" y="581886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稍糊</a:t>
              </a:r>
            </a:p>
          </p:txBody>
        </p:sp>
        <p:sp>
          <p:nvSpPr>
            <p:cNvPr id="14" name="椭圆 13"/>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15" name="椭圆 14"/>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16" name="直接连接符 15"/>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7" name="文本框 26"/>
            <p:cNvSpPr txBox="1"/>
            <p:nvPr/>
          </p:nvSpPr>
          <p:spPr>
            <a:xfrm>
              <a:off x="6164461"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18" name="直接连接符 17"/>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20" name="文本框 29"/>
            <p:cNvSpPr txBox="1"/>
            <p:nvPr/>
          </p:nvSpPr>
          <p:spPr>
            <a:xfrm>
              <a:off x="708996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21" name="文本框 30"/>
            <p:cNvSpPr txBox="1"/>
            <p:nvPr/>
          </p:nvSpPr>
          <p:spPr>
            <a:xfrm>
              <a:off x="4737145" y="477924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22" name="圆角矩形 21"/>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23" name="椭圆 22"/>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24" name="椭圆 23"/>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25" name="直接连接符 24"/>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6" name="文本框 35"/>
            <p:cNvSpPr txBox="1"/>
            <p:nvPr/>
          </p:nvSpPr>
          <p:spPr>
            <a:xfrm>
              <a:off x="7404189"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cxnSp>
          <p:nvCxnSpPr>
            <p:cNvPr id="27" name="直接连接符 26"/>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8" name="直接连接符 27"/>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9" name="文本框 38"/>
            <p:cNvSpPr txBox="1"/>
            <p:nvPr/>
          </p:nvSpPr>
          <p:spPr>
            <a:xfrm>
              <a:off x="832969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sp>
          <p:nvSpPr>
            <p:cNvPr id="30" name="文本框 39"/>
            <p:cNvSpPr txBox="1"/>
            <p:nvPr/>
          </p:nvSpPr>
          <p:spPr>
            <a:xfrm>
              <a:off x="5976873" y="372746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31" name="圆角矩形 30"/>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32" name="椭圆 31"/>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33" name="椭圆 32"/>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34" name="椭圆 33"/>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35" name="直接连接符 34"/>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6" name="文本框 45"/>
            <p:cNvSpPr txBox="1"/>
            <p:nvPr/>
          </p:nvSpPr>
          <p:spPr>
            <a:xfrm>
              <a:off x="3667181"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37" name="直接连接符 36"/>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8" name="直接连接符 37"/>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39" name="文本框 48"/>
            <p:cNvSpPr txBox="1"/>
            <p:nvPr/>
          </p:nvSpPr>
          <p:spPr>
            <a:xfrm>
              <a:off x="459268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40" name="文本框 49"/>
            <p:cNvSpPr txBox="1"/>
            <p:nvPr/>
          </p:nvSpPr>
          <p:spPr>
            <a:xfrm>
              <a:off x="2239865" y="372981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41" name="圆角矩形 40"/>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42" name="椭圆 41"/>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cxnSp>
          <p:nvCxnSpPr>
            <p:cNvPr id="43" name="直接连接符 42"/>
            <p:cNvCxnSpPr>
              <a:stCxn id="46" idx="2"/>
              <a:endCxn id="31"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2"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5" name="直接连接符 44"/>
            <p:cNvCxnSpPr>
              <a:endCxn id="41"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6" name="圆角矩形 45"/>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47" name="文本框 63"/>
            <p:cNvSpPr txBox="1"/>
            <p:nvPr/>
          </p:nvSpPr>
          <p:spPr>
            <a:xfrm>
              <a:off x="874589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8" name="文本框 64"/>
            <p:cNvSpPr txBox="1"/>
            <p:nvPr/>
          </p:nvSpPr>
          <p:spPr>
            <a:xfrm>
              <a:off x="6110414"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sp>
          <p:nvSpPr>
            <p:cNvPr id="49" name="文本框 65"/>
            <p:cNvSpPr txBox="1"/>
            <p:nvPr/>
          </p:nvSpPr>
          <p:spPr>
            <a:xfrm>
              <a:off x="3868758" y="2652494"/>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50" name="椭圆 49"/>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1</a:t>
              </a:r>
              <a:endParaRPr lang="zh-CN" altLang="en-US" dirty="0">
                <a:solidFill>
                  <a:schemeClr val="tx1"/>
                </a:solidFill>
                <a:latin typeface="Times"/>
              </a:endParaRPr>
            </a:p>
          </p:txBody>
        </p:sp>
        <p:sp>
          <p:nvSpPr>
            <p:cNvPr id="51" name="椭圆 50"/>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2</a:t>
              </a:r>
              <a:endParaRPr lang="zh-CN" altLang="en-US" dirty="0">
                <a:solidFill>
                  <a:schemeClr val="tx1"/>
                </a:solidFill>
                <a:latin typeface="Times"/>
              </a:endParaRPr>
            </a:p>
          </p:txBody>
        </p:sp>
        <p:sp>
          <p:nvSpPr>
            <p:cNvPr id="52" name="椭圆 51"/>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3</a:t>
              </a:r>
              <a:endParaRPr lang="zh-CN" altLang="en-US" dirty="0">
                <a:solidFill>
                  <a:schemeClr val="tx1"/>
                </a:solidFill>
                <a:latin typeface="Times"/>
              </a:endParaRPr>
            </a:p>
          </p:txBody>
        </p:sp>
        <p:sp>
          <p:nvSpPr>
            <p:cNvPr id="53" name="椭圆 52"/>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4</a:t>
              </a:r>
              <a:endParaRPr lang="zh-CN" altLang="en-US" dirty="0">
                <a:solidFill>
                  <a:schemeClr val="tx1"/>
                </a:solidFill>
                <a:latin typeface="Times"/>
              </a:endParaRPr>
            </a:p>
          </p:txBody>
        </p:sp>
        <p:sp>
          <p:nvSpPr>
            <p:cNvPr id="54" name="椭圆 53"/>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5</a:t>
              </a:r>
              <a:endParaRPr lang="zh-CN" altLang="en-US" dirty="0">
                <a:solidFill>
                  <a:schemeClr val="tx1"/>
                </a:solidFill>
                <a:latin typeface="Times"/>
              </a:endParaRPr>
            </a:p>
          </p:txBody>
        </p:sp>
        <p:sp>
          <p:nvSpPr>
            <p:cNvPr id="55" name="椭圆 54"/>
            <p:cNvSpPr/>
            <p:nvPr/>
          </p:nvSpPr>
          <p:spPr>
            <a:xfrm>
              <a:off x="5531825" y="505816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6</a:t>
              </a:r>
              <a:endParaRPr lang="zh-CN" altLang="en-US" dirty="0">
                <a:solidFill>
                  <a:schemeClr val="tx1"/>
                </a:solidFill>
                <a:latin typeface="Times"/>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预剪枝</a:t>
            </a:r>
          </a:p>
        </p:txBody>
      </p:sp>
      <p:sp>
        <p:nvSpPr>
          <p:cNvPr id="3" name="内容占位符 2"/>
          <p:cNvSpPr>
            <a:spLocks noGrp="1"/>
          </p:cNvSpPr>
          <p:nvPr>
            <p:ph idx="1"/>
          </p:nvPr>
        </p:nvSpPr>
        <p:spPr/>
        <p:txBody>
          <a:bodyPr/>
          <a:lstStyle/>
          <a:p>
            <a:r>
              <a:rPr lang="zh-CN" altLang="en-US" dirty="0"/>
              <a:t>决策树生成过程中，</a:t>
            </a:r>
            <a:r>
              <a:rPr lang="zh-CN" altLang="en-US" dirty="0">
                <a:solidFill>
                  <a:srgbClr val="C00000"/>
                </a:solidFill>
              </a:rPr>
              <a:t>对每个结点在划分前先进行估计</a:t>
            </a:r>
            <a:r>
              <a:rPr lang="zh-CN" altLang="en-US" dirty="0"/>
              <a:t>，若当前结点的划分不能带来决策树泛化性能提升，则停止划分并将当前结点记为叶结点，其类别标记为训练样例数最多的类别</a:t>
            </a:r>
            <a:endParaRPr lang="en-US" altLang="zh-CN" dirty="0"/>
          </a:p>
          <a:p>
            <a:pPr marL="0" indent="0">
              <a:buNone/>
            </a:pPr>
            <a:endParaRPr lang="en-US" altLang="zh-CN" dirty="0"/>
          </a:p>
          <a:p>
            <a:r>
              <a:rPr lang="zh-CN" altLang="en-US" dirty="0"/>
              <a:t>针对上述数据集，基于信息增益准则，选取属性“脐部”划分训练集。分别计算划分前（即直接将该结点作为叶结点）及划分后的验证集精度，判断是否需要划分。</a:t>
            </a:r>
            <a:r>
              <a:rPr lang="zh-CN" altLang="en-US" dirty="0">
                <a:solidFill>
                  <a:srgbClr val="FF0000"/>
                </a:solidFill>
              </a:rPr>
              <a:t>若划分后能提高验证集精度，则划分，对划分后的属性，执行同样判断；否则，不划分</a:t>
            </a:r>
          </a:p>
          <a:p>
            <a:pPr marL="0" indent="0">
              <a:buNone/>
            </a:pPr>
            <a:endParaRPr lang="en-US" altLang="zh-CN" dirty="0"/>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预剪枝</a:t>
            </a:r>
          </a:p>
        </p:txBody>
      </p:sp>
      <p:pic>
        <p:nvPicPr>
          <p:cNvPr id="34" name="内容占位符 33"/>
          <p:cNvPicPr>
            <a:picLocks noGrp="1" noChangeAspect="1"/>
          </p:cNvPicPr>
          <p:nvPr>
            <p:ph idx="1"/>
          </p:nvPr>
        </p:nvPicPr>
        <p:blipFill>
          <a:blip r:embed="rId2"/>
          <a:stretch>
            <a:fillRect/>
          </a:stretch>
        </p:blipFill>
        <p:spPr>
          <a:xfrm>
            <a:off x="708772" y="868836"/>
            <a:ext cx="4487272" cy="1542196"/>
          </a:xfrm>
          <a:prstGeom prst="rect">
            <a:avLst/>
          </a:prstGeom>
        </p:spPr>
      </p:pic>
      <p:sp>
        <p:nvSpPr>
          <p:cNvPr id="13" name="圆角矩形 12"/>
          <p:cNvSpPr/>
          <p:nvPr/>
        </p:nvSpPr>
        <p:spPr>
          <a:xfrm>
            <a:off x="3465503" y="29504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4" name="椭圆 13"/>
          <p:cNvSpPr/>
          <p:nvPr/>
        </p:nvSpPr>
        <p:spPr>
          <a:xfrm>
            <a:off x="3310765" y="2784283"/>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1</a:t>
            </a:r>
            <a:endParaRPr lang="zh-CN" altLang="en-US" dirty="0">
              <a:solidFill>
                <a:schemeClr val="tx1"/>
              </a:solidFill>
              <a:latin typeface="Times"/>
            </a:endParaRPr>
          </a:p>
        </p:txBody>
      </p:sp>
      <p:sp>
        <p:nvSpPr>
          <p:cNvPr id="18" name="文本框 17"/>
          <p:cNvSpPr txBox="1"/>
          <p:nvPr/>
        </p:nvSpPr>
        <p:spPr>
          <a:xfrm>
            <a:off x="5687371" y="2950438"/>
            <a:ext cx="1338828" cy="369332"/>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“脐部</a:t>
            </a:r>
            <a:r>
              <a:rPr lang="en-US" altLang="zh-CN" dirty="0">
                <a:solidFill>
                  <a:srgbClr val="FF0000"/>
                </a:solidFill>
                <a:latin typeface="Times"/>
                <a:ea typeface="楷体" panose="02010609060101010101" pitchFamily="49" charset="-122"/>
              </a:rPr>
              <a:t>=?</a:t>
            </a:r>
            <a:r>
              <a:rPr lang="zh-CN" altLang="en-US" dirty="0">
                <a:solidFill>
                  <a:srgbClr val="FF0000"/>
                </a:solidFill>
                <a:latin typeface="Times"/>
                <a:ea typeface="楷体" panose="02010609060101010101" pitchFamily="49" charset="-122"/>
              </a:rPr>
              <a:t>”</a:t>
            </a:r>
          </a:p>
        </p:txBody>
      </p:sp>
      <p:sp>
        <p:nvSpPr>
          <p:cNvPr id="19" name="文本框 19"/>
          <p:cNvSpPr txBox="1"/>
          <p:nvPr/>
        </p:nvSpPr>
        <p:spPr>
          <a:xfrm>
            <a:off x="7557252" y="2599292"/>
            <a:ext cx="1338828" cy="369332"/>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验证集精度</a:t>
            </a:r>
          </a:p>
        </p:txBody>
      </p:sp>
      <p:sp>
        <p:nvSpPr>
          <p:cNvPr id="20" name="文本框 20"/>
          <p:cNvSpPr txBox="1"/>
          <p:nvPr/>
        </p:nvSpPr>
        <p:spPr>
          <a:xfrm>
            <a:off x="6891225" y="2934370"/>
            <a:ext cx="1595309" cy="369332"/>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划分前</a:t>
            </a:r>
            <a:r>
              <a:rPr lang="en-US" altLang="zh-CN" dirty="0">
                <a:solidFill>
                  <a:srgbClr val="FF0000"/>
                </a:solidFill>
                <a:latin typeface="Times"/>
                <a:ea typeface="楷体" panose="02010609060101010101" pitchFamily="49" charset="-122"/>
              </a:rPr>
              <a:t>: 42.9%</a:t>
            </a:r>
          </a:p>
        </p:txBody>
      </p:sp>
      <p:cxnSp>
        <p:nvCxnSpPr>
          <p:cNvPr id="22" name="直接箭头连接符 21"/>
          <p:cNvCxnSpPr/>
          <p:nvPr/>
        </p:nvCxnSpPr>
        <p:spPr>
          <a:xfrm flipH="1">
            <a:off x="4693982" y="3166438"/>
            <a:ext cx="1121812" cy="0"/>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5381471" y="901270"/>
            <a:ext cx="3514611" cy="1477328"/>
          </a:xfrm>
          <a:prstGeom prst="rect">
            <a:avLst/>
          </a:prstGeom>
          <a:noFill/>
        </p:spPr>
        <p:txBody>
          <a:bodyPr wrap="square" rtlCol="0">
            <a:spAutoFit/>
          </a:bodyPr>
          <a:lstStyle/>
          <a:p>
            <a:r>
              <a:rPr lang="zh-CN" altLang="en-US" dirty="0"/>
              <a:t>结点</a:t>
            </a:r>
            <a:r>
              <a:rPr lang="en-US" altLang="zh-CN" dirty="0"/>
              <a:t>1</a:t>
            </a:r>
            <a:r>
              <a:rPr lang="zh-CN" altLang="en-US" dirty="0"/>
              <a:t>：若不划分，则将其标记为叶结点，类别标记为训练样例中最多的类别，即好瓜。验证集中，        被分类正确，得到验证集精度为</a:t>
            </a:r>
            <a:r>
              <a:rPr lang="en-US" altLang="zh-CN" dirty="0"/>
              <a:t>  </a:t>
            </a:r>
            <a:endParaRPr lang="zh-CN" altLang="en-US" dirty="0"/>
          </a:p>
        </p:txBody>
      </p:sp>
      <p:sp>
        <p:nvSpPr>
          <p:cNvPr id="11" name="左大括号 10"/>
          <p:cNvSpPr/>
          <p:nvPr/>
        </p:nvSpPr>
        <p:spPr>
          <a:xfrm>
            <a:off x="484998" y="918221"/>
            <a:ext cx="194872" cy="15087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Rectangle 3"/>
          <p:cNvSpPr>
            <a:spLocks noChangeArrowheads="1"/>
          </p:cNvSpPr>
          <p:nvPr/>
        </p:nvSpPr>
        <p:spPr bwMode="auto">
          <a:xfrm>
            <a:off x="84052" y="1062091"/>
            <a:ext cx="335042" cy="1253978"/>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indent="0" algn="ctr">
              <a:lnSpc>
                <a:spcPts val="3200"/>
              </a:lnSpc>
              <a:buNone/>
            </a:pPr>
            <a:r>
              <a:rPr lang="zh-CN" altLang="en-US" sz="1600" dirty="0">
                <a:latin typeface="幼圆" panose="02010509060101010101" pitchFamily="49" charset="-122"/>
                <a:ea typeface="幼圆" panose="02010509060101010101" pitchFamily="49" charset="-122"/>
              </a:rPr>
              <a:t>验证集</a:t>
            </a:r>
          </a:p>
        </p:txBody>
      </p:sp>
      <p:graphicFrame>
        <p:nvGraphicFramePr>
          <p:cNvPr id="3" name="对象 2"/>
          <p:cNvGraphicFramePr>
            <a:graphicFrameLocks noChangeAspect="1"/>
          </p:cNvGraphicFramePr>
          <p:nvPr/>
        </p:nvGraphicFramePr>
        <p:xfrm>
          <a:off x="5815015" y="1787525"/>
          <a:ext cx="788987" cy="279400"/>
        </p:xfrm>
        <a:graphic>
          <a:graphicData uri="http://schemas.openxmlformats.org/presentationml/2006/ole">
            <mc:AlternateContent xmlns:mc="http://schemas.openxmlformats.org/markup-compatibility/2006">
              <mc:Choice xmlns:v="urn:schemas-microsoft-com:vml" Requires="v">
                <p:oleObj name="Formula" r:id="rId3" imgW="3733800" imgH="1333500" progId="Equation.Ribbit">
                  <p:embed/>
                </p:oleObj>
              </mc:Choice>
              <mc:Fallback>
                <p:oleObj name="Formula" r:id="rId3" imgW="3733800" imgH="1333500" progId="Equation.Ribbit">
                  <p:embed/>
                  <p:pic>
                    <p:nvPicPr>
                      <p:cNvPr id="0" name="图片 8195"/>
                      <p:cNvPicPr/>
                      <p:nvPr/>
                    </p:nvPicPr>
                    <p:blipFill>
                      <a:blip r:embed="rId4"/>
                      <a:stretch>
                        <a:fillRect/>
                      </a:stretch>
                    </p:blipFill>
                    <p:spPr>
                      <a:xfrm>
                        <a:off x="5815015" y="1787525"/>
                        <a:ext cx="788987" cy="279400"/>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6634163" y="2055813"/>
          <a:ext cx="1879600" cy="323850"/>
        </p:xfrm>
        <a:graphic>
          <a:graphicData uri="http://schemas.openxmlformats.org/presentationml/2006/ole">
            <mc:AlternateContent xmlns:mc="http://schemas.openxmlformats.org/markup-compatibility/2006">
              <mc:Choice xmlns:v="urn:schemas-microsoft-com:vml" Requires="v">
                <p:oleObj name="Formula" r:id="rId5" imgW="8972550" imgH="1524000" progId="Equation.Ribbit">
                  <p:embed/>
                </p:oleObj>
              </mc:Choice>
              <mc:Fallback>
                <p:oleObj name="Formula" r:id="rId5" imgW="8972550" imgH="1524000" progId="Equation.Ribbit">
                  <p:embed/>
                  <p:pic>
                    <p:nvPicPr>
                      <p:cNvPr id="0" name="图片 8196"/>
                      <p:cNvPicPr/>
                      <p:nvPr/>
                    </p:nvPicPr>
                    <p:blipFill>
                      <a:blip r:embed="rId6"/>
                      <a:stretch>
                        <a:fillRect/>
                      </a:stretch>
                    </p:blipFill>
                    <p:spPr>
                      <a:xfrm>
                        <a:off x="6634163" y="2055813"/>
                        <a:ext cx="1879600" cy="323850"/>
                      </a:xfrm>
                      <a:prstGeom prst="rect">
                        <a:avLst/>
                      </a:prstGeom>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预剪枝</a:t>
            </a:r>
          </a:p>
        </p:txBody>
      </p:sp>
      <p:graphicFrame>
        <p:nvGraphicFramePr>
          <p:cNvPr id="24" name="内容占位符 23"/>
          <p:cNvGraphicFramePr>
            <a:graphicFrameLocks noGrp="1" noChangeAspect="1"/>
          </p:cNvGraphicFramePr>
          <p:nvPr>
            <p:ph idx="1"/>
          </p:nvPr>
        </p:nvGraphicFramePr>
        <p:xfrm>
          <a:off x="8105775" y="1257300"/>
          <a:ext cx="134938" cy="274638"/>
        </p:xfrm>
        <a:graphic>
          <a:graphicData uri="http://schemas.openxmlformats.org/presentationml/2006/ole">
            <mc:AlternateContent xmlns:mc="http://schemas.openxmlformats.org/markup-compatibility/2006">
              <mc:Choice xmlns:v="urn:schemas-microsoft-com:vml" Requires="v">
                <p:oleObj name="Formula" r:id="rId2" imgW="571500" imgH="1162050" progId="Equation.Ribbit">
                  <p:embed/>
                </p:oleObj>
              </mc:Choice>
              <mc:Fallback>
                <p:oleObj name="Formula" r:id="rId2" imgW="571500" imgH="1162050" progId="Equation.Ribbit">
                  <p:embed/>
                  <p:pic>
                    <p:nvPicPr>
                      <p:cNvPr id="0" name="图片 9223"/>
                      <p:cNvPicPr/>
                      <p:nvPr/>
                    </p:nvPicPr>
                    <p:blipFill>
                      <a:blip r:embed="rId3"/>
                      <a:stretch>
                        <a:fillRect/>
                      </a:stretch>
                    </p:blipFill>
                    <p:spPr>
                      <a:xfrm>
                        <a:off x="8105775" y="1257300"/>
                        <a:ext cx="134938" cy="274638"/>
                      </a:xfrm>
                      <a:prstGeom prst="rect">
                        <a:avLst/>
                      </a:prstGeom>
                    </p:spPr>
                  </p:pic>
                </p:oleObj>
              </mc:Fallback>
            </mc:AlternateContent>
          </a:graphicData>
        </a:graphic>
      </p:graphicFrame>
      <p:sp>
        <p:nvSpPr>
          <p:cNvPr id="4" name="椭圆 3"/>
          <p:cNvSpPr/>
          <p:nvPr/>
        </p:nvSpPr>
        <p:spPr>
          <a:xfrm>
            <a:off x="3459409" y="400825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5" name="椭圆 4"/>
          <p:cNvSpPr/>
          <p:nvPr/>
        </p:nvSpPr>
        <p:spPr>
          <a:xfrm>
            <a:off x="5642790" y="400825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6" name="椭圆 5"/>
          <p:cNvSpPr/>
          <p:nvPr/>
        </p:nvSpPr>
        <p:spPr>
          <a:xfrm>
            <a:off x="1531521" y="400825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7" name="直接连接符 6"/>
          <p:cNvCxnSpPr>
            <a:endCxn id="6" idx="0"/>
          </p:cNvCxnSpPr>
          <p:nvPr/>
        </p:nvCxnSpPr>
        <p:spPr>
          <a:xfrm flipH="1">
            <a:off x="2071523" y="3194130"/>
            <a:ext cx="1955683" cy="814131"/>
          </a:xfrm>
          <a:prstGeom prst="line">
            <a:avLst/>
          </a:prstGeom>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3971489" y="350401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cxnSp>
        <p:nvCxnSpPr>
          <p:cNvPr id="9" name="直接连接符 8"/>
          <p:cNvCxnSpPr>
            <a:endCxn id="5" idx="0"/>
          </p:cNvCxnSpPr>
          <p:nvPr/>
        </p:nvCxnSpPr>
        <p:spPr>
          <a:xfrm>
            <a:off x="4022100" y="3194130"/>
            <a:ext cx="2160690" cy="814131"/>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4022100" y="3384790"/>
            <a:ext cx="0" cy="607721"/>
          </a:xfrm>
          <a:prstGeom prst="line">
            <a:avLst/>
          </a:prstGeom>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5596237" y="350401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12" name="文本框 11"/>
          <p:cNvSpPr txBox="1"/>
          <p:nvPr/>
        </p:nvSpPr>
        <p:spPr>
          <a:xfrm>
            <a:off x="2008133" y="350401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13" name="圆角矩形 12"/>
          <p:cNvSpPr/>
          <p:nvPr/>
        </p:nvSpPr>
        <p:spPr>
          <a:xfrm>
            <a:off x="3465503" y="29504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4" name="椭圆 13"/>
          <p:cNvSpPr/>
          <p:nvPr/>
        </p:nvSpPr>
        <p:spPr>
          <a:xfrm>
            <a:off x="3310765" y="2784283"/>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1</a:t>
            </a:r>
            <a:endParaRPr lang="zh-CN" altLang="en-US" dirty="0">
              <a:solidFill>
                <a:schemeClr val="tx1"/>
              </a:solidFill>
              <a:latin typeface="Times"/>
            </a:endParaRPr>
          </a:p>
        </p:txBody>
      </p:sp>
      <p:sp>
        <p:nvSpPr>
          <p:cNvPr id="15" name="椭圆 14"/>
          <p:cNvSpPr/>
          <p:nvPr/>
        </p:nvSpPr>
        <p:spPr>
          <a:xfrm>
            <a:off x="1430541" y="386425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2</a:t>
            </a:r>
            <a:endParaRPr lang="zh-CN" altLang="en-US" dirty="0">
              <a:solidFill>
                <a:schemeClr val="tx1"/>
              </a:solidFill>
              <a:latin typeface="Times"/>
            </a:endParaRPr>
          </a:p>
        </p:txBody>
      </p:sp>
      <p:sp>
        <p:nvSpPr>
          <p:cNvPr id="16" name="椭圆 15"/>
          <p:cNvSpPr/>
          <p:nvPr/>
        </p:nvSpPr>
        <p:spPr>
          <a:xfrm>
            <a:off x="3342390" y="384850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3</a:t>
            </a:r>
            <a:endParaRPr lang="zh-CN" altLang="en-US" dirty="0">
              <a:solidFill>
                <a:schemeClr val="tx1"/>
              </a:solidFill>
              <a:latin typeface="Times"/>
            </a:endParaRPr>
          </a:p>
        </p:txBody>
      </p:sp>
      <p:sp>
        <p:nvSpPr>
          <p:cNvPr id="17" name="椭圆 16"/>
          <p:cNvSpPr/>
          <p:nvPr/>
        </p:nvSpPr>
        <p:spPr>
          <a:xfrm>
            <a:off x="5459469" y="387933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4</a:t>
            </a:r>
            <a:endParaRPr lang="zh-CN" altLang="en-US" dirty="0">
              <a:solidFill>
                <a:schemeClr val="tx1"/>
              </a:solidFill>
              <a:latin typeface="Times"/>
            </a:endParaRPr>
          </a:p>
        </p:txBody>
      </p:sp>
      <p:sp>
        <p:nvSpPr>
          <p:cNvPr id="18" name="文本框 17"/>
          <p:cNvSpPr txBox="1"/>
          <p:nvPr/>
        </p:nvSpPr>
        <p:spPr>
          <a:xfrm>
            <a:off x="5687371" y="2950438"/>
            <a:ext cx="1338828" cy="369332"/>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“脐部</a:t>
            </a:r>
            <a:r>
              <a:rPr lang="en-US" altLang="zh-CN" dirty="0">
                <a:solidFill>
                  <a:srgbClr val="FF0000"/>
                </a:solidFill>
                <a:latin typeface="Times"/>
                <a:ea typeface="楷体" panose="02010609060101010101" pitchFamily="49" charset="-122"/>
              </a:rPr>
              <a:t>=?</a:t>
            </a:r>
            <a:r>
              <a:rPr lang="zh-CN" altLang="en-US" dirty="0">
                <a:solidFill>
                  <a:srgbClr val="FF0000"/>
                </a:solidFill>
                <a:latin typeface="Times"/>
                <a:ea typeface="楷体" panose="02010609060101010101" pitchFamily="49" charset="-122"/>
              </a:rPr>
              <a:t>”</a:t>
            </a:r>
          </a:p>
        </p:txBody>
      </p:sp>
      <p:sp>
        <p:nvSpPr>
          <p:cNvPr id="19" name="文本框 19"/>
          <p:cNvSpPr txBox="1"/>
          <p:nvPr/>
        </p:nvSpPr>
        <p:spPr>
          <a:xfrm>
            <a:off x="7557252" y="2599292"/>
            <a:ext cx="1338828" cy="369332"/>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验证集精度</a:t>
            </a:r>
          </a:p>
        </p:txBody>
      </p:sp>
      <p:sp>
        <p:nvSpPr>
          <p:cNvPr id="20" name="文本框 20"/>
          <p:cNvSpPr txBox="1"/>
          <p:nvPr/>
        </p:nvSpPr>
        <p:spPr>
          <a:xfrm>
            <a:off x="6891225" y="2934372"/>
            <a:ext cx="1595309" cy="646331"/>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划分前</a:t>
            </a:r>
            <a:r>
              <a:rPr lang="en-US" altLang="zh-CN" dirty="0">
                <a:solidFill>
                  <a:srgbClr val="FF0000"/>
                </a:solidFill>
                <a:latin typeface="Times"/>
                <a:ea typeface="楷体" panose="02010609060101010101" pitchFamily="49" charset="-122"/>
              </a:rPr>
              <a:t>: 42.9%</a:t>
            </a:r>
          </a:p>
          <a:p>
            <a:r>
              <a:rPr lang="zh-CN" altLang="en-US" dirty="0">
                <a:solidFill>
                  <a:srgbClr val="FF0000"/>
                </a:solidFill>
                <a:latin typeface="Times"/>
                <a:ea typeface="楷体" panose="02010609060101010101" pitchFamily="49" charset="-122"/>
              </a:rPr>
              <a:t>划分后</a:t>
            </a:r>
            <a:r>
              <a:rPr lang="en-US" altLang="zh-CN" dirty="0">
                <a:solidFill>
                  <a:srgbClr val="FF0000"/>
                </a:solidFill>
                <a:latin typeface="Times"/>
                <a:ea typeface="楷体" panose="02010609060101010101" pitchFamily="49" charset="-122"/>
              </a:rPr>
              <a:t>: 71.4%</a:t>
            </a:r>
            <a:endParaRPr lang="zh-CN" altLang="en-US" dirty="0">
              <a:solidFill>
                <a:srgbClr val="FF0000"/>
              </a:solidFill>
              <a:latin typeface="Times"/>
              <a:ea typeface="楷体" panose="02010609060101010101" pitchFamily="49" charset="-122"/>
            </a:endParaRPr>
          </a:p>
        </p:txBody>
      </p:sp>
      <p:sp>
        <p:nvSpPr>
          <p:cNvPr id="21" name="文本框 21"/>
          <p:cNvSpPr txBox="1"/>
          <p:nvPr/>
        </p:nvSpPr>
        <p:spPr>
          <a:xfrm>
            <a:off x="6445276" y="3479595"/>
            <a:ext cx="1922321" cy="369332"/>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预剪枝决策</a:t>
            </a:r>
            <a:r>
              <a:rPr lang="en-US" altLang="zh-CN" dirty="0">
                <a:solidFill>
                  <a:srgbClr val="FF0000"/>
                </a:solidFill>
                <a:latin typeface="Times"/>
                <a:ea typeface="楷体" panose="02010609060101010101" pitchFamily="49" charset="-122"/>
              </a:rPr>
              <a:t>: </a:t>
            </a:r>
            <a:r>
              <a:rPr lang="zh-CN" altLang="en-US" dirty="0">
                <a:solidFill>
                  <a:srgbClr val="FF0000"/>
                </a:solidFill>
                <a:latin typeface="Times"/>
                <a:ea typeface="楷体" panose="02010609060101010101" pitchFamily="49" charset="-122"/>
              </a:rPr>
              <a:t>划分</a:t>
            </a:r>
          </a:p>
        </p:txBody>
      </p:sp>
      <p:cxnSp>
        <p:nvCxnSpPr>
          <p:cNvPr id="22" name="直接箭头连接符 21"/>
          <p:cNvCxnSpPr/>
          <p:nvPr/>
        </p:nvCxnSpPr>
        <p:spPr>
          <a:xfrm flipH="1">
            <a:off x="4693982" y="3166438"/>
            <a:ext cx="1121812" cy="0"/>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5381469" y="901272"/>
            <a:ext cx="3702570" cy="2031325"/>
          </a:xfrm>
          <a:prstGeom prst="rect">
            <a:avLst/>
          </a:prstGeom>
          <a:noFill/>
        </p:spPr>
        <p:txBody>
          <a:bodyPr wrap="square" rtlCol="0">
            <a:spAutoFit/>
          </a:bodyPr>
          <a:lstStyle/>
          <a:p>
            <a:r>
              <a:rPr lang="zh-CN" altLang="en-US" dirty="0"/>
              <a:t>结点</a:t>
            </a:r>
            <a:r>
              <a:rPr lang="en-US" altLang="zh-CN" dirty="0"/>
              <a:t>1</a:t>
            </a:r>
            <a:r>
              <a:rPr lang="zh-CN" altLang="en-US" dirty="0"/>
              <a:t>：若划分，根据结点    ，</a:t>
            </a:r>
            <a:endParaRPr lang="en-US" altLang="zh-CN" dirty="0"/>
          </a:p>
          <a:p>
            <a:r>
              <a:rPr lang="en-US" altLang="zh-CN" dirty="0"/>
              <a:t>    </a:t>
            </a:r>
            <a:r>
              <a:rPr lang="zh-CN" altLang="en-US" dirty="0"/>
              <a:t>，</a:t>
            </a:r>
            <a:r>
              <a:rPr lang="en-US" altLang="zh-CN" dirty="0"/>
              <a:t>   </a:t>
            </a:r>
            <a:r>
              <a:rPr lang="zh-CN" altLang="en-US" dirty="0"/>
              <a:t>的训练样例，将这</a:t>
            </a:r>
            <a:r>
              <a:rPr lang="en-US" altLang="zh-CN" dirty="0"/>
              <a:t>  </a:t>
            </a:r>
            <a:r>
              <a:rPr lang="zh-CN" altLang="en-US" dirty="0"/>
              <a:t>个结点分别标记为“好瓜”、“好瓜”、“坏瓜”。此时，验证集中编号为 </a:t>
            </a:r>
            <a:endParaRPr lang="en-US" altLang="zh-CN" dirty="0"/>
          </a:p>
          <a:p>
            <a:r>
              <a:rPr lang="zh-CN" altLang="en-US" dirty="0"/>
              <a:t>                   的样例被划分正确，验证集精度为</a:t>
            </a:r>
            <a:endParaRPr lang="en-US" altLang="zh-CN" dirty="0"/>
          </a:p>
          <a:p>
            <a:endParaRPr lang="zh-CN" altLang="en-US" dirty="0"/>
          </a:p>
        </p:txBody>
      </p:sp>
      <p:graphicFrame>
        <p:nvGraphicFramePr>
          <p:cNvPr id="3" name="对象 2"/>
          <p:cNvGraphicFramePr>
            <a:graphicFrameLocks noChangeAspect="1"/>
          </p:cNvGraphicFramePr>
          <p:nvPr/>
        </p:nvGraphicFramePr>
        <p:xfrm>
          <a:off x="8186738" y="963613"/>
          <a:ext cx="233362" cy="271462"/>
        </p:xfrm>
        <a:graphic>
          <a:graphicData uri="http://schemas.openxmlformats.org/presentationml/2006/ole">
            <mc:AlternateContent xmlns:mc="http://schemas.openxmlformats.org/markup-compatibility/2006">
              <mc:Choice xmlns:v="urn:schemas-microsoft-com:vml" Requires="v">
                <p:oleObj name="Formula" r:id="rId4" imgW="1104900" imgH="1295400" progId="Equation.Ribbit">
                  <p:embed/>
                </p:oleObj>
              </mc:Choice>
              <mc:Fallback>
                <p:oleObj name="Formula" r:id="rId4" imgW="1104900" imgH="1295400" progId="Equation.Ribbit">
                  <p:embed/>
                  <p:pic>
                    <p:nvPicPr>
                      <p:cNvPr id="0" name="图片 9224"/>
                      <p:cNvPicPr/>
                      <p:nvPr/>
                    </p:nvPicPr>
                    <p:blipFill>
                      <a:blip r:embed="rId5"/>
                      <a:stretch>
                        <a:fillRect/>
                      </a:stretch>
                    </p:blipFill>
                    <p:spPr>
                      <a:xfrm>
                        <a:off x="8186738" y="963613"/>
                        <a:ext cx="233362" cy="271462"/>
                      </a:xfrm>
                      <a:prstGeom prst="rect">
                        <a:avLst/>
                      </a:prstGeom>
                    </p:spPr>
                  </p:pic>
                </p:oleObj>
              </mc:Fallback>
            </mc:AlternateContent>
          </a:graphicData>
        </a:graphic>
      </p:graphicFrame>
      <p:graphicFrame>
        <p:nvGraphicFramePr>
          <p:cNvPr id="36" name="对象 35"/>
          <p:cNvGraphicFramePr>
            <a:graphicFrameLocks noChangeAspect="1"/>
          </p:cNvGraphicFramePr>
          <p:nvPr/>
        </p:nvGraphicFramePr>
        <p:xfrm>
          <a:off x="5486402" y="1238252"/>
          <a:ext cx="233363" cy="271463"/>
        </p:xfrm>
        <a:graphic>
          <a:graphicData uri="http://schemas.openxmlformats.org/presentationml/2006/ole">
            <mc:AlternateContent xmlns:mc="http://schemas.openxmlformats.org/markup-compatibility/2006">
              <mc:Choice xmlns:v="urn:schemas-microsoft-com:vml" Requires="v">
                <p:oleObj name="Formula" r:id="rId6" imgW="1104900" imgH="1295400" progId="Equation.Ribbit">
                  <p:embed/>
                </p:oleObj>
              </mc:Choice>
              <mc:Fallback>
                <p:oleObj name="Formula" r:id="rId6" imgW="1104900" imgH="1295400" progId="Equation.Ribbit">
                  <p:embed/>
                  <p:pic>
                    <p:nvPicPr>
                      <p:cNvPr id="0" name="图片 9225"/>
                      <p:cNvPicPr/>
                      <p:nvPr/>
                    </p:nvPicPr>
                    <p:blipFill>
                      <a:blip r:embed="rId7"/>
                      <a:stretch>
                        <a:fillRect/>
                      </a:stretch>
                    </p:blipFill>
                    <p:spPr>
                      <a:xfrm>
                        <a:off x="5486402" y="1238252"/>
                        <a:ext cx="233363" cy="271463"/>
                      </a:xfrm>
                      <a:prstGeom prst="rect">
                        <a:avLst/>
                      </a:prstGeom>
                    </p:spPr>
                  </p:pic>
                </p:oleObj>
              </mc:Fallback>
            </mc:AlternateContent>
          </a:graphicData>
        </a:graphic>
      </p:graphicFrame>
      <p:graphicFrame>
        <p:nvGraphicFramePr>
          <p:cNvPr id="37" name="对象 36"/>
          <p:cNvGraphicFramePr>
            <a:graphicFrameLocks noChangeAspect="1"/>
          </p:cNvGraphicFramePr>
          <p:nvPr/>
        </p:nvGraphicFramePr>
        <p:xfrm>
          <a:off x="5975352" y="1246188"/>
          <a:ext cx="231775" cy="271462"/>
        </p:xfrm>
        <a:graphic>
          <a:graphicData uri="http://schemas.openxmlformats.org/presentationml/2006/ole">
            <mc:AlternateContent xmlns:mc="http://schemas.openxmlformats.org/markup-compatibility/2006">
              <mc:Choice xmlns:v="urn:schemas-microsoft-com:vml" Requires="v">
                <p:oleObj name="Formula" r:id="rId8" imgW="1104900" imgH="1295400" progId="Equation.Ribbit">
                  <p:embed/>
                </p:oleObj>
              </mc:Choice>
              <mc:Fallback>
                <p:oleObj name="Formula" r:id="rId8" imgW="1104900" imgH="1295400" progId="Equation.Ribbit">
                  <p:embed/>
                  <p:pic>
                    <p:nvPicPr>
                      <p:cNvPr id="0" name="图片 9226"/>
                      <p:cNvPicPr/>
                      <p:nvPr/>
                    </p:nvPicPr>
                    <p:blipFill>
                      <a:blip r:embed="rId9"/>
                      <a:stretch>
                        <a:fillRect/>
                      </a:stretch>
                    </p:blipFill>
                    <p:spPr>
                      <a:xfrm>
                        <a:off x="5975352" y="1246188"/>
                        <a:ext cx="231775" cy="271462"/>
                      </a:xfrm>
                      <a:prstGeom prst="rect">
                        <a:avLst/>
                      </a:prstGeom>
                    </p:spPr>
                  </p:pic>
                </p:oleObj>
              </mc:Fallback>
            </mc:AlternateContent>
          </a:graphicData>
        </a:graphic>
      </p:graphicFrame>
      <p:pic>
        <p:nvPicPr>
          <p:cNvPr id="28" name="内容占位符 33"/>
          <p:cNvPicPr>
            <a:picLocks noChangeAspect="1"/>
          </p:cNvPicPr>
          <p:nvPr/>
        </p:nvPicPr>
        <p:blipFill>
          <a:blip r:embed="rId10"/>
          <a:stretch>
            <a:fillRect/>
          </a:stretch>
        </p:blipFill>
        <p:spPr>
          <a:xfrm>
            <a:off x="708772" y="868836"/>
            <a:ext cx="4487272" cy="1542196"/>
          </a:xfrm>
          <a:prstGeom prst="rect">
            <a:avLst/>
          </a:prstGeom>
        </p:spPr>
      </p:pic>
      <p:sp>
        <p:nvSpPr>
          <p:cNvPr id="29" name="左大括号 28"/>
          <p:cNvSpPr/>
          <p:nvPr/>
        </p:nvSpPr>
        <p:spPr>
          <a:xfrm>
            <a:off x="484998" y="918221"/>
            <a:ext cx="194872" cy="15087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Rectangle 3"/>
          <p:cNvSpPr>
            <a:spLocks noChangeArrowheads="1"/>
          </p:cNvSpPr>
          <p:nvPr/>
        </p:nvSpPr>
        <p:spPr bwMode="auto">
          <a:xfrm>
            <a:off x="84052" y="1062091"/>
            <a:ext cx="335042" cy="1253978"/>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indent="0" algn="ctr">
              <a:lnSpc>
                <a:spcPts val="3200"/>
              </a:lnSpc>
              <a:buNone/>
            </a:pPr>
            <a:r>
              <a:rPr lang="zh-CN" altLang="en-US" sz="1600" dirty="0">
                <a:latin typeface="幼圆" panose="02010509060101010101" pitchFamily="49" charset="-122"/>
                <a:ea typeface="幼圆" panose="02010509060101010101" pitchFamily="49" charset="-122"/>
              </a:rPr>
              <a:t>验证集</a:t>
            </a:r>
          </a:p>
        </p:txBody>
      </p:sp>
      <p:graphicFrame>
        <p:nvGraphicFramePr>
          <p:cNvPr id="25" name="对象 24"/>
          <p:cNvGraphicFramePr>
            <a:graphicFrameLocks noChangeAspect="1"/>
          </p:cNvGraphicFramePr>
          <p:nvPr/>
        </p:nvGraphicFramePr>
        <p:xfrm>
          <a:off x="5491163" y="2070100"/>
          <a:ext cx="1497012" cy="287338"/>
        </p:xfrm>
        <a:graphic>
          <a:graphicData uri="http://schemas.openxmlformats.org/presentationml/2006/ole">
            <mc:AlternateContent xmlns:mc="http://schemas.openxmlformats.org/markup-compatibility/2006">
              <mc:Choice xmlns:v="urn:schemas-microsoft-com:vml" Requires="v">
                <p:oleObj name="Formula" r:id="rId11" imgW="6962775" imgH="1333500" progId="Equation.Ribbit">
                  <p:embed/>
                </p:oleObj>
              </mc:Choice>
              <mc:Fallback>
                <p:oleObj name="Formula" r:id="rId11" imgW="6962775" imgH="1333500" progId="Equation.Ribbit">
                  <p:embed/>
                  <p:pic>
                    <p:nvPicPr>
                      <p:cNvPr id="0" name="图片 9227"/>
                      <p:cNvPicPr/>
                      <p:nvPr/>
                    </p:nvPicPr>
                    <p:blipFill>
                      <a:blip r:embed="rId12"/>
                      <a:stretch>
                        <a:fillRect/>
                      </a:stretch>
                    </p:blipFill>
                    <p:spPr>
                      <a:xfrm>
                        <a:off x="5491163" y="2070100"/>
                        <a:ext cx="1497012" cy="287338"/>
                      </a:xfrm>
                      <a:prstGeom prst="rect">
                        <a:avLst/>
                      </a:prstGeom>
                    </p:spPr>
                  </p:pic>
                </p:oleObj>
              </mc:Fallback>
            </mc:AlternateContent>
          </a:graphicData>
        </a:graphic>
      </p:graphicFrame>
      <p:graphicFrame>
        <p:nvGraphicFramePr>
          <p:cNvPr id="32" name="对象 31"/>
          <p:cNvGraphicFramePr>
            <a:graphicFrameLocks noChangeAspect="1"/>
          </p:cNvGraphicFramePr>
          <p:nvPr/>
        </p:nvGraphicFramePr>
        <p:xfrm>
          <a:off x="6902450" y="2332038"/>
          <a:ext cx="1879600" cy="323850"/>
        </p:xfrm>
        <a:graphic>
          <a:graphicData uri="http://schemas.openxmlformats.org/presentationml/2006/ole">
            <mc:AlternateContent xmlns:mc="http://schemas.openxmlformats.org/markup-compatibility/2006">
              <mc:Choice xmlns:v="urn:schemas-microsoft-com:vml" Requires="v">
                <p:oleObj name="Formula" r:id="rId13" imgW="8972550" imgH="1524000" progId="Equation.Ribbit">
                  <p:embed/>
                </p:oleObj>
              </mc:Choice>
              <mc:Fallback>
                <p:oleObj name="Formula" r:id="rId13" imgW="8972550" imgH="1524000" progId="Equation.Ribbit">
                  <p:embed/>
                  <p:pic>
                    <p:nvPicPr>
                      <p:cNvPr id="0" name="图片 9228"/>
                      <p:cNvPicPr/>
                      <p:nvPr/>
                    </p:nvPicPr>
                    <p:blipFill>
                      <a:blip r:embed="rId14"/>
                      <a:stretch>
                        <a:fillRect/>
                      </a:stretch>
                    </p:blipFill>
                    <p:spPr>
                      <a:xfrm>
                        <a:off x="6902450" y="2332038"/>
                        <a:ext cx="1879600" cy="323850"/>
                      </a:xfrm>
                      <a:prstGeom prst="rect">
                        <a:avLst/>
                      </a:prstGeom>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预剪枝</a:t>
            </a:r>
          </a:p>
        </p:txBody>
      </p:sp>
      <p:sp>
        <p:nvSpPr>
          <p:cNvPr id="4" name="椭圆 3"/>
          <p:cNvSpPr/>
          <p:nvPr/>
        </p:nvSpPr>
        <p:spPr>
          <a:xfrm>
            <a:off x="3459409" y="400825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5" name="椭圆 4"/>
          <p:cNvSpPr/>
          <p:nvPr/>
        </p:nvSpPr>
        <p:spPr>
          <a:xfrm>
            <a:off x="5642790" y="400825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6" name="椭圆 5"/>
          <p:cNvSpPr/>
          <p:nvPr/>
        </p:nvSpPr>
        <p:spPr>
          <a:xfrm>
            <a:off x="1531521" y="400825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7" name="直接连接符 6"/>
          <p:cNvCxnSpPr>
            <a:endCxn id="6" idx="0"/>
          </p:cNvCxnSpPr>
          <p:nvPr/>
        </p:nvCxnSpPr>
        <p:spPr>
          <a:xfrm flipH="1">
            <a:off x="2071523" y="3194130"/>
            <a:ext cx="1955683" cy="814131"/>
          </a:xfrm>
          <a:prstGeom prst="line">
            <a:avLst/>
          </a:prstGeom>
        </p:spPr>
        <p:style>
          <a:lnRef idx="1">
            <a:schemeClr val="dk1"/>
          </a:lnRef>
          <a:fillRef idx="0">
            <a:schemeClr val="dk1"/>
          </a:fillRef>
          <a:effectRef idx="0">
            <a:schemeClr val="dk1"/>
          </a:effectRef>
          <a:fontRef idx="minor">
            <a:schemeClr val="tx1"/>
          </a:fontRef>
        </p:style>
      </p:cxnSp>
      <p:sp>
        <p:nvSpPr>
          <p:cNvPr id="8" name="文本框 7"/>
          <p:cNvSpPr txBox="1"/>
          <p:nvPr/>
        </p:nvSpPr>
        <p:spPr>
          <a:xfrm>
            <a:off x="3971489" y="350401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cxnSp>
        <p:nvCxnSpPr>
          <p:cNvPr id="9" name="直接连接符 8"/>
          <p:cNvCxnSpPr>
            <a:endCxn id="5" idx="0"/>
          </p:cNvCxnSpPr>
          <p:nvPr/>
        </p:nvCxnSpPr>
        <p:spPr>
          <a:xfrm>
            <a:off x="4022100" y="3194130"/>
            <a:ext cx="2160690" cy="814131"/>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p:nvPr/>
        </p:nvCxnSpPr>
        <p:spPr>
          <a:xfrm>
            <a:off x="4022100" y="3384790"/>
            <a:ext cx="0" cy="607721"/>
          </a:xfrm>
          <a:prstGeom prst="line">
            <a:avLst/>
          </a:prstGeom>
        </p:spPr>
        <p:style>
          <a:lnRef idx="1">
            <a:schemeClr val="dk1"/>
          </a:lnRef>
          <a:fillRef idx="0">
            <a:schemeClr val="dk1"/>
          </a:fillRef>
          <a:effectRef idx="0">
            <a:schemeClr val="dk1"/>
          </a:effectRef>
          <a:fontRef idx="minor">
            <a:schemeClr val="tx1"/>
          </a:fontRef>
        </p:style>
      </p:cxnSp>
      <p:sp>
        <p:nvSpPr>
          <p:cNvPr id="11" name="文本框 10"/>
          <p:cNvSpPr txBox="1"/>
          <p:nvPr/>
        </p:nvSpPr>
        <p:spPr>
          <a:xfrm>
            <a:off x="5596237" y="350401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12" name="文本框 11"/>
          <p:cNvSpPr txBox="1"/>
          <p:nvPr/>
        </p:nvSpPr>
        <p:spPr>
          <a:xfrm>
            <a:off x="2008133" y="3504018"/>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13" name="圆角矩形 12"/>
          <p:cNvSpPr/>
          <p:nvPr/>
        </p:nvSpPr>
        <p:spPr>
          <a:xfrm>
            <a:off x="3465503" y="29504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14" name="椭圆 13"/>
          <p:cNvSpPr/>
          <p:nvPr/>
        </p:nvSpPr>
        <p:spPr>
          <a:xfrm>
            <a:off x="3310765" y="2784283"/>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1</a:t>
            </a:r>
            <a:endParaRPr lang="zh-CN" altLang="en-US" dirty="0">
              <a:solidFill>
                <a:schemeClr val="tx1"/>
              </a:solidFill>
              <a:latin typeface="Times"/>
            </a:endParaRPr>
          </a:p>
        </p:txBody>
      </p:sp>
      <p:sp>
        <p:nvSpPr>
          <p:cNvPr id="15" name="椭圆 14"/>
          <p:cNvSpPr/>
          <p:nvPr/>
        </p:nvSpPr>
        <p:spPr>
          <a:xfrm>
            <a:off x="1430541" y="386425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2</a:t>
            </a:r>
            <a:endParaRPr lang="zh-CN" altLang="en-US" dirty="0">
              <a:solidFill>
                <a:schemeClr val="tx1"/>
              </a:solidFill>
              <a:latin typeface="Times"/>
            </a:endParaRPr>
          </a:p>
        </p:txBody>
      </p:sp>
      <p:sp>
        <p:nvSpPr>
          <p:cNvPr id="16" name="椭圆 15"/>
          <p:cNvSpPr/>
          <p:nvPr/>
        </p:nvSpPr>
        <p:spPr>
          <a:xfrm>
            <a:off x="3342390" y="384850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3</a:t>
            </a:r>
            <a:endParaRPr lang="zh-CN" altLang="en-US" dirty="0">
              <a:solidFill>
                <a:schemeClr val="tx1"/>
              </a:solidFill>
              <a:latin typeface="Times"/>
            </a:endParaRPr>
          </a:p>
        </p:txBody>
      </p:sp>
      <p:sp>
        <p:nvSpPr>
          <p:cNvPr id="17" name="椭圆 16"/>
          <p:cNvSpPr/>
          <p:nvPr/>
        </p:nvSpPr>
        <p:spPr>
          <a:xfrm>
            <a:off x="5459469" y="387933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4</a:t>
            </a:r>
            <a:endParaRPr lang="zh-CN" altLang="en-US" dirty="0">
              <a:solidFill>
                <a:schemeClr val="tx1"/>
              </a:solidFill>
              <a:latin typeface="Times"/>
            </a:endParaRPr>
          </a:p>
        </p:txBody>
      </p:sp>
      <p:sp>
        <p:nvSpPr>
          <p:cNvPr id="18" name="文本框 17"/>
          <p:cNvSpPr txBox="1"/>
          <p:nvPr/>
        </p:nvSpPr>
        <p:spPr>
          <a:xfrm>
            <a:off x="5687371" y="2950438"/>
            <a:ext cx="1338828" cy="369332"/>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“脐部</a:t>
            </a:r>
            <a:r>
              <a:rPr lang="en-US" altLang="zh-CN" dirty="0">
                <a:solidFill>
                  <a:srgbClr val="FF0000"/>
                </a:solidFill>
                <a:latin typeface="Times"/>
                <a:ea typeface="楷体" panose="02010609060101010101" pitchFamily="49" charset="-122"/>
              </a:rPr>
              <a:t>=?</a:t>
            </a:r>
            <a:r>
              <a:rPr lang="zh-CN" altLang="en-US" dirty="0">
                <a:solidFill>
                  <a:srgbClr val="FF0000"/>
                </a:solidFill>
                <a:latin typeface="Times"/>
                <a:ea typeface="楷体" panose="02010609060101010101" pitchFamily="49" charset="-122"/>
              </a:rPr>
              <a:t>”</a:t>
            </a:r>
          </a:p>
        </p:txBody>
      </p:sp>
      <p:sp>
        <p:nvSpPr>
          <p:cNvPr id="19" name="文本框 19"/>
          <p:cNvSpPr txBox="1"/>
          <p:nvPr/>
        </p:nvSpPr>
        <p:spPr>
          <a:xfrm>
            <a:off x="7557252" y="2599292"/>
            <a:ext cx="1338828" cy="369332"/>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验证集精度</a:t>
            </a:r>
          </a:p>
        </p:txBody>
      </p:sp>
      <p:sp>
        <p:nvSpPr>
          <p:cNvPr id="20" name="文本框 20"/>
          <p:cNvSpPr txBox="1"/>
          <p:nvPr/>
        </p:nvSpPr>
        <p:spPr>
          <a:xfrm>
            <a:off x="6891225" y="2934372"/>
            <a:ext cx="1595309" cy="646331"/>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划分前</a:t>
            </a:r>
            <a:r>
              <a:rPr lang="en-US" altLang="zh-CN" dirty="0">
                <a:solidFill>
                  <a:srgbClr val="FF0000"/>
                </a:solidFill>
                <a:latin typeface="Times"/>
                <a:ea typeface="楷体" panose="02010609060101010101" pitchFamily="49" charset="-122"/>
              </a:rPr>
              <a:t>: 42.9%</a:t>
            </a:r>
          </a:p>
          <a:p>
            <a:r>
              <a:rPr lang="zh-CN" altLang="en-US" dirty="0">
                <a:solidFill>
                  <a:srgbClr val="FF0000"/>
                </a:solidFill>
                <a:latin typeface="Times"/>
                <a:ea typeface="楷体" panose="02010609060101010101" pitchFamily="49" charset="-122"/>
              </a:rPr>
              <a:t>划分后</a:t>
            </a:r>
            <a:r>
              <a:rPr lang="en-US" altLang="zh-CN" dirty="0">
                <a:solidFill>
                  <a:srgbClr val="FF0000"/>
                </a:solidFill>
                <a:latin typeface="Times"/>
                <a:ea typeface="楷体" panose="02010609060101010101" pitchFamily="49" charset="-122"/>
              </a:rPr>
              <a:t>: 71.4%</a:t>
            </a:r>
            <a:endParaRPr lang="zh-CN" altLang="en-US" dirty="0">
              <a:solidFill>
                <a:srgbClr val="FF0000"/>
              </a:solidFill>
              <a:latin typeface="Times"/>
              <a:ea typeface="楷体" panose="02010609060101010101" pitchFamily="49" charset="-122"/>
            </a:endParaRPr>
          </a:p>
        </p:txBody>
      </p:sp>
      <p:sp>
        <p:nvSpPr>
          <p:cNvPr id="21" name="文本框 21"/>
          <p:cNvSpPr txBox="1"/>
          <p:nvPr/>
        </p:nvSpPr>
        <p:spPr>
          <a:xfrm>
            <a:off x="6445276" y="3479595"/>
            <a:ext cx="1922321" cy="369332"/>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预剪枝决策</a:t>
            </a:r>
            <a:r>
              <a:rPr lang="en-US" altLang="zh-CN" dirty="0">
                <a:solidFill>
                  <a:srgbClr val="FF0000"/>
                </a:solidFill>
                <a:latin typeface="Times"/>
                <a:ea typeface="楷体" panose="02010609060101010101" pitchFamily="49" charset="-122"/>
              </a:rPr>
              <a:t>: </a:t>
            </a:r>
            <a:r>
              <a:rPr lang="zh-CN" altLang="en-US" dirty="0">
                <a:solidFill>
                  <a:srgbClr val="FF0000"/>
                </a:solidFill>
                <a:latin typeface="Times"/>
                <a:ea typeface="楷体" panose="02010609060101010101" pitchFamily="49" charset="-122"/>
              </a:rPr>
              <a:t>划分</a:t>
            </a:r>
          </a:p>
        </p:txBody>
      </p:sp>
      <p:cxnSp>
        <p:nvCxnSpPr>
          <p:cNvPr id="22" name="直接箭头连接符 21"/>
          <p:cNvCxnSpPr/>
          <p:nvPr/>
        </p:nvCxnSpPr>
        <p:spPr>
          <a:xfrm flipH="1">
            <a:off x="4693982" y="3166438"/>
            <a:ext cx="1121812" cy="0"/>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903527" y="4708113"/>
            <a:ext cx="1338828" cy="369332"/>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“色泽</a:t>
            </a:r>
            <a:r>
              <a:rPr lang="en-US" altLang="zh-CN" dirty="0">
                <a:solidFill>
                  <a:srgbClr val="FF0000"/>
                </a:solidFill>
                <a:latin typeface="Times"/>
                <a:ea typeface="楷体" panose="02010609060101010101" pitchFamily="49" charset="-122"/>
              </a:rPr>
              <a:t>=?</a:t>
            </a:r>
            <a:r>
              <a:rPr lang="zh-CN" altLang="en-US" dirty="0">
                <a:solidFill>
                  <a:srgbClr val="FF0000"/>
                </a:solidFill>
                <a:latin typeface="Times"/>
                <a:ea typeface="楷体" panose="02010609060101010101" pitchFamily="49" charset="-122"/>
              </a:rPr>
              <a:t>”</a:t>
            </a:r>
          </a:p>
        </p:txBody>
      </p:sp>
      <p:sp>
        <p:nvSpPr>
          <p:cNvPr id="24" name="文本框 23"/>
          <p:cNvSpPr txBox="1"/>
          <p:nvPr/>
        </p:nvSpPr>
        <p:spPr>
          <a:xfrm>
            <a:off x="2577028" y="4843012"/>
            <a:ext cx="1338828" cy="369332"/>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验证集精度</a:t>
            </a:r>
          </a:p>
        </p:txBody>
      </p:sp>
      <p:sp>
        <p:nvSpPr>
          <p:cNvPr id="25" name="文本框 24"/>
          <p:cNvSpPr txBox="1"/>
          <p:nvPr/>
        </p:nvSpPr>
        <p:spPr>
          <a:xfrm>
            <a:off x="1924448" y="5178092"/>
            <a:ext cx="1595309" cy="646331"/>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划分前</a:t>
            </a:r>
            <a:r>
              <a:rPr lang="en-US" altLang="zh-CN" dirty="0">
                <a:solidFill>
                  <a:srgbClr val="FF0000"/>
                </a:solidFill>
                <a:latin typeface="Times"/>
                <a:ea typeface="楷体" panose="02010609060101010101" pitchFamily="49" charset="-122"/>
              </a:rPr>
              <a:t>: 71.4%</a:t>
            </a:r>
          </a:p>
          <a:p>
            <a:r>
              <a:rPr lang="zh-CN" altLang="en-US" dirty="0">
                <a:solidFill>
                  <a:srgbClr val="FF0000"/>
                </a:solidFill>
                <a:latin typeface="Times"/>
                <a:ea typeface="楷体" panose="02010609060101010101" pitchFamily="49" charset="-122"/>
              </a:rPr>
              <a:t>划分后</a:t>
            </a:r>
            <a:r>
              <a:rPr lang="en-US" altLang="zh-CN" dirty="0">
                <a:solidFill>
                  <a:srgbClr val="FF0000"/>
                </a:solidFill>
                <a:latin typeface="Times"/>
                <a:ea typeface="楷体" panose="02010609060101010101" pitchFamily="49" charset="-122"/>
              </a:rPr>
              <a:t>: 57.1%</a:t>
            </a:r>
            <a:endParaRPr lang="zh-CN" altLang="en-US" dirty="0">
              <a:solidFill>
                <a:srgbClr val="FF0000"/>
              </a:solidFill>
              <a:latin typeface="Times"/>
              <a:ea typeface="楷体" panose="02010609060101010101" pitchFamily="49" charset="-122"/>
            </a:endParaRPr>
          </a:p>
        </p:txBody>
      </p:sp>
      <p:sp>
        <p:nvSpPr>
          <p:cNvPr id="26" name="文本框 25"/>
          <p:cNvSpPr txBox="1"/>
          <p:nvPr/>
        </p:nvSpPr>
        <p:spPr>
          <a:xfrm>
            <a:off x="1478497" y="5750209"/>
            <a:ext cx="2383986" cy="369332"/>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预剪枝决策</a:t>
            </a:r>
            <a:r>
              <a:rPr lang="en-US" altLang="zh-CN" dirty="0">
                <a:solidFill>
                  <a:srgbClr val="FF0000"/>
                </a:solidFill>
                <a:latin typeface="Times"/>
                <a:ea typeface="楷体" panose="02010609060101010101" pitchFamily="49" charset="-122"/>
              </a:rPr>
              <a:t>: </a:t>
            </a:r>
            <a:r>
              <a:rPr lang="zh-CN" altLang="en-US" dirty="0">
                <a:solidFill>
                  <a:srgbClr val="FF0000"/>
                </a:solidFill>
                <a:latin typeface="Times"/>
                <a:ea typeface="楷体" panose="02010609060101010101" pitchFamily="49" charset="-122"/>
              </a:rPr>
              <a:t>禁止划分</a:t>
            </a:r>
          </a:p>
        </p:txBody>
      </p:sp>
      <p:cxnSp>
        <p:nvCxnSpPr>
          <p:cNvPr id="27" name="直接箭头连接符 26"/>
          <p:cNvCxnSpPr/>
          <p:nvPr/>
        </p:nvCxnSpPr>
        <p:spPr>
          <a:xfrm flipV="1">
            <a:off x="1924446" y="4525014"/>
            <a:ext cx="0" cy="492813"/>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28" name="文本框 34"/>
          <p:cNvSpPr txBox="1"/>
          <p:nvPr/>
        </p:nvSpPr>
        <p:spPr>
          <a:xfrm>
            <a:off x="4513567" y="5156420"/>
            <a:ext cx="1338828" cy="369332"/>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“根蒂</a:t>
            </a:r>
            <a:r>
              <a:rPr lang="en-US" altLang="zh-CN" dirty="0">
                <a:solidFill>
                  <a:srgbClr val="FF0000"/>
                </a:solidFill>
                <a:latin typeface="Times"/>
                <a:ea typeface="楷体" panose="02010609060101010101" pitchFamily="49" charset="-122"/>
              </a:rPr>
              <a:t>=?</a:t>
            </a:r>
            <a:r>
              <a:rPr lang="zh-CN" altLang="en-US" dirty="0">
                <a:solidFill>
                  <a:srgbClr val="FF0000"/>
                </a:solidFill>
                <a:latin typeface="Times"/>
                <a:ea typeface="楷体" panose="02010609060101010101" pitchFamily="49" charset="-122"/>
              </a:rPr>
              <a:t>”</a:t>
            </a:r>
          </a:p>
        </p:txBody>
      </p:sp>
      <p:sp>
        <p:nvSpPr>
          <p:cNvPr id="29" name="文本框 35"/>
          <p:cNvSpPr txBox="1"/>
          <p:nvPr/>
        </p:nvSpPr>
        <p:spPr>
          <a:xfrm>
            <a:off x="6374707" y="4843012"/>
            <a:ext cx="1338828" cy="369332"/>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验证集精度</a:t>
            </a:r>
          </a:p>
        </p:txBody>
      </p:sp>
      <p:sp>
        <p:nvSpPr>
          <p:cNvPr id="30" name="文本框 36"/>
          <p:cNvSpPr txBox="1"/>
          <p:nvPr/>
        </p:nvSpPr>
        <p:spPr>
          <a:xfrm>
            <a:off x="5722127" y="5178092"/>
            <a:ext cx="1595309" cy="646331"/>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划分前</a:t>
            </a:r>
            <a:r>
              <a:rPr lang="en-US" altLang="zh-CN" dirty="0">
                <a:solidFill>
                  <a:srgbClr val="FF0000"/>
                </a:solidFill>
                <a:latin typeface="Times"/>
                <a:ea typeface="楷体" panose="02010609060101010101" pitchFamily="49" charset="-122"/>
              </a:rPr>
              <a:t>: 71.4%</a:t>
            </a:r>
          </a:p>
          <a:p>
            <a:r>
              <a:rPr lang="zh-CN" altLang="en-US" dirty="0">
                <a:solidFill>
                  <a:srgbClr val="FF0000"/>
                </a:solidFill>
                <a:latin typeface="Times"/>
                <a:ea typeface="楷体" panose="02010609060101010101" pitchFamily="49" charset="-122"/>
              </a:rPr>
              <a:t>划分后</a:t>
            </a:r>
            <a:r>
              <a:rPr lang="en-US" altLang="zh-CN" dirty="0">
                <a:solidFill>
                  <a:srgbClr val="FF0000"/>
                </a:solidFill>
                <a:latin typeface="Times"/>
                <a:ea typeface="楷体" panose="02010609060101010101" pitchFamily="49" charset="-122"/>
              </a:rPr>
              <a:t>: 71.4%</a:t>
            </a:r>
            <a:endParaRPr lang="zh-CN" altLang="en-US" dirty="0">
              <a:solidFill>
                <a:srgbClr val="FF0000"/>
              </a:solidFill>
              <a:latin typeface="Times"/>
              <a:ea typeface="楷体" panose="02010609060101010101" pitchFamily="49" charset="-122"/>
            </a:endParaRPr>
          </a:p>
        </p:txBody>
      </p:sp>
      <p:sp>
        <p:nvSpPr>
          <p:cNvPr id="31" name="文本框 37"/>
          <p:cNvSpPr txBox="1"/>
          <p:nvPr/>
        </p:nvSpPr>
        <p:spPr>
          <a:xfrm>
            <a:off x="5276176" y="5750209"/>
            <a:ext cx="2383986" cy="369332"/>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预剪枝决策</a:t>
            </a:r>
            <a:r>
              <a:rPr lang="en-US" altLang="zh-CN" dirty="0">
                <a:solidFill>
                  <a:srgbClr val="FF0000"/>
                </a:solidFill>
                <a:latin typeface="Times"/>
                <a:ea typeface="楷体" panose="02010609060101010101" pitchFamily="49" charset="-122"/>
              </a:rPr>
              <a:t>: </a:t>
            </a:r>
            <a:r>
              <a:rPr lang="zh-CN" altLang="en-US" dirty="0">
                <a:solidFill>
                  <a:srgbClr val="FF0000"/>
                </a:solidFill>
                <a:latin typeface="Times"/>
                <a:ea typeface="楷体" panose="02010609060101010101" pitchFamily="49" charset="-122"/>
              </a:rPr>
              <a:t>禁止划分</a:t>
            </a:r>
          </a:p>
        </p:txBody>
      </p:sp>
      <p:cxnSp>
        <p:nvCxnSpPr>
          <p:cNvPr id="32" name="直接箭头连接符 31"/>
          <p:cNvCxnSpPr/>
          <p:nvPr/>
        </p:nvCxnSpPr>
        <p:spPr>
          <a:xfrm flipH="1" flipV="1">
            <a:off x="4383300" y="4546126"/>
            <a:ext cx="1076171" cy="471701"/>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aphicFrame>
        <p:nvGraphicFramePr>
          <p:cNvPr id="39" name="对象 38"/>
          <p:cNvGraphicFramePr>
            <a:graphicFrameLocks noChangeAspect="1"/>
          </p:cNvGraphicFramePr>
          <p:nvPr/>
        </p:nvGraphicFramePr>
        <p:xfrm>
          <a:off x="6182790" y="976915"/>
          <a:ext cx="234734" cy="257209"/>
        </p:xfrm>
        <a:graphic>
          <a:graphicData uri="http://schemas.openxmlformats.org/presentationml/2006/ole">
            <mc:AlternateContent xmlns:mc="http://schemas.openxmlformats.org/markup-compatibility/2006">
              <mc:Choice xmlns:v="urn:schemas-microsoft-com:vml" Requires="v">
                <p:oleObj name="Formula" r:id="rId2" imgW="1114425" imgH="1228725" progId="Equation.Ribbit">
                  <p:embed/>
                </p:oleObj>
              </mc:Choice>
              <mc:Fallback>
                <p:oleObj name="Formula" r:id="rId2" imgW="1114425" imgH="1228725" progId="Equation.Ribbit">
                  <p:embed/>
                  <p:pic>
                    <p:nvPicPr>
                      <p:cNvPr id="0" name="图片 10247"/>
                      <p:cNvPicPr/>
                      <p:nvPr/>
                    </p:nvPicPr>
                    <p:blipFill>
                      <a:blip r:embed="rId3"/>
                      <a:stretch>
                        <a:fillRect/>
                      </a:stretch>
                    </p:blipFill>
                    <p:spPr>
                      <a:xfrm>
                        <a:off x="6182790" y="976915"/>
                        <a:ext cx="234734" cy="257209"/>
                      </a:xfrm>
                      <a:prstGeom prst="rect">
                        <a:avLst/>
                      </a:prstGeom>
                    </p:spPr>
                  </p:pic>
                </p:oleObj>
              </mc:Fallback>
            </mc:AlternateContent>
          </a:graphicData>
        </a:graphic>
      </p:graphicFrame>
      <p:graphicFrame>
        <p:nvGraphicFramePr>
          <p:cNvPr id="40" name="对象 39"/>
          <p:cNvGraphicFramePr>
            <a:graphicFrameLocks noChangeAspect="1"/>
          </p:cNvGraphicFramePr>
          <p:nvPr/>
        </p:nvGraphicFramePr>
        <p:xfrm>
          <a:off x="6564663" y="978908"/>
          <a:ext cx="234734" cy="257209"/>
        </p:xfrm>
        <a:graphic>
          <a:graphicData uri="http://schemas.openxmlformats.org/presentationml/2006/ole">
            <mc:AlternateContent xmlns:mc="http://schemas.openxmlformats.org/markup-compatibility/2006">
              <mc:Choice xmlns:v="urn:schemas-microsoft-com:vml" Requires="v">
                <p:oleObj name="Formula" r:id="rId4" imgW="1114425" imgH="1228725" progId="Equation.Ribbit">
                  <p:embed/>
                </p:oleObj>
              </mc:Choice>
              <mc:Fallback>
                <p:oleObj name="Formula" r:id="rId4" imgW="1114425" imgH="1228725" progId="Equation.Ribbit">
                  <p:embed/>
                  <p:pic>
                    <p:nvPicPr>
                      <p:cNvPr id="0" name="图片 10248"/>
                      <p:cNvPicPr/>
                      <p:nvPr/>
                    </p:nvPicPr>
                    <p:blipFill>
                      <a:blip r:embed="rId5"/>
                      <a:stretch>
                        <a:fillRect/>
                      </a:stretch>
                    </p:blipFill>
                    <p:spPr>
                      <a:xfrm>
                        <a:off x="6564663" y="978908"/>
                        <a:ext cx="234734" cy="257209"/>
                      </a:xfrm>
                      <a:prstGeom prst="rect">
                        <a:avLst/>
                      </a:prstGeom>
                    </p:spPr>
                  </p:pic>
                </p:oleObj>
              </mc:Fallback>
            </mc:AlternateContent>
          </a:graphicData>
        </a:graphic>
      </p:graphicFrame>
      <p:graphicFrame>
        <p:nvGraphicFramePr>
          <p:cNvPr id="41" name="对象 40"/>
          <p:cNvGraphicFramePr>
            <a:graphicFrameLocks noChangeAspect="1"/>
          </p:cNvGraphicFramePr>
          <p:nvPr/>
        </p:nvGraphicFramePr>
        <p:xfrm>
          <a:off x="6904040" y="976914"/>
          <a:ext cx="234734" cy="257209"/>
        </p:xfrm>
        <a:graphic>
          <a:graphicData uri="http://schemas.openxmlformats.org/presentationml/2006/ole">
            <mc:AlternateContent xmlns:mc="http://schemas.openxmlformats.org/markup-compatibility/2006">
              <mc:Choice xmlns:v="urn:schemas-microsoft-com:vml" Requires="v">
                <p:oleObj name="Formula" r:id="rId6" imgW="1114425" imgH="1228725" progId="Equation.Ribbit">
                  <p:embed/>
                </p:oleObj>
              </mc:Choice>
              <mc:Fallback>
                <p:oleObj name="Formula" r:id="rId6" imgW="1114425" imgH="1228725" progId="Equation.Ribbit">
                  <p:embed/>
                  <p:pic>
                    <p:nvPicPr>
                      <p:cNvPr id="0" name="图片 10249"/>
                      <p:cNvPicPr/>
                      <p:nvPr/>
                    </p:nvPicPr>
                    <p:blipFill>
                      <a:blip r:embed="rId7"/>
                      <a:stretch>
                        <a:fillRect/>
                      </a:stretch>
                    </p:blipFill>
                    <p:spPr>
                      <a:xfrm>
                        <a:off x="6904040" y="976914"/>
                        <a:ext cx="234734" cy="257209"/>
                      </a:xfrm>
                      <a:prstGeom prst="rect">
                        <a:avLst/>
                      </a:prstGeom>
                    </p:spPr>
                  </p:pic>
                </p:oleObj>
              </mc:Fallback>
            </mc:AlternateContent>
          </a:graphicData>
        </a:graphic>
      </p:graphicFrame>
      <p:sp>
        <p:nvSpPr>
          <p:cNvPr id="42" name="文本框 41"/>
          <p:cNvSpPr txBox="1"/>
          <p:nvPr/>
        </p:nvSpPr>
        <p:spPr>
          <a:xfrm>
            <a:off x="5381471" y="901270"/>
            <a:ext cx="3514611" cy="1477328"/>
          </a:xfrm>
          <a:prstGeom prst="rect">
            <a:avLst/>
          </a:prstGeom>
          <a:noFill/>
        </p:spPr>
        <p:txBody>
          <a:bodyPr wrap="square" rtlCol="0">
            <a:spAutoFit/>
          </a:bodyPr>
          <a:lstStyle/>
          <a:p>
            <a:r>
              <a:rPr lang="zh-CN" altLang="en-US" dirty="0"/>
              <a:t>对结点   ，  ，  分别进行剪枝判断，结点    ，  都禁止划分，结点    本身为叶子结点。最终得到仅有一层划分的决策树，称为“</a:t>
            </a:r>
            <a:r>
              <a:rPr lang="zh-CN" altLang="en-US" b="1" dirty="0"/>
              <a:t>决策树桩</a:t>
            </a:r>
            <a:r>
              <a:rPr lang="zh-CN" altLang="en-US" dirty="0"/>
              <a:t>”</a:t>
            </a:r>
          </a:p>
        </p:txBody>
      </p:sp>
      <p:graphicFrame>
        <p:nvGraphicFramePr>
          <p:cNvPr id="33" name="对象 32"/>
          <p:cNvGraphicFramePr>
            <a:graphicFrameLocks noChangeAspect="1"/>
          </p:cNvGraphicFramePr>
          <p:nvPr/>
        </p:nvGraphicFramePr>
        <p:xfrm>
          <a:off x="6419850" y="1238250"/>
          <a:ext cx="242888" cy="285750"/>
        </p:xfrm>
        <a:graphic>
          <a:graphicData uri="http://schemas.openxmlformats.org/presentationml/2006/ole">
            <mc:AlternateContent xmlns:mc="http://schemas.openxmlformats.org/markup-compatibility/2006">
              <mc:Choice xmlns:v="urn:schemas-microsoft-com:vml" Requires="v">
                <p:oleObj name="Formula" r:id="rId8" imgW="1104900" imgH="1295400" progId="Equation.Ribbit">
                  <p:embed/>
                </p:oleObj>
              </mc:Choice>
              <mc:Fallback>
                <p:oleObj name="Formula" r:id="rId8" imgW="1104900" imgH="1295400" progId="Equation.Ribbit">
                  <p:embed/>
                  <p:pic>
                    <p:nvPicPr>
                      <p:cNvPr id="0" name="图片 10250"/>
                      <p:cNvPicPr/>
                      <p:nvPr/>
                    </p:nvPicPr>
                    <p:blipFill>
                      <a:blip r:embed="rId9"/>
                      <a:stretch>
                        <a:fillRect/>
                      </a:stretch>
                    </p:blipFill>
                    <p:spPr>
                      <a:xfrm>
                        <a:off x="6419850" y="1238250"/>
                        <a:ext cx="242888" cy="285750"/>
                      </a:xfrm>
                      <a:prstGeom prst="rect">
                        <a:avLst/>
                      </a:prstGeom>
                    </p:spPr>
                  </p:pic>
                </p:oleObj>
              </mc:Fallback>
            </mc:AlternateContent>
          </a:graphicData>
        </a:graphic>
      </p:graphicFrame>
      <p:graphicFrame>
        <p:nvGraphicFramePr>
          <p:cNvPr id="43" name="对象 42"/>
          <p:cNvGraphicFramePr>
            <a:graphicFrameLocks noChangeAspect="1"/>
          </p:cNvGraphicFramePr>
          <p:nvPr/>
        </p:nvGraphicFramePr>
        <p:xfrm>
          <a:off x="6826252" y="1238250"/>
          <a:ext cx="244475" cy="285750"/>
        </p:xfrm>
        <a:graphic>
          <a:graphicData uri="http://schemas.openxmlformats.org/presentationml/2006/ole">
            <mc:AlternateContent xmlns:mc="http://schemas.openxmlformats.org/markup-compatibility/2006">
              <mc:Choice xmlns:v="urn:schemas-microsoft-com:vml" Requires="v">
                <p:oleObj name="Formula" r:id="rId10" imgW="1104900" imgH="1295400" progId="Equation.Ribbit">
                  <p:embed/>
                </p:oleObj>
              </mc:Choice>
              <mc:Fallback>
                <p:oleObj name="Formula" r:id="rId10" imgW="1104900" imgH="1295400" progId="Equation.Ribbit">
                  <p:embed/>
                  <p:pic>
                    <p:nvPicPr>
                      <p:cNvPr id="0" name="图片 10251"/>
                      <p:cNvPicPr/>
                      <p:nvPr/>
                    </p:nvPicPr>
                    <p:blipFill>
                      <a:blip r:embed="rId11"/>
                      <a:stretch>
                        <a:fillRect/>
                      </a:stretch>
                    </p:blipFill>
                    <p:spPr>
                      <a:xfrm>
                        <a:off x="6826252" y="1238250"/>
                        <a:ext cx="244475" cy="285750"/>
                      </a:xfrm>
                      <a:prstGeom prst="rect">
                        <a:avLst/>
                      </a:prstGeom>
                    </p:spPr>
                  </p:pic>
                </p:oleObj>
              </mc:Fallback>
            </mc:AlternateContent>
          </a:graphicData>
        </a:graphic>
      </p:graphicFrame>
      <p:graphicFrame>
        <p:nvGraphicFramePr>
          <p:cNvPr id="44" name="对象 43"/>
          <p:cNvGraphicFramePr>
            <a:graphicFrameLocks noChangeAspect="1"/>
          </p:cNvGraphicFramePr>
          <p:nvPr/>
        </p:nvGraphicFramePr>
        <p:xfrm>
          <a:off x="5730875" y="1519238"/>
          <a:ext cx="242888" cy="284162"/>
        </p:xfrm>
        <a:graphic>
          <a:graphicData uri="http://schemas.openxmlformats.org/presentationml/2006/ole">
            <mc:AlternateContent xmlns:mc="http://schemas.openxmlformats.org/markup-compatibility/2006">
              <mc:Choice xmlns:v="urn:schemas-microsoft-com:vml" Requires="v">
                <p:oleObj name="Formula" r:id="rId12" imgW="1104900" imgH="1295400" progId="Equation.Ribbit">
                  <p:embed/>
                </p:oleObj>
              </mc:Choice>
              <mc:Fallback>
                <p:oleObj name="Formula" r:id="rId12" imgW="1104900" imgH="1295400" progId="Equation.Ribbit">
                  <p:embed/>
                  <p:pic>
                    <p:nvPicPr>
                      <p:cNvPr id="0" name="图片 10252"/>
                      <p:cNvPicPr/>
                      <p:nvPr/>
                    </p:nvPicPr>
                    <p:blipFill>
                      <a:blip r:embed="rId13"/>
                      <a:stretch>
                        <a:fillRect/>
                      </a:stretch>
                    </p:blipFill>
                    <p:spPr>
                      <a:xfrm>
                        <a:off x="5730875" y="1519238"/>
                        <a:ext cx="242888" cy="284162"/>
                      </a:xfrm>
                      <a:prstGeom prst="rect">
                        <a:avLst/>
                      </a:prstGeom>
                    </p:spPr>
                  </p:pic>
                </p:oleObj>
              </mc:Fallback>
            </mc:AlternateContent>
          </a:graphicData>
        </a:graphic>
      </p:graphicFrame>
      <p:pic>
        <p:nvPicPr>
          <p:cNvPr id="45" name="内容占位符 33"/>
          <p:cNvPicPr>
            <a:picLocks noChangeAspect="1"/>
          </p:cNvPicPr>
          <p:nvPr/>
        </p:nvPicPr>
        <p:blipFill>
          <a:blip r:embed="rId14"/>
          <a:stretch>
            <a:fillRect/>
          </a:stretch>
        </p:blipFill>
        <p:spPr>
          <a:xfrm>
            <a:off x="708772" y="868836"/>
            <a:ext cx="4487272" cy="1542196"/>
          </a:xfrm>
          <a:prstGeom prst="rect">
            <a:avLst/>
          </a:prstGeom>
        </p:spPr>
      </p:pic>
      <p:sp>
        <p:nvSpPr>
          <p:cNvPr id="46" name="左大括号 45"/>
          <p:cNvSpPr/>
          <p:nvPr/>
        </p:nvSpPr>
        <p:spPr>
          <a:xfrm>
            <a:off x="484998" y="918221"/>
            <a:ext cx="194872" cy="150877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7" name="Rectangle 3"/>
          <p:cNvSpPr>
            <a:spLocks noChangeArrowheads="1"/>
          </p:cNvSpPr>
          <p:nvPr/>
        </p:nvSpPr>
        <p:spPr bwMode="auto">
          <a:xfrm>
            <a:off x="84052" y="1062091"/>
            <a:ext cx="335042" cy="1253978"/>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indent="0" algn="ctr">
              <a:lnSpc>
                <a:spcPts val="3200"/>
              </a:lnSpc>
              <a:buNone/>
            </a:pPr>
            <a:r>
              <a:rPr lang="zh-CN" altLang="en-US" sz="1600" dirty="0">
                <a:latin typeface="幼圆" panose="02010509060101010101" pitchFamily="49" charset="-122"/>
                <a:ea typeface="幼圆" panose="02010509060101010101" pitchFamily="49" charset="-122"/>
              </a:rPr>
              <a:t>验证集</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预剪枝</a:t>
            </a:r>
          </a:p>
        </p:txBody>
      </p:sp>
      <p:sp>
        <p:nvSpPr>
          <p:cNvPr id="3" name="文本占位符 2"/>
          <p:cNvSpPr>
            <a:spLocks noGrp="1"/>
          </p:cNvSpPr>
          <p:nvPr>
            <p:ph type="body" sz="quarter" idx="13"/>
          </p:nvPr>
        </p:nvSpPr>
        <p:spPr/>
        <p:txBody>
          <a:bodyPr>
            <a:normAutofit lnSpcReduction="10000"/>
          </a:bodyPr>
          <a:lstStyle/>
          <a:p>
            <a:r>
              <a:rPr lang="zh-CN" altLang="en-US" dirty="0"/>
              <a:t>预剪枝的优缺点</a:t>
            </a:r>
          </a:p>
        </p:txBody>
      </p:sp>
      <p:sp>
        <p:nvSpPr>
          <p:cNvPr id="4" name="内容占位符 3"/>
          <p:cNvSpPr>
            <a:spLocks noGrp="1"/>
          </p:cNvSpPr>
          <p:nvPr>
            <p:ph sz="quarter" idx="14"/>
          </p:nvPr>
        </p:nvSpPr>
        <p:spPr/>
        <p:txBody>
          <a:bodyPr/>
          <a:lstStyle/>
          <a:p>
            <a:r>
              <a:rPr lang="zh-CN" altLang="en-US" sz="2000" dirty="0"/>
              <a:t>优点</a:t>
            </a:r>
            <a:endParaRPr lang="en-US" altLang="zh-CN" sz="2000" dirty="0"/>
          </a:p>
          <a:p>
            <a:pPr lvl="1"/>
            <a:r>
              <a:rPr lang="zh-CN" altLang="en-US" sz="1800" dirty="0">
                <a:solidFill>
                  <a:srgbClr val="C00000"/>
                </a:solidFill>
              </a:rPr>
              <a:t>降低过拟合风险</a:t>
            </a:r>
            <a:endParaRPr lang="en-US" altLang="zh-CN" sz="1800" dirty="0">
              <a:solidFill>
                <a:srgbClr val="C00000"/>
              </a:solidFill>
            </a:endParaRPr>
          </a:p>
          <a:p>
            <a:pPr lvl="1"/>
            <a:r>
              <a:rPr lang="zh-CN" altLang="en-US" sz="1800" dirty="0"/>
              <a:t>显著减少训练时间和测试时间开销</a:t>
            </a:r>
            <a:endParaRPr lang="en-US" altLang="zh-CN" sz="1800" dirty="0"/>
          </a:p>
          <a:p>
            <a:pPr marL="325755" lvl="1" indent="0">
              <a:buNone/>
            </a:pPr>
            <a:endParaRPr lang="en-US" altLang="zh-CN" sz="1800" dirty="0"/>
          </a:p>
          <a:p>
            <a:r>
              <a:rPr lang="zh-CN" altLang="en-US" sz="2000" dirty="0"/>
              <a:t>缺点</a:t>
            </a:r>
            <a:endParaRPr lang="en-US" altLang="zh-CN" sz="2000" dirty="0"/>
          </a:p>
          <a:p>
            <a:pPr lvl="1"/>
            <a:r>
              <a:rPr lang="zh-CN" altLang="en-US" sz="1800" dirty="0">
                <a:solidFill>
                  <a:srgbClr val="C00000"/>
                </a:solidFill>
              </a:rPr>
              <a:t>欠拟合风险</a:t>
            </a:r>
            <a:r>
              <a:rPr lang="zh-CN" altLang="en-US" sz="1800" dirty="0"/>
              <a:t>：有些分支的当前划分虽然不能提升泛化性能，但在其基础上进行的后续划分却有可能导致性能显著提高。预剪枝基于“贪心”本质禁止这些分支展开，带来了欠拟合风险</a:t>
            </a:r>
          </a:p>
          <a:p>
            <a:pPr marL="0" indent="0">
              <a:buNone/>
            </a:pP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3" name="内容占位符 2"/>
          <p:cNvSpPr>
            <a:spLocks noGrp="1"/>
          </p:cNvSpPr>
          <p:nvPr>
            <p:ph idx="1"/>
          </p:nvPr>
        </p:nvSpPr>
        <p:spPr/>
        <p:txBody>
          <a:bodyPr/>
          <a:lstStyle/>
          <a:p>
            <a:r>
              <a:rPr lang="zh-CN" altLang="en-US" dirty="0"/>
              <a:t>先从训练集生成一棵完整的决策树，然后自底向上地对非叶结点进行考察，若将该结点对应的子树替换为叶结点能带来决策树泛化性能提升，则将该子树替换为叶结点</a:t>
            </a:r>
          </a:p>
        </p:txBody>
      </p:sp>
      <p:grpSp>
        <p:nvGrpSpPr>
          <p:cNvPr id="4" name="组合 3"/>
          <p:cNvGrpSpPr/>
          <p:nvPr/>
        </p:nvGrpSpPr>
        <p:grpSpPr>
          <a:xfrm>
            <a:off x="2481741" y="2188564"/>
            <a:ext cx="6220051" cy="3954100"/>
            <a:chOff x="1926459" y="2007290"/>
            <a:chExt cx="8479450" cy="4732069"/>
          </a:xfrm>
        </p:grpSpPr>
        <p:grpSp>
          <p:nvGrpSpPr>
            <p:cNvPr id="5" name="组合 4"/>
            <p:cNvGrpSpPr/>
            <p:nvPr/>
          </p:nvGrpSpPr>
          <p:grpSpPr>
            <a:xfrm>
              <a:off x="4423852" y="6307359"/>
              <a:ext cx="3582444" cy="432000"/>
              <a:chOff x="2341355" y="4320514"/>
              <a:chExt cx="3582444" cy="432000"/>
            </a:xfrm>
          </p:grpSpPr>
          <p:sp>
            <p:nvSpPr>
              <p:cNvPr id="55" name="椭圆 54"/>
              <p:cNvSpPr/>
              <p:nvPr/>
            </p:nvSpPr>
            <p:spPr>
              <a:xfrm>
                <a:off x="2341355"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56" name="椭圆 55"/>
              <p:cNvSpPr/>
              <p:nvPr/>
            </p:nvSpPr>
            <p:spPr>
              <a:xfrm>
                <a:off x="3592577"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57" name="椭圆 56"/>
              <p:cNvSpPr/>
              <p:nvPr/>
            </p:nvSpPr>
            <p:spPr>
              <a:xfrm>
                <a:off x="4843799"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grpSp>
        <p:cxnSp>
          <p:nvCxnSpPr>
            <p:cNvPr id="6" name="直接连接符 5"/>
            <p:cNvCxnSpPr>
              <a:endCxn id="55" idx="0"/>
            </p:cNvCxnSpPr>
            <p:nvPr/>
          </p:nvCxnSpPr>
          <p:spPr>
            <a:xfrm flipH="1">
              <a:off x="4963852" y="5508978"/>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7" name="文本框 11"/>
            <p:cNvSpPr txBox="1"/>
            <p:nvPr/>
          </p:nvSpPr>
          <p:spPr>
            <a:xfrm>
              <a:off x="6164462" y="5818868"/>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清晰</a:t>
              </a:r>
            </a:p>
          </p:txBody>
        </p:sp>
        <p:cxnSp>
          <p:nvCxnSpPr>
            <p:cNvPr id="8" name="直接连接符 7"/>
            <p:cNvCxnSpPr>
              <a:endCxn id="57" idx="0"/>
            </p:cNvCxnSpPr>
            <p:nvPr/>
          </p:nvCxnSpPr>
          <p:spPr>
            <a:xfrm>
              <a:off x="6215074" y="5508978"/>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p:cNvCxnSpPr>
              <a:stCxn id="10" idx="2"/>
              <a:endCxn id="56" idx="0"/>
            </p:cNvCxnSpPr>
            <p:nvPr/>
          </p:nvCxnSpPr>
          <p:spPr>
            <a:xfrm>
              <a:off x="6215074" y="5699638"/>
              <a:ext cx="0" cy="607721"/>
            </a:xfrm>
            <a:prstGeom prst="line">
              <a:avLst/>
            </a:prstGeom>
          </p:spPr>
          <p:style>
            <a:lnRef idx="1">
              <a:schemeClr val="dk1"/>
            </a:lnRef>
            <a:fillRef idx="0">
              <a:schemeClr val="dk1"/>
            </a:fillRef>
            <a:effectRef idx="0">
              <a:schemeClr val="dk1"/>
            </a:effectRef>
            <a:fontRef idx="minor">
              <a:schemeClr val="tx1"/>
            </a:fontRef>
          </p:style>
        </p:cxnSp>
        <p:sp>
          <p:nvSpPr>
            <p:cNvPr id="10" name="圆角矩形 9"/>
            <p:cNvSpPr/>
            <p:nvPr/>
          </p:nvSpPr>
          <p:spPr>
            <a:xfrm>
              <a:off x="5675074" y="52676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纹理</a:t>
              </a:r>
            </a:p>
          </p:txBody>
        </p:sp>
        <p:sp>
          <p:nvSpPr>
            <p:cNvPr id="11" name="文本框 20"/>
            <p:cNvSpPr txBox="1"/>
            <p:nvPr/>
          </p:nvSpPr>
          <p:spPr>
            <a:xfrm>
              <a:off x="7089965" y="5818868"/>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模糊</a:t>
              </a:r>
            </a:p>
          </p:txBody>
        </p:sp>
        <p:sp>
          <p:nvSpPr>
            <p:cNvPr id="12" name="文本框 21"/>
            <p:cNvSpPr txBox="1"/>
            <p:nvPr/>
          </p:nvSpPr>
          <p:spPr>
            <a:xfrm>
              <a:off x="4737145" y="5818868"/>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稍糊</a:t>
              </a:r>
            </a:p>
          </p:txBody>
        </p:sp>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2" y="477924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20" name="文本框 30"/>
            <p:cNvSpPr txBox="1"/>
            <p:nvPr/>
          </p:nvSpPr>
          <p:spPr>
            <a:xfrm>
              <a:off x="4737145" y="477924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sp>
          <p:nvSpPr>
            <p:cNvPr id="29" name="文本框 39"/>
            <p:cNvSpPr txBox="1"/>
            <p:nvPr/>
          </p:nvSpPr>
          <p:spPr>
            <a:xfrm>
              <a:off x="5976874" y="372746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p>
          </p:txBody>
        </p:sp>
        <p:sp>
          <p:nvSpPr>
            <p:cNvPr id="31" name="椭圆 30"/>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32" name="椭圆 31"/>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33" name="椭圆 32"/>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34" name="直接连接符 33"/>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5" name="文本框 45"/>
            <p:cNvSpPr txBox="1"/>
            <p:nvPr/>
          </p:nvSpPr>
          <p:spPr>
            <a:xfrm>
              <a:off x="3667180" y="372981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36" name="直接连接符 35"/>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38" name="文本框 48"/>
            <p:cNvSpPr txBox="1"/>
            <p:nvPr/>
          </p:nvSpPr>
          <p:spPr>
            <a:xfrm>
              <a:off x="4592686" y="372981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39" name="文本框 49"/>
            <p:cNvSpPr txBox="1"/>
            <p:nvPr/>
          </p:nvSpPr>
          <p:spPr>
            <a:xfrm>
              <a:off x="2239865" y="372981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40" name="圆角矩形 39"/>
            <p:cNvSpPr/>
            <p:nvPr/>
          </p:nvSpPr>
          <p:spPr>
            <a:xfrm>
              <a:off x="3161197" y="3176233"/>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p>
          </p:txBody>
        </p:sp>
        <p:sp>
          <p:nvSpPr>
            <p:cNvPr id="41" name="椭圆 40"/>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0"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4"/>
              <a:ext cx="1440001"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p>
          </p:txBody>
        </p:sp>
        <p:sp>
          <p:nvSpPr>
            <p:cNvPr id="46" name="文本框 63"/>
            <p:cNvSpPr txBox="1"/>
            <p:nvPr/>
          </p:nvSpPr>
          <p:spPr>
            <a:xfrm>
              <a:off x="8745894" y="265249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7" name="文本框 64"/>
            <p:cNvSpPr txBox="1"/>
            <p:nvPr/>
          </p:nvSpPr>
          <p:spPr>
            <a:xfrm>
              <a:off x="6110414" y="265249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sp>
          <p:nvSpPr>
            <p:cNvPr id="48" name="文本框 65"/>
            <p:cNvSpPr txBox="1"/>
            <p:nvPr/>
          </p:nvSpPr>
          <p:spPr>
            <a:xfrm>
              <a:off x="3868758" y="265249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1</a:t>
              </a:r>
              <a:endParaRPr lang="zh-CN" altLang="en-US" dirty="0">
                <a:solidFill>
                  <a:schemeClr val="tx1"/>
                </a:solidFill>
                <a:latin typeface="Times"/>
              </a:endParaRPr>
            </a:p>
          </p:txBody>
        </p:sp>
        <p:sp>
          <p:nvSpPr>
            <p:cNvPr id="50" name="椭圆 49"/>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2</a:t>
              </a:r>
              <a:endParaRPr lang="zh-CN" altLang="en-US" dirty="0">
                <a:solidFill>
                  <a:schemeClr val="tx1"/>
                </a:solidFill>
                <a:latin typeface="Times"/>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3</a:t>
              </a:r>
              <a:endParaRPr lang="zh-CN" altLang="en-US" dirty="0">
                <a:solidFill>
                  <a:schemeClr val="tx1"/>
                </a:solidFill>
                <a:latin typeface="Times"/>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4</a:t>
              </a:r>
              <a:endParaRPr lang="zh-CN" altLang="en-US" dirty="0">
                <a:solidFill>
                  <a:schemeClr val="tx1"/>
                </a:solidFill>
                <a:latin typeface="Times"/>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5</a:t>
              </a:r>
              <a:endParaRPr lang="zh-CN" altLang="en-US" dirty="0">
                <a:solidFill>
                  <a:schemeClr val="tx1"/>
                </a:solidFill>
                <a:latin typeface="Times"/>
              </a:endParaRPr>
            </a:p>
          </p:txBody>
        </p:sp>
        <p:sp>
          <p:nvSpPr>
            <p:cNvPr id="54" name="椭圆 53"/>
            <p:cNvSpPr/>
            <p:nvPr/>
          </p:nvSpPr>
          <p:spPr>
            <a:xfrm>
              <a:off x="5531825" y="505816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6</a:t>
              </a:r>
              <a:endParaRPr lang="zh-CN" altLang="en-US" dirty="0">
                <a:solidFill>
                  <a:schemeClr val="tx1"/>
                </a:solidFill>
                <a:latin typeface="Times"/>
              </a:endParaRPr>
            </a:p>
          </p:txBody>
        </p:sp>
      </p:grpSp>
      <p:sp>
        <p:nvSpPr>
          <p:cNvPr id="58" name="文本框 57"/>
          <p:cNvSpPr txBox="1"/>
          <p:nvPr/>
        </p:nvSpPr>
        <p:spPr>
          <a:xfrm>
            <a:off x="447908" y="2512670"/>
            <a:ext cx="2221389" cy="1200329"/>
          </a:xfrm>
          <a:prstGeom prst="rect">
            <a:avLst/>
          </a:prstGeom>
          <a:noFill/>
        </p:spPr>
        <p:txBody>
          <a:bodyPr wrap="square" rtlCol="0">
            <a:spAutoFit/>
          </a:bodyPr>
          <a:lstStyle/>
          <a:p>
            <a:r>
              <a:rPr lang="zh-CN" altLang="en-US" dirty="0"/>
              <a:t>首先生成一棵完整的决策树，该决策树的验证集精度为</a:t>
            </a:r>
            <a:endParaRPr lang="en-US" altLang="zh-CN" dirty="0"/>
          </a:p>
          <a:p>
            <a:endParaRPr lang="zh-CN" altLang="en-US" dirty="0"/>
          </a:p>
        </p:txBody>
      </p:sp>
      <p:graphicFrame>
        <p:nvGraphicFramePr>
          <p:cNvPr id="59" name="对象 58"/>
          <p:cNvGraphicFramePr>
            <a:graphicFrameLocks noChangeAspect="1"/>
          </p:cNvGraphicFramePr>
          <p:nvPr/>
        </p:nvGraphicFramePr>
        <p:xfrm>
          <a:off x="539752" y="3413127"/>
          <a:ext cx="531813" cy="239713"/>
        </p:xfrm>
        <a:graphic>
          <a:graphicData uri="http://schemas.openxmlformats.org/presentationml/2006/ole">
            <mc:AlternateContent xmlns:mc="http://schemas.openxmlformats.org/markup-compatibility/2006">
              <mc:Choice xmlns:v="urn:schemas-microsoft-com:vml" Requires="v">
                <p:oleObj name="Formula" r:id="rId2" imgW="2914650" imgH="1314450" progId="Equation.Ribbit">
                  <p:embed/>
                </p:oleObj>
              </mc:Choice>
              <mc:Fallback>
                <p:oleObj name="Formula" r:id="rId2" imgW="2914650" imgH="1314450" progId="Equation.Ribbit">
                  <p:embed/>
                  <p:pic>
                    <p:nvPicPr>
                      <p:cNvPr id="0" name="图片 11266"/>
                      <p:cNvPicPr/>
                      <p:nvPr/>
                    </p:nvPicPr>
                    <p:blipFill>
                      <a:blip r:embed="rId3"/>
                      <a:stretch>
                        <a:fillRect/>
                      </a:stretch>
                    </p:blipFill>
                    <p:spPr>
                      <a:xfrm>
                        <a:off x="539752" y="3413127"/>
                        <a:ext cx="531813" cy="239713"/>
                      </a:xfrm>
                      <a:prstGeom prst="rect">
                        <a:avLst/>
                      </a:prstGeom>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3" name="内容占位符 2"/>
          <p:cNvSpPr>
            <a:spLocks noGrp="1"/>
          </p:cNvSpPr>
          <p:nvPr>
            <p:ph idx="1"/>
          </p:nvPr>
        </p:nvSpPr>
        <p:spPr/>
        <p:txBody>
          <a:bodyPr/>
          <a:lstStyle/>
          <a:p>
            <a:r>
              <a:rPr lang="zh-CN" altLang="en-US" dirty="0"/>
              <a:t>首先考虑结点   ，若将其替换为叶结点，根据落在其上的训练样本</a:t>
            </a:r>
            <a:r>
              <a:rPr lang="en-US" altLang="zh-CN" dirty="0"/>
              <a:t>        </a:t>
            </a:r>
            <a:r>
              <a:rPr lang="zh-CN" altLang="en-US" dirty="0"/>
              <a:t>将其标记为“好瓜”，得到验证集精度提高至         ，则决定剪枝</a:t>
            </a:r>
          </a:p>
        </p:txBody>
      </p:sp>
      <p:grpSp>
        <p:nvGrpSpPr>
          <p:cNvPr id="4" name="组合 3"/>
          <p:cNvGrpSpPr/>
          <p:nvPr/>
        </p:nvGrpSpPr>
        <p:grpSpPr>
          <a:xfrm>
            <a:off x="353138" y="2146866"/>
            <a:ext cx="6220051" cy="3954100"/>
            <a:chOff x="1926459" y="2007290"/>
            <a:chExt cx="8479450" cy="4732069"/>
          </a:xfrm>
        </p:grpSpPr>
        <p:grpSp>
          <p:nvGrpSpPr>
            <p:cNvPr id="5" name="组合 4"/>
            <p:cNvGrpSpPr/>
            <p:nvPr/>
          </p:nvGrpSpPr>
          <p:grpSpPr>
            <a:xfrm>
              <a:off x="4423852" y="6307359"/>
              <a:ext cx="3582444" cy="432000"/>
              <a:chOff x="2341355" y="4320514"/>
              <a:chExt cx="3582444" cy="432000"/>
            </a:xfrm>
          </p:grpSpPr>
          <p:sp>
            <p:nvSpPr>
              <p:cNvPr id="55" name="椭圆 54"/>
              <p:cNvSpPr/>
              <p:nvPr/>
            </p:nvSpPr>
            <p:spPr>
              <a:xfrm>
                <a:off x="2341355"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56" name="椭圆 55"/>
              <p:cNvSpPr/>
              <p:nvPr/>
            </p:nvSpPr>
            <p:spPr>
              <a:xfrm>
                <a:off x="3592577"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57" name="椭圆 56"/>
              <p:cNvSpPr/>
              <p:nvPr/>
            </p:nvSpPr>
            <p:spPr>
              <a:xfrm>
                <a:off x="4843799" y="4320514"/>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grpSp>
        <p:cxnSp>
          <p:nvCxnSpPr>
            <p:cNvPr id="6" name="直接连接符 5"/>
            <p:cNvCxnSpPr>
              <a:endCxn id="55" idx="0"/>
            </p:cNvCxnSpPr>
            <p:nvPr/>
          </p:nvCxnSpPr>
          <p:spPr>
            <a:xfrm flipH="1">
              <a:off x="4963852" y="5508978"/>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7" name="文本框 11"/>
            <p:cNvSpPr txBox="1"/>
            <p:nvPr/>
          </p:nvSpPr>
          <p:spPr>
            <a:xfrm>
              <a:off x="6164462" y="5818868"/>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清晰</a:t>
              </a:r>
            </a:p>
          </p:txBody>
        </p:sp>
        <p:cxnSp>
          <p:nvCxnSpPr>
            <p:cNvPr id="8" name="直接连接符 7"/>
            <p:cNvCxnSpPr>
              <a:endCxn id="57" idx="0"/>
            </p:cNvCxnSpPr>
            <p:nvPr/>
          </p:nvCxnSpPr>
          <p:spPr>
            <a:xfrm>
              <a:off x="6215074" y="5508978"/>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9" name="直接连接符 8"/>
            <p:cNvCxnSpPr>
              <a:stCxn id="10" idx="2"/>
              <a:endCxn id="56" idx="0"/>
            </p:cNvCxnSpPr>
            <p:nvPr/>
          </p:nvCxnSpPr>
          <p:spPr>
            <a:xfrm>
              <a:off x="6215074" y="5699638"/>
              <a:ext cx="0" cy="607721"/>
            </a:xfrm>
            <a:prstGeom prst="line">
              <a:avLst/>
            </a:prstGeom>
          </p:spPr>
          <p:style>
            <a:lnRef idx="1">
              <a:schemeClr val="dk1"/>
            </a:lnRef>
            <a:fillRef idx="0">
              <a:schemeClr val="dk1"/>
            </a:fillRef>
            <a:effectRef idx="0">
              <a:schemeClr val="dk1"/>
            </a:effectRef>
            <a:fontRef idx="minor">
              <a:schemeClr val="tx1"/>
            </a:fontRef>
          </p:style>
        </p:cxnSp>
        <p:sp>
          <p:nvSpPr>
            <p:cNvPr id="10" name="圆角矩形 9"/>
            <p:cNvSpPr/>
            <p:nvPr/>
          </p:nvSpPr>
          <p:spPr>
            <a:xfrm>
              <a:off x="5675074" y="5267638"/>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b="1" dirty="0">
                  <a:solidFill>
                    <a:schemeClr val="tx2"/>
                  </a:solidFill>
                  <a:latin typeface="Times" panose="02020603060405020304" pitchFamily="18" charset="0"/>
                </a:rPr>
                <a:t>纹理</a:t>
              </a:r>
              <a:r>
                <a:rPr lang="en-US" altLang="zh-CN" sz="2400" b="1" dirty="0">
                  <a:solidFill>
                    <a:schemeClr val="tx2"/>
                  </a:solidFill>
                  <a:latin typeface="Times" panose="02020603060405020304" pitchFamily="18" charset="0"/>
                </a:rPr>
                <a:t>?</a:t>
              </a:r>
              <a:endParaRPr lang="zh-CN" altLang="en-US" sz="4800" b="1" dirty="0">
                <a:solidFill>
                  <a:schemeClr val="tx2"/>
                </a:solidFill>
                <a:latin typeface="Times" panose="02020603060405020304" pitchFamily="18" charset="0"/>
              </a:endParaRPr>
            </a:p>
          </p:txBody>
        </p:sp>
        <p:sp>
          <p:nvSpPr>
            <p:cNvPr id="11" name="文本框 20"/>
            <p:cNvSpPr txBox="1"/>
            <p:nvPr/>
          </p:nvSpPr>
          <p:spPr>
            <a:xfrm>
              <a:off x="7089965" y="5818868"/>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模糊</a:t>
              </a:r>
            </a:p>
          </p:txBody>
        </p:sp>
        <p:sp>
          <p:nvSpPr>
            <p:cNvPr id="12" name="文本框 21"/>
            <p:cNvSpPr txBox="1"/>
            <p:nvPr/>
          </p:nvSpPr>
          <p:spPr>
            <a:xfrm>
              <a:off x="4737145" y="5818868"/>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稍糊</a:t>
              </a:r>
            </a:p>
          </p:txBody>
        </p:sp>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2" y="477924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20" name="文本框 30"/>
            <p:cNvSpPr txBox="1"/>
            <p:nvPr/>
          </p:nvSpPr>
          <p:spPr>
            <a:xfrm>
              <a:off x="4737145" y="477924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sp>
          <p:nvSpPr>
            <p:cNvPr id="29" name="文本框 39"/>
            <p:cNvSpPr txBox="1"/>
            <p:nvPr/>
          </p:nvSpPr>
          <p:spPr>
            <a:xfrm>
              <a:off x="5976874" y="372746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p>
          </p:txBody>
        </p:sp>
        <p:sp>
          <p:nvSpPr>
            <p:cNvPr id="31" name="椭圆 30"/>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32" name="椭圆 31"/>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33" name="椭圆 32"/>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34" name="直接连接符 33"/>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5" name="文本框 45"/>
            <p:cNvSpPr txBox="1"/>
            <p:nvPr/>
          </p:nvSpPr>
          <p:spPr>
            <a:xfrm>
              <a:off x="3667180" y="372981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36" name="直接连接符 35"/>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38" name="文本框 48"/>
            <p:cNvSpPr txBox="1"/>
            <p:nvPr/>
          </p:nvSpPr>
          <p:spPr>
            <a:xfrm>
              <a:off x="4592686" y="372981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39" name="文本框 49"/>
            <p:cNvSpPr txBox="1"/>
            <p:nvPr/>
          </p:nvSpPr>
          <p:spPr>
            <a:xfrm>
              <a:off x="2239865" y="372981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40" name="圆角矩形 39"/>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p>
          </p:txBody>
        </p:sp>
        <p:sp>
          <p:nvSpPr>
            <p:cNvPr id="41" name="椭圆 40"/>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0"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p>
          </p:txBody>
        </p:sp>
        <p:sp>
          <p:nvSpPr>
            <p:cNvPr id="46" name="文本框 63"/>
            <p:cNvSpPr txBox="1"/>
            <p:nvPr/>
          </p:nvSpPr>
          <p:spPr>
            <a:xfrm>
              <a:off x="8745894" y="265249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7" name="文本框 64"/>
            <p:cNvSpPr txBox="1"/>
            <p:nvPr/>
          </p:nvSpPr>
          <p:spPr>
            <a:xfrm>
              <a:off x="6110414" y="265249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sp>
          <p:nvSpPr>
            <p:cNvPr id="48" name="文本框 65"/>
            <p:cNvSpPr txBox="1"/>
            <p:nvPr/>
          </p:nvSpPr>
          <p:spPr>
            <a:xfrm>
              <a:off x="3868758" y="265249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1</a:t>
              </a:r>
              <a:endParaRPr lang="zh-CN" altLang="en-US" dirty="0">
                <a:solidFill>
                  <a:schemeClr val="tx1"/>
                </a:solidFill>
                <a:latin typeface="Times"/>
              </a:endParaRPr>
            </a:p>
          </p:txBody>
        </p:sp>
        <p:sp>
          <p:nvSpPr>
            <p:cNvPr id="50" name="椭圆 49"/>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2</a:t>
              </a:r>
              <a:endParaRPr lang="zh-CN" altLang="en-US" dirty="0">
                <a:solidFill>
                  <a:schemeClr val="tx1"/>
                </a:solidFill>
                <a:latin typeface="Times"/>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3</a:t>
              </a:r>
              <a:endParaRPr lang="zh-CN" altLang="en-US" dirty="0">
                <a:solidFill>
                  <a:schemeClr val="tx1"/>
                </a:solidFill>
                <a:latin typeface="Times"/>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4</a:t>
              </a:r>
              <a:endParaRPr lang="zh-CN" altLang="en-US" dirty="0">
                <a:solidFill>
                  <a:schemeClr val="tx1"/>
                </a:solidFill>
                <a:latin typeface="Times"/>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5</a:t>
              </a:r>
              <a:endParaRPr lang="zh-CN" altLang="en-US" dirty="0">
                <a:solidFill>
                  <a:schemeClr val="tx1"/>
                </a:solidFill>
                <a:latin typeface="Times"/>
              </a:endParaRPr>
            </a:p>
          </p:txBody>
        </p:sp>
        <p:sp>
          <p:nvSpPr>
            <p:cNvPr id="54" name="椭圆 53"/>
            <p:cNvSpPr/>
            <p:nvPr/>
          </p:nvSpPr>
          <p:spPr>
            <a:xfrm>
              <a:off x="5531825" y="5058169"/>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6</a:t>
              </a:r>
              <a:endParaRPr lang="zh-CN" altLang="en-US" dirty="0">
                <a:solidFill>
                  <a:schemeClr val="tx1"/>
                </a:solidFill>
                <a:latin typeface="Times"/>
              </a:endParaRPr>
            </a:p>
          </p:txBody>
        </p:sp>
      </p:grpSp>
      <p:graphicFrame>
        <p:nvGraphicFramePr>
          <p:cNvPr id="62" name="对象 61"/>
          <p:cNvGraphicFramePr>
            <a:graphicFrameLocks noChangeAspect="1"/>
          </p:cNvGraphicFramePr>
          <p:nvPr/>
        </p:nvGraphicFramePr>
        <p:xfrm>
          <a:off x="2389190" y="1216027"/>
          <a:ext cx="261937" cy="307975"/>
        </p:xfrm>
        <a:graphic>
          <a:graphicData uri="http://schemas.openxmlformats.org/presentationml/2006/ole">
            <mc:AlternateContent xmlns:mc="http://schemas.openxmlformats.org/markup-compatibility/2006">
              <mc:Choice xmlns:v="urn:schemas-microsoft-com:vml" Requires="v">
                <p:oleObj name="Formula" r:id="rId2" imgW="1104900" imgH="1295400" progId="Equation.Ribbit">
                  <p:embed/>
                </p:oleObj>
              </mc:Choice>
              <mc:Fallback>
                <p:oleObj name="Formula" r:id="rId2" imgW="1104900" imgH="1295400" progId="Equation.Ribbit">
                  <p:embed/>
                  <p:pic>
                    <p:nvPicPr>
                      <p:cNvPr id="0" name="图片 12292"/>
                      <p:cNvPicPr/>
                      <p:nvPr/>
                    </p:nvPicPr>
                    <p:blipFill>
                      <a:blip r:embed="rId3"/>
                      <a:stretch>
                        <a:fillRect/>
                      </a:stretch>
                    </p:blipFill>
                    <p:spPr>
                      <a:xfrm>
                        <a:off x="2389190" y="1216027"/>
                        <a:ext cx="261937" cy="307975"/>
                      </a:xfrm>
                      <a:prstGeom prst="rect">
                        <a:avLst/>
                      </a:prstGeom>
                    </p:spPr>
                  </p:pic>
                </p:oleObj>
              </mc:Fallback>
            </mc:AlternateContent>
          </a:graphicData>
        </a:graphic>
      </p:graphicFrame>
      <p:cxnSp>
        <p:nvCxnSpPr>
          <p:cNvPr id="71" name="直接箭头连接符 70"/>
          <p:cNvCxnSpPr/>
          <p:nvPr/>
        </p:nvCxnSpPr>
        <p:spPr>
          <a:xfrm flipH="1" flipV="1">
            <a:off x="3989129" y="5274184"/>
            <a:ext cx="1660550" cy="296159"/>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72" name="文本框 54"/>
          <p:cNvSpPr txBox="1"/>
          <p:nvPr/>
        </p:nvSpPr>
        <p:spPr>
          <a:xfrm>
            <a:off x="5904195" y="4812983"/>
            <a:ext cx="1338828" cy="369332"/>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验证集精度</a:t>
            </a:r>
          </a:p>
        </p:txBody>
      </p:sp>
      <p:sp>
        <p:nvSpPr>
          <p:cNvPr id="73" name="文本框 55"/>
          <p:cNvSpPr txBox="1"/>
          <p:nvPr/>
        </p:nvSpPr>
        <p:spPr>
          <a:xfrm>
            <a:off x="5904197" y="5148063"/>
            <a:ext cx="1595309" cy="646331"/>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剪枝前</a:t>
            </a:r>
            <a:r>
              <a:rPr lang="en-US" altLang="zh-CN" dirty="0">
                <a:solidFill>
                  <a:srgbClr val="FF0000"/>
                </a:solidFill>
                <a:latin typeface="Times"/>
                <a:ea typeface="楷体" panose="02010609060101010101" pitchFamily="49" charset="-122"/>
              </a:rPr>
              <a:t>: 42.9%</a:t>
            </a:r>
          </a:p>
          <a:p>
            <a:r>
              <a:rPr lang="zh-CN" altLang="en-US" dirty="0">
                <a:solidFill>
                  <a:srgbClr val="FF0000"/>
                </a:solidFill>
                <a:latin typeface="Times"/>
                <a:ea typeface="楷体" panose="02010609060101010101" pitchFamily="49" charset="-122"/>
              </a:rPr>
              <a:t>剪枝后</a:t>
            </a:r>
            <a:r>
              <a:rPr lang="en-US" altLang="zh-CN" dirty="0">
                <a:solidFill>
                  <a:srgbClr val="FF0000"/>
                </a:solidFill>
                <a:latin typeface="Times"/>
                <a:ea typeface="楷体" panose="02010609060101010101" pitchFamily="49" charset="-122"/>
              </a:rPr>
              <a:t>: 57.1%</a:t>
            </a:r>
            <a:endParaRPr lang="zh-CN" altLang="en-US" dirty="0">
              <a:solidFill>
                <a:srgbClr val="FF0000"/>
              </a:solidFill>
              <a:latin typeface="Times"/>
              <a:ea typeface="楷体" panose="02010609060101010101" pitchFamily="49" charset="-122"/>
            </a:endParaRPr>
          </a:p>
        </p:txBody>
      </p:sp>
      <p:sp>
        <p:nvSpPr>
          <p:cNvPr id="74" name="文本框 56"/>
          <p:cNvSpPr txBox="1"/>
          <p:nvPr/>
        </p:nvSpPr>
        <p:spPr>
          <a:xfrm>
            <a:off x="5458248" y="5720180"/>
            <a:ext cx="1922321" cy="369332"/>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后剪枝决策</a:t>
            </a:r>
            <a:r>
              <a:rPr lang="en-US" altLang="zh-CN" dirty="0">
                <a:solidFill>
                  <a:srgbClr val="FF0000"/>
                </a:solidFill>
                <a:latin typeface="Times"/>
                <a:ea typeface="楷体" panose="02010609060101010101" pitchFamily="49" charset="-122"/>
              </a:rPr>
              <a:t>: </a:t>
            </a:r>
            <a:r>
              <a:rPr lang="zh-CN" altLang="en-US" dirty="0">
                <a:solidFill>
                  <a:srgbClr val="FF0000"/>
                </a:solidFill>
                <a:latin typeface="Times"/>
                <a:ea typeface="楷体" panose="02010609060101010101" pitchFamily="49" charset="-122"/>
              </a:rPr>
              <a:t>剪枝</a:t>
            </a:r>
          </a:p>
        </p:txBody>
      </p:sp>
      <p:graphicFrame>
        <p:nvGraphicFramePr>
          <p:cNvPr id="63" name="对象 62"/>
          <p:cNvGraphicFramePr>
            <a:graphicFrameLocks noChangeAspect="1"/>
          </p:cNvGraphicFramePr>
          <p:nvPr/>
        </p:nvGraphicFramePr>
        <p:xfrm>
          <a:off x="866775" y="1492252"/>
          <a:ext cx="776288" cy="320675"/>
        </p:xfrm>
        <a:graphic>
          <a:graphicData uri="http://schemas.openxmlformats.org/presentationml/2006/ole">
            <mc:AlternateContent xmlns:mc="http://schemas.openxmlformats.org/markup-compatibility/2006">
              <mc:Choice xmlns:v="urn:schemas-microsoft-com:vml" Requires="v">
                <p:oleObj name="Formula" r:id="rId4" imgW="3238500" imgH="1333500" progId="Equation.Ribbit">
                  <p:embed/>
                </p:oleObj>
              </mc:Choice>
              <mc:Fallback>
                <p:oleObj name="Formula" r:id="rId4" imgW="3238500" imgH="1333500" progId="Equation.Ribbit">
                  <p:embed/>
                  <p:pic>
                    <p:nvPicPr>
                      <p:cNvPr id="0" name="图片 12293"/>
                      <p:cNvPicPr/>
                      <p:nvPr/>
                    </p:nvPicPr>
                    <p:blipFill>
                      <a:blip r:embed="rId5"/>
                      <a:stretch>
                        <a:fillRect/>
                      </a:stretch>
                    </p:blipFill>
                    <p:spPr>
                      <a:xfrm>
                        <a:off x="866775" y="1492252"/>
                        <a:ext cx="776288" cy="320675"/>
                      </a:xfrm>
                      <a:prstGeom prst="rect">
                        <a:avLst/>
                      </a:prstGeom>
                    </p:spPr>
                  </p:pic>
                </p:oleObj>
              </mc:Fallback>
            </mc:AlternateContent>
          </a:graphicData>
        </a:graphic>
      </p:graphicFrame>
      <p:graphicFrame>
        <p:nvGraphicFramePr>
          <p:cNvPr id="58" name="对象 57"/>
          <p:cNvGraphicFramePr>
            <a:graphicFrameLocks noChangeAspect="1"/>
          </p:cNvGraphicFramePr>
          <p:nvPr/>
        </p:nvGraphicFramePr>
        <p:xfrm>
          <a:off x="7212013" y="1504950"/>
          <a:ext cx="698500" cy="319088"/>
        </p:xfrm>
        <a:graphic>
          <a:graphicData uri="http://schemas.openxmlformats.org/presentationml/2006/ole">
            <mc:AlternateContent xmlns:mc="http://schemas.openxmlformats.org/markup-compatibility/2006">
              <mc:Choice xmlns:v="urn:schemas-microsoft-com:vml" Requires="v">
                <p:oleObj name="Formula" r:id="rId6" imgW="2886075" imgH="1314450" progId="Equation.Ribbit">
                  <p:embed/>
                </p:oleObj>
              </mc:Choice>
              <mc:Fallback>
                <p:oleObj name="Formula" r:id="rId6" imgW="2886075" imgH="1314450" progId="Equation.Ribbit">
                  <p:embed/>
                  <p:pic>
                    <p:nvPicPr>
                      <p:cNvPr id="0" name="图片 12294"/>
                      <p:cNvPicPr/>
                      <p:nvPr/>
                    </p:nvPicPr>
                    <p:blipFill>
                      <a:blip r:embed="rId7"/>
                      <a:stretch>
                        <a:fillRect/>
                      </a:stretch>
                    </p:blipFill>
                    <p:spPr>
                      <a:xfrm>
                        <a:off x="7212013" y="1504950"/>
                        <a:ext cx="698500" cy="319088"/>
                      </a:xfrm>
                      <a:prstGeom prst="rect">
                        <a:avLst/>
                      </a:prstGeom>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lstStyle/>
          <a:p>
            <a:r>
              <a:rPr lang="zh-CN" altLang="en-US" dirty="0"/>
              <a:t>基本流程</a:t>
            </a:r>
            <a:endParaRPr lang="en-US" altLang="zh-CN" dirty="0"/>
          </a:p>
          <a:p>
            <a:endParaRPr lang="en-US" altLang="zh-CN" dirty="0"/>
          </a:p>
          <a:p>
            <a:r>
              <a:rPr lang="zh-CN" altLang="en-US" dirty="0">
                <a:solidFill>
                  <a:schemeClr val="bg1">
                    <a:lumMod val="85000"/>
                  </a:schemeClr>
                </a:solidFill>
              </a:rPr>
              <a:t>划分选择</a:t>
            </a:r>
            <a:endParaRPr lang="en-US" altLang="zh-CN" dirty="0">
              <a:solidFill>
                <a:schemeClr val="bg1">
                  <a:lumMod val="85000"/>
                </a:schemeClr>
              </a:solidFill>
            </a:endParaRPr>
          </a:p>
          <a:p>
            <a:endParaRPr lang="en-US" altLang="zh-CN" dirty="0"/>
          </a:p>
          <a:p>
            <a:r>
              <a:rPr lang="zh-CN" altLang="en-US" dirty="0">
                <a:solidFill>
                  <a:schemeClr val="bg1">
                    <a:lumMod val="85000"/>
                  </a:schemeClr>
                </a:solidFill>
              </a:rPr>
              <a:t>剪枝处理</a:t>
            </a:r>
            <a:endParaRPr lang="en-US" altLang="zh-CN" dirty="0">
              <a:solidFill>
                <a:schemeClr val="bg1">
                  <a:lumMod val="85000"/>
                </a:schemeClr>
              </a:solidFill>
            </a:endParaRPr>
          </a:p>
          <a:p>
            <a:endParaRPr lang="en-US" altLang="zh-CN" dirty="0"/>
          </a:p>
          <a:p>
            <a:r>
              <a:rPr lang="zh-CN" altLang="en-US" dirty="0">
                <a:solidFill>
                  <a:schemeClr val="bg1">
                    <a:lumMod val="85000"/>
                  </a:schemeClr>
                </a:solidFill>
              </a:rPr>
              <a:t>连续与缺失值</a:t>
            </a:r>
            <a:endParaRPr lang="en-US" altLang="zh-CN" dirty="0">
              <a:solidFill>
                <a:schemeClr val="bg1">
                  <a:lumMod val="85000"/>
                </a:schemeClr>
              </a:solidFill>
            </a:endParaRPr>
          </a:p>
          <a:p>
            <a:endParaRPr lang="en-US" altLang="zh-CN" dirty="0"/>
          </a:p>
          <a:p>
            <a:r>
              <a:rPr lang="zh-CN" altLang="en-US" dirty="0">
                <a:solidFill>
                  <a:schemeClr val="bg1">
                    <a:lumMod val="85000"/>
                  </a:schemeClr>
                </a:solidFill>
              </a:rPr>
              <a:t>多变量决策树</a:t>
            </a:r>
            <a:endParaRPr lang="en-US" altLang="zh-CN" dirty="0">
              <a:solidFill>
                <a:schemeClr val="bg1">
                  <a:lumMod val="85000"/>
                </a:schemeClr>
              </a:solidFill>
            </a:endParaRPr>
          </a:p>
          <a:p>
            <a:pPr marL="0" indent="0">
              <a:buNone/>
            </a:pP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3" name="内容占位符 2"/>
          <p:cNvSpPr>
            <a:spLocks noGrp="1"/>
          </p:cNvSpPr>
          <p:nvPr>
            <p:ph idx="1"/>
          </p:nvPr>
        </p:nvSpPr>
        <p:spPr/>
        <p:txBody>
          <a:bodyPr/>
          <a:lstStyle/>
          <a:p>
            <a:r>
              <a:rPr lang="zh-CN" altLang="en-US" dirty="0"/>
              <a:t>首先考虑结点   ，若将其替换为叶结点，根据落在其上的训练样本</a:t>
            </a:r>
            <a:r>
              <a:rPr lang="en-US" altLang="zh-CN" dirty="0"/>
              <a:t>        </a:t>
            </a:r>
            <a:r>
              <a:rPr lang="zh-CN" altLang="en-US" dirty="0"/>
              <a:t>将其标记为“好瓜”，得到验证集精度提高至         ，则决定剪枝</a:t>
            </a:r>
          </a:p>
        </p:txBody>
      </p:sp>
      <p:grpSp>
        <p:nvGrpSpPr>
          <p:cNvPr id="4" name="组合 3"/>
          <p:cNvGrpSpPr/>
          <p:nvPr/>
        </p:nvGrpSpPr>
        <p:grpSpPr>
          <a:xfrm>
            <a:off x="353138" y="2146866"/>
            <a:ext cx="6220051" cy="3085312"/>
            <a:chOff x="1926459" y="2007290"/>
            <a:chExt cx="8479450" cy="3692348"/>
          </a:xfrm>
        </p:grpSpPr>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2" y="477924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20" name="文本框 30"/>
            <p:cNvSpPr txBox="1"/>
            <p:nvPr/>
          </p:nvSpPr>
          <p:spPr>
            <a:xfrm>
              <a:off x="4737145" y="477924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sp>
          <p:nvSpPr>
            <p:cNvPr id="29" name="文本框 39"/>
            <p:cNvSpPr txBox="1"/>
            <p:nvPr/>
          </p:nvSpPr>
          <p:spPr>
            <a:xfrm>
              <a:off x="5976874" y="372746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p>
          </p:txBody>
        </p:sp>
        <p:sp>
          <p:nvSpPr>
            <p:cNvPr id="31" name="椭圆 30"/>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32" name="椭圆 31"/>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33" name="椭圆 32"/>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34" name="直接连接符 33"/>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5" name="文本框 45"/>
            <p:cNvSpPr txBox="1"/>
            <p:nvPr/>
          </p:nvSpPr>
          <p:spPr>
            <a:xfrm>
              <a:off x="3667180" y="3729815"/>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36" name="直接连接符 35"/>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38" name="文本框 48"/>
            <p:cNvSpPr txBox="1"/>
            <p:nvPr/>
          </p:nvSpPr>
          <p:spPr>
            <a:xfrm>
              <a:off x="4592686" y="3729815"/>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39" name="文本框 49"/>
            <p:cNvSpPr txBox="1"/>
            <p:nvPr/>
          </p:nvSpPr>
          <p:spPr>
            <a:xfrm>
              <a:off x="2239865" y="3729815"/>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40" name="圆角矩形 39"/>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p>
          </p:txBody>
        </p:sp>
        <p:sp>
          <p:nvSpPr>
            <p:cNvPr id="41" name="椭圆 40"/>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0"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p>
          </p:txBody>
        </p:sp>
        <p:sp>
          <p:nvSpPr>
            <p:cNvPr id="46" name="文本框 63"/>
            <p:cNvSpPr txBox="1"/>
            <p:nvPr/>
          </p:nvSpPr>
          <p:spPr>
            <a:xfrm>
              <a:off x="8745894" y="265249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7" name="文本框 64"/>
            <p:cNvSpPr txBox="1"/>
            <p:nvPr/>
          </p:nvSpPr>
          <p:spPr>
            <a:xfrm>
              <a:off x="6110414" y="265249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sp>
          <p:nvSpPr>
            <p:cNvPr id="48" name="文本框 65"/>
            <p:cNvSpPr txBox="1"/>
            <p:nvPr/>
          </p:nvSpPr>
          <p:spPr>
            <a:xfrm>
              <a:off x="3868758" y="265249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1</a:t>
              </a:r>
              <a:endParaRPr lang="zh-CN" altLang="en-US" dirty="0">
                <a:solidFill>
                  <a:schemeClr val="tx1"/>
                </a:solidFill>
                <a:latin typeface="Times"/>
              </a:endParaRPr>
            </a:p>
          </p:txBody>
        </p:sp>
        <p:sp>
          <p:nvSpPr>
            <p:cNvPr id="50" name="椭圆 49"/>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2</a:t>
              </a:r>
              <a:endParaRPr lang="zh-CN" altLang="en-US" dirty="0">
                <a:solidFill>
                  <a:schemeClr val="tx1"/>
                </a:solidFill>
                <a:latin typeface="Times"/>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3</a:t>
              </a:r>
              <a:endParaRPr lang="zh-CN" altLang="en-US" dirty="0">
                <a:solidFill>
                  <a:schemeClr val="tx1"/>
                </a:solidFill>
                <a:latin typeface="Times"/>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4</a:t>
              </a:r>
              <a:endParaRPr lang="zh-CN" altLang="en-US" dirty="0">
                <a:solidFill>
                  <a:schemeClr val="tx1"/>
                </a:solidFill>
                <a:latin typeface="Times"/>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5</a:t>
              </a:r>
              <a:endParaRPr lang="zh-CN" altLang="en-US" dirty="0">
                <a:solidFill>
                  <a:schemeClr val="tx1"/>
                </a:solidFill>
                <a:latin typeface="Times"/>
              </a:endParaRPr>
            </a:p>
          </p:txBody>
        </p:sp>
      </p:grpSp>
      <p:graphicFrame>
        <p:nvGraphicFramePr>
          <p:cNvPr id="62" name="对象 61"/>
          <p:cNvGraphicFramePr>
            <a:graphicFrameLocks noChangeAspect="1"/>
          </p:cNvGraphicFramePr>
          <p:nvPr/>
        </p:nvGraphicFramePr>
        <p:xfrm>
          <a:off x="2389190" y="1216027"/>
          <a:ext cx="261937" cy="307975"/>
        </p:xfrm>
        <a:graphic>
          <a:graphicData uri="http://schemas.openxmlformats.org/presentationml/2006/ole">
            <mc:AlternateContent xmlns:mc="http://schemas.openxmlformats.org/markup-compatibility/2006">
              <mc:Choice xmlns:v="urn:schemas-microsoft-com:vml" Requires="v">
                <p:oleObj name="Formula" r:id="rId2" imgW="1104900" imgH="1295400" progId="Equation.Ribbit">
                  <p:embed/>
                </p:oleObj>
              </mc:Choice>
              <mc:Fallback>
                <p:oleObj name="Formula" r:id="rId2" imgW="1104900" imgH="1295400" progId="Equation.Ribbit">
                  <p:embed/>
                  <p:pic>
                    <p:nvPicPr>
                      <p:cNvPr id="0" name="图片 13316"/>
                      <p:cNvPicPr/>
                      <p:nvPr/>
                    </p:nvPicPr>
                    <p:blipFill>
                      <a:blip r:embed="rId3"/>
                      <a:stretch>
                        <a:fillRect/>
                      </a:stretch>
                    </p:blipFill>
                    <p:spPr>
                      <a:xfrm>
                        <a:off x="2389190" y="1216027"/>
                        <a:ext cx="261937" cy="307975"/>
                      </a:xfrm>
                      <a:prstGeom prst="rect">
                        <a:avLst/>
                      </a:prstGeom>
                    </p:spPr>
                  </p:pic>
                </p:oleObj>
              </mc:Fallback>
            </mc:AlternateContent>
          </a:graphicData>
        </a:graphic>
      </p:graphicFrame>
      <p:sp>
        <p:nvSpPr>
          <p:cNvPr id="76" name="椭圆 75"/>
          <p:cNvSpPr/>
          <p:nvPr/>
        </p:nvSpPr>
        <p:spPr>
          <a:xfrm>
            <a:off x="3144363" y="4888690"/>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graphicFrame>
        <p:nvGraphicFramePr>
          <p:cNvPr id="56" name="对象 55"/>
          <p:cNvGraphicFramePr>
            <a:graphicFrameLocks noChangeAspect="1"/>
          </p:cNvGraphicFramePr>
          <p:nvPr/>
        </p:nvGraphicFramePr>
        <p:xfrm>
          <a:off x="866775" y="1492252"/>
          <a:ext cx="776288" cy="320675"/>
        </p:xfrm>
        <a:graphic>
          <a:graphicData uri="http://schemas.openxmlformats.org/presentationml/2006/ole">
            <mc:AlternateContent xmlns:mc="http://schemas.openxmlformats.org/markup-compatibility/2006">
              <mc:Choice xmlns:v="urn:schemas-microsoft-com:vml" Requires="v">
                <p:oleObj name="Formula" r:id="rId4" imgW="3238500" imgH="1333500" progId="Equation.Ribbit">
                  <p:embed/>
                </p:oleObj>
              </mc:Choice>
              <mc:Fallback>
                <p:oleObj name="Formula" r:id="rId4" imgW="3238500" imgH="1333500" progId="Equation.Ribbit">
                  <p:embed/>
                  <p:pic>
                    <p:nvPicPr>
                      <p:cNvPr id="0" name="图片 13317"/>
                      <p:cNvPicPr/>
                      <p:nvPr/>
                    </p:nvPicPr>
                    <p:blipFill>
                      <a:blip r:embed="rId5"/>
                      <a:stretch>
                        <a:fillRect/>
                      </a:stretch>
                    </p:blipFill>
                    <p:spPr>
                      <a:xfrm>
                        <a:off x="866775" y="1492252"/>
                        <a:ext cx="776288" cy="320675"/>
                      </a:xfrm>
                      <a:prstGeom prst="rect">
                        <a:avLst/>
                      </a:prstGeom>
                    </p:spPr>
                  </p:pic>
                </p:oleObj>
              </mc:Fallback>
            </mc:AlternateContent>
          </a:graphicData>
        </a:graphic>
      </p:graphicFrame>
      <p:graphicFrame>
        <p:nvGraphicFramePr>
          <p:cNvPr id="57" name="对象 56"/>
          <p:cNvGraphicFramePr>
            <a:graphicFrameLocks noChangeAspect="1"/>
          </p:cNvGraphicFramePr>
          <p:nvPr/>
        </p:nvGraphicFramePr>
        <p:xfrm>
          <a:off x="7261225" y="1531940"/>
          <a:ext cx="698500" cy="319087"/>
        </p:xfrm>
        <a:graphic>
          <a:graphicData uri="http://schemas.openxmlformats.org/presentationml/2006/ole">
            <mc:AlternateContent xmlns:mc="http://schemas.openxmlformats.org/markup-compatibility/2006">
              <mc:Choice xmlns:v="urn:schemas-microsoft-com:vml" Requires="v">
                <p:oleObj name="Formula" r:id="rId6" imgW="2886075" imgH="1314450" progId="Equation.Ribbit">
                  <p:embed/>
                </p:oleObj>
              </mc:Choice>
              <mc:Fallback>
                <p:oleObj name="Formula" r:id="rId6" imgW="2886075" imgH="1314450" progId="Equation.Ribbit">
                  <p:embed/>
                  <p:pic>
                    <p:nvPicPr>
                      <p:cNvPr id="0" name="图片 13318"/>
                      <p:cNvPicPr/>
                      <p:nvPr/>
                    </p:nvPicPr>
                    <p:blipFill>
                      <a:blip r:embed="rId7"/>
                      <a:stretch>
                        <a:fillRect/>
                      </a:stretch>
                    </p:blipFill>
                    <p:spPr>
                      <a:xfrm>
                        <a:off x="7261225" y="1531940"/>
                        <a:ext cx="698500" cy="319087"/>
                      </a:xfrm>
                      <a:prstGeom prst="rect">
                        <a:avLst/>
                      </a:prstGeom>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3" name="内容占位符 2"/>
          <p:cNvSpPr>
            <a:spLocks noGrp="1"/>
          </p:cNvSpPr>
          <p:nvPr>
            <p:ph idx="1"/>
          </p:nvPr>
        </p:nvSpPr>
        <p:spPr/>
        <p:txBody>
          <a:bodyPr/>
          <a:lstStyle/>
          <a:p>
            <a:r>
              <a:rPr lang="zh-CN" altLang="en-US" dirty="0"/>
              <a:t>然后考虑结点   ，若将其替换为叶结点，根据落在其上的训练样本</a:t>
            </a:r>
            <a:r>
              <a:rPr lang="en-US" altLang="zh-CN" dirty="0"/>
              <a:t>           </a:t>
            </a:r>
            <a:r>
              <a:rPr lang="zh-CN" altLang="en-US" dirty="0"/>
              <a:t>将其标记为“好瓜”，得到验证集精度仍为</a:t>
            </a:r>
            <a:r>
              <a:rPr lang="en-US" altLang="zh-CN" dirty="0"/>
              <a:t>        </a:t>
            </a:r>
            <a:r>
              <a:rPr lang="zh-CN" altLang="en-US" dirty="0"/>
              <a:t>，可以不进行剪枝</a:t>
            </a:r>
          </a:p>
        </p:txBody>
      </p:sp>
      <p:grpSp>
        <p:nvGrpSpPr>
          <p:cNvPr id="4" name="组合 3"/>
          <p:cNvGrpSpPr/>
          <p:nvPr/>
        </p:nvGrpSpPr>
        <p:grpSpPr>
          <a:xfrm>
            <a:off x="353138" y="2146866"/>
            <a:ext cx="6220051" cy="3085312"/>
            <a:chOff x="1926459" y="2007290"/>
            <a:chExt cx="8479450" cy="3692348"/>
          </a:xfrm>
        </p:grpSpPr>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2" y="477924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20" name="文本框 30"/>
            <p:cNvSpPr txBox="1"/>
            <p:nvPr/>
          </p:nvSpPr>
          <p:spPr>
            <a:xfrm>
              <a:off x="4737145" y="477924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b="1" dirty="0">
                  <a:solidFill>
                    <a:schemeClr val="tx2"/>
                  </a:solidFill>
                  <a:latin typeface="Times" panose="02020603060405020304" pitchFamily="18" charset="0"/>
                </a:rPr>
                <a:t>色泽</a:t>
              </a:r>
              <a:r>
                <a:rPr lang="en-US" altLang="zh-CN" sz="2400" b="1" dirty="0">
                  <a:solidFill>
                    <a:schemeClr val="tx2"/>
                  </a:solidFill>
                  <a:latin typeface="Times" panose="02020603060405020304" pitchFamily="18" charset="0"/>
                </a:rPr>
                <a:t>?</a:t>
              </a:r>
              <a:endParaRPr lang="zh-CN" altLang="en-US" sz="4800" b="1" dirty="0">
                <a:solidFill>
                  <a:schemeClr val="tx2"/>
                </a:solidFill>
                <a:latin typeface="Times" panose="02020603060405020304" pitchFamily="18" charset="0"/>
              </a:endParaRP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sp>
          <p:nvSpPr>
            <p:cNvPr id="29" name="文本框 39"/>
            <p:cNvSpPr txBox="1"/>
            <p:nvPr/>
          </p:nvSpPr>
          <p:spPr>
            <a:xfrm>
              <a:off x="5976874" y="372746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p>
          </p:txBody>
        </p:sp>
        <p:sp>
          <p:nvSpPr>
            <p:cNvPr id="31" name="椭圆 30"/>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32" name="椭圆 31"/>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33" name="椭圆 32"/>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34" name="直接连接符 33"/>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5" name="文本框 45"/>
            <p:cNvSpPr txBox="1"/>
            <p:nvPr/>
          </p:nvSpPr>
          <p:spPr>
            <a:xfrm>
              <a:off x="3667180" y="3729815"/>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36" name="直接连接符 35"/>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38" name="文本框 48"/>
            <p:cNvSpPr txBox="1"/>
            <p:nvPr/>
          </p:nvSpPr>
          <p:spPr>
            <a:xfrm>
              <a:off x="4592686" y="3729815"/>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39" name="文本框 49"/>
            <p:cNvSpPr txBox="1"/>
            <p:nvPr/>
          </p:nvSpPr>
          <p:spPr>
            <a:xfrm>
              <a:off x="2239865" y="3729815"/>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40" name="圆角矩形 39"/>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p>
          </p:txBody>
        </p:sp>
        <p:sp>
          <p:nvSpPr>
            <p:cNvPr id="41" name="椭圆 40"/>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0"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p>
          </p:txBody>
        </p:sp>
        <p:sp>
          <p:nvSpPr>
            <p:cNvPr id="46" name="文本框 63"/>
            <p:cNvSpPr txBox="1"/>
            <p:nvPr/>
          </p:nvSpPr>
          <p:spPr>
            <a:xfrm>
              <a:off x="8745894" y="265249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7" name="文本框 64"/>
            <p:cNvSpPr txBox="1"/>
            <p:nvPr/>
          </p:nvSpPr>
          <p:spPr>
            <a:xfrm>
              <a:off x="6110414" y="265249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sp>
          <p:nvSpPr>
            <p:cNvPr id="48" name="文本框 65"/>
            <p:cNvSpPr txBox="1"/>
            <p:nvPr/>
          </p:nvSpPr>
          <p:spPr>
            <a:xfrm>
              <a:off x="3868758" y="265249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1</a:t>
              </a:r>
              <a:endParaRPr lang="zh-CN" altLang="en-US" dirty="0">
                <a:solidFill>
                  <a:schemeClr val="tx1"/>
                </a:solidFill>
                <a:latin typeface="Times"/>
              </a:endParaRPr>
            </a:p>
          </p:txBody>
        </p:sp>
        <p:sp>
          <p:nvSpPr>
            <p:cNvPr id="50" name="椭圆 49"/>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2</a:t>
              </a:r>
              <a:endParaRPr lang="zh-CN" altLang="en-US" dirty="0">
                <a:solidFill>
                  <a:schemeClr val="tx1"/>
                </a:solidFill>
                <a:latin typeface="Times"/>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3</a:t>
              </a:r>
              <a:endParaRPr lang="zh-CN" altLang="en-US" dirty="0">
                <a:solidFill>
                  <a:schemeClr val="tx1"/>
                </a:solidFill>
                <a:latin typeface="Times"/>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4</a:t>
              </a:r>
              <a:endParaRPr lang="zh-CN" altLang="en-US" dirty="0">
                <a:solidFill>
                  <a:schemeClr val="tx1"/>
                </a:solidFill>
                <a:latin typeface="Times"/>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5</a:t>
              </a:r>
              <a:endParaRPr lang="zh-CN" altLang="en-US" dirty="0">
                <a:solidFill>
                  <a:schemeClr val="tx1"/>
                </a:solidFill>
                <a:latin typeface="Times"/>
              </a:endParaRPr>
            </a:p>
          </p:txBody>
        </p:sp>
      </p:grpSp>
      <p:graphicFrame>
        <p:nvGraphicFramePr>
          <p:cNvPr id="62" name="对象 61"/>
          <p:cNvGraphicFramePr>
            <a:graphicFrameLocks noChangeAspect="1"/>
          </p:cNvGraphicFramePr>
          <p:nvPr/>
        </p:nvGraphicFramePr>
        <p:xfrm>
          <a:off x="2389190" y="1216027"/>
          <a:ext cx="261937" cy="307975"/>
        </p:xfrm>
        <a:graphic>
          <a:graphicData uri="http://schemas.openxmlformats.org/presentationml/2006/ole">
            <mc:AlternateContent xmlns:mc="http://schemas.openxmlformats.org/markup-compatibility/2006">
              <mc:Choice xmlns:v="urn:schemas-microsoft-com:vml" Requires="v">
                <p:oleObj name="Formula" r:id="rId2" imgW="1104900" imgH="1295400" progId="Equation.Ribbit">
                  <p:embed/>
                </p:oleObj>
              </mc:Choice>
              <mc:Fallback>
                <p:oleObj name="Formula" r:id="rId2" imgW="1104900" imgH="1295400" progId="Equation.Ribbit">
                  <p:embed/>
                  <p:pic>
                    <p:nvPicPr>
                      <p:cNvPr id="0" name="图片 14340"/>
                      <p:cNvPicPr/>
                      <p:nvPr/>
                    </p:nvPicPr>
                    <p:blipFill>
                      <a:blip r:embed="rId3"/>
                      <a:stretch>
                        <a:fillRect/>
                      </a:stretch>
                    </p:blipFill>
                    <p:spPr>
                      <a:xfrm>
                        <a:off x="2389190" y="1216027"/>
                        <a:ext cx="261937" cy="307975"/>
                      </a:xfrm>
                      <a:prstGeom prst="rect">
                        <a:avLst/>
                      </a:prstGeom>
                    </p:spPr>
                  </p:pic>
                </p:oleObj>
              </mc:Fallback>
            </mc:AlternateContent>
          </a:graphicData>
        </a:graphic>
      </p:graphicFrame>
      <p:cxnSp>
        <p:nvCxnSpPr>
          <p:cNvPr id="55" name="直接箭头连接符 54"/>
          <p:cNvCxnSpPr/>
          <p:nvPr/>
        </p:nvCxnSpPr>
        <p:spPr>
          <a:xfrm flipH="1" flipV="1">
            <a:off x="3973136" y="4330218"/>
            <a:ext cx="1521328" cy="464491"/>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56" name="文本框 54"/>
          <p:cNvSpPr txBox="1"/>
          <p:nvPr/>
        </p:nvSpPr>
        <p:spPr>
          <a:xfrm>
            <a:off x="5926680" y="4198382"/>
            <a:ext cx="1338828" cy="369332"/>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验证集精度</a:t>
            </a:r>
          </a:p>
        </p:txBody>
      </p:sp>
      <p:sp>
        <p:nvSpPr>
          <p:cNvPr id="57" name="文本框 55"/>
          <p:cNvSpPr txBox="1"/>
          <p:nvPr/>
        </p:nvSpPr>
        <p:spPr>
          <a:xfrm>
            <a:off x="5926682" y="4533462"/>
            <a:ext cx="1653017" cy="646331"/>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剪枝前</a:t>
            </a:r>
            <a:r>
              <a:rPr lang="en-US" altLang="zh-CN" dirty="0">
                <a:solidFill>
                  <a:srgbClr val="FF0000"/>
                </a:solidFill>
                <a:latin typeface="Times"/>
                <a:ea typeface="楷体" panose="02010609060101010101" pitchFamily="49" charset="-122"/>
              </a:rPr>
              <a:t>: 57.1 %</a:t>
            </a:r>
          </a:p>
          <a:p>
            <a:r>
              <a:rPr lang="zh-CN" altLang="en-US" dirty="0">
                <a:solidFill>
                  <a:srgbClr val="FF0000"/>
                </a:solidFill>
                <a:latin typeface="Times"/>
                <a:ea typeface="楷体" panose="02010609060101010101" pitchFamily="49" charset="-122"/>
              </a:rPr>
              <a:t>剪枝后</a:t>
            </a:r>
            <a:r>
              <a:rPr lang="en-US" altLang="zh-CN" dirty="0">
                <a:solidFill>
                  <a:srgbClr val="FF0000"/>
                </a:solidFill>
                <a:latin typeface="Times"/>
                <a:ea typeface="楷体" panose="02010609060101010101" pitchFamily="49" charset="-122"/>
              </a:rPr>
              <a:t>: 57.1%</a:t>
            </a:r>
            <a:endParaRPr lang="zh-CN" altLang="en-US" dirty="0">
              <a:solidFill>
                <a:srgbClr val="FF0000"/>
              </a:solidFill>
              <a:latin typeface="Times"/>
              <a:ea typeface="楷体" panose="02010609060101010101" pitchFamily="49" charset="-122"/>
            </a:endParaRPr>
          </a:p>
        </p:txBody>
      </p:sp>
      <p:sp>
        <p:nvSpPr>
          <p:cNvPr id="58" name="文本框 56"/>
          <p:cNvSpPr txBox="1"/>
          <p:nvPr/>
        </p:nvSpPr>
        <p:spPr>
          <a:xfrm>
            <a:off x="5480731" y="5105579"/>
            <a:ext cx="2153154" cy="369332"/>
          </a:xfrm>
          <a:prstGeom prst="rect">
            <a:avLst/>
          </a:prstGeom>
          <a:noFill/>
        </p:spPr>
        <p:txBody>
          <a:bodyPr wrap="none" rtlCol="0">
            <a:spAutoFit/>
          </a:bodyPr>
          <a:lstStyle/>
          <a:p>
            <a:r>
              <a:rPr lang="zh-CN" altLang="en-US" dirty="0">
                <a:solidFill>
                  <a:srgbClr val="FF0000"/>
                </a:solidFill>
                <a:latin typeface="Times"/>
                <a:ea typeface="楷体" panose="02010609060101010101" pitchFamily="49" charset="-122"/>
              </a:rPr>
              <a:t>后剪枝决策</a:t>
            </a:r>
            <a:r>
              <a:rPr lang="en-US" altLang="zh-CN" dirty="0">
                <a:solidFill>
                  <a:srgbClr val="FF0000"/>
                </a:solidFill>
                <a:latin typeface="Times"/>
                <a:ea typeface="楷体" panose="02010609060101010101" pitchFamily="49" charset="-122"/>
              </a:rPr>
              <a:t>: </a:t>
            </a:r>
            <a:r>
              <a:rPr lang="zh-CN" altLang="en-US" dirty="0">
                <a:solidFill>
                  <a:srgbClr val="FF0000"/>
                </a:solidFill>
                <a:latin typeface="Times"/>
                <a:ea typeface="楷体" panose="02010609060101010101" pitchFamily="49" charset="-122"/>
              </a:rPr>
              <a:t>不剪枝</a:t>
            </a:r>
          </a:p>
        </p:txBody>
      </p:sp>
      <p:sp>
        <p:nvSpPr>
          <p:cNvPr id="59" name="椭圆 58"/>
          <p:cNvSpPr/>
          <p:nvPr/>
        </p:nvSpPr>
        <p:spPr>
          <a:xfrm>
            <a:off x="3149063" y="4882438"/>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sz="1400" dirty="0"/>
              <a:t>好瓜</a:t>
            </a:r>
          </a:p>
        </p:txBody>
      </p:sp>
      <p:graphicFrame>
        <p:nvGraphicFramePr>
          <p:cNvPr id="64" name="对象 63"/>
          <p:cNvGraphicFramePr>
            <a:graphicFrameLocks noChangeAspect="1"/>
          </p:cNvGraphicFramePr>
          <p:nvPr/>
        </p:nvGraphicFramePr>
        <p:xfrm>
          <a:off x="876300" y="1493840"/>
          <a:ext cx="1030288" cy="320675"/>
        </p:xfrm>
        <a:graphic>
          <a:graphicData uri="http://schemas.openxmlformats.org/presentationml/2006/ole">
            <mc:AlternateContent xmlns:mc="http://schemas.openxmlformats.org/markup-compatibility/2006">
              <mc:Choice xmlns:v="urn:schemas-microsoft-com:vml" Requires="v">
                <p:oleObj name="Formula" r:id="rId4" imgW="4295775" imgH="1333500" progId="Equation.Ribbit">
                  <p:embed/>
                </p:oleObj>
              </mc:Choice>
              <mc:Fallback>
                <p:oleObj name="Formula" r:id="rId4" imgW="4295775" imgH="1333500" progId="Equation.Ribbit">
                  <p:embed/>
                  <p:pic>
                    <p:nvPicPr>
                      <p:cNvPr id="0" name="图片 14341"/>
                      <p:cNvPicPr/>
                      <p:nvPr/>
                    </p:nvPicPr>
                    <p:blipFill>
                      <a:blip r:embed="rId5"/>
                      <a:stretch>
                        <a:fillRect/>
                      </a:stretch>
                    </p:blipFill>
                    <p:spPr>
                      <a:xfrm>
                        <a:off x="876300" y="1493840"/>
                        <a:ext cx="1030288" cy="320675"/>
                      </a:xfrm>
                      <a:prstGeom prst="rect">
                        <a:avLst/>
                      </a:prstGeom>
                    </p:spPr>
                  </p:pic>
                </p:oleObj>
              </mc:Fallback>
            </mc:AlternateContent>
          </a:graphicData>
        </a:graphic>
      </p:graphicFrame>
      <p:graphicFrame>
        <p:nvGraphicFramePr>
          <p:cNvPr id="65" name="对象 64"/>
          <p:cNvGraphicFramePr>
            <a:graphicFrameLocks noChangeAspect="1"/>
          </p:cNvGraphicFramePr>
          <p:nvPr/>
        </p:nvGraphicFramePr>
        <p:xfrm>
          <a:off x="7267577" y="1504950"/>
          <a:ext cx="701675" cy="319088"/>
        </p:xfrm>
        <a:graphic>
          <a:graphicData uri="http://schemas.openxmlformats.org/presentationml/2006/ole">
            <mc:AlternateContent xmlns:mc="http://schemas.openxmlformats.org/markup-compatibility/2006">
              <mc:Choice xmlns:v="urn:schemas-microsoft-com:vml" Requires="v">
                <p:oleObj name="Formula" r:id="rId6" imgW="2886075" imgH="1314450" progId="Equation.Ribbit">
                  <p:embed/>
                </p:oleObj>
              </mc:Choice>
              <mc:Fallback>
                <p:oleObj name="Formula" r:id="rId6" imgW="2886075" imgH="1314450" progId="Equation.Ribbit">
                  <p:embed/>
                  <p:pic>
                    <p:nvPicPr>
                      <p:cNvPr id="0" name="图片 14342"/>
                      <p:cNvPicPr/>
                      <p:nvPr/>
                    </p:nvPicPr>
                    <p:blipFill>
                      <a:blip r:embed="rId7"/>
                      <a:stretch>
                        <a:fillRect/>
                      </a:stretch>
                    </p:blipFill>
                    <p:spPr>
                      <a:xfrm>
                        <a:off x="7267577" y="1504950"/>
                        <a:ext cx="701675" cy="319088"/>
                      </a:xfrm>
                      <a:prstGeom prst="rect">
                        <a:avLst/>
                      </a:prstGeom>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3" name="内容占位符 2"/>
          <p:cNvSpPr>
            <a:spLocks noGrp="1"/>
          </p:cNvSpPr>
          <p:nvPr>
            <p:ph idx="1"/>
          </p:nvPr>
        </p:nvSpPr>
        <p:spPr/>
        <p:txBody>
          <a:bodyPr/>
          <a:lstStyle/>
          <a:p>
            <a:r>
              <a:rPr lang="zh-CN" altLang="en-US" dirty="0"/>
              <a:t>然后考虑结点   ，若将其替换为叶结点，根据落在其上的训练样本</a:t>
            </a:r>
            <a:r>
              <a:rPr lang="en-US" altLang="zh-CN" dirty="0"/>
              <a:t>           </a:t>
            </a:r>
            <a:r>
              <a:rPr lang="zh-CN" altLang="en-US" dirty="0"/>
              <a:t>将其标记为“好瓜”，得到验证集精度仍为</a:t>
            </a:r>
            <a:r>
              <a:rPr lang="en-US" altLang="zh-CN" dirty="0"/>
              <a:t>        </a:t>
            </a:r>
            <a:r>
              <a:rPr lang="zh-CN" altLang="en-US" dirty="0"/>
              <a:t>，可以不进行剪枝</a:t>
            </a:r>
          </a:p>
        </p:txBody>
      </p:sp>
      <p:grpSp>
        <p:nvGrpSpPr>
          <p:cNvPr id="4" name="组合 3"/>
          <p:cNvGrpSpPr/>
          <p:nvPr/>
        </p:nvGrpSpPr>
        <p:grpSpPr>
          <a:xfrm>
            <a:off x="353138" y="2146866"/>
            <a:ext cx="6220051" cy="3085312"/>
            <a:chOff x="1926459" y="2007290"/>
            <a:chExt cx="8479450" cy="3692348"/>
          </a:xfrm>
        </p:grpSpPr>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2" y="477924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20" name="文本框 30"/>
            <p:cNvSpPr txBox="1"/>
            <p:nvPr/>
          </p:nvSpPr>
          <p:spPr>
            <a:xfrm>
              <a:off x="4737145" y="477924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endParaRPr lang="zh-CN" altLang="en-US" sz="4800" b="1" dirty="0">
                <a:solidFill>
                  <a:schemeClr val="tx2"/>
                </a:solidFill>
                <a:latin typeface="Times" panose="02020603060405020304" pitchFamily="18" charset="0"/>
              </a:endParaRP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sp>
          <p:nvSpPr>
            <p:cNvPr id="29" name="文本框 39"/>
            <p:cNvSpPr txBox="1"/>
            <p:nvPr/>
          </p:nvSpPr>
          <p:spPr>
            <a:xfrm>
              <a:off x="5976874" y="372746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p>
          </p:txBody>
        </p:sp>
        <p:sp>
          <p:nvSpPr>
            <p:cNvPr id="31" name="椭圆 30"/>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32" name="椭圆 31"/>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33" name="椭圆 32"/>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34" name="直接连接符 33"/>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5" name="文本框 45"/>
            <p:cNvSpPr txBox="1"/>
            <p:nvPr/>
          </p:nvSpPr>
          <p:spPr>
            <a:xfrm>
              <a:off x="3667180" y="3729815"/>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36" name="直接连接符 35"/>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38" name="文本框 48"/>
            <p:cNvSpPr txBox="1"/>
            <p:nvPr/>
          </p:nvSpPr>
          <p:spPr>
            <a:xfrm>
              <a:off x="4592686" y="3729815"/>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39" name="文本框 49"/>
            <p:cNvSpPr txBox="1"/>
            <p:nvPr/>
          </p:nvSpPr>
          <p:spPr>
            <a:xfrm>
              <a:off x="2239865" y="3729815"/>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40" name="圆角矩形 39"/>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p>
          </p:txBody>
        </p:sp>
        <p:sp>
          <p:nvSpPr>
            <p:cNvPr id="41" name="椭圆 40"/>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0"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p>
          </p:txBody>
        </p:sp>
        <p:sp>
          <p:nvSpPr>
            <p:cNvPr id="46" name="文本框 63"/>
            <p:cNvSpPr txBox="1"/>
            <p:nvPr/>
          </p:nvSpPr>
          <p:spPr>
            <a:xfrm>
              <a:off x="8745894" y="265249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7" name="文本框 64"/>
            <p:cNvSpPr txBox="1"/>
            <p:nvPr/>
          </p:nvSpPr>
          <p:spPr>
            <a:xfrm>
              <a:off x="6110414" y="265249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sp>
          <p:nvSpPr>
            <p:cNvPr id="48" name="文本框 65"/>
            <p:cNvSpPr txBox="1"/>
            <p:nvPr/>
          </p:nvSpPr>
          <p:spPr>
            <a:xfrm>
              <a:off x="3868758" y="265249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1</a:t>
              </a:r>
              <a:endParaRPr lang="zh-CN" altLang="en-US" dirty="0">
                <a:solidFill>
                  <a:schemeClr val="tx1"/>
                </a:solidFill>
                <a:latin typeface="Times"/>
              </a:endParaRPr>
            </a:p>
          </p:txBody>
        </p:sp>
        <p:sp>
          <p:nvSpPr>
            <p:cNvPr id="50" name="椭圆 49"/>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2</a:t>
              </a:r>
              <a:endParaRPr lang="zh-CN" altLang="en-US" dirty="0">
                <a:solidFill>
                  <a:schemeClr val="tx1"/>
                </a:solidFill>
                <a:latin typeface="Times"/>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3</a:t>
              </a:r>
              <a:endParaRPr lang="zh-CN" altLang="en-US" dirty="0">
                <a:solidFill>
                  <a:schemeClr val="tx1"/>
                </a:solidFill>
                <a:latin typeface="Times"/>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4</a:t>
              </a:r>
              <a:endParaRPr lang="zh-CN" altLang="en-US" dirty="0">
                <a:solidFill>
                  <a:schemeClr val="tx1"/>
                </a:solidFill>
                <a:latin typeface="Times"/>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5</a:t>
              </a:r>
              <a:endParaRPr lang="zh-CN" altLang="en-US" dirty="0">
                <a:solidFill>
                  <a:schemeClr val="tx1"/>
                </a:solidFill>
                <a:latin typeface="Times"/>
              </a:endParaRPr>
            </a:p>
          </p:txBody>
        </p:sp>
      </p:grpSp>
      <p:graphicFrame>
        <p:nvGraphicFramePr>
          <p:cNvPr id="62" name="对象 61"/>
          <p:cNvGraphicFramePr>
            <a:graphicFrameLocks noChangeAspect="1"/>
          </p:cNvGraphicFramePr>
          <p:nvPr/>
        </p:nvGraphicFramePr>
        <p:xfrm>
          <a:off x="2389190" y="1216027"/>
          <a:ext cx="261937" cy="307975"/>
        </p:xfrm>
        <a:graphic>
          <a:graphicData uri="http://schemas.openxmlformats.org/presentationml/2006/ole">
            <mc:AlternateContent xmlns:mc="http://schemas.openxmlformats.org/markup-compatibility/2006">
              <mc:Choice xmlns:v="urn:schemas-microsoft-com:vml" Requires="v">
                <p:oleObj name="Formula" r:id="rId2" imgW="1104900" imgH="1295400" progId="Equation.Ribbit">
                  <p:embed/>
                </p:oleObj>
              </mc:Choice>
              <mc:Fallback>
                <p:oleObj name="Formula" r:id="rId2" imgW="1104900" imgH="1295400" progId="Equation.Ribbit">
                  <p:embed/>
                  <p:pic>
                    <p:nvPicPr>
                      <p:cNvPr id="0" name="图片 15364"/>
                      <p:cNvPicPr/>
                      <p:nvPr/>
                    </p:nvPicPr>
                    <p:blipFill>
                      <a:blip r:embed="rId3"/>
                      <a:stretch>
                        <a:fillRect/>
                      </a:stretch>
                    </p:blipFill>
                    <p:spPr>
                      <a:xfrm>
                        <a:off x="2389190" y="1216027"/>
                        <a:ext cx="261937" cy="307975"/>
                      </a:xfrm>
                      <a:prstGeom prst="rect">
                        <a:avLst/>
                      </a:prstGeom>
                    </p:spPr>
                  </p:pic>
                </p:oleObj>
              </mc:Fallback>
            </mc:AlternateContent>
          </a:graphicData>
        </a:graphic>
      </p:graphicFrame>
      <p:sp>
        <p:nvSpPr>
          <p:cNvPr id="59" name="椭圆 58"/>
          <p:cNvSpPr/>
          <p:nvPr/>
        </p:nvSpPr>
        <p:spPr>
          <a:xfrm>
            <a:off x="3127691" y="4880596"/>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sz="1400" dirty="0"/>
              <a:t>好瓜</a:t>
            </a:r>
          </a:p>
        </p:txBody>
      </p:sp>
      <p:graphicFrame>
        <p:nvGraphicFramePr>
          <p:cNvPr id="54" name="对象 53"/>
          <p:cNvGraphicFramePr>
            <a:graphicFrameLocks noChangeAspect="1"/>
          </p:cNvGraphicFramePr>
          <p:nvPr/>
        </p:nvGraphicFramePr>
        <p:xfrm>
          <a:off x="876300" y="1493840"/>
          <a:ext cx="1030288" cy="320675"/>
        </p:xfrm>
        <a:graphic>
          <a:graphicData uri="http://schemas.openxmlformats.org/presentationml/2006/ole">
            <mc:AlternateContent xmlns:mc="http://schemas.openxmlformats.org/markup-compatibility/2006">
              <mc:Choice xmlns:v="urn:schemas-microsoft-com:vml" Requires="v">
                <p:oleObj name="Formula" r:id="rId4" imgW="4295775" imgH="1333500" progId="Equation.Ribbit">
                  <p:embed/>
                </p:oleObj>
              </mc:Choice>
              <mc:Fallback>
                <p:oleObj name="Formula" r:id="rId4" imgW="4295775" imgH="1333500" progId="Equation.Ribbit">
                  <p:embed/>
                  <p:pic>
                    <p:nvPicPr>
                      <p:cNvPr id="0" name="图片 15365"/>
                      <p:cNvPicPr/>
                      <p:nvPr/>
                    </p:nvPicPr>
                    <p:blipFill>
                      <a:blip r:embed="rId5"/>
                      <a:stretch>
                        <a:fillRect/>
                      </a:stretch>
                    </p:blipFill>
                    <p:spPr>
                      <a:xfrm>
                        <a:off x="876300" y="1493840"/>
                        <a:ext cx="1030288" cy="320675"/>
                      </a:xfrm>
                      <a:prstGeom prst="rect">
                        <a:avLst/>
                      </a:prstGeom>
                    </p:spPr>
                  </p:pic>
                </p:oleObj>
              </mc:Fallback>
            </mc:AlternateContent>
          </a:graphicData>
        </a:graphic>
      </p:graphicFrame>
      <p:graphicFrame>
        <p:nvGraphicFramePr>
          <p:cNvPr id="55" name="对象 54"/>
          <p:cNvGraphicFramePr>
            <a:graphicFrameLocks noChangeAspect="1"/>
          </p:cNvGraphicFramePr>
          <p:nvPr/>
        </p:nvGraphicFramePr>
        <p:xfrm>
          <a:off x="7267577" y="1504950"/>
          <a:ext cx="701675" cy="319088"/>
        </p:xfrm>
        <a:graphic>
          <a:graphicData uri="http://schemas.openxmlformats.org/presentationml/2006/ole">
            <mc:AlternateContent xmlns:mc="http://schemas.openxmlformats.org/markup-compatibility/2006">
              <mc:Choice xmlns:v="urn:schemas-microsoft-com:vml" Requires="v">
                <p:oleObj name="Formula" r:id="rId6" imgW="2886075" imgH="1314450" progId="Equation.Ribbit">
                  <p:embed/>
                </p:oleObj>
              </mc:Choice>
              <mc:Fallback>
                <p:oleObj name="Formula" r:id="rId6" imgW="2886075" imgH="1314450" progId="Equation.Ribbit">
                  <p:embed/>
                  <p:pic>
                    <p:nvPicPr>
                      <p:cNvPr id="0" name="图片 15366"/>
                      <p:cNvPicPr/>
                      <p:nvPr/>
                    </p:nvPicPr>
                    <p:blipFill>
                      <a:blip r:embed="rId7"/>
                      <a:stretch>
                        <a:fillRect/>
                      </a:stretch>
                    </p:blipFill>
                    <p:spPr>
                      <a:xfrm>
                        <a:off x="7267577" y="1504950"/>
                        <a:ext cx="701675" cy="319088"/>
                      </a:xfrm>
                      <a:prstGeom prst="rect">
                        <a:avLst/>
                      </a:prstGeom>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3" name="内容占位符 2"/>
          <p:cNvSpPr>
            <a:spLocks noGrp="1"/>
          </p:cNvSpPr>
          <p:nvPr>
            <p:ph idx="1"/>
          </p:nvPr>
        </p:nvSpPr>
        <p:spPr/>
        <p:txBody>
          <a:bodyPr/>
          <a:lstStyle/>
          <a:p>
            <a:r>
              <a:rPr lang="zh-CN" altLang="en-US" dirty="0"/>
              <a:t>对结点   ，若将其替换为叶结点，根据落在其上的训练样本</a:t>
            </a:r>
            <a:r>
              <a:rPr lang="en-US" altLang="zh-CN" dirty="0"/>
              <a:t>              </a:t>
            </a:r>
            <a:r>
              <a:rPr lang="zh-CN" altLang="en-US" dirty="0"/>
              <a:t>，将其标记为“好瓜”，得到验证集精度提升至</a:t>
            </a:r>
            <a:r>
              <a:rPr lang="en-US" altLang="zh-CN" dirty="0"/>
              <a:t>        </a:t>
            </a:r>
            <a:r>
              <a:rPr lang="zh-CN" altLang="en-US" dirty="0"/>
              <a:t>，则决定剪枝</a:t>
            </a:r>
          </a:p>
        </p:txBody>
      </p:sp>
      <p:grpSp>
        <p:nvGrpSpPr>
          <p:cNvPr id="4" name="组合 3"/>
          <p:cNvGrpSpPr/>
          <p:nvPr/>
        </p:nvGrpSpPr>
        <p:grpSpPr>
          <a:xfrm>
            <a:off x="353138" y="2146866"/>
            <a:ext cx="6220051" cy="3085312"/>
            <a:chOff x="1926459" y="2007290"/>
            <a:chExt cx="8479449" cy="3692348"/>
          </a:xfrm>
        </p:grpSpPr>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1" y="477924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20" name="文本框 30"/>
            <p:cNvSpPr txBox="1"/>
            <p:nvPr/>
          </p:nvSpPr>
          <p:spPr>
            <a:xfrm>
              <a:off x="4737146" y="477924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endParaRPr lang="zh-CN" altLang="en-US" sz="4800" b="1" dirty="0">
                <a:solidFill>
                  <a:schemeClr val="tx2"/>
                </a:solidFill>
                <a:latin typeface="Times" panose="02020603060405020304" pitchFamily="18" charset="0"/>
              </a:endParaRP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2" y="372746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sp>
          <p:nvSpPr>
            <p:cNvPr id="29" name="文本框 39"/>
            <p:cNvSpPr txBox="1"/>
            <p:nvPr/>
          </p:nvSpPr>
          <p:spPr>
            <a:xfrm>
              <a:off x="5976873" y="372746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p>
          </p:txBody>
        </p:sp>
        <p:sp>
          <p:nvSpPr>
            <p:cNvPr id="31" name="椭圆 30"/>
            <p:cNvSpPr/>
            <p:nvPr/>
          </p:nvSpPr>
          <p:spPr>
            <a:xfrm>
              <a:off x="3155103"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32" name="椭圆 31"/>
            <p:cNvSpPr/>
            <p:nvPr/>
          </p:nvSpPr>
          <p:spPr>
            <a:xfrm>
              <a:off x="4383747"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33" name="椭圆 32"/>
            <p:cNvSpPr/>
            <p:nvPr/>
          </p:nvSpPr>
          <p:spPr>
            <a:xfrm>
              <a:off x="1926459" y="4234055"/>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34" name="直接连接符 33"/>
            <p:cNvCxnSpPr/>
            <p:nvPr/>
          </p:nvCxnSpPr>
          <p:spPr>
            <a:xfrm flipH="1">
              <a:off x="2466572" y="341992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35" name="文本框 45"/>
            <p:cNvSpPr txBox="1"/>
            <p:nvPr/>
          </p:nvSpPr>
          <p:spPr>
            <a:xfrm>
              <a:off x="3667182" y="3729815"/>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36" name="直接连接符 35"/>
            <p:cNvCxnSpPr/>
            <p:nvPr/>
          </p:nvCxnSpPr>
          <p:spPr>
            <a:xfrm>
              <a:off x="3717794" y="341992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3717794" y="3610584"/>
              <a:ext cx="0" cy="607721"/>
            </a:xfrm>
            <a:prstGeom prst="line">
              <a:avLst/>
            </a:prstGeom>
          </p:spPr>
          <p:style>
            <a:lnRef idx="1">
              <a:schemeClr val="dk1"/>
            </a:lnRef>
            <a:fillRef idx="0">
              <a:schemeClr val="dk1"/>
            </a:fillRef>
            <a:effectRef idx="0">
              <a:schemeClr val="dk1"/>
            </a:effectRef>
            <a:fontRef idx="minor">
              <a:schemeClr val="tx1"/>
            </a:fontRef>
          </p:style>
        </p:cxnSp>
        <p:sp>
          <p:nvSpPr>
            <p:cNvPr id="38" name="文本框 48"/>
            <p:cNvSpPr txBox="1"/>
            <p:nvPr/>
          </p:nvSpPr>
          <p:spPr>
            <a:xfrm>
              <a:off x="4592685" y="3729815"/>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39" name="文本框 49"/>
            <p:cNvSpPr txBox="1"/>
            <p:nvPr/>
          </p:nvSpPr>
          <p:spPr>
            <a:xfrm>
              <a:off x="2239865" y="3729815"/>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40" name="圆角矩形 39"/>
            <p:cNvSpPr/>
            <p:nvPr/>
          </p:nvSpPr>
          <p:spPr>
            <a:xfrm>
              <a:off x="3161197" y="317623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b="1" dirty="0">
                  <a:solidFill>
                    <a:schemeClr val="tx2"/>
                  </a:solidFill>
                  <a:latin typeface="Times" panose="02020603060405020304" pitchFamily="18" charset="0"/>
                </a:rPr>
                <a:t>色泽</a:t>
              </a:r>
              <a:r>
                <a:rPr lang="en-US" altLang="zh-CN" sz="2400" b="1" dirty="0">
                  <a:solidFill>
                    <a:schemeClr val="tx2"/>
                  </a:solidFill>
                  <a:latin typeface="Times" panose="02020603060405020304" pitchFamily="18" charset="0"/>
                </a:rPr>
                <a:t>?</a:t>
              </a:r>
              <a:endParaRPr lang="zh-CN" altLang="en-US" sz="4800" b="1" dirty="0">
                <a:solidFill>
                  <a:schemeClr val="tx2"/>
                </a:solidFill>
                <a:latin typeface="Times" panose="02020603060405020304" pitchFamily="18" charset="0"/>
              </a:endParaRPr>
            </a:p>
          </p:txBody>
        </p:sp>
        <p:sp>
          <p:nvSpPr>
            <p:cNvPr id="41" name="椭圆 40"/>
            <p:cNvSpPr/>
            <p:nvPr/>
          </p:nvSpPr>
          <p:spPr>
            <a:xfrm>
              <a:off x="9325908" y="3175860"/>
              <a:ext cx="1080000" cy="432001"/>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a:endCxn id="40" idx="0"/>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p>
          </p:txBody>
        </p:sp>
        <p:sp>
          <p:nvSpPr>
            <p:cNvPr id="46" name="文本框 63"/>
            <p:cNvSpPr txBox="1"/>
            <p:nvPr/>
          </p:nvSpPr>
          <p:spPr>
            <a:xfrm>
              <a:off x="8745894" y="265249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7" name="文本框 64"/>
            <p:cNvSpPr txBox="1"/>
            <p:nvPr/>
          </p:nvSpPr>
          <p:spPr>
            <a:xfrm>
              <a:off x="6110414" y="265249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sp>
          <p:nvSpPr>
            <p:cNvPr id="48" name="文本框 65"/>
            <p:cNvSpPr txBox="1"/>
            <p:nvPr/>
          </p:nvSpPr>
          <p:spPr>
            <a:xfrm>
              <a:off x="3868758" y="265249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1</a:t>
              </a:r>
              <a:endParaRPr lang="zh-CN" altLang="en-US" dirty="0">
                <a:solidFill>
                  <a:schemeClr val="tx1"/>
                </a:solidFill>
                <a:latin typeface="Times"/>
              </a:endParaRPr>
            </a:p>
          </p:txBody>
        </p:sp>
        <p:sp>
          <p:nvSpPr>
            <p:cNvPr id="50" name="椭圆 49"/>
            <p:cNvSpPr/>
            <p:nvPr/>
          </p:nvSpPr>
          <p:spPr>
            <a:xfrm>
              <a:off x="3003222" y="302731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2</a:t>
              </a:r>
              <a:endParaRPr lang="zh-CN" altLang="en-US" dirty="0">
                <a:solidFill>
                  <a:schemeClr val="tx1"/>
                </a:solidFill>
                <a:latin typeface="Times"/>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3</a:t>
              </a:r>
              <a:endParaRPr lang="zh-CN" altLang="en-US" dirty="0">
                <a:solidFill>
                  <a:schemeClr val="tx1"/>
                </a:solidFill>
                <a:latin typeface="Times"/>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4</a:t>
              </a:r>
              <a:endParaRPr lang="zh-CN" altLang="en-US" dirty="0">
                <a:solidFill>
                  <a:schemeClr val="tx1"/>
                </a:solidFill>
                <a:latin typeface="Times"/>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5</a:t>
              </a:r>
              <a:endParaRPr lang="zh-CN" altLang="en-US" dirty="0">
                <a:solidFill>
                  <a:schemeClr val="tx1"/>
                </a:solidFill>
                <a:latin typeface="Times"/>
              </a:endParaRPr>
            </a:p>
          </p:txBody>
        </p:sp>
      </p:grpSp>
      <p:graphicFrame>
        <p:nvGraphicFramePr>
          <p:cNvPr id="62" name="对象 61"/>
          <p:cNvGraphicFramePr>
            <a:graphicFrameLocks noChangeAspect="1"/>
          </p:cNvGraphicFramePr>
          <p:nvPr/>
        </p:nvGraphicFramePr>
        <p:xfrm>
          <a:off x="1560515" y="1208090"/>
          <a:ext cx="261937" cy="306387"/>
        </p:xfrm>
        <a:graphic>
          <a:graphicData uri="http://schemas.openxmlformats.org/presentationml/2006/ole">
            <mc:AlternateContent xmlns:mc="http://schemas.openxmlformats.org/markup-compatibility/2006">
              <mc:Choice xmlns:v="urn:schemas-microsoft-com:vml" Requires="v">
                <p:oleObj name="Formula" r:id="rId2" imgW="1104900" imgH="1295400" progId="Equation.Ribbit">
                  <p:embed/>
                </p:oleObj>
              </mc:Choice>
              <mc:Fallback>
                <p:oleObj name="Formula" r:id="rId2" imgW="1104900" imgH="1295400" progId="Equation.Ribbit">
                  <p:embed/>
                  <p:pic>
                    <p:nvPicPr>
                      <p:cNvPr id="0" name="图片 16388"/>
                      <p:cNvPicPr/>
                      <p:nvPr/>
                    </p:nvPicPr>
                    <p:blipFill>
                      <a:blip r:embed="rId3"/>
                      <a:stretch>
                        <a:fillRect/>
                      </a:stretch>
                    </p:blipFill>
                    <p:spPr>
                      <a:xfrm>
                        <a:off x="1560515" y="1208090"/>
                        <a:ext cx="261937" cy="306387"/>
                      </a:xfrm>
                      <a:prstGeom prst="rect">
                        <a:avLst/>
                      </a:prstGeom>
                    </p:spPr>
                  </p:pic>
                </p:oleObj>
              </mc:Fallback>
            </mc:AlternateContent>
          </a:graphicData>
        </a:graphic>
      </p:graphicFrame>
      <p:sp>
        <p:nvSpPr>
          <p:cNvPr id="55" name="文本框 37"/>
          <p:cNvSpPr txBox="1"/>
          <p:nvPr/>
        </p:nvSpPr>
        <p:spPr>
          <a:xfrm>
            <a:off x="61147" y="4752155"/>
            <a:ext cx="1338828" cy="369332"/>
          </a:xfrm>
          <a:prstGeom prst="rect">
            <a:avLst/>
          </a:prstGeom>
          <a:noFill/>
        </p:spPr>
        <p:txBody>
          <a:bodyPr wrap="square" rtlCol="0">
            <a:spAutoFit/>
          </a:bodyPr>
          <a:lstStyle/>
          <a:p>
            <a:r>
              <a:rPr lang="zh-CN" altLang="en-US" dirty="0">
                <a:solidFill>
                  <a:srgbClr val="FF0000"/>
                </a:solidFill>
                <a:latin typeface="Times"/>
                <a:ea typeface="楷体" panose="02010609060101010101" pitchFamily="49" charset="-122"/>
              </a:rPr>
              <a:t>验证集精度</a:t>
            </a:r>
          </a:p>
        </p:txBody>
      </p:sp>
      <p:sp>
        <p:nvSpPr>
          <p:cNvPr id="56" name="文本框 38"/>
          <p:cNvSpPr txBox="1"/>
          <p:nvPr/>
        </p:nvSpPr>
        <p:spPr>
          <a:xfrm>
            <a:off x="548005" y="5050937"/>
            <a:ext cx="1685077" cy="646331"/>
          </a:xfrm>
          <a:prstGeom prst="rect">
            <a:avLst/>
          </a:prstGeom>
          <a:noFill/>
        </p:spPr>
        <p:txBody>
          <a:bodyPr wrap="square" rtlCol="0">
            <a:spAutoFit/>
          </a:bodyPr>
          <a:lstStyle/>
          <a:p>
            <a:r>
              <a:rPr lang="zh-CN" altLang="en-US" dirty="0">
                <a:solidFill>
                  <a:srgbClr val="FF0000"/>
                </a:solidFill>
                <a:latin typeface="Times"/>
                <a:ea typeface="楷体" panose="02010609060101010101" pitchFamily="49" charset="-122"/>
              </a:rPr>
              <a:t>剪枝前</a:t>
            </a:r>
            <a:r>
              <a:rPr lang="en-US" altLang="zh-CN" dirty="0">
                <a:solidFill>
                  <a:srgbClr val="FF0000"/>
                </a:solidFill>
                <a:latin typeface="Times"/>
                <a:ea typeface="楷体" panose="02010609060101010101" pitchFamily="49" charset="-122"/>
              </a:rPr>
              <a:t>: 57.1%</a:t>
            </a:r>
          </a:p>
          <a:p>
            <a:r>
              <a:rPr lang="zh-CN" altLang="en-US" dirty="0">
                <a:solidFill>
                  <a:srgbClr val="FF0000"/>
                </a:solidFill>
                <a:latin typeface="Times"/>
                <a:ea typeface="楷体" panose="02010609060101010101" pitchFamily="49" charset="-122"/>
              </a:rPr>
              <a:t>剪枝后</a:t>
            </a:r>
            <a:r>
              <a:rPr lang="en-US" altLang="zh-CN" dirty="0">
                <a:solidFill>
                  <a:srgbClr val="FF0000"/>
                </a:solidFill>
                <a:latin typeface="Times"/>
                <a:ea typeface="楷体" panose="02010609060101010101" pitchFamily="49" charset="-122"/>
              </a:rPr>
              <a:t>: 71.4%</a:t>
            </a:r>
            <a:endParaRPr lang="zh-CN" altLang="en-US" dirty="0">
              <a:solidFill>
                <a:srgbClr val="FF0000"/>
              </a:solidFill>
              <a:latin typeface="Times"/>
              <a:ea typeface="楷体" panose="02010609060101010101" pitchFamily="49" charset="-122"/>
            </a:endParaRPr>
          </a:p>
        </p:txBody>
      </p:sp>
      <p:sp>
        <p:nvSpPr>
          <p:cNvPr id="57" name="文本框 39"/>
          <p:cNvSpPr txBox="1"/>
          <p:nvPr/>
        </p:nvSpPr>
        <p:spPr>
          <a:xfrm>
            <a:off x="102056" y="5623054"/>
            <a:ext cx="2031325" cy="369332"/>
          </a:xfrm>
          <a:prstGeom prst="rect">
            <a:avLst/>
          </a:prstGeom>
          <a:noFill/>
        </p:spPr>
        <p:txBody>
          <a:bodyPr wrap="square" rtlCol="0">
            <a:spAutoFit/>
          </a:bodyPr>
          <a:lstStyle/>
          <a:p>
            <a:r>
              <a:rPr lang="zh-CN" altLang="en-US" dirty="0">
                <a:solidFill>
                  <a:srgbClr val="FF0000"/>
                </a:solidFill>
                <a:latin typeface="Times"/>
                <a:ea typeface="楷体" panose="02010609060101010101" pitchFamily="49" charset="-122"/>
              </a:rPr>
              <a:t>后剪枝决策</a:t>
            </a:r>
            <a:r>
              <a:rPr lang="en-US" altLang="zh-CN" dirty="0">
                <a:solidFill>
                  <a:srgbClr val="FF0000"/>
                </a:solidFill>
                <a:latin typeface="Times"/>
                <a:ea typeface="楷体" panose="02010609060101010101" pitchFamily="49" charset="-122"/>
              </a:rPr>
              <a:t>: </a:t>
            </a:r>
            <a:r>
              <a:rPr lang="zh-CN" altLang="en-US" dirty="0">
                <a:solidFill>
                  <a:srgbClr val="FF0000"/>
                </a:solidFill>
                <a:latin typeface="Times"/>
                <a:ea typeface="楷体" panose="02010609060101010101" pitchFamily="49" charset="-122"/>
              </a:rPr>
              <a:t>剪枝</a:t>
            </a:r>
          </a:p>
        </p:txBody>
      </p:sp>
      <p:cxnSp>
        <p:nvCxnSpPr>
          <p:cNvPr id="58" name="直接箭头连接符 57"/>
          <p:cNvCxnSpPr/>
          <p:nvPr/>
        </p:nvCxnSpPr>
        <p:spPr>
          <a:xfrm flipV="1">
            <a:off x="1017007" y="3663580"/>
            <a:ext cx="415679" cy="1132625"/>
          </a:xfrm>
          <a:prstGeom prst="straightConnector1">
            <a:avLst/>
          </a:prstGeom>
          <a:ln w="127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sp>
        <p:nvSpPr>
          <p:cNvPr id="60" name="椭圆 59"/>
          <p:cNvSpPr/>
          <p:nvPr/>
        </p:nvSpPr>
        <p:spPr>
          <a:xfrm>
            <a:off x="3102911" y="4879169"/>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sz="1400" dirty="0"/>
              <a:t>好瓜</a:t>
            </a:r>
          </a:p>
        </p:txBody>
      </p:sp>
      <p:graphicFrame>
        <p:nvGraphicFramePr>
          <p:cNvPr id="54" name="对象 53"/>
          <p:cNvGraphicFramePr>
            <a:graphicFrameLocks noChangeAspect="1"/>
          </p:cNvGraphicFramePr>
          <p:nvPr/>
        </p:nvGraphicFramePr>
        <p:xfrm>
          <a:off x="885827" y="1503365"/>
          <a:ext cx="1285875" cy="320675"/>
        </p:xfrm>
        <a:graphic>
          <a:graphicData uri="http://schemas.openxmlformats.org/presentationml/2006/ole">
            <mc:AlternateContent xmlns:mc="http://schemas.openxmlformats.org/markup-compatibility/2006">
              <mc:Choice xmlns:v="urn:schemas-microsoft-com:vml" Requires="v">
                <p:oleObj name="Formula" r:id="rId4" imgW="5353050" imgH="1333500" progId="Equation.Ribbit">
                  <p:embed/>
                </p:oleObj>
              </mc:Choice>
              <mc:Fallback>
                <p:oleObj name="Formula" r:id="rId4" imgW="5353050" imgH="1333500" progId="Equation.Ribbit">
                  <p:embed/>
                  <p:pic>
                    <p:nvPicPr>
                      <p:cNvPr id="0" name="图片 16389"/>
                      <p:cNvPicPr/>
                      <p:nvPr/>
                    </p:nvPicPr>
                    <p:blipFill>
                      <a:blip r:embed="rId5"/>
                      <a:stretch>
                        <a:fillRect/>
                      </a:stretch>
                    </p:blipFill>
                    <p:spPr>
                      <a:xfrm>
                        <a:off x="885827" y="1503365"/>
                        <a:ext cx="1285875" cy="320675"/>
                      </a:xfrm>
                      <a:prstGeom prst="rect">
                        <a:avLst/>
                      </a:prstGeom>
                    </p:spPr>
                  </p:pic>
                </p:oleObj>
              </mc:Fallback>
            </mc:AlternateContent>
          </a:graphicData>
        </a:graphic>
      </p:graphicFrame>
      <p:graphicFrame>
        <p:nvGraphicFramePr>
          <p:cNvPr id="59" name="对象 58"/>
          <p:cNvGraphicFramePr>
            <a:graphicFrameLocks noChangeAspect="1"/>
          </p:cNvGraphicFramePr>
          <p:nvPr/>
        </p:nvGraphicFramePr>
        <p:xfrm>
          <a:off x="912813" y="1819275"/>
          <a:ext cx="698500" cy="319088"/>
        </p:xfrm>
        <a:graphic>
          <a:graphicData uri="http://schemas.openxmlformats.org/presentationml/2006/ole">
            <mc:AlternateContent xmlns:mc="http://schemas.openxmlformats.org/markup-compatibility/2006">
              <mc:Choice xmlns:v="urn:schemas-microsoft-com:vml" Requires="v">
                <p:oleObj name="Formula" r:id="rId6" imgW="2886075" imgH="1314450" progId="Equation.Ribbit">
                  <p:embed/>
                </p:oleObj>
              </mc:Choice>
              <mc:Fallback>
                <p:oleObj name="Formula" r:id="rId6" imgW="2886075" imgH="1314450" progId="Equation.Ribbit">
                  <p:embed/>
                  <p:pic>
                    <p:nvPicPr>
                      <p:cNvPr id="0" name="图片 16390"/>
                      <p:cNvPicPr/>
                      <p:nvPr/>
                    </p:nvPicPr>
                    <p:blipFill>
                      <a:blip r:embed="rId7"/>
                      <a:stretch>
                        <a:fillRect/>
                      </a:stretch>
                    </p:blipFill>
                    <p:spPr>
                      <a:xfrm>
                        <a:off x="912813" y="1819275"/>
                        <a:ext cx="698500" cy="319088"/>
                      </a:xfrm>
                      <a:prstGeom prst="rect">
                        <a:avLst/>
                      </a:prstGeom>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3" name="内容占位符 2"/>
          <p:cNvSpPr>
            <a:spLocks noGrp="1"/>
          </p:cNvSpPr>
          <p:nvPr>
            <p:ph idx="1"/>
          </p:nvPr>
        </p:nvSpPr>
        <p:spPr/>
        <p:txBody>
          <a:bodyPr/>
          <a:lstStyle/>
          <a:p>
            <a:r>
              <a:rPr lang="zh-CN" altLang="en-US" dirty="0"/>
              <a:t>对结点   和   ，先后替换为叶结点，验证集精度均未提升，则分支得到保留</a:t>
            </a:r>
          </a:p>
        </p:txBody>
      </p:sp>
      <p:grpSp>
        <p:nvGrpSpPr>
          <p:cNvPr id="4" name="组合 3"/>
          <p:cNvGrpSpPr/>
          <p:nvPr/>
        </p:nvGrpSpPr>
        <p:grpSpPr>
          <a:xfrm>
            <a:off x="1654984" y="2146866"/>
            <a:ext cx="4918202" cy="3085312"/>
            <a:chOff x="3701197" y="2007290"/>
            <a:chExt cx="6704712" cy="3692348"/>
          </a:xfrm>
        </p:grpSpPr>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1" y="477924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20" name="文本框 30"/>
            <p:cNvSpPr txBox="1"/>
            <p:nvPr/>
          </p:nvSpPr>
          <p:spPr>
            <a:xfrm>
              <a:off x="4737146" y="477924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endParaRPr lang="zh-CN" altLang="en-US" sz="4800" b="1" dirty="0">
                <a:solidFill>
                  <a:schemeClr val="tx2"/>
                </a:solidFill>
                <a:latin typeface="Times" panose="02020603060405020304" pitchFamily="18" charset="0"/>
              </a:endParaRP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sp>
          <p:nvSpPr>
            <p:cNvPr id="29" name="文本框 39"/>
            <p:cNvSpPr txBox="1"/>
            <p:nvPr/>
          </p:nvSpPr>
          <p:spPr>
            <a:xfrm>
              <a:off x="5976873" y="372746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b="1" dirty="0">
                  <a:solidFill>
                    <a:schemeClr val="tx2"/>
                  </a:solidFill>
                  <a:latin typeface="Times" panose="02020603060405020304" pitchFamily="18" charset="0"/>
                </a:rPr>
                <a:t>根蒂</a:t>
              </a:r>
              <a:r>
                <a:rPr lang="en-US" altLang="zh-CN" sz="2400" b="1" dirty="0">
                  <a:solidFill>
                    <a:schemeClr val="tx2"/>
                  </a:solidFill>
                  <a:latin typeface="Times" panose="02020603060405020304" pitchFamily="18" charset="0"/>
                </a:rPr>
                <a:t>?</a:t>
              </a:r>
              <a:endParaRPr lang="zh-CN" altLang="en-US" sz="4800" b="1" dirty="0">
                <a:solidFill>
                  <a:schemeClr val="tx2"/>
                </a:solidFill>
                <a:latin typeface="Times" panose="02020603060405020304" pitchFamily="18" charset="0"/>
              </a:endParaRPr>
            </a:p>
          </p:txBody>
        </p:sp>
        <p:sp>
          <p:nvSpPr>
            <p:cNvPr id="41" name="椭圆 40"/>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b="1" dirty="0">
                  <a:solidFill>
                    <a:schemeClr val="tx2"/>
                  </a:solidFill>
                  <a:latin typeface="Times" panose="02020603060405020304" pitchFamily="18" charset="0"/>
                </a:rPr>
                <a:t>脐部</a:t>
              </a:r>
              <a:r>
                <a:rPr lang="en-US" altLang="zh-CN" sz="2400" b="1" dirty="0">
                  <a:solidFill>
                    <a:schemeClr val="tx2"/>
                  </a:solidFill>
                  <a:latin typeface="Times" panose="02020603060405020304" pitchFamily="18" charset="0"/>
                </a:rPr>
                <a:t>?</a:t>
              </a:r>
              <a:endParaRPr lang="zh-CN" altLang="en-US" sz="4800" b="1" dirty="0">
                <a:solidFill>
                  <a:schemeClr val="tx2"/>
                </a:solidFill>
                <a:latin typeface="Times" panose="02020603060405020304" pitchFamily="18" charset="0"/>
              </a:endParaRPr>
            </a:p>
          </p:txBody>
        </p:sp>
        <p:sp>
          <p:nvSpPr>
            <p:cNvPr id="46" name="文本框 63"/>
            <p:cNvSpPr txBox="1"/>
            <p:nvPr/>
          </p:nvSpPr>
          <p:spPr>
            <a:xfrm>
              <a:off x="8745894" y="265249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7" name="文本框 64"/>
            <p:cNvSpPr txBox="1"/>
            <p:nvPr/>
          </p:nvSpPr>
          <p:spPr>
            <a:xfrm>
              <a:off x="6110414" y="265249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sp>
          <p:nvSpPr>
            <p:cNvPr id="48" name="文本框 65"/>
            <p:cNvSpPr txBox="1"/>
            <p:nvPr/>
          </p:nvSpPr>
          <p:spPr>
            <a:xfrm>
              <a:off x="3868757" y="265249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1</a:t>
              </a:r>
              <a:endParaRPr lang="zh-CN" altLang="en-US" dirty="0">
                <a:solidFill>
                  <a:schemeClr val="tx1"/>
                </a:solidFill>
                <a:latin typeface="Times"/>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3</a:t>
              </a:r>
              <a:endParaRPr lang="zh-CN" altLang="en-US" dirty="0">
                <a:solidFill>
                  <a:schemeClr val="tx1"/>
                </a:solidFill>
                <a:latin typeface="Times"/>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4</a:t>
              </a:r>
              <a:endParaRPr lang="zh-CN" altLang="en-US" dirty="0">
                <a:solidFill>
                  <a:schemeClr val="tx1"/>
                </a:solidFill>
                <a:latin typeface="Times"/>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5</a:t>
              </a:r>
              <a:endParaRPr lang="zh-CN" altLang="en-US" dirty="0">
                <a:solidFill>
                  <a:schemeClr val="tx1"/>
                </a:solidFill>
                <a:latin typeface="Times"/>
              </a:endParaRPr>
            </a:p>
          </p:txBody>
        </p:sp>
      </p:grpSp>
      <p:graphicFrame>
        <p:nvGraphicFramePr>
          <p:cNvPr id="62" name="对象 61"/>
          <p:cNvGraphicFramePr>
            <a:graphicFrameLocks noChangeAspect="1"/>
          </p:cNvGraphicFramePr>
          <p:nvPr/>
        </p:nvGraphicFramePr>
        <p:xfrm>
          <a:off x="1560515" y="1208090"/>
          <a:ext cx="261937" cy="306387"/>
        </p:xfrm>
        <a:graphic>
          <a:graphicData uri="http://schemas.openxmlformats.org/presentationml/2006/ole">
            <mc:AlternateContent xmlns:mc="http://schemas.openxmlformats.org/markup-compatibility/2006">
              <mc:Choice xmlns:v="urn:schemas-microsoft-com:vml" Requires="v">
                <p:oleObj name="Formula" r:id="rId2" imgW="1104900" imgH="1295400" progId="Equation.Ribbit">
                  <p:embed/>
                </p:oleObj>
              </mc:Choice>
              <mc:Fallback>
                <p:oleObj name="Formula" r:id="rId2" imgW="1104900" imgH="1295400" progId="Equation.Ribbit">
                  <p:embed/>
                  <p:pic>
                    <p:nvPicPr>
                      <p:cNvPr id="0" name="图片 17411"/>
                      <p:cNvPicPr/>
                      <p:nvPr/>
                    </p:nvPicPr>
                    <p:blipFill>
                      <a:blip r:embed="rId3"/>
                      <a:stretch>
                        <a:fillRect/>
                      </a:stretch>
                    </p:blipFill>
                    <p:spPr>
                      <a:xfrm>
                        <a:off x="1560515" y="1208090"/>
                        <a:ext cx="261937" cy="306387"/>
                      </a:xfrm>
                      <a:prstGeom prst="rect">
                        <a:avLst/>
                      </a:prstGeom>
                    </p:spPr>
                  </p:pic>
                </p:oleObj>
              </mc:Fallback>
            </mc:AlternateContent>
          </a:graphicData>
        </a:graphic>
      </p:graphicFrame>
      <p:graphicFrame>
        <p:nvGraphicFramePr>
          <p:cNvPr id="59" name="对象 58"/>
          <p:cNvGraphicFramePr>
            <a:graphicFrameLocks noChangeAspect="1"/>
          </p:cNvGraphicFramePr>
          <p:nvPr/>
        </p:nvGraphicFramePr>
        <p:xfrm>
          <a:off x="2138365" y="1208090"/>
          <a:ext cx="261937" cy="306387"/>
        </p:xfrm>
        <a:graphic>
          <a:graphicData uri="http://schemas.openxmlformats.org/presentationml/2006/ole">
            <mc:AlternateContent xmlns:mc="http://schemas.openxmlformats.org/markup-compatibility/2006">
              <mc:Choice xmlns:v="urn:schemas-microsoft-com:vml" Requires="v">
                <p:oleObj name="Formula" r:id="rId4" imgW="1104900" imgH="1295400" progId="Equation.Ribbit">
                  <p:embed/>
                </p:oleObj>
              </mc:Choice>
              <mc:Fallback>
                <p:oleObj name="Formula" r:id="rId4" imgW="1104900" imgH="1295400" progId="Equation.Ribbit">
                  <p:embed/>
                  <p:pic>
                    <p:nvPicPr>
                      <p:cNvPr id="0" name="图片 17412"/>
                      <p:cNvPicPr/>
                      <p:nvPr/>
                    </p:nvPicPr>
                    <p:blipFill>
                      <a:blip r:embed="rId5"/>
                      <a:stretch>
                        <a:fillRect/>
                      </a:stretch>
                    </p:blipFill>
                    <p:spPr>
                      <a:xfrm>
                        <a:off x="2138365" y="1208090"/>
                        <a:ext cx="261937" cy="306387"/>
                      </a:xfrm>
                      <a:prstGeom prst="rect">
                        <a:avLst/>
                      </a:prstGeom>
                    </p:spPr>
                  </p:pic>
                </p:oleObj>
              </mc:Fallback>
            </mc:AlternateContent>
          </a:graphicData>
        </a:graphic>
      </p:graphicFrame>
      <p:sp>
        <p:nvSpPr>
          <p:cNvPr id="61" name="椭圆 60"/>
          <p:cNvSpPr/>
          <p:nvPr/>
        </p:nvSpPr>
        <p:spPr>
          <a:xfrm>
            <a:off x="1288173" y="3121405"/>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63" name="椭圆 62"/>
          <p:cNvSpPr/>
          <p:nvPr/>
        </p:nvSpPr>
        <p:spPr>
          <a:xfrm>
            <a:off x="3123719" y="4879709"/>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40" name="椭圆 39"/>
          <p:cNvSpPr/>
          <p:nvPr/>
        </p:nvSpPr>
        <p:spPr>
          <a:xfrm>
            <a:off x="1258322" y="3081574"/>
            <a:ext cx="211261" cy="240652"/>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2</a:t>
            </a:r>
            <a:endParaRPr lang="zh-CN" altLang="en-US" dirty="0">
              <a:solidFill>
                <a:schemeClr val="tx1"/>
              </a:solidFill>
              <a:latin typeface="Time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3" name="内容占位符 2"/>
          <p:cNvSpPr>
            <a:spLocks noGrp="1"/>
          </p:cNvSpPr>
          <p:nvPr>
            <p:ph idx="1"/>
          </p:nvPr>
        </p:nvSpPr>
        <p:spPr/>
        <p:txBody>
          <a:bodyPr/>
          <a:lstStyle/>
          <a:p>
            <a:r>
              <a:rPr lang="zh-CN" altLang="en-US" dirty="0"/>
              <a:t>最终基于后剪枝策略得到的决策树如图所示</a:t>
            </a:r>
          </a:p>
        </p:txBody>
      </p:sp>
      <p:grpSp>
        <p:nvGrpSpPr>
          <p:cNvPr id="4" name="组合 3"/>
          <p:cNvGrpSpPr/>
          <p:nvPr/>
        </p:nvGrpSpPr>
        <p:grpSpPr>
          <a:xfrm>
            <a:off x="1654984" y="2146866"/>
            <a:ext cx="4918202" cy="3085312"/>
            <a:chOff x="3701197" y="2007290"/>
            <a:chExt cx="6704712" cy="3692348"/>
          </a:xfrm>
        </p:grpSpPr>
        <p:sp>
          <p:nvSpPr>
            <p:cNvPr id="13" name="椭圆 12"/>
            <p:cNvSpPr/>
            <p:nvPr/>
          </p:nvSpPr>
          <p:spPr>
            <a:xfrm>
              <a:off x="4423852"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sp>
          <p:nvSpPr>
            <p:cNvPr id="14" name="椭圆 13"/>
            <p:cNvSpPr/>
            <p:nvPr/>
          </p:nvSpPr>
          <p:spPr>
            <a:xfrm>
              <a:off x="6923629" y="5267638"/>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15" name="直接连接符 14"/>
            <p:cNvCxnSpPr/>
            <p:nvPr/>
          </p:nvCxnSpPr>
          <p:spPr>
            <a:xfrm flipH="1">
              <a:off x="4963852" y="446935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16" name="文本框 26"/>
            <p:cNvSpPr txBox="1"/>
            <p:nvPr/>
          </p:nvSpPr>
          <p:spPr>
            <a:xfrm>
              <a:off x="6164461" y="477924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乌黑</a:t>
              </a:r>
            </a:p>
          </p:txBody>
        </p:sp>
        <p:cxnSp>
          <p:nvCxnSpPr>
            <p:cNvPr id="17" name="直接连接符 16"/>
            <p:cNvCxnSpPr/>
            <p:nvPr/>
          </p:nvCxnSpPr>
          <p:spPr>
            <a:xfrm>
              <a:off x="6215074" y="446935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p:cNvCxnSpPr/>
            <p:nvPr/>
          </p:nvCxnSpPr>
          <p:spPr>
            <a:xfrm>
              <a:off x="6215074" y="4660014"/>
              <a:ext cx="0" cy="607721"/>
            </a:xfrm>
            <a:prstGeom prst="line">
              <a:avLst/>
            </a:prstGeom>
          </p:spPr>
          <p:style>
            <a:lnRef idx="1">
              <a:schemeClr val="dk1"/>
            </a:lnRef>
            <a:fillRef idx="0">
              <a:schemeClr val="dk1"/>
            </a:fillRef>
            <a:effectRef idx="0">
              <a:schemeClr val="dk1"/>
            </a:effectRef>
            <a:fontRef idx="minor">
              <a:schemeClr val="tx1"/>
            </a:fontRef>
          </p:style>
        </p:cxnSp>
        <p:sp>
          <p:nvSpPr>
            <p:cNvPr id="19" name="文本框 29"/>
            <p:cNvSpPr txBox="1"/>
            <p:nvPr/>
          </p:nvSpPr>
          <p:spPr>
            <a:xfrm>
              <a:off x="7089965" y="477924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浅白</a:t>
              </a:r>
            </a:p>
          </p:txBody>
        </p:sp>
        <p:sp>
          <p:nvSpPr>
            <p:cNvPr id="20" name="文本框 30"/>
            <p:cNvSpPr txBox="1"/>
            <p:nvPr/>
          </p:nvSpPr>
          <p:spPr>
            <a:xfrm>
              <a:off x="4737146" y="477924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21" name="圆角矩形 20"/>
            <p:cNvSpPr/>
            <p:nvPr/>
          </p:nvSpPr>
          <p:spPr>
            <a:xfrm>
              <a:off x="5675074" y="422202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endParaRPr lang="zh-CN" altLang="en-US" sz="4800" b="1" dirty="0">
                <a:solidFill>
                  <a:schemeClr val="tx2"/>
                </a:solidFill>
                <a:latin typeface="Times" panose="02020603060405020304" pitchFamily="18" charset="0"/>
              </a:endParaRPr>
            </a:p>
          </p:txBody>
        </p:sp>
        <p:sp>
          <p:nvSpPr>
            <p:cNvPr id="22" name="椭圆 21"/>
            <p:cNvSpPr/>
            <p:nvPr/>
          </p:nvSpPr>
          <p:spPr>
            <a:xfrm>
              <a:off x="6923629" y="4222249"/>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sp>
          <p:nvSpPr>
            <p:cNvPr id="23" name="椭圆 22"/>
            <p:cNvSpPr/>
            <p:nvPr/>
          </p:nvSpPr>
          <p:spPr>
            <a:xfrm>
              <a:off x="8167080" y="422202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好瓜</a:t>
              </a:r>
            </a:p>
          </p:txBody>
        </p:sp>
        <p:cxnSp>
          <p:nvCxnSpPr>
            <p:cNvPr id="24" name="直接连接符 23"/>
            <p:cNvCxnSpPr/>
            <p:nvPr/>
          </p:nvCxnSpPr>
          <p:spPr>
            <a:xfrm flipH="1">
              <a:off x="6203580" y="3417574"/>
              <a:ext cx="1256326" cy="798381"/>
            </a:xfrm>
            <a:prstGeom prst="line">
              <a:avLst/>
            </a:prstGeom>
          </p:spPr>
          <p:style>
            <a:lnRef idx="1">
              <a:schemeClr val="dk1"/>
            </a:lnRef>
            <a:fillRef idx="0">
              <a:schemeClr val="dk1"/>
            </a:fillRef>
            <a:effectRef idx="0">
              <a:schemeClr val="dk1"/>
            </a:effectRef>
            <a:fontRef idx="minor">
              <a:schemeClr val="tx1"/>
            </a:fontRef>
          </p:style>
        </p:cxnSp>
        <p:sp>
          <p:nvSpPr>
            <p:cNvPr id="25" name="文本框 35"/>
            <p:cNvSpPr txBox="1"/>
            <p:nvPr/>
          </p:nvSpPr>
          <p:spPr>
            <a:xfrm>
              <a:off x="7404189" y="372746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cxnSp>
          <p:nvCxnSpPr>
            <p:cNvPr id="26" name="直接连接符 25"/>
            <p:cNvCxnSpPr/>
            <p:nvPr/>
          </p:nvCxnSpPr>
          <p:spPr>
            <a:xfrm>
              <a:off x="7454802" y="3417574"/>
              <a:ext cx="1251222" cy="798381"/>
            </a:xfrm>
            <a:prstGeom prst="line">
              <a:avLst/>
            </a:prstGeom>
          </p:spPr>
          <p:style>
            <a:lnRef idx="1">
              <a:schemeClr val="dk1"/>
            </a:lnRef>
            <a:fillRef idx="0">
              <a:schemeClr val="dk1"/>
            </a:fillRef>
            <a:effectRef idx="0">
              <a:schemeClr val="dk1"/>
            </a:effectRef>
            <a:fontRef idx="minor">
              <a:schemeClr val="tx1"/>
            </a:fontRef>
          </p:style>
        </p:cxnSp>
        <p:cxnSp>
          <p:nvCxnSpPr>
            <p:cNvPr id="27" name="直接连接符 26"/>
            <p:cNvCxnSpPr/>
            <p:nvPr/>
          </p:nvCxnSpPr>
          <p:spPr>
            <a:xfrm>
              <a:off x="7454802" y="3608234"/>
              <a:ext cx="0" cy="607721"/>
            </a:xfrm>
            <a:prstGeom prst="line">
              <a:avLst/>
            </a:prstGeom>
          </p:spPr>
          <p:style>
            <a:lnRef idx="1">
              <a:schemeClr val="dk1"/>
            </a:lnRef>
            <a:fillRef idx="0">
              <a:schemeClr val="dk1"/>
            </a:fillRef>
            <a:effectRef idx="0">
              <a:schemeClr val="dk1"/>
            </a:effectRef>
            <a:fontRef idx="minor">
              <a:schemeClr val="tx1"/>
            </a:fontRef>
          </p:style>
        </p:cxnSp>
        <p:sp>
          <p:nvSpPr>
            <p:cNvPr id="28" name="文本框 38"/>
            <p:cNvSpPr txBox="1"/>
            <p:nvPr/>
          </p:nvSpPr>
          <p:spPr>
            <a:xfrm>
              <a:off x="8329693" y="372746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硬挺</a:t>
              </a:r>
            </a:p>
          </p:txBody>
        </p:sp>
        <p:sp>
          <p:nvSpPr>
            <p:cNvPr id="29" name="文本框 39"/>
            <p:cNvSpPr txBox="1"/>
            <p:nvPr/>
          </p:nvSpPr>
          <p:spPr>
            <a:xfrm>
              <a:off x="5976873" y="372746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稍蜷</a:t>
              </a:r>
            </a:p>
          </p:txBody>
        </p:sp>
        <p:sp>
          <p:nvSpPr>
            <p:cNvPr id="30" name="圆角矩形 29"/>
            <p:cNvSpPr/>
            <p:nvPr/>
          </p:nvSpPr>
          <p:spPr>
            <a:xfrm>
              <a:off x="6935074" y="3176860"/>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endParaRPr lang="zh-CN" altLang="en-US" sz="4800" b="1" dirty="0">
                <a:solidFill>
                  <a:schemeClr val="tx2"/>
                </a:solidFill>
                <a:latin typeface="Times" panose="02020603060405020304" pitchFamily="18" charset="0"/>
              </a:endParaRPr>
            </a:p>
          </p:txBody>
        </p:sp>
        <p:sp>
          <p:nvSpPr>
            <p:cNvPr id="41" name="椭圆 40"/>
            <p:cNvSpPr/>
            <p:nvPr/>
          </p:nvSpPr>
          <p:spPr>
            <a:xfrm>
              <a:off x="9325909" y="31758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400" dirty="0"/>
                <a:t>坏瓜</a:t>
              </a:r>
            </a:p>
          </p:txBody>
        </p:sp>
        <p:cxnSp>
          <p:nvCxnSpPr>
            <p:cNvPr id="42" name="直接连接符 41"/>
            <p:cNvCxnSpPr>
              <a:stCxn id="45" idx="2"/>
              <a:endCxn id="30" idx="0"/>
            </p:cNvCxnSpPr>
            <p:nvPr/>
          </p:nvCxnSpPr>
          <p:spPr>
            <a:xfrm>
              <a:off x="6251825" y="2573165"/>
              <a:ext cx="1223249" cy="603695"/>
            </a:xfrm>
            <a:prstGeom prst="line">
              <a:avLst/>
            </a:prstGeom>
          </p:spPr>
          <p:style>
            <a:lnRef idx="1">
              <a:schemeClr val="dk1"/>
            </a:lnRef>
            <a:fillRef idx="0">
              <a:schemeClr val="dk1"/>
            </a:fillRef>
            <a:effectRef idx="0">
              <a:schemeClr val="dk1"/>
            </a:effectRef>
            <a:fontRef idx="minor">
              <a:schemeClr val="tx1"/>
            </a:fontRef>
          </p:style>
        </p:cxnSp>
        <p:cxnSp>
          <p:nvCxnSpPr>
            <p:cNvPr id="43" name="直接连接符 42"/>
            <p:cNvCxnSpPr>
              <a:endCxn id="41" idx="0"/>
            </p:cNvCxnSpPr>
            <p:nvPr/>
          </p:nvCxnSpPr>
          <p:spPr>
            <a:xfrm>
              <a:off x="6596758" y="2579230"/>
              <a:ext cx="3269151" cy="596630"/>
            </a:xfrm>
            <a:prstGeom prst="line">
              <a:avLst/>
            </a:prstGeom>
          </p:spPr>
          <p:style>
            <a:lnRef idx="1">
              <a:schemeClr val="dk1"/>
            </a:lnRef>
            <a:fillRef idx="0">
              <a:schemeClr val="dk1"/>
            </a:fillRef>
            <a:effectRef idx="0">
              <a:schemeClr val="dk1"/>
            </a:effectRef>
            <a:fontRef idx="minor">
              <a:schemeClr val="tx1"/>
            </a:fontRef>
          </p:style>
        </p:cxnSp>
        <p:cxnSp>
          <p:nvCxnSpPr>
            <p:cNvPr id="44" name="直接连接符 43"/>
            <p:cNvCxnSpPr/>
            <p:nvPr/>
          </p:nvCxnSpPr>
          <p:spPr>
            <a:xfrm flipH="1">
              <a:off x="3701197" y="2566871"/>
              <a:ext cx="2275676" cy="609363"/>
            </a:xfrm>
            <a:prstGeom prst="line">
              <a:avLst/>
            </a:prstGeom>
          </p:spPr>
          <p:style>
            <a:lnRef idx="1">
              <a:schemeClr val="dk1"/>
            </a:lnRef>
            <a:fillRef idx="0">
              <a:schemeClr val="dk1"/>
            </a:fillRef>
            <a:effectRef idx="0">
              <a:schemeClr val="dk1"/>
            </a:effectRef>
            <a:fontRef idx="minor">
              <a:schemeClr val="tx1"/>
            </a:fontRef>
          </p:style>
        </p:cxnSp>
        <p:sp>
          <p:nvSpPr>
            <p:cNvPr id="45" name="圆角矩形 44"/>
            <p:cNvSpPr/>
            <p:nvPr/>
          </p:nvSpPr>
          <p:spPr>
            <a:xfrm>
              <a:off x="5531825" y="2141165"/>
              <a:ext cx="144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脐部</a:t>
              </a:r>
              <a:endParaRPr lang="zh-CN" altLang="en-US" sz="4800" b="1" dirty="0">
                <a:solidFill>
                  <a:schemeClr val="tx2"/>
                </a:solidFill>
                <a:latin typeface="Times" panose="02020603060405020304" pitchFamily="18" charset="0"/>
              </a:endParaRPr>
            </a:p>
          </p:txBody>
        </p:sp>
        <p:sp>
          <p:nvSpPr>
            <p:cNvPr id="46" name="文本框 63"/>
            <p:cNvSpPr txBox="1"/>
            <p:nvPr/>
          </p:nvSpPr>
          <p:spPr>
            <a:xfrm>
              <a:off x="8745894" y="265249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平坦</a:t>
              </a:r>
            </a:p>
          </p:txBody>
        </p:sp>
        <p:sp>
          <p:nvSpPr>
            <p:cNvPr id="47" name="文本框 64"/>
            <p:cNvSpPr txBox="1"/>
            <p:nvPr/>
          </p:nvSpPr>
          <p:spPr>
            <a:xfrm>
              <a:off x="6110414" y="265249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稍凹</a:t>
              </a:r>
            </a:p>
          </p:txBody>
        </p:sp>
        <p:sp>
          <p:nvSpPr>
            <p:cNvPr id="48" name="文本框 65"/>
            <p:cNvSpPr txBox="1"/>
            <p:nvPr/>
          </p:nvSpPr>
          <p:spPr>
            <a:xfrm>
              <a:off x="3868757" y="2652494"/>
              <a:ext cx="881107" cy="441998"/>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凹陷</a:t>
              </a:r>
            </a:p>
          </p:txBody>
        </p:sp>
        <p:sp>
          <p:nvSpPr>
            <p:cNvPr id="49" name="椭圆 48"/>
            <p:cNvSpPr/>
            <p:nvPr/>
          </p:nvSpPr>
          <p:spPr>
            <a:xfrm>
              <a:off x="5354660" y="20072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1</a:t>
              </a:r>
              <a:endParaRPr lang="zh-CN" altLang="en-US" dirty="0">
                <a:solidFill>
                  <a:schemeClr val="tx1"/>
                </a:solidFill>
                <a:latin typeface="Times"/>
              </a:endParaRPr>
            </a:p>
          </p:txBody>
        </p:sp>
        <p:sp>
          <p:nvSpPr>
            <p:cNvPr id="51" name="椭圆 50"/>
            <p:cNvSpPr/>
            <p:nvPr/>
          </p:nvSpPr>
          <p:spPr>
            <a:xfrm>
              <a:off x="6758430" y="3038868"/>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3</a:t>
              </a:r>
              <a:endParaRPr lang="zh-CN" altLang="en-US" dirty="0">
                <a:solidFill>
                  <a:schemeClr val="tx1"/>
                </a:solidFill>
                <a:latin typeface="Times"/>
              </a:endParaRPr>
            </a:p>
          </p:txBody>
        </p:sp>
        <p:sp>
          <p:nvSpPr>
            <p:cNvPr id="52" name="椭圆 51"/>
            <p:cNvSpPr/>
            <p:nvPr/>
          </p:nvSpPr>
          <p:spPr>
            <a:xfrm>
              <a:off x="9153132" y="3095090"/>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4</a:t>
              </a:r>
              <a:endParaRPr lang="zh-CN" altLang="en-US" dirty="0">
                <a:solidFill>
                  <a:schemeClr val="tx1"/>
                </a:solidFill>
                <a:latin typeface="Times"/>
              </a:endParaRPr>
            </a:p>
          </p:txBody>
        </p:sp>
        <p:sp>
          <p:nvSpPr>
            <p:cNvPr id="53" name="椭圆 52"/>
            <p:cNvSpPr/>
            <p:nvPr/>
          </p:nvSpPr>
          <p:spPr>
            <a:xfrm>
              <a:off x="5512614" y="4037354"/>
              <a:ext cx="288000" cy="288000"/>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p>
              <a:pPr algn="ctr"/>
              <a:r>
                <a:rPr lang="en-US" altLang="zh-CN" dirty="0">
                  <a:solidFill>
                    <a:schemeClr val="tx1"/>
                  </a:solidFill>
                  <a:latin typeface="Times"/>
                </a:rPr>
                <a:t>5</a:t>
              </a:r>
              <a:endParaRPr lang="zh-CN" altLang="en-US" dirty="0">
                <a:solidFill>
                  <a:schemeClr val="tx1"/>
                </a:solidFill>
                <a:latin typeface="Times"/>
              </a:endParaRPr>
            </a:p>
          </p:txBody>
        </p:sp>
      </p:grpSp>
      <p:sp>
        <p:nvSpPr>
          <p:cNvPr id="66" name="椭圆 65"/>
          <p:cNvSpPr/>
          <p:nvPr/>
        </p:nvSpPr>
        <p:spPr>
          <a:xfrm>
            <a:off x="3126583" y="4875684"/>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sz="1400" dirty="0"/>
              <a:t>好瓜</a:t>
            </a:r>
          </a:p>
        </p:txBody>
      </p:sp>
      <p:sp>
        <p:nvSpPr>
          <p:cNvPr id="67" name="椭圆 66"/>
          <p:cNvSpPr/>
          <p:nvPr/>
        </p:nvSpPr>
        <p:spPr>
          <a:xfrm>
            <a:off x="1275290" y="3132371"/>
            <a:ext cx="792228" cy="36097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r>
              <a:rPr lang="zh-CN" altLang="en-US" sz="1400" dirty="0"/>
              <a:t>好瓜</a:t>
            </a:r>
          </a:p>
        </p:txBody>
      </p:sp>
      <p:sp>
        <p:nvSpPr>
          <p:cNvPr id="37" name="椭圆 36"/>
          <p:cNvSpPr/>
          <p:nvPr/>
        </p:nvSpPr>
        <p:spPr>
          <a:xfrm>
            <a:off x="1186480" y="3085987"/>
            <a:ext cx="211261" cy="240652"/>
          </a:xfrm>
          <a:prstGeom prst="ellipse">
            <a:avLst/>
          </a:prstGeom>
          <a:solidFill>
            <a:schemeClr val="accent3">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t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altLang="zh-CN" dirty="0">
                <a:solidFill>
                  <a:schemeClr val="tx1"/>
                </a:solidFill>
                <a:latin typeface="Times"/>
              </a:rPr>
              <a:t>2</a:t>
            </a:r>
            <a:endParaRPr lang="zh-CN" altLang="en-US" dirty="0">
              <a:solidFill>
                <a:schemeClr val="tx1"/>
              </a:solidFill>
              <a:latin typeface="Time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剪枝处理</a:t>
            </a:r>
            <a:r>
              <a:rPr lang="en-US" altLang="zh-CN" dirty="0"/>
              <a:t>-</a:t>
            </a:r>
            <a:r>
              <a:rPr lang="zh-CN" altLang="en-US" dirty="0"/>
              <a:t>后剪枝</a:t>
            </a:r>
          </a:p>
        </p:txBody>
      </p:sp>
      <p:sp>
        <p:nvSpPr>
          <p:cNvPr id="3" name="文本占位符 2"/>
          <p:cNvSpPr>
            <a:spLocks noGrp="1"/>
          </p:cNvSpPr>
          <p:nvPr>
            <p:ph type="body" sz="quarter" idx="13"/>
          </p:nvPr>
        </p:nvSpPr>
        <p:spPr/>
        <p:txBody>
          <a:bodyPr>
            <a:normAutofit lnSpcReduction="10000"/>
          </a:bodyPr>
          <a:lstStyle/>
          <a:p>
            <a:r>
              <a:rPr lang="zh-CN" altLang="en-US" dirty="0"/>
              <a:t>后剪枝的优缺点</a:t>
            </a:r>
          </a:p>
        </p:txBody>
      </p:sp>
      <p:sp>
        <p:nvSpPr>
          <p:cNvPr id="4" name="内容占位符 3"/>
          <p:cNvSpPr>
            <a:spLocks noGrp="1"/>
          </p:cNvSpPr>
          <p:nvPr>
            <p:ph sz="quarter" idx="14"/>
          </p:nvPr>
        </p:nvSpPr>
        <p:spPr/>
        <p:txBody>
          <a:bodyPr/>
          <a:lstStyle/>
          <a:p>
            <a:r>
              <a:rPr lang="zh-CN" altLang="en-US" sz="2000" dirty="0"/>
              <a:t>优点</a:t>
            </a:r>
            <a:endParaRPr lang="en-US" altLang="zh-CN" sz="2000" dirty="0"/>
          </a:p>
          <a:p>
            <a:pPr lvl="1"/>
            <a:r>
              <a:rPr lang="zh-CN" altLang="en-US" sz="1800" dirty="0"/>
              <a:t>后剪枝比预剪枝保留了更多的分支，</a:t>
            </a:r>
            <a:r>
              <a:rPr lang="zh-CN" altLang="en-US" sz="1800" dirty="0">
                <a:solidFill>
                  <a:srgbClr val="C00000"/>
                </a:solidFill>
              </a:rPr>
              <a:t>欠拟合风险小</a:t>
            </a:r>
            <a:r>
              <a:rPr lang="zh-CN" altLang="en-US" sz="1800" dirty="0"/>
              <a:t>，</a:t>
            </a:r>
            <a:r>
              <a:rPr lang="zh-CN" altLang="en-US" sz="1800" dirty="0">
                <a:solidFill>
                  <a:srgbClr val="C00000"/>
                </a:solidFill>
              </a:rPr>
              <a:t>泛化性能往往优于预剪枝决策树</a:t>
            </a:r>
            <a:endParaRPr lang="en-US" altLang="zh-CN" sz="1800" dirty="0">
              <a:solidFill>
                <a:srgbClr val="C00000"/>
              </a:solidFill>
            </a:endParaRPr>
          </a:p>
          <a:p>
            <a:pPr lvl="1"/>
            <a:endParaRPr lang="en-US" altLang="zh-CN" sz="1800" dirty="0"/>
          </a:p>
          <a:p>
            <a:r>
              <a:rPr lang="zh-CN" altLang="en-US" sz="2000" dirty="0"/>
              <a:t>缺点</a:t>
            </a:r>
            <a:endParaRPr lang="en-US" altLang="zh-CN" sz="2000" dirty="0"/>
          </a:p>
          <a:p>
            <a:pPr lvl="1"/>
            <a:r>
              <a:rPr lang="zh-CN" altLang="en-US" sz="1800" dirty="0">
                <a:solidFill>
                  <a:srgbClr val="C00000"/>
                </a:solidFill>
              </a:rPr>
              <a:t>训练时间开销大</a:t>
            </a:r>
            <a:r>
              <a:rPr lang="zh-CN" altLang="en-US" sz="1800" dirty="0"/>
              <a:t>：后剪枝过程是在生成完全决策树之后进行的，需要自底向上对所有非叶结点逐一考察</a:t>
            </a:r>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lstStyle/>
          <a:p>
            <a:r>
              <a:rPr lang="zh-CN" altLang="en-US" dirty="0">
                <a:solidFill>
                  <a:schemeClr val="bg1">
                    <a:lumMod val="85000"/>
                  </a:schemeClr>
                </a:solidFill>
              </a:rPr>
              <a:t>基本流程</a:t>
            </a:r>
            <a:endParaRPr lang="en-US" altLang="zh-CN" dirty="0">
              <a:solidFill>
                <a:schemeClr val="bg1">
                  <a:lumMod val="85000"/>
                </a:schemeClr>
              </a:solidFill>
            </a:endParaRPr>
          </a:p>
          <a:p>
            <a:pPr marL="0" indent="0">
              <a:buNone/>
            </a:pPr>
            <a:endParaRPr lang="en-US" altLang="zh-CN" dirty="0"/>
          </a:p>
          <a:p>
            <a:r>
              <a:rPr lang="zh-CN" altLang="en-US" dirty="0">
                <a:solidFill>
                  <a:schemeClr val="bg1">
                    <a:lumMod val="85000"/>
                  </a:schemeClr>
                </a:solidFill>
              </a:rPr>
              <a:t>划分选择</a:t>
            </a:r>
            <a:endParaRPr lang="en-US" altLang="zh-CN" dirty="0">
              <a:solidFill>
                <a:schemeClr val="bg1">
                  <a:lumMod val="85000"/>
                </a:schemeClr>
              </a:solidFill>
            </a:endParaRPr>
          </a:p>
          <a:p>
            <a:pPr marL="0" indent="0">
              <a:buNone/>
            </a:pPr>
            <a:endParaRPr lang="en-US" altLang="zh-CN" dirty="0"/>
          </a:p>
          <a:p>
            <a:r>
              <a:rPr lang="zh-CN" altLang="en-US" dirty="0">
                <a:solidFill>
                  <a:schemeClr val="bg1">
                    <a:lumMod val="85000"/>
                  </a:schemeClr>
                </a:solidFill>
              </a:rPr>
              <a:t>剪枝处理</a:t>
            </a:r>
            <a:endParaRPr lang="en-US" altLang="zh-CN" dirty="0">
              <a:solidFill>
                <a:schemeClr val="bg1">
                  <a:lumMod val="85000"/>
                </a:schemeClr>
              </a:solidFill>
            </a:endParaRPr>
          </a:p>
          <a:p>
            <a:endParaRPr lang="en-US" altLang="zh-CN" dirty="0">
              <a:solidFill>
                <a:schemeClr val="bg1">
                  <a:lumMod val="85000"/>
                </a:schemeClr>
              </a:solidFill>
            </a:endParaRPr>
          </a:p>
          <a:p>
            <a:r>
              <a:rPr lang="zh-CN" altLang="en-US" dirty="0"/>
              <a:t>连续与缺失值</a:t>
            </a:r>
            <a:endParaRPr lang="en-US" altLang="zh-CN" dirty="0"/>
          </a:p>
          <a:p>
            <a:endParaRPr lang="en-US" altLang="zh-CN" dirty="0">
              <a:solidFill>
                <a:schemeClr val="bg1">
                  <a:lumMod val="85000"/>
                </a:schemeClr>
              </a:solidFill>
            </a:endParaRPr>
          </a:p>
          <a:p>
            <a:r>
              <a:rPr lang="zh-CN" altLang="en-US" dirty="0">
                <a:solidFill>
                  <a:schemeClr val="bg1">
                    <a:lumMod val="85000"/>
                  </a:schemeClr>
                </a:solidFill>
              </a:rPr>
              <a:t>多变量决策树</a:t>
            </a:r>
            <a:endParaRPr lang="en-US" altLang="zh-CN" dirty="0">
              <a:solidFill>
                <a:schemeClr val="bg1">
                  <a:lumMod val="85000"/>
                </a:schemeClr>
              </a:solidFill>
            </a:endParaRPr>
          </a:p>
          <a:p>
            <a:pPr marL="0" indent="0">
              <a:buNone/>
            </a:pPr>
            <a:endParaRPr lang="en-US" altLang="zh-CN" dirty="0">
              <a:solidFill>
                <a:schemeClr val="bg1">
                  <a:lumMod val="85000"/>
                </a:schemeClr>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连续与缺失值 </a:t>
            </a:r>
            <a:r>
              <a:rPr lang="en-US" altLang="zh-CN" dirty="0"/>
              <a:t>– </a:t>
            </a:r>
            <a:r>
              <a:rPr lang="zh-CN" altLang="en-US" dirty="0"/>
              <a:t>连续值处理</a:t>
            </a:r>
          </a:p>
        </p:txBody>
      </p:sp>
      <p:sp>
        <p:nvSpPr>
          <p:cNvPr id="6" name="内容占位符 2"/>
          <p:cNvSpPr>
            <a:spLocks noGrp="1"/>
          </p:cNvSpPr>
          <p:nvPr>
            <p:ph idx="1"/>
          </p:nvPr>
        </p:nvSpPr>
        <p:spPr/>
        <p:txBody>
          <a:bodyPr>
            <a:normAutofit/>
          </a:bodyPr>
          <a:lstStyle/>
          <a:p>
            <a:r>
              <a:rPr lang="zh-CN" altLang="en-US" dirty="0"/>
              <a:t>连续属性离散化</a:t>
            </a:r>
            <a:r>
              <a:rPr lang="en-US" altLang="zh-CN" dirty="0"/>
              <a:t>(</a:t>
            </a:r>
            <a:r>
              <a:rPr lang="zh-CN" altLang="en-US" dirty="0">
                <a:solidFill>
                  <a:srgbClr val="FF0000"/>
                </a:solidFill>
              </a:rPr>
              <a:t>二分法</a:t>
            </a:r>
            <a:r>
              <a:rPr lang="en-US" altLang="zh-CN" dirty="0"/>
              <a:t>)</a:t>
            </a:r>
          </a:p>
          <a:p>
            <a:pPr lvl="1"/>
            <a:r>
              <a:rPr lang="zh-CN" altLang="en-US" dirty="0"/>
              <a:t>第一步：假定连续属性</a:t>
            </a:r>
            <a:r>
              <a:rPr lang="en-US" altLang="zh-CN" dirty="0"/>
              <a:t>  </a:t>
            </a:r>
            <a:r>
              <a:rPr lang="zh-CN" altLang="en-US" dirty="0"/>
              <a:t>在样本集</a:t>
            </a:r>
            <a:r>
              <a:rPr lang="en-US" altLang="zh-CN" dirty="0"/>
              <a:t>  </a:t>
            </a:r>
            <a:r>
              <a:rPr lang="zh-CN" altLang="en-US" dirty="0"/>
              <a:t>上出现</a:t>
            </a:r>
            <a:r>
              <a:rPr lang="en-US" altLang="zh-CN" dirty="0"/>
              <a:t>  </a:t>
            </a:r>
            <a:r>
              <a:rPr lang="zh-CN" altLang="en-US" dirty="0"/>
              <a:t>个不同的取值，从小到大     排列，记为              ，基于划分点</a:t>
            </a:r>
            <a:r>
              <a:rPr lang="en-US" altLang="zh-CN" dirty="0"/>
              <a:t>  </a:t>
            </a:r>
            <a:r>
              <a:rPr lang="zh-CN" altLang="en-US" dirty="0"/>
              <a:t>，可将</a:t>
            </a:r>
            <a:r>
              <a:rPr lang="en-US" altLang="zh-CN" dirty="0"/>
              <a:t>  </a:t>
            </a:r>
            <a:r>
              <a:rPr lang="zh-CN" altLang="en-US" dirty="0"/>
              <a:t>分为子集    和    ，其中    包含那些在属性</a:t>
            </a:r>
            <a:r>
              <a:rPr lang="en-US" altLang="zh-CN" dirty="0"/>
              <a:t>  </a:t>
            </a:r>
            <a:r>
              <a:rPr lang="zh-CN" altLang="en-US" dirty="0"/>
              <a:t>上取值不大于</a:t>
            </a:r>
            <a:r>
              <a:rPr lang="en-US" altLang="zh-CN" dirty="0"/>
              <a:t> </a:t>
            </a:r>
            <a:r>
              <a:rPr lang="zh-CN" altLang="en-US" dirty="0"/>
              <a:t>的样本，    包含那些在属性</a:t>
            </a:r>
            <a:r>
              <a:rPr lang="en-US" altLang="zh-CN" dirty="0"/>
              <a:t>  </a:t>
            </a:r>
            <a:r>
              <a:rPr lang="zh-CN" altLang="en-US" dirty="0"/>
              <a:t>上取值大于</a:t>
            </a:r>
            <a:r>
              <a:rPr lang="en-US" altLang="zh-CN" dirty="0"/>
              <a:t> </a:t>
            </a:r>
            <a:r>
              <a:rPr lang="zh-CN" altLang="en-US" dirty="0"/>
              <a:t>的样本。考虑包含       个元素的候选划分点集合</a:t>
            </a:r>
            <a:endParaRPr lang="en-US" altLang="zh-CN" dirty="0"/>
          </a:p>
          <a:p>
            <a:pPr marL="325755" lvl="1" indent="0">
              <a:buNone/>
            </a:pPr>
            <a:endParaRPr lang="en-US" altLang="zh-CN" dirty="0"/>
          </a:p>
          <a:p>
            <a:pPr marL="325755" lvl="1" indent="0">
              <a:buNone/>
            </a:pPr>
            <a:endParaRPr lang="en-US" altLang="zh-CN" dirty="0"/>
          </a:p>
          <a:p>
            <a:pPr marL="325755" lvl="1" indent="0">
              <a:buNone/>
            </a:pPr>
            <a:endParaRPr lang="en-US" altLang="zh-CN" dirty="0"/>
          </a:p>
          <a:p>
            <a:pPr marL="325755" lvl="1" indent="0">
              <a:buNone/>
            </a:pPr>
            <a:r>
              <a:rPr lang="en-US" altLang="zh-CN" dirty="0"/>
              <a:t>    </a:t>
            </a:r>
            <a:r>
              <a:rPr lang="zh-CN" altLang="en-US" dirty="0"/>
              <a:t>即把区间          的中位点        作为候选划分点</a:t>
            </a:r>
            <a:endParaRPr lang="en-US" altLang="zh-CN" dirty="0"/>
          </a:p>
          <a:p>
            <a:pPr lvl="1"/>
            <a:endParaRPr lang="en-US" altLang="zh-CN" dirty="0"/>
          </a:p>
          <a:p>
            <a:pPr lvl="1"/>
            <a:endParaRPr lang="en-US" altLang="zh-CN" dirty="0"/>
          </a:p>
          <a:p>
            <a:pPr marL="325755" lvl="1" indent="0">
              <a:buNone/>
            </a:pPr>
            <a:endParaRPr lang="en-US" altLang="zh-CN" dirty="0"/>
          </a:p>
          <a:p>
            <a:pPr lvl="1"/>
            <a:endParaRPr lang="en-US" altLang="zh-CN" dirty="0"/>
          </a:p>
          <a:p>
            <a:pPr marL="325755" lvl="1" indent="0">
              <a:buNone/>
            </a:pPr>
            <a:endParaRPr lang="zh-CN" altLang="en-US" dirty="0"/>
          </a:p>
        </p:txBody>
      </p:sp>
      <p:graphicFrame>
        <p:nvGraphicFramePr>
          <p:cNvPr id="3" name="对象 2"/>
          <p:cNvGraphicFramePr>
            <a:graphicFrameLocks noChangeAspect="1"/>
          </p:cNvGraphicFramePr>
          <p:nvPr/>
        </p:nvGraphicFramePr>
        <p:xfrm>
          <a:off x="2408240" y="1852615"/>
          <a:ext cx="1106487" cy="306387"/>
        </p:xfrm>
        <a:graphic>
          <a:graphicData uri="http://schemas.openxmlformats.org/presentationml/2006/ole">
            <mc:AlternateContent xmlns:mc="http://schemas.openxmlformats.org/markup-compatibility/2006">
              <mc:Choice xmlns:v="urn:schemas-microsoft-com:vml" Requires="v">
                <p:oleObj name="Formula" r:id="rId2" imgW="5095875" imgH="1400175" progId="Equation.Ribbit">
                  <p:embed/>
                </p:oleObj>
              </mc:Choice>
              <mc:Fallback>
                <p:oleObj name="Formula" r:id="rId2" imgW="5095875" imgH="1400175" progId="Equation.Ribbit">
                  <p:embed/>
                  <p:pic>
                    <p:nvPicPr>
                      <p:cNvPr id="0" name="图片 18451"/>
                      <p:cNvPicPr/>
                      <p:nvPr/>
                    </p:nvPicPr>
                    <p:blipFill>
                      <a:blip r:embed="rId3"/>
                      <a:stretch>
                        <a:fillRect/>
                      </a:stretch>
                    </p:blipFill>
                    <p:spPr>
                      <a:xfrm>
                        <a:off x="2408240" y="1852615"/>
                        <a:ext cx="1106487" cy="306387"/>
                      </a:xfrm>
                      <a:prstGeom prst="rect">
                        <a:avLst/>
                      </a:prstGeom>
                    </p:spPr>
                  </p:pic>
                </p:oleObj>
              </mc:Fallback>
            </mc:AlternateContent>
          </a:graphicData>
        </a:graphic>
      </p:graphicFrame>
      <p:graphicFrame>
        <p:nvGraphicFramePr>
          <p:cNvPr id="4" name="对象 3"/>
          <p:cNvGraphicFramePr>
            <a:graphicFrameLocks noChangeAspect="1"/>
          </p:cNvGraphicFramePr>
          <p:nvPr/>
        </p:nvGraphicFramePr>
        <p:xfrm>
          <a:off x="7234061" y="1881188"/>
          <a:ext cx="306387" cy="247650"/>
        </p:xfrm>
        <a:graphic>
          <a:graphicData uri="http://schemas.openxmlformats.org/presentationml/2006/ole">
            <mc:AlternateContent xmlns:mc="http://schemas.openxmlformats.org/markup-compatibility/2006">
              <mc:Choice xmlns:v="urn:schemas-microsoft-com:vml" Requires="v">
                <p:oleObj name="Formula" r:id="rId4" imgW="1552575" imgH="1257300" progId="Equation.Ribbit">
                  <p:embed/>
                </p:oleObj>
              </mc:Choice>
              <mc:Fallback>
                <p:oleObj name="Formula" r:id="rId4" imgW="1552575" imgH="1257300" progId="Equation.Ribbit">
                  <p:embed/>
                  <p:pic>
                    <p:nvPicPr>
                      <p:cNvPr id="0" name="图片 18452"/>
                      <p:cNvPicPr/>
                      <p:nvPr/>
                    </p:nvPicPr>
                    <p:blipFill>
                      <a:blip r:embed="rId5"/>
                      <a:stretch>
                        <a:fillRect/>
                      </a:stretch>
                    </p:blipFill>
                    <p:spPr>
                      <a:xfrm>
                        <a:off x="7234061" y="1881188"/>
                        <a:ext cx="306387" cy="247650"/>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7832727" y="1851025"/>
          <a:ext cx="309563" cy="280988"/>
        </p:xfrm>
        <a:graphic>
          <a:graphicData uri="http://schemas.openxmlformats.org/presentationml/2006/ole">
            <mc:AlternateContent xmlns:mc="http://schemas.openxmlformats.org/markup-compatibility/2006">
              <mc:Choice xmlns:v="urn:schemas-microsoft-com:vml" Requires="v">
                <p:oleObj name="Formula" r:id="rId6" imgW="1571625" imgH="1409700" progId="Equation.Ribbit">
                  <p:embed/>
                </p:oleObj>
              </mc:Choice>
              <mc:Fallback>
                <p:oleObj name="Formula" r:id="rId6" imgW="1571625" imgH="1409700" progId="Equation.Ribbit">
                  <p:embed/>
                  <p:pic>
                    <p:nvPicPr>
                      <p:cNvPr id="0" name="图片 18453"/>
                      <p:cNvPicPr/>
                      <p:nvPr/>
                    </p:nvPicPr>
                    <p:blipFill>
                      <a:blip r:embed="rId7"/>
                      <a:stretch>
                        <a:fillRect/>
                      </a:stretch>
                    </p:blipFill>
                    <p:spPr>
                      <a:xfrm>
                        <a:off x="7832727" y="1851025"/>
                        <a:ext cx="309563" cy="280988"/>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1308100" y="2151065"/>
          <a:ext cx="306388" cy="249237"/>
        </p:xfrm>
        <a:graphic>
          <a:graphicData uri="http://schemas.openxmlformats.org/presentationml/2006/ole">
            <mc:AlternateContent xmlns:mc="http://schemas.openxmlformats.org/markup-compatibility/2006">
              <mc:Choice xmlns:v="urn:schemas-microsoft-com:vml" Requires="v">
                <p:oleObj name="Formula" r:id="rId8" imgW="1552575" imgH="1257300" progId="Equation.Ribbit">
                  <p:embed/>
                </p:oleObj>
              </mc:Choice>
              <mc:Fallback>
                <p:oleObj name="Formula" r:id="rId8" imgW="1552575" imgH="1257300" progId="Equation.Ribbit">
                  <p:embed/>
                  <p:pic>
                    <p:nvPicPr>
                      <p:cNvPr id="0" name="图片 18454"/>
                      <p:cNvPicPr/>
                      <p:nvPr/>
                    </p:nvPicPr>
                    <p:blipFill>
                      <a:blip r:embed="rId5"/>
                      <a:stretch>
                        <a:fillRect/>
                      </a:stretch>
                    </p:blipFill>
                    <p:spPr>
                      <a:xfrm>
                        <a:off x="1308100" y="2151065"/>
                        <a:ext cx="306388" cy="249237"/>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6236751" y="2125663"/>
          <a:ext cx="309562" cy="279400"/>
        </p:xfrm>
        <a:graphic>
          <a:graphicData uri="http://schemas.openxmlformats.org/presentationml/2006/ole">
            <mc:AlternateContent xmlns:mc="http://schemas.openxmlformats.org/markup-compatibility/2006">
              <mc:Choice xmlns:v="urn:schemas-microsoft-com:vml" Requires="v">
                <p:oleObj name="Formula" r:id="rId9" imgW="1571625" imgH="1409700" progId="Equation.Ribbit">
                  <p:embed/>
                </p:oleObj>
              </mc:Choice>
              <mc:Fallback>
                <p:oleObj name="Formula" r:id="rId9" imgW="1571625" imgH="1409700" progId="Equation.Ribbit">
                  <p:embed/>
                  <p:pic>
                    <p:nvPicPr>
                      <p:cNvPr id="0" name="图片 18455"/>
                      <p:cNvPicPr/>
                      <p:nvPr/>
                    </p:nvPicPr>
                    <p:blipFill>
                      <a:blip r:embed="rId7"/>
                      <a:stretch>
                        <a:fillRect/>
                      </a:stretch>
                    </p:blipFill>
                    <p:spPr>
                      <a:xfrm>
                        <a:off x="6236751" y="2125663"/>
                        <a:ext cx="309562" cy="27940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2484440" y="2865438"/>
          <a:ext cx="4433887" cy="679450"/>
        </p:xfrm>
        <a:graphic>
          <a:graphicData uri="http://schemas.openxmlformats.org/presentationml/2006/ole">
            <mc:AlternateContent xmlns:mc="http://schemas.openxmlformats.org/markup-compatibility/2006">
              <mc:Choice xmlns:v="urn:schemas-microsoft-com:vml" Requires="v">
                <p:oleObj name="Formula" r:id="rId10" imgW="14811375" imgH="2257425" progId="Equation.Ribbit">
                  <p:embed/>
                </p:oleObj>
              </mc:Choice>
              <mc:Fallback>
                <p:oleObj name="Formula" r:id="rId10" imgW="14811375" imgH="2257425" progId="Equation.Ribbit">
                  <p:embed/>
                  <p:pic>
                    <p:nvPicPr>
                      <p:cNvPr id="0" name="图片 18456"/>
                      <p:cNvPicPr/>
                      <p:nvPr/>
                    </p:nvPicPr>
                    <p:blipFill>
                      <a:blip r:embed="rId11"/>
                      <a:stretch>
                        <a:fillRect/>
                      </a:stretch>
                    </p:blipFill>
                    <p:spPr>
                      <a:xfrm>
                        <a:off x="2484440" y="2865438"/>
                        <a:ext cx="4433887" cy="679450"/>
                      </a:xfrm>
                      <a:prstGeom prst="rect">
                        <a:avLst/>
                      </a:prstGeom>
                    </p:spPr>
                  </p:pic>
                </p:oleObj>
              </mc:Fallback>
            </mc:AlternateContent>
          </a:graphicData>
        </a:graphic>
      </p:graphicFrame>
      <p:graphicFrame>
        <p:nvGraphicFramePr>
          <p:cNvPr id="15" name="对象 14"/>
          <p:cNvGraphicFramePr>
            <a:graphicFrameLocks noChangeAspect="1"/>
          </p:cNvGraphicFramePr>
          <p:nvPr/>
        </p:nvGraphicFramePr>
        <p:xfrm>
          <a:off x="2087565" y="3760788"/>
          <a:ext cx="784225" cy="277812"/>
        </p:xfrm>
        <a:graphic>
          <a:graphicData uri="http://schemas.openxmlformats.org/presentationml/2006/ole">
            <mc:AlternateContent xmlns:mc="http://schemas.openxmlformats.org/markup-compatibility/2006">
              <mc:Choice xmlns:v="urn:schemas-microsoft-com:vml" Requires="v">
                <p:oleObj name="Formula" r:id="rId12" imgW="3933825" imgH="1390650" progId="Equation.Ribbit">
                  <p:embed/>
                </p:oleObj>
              </mc:Choice>
              <mc:Fallback>
                <p:oleObj name="Formula" r:id="rId12" imgW="3933825" imgH="1390650" progId="Equation.Ribbit">
                  <p:embed/>
                  <p:pic>
                    <p:nvPicPr>
                      <p:cNvPr id="0" name="图片 18457"/>
                      <p:cNvPicPr/>
                      <p:nvPr/>
                    </p:nvPicPr>
                    <p:blipFill>
                      <a:blip r:embed="rId13"/>
                      <a:stretch>
                        <a:fillRect/>
                      </a:stretch>
                    </p:blipFill>
                    <p:spPr>
                      <a:xfrm>
                        <a:off x="2087565" y="3760788"/>
                        <a:ext cx="784225" cy="277812"/>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4006850" y="3712807"/>
          <a:ext cx="641350" cy="344487"/>
        </p:xfrm>
        <a:graphic>
          <a:graphicData uri="http://schemas.openxmlformats.org/presentationml/2006/ole">
            <mc:AlternateContent xmlns:mc="http://schemas.openxmlformats.org/markup-compatibility/2006">
              <mc:Choice xmlns:v="urn:schemas-microsoft-com:vml" Requires="v">
                <p:oleObj name="Formula" r:id="rId14" imgW="3105150" imgH="1666875" progId="Equation.Ribbit">
                  <p:embed/>
                </p:oleObj>
              </mc:Choice>
              <mc:Fallback>
                <p:oleObj name="Formula" r:id="rId14" imgW="3105150" imgH="1666875" progId="Equation.Ribbit">
                  <p:embed/>
                  <p:pic>
                    <p:nvPicPr>
                      <p:cNvPr id="0" name="图片 18458"/>
                      <p:cNvPicPr/>
                      <p:nvPr/>
                    </p:nvPicPr>
                    <p:blipFill>
                      <a:blip r:embed="rId15"/>
                      <a:stretch>
                        <a:fillRect/>
                      </a:stretch>
                    </p:blipFill>
                    <p:spPr>
                      <a:xfrm>
                        <a:off x="4006850" y="3712807"/>
                        <a:ext cx="641350" cy="344487"/>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3562352" y="1590675"/>
          <a:ext cx="188913" cy="306388"/>
        </p:xfrm>
        <a:graphic>
          <a:graphicData uri="http://schemas.openxmlformats.org/presentationml/2006/ole">
            <mc:AlternateContent xmlns:mc="http://schemas.openxmlformats.org/markup-compatibility/2006">
              <mc:Choice xmlns:v="urn:schemas-microsoft-com:vml" Requires="v">
                <p:oleObj name="Formula" r:id="rId16" imgW="600075" imgH="971550" progId="Equation.Ribbit">
                  <p:embed/>
                </p:oleObj>
              </mc:Choice>
              <mc:Fallback>
                <p:oleObj name="Formula" r:id="rId16" imgW="600075" imgH="971550" progId="Equation.Ribbit">
                  <p:embed/>
                  <p:pic>
                    <p:nvPicPr>
                      <p:cNvPr id="0" name="图片 18459"/>
                      <p:cNvPicPr/>
                      <p:nvPr/>
                    </p:nvPicPr>
                    <p:blipFill>
                      <a:blip r:embed="rId17"/>
                      <a:stretch>
                        <a:fillRect/>
                      </a:stretch>
                    </p:blipFill>
                    <p:spPr>
                      <a:xfrm>
                        <a:off x="3562352" y="1590675"/>
                        <a:ext cx="188913" cy="306388"/>
                      </a:xfrm>
                      <a:prstGeom prst="rect">
                        <a:avLst/>
                      </a:prstGeom>
                    </p:spPr>
                  </p:pic>
                </p:oleObj>
              </mc:Fallback>
            </mc:AlternateContent>
          </a:graphicData>
        </a:graphic>
      </p:graphicFrame>
      <p:graphicFrame>
        <p:nvGraphicFramePr>
          <p:cNvPr id="17" name="对象 16"/>
          <p:cNvGraphicFramePr>
            <a:graphicFrameLocks noChangeAspect="1"/>
          </p:cNvGraphicFramePr>
          <p:nvPr/>
        </p:nvGraphicFramePr>
        <p:xfrm>
          <a:off x="4767265" y="1595440"/>
          <a:ext cx="200025" cy="268287"/>
        </p:xfrm>
        <a:graphic>
          <a:graphicData uri="http://schemas.openxmlformats.org/presentationml/2006/ole">
            <mc:AlternateContent xmlns:mc="http://schemas.openxmlformats.org/markup-compatibility/2006">
              <mc:Choice xmlns:v="urn:schemas-microsoft-com:vml" Requires="v">
                <p:oleObj name="Formula" r:id="rId18" imgW="933450" imgH="1247775" progId="Equation.Ribbit">
                  <p:embed/>
                </p:oleObj>
              </mc:Choice>
              <mc:Fallback>
                <p:oleObj name="Formula" r:id="rId18" imgW="933450" imgH="1247775" progId="Equation.Ribbit">
                  <p:embed/>
                  <p:pic>
                    <p:nvPicPr>
                      <p:cNvPr id="0" name="图片 18460"/>
                      <p:cNvPicPr/>
                      <p:nvPr/>
                    </p:nvPicPr>
                    <p:blipFill>
                      <a:blip r:embed="rId19"/>
                      <a:stretch>
                        <a:fillRect/>
                      </a:stretch>
                    </p:blipFill>
                    <p:spPr>
                      <a:xfrm>
                        <a:off x="4767265" y="1595440"/>
                        <a:ext cx="200025" cy="268287"/>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5697538" y="1589088"/>
          <a:ext cx="209550" cy="290512"/>
        </p:xfrm>
        <a:graphic>
          <a:graphicData uri="http://schemas.openxmlformats.org/presentationml/2006/ole">
            <mc:AlternateContent xmlns:mc="http://schemas.openxmlformats.org/markup-compatibility/2006">
              <mc:Choice xmlns:v="urn:schemas-microsoft-com:vml" Requires="v">
                <p:oleObj name="Formula" r:id="rId20" imgW="695325" imgH="971550" progId="Equation.Ribbit">
                  <p:embed/>
                </p:oleObj>
              </mc:Choice>
              <mc:Fallback>
                <p:oleObj name="Formula" r:id="rId20" imgW="695325" imgH="971550" progId="Equation.Ribbit">
                  <p:embed/>
                  <p:pic>
                    <p:nvPicPr>
                      <p:cNvPr id="0" name="图片 18461"/>
                      <p:cNvPicPr/>
                      <p:nvPr/>
                    </p:nvPicPr>
                    <p:blipFill>
                      <a:blip r:embed="rId21"/>
                      <a:stretch>
                        <a:fillRect/>
                      </a:stretch>
                    </p:blipFill>
                    <p:spPr>
                      <a:xfrm>
                        <a:off x="5697538" y="1589088"/>
                        <a:ext cx="209550" cy="290512"/>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5122863" y="1862138"/>
          <a:ext cx="112712" cy="311150"/>
        </p:xfrm>
        <a:graphic>
          <a:graphicData uri="http://schemas.openxmlformats.org/presentationml/2006/ole">
            <mc:AlternateContent xmlns:mc="http://schemas.openxmlformats.org/markup-compatibility/2006">
              <mc:Choice xmlns:v="urn:schemas-microsoft-com:vml" Requires="v">
                <p:oleObj name="Formula" r:id="rId22" imgW="428625" imgH="1181100" progId="Equation.Ribbit">
                  <p:embed/>
                </p:oleObj>
              </mc:Choice>
              <mc:Fallback>
                <p:oleObj name="Formula" r:id="rId22" imgW="428625" imgH="1181100" progId="Equation.Ribbit">
                  <p:embed/>
                  <p:pic>
                    <p:nvPicPr>
                      <p:cNvPr id="0" name="图片 18462"/>
                      <p:cNvPicPr/>
                      <p:nvPr/>
                    </p:nvPicPr>
                    <p:blipFill>
                      <a:blip r:embed="rId23"/>
                      <a:stretch>
                        <a:fillRect/>
                      </a:stretch>
                    </p:blipFill>
                    <p:spPr>
                      <a:xfrm>
                        <a:off x="5122863" y="1862138"/>
                        <a:ext cx="112712" cy="311150"/>
                      </a:xfrm>
                      <a:prstGeom prst="rect">
                        <a:avLst/>
                      </a:prstGeom>
                    </p:spPr>
                  </p:pic>
                </p:oleObj>
              </mc:Fallback>
            </mc:AlternateContent>
          </a:graphicData>
        </a:graphic>
      </p:graphicFrame>
      <p:graphicFrame>
        <p:nvGraphicFramePr>
          <p:cNvPr id="18" name="对象 17"/>
          <p:cNvGraphicFramePr>
            <a:graphicFrameLocks noChangeAspect="1"/>
          </p:cNvGraphicFramePr>
          <p:nvPr/>
        </p:nvGraphicFramePr>
        <p:xfrm>
          <a:off x="6013629" y="1862140"/>
          <a:ext cx="198438" cy="268287"/>
        </p:xfrm>
        <a:graphic>
          <a:graphicData uri="http://schemas.openxmlformats.org/presentationml/2006/ole">
            <mc:AlternateContent xmlns:mc="http://schemas.openxmlformats.org/markup-compatibility/2006">
              <mc:Choice xmlns:v="urn:schemas-microsoft-com:vml" Requires="v">
                <p:oleObj name="Formula" r:id="rId24" imgW="933450" imgH="1247775" progId="Equation.Ribbit">
                  <p:embed/>
                </p:oleObj>
              </mc:Choice>
              <mc:Fallback>
                <p:oleObj name="Formula" r:id="rId24" imgW="933450" imgH="1247775" progId="Equation.Ribbit">
                  <p:embed/>
                  <p:pic>
                    <p:nvPicPr>
                      <p:cNvPr id="0" name="图片 18463"/>
                      <p:cNvPicPr/>
                      <p:nvPr/>
                    </p:nvPicPr>
                    <p:blipFill>
                      <a:blip r:embed="rId19"/>
                      <a:stretch>
                        <a:fillRect/>
                      </a:stretch>
                    </p:blipFill>
                    <p:spPr>
                      <a:xfrm>
                        <a:off x="6013629" y="1862140"/>
                        <a:ext cx="198438" cy="268287"/>
                      </a:xfrm>
                      <a:prstGeom prst="rect">
                        <a:avLst/>
                      </a:prstGeom>
                    </p:spPr>
                  </p:pic>
                </p:oleObj>
              </mc:Fallback>
            </mc:AlternateContent>
          </a:graphicData>
        </a:graphic>
      </p:graphicFrame>
      <p:graphicFrame>
        <p:nvGraphicFramePr>
          <p:cNvPr id="19" name="对象 18"/>
          <p:cNvGraphicFramePr>
            <a:graphicFrameLocks noChangeAspect="1"/>
          </p:cNvGraphicFramePr>
          <p:nvPr/>
        </p:nvGraphicFramePr>
        <p:xfrm>
          <a:off x="3441700" y="2135188"/>
          <a:ext cx="190500" cy="304800"/>
        </p:xfrm>
        <a:graphic>
          <a:graphicData uri="http://schemas.openxmlformats.org/presentationml/2006/ole">
            <mc:AlternateContent xmlns:mc="http://schemas.openxmlformats.org/markup-compatibility/2006">
              <mc:Choice xmlns:v="urn:schemas-microsoft-com:vml" Requires="v">
                <p:oleObj name="Formula" r:id="rId25" imgW="600075" imgH="971550" progId="Equation.Ribbit">
                  <p:embed/>
                </p:oleObj>
              </mc:Choice>
              <mc:Fallback>
                <p:oleObj name="Formula" r:id="rId25" imgW="600075" imgH="971550" progId="Equation.Ribbit">
                  <p:embed/>
                  <p:pic>
                    <p:nvPicPr>
                      <p:cNvPr id="0" name="图片 18464"/>
                      <p:cNvPicPr/>
                      <p:nvPr/>
                    </p:nvPicPr>
                    <p:blipFill>
                      <a:blip r:embed="rId17"/>
                      <a:stretch>
                        <a:fillRect/>
                      </a:stretch>
                    </p:blipFill>
                    <p:spPr>
                      <a:xfrm>
                        <a:off x="3441700" y="2135188"/>
                        <a:ext cx="190500" cy="304800"/>
                      </a:xfrm>
                      <a:prstGeom prst="rect">
                        <a:avLst/>
                      </a:prstGeom>
                    </p:spPr>
                  </p:pic>
                </p:oleObj>
              </mc:Fallback>
            </mc:AlternateContent>
          </a:graphicData>
        </a:graphic>
      </p:graphicFrame>
      <p:graphicFrame>
        <p:nvGraphicFramePr>
          <p:cNvPr id="20" name="对象 19"/>
          <p:cNvGraphicFramePr>
            <a:graphicFrameLocks noChangeAspect="1"/>
          </p:cNvGraphicFramePr>
          <p:nvPr/>
        </p:nvGraphicFramePr>
        <p:xfrm>
          <a:off x="5109178" y="2120900"/>
          <a:ext cx="112713" cy="311150"/>
        </p:xfrm>
        <a:graphic>
          <a:graphicData uri="http://schemas.openxmlformats.org/presentationml/2006/ole">
            <mc:AlternateContent xmlns:mc="http://schemas.openxmlformats.org/markup-compatibility/2006">
              <mc:Choice xmlns:v="urn:schemas-microsoft-com:vml" Requires="v">
                <p:oleObj name="Formula" r:id="rId26" imgW="428625" imgH="1181100" progId="Equation.Ribbit">
                  <p:embed/>
                </p:oleObj>
              </mc:Choice>
              <mc:Fallback>
                <p:oleObj name="Formula" r:id="rId26" imgW="428625" imgH="1181100" progId="Equation.Ribbit">
                  <p:embed/>
                  <p:pic>
                    <p:nvPicPr>
                      <p:cNvPr id="0" name="图片 18465"/>
                      <p:cNvPicPr/>
                      <p:nvPr/>
                    </p:nvPicPr>
                    <p:blipFill>
                      <a:blip r:embed="rId23"/>
                      <a:stretch>
                        <a:fillRect/>
                      </a:stretch>
                    </p:blipFill>
                    <p:spPr>
                      <a:xfrm>
                        <a:off x="5109178" y="2120900"/>
                        <a:ext cx="112713" cy="311150"/>
                      </a:xfrm>
                      <a:prstGeom prst="rect">
                        <a:avLst/>
                      </a:prstGeom>
                    </p:spPr>
                  </p:pic>
                </p:oleObj>
              </mc:Fallback>
            </mc:AlternateContent>
          </a:graphicData>
        </a:graphic>
      </p:graphicFrame>
      <p:graphicFrame>
        <p:nvGraphicFramePr>
          <p:cNvPr id="21" name="对象 20"/>
          <p:cNvGraphicFramePr>
            <a:graphicFrameLocks noChangeAspect="1"/>
          </p:cNvGraphicFramePr>
          <p:nvPr/>
        </p:nvGraphicFramePr>
        <p:xfrm>
          <a:off x="8396288" y="2149477"/>
          <a:ext cx="188912" cy="303213"/>
        </p:xfrm>
        <a:graphic>
          <a:graphicData uri="http://schemas.openxmlformats.org/presentationml/2006/ole">
            <mc:AlternateContent xmlns:mc="http://schemas.openxmlformats.org/markup-compatibility/2006">
              <mc:Choice xmlns:v="urn:schemas-microsoft-com:vml" Requires="v">
                <p:oleObj name="Formula" r:id="rId27" imgW="600075" imgH="971550" progId="Equation.Ribbit">
                  <p:embed/>
                </p:oleObj>
              </mc:Choice>
              <mc:Fallback>
                <p:oleObj name="Formula" r:id="rId27" imgW="600075" imgH="971550" progId="Equation.Ribbit">
                  <p:embed/>
                  <p:pic>
                    <p:nvPicPr>
                      <p:cNvPr id="0" name="图片 18466"/>
                      <p:cNvPicPr/>
                      <p:nvPr/>
                    </p:nvPicPr>
                    <p:blipFill>
                      <a:blip r:embed="rId17"/>
                      <a:stretch>
                        <a:fillRect/>
                      </a:stretch>
                    </p:blipFill>
                    <p:spPr>
                      <a:xfrm>
                        <a:off x="8396288" y="2149477"/>
                        <a:ext cx="188912" cy="303213"/>
                      </a:xfrm>
                      <a:prstGeom prst="rect">
                        <a:avLst/>
                      </a:prstGeom>
                    </p:spPr>
                  </p:pic>
                </p:oleObj>
              </mc:Fallback>
            </mc:AlternateContent>
          </a:graphicData>
        </a:graphic>
      </p:graphicFrame>
      <p:graphicFrame>
        <p:nvGraphicFramePr>
          <p:cNvPr id="22" name="对象 21"/>
          <p:cNvGraphicFramePr>
            <a:graphicFrameLocks noChangeAspect="1"/>
          </p:cNvGraphicFramePr>
          <p:nvPr/>
        </p:nvGraphicFramePr>
        <p:xfrm>
          <a:off x="2292953" y="2386313"/>
          <a:ext cx="112713" cy="311150"/>
        </p:xfrm>
        <a:graphic>
          <a:graphicData uri="http://schemas.openxmlformats.org/presentationml/2006/ole">
            <mc:AlternateContent xmlns:mc="http://schemas.openxmlformats.org/markup-compatibility/2006">
              <mc:Choice xmlns:v="urn:schemas-microsoft-com:vml" Requires="v">
                <p:oleObj name="Formula" r:id="rId28" imgW="428625" imgH="1181100" progId="Equation.Ribbit">
                  <p:embed/>
                </p:oleObj>
              </mc:Choice>
              <mc:Fallback>
                <p:oleObj name="Formula" r:id="rId28" imgW="428625" imgH="1181100" progId="Equation.Ribbit">
                  <p:embed/>
                  <p:pic>
                    <p:nvPicPr>
                      <p:cNvPr id="0" name="图片 18467"/>
                      <p:cNvPicPr/>
                      <p:nvPr/>
                    </p:nvPicPr>
                    <p:blipFill>
                      <a:blip r:embed="rId23"/>
                      <a:stretch>
                        <a:fillRect/>
                      </a:stretch>
                    </p:blipFill>
                    <p:spPr>
                      <a:xfrm>
                        <a:off x="2292953" y="2386313"/>
                        <a:ext cx="112713" cy="311150"/>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4462463" y="2406650"/>
          <a:ext cx="539750" cy="255588"/>
        </p:xfrm>
        <a:graphic>
          <a:graphicData uri="http://schemas.openxmlformats.org/presentationml/2006/ole">
            <mc:AlternateContent xmlns:mc="http://schemas.openxmlformats.org/markup-compatibility/2006">
              <mc:Choice xmlns:v="urn:schemas-microsoft-com:vml" Requires="v">
                <p:oleObj name="Formula" r:id="rId29" imgW="2590800" imgH="1219200" progId="Equation.Ribbit">
                  <p:embed/>
                </p:oleObj>
              </mc:Choice>
              <mc:Fallback>
                <p:oleObj name="Formula" r:id="rId29" imgW="2590800" imgH="1219200" progId="Equation.Ribbit">
                  <p:embed/>
                  <p:pic>
                    <p:nvPicPr>
                      <p:cNvPr id="0" name="图片 18468"/>
                      <p:cNvPicPr/>
                      <p:nvPr/>
                    </p:nvPicPr>
                    <p:blipFill>
                      <a:blip r:embed="rId30"/>
                      <a:stretch>
                        <a:fillRect/>
                      </a:stretch>
                    </p:blipFill>
                    <p:spPr>
                      <a:xfrm>
                        <a:off x="4462463" y="2406650"/>
                        <a:ext cx="539750" cy="255588"/>
                      </a:xfrm>
                      <a:prstGeom prst="rect">
                        <a:avLst/>
                      </a:prstGeom>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 </a:t>
            </a:r>
            <a:r>
              <a:rPr lang="en-US" altLang="zh-CN" dirty="0"/>
              <a:t>– </a:t>
            </a:r>
            <a:r>
              <a:rPr lang="zh-CN" altLang="en-US" dirty="0"/>
              <a:t>连续值处理</a:t>
            </a:r>
          </a:p>
        </p:txBody>
      </p:sp>
      <p:sp>
        <p:nvSpPr>
          <p:cNvPr id="3" name="内容占位符 2"/>
          <p:cNvSpPr>
            <a:spLocks noGrp="1"/>
          </p:cNvSpPr>
          <p:nvPr>
            <p:ph idx="1"/>
          </p:nvPr>
        </p:nvSpPr>
        <p:spPr/>
        <p:txBody>
          <a:bodyPr/>
          <a:lstStyle/>
          <a:p>
            <a:r>
              <a:rPr lang="zh-CN" altLang="en-US" dirty="0"/>
              <a:t>连续属性离散化</a:t>
            </a:r>
            <a:r>
              <a:rPr lang="en-US" altLang="zh-CN" dirty="0"/>
              <a:t>(</a:t>
            </a:r>
            <a:r>
              <a:rPr lang="zh-CN" altLang="en-US" dirty="0">
                <a:solidFill>
                  <a:srgbClr val="FF0000"/>
                </a:solidFill>
              </a:rPr>
              <a:t>二分法</a:t>
            </a:r>
            <a:r>
              <a:rPr lang="en-US" altLang="zh-CN" dirty="0"/>
              <a:t>)</a:t>
            </a:r>
          </a:p>
          <a:p>
            <a:pPr lvl="1"/>
            <a:r>
              <a:rPr lang="zh-CN" altLang="en-US" dirty="0"/>
              <a:t>第二步：采用离散属性值方法，考察这些划分点，选取最优的划分点进行样本集合的划分</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marL="325755" lvl="1" indent="0">
              <a:buNone/>
            </a:pPr>
            <a:endParaRPr lang="en-US" altLang="zh-CN" dirty="0"/>
          </a:p>
          <a:p>
            <a:pPr marL="325755" lvl="1" indent="0">
              <a:buNone/>
            </a:pPr>
            <a:r>
              <a:rPr lang="en-US" altLang="zh-CN" dirty="0"/>
              <a:t>    </a:t>
            </a:r>
            <a:r>
              <a:rPr lang="zh-CN" altLang="en-US" dirty="0"/>
              <a:t>其中                 是样本集</a:t>
            </a:r>
            <a:r>
              <a:rPr lang="en-US" altLang="zh-CN" dirty="0"/>
              <a:t>  </a:t>
            </a:r>
            <a:r>
              <a:rPr lang="zh-CN" altLang="en-US" dirty="0"/>
              <a:t>基于划分点</a:t>
            </a:r>
            <a:r>
              <a:rPr lang="en-US" altLang="zh-CN" dirty="0"/>
              <a:t>  </a:t>
            </a:r>
            <a:r>
              <a:rPr lang="zh-CN" altLang="en-US" dirty="0"/>
              <a:t>二分后的信息增益，于是， 就可选择使                 最大化的划分点</a:t>
            </a:r>
            <a:endParaRPr lang="en-US" altLang="zh-CN" dirty="0"/>
          </a:p>
          <a:p>
            <a:pPr marL="782955" lvl="2" indent="0">
              <a:buNone/>
            </a:pPr>
            <a:endParaRPr lang="zh-CN" altLang="en-US" dirty="0"/>
          </a:p>
        </p:txBody>
      </p:sp>
      <p:graphicFrame>
        <p:nvGraphicFramePr>
          <p:cNvPr id="4" name="对象 3"/>
          <p:cNvGraphicFramePr>
            <a:graphicFrameLocks noChangeAspect="1"/>
          </p:cNvGraphicFramePr>
          <p:nvPr/>
        </p:nvGraphicFramePr>
        <p:xfrm>
          <a:off x="3278190" y="2943225"/>
          <a:ext cx="4219575" cy="782638"/>
        </p:xfrm>
        <a:graphic>
          <a:graphicData uri="http://schemas.openxmlformats.org/presentationml/2006/ole">
            <mc:AlternateContent xmlns:mc="http://schemas.openxmlformats.org/markup-compatibility/2006">
              <mc:Choice xmlns:v="urn:schemas-microsoft-com:vml" Requires="v">
                <p:oleObj name="Formula" r:id="rId2" imgW="18507075" imgH="3429000" progId="Equation.Ribbit">
                  <p:embed/>
                </p:oleObj>
              </mc:Choice>
              <mc:Fallback>
                <p:oleObj name="Formula" r:id="rId2" imgW="18507075" imgH="3429000" progId="Equation.Ribbit">
                  <p:embed/>
                  <p:pic>
                    <p:nvPicPr>
                      <p:cNvPr id="0" name="图片 19463"/>
                      <p:cNvPicPr/>
                      <p:nvPr/>
                    </p:nvPicPr>
                    <p:blipFill>
                      <a:blip r:embed="rId3"/>
                      <a:stretch>
                        <a:fillRect/>
                      </a:stretch>
                    </p:blipFill>
                    <p:spPr>
                      <a:xfrm>
                        <a:off x="3278190" y="2943225"/>
                        <a:ext cx="4219575" cy="782638"/>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1906590" y="2473325"/>
          <a:ext cx="3571875" cy="419100"/>
        </p:xfrm>
        <a:graphic>
          <a:graphicData uri="http://schemas.openxmlformats.org/presentationml/2006/ole">
            <mc:AlternateContent xmlns:mc="http://schemas.openxmlformats.org/markup-compatibility/2006">
              <mc:Choice xmlns:v="urn:schemas-microsoft-com:vml" Requires="v">
                <p:oleObj name="Formula" r:id="rId4" imgW="15325725" imgH="1800225" progId="Equation.Ribbit">
                  <p:embed/>
                </p:oleObj>
              </mc:Choice>
              <mc:Fallback>
                <p:oleObj name="Formula" r:id="rId4" imgW="15325725" imgH="1800225" progId="Equation.Ribbit">
                  <p:embed/>
                  <p:pic>
                    <p:nvPicPr>
                      <p:cNvPr id="0" name="图片 19464"/>
                      <p:cNvPicPr/>
                      <p:nvPr/>
                    </p:nvPicPr>
                    <p:blipFill>
                      <a:blip r:embed="rId5"/>
                      <a:stretch>
                        <a:fillRect/>
                      </a:stretch>
                    </p:blipFill>
                    <p:spPr>
                      <a:xfrm>
                        <a:off x="1906590" y="2473325"/>
                        <a:ext cx="3571875" cy="41910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1608138" y="4221163"/>
          <a:ext cx="1306512" cy="285750"/>
        </p:xfrm>
        <a:graphic>
          <a:graphicData uri="http://schemas.openxmlformats.org/presentationml/2006/ole">
            <mc:AlternateContent xmlns:mc="http://schemas.openxmlformats.org/markup-compatibility/2006">
              <mc:Choice xmlns:v="urn:schemas-microsoft-com:vml" Requires="v">
                <p:oleObj name="Formula" r:id="rId6" imgW="6096000" imgH="1333500" progId="Equation.Ribbit">
                  <p:embed/>
                </p:oleObj>
              </mc:Choice>
              <mc:Fallback>
                <p:oleObj name="Formula" r:id="rId6" imgW="6096000" imgH="1333500" progId="Equation.Ribbit">
                  <p:embed/>
                  <p:pic>
                    <p:nvPicPr>
                      <p:cNvPr id="0" name="图片 19465"/>
                      <p:cNvPicPr/>
                      <p:nvPr/>
                    </p:nvPicPr>
                    <p:blipFill>
                      <a:blip r:embed="rId7"/>
                      <a:stretch>
                        <a:fillRect/>
                      </a:stretch>
                    </p:blipFill>
                    <p:spPr>
                      <a:xfrm>
                        <a:off x="1608138" y="4221163"/>
                        <a:ext cx="1306512" cy="285750"/>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2024063" y="4505325"/>
          <a:ext cx="1306512" cy="285750"/>
        </p:xfrm>
        <a:graphic>
          <a:graphicData uri="http://schemas.openxmlformats.org/presentationml/2006/ole">
            <mc:AlternateContent xmlns:mc="http://schemas.openxmlformats.org/markup-compatibility/2006">
              <mc:Choice xmlns:v="urn:schemas-microsoft-com:vml" Requires="v">
                <p:oleObj name="Formula" r:id="rId8" imgW="6096000" imgH="1333500" progId="Equation.Ribbit">
                  <p:embed/>
                </p:oleObj>
              </mc:Choice>
              <mc:Fallback>
                <p:oleObj name="Formula" r:id="rId8" imgW="6096000" imgH="1333500" progId="Equation.Ribbit">
                  <p:embed/>
                  <p:pic>
                    <p:nvPicPr>
                      <p:cNvPr id="0" name="图片 19466"/>
                      <p:cNvPicPr/>
                      <p:nvPr/>
                    </p:nvPicPr>
                    <p:blipFill>
                      <a:blip r:embed="rId7"/>
                      <a:stretch>
                        <a:fillRect/>
                      </a:stretch>
                    </p:blipFill>
                    <p:spPr>
                      <a:xfrm>
                        <a:off x="2024063" y="4505325"/>
                        <a:ext cx="1306512" cy="285750"/>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4050546" y="4238281"/>
          <a:ext cx="205130" cy="251284"/>
        </p:xfrm>
        <a:graphic>
          <a:graphicData uri="http://schemas.openxmlformats.org/presentationml/2006/ole">
            <mc:AlternateContent xmlns:mc="http://schemas.openxmlformats.org/markup-compatibility/2006">
              <mc:Choice xmlns:v="urn:schemas-microsoft-com:vml" Requires="v">
                <p:oleObj name="Formula" r:id="rId9" imgW="952500" imgH="1162050" progId="Equation.Ribbit">
                  <p:embed/>
                </p:oleObj>
              </mc:Choice>
              <mc:Fallback>
                <p:oleObj name="Formula" r:id="rId9" imgW="952500" imgH="1162050" progId="Equation.Ribbit">
                  <p:embed/>
                  <p:pic>
                    <p:nvPicPr>
                      <p:cNvPr id="0" name="图片 19467"/>
                      <p:cNvPicPr/>
                      <p:nvPr/>
                    </p:nvPicPr>
                    <p:blipFill>
                      <a:blip r:embed="rId10"/>
                      <a:stretch>
                        <a:fillRect/>
                      </a:stretch>
                    </p:blipFill>
                    <p:spPr>
                      <a:xfrm>
                        <a:off x="4050546" y="4238281"/>
                        <a:ext cx="205130" cy="251284"/>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5546727" y="4211638"/>
          <a:ext cx="112713" cy="311150"/>
        </p:xfrm>
        <a:graphic>
          <a:graphicData uri="http://schemas.openxmlformats.org/presentationml/2006/ole">
            <mc:AlternateContent xmlns:mc="http://schemas.openxmlformats.org/markup-compatibility/2006">
              <mc:Choice xmlns:v="urn:schemas-microsoft-com:vml" Requires="v">
                <p:oleObj name="Formula" r:id="rId11" imgW="428625" imgH="1181100" progId="Equation.Ribbit">
                  <p:embed/>
                </p:oleObj>
              </mc:Choice>
              <mc:Fallback>
                <p:oleObj name="Formula" r:id="rId11" imgW="428625" imgH="1181100" progId="Equation.Ribbit">
                  <p:embed/>
                  <p:pic>
                    <p:nvPicPr>
                      <p:cNvPr id="0" name="图片 19468"/>
                      <p:cNvPicPr/>
                      <p:nvPr/>
                    </p:nvPicPr>
                    <p:blipFill>
                      <a:blip r:embed="rId12"/>
                      <a:stretch>
                        <a:fillRect/>
                      </a:stretch>
                    </p:blipFill>
                    <p:spPr>
                      <a:xfrm>
                        <a:off x="5546727" y="4211638"/>
                        <a:ext cx="112713" cy="311150"/>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已知：</a:t>
            </a:r>
          </a:p>
        </p:txBody>
      </p:sp>
      <p:pic>
        <p:nvPicPr>
          <p:cNvPr id="6" name="图片 5"/>
          <p:cNvPicPr>
            <a:picLocks noChangeAspect="1"/>
          </p:cNvPicPr>
          <p:nvPr>
            <p:custDataLst>
              <p:tags r:id="rId1"/>
            </p:custDataLst>
          </p:nvPr>
        </p:nvPicPr>
        <p:blipFill>
          <a:blip r:embed="rId3"/>
          <a:stretch>
            <a:fillRect/>
          </a:stretch>
        </p:blipFill>
        <p:spPr>
          <a:xfrm>
            <a:off x="941070" y="1136015"/>
            <a:ext cx="7205980" cy="505904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 </a:t>
            </a:r>
            <a:r>
              <a:rPr lang="en-US" altLang="zh-CN" dirty="0"/>
              <a:t>– </a:t>
            </a:r>
            <a:r>
              <a:rPr lang="zh-CN" altLang="en-US" dirty="0"/>
              <a:t>连续值处理</a:t>
            </a:r>
          </a:p>
        </p:txBody>
      </p:sp>
      <p:pic>
        <p:nvPicPr>
          <p:cNvPr id="4" name="内容占位符 3"/>
          <p:cNvPicPr>
            <a:picLocks noGrp="1" noChangeAspect="1"/>
          </p:cNvPicPr>
          <p:nvPr>
            <p:ph idx="1"/>
          </p:nvPr>
        </p:nvPicPr>
        <p:blipFill>
          <a:blip r:embed="rId2"/>
          <a:stretch>
            <a:fillRect/>
          </a:stretch>
        </p:blipFill>
        <p:spPr>
          <a:xfrm>
            <a:off x="287688" y="1588718"/>
            <a:ext cx="5396325" cy="3399957"/>
          </a:xfrm>
          <a:prstGeom prst="rect">
            <a:avLst/>
          </a:prstGeom>
        </p:spPr>
      </p:pic>
      <p:sp>
        <p:nvSpPr>
          <p:cNvPr id="5" name="文本框 4"/>
          <p:cNvSpPr txBox="1"/>
          <p:nvPr/>
        </p:nvSpPr>
        <p:spPr>
          <a:xfrm>
            <a:off x="5977476" y="1498100"/>
            <a:ext cx="2938072" cy="2585323"/>
          </a:xfrm>
          <a:prstGeom prst="rect">
            <a:avLst/>
          </a:prstGeom>
          <a:noFill/>
        </p:spPr>
        <p:txBody>
          <a:bodyPr wrap="square" rtlCol="0">
            <a:spAutoFit/>
          </a:bodyPr>
          <a:lstStyle/>
          <a:p>
            <a:r>
              <a:rPr lang="zh-CN" altLang="en-US" dirty="0"/>
              <a:t>对属性“密度”，其候选划分点集合包含</a:t>
            </a:r>
            <a:r>
              <a:rPr lang="en-US" altLang="zh-CN" dirty="0"/>
              <a:t>    </a:t>
            </a:r>
            <a:r>
              <a:rPr lang="zh-CN" altLang="en-US" dirty="0"/>
              <a:t>个候选值：</a:t>
            </a:r>
            <a:endParaRPr lang="en-US" altLang="zh-CN" dirty="0"/>
          </a:p>
          <a:p>
            <a:endParaRPr lang="en-US" altLang="zh-CN" dirty="0"/>
          </a:p>
          <a:p>
            <a:endParaRPr lang="en-US" altLang="zh-CN" dirty="0"/>
          </a:p>
          <a:p>
            <a:endParaRPr lang="en-US" altLang="zh-CN" dirty="0"/>
          </a:p>
          <a:p>
            <a:endParaRPr lang="en-US" altLang="zh-CN" dirty="0"/>
          </a:p>
          <a:p>
            <a:r>
              <a:rPr lang="zh-CN" altLang="en-US" dirty="0"/>
              <a:t>可计算其信息增益为       ，对应划分点为</a:t>
            </a:r>
            <a:endParaRPr lang="en-US" altLang="zh-CN" dirty="0"/>
          </a:p>
          <a:p>
            <a:r>
              <a:rPr lang="en-US" altLang="zh-CN" dirty="0"/>
              <a:t>      </a:t>
            </a:r>
            <a:endParaRPr lang="zh-CN" altLang="en-US" dirty="0"/>
          </a:p>
        </p:txBody>
      </p:sp>
      <p:graphicFrame>
        <p:nvGraphicFramePr>
          <p:cNvPr id="6" name="对象 5"/>
          <p:cNvGraphicFramePr>
            <a:graphicFrameLocks noChangeAspect="1"/>
          </p:cNvGraphicFramePr>
          <p:nvPr/>
        </p:nvGraphicFramePr>
        <p:xfrm>
          <a:off x="6092825" y="2135190"/>
          <a:ext cx="2820988" cy="1004887"/>
        </p:xfrm>
        <a:graphic>
          <a:graphicData uri="http://schemas.openxmlformats.org/presentationml/2006/ole">
            <mc:AlternateContent xmlns:mc="http://schemas.openxmlformats.org/markup-compatibility/2006">
              <mc:Choice xmlns:v="urn:schemas-microsoft-com:vml" Requires="v">
                <p:oleObj name="Formula" r:id="rId3" imgW="14982825" imgH="5457825" progId="Equation.Ribbit">
                  <p:embed/>
                </p:oleObj>
              </mc:Choice>
              <mc:Fallback>
                <p:oleObj name="Formula" r:id="rId3" imgW="14982825" imgH="5457825" progId="Equation.Ribbit">
                  <p:embed/>
                  <p:pic>
                    <p:nvPicPr>
                      <p:cNvPr id="0" name="图片 20485"/>
                      <p:cNvPicPr/>
                      <p:nvPr/>
                    </p:nvPicPr>
                    <p:blipFill>
                      <a:blip r:embed="rId4"/>
                      <a:stretch>
                        <a:fillRect/>
                      </a:stretch>
                    </p:blipFill>
                    <p:spPr>
                      <a:xfrm>
                        <a:off x="6092825" y="2135190"/>
                        <a:ext cx="2820988" cy="1004887"/>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8148638" y="3228977"/>
          <a:ext cx="519112" cy="252413"/>
        </p:xfrm>
        <a:graphic>
          <a:graphicData uri="http://schemas.openxmlformats.org/presentationml/2006/ole">
            <mc:AlternateContent xmlns:mc="http://schemas.openxmlformats.org/markup-compatibility/2006">
              <mc:Choice xmlns:v="urn:schemas-microsoft-com:vml" Requires="v">
                <p:oleObj name="Formula" r:id="rId5" imgW="2533650" imgH="1219200" progId="Equation.Ribbit">
                  <p:embed/>
                </p:oleObj>
              </mc:Choice>
              <mc:Fallback>
                <p:oleObj name="Formula" r:id="rId5" imgW="2533650" imgH="1219200" progId="Equation.Ribbit">
                  <p:embed/>
                  <p:pic>
                    <p:nvPicPr>
                      <p:cNvPr id="0" name="图片 20486"/>
                      <p:cNvPicPr/>
                      <p:nvPr/>
                    </p:nvPicPr>
                    <p:blipFill>
                      <a:blip r:embed="rId6"/>
                      <a:stretch>
                        <a:fillRect/>
                      </a:stretch>
                    </p:blipFill>
                    <p:spPr>
                      <a:xfrm>
                        <a:off x="8148638" y="3228977"/>
                        <a:ext cx="519112" cy="252413"/>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7469190" y="3497265"/>
          <a:ext cx="511175" cy="250825"/>
        </p:xfrm>
        <a:graphic>
          <a:graphicData uri="http://schemas.openxmlformats.org/presentationml/2006/ole">
            <mc:AlternateContent xmlns:mc="http://schemas.openxmlformats.org/markup-compatibility/2006">
              <mc:Choice xmlns:v="urn:schemas-microsoft-com:vml" Requires="v">
                <p:oleObj name="Formula" r:id="rId7" imgW="2495550" imgH="1219200" progId="Equation.Ribbit">
                  <p:embed/>
                </p:oleObj>
              </mc:Choice>
              <mc:Fallback>
                <p:oleObj name="Formula" r:id="rId7" imgW="2495550" imgH="1219200" progId="Equation.Ribbit">
                  <p:embed/>
                  <p:pic>
                    <p:nvPicPr>
                      <p:cNvPr id="0" name="图片 20487"/>
                      <p:cNvPicPr/>
                      <p:nvPr/>
                    </p:nvPicPr>
                    <p:blipFill>
                      <a:blip r:embed="rId8"/>
                      <a:stretch>
                        <a:fillRect/>
                      </a:stretch>
                    </p:blipFill>
                    <p:spPr>
                      <a:xfrm>
                        <a:off x="7469190" y="3497265"/>
                        <a:ext cx="511175" cy="250825"/>
                      </a:xfrm>
                      <a:prstGeom prst="rect">
                        <a:avLst/>
                      </a:prstGeom>
                    </p:spPr>
                  </p:pic>
                </p:oleObj>
              </mc:Fallback>
            </mc:AlternateContent>
          </a:graphicData>
        </a:graphic>
      </p:graphicFrame>
      <p:sp>
        <p:nvSpPr>
          <p:cNvPr id="10" name="文本框 9"/>
          <p:cNvSpPr txBox="1"/>
          <p:nvPr/>
        </p:nvSpPr>
        <p:spPr>
          <a:xfrm>
            <a:off x="5977478" y="3975307"/>
            <a:ext cx="2980623" cy="646331"/>
          </a:xfrm>
          <a:prstGeom prst="rect">
            <a:avLst/>
          </a:prstGeom>
          <a:noFill/>
        </p:spPr>
        <p:txBody>
          <a:bodyPr wrap="square" rtlCol="0">
            <a:spAutoFit/>
          </a:bodyPr>
          <a:lstStyle/>
          <a:p>
            <a:r>
              <a:rPr lang="zh-CN" altLang="en-US" dirty="0"/>
              <a:t>对属性“含糖量”进行同样处理</a:t>
            </a:r>
          </a:p>
        </p:txBody>
      </p:sp>
      <p:sp>
        <p:nvSpPr>
          <p:cNvPr id="11" name="Rectangle 3"/>
          <p:cNvSpPr>
            <a:spLocks noChangeArrowheads="1"/>
          </p:cNvSpPr>
          <p:nvPr/>
        </p:nvSpPr>
        <p:spPr bwMode="auto">
          <a:xfrm>
            <a:off x="1832174" y="5104215"/>
            <a:ext cx="5881491" cy="1024736"/>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indent="0" algn="ctr">
              <a:lnSpc>
                <a:spcPts val="3200"/>
              </a:lnSpc>
              <a:buNone/>
            </a:pPr>
            <a:r>
              <a:rPr lang="zh-CN" altLang="en-US" sz="2200" dirty="0">
                <a:latin typeface="幼圆" panose="02010509060101010101" pitchFamily="49" charset="-122"/>
                <a:ea typeface="幼圆" panose="02010509060101010101" pitchFamily="49" charset="-122"/>
              </a:rPr>
              <a:t>与离散属性不同，若当前结点划分属性为连续属性，</a:t>
            </a:r>
            <a:r>
              <a:rPr lang="zh-CN" altLang="en-US" sz="2200" dirty="0">
                <a:solidFill>
                  <a:srgbClr val="C00000"/>
                </a:solidFill>
                <a:latin typeface="幼圆" panose="02010509060101010101" pitchFamily="49" charset="-122"/>
                <a:ea typeface="幼圆" panose="02010509060101010101" pitchFamily="49" charset="-122"/>
              </a:rPr>
              <a:t>该属性还可作为其后代结点的划分属性</a:t>
            </a:r>
          </a:p>
        </p:txBody>
      </p:sp>
      <p:graphicFrame>
        <p:nvGraphicFramePr>
          <p:cNvPr id="3" name="对象 2"/>
          <p:cNvGraphicFramePr>
            <a:graphicFrameLocks noChangeAspect="1"/>
          </p:cNvGraphicFramePr>
          <p:nvPr/>
        </p:nvGraphicFramePr>
        <p:xfrm>
          <a:off x="7458075" y="1844677"/>
          <a:ext cx="242888" cy="282575"/>
        </p:xfrm>
        <a:graphic>
          <a:graphicData uri="http://schemas.openxmlformats.org/presentationml/2006/ole">
            <mc:AlternateContent xmlns:mc="http://schemas.openxmlformats.org/markup-compatibility/2006">
              <mc:Choice xmlns:v="urn:schemas-microsoft-com:vml" Requires="v">
                <p:oleObj name="Formula" r:id="rId9" imgW="1057275" imgH="1219200" progId="Equation.Ribbit">
                  <p:embed/>
                </p:oleObj>
              </mc:Choice>
              <mc:Fallback>
                <p:oleObj name="Formula" r:id="rId9" imgW="1057275" imgH="1219200" progId="Equation.Ribbit">
                  <p:embed/>
                  <p:pic>
                    <p:nvPicPr>
                      <p:cNvPr id="0" name="图片 20488"/>
                      <p:cNvPicPr/>
                      <p:nvPr/>
                    </p:nvPicPr>
                    <p:blipFill>
                      <a:blip r:embed="rId10"/>
                      <a:stretch>
                        <a:fillRect/>
                      </a:stretch>
                    </p:blipFill>
                    <p:spPr>
                      <a:xfrm>
                        <a:off x="7458075" y="1844677"/>
                        <a:ext cx="242888" cy="282575"/>
                      </a:xfrm>
                      <a:prstGeom prst="rect">
                        <a:avLst/>
                      </a:prstGeom>
                    </p:spPr>
                  </p:pic>
                </p:oleObj>
              </mc:Fallback>
            </mc:AlternateContent>
          </a:graphicData>
        </a:graphic>
      </p:graphicFrame>
      <p:sp>
        <p:nvSpPr>
          <p:cNvPr id="12" name="文本占位符 2"/>
          <p:cNvSpPr txBox="1"/>
          <p:nvPr/>
        </p:nvSpPr>
        <p:spPr>
          <a:xfrm>
            <a:off x="260350" y="1149013"/>
            <a:ext cx="8629650" cy="457200"/>
          </a:xfrm>
          <a:prstGeom prst="rect">
            <a:avLst/>
          </a:prstGeom>
        </p:spPr>
        <p:txBody>
          <a:bodyPr>
            <a:noAutofit/>
          </a:bodyPr>
          <a:lstStyle>
            <a:lvl1pPr marL="228600" indent="-360045"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000" dirty="0">
                <a:solidFill>
                  <a:schemeClr val="tx2"/>
                </a:solidFill>
                <a:latin typeface="微软雅黑" panose="020B0503020204020204" pitchFamily="34" charset="-122"/>
                <a:ea typeface="微软雅黑" panose="020B0503020204020204" pitchFamily="34" charset="-122"/>
              </a:rPr>
              <a:t>连续值处理实例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p:cTn id="11" dur="500" fill="hold"/>
                                        <p:tgtEl>
                                          <p:spTgt spid="11"/>
                                        </p:tgtEl>
                                        <p:attrNameLst>
                                          <p:attrName>ppt_w</p:attrName>
                                        </p:attrNameLst>
                                      </p:cBhvr>
                                      <p:tavLst>
                                        <p:tav tm="0">
                                          <p:val>
                                            <p:fltVal val="0"/>
                                          </p:val>
                                        </p:tav>
                                        <p:tav tm="100000">
                                          <p:val>
                                            <p:strVal val="#ppt_w"/>
                                          </p:val>
                                        </p:tav>
                                      </p:tavLst>
                                    </p:anim>
                                    <p:anim calcmode="lin" valueType="num">
                                      <p:cBhvr>
                                        <p:cTn id="12" dur="500" fill="hold"/>
                                        <p:tgtEl>
                                          <p:spTgt spid="11"/>
                                        </p:tgtEl>
                                        <p:attrNameLst>
                                          <p:attrName>ppt_h</p:attrName>
                                        </p:attrNameLst>
                                      </p:cBhvr>
                                      <p:tavLst>
                                        <p:tav tm="0">
                                          <p:val>
                                            <p:fltVal val="0"/>
                                          </p:val>
                                        </p:tav>
                                        <p:tav tm="100000">
                                          <p:val>
                                            <p:strVal val="#ppt_h"/>
                                          </p:val>
                                        </p:tav>
                                      </p:tavLst>
                                    </p:anim>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连续与缺失值 </a:t>
            </a:r>
            <a:r>
              <a:rPr lang="en-US" altLang="zh-CN" dirty="0"/>
              <a:t>– </a:t>
            </a:r>
            <a:r>
              <a:rPr lang="zh-CN" altLang="en-US" dirty="0"/>
              <a:t>缺失值处理</a:t>
            </a:r>
          </a:p>
        </p:txBody>
      </p:sp>
      <p:sp>
        <p:nvSpPr>
          <p:cNvPr id="3" name="内容占位符 2"/>
          <p:cNvSpPr>
            <a:spLocks noGrp="1"/>
          </p:cNvSpPr>
          <p:nvPr>
            <p:ph idx="1"/>
          </p:nvPr>
        </p:nvSpPr>
        <p:spPr/>
        <p:txBody>
          <a:bodyPr>
            <a:normAutofit/>
          </a:bodyPr>
          <a:lstStyle/>
          <a:p>
            <a:r>
              <a:rPr lang="zh-CN" altLang="en-US" dirty="0"/>
              <a:t>不完整样本，即样本的属性值缺失</a:t>
            </a:r>
            <a:endParaRPr lang="en-US" altLang="zh-CN" dirty="0"/>
          </a:p>
          <a:p>
            <a:r>
              <a:rPr lang="zh-CN" altLang="en-US" dirty="0"/>
              <a:t>仅使用无缺失的样本进行学习</a:t>
            </a:r>
            <a:r>
              <a:rPr lang="en-US" altLang="zh-CN" dirty="0"/>
              <a:t>? </a:t>
            </a:r>
          </a:p>
          <a:p>
            <a:pPr marL="0" indent="0">
              <a:buNone/>
            </a:pPr>
            <a:endParaRPr lang="en-US" altLang="zh-CN" dirty="0"/>
          </a:p>
          <a:p>
            <a:pPr marL="0" indent="0">
              <a:buNone/>
            </a:pPr>
            <a:endParaRPr lang="en-US" altLang="zh-CN" dirty="0"/>
          </a:p>
          <a:p>
            <a:pPr marL="0" indent="0">
              <a:buNone/>
            </a:pPr>
            <a:endParaRPr lang="en-US" altLang="zh-CN" dirty="0"/>
          </a:p>
          <a:p>
            <a:r>
              <a:rPr lang="en-US" altLang="zh-CN" dirty="0"/>
              <a:t> </a:t>
            </a:r>
            <a:r>
              <a:rPr lang="zh-CN" altLang="en-US" dirty="0"/>
              <a:t>使用有缺失值的样本，需要解决哪些问题？</a:t>
            </a:r>
            <a:endParaRPr lang="en-US" altLang="zh-CN" dirty="0"/>
          </a:p>
          <a:p>
            <a:endParaRPr lang="en-US" altLang="zh-CN" dirty="0"/>
          </a:p>
          <a:p>
            <a:pPr marL="0" indent="0">
              <a:buNone/>
            </a:pPr>
            <a:endParaRPr lang="en-US" altLang="zh-CN" dirty="0"/>
          </a:p>
          <a:p>
            <a:pPr marL="325755" lvl="1" indent="0">
              <a:buNone/>
            </a:pPr>
            <a:endParaRPr lang="en-US" altLang="zh-CN" dirty="0"/>
          </a:p>
        </p:txBody>
      </p:sp>
      <p:sp>
        <p:nvSpPr>
          <p:cNvPr id="4" name="Rectangle 3"/>
          <p:cNvSpPr>
            <a:spLocks noChangeArrowheads="1"/>
          </p:cNvSpPr>
          <p:nvPr/>
        </p:nvSpPr>
        <p:spPr bwMode="auto">
          <a:xfrm>
            <a:off x="1388739" y="2289196"/>
            <a:ext cx="3558017" cy="628677"/>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indent="0">
              <a:buNone/>
            </a:pPr>
            <a:r>
              <a:rPr lang="zh-CN" altLang="en-US" sz="2400" dirty="0"/>
              <a:t>  </a:t>
            </a:r>
            <a:r>
              <a:rPr lang="zh-CN" altLang="en-US" sz="2200" dirty="0">
                <a:latin typeface="幼圆" panose="02010509060101010101" pitchFamily="49" charset="-122"/>
                <a:ea typeface="幼圆" panose="02010509060101010101" pitchFamily="49" charset="-122"/>
              </a:rPr>
              <a:t>对数据信息极大的浪费</a:t>
            </a:r>
            <a:endParaRPr lang="en-US" altLang="zh-CN" sz="2200" dirty="0">
              <a:latin typeface="幼圆" panose="02010509060101010101" pitchFamily="49" charset="-122"/>
              <a:ea typeface="幼圆" panose="02010509060101010101" pitchFamily="49" charset="-122"/>
            </a:endParaRPr>
          </a:p>
        </p:txBody>
      </p:sp>
      <p:sp>
        <p:nvSpPr>
          <p:cNvPr id="6" name="Rectangle 3"/>
          <p:cNvSpPr>
            <a:spLocks noChangeArrowheads="1"/>
          </p:cNvSpPr>
          <p:nvPr/>
        </p:nvSpPr>
        <p:spPr bwMode="auto">
          <a:xfrm>
            <a:off x="1388739" y="3939029"/>
            <a:ext cx="6338355" cy="606192"/>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lvl="1" indent="0">
              <a:buNone/>
            </a:pPr>
            <a:r>
              <a:rPr lang="en-US" altLang="zh-CN" sz="2200" dirty="0">
                <a:latin typeface="幼圆" panose="02010509060101010101" pitchFamily="49" charset="-122"/>
                <a:ea typeface="幼圆" panose="02010509060101010101" pitchFamily="49" charset="-122"/>
              </a:rPr>
              <a:t>Q1</a:t>
            </a:r>
            <a:r>
              <a:rPr lang="zh-CN" altLang="en-US" sz="2200" dirty="0">
                <a:latin typeface="幼圆" panose="02010509060101010101" pitchFamily="49" charset="-122"/>
                <a:ea typeface="幼圆" panose="02010509060101010101" pitchFamily="49" charset="-122"/>
              </a:rPr>
              <a:t>：如何在属性缺失的情况下进行划分属性选择？</a:t>
            </a:r>
            <a:endParaRPr lang="en-US" altLang="zh-CN" sz="2200" dirty="0">
              <a:latin typeface="幼圆" panose="02010509060101010101" pitchFamily="49" charset="-122"/>
              <a:ea typeface="幼圆" panose="02010509060101010101" pitchFamily="49" charset="-122"/>
            </a:endParaRPr>
          </a:p>
        </p:txBody>
      </p:sp>
      <p:sp>
        <p:nvSpPr>
          <p:cNvPr id="7" name="Rectangle 3"/>
          <p:cNvSpPr>
            <a:spLocks noChangeArrowheads="1"/>
          </p:cNvSpPr>
          <p:nvPr/>
        </p:nvSpPr>
        <p:spPr bwMode="auto">
          <a:xfrm>
            <a:off x="1388737" y="4677206"/>
            <a:ext cx="6338356" cy="831680"/>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lvl="1" indent="0">
              <a:buNone/>
            </a:pPr>
            <a:r>
              <a:rPr lang="en-US" altLang="zh-CN" sz="2200" dirty="0">
                <a:latin typeface="幼圆" panose="02010509060101010101" pitchFamily="49" charset="-122"/>
                <a:ea typeface="幼圆" panose="02010509060101010101" pitchFamily="49" charset="-122"/>
              </a:rPr>
              <a:t>Q2</a:t>
            </a:r>
            <a:r>
              <a:rPr lang="zh-CN" altLang="en-US" sz="2200" dirty="0">
                <a:latin typeface="幼圆" panose="02010509060101010101" pitchFamily="49" charset="-122"/>
                <a:ea typeface="幼圆" panose="02010509060101010101" pitchFamily="49" charset="-122"/>
              </a:rPr>
              <a:t>：给定划分属性</a:t>
            </a:r>
            <a:r>
              <a:rPr lang="en-US" altLang="zh-CN" sz="2200" dirty="0">
                <a:latin typeface="幼圆" panose="02010509060101010101" pitchFamily="49" charset="-122"/>
                <a:ea typeface="幼圆" panose="02010509060101010101" pitchFamily="49" charset="-122"/>
              </a:rPr>
              <a:t>,</a:t>
            </a:r>
            <a:r>
              <a:rPr lang="zh-CN" altLang="en-US" sz="2200" dirty="0">
                <a:latin typeface="幼圆" panose="02010509060101010101" pitchFamily="49" charset="-122"/>
                <a:ea typeface="幼圆" panose="02010509060101010101" pitchFamily="49" charset="-122"/>
              </a:rPr>
              <a:t>若样本在该属性上的值缺失，如何对样本进行划分？</a:t>
            </a:r>
            <a:endParaRPr lang="en-US" altLang="zh-CN" sz="2200" dirty="0">
              <a:latin typeface="幼圆" panose="02010509060101010101" pitchFamily="49" charset="-122"/>
              <a:ea typeface="幼圆" panose="020105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p:cTn id="35" dur="500" fill="hold"/>
                                        <p:tgtEl>
                                          <p:spTgt spid="7"/>
                                        </p:tgtEl>
                                        <p:attrNameLst>
                                          <p:attrName>ppt_w</p:attrName>
                                        </p:attrNameLst>
                                      </p:cBhvr>
                                      <p:tavLst>
                                        <p:tav tm="0">
                                          <p:val>
                                            <p:fltVal val="0"/>
                                          </p:val>
                                        </p:tav>
                                        <p:tav tm="100000">
                                          <p:val>
                                            <p:strVal val="#ppt_w"/>
                                          </p:val>
                                        </p:tav>
                                      </p:tavLst>
                                    </p:anim>
                                    <p:anim calcmode="lin" valueType="num">
                                      <p:cBhvr>
                                        <p:cTn id="36" dur="500" fill="hold"/>
                                        <p:tgtEl>
                                          <p:spTgt spid="7"/>
                                        </p:tgtEl>
                                        <p:attrNameLst>
                                          <p:attrName>ppt_h</p:attrName>
                                        </p:attrNameLst>
                                      </p:cBhvr>
                                      <p:tavLst>
                                        <p:tav tm="0">
                                          <p:val>
                                            <p:fltVal val="0"/>
                                          </p:val>
                                        </p:tav>
                                        <p:tav tm="100000">
                                          <p:val>
                                            <p:strVal val="#ppt_h"/>
                                          </p:val>
                                        </p:tav>
                                      </p:tavLst>
                                    </p:anim>
                                    <p:animEffect transition="in" filter="fade">
                                      <p:cBhvr>
                                        <p:cTn id="3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6" grpId="0" animBg="1"/>
      <p:bldP spid="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连续与缺失值 </a:t>
            </a:r>
            <a:r>
              <a:rPr lang="en-US" altLang="zh-CN" dirty="0"/>
              <a:t>– </a:t>
            </a:r>
            <a:r>
              <a:rPr lang="zh-CN" altLang="en-US" dirty="0"/>
              <a:t>缺失值处理</a:t>
            </a:r>
          </a:p>
        </p:txBody>
      </p:sp>
      <p:sp>
        <p:nvSpPr>
          <p:cNvPr id="5" name="内容占位符 2"/>
          <p:cNvSpPr>
            <a:spLocks noGrp="1"/>
          </p:cNvSpPr>
          <p:nvPr>
            <p:ph idx="1"/>
          </p:nvPr>
        </p:nvSpPr>
        <p:spPr/>
        <p:txBody>
          <a:bodyPr/>
          <a:lstStyle/>
          <a:p>
            <a:pPr marL="342900" indent="-342900"/>
            <a:r>
              <a:rPr lang="zh-CN" altLang="en-US" dirty="0"/>
              <a:t>  表示</a:t>
            </a:r>
            <a:r>
              <a:rPr lang="en-US" altLang="zh-CN" dirty="0"/>
              <a:t>   </a:t>
            </a:r>
            <a:r>
              <a:rPr lang="zh-CN" altLang="en-US" dirty="0"/>
              <a:t>中在属性</a:t>
            </a:r>
            <a:r>
              <a:rPr lang="en-US" altLang="zh-CN" dirty="0"/>
              <a:t>  </a:t>
            </a:r>
            <a:r>
              <a:rPr lang="zh-CN" altLang="en-US" dirty="0"/>
              <a:t>上没有缺失值的样本子集，</a:t>
            </a:r>
            <a:r>
              <a:rPr lang="en-US" altLang="zh-CN" dirty="0"/>
              <a:t>  </a:t>
            </a:r>
            <a:r>
              <a:rPr lang="zh-CN" altLang="en-US" dirty="0"/>
              <a:t>表示    中在属性</a:t>
            </a:r>
            <a:r>
              <a:rPr lang="en-US" altLang="zh-CN" dirty="0"/>
              <a:t>  </a:t>
            </a:r>
            <a:r>
              <a:rPr lang="zh-CN" altLang="en-US" dirty="0"/>
              <a:t>上取值为   的样本子集，  表示   中属于第</a:t>
            </a:r>
            <a:r>
              <a:rPr lang="en-US" altLang="zh-CN" dirty="0"/>
              <a:t>  </a:t>
            </a:r>
            <a:r>
              <a:rPr lang="zh-CN" altLang="en-US" dirty="0"/>
              <a:t>类的样本子集</a:t>
            </a:r>
            <a:endParaRPr lang="en-US" altLang="zh-CN" dirty="0"/>
          </a:p>
          <a:p>
            <a:pPr marL="0" indent="0">
              <a:buNone/>
            </a:pPr>
            <a:r>
              <a:rPr lang="zh-CN" altLang="en-US" dirty="0"/>
              <a:t>   为每个样本</a:t>
            </a:r>
            <a:r>
              <a:rPr lang="en-US" altLang="zh-CN" dirty="0"/>
              <a:t>  </a:t>
            </a:r>
            <a:r>
              <a:rPr lang="zh-CN" altLang="en-US" dirty="0"/>
              <a:t>赋予一个权重    ，并定义：</a:t>
            </a:r>
            <a:endParaRPr lang="en-US" altLang="zh-CN" dirty="0"/>
          </a:p>
          <a:p>
            <a:pPr marL="800100" lvl="1" indent="-342900"/>
            <a:r>
              <a:rPr lang="en-US" altLang="zh-CN" dirty="0"/>
              <a:t>	</a:t>
            </a:r>
            <a:r>
              <a:rPr lang="zh-CN" altLang="en-US" dirty="0"/>
              <a:t>无缺失值样本所占的比例</a:t>
            </a:r>
          </a:p>
          <a:p>
            <a:pPr marL="800100" lvl="1" indent="-342900"/>
            <a:endParaRPr lang="en-US" altLang="zh-CN" dirty="0"/>
          </a:p>
          <a:p>
            <a:pPr marL="800100" lvl="1" indent="-342900"/>
            <a:endParaRPr lang="en-US" altLang="zh-CN" dirty="0"/>
          </a:p>
          <a:p>
            <a:pPr marL="800100" lvl="1" indent="-342900"/>
            <a:endParaRPr lang="en-US" altLang="zh-CN" dirty="0"/>
          </a:p>
          <a:p>
            <a:pPr marL="800100" lvl="1" indent="-342900"/>
            <a:r>
              <a:rPr lang="zh-CN" altLang="en-US" dirty="0"/>
              <a:t>无缺失值样本中第</a:t>
            </a:r>
            <a:r>
              <a:rPr lang="en-US" altLang="zh-CN" dirty="0"/>
              <a:t>  </a:t>
            </a:r>
            <a:r>
              <a:rPr lang="zh-CN" altLang="en-US" dirty="0"/>
              <a:t>类所占比例</a:t>
            </a:r>
            <a:endParaRPr lang="en-US" altLang="zh-CN" dirty="0"/>
          </a:p>
          <a:p>
            <a:pPr marL="800100" lvl="1" indent="-342900"/>
            <a:endParaRPr lang="zh-CN" altLang="en-US" dirty="0"/>
          </a:p>
          <a:p>
            <a:pPr marL="800100" lvl="1" indent="-342900"/>
            <a:endParaRPr lang="en-US" altLang="zh-CN" dirty="0"/>
          </a:p>
          <a:p>
            <a:pPr marL="800100" lvl="1" indent="-342900"/>
            <a:endParaRPr lang="en-US" altLang="zh-CN" dirty="0"/>
          </a:p>
          <a:p>
            <a:pPr marL="800100" lvl="1" indent="-342900"/>
            <a:r>
              <a:rPr lang="zh-CN" altLang="en-US" dirty="0"/>
              <a:t>无缺失值样本中在属性</a:t>
            </a:r>
            <a:r>
              <a:rPr lang="en-US" altLang="zh-CN" dirty="0"/>
              <a:t>  </a:t>
            </a:r>
            <a:r>
              <a:rPr lang="zh-CN" altLang="en-US" dirty="0"/>
              <a:t>上取值    的样本所占比例</a:t>
            </a:r>
          </a:p>
          <a:p>
            <a:pPr marL="800100" lvl="1" indent="-342900"/>
            <a:endParaRPr lang="en-US" altLang="zh-CN" dirty="0"/>
          </a:p>
          <a:p>
            <a:pPr marL="0" indent="0">
              <a:buNone/>
            </a:pPr>
            <a:endParaRPr lang="en-US" altLang="zh-CN" dirty="0"/>
          </a:p>
          <a:p>
            <a:pPr lvl="1">
              <a:buFont typeface="Wingdings" panose="05000000000000000000" pitchFamily="2" charset="2"/>
              <a:buChar char="p"/>
            </a:pPr>
            <a:endParaRPr lang="en-US" altLang="zh-CN" dirty="0"/>
          </a:p>
          <a:p>
            <a:pPr marL="0" indent="0">
              <a:buNone/>
            </a:pPr>
            <a:endParaRPr lang="en-US" altLang="zh-CN" dirty="0"/>
          </a:p>
          <a:p>
            <a:pPr lvl="1"/>
            <a:endParaRPr lang="en-US" altLang="zh-CN" dirty="0"/>
          </a:p>
          <a:p>
            <a:pPr marL="325755" lvl="1" indent="0">
              <a:buNone/>
            </a:pPr>
            <a:endParaRPr lang="en-US" altLang="zh-CN" dirty="0"/>
          </a:p>
          <a:p>
            <a:pPr marL="325755" lvl="1" indent="0">
              <a:buNone/>
            </a:pPr>
            <a:endParaRPr lang="en-US" altLang="zh-CN" dirty="0"/>
          </a:p>
        </p:txBody>
      </p:sp>
      <p:graphicFrame>
        <p:nvGraphicFramePr>
          <p:cNvPr id="4" name="对象 3"/>
          <p:cNvGraphicFramePr>
            <a:graphicFrameLocks noChangeAspect="1"/>
          </p:cNvGraphicFramePr>
          <p:nvPr/>
        </p:nvGraphicFramePr>
        <p:xfrm>
          <a:off x="625475" y="1179513"/>
          <a:ext cx="222250" cy="360362"/>
        </p:xfrm>
        <a:graphic>
          <a:graphicData uri="http://schemas.openxmlformats.org/presentationml/2006/ole">
            <mc:AlternateContent xmlns:mc="http://schemas.openxmlformats.org/markup-compatibility/2006">
              <mc:Choice xmlns:v="urn:schemas-microsoft-com:vml" Requires="v">
                <p:oleObj name="Formula" r:id="rId2" imgW="933450" imgH="1514475" progId="Equation.Ribbit">
                  <p:embed/>
                </p:oleObj>
              </mc:Choice>
              <mc:Fallback>
                <p:oleObj name="Formula" r:id="rId2" imgW="933450" imgH="1514475" progId="Equation.Ribbit">
                  <p:embed/>
                  <p:pic>
                    <p:nvPicPr>
                      <p:cNvPr id="0" name="图片 21523"/>
                      <p:cNvPicPr/>
                      <p:nvPr/>
                    </p:nvPicPr>
                    <p:blipFill>
                      <a:blip r:embed="rId3"/>
                      <a:stretch>
                        <a:fillRect/>
                      </a:stretch>
                    </p:blipFill>
                    <p:spPr>
                      <a:xfrm>
                        <a:off x="625475" y="1179513"/>
                        <a:ext cx="222250" cy="360362"/>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1476377" y="1241427"/>
          <a:ext cx="219075" cy="296863"/>
        </p:xfrm>
        <a:graphic>
          <a:graphicData uri="http://schemas.openxmlformats.org/presentationml/2006/ole">
            <mc:AlternateContent xmlns:mc="http://schemas.openxmlformats.org/markup-compatibility/2006">
              <mc:Choice xmlns:v="urn:schemas-microsoft-com:vml" Requires="v">
                <p:oleObj name="Formula" r:id="rId4" imgW="933450" imgH="1247775" progId="Equation.Ribbit">
                  <p:embed/>
                </p:oleObj>
              </mc:Choice>
              <mc:Fallback>
                <p:oleObj name="Formula" r:id="rId4" imgW="933450" imgH="1247775" progId="Equation.Ribbit">
                  <p:embed/>
                  <p:pic>
                    <p:nvPicPr>
                      <p:cNvPr id="0" name="图片 21524"/>
                      <p:cNvPicPr/>
                      <p:nvPr/>
                    </p:nvPicPr>
                    <p:blipFill>
                      <a:blip r:embed="rId5"/>
                      <a:stretch>
                        <a:fillRect/>
                      </a:stretch>
                    </p:blipFill>
                    <p:spPr>
                      <a:xfrm>
                        <a:off x="1476377" y="1241427"/>
                        <a:ext cx="219075" cy="296863"/>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6272213" y="1179513"/>
          <a:ext cx="323850" cy="360362"/>
        </p:xfrm>
        <a:graphic>
          <a:graphicData uri="http://schemas.openxmlformats.org/presentationml/2006/ole">
            <mc:AlternateContent xmlns:mc="http://schemas.openxmlformats.org/markup-compatibility/2006">
              <mc:Choice xmlns:v="urn:schemas-microsoft-com:vml" Requires="v">
                <p:oleObj name="Formula" r:id="rId6" imgW="1371600" imgH="1514475" progId="Equation.Ribbit">
                  <p:embed/>
                </p:oleObj>
              </mc:Choice>
              <mc:Fallback>
                <p:oleObj name="Formula" r:id="rId6" imgW="1371600" imgH="1514475" progId="Equation.Ribbit">
                  <p:embed/>
                  <p:pic>
                    <p:nvPicPr>
                      <p:cNvPr id="0" name="图片 21525"/>
                      <p:cNvPicPr/>
                      <p:nvPr/>
                    </p:nvPicPr>
                    <p:blipFill>
                      <a:blip r:embed="rId7"/>
                      <a:stretch>
                        <a:fillRect/>
                      </a:stretch>
                    </p:blipFill>
                    <p:spPr>
                      <a:xfrm>
                        <a:off x="6272213" y="1179513"/>
                        <a:ext cx="323850" cy="360362"/>
                      </a:xfrm>
                      <a:prstGeom prst="rect">
                        <a:avLst/>
                      </a:prstGeom>
                    </p:spPr>
                  </p:pic>
                </p:oleObj>
              </mc:Fallback>
            </mc:AlternateContent>
          </a:graphicData>
        </a:graphic>
      </p:graphicFrame>
      <p:graphicFrame>
        <p:nvGraphicFramePr>
          <p:cNvPr id="18" name="对象 17"/>
          <p:cNvGraphicFramePr>
            <a:graphicFrameLocks noChangeAspect="1"/>
          </p:cNvGraphicFramePr>
          <p:nvPr/>
        </p:nvGraphicFramePr>
        <p:xfrm>
          <a:off x="7219952" y="1179513"/>
          <a:ext cx="220663" cy="360362"/>
        </p:xfrm>
        <a:graphic>
          <a:graphicData uri="http://schemas.openxmlformats.org/presentationml/2006/ole">
            <mc:AlternateContent xmlns:mc="http://schemas.openxmlformats.org/markup-compatibility/2006">
              <mc:Choice xmlns:v="urn:schemas-microsoft-com:vml" Requires="v">
                <p:oleObj name="Formula" r:id="rId8" imgW="933450" imgH="1514475" progId="Equation.Ribbit">
                  <p:embed/>
                </p:oleObj>
              </mc:Choice>
              <mc:Fallback>
                <p:oleObj name="Formula" r:id="rId8" imgW="933450" imgH="1514475" progId="Equation.Ribbit">
                  <p:embed/>
                  <p:pic>
                    <p:nvPicPr>
                      <p:cNvPr id="0" name="图片 21526"/>
                      <p:cNvPicPr/>
                      <p:nvPr/>
                    </p:nvPicPr>
                    <p:blipFill>
                      <a:blip r:embed="rId3"/>
                      <a:stretch>
                        <a:fillRect/>
                      </a:stretch>
                    </p:blipFill>
                    <p:spPr>
                      <a:xfrm>
                        <a:off x="7219952" y="1179513"/>
                        <a:ext cx="220663" cy="360362"/>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1809752" y="1497013"/>
          <a:ext cx="288925" cy="349250"/>
        </p:xfrm>
        <a:graphic>
          <a:graphicData uri="http://schemas.openxmlformats.org/presentationml/2006/ole">
            <mc:AlternateContent xmlns:mc="http://schemas.openxmlformats.org/markup-compatibility/2006">
              <mc:Choice xmlns:v="urn:schemas-microsoft-com:vml" Requires="v">
                <p:oleObj name="Formula" r:id="rId9" imgW="1009650" imgH="1219200" progId="Equation.Ribbit">
                  <p:embed/>
                </p:oleObj>
              </mc:Choice>
              <mc:Fallback>
                <p:oleObj name="Formula" r:id="rId9" imgW="1009650" imgH="1219200" progId="Equation.Ribbit">
                  <p:embed/>
                  <p:pic>
                    <p:nvPicPr>
                      <p:cNvPr id="0" name="图片 21527"/>
                      <p:cNvPicPr/>
                      <p:nvPr/>
                    </p:nvPicPr>
                    <p:blipFill>
                      <a:blip r:embed="rId10"/>
                      <a:stretch>
                        <a:fillRect/>
                      </a:stretch>
                    </p:blipFill>
                    <p:spPr>
                      <a:xfrm>
                        <a:off x="1809752" y="1497013"/>
                        <a:ext cx="288925" cy="349250"/>
                      </a:xfrm>
                      <a:prstGeom prst="rect">
                        <a:avLst/>
                      </a:prstGeom>
                    </p:spPr>
                  </p:pic>
                </p:oleObj>
              </mc:Fallback>
            </mc:AlternateContent>
          </a:graphicData>
        </a:graphic>
      </p:graphicFrame>
      <p:graphicFrame>
        <p:nvGraphicFramePr>
          <p:cNvPr id="20" name="对象 19"/>
          <p:cNvGraphicFramePr>
            <a:graphicFrameLocks noChangeAspect="1"/>
          </p:cNvGraphicFramePr>
          <p:nvPr/>
        </p:nvGraphicFramePr>
        <p:xfrm>
          <a:off x="3635375" y="1479552"/>
          <a:ext cx="325438" cy="360363"/>
        </p:xfrm>
        <a:graphic>
          <a:graphicData uri="http://schemas.openxmlformats.org/presentationml/2006/ole">
            <mc:AlternateContent xmlns:mc="http://schemas.openxmlformats.org/markup-compatibility/2006">
              <mc:Choice xmlns:v="urn:schemas-microsoft-com:vml" Requires="v">
                <p:oleObj name="Formula" r:id="rId11" imgW="1371600" imgH="1524000" progId="Equation.Ribbit">
                  <p:embed/>
                </p:oleObj>
              </mc:Choice>
              <mc:Fallback>
                <p:oleObj name="Formula" r:id="rId11" imgW="1371600" imgH="1524000" progId="Equation.Ribbit">
                  <p:embed/>
                  <p:pic>
                    <p:nvPicPr>
                      <p:cNvPr id="0" name="图片 21528"/>
                      <p:cNvPicPr/>
                      <p:nvPr/>
                    </p:nvPicPr>
                    <p:blipFill>
                      <a:blip r:embed="rId12"/>
                      <a:stretch>
                        <a:fillRect/>
                      </a:stretch>
                    </p:blipFill>
                    <p:spPr>
                      <a:xfrm>
                        <a:off x="3635375" y="1479552"/>
                        <a:ext cx="325438" cy="360363"/>
                      </a:xfrm>
                      <a:prstGeom prst="rect">
                        <a:avLst/>
                      </a:prstGeom>
                    </p:spPr>
                  </p:pic>
                </p:oleObj>
              </mc:Fallback>
            </mc:AlternateContent>
          </a:graphicData>
        </a:graphic>
      </p:graphicFrame>
      <p:graphicFrame>
        <p:nvGraphicFramePr>
          <p:cNvPr id="21" name="对象 20"/>
          <p:cNvGraphicFramePr>
            <a:graphicFrameLocks noChangeAspect="1"/>
          </p:cNvGraphicFramePr>
          <p:nvPr/>
        </p:nvGraphicFramePr>
        <p:xfrm>
          <a:off x="4570413" y="1477965"/>
          <a:ext cx="220662" cy="358775"/>
        </p:xfrm>
        <a:graphic>
          <a:graphicData uri="http://schemas.openxmlformats.org/presentationml/2006/ole">
            <mc:AlternateContent xmlns:mc="http://schemas.openxmlformats.org/markup-compatibility/2006">
              <mc:Choice xmlns:v="urn:schemas-microsoft-com:vml" Requires="v">
                <p:oleObj name="Formula" r:id="rId13" imgW="933450" imgH="1514475" progId="Equation.Ribbit">
                  <p:embed/>
                </p:oleObj>
              </mc:Choice>
              <mc:Fallback>
                <p:oleObj name="Formula" r:id="rId13" imgW="933450" imgH="1514475" progId="Equation.Ribbit">
                  <p:embed/>
                  <p:pic>
                    <p:nvPicPr>
                      <p:cNvPr id="0" name="图片 21529"/>
                      <p:cNvPicPr/>
                      <p:nvPr/>
                    </p:nvPicPr>
                    <p:blipFill>
                      <a:blip r:embed="rId3"/>
                      <a:stretch>
                        <a:fillRect/>
                      </a:stretch>
                    </p:blipFill>
                    <p:spPr>
                      <a:xfrm>
                        <a:off x="4570413" y="1477965"/>
                        <a:ext cx="220662" cy="358775"/>
                      </a:xfrm>
                      <a:prstGeom prst="rect">
                        <a:avLst/>
                      </a:prstGeom>
                    </p:spPr>
                  </p:pic>
                </p:oleObj>
              </mc:Fallback>
            </mc:AlternateContent>
          </a:graphicData>
        </a:graphic>
      </p:graphicFrame>
      <p:graphicFrame>
        <p:nvGraphicFramePr>
          <p:cNvPr id="22" name="对象 21"/>
          <p:cNvGraphicFramePr>
            <a:graphicFrameLocks noChangeAspect="1"/>
          </p:cNvGraphicFramePr>
          <p:nvPr/>
        </p:nvGraphicFramePr>
        <p:xfrm>
          <a:off x="3887788" y="1995490"/>
          <a:ext cx="334962" cy="257175"/>
        </p:xfrm>
        <a:graphic>
          <a:graphicData uri="http://schemas.openxmlformats.org/presentationml/2006/ole">
            <mc:AlternateContent xmlns:mc="http://schemas.openxmlformats.org/markup-compatibility/2006">
              <mc:Choice xmlns:v="urn:schemas-microsoft-com:vml" Requires="v">
                <p:oleObj name="Formula" r:id="rId14" imgW="1285875" imgH="981075" progId="Equation.Ribbit">
                  <p:embed/>
                </p:oleObj>
              </mc:Choice>
              <mc:Fallback>
                <p:oleObj name="Formula" r:id="rId14" imgW="1285875" imgH="981075" progId="Equation.Ribbit">
                  <p:embed/>
                  <p:pic>
                    <p:nvPicPr>
                      <p:cNvPr id="0" name="图片 21530"/>
                      <p:cNvPicPr/>
                      <p:nvPr/>
                    </p:nvPicPr>
                    <p:blipFill>
                      <a:blip r:embed="rId15"/>
                      <a:stretch>
                        <a:fillRect/>
                      </a:stretch>
                    </p:blipFill>
                    <p:spPr>
                      <a:xfrm>
                        <a:off x="3887788" y="1995490"/>
                        <a:ext cx="334962" cy="257175"/>
                      </a:xfrm>
                      <a:prstGeom prst="rect">
                        <a:avLst/>
                      </a:prstGeom>
                    </p:spPr>
                  </p:pic>
                </p:oleObj>
              </mc:Fallback>
            </mc:AlternateContent>
          </a:graphicData>
        </a:graphic>
      </p:graphicFrame>
      <p:graphicFrame>
        <p:nvGraphicFramePr>
          <p:cNvPr id="23" name="对象 22"/>
          <p:cNvGraphicFramePr>
            <a:graphicFrameLocks noChangeAspect="1"/>
          </p:cNvGraphicFramePr>
          <p:nvPr/>
        </p:nvGraphicFramePr>
        <p:xfrm>
          <a:off x="2471738" y="2786063"/>
          <a:ext cx="1655762" cy="601662"/>
        </p:xfrm>
        <a:graphic>
          <a:graphicData uri="http://schemas.openxmlformats.org/presentationml/2006/ole">
            <mc:AlternateContent xmlns:mc="http://schemas.openxmlformats.org/markup-compatibility/2006">
              <mc:Choice xmlns:v="urn:schemas-microsoft-com:vml" Requires="v">
                <p:oleObj name="Formula" r:id="rId16" imgW="5800725" imgH="2105025" progId="Equation.Ribbit">
                  <p:embed/>
                </p:oleObj>
              </mc:Choice>
              <mc:Fallback>
                <p:oleObj name="Formula" r:id="rId16" imgW="5800725" imgH="2105025" progId="Equation.Ribbit">
                  <p:embed/>
                  <p:pic>
                    <p:nvPicPr>
                      <p:cNvPr id="0" name="图片 21531"/>
                      <p:cNvPicPr/>
                      <p:nvPr/>
                    </p:nvPicPr>
                    <p:blipFill>
                      <a:blip r:embed="rId17"/>
                      <a:stretch>
                        <a:fillRect/>
                      </a:stretch>
                    </p:blipFill>
                    <p:spPr>
                      <a:xfrm>
                        <a:off x="2471738" y="2786063"/>
                        <a:ext cx="1655762" cy="601662"/>
                      </a:xfrm>
                      <a:prstGeom prst="rect">
                        <a:avLst/>
                      </a:prstGeom>
                    </p:spPr>
                  </p:pic>
                </p:oleObj>
              </mc:Fallback>
            </mc:AlternateContent>
          </a:graphicData>
        </a:graphic>
      </p:graphicFrame>
      <p:graphicFrame>
        <p:nvGraphicFramePr>
          <p:cNvPr id="25" name="对象 24"/>
          <p:cNvGraphicFramePr>
            <a:graphicFrameLocks noChangeAspect="1"/>
          </p:cNvGraphicFramePr>
          <p:nvPr/>
        </p:nvGraphicFramePr>
        <p:xfrm>
          <a:off x="2465390" y="4117975"/>
          <a:ext cx="3819525" cy="592138"/>
        </p:xfrm>
        <a:graphic>
          <a:graphicData uri="http://schemas.openxmlformats.org/presentationml/2006/ole">
            <mc:AlternateContent xmlns:mc="http://schemas.openxmlformats.org/markup-compatibility/2006">
              <mc:Choice xmlns:v="urn:schemas-microsoft-com:vml" Requires="v">
                <p:oleObj name="Formula" r:id="rId18" imgW="14411325" imgH="2238375" progId="Equation.Ribbit">
                  <p:embed/>
                </p:oleObj>
              </mc:Choice>
              <mc:Fallback>
                <p:oleObj name="Formula" r:id="rId18" imgW="14411325" imgH="2238375" progId="Equation.Ribbit">
                  <p:embed/>
                  <p:pic>
                    <p:nvPicPr>
                      <p:cNvPr id="0" name="图片 21532"/>
                      <p:cNvPicPr/>
                      <p:nvPr/>
                    </p:nvPicPr>
                    <p:blipFill>
                      <a:blip r:embed="rId19"/>
                      <a:stretch>
                        <a:fillRect/>
                      </a:stretch>
                    </p:blipFill>
                    <p:spPr>
                      <a:xfrm>
                        <a:off x="2465390" y="4117975"/>
                        <a:ext cx="3819525" cy="592138"/>
                      </a:xfrm>
                      <a:prstGeom prst="rect">
                        <a:avLst/>
                      </a:prstGeom>
                    </p:spPr>
                  </p:pic>
                </p:oleObj>
              </mc:Fallback>
            </mc:AlternateContent>
          </a:graphicData>
        </a:graphic>
      </p:graphicFrame>
      <p:graphicFrame>
        <p:nvGraphicFramePr>
          <p:cNvPr id="26" name="对象 25"/>
          <p:cNvGraphicFramePr>
            <a:graphicFrameLocks noChangeAspect="1"/>
          </p:cNvGraphicFramePr>
          <p:nvPr/>
        </p:nvGraphicFramePr>
        <p:xfrm>
          <a:off x="2470150" y="5427663"/>
          <a:ext cx="3900488" cy="596900"/>
        </p:xfrm>
        <a:graphic>
          <a:graphicData uri="http://schemas.openxmlformats.org/presentationml/2006/ole">
            <mc:AlternateContent xmlns:mc="http://schemas.openxmlformats.org/markup-compatibility/2006">
              <mc:Choice xmlns:v="urn:schemas-microsoft-com:vml" Requires="v">
                <p:oleObj name="Formula" r:id="rId20" imgW="13649325" imgH="2095500" progId="Equation.Ribbit">
                  <p:embed/>
                </p:oleObj>
              </mc:Choice>
              <mc:Fallback>
                <p:oleObj name="Formula" r:id="rId20" imgW="13649325" imgH="2095500" progId="Equation.Ribbit">
                  <p:embed/>
                  <p:pic>
                    <p:nvPicPr>
                      <p:cNvPr id="0" name="图片 21533"/>
                      <p:cNvPicPr/>
                      <p:nvPr/>
                    </p:nvPicPr>
                    <p:blipFill>
                      <a:blip r:embed="rId21"/>
                      <a:stretch>
                        <a:fillRect/>
                      </a:stretch>
                    </p:blipFill>
                    <p:spPr>
                      <a:xfrm>
                        <a:off x="2470150" y="5427663"/>
                        <a:ext cx="3900488" cy="596900"/>
                      </a:xfrm>
                      <a:prstGeom prst="rect">
                        <a:avLst/>
                      </a:prstGeom>
                    </p:spPr>
                  </p:pic>
                </p:oleObj>
              </mc:Fallback>
            </mc:AlternateContent>
          </a:graphicData>
        </a:graphic>
      </p:graphicFrame>
      <p:graphicFrame>
        <p:nvGraphicFramePr>
          <p:cNvPr id="27" name="对象 26"/>
          <p:cNvGraphicFramePr>
            <a:graphicFrameLocks noChangeAspect="1"/>
          </p:cNvGraphicFramePr>
          <p:nvPr/>
        </p:nvGraphicFramePr>
        <p:xfrm>
          <a:off x="4656140" y="5000627"/>
          <a:ext cx="231775" cy="282575"/>
        </p:xfrm>
        <a:graphic>
          <a:graphicData uri="http://schemas.openxmlformats.org/presentationml/2006/ole">
            <mc:AlternateContent xmlns:mc="http://schemas.openxmlformats.org/markup-compatibility/2006">
              <mc:Choice xmlns:v="urn:schemas-microsoft-com:vml" Requires="v">
                <p:oleObj name="Formula" r:id="rId22" imgW="1009650" imgH="1219200" progId="Equation.Ribbit">
                  <p:embed/>
                </p:oleObj>
              </mc:Choice>
              <mc:Fallback>
                <p:oleObj name="Formula" r:id="rId22" imgW="1009650" imgH="1219200" progId="Equation.Ribbit">
                  <p:embed/>
                  <p:pic>
                    <p:nvPicPr>
                      <p:cNvPr id="0" name="图片 21534"/>
                      <p:cNvPicPr/>
                      <p:nvPr/>
                    </p:nvPicPr>
                    <p:blipFill>
                      <a:blip r:embed="rId10"/>
                      <a:stretch>
                        <a:fillRect/>
                      </a:stretch>
                    </p:blipFill>
                    <p:spPr>
                      <a:xfrm>
                        <a:off x="4656140" y="5000627"/>
                        <a:ext cx="231775" cy="282575"/>
                      </a:xfrm>
                      <a:prstGeom prst="rect">
                        <a:avLst/>
                      </a:prstGeom>
                    </p:spPr>
                  </p:pic>
                </p:oleObj>
              </mc:Fallback>
            </mc:AlternateContent>
          </a:graphicData>
        </a:graphic>
      </p:graphicFrame>
      <p:sp>
        <p:nvSpPr>
          <p:cNvPr id="31" name="Rectangle 3"/>
          <p:cNvSpPr>
            <a:spLocks noChangeArrowheads="1"/>
          </p:cNvSpPr>
          <p:nvPr/>
        </p:nvSpPr>
        <p:spPr bwMode="auto">
          <a:xfrm>
            <a:off x="5171318" y="2533889"/>
            <a:ext cx="3502448" cy="1259324"/>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457200" lvl="1" indent="0">
              <a:buNone/>
            </a:pPr>
            <a:r>
              <a:rPr lang="en-US" altLang="zh-CN" sz="2400" dirty="0"/>
              <a:t>Q1</a:t>
            </a:r>
            <a:r>
              <a:rPr lang="zh-CN" altLang="en-US" sz="2400" dirty="0"/>
              <a:t>：如何在属性缺失的情况下进行划分属性选择？</a:t>
            </a:r>
            <a:endParaRPr lang="en-US" altLang="zh-CN" sz="2400" dirty="0"/>
          </a:p>
        </p:txBody>
      </p:sp>
      <p:cxnSp>
        <p:nvCxnSpPr>
          <p:cNvPr id="33" name="直接连接符 32"/>
          <p:cNvCxnSpPr/>
          <p:nvPr/>
        </p:nvCxnSpPr>
        <p:spPr>
          <a:xfrm>
            <a:off x="6520717" y="3168692"/>
            <a:ext cx="401827" cy="51139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6893720" y="2668249"/>
            <a:ext cx="1543987" cy="1011836"/>
          </a:xfrm>
          <a:prstGeom prst="line">
            <a:avLst/>
          </a:prstGeom>
          <a:ln w="57150"/>
        </p:spPr>
        <p:style>
          <a:lnRef idx="1">
            <a:schemeClr val="accent1"/>
          </a:lnRef>
          <a:fillRef idx="0">
            <a:schemeClr val="accent1"/>
          </a:fillRef>
          <a:effectRef idx="0">
            <a:schemeClr val="accent1"/>
          </a:effectRef>
          <a:fontRef idx="minor">
            <a:schemeClr val="tx1"/>
          </a:fontRef>
        </p:style>
      </p:cxnSp>
      <p:graphicFrame>
        <p:nvGraphicFramePr>
          <p:cNvPr id="19" name="对象 18"/>
          <p:cNvGraphicFramePr>
            <a:graphicFrameLocks noChangeAspect="1"/>
          </p:cNvGraphicFramePr>
          <p:nvPr/>
        </p:nvGraphicFramePr>
        <p:xfrm>
          <a:off x="2882902" y="1230916"/>
          <a:ext cx="188913" cy="306387"/>
        </p:xfrm>
        <a:graphic>
          <a:graphicData uri="http://schemas.openxmlformats.org/presentationml/2006/ole">
            <mc:AlternateContent xmlns:mc="http://schemas.openxmlformats.org/markup-compatibility/2006">
              <mc:Choice xmlns:v="urn:schemas-microsoft-com:vml" Requires="v">
                <p:oleObj name="Formula" r:id="rId23" imgW="600075" imgH="971550" progId="Equation.Ribbit">
                  <p:embed/>
                </p:oleObj>
              </mc:Choice>
              <mc:Fallback>
                <p:oleObj name="Formula" r:id="rId23" imgW="600075" imgH="971550" progId="Equation.Ribbit">
                  <p:embed/>
                  <p:pic>
                    <p:nvPicPr>
                      <p:cNvPr id="0" name="图片 21535"/>
                      <p:cNvPicPr/>
                      <p:nvPr/>
                    </p:nvPicPr>
                    <p:blipFill>
                      <a:blip r:embed="rId24"/>
                      <a:stretch>
                        <a:fillRect/>
                      </a:stretch>
                    </p:blipFill>
                    <p:spPr>
                      <a:xfrm>
                        <a:off x="2882902" y="1230916"/>
                        <a:ext cx="188913" cy="306387"/>
                      </a:xfrm>
                      <a:prstGeom prst="rect">
                        <a:avLst/>
                      </a:prstGeom>
                    </p:spPr>
                  </p:pic>
                </p:oleObj>
              </mc:Fallback>
            </mc:AlternateContent>
          </a:graphicData>
        </a:graphic>
      </p:graphicFrame>
      <p:graphicFrame>
        <p:nvGraphicFramePr>
          <p:cNvPr id="28" name="对象 27"/>
          <p:cNvGraphicFramePr>
            <a:graphicFrameLocks noChangeAspect="1"/>
          </p:cNvGraphicFramePr>
          <p:nvPr/>
        </p:nvGraphicFramePr>
        <p:xfrm>
          <a:off x="8716963" y="1238252"/>
          <a:ext cx="190500" cy="303213"/>
        </p:xfrm>
        <a:graphic>
          <a:graphicData uri="http://schemas.openxmlformats.org/presentationml/2006/ole">
            <mc:AlternateContent xmlns:mc="http://schemas.openxmlformats.org/markup-compatibility/2006">
              <mc:Choice xmlns:v="urn:schemas-microsoft-com:vml" Requires="v">
                <p:oleObj name="Formula" r:id="rId25" imgW="600075" imgH="971550" progId="Equation.Ribbit">
                  <p:embed/>
                </p:oleObj>
              </mc:Choice>
              <mc:Fallback>
                <p:oleObj name="Formula" r:id="rId25" imgW="600075" imgH="971550" progId="Equation.Ribbit">
                  <p:embed/>
                  <p:pic>
                    <p:nvPicPr>
                      <p:cNvPr id="0" name="图片 21536"/>
                      <p:cNvPicPr/>
                      <p:nvPr/>
                    </p:nvPicPr>
                    <p:blipFill>
                      <a:blip r:embed="rId24"/>
                      <a:stretch>
                        <a:fillRect/>
                      </a:stretch>
                    </p:blipFill>
                    <p:spPr>
                      <a:xfrm>
                        <a:off x="8716963" y="1238252"/>
                        <a:ext cx="190500" cy="303213"/>
                      </a:xfrm>
                      <a:prstGeom prst="rect">
                        <a:avLst/>
                      </a:prstGeom>
                    </p:spPr>
                  </p:pic>
                </p:oleObj>
              </mc:Fallback>
            </mc:AlternateContent>
          </a:graphicData>
        </a:graphic>
      </p:graphicFrame>
      <p:graphicFrame>
        <p:nvGraphicFramePr>
          <p:cNvPr id="3" name="对象 2"/>
          <p:cNvGraphicFramePr>
            <a:graphicFrameLocks noChangeAspect="1"/>
          </p:cNvGraphicFramePr>
          <p:nvPr/>
        </p:nvGraphicFramePr>
        <p:xfrm>
          <a:off x="5972177" y="1484313"/>
          <a:ext cx="174625" cy="360362"/>
        </p:xfrm>
        <a:graphic>
          <a:graphicData uri="http://schemas.openxmlformats.org/presentationml/2006/ole">
            <mc:AlternateContent xmlns:mc="http://schemas.openxmlformats.org/markup-compatibility/2006">
              <mc:Choice xmlns:v="urn:schemas-microsoft-com:vml" Requires="v">
                <p:oleObj name="Formula" r:id="rId26" imgW="600075" imgH="1257300" progId="Equation.Ribbit">
                  <p:embed/>
                </p:oleObj>
              </mc:Choice>
              <mc:Fallback>
                <p:oleObj name="Formula" r:id="rId26" imgW="600075" imgH="1257300" progId="Equation.Ribbit">
                  <p:embed/>
                  <p:pic>
                    <p:nvPicPr>
                      <p:cNvPr id="0" name="图片 21537"/>
                      <p:cNvPicPr/>
                      <p:nvPr/>
                    </p:nvPicPr>
                    <p:blipFill>
                      <a:blip r:embed="rId27"/>
                      <a:stretch>
                        <a:fillRect/>
                      </a:stretch>
                    </p:blipFill>
                    <p:spPr>
                      <a:xfrm>
                        <a:off x="5972177" y="1484313"/>
                        <a:ext cx="174625" cy="360362"/>
                      </a:xfrm>
                      <a:prstGeom prst="rect">
                        <a:avLst/>
                      </a:prstGeom>
                    </p:spPr>
                  </p:pic>
                </p:oleObj>
              </mc:Fallback>
            </mc:AlternateContent>
          </a:graphicData>
        </a:graphic>
      </p:graphicFrame>
      <p:graphicFrame>
        <p:nvGraphicFramePr>
          <p:cNvPr id="29" name="对象 28"/>
          <p:cNvGraphicFramePr>
            <a:graphicFrameLocks noChangeAspect="1"/>
          </p:cNvGraphicFramePr>
          <p:nvPr/>
        </p:nvGraphicFramePr>
        <p:xfrm>
          <a:off x="3703638" y="5016502"/>
          <a:ext cx="190500" cy="303213"/>
        </p:xfrm>
        <a:graphic>
          <a:graphicData uri="http://schemas.openxmlformats.org/presentationml/2006/ole">
            <mc:AlternateContent xmlns:mc="http://schemas.openxmlformats.org/markup-compatibility/2006">
              <mc:Choice xmlns:v="urn:schemas-microsoft-com:vml" Requires="v">
                <p:oleObj name="Formula" r:id="rId28" imgW="600075" imgH="971550" progId="Equation.Ribbit">
                  <p:embed/>
                </p:oleObj>
              </mc:Choice>
              <mc:Fallback>
                <p:oleObj name="Formula" r:id="rId28" imgW="600075" imgH="971550" progId="Equation.Ribbit">
                  <p:embed/>
                  <p:pic>
                    <p:nvPicPr>
                      <p:cNvPr id="0" name="图片 21538"/>
                      <p:cNvPicPr/>
                      <p:nvPr/>
                    </p:nvPicPr>
                    <p:blipFill>
                      <a:blip r:embed="rId24"/>
                      <a:stretch>
                        <a:fillRect/>
                      </a:stretch>
                    </p:blipFill>
                    <p:spPr>
                      <a:xfrm>
                        <a:off x="3703638" y="5016502"/>
                        <a:ext cx="190500" cy="303213"/>
                      </a:xfrm>
                      <a:prstGeom prst="rect">
                        <a:avLst/>
                      </a:prstGeom>
                    </p:spPr>
                  </p:pic>
                </p:oleObj>
              </mc:Fallback>
            </mc:AlternateContent>
          </a:graphicData>
        </a:graphic>
      </p:graphicFrame>
      <p:graphicFrame>
        <p:nvGraphicFramePr>
          <p:cNvPr id="30" name="对象 29"/>
          <p:cNvGraphicFramePr>
            <a:graphicFrameLocks noChangeAspect="1"/>
          </p:cNvGraphicFramePr>
          <p:nvPr/>
        </p:nvGraphicFramePr>
        <p:xfrm>
          <a:off x="3204177" y="3655371"/>
          <a:ext cx="151318" cy="310890"/>
        </p:xfrm>
        <a:graphic>
          <a:graphicData uri="http://schemas.openxmlformats.org/presentationml/2006/ole">
            <mc:AlternateContent xmlns:mc="http://schemas.openxmlformats.org/markup-compatibility/2006">
              <mc:Choice xmlns:v="urn:schemas-microsoft-com:vml" Requires="v">
                <p:oleObj name="Formula" r:id="rId29" imgW="600075" imgH="1257300" progId="Equation.Ribbit">
                  <p:embed/>
                </p:oleObj>
              </mc:Choice>
              <mc:Fallback>
                <p:oleObj name="Formula" r:id="rId29" imgW="600075" imgH="1257300" progId="Equation.Ribbit">
                  <p:embed/>
                  <p:pic>
                    <p:nvPicPr>
                      <p:cNvPr id="0" name="图片 21539"/>
                      <p:cNvPicPr/>
                      <p:nvPr/>
                    </p:nvPicPr>
                    <p:blipFill>
                      <a:blip r:embed="rId27"/>
                      <a:stretch>
                        <a:fillRect/>
                      </a:stretch>
                    </p:blipFill>
                    <p:spPr>
                      <a:xfrm>
                        <a:off x="3204177" y="3655371"/>
                        <a:ext cx="151318" cy="310890"/>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2039938" y="1997075"/>
          <a:ext cx="201612" cy="268288"/>
        </p:xfrm>
        <a:graphic>
          <a:graphicData uri="http://schemas.openxmlformats.org/presentationml/2006/ole">
            <mc:AlternateContent xmlns:mc="http://schemas.openxmlformats.org/markup-compatibility/2006">
              <mc:Choice xmlns:v="urn:schemas-microsoft-com:vml" Requires="v">
                <p:oleObj name="Formula" r:id="rId30" imgW="733425" imgH="981075" progId="Equation.Ribbit">
                  <p:embed/>
                </p:oleObj>
              </mc:Choice>
              <mc:Fallback>
                <p:oleObj name="Formula" r:id="rId30" imgW="733425" imgH="981075" progId="Equation.Ribbit">
                  <p:embed/>
                  <p:pic>
                    <p:nvPicPr>
                      <p:cNvPr id="0" name="图片 21540"/>
                      <p:cNvPicPr/>
                      <p:nvPr/>
                    </p:nvPicPr>
                    <p:blipFill>
                      <a:blip r:embed="rId31"/>
                      <a:stretch>
                        <a:fillRect/>
                      </a:stretch>
                    </p:blipFill>
                    <p:spPr>
                      <a:xfrm>
                        <a:off x="2039938" y="1997075"/>
                        <a:ext cx="201612" cy="268288"/>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31"/>
                                        </p:tgtEl>
                                        <p:attrNameLst>
                                          <p:attrName>style.visibility</p:attrName>
                                        </p:attrNameLst>
                                      </p:cBhvr>
                                      <p:to>
                                        <p:strVal val="visible"/>
                                      </p:to>
                                    </p:set>
                                    <p:anim calcmode="lin" valueType="num">
                                      <p:cBhvr>
                                        <p:cTn id="31" dur="500" fill="hold"/>
                                        <p:tgtEl>
                                          <p:spTgt spid="31"/>
                                        </p:tgtEl>
                                        <p:attrNameLst>
                                          <p:attrName>ppt_w</p:attrName>
                                        </p:attrNameLst>
                                      </p:cBhvr>
                                      <p:tavLst>
                                        <p:tav tm="0">
                                          <p:val>
                                            <p:fltVal val="0"/>
                                          </p:val>
                                        </p:tav>
                                        <p:tav tm="100000">
                                          <p:val>
                                            <p:strVal val="#ppt_w"/>
                                          </p:val>
                                        </p:tav>
                                      </p:tavLst>
                                    </p:anim>
                                    <p:anim calcmode="lin" valueType="num">
                                      <p:cBhvr>
                                        <p:cTn id="32" dur="500" fill="hold"/>
                                        <p:tgtEl>
                                          <p:spTgt spid="31"/>
                                        </p:tgtEl>
                                        <p:attrNameLst>
                                          <p:attrName>ppt_h</p:attrName>
                                        </p:attrNameLst>
                                      </p:cBhvr>
                                      <p:tavLst>
                                        <p:tav tm="0">
                                          <p:val>
                                            <p:fltVal val="0"/>
                                          </p:val>
                                        </p:tav>
                                        <p:tav tm="100000">
                                          <p:val>
                                            <p:strVal val="#ppt_h"/>
                                          </p:val>
                                        </p:tav>
                                      </p:tavLst>
                                    </p:anim>
                                    <p:animEffect transition="in" filter="fade">
                                      <p:cBhvr>
                                        <p:cTn id="33" dur="500"/>
                                        <p:tgtEl>
                                          <p:spTgt spid="31"/>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5"/>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 </a:t>
            </a:r>
            <a:r>
              <a:rPr lang="en-US" altLang="zh-CN" dirty="0"/>
              <a:t>– </a:t>
            </a:r>
            <a:r>
              <a:rPr lang="zh-CN" altLang="en-US" dirty="0"/>
              <a:t>缺失值处理</a:t>
            </a:r>
          </a:p>
        </p:txBody>
      </p:sp>
      <p:sp>
        <p:nvSpPr>
          <p:cNvPr id="3" name="内容占位符 2"/>
          <p:cNvSpPr>
            <a:spLocks noGrp="1"/>
          </p:cNvSpPr>
          <p:nvPr>
            <p:ph idx="1"/>
          </p:nvPr>
        </p:nvSpPr>
        <p:spPr/>
        <p:txBody>
          <a:bodyPr/>
          <a:lstStyle/>
          <a:p>
            <a:r>
              <a:rPr lang="en-US" altLang="zh-CN" dirty="0"/>
              <a:t> </a:t>
            </a:r>
            <a:r>
              <a:rPr lang="zh-CN" altLang="en-US" dirty="0"/>
              <a:t>基于上述定义，可得</a:t>
            </a:r>
            <a:endParaRPr lang="en-US" altLang="zh-CN" dirty="0"/>
          </a:p>
          <a:p>
            <a:endParaRPr lang="en-US" altLang="zh-CN" dirty="0"/>
          </a:p>
          <a:p>
            <a:pPr marL="0" indent="0">
              <a:buNone/>
            </a:pPr>
            <a:endParaRPr lang="en-US" altLang="zh-CN" dirty="0"/>
          </a:p>
          <a:p>
            <a:pPr marL="0" indent="0">
              <a:buNone/>
            </a:pPr>
            <a:endParaRPr lang="en-US" altLang="zh-CN" dirty="0"/>
          </a:p>
          <a:p>
            <a:pPr marL="0" indent="0">
              <a:buNone/>
            </a:pPr>
            <a:r>
              <a:rPr lang="en-US" altLang="zh-CN" dirty="0"/>
              <a:t>     </a:t>
            </a:r>
            <a:r>
              <a:rPr lang="zh-CN" altLang="en-US" dirty="0"/>
              <a:t>其中</a:t>
            </a:r>
            <a:endParaRPr lang="en-US" altLang="zh-CN" dirty="0"/>
          </a:p>
          <a:p>
            <a:pPr marL="0" indent="0">
              <a:buNone/>
            </a:pPr>
            <a:endParaRPr lang="en-US" altLang="zh-CN" dirty="0"/>
          </a:p>
          <a:p>
            <a:r>
              <a:rPr lang="en-US" altLang="zh-CN" dirty="0"/>
              <a:t> </a:t>
            </a:r>
            <a:r>
              <a:rPr lang="zh-CN" altLang="en-US" dirty="0"/>
              <a:t>对于</a:t>
            </a:r>
            <a:r>
              <a:rPr lang="en-US" altLang="zh-CN" dirty="0"/>
              <a:t>Q2</a:t>
            </a:r>
          </a:p>
          <a:p>
            <a:pPr lvl="1"/>
            <a:r>
              <a:rPr lang="zh-CN" altLang="en-US" dirty="0"/>
              <a:t>若样本  在划分属性</a:t>
            </a:r>
            <a:r>
              <a:rPr lang="en-US" altLang="zh-CN" dirty="0"/>
              <a:t>  </a:t>
            </a:r>
            <a:r>
              <a:rPr lang="zh-CN" altLang="en-US" dirty="0"/>
              <a:t>上的取值已知，则将</a:t>
            </a:r>
            <a:r>
              <a:rPr lang="en-US" altLang="zh-CN" dirty="0"/>
              <a:t>   </a:t>
            </a:r>
            <a:r>
              <a:rPr lang="zh-CN" altLang="en-US" dirty="0"/>
              <a:t>划入与其取值对应的子结点，且样本权值在子结点中保持为</a:t>
            </a:r>
            <a:endParaRPr lang="en-US" altLang="zh-CN" dirty="0"/>
          </a:p>
          <a:p>
            <a:pPr lvl="1"/>
            <a:r>
              <a:rPr lang="zh-CN" altLang="en-US" dirty="0"/>
              <a:t>若样本  在划分属性  上的取值未知，则将</a:t>
            </a:r>
            <a:r>
              <a:rPr lang="en-US" altLang="zh-CN" dirty="0"/>
              <a:t>   </a:t>
            </a:r>
            <a:r>
              <a:rPr lang="zh-CN" altLang="en-US" dirty="0"/>
              <a:t>同时划入所有子结点，且样本权值在与属性值    对应的子结点中调整为          </a:t>
            </a:r>
            <a:r>
              <a:rPr lang="en-US" altLang="zh-CN" dirty="0"/>
              <a:t>(</a:t>
            </a:r>
            <a:r>
              <a:rPr lang="zh-CN" altLang="en-US" dirty="0"/>
              <a:t>直观来看，相当于让同一个样本以不同概率划入不同的子结点中去</a:t>
            </a:r>
            <a:r>
              <a:rPr lang="en-US" altLang="zh-CN" dirty="0"/>
              <a:t>)</a:t>
            </a:r>
            <a:endParaRPr lang="zh-CN" altLang="en-US" dirty="0"/>
          </a:p>
        </p:txBody>
      </p:sp>
      <p:graphicFrame>
        <p:nvGraphicFramePr>
          <p:cNvPr id="4" name="对象 3"/>
          <p:cNvGraphicFramePr>
            <a:graphicFrameLocks noChangeAspect="1"/>
          </p:cNvGraphicFramePr>
          <p:nvPr/>
        </p:nvGraphicFramePr>
        <p:xfrm>
          <a:off x="2557463" y="1708150"/>
          <a:ext cx="2754312" cy="300038"/>
        </p:xfrm>
        <a:graphic>
          <a:graphicData uri="http://schemas.openxmlformats.org/presentationml/2006/ole">
            <mc:AlternateContent xmlns:mc="http://schemas.openxmlformats.org/markup-compatibility/2006">
              <mc:Choice xmlns:v="urn:schemas-microsoft-com:vml" Requires="v">
                <p:oleObj name="Formula" r:id="rId2" imgW="13935075" imgH="1514475" progId="Equation.Ribbit">
                  <p:embed/>
                </p:oleObj>
              </mc:Choice>
              <mc:Fallback>
                <p:oleObj name="Formula" r:id="rId2" imgW="13935075" imgH="1514475" progId="Equation.Ribbit">
                  <p:embed/>
                  <p:pic>
                    <p:nvPicPr>
                      <p:cNvPr id="0" name="图片 22541"/>
                      <p:cNvPicPr/>
                      <p:nvPr/>
                    </p:nvPicPr>
                    <p:blipFill>
                      <a:blip r:embed="rId3"/>
                      <a:stretch>
                        <a:fillRect/>
                      </a:stretch>
                    </p:blipFill>
                    <p:spPr>
                      <a:xfrm>
                        <a:off x="2557463" y="1708150"/>
                        <a:ext cx="2754312" cy="300038"/>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3600452" y="1993900"/>
          <a:ext cx="3154363" cy="660400"/>
        </p:xfrm>
        <a:graphic>
          <a:graphicData uri="http://schemas.openxmlformats.org/presentationml/2006/ole">
            <mc:AlternateContent xmlns:mc="http://schemas.openxmlformats.org/markup-compatibility/2006">
              <mc:Choice xmlns:v="urn:schemas-microsoft-com:vml" Requires="v">
                <p:oleObj name="Formula" r:id="rId4" imgW="16497300" imgH="3467100" progId="Equation.Ribbit">
                  <p:embed/>
                </p:oleObj>
              </mc:Choice>
              <mc:Fallback>
                <p:oleObj name="Formula" r:id="rId4" imgW="16497300" imgH="3467100" progId="Equation.Ribbit">
                  <p:embed/>
                  <p:pic>
                    <p:nvPicPr>
                      <p:cNvPr id="0" name="图片 22542"/>
                      <p:cNvPicPr/>
                      <p:nvPr/>
                    </p:nvPicPr>
                    <p:blipFill>
                      <a:blip r:embed="rId5"/>
                      <a:stretch>
                        <a:fillRect/>
                      </a:stretch>
                    </p:blipFill>
                    <p:spPr>
                      <a:xfrm>
                        <a:off x="3600452" y="1993900"/>
                        <a:ext cx="3154363" cy="66040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2932115" y="2932115"/>
          <a:ext cx="2541587" cy="744537"/>
        </p:xfrm>
        <a:graphic>
          <a:graphicData uri="http://schemas.openxmlformats.org/presentationml/2006/ole">
            <mc:AlternateContent xmlns:mc="http://schemas.openxmlformats.org/markup-compatibility/2006">
              <mc:Choice xmlns:v="urn:schemas-microsoft-com:vml" Requires="v">
                <p:oleObj name="Formula" r:id="rId6" imgW="12334875" imgH="3600450" progId="Equation.Ribbit">
                  <p:embed/>
                </p:oleObj>
              </mc:Choice>
              <mc:Fallback>
                <p:oleObj name="Formula" r:id="rId6" imgW="12334875" imgH="3600450" progId="Equation.Ribbit">
                  <p:embed/>
                  <p:pic>
                    <p:nvPicPr>
                      <p:cNvPr id="0" name="图片 22543"/>
                      <p:cNvPicPr/>
                      <p:nvPr/>
                    </p:nvPicPr>
                    <p:blipFill>
                      <a:blip r:embed="rId7"/>
                      <a:stretch>
                        <a:fillRect/>
                      </a:stretch>
                    </p:blipFill>
                    <p:spPr>
                      <a:xfrm>
                        <a:off x="2932115" y="2932115"/>
                        <a:ext cx="2541587" cy="744537"/>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4822825" y="4446588"/>
          <a:ext cx="355600" cy="271462"/>
        </p:xfrm>
        <a:graphic>
          <a:graphicData uri="http://schemas.openxmlformats.org/presentationml/2006/ole">
            <mc:AlternateContent xmlns:mc="http://schemas.openxmlformats.org/markup-compatibility/2006">
              <mc:Choice xmlns:v="urn:schemas-microsoft-com:vml" Requires="v">
                <p:oleObj name="Formula" r:id="rId8" imgW="1285875" imgH="981075" progId="Equation.Ribbit">
                  <p:embed/>
                </p:oleObj>
              </mc:Choice>
              <mc:Fallback>
                <p:oleObj name="Formula" r:id="rId8" imgW="1285875" imgH="981075" progId="Equation.Ribbit">
                  <p:embed/>
                  <p:pic>
                    <p:nvPicPr>
                      <p:cNvPr id="0" name="图片 22544"/>
                      <p:cNvPicPr/>
                      <p:nvPr/>
                    </p:nvPicPr>
                    <p:blipFill>
                      <a:blip r:embed="rId9"/>
                      <a:stretch>
                        <a:fillRect/>
                      </a:stretch>
                    </p:blipFill>
                    <p:spPr>
                      <a:xfrm>
                        <a:off x="4822825" y="4446588"/>
                        <a:ext cx="355600" cy="271462"/>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3371850" y="5021265"/>
          <a:ext cx="268288" cy="325437"/>
        </p:xfrm>
        <a:graphic>
          <a:graphicData uri="http://schemas.openxmlformats.org/presentationml/2006/ole">
            <mc:AlternateContent xmlns:mc="http://schemas.openxmlformats.org/markup-compatibility/2006">
              <mc:Choice xmlns:v="urn:schemas-microsoft-com:vml" Requires="v">
                <p:oleObj name="Formula" r:id="rId10" imgW="1009650" imgH="1219200" progId="Equation.Ribbit">
                  <p:embed/>
                </p:oleObj>
              </mc:Choice>
              <mc:Fallback>
                <p:oleObj name="Formula" r:id="rId10" imgW="1009650" imgH="1219200" progId="Equation.Ribbit">
                  <p:embed/>
                  <p:pic>
                    <p:nvPicPr>
                      <p:cNvPr id="0" name="图片 22545"/>
                      <p:cNvPicPr/>
                      <p:nvPr/>
                    </p:nvPicPr>
                    <p:blipFill>
                      <a:blip r:embed="rId11"/>
                      <a:stretch>
                        <a:fillRect/>
                      </a:stretch>
                    </p:blipFill>
                    <p:spPr>
                      <a:xfrm>
                        <a:off x="3371850" y="5021265"/>
                        <a:ext cx="268288" cy="325437"/>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6269038" y="5003800"/>
          <a:ext cx="812800" cy="323850"/>
        </p:xfrm>
        <a:graphic>
          <a:graphicData uri="http://schemas.openxmlformats.org/presentationml/2006/ole">
            <mc:AlternateContent xmlns:mc="http://schemas.openxmlformats.org/markup-compatibility/2006">
              <mc:Choice xmlns:v="urn:schemas-microsoft-com:vml" Requires="v">
                <p:oleObj name="Formula" r:id="rId12" imgW="3076575" imgH="1228725" progId="Equation.Ribbit">
                  <p:embed/>
                </p:oleObj>
              </mc:Choice>
              <mc:Fallback>
                <p:oleObj name="Formula" r:id="rId12" imgW="3076575" imgH="1228725" progId="Equation.Ribbit">
                  <p:embed/>
                  <p:pic>
                    <p:nvPicPr>
                      <p:cNvPr id="0" name="图片 22546"/>
                      <p:cNvPicPr/>
                      <p:nvPr/>
                    </p:nvPicPr>
                    <p:blipFill>
                      <a:blip r:embed="rId13"/>
                      <a:stretch>
                        <a:fillRect/>
                      </a:stretch>
                    </p:blipFill>
                    <p:spPr>
                      <a:xfrm>
                        <a:off x="6269038" y="5003800"/>
                        <a:ext cx="812800" cy="323850"/>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5751515" y="4184652"/>
          <a:ext cx="200025" cy="271463"/>
        </p:xfrm>
        <a:graphic>
          <a:graphicData uri="http://schemas.openxmlformats.org/presentationml/2006/ole">
            <mc:AlternateContent xmlns:mc="http://schemas.openxmlformats.org/markup-compatibility/2006">
              <mc:Choice xmlns:v="urn:schemas-microsoft-com:vml" Requires="v">
                <p:oleObj name="Formula" r:id="rId14" imgW="733425" imgH="981075" progId="Equation.Ribbit">
                  <p:embed/>
                </p:oleObj>
              </mc:Choice>
              <mc:Fallback>
                <p:oleObj name="Formula" r:id="rId14" imgW="733425" imgH="981075" progId="Equation.Ribbit">
                  <p:embed/>
                  <p:pic>
                    <p:nvPicPr>
                      <p:cNvPr id="0" name="图片 22547"/>
                      <p:cNvPicPr/>
                      <p:nvPr/>
                    </p:nvPicPr>
                    <p:blipFill>
                      <a:blip r:embed="rId15"/>
                      <a:stretch>
                        <a:fillRect/>
                      </a:stretch>
                    </p:blipFill>
                    <p:spPr>
                      <a:xfrm>
                        <a:off x="5751515" y="4184652"/>
                        <a:ext cx="200025" cy="271463"/>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5751515" y="4768852"/>
          <a:ext cx="200025" cy="271463"/>
        </p:xfrm>
        <a:graphic>
          <a:graphicData uri="http://schemas.openxmlformats.org/presentationml/2006/ole">
            <mc:AlternateContent xmlns:mc="http://schemas.openxmlformats.org/markup-compatibility/2006">
              <mc:Choice xmlns:v="urn:schemas-microsoft-com:vml" Requires="v">
                <p:oleObj name="Formula" r:id="rId16" imgW="733425" imgH="981075" progId="Equation.Ribbit">
                  <p:embed/>
                </p:oleObj>
              </mc:Choice>
              <mc:Fallback>
                <p:oleObj name="Formula" r:id="rId16" imgW="733425" imgH="981075" progId="Equation.Ribbit">
                  <p:embed/>
                  <p:pic>
                    <p:nvPicPr>
                      <p:cNvPr id="0" name="图片 22548"/>
                      <p:cNvPicPr/>
                      <p:nvPr/>
                    </p:nvPicPr>
                    <p:blipFill>
                      <a:blip r:embed="rId15"/>
                      <a:stretch>
                        <a:fillRect/>
                      </a:stretch>
                    </p:blipFill>
                    <p:spPr>
                      <a:xfrm>
                        <a:off x="5751515" y="4768852"/>
                        <a:ext cx="200025" cy="271463"/>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3248025" y="4167188"/>
          <a:ext cx="190500" cy="304800"/>
        </p:xfrm>
        <a:graphic>
          <a:graphicData uri="http://schemas.openxmlformats.org/presentationml/2006/ole">
            <mc:AlternateContent xmlns:mc="http://schemas.openxmlformats.org/markup-compatibility/2006">
              <mc:Choice xmlns:v="urn:schemas-microsoft-com:vml" Requires="v">
                <p:oleObj name="Formula" r:id="rId17" imgW="600075" imgH="971550" progId="Equation.Ribbit">
                  <p:embed/>
                </p:oleObj>
              </mc:Choice>
              <mc:Fallback>
                <p:oleObj name="Formula" r:id="rId17" imgW="600075" imgH="971550" progId="Equation.Ribbit">
                  <p:embed/>
                  <p:pic>
                    <p:nvPicPr>
                      <p:cNvPr id="0" name="图片 22549"/>
                      <p:cNvPicPr/>
                      <p:nvPr/>
                    </p:nvPicPr>
                    <p:blipFill>
                      <a:blip r:embed="rId18"/>
                      <a:stretch>
                        <a:fillRect/>
                      </a:stretch>
                    </p:blipFill>
                    <p:spPr>
                      <a:xfrm>
                        <a:off x="3248025" y="4167188"/>
                        <a:ext cx="190500" cy="304800"/>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3241675" y="4759327"/>
          <a:ext cx="190500" cy="303213"/>
        </p:xfrm>
        <a:graphic>
          <a:graphicData uri="http://schemas.openxmlformats.org/presentationml/2006/ole">
            <mc:AlternateContent xmlns:mc="http://schemas.openxmlformats.org/markup-compatibility/2006">
              <mc:Choice xmlns:v="urn:schemas-microsoft-com:vml" Requires="v">
                <p:oleObj name="Formula" r:id="rId19" imgW="600075" imgH="971550" progId="Equation.Ribbit">
                  <p:embed/>
                </p:oleObj>
              </mc:Choice>
              <mc:Fallback>
                <p:oleObj name="Formula" r:id="rId19" imgW="600075" imgH="971550" progId="Equation.Ribbit">
                  <p:embed/>
                  <p:pic>
                    <p:nvPicPr>
                      <p:cNvPr id="0" name="图片 22550"/>
                      <p:cNvPicPr/>
                      <p:nvPr/>
                    </p:nvPicPr>
                    <p:blipFill>
                      <a:blip r:embed="rId18"/>
                      <a:stretch>
                        <a:fillRect/>
                      </a:stretch>
                    </p:blipFill>
                    <p:spPr>
                      <a:xfrm>
                        <a:off x="3241675" y="4759327"/>
                        <a:ext cx="190500" cy="303213"/>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1778689" y="4175127"/>
          <a:ext cx="200025" cy="271463"/>
        </p:xfrm>
        <a:graphic>
          <a:graphicData uri="http://schemas.openxmlformats.org/presentationml/2006/ole">
            <mc:AlternateContent xmlns:mc="http://schemas.openxmlformats.org/markup-compatibility/2006">
              <mc:Choice xmlns:v="urn:schemas-microsoft-com:vml" Requires="v">
                <p:oleObj name="Formula" r:id="rId20" imgW="733425" imgH="981075" progId="Equation.Ribbit">
                  <p:embed/>
                </p:oleObj>
              </mc:Choice>
              <mc:Fallback>
                <p:oleObj name="Formula" r:id="rId20" imgW="733425" imgH="981075" progId="Equation.Ribbit">
                  <p:embed/>
                  <p:pic>
                    <p:nvPicPr>
                      <p:cNvPr id="0" name="图片 22551"/>
                      <p:cNvPicPr/>
                      <p:nvPr/>
                    </p:nvPicPr>
                    <p:blipFill>
                      <a:blip r:embed="rId15"/>
                      <a:stretch>
                        <a:fillRect/>
                      </a:stretch>
                    </p:blipFill>
                    <p:spPr>
                      <a:xfrm>
                        <a:off x="1778689" y="4175127"/>
                        <a:ext cx="200025" cy="271463"/>
                      </a:xfrm>
                      <a:prstGeom prst="rect">
                        <a:avLst/>
                      </a:prstGeom>
                    </p:spPr>
                  </p:pic>
                </p:oleObj>
              </mc:Fallback>
            </mc:AlternateContent>
          </a:graphicData>
        </a:graphic>
      </p:graphicFrame>
      <p:graphicFrame>
        <p:nvGraphicFramePr>
          <p:cNvPr id="17" name="对象 16"/>
          <p:cNvGraphicFramePr>
            <a:graphicFrameLocks noChangeAspect="1"/>
          </p:cNvGraphicFramePr>
          <p:nvPr/>
        </p:nvGraphicFramePr>
        <p:xfrm>
          <a:off x="1801739" y="4780695"/>
          <a:ext cx="200025" cy="271463"/>
        </p:xfrm>
        <a:graphic>
          <a:graphicData uri="http://schemas.openxmlformats.org/presentationml/2006/ole">
            <mc:AlternateContent xmlns:mc="http://schemas.openxmlformats.org/markup-compatibility/2006">
              <mc:Choice xmlns:v="urn:schemas-microsoft-com:vml" Requires="v">
                <p:oleObj name="Formula" r:id="rId21" imgW="733425" imgH="981075" progId="Equation.Ribbit">
                  <p:embed/>
                </p:oleObj>
              </mc:Choice>
              <mc:Fallback>
                <p:oleObj name="Formula" r:id="rId21" imgW="733425" imgH="981075" progId="Equation.Ribbit">
                  <p:embed/>
                  <p:pic>
                    <p:nvPicPr>
                      <p:cNvPr id="0" name="图片 22552"/>
                      <p:cNvPicPr/>
                      <p:nvPr/>
                    </p:nvPicPr>
                    <p:blipFill>
                      <a:blip r:embed="rId15"/>
                      <a:stretch>
                        <a:fillRect/>
                      </a:stretch>
                    </p:blipFill>
                    <p:spPr>
                      <a:xfrm>
                        <a:off x="1801739" y="4780695"/>
                        <a:ext cx="200025" cy="271463"/>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 </a:t>
            </a:r>
            <a:r>
              <a:rPr lang="en-US" altLang="zh-CN" dirty="0"/>
              <a:t>– </a:t>
            </a:r>
            <a:r>
              <a:rPr lang="zh-CN" altLang="en-US" dirty="0"/>
              <a:t>缺失值处理</a:t>
            </a:r>
          </a:p>
        </p:txBody>
      </p:sp>
      <p:sp>
        <p:nvSpPr>
          <p:cNvPr id="3" name="内容占位符 2"/>
          <p:cNvSpPr>
            <a:spLocks noGrp="1"/>
          </p:cNvSpPr>
          <p:nvPr>
            <p:ph idx="1"/>
          </p:nvPr>
        </p:nvSpPr>
        <p:spPr>
          <a:xfrm>
            <a:off x="5445213" y="1158538"/>
            <a:ext cx="3616411" cy="4930775"/>
          </a:xfrm>
        </p:spPr>
        <p:txBody>
          <a:bodyPr>
            <a:normAutofit/>
          </a:bodyPr>
          <a:lstStyle/>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endParaRPr lang="en-US" altLang="zh-CN" dirty="0"/>
          </a:p>
          <a:p>
            <a:pPr marL="342900" indent="-342900">
              <a:buFont typeface="Wingdings" panose="05000000000000000000" pitchFamily="2" charset="2"/>
              <a:buChar char="l"/>
            </a:pPr>
            <a:r>
              <a:rPr lang="zh-CN" altLang="en-US" dirty="0"/>
              <a:t>学习开始时，根结点包含样本集</a:t>
            </a:r>
            <a:r>
              <a:rPr lang="en-US" altLang="zh-CN" dirty="0"/>
              <a:t>  </a:t>
            </a:r>
            <a:r>
              <a:rPr lang="zh-CN" altLang="en-US" dirty="0"/>
              <a:t>中全部</a:t>
            </a:r>
            <a:r>
              <a:rPr lang="en-US" altLang="zh-CN" dirty="0"/>
              <a:t>  </a:t>
            </a:r>
            <a:r>
              <a:rPr lang="zh-CN" altLang="en-US" dirty="0"/>
              <a:t>个样例，各样例的权值均为</a:t>
            </a:r>
          </a:p>
          <a:p>
            <a:pPr marL="342900" indent="-342900">
              <a:buFont typeface="Wingdings" panose="05000000000000000000" pitchFamily="2" charset="2"/>
              <a:buChar char="l"/>
            </a:pPr>
            <a:r>
              <a:rPr lang="zh-CN" altLang="en-US" dirty="0"/>
              <a:t>以属性“色泽”为例，该属性上无缺失值的样例子集   包含</a:t>
            </a:r>
            <a:r>
              <a:rPr lang="en-US" altLang="zh-CN" dirty="0"/>
              <a:t>  </a:t>
            </a:r>
            <a:r>
              <a:rPr lang="zh-CN" altLang="en-US" dirty="0"/>
              <a:t>个样例， 的信息熵为</a:t>
            </a:r>
            <a:endParaRPr lang="en-US" altLang="zh-CN" dirty="0"/>
          </a:p>
          <a:p>
            <a:pPr marL="342900" indent="-342900">
              <a:buFont typeface="Wingdings" panose="05000000000000000000" pitchFamily="2" charset="2"/>
              <a:buChar char="l"/>
            </a:pPr>
            <a:endParaRPr lang="en-US" altLang="zh-CN" dirty="0"/>
          </a:p>
          <a:p>
            <a:pPr marL="0" indent="0">
              <a:buNone/>
            </a:pPr>
            <a:endParaRPr lang="en-US" altLang="zh-CN" dirty="0"/>
          </a:p>
          <a:p>
            <a:pPr marL="0" indent="0">
              <a:buNone/>
            </a:pPr>
            <a:r>
              <a:rPr lang="en-US" altLang="zh-CN" dirty="0"/>
              <a:t>    </a:t>
            </a:r>
          </a:p>
          <a:p>
            <a:pPr marL="0" indent="0">
              <a:buNone/>
            </a:pPr>
            <a:r>
              <a:rPr lang="en-US" altLang="zh-CN" dirty="0"/>
              <a:t>                                           </a:t>
            </a:r>
            <a:endParaRPr lang="zh-CN" altLang="en-US" dirty="0"/>
          </a:p>
        </p:txBody>
      </p:sp>
      <p:pic>
        <p:nvPicPr>
          <p:cNvPr id="4" name="内容占位符 3"/>
          <p:cNvPicPr>
            <a:picLocks noChangeAspect="1"/>
          </p:cNvPicPr>
          <p:nvPr/>
        </p:nvPicPr>
        <p:blipFill>
          <a:blip r:embed="rId2"/>
          <a:stretch>
            <a:fillRect/>
          </a:stretch>
        </p:blipFill>
        <p:spPr>
          <a:xfrm>
            <a:off x="303264" y="1705595"/>
            <a:ext cx="5198897" cy="3672063"/>
          </a:xfrm>
          <a:prstGeom prst="rect">
            <a:avLst/>
          </a:prstGeom>
        </p:spPr>
      </p:pic>
      <p:graphicFrame>
        <p:nvGraphicFramePr>
          <p:cNvPr id="5" name="对象 4"/>
          <p:cNvGraphicFramePr>
            <a:graphicFrameLocks noChangeAspect="1"/>
          </p:cNvGraphicFramePr>
          <p:nvPr/>
        </p:nvGraphicFramePr>
        <p:xfrm>
          <a:off x="6716715" y="2408240"/>
          <a:ext cx="211137" cy="282575"/>
        </p:xfrm>
        <a:graphic>
          <a:graphicData uri="http://schemas.openxmlformats.org/presentationml/2006/ole">
            <mc:AlternateContent xmlns:mc="http://schemas.openxmlformats.org/markup-compatibility/2006">
              <mc:Choice xmlns:v="urn:schemas-microsoft-com:vml" Requires="v">
                <p:oleObj name="Formula" r:id="rId3" imgW="933450" imgH="1247775" progId="Equation.Ribbit">
                  <p:embed/>
                </p:oleObj>
              </mc:Choice>
              <mc:Fallback>
                <p:oleObj name="Formula" r:id="rId3" imgW="933450" imgH="1247775" progId="Equation.Ribbit">
                  <p:embed/>
                  <p:pic>
                    <p:nvPicPr>
                      <p:cNvPr id="0" name="图片 23561"/>
                      <p:cNvPicPr/>
                      <p:nvPr/>
                    </p:nvPicPr>
                    <p:blipFill>
                      <a:blip r:embed="rId4"/>
                      <a:stretch>
                        <a:fillRect/>
                      </a:stretch>
                    </p:blipFill>
                    <p:spPr>
                      <a:xfrm>
                        <a:off x="6716715" y="2408240"/>
                        <a:ext cx="211137" cy="282575"/>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6197960" y="3699747"/>
          <a:ext cx="187767" cy="304800"/>
        </p:xfrm>
        <a:graphic>
          <a:graphicData uri="http://schemas.openxmlformats.org/presentationml/2006/ole">
            <mc:AlternateContent xmlns:mc="http://schemas.openxmlformats.org/markup-compatibility/2006">
              <mc:Choice xmlns:v="urn:schemas-microsoft-com:vml" Requires="v">
                <p:oleObj name="Formula" r:id="rId5" imgW="933450" imgH="1514475" progId="Equation.Ribbit">
                  <p:embed/>
                </p:oleObj>
              </mc:Choice>
              <mc:Fallback>
                <p:oleObj name="Formula" r:id="rId5" imgW="933450" imgH="1514475" progId="Equation.Ribbit">
                  <p:embed/>
                  <p:pic>
                    <p:nvPicPr>
                      <p:cNvPr id="0" name="图片 23562"/>
                      <p:cNvPicPr/>
                      <p:nvPr/>
                    </p:nvPicPr>
                    <p:blipFill>
                      <a:blip r:embed="rId6"/>
                      <a:stretch>
                        <a:fillRect/>
                      </a:stretch>
                    </p:blipFill>
                    <p:spPr>
                      <a:xfrm>
                        <a:off x="6197960" y="3699747"/>
                        <a:ext cx="187767" cy="304800"/>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5899765" y="4613056"/>
          <a:ext cx="2671762" cy="747712"/>
        </p:xfrm>
        <a:graphic>
          <a:graphicData uri="http://schemas.openxmlformats.org/presentationml/2006/ole">
            <mc:AlternateContent xmlns:mc="http://schemas.openxmlformats.org/markup-compatibility/2006">
              <mc:Choice xmlns:v="urn:schemas-microsoft-com:vml" Requires="v">
                <p:oleObj name="Formula" r:id="rId7" imgW="12334875" imgH="3448050" progId="Equation.Ribbit">
                  <p:embed/>
                </p:oleObj>
              </mc:Choice>
              <mc:Fallback>
                <p:oleObj name="Formula" r:id="rId7" imgW="12334875" imgH="3448050" progId="Equation.Ribbit">
                  <p:embed/>
                  <p:pic>
                    <p:nvPicPr>
                      <p:cNvPr id="0" name="图片 23563"/>
                      <p:cNvPicPr/>
                      <p:nvPr/>
                    </p:nvPicPr>
                    <p:blipFill>
                      <a:blip r:embed="rId8"/>
                      <a:stretch>
                        <a:fillRect/>
                      </a:stretch>
                    </p:blipFill>
                    <p:spPr>
                      <a:xfrm>
                        <a:off x="5899765" y="4613056"/>
                        <a:ext cx="2671762" cy="747712"/>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4931570" y="5546445"/>
          <a:ext cx="3992563" cy="357188"/>
        </p:xfrm>
        <a:graphic>
          <a:graphicData uri="http://schemas.openxmlformats.org/presentationml/2006/ole">
            <mc:AlternateContent xmlns:mc="http://schemas.openxmlformats.org/markup-compatibility/2006">
              <mc:Choice xmlns:v="urn:schemas-microsoft-com:vml" Requires="v">
                <p:oleObj name="Formula" r:id="rId9" imgW="16973550" imgH="1524000" progId="Equation.Ribbit">
                  <p:embed/>
                </p:oleObj>
              </mc:Choice>
              <mc:Fallback>
                <p:oleObj name="Formula" r:id="rId9" imgW="16973550" imgH="1524000" progId="Equation.Ribbit">
                  <p:embed/>
                  <p:pic>
                    <p:nvPicPr>
                      <p:cNvPr id="0" name="图片 23564"/>
                      <p:cNvPicPr/>
                      <p:nvPr/>
                    </p:nvPicPr>
                    <p:blipFill>
                      <a:blip r:embed="rId10"/>
                      <a:stretch>
                        <a:fillRect/>
                      </a:stretch>
                    </p:blipFill>
                    <p:spPr>
                      <a:xfrm>
                        <a:off x="4931570" y="5546445"/>
                        <a:ext cx="3992563" cy="357188"/>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7756348" y="2413000"/>
          <a:ext cx="219075" cy="249238"/>
        </p:xfrm>
        <a:graphic>
          <a:graphicData uri="http://schemas.openxmlformats.org/presentationml/2006/ole">
            <mc:AlternateContent xmlns:mc="http://schemas.openxmlformats.org/markup-compatibility/2006">
              <mc:Choice xmlns:v="urn:schemas-microsoft-com:vml" Requires="v">
                <p:oleObj name="Formula" r:id="rId11" imgW="1085850" imgH="1238250" progId="Equation.Ribbit">
                  <p:embed/>
                </p:oleObj>
              </mc:Choice>
              <mc:Fallback>
                <p:oleObj name="Formula" r:id="rId11" imgW="1085850" imgH="1238250" progId="Equation.Ribbit">
                  <p:embed/>
                  <p:pic>
                    <p:nvPicPr>
                      <p:cNvPr id="0" name="图片 23565"/>
                      <p:cNvPicPr/>
                      <p:nvPr/>
                    </p:nvPicPr>
                    <p:blipFill>
                      <a:blip r:embed="rId12"/>
                      <a:stretch>
                        <a:fillRect/>
                      </a:stretch>
                    </p:blipFill>
                    <p:spPr>
                      <a:xfrm>
                        <a:off x="7756348" y="2413000"/>
                        <a:ext cx="219075" cy="249238"/>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8143877" y="2701925"/>
          <a:ext cx="93663" cy="249238"/>
        </p:xfrm>
        <a:graphic>
          <a:graphicData uri="http://schemas.openxmlformats.org/presentationml/2006/ole">
            <mc:AlternateContent xmlns:mc="http://schemas.openxmlformats.org/markup-compatibility/2006">
              <mc:Choice xmlns:v="urn:schemas-microsoft-com:vml" Requires="v">
                <p:oleObj name="Formula" r:id="rId13" imgW="457200" imgH="1219200" progId="Equation.Ribbit">
                  <p:embed/>
                </p:oleObj>
              </mc:Choice>
              <mc:Fallback>
                <p:oleObj name="Formula" r:id="rId13" imgW="457200" imgH="1219200" progId="Equation.Ribbit">
                  <p:embed/>
                  <p:pic>
                    <p:nvPicPr>
                      <p:cNvPr id="0" name="图片 23566"/>
                      <p:cNvPicPr/>
                      <p:nvPr/>
                    </p:nvPicPr>
                    <p:blipFill>
                      <a:blip r:embed="rId14"/>
                      <a:stretch>
                        <a:fillRect/>
                      </a:stretch>
                    </p:blipFill>
                    <p:spPr>
                      <a:xfrm>
                        <a:off x="8143877" y="2701925"/>
                        <a:ext cx="93663" cy="249238"/>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7018161" y="3751265"/>
          <a:ext cx="217487" cy="250825"/>
        </p:xfrm>
        <a:graphic>
          <a:graphicData uri="http://schemas.openxmlformats.org/presentationml/2006/ole">
            <mc:AlternateContent xmlns:mc="http://schemas.openxmlformats.org/markup-compatibility/2006">
              <mc:Choice xmlns:v="urn:schemas-microsoft-com:vml" Requires="v">
                <p:oleObj name="Formula" r:id="rId15" imgW="1076325" imgH="1238250" progId="Equation.Ribbit">
                  <p:embed/>
                </p:oleObj>
              </mc:Choice>
              <mc:Fallback>
                <p:oleObj name="Formula" r:id="rId15" imgW="1076325" imgH="1238250" progId="Equation.Ribbit">
                  <p:embed/>
                  <p:pic>
                    <p:nvPicPr>
                      <p:cNvPr id="0" name="图片 23567"/>
                      <p:cNvPicPr/>
                      <p:nvPr/>
                    </p:nvPicPr>
                    <p:blipFill>
                      <a:blip r:embed="rId16"/>
                      <a:stretch>
                        <a:fillRect/>
                      </a:stretch>
                    </p:blipFill>
                    <p:spPr>
                      <a:xfrm>
                        <a:off x="7018161" y="3751265"/>
                        <a:ext cx="217487" cy="250825"/>
                      </a:xfrm>
                      <a:prstGeom prst="rect">
                        <a:avLst/>
                      </a:prstGeom>
                    </p:spPr>
                  </p:pic>
                </p:oleObj>
              </mc:Fallback>
            </mc:AlternateContent>
          </a:graphicData>
        </a:graphic>
      </p:graphicFrame>
      <p:sp>
        <p:nvSpPr>
          <p:cNvPr id="13" name="文本占位符 2"/>
          <p:cNvSpPr txBox="1"/>
          <p:nvPr/>
        </p:nvSpPr>
        <p:spPr>
          <a:xfrm>
            <a:off x="260350" y="1149013"/>
            <a:ext cx="8629650" cy="457200"/>
          </a:xfrm>
          <a:prstGeom prst="rect">
            <a:avLst/>
          </a:prstGeom>
        </p:spPr>
        <p:txBody>
          <a:bodyPr>
            <a:noAutofit/>
          </a:bodyPr>
          <a:lstStyle>
            <a:lvl1pPr marL="228600" indent="-360045" algn="l" defTabSz="914400" rtl="0" eaLnBrk="1" latinLnBrk="0" hangingPunct="1">
              <a:lnSpc>
                <a:spcPct val="90000"/>
              </a:lnSpc>
              <a:spcBef>
                <a:spcPts val="1000"/>
              </a:spcBef>
              <a:buClr>
                <a:schemeClr val="tx2"/>
              </a:buClr>
              <a:buSzPct val="120000"/>
              <a:buFont typeface="Wingdings" panose="05000000000000000000" pitchFamily="2" charset="2"/>
              <a:buChar char="p"/>
              <a:defRPr sz="2200" kern="1200" baseline="0">
                <a:solidFill>
                  <a:schemeClr val="tx1"/>
                </a:solidFill>
                <a:latin typeface="Verdana" panose="020B0604030504040204" pitchFamily="34" charset="0"/>
                <a:ea typeface="幼圆" panose="02010509060101010101" pitchFamily="49" charset="-122"/>
                <a:cs typeface="+mn-cs"/>
              </a:defRPr>
            </a:lvl1pPr>
            <a:lvl2pPr marL="685800" indent="-360045" algn="l" defTabSz="914400" rtl="0" eaLnBrk="1" latinLnBrk="0" hangingPunct="1">
              <a:lnSpc>
                <a:spcPct val="90000"/>
              </a:lnSpc>
              <a:spcBef>
                <a:spcPts val="500"/>
              </a:spcBef>
              <a:buClr>
                <a:schemeClr val="tx2"/>
              </a:buClr>
              <a:buFont typeface="Wingdings" panose="05000000000000000000" pitchFamily="2" charset="2"/>
              <a:buChar char="l"/>
              <a:defRPr sz="2000" kern="1200" baseline="0">
                <a:solidFill>
                  <a:schemeClr val="tx1"/>
                </a:solidFill>
                <a:latin typeface="Verdana" panose="020B0604030504040204" pitchFamily="34" charset="0"/>
                <a:ea typeface="幼圆" panose="02010509060101010101" pitchFamily="49" charset="-122"/>
                <a:cs typeface="+mn-cs"/>
              </a:defRPr>
            </a:lvl2pPr>
            <a:lvl3pPr marL="1143000" indent="-360045" algn="l" defTabSz="914400" rtl="0" eaLnBrk="1" latinLnBrk="0" hangingPunct="1">
              <a:lnSpc>
                <a:spcPct val="90000"/>
              </a:lnSpc>
              <a:spcBef>
                <a:spcPts val="500"/>
              </a:spcBef>
              <a:buClr>
                <a:schemeClr val="tx2"/>
              </a:buClr>
              <a:buFont typeface="Wingdings" panose="05000000000000000000" pitchFamily="2" charset="2"/>
              <a:buChar char="l"/>
              <a:defRPr sz="1800" kern="1200" baseline="0">
                <a:solidFill>
                  <a:schemeClr val="tx1"/>
                </a:solidFill>
                <a:latin typeface="Verdana" panose="020B0604030504040204" pitchFamily="34" charset="0"/>
                <a:ea typeface="幼圆" panose="02010509060101010101" pitchFamily="49" charset="-122"/>
                <a:cs typeface="+mn-cs"/>
              </a:defRPr>
            </a:lvl3pPr>
            <a:lvl4pPr marL="16002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4pPr>
            <a:lvl5pPr marL="2057400" indent="-360045" algn="l" defTabSz="914400" rtl="0" eaLnBrk="1" latinLnBrk="0" hangingPunct="1">
              <a:lnSpc>
                <a:spcPct val="90000"/>
              </a:lnSpc>
              <a:spcBef>
                <a:spcPts val="500"/>
              </a:spcBef>
              <a:buClr>
                <a:schemeClr val="tx2"/>
              </a:buClr>
              <a:buFont typeface="Wingdings" panose="05000000000000000000" pitchFamily="2" charset="2"/>
              <a:buChar char="l"/>
              <a:defRPr sz="1600" kern="1200" baseline="0">
                <a:solidFill>
                  <a:schemeClr val="tx1"/>
                </a:solidFill>
                <a:latin typeface="Verdana" panose="020B0604030504040204" pitchFamily="34" charset="0"/>
                <a:ea typeface="幼圆"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3000" dirty="0">
                <a:solidFill>
                  <a:schemeClr val="tx2"/>
                </a:solidFill>
                <a:latin typeface="微软雅黑" panose="020B0503020204020204" pitchFamily="34" charset="-122"/>
                <a:ea typeface="微软雅黑" panose="020B0503020204020204" pitchFamily="34" charset="-122"/>
              </a:rPr>
              <a:t>缺失值处理实例</a:t>
            </a:r>
          </a:p>
        </p:txBody>
      </p:sp>
      <p:graphicFrame>
        <p:nvGraphicFramePr>
          <p:cNvPr id="14" name="对象 13"/>
          <p:cNvGraphicFramePr>
            <a:graphicFrameLocks noChangeAspect="1"/>
          </p:cNvGraphicFramePr>
          <p:nvPr/>
        </p:nvGraphicFramePr>
        <p:xfrm>
          <a:off x="8183828" y="3693150"/>
          <a:ext cx="187767" cy="304800"/>
        </p:xfrm>
        <a:graphic>
          <a:graphicData uri="http://schemas.openxmlformats.org/presentationml/2006/ole">
            <mc:AlternateContent xmlns:mc="http://schemas.openxmlformats.org/markup-compatibility/2006">
              <mc:Choice xmlns:v="urn:schemas-microsoft-com:vml" Requires="v">
                <p:oleObj name="Formula" r:id="rId17" imgW="933450" imgH="1514475" progId="Equation.Ribbit">
                  <p:embed/>
                </p:oleObj>
              </mc:Choice>
              <mc:Fallback>
                <p:oleObj name="Formula" r:id="rId17" imgW="933450" imgH="1514475" progId="Equation.Ribbit">
                  <p:embed/>
                  <p:pic>
                    <p:nvPicPr>
                      <p:cNvPr id="0" name="图片 23568"/>
                      <p:cNvPicPr/>
                      <p:nvPr/>
                    </p:nvPicPr>
                    <p:blipFill>
                      <a:blip r:embed="rId6"/>
                      <a:stretch>
                        <a:fillRect/>
                      </a:stretch>
                    </p:blipFill>
                    <p:spPr>
                      <a:xfrm>
                        <a:off x="8183828" y="3693150"/>
                        <a:ext cx="187767" cy="304800"/>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连续与缺失值 </a:t>
            </a:r>
            <a:r>
              <a:rPr lang="en-US" altLang="zh-CN" dirty="0"/>
              <a:t>– </a:t>
            </a:r>
            <a:r>
              <a:rPr lang="zh-CN" altLang="en-US" dirty="0"/>
              <a:t>缺失值处理</a:t>
            </a:r>
          </a:p>
        </p:txBody>
      </p:sp>
      <p:sp>
        <p:nvSpPr>
          <p:cNvPr id="3" name="内容占位符 2"/>
          <p:cNvSpPr>
            <a:spLocks noGrp="1"/>
          </p:cNvSpPr>
          <p:nvPr>
            <p:ph idx="1"/>
          </p:nvPr>
        </p:nvSpPr>
        <p:spPr>
          <a:xfrm>
            <a:off x="260350" y="1191490"/>
            <a:ext cx="8616950" cy="4930775"/>
          </a:xfrm>
        </p:spPr>
        <p:txBody>
          <a:bodyPr>
            <a:normAutofit/>
          </a:bodyPr>
          <a:lstStyle/>
          <a:p>
            <a:r>
              <a:rPr lang="zh-CN" altLang="en-US" dirty="0"/>
              <a:t>令    ，   ，   分别表示在属性“色泽”上取值为“青绿”“乌黑”以及“浅白”的样本子集，有</a:t>
            </a:r>
            <a:endParaRPr lang="en-US" altLang="zh-CN" dirty="0"/>
          </a:p>
          <a:p>
            <a:endParaRPr lang="en-US" altLang="zh-CN" dirty="0"/>
          </a:p>
          <a:p>
            <a:pPr marL="0" indent="0">
              <a:buNone/>
            </a:pPr>
            <a:endParaRPr lang="en-US" altLang="zh-CN" dirty="0"/>
          </a:p>
          <a:p>
            <a:pPr marL="0" indent="0">
              <a:buNone/>
            </a:pPr>
            <a:endParaRPr lang="en-US" altLang="zh-CN" dirty="0"/>
          </a:p>
          <a:p>
            <a:r>
              <a:rPr lang="zh-CN" altLang="en-US" dirty="0"/>
              <a:t>因此，样本子集   上属性“色泽”的信息增益为</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r>
              <a:rPr lang="zh-CN" altLang="en-US" dirty="0"/>
              <a:t>于是，样本集</a:t>
            </a:r>
            <a:r>
              <a:rPr lang="en-US" altLang="zh-CN" dirty="0"/>
              <a:t>  </a:t>
            </a:r>
            <a:r>
              <a:rPr lang="zh-CN" altLang="en-US" dirty="0"/>
              <a:t>上属性“色泽”的信息增益为</a:t>
            </a:r>
            <a:endParaRPr lang="en-US" altLang="zh-CN" dirty="0"/>
          </a:p>
          <a:p>
            <a:pPr marL="0" indent="0">
              <a:buNone/>
            </a:pPr>
            <a:endParaRPr lang="zh-CN" altLang="en-US" dirty="0"/>
          </a:p>
        </p:txBody>
      </p:sp>
      <p:graphicFrame>
        <p:nvGraphicFramePr>
          <p:cNvPr id="4" name="对象 3"/>
          <p:cNvGraphicFramePr>
            <a:graphicFrameLocks noChangeAspect="1"/>
          </p:cNvGraphicFramePr>
          <p:nvPr/>
        </p:nvGraphicFramePr>
        <p:xfrm>
          <a:off x="1012825" y="1204915"/>
          <a:ext cx="311150" cy="352425"/>
        </p:xfrm>
        <a:graphic>
          <a:graphicData uri="http://schemas.openxmlformats.org/presentationml/2006/ole">
            <mc:AlternateContent xmlns:mc="http://schemas.openxmlformats.org/markup-compatibility/2006">
              <mc:Choice xmlns:v="urn:schemas-microsoft-com:vml" Requires="v">
                <p:oleObj name="Formula" r:id="rId2" imgW="1333500" imgH="1514475" progId="Equation.Ribbit">
                  <p:embed/>
                </p:oleObj>
              </mc:Choice>
              <mc:Fallback>
                <p:oleObj name="Formula" r:id="rId2" imgW="1333500" imgH="1514475" progId="Equation.Ribbit">
                  <p:embed/>
                  <p:pic>
                    <p:nvPicPr>
                      <p:cNvPr id="0" name="图片 24589"/>
                      <p:cNvPicPr/>
                      <p:nvPr/>
                    </p:nvPicPr>
                    <p:blipFill>
                      <a:blip r:embed="rId3"/>
                      <a:stretch>
                        <a:fillRect/>
                      </a:stretch>
                    </p:blipFill>
                    <p:spPr>
                      <a:xfrm>
                        <a:off x="1012825" y="1204915"/>
                        <a:ext cx="311150" cy="352425"/>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1543052" y="1227140"/>
          <a:ext cx="315913" cy="350837"/>
        </p:xfrm>
        <a:graphic>
          <a:graphicData uri="http://schemas.openxmlformats.org/presentationml/2006/ole">
            <mc:AlternateContent xmlns:mc="http://schemas.openxmlformats.org/markup-compatibility/2006">
              <mc:Choice xmlns:v="urn:schemas-microsoft-com:vml" Requires="v">
                <p:oleObj name="Formula" r:id="rId4" imgW="1352550" imgH="1514475" progId="Equation.Ribbit">
                  <p:embed/>
                </p:oleObj>
              </mc:Choice>
              <mc:Fallback>
                <p:oleObj name="Formula" r:id="rId4" imgW="1352550" imgH="1514475" progId="Equation.Ribbit">
                  <p:embed/>
                  <p:pic>
                    <p:nvPicPr>
                      <p:cNvPr id="0" name="图片 24590"/>
                      <p:cNvPicPr/>
                      <p:nvPr/>
                    </p:nvPicPr>
                    <p:blipFill>
                      <a:blip r:embed="rId5"/>
                      <a:stretch>
                        <a:fillRect/>
                      </a:stretch>
                    </p:blipFill>
                    <p:spPr>
                      <a:xfrm>
                        <a:off x="1543052" y="1227140"/>
                        <a:ext cx="315913" cy="350837"/>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2116140" y="1230313"/>
          <a:ext cx="319087" cy="349250"/>
        </p:xfrm>
        <a:graphic>
          <a:graphicData uri="http://schemas.openxmlformats.org/presentationml/2006/ole">
            <mc:AlternateContent xmlns:mc="http://schemas.openxmlformats.org/markup-compatibility/2006">
              <mc:Choice xmlns:v="urn:schemas-microsoft-com:vml" Requires="v">
                <p:oleObj name="Formula" r:id="rId6" imgW="1362075" imgH="1514475" progId="Equation.Ribbit">
                  <p:embed/>
                </p:oleObj>
              </mc:Choice>
              <mc:Fallback>
                <p:oleObj name="Formula" r:id="rId6" imgW="1362075" imgH="1514475" progId="Equation.Ribbit">
                  <p:embed/>
                  <p:pic>
                    <p:nvPicPr>
                      <p:cNvPr id="0" name="图片 24591"/>
                      <p:cNvPicPr/>
                      <p:nvPr/>
                    </p:nvPicPr>
                    <p:blipFill>
                      <a:blip r:embed="rId7"/>
                      <a:stretch>
                        <a:fillRect/>
                      </a:stretch>
                    </p:blipFill>
                    <p:spPr>
                      <a:xfrm>
                        <a:off x="2116140" y="1230313"/>
                        <a:ext cx="319087" cy="349250"/>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765177" y="1955802"/>
          <a:ext cx="3844925" cy="436563"/>
        </p:xfrm>
        <a:graphic>
          <a:graphicData uri="http://schemas.openxmlformats.org/presentationml/2006/ole">
            <mc:AlternateContent xmlns:mc="http://schemas.openxmlformats.org/markup-compatibility/2006">
              <mc:Choice xmlns:v="urn:schemas-microsoft-com:vml" Requires="v">
                <p:oleObj name="Formula" r:id="rId8" imgW="19869150" imgH="2257425" progId="Equation.Ribbit">
                  <p:embed/>
                </p:oleObj>
              </mc:Choice>
              <mc:Fallback>
                <p:oleObj name="Formula" r:id="rId8" imgW="19869150" imgH="2257425" progId="Equation.Ribbit">
                  <p:embed/>
                  <p:pic>
                    <p:nvPicPr>
                      <p:cNvPr id="0" name="图片 24592"/>
                      <p:cNvPicPr/>
                      <p:nvPr/>
                    </p:nvPicPr>
                    <p:blipFill>
                      <a:blip r:embed="rId9"/>
                      <a:stretch>
                        <a:fillRect/>
                      </a:stretch>
                    </p:blipFill>
                    <p:spPr>
                      <a:xfrm>
                        <a:off x="765177" y="1955802"/>
                        <a:ext cx="3844925" cy="436563"/>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4867275" y="1946275"/>
          <a:ext cx="3843338" cy="438150"/>
        </p:xfrm>
        <a:graphic>
          <a:graphicData uri="http://schemas.openxmlformats.org/presentationml/2006/ole">
            <mc:AlternateContent xmlns:mc="http://schemas.openxmlformats.org/markup-compatibility/2006">
              <mc:Choice xmlns:v="urn:schemas-microsoft-com:vml" Requires="v">
                <p:oleObj name="Formula" r:id="rId10" imgW="19869150" imgH="2257425" progId="Equation.Ribbit">
                  <p:embed/>
                </p:oleObj>
              </mc:Choice>
              <mc:Fallback>
                <p:oleObj name="Formula" r:id="rId10" imgW="19869150" imgH="2257425" progId="Equation.Ribbit">
                  <p:embed/>
                  <p:pic>
                    <p:nvPicPr>
                      <p:cNvPr id="0" name="图片 24593"/>
                      <p:cNvPicPr/>
                      <p:nvPr/>
                    </p:nvPicPr>
                    <p:blipFill>
                      <a:blip r:embed="rId11"/>
                      <a:stretch>
                        <a:fillRect/>
                      </a:stretch>
                    </p:blipFill>
                    <p:spPr>
                      <a:xfrm>
                        <a:off x="4867275" y="1946275"/>
                        <a:ext cx="3843338" cy="438150"/>
                      </a:xfrm>
                      <a:prstGeom prst="rect">
                        <a:avLst/>
                      </a:prstGeom>
                    </p:spPr>
                  </p:pic>
                </p:oleObj>
              </mc:Fallback>
            </mc:AlternateContent>
          </a:graphicData>
        </a:graphic>
      </p:graphicFrame>
      <p:graphicFrame>
        <p:nvGraphicFramePr>
          <p:cNvPr id="10" name="对象 9"/>
          <p:cNvGraphicFramePr>
            <a:graphicFrameLocks noChangeAspect="1"/>
          </p:cNvGraphicFramePr>
          <p:nvPr/>
        </p:nvGraphicFramePr>
        <p:xfrm>
          <a:off x="765177" y="2414588"/>
          <a:ext cx="3833813" cy="436562"/>
        </p:xfrm>
        <a:graphic>
          <a:graphicData uri="http://schemas.openxmlformats.org/presentationml/2006/ole">
            <mc:AlternateContent xmlns:mc="http://schemas.openxmlformats.org/markup-compatibility/2006">
              <mc:Choice xmlns:v="urn:schemas-microsoft-com:vml" Requires="v">
                <p:oleObj name="Formula" r:id="rId12" imgW="19869150" imgH="2257425" progId="Equation.Ribbit">
                  <p:embed/>
                </p:oleObj>
              </mc:Choice>
              <mc:Fallback>
                <p:oleObj name="Formula" r:id="rId12" imgW="19869150" imgH="2257425" progId="Equation.Ribbit">
                  <p:embed/>
                  <p:pic>
                    <p:nvPicPr>
                      <p:cNvPr id="0" name="图片 24594"/>
                      <p:cNvPicPr/>
                      <p:nvPr/>
                    </p:nvPicPr>
                    <p:blipFill>
                      <a:blip r:embed="rId13"/>
                      <a:stretch>
                        <a:fillRect/>
                      </a:stretch>
                    </p:blipFill>
                    <p:spPr>
                      <a:xfrm>
                        <a:off x="765177" y="2414588"/>
                        <a:ext cx="3833813" cy="436562"/>
                      </a:xfrm>
                      <a:prstGeom prst="rect">
                        <a:avLst/>
                      </a:prstGeom>
                    </p:spPr>
                  </p:pic>
                </p:oleObj>
              </mc:Fallback>
            </mc:AlternateContent>
          </a:graphicData>
        </a:graphic>
      </p:graphicFrame>
      <p:graphicFrame>
        <p:nvGraphicFramePr>
          <p:cNvPr id="11" name="对象 10"/>
          <p:cNvGraphicFramePr>
            <a:graphicFrameLocks noChangeAspect="1"/>
          </p:cNvGraphicFramePr>
          <p:nvPr/>
        </p:nvGraphicFramePr>
        <p:xfrm>
          <a:off x="1374775" y="3576640"/>
          <a:ext cx="3773488" cy="644525"/>
        </p:xfrm>
        <a:graphic>
          <a:graphicData uri="http://schemas.openxmlformats.org/presentationml/2006/ole">
            <mc:AlternateContent xmlns:mc="http://schemas.openxmlformats.org/markup-compatibility/2006">
              <mc:Choice xmlns:v="urn:schemas-microsoft-com:vml" Requires="v">
                <p:oleObj name="Formula" r:id="rId14" imgW="20259675" imgH="3467100" progId="Equation.Ribbit">
                  <p:embed/>
                </p:oleObj>
              </mc:Choice>
              <mc:Fallback>
                <p:oleObj name="Formula" r:id="rId14" imgW="20259675" imgH="3467100" progId="Equation.Ribbit">
                  <p:embed/>
                  <p:pic>
                    <p:nvPicPr>
                      <p:cNvPr id="0" name="图片 24595"/>
                      <p:cNvPicPr/>
                      <p:nvPr/>
                    </p:nvPicPr>
                    <p:blipFill>
                      <a:blip r:embed="rId15"/>
                      <a:stretch>
                        <a:fillRect/>
                      </a:stretch>
                    </p:blipFill>
                    <p:spPr>
                      <a:xfrm>
                        <a:off x="1374775" y="3576640"/>
                        <a:ext cx="3773488" cy="644525"/>
                      </a:xfrm>
                      <a:prstGeom prst="rect">
                        <a:avLst/>
                      </a:prstGeom>
                    </p:spPr>
                  </p:pic>
                </p:oleObj>
              </mc:Fallback>
            </mc:AlternateContent>
          </a:graphicData>
        </a:graphic>
      </p:graphicFrame>
      <p:graphicFrame>
        <p:nvGraphicFramePr>
          <p:cNvPr id="12" name="对象 11"/>
          <p:cNvGraphicFramePr>
            <a:graphicFrameLocks noChangeAspect="1"/>
          </p:cNvGraphicFramePr>
          <p:nvPr/>
        </p:nvGraphicFramePr>
        <p:xfrm>
          <a:off x="2708277" y="4241802"/>
          <a:ext cx="4843463" cy="314325"/>
        </p:xfrm>
        <a:graphic>
          <a:graphicData uri="http://schemas.openxmlformats.org/presentationml/2006/ole">
            <mc:AlternateContent xmlns:mc="http://schemas.openxmlformats.org/markup-compatibility/2006">
              <mc:Choice xmlns:v="urn:schemas-microsoft-com:vml" Requires="v">
                <p:oleObj name="Formula" r:id="rId16" imgW="23669625" imgH="1533525" progId="Equation.Ribbit">
                  <p:embed/>
                </p:oleObj>
              </mc:Choice>
              <mc:Fallback>
                <p:oleObj name="Formula" r:id="rId16" imgW="23669625" imgH="1533525" progId="Equation.Ribbit">
                  <p:embed/>
                  <p:pic>
                    <p:nvPicPr>
                      <p:cNvPr id="0" name="图片 24596"/>
                      <p:cNvPicPr/>
                      <p:nvPr/>
                    </p:nvPicPr>
                    <p:blipFill>
                      <a:blip r:embed="rId17"/>
                      <a:stretch>
                        <a:fillRect/>
                      </a:stretch>
                    </p:blipFill>
                    <p:spPr>
                      <a:xfrm>
                        <a:off x="2708277" y="4241802"/>
                        <a:ext cx="4843463" cy="314325"/>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2714627" y="4633915"/>
          <a:ext cx="754063" cy="249237"/>
        </p:xfrm>
        <a:graphic>
          <a:graphicData uri="http://schemas.openxmlformats.org/presentationml/2006/ole">
            <mc:AlternateContent xmlns:mc="http://schemas.openxmlformats.org/markup-compatibility/2006">
              <mc:Choice xmlns:v="urn:schemas-microsoft-com:vml" Requires="v">
                <p:oleObj name="Formula" r:id="rId18" imgW="3714750" imgH="1219200" progId="Equation.Ribbit">
                  <p:embed/>
                </p:oleObj>
              </mc:Choice>
              <mc:Fallback>
                <p:oleObj name="Formula" r:id="rId18" imgW="3714750" imgH="1219200" progId="Equation.Ribbit">
                  <p:embed/>
                  <p:pic>
                    <p:nvPicPr>
                      <p:cNvPr id="0" name="图片 24597"/>
                      <p:cNvPicPr/>
                      <p:nvPr/>
                    </p:nvPicPr>
                    <p:blipFill>
                      <a:blip r:embed="rId19"/>
                      <a:stretch>
                        <a:fillRect/>
                      </a:stretch>
                    </p:blipFill>
                    <p:spPr>
                      <a:xfrm>
                        <a:off x="2714627" y="4633915"/>
                        <a:ext cx="754063" cy="249237"/>
                      </a:xfrm>
                      <a:prstGeom prst="rect">
                        <a:avLst/>
                      </a:prstGeom>
                    </p:spPr>
                  </p:pic>
                </p:oleObj>
              </mc:Fallback>
            </mc:AlternateContent>
          </a:graphicData>
        </a:graphic>
      </p:graphicFrame>
      <p:graphicFrame>
        <p:nvGraphicFramePr>
          <p:cNvPr id="14" name="对象 13"/>
          <p:cNvGraphicFramePr>
            <a:graphicFrameLocks noChangeAspect="1"/>
          </p:cNvGraphicFramePr>
          <p:nvPr/>
        </p:nvGraphicFramePr>
        <p:xfrm>
          <a:off x="2709863" y="3232152"/>
          <a:ext cx="222250" cy="360363"/>
        </p:xfrm>
        <a:graphic>
          <a:graphicData uri="http://schemas.openxmlformats.org/presentationml/2006/ole">
            <mc:AlternateContent xmlns:mc="http://schemas.openxmlformats.org/markup-compatibility/2006">
              <mc:Choice xmlns:v="urn:schemas-microsoft-com:vml" Requires="v">
                <p:oleObj name="Formula" r:id="rId20" imgW="933450" imgH="1514475" progId="Equation.Ribbit">
                  <p:embed/>
                </p:oleObj>
              </mc:Choice>
              <mc:Fallback>
                <p:oleObj name="Formula" r:id="rId20" imgW="933450" imgH="1514475" progId="Equation.Ribbit">
                  <p:embed/>
                  <p:pic>
                    <p:nvPicPr>
                      <p:cNvPr id="0" name="图片 24598"/>
                      <p:cNvPicPr/>
                      <p:nvPr/>
                    </p:nvPicPr>
                    <p:blipFill>
                      <a:blip r:embed="rId21"/>
                      <a:stretch>
                        <a:fillRect/>
                      </a:stretch>
                    </p:blipFill>
                    <p:spPr>
                      <a:xfrm>
                        <a:off x="2709863" y="3232152"/>
                        <a:ext cx="222250" cy="360363"/>
                      </a:xfrm>
                      <a:prstGeom prst="rect">
                        <a:avLst/>
                      </a:prstGeom>
                    </p:spPr>
                  </p:pic>
                </p:oleObj>
              </mc:Fallback>
            </mc:AlternateContent>
          </a:graphicData>
        </a:graphic>
      </p:graphicFrame>
      <p:graphicFrame>
        <p:nvGraphicFramePr>
          <p:cNvPr id="15" name="对象 14"/>
          <p:cNvGraphicFramePr>
            <a:graphicFrameLocks noChangeAspect="1"/>
          </p:cNvGraphicFramePr>
          <p:nvPr/>
        </p:nvGraphicFramePr>
        <p:xfrm>
          <a:off x="1357313" y="5480050"/>
          <a:ext cx="6227762" cy="363538"/>
        </p:xfrm>
        <a:graphic>
          <a:graphicData uri="http://schemas.openxmlformats.org/presentationml/2006/ole">
            <mc:AlternateContent xmlns:mc="http://schemas.openxmlformats.org/markup-compatibility/2006">
              <mc:Choice xmlns:v="urn:schemas-microsoft-com:vml" Requires="v">
                <p:oleObj name="Formula" r:id="rId22" imgW="27889200" imgH="1628775" progId="Equation.Ribbit">
                  <p:embed/>
                </p:oleObj>
              </mc:Choice>
              <mc:Fallback>
                <p:oleObj name="Formula" r:id="rId22" imgW="27889200" imgH="1628775" progId="Equation.Ribbit">
                  <p:embed/>
                  <p:pic>
                    <p:nvPicPr>
                      <p:cNvPr id="0" name="图片 24599"/>
                      <p:cNvPicPr/>
                      <p:nvPr/>
                    </p:nvPicPr>
                    <p:blipFill>
                      <a:blip r:embed="rId23"/>
                      <a:stretch>
                        <a:fillRect/>
                      </a:stretch>
                    </p:blipFill>
                    <p:spPr>
                      <a:xfrm>
                        <a:off x="1357313" y="5480050"/>
                        <a:ext cx="6227762" cy="363538"/>
                      </a:xfrm>
                      <a:prstGeom prst="rect">
                        <a:avLst/>
                      </a:prstGeom>
                    </p:spPr>
                  </p:pic>
                </p:oleObj>
              </mc:Fallback>
            </mc:AlternateContent>
          </a:graphicData>
        </a:graphic>
      </p:graphicFrame>
      <p:graphicFrame>
        <p:nvGraphicFramePr>
          <p:cNvPr id="16" name="对象 15"/>
          <p:cNvGraphicFramePr>
            <a:graphicFrameLocks noChangeAspect="1"/>
          </p:cNvGraphicFramePr>
          <p:nvPr/>
        </p:nvGraphicFramePr>
        <p:xfrm>
          <a:off x="2411415" y="5005390"/>
          <a:ext cx="211137" cy="280987"/>
        </p:xfrm>
        <a:graphic>
          <a:graphicData uri="http://schemas.openxmlformats.org/presentationml/2006/ole">
            <mc:AlternateContent xmlns:mc="http://schemas.openxmlformats.org/markup-compatibility/2006">
              <mc:Choice xmlns:v="urn:schemas-microsoft-com:vml" Requires="v">
                <p:oleObj name="Formula" r:id="rId24" imgW="933450" imgH="1247775" progId="Equation.Ribbit">
                  <p:embed/>
                </p:oleObj>
              </mc:Choice>
              <mc:Fallback>
                <p:oleObj name="Formula" r:id="rId24" imgW="933450" imgH="1247775" progId="Equation.Ribbit">
                  <p:embed/>
                  <p:pic>
                    <p:nvPicPr>
                      <p:cNvPr id="0" name="图片 24600"/>
                      <p:cNvPicPr/>
                      <p:nvPr/>
                    </p:nvPicPr>
                    <p:blipFill>
                      <a:blip r:embed="rId25"/>
                      <a:stretch>
                        <a:fillRect/>
                      </a:stretch>
                    </p:blipFill>
                    <p:spPr>
                      <a:xfrm>
                        <a:off x="2411415" y="5005390"/>
                        <a:ext cx="211137" cy="280987"/>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ChangeArrowheads="1"/>
          </p:cNvSpPr>
          <p:nvPr/>
        </p:nvSpPr>
        <p:spPr bwMode="auto">
          <a:xfrm>
            <a:off x="4258962" y="1995220"/>
            <a:ext cx="3039762" cy="390182"/>
          </a:xfrm>
          <a:prstGeom prst="rect">
            <a:avLst/>
          </a:prstGeom>
          <a:ln w="38100">
            <a:solidFill>
              <a:srgbClr val="C00000"/>
            </a:solidFill>
          </a:ln>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457200" lvl="1" indent="0">
              <a:buNone/>
            </a:pPr>
            <a:endParaRPr lang="en-US" altLang="zh-CN" sz="2400" dirty="0"/>
          </a:p>
        </p:txBody>
      </p:sp>
      <p:sp>
        <p:nvSpPr>
          <p:cNvPr id="2" name="标题 1"/>
          <p:cNvSpPr>
            <a:spLocks noGrp="1"/>
          </p:cNvSpPr>
          <p:nvPr>
            <p:ph type="title"/>
          </p:nvPr>
        </p:nvSpPr>
        <p:spPr/>
        <p:txBody>
          <a:bodyPr/>
          <a:lstStyle/>
          <a:p>
            <a:r>
              <a:rPr lang="zh-CN" altLang="en-US" dirty="0"/>
              <a:t>连续与缺失值 </a:t>
            </a:r>
            <a:r>
              <a:rPr lang="en-US" altLang="zh-CN" dirty="0"/>
              <a:t>– </a:t>
            </a:r>
            <a:r>
              <a:rPr lang="zh-CN" altLang="en-US" dirty="0"/>
              <a:t>缺失值处理</a:t>
            </a:r>
          </a:p>
        </p:txBody>
      </p:sp>
      <p:sp>
        <p:nvSpPr>
          <p:cNvPr id="3" name="内容占位符 2"/>
          <p:cNvSpPr>
            <a:spLocks noGrp="1"/>
          </p:cNvSpPr>
          <p:nvPr>
            <p:ph idx="1"/>
          </p:nvPr>
        </p:nvSpPr>
        <p:spPr/>
        <p:txBody>
          <a:bodyPr/>
          <a:lstStyle/>
          <a:p>
            <a:r>
              <a:rPr lang="zh-CN" altLang="en-US" dirty="0"/>
              <a:t>类似地可计算出所有属性在数据集上的信息增益</a:t>
            </a:r>
            <a:endParaRPr lang="en-US" altLang="zh-CN" dirty="0"/>
          </a:p>
          <a:p>
            <a:endParaRPr lang="en-US" altLang="zh-CN" dirty="0"/>
          </a:p>
          <a:p>
            <a:endParaRPr lang="en-US" altLang="zh-CN" dirty="0"/>
          </a:p>
          <a:p>
            <a:endParaRPr lang="en-US" altLang="zh-CN" dirty="0"/>
          </a:p>
          <a:p>
            <a:pPr marL="0" indent="0">
              <a:buNone/>
            </a:pPr>
            <a:r>
              <a:rPr lang="en-US" altLang="zh-CN" dirty="0"/>
              <a:t> </a:t>
            </a:r>
            <a:endParaRPr lang="zh-CN" altLang="en-US" dirty="0"/>
          </a:p>
        </p:txBody>
      </p:sp>
      <p:graphicFrame>
        <p:nvGraphicFramePr>
          <p:cNvPr id="4" name="对象 3"/>
          <p:cNvGraphicFramePr>
            <a:graphicFrameLocks noChangeAspect="1"/>
          </p:cNvGraphicFramePr>
          <p:nvPr/>
        </p:nvGraphicFramePr>
        <p:xfrm>
          <a:off x="1212850" y="1619250"/>
          <a:ext cx="2801938" cy="361950"/>
        </p:xfrm>
        <a:graphic>
          <a:graphicData uri="http://schemas.openxmlformats.org/presentationml/2006/ole">
            <mc:AlternateContent xmlns:mc="http://schemas.openxmlformats.org/markup-compatibility/2006">
              <mc:Choice xmlns:v="urn:schemas-microsoft-com:vml" Requires="v">
                <p:oleObj name="Formula" r:id="rId2" imgW="10982325" imgH="1419225" progId="Equation.Ribbit">
                  <p:embed/>
                </p:oleObj>
              </mc:Choice>
              <mc:Fallback>
                <p:oleObj name="Formula" r:id="rId2" imgW="10982325" imgH="1419225" progId="Equation.Ribbit">
                  <p:embed/>
                  <p:pic>
                    <p:nvPicPr>
                      <p:cNvPr id="0" name="图片 25607"/>
                      <p:cNvPicPr/>
                      <p:nvPr/>
                    </p:nvPicPr>
                    <p:blipFill>
                      <a:blip r:embed="rId3"/>
                      <a:stretch>
                        <a:fillRect/>
                      </a:stretch>
                    </p:blipFill>
                    <p:spPr>
                      <a:xfrm>
                        <a:off x="1212850" y="1619250"/>
                        <a:ext cx="2801938" cy="361950"/>
                      </a:xfrm>
                      <a:prstGeom prst="rect">
                        <a:avLst/>
                      </a:prstGeom>
                    </p:spPr>
                  </p:pic>
                </p:oleObj>
              </mc:Fallback>
            </mc:AlternateContent>
          </a:graphicData>
        </a:graphic>
      </p:graphicFrame>
      <p:graphicFrame>
        <p:nvGraphicFramePr>
          <p:cNvPr id="5" name="对象 4"/>
          <p:cNvGraphicFramePr>
            <a:graphicFrameLocks noChangeAspect="1"/>
          </p:cNvGraphicFramePr>
          <p:nvPr/>
        </p:nvGraphicFramePr>
        <p:xfrm>
          <a:off x="4430713" y="1604963"/>
          <a:ext cx="2609850" cy="336550"/>
        </p:xfrm>
        <a:graphic>
          <a:graphicData uri="http://schemas.openxmlformats.org/presentationml/2006/ole">
            <mc:AlternateContent xmlns:mc="http://schemas.openxmlformats.org/markup-compatibility/2006">
              <mc:Choice xmlns:v="urn:schemas-microsoft-com:vml" Requires="v">
                <p:oleObj name="Formula" r:id="rId4" imgW="10944225" imgH="1409700" progId="Equation.Ribbit">
                  <p:embed/>
                </p:oleObj>
              </mc:Choice>
              <mc:Fallback>
                <p:oleObj name="Formula" r:id="rId4" imgW="10944225" imgH="1409700" progId="Equation.Ribbit">
                  <p:embed/>
                  <p:pic>
                    <p:nvPicPr>
                      <p:cNvPr id="0" name="图片 25608"/>
                      <p:cNvPicPr/>
                      <p:nvPr/>
                    </p:nvPicPr>
                    <p:blipFill>
                      <a:blip r:embed="rId5"/>
                      <a:stretch>
                        <a:fillRect/>
                      </a:stretch>
                    </p:blipFill>
                    <p:spPr>
                      <a:xfrm>
                        <a:off x="4430713" y="1604963"/>
                        <a:ext cx="2609850" cy="336550"/>
                      </a:xfrm>
                      <a:prstGeom prst="rect">
                        <a:avLst/>
                      </a:prstGeom>
                    </p:spPr>
                  </p:pic>
                </p:oleObj>
              </mc:Fallback>
            </mc:AlternateContent>
          </a:graphicData>
        </a:graphic>
      </p:graphicFrame>
      <p:graphicFrame>
        <p:nvGraphicFramePr>
          <p:cNvPr id="6" name="对象 5"/>
          <p:cNvGraphicFramePr>
            <a:graphicFrameLocks noChangeAspect="1"/>
          </p:cNvGraphicFramePr>
          <p:nvPr/>
        </p:nvGraphicFramePr>
        <p:xfrm>
          <a:off x="1212850" y="2032002"/>
          <a:ext cx="2801938" cy="360363"/>
        </p:xfrm>
        <a:graphic>
          <a:graphicData uri="http://schemas.openxmlformats.org/presentationml/2006/ole">
            <mc:AlternateContent xmlns:mc="http://schemas.openxmlformats.org/markup-compatibility/2006">
              <mc:Choice xmlns:v="urn:schemas-microsoft-com:vml" Requires="v">
                <p:oleObj name="Formula" r:id="rId6" imgW="10982325" imgH="1409700" progId="Equation.Ribbit">
                  <p:embed/>
                </p:oleObj>
              </mc:Choice>
              <mc:Fallback>
                <p:oleObj name="Formula" r:id="rId6" imgW="10982325" imgH="1409700" progId="Equation.Ribbit">
                  <p:embed/>
                  <p:pic>
                    <p:nvPicPr>
                      <p:cNvPr id="0" name="图片 25609"/>
                      <p:cNvPicPr/>
                      <p:nvPr/>
                    </p:nvPicPr>
                    <p:blipFill>
                      <a:blip r:embed="rId7"/>
                      <a:stretch>
                        <a:fillRect/>
                      </a:stretch>
                    </p:blipFill>
                    <p:spPr>
                      <a:xfrm>
                        <a:off x="1212850" y="2032002"/>
                        <a:ext cx="2801938" cy="360363"/>
                      </a:xfrm>
                      <a:prstGeom prst="rect">
                        <a:avLst/>
                      </a:prstGeom>
                    </p:spPr>
                  </p:pic>
                </p:oleObj>
              </mc:Fallback>
            </mc:AlternateContent>
          </a:graphicData>
        </a:graphic>
      </p:graphicFrame>
      <p:graphicFrame>
        <p:nvGraphicFramePr>
          <p:cNvPr id="7" name="对象 6"/>
          <p:cNvGraphicFramePr>
            <a:graphicFrameLocks noChangeAspect="1"/>
          </p:cNvGraphicFramePr>
          <p:nvPr/>
        </p:nvGraphicFramePr>
        <p:xfrm>
          <a:off x="4427538" y="2030415"/>
          <a:ext cx="2614612" cy="331787"/>
        </p:xfrm>
        <a:graphic>
          <a:graphicData uri="http://schemas.openxmlformats.org/presentationml/2006/ole">
            <mc:AlternateContent xmlns:mc="http://schemas.openxmlformats.org/markup-compatibility/2006">
              <mc:Choice xmlns:v="urn:schemas-microsoft-com:vml" Requires="v">
                <p:oleObj name="Formula" r:id="rId8" imgW="11010900" imgH="1390650" progId="Equation.Ribbit">
                  <p:embed/>
                </p:oleObj>
              </mc:Choice>
              <mc:Fallback>
                <p:oleObj name="Formula" r:id="rId8" imgW="11010900" imgH="1390650" progId="Equation.Ribbit">
                  <p:embed/>
                  <p:pic>
                    <p:nvPicPr>
                      <p:cNvPr id="0" name="图片 25610"/>
                      <p:cNvPicPr/>
                      <p:nvPr/>
                    </p:nvPicPr>
                    <p:blipFill>
                      <a:blip r:embed="rId9"/>
                      <a:stretch>
                        <a:fillRect/>
                      </a:stretch>
                    </p:blipFill>
                    <p:spPr>
                      <a:xfrm>
                        <a:off x="4427538" y="2030415"/>
                        <a:ext cx="2614612" cy="331787"/>
                      </a:xfrm>
                      <a:prstGeom prst="rect">
                        <a:avLst/>
                      </a:prstGeom>
                    </p:spPr>
                  </p:pic>
                </p:oleObj>
              </mc:Fallback>
            </mc:AlternateContent>
          </a:graphicData>
        </a:graphic>
      </p:graphicFrame>
      <p:graphicFrame>
        <p:nvGraphicFramePr>
          <p:cNvPr id="8" name="对象 7"/>
          <p:cNvGraphicFramePr>
            <a:graphicFrameLocks noChangeAspect="1"/>
          </p:cNvGraphicFramePr>
          <p:nvPr/>
        </p:nvGraphicFramePr>
        <p:xfrm>
          <a:off x="1233488" y="2424113"/>
          <a:ext cx="2781300" cy="354012"/>
        </p:xfrm>
        <a:graphic>
          <a:graphicData uri="http://schemas.openxmlformats.org/presentationml/2006/ole">
            <mc:AlternateContent xmlns:mc="http://schemas.openxmlformats.org/markup-compatibility/2006">
              <mc:Choice xmlns:v="urn:schemas-microsoft-com:vml" Requires="v">
                <p:oleObj name="Formula" r:id="rId10" imgW="10991850" imgH="1400175" progId="Equation.Ribbit">
                  <p:embed/>
                </p:oleObj>
              </mc:Choice>
              <mc:Fallback>
                <p:oleObj name="Formula" r:id="rId10" imgW="10991850" imgH="1400175" progId="Equation.Ribbit">
                  <p:embed/>
                  <p:pic>
                    <p:nvPicPr>
                      <p:cNvPr id="0" name="图片 25611"/>
                      <p:cNvPicPr/>
                      <p:nvPr/>
                    </p:nvPicPr>
                    <p:blipFill>
                      <a:blip r:embed="rId11"/>
                      <a:stretch>
                        <a:fillRect/>
                      </a:stretch>
                    </p:blipFill>
                    <p:spPr>
                      <a:xfrm>
                        <a:off x="1233488" y="2424113"/>
                        <a:ext cx="2781300" cy="354012"/>
                      </a:xfrm>
                      <a:prstGeom prst="rect">
                        <a:avLst/>
                      </a:prstGeom>
                    </p:spPr>
                  </p:pic>
                </p:oleObj>
              </mc:Fallback>
            </mc:AlternateContent>
          </a:graphicData>
        </a:graphic>
      </p:graphicFrame>
      <p:graphicFrame>
        <p:nvGraphicFramePr>
          <p:cNvPr id="9" name="对象 8"/>
          <p:cNvGraphicFramePr>
            <a:graphicFrameLocks noChangeAspect="1"/>
          </p:cNvGraphicFramePr>
          <p:nvPr/>
        </p:nvGraphicFramePr>
        <p:xfrm>
          <a:off x="4430715" y="2439990"/>
          <a:ext cx="2638425" cy="339725"/>
        </p:xfrm>
        <a:graphic>
          <a:graphicData uri="http://schemas.openxmlformats.org/presentationml/2006/ole">
            <mc:AlternateContent xmlns:mc="http://schemas.openxmlformats.org/markup-compatibility/2006">
              <mc:Choice xmlns:v="urn:schemas-microsoft-com:vml" Requires="v">
                <p:oleObj name="Formula" r:id="rId12" imgW="10991850" imgH="1409700" progId="Equation.Ribbit">
                  <p:embed/>
                </p:oleObj>
              </mc:Choice>
              <mc:Fallback>
                <p:oleObj name="Formula" r:id="rId12" imgW="10991850" imgH="1409700" progId="Equation.Ribbit">
                  <p:embed/>
                  <p:pic>
                    <p:nvPicPr>
                      <p:cNvPr id="0" name="图片 25612"/>
                      <p:cNvPicPr/>
                      <p:nvPr/>
                    </p:nvPicPr>
                    <p:blipFill>
                      <a:blip r:embed="rId13"/>
                      <a:stretch>
                        <a:fillRect/>
                      </a:stretch>
                    </p:blipFill>
                    <p:spPr>
                      <a:xfrm>
                        <a:off x="4430715" y="2439990"/>
                        <a:ext cx="2638425" cy="339725"/>
                      </a:xfrm>
                      <a:prstGeom prst="rect">
                        <a:avLst/>
                      </a:prstGeom>
                    </p:spPr>
                  </p:pic>
                </p:oleObj>
              </mc:Fallback>
            </mc:AlternateContent>
          </a:graphicData>
        </a:graphic>
      </p:graphicFrame>
      <p:pic>
        <p:nvPicPr>
          <p:cNvPr id="10" name="内容占位符 3"/>
          <p:cNvPicPr>
            <a:picLocks noChangeAspect="1"/>
          </p:cNvPicPr>
          <p:nvPr/>
        </p:nvPicPr>
        <p:blipFill>
          <a:blip r:embed="rId14"/>
          <a:stretch>
            <a:fillRect/>
          </a:stretch>
        </p:blipFill>
        <p:spPr>
          <a:xfrm>
            <a:off x="3822186" y="2834493"/>
            <a:ext cx="4567023" cy="3225760"/>
          </a:xfrm>
          <a:prstGeom prst="rect">
            <a:avLst/>
          </a:prstGeom>
        </p:spPr>
      </p:pic>
      <p:sp>
        <p:nvSpPr>
          <p:cNvPr id="18" name="矩形 17"/>
          <p:cNvSpPr/>
          <p:nvPr/>
        </p:nvSpPr>
        <p:spPr>
          <a:xfrm>
            <a:off x="3871785" y="3141212"/>
            <a:ext cx="4448432" cy="985944"/>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3880017" y="5503472"/>
            <a:ext cx="4423724" cy="161614"/>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6194854" y="2891483"/>
            <a:ext cx="411892" cy="311390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98938" y="3039514"/>
            <a:ext cx="439693" cy="203396"/>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3875901" y="4123034"/>
            <a:ext cx="4448432" cy="160642"/>
          </a:xfrm>
          <a:prstGeom prst="rect">
            <a:avLst/>
          </a:prstGeom>
          <a:solidFill>
            <a:srgbClr val="E5E17D">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3871779" y="4460790"/>
            <a:ext cx="4448432" cy="205950"/>
          </a:xfrm>
          <a:prstGeom prst="rect">
            <a:avLst/>
          </a:prstGeom>
          <a:solidFill>
            <a:srgbClr val="E5E17D">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3884139" y="5181600"/>
            <a:ext cx="4448432" cy="305396"/>
          </a:xfrm>
          <a:prstGeom prst="rect">
            <a:avLst/>
          </a:prstGeom>
          <a:solidFill>
            <a:srgbClr val="E5E17D">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矩形 26"/>
          <p:cNvSpPr/>
          <p:nvPr/>
        </p:nvSpPr>
        <p:spPr>
          <a:xfrm>
            <a:off x="3884133" y="5811796"/>
            <a:ext cx="4448432" cy="160642"/>
          </a:xfrm>
          <a:prstGeom prst="rect">
            <a:avLst/>
          </a:prstGeom>
          <a:solidFill>
            <a:srgbClr val="E5E17D">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3875901" y="4843850"/>
            <a:ext cx="4448432" cy="321275"/>
          </a:xfrm>
          <a:prstGeom prst="rect">
            <a:avLst/>
          </a:prstGeom>
          <a:solidFill>
            <a:schemeClr val="accent5">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3884133" y="5684755"/>
            <a:ext cx="4448432" cy="135924"/>
          </a:xfrm>
          <a:prstGeom prst="rect">
            <a:avLst/>
          </a:prstGeom>
          <a:solidFill>
            <a:schemeClr val="accent5">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nvSpPr>
        <p:spPr>
          <a:xfrm>
            <a:off x="888230" y="2943751"/>
            <a:ext cx="2864964" cy="369332"/>
          </a:xfrm>
          <a:prstGeom prst="rect">
            <a:avLst/>
          </a:prstGeom>
          <a:noFill/>
        </p:spPr>
        <p:txBody>
          <a:bodyPr wrap="square" rtlCol="0">
            <a:spAutoFit/>
          </a:bodyPr>
          <a:lstStyle/>
          <a:p>
            <a:r>
              <a:rPr lang="zh-CN" altLang="en-US" dirty="0">
                <a:solidFill>
                  <a:schemeClr val="accent1"/>
                </a:solidFill>
              </a:rPr>
              <a:t>进入“纹理</a:t>
            </a:r>
            <a:r>
              <a:rPr lang="en-US" altLang="zh-CN" dirty="0">
                <a:solidFill>
                  <a:schemeClr val="accent1"/>
                </a:solidFill>
              </a:rPr>
              <a:t>=</a:t>
            </a:r>
            <a:r>
              <a:rPr lang="zh-CN" altLang="en-US" dirty="0">
                <a:solidFill>
                  <a:schemeClr val="accent1"/>
                </a:solidFill>
              </a:rPr>
              <a:t>清晰”分支</a:t>
            </a:r>
          </a:p>
        </p:txBody>
      </p:sp>
      <p:sp>
        <p:nvSpPr>
          <p:cNvPr id="31" name="矩形 30"/>
          <p:cNvSpPr/>
          <p:nvPr/>
        </p:nvSpPr>
        <p:spPr>
          <a:xfrm>
            <a:off x="386578" y="3381388"/>
            <a:ext cx="439693" cy="203396"/>
          </a:xfrm>
          <a:prstGeom prst="rect">
            <a:avLst/>
          </a:prstGeom>
          <a:solidFill>
            <a:srgbClr val="FFFF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884108" y="3285624"/>
            <a:ext cx="2864964" cy="369332"/>
          </a:xfrm>
          <a:prstGeom prst="rect">
            <a:avLst/>
          </a:prstGeom>
          <a:noFill/>
        </p:spPr>
        <p:txBody>
          <a:bodyPr wrap="square" rtlCol="0">
            <a:spAutoFit/>
          </a:bodyPr>
          <a:lstStyle/>
          <a:p>
            <a:r>
              <a:rPr lang="zh-CN" altLang="en-US" dirty="0">
                <a:solidFill>
                  <a:schemeClr val="accent3"/>
                </a:solidFill>
              </a:rPr>
              <a:t>进入“纹理</a:t>
            </a:r>
            <a:r>
              <a:rPr lang="en-US" altLang="zh-CN" dirty="0">
                <a:solidFill>
                  <a:schemeClr val="accent3"/>
                </a:solidFill>
              </a:rPr>
              <a:t>=</a:t>
            </a:r>
            <a:r>
              <a:rPr lang="zh-CN" altLang="en-US" dirty="0">
                <a:solidFill>
                  <a:schemeClr val="accent3"/>
                </a:solidFill>
              </a:rPr>
              <a:t>稍糊”分支</a:t>
            </a:r>
          </a:p>
        </p:txBody>
      </p:sp>
      <p:sp>
        <p:nvSpPr>
          <p:cNvPr id="33" name="矩形 32"/>
          <p:cNvSpPr/>
          <p:nvPr/>
        </p:nvSpPr>
        <p:spPr>
          <a:xfrm>
            <a:off x="382456" y="3731499"/>
            <a:ext cx="439693" cy="203396"/>
          </a:xfrm>
          <a:prstGeom prst="rect">
            <a:avLst/>
          </a:prstGeom>
          <a:solidFill>
            <a:schemeClr val="accent5">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879986" y="3643972"/>
            <a:ext cx="2864964" cy="369332"/>
          </a:xfrm>
          <a:prstGeom prst="rect">
            <a:avLst/>
          </a:prstGeom>
          <a:noFill/>
        </p:spPr>
        <p:txBody>
          <a:bodyPr wrap="square" rtlCol="0">
            <a:spAutoFit/>
          </a:bodyPr>
          <a:lstStyle/>
          <a:p>
            <a:r>
              <a:rPr lang="zh-CN" altLang="en-US" dirty="0">
                <a:solidFill>
                  <a:schemeClr val="accent5"/>
                </a:solidFill>
              </a:rPr>
              <a:t>进入“纹理</a:t>
            </a:r>
            <a:r>
              <a:rPr lang="en-US" altLang="zh-CN" dirty="0">
                <a:solidFill>
                  <a:schemeClr val="accent5"/>
                </a:solidFill>
              </a:rPr>
              <a:t>=</a:t>
            </a:r>
            <a:r>
              <a:rPr lang="zh-CN" altLang="en-US" dirty="0">
                <a:solidFill>
                  <a:schemeClr val="accent5"/>
                </a:solidFill>
              </a:rPr>
              <a:t>模糊”分支</a:t>
            </a:r>
          </a:p>
        </p:txBody>
      </p:sp>
      <p:sp>
        <p:nvSpPr>
          <p:cNvPr id="35" name="矩形 34"/>
          <p:cNvSpPr/>
          <p:nvPr/>
        </p:nvSpPr>
        <p:spPr>
          <a:xfrm>
            <a:off x="358685" y="4755295"/>
            <a:ext cx="439693" cy="203396"/>
          </a:xfrm>
          <a:prstGeom prst="rect">
            <a:avLst/>
          </a:prstGeom>
          <a:solidFill>
            <a:srgbClr val="C0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p:cNvSpPr txBox="1"/>
          <p:nvPr/>
        </p:nvSpPr>
        <p:spPr>
          <a:xfrm>
            <a:off x="850558" y="4652718"/>
            <a:ext cx="2976947" cy="1477328"/>
          </a:xfrm>
          <a:prstGeom prst="rect">
            <a:avLst/>
          </a:prstGeom>
          <a:noFill/>
        </p:spPr>
        <p:txBody>
          <a:bodyPr wrap="square" rtlCol="0">
            <a:spAutoFit/>
          </a:bodyPr>
          <a:lstStyle/>
          <a:p>
            <a:r>
              <a:rPr lang="zh-CN" altLang="en-US" dirty="0">
                <a:solidFill>
                  <a:srgbClr val="C00000"/>
                </a:solidFill>
              </a:rPr>
              <a:t>在属性“纹理”上出现缺失值，样本</a:t>
            </a:r>
            <a:r>
              <a:rPr lang="en-US" altLang="zh-CN" dirty="0">
                <a:solidFill>
                  <a:srgbClr val="C00000"/>
                </a:solidFill>
              </a:rPr>
              <a:t>8</a:t>
            </a:r>
            <a:r>
              <a:rPr lang="zh-CN" altLang="en-US" dirty="0">
                <a:solidFill>
                  <a:srgbClr val="C00000"/>
                </a:solidFill>
              </a:rPr>
              <a:t>和</a:t>
            </a:r>
            <a:r>
              <a:rPr lang="en-US" altLang="zh-CN" dirty="0">
                <a:solidFill>
                  <a:srgbClr val="C00000"/>
                </a:solidFill>
              </a:rPr>
              <a:t>10</a:t>
            </a:r>
            <a:r>
              <a:rPr lang="zh-CN" altLang="en-US" dirty="0">
                <a:solidFill>
                  <a:srgbClr val="C00000"/>
                </a:solidFill>
              </a:rPr>
              <a:t>同时进入</a:t>
            </a:r>
            <a:r>
              <a:rPr lang="en-US" altLang="zh-CN" dirty="0">
                <a:solidFill>
                  <a:srgbClr val="C00000"/>
                </a:solidFill>
              </a:rPr>
              <a:t>3</a:t>
            </a:r>
            <a:r>
              <a:rPr lang="zh-CN" altLang="en-US" dirty="0">
                <a:solidFill>
                  <a:srgbClr val="C00000"/>
                </a:solidFill>
              </a:rPr>
              <a:t>个分支，调整</a:t>
            </a:r>
            <a:r>
              <a:rPr lang="en-US" altLang="zh-CN" dirty="0">
                <a:solidFill>
                  <a:srgbClr val="C00000"/>
                </a:solidFill>
              </a:rPr>
              <a:t>8</a:t>
            </a:r>
            <a:r>
              <a:rPr lang="zh-CN" altLang="en-US" dirty="0">
                <a:solidFill>
                  <a:srgbClr val="C00000"/>
                </a:solidFill>
              </a:rPr>
              <a:t>和</a:t>
            </a:r>
            <a:r>
              <a:rPr lang="en-US" altLang="zh-CN" dirty="0">
                <a:solidFill>
                  <a:srgbClr val="C00000"/>
                </a:solidFill>
              </a:rPr>
              <a:t>10</a:t>
            </a:r>
            <a:r>
              <a:rPr lang="zh-CN" altLang="en-US" dirty="0">
                <a:solidFill>
                  <a:srgbClr val="C00000"/>
                </a:solidFill>
              </a:rPr>
              <a:t>在</a:t>
            </a:r>
            <a:r>
              <a:rPr lang="en-US" altLang="zh-CN" dirty="0">
                <a:solidFill>
                  <a:srgbClr val="C00000"/>
                </a:solidFill>
              </a:rPr>
              <a:t>3</a:t>
            </a:r>
            <a:r>
              <a:rPr lang="zh-CN" altLang="en-US" dirty="0">
                <a:solidFill>
                  <a:srgbClr val="C00000"/>
                </a:solidFill>
              </a:rPr>
              <a:t>分分支权值分别为</a:t>
            </a:r>
            <a:r>
              <a:rPr lang="en-US" altLang="zh-CN" dirty="0">
                <a:solidFill>
                  <a:srgbClr val="C00000"/>
                </a:solidFill>
              </a:rPr>
              <a:t>7/15</a:t>
            </a:r>
            <a:r>
              <a:rPr lang="zh-CN" altLang="en-US" dirty="0">
                <a:solidFill>
                  <a:srgbClr val="C00000"/>
                </a:solidFill>
              </a:rPr>
              <a:t>，</a:t>
            </a:r>
            <a:r>
              <a:rPr lang="en-US" altLang="zh-CN" dirty="0">
                <a:solidFill>
                  <a:srgbClr val="C00000"/>
                </a:solidFill>
              </a:rPr>
              <a:t>5/15</a:t>
            </a:r>
            <a:r>
              <a:rPr lang="zh-CN" altLang="en-US" dirty="0">
                <a:solidFill>
                  <a:srgbClr val="C00000"/>
                </a:solidFill>
              </a:rPr>
              <a:t>，</a:t>
            </a:r>
            <a:r>
              <a:rPr lang="en-US" altLang="zh-CN" dirty="0">
                <a:solidFill>
                  <a:srgbClr val="C00000"/>
                </a:solidFill>
              </a:rPr>
              <a:t>3/15</a:t>
            </a:r>
            <a:endParaRPr lang="zh-CN" altLang="en-US" dirty="0">
              <a:solidFill>
                <a:srgbClr val="C00000"/>
              </a:solidFill>
            </a:endParaRPr>
          </a:p>
        </p:txBody>
      </p:sp>
      <p:sp>
        <p:nvSpPr>
          <p:cNvPr id="37" name="矩形 36"/>
          <p:cNvSpPr/>
          <p:nvPr/>
        </p:nvSpPr>
        <p:spPr>
          <a:xfrm>
            <a:off x="3875895" y="4674974"/>
            <a:ext cx="4448432" cy="160642"/>
          </a:xfrm>
          <a:prstGeom prst="rect">
            <a:avLst/>
          </a:prstGeom>
          <a:solidFill>
            <a:srgbClr val="C0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871773" y="4300148"/>
            <a:ext cx="4448432" cy="160642"/>
          </a:xfrm>
          <a:prstGeom prst="rect">
            <a:avLst/>
          </a:prstGeom>
          <a:solidFill>
            <a:srgbClr val="C00000">
              <a:alpha val="5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260350" y="2891483"/>
            <a:ext cx="3484600" cy="16688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531855" y="4081610"/>
            <a:ext cx="3018829" cy="369332"/>
          </a:xfrm>
          <a:prstGeom prst="rect">
            <a:avLst/>
          </a:prstGeom>
          <a:noFill/>
        </p:spPr>
        <p:txBody>
          <a:bodyPr wrap="square" rtlCol="0">
            <a:spAutoFit/>
          </a:bodyPr>
          <a:lstStyle/>
          <a:p>
            <a:r>
              <a:rPr lang="zh-CN" altLang="en-US" dirty="0"/>
              <a:t>样本权重在各子结点仍为</a:t>
            </a:r>
            <a:r>
              <a:rPr lang="en-US" altLang="zh-CN" dirty="0"/>
              <a:t>1</a:t>
            </a:r>
            <a:endParaRPr lang="zh-CN" altLang="en-US" dirty="0"/>
          </a:p>
        </p:txBody>
      </p:sp>
      <p:sp>
        <p:nvSpPr>
          <p:cNvPr id="45" name="矩形 44"/>
          <p:cNvSpPr/>
          <p:nvPr/>
        </p:nvSpPr>
        <p:spPr>
          <a:xfrm>
            <a:off x="264466" y="4617312"/>
            <a:ext cx="3480484" cy="15346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7"/>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4"/>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3"/>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9"/>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42"/>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8"/>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37"/>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35"/>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3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8" grpId="0" animBg="1"/>
      <p:bldP spid="19" grpId="0" animBg="1"/>
      <p:bldP spid="21" grpId="0" animBg="1"/>
      <p:bldP spid="22" grpId="0" animBg="1"/>
      <p:bldP spid="23" grpId="0" animBg="1"/>
      <p:bldP spid="25" grpId="0" animBg="1"/>
      <p:bldP spid="26" grpId="0" animBg="1"/>
      <p:bldP spid="27" grpId="0" animBg="1"/>
      <p:bldP spid="28" grpId="0" animBg="1"/>
      <p:bldP spid="29" grpId="0" animBg="1"/>
      <p:bldP spid="30" grpId="0"/>
      <p:bldP spid="31" grpId="0" animBg="1"/>
      <p:bldP spid="32" grpId="0"/>
      <p:bldP spid="33" grpId="0" animBg="1"/>
      <p:bldP spid="34" grpId="0"/>
      <p:bldP spid="35" grpId="0" animBg="1"/>
      <p:bldP spid="36" grpId="0"/>
      <p:bldP spid="37" grpId="0" animBg="1"/>
      <p:bldP spid="38" grpId="0" animBg="1"/>
      <p:bldP spid="39" grpId="0" animBg="1"/>
      <p:bldP spid="42" grpId="0"/>
      <p:bldP spid="4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lstStyle/>
          <a:p>
            <a:r>
              <a:rPr lang="zh-CN" altLang="en-US" dirty="0">
                <a:solidFill>
                  <a:schemeClr val="bg1">
                    <a:lumMod val="85000"/>
                  </a:schemeClr>
                </a:solidFill>
              </a:rPr>
              <a:t>基本流程</a:t>
            </a:r>
            <a:endParaRPr lang="en-US" altLang="zh-CN" dirty="0">
              <a:solidFill>
                <a:schemeClr val="bg1">
                  <a:lumMod val="85000"/>
                </a:schemeClr>
              </a:solidFill>
            </a:endParaRPr>
          </a:p>
          <a:p>
            <a:pPr marL="0" indent="0">
              <a:buNone/>
            </a:pPr>
            <a:endParaRPr lang="en-US" altLang="zh-CN" dirty="0"/>
          </a:p>
          <a:p>
            <a:r>
              <a:rPr lang="zh-CN" altLang="en-US" dirty="0">
                <a:solidFill>
                  <a:schemeClr val="bg1">
                    <a:lumMod val="85000"/>
                  </a:schemeClr>
                </a:solidFill>
              </a:rPr>
              <a:t>划分选择</a:t>
            </a:r>
            <a:endParaRPr lang="en-US" altLang="zh-CN" dirty="0">
              <a:solidFill>
                <a:schemeClr val="bg1">
                  <a:lumMod val="85000"/>
                </a:schemeClr>
              </a:solidFill>
            </a:endParaRPr>
          </a:p>
          <a:p>
            <a:pPr marL="0" indent="0">
              <a:buNone/>
            </a:pPr>
            <a:endParaRPr lang="en-US" altLang="zh-CN" dirty="0"/>
          </a:p>
          <a:p>
            <a:r>
              <a:rPr lang="zh-CN" altLang="en-US" dirty="0">
                <a:solidFill>
                  <a:schemeClr val="bg1">
                    <a:lumMod val="85000"/>
                  </a:schemeClr>
                </a:solidFill>
              </a:rPr>
              <a:t>剪枝处理</a:t>
            </a:r>
            <a:endParaRPr lang="en-US" altLang="zh-CN" dirty="0">
              <a:solidFill>
                <a:schemeClr val="bg1">
                  <a:lumMod val="85000"/>
                </a:schemeClr>
              </a:solidFill>
            </a:endParaRPr>
          </a:p>
          <a:p>
            <a:endParaRPr lang="en-US" altLang="zh-CN" dirty="0">
              <a:solidFill>
                <a:schemeClr val="bg1">
                  <a:lumMod val="85000"/>
                </a:schemeClr>
              </a:solidFill>
            </a:endParaRPr>
          </a:p>
          <a:p>
            <a:r>
              <a:rPr lang="zh-CN" altLang="en-US" dirty="0">
                <a:solidFill>
                  <a:schemeClr val="bg1">
                    <a:lumMod val="85000"/>
                  </a:schemeClr>
                </a:solidFill>
              </a:rPr>
              <a:t>连续与缺失值</a:t>
            </a:r>
            <a:endParaRPr lang="en-US" altLang="zh-CN" dirty="0">
              <a:solidFill>
                <a:schemeClr val="bg1">
                  <a:lumMod val="85000"/>
                </a:schemeClr>
              </a:solidFill>
            </a:endParaRPr>
          </a:p>
          <a:p>
            <a:endParaRPr lang="en-US" altLang="zh-CN" dirty="0">
              <a:solidFill>
                <a:schemeClr val="bg1">
                  <a:lumMod val="85000"/>
                </a:schemeClr>
              </a:solidFill>
            </a:endParaRPr>
          </a:p>
          <a:p>
            <a:r>
              <a:rPr lang="zh-CN" altLang="en-US" dirty="0"/>
              <a:t>多变量决策树</a:t>
            </a:r>
            <a:endParaRPr lang="en-US" altLang="zh-CN" dirty="0"/>
          </a:p>
          <a:p>
            <a:pPr marL="0" indent="0">
              <a:buNone/>
            </a:pPr>
            <a:endParaRPr lang="en-US" altLang="zh-CN" dirty="0">
              <a:solidFill>
                <a:schemeClr val="bg1">
                  <a:lumMod val="85000"/>
                </a:schemeClr>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多变量决策树</a:t>
            </a:r>
          </a:p>
        </p:txBody>
      </p:sp>
      <p:sp>
        <p:nvSpPr>
          <p:cNvPr id="3" name="内容占位符 2"/>
          <p:cNvSpPr>
            <a:spLocks noGrp="1"/>
          </p:cNvSpPr>
          <p:nvPr>
            <p:ph idx="1"/>
          </p:nvPr>
        </p:nvSpPr>
        <p:spPr/>
        <p:txBody>
          <a:bodyPr/>
          <a:lstStyle/>
          <a:p>
            <a:r>
              <a:rPr lang="zh-CN" altLang="en-US" dirty="0"/>
              <a:t>单变量决策树分类边界</a:t>
            </a:r>
            <a:r>
              <a:rPr lang="en-US" altLang="zh-CN" dirty="0"/>
              <a:t>:</a:t>
            </a:r>
            <a:r>
              <a:rPr lang="zh-CN" altLang="en-US" dirty="0"/>
              <a:t>轴平行</a:t>
            </a:r>
            <a:endParaRPr lang="en-US" altLang="zh-CN" dirty="0"/>
          </a:p>
          <a:p>
            <a:r>
              <a:rPr lang="zh-CN" altLang="en-US" dirty="0"/>
              <a:t>多变量决策树</a:t>
            </a:r>
            <a:endParaRPr lang="en-US" altLang="zh-CN" dirty="0"/>
          </a:p>
        </p:txBody>
      </p:sp>
      <p:sp>
        <p:nvSpPr>
          <p:cNvPr id="6" name="任意多边形 5"/>
          <p:cNvSpPr/>
          <p:nvPr/>
        </p:nvSpPr>
        <p:spPr>
          <a:xfrm>
            <a:off x="1032939" y="3017002"/>
            <a:ext cx="2757388" cy="1875934"/>
          </a:xfrm>
          <a:custGeom>
            <a:avLst/>
            <a:gdLst>
              <a:gd name="connsiteX0" fmla="*/ 0 w 2181225"/>
              <a:gd name="connsiteY0" fmla="*/ 1514475 h 1514475"/>
              <a:gd name="connsiteX1" fmla="*/ 904875 w 2181225"/>
              <a:gd name="connsiteY1" fmla="*/ 1257300 h 1514475"/>
              <a:gd name="connsiteX2" fmla="*/ 1581150 w 2181225"/>
              <a:gd name="connsiteY2" fmla="*/ 266700 h 1514475"/>
              <a:gd name="connsiteX3" fmla="*/ 2181225 w 2181225"/>
              <a:gd name="connsiteY3" fmla="*/ 0 h 1514475"/>
              <a:gd name="connsiteX0-1" fmla="*/ 0 w 2355393"/>
              <a:gd name="connsiteY0-2" fmla="*/ 1519781 h 1519781"/>
              <a:gd name="connsiteX1-3" fmla="*/ 904875 w 2355393"/>
              <a:gd name="connsiteY1-4" fmla="*/ 1262606 h 1519781"/>
              <a:gd name="connsiteX2-5" fmla="*/ 1581150 w 2355393"/>
              <a:gd name="connsiteY2-6" fmla="*/ 272006 h 1519781"/>
              <a:gd name="connsiteX3-7" fmla="*/ 2355393 w 2355393"/>
              <a:gd name="connsiteY3-8" fmla="*/ 0 h 1519781"/>
              <a:gd name="connsiteX0-9" fmla="*/ 0 w 2355393"/>
              <a:gd name="connsiteY0-10" fmla="*/ 1519781 h 1519781"/>
              <a:gd name="connsiteX1-11" fmla="*/ 904875 w 2355393"/>
              <a:gd name="connsiteY1-12" fmla="*/ 1262606 h 1519781"/>
              <a:gd name="connsiteX2-13" fmla="*/ 1581150 w 2355393"/>
              <a:gd name="connsiteY2-14" fmla="*/ 272006 h 1519781"/>
              <a:gd name="connsiteX3-15" fmla="*/ 2355393 w 2355393"/>
              <a:gd name="connsiteY3-16" fmla="*/ 0 h 1519781"/>
              <a:gd name="connsiteX0-17" fmla="*/ 0 w 2422813"/>
              <a:gd name="connsiteY0-18" fmla="*/ 1519781 h 1519781"/>
              <a:gd name="connsiteX1-19" fmla="*/ 972295 w 2422813"/>
              <a:gd name="connsiteY1-20" fmla="*/ 1262606 h 1519781"/>
              <a:gd name="connsiteX2-21" fmla="*/ 1648570 w 2422813"/>
              <a:gd name="connsiteY2-22" fmla="*/ 272006 h 1519781"/>
              <a:gd name="connsiteX3-23" fmla="*/ 2422813 w 2422813"/>
              <a:gd name="connsiteY3-24" fmla="*/ 0 h 1519781"/>
              <a:gd name="connsiteX0-25" fmla="*/ 0 w 2422813"/>
              <a:gd name="connsiteY0-26" fmla="*/ 1519781 h 1519781"/>
              <a:gd name="connsiteX1-27" fmla="*/ 972295 w 2422813"/>
              <a:gd name="connsiteY1-28" fmla="*/ 1262606 h 1519781"/>
              <a:gd name="connsiteX2-29" fmla="*/ 1648570 w 2422813"/>
              <a:gd name="connsiteY2-30" fmla="*/ 272006 h 1519781"/>
              <a:gd name="connsiteX3-31" fmla="*/ 2422813 w 2422813"/>
              <a:gd name="connsiteY3-32" fmla="*/ 0 h 1519781"/>
              <a:gd name="connsiteX0-33" fmla="*/ 0 w 2532370"/>
              <a:gd name="connsiteY0-34" fmla="*/ 1479985 h 1479985"/>
              <a:gd name="connsiteX1-35" fmla="*/ 972295 w 2532370"/>
              <a:gd name="connsiteY1-36" fmla="*/ 1222810 h 1479985"/>
              <a:gd name="connsiteX2-37" fmla="*/ 1648570 w 2532370"/>
              <a:gd name="connsiteY2-38" fmla="*/ 232210 h 1479985"/>
              <a:gd name="connsiteX3-39" fmla="*/ 2532370 w 2532370"/>
              <a:gd name="connsiteY3-40" fmla="*/ 0 h 1479985"/>
              <a:gd name="connsiteX0-41" fmla="*/ 0 w 2532370"/>
              <a:gd name="connsiteY0-42" fmla="*/ 1480593 h 1480593"/>
              <a:gd name="connsiteX1-43" fmla="*/ 972295 w 2532370"/>
              <a:gd name="connsiteY1-44" fmla="*/ 1223418 h 1480593"/>
              <a:gd name="connsiteX2-45" fmla="*/ 1648570 w 2532370"/>
              <a:gd name="connsiteY2-46" fmla="*/ 232818 h 1480593"/>
              <a:gd name="connsiteX3-47" fmla="*/ 2532370 w 2532370"/>
              <a:gd name="connsiteY3-48" fmla="*/ 608 h 1480593"/>
              <a:gd name="connsiteX0-49" fmla="*/ 0 w 2431240"/>
              <a:gd name="connsiteY0-50" fmla="*/ 1496376 h 1496376"/>
              <a:gd name="connsiteX1-51" fmla="*/ 972295 w 2431240"/>
              <a:gd name="connsiteY1-52" fmla="*/ 1239201 h 1496376"/>
              <a:gd name="connsiteX2-53" fmla="*/ 1648570 w 2431240"/>
              <a:gd name="connsiteY2-54" fmla="*/ 248601 h 1496376"/>
              <a:gd name="connsiteX3-55" fmla="*/ 2431240 w 2431240"/>
              <a:gd name="connsiteY3-56" fmla="*/ 473 h 1496376"/>
              <a:gd name="connsiteX0-57" fmla="*/ 0 w 2431240"/>
              <a:gd name="connsiteY0-58" fmla="*/ 1496376 h 1496376"/>
              <a:gd name="connsiteX1-59" fmla="*/ 972295 w 2431240"/>
              <a:gd name="connsiteY1-60" fmla="*/ 1239201 h 1496376"/>
              <a:gd name="connsiteX2-61" fmla="*/ 1648570 w 2431240"/>
              <a:gd name="connsiteY2-62" fmla="*/ 248601 h 1496376"/>
              <a:gd name="connsiteX3-63" fmla="*/ 2431240 w 2431240"/>
              <a:gd name="connsiteY3-64" fmla="*/ 473 h 1496376"/>
              <a:gd name="connsiteX0-65" fmla="*/ 0 w 2431240"/>
              <a:gd name="connsiteY0-66" fmla="*/ 1535999 h 1535999"/>
              <a:gd name="connsiteX1-67" fmla="*/ 972295 w 2431240"/>
              <a:gd name="connsiteY1-68" fmla="*/ 1278824 h 1535999"/>
              <a:gd name="connsiteX2-69" fmla="*/ 1648570 w 2431240"/>
              <a:gd name="connsiteY2-70" fmla="*/ 288224 h 1535999"/>
              <a:gd name="connsiteX3-71" fmla="*/ 2431240 w 2431240"/>
              <a:gd name="connsiteY3-72" fmla="*/ 300 h 1535999"/>
              <a:gd name="connsiteX0-73" fmla="*/ 0 w 2431240"/>
              <a:gd name="connsiteY0-74" fmla="*/ 1535699 h 1535699"/>
              <a:gd name="connsiteX1-75" fmla="*/ 972295 w 2431240"/>
              <a:gd name="connsiteY1-76" fmla="*/ 1278524 h 1535699"/>
              <a:gd name="connsiteX2-77" fmla="*/ 1648570 w 2431240"/>
              <a:gd name="connsiteY2-78" fmla="*/ 287924 h 1535699"/>
              <a:gd name="connsiteX3-79" fmla="*/ 2431240 w 2431240"/>
              <a:gd name="connsiteY3-80" fmla="*/ 0 h 1535699"/>
              <a:gd name="connsiteX0-81" fmla="*/ 0 w 2464950"/>
              <a:gd name="connsiteY0-82" fmla="*/ 1559576 h 1559576"/>
              <a:gd name="connsiteX1-83" fmla="*/ 972295 w 2464950"/>
              <a:gd name="connsiteY1-84" fmla="*/ 1302401 h 1559576"/>
              <a:gd name="connsiteX2-85" fmla="*/ 1648570 w 2464950"/>
              <a:gd name="connsiteY2-86" fmla="*/ 311801 h 1559576"/>
              <a:gd name="connsiteX3-87" fmla="*/ 2464950 w 2464950"/>
              <a:gd name="connsiteY3-88" fmla="*/ 0 h 1559576"/>
              <a:gd name="connsiteX0-89" fmla="*/ 0 w 2439668"/>
              <a:gd name="connsiteY0-90" fmla="*/ 1567535 h 1567535"/>
              <a:gd name="connsiteX1-91" fmla="*/ 972295 w 2439668"/>
              <a:gd name="connsiteY1-92" fmla="*/ 1310360 h 1567535"/>
              <a:gd name="connsiteX2-93" fmla="*/ 1648570 w 2439668"/>
              <a:gd name="connsiteY2-94" fmla="*/ 319760 h 1567535"/>
              <a:gd name="connsiteX3-95" fmla="*/ 2439668 w 2439668"/>
              <a:gd name="connsiteY3-96" fmla="*/ 0 h 1567535"/>
            </a:gdLst>
            <a:ahLst/>
            <a:cxnLst>
              <a:cxn ang="0">
                <a:pos x="connsiteX0-1" y="connsiteY0-2"/>
              </a:cxn>
              <a:cxn ang="0">
                <a:pos x="connsiteX1-3" y="connsiteY1-4"/>
              </a:cxn>
              <a:cxn ang="0">
                <a:pos x="connsiteX2-5" y="connsiteY2-6"/>
              </a:cxn>
              <a:cxn ang="0">
                <a:pos x="connsiteX3-7" y="connsiteY3-8"/>
              </a:cxn>
            </a:cxnLst>
            <a:rect l="l" t="t" r="r" b="b"/>
            <a:pathLst>
              <a:path w="2439668" h="1567535">
                <a:moveTo>
                  <a:pt x="0" y="1567535"/>
                </a:moveTo>
                <a:cubicBezTo>
                  <a:pt x="331912" y="1564152"/>
                  <a:pt x="697533" y="1518323"/>
                  <a:pt x="972295" y="1310360"/>
                </a:cubicBezTo>
                <a:cubicBezTo>
                  <a:pt x="1247057" y="1102397"/>
                  <a:pt x="1404008" y="538153"/>
                  <a:pt x="1648570" y="319760"/>
                </a:cubicBezTo>
                <a:cubicBezTo>
                  <a:pt x="1893132" y="101367"/>
                  <a:pt x="1936986" y="73677"/>
                  <a:pt x="2439668" y="0"/>
                </a:cubicBezTo>
              </a:path>
            </a:pathLst>
          </a:cu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p:cNvCxnSpPr/>
          <p:nvPr/>
        </p:nvCxnSpPr>
        <p:spPr>
          <a:xfrm flipH="1" flipV="1">
            <a:off x="966000" y="2541985"/>
            <a:ext cx="0" cy="252000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cxnSp>
        <p:nvCxnSpPr>
          <p:cNvPr id="9" name="直接箭头连接符 8"/>
          <p:cNvCxnSpPr/>
          <p:nvPr/>
        </p:nvCxnSpPr>
        <p:spPr>
          <a:xfrm>
            <a:off x="957803" y="5062045"/>
            <a:ext cx="3060000" cy="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sp>
        <p:nvSpPr>
          <p:cNvPr id="10" name="文本框 11"/>
          <p:cNvSpPr txBox="1"/>
          <p:nvPr/>
        </p:nvSpPr>
        <p:spPr>
          <a:xfrm>
            <a:off x="775904" y="4999570"/>
            <a:ext cx="274434" cy="307777"/>
          </a:xfrm>
          <a:prstGeom prst="rect">
            <a:avLst/>
          </a:prstGeom>
          <a:noFill/>
        </p:spPr>
        <p:txBody>
          <a:bodyPr wrap="none" rtlCol="0">
            <a:spAutoFit/>
          </a:bodyPr>
          <a:lstStyle/>
          <a:p>
            <a:r>
              <a:rPr lang="en-US" altLang="zh-CN" sz="1400" dirty="0">
                <a:latin typeface="Times"/>
              </a:rPr>
              <a:t>0</a:t>
            </a:r>
            <a:endParaRPr lang="zh-CN" altLang="en-US" sz="1400" dirty="0">
              <a:latin typeface="Times"/>
            </a:endParaRPr>
          </a:p>
        </p:txBody>
      </p:sp>
      <p:cxnSp>
        <p:nvCxnSpPr>
          <p:cNvPr id="11" name="直接连接符 10"/>
          <p:cNvCxnSpPr/>
          <p:nvPr/>
        </p:nvCxnSpPr>
        <p:spPr>
          <a:xfrm>
            <a:off x="1595810" y="4990485"/>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2" name="直接连接符 11"/>
          <p:cNvCxnSpPr/>
          <p:nvPr/>
        </p:nvCxnSpPr>
        <p:spPr>
          <a:xfrm>
            <a:off x="2218000" y="4990485"/>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3" name="直接连接符 12"/>
          <p:cNvCxnSpPr/>
          <p:nvPr/>
        </p:nvCxnSpPr>
        <p:spPr>
          <a:xfrm>
            <a:off x="2840190" y="4990485"/>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4" name="直接连接符 13"/>
          <p:cNvCxnSpPr/>
          <p:nvPr/>
        </p:nvCxnSpPr>
        <p:spPr>
          <a:xfrm>
            <a:off x="3462380" y="4990485"/>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5" name="直接连接符 14"/>
          <p:cNvCxnSpPr/>
          <p:nvPr/>
        </p:nvCxnSpPr>
        <p:spPr>
          <a:xfrm rot="5400000">
            <a:off x="1002360" y="3155316"/>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6" name="直接连接符 15"/>
          <p:cNvCxnSpPr/>
          <p:nvPr/>
        </p:nvCxnSpPr>
        <p:spPr>
          <a:xfrm rot="5400000">
            <a:off x="1002360" y="3778892"/>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17" name="直接连接符 16"/>
          <p:cNvCxnSpPr/>
          <p:nvPr/>
        </p:nvCxnSpPr>
        <p:spPr>
          <a:xfrm rot="5400000">
            <a:off x="1002360" y="4402468"/>
            <a:ext cx="0" cy="72000"/>
          </a:xfrm>
          <a:prstGeom prst="line">
            <a:avLst/>
          </a:prstGeom>
          <a:ln w="12700"/>
        </p:spPr>
        <p:style>
          <a:lnRef idx="1">
            <a:schemeClr val="dk1"/>
          </a:lnRef>
          <a:fillRef idx="0">
            <a:schemeClr val="dk1"/>
          </a:fillRef>
          <a:effectRef idx="0">
            <a:schemeClr val="dk1"/>
          </a:effectRef>
          <a:fontRef idx="minor">
            <a:schemeClr val="tx1"/>
          </a:fontRef>
        </p:style>
      </p:cxnSp>
      <p:grpSp>
        <p:nvGrpSpPr>
          <p:cNvPr id="18" name="组合 17"/>
          <p:cNvGrpSpPr/>
          <p:nvPr/>
        </p:nvGrpSpPr>
        <p:grpSpPr>
          <a:xfrm>
            <a:off x="1753845" y="3976955"/>
            <a:ext cx="108000" cy="108000"/>
            <a:chOff x="5476803" y="2392530"/>
            <a:chExt cx="108000" cy="108000"/>
          </a:xfrm>
        </p:grpSpPr>
        <p:cxnSp>
          <p:nvCxnSpPr>
            <p:cNvPr id="19" name="直接连接符 18"/>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0" name="直接连接符 19"/>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21" name="组合 20"/>
          <p:cNvGrpSpPr/>
          <p:nvPr/>
        </p:nvGrpSpPr>
        <p:grpSpPr>
          <a:xfrm>
            <a:off x="1271304" y="4328782"/>
            <a:ext cx="108000" cy="108000"/>
            <a:chOff x="5476803" y="2392530"/>
            <a:chExt cx="108000" cy="108000"/>
          </a:xfrm>
        </p:grpSpPr>
        <p:cxnSp>
          <p:nvCxnSpPr>
            <p:cNvPr id="22" name="直接连接符 2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3" name="直接连接符 2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24" name="组合 23"/>
          <p:cNvGrpSpPr/>
          <p:nvPr/>
        </p:nvGrpSpPr>
        <p:grpSpPr>
          <a:xfrm>
            <a:off x="2365783" y="3700266"/>
            <a:ext cx="108000" cy="108000"/>
            <a:chOff x="5476803" y="2392530"/>
            <a:chExt cx="108000" cy="108000"/>
          </a:xfrm>
        </p:grpSpPr>
        <p:cxnSp>
          <p:nvCxnSpPr>
            <p:cNvPr id="25" name="直接连接符 2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6" name="直接连接符 2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27" name="组合 26"/>
          <p:cNvGrpSpPr/>
          <p:nvPr/>
        </p:nvGrpSpPr>
        <p:grpSpPr>
          <a:xfrm>
            <a:off x="2076525" y="3744997"/>
            <a:ext cx="108000" cy="108000"/>
            <a:chOff x="5476803" y="2392530"/>
            <a:chExt cx="108000" cy="108000"/>
          </a:xfrm>
        </p:grpSpPr>
        <p:cxnSp>
          <p:nvCxnSpPr>
            <p:cNvPr id="28" name="直接连接符 2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9" name="直接连接符 2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0" name="组合 29"/>
          <p:cNvGrpSpPr/>
          <p:nvPr/>
        </p:nvGrpSpPr>
        <p:grpSpPr>
          <a:xfrm>
            <a:off x="1995683" y="4469842"/>
            <a:ext cx="108000" cy="108000"/>
            <a:chOff x="5476803" y="2392530"/>
            <a:chExt cx="108000" cy="108000"/>
          </a:xfrm>
        </p:grpSpPr>
        <p:cxnSp>
          <p:nvCxnSpPr>
            <p:cNvPr id="31" name="直接连接符 30"/>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直接连接符 31"/>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3" name="组合 32"/>
          <p:cNvGrpSpPr/>
          <p:nvPr/>
        </p:nvGrpSpPr>
        <p:grpSpPr>
          <a:xfrm>
            <a:off x="1259493" y="3756518"/>
            <a:ext cx="108000" cy="108000"/>
            <a:chOff x="5476803" y="2392530"/>
            <a:chExt cx="108000" cy="108000"/>
          </a:xfrm>
        </p:grpSpPr>
        <p:cxnSp>
          <p:nvCxnSpPr>
            <p:cNvPr id="34" name="直接连接符 33"/>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5" name="直接连接符 34"/>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6" name="组合 35"/>
          <p:cNvGrpSpPr/>
          <p:nvPr/>
        </p:nvGrpSpPr>
        <p:grpSpPr>
          <a:xfrm>
            <a:off x="1510286" y="4105157"/>
            <a:ext cx="108000" cy="108000"/>
            <a:chOff x="5476803" y="2392530"/>
            <a:chExt cx="108000" cy="108000"/>
          </a:xfrm>
        </p:grpSpPr>
        <p:cxnSp>
          <p:nvCxnSpPr>
            <p:cNvPr id="37" name="直接连接符 36"/>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8" name="直接连接符 37"/>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9" name="组合 38"/>
          <p:cNvGrpSpPr/>
          <p:nvPr/>
        </p:nvGrpSpPr>
        <p:grpSpPr>
          <a:xfrm>
            <a:off x="1430018" y="4670843"/>
            <a:ext cx="108000" cy="108000"/>
            <a:chOff x="5476803" y="2392530"/>
            <a:chExt cx="108000" cy="108000"/>
          </a:xfrm>
        </p:grpSpPr>
        <p:cxnSp>
          <p:nvCxnSpPr>
            <p:cNvPr id="40" name="直接连接符 39"/>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42" name="直接连接符 41"/>
          <p:cNvCxnSpPr/>
          <p:nvPr/>
        </p:nvCxnSpPr>
        <p:spPr>
          <a:xfrm>
            <a:off x="2402208" y="4565571"/>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3" name="直接连接符 42"/>
          <p:cNvCxnSpPr/>
          <p:nvPr/>
        </p:nvCxnSpPr>
        <p:spPr>
          <a:xfrm>
            <a:off x="1887683" y="4892936"/>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4" name="直接连接符 43"/>
          <p:cNvCxnSpPr/>
          <p:nvPr/>
        </p:nvCxnSpPr>
        <p:spPr>
          <a:xfrm>
            <a:off x="2163877" y="4747377"/>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5" name="直接连接符 44"/>
          <p:cNvCxnSpPr/>
          <p:nvPr/>
        </p:nvCxnSpPr>
        <p:spPr>
          <a:xfrm>
            <a:off x="2958025" y="4580926"/>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6" name="直接连接符 45"/>
          <p:cNvCxnSpPr/>
          <p:nvPr/>
        </p:nvCxnSpPr>
        <p:spPr>
          <a:xfrm>
            <a:off x="2596084" y="4381085"/>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7" name="直接连接符 46"/>
          <p:cNvCxnSpPr/>
          <p:nvPr/>
        </p:nvCxnSpPr>
        <p:spPr>
          <a:xfrm>
            <a:off x="2776853" y="4944151"/>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48" name="直接连接符 47"/>
          <p:cNvCxnSpPr/>
          <p:nvPr/>
        </p:nvCxnSpPr>
        <p:spPr>
          <a:xfrm>
            <a:off x="3124287" y="4724843"/>
            <a:ext cx="108000" cy="0"/>
          </a:xfrm>
          <a:prstGeom prst="line">
            <a:avLst/>
          </a:prstGeom>
          <a:ln w="19050"/>
        </p:spPr>
        <p:style>
          <a:lnRef idx="1">
            <a:schemeClr val="dk1"/>
          </a:lnRef>
          <a:fillRef idx="0">
            <a:schemeClr val="dk1"/>
          </a:fillRef>
          <a:effectRef idx="0">
            <a:schemeClr val="dk1"/>
          </a:effectRef>
          <a:fontRef idx="minor">
            <a:schemeClr val="tx1"/>
          </a:fontRef>
        </p:style>
      </p:cxnSp>
      <p:graphicFrame>
        <p:nvGraphicFramePr>
          <p:cNvPr id="49" name="对象 48"/>
          <p:cNvGraphicFramePr>
            <a:graphicFrameLocks noChangeAspect="1"/>
          </p:cNvGraphicFramePr>
          <p:nvPr/>
        </p:nvGraphicFramePr>
        <p:xfrm>
          <a:off x="3688911" y="5119564"/>
          <a:ext cx="141791" cy="216000"/>
        </p:xfrm>
        <a:graphic>
          <a:graphicData uri="http://schemas.openxmlformats.org/presentationml/2006/ole">
            <mc:AlternateContent xmlns:mc="http://schemas.openxmlformats.org/markup-compatibility/2006">
              <mc:Choice xmlns:v="urn:schemas-microsoft-com:vml" Requires="v">
                <p:oleObj name="Formula" r:id="rId2" imgW="647700" imgH="971550" progId="Equation.Ribbit">
                  <p:embed/>
                </p:oleObj>
              </mc:Choice>
              <mc:Fallback>
                <p:oleObj name="Formula" r:id="rId2" imgW="647700" imgH="971550" progId="Equation.Ribbit">
                  <p:embed/>
                  <p:pic>
                    <p:nvPicPr>
                      <p:cNvPr id="0" name="图片 26632"/>
                      <p:cNvPicPr/>
                      <p:nvPr/>
                    </p:nvPicPr>
                    <p:blipFill>
                      <a:blip r:embed="rId3"/>
                      <a:stretch>
                        <a:fillRect/>
                      </a:stretch>
                    </p:blipFill>
                    <p:spPr>
                      <a:xfrm>
                        <a:off x="3688911" y="5119564"/>
                        <a:ext cx="141791" cy="216000"/>
                      </a:xfrm>
                      <a:prstGeom prst="rect">
                        <a:avLst/>
                      </a:prstGeom>
                    </p:spPr>
                  </p:pic>
                </p:oleObj>
              </mc:Fallback>
            </mc:AlternateContent>
          </a:graphicData>
        </a:graphic>
      </p:graphicFrame>
      <p:graphicFrame>
        <p:nvGraphicFramePr>
          <p:cNvPr id="50" name="对象 49"/>
          <p:cNvGraphicFramePr>
            <a:graphicFrameLocks noChangeAspect="1"/>
          </p:cNvGraphicFramePr>
          <p:nvPr/>
        </p:nvGraphicFramePr>
        <p:xfrm>
          <a:off x="753529" y="2634538"/>
          <a:ext cx="133350" cy="219075"/>
        </p:xfrm>
        <a:graphic>
          <a:graphicData uri="http://schemas.openxmlformats.org/presentationml/2006/ole">
            <mc:AlternateContent xmlns:mc="http://schemas.openxmlformats.org/markup-compatibility/2006">
              <mc:Choice xmlns:v="urn:schemas-microsoft-com:vml" Requires="v">
                <p:oleObj name="Formula" r:id="rId4" imgW="609600" imgH="981075" progId="Equation.Ribbit">
                  <p:embed/>
                </p:oleObj>
              </mc:Choice>
              <mc:Fallback>
                <p:oleObj name="Formula" r:id="rId4" imgW="609600" imgH="981075" progId="Equation.Ribbit">
                  <p:embed/>
                  <p:pic>
                    <p:nvPicPr>
                      <p:cNvPr id="0" name="图片 26633"/>
                      <p:cNvPicPr/>
                      <p:nvPr/>
                    </p:nvPicPr>
                    <p:blipFill>
                      <a:blip r:embed="rId5"/>
                      <a:stretch>
                        <a:fillRect/>
                      </a:stretch>
                    </p:blipFill>
                    <p:spPr>
                      <a:xfrm>
                        <a:off x="753529" y="2634538"/>
                        <a:ext cx="133350" cy="219075"/>
                      </a:xfrm>
                      <a:prstGeom prst="rect">
                        <a:avLst/>
                      </a:prstGeom>
                    </p:spPr>
                  </p:pic>
                </p:oleObj>
              </mc:Fallback>
            </mc:AlternateContent>
          </a:graphicData>
        </a:graphic>
      </p:graphicFrame>
      <p:grpSp>
        <p:nvGrpSpPr>
          <p:cNvPr id="51" name="组合 50"/>
          <p:cNvGrpSpPr/>
          <p:nvPr/>
        </p:nvGrpSpPr>
        <p:grpSpPr>
          <a:xfrm>
            <a:off x="2069377" y="4142223"/>
            <a:ext cx="108000" cy="108000"/>
            <a:chOff x="5476803" y="2392530"/>
            <a:chExt cx="108000" cy="108000"/>
          </a:xfrm>
        </p:grpSpPr>
        <p:cxnSp>
          <p:nvCxnSpPr>
            <p:cNvPr id="52" name="直接连接符 5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3" name="直接连接符 5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54" name="组合 53"/>
          <p:cNvGrpSpPr/>
          <p:nvPr/>
        </p:nvGrpSpPr>
        <p:grpSpPr>
          <a:xfrm>
            <a:off x="1700534" y="4472926"/>
            <a:ext cx="108000" cy="108000"/>
            <a:chOff x="5476803" y="2392530"/>
            <a:chExt cx="108000" cy="108000"/>
          </a:xfrm>
        </p:grpSpPr>
        <p:cxnSp>
          <p:nvCxnSpPr>
            <p:cNvPr id="55" name="直接连接符 5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6" name="直接连接符 5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57" name="组合 56"/>
          <p:cNvGrpSpPr/>
          <p:nvPr/>
        </p:nvGrpSpPr>
        <p:grpSpPr>
          <a:xfrm>
            <a:off x="1801662" y="3657754"/>
            <a:ext cx="108000" cy="108000"/>
            <a:chOff x="5476803" y="2392530"/>
            <a:chExt cx="108000" cy="108000"/>
          </a:xfrm>
        </p:grpSpPr>
        <p:cxnSp>
          <p:nvCxnSpPr>
            <p:cNvPr id="58" name="直接连接符 5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59" name="直接连接符 5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60" name="直接连接符 59"/>
          <p:cNvCxnSpPr/>
          <p:nvPr/>
        </p:nvCxnSpPr>
        <p:spPr>
          <a:xfrm>
            <a:off x="2675112" y="4084955"/>
            <a:ext cx="108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61" name="组合 60"/>
          <p:cNvGrpSpPr/>
          <p:nvPr/>
        </p:nvGrpSpPr>
        <p:grpSpPr>
          <a:xfrm>
            <a:off x="2245209" y="3932686"/>
            <a:ext cx="108000" cy="108000"/>
            <a:chOff x="5476803" y="2392530"/>
            <a:chExt cx="108000" cy="108000"/>
          </a:xfrm>
        </p:grpSpPr>
        <p:cxnSp>
          <p:nvCxnSpPr>
            <p:cNvPr id="62" name="直接连接符 6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3" name="直接连接符 6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64" name="组合 63"/>
          <p:cNvGrpSpPr/>
          <p:nvPr/>
        </p:nvGrpSpPr>
        <p:grpSpPr>
          <a:xfrm>
            <a:off x="1388263" y="3348559"/>
            <a:ext cx="108000" cy="108000"/>
            <a:chOff x="5476803" y="2392530"/>
            <a:chExt cx="108000" cy="108000"/>
          </a:xfrm>
        </p:grpSpPr>
        <p:cxnSp>
          <p:nvCxnSpPr>
            <p:cNvPr id="65" name="直接连接符 6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6" name="直接连接符 6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67" name="组合 66"/>
          <p:cNvGrpSpPr/>
          <p:nvPr/>
        </p:nvGrpSpPr>
        <p:grpSpPr>
          <a:xfrm>
            <a:off x="2442446" y="3486574"/>
            <a:ext cx="108000" cy="108000"/>
            <a:chOff x="5476803" y="2392530"/>
            <a:chExt cx="108000" cy="108000"/>
          </a:xfrm>
        </p:grpSpPr>
        <p:cxnSp>
          <p:nvCxnSpPr>
            <p:cNvPr id="68" name="直接连接符 6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69" name="直接连接符 6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70" name="组合 69"/>
          <p:cNvGrpSpPr/>
          <p:nvPr/>
        </p:nvGrpSpPr>
        <p:grpSpPr>
          <a:xfrm>
            <a:off x="2091798" y="3293772"/>
            <a:ext cx="108000" cy="108000"/>
            <a:chOff x="5476803" y="2392530"/>
            <a:chExt cx="108000" cy="108000"/>
          </a:xfrm>
        </p:grpSpPr>
        <p:cxnSp>
          <p:nvCxnSpPr>
            <p:cNvPr id="71" name="直接连接符 70"/>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2" name="直接连接符 71"/>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73" name="直接连接符 72"/>
          <p:cNvCxnSpPr/>
          <p:nvPr/>
        </p:nvCxnSpPr>
        <p:spPr>
          <a:xfrm>
            <a:off x="2429102" y="4739282"/>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4" name="直接连接符 73"/>
          <p:cNvCxnSpPr/>
          <p:nvPr/>
        </p:nvCxnSpPr>
        <p:spPr>
          <a:xfrm>
            <a:off x="3283228" y="364499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5" name="直接连接符 74"/>
          <p:cNvCxnSpPr/>
          <p:nvPr/>
        </p:nvCxnSpPr>
        <p:spPr>
          <a:xfrm>
            <a:off x="3421281" y="4317825"/>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6" name="直接连接符 75"/>
          <p:cNvCxnSpPr/>
          <p:nvPr/>
        </p:nvCxnSpPr>
        <p:spPr>
          <a:xfrm>
            <a:off x="3337228" y="412902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7" name="直接连接符 76"/>
          <p:cNvCxnSpPr/>
          <p:nvPr/>
        </p:nvCxnSpPr>
        <p:spPr>
          <a:xfrm>
            <a:off x="2975287" y="3929188"/>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8" name="直接连接符 77"/>
          <p:cNvCxnSpPr/>
          <p:nvPr/>
        </p:nvCxnSpPr>
        <p:spPr>
          <a:xfrm>
            <a:off x="2912815" y="3755052"/>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79" name="直接连接符 78"/>
          <p:cNvCxnSpPr/>
          <p:nvPr/>
        </p:nvCxnSpPr>
        <p:spPr>
          <a:xfrm>
            <a:off x="2890514" y="4242506"/>
            <a:ext cx="108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80" name="组合 79"/>
          <p:cNvGrpSpPr/>
          <p:nvPr/>
        </p:nvGrpSpPr>
        <p:grpSpPr>
          <a:xfrm>
            <a:off x="2839102" y="3105087"/>
            <a:ext cx="108000" cy="108000"/>
            <a:chOff x="5476803" y="2392530"/>
            <a:chExt cx="108000" cy="108000"/>
          </a:xfrm>
        </p:grpSpPr>
        <p:cxnSp>
          <p:nvCxnSpPr>
            <p:cNvPr id="81" name="直接连接符 80"/>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2" name="直接连接符 81"/>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3" name="组合 82"/>
          <p:cNvGrpSpPr/>
          <p:nvPr/>
        </p:nvGrpSpPr>
        <p:grpSpPr>
          <a:xfrm>
            <a:off x="2542084" y="2859994"/>
            <a:ext cx="108000" cy="108000"/>
            <a:chOff x="5476803" y="2392530"/>
            <a:chExt cx="108000" cy="108000"/>
          </a:xfrm>
        </p:grpSpPr>
        <p:cxnSp>
          <p:nvCxnSpPr>
            <p:cNvPr id="84" name="直接连接符 83"/>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5" name="直接连接符 84"/>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6" name="组合 85"/>
          <p:cNvGrpSpPr/>
          <p:nvPr/>
        </p:nvGrpSpPr>
        <p:grpSpPr>
          <a:xfrm>
            <a:off x="1753695" y="3058501"/>
            <a:ext cx="108000" cy="108000"/>
            <a:chOff x="5476803" y="2392530"/>
            <a:chExt cx="108000" cy="108000"/>
          </a:xfrm>
        </p:grpSpPr>
        <p:cxnSp>
          <p:nvCxnSpPr>
            <p:cNvPr id="87" name="直接连接符 86"/>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8" name="直接连接符 87"/>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9" name="组合 88"/>
          <p:cNvGrpSpPr/>
          <p:nvPr/>
        </p:nvGrpSpPr>
        <p:grpSpPr>
          <a:xfrm>
            <a:off x="2421665" y="3162556"/>
            <a:ext cx="108000" cy="108000"/>
            <a:chOff x="5476803" y="2392530"/>
            <a:chExt cx="108000" cy="108000"/>
          </a:xfrm>
        </p:grpSpPr>
        <p:cxnSp>
          <p:nvCxnSpPr>
            <p:cNvPr id="90" name="直接连接符 89"/>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1" name="直接连接符 90"/>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92" name="直接连接符 91"/>
          <p:cNvCxnSpPr/>
          <p:nvPr/>
        </p:nvCxnSpPr>
        <p:spPr>
          <a:xfrm>
            <a:off x="3103681" y="342800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3" name="直接连接符 92"/>
          <p:cNvCxnSpPr/>
          <p:nvPr/>
        </p:nvCxnSpPr>
        <p:spPr>
          <a:xfrm>
            <a:off x="1468958" y="4926514"/>
            <a:ext cx="108000" cy="0"/>
          </a:xfrm>
          <a:prstGeom prst="line">
            <a:avLst/>
          </a:prstGeom>
          <a:ln w="19050"/>
        </p:spPr>
        <p:style>
          <a:lnRef idx="1">
            <a:schemeClr val="dk1"/>
          </a:lnRef>
          <a:fillRef idx="0">
            <a:schemeClr val="dk1"/>
          </a:fillRef>
          <a:effectRef idx="0">
            <a:schemeClr val="dk1"/>
          </a:effectRef>
          <a:fontRef idx="minor">
            <a:schemeClr val="tx1"/>
          </a:fontRef>
        </p:style>
      </p:cxnSp>
      <p:grpSp>
        <p:nvGrpSpPr>
          <p:cNvPr id="94" name="组合 93"/>
          <p:cNvGrpSpPr/>
          <p:nvPr/>
        </p:nvGrpSpPr>
        <p:grpSpPr>
          <a:xfrm>
            <a:off x="2691534" y="3255661"/>
            <a:ext cx="108000" cy="108000"/>
            <a:chOff x="5476803" y="2392530"/>
            <a:chExt cx="108000" cy="108000"/>
          </a:xfrm>
        </p:grpSpPr>
        <p:cxnSp>
          <p:nvCxnSpPr>
            <p:cNvPr id="95" name="直接连接符 9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6" name="直接连接符 9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97" name="组合 96"/>
          <p:cNvGrpSpPr/>
          <p:nvPr/>
        </p:nvGrpSpPr>
        <p:grpSpPr>
          <a:xfrm>
            <a:off x="3354380" y="2938923"/>
            <a:ext cx="108000" cy="108000"/>
            <a:chOff x="5476803" y="2392530"/>
            <a:chExt cx="108000" cy="108000"/>
          </a:xfrm>
        </p:grpSpPr>
        <p:cxnSp>
          <p:nvCxnSpPr>
            <p:cNvPr id="98" name="直接连接符 9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9" name="直接连接符 9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100" name="直接连接符 99"/>
          <p:cNvCxnSpPr/>
          <p:nvPr/>
        </p:nvCxnSpPr>
        <p:spPr>
          <a:xfrm>
            <a:off x="3322446" y="3207054"/>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1" name="直接连接符 100"/>
          <p:cNvCxnSpPr/>
          <p:nvPr/>
        </p:nvCxnSpPr>
        <p:spPr>
          <a:xfrm>
            <a:off x="2867287" y="3565896"/>
            <a:ext cx="108000" cy="0"/>
          </a:xfrm>
          <a:prstGeom prst="line">
            <a:avLst/>
          </a:prstGeom>
          <a:ln w="19050"/>
        </p:spPr>
        <p:style>
          <a:lnRef idx="1">
            <a:schemeClr val="dk1"/>
          </a:lnRef>
          <a:fillRef idx="0">
            <a:schemeClr val="dk1"/>
          </a:fillRef>
          <a:effectRef idx="0">
            <a:schemeClr val="dk1"/>
          </a:effectRef>
          <a:fontRef idx="minor">
            <a:schemeClr val="tx1"/>
          </a:fontRef>
        </p:style>
      </p:cxnSp>
      <p:sp>
        <p:nvSpPr>
          <p:cNvPr id="102" name="任意多边形 101"/>
          <p:cNvSpPr/>
          <p:nvPr/>
        </p:nvSpPr>
        <p:spPr>
          <a:xfrm>
            <a:off x="1081727" y="3069213"/>
            <a:ext cx="2671763" cy="1728787"/>
          </a:xfrm>
          <a:custGeom>
            <a:avLst/>
            <a:gdLst>
              <a:gd name="connsiteX0" fmla="*/ 0 w 2671763"/>
              <a:gd name="connsiteY0" fmla="*/ 1728787 h 1728787"/>
              <a:gd name="connsiteX1" fmla="*/ 1033463 w 2671763"/>
              <a:gd name="connsiteY1" fmla="*/ 1714500 h 1728787"/>
              <a:gd name="connsiteX2" fmla="*/ 1033463 w 2671763"/>
              <a:gd name="connsiteY2" fmla="*/ 1233487 h 1728787"/>
              <a:gd name="connsiteX3" fmla="*/ 1404938 w 2671763"/>
              <a:gd name="connsiteY3" fmla="*/ 1238250 h 1728787"/>
              <a:gd name="connsiteX4" fmla="*/ 1409700 w 2671763"/>
              <a:gd name="connsiteY4" fmla="*/ 738187 h 1728787"/>
              <a:gd name="connsiteX5" fmla="*/ 1738313 w 2671763"/>
              <a:gd name="connsiteY5" fmla="*/ 738187 h 1728787"/>
              <a:gd name="connsiteX6" fmla="*/ 1733550 w 2671763"/>
              <a:gd name="connsiteY6" fmla="*/ 276225 h 1728787"/>
              <a:gd name="connsiteX7" fmla="*/ 2185988 w 2671763"/>
              <a:gd name="connsiteY7" fmla="*/ 271462 h 1728787"/>
              <a:gd name="connsiteX8" fmla="*/ 2190750 w 2671763"/>
              <a:gd name="connsiteY8" fmla="*/ 0 h 1728787"/>
              <a:gd name="connsiteX9" fmla="*/ 2671763 w 2671763"/>
              <a:gd name="connsiteY9" fmla="*/ 0 h 1728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71763" h="1728787">
                <a:moveTo>
                  <a:pt x="0" y="1728787"/>
                </a:moveTo>
                <a:lnTo>
                  <a:pt x="1033463" y="1714500"/>
                </a:lnTo>
                <a:lnTo>
                  <a:pt x="1033463" y="1233487"/>
                </a:lnTo>
                <a:lnTo>
                  <a:pt x="1404938" y="1238250"/>
                </a:lnTo>
                <a:cubicBezTo>
                  <a:pt x="1406525" y="1071562"/>
                  <a:pt x="1408113" y="904875"/>
                  <a:pt x="1409700" y="738187"/>
                </a:cubicBezTo>
                <a:lnTo>
                  <a:pt x="1738313" y="738187"/>
                </a:lnTo>
                <a:cubicBezTo>
                  <a:pt x="1736725" y="584200"/>
                  <a:pt x="1735138" y="430212"/>
                  <a:pt x="1733550" y="276225"/>
                </a:cubicBezTo>
                <a:lnTo>
                  <a:pt x="2185988" y="271462"/>
                </a:lnTo>
                <a:cubicBezTo>
                  <a:pt x="2187575" y="180975"/>
                  <a:pt x="2189163" y="90487"/>
                  <a:pt x="2190750" y="0"/>
                </a:cubicBezTo>
                <a:lnTo>
                  <a:pt x="2671763" y="0"/>
                </a:lnTo>
              </a:path>
            </a:pathLst>
          </a:cu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102"/>
          <p:cNvSpPr/>
          <p:nvPr/>
        </p:nvSpPr>
        <p:spPr>
          <a:xfrm>
            <a:off x="1119823" y="2977136"/>
            <a:ext cx="2540000" cy="1955800"/>
          </a:xfrm>
          <a:custGeom>
            <a:avLst/>
            <a:gdLst>
              <a:gd name="connsiteX0" fmla="*/ 0 w 2540000"/>
              <a:gd name="connsiteY0" fmla="*/ 1955800 h 1955800"/>
              <a:gd name="connsiteX1" fmla="*/ 1104900 w 2540000"/>
              <a:gd name="connsiteY1" fmla="*/ 1638300 h 1955800"/>
              <a:gd name="connsiteX2" fmla="*/ 1663700 w 2540000"/>
              <a:gd name="connsiteY2" fmla="*/ 444500 h 1955800"/>
              <a:gd name="connsiteX3" fmla="*/ 2540000 w 2540000"/>
              <a:gd name="connsiteY3" fmla="*/ 0 h 1955800"/>
              <a:gd name="connsiteX4" fmla="*/ 2540000 w 2540000"/>
              <a:gd name="connsiteY4" fmla="*/ 0 h 195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40000" h="1955800">
                <a:moveTo>
                  <a:pt x="0" y="1955800"/>
                </a:moveTo>
                <a:lnTo>
                  <a:pt x="1104900" y="1638300"/>
                </a:lnTo>
                <a:lnTo>
                  <a:pt x="1663700" y="444500"/>
                </a:lnTo>
                <a:lnTo>
                  <a:pt x="2540000" y="0"/>
                </a:lnTo>
                <a:lnTo>
                  <a:pt x="2540000" y="0"/>
                </a:ln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Rectangle 3"/>
          <p:cNvSpPr>
            <a:spLocks noChangeArrowheads="1"/>
          </p:cNvSpPr>
          <p:nvPr/>
        </p:nvSpPr>
        <p:spPr bwMode="auto">
          <a:xfrm>
            <a:off x="5037950" y="2182870"/>
            <a:ext cx="3558017" cy="1196145"/>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r>
              <a:rPr lang="zh-CN" altLang="en-US" sz="2200" dirty="0">
                <a:latin typeface="+mn-ea"/>
                <a:ea typeface="+mn-ea"/>
              </a:rPr>
              <a:t>非叶节点不再是仅对某个属性</a:t>
            </a:r>
            <a:r>
              <a:rPr lang="en-US" altLang="zh-CN" sz="2200" dirty="0">
                <a:latin typeface="+mn-ea"/>
                <a:ea typeface="+mn-ea"/>
              </a:rPr>
              <a:t>,</a:t>
            </a:r>
            <a:r>
              <a:rPr lang="zh-CN" altLang="en-US" sz="2200" dirty="0">
                <a:latin typeface="+mn-ea"/>
                <a:ea typeface="+mn-ea"/>
              </a:rPr>
              <a:t>而是对属性的线性组合</a:t>
            </a:r>
          </a:p>
        </p:txBody>
      </p:sp>
      <p:sp>
        <p:nvSpPr>
          <p:cNvPr id="105" name="Rectangle 3"/>
          <p:cNvSpPr>
            <a:spLocks noChangeArrowheads="1"/>
          </p:cNvSpPr>
          <p:nvPr/>
        </p:nvSpPr>
        <p:spPr bwMode="auto">
          <a:xfrm>
            <a:off x="5032349" y="3704143"/>
            <a:ext cx="3558017" cy="2228579"/>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r>
              <a:rPr lang="zh-CN" altLang="en-US" sz="2200" dirty="0">
                <a:latin typeface="+mn-ea"/>
                <a:ea typeface="+mn-ea"/>
              </a:rPr>
              <a:t>每个非叶结点是一个形如          的线性分类器，其中  是属性  的权值，  和  可在该结点所含的样本集和属性集上学得</a:t>
            </a:r>
            <a:endParaRPr lang="en-US" altLang="zh-CN" sz="2200" dirty="0">
              <a:latin typeface="+mn-ea"/>
              <a:ea typeface="+mn-ea"/>
            </a:endParaRPr>
          </a:p>
          <a:p>
            <a:pPr marL="0" indent="0">
              <a:buNone/>
            </a:pPr>
            <a:r>
              <a:rPr lang="en-US" altLang="zh-CN" sz="2400" dirty="0"/>
              <a:t>          </a:t>
            </a:r>
          </a:p>
          <a:p>
            <a:endParaRPr lang="zh-CN" altLang="en-US" sz="2400" dirty="0"/>
          </a:p>
        </p:txBody>
      </p:sp>
      <p:sp>
        <p:nvSpPr>
          <p:cNvPr id="4" name="下箭头 3"/>
          <p:cNvSpPr/>
          <p:nvPr/>
        </p:nvSpPr>
        <p:spPr>
          <a:xfrm>
            <a:off x="6558240" y="3478800"/>
            <a:ext cx="323085" cy="1412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对象 4"/>
          <p:cNvGraphicFramePr>
            <a:graphicFrameLocks noChangeAspect="1"/>
          </p:cNvGraphicFramePr>
          <p:nvPr/>
        </p:nvGraphicFramePr>
        <p:xfrm>
          <a:off x="5838789" y="4128528"/>
          <a:ext cx="1257570" cy="293658"/>
        </p:xfrm>
        <a:graphic>
          <a:graphicData uri="http://schemas.openxmlformats.org/presentationml/2006/ole">
            <mc:AlternateContent xmlns:mc="http://schemas.openxmlformats.org/markup-compatibility/2006">
              <mc:Choice xmlns:v="urn:schemas-microsoft-com:vml" Requires="v">
                <p:oleObj name="Formula" r:id="rId6" imgW="6677025" imgH="1562100" progId="Equation.Ribbit">
                  <p:embed/>
                </p:oleObj>
              </mc:Choice>
              <mc:Fallback>
                <p:oleObj name="Formula" r:id="rId6" imgW="6677025" imgH="1562100" progId="Equation.Ribbit">
                  <p:embed/>
                  <p:pic>
                    <p:nvPicPr>
                      <p:cNvPr id="0" name="图片 26634"/>
                      <p:cNvPicPr/>
                      <p:nvPr/>
                    </p:nvPicPr>
                    <p:blipFill>
                      <a:blip r:embed="rId7"/>
                      <a:stretch>
                        <a:fillRect/>
                      </a:stretch>
                    </p:blipFill>
                    <p:spPr>
                      <a:xfrm>
                        <a:off x="5838789" y="4128528"/>
                        <a:ext cx="1257570" cy="293658"/>
                      </a:xfrm>
                      <a:prstGeom prst="rect">
                        <a:avLst/>
                      </a:prstGeom>
                    </p:spPr>
                  </p:pic>
                </p:oleObj>
              </mc:Fallback>
            </mc:AlternateContent>
          </a:graphicData>
        </a:graphic>
      </p:graphicFrame>
      <p:graphicFrame>
        <p:nvGraphicFramePr>
          <p:cNvPr id="106" name="对象 105"/>
          <p:cNvGraphicFramePr>
            <a:graphicFrameLocks noChangeAspect="1"/>
          </p:cNvGraphicFramePr>
          <p:nvPr/>
        </p:nvGraphicFramePr>
        <p:xfrm>
          <a:off x="6875682" y="4509618"/>
          <a:ext cx="297911" cy="237696"/>
        </p:xfrm>
        <a:graphic>
          <a:graphicData uri="http://schemas.openxmlformats.org/presentationml/2006/ole">
            <mc:AlternateContent xmlns:mc="http://schemas.openxmlformats.org/markup-compatibility/2006">
              <mc:Choice xmlns:v="urn:schemas-microsoft-com:vml" Requires="v">
                <p:oleObj name="Formula" r:id="rId8" imgW="1114425" imgH="895350" progId="Equation.Ribbit">
                  <p:embed/>
                </p:oleObj>
              </mc:Choice>
              <mc:Fallback>
                <p:oleObj name="Formula" r:id="rId8" imgW="1114425" imgH="895350" progId="Equation.Ribbit">
                  <p:embed/>
                  <p:pic>
                    <p:nvPicPr>
                      <p:cNvPr id="0" name="图片 26635"/>
                      <p:cNvPicPr/>
                      <p:nvPr/>
                    </p:nvPicPr>
                    <p:blipFill>
                      <a:blip r:embed="rId9"/>
                      <a:stretch>
                        <a:fillRect/>
                      </a:stretch>
                    </p:blipFill>
                    <p:spPr>
                      <a:xfrm>
                        <a:off x="6875682" y="4509618"/>
                        <a:ext cx="297911" cy="237696"/>
                      </a:xfrm>
                      <a:prstGeom prst="rect">
                        <a:avLst/>
                      </a:prstGeom>
                    </p:spPr>
                  </p:pic>
                </p:oleObj>
              </mc:Fallback>
            </mc:AlternateContent>
          </a:graphicData>
        </a:graphic>
      </p:graphicFrame>
      <p:graphicFrame>
        <p:nvGraphicFramePr>
          <p:cNvPr id="107" name="对象 106"/>
          <p:cNvGraphicFramePr>
            <a:graphicFrameLocks noChangeAspect="1"/>
          </p:cNvGraphicFramePr>
          <p:nvPr/>
        </p:nvGraphicFramePr>
        <p:xfrm>
          <a:off x="7218886" y="4826734"/>
          <a:ext cx="114910" cy="284252"/>
        </p:xfrm>
        <a:graphic>
          <a:graphicData uri="http://schemas.openxmlformats.org/presentationml/2006/ole">
            <mc:AlternateContent xmlns:mc="http://schemas.openxmlformats.org/markup-compatibility/2006">
              <mc:Choice xmlns:v="urn:schemas-microsoft-com:vml" Requires="v">
                <p:oleObj name="Formula" r:id="rId10" imgW="447675" imgH="1114425" progId="Equation.Ribbit">
                  <p:embed/>
                </p:oleObj>
              </mc:Choice>
              <mc:Fallback>
                <p:oleObj name="Formula" r:id="rId10" imgW="447675" imgH="1114425" progId="Equation.Ribbit">
                  <p:embed/>
                  <p:pic>
                    <p:nvPicPr>
                      <p:cNvPr id="0" name="图片 26636"/>
                      <p:cNvPicPr/>
                      <p:nvPr/>
                    </p:nvPicPr>
                    <p:blipFill>
                      <a:blip r:embed="rId11"/>
                      <a:stretch>
                        <a:fillRect/>
                      </a:stretch>
                    </p:blipFill>
                    <p:spPr>
                      <a:xfrm>
                        <a:off x="7218886" y="4826734"/>
                        <a:ext cx="114910" cy="284252"/>
                      </a:xfrm>
                      <a:prstGeom prst="rect">
                        <a:avLst/>
                      </a:prstGeom>
                    </p:spPr>
                  </p:pic>
                </p:oleObj>
              </mc:Fallback>
            </mc:AlternateContent>
          </a:graphicData>
        </a:graphic>
      </p:graphicFrame>
      <p:graphicFrame>
        <p:nvGraphicFramePr>
          <p:cNvPr id="108" name="对象 107"/>
          <p:cNvGraphicFramePr>
            <a:graphicFrameLocks noChangeAspect="1"/>
          </p:cNvGraphicFramePr>
          <p:nvPr/>
        </p:nvGraphicFramePr>
        <p:xfrm>
          <a:off x="8014921" y="4493309"/>
          <a:ext cx="264258" cy="264258"/>
        </p:xfrm>
        <a:graphic>
          <a:graphicData uri="http://schemas.openxmlformats.org/presentationml/2006/ole">
            <mc:AlternateContent xmlns:mc="http://schemas.openxmlformats.org/markup-compatibility/2006">
              <mc:Choice xmlns:v="urn:schemas-microsoft-com:vml" Requires="v">
                <p:oleObj name="Formula" r:id="rId12" imgW="885825" imgH="895350" progId="Equation.Ribbit">
                  <p:embed/>
                </p:oleObj>
              </mc:Choice>
              <mc:Fallback>
                <p:oleObj name="Formula" r:id="rId12" imgW="885825" imgH="895350" progId="Equation.Ribbit">
                  <p:embed/>
                  <p:pic>
                    <p:nvPicPr>
                      <p:cNvPr id="0" name="图片 26637"/>
                      <p:cNvPicPr/>
                      <p:nvPr/>
                    </p:nvPicPr>
                    <p:blipFill>
                      <a:blip r:embed="rId13"/>
                      <a:stretch>
                        <a:fillRect/>
                      </a:stretch>
                    </p:blipFill>
                    <p:spPr>
                      <a:xfrm>
                        <a:off x="8014921" y="4493309"/>
                        <a:ext cx="264258" cy="264258"/>
                      </a:xfrm>
                      <a:prstGeom prst="rect">
                        <a:avLst/>
                      </a:prstGeom>
                    </p:spPr>
                  </p:pic>
                </p:oleObj>
              </mc:Fallback>
            </mc:AlternateContent>
          </a:graphicData>
        </a:graphic>
      </p:graphicFrame>
      <p:graphicFrame>
        <p:nvGraphicFramePr>
          <p:cNvPr id="109" name="对象 108"/>
          <p:cNvGraphicFramePr>
            <a:graphicFrameLocks noChangeAspect="1"/>
          </p:cNvGraphicFramePr>
          <p:nvPr/>
        </p:nvGraphicFramePr>
        <p:xfrm>
          <a:off x="6527755" y="4860789"/>
          <a:ext cx="325103" cy="259392"/>
        </p:xfrm>
        <a:graphic>
          <a:graphicData uri="http://schemas.openxmlformats.org/presentationml/2006/ole">
            <mc:AlternateContent xmlns:mc="http://schemas.openxmlformats.org/markup-compatibility/2006">
              <mc:Choice xmlns:v="urn:schemas-microsoft-com:vml" Requires="v">
                <p:oleObj name="Formula" r:id="rId14" imgW="1114425" imgH="895350" progId="Equation.Ribbit">
                  <p:embed/>
                </p:oleObj>
              </mc:Choice>
              <mc:Fallback>
                <p:oleObj name="Formula" r:id="rId14" imgW="1114425" imgH="895350" progId="Equation.Ribbit">
                  <p:embed/>
                  <p:pic>
                    <p:nvPicPr>
                      <p:cNvPr id="0" name="图片 26638"/>
                      <p:cNvPicPr/>
                      <p:nvPr/>
                    </p:nvPicPr>
                    <p:blipFill>
                      <a:blip r:embed="rId9"/>
                      <a:stretch>
                        <a:fillRect/>
                      </a:stretch>
                    </p:blipFill>
                    <p:spPr>
                      <a:xfrm>
                        <a:off x="6527755" y="4860789"/>
                        <a:ext cx="325103" cy="259392"/>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4" grpId="0" animBg="1"/>
      <p:bldP spid="105" grpId="0" animBg="1"/>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多变量决策树</a:t>
            </a:r>
          </a:p>
        </p:txBody>
      </p:sp>
      <p:sp>
        <p:nvSpPr>
          <p:cNvPr id="3" name="内容占位符 2"/>
          <p:cNvSpPr>
            <a:spLocks noGrp="1"/>
          </p:cNvSpPr>
          <p:nvPr>
            <p:ph idx="1"/>
          </p:nvPr>
        </p:nvSpPr>
        <p:spPr/>
        <p:txBody>
          <a:bodyPr/>
          <a:lstStyle/>
          <a:p>
            <a:r>
              <a:rPr lang="zh-CN" altLang="en-US" dirty="0"/>
              <a:t>单变量决策树</a:t>
            </a:r>
            <a:endParaRPr lang="en-US" altLang="zh-CN" dirty="0"/>
          </a:p>
        </p:txBody>
      </p:sp>
      <p:sp>
        <p:nvSpPr>
          <p:cNvPr id="5" name="右箭头 4"/>
          <p:cNvSpPr/>
          <p:nvPr/>
        </p:nvSpPr>
        <p:spPr>
          <a:xfrm>
            <a:off x="4639516" y="3287815"/>
            <a:ext cx="443884" cy="333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圆角矩形 27"/>
          <p:cNvSpPr/>
          <p:nvPr/>
        </p:nvSpPr>
        <p:spPr>
          <a:xfrm>
            <a:off x="305713" y="1733405"/>
            <a:ext cx="216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含糖率</a:t>
            </a:r>
            <a:r>
              <a:rPr lang="en-US" altLang="zh-CN" sz="2200" dirty="0">
                <a:latin typeface="Palatino" panose="02040502050505030304" pitchFamily="18" charset="0"/>
              </a:rPr>
              <a:t>≤</a:t>
            </a:r>
            <a:r>
              <a:rPr lang="en-US" altLang="zh-CN" sz="2200" dirty="0">
                <a:latin typeface="Times" panose="02020603060405020304" pitchFamily="18" charset="0"/>
              </a:rPr>
              <a:t>0.126?</a:t>
            </a:r>
            <a:endParaRPr lang="zh-CN" altLang="en-US" sz="2200" dirty="0">
              <a:latin typeface="Times" panose="02020603060405020304" pitchFamily="18" charset="0"/>
            </a:endParaRPr>
          </a:p>
        </p:txBody>
      </p:sp>
      <p:sp>
        <p:nvSpPr>
          <p:cNvPr id="29" name="圆角矩形 28"/>
          <p:cNvSpPr/>
          <p:nvPr/>
        </p:nvSpPr>
        <p:spPr>
          <a:xfrm>
            <a:off x="1508599" y="2753622"/>
            <a:ext cx="180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密度</a:t>
            </a:r>
            <a:r>
              <a:rPr lang="en-US" altLang="zh-CN" sz="2200" dirty="0">
                <a:latin typeface="Palatino" panose="02040502050505030304" pitchFamily="18" charset="0"/>
              </a:rPr>
              <a:t>≤</a:t>
            </a:r>
            <a:r>
              <a:rPr lang="en-US" altLang="zh-CN" sz="2200" dirty="0">
                <a:latin typeface="Times" panose="02020603060405020304" pitchFamily="18" charset="0"/>
              </a:rPr>
              <a:t>0.381?</a:t>
            </a:r>
            <a:endParaRPr lang="zh-CN" altLang="en-US" sz="2200" dirty="0">
              <a:latin typeface="Times" panose="02020603060405020304" pitchFamily="18" charset="0"/>
            </a:endParaRPr>
          </a:p>
        </p:txBody>
      </p:sp>
      <p:sp>
        <p:nvSpPr>
          <p:cNvPr id="30" name="椭圆 29"/>
          <p:cNvSpPr/>
          <p:nvPr/>
        </p:nvSpPr>
        <p:spPr>
          <a:xfrm>
            <a:off x="1138247" y="380516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31" name="圆角矩形 30"/>
          <p:cNvSpPr/>
          <p:nvPr/>
        </p:nvSpPr>
        <p:spPr>
          <a:xfrm>
            <a:off x="1323521" y="4870464"/>
            <a:ext cx="180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密度</a:t>
            </a:r>
            <a:r>
              <a:rPr lang="en-US" altLang="zh-CN" sz="2200" dirty="0">
                <a:latin typeface="Palatino" panose="02040502050505030304" pitchFamily="18" charset="0"/>
              </a:rPr>
              <a:t>≤</a:t>
            </a:r>
            <a:r>
              <a:rPr lang="en-US" altLang="zh-CN" sz="2200" dirty="0">
                <a:latin typeface="Times" panose="02020603060405020304" pitchFamily="18" charset="0"/>
              </a:rPr>
              <a:t>0.560?</a:t>
            </a:r>
            <a:endParaRPr lang="zh-CN" altLang="en-US" sz="2200" dirty="0">
              <a:latin typeface="Times" panose="02020603060405020304" pitchFamily="18" charset="0"/>
            </a:endParaRPr>
          </a:p>
        </p:txBody>
      </p:sp>
      <p:grpSp>
        <p:nvGrpSpPr>
          <p:cNvPr id="32" name="组合 31"/>
          <p:cNvGrpSpPr/>
          <p:nvPr/>
        </p:nvGrpSpPr>
        <p:grpSpPr>
          <a:xfrm>
            <a:off x="1000070" y="5908237"/>
            <a:ext cx="2446902" cy="432000"/>
            <a:chOff x="4279045" y="4439240"/>
            <a:chExt cx="2446902" cy="432000"/>
          </a:xfrm>
        </p:grpSpPr>
        <p:sp>
          <p:nvSpPr>
            <p:cNvPr id="33" name="椭圆 32"/>
            <p:cNvSpPr/>
            <p:nvPr/>
          </p:nvSpPr>
          <p:spPr>
            <a:xfrm>
              <a:off x="5645947" y="443924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34" name="椭圆 33"/>
            <p:cNvSpPr/>
            <p:nvPr/>
          </p:nvSpPr>
          <p:spPr>
            <a:xfrm>
              <a:off x="4279045" y="4439240"/>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grpSp>
      <p:sp>
        <p:nvSpPr>
          <p:cNvPr id="35" name="文本框 10"/>
          <p:cNvSpPr txBox="1"/>
          <p:nvPr/>
        </p:nvSpPr>
        <p:spPr>
          <a:xfrm>
            <a:off x="1330973" y="5421526"/>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是</a:t>
            </a:r>
          </a:p>
        </p:txBody>
      </p:sp>
      <p:cxnSp>
        <p:nvCxnSpPr>
          <p:cNvPr id="36" name="直接连接符 35"/>
          <p:cNvCxnSpPr/>
          <p:nvPr/>
        </p:nvCxnSpPr>
        <p:spPr>
          <a:xfrm flipH="1">
            <a:off x="1578501" y="5302466"/>
            <a:ext cx="420614" cy="607721"/>
          </a:xfrm>
          <a:prstGeom prst="line">
            <a:avLst/>
          </a:prstGeom>
        </p:spPr>
        <p:style>
          <a:lnRef idx="1">
            <a:schemeClr val="dk1"/>
          </a:lnRef>
          <a:fillRef idx="0">
            <a:schemeClr val="dk1"/>
          </a:fillRef>
          <a:effectRef idx="0">
            <a:schemeClr val="dk1"/>
          </a:effectRef>
          <a:fontRef idx="minor">
            <a:schemeClr val="tx1"/>
          </a:fontRef>
        </p:style>
      </p:cxnSp>
      <p:cxnSp>
        <p:nvCxnSpPr>
          <p:cNvPr id="37" name="直接连接符 36"/>
          <p:cNvCxnSpPr/>
          <p:nvPr/>
        </p:nvCxnSpPr>
        <p:spPr>
          <a:xfrm>
            <a:off x="2486358" y="5300518"/>
            <a:ext cx="420614" cy="607721"/>
          </a:xfrm>
          <a:prstGeom prst="line">
            <a:avLst/>
          </a:prstGeom>
        </p:spPr>
        <p:style>
          <a:lnRef idx="1">
            <a:schemeClr val="dk1"/>
          </a:lnRef>
          <a:fillRef idx="0">
            <a:schemeClr val="dk1"/>
          </a:fillRef>
          <a:effectRef idx="0">
            <a:schemeClr val="dk1"/>
          </a:effectRef>
          <a:fontRef idx="minor">
            <a:schemeClr val="tx1"/>
          </a:fontRef>
        </p:style>
      </p:cxnSp>
      <p:sp>
        <p:nvSpPr>
          <p:cNvPr id="38" name="文本框 13"/>
          <p:cNvSpPr txBox="1"/>
          <p:nvPr/>
        </p:nvSpPr>
        <p:spPr>
          <a:xfrm>
            <a:off x="2701206" y="5419710"/>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否</a:t>
            </a:r>
          </a:p>
        </p:txBody>
      </p:sp>
      <p:sp>
        <p:nvSpPr>
          <p:cNvPr id="39" name="椭圆 38"/>
          <p:cNvSpPr/>
          <p:nvPr/>
        </p:nvSpPr>
        <p:spPr>
          <a:xfrm>
            <a:off x="3499727" y="4864507"/>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sp>
        <p:nvSpPr>
          <p:cNvPr id="40" name="文本框 15"/>
          <p:cNvSpPr txBox="1"/>
          <p:nvPr/>
        </p:nvSpPr>
        <p:spPr>
          <a:xfrm>
            <a:off x="2471963" y="4375848"/>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是</a:t>
            </a:r>
          </a:p>
        </p:txBody>
      </p:sp>
      <p:cxnSp>
        <p:nvCxnSpPr>
          <p:cNvPr id="41" name="直接连接符 40"/>
          <p:cNvCxnSpPr/>
          <p:nvPr/>
        </p:nvCxnSpPr>
        <p:spPr>
          <a:xfrm flipH="1">
            <a:off x="2719491" y="4256788"/>
            <a:ext cx="420614" cy="607721"/>
          </a:xfrm>
          <a:prstGeom prst="line">
            <a:avLst/>
          </a:prstGeom>
        </p:spPr>
        <p:style>
          <a:lnRef idx="1">
            <a:schemeClr val="dk1"/>
          </a:lnRef>
          <a:fillRef idx="0">
            <a:schemeClr val="dk1"/>
          </a:fillRef>
          <a:effectRef idx="0">
            <a:schemeClr val="dk1"/>
          </a:effectRef>
          <a:fontRef idx="minor">
            <a:schemeClr val="tx1"/>
          </a:fontRef>
        </p:style>
      </p:cxnSp>
      <p:cxnSp>
        <p:nvCxnSpPr>
          <p:cNvPr id="42" name="直接连接符 41"/>
          <p:cNvCxnSpPr/>
          <p:nvPr/>
        </p:nvCxnSpPr>
        <p:spPr>
          <a:xfrm>
            <a:off x="3627348" y="4254840"/>
            <a:ext cx="420614" cy="607721"/>
          </a:xfrm>
          <a:prstGeom prst="line">
            <a:avLst/>
          </a:prstGeom>
        </p:spPr>
        <p:style>
          <a:lnRef idx="1">
            <a:schemeClr val="dk1"/>
          </a:lnRef>
          <a:fillRef idx="0">
            <a:schemeClr val="dk1"/>
          </a:fillRef>
          <a:effectRef idx="0">
            <a:schemeClr val="dk1"/>
          </a:effectRef>
          <a:fontRef idx="minor">
            <a:schemeClr val="tx1"/>
          </a:fontRef>
        </p:style>
      </p:cxnSp>
      <p:sp>
        <p:nvSpPr>
          <p:cNvPr id="44" name="圆角矩形 43"/>
          <p:cNvSpPr/>
          <p:nvPr/>
        </p:nvSpPr>
        <p:spPr>
          <a:xfrm>
            <a:off x="2334602" y="3805160"/>
            <a:ext cx="216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含糖率</a:t>
            </a:r>
            <a:r>
              <a:rPr lang="en-US" altLang="zh-CN" sz="2200" dirty="0">
                <a:latin typeface="Palatino" panose="02040502050505030304" pitchFamily="18" charset="0"/>
              </a:rPr>
              <a:t>≤</a:t>
            </a:r>
            <a:r>
              <a:rPr lang="en-US" altLang="zh-CN" sz="2200" dirty="0">
                <a:latin typeface="Times" panose="02020603060405020304" pitchFamily="18" charset="0"/>
              </a:rPr>
              <a:t>0.205?</a:t>
            </a:r>
            <a:endParaRPr lang="zh-CN" altLang="en-US" sz="2200" dirty="0">
              <a:latin typeface="Times" panose="02020603060405020304" pitchFamily="18" charset="0"/>
            </a:endParaRPr>
          </a:p>
        </p:txBody>
      </p:sp>
      <p:sp>
        <p:nvSpPr>
          <p:cNvPr id="45" name="文本框 20"/>
          <p:cNvSpPr txBox="1"/>
          <p:nvPr/>
        </p:nvSpPr>
        <p:spPr>
          <a:xfrm>
            <a:off x="1411928" y="3323530"/>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是</a:t>
            </a:r>
          </a:p>
        </p:txBody>
      </p:sp>
      <p:cxnSp>
        <p:nvCxnSpPr>
          <p:cNvPr id="46" name="直接连接符 45"/>
          <p:cNvCxnSpPr/>
          <p:nvPr/>
        </p:nvCxnSpPr>
        <p:spPr>
          <a:xfrm flipH="1">
            <a:off x="1659456" y="3204470"/>
            <a:ext cx="420614" cy="607721"/>
          </a:xfrm>
          <a:prstGeom prst="line">
            <a:avLst/>
          </a:prstGeom>
        </p:spPr>
        <p:style>
          <a:lnRef idx="1">
            <a:schemeClr val="dk1"/>
          </a:lnRef>
          <a:fillRef idx="0">
            <a:schemeClr val="dk1"/>
          </a:fillRef>
          <a:effectRef idx="0">
            <a:schemeClr val="dk1"/>
          </a:effectRef>
          <a:fontRef idx="minor">
            <a:schemeClr val="tx1"/>
          </a:fontRef>
        </p:style>
      </p:cxnSp>
      <p:cxnSp>
        <p:nvCxnSpPr>
          <p:cNvPr id="47" name="直接连接符 46"/>
          <p:cNvCxnSpPr/>
          <p:nvPr/>
        </p:nvCxnSpPr>
        <p:spPr>
          <a:xfrm>
            <a:off x="2567313" y="3202522"/>
            <a:ext cx="420614" cy="607721"/>
          </a:xfrm>
          <a:prstGeom prst="line">
            <a:avLst/>
          </a:prstGeom>
        </p:spPr>
        <p:style>
          <a:lnRef idx="1">
            <a:schemeClr val="dk1"/>
          </a:lnRef>
          <a:fillRef idx="0">
            <a:schemeClr val="dk1"/>
          </a:fillRef>
          <a:effectRef idx="0">
            <a:schemeClr val="dk1"/>
          </a:effectRef>
          <a:fontRef idx="minor">
            <a:schemeClr val="tx1"/>
          </a:fontRef>
        </p:style>
      </p:cxnSp>
      <p:sp>
        <p:nvSpPr>
          <p:cNvPr id="48" name="文本框 23"/>
          <p:cNvSpPr txBox="1"/>
          <p:nvPr/>
        </p:nvSpPr>
        <p:spPr>
          <a:xfrm>
            <a:off x="2782161" y="3321714"/>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否</a:t>
            </a:r>
          </a:p>
        </p:txBody>
      </p:sp>
      <p:sp>
        <p:nvSpPr>
          <p:cNvPr id="49" name="椭圆 48"/>
          <p:cNvSpPr/>
          <p:nvPr/>
        </p:nvSpPr>
        <p:spPr>
          <a:xfrm>
            <a:off x="58247" y="2753622"/>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坏瓜</a:t>
            </a:r>
          </a:p>
        </p:txBody>
      </p:sp>
      <p:sp>
        <p:nvSpPr>
          <p:cNvPr id="50" name="文本框 25"/>
          <p:cNvSpPr txBox="1"/>
          <p:nvPr/>
        </p:nvSpPr>
        <p:spPr>
          <a:xfrm>
            <a:off x="445203" y="2275740"/>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是</a:t>
            </a:r>
          </a:p>
        </p:txBody>
      </p:sp>
      <p:cxnSp>
        <p:nvCxnSpPr>
          <p:cNvPr id="51" name="直接连接符 50"/>
          <p:cNvCxnSpPr/>
          <p:nvPr/>
        </p:nvCxnSpPr>
        <p:spPr>
          <a:xfrm flipH="1">
            <a:off x="692731" y="2156680"/>
            <a:ext cx="420614" cy="607721"/>
          </a:xfrm>
          <a:prstGeom prst="line">
            <a:avLst/>
          </a:prstGeom>
        </p:spPr>
        <p:style>
          <a:lnRef idx="1">
            <a:schemeClr val="dk1"/>
          </a:lnRef>
          <a:fillRef idx="0">
            <a:schemeClr val="dk1"/>
          </a:fillRef>
          <a:effectRef idx="0">
            <a:schemeClr val="dk1"/>
          </a:effectRef>
          <a:fontRef idx="minor">
            <a:schemeClr val="tx1"/>
          </a:fontRef>
        </p:style>
      </p:cxnSp>
      <p:cxnSp>
        <p:nvCxnSpPr>
          <p:cNvPr id="52" name="直接连接符 51"/>
          <p:cNvCxnSpPr/>
          <p:nvPr/>
        </p:nvCxnSpPr>
        <p:spPr>
          <a:xfrm>
            <a:off x="1600588" y="2154732"/>
            <a:ext cx="420614" cy="607721"/>
          </a:xfrm>
          <a:prstGeom prst="line">
            <a:avLst/>
          </a:prstGeom>
        </p:spPr>
        <p:style>
          <a:lnRef idx="1">
            <a:schemeClr val="dk1"/>
          </a:lnRef>
          <a:fillRef idx="0">
            <a:schemeClr val="dk1"/>
          </a:fillRef>
          <a:effectRef idx="0">
            <a:schemeClr val="dk1"/>
          </a:effectRef>
          <a:fontRef idx="minor">
            <a:schemeClr val="tx1"/>
          </a:fontRef>
        </p:style>
      </p:cxnSp>
      <p:sp>
        <p:nvSpPr>
          <p:cNvPr id="53" name="文本框 28"/>
          <p:cNvSpPr txBox="1"/>
          <p:nvPr/>
        </p:nvSpPr>
        <p:spPr>
          <a:xfrm>
            <a:off x="1815436" y="2273924"/>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否</a:t>
            </a:r>
          </a:p>
        </p:txBody>
      </p:sp>
      <p:cxnSp>
        <p:nvCxnSpPr>
          <p:cNvPr id="62" name="直接箭头连接符 61"/>
          <p:cNvCxnSpPr/>
          <p:nvPr/>
        </p:nvCxnSpPr>
        <p:spPr>
          <a:xfrm flipH="1" flipV="1">
            <a:off x="5925837" y="2079729"/>
            <a:ext cx="0" cy="252000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cxnSp>
        <p:nvCxnSpPr>
          <p:cNvPr id="63" name="直接箭头连接符 62"/>
          <p:cNvCxnSpPr/>
          <p:nvPr/>
        </p:nvCxnSpPr>
        <p:spPr>
          <a:xfrm>
            <a:off x="5917640" y="4599789"/>
            <a:ext cx="3060000" cy="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sp>
        <p:nvSpPr>
          <p:cNvPr id="64" name="文本框 11"/>
          <p:cNvSpPr txBox="1"/>
          <p:nvPr/>
        </p:nvSpPr>
        <p:spPr>
          <a:xfrm>
            <a:off x="5735741" y="4518264"/>
            <a:ext cx="274434" cy="307777"/>
          </a:xfrm>
          <a:prstGeom prst="rect">
            <a:avLst/>
          </a:prstGeom>
          <a:noFill/>
        </p:spPr>
        <p:txBody>
          <a:bodyPr wrap="none" rtlCol="0">
            <a:spAutoFit/>
          </a:bodyPr>
          <a:lstStyle/>
          <a:p>
            <a:r>
              <a:rPr lang="en-US" altLang="zh-CN" sz="1400" dirty="0">
                <a:latin typeface="Times"/>
              </a:rPr>
              <a:t>0</a:t>
            </a:r>
            <a:endParaRPr lang="zh-CN" altLang="en-US" sz="1400" dirty="0">
              <a:latin typeface="Times"/>
            </a:endParaRPr>
          </a:p>
        </p:txBody>
      </p:sp>
      <p:cxnSp>
        <p:nvCxnSpPr>
          <p:cNvPr id="65" name="直接连接符 64"/>
          <p:cNvCxnSpPr/>
          <p:nvPr/>
        </p:nvCxnSpPr>
        <p:spPr>
          <a:xfrm>
            <a:off x="6555647" y="4528229"/>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66" name="直接连接符 65"/>
          <p:cNvCxnSpPr/>
          <p:nvPr/>
        </p:nvCxnSpPr>
        <p:spPr>
          <a:xfrm>
            <a:off x="7177837" y="4528229"/>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67" name="直接连接符 66"/>
          <p:cNvCxnSpPr/>
          <p:nvPr/>
        </p:nvCxnSpPr>
        <p:spPr>
          <a:xfrm>
            <a:off x="7800027" y="4528229"/>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68" name="直接连接符 67"/>
          <p:cNvCxnSpPr/>
          <p:nvPr/>
        </p:nvCxnSpPr>
        <p:spPr>
          <a:xfrm>
            <a:off x="8422217" y="4528229"/>
            <a:ext cx="0" cy="72000"/>
          </a:xfrm>
          <a:prstGeom prst="line">
            <a:avLst/>
          </a:prstGeom>
          <a:ln w="12700"/>
        </p:spPr>
        <p:style>
          <a:lnRef idx="1">
            <a:schemeClr val="dk1"/>
          </a:lnRef>
          <a:fillRef idx="0">
            <a:schemeClr val="dk1"/>
          </a:fillRef>
          <a:effectRef idx="0">
            <a:schemeClr val="dk1"/>
          </a:effectRef>
          <a:fontRef idx="minor">
            <a:schemeClr val="tx1"/>
          </a:fontRef>
        </p:style>
      </p:cxnSp>
      <p:sp>
        <p:nvSpPr>
          <p:cNvPr id="69" name="文本框 40"/>
          <p:cNvSpPr txBox="1"/>
          <p:nvPr/>
        </p:nvSpPr>
        <p:spPr>
          <a:xfrm>
            <a:off x="6327050" y="4556806"/>
            <a:ext cx="409086" cy="307777"/>
          </a:xfrm>
          <a:prstGeom prst="rect">
            <a:avLst/>
          </a:prstGeom>
          <a:noFill/>
        </p:spPr>
        <p:txBody>
          <a:bodyPr wrap="none" rtlCol="0">
            <a:spAutoFit/>
          </a:bodyPr>
          <a:lstStyle/>
          <a:p>
            <a:r>
              <a:rPr lang="en-US" altLang="zh-CN" sz="1400" dirty="0">
                <a:latin typeface="Times"/>
              </a:rPr>
              <a:t>0.2</a:t>
            </a:r>
            <a:endParaRPr lang="zh-CN" altLang="en-US" sz="1400" dirty="0">
              <a:latin typeface="Times"/>
            </a:endParaRPr>
          </a:p>
        </p:txBody>
      </p:sp>
      <p:sp>
        <p:nvSpPr>
          <p:cNvPr id="70" name="文本框 41"/>
          <p:cNvSpPr txBox="1"/>
          <p:nvPr/>
        </p:nvSpPr>
        <p:spPr>
          <a:xfrm>
            <a:off x="6949471" y="4556806"/>
            <a:ext cx="409086" cy="307777"/>
          </a:xfrm>
          <a:prstGeom prst="rect">
            <a:avLst/>
          </a:prstGeom>
          <a:noFill/>
        </p:spPr>
        <p:txBody>
          <a:bodyPr wrap="none" rtlCol="0">
            <a:spAutoFit/>
          </a:bodyPr>
          <a:lstStyle/>
          <a:p>
            <a:r>
              <a:rPr lang="en-US" altLang="zh-CN" sz="1400" dirty="0">
                <a:latin typeface="Times"/>
              </a:rPr>
              <a:t>0.4</a:t>
            </a:r>
            <a:endParaRPr lang="zh-CN" altLang="en-US" sz="1400" dirty="0">
              <a:latin typeface="Times"/>
            </a:endParaRPr>
          </a:p>
        </p:txBody>
      </p:sp>
      <p:sp>
        <p:nvSpPr>
          <p:cNvPr id="71" name="文本框 42"/>
          <p:cNvSpPr txBox="1"/>
          <p:nvPr/>
        </p:nvSpPr>
        <p:spPr>
          <a:xfrm>
            <a:off x="7571892" y="4556806"/>
            <a:ext cx="409086" cy="307777"/>
          </a:xfrm>
          <a:prstGeom prst="rect">
            <a:avLst/>
          </a:prstGeom>
          <a:noFill/>
        </p:spPr>
        <p:txBody>
          <a:bodyPr wrap="none" rtlCol="0">
            <a:spAutoFit/>
          </a:bodyPr>
          <a:lstStyle/>
          <a:p>
            <a:r>
              <a:rPr lang="en-US" altLang="zh-CN" sz="1400" dirty="0">
                <a:latin typeface="Times"/>
              </a:rPr>
              <a:t>0.6</a:t>
            </a:r>
            <a:endParaRPr lang="zh-CN" altLang="en-US" sz="1400" dirty="0">
              <a:latin typeface="Times"/>
            </a:endParaRPr>
          </a:p>
        </p:txBody>
      </p:sp>
      <p:sp>
        <p:nvSpPr>
          <p:cNvPr id="72" name="文本框 43"/>
          <p:cNvSpPr txBox="1"/>
          <p:nvPr/>
        </p:nvSpPr>
        <p:spPr>
          <a:xfrm>
            <a:off x="8194313" y="4556806"/>
            <a:ext cx="409086" cy="307777"/>
          </a:xfrm>
          <a:prstGeom prst="rect">
            <a:avLst/>
          </a:prstGeom>
          <a:noFill/>
        </p:spPr>
        <p:txBody>
          <a:bodyPr wrap="none" rtlCol="0">
            <a:spAutoFit/>
          </a:bodyPr>
          <a:lstStyle/>
          <a:p>
            <a:r>
              <a:rPr lang="en-US" altLang="zh-CN" sz="1400" dirty="0">
                <a:latin typeface="Times"/>
              </a:rPr>
              <a:t>0.8</a:t>
            </a:r>
            <a:endParaRPr lang="zh-CN" altLang="en-US" sz="1400" dirty="0">
              <a:latin typeface="Times"/>
            </a:endParaRPr>
          </a:p>
        </p:txBody>
      </p:sp>
      <p:cxnSp>
        <p:nvCxnSpPr>
          <p:cNvPr id="73" name="直接连接符 72"/>
          <p:cNvCxnSpPr/>
          <p:nvPr/>
        </p:nvCxnSpPr>
        <p:spPr>
          <a:xfrm rot="5400000">
            <a:off x="5962197" y="2693060"/>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74" name="直接连接符 73"/>
          <p:cNvCxnSpPr/>
          <p:nvPr/>
        </p:nvCxnSpPr>
        <p:spPr>
          <a:xfrm rot="5400000">
            <a:off x="5962197" y="3316636"/>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75" name="直接连接符 74"/>
          <p:cNvCxnSpPr/>
          <p:nvPr/>
        </p:nvCxnSpPr>
        <p:spPr>
          <a:xfrm rot="5400000">
            <a:off x="5962197" y="3940212"/>
            <a:ext cx="0" cy="72000"/>
          </a:xfrm>
          <a:prstGeom prst="line">
            <a:avLst/>
          </a:prstGeom>
          <a:ln w="12700"/>
        </p:spPr>
        <p:style>
          <a:lnRef idx="1">
            <a:schemeClr val="dk1"/>
          </a:lnRef>
          <a:fillRef idx="0">
            <a:schemeClr val="dk1"/>
          </a:fillRef>
          <a:effectRef idx="0">
            <a:schemeClr val="dk1"/>
          </a:effectRef>
          <a:fontRef idx="minor">
            <a:schemeClr val="tx1"/>
          </a:fontRef>
        </p:style>
      </p:cxnSp>
      <p:sp>
        <p:nvSpPr>
          <p:cNvPr id="76" name="文本框 52"/>
          <p:cNvSpPr txBox="1"/>
          <p:nvPr/>
        </p:nvSpPr>
        <p:spPr>
          <a:xfrm>
            <a:off x="5505240" y="3822325"/>
            <a:ext cx="409086" cy="307777"/>
          </a:xfrm>
          <a:prstGeom prst="rect">
            <a:avLst/>
          </a:prstGeom>
          <a:noFill/>
        </p:spPr>
        <p:txBody>
          <a:bodyPr wrap="none" rtlCol="0">
            <a:spAutoFit/>
          </a:bodyPr>
          <a:lstStyle/>
          <a:p>
            <a:r>
              <a:rPr lang="en-US" altLang="zh-CN" sz="1400" dirty="0">
                <a:latin typeface="Times"/>
              </a:rPr>
              <a:t>0.2</a:t>
            </a:r>
            <a:endParaRPr lang="zh-CN" altLang="en-US" sz="1400" dirty="0">
              <a:latin typeface="Times"/>
            </a:endParaRPr>
          </a:p>
        </p:txBody>
      </p:sp>
      <p:sp>
        <p:nvSpPr>
          <p:cNvPr id="77" name="文本框 53"/>
          <p:cNvSpPr txBox="1"/>
          <p:nvPr/>
        </p:nvSpPr>
        <p:spPr>
          <a:xfrm>
            <a:off x="5505240" y="3198749"/>
            <a:ext cx="409086" cy="307777"/>
          </a:xfrm>
          <a:prstGeom prst="rect">
            <a:avLst/>
          </a:prstGeom>
          <a:noFill/>
        </p:spPr>
        <p:txBody>
          <a:bodyPr wrap="none" rtlCol="0">
            <a:spAutoFit/>
          </a:bodyPr>
          <a:lstStyle/>
          <a:p>
            <a:r>
              <a:rPr lang="en-US" altLang="zh-CN" sz="1400" dirty="0">
                <a:latin typeface="Times"/>
              </a:rPr>
              <a:t>0.4</a:t>
            </a:r>
            <a:endParaRPr lang="zh-CN" altLang="en-US" sz="1400" dirty="0">
              <a:latin typeface="Times"/>
            </a:endParaRPr>
          </a:p>
        </p:txBody>
      </p:sp>
      <p:sp>
        <p:nvSpPr>
          <p:cNvPr id="78" name="文本框 54"/>
          <p:cNvSpPr txBox="1"/>
          <p:nvPr/>
        </p:nvSpPr>
        <p:spPr>
          <a:xfrm>
            <a:off x="5505240" y="2575173"/>
            <a:ext cx="409086" cy="307777"/>
          </a:xfrm>
          <a:prstGeom prst="rect">
            <a:avLst/>
          </a:prstGeom>
          <a:noFill/>
        </p:spPr>
        <p:txBody>
          <a:bodyPr wrap="none" rtlCol="0">
            <a:spAutoFit/>
          </a:bodyPr>
          <a:lstStyle/>
          <a:p>
            <a:r>
              <a:rPr lang="en-US" altLang="zh-CN" sz="1400" dirty="0">
                <a:latin typeface="Times"/>
              </a:rPr>
              <a:t>0.6</a:t>
            </a:r>
            <a:endParaRPr lang="zh-CN" altLang="en-US" sz="1400" dirty="0">
              <a:latin typeface="Times"/>
            </a:endParaRPr>
          </a:p>
        </p:txBody>
      </p:sp>
      <p:grpSp>
        <p:nvGrpSpPr>
          <p:cNvPr id="79" name="组合 78"/>
          <p:cNvGrpSpPr/>
          <p:nvPr/>
        </p:nvGrpSpPr>
        <p:grpSpPr>
          <a:xfrm>
            <a:off x="6026986" y="2316117"/>
            <a:ext cx="953322" cy="597182"/>
            <a:chOff x="2902949" y="2313167"/>
            <a:chExt cx="953322" cy="597182"/>
          </a:xfrm>
        </p:grpSpPr>
        <p:grpSp>
          <p:nvGrpSpPr>
            <p:cNvPr id="80" name="组合 79"/>
            <p:cNvGrpSpPr/>
            <p:nvPr/>
          </p:nvGrpSpPr>
          <p:grpSpPr>
            <a:xfrm>
              <a:off x="2902949" y="2313167"/>
              <a:ext cx="953322" cy="597182"/>
              <a:chOff x="5860991" y="1513622"/>
              <a:chExt cx="953322" cy="597182"/>
            </a:xfrm>
          </p:grpSpPr>
          <p:sp>
            <p:nvSpPr>
              <p:cNvPr id="84" name="矩形 83"/>
              <p:cNvSpPr/>
              <p:nvPr/>
            </p:nvSpPr>
            <p:spPr>
              <a:xfrm>
                <a:off x="5860991" y="1521176"/>
                <a:ext cx="936000"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5" name="文本框 59"/>
              <p:cNvSpPr txBox="1"/>
              <p:nvPr/>
            </p:nvSpPr>
            <p:spPr>
              <a:xfrm>
                <a:off x="6219278" y="1513622"/>
                <a:ext cx="595035" cy="338554"/>
              </a:xfrm>
              <a:prstGeom prst="rect">
                <a:avLst/>
              </a:prstGeom>
              <a:noFill/>
            </p:spPr>
            <p:txBody>
              <a:bodyPr wrap="none" rtlCol="0">
                <a:spAutoFit/>
              </a:bodyPr>
              <a:lstStyle/>
              <a:p>
                <a:r>
                  <a:rPr lang="zh-CN" altLang="en-US" sz="1600" dirty="0">
                    <a:latin typeface="楷体" panose="02010609060101010101" pitchFamily="49" charset="-122"/>
                    <a:ea typeface="楷体" panose="02010609060101010101" pitchFamily="49" charset="-122"/>
                  </a:rPr>
                  <a:t>好瓜</a:t>
                </a:r>
              </a:p>
            </p:txBody>
          </p:sp>
          <p:sp>
            <p:nvSpPr>
              <p:cNvPr id="86" name="文本框 60"/>
              <p:cNvSpPr txBox="1"/>
              <p:nvPr/>
            </p:nvSpPr>
            <p:spPr>
              <a:xfrm>
                <a:off x="6219278" y="1772250"/>
                <a:ext cx="595035" cy="338554"/>
              </a:xfrm>
              <a:prstGeom prst="rect">
                <a:avLst/>
              </a:prstGeom>
              <a:noFill/>
            </p:spPr>
            <p:txBody>
              <a:bodyPr wrap="none" rtlCol="0">
                <a:spAutoFit/>
              </a:bodyPr>
              <a:lstStyle/>
              <a:p>
                <a:r>
                  <a:rPr lang="zh-CN" altLang="en-US" sz="1600" dirty="0">
                    <a:latin typeface="楷体" panose="02010609060101010101" pitchFamily="49" charset="-122"/>
                    <a:ea typeface="楷体" panose="02010609060101010101" pitchFamily="49" charset="-122"/>
                  </a:rPr>
                  <a:t>坏瓜</a:t>
                </a:r>
              </a:p>
            </p:txBody>
          </p:sp>
          <p:cxnSp>
            <p:nvCxnSpPr>
              <p:cNvPr id="87" name="直接连接符 86"/>
              <p:cNvCxnSpPr/>
              <p:nvPr/>
            </p:nvCxnSpPr>
            <p:spPr>
              <a:xfrm>
                <a:off x="6001969" y="1949727"/>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81" name="组合 80"/>
            <p:cNvGrpSpPr/>
            <p:nvPr/>
          </p:nvGrpSpPr>
          <p:grpSpPr>
            <a:xfrm>
              <a:off x="3043927" y="2444745"/>
              <a:ext cx="108000" cy="108000"/>
              <a:chOff x="5476803" y="2392530"/>
              <a:chExt cx="108000" cy="108000"/>
            </a:xfrm>
          </p:grpSpPr>
          <p:cxnSp>
            <p:nvCxnSpPr>
              <p:cNvPr id="82" name="直接连接符 8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83" name="直接连接符 8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grpSp>
        <p:nvGrpSpPr>
          <p:cNvPr id="88" name="组合 87"/>
          <p:cNvGrpSpPr/>
          <p:nvPr/>
        </p:nvGrpSpPr>
        <p:grpSpPr>
          <a:xfrm>
            <a:off x="8074715" y="3092607"/>
            <a:ext cx="108000" cy="108000"/>
            <a:chOff x="5476803" y="2392530"/>
            <a:chExt cx="108000" cy="108000"/>
          </a:xfrm>
        </p:grpSpPr>
        <p:cxnSp>
          <p:nvCxnSpPr>
            <p:cNvPr id="89" name="直接连接符 88"/>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0" name="直接连接符 89"/>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91" name="组合 90"/>
          <p:cNvGrpSpPr/>
          <p:nvPr/>
        </p:nvGrpSpPr>
        <p:grpSpPr>
          <a:xfrm>
            <a:off x="8265215" y="3454557"/>
            <a:ext cx="108000" cy="108000"/>
            <a:chOff x="5476803" y="2392530"/>
            <a:chExt cx="108000" cy="108000"/>
          </a:xfrm>
        </p:grpSpPr>
        <p:cxnSp>
          <p:nvCxnSpPr>
            <p:cNvPr id="92" name="直接连接符 9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3" name="直接连接符 9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94" name="组合 93"/>
          <p:cNvGrpSpPr/>
          <p:nvPr/>
        </p:nvGrpSpPr>
        <p:grpSpPr>
          <a:xfrm>
            <a:off x="7947915" y="3742456"/>
            <a:ext cx="108000" cy="108000"/>
            <a:chOff x="5476803" y="2392530"/>
            <a:chExt cx="108000" cy="108000"/>
          </a:xfrm>
        </p:grpSpPr>
        <p:cxnSp>
          <p:nvCxnSpPr>
            <p:cNvPr id="95" name="直接连接符 9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6" name="直接连接符 9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97" name="组合 96"/>
          <p:cNvGrpSpPr/>
          <p:nvPr/>
        </p:nvGrpSpPr>
        <p:grpSpPr>
          <a:xfrm>
            <a:off x="7773341" y="3584552"/>
            <a:ext cx="108000" cy="108000"/>
            <a:chOff x="5476803" y="2392530"/>
            <a:chExt cx="108000" cy="108000"/>
          </a:xfrm>
        </p:grpSpPr>
        <p:cxnSp>
          <p:nvCxnSpPr>
            <p:cNvPr id="98" name="直接连接符 9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99" name="直接连接符 9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00" name="组合 99"/>
          <p:cNvGrpSpPr/>
          <p:nvPr/>
        </p:nvGrpSpPr>
        <p:grpSpPr>
          <a:xfrm>
            <a:off x="7412414" y="3826901"/>
            <a:ext cx="108000" cy="108000"/>
            <a:chOff x="5476803" y="2392530"/>
            <a:chExt cx="108000" cy="108000"/>
          </a:xfrm>
        </p:grpSpPr>
        <p:cxnSp>
          <p:nvCxnSpPr>
            <p:cNvPr id="101" name="直接连接符 100"/>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2" name="直接连接符 101"/>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03" name="组合 102"/>
          <p:cNvGrpSpPr/>
          <p:nvPr/>
        </p:nvGrpSpPr>
        <p:grpSpPr>
          <a:xfrm>
            <a:off x="7131726" y="3744230"/>
            <a:ext cx="108000" cy="108000"/>
            <a:chOff x="5476803" y="2392530"/>
            <a:chExt cx="108000" cy="108000"/>
          </a:xfrm>
        </p:grpSpPr>
        <p:cxnSp>
          <p:nvCxnSpPr>
            <p:cNvPr id="104" name="直接连接符 103"/>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5" name="直接连接符 104"/>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06" name="组合 105"/>
          <p:cNvGrpSpPr/>
          <p:nvPr/>
        </p:nvGrpSpPr>
        <p:grpSpPr>
          <a:xfrm>
            <a:off x="7382519" y="4092869"/>
            <a:ext cx="108000" cy="108000"/>
            <a:chOff x="5476803" y="2392530"/>
            <a:chExt cx="108000" cy="108000"/>
          </a:xfrm>
        </p:grpSpPr>
        <p:cxnSp>
          <p:nvCxnSpPr>
            <p:cNvPr id="107" name="直接连接符 106"/>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08" name="直接连接符 107"/>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109" name="组合 108"/>
          <p:cNvGrpSpPr/>
          <p:nvPr/>
        </p:nvGrpSpPr>
        <p:grpSpPr>
          <a:xfrm>
            <a:off x="7239644" y="3837599"/>
            <a:ext cx="108000" cy="108000"/>
            <a:chOff x="5476803" y="2392530"/>
            <a:chExt cx="108000" cy="108000"/>
          </a:xfrm>
        </p:grpSpPr>
        <p:cxnSp>
          <p:nvCxnSpPr>
            <p:cNvPr id="110" name="直接连接符 109"/>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1" name="直接连接符 110"/>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112" name="直接连接符 111"/>
          <p:cNvCxnSpPr/>
          <p:nvPr/>
        </p:nvCxnSpPr>
        <p:spPr>
          <a:xfrm>
            <a:off x="8001915" y="4307466"/>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3" name="直接连接符 112"/>
          <p:cNvCxnSpPr/>
          <p:nvPr/>
        </p:nvCxnSpPr>
        <p:spPr>
          <a:xfrm>
            <a:off x="6727020" y="3777045"/>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4" name="直接连接符 113"/>
          <p:cNvCxnSpPr/>
          <p:nvPr/>
        </p:nvCxnSpPr>
        <p:spPr>
          <a:xfrm>
            <a:off x="6752445" y="443427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5" name="直接连接符 114"/>
          <p:cNvCxnSpPr/>
          <p:nvPr/>
        </p:nvCxnSpPr>
        <p:spPr>
          <a:xfrm>
            <a:off x="6924706" y="427073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6" name="直接连接符 115"/>
          <p:cNvCxnSpPr/>
          <p:nvPr/>
        </p:nvCxnSpPr>
        <p:spPr>
          <a:xfrm>
            <a:off x="7917862" y="411867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7" name="直接连接符 116"/>
          <p:cNvCxnSpPr/>
          <p:nvPr/>
        </p:nvCxnSpPr>
        <p:spPr>
          <a:xfrm>
            <a:off x="7963565" y="3988241"/>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8" name="直接连接符 117"/>
          <p:cNvCxnSpPr/>
          <p:nvPr/>
        </p:nvCxnSpPr>
        <p:spPr>
          <a:xfrm>
            <a:off x="6920896" y="359255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19" name="直接连接符 118"/>
          <p:cNvCxnSpPr/>
          <p:nvPr/>
        </p:nvCxnSpPr>
        <p:spPr>
          <a:xfrm>
            <a:off x="7736690" y="4481895"/>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120" name="直接连接符 119"/>
          <p:cNvCxnSpPr/>
          <p:nvPr/>
        </p:nvCxnSpPr>
        <p:spPr>
          <a:xfrm>
            <a:off x="8084124" y="4262587"/>
            <a:ext cx="108000" cy="0"/>
          </a:xfrm>
          <a:prstGeom prst="line">
            <a:avLst/>
          </a:prstGeom>
          <a:ln w="19050"/>
        </p:spPr>
        <p:style>
          <a:lnRef idx="1">
            <a:schemeClr val="dk1"/>
          </a:lnRef>
          <a:fillRef idx="0">
            <a:schemeClr val="dk1"/>
          </a:fillRef>
          <a:effectRef idx="0">
            <a:schemeClr val="dk1"/>
          </a:effectRef>
          <a:fontRef idx="minor">
            <a:schemeClr val="tx1"/>
          </a:fontRef>
        </p:style>
      </p:cxnSp>
      <p:sp>
        <p:nvSpPr>
          <p:cNvPr id="121" name="文本框 104"/>
          <p:cNvSpPr txBox="1"/>
          <p:nvPr/>
        </p:nvSpPr>
        <p:spPr>
          <a:xfrm>
            <a:off x="7154903" y="4751162"/>
            <a:ext cx="595035" cy="338554"/>
          </a:xfrm>
          <a:prstGeom prst="rect">
            <a:avLst/>
          </a:prstGeom>
          <a:noFill/>
        </p:spPr>
        <p:txBody>
          <a:bodyPr wrap="none" rtlCol="0">
            <a:spAutoFit/>
          </a:bodyPr>
          <a:lstStyle/>
          <a:p>
            <a:r>
              <a:rPr lang="zh-CN" altLang="en-US" sz="1600" dirty="0">
                <a:latin typeface="楷体" panose="02010609060101010101" pitchFamily="49" charset="-122"/>
                <a:ea typeface="楷体" panose="02010609060101010101" pitchFamily="49" charset="-122"/>
              </a:rPr>
              <a:t>密度</a:t>
            </a:r>
          </a:p>
        </p:txBody>
      </p:sp>
      <p:sp>
        <p:nvSpPr>
          <p:cNvPr id="122" name="文本框 105"/>
          <p:cNvSpPr txBox="1"/>
          <p:nvPr/>
        </p:nvSpPr>
        <p:spPr>
          <a:xfrm>
            <a:off x="5249497" y="2765238"/>
            <a:ext cx="430887" cy="707886"/>
          </a:xfrm>
          <a:prstGeom prst="rect">
            <a:avLst/>
          </a:prstGeom>
          <a:noFill/>
        </p:spPr>
        <p:txBody>
          <a:bodyPr vert="eaVert" wrap="none" rtlCol="0">
            <a:spAutoFit/>
          </a:bodyPr>
          <a:lstStyle/>
          <a:p>
            <a:r>
              <a:rPr lang="zh-CN" altLang="en-US" sz="1600" dirty="0">
                <a:latin typeface="楷体" panose="02010609060101010101" pitchFamily="49" charset="-122"/>
                <a:ea typeface="楷体" panose="02010609060101010101" pitchFamily="49" charset="-122"/>
              </a:rPr>
              <a:t>含糖率</a:t>
            </a:r>
          </a:p>
        </p:txBody>
      </p:sp>
      <p:cxnSp>
        <p:nvCxnSpPr>
          <p:cNvPr id="123" name="直接连接符 122"/>
          <p:cNvCxnSpPr/>
          <p:nvPr/>
        </p:nvCxnSpPr>
        <p:spPr>
          <a:xfrm>
            <a:off x="7055091" y="4209223"/>
            <a:ext cx="468000" cy="3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7057797" y="2746136"/>
            <a:ext cx="2194" cy="1476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7504671" y="3927228"/>
            <a:ext cx="1152000" cy="3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a:off x="7514616" y="3929007"/>
            <a:ext cx="2194" cy="2880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7" name="文本框 13"/>
          <p:cNvSpPr txBox="1"/>
          <p:nvPr/>
        </p:nvSpPr>
        <p:spPr>
          <a:xfrm>
            <a:off x="3908765" y="4351274"/>
            <a:ext cx="415498"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否</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基本流程</a:t>
            </a:r>
          </a:p>
        </p:txBody>
      </p:sp>
      <p:sp>
        <p:nvSpPr>
          <p:cNvPr id="3" name="文本占位符 2"/>
          <p:cNvSpPr>
            <a:spLocks noGrp="1"/>
          </p:cNvSpPr>
          <p:nvPr>
            <p:ph type="body" sz="quarter" idx="13"/>
          </p:nvPr>
        </p:nvSpPr>
        <p:spPr/>
        <p:txBody>
          <a:bodyPr>
            <a:normAutofit lnSpcReduction="10000"/>
          </a:bodyPr>
          <a:lstStyle/>
          <a:p>
            <a:r>
              <a:rPr lang="zh-CN" altLang="en-US" dirty="0"/>
              <a:t>决策树基于树结构来进行预测</a:t>
            </a:r>
          </a:p>
        </p:txBody>
      </p:sp>
      <p:sp>
        <p:nvSpPr>
          <p:cNvPr id="4" name="内容占位符 3"/>
          <p:cNvSpPr>
            <a:spLocks noGrp="1"/>
          </p:cNvSpPr>
          <p:nvPr>
            <p:ph sz="quarter" idx="14"/>
          </p:nvPr>
        </p:nvSpPr>
        <p:spPr/>
        <p:txBody>
          <a:bodyPr/>
          <a:lstStyle/>
          <a:p>
            <a:endParaRPr lang="zh-CN" altLang="en-US" dirty="0"/>
          </a:p>
        </p:txBody>
      </p:sp>
      <p:sp>
        <p:nvSpPr>
          <p:cNvPr id="5" name="圆角矩形 4"/>
          <p:cNvSpPr/>
          <p:nvPr/>
        </p:nvSpPr>
        <p:spPr>
          <a:xfrm>
            <a:off x="4196055" y="1822016"/>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色泽</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6" name="圆角矩形 5"/>
          <p:cNvSpPr/>
          <p:nvPr/>
        </p:nvSpPr>
        <p:spPr>
          <a:xfrm>
            <a:off x="3466040" y="2836135"/>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根蒂</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7" name="圆角矩形 6"/>
          <p:cNvSpPr/>
          <p:nvPr/>
        </p:nvSpPr>
        <p:spPr>
          <a:xfrm>
            <a:off x="2736025" y="3850254"/>
            <a:ext cx="1080000"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latin typeface="Times" panose="02020603060405020304" pitchFamily="18" charset="0"/>
              </a:rPr>
              <a:t>敲声</a:t>
            </a:r>
            <a:r>
              <a:rPr lang="en-US" altLang="zh-CN" sz="2200" dirty="0">
                <a:latin typeface="Times" panose="02020603060405020304" pitchFamily="18" charset="0"/>
              </a:rPr>
              <a:t>=?</a:t>
            </a:r>
            <a:endParaRPr lang="zh-CN" altLang="en-US" sz="2200" dirty="0">
              <a:latin typeface="Times" panose="02020603060405020304" pitchFamily="18" charset="0"/>
            </a:endParaRPr>
          </a:p>
        </p:txBody>
      </p:sp>
      <p:sp>
        <p:nvSpPr>
          <p:cNvPr id="8" name="椭圆 7"/>
          <p:cNvSpPr/>
          <p:nvPr/>
        </p:nvSpPr>
        <p:spPr>
          <a:xfrm>
            <a:off x="2006010" y="4864372"/>
            <a:ext cx="1080000"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200" dirty="0"/>
              <a:t>好瓜</a:t>
            </a:r>
          </a:p>
        </p:txBody>
      </p:sp>
      <p:cxnSp>
        <p:nvCxnSpPr>
          <p:cNvPr id="9" name="直接连接符 8"/>
          <p:cNvCxnSpPr>
            <a:endCxn id="6" idx="0"/>
          </p:cNvCxnSpPr>
          <p:nvPr/>
        </p:nvCxnSpPr>
        <p:spPr>
          <a:xfrm flipH="1">
            <a:off x="4006040" y="2254018"/>
            <a:ext cx="540000" cy="582119"/>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p:cNvCxnSpPr>
            <a:endCxn id="7" idx="0"/>
          </p:cNvCxnSpPr>
          <p:nvPr/>
        </p:nvCxnSpPr>
        <p:spPr>
          <a:xfrm flipH="1">
            <a:off x="3276025" y="3268137"/>
            <a:ext cx="540000" cy="582119"/>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a:endCxn id="8" idx="0"/>
          </p:cNvCxnSpPr>
          <p:nvPr/>
        </p:nvCxnSpPr>
        <p:spPr>
          <a:xfrm flipH="1">
            <a:off x="2546010" y="4282254"/>
            <a:ext cx="540000" cy="582118"/>
          </a:xfrm>
          <a:prstGeom prst="line">
            <a:avLst/>
          </a:prstGeom>
        </p:spPr>
        <p:style>
          <a:lnRef idx="1">
            <a:schemeClr val="dk1"/>
          </a:lnRef>
          <a:fillRef idx="0">
            <a:schemeClr val="dk1"/>
          </a:fillRef>
          <a:effectRef idx="0">
            <a:schemeClr val="dk1"/>
          </a:effectRef>
          <a:fontRef idx="minor">
            <a:schemeClr val="tx1"/>
          </a:fontRef>
        </p:style>
      </p:cxnSp>
      <p:sp>
        <p:nvSpPr>
          <p:cNvPr id="12" name="文本框 19"/>
          <p:cNvSpPr txBox="1"/>
          <p:nvPr/>
        </p:nvSpPr>
        <p:spPr>
          <a:xfrm>
            <a:off x="3549726" y="2281957"/>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青绿</a:t>
            </a:r>
          </a:p>
        </p:txBody>
      </p:sp>
      <p:sp>
        <p:nvSpPr>
          <p:cNvPr id="13" name="文本框 20"/>
          <p:cNvSpPr txBox="1"/>
          <p:nvPr/>
        </p:nvSpPr>
        <p:spPr>
          <a:xfrm>
            <a:off x="2899696" y="3299469"/>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蜷缩</a:t>
            </a:r>
          </a:p>
        </p:txBody>
      </p:sp>
      <p:sp>
        <p:nvSpPr>
          <p:cNvPr id="14" name="文本框 21"/>
          <p:cNvSpPr txBox="1"/>
          <p:nvPr/>
        </p:nvSpPr>
        <p:spPr>
          <a:xfrm>
            <a:off x="2169681" y="4358863"/>
            <a:ext cx="646331" cy="369332"/>
          </a:xfrm>
          <a:prstGeom prst="rect">
            <a:avLst/>
          </a:prstGeom>
          <a:noFill/>
        </p:spPr>
        <p:txBody>
          <a:bodyPr wrap="none" rtlCol="0">
            <a:spAutoFit/>
          </a:bodyPr>
          <a:lstStyle/>
          <a:p>
            <a:r>
              <a:rPr lang="zh-CN" altLang="en-US" dirty="0">
                <a:latin typeface="楷体" panose="02010609060101010101" pitchFamily="49" charset="-122"/>
                <a:ea typeface="楷体" panose="02010609060101010101" pitchFamily="49" charset="-122"/>
              </a:rPr>
              <a:t>浊响</a:t>
            </a:r>
          </a:p>
        </p:txBody>
      </p:sp>
      <p:cxnSp>
        <p:nvCxnSpPr>
          <p:cNvPr id="15" name="直接连接符 14"/>
          <p:cNvCxnSpPr/>
          <p:nvPr/>
        </p:nvCxnSpPr>
        <p:spPr>
          <a:xfrm>
            <a:off x="4951556" y="2254018"/>
            <a:ext cx="559656" cy="582119"/>
          </a:xfrm>
          <a:prstGeom prst="line">
            <a:avLst/>
          </a:prstGeom>
        </p:spPr>
        <p:style>
          <a:lnRef idx="1">
            <a:schemeClr val="dk1"/>
          </a:lnRef>
          <a:fillRef idx="0">
            <a:schemeClr val="dk1"/>
          </a:fillRef>
          <a:effectRef idx="0">
            <a:schemeClr val="dk1"/>
          </a:effectRef>
          <a:fontRef idx="minor">
            <a:schemeClr val="tx1"/>
          </a:fontRef>
        </p:style>
      </p:cxnSp>
      <p:sp>
        <p:nvSpPr>
          <p:cNvPr id="16" name="文本框 25"/>
          <p:cNvSpPr txBox="1"/>
          <p:nvPr/>
        </p:nvSpPr>
        <p:spPr>
          <a:xfrm>
            <a:off x="5244255" y="2726058"/>
            <a:ext cx="723275"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sp>
        <p:nvSpPr>
          <p:cNvPr id="17" name="文本框 26"/>
          <p:cNvSpPr txBox="1"/>
          <p:nvPr/>
        </p:nvSpPr>
        <p:spPr>
          <a:xfrm>
            <a:off x="5359670" y="2189626"/>
            <a:ext cx="492443"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cxnSp>
        <p:nvCxnSpPr>
          <p:cNvPr id="18" name="直接连接符 17"/>
          <p:cNvCxnSpPr/>
          <p:nvPr/>
        </p:nvCxnSpPr>
        <p:spPr>
          <a:xfrm>
            <a:off x="4186741" y="3273242"/>
            <a:ext cx="559656" cy="582119"/>
          </a:xfrm>
          <a:prstGeom prst="line">
            <a:avLst/>
          </a:prstGeom>
        </p:spPr>
        <p:style>
          <a:lnRef idx="1">
            <a:schemeClr val="dk1"/>
          </a:lnRef>
          <a:fillRef idx="0">
            <a:schemeClr val="dk1"/>
          </a:fillRef>
          <a:effectRef idx="0">
            <a:schemeClr val="dk1"/>
          </a:effectRef>
          <a:fontRef idx="minor">
            <a:schemeClr val="tx1"/>
          </a:fontRef>
        </p:style>
      </p:cxnSp>
      <p:sp>
        <p:nvSpPr>
          <p:cNvPr id="19" name="文本框 28"/>
          <p:cNvSpPr txBox="1"/>
          <p:nvPr/>
        </p:nvSpPr>
        <p:spPr>
          <a:xfrm>
            <a:off x="4479440" y="3745282"/>
            <a:ext cx="723275"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sp>
        <p:nvSpPr>
          <p:cNvPr id="20" name="文本框 29"/>
          <p:cNvSpPr txBox="1"/>
          <p:nvPr/>
        </p:nvSpPr>
        <p:spPr>
          <a:xfrm>
            <a:off x="4594855" y="3208850"/>
            <a:ext cx="492443"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cxnSp>
        <p:nvCxnSpPr>
          <p:cNvPr id="21" name="直接连接符 20"/>
          <p:cNvCxnSpPr/>
          <p:nvPr/>
        </p:nvCxnSpPr>
        <p:spPr>
          <a:xfrm>
            <a:off x="3453285" y="4289693"/>
            <a:ext cx="559656" cy="582119"/>
          </a:xfrm>
          <a:prstGeom prst="line">
            <a:avLst/>
          </a:prstGeom>
        </p:spPr>
        <p:style>
          <a:lnRef idx="1">
            <a:schemeClr val="dk1"/>
          </a:lnRef>
          <a:fillRef idx="0">
            <a:schemeClr val="dk1"/>
          </a:fillRef>
          <a:effectRef idx="0">
            <a:schemeClr val="dk1"/>
          </a:effectRef>
          <a:fontRef idx="minor">
            <a:schemeClr val="tx1"/>
          </a:fontRef>
        </p:style>
      </p:cxnSp>
      <p:sp>
        <p:nvSpPr>
          <p:cNvPr id="22" name="文本框 31"/>
          <p:cNvSpPr txBox="1"/>
          <p:nvPr/>
        </p:nvSpPr>
        <p:spPr>
          <a:xfrm>
            <a:off x="3745984" y="4761733"/>
            <a:ext cx="723275"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sp>
        <p:nvSpPr>
          <p:cNvPr id="23" name="文本框 32"/>
          <p:cNvSpPr txBox="1"/>
          <p:nvPr/>
        </p:nvSpPr>
        <p:spPr>
          <a:xfrm>
            <a:off x="3861399" y="4225301"/>
            <a:ext cx="492443" cy="461665"/>
          </a:xfrm>
          <a:prstGeom prst="rect">
            <a:avLst/>
          </a:prstGeom>
          <a:noFill/>
        </p:spPr>
        <p:txBody>
          <a:bodyPr wrap="none" rtlCol="0">
            <a:spAutoFit/>
          </a:bodyPr>
          <a:lstStyle/>
          <a:p>
            <a:r>
              <a:rPr lang="en-US" altLang="zh-CN" sz="2400" dirty="0">
                <a:latin typeface="Times" panose="02020603060405020304" pitchFamily="18" charset="0"/>
              </a:rPr>
              <a:t>…</a:t>
            </a:r>
            <a:endParaRPr lang="zh-CN" altLang="en-US" sz="2400" dirty="0">
              <a:latin typeface="Times" panose="0202060306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多变量决策树</a:t>
            </a:r>
          </a:p>
        </p:txBody>
      </p:sp>
      <p:sp>
        <p:nvSpPr>
          <p:cNvPr id="3" name="内容占位符 2"/>
          <p:cNvSpPr>
            <a:spLocks noGrp="1"/>
          </p:cNvSpPr>
          <p:nvPr>
            <p:ph idx="1"/>
          </p:nvPr>
        </p:nvSpPr>
        <p:spPr/>
        <p:txBody>
          <a:bodyPr/>
          <a:lstStyle/>
          <a:p>
            <a:r>
              <a:rPr lang="zh-CN" altLang="en-US" dirty="0"/>
              <a:t>多变量决策树</a:t>
            </a:r>
            <a:endParaRPr lang="en-US" altLang="zh-CN" dirty="0"/>
          </a:p>
        </p:txBody>
      </p:sp>
      <p:sp>
        <p:nvSpPr>
          <p:cNvPr id="252" name="圆角矩形 251"/>
          <p:cNvSpPr/>
          <p:nvPr/>
        </p:nvSpPr>
        <p:spPr>
          <a:xfrm>
            <a:off x="1095639" y="2192857"/>
            <a:ext cx="3543178"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latin typeface="Times" panose="02020603060405020304" pitchFamily="18" charset="0"/>
              <a:cs typeface="Times New Roman" panose="02020603050405020304" charset="0"/>
            </a:endParaRPr>
          </a:p>
        </p:txBody>
      </p:sp>
      <p:sp>
        <p:nvSpPr>
          <p:cNvPr id="253" name="椭圆 252"/>
          <p:cNvSpPr/>
          <p:nvPr/>
        </p:nvSpPr>
        <p:spPr>
          <a:xfrm>
            <a:off x="4391772" y="3323332"/>
            <a:ext cx="78664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坏瓜</a:t>
            </a:r>
          </a:p>
        </p:txBody>
      </p:sp>
      <p:sp>
        <p:nvSpPr>
          <p:cNvPr id="254" name="文本框 6"/>
          <p:cNvSpPr txBox="1"/>
          <p:nvPr/>
        </p:nvSpPr>
        <p:spPr>
          <a:xfrm>
            <a:off x="1993139" y="2745867"/>
            <a:ext cx="302639" cy="338554"/>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是</a:t>
            </a:r>
          </a:p>
        </p:txBody>
      </p:sp>
      <p:cxnSp>
        <p:nvCxnSpPr>
          <p:cNvPr id="255" name="直接连接符 254"/>
          <p:cNvCxnSpPr/>
          <p:nvPr/>
        </p:nvCxnSpPr>
        <p:spPr>
          <a:xfrm flipH="1">
            <a:off x="1374980" y="2626807"/>
            <a:ext cx="2055231" cy="621165"/>
          </a:xfrm>
          <a:prstGeom prst="line">
            <a:avLst/>
          </a:prstGeom>
        </p:spPr>
        <p:style>
          <a:lnRef idx="1">
            <a:schemeClr val="dk1"/>
          </a:lnRef>
          <a:fillRef idx="0">
            <a:schemeClr val="dk1"/>
          </a:fillRef>
          <a:effectRef idx="0">
            <a:schemeClr val="dk1"/>
          </a:effectRef>
          <a:fontRef idx="minor">
            <a:schemeClr val="tx1"/>
          </a:fontRef>
        </p:style>
      </p:cxnSp>
      <p:cxnSp>
        <p:nvCxnSpPr>
          <p:cNvPr id="256" name="直接连接符 255"/>
          <p:cNvCxnSpPr/>
          <p:nvPr/>
        </p:nvCxnSpPr>
        <p:spPr>
          <a:xfrm>
            <a:off x="3430209" y="2608973"/>
            <a:ext cx="1108310" cy="749057"/>
          </a:xfrm>
          <a:prstGeom prst="line">
            <a:avLst/>
          </a:prstGeom>
        </p:spPr>
        <p:style>
          <a:lnRef idx="1">
            <a:schemeClr val="dk1"/>
          </a:lnRef>
          <a:fillRef idx="0">
            <a:schemeClr val="dk1"/>
          </a:fillRef>
          <a:effectRef idx="0">
            <a:schemeClr val="dk1"/>
          </a:effectRef>
          <a:fontRef idx="minor">
            <a:schemeClr val="tx1"/>
          </a:fontRef>
        </p:style>
      </p:cxnSp>
      <p:sp>
        <p:nvSpPr>
          <p:cNvPr id="257" name="文本框 9"/>
          <p:cNvSpPr txBox="1"/>
          <p:nvPr/>
        </p:nvSpPr>
        <p:spPr>
          <a:xfrm>
            <a:off x="4706940" y="2745867"/>
            <a:ext cx="302639" cy="338554"/>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否</a:t>
            </a:r>
          </a:p>
        </p:txBody>
      </p:sp>
      <p:sp>
        <p:nvSpPr>
          <p:cNvPr id="258" name="椭圆 257"/>
          <p:cNvSpPr/>
          <p:nvPr/>
        </p:nvSpPr>
        <p:spPr>
          <a:xfrm>
            <a:off x="15640" y="4301135"/>
            <a:ext cx="78664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坏瓜</a:t>
            </a:r>
          </a:p>
        </p:txBody>
      </p:sp>
      <p:sp>
        <p:nvSpPr>
          <p:cNvPr id="259" name="椭圆 258"/>
          <p:cNvSpPr/>
          <p:nvPr/>
        </p:nvSpPr>
        <p:spPr>
          <a:xfrm>
            <a:off x="2350210" y="4301135"/>
            <a:ext cx="786647" cy="432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1600" dirty="0"/>
              <a:t>好瓜</a:t>
            </a:r>
          </a:p>
        </p:txBody>
      </p:sp>
      <p:sp>
        <p:nvSpPr>
          <p:cNvPr id="260" name="文本框 15"/>
          <p:cNvSpPr txBox="1"/>
          <p:nvPr/>
        </p:nvSpPr>
        <p:spPr>
          <a:xfrm>
            <a:off x="493389" y="3817191"/>
            <a:ext cx="302639" cy="338554"/>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是</a:t>
            </a:r>
          </a:p>
        </p:txBody>
      </p:sp>
      <p:cxnSp>
        <p:nvCxnSpPr>
          <p:cNvPr id="261" name="直接连接符 260"/>
          <p:cNvCxnSpPr/>
          <p:nvPr/>
        </p:nvCxnSpPr>
        <p:spPr>
          <a:xfrm flipH="1">
            <a:off x="555639" y="3679972"/>
            <a:ext cx="1051424" cy="606651"/>
          </a:xfrm>
          <a:prstGeom prst="line">
            <a:avLst/>
          </a:prstGeom>
        </p:spPr>
        <p:style>
          <a:lnRef idx="1">
            <a:schemeClr val="dk1"/>
          </a:lnRef>
          <a:fillRef idx="0">
            <a:schemeClr val="dk1"/>
          </a:fillRef>
          <a:effectRef idx="0">
            <a:schemeClr val="dk1"/>
          </a:effectRef>
          <a:fontRef idx="minor">
            <a:schemeClr val="tx1"/>
          </a:fontRef>
        </p:style>
      </p:cxnSp>
      <p:cxnSp>
        <p:nvCxnSpPr>
          <p:cNvPr id="262" name="直接连接符 261"/>
          <p:cNvCxnSpPr/>
          <p:nvPr/>
        </p:nvCxnSpPr>
        <p:spPr>
          <a:xfrm>
            <a:off x="1886465" y="3667272"/>
            <a:ext cx="1003745" cy="621165"/>
          </a:xfrm>
          <a:prstGeom prst="line">
            <a:avLst/>
          </a:prstGeom>
        </p:spPr>
        <p:style>
          <a:lnRef idx="1">
            <a:schemeClr val="dk1"/>
          </a:lnRef>
          <a:fillRef idx="0">
            <a:schemeClr val="dk1"/>
          </a:fillRef>
          <a:effectRef idx="0">
            <a:schemeClr val="dk1"/>
          </a:effectRef>
          <a:fontRef idx="minor">
            <a:schemeClr val="tx1"/>
          </a:fontRef>
        </p:style>
      </p:cxnSp>
      <p:sp>
        <p:nvSpPr>
          <p:cNvPr id="263" name="文本框 18"/>
          <p:cNvSpPr txBox="1"/>
          <p:nvPr/>
        </p:nvSpPr>
        <p:spPr>
          <a:xfrm>
            <a:off x="2536963" y="3817191"/>
            <a:ext cx="302639" cy="338554"/>
          </a:xfrm>
          <a:prstGeom prst="rect">
            <a:avLst/>
          </a:prstGeom>
          <a:noFill/>
        </p:spPr>
        <p:txBody>
          <a:bodyPr wrap="square" rtlCol="0">
            <a:spAutoFit/>
          </a:bodyPr>
          <a:lstStyle/>
          <a:p>
            <a:r>
              <a:rPr lang="zh-CN" altLang="en-US" sz="1600" dirty="0">
                <a:latin typeface="楷体" panose="02010609060101010101" pitchFamily="49" charset="-122"/>
                <a:ea typeface="楷体" panose="02010609060101010101" pitchFamily="49" charset="-122"/>
              </a:rPr>
              <a:t>否</a:t>
            </a:r>
          </a:p>
        </p:txBody>
      </p:sp>
      <p:graphicFrame>
        <p:nvGraphicFramePr>
          <p:cNvPr id="264" name="对象 263"/>
          <p:cNvGraphicFramePr>
            <a:graphicFrameLocks noChangeAspect="1"/>
          </p:cNvGraphicFramePr>
          <p:nvPr/>
        </p:nvGraphicFramePr>
        <p:xfrm>
          <a:off x="1147727" y="2297641"/>
          <a:ext cx="3375758" cy="223826"/>
        </p:xfrm>
        <a:graphic>
          <a:graphicData uri="http://schemas.openxmlformats.org/presentationml/2006/ole">
            <mc:AlternateContent xmlns:mc="http://schemas.openxmlformats.org/markup-compatibility/2006">
              <mc:Choice xmlns:v="urn:schemas-microsoft-com:vml" Requires="v">
                <p:oleObj name="Formula" r:id="rId2" imgW="21431250" imgH="1419225" progId="Equation.Ribbit">
                  <p:embed/>
                </p:oleObj>
              </mc:Choice>
              <mc:Fallback>
                <p:oleObj name="Formula" r:id="rId2" imgW="21431250" imgH="1419225" progId="Equation.Ribbit">
                  <p:embed/>
                  <p:pic>
                    <p:nvPicPr>
                      <p:cNvPr id="0" name="图片 27653"/>
                      <p:cNvPicPr/>
                      <p:nvPr/>
                    </p:nvPicPr>
                    <p:blipFill>
                      <a:blip r:embed="rId3"/>
                      <a:stretch>
                        <a:fillRect/>
                      </a:stretch>
                    </p:blipFill>
                    <p:spPr>
                      <a:xfrm>
                        <a:off x="1147727" y="2297641"/>
                        <a:ext cx="3375758" cy="223826"/>
                      </a:xfrm>
                      <a:prstGeom prst="rect">
                        <a:avLst/>
                      </a:prstGeom>
                    </p:spPr>
                  </p:pic>
                </p:oleObj>
              </mc:Fallback>
            </mc:AlternateContent>
          </a:graphicData>
        </a:graphic>
      </p:graphicFrame>
      <p:graphicFrame>
        <p:nvGraphicFramePr>
          <p:cNvPr id="266" name="对象 265"/>
          <p:cNvGraphicFramePr>
            <a:graphicFrameLocks noChangeAspect="1"/>
          </p:cNvGraphicFramePr>
          <p:nvPr/>
        </p:nvGraphicFramePr>
        <p:xfrm>
          <a:off x="2232256" y="3409769"/>
          <a:ext cx="135158" cy="216000"/>
        </p:xfrm>
        <a:graphic>
          <a:graphicData uri="http://schemas.openxmlformats.org/presentationml/2006/ole">
            <mc:AlternateContent xmlns:mc="http://schemas.openxmlformats.org/markup-compatibility/2006">
              <mc:Choice xmlns:v="urn:schemas-microsoft-com:vml" Requires="v">
                <p:oleObj name="Formula" r:id="rId4" imgW="647700" imgH="1028700" progId="Equation.Ribbit">
                  <p:embed/>
                </p:oleObj>
              </mc:Choice>
              <mc:Fallback>
                <p:oleObj name="Formula" r:id="rId4" imgW="647700" imgH="1028700" progId="Equation.Ribbit">
                  <p:embed/>
                  <p:pic>
                    <p:nvPicPr>
                      <p:cNvPr id="0" name="图片 27654"/>
                      <p:cNvPicPr/>
                      <p:nvPr/>
                    </p:nvPicPr>
                    <p:blipFill>
                      <a:blip r:embed="rId5"/>
                      <a:stretch>
                        <a:fillRect/>
                      </a:stretch>
                    </p:blipFill>
                    <p:spPr>
                      <a:xfrm>
                        <a:off x="2232256" y="3409769"/>
                        <a:ext cx="135158" cy="216000"/>
                      </a:xfrm>
                      <a:prstGeom prst="rect">
                        <a:avLst/>
                      </a:prstGeom>
                    </p:spPr>
                  </p:pic>
                </p:oleObj>
              </mc:Fallback>
            </mc:AlternateContent>
          </a:graphicData>
        </a:graphic>
      </p:graphicFrame>
      <p:graphicFrame>
        <p:nvGraphicFramePr>
          <p:cNvPr id="267" name="对象 266"/>
          <p:cNvGraphicFramePr>
            <a:graphicFrameLocks noChangeAspect="1"/>
          </p:cNvGraphicFramePr>
          <p:nvPr/>
        </p:nvGraphicFramePr>
        <p:xfrm>
          <a:off x="523859" y="3403504"/>
          <a:ext cx="135158" cy="216000"/>
        </p:xfrm>
        <a:graphic>
          <a:graphicData uri="http://schemas.openxmlformats.org/presentationml/2006/ole">
            <mc:AlternateContent xmlns:mc="http://schemas.openxmlformats.org/markup-compatibility/2006">
              <mc:Choice xmlns:v="urn:schemas-microsoft-com:vml" Requires="v">
                <p:oleObj name="Formula" r:id="rId6" imgW="647700" imgH="1028700" progId="Equation.Ribbit">
                  <p:embed/>
                </p:oleObj>
              </mc:Choice>
              <mc:Fallback>
                <p:oleObj name="Formula" r:id="rId6" imgW="647700" imgH="1028700" progId="Equation.Ribbit">
                  <p:embed/>
                  <p:pic>
                    <p:nvPicPr>
                      <p:cNvPr id="0" name="图片 27655"/>
                      <p:cNvPicPr/>
                      <p:nvPr/>
                    </p:nvPicPr>
                    <p:blipFill>
                      <a:blip r:embed="rId5"/>
                      <a:stretch>
                        <a:fillRect/>
                      </a:stretch>
                    </p:blipFill>
                    <p:spPr>
                      <a:xfrm>
                        <a:off x="523859" y="3403504"/>
                        <a:ext cx="135158" cy="216000"/>
                      </a:xfrm>
                      <a:prstGeom prst="rect">
                        <a:avLst/>
                      </a:prstGeom>
                    </p:spPr>
                  </p:pic>
                </p:oleObj>
              </mc:Fallback>
            </mc:AlternateContent>
          </a:graphicData>
        </a:graphic>
      </p:graphicFrame>
      <p:sp>
        <p:nvSpPr>
          <p:cNvPr id="268" name="圆角矩形 267"/>
          <p:cNvSpPr/>
          <p:nvPr/>
        </p:nvSpPr>
        <p:spPr>
          <a:xfrm>
            <a:off x="120619" y="3288635"/>
            <a:ext cx="3610049" cy="4320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600" dirty="0">
              <a:latin typeface="Times" panose="02020603060405020304" pitchFamily="18" charset="0"/>
              <a:cs typeface="Times New Roman" panose="02020603050405020304" charset="0"/>
            </a:endParaRPr>
          </a:p>
        </p:txBody>
      </p:sp>
      <p:cxnSp>
        <p:nvCxnSpPr>
          <p:cNvPr id="275" name="直接箭头连接符 274"/>
          <p:cNvCxnSpPr/>
          <p:nvPr/>
        </p:nvCxnSpPr>
        <p:spPr>
          <a:xfrm flipH="1" flipV="1">
            <a:off x="6123669" y="2813877"/>
            <a:ext cx="0" cy="252000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cxnSp>
        <p:nvCxnSpPr>
          <p:cNvPr id="276" name="直接箭头连接符 275"/>
          <p:cNvCxnSpPr/>
          <p:nvPr/>
        </p:nvCxnSpPr>
        <p:spPr>
          <a:xfrm>
            <a:off x="6115472" y="5333937"/>
            <a:ext cx="3060000" cy="0"/>
          </a:xfrm>
          <a:prstGeom prst="straightConnector1">
            <a:avLst/>
          </a:prstGeom>
          <a:ln w="19050">
            <a:headEnd type="none" w="med" len="lg"/>
            <a:tailEnd type="triangle" w="lg" len="lg"/>
          </a:ln>
        </p:spPr>
        <p:style>
          <a:lnRef idx="1">
            <a:schemeClr val="dk1"/>
          </a:lnRef>
          <a:fillRef idx="0">
            <a:schemeClr val="dk1"/>
          </a:fillRef>
          <a:effectRef idx="0">
            <a:schemeClr val="dk1"/>
          </a:effectRef>
          <a:fontRef idx="minor">
            <a:schemeClr val="tx1"/>
          </a:fontRef>
        </p:style>
      </p:cxnSp>
      <p:sp>
        <p:nvSpPr>
          <p:cNvPr id="277" name="文本框 5"/>
          <p:cNvSpPr txBox="1"/>
          <p:nvPr/>
        </p:nvSpPr>
        <p:spPr>
          <a:xfrm>
            <a:off x="5933573" y="5252412"/>
            <a:ext cx="274434" cy="307777"/>
          </a:xfrm>
          <a:prstGeom prst="rect">
            <a:avLst/>
          </a:prstGeom>
          <a:noFill/>
        </p:spPr>
        <p:txBody>
          <a:bodyPr wrap="none" rtlCol="0">
            <a:spAutoFit/>
          </a:bodyPr>
          <a:lstStyle/>
          <a:p>
            <a:r>
              <a:rPr lang="en-US" altLang="zh-CN" sz="1400" dirty="0">
                <a:latin typeface="Times"/>
              </a:rPr>
              <a:t>0</a:t>
            </a:r>
            <a:endParaRPr lang="zh-CN" altLang="en-US" sz="1400" dirty="0">
              <a:latin typeface="Times"/>
            </a:endParaRPr>
          </a:p>
        </p:txBody>
      </p:sp>
      <p:cxnSp>
        <p:nvCxnSpPr>
          <p:cNvPr id="278" name="直接连接符 277"/>
          <p:cNvCxnSpPr/>
          <p:nvPr/>
        </p:nvCxnSpPr>
        <p:spPr>
          <a:xfrm>
            <a:off x="6753479" y="5262377"/>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79" name="直接连接符 278"/>
          <p:cNvCxnSpPr/>
          <p:nvPr/>
        </p:nvCxnSpPr>
        <p:spPr>
          <a:xfrm>
            <a:off x="7375669" y="5262377"/>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80" name="直接连接符 279"/>
          <p:cNvCxnSpPr/>
          <p:nvPr/>
        </p:nvCxnSpPr>
        <p:spPr>
          <a:xfrm>
            <a:off x="7997859" y="5262377"/>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81" name="直接连接符 280"/>
          <p:cNvCxnSpPr/>
          <p:nvPr/>
        </p:nvCxnSpPr>
        <p:spPr>
          <a:xfrm>
            <a:off x="8620049" y="5262377"/>
            <a:ext cx="0" cy="72000"/>
          </a:xfrm>
          <a:prstGeom prst="line">
            <a:avLst/>
          </a:prstGeom>
          <a:ln w="12700"/>
        </p:spPr>
        <p:style>
          <a:lnRef idx="1">
            <a:schemeClr val="dk1"/>
          </a:lnRef>
          <a:fillRef idx="0">
            <a:schemeClr val="dk1"/>
          </a:fillRef>
          <a:effectRef idx="0">
            <a:schemeClr val="dk1"/>
          </a:effectRef>
          <a:fontRef idx="minor">
            <a:schemeClr val="tx1"/>
          </a:fontRef>
        </p:style>
      </p:cxnSp>
      <p:sp>
        <p:nvSpPr>
          <p:cNvPr id="282" name="文本框 10"/>
          <p:cNvSpPr txBox="1"/>
          <p:nvPr/>
        </p:nvSpPr>
        <p:spPr>
          <a:xfrm>
            <a:off x="6524882" y="5290954"/>
            <a:ext cx="409086" cy="307777"/>
          </a:xfrm>
          <a:prstGeom prst="rect">
            <a:avLst/>
          </a:prstGeom>
          <a:noFill/>
        </p:spPr>
        <p:txBody>
          <a:bodyPr wrap="none" rtlCol="0">
            <a:spAutoFit/>
          </a:bodyPr>
          <a:lstStyle/>
          <a:p>
            <a:r>
              <a:rPr lang="en-US" altLang="zh-CN" sz="1400" dirty="0">
                <a:latin typeface="Times"/>
              </a:rPr>
              <a:t>0.2</a:t>
            </a:r>
            <a:endParaRPr lang="zh-CN" altLang="en-US" sz="1400" dirty="0">
              <a:latin typeface="Times"/>
            </a:endParaRPr>
          </a:p>
        </p:txBody>
      </p:sp>
      <p:sp>
        <p:nvSpPr>
          <p:cNvPr id="283" name="文本框 11"/>
          <p:cNvSpPr txBox="1"/>
          <p:nvPr/>
        </p:nvSpPr>
        <p:spPr>
          <a:xfrm>
            <a:off x="7147303" y="5290954"/>
            <a:ext cx="409086" cy="307777"/>
          </a:xfrm>
          <a:prstGeom prst="rect">
            <a:avLst/>
          </a:prstGeom>
          <a:noFill/>
        </p:spPr>
        <p:txBody>
          <a:bodyPr wrap="none" rtlCol="0">
            <a:spAutoFit/>
          </a:bodyPr>
          <a:lstStyle/>
          <a:p>
            <a:r>
              <a:rPr lang="en-US" altLang="zh-CN" sz="1400" dirty="0">
                <a:latin typeface="Times"/>
              </a:rPr>
              <a:t>0.4</a:t>
            </a:r>
            <a:endParaRPr lang="zh-CN" altLang="en-US" sz="1400" dirty="0">
              <a:latin typeface="Times"/>
            </a:endParaRPr>
          </a:p>
        </p:txBody>
      </p:sp>
      <p:sp>
        <p:nvSpPr>
          <p:cNvPr id="284" name="文本框 12"/>
          <p:cNvSpPr txBox="1"/>
          <p:nvPr/>
        </p:nvSpPr>
        <p:spPr>
          <a:xfrm>
            <a:off x="7769724" y="5290954"/>
            <a:ext cx="409086" cy="307777"/>
          </a:xfrm>
          <a:prstGeom prst="rect">
            <a:avLst/>
          </a:prstGeom>
          <a:noFill/>
        </p:spPr>
        <p:txBody>
          <a:bodyPr wrap="none" rtlCol="0">
            <a:spAutoFit/>
          </a:bodyPr>
          <a:lstStyle/>
          <a:p>
            <a:r>
              <a:rPr lang="en-US" altLang="zh-CN" sz="1400" dirty="0">
                <a:latin typeface="Times"/>
              </a:rPr>
              <a:t>0.6</a:t>
            </a:r>
            <a:endParaRPr lang="zh-CN" altLang="en-US" sz="1400" dirty="0">
              <a:latin typeface="Times"/>
            </a:endParaRPr>
          </a:p>
        </p:txBody>
      </p:sp>
      <p:sp>
        <p:nvSpPr>
          <p:cNvPr id="285" name="文本框 13"/>
          <p:cNvSpPr txBox="1"/>
          <p:nvPr/>
        </p:nvSpPr>
        <p:spPr>
          <a:xfrm>
            <a:off x="8392145" y="5290954"/>
            <a:ext cx="409086" cy="307777"/>
          </a:xfrm>
          <a:prstGeom prst="rect">
            <a:avLst/>
          </a:prstGeom>
          <a:noFill/>
        </p:spPr>
        <p:txBody>
          <a:bodyPr wrap="none" rtlCol="0">
            <a:spAutoFit/>
          </a:bodyPr>
          <a:lstStyle/>
          <a:p>
            <a:r>
              <a:rPr lang="en-US" altLang="zh-CN" sz="1400" dirty="0">
                <a:latin typeface="Times"/>
              </a:rPr>
              <a:t>0.8</a:t>
            </a:r>
            <a:endParaRPr lang="zh-CN" altLang="en-US" sz="1400" dirty="0">
              <a:latin typeface="Times"/>
            </a:endParaRPr>
          </a:p>
        </p:txBody>
      </p:sp>
      <p:cxnSp>
        <p:nvCxnSpPr>
          <p:cNvPr id="286" name="直接连接符 285"/>
          <p:cNvCxnSpPr/>
          <p:nvPr/>
        </p:nvCxnSpPr>
        <p:spPr>
          <a:xfrm rot="5400000">
            <a:off x="6160029" y="3427208"/>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87" name="直接连接符 286"/>
          <p:cNvCxnSpPr/>
          <p:nvPr/>
        </p:nvCxnSpPr>
        <p:spPr>
          <a:xfrm rot="5400000">
            <a:off x="6160029" y="4050784"/>
            <a:ext cx="0" cy="72000"/>
          </a:xfrm>
          <a:prstGeom prst="line">
            <a:avLst/>
          </a:prstGeom>
          <a:ln w="12700"/>
        </p:spPr>
        <p:style>
          <a:lnRef idx="1">
            <a:schemeClr val="dk1"/>
          </a:lnRef>
          <a:fillRef idx="0">
            <a:schemeClr val="dk1"/>
          </a:fillRef>
          <a:effectRef idx="0">
            <a:schemeClr val="dk1"/>
          </a:effectRef>
          <a:fontRef idx="minor">
            <a:schemeClr val="tx1"/>
          </a:fontRef>
        </p:style>
      </p:cxnSp>
      <p:cxnSp>
        <p:nvCxnSpPr>
          <p:cNvPr id="288" name="直接连接符 287"/>
          <p:cNvCxnSpPr/>
          <p:nvPr/>
        </p:nvCxnSpPr>
        <p:spPr>
          <a:xfrm rot="5400000">
            <a:off x="6160029" y="4674360"/>
            <a:ext cx="0" cy="72000"/>
          </a:xfrm>
          <a:prstGeom prst="line">
            <a:avLst/>
          </a:prstGeom>
          <a:ln w="12700"/>
        </p:spPr>
        <p:style>
          <a:lnRef idx="1">
            <a:schemeClr val="dk1"/>
          </a:lnRef>
          <a:fillRef idx="0">
            <a:schemeClr val="dk1"/>
          </a:fillRef>
          <a:effectRef idx="0">
            <a:schemeClr val="dk1"/>
          </a:effectRef>
          <a:fontRef idx="minor">
            <a:schemeClr val="tx1"/>
          </a:fontRef>
        </p:style>
      </p:cxnSp>
      <p:sp>
        <p:nvSpPr>
          <p:cNvPr id="289" name="文本框 17"/>
          <p:cNvSpPr txBox="1"/>
          <p:nvPr/>
        </p:nvSpPr>
        <p:spPr>
          <a:xfrm>
            <a:off x="5703072" y="4556473"/>
            <a:ext cx="409086" cy="307777"/>
          </a:xfrm>
          <a:prstGeom prst="rect">
            <a:avLst/>
          </a:prstGeom>
          <a:noFill/>
        </p:spPr>
        <p:txBody>
          <a:bodyPr wrap="none" rtlCol="0">
            <a:spAutoFit/>
          </a:bodyPr>
          <a:lstStyle/>
          <a:p>
            <a:r>
              <a:rPr lang="en-US" altLang="zh-CN" sz="1400" dirty="0">
                <a:latin typeface="Times"/>
              </a:rPr>
              <a:t>0.2</a:t>
            </a:r>
            <a:endParaRPr lang="zh-CN" altLang="en-US" sz="1400" dirty="0">
              <a:latin typeface="Times"/>
            </a:endParaRPr>
          </a:p>
        </p:txBody>
      </p:sp>
      <p:sp>
        <p:nvSpPr>
          <p:cNvPr id="290" name="文本框 18"/>
          <p:cNvSpPr txBox="1"/>
          <p:nvPr/>
        </p:nvSpPr>
        <p:spPr>
          <a:xfrm>
            <a:off x="5703072" y="3932897"/>
            <a:ext cx="409086" cy="307777"/>
          </a:xfrm>
          <a:prstGeom prst="rect">
            <a:avLst/>
          </a:prstGeom>
          <a:noFill/>
        </p:spPr>
        <p:txBody>
          <a:bodyPr wrap="none" rtlCol="0">
            <a:spAutoFit/>
          </a:bodyPr>
          <a:lstStyle/>
          <a:p>
            <a:r>
              <a:rPr lang="en-US" altLang="zh-CN" sz="1400" dirty="0">
                <a:latin typeface="Times"/>
              </a:rPr>
              <a:t>0.4</a:t>
            </a:r>
            <a:endParaRPr lang="zh-CN" altLang="en-US" sz="1400" dirty="0">
              <a:latin typeface="Times"/>
            </a:endParaRPr>
          </a:p>
        </p:txBody>
      </p:sp>
      <p:sp>
        <p:nvSpPr>
          <p:cNvPr id="291" name="文本框 19"/>
          <p:cNvSpPr txBox="1"/>
          <p:nvPr/>
        </p:nvSpPr>
        <p:spPr>
          <a:xfrm>
            <a:off x="5703072" y="3309321"/>
            <a:ext cx="409086" cy="307777"/>
          </a:xfrm>
          <a:prstGeom prst="rect">
            <a:avLst/>
          </a:prstGeom>
          <a:noFill/>
        </p:spPr>
        <p:txBody>
          <a:bodyPr wrap="none" rtlCol="0">
            <a:spAutoFit/>
          </a:bodyPr>
          <a:lstStyle/>
          <a:p>
            <a:r>
              <a:rPr lang="en-US" altLang="zh-CN" sz="1400" dirty="0">
                <a:latin typeface="Times"/>
              </a:rPr>
              <a:t>0.6</a:t>
            </a:r>
            <a:endParaRPr lang="zh-CN" altLang="en-US" sz="1400" dirty="0">
              <a:latin typeface="Times"/>
            </a:endParaRPr>
          </a:p>
        </p:txBody>
      </p:sp>
      <p:grpSp>
        <p:nvGrpSpPr>
          <p:cNvPr id="292" name="组合 291"/>
          <p:cNvGrpSpPr/>
          <p:nvPr/>
        </p:nvGrpSpPr>
        <p:grpSpPr>
          <a:xfrm>
            <a:off x="6224818" y="3050265"/>
            <a:ext cx="953322" cy="597182"/>
            <a:chOff x="2902949" y="2313167"/>
            <a:chExt cx="953322" cy="597182"/>
          </a:xfrm>
        </p:grpSpPr>
        <p:grpSp>
          <p:nvGrpSpPr>
            <p:cNvPr id="293" name="组合 292"/>
            <p:cNvGrpSpPr/>
            <p:nvPr/>
          </p:nvGrpSpPr>
          <p:grpSpPr>
            <a:xfrm>
              <a:off x="2902949" y="2313167"/>
              <a:ext cx="953322" cy="597182"/>
              <a:chOff x="5860991" y="1513622"/>
              <a:chExt cx="953322" cy="597182"/>
            </a:xfrm>
          </p:grpSpPr>
          <p:sp>
            <p:nvSpPr>
              <p:cNvPr id="297" name="矩形 296"/>
              <p:cNvSpPr/>
              <p:nvPr/>
            </p:nvSpPr>
            <p:spPr>
              <a:xfrm>
                <a:off x="5860991" y="1521176"/>
                <a:ext cx="936000" cy="576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298" name="文本框 26"/>
              <p:cNvSpPr txBox="1"/>
              <p:nvPr/>
            </p:nvSpPr>
            <p:spPr>
              <a:xfrm>
                <a:off x="6219278" y="1513622"/>
                <a:ext cx="595035" cy="338554"/>
              </a:xfrm>
              <a:prstGeom prst="rect">
                <a:avLst/>
              </a:prstGeom>
              <a:noFill/>
            </p:spPr>
            <p:txBody>
              <a:bodyPr wrap="none" rtlCol="0">
                <a:spAutoFit/>
              </a:bodyPr>
              <a:lstStyle/>
              <a:p>
                <a:r>
                  <a:rPr lang="zh-CN" altLang="en-US" sz="1600" dirty="0">
                    <a:latin typeface="楷体" panose="02010609060101010101" pitchFamily="49" charset="-122"/>
                    <a:ea typeface="楷体" panose="02010609060101010101" pitchFamily="49" charset="-122"/>
                  </a:rPr>
                  <a:t>好瓜</a:t>
                </a:r>
              </a:p>
            </p:txBody>
          </p:sp>
          <p:sp>
            <p:nvSpPr>
              <p:cNvPr id="299" name="文本框 27"/>
              <p:cNvSpPr txBox="1"/>
              <p:nvPr/>
            </p:nvSpPr>
            <p:spPr>
              <a:xfrm>
                <a:off x="6219278" y="1772250"/>
                <a:ext cx="595035" cy="338554"/>
              </a:xfrm>
              <a:prstGeom prst="rect">
                <a:avLst/>
              </a:prstGeom>
              <a:noFill/>
            </p:spPr>
            <p:txBody>
              <a:bodyPr wrap="none" rtlCol="0">
                <a:spAutoFit/>
              </a:bodyPr>
              <a:lstStyle/>
              <a:p>
                <a:r>
                  <a:rPr lang="zh-CN" altLang="en-US" sz="1600" dirty="0">
                    <a:latin typeface="楷体" panose="02010609060101010101" pitchFamily="49" charset="-122"/>
                    <a:ea typeface="楷体" panose="02010609060101010101" pitchFamily="49" charset="-122"/>
                  </a:rPr>
                  <a:t>坏瓜</a:t>
                </a:r>
              </a:p>
            </p:txBody>
          </p:sp>
          <p:cxnSp>
            <p:nvCxnSpPr>
              <p:cNvPr id="300" name="直接连接符 299"/>
              <p:cNvCxnSpPr/>
              <p:nvPr/>
            </p:nvCxnSpPr>
            <p:spPr>
              <a:xfrm>
                <a:off x="6001969" y="1949727"/>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294" name="组合 293"/>
            <p:cNvGrpSpPr/>
            <p:nvPr/>
          </p:nvGrpSpPr>
          <p:grpSpPr>
            <a:xfrm>
              <a:off x="3043927" y="2444745"/>
              <a:ext cx="108000" cy="108000"/>
              <a:chOff x="5476803" y="2392530"/>
              <a:chExt cx="108000" cy="108000"/>
            </a:xfrm>
          </p:grpSpPr>
          <p:cxnSp>
            <p:nvCxnSpPr>
              <p:cNvPr id="295" name="直接连接符 29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296" name="直接连接符 29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grpSp>
        <p:nvGrpSpPr>
          <p:cNvPr id="301" name="组合 300"/>
          <p:cNvGrpSpPr/>
          <p:nvPr/>
        </p:nvGrpSpPr>
        <p:grpSpPr>
          <a:xfrm>
            <a:off x="8272547" y="3826755"/>
            <a:ext cx="108000" cy="108000"/>
            <a:chOff x="5476803" y="2392530"/>
            <a:chExt cx="108000" cy="108000"/>
          </a:xfrm>
        </p:grpSpPr>
        <p:cxnSp>
          <p:nvCxnSpPr>
            <p:cNvPr id="302" name="直接连接符 301"/>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03" name="直接连接符 302"/>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04" name="组合 303"/>
          <p:cNvGrpSpPr/>
          <p:nvPr/>
        </p:nvGrpSpPr>
        <p:grpSpPr>
          <a:xfrm>
            <a:off x="8463047" y="4188705"/>
            <a:ext cx="108000" cy="108000"/>
            <a:chOff x="5476803" y="2392530"/>
            <a:chExt cx="108000" cy="108000"/>
          </a:xfrm>
        </p:grpSpPr>
        <p:cxnSp>
          <p:nvCxnSpPr>
            <p:cNvPr id="305" name="直接连接符 304"/>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06" name="直接连接符 305"/>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07" name="组合 306"/>
          <p:cNvGrpSpPr/>
          <p:nvPr/>
        </p:nvGrpSpPr>
        <p:grpSpPr>
          <a:xfrm>
            <a:off x="8145747" y="4476604"/>
            <a:ext cx="108000" cy="108000"/>
            <a:chOff x="5476803" y="2392530"/>
            <a:chExt cx="108000" cy="108000"/>
          </a:xfrm>
        </p:grpSpPr>
        <p:cxnSp>
          <p:nvCxnSpPr>
            <p:cNvPr id="308" name="直接连接符 307"/>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09" name="直接连接符 308"/>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10" name="组合 309"/>
          <p:cNvGrpSpPr/>
          <p:nvPr/>
        </p:nvGrpSpPr>
        <p:grpSpPr>
          <a:xfrm>
            <a:off x="7971173" y="4318700"/>
            <a:ext cx="108000" cy="108000"/>
            <a:chOff x="5476803" y="2392530"/>
            <a:chExt cx="108000" cy="108000"/>
          </a:xfrm>
        </p:grpSpPr>
        <p:cxnSp>
          <p:nvCxnSpPr>
            <p:cNvPr id="311" name="直接连接符 310"/>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12" name="直接连接符 311"/>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13" name="组合 312"/>
          <p:cNvGrpSpPr/>
          <p:nvPr/>
        </p:nvGrpSpPr>
        <p:grpSpPr>
          <a:xfrm>
            <a:off x="7610246" y="4561049"/>
            <a:ext cx="108000" cy="108000"/>
            <a:chOff x="5476803" y="2392530"/>
            <a:chExt cx="108000" cy="108000"/>
          </a:xfrm>
        </p:grpSpPr>
        <p:cxnSp>
          <p:nvCxnSpPr>
            <p:cNvPr id="314" name="直接连接符 313"/>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15" name="直接连接符 314"/>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16" name="组合 315"/>
          <p:cNvGrpSpPr/>
          <p:nvPr/>
        </p:nvGrpSpPr>
        <p:grpSpPr>
          <a:xfrm>
            <a:off x="7329558" y="4478378"/>
            <a:ext cx="108000" cy="108000"/>
            <a:chOff x="5476803" y="2392530"/>
            <a:chExt cx="108000" cy="108000"/>
          </a:xfrm>
        </p:grpSpPr>
        <p:cxnSp>
          <p:nvCxnSpPr>
            <p:cNvPr id="317" name="直接连接符 316"/>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18" name="直接连接符 317"/>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19" name="组合 318"/>
          <p:cNvGrpSpPr/>
          <p:nvPr/>
        </p:nvGrpSpPr>
        <p:grpSpPr>
          <a:xfrm>
            <a:off x="7580351" y="4827017"/>
            <a:ext cx="108000" cy="108000"/>
            <a:chOff x="5476803" y="2392530"/>
            <a:chExt cx="108000" cy="108000"/>
          </a:xfrm>
        </p:grpSpPr>
        <p:cxnSp>
          <p:nvCxnSpPr>
            <p:cNvPr id="320" name="直接连接符 319"/>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1" name="直接连接符 320"/>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grpSp>
        <p:nvGrpSpPr>
          <p:cNvPr id="322" name="组合 321"/>
          <p:cNvGrpSpPr/>
          <p:nvPr/>
        </p:nvGrpSpPr>
        <p:grpSpPr>
          <a:xfrm>
            <a:off x="7437476" y="4571747"/>
            <a:ext cx="108000" cy="108000"/>
            <a:chOff x="5476803" y="2392530"/>
            <a:chExt cx="108000" cy="108000"/>
          </a:xfrm>
        </p:grpSpPr>
        <p:cxnSp>
          <p:nvCxnSpPr>
            <p:cNvPr id="323" name="直接连接符 322"/>
            <p:cNvCxnSpPr/>
            <p:nvPr/>
          </p:nvCxnSpPr>
          <p:spPr>
            <a:xfrm>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4" name="直接连接符 323"/>
            <p:cNvCxnSpPr/>
            <p:nvPr/>
          </p:nvCxnSpPr>
          <p:spPr>
            <a:xfrm rot="5400000">
              <a:off x="5476803" y="2446530"/>
              <a:ext cx="108000" cy="0"/>
            </a:xfrm>
            <a:prstGeom prst="line">
              <a:avLst/>
            </a:prstGeom>
            <a:ln w="19050"/>
          </p:spPr>
          <p:style>
            <a:lnRef idx="1">
              <a:schemeClr val="dk1"/>
            </a:lnRef>
            <a:fillRef idx="0">
              <a:schemeClr val="dk1"/>
            </a:fillRef>
            <a:effectRef idx="0">
              <a:schemeClr val="dk1"/>
            </a:effectRef>
            <a:fontRef idx="minor">
              <a:schemeClr val="tx1"/>
            </a:fontRef>
          </p:style>
        </p:cxnSp>
      </p:grpSp>
      <p:cxnSp>
        <p:nvCxnSpPr>
          <p:cNvPr id="325" name="直接连接符 324"/>
          <p:cNvCxnSpPr/>
          <p:nvPr/>
        </p:nvCxnSpPr>
        <p:spPr>
          <a:xfrm>
            <a:off x="8199747" y="5041614"/>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6" name="直接连接符 325"/>
          <p:cNvCxnSpPr/>
          <p:nvPr/>
        </p:nvCxnSpPr>
        <p:spPr>
          <a:xfrm>
            <a:off x="6924852" y="4511193"/>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7" name="直接连接符 326"/>
          <p:cNvCxnSpPr/>
          <p:nvPr/>
        </p:nvCxnSpPr>
        <p:spPr>
          <a:xfrm>
            <a:off x="6950277" y="5168418"/>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8" name="直接连接符 327"/>
          <p:cNvCxnSpPr/>
          <p:nvPr/>
        </p:nvCxnSpPr>
        <p:spPr>
          <a:xfrm>
            <a:off x="7122538" y="5004887"/>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29" name="直接连接符 328"/>
          <p:cNvCxnSpPr/>
          <p:nvPr/>
        </p:nvCxnSpPr>
        <p:spPr>
          <a:xfrm>
            <a:off x="8115694" y="4852818"/>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30" name="直接连接符 329"/>
          <p:cNvCxnSpPr/>
          <p:nvPr/>
        </p:nvCxnSpPr>
        <p:spPr>
          <a:xfrm>
            <a:off x="8161397" y="4722389"/>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31" name="直接连接符 330"/>
          <p:cNvCxnSpPr/>
          <p:nvPr/>
        </p:nvCxnSpPr>
        <p:spPr>
          <a:xfrm>
            <a:off x="7118728" y="4326707"/>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32" name="直接连接符 331"/>
          <p:cNvCxnSpPr/>
          <p:nvPr/>
        </p:nvCxnSpPr>
        <p:spPr>
          <a:xfrm>
            <a:off x="7934522" y="5216043"/>
            <a:ext cx="108000" cy="0"/>
          </a:xfrm>
          <a:prstGeom prst="line">
            <a:avLst/>
          </a:prstGeom>
          <a:ln w="19050"/>
        </p:spPr>
        <p:style>
          <a:lnRef idx="1">
            <a:schemeClr val="dk1"/>
          </a:lnRef>
          <a:fillRef idx="0">
            <a:schemeClr val="dk1"/>
          </a:fillRef>
          <a:effectRef idx="0">
            <a:schemeClr val="dk1"/>
          </a:effectRef>
          <a:fontRef idx="minor">
            <a:schemeClr val="tx1"/>
          </a:fontRef>
        </p:style>
      </p:cxnSp>
      <p:cxnSp>
        <p:nvCxnSpPr>
          <p:cNvPr id="333" name="直接连接符 332"/>
          <p:cNvCxnSpPr/>
          <p:nvPr/>
        </p:nvCxnSpPr>
        <p:spPr>
          <a:xfrm>
            <a:off x="8281956" y="4996735"/>
            <a:ext cx="108000" cy="0"/>
          </a:xfrm>
          <a:prstGeom prst="line">
            <a:avLst/>
          </a:prstGeom>
          <a:ln w="19050"/>
        </p:spPr>
        <p:style>
          <a:lnRef idx="1">
            <a:schemeClr val="dk1"/>
          </a:lnRef>
          <a:fillRef idx="0">
            <a:schemeClr val="dk1"/>
          </a:fillRef>
          <a:effectRef idx="0">
            <a:schemeClr val="dk1"/>
          </a:effectRef>
          <a:fontRef idx="minor">
            <a:schemeClr val="tx1"/>
          </a:fontRef>
        </p:style>
      </p:cxnSp>
      <p:sp>
        <p:nvSpPr>
          <p:cNvPr id="334" name="文本框 62"/>
          <p:cNvSpPr txBox="1"/>
          <p:nvPr/>
        </p:nvSpPr>
        <p:spPr>
          <a:xfrm>
            <a:off x="7352735" y="5485310"/>
            <a:ext cx="595035" cy="338554"/>
          </a:xfrm>
          <a:prstGeom prst="rect">
            <a:avLst/>
          </a:prstGeom>
          <a:noFill/>
        </p:spPr>
        <p:txBody>
          <a:bodyPr wrap="none" rtlCol="0">
            <a:spAutoFit/>
          </a:bodyPr>
          <a:lstStyle/>
          <a:p>
            <a:r>
              <a:rPr lang="zh-CN" altLang="en-US" sz="1600" dirty="0">
                <a:latin typeface="楷体" panose="02010609060101010101" pitchFamily="49" charset="-122"/>
                <a:ea typeface="楷体" panose="02010609060101010101" pitchFamily="49" charset="-122"/>
              </a:rPr>
              <a:t>密度</a:t>
            </a:r>
          </a:p>
        </p:txBody>
      </p:sp>
      <p:sp>
        <p:nvSpPr>
          <p:cNvPr id="335" name="文本框 63"/>
          <p:cNvSpPr txBox="1"/>
          <p:nvPr/>
        </p:nvSpPr>
        <p:spPr>
          <a:xfrm>
            <a:off x="5272187" y="3792905"/>
            <a:ext cx="430887" cy="707886"/>
          </a:xfrm>
          <a:prstGeom prst="rect">
            <a:avLst/>
          </a:prstGeom>
          <a:noFill/>
        </p:spPr>
        <p:txBody>
          <a:bodyPr vert="eaVert" wrap="none" rtlCol="0">
            <a:spAutoFit/>
          </a:bodyPr>
          <a:lstStyle/>
          <a:p>
            <a:r>
              <a:rPr lang="zh-CN" altLang="en-US" sz="1600" dirty="0">
                <a:latin typeface="楷体" panose="02010609060101010101" pitchFamily="49" charset="-122"/>
                <a:ea typeface="楷体" panose="02010609060101010101" pitchFamily="49" charset="-122"/>
              </a:rPr>
              <a:t>含糖率</a:t>
            </a:r>
          </a:p>
        </p:txBody>
      </p:sp>
      <p:cxnSp>
        <p:nvCxnSpPr>
          <p:cNvPr id="336" name="直接连接符 335"/>
          <p:cNvCxnSpPr/>
          <p:nvPr/>
        </p:nvCxnSpPr>
        <p:spPr>
          <a:xfrm>
            <a:off x="7178156" y="3662394"/>
            <a:ext cx="158535" cy="168524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7" name="直接连接符 336"/>
          <p:cNvCxnSpPr/>
          <p:nvPr/>
        </p:nvCxnSpPr>
        <p:spPr>
          <a:xfrm flipH="1">
            <a:off x="7521457" y="3890970"/>
            <a:ext cx="1454484" cy="14490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73" name="右箭头 272"/>
          <p:cNvSpPr/>
          <p:nvPr/>
        </p:nvSpPr>
        <p:spPr>
          <a:xfrm>
            <a:off x="4706940" y="4073879"/>
            <a:ext cx="565247" cy="4027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 name="对象 4"/>
          <p:cNvGraphicFramePr>
            <a:graphicFrameLocks noChangeAspect="1"/>
          </p:cNvGraphicFramePr>
          <p:nvPr/>
        </p:nvGraphicFramePr>
        <p:xfrm>
          <a:off x="216424" y="3394867"/>
          <a:ext cx="3448338" cy="228100"/>
        </p:xfrm>
        <a:graphic>
          <a:graphicData uri="http://schemas.openxmlformats.org/presentationml/2006/ole">
            <mc:AlternateContent xmlns:mc="http://schemas.openxmlformats.org/markup-compatibility/2006">
              <mc:Choice xmlns:v="urn:schemas-microsoft-com:vml" Requires="v">
                <p:oleObj name="Formula" r:id="rId7" imgW="21412200" imgH="1419225" progId="Equation.Ribbit">
                  <p:embed/>
                </p:oleObj>
              </mc:Choice>
              <mc:Fallback>
                <p:oleObj name="Formula" r:id="rId7" imgW="21412200" imgH="1419225" progId="Equation.Ribbit">
                  <p:embed/>
                  <p:pic>
                    <p:nvPicPr>
                      <p:cNvPr id="0" name="图片 27656"/>
                      <p:cNvPicPr/>
                      <p:nvPr/>
                    </p:nvPicPr>
                    <p:blipFill>
                      <a:blip r:embed="rId8"/>
                      <a:stretch>
                        <a:fillRect/>
                      </a:stretch>
                    </p:blipFill>
                    <p:spPr>
                      <a:xfrm>
                        <a:off x="216424" y="3394867"/>
                        <a:ext cx="3448338" cy="228100"/>
                      </a:xfrm>
                      <a:prstGeom prst="rect">
                        <a:avLst/>
                      </a:prstGeom>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Take Home Message</a:t>
            </a:r>
            <a:endParaRPr lang="zh-CN" altLang="en-US" dirty="0"/>
          </a:p>
        </p:txBody>
      </p:sp>
      <p:sp>
        <p:nvSpPr>
          <p:cNvPr id="3" name="内容占位符 2"/>
          <p:cNvSpPr>
            <a:spLocks noGrp="1"/>
          </p:cNvSpPr>
          <p:nvPr>
            <p:ph idx="1"/>
          </p:nvPr>
        </p:nvSpPr>
        <p:spPr/>
        <p:txBody>
          <a:bodyPr/>
          <a:lstStyle/>
          <a:p>
            <a:r>
              <a:rPr lang="zh-CN" altLang="en-US" dirty="0"/>
              <a:t>属性划分选择</a:t>
            </a:r>
            <a:endParaRPr lang="en-US" altLang="zh-CN" dirty="0"/>
          </a:p>
          <a:p>
            <a:pPr marL="0" indent="0">
              <a:buNone/>
            </a:pPr>
            <a:endParaRPr lang="en-US" altLang="zh-CN" dirty="0"/>
          </a:p>
          <a:p>
            <a:r>
              <a:rPr lang="zh-CN" altLang="en-US" dirty="0"/>
              <a:t>剪枝处理（预剪枝，后剪枝）</a:t>
            </a:r>
            <a:endParaRPr lang="en-US" altLang="zh-CN" dirty="0"/>
          </a:p>
          <a:p>
            <a:endParaRPr lang="en-US" altLang="zh-CN" dirty="0"/>
          </a:p>
          <a:p>
            <a:r>
              <a:rPr lang="zh-CN" altLang="en-US" dirty="0"/>
              <a:t>属性连续值和缺失值的处理</a:t>
            </a:r>
            <a:endParaRPr lang="en-US" altLang="zh-CN" dirty="0"/>
          </a:p>
          <a:p>
            <a:pPr marL="0" indent="0">
              <a:buNone/>
            </a:pPr>
            <a:endParaRPr lang="en-US" altLang="zh-CN" dirty="0"/>
          </a:p>
          <a:p>
            <a:r>
              <a:rPr lang="zh-CN" altLang="en-US" dirty="0"/>
              <a:t>单变量决策树到多变量决策树</a:t>
            </a:r>
            <a:endParaRPr lang="en-US" altLang="zh-CN" dirty="0"/>
          </a:p>
          <a:p>
            <a:pPr marL="0" indent="0">
              <a:buNone/>
            </a:pPr>
            <a:endParaRPr lang="en-US" alt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成熟的决策树软件包</a:t>
            </a:r>
          </a:p>
        </p:txBody>
      </p:sp>
      <p:sp>
        <p:nvSpPr>
          <p:cNvPr id="3" name="内容占位符 2"/>
          <p:cNvSpPr>
            <a:spLocks noGrp="1"/>
          </p:cNvSpPr>
          <p:nvPr>
            <p:ph idx="1"/>
          </p:nvPr>
        </p:nvSpPr>
        <p:spPr/>
        <p:txBody>
          <a:bodyPr/>
          <a:lstStyle/>
          <a:p>
            <a:r>
              <a:rPr lang="en-US" altLang="zh-CN" dirty="0"/>
              <a:t>ID3,C4.5,C5.0</a:t>
            </a:r>
            <a:br>
              <a:rPr lang="en-US" altLang="zh-CN" dirty="0"/>
            </a:br>
            <a:r>
              <a:rPr lang="en-US" altLang="zh-CN" dirty="0">
                <a:solidFill>
                  <a:schemeClr val="tx2"/>
                </a:solidFill>
                <a:hlinkClick r:id="rId2"/>
              </a:rPr>
              <a:t>http://www.rulequest.com/Personal/</a:t>
            </a:r>
            <a:br>
              <a:rPr lang="en-US" altLang="zh-CN" dirty="0">
                <a:solidFill>
                  <a:schemeClr val="tx2"/>
                </a:solidFill>
                <a:hlinkClick r:id="rId2"/>
              </a:rPr>
            </a:br>
            <a:endParaRPr lang="en-US" altLang="zh-CN" dirty="0">
              <a:solidFill>
                <a:schemeClr val="tx2"/>
              </a:solidFill>
            </a:endParaRPr>
          </a:p>
          <a:p>
            <a:r>
              <a:rPr lang="en-US" altLang="zh-CN" dirty="0"/>
              <a:t>J48</a:t>
            </a:r>
            <a:br>
              <a:rPr lang="en-US" altLang="zh-CN" dirty="0"/>
            </a:br>
            <a:r>
              <a:rPr lang="en-US" altLang="zh-CN" u="sng" dirty="0">
                <a:solidFill>
                  <a:schemeClr val="tx2"/>
                </a:solidFill>
                <a:hlinkClick r:id="rId3"/>
              </a:rPr>
              <a:t>http://www.cs.waikato.ac.nz/ml/weka/</a:t>
            </a:r>
            <a:endParaRPr lang="en-US" altLang="zh-CN" u="sng" dirty="0">
              <a:solidFill>
                <a:schemeClr val="tx2"/>
              </a:solidFill>
            </a:endParaRPr>
          </a:p>
          <a:p>
            <a:pPr marL="0" indent="0">
              <a:buNone/>
            </a:pP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基本流程</a:t>
            </a:r>
          </a:p>
        </p:txBody>
      </p:sp>
      <p:sp>
        <p:nvSpPr>
          <p:cNvPr id="3" name="内容占位符 2"/>
          <p:cNvSpPr>
            <a:spLocks noGrp="1"/>
          </p:cNvSpPr>
          <p:nvPr>
            <p:ph idx="1"/>
          </p:nvPr>
        </p:nvSpPr>
        <p:spPr/>
        <p:txBody>
          <a:bodyPr/>
          <a:lstStyle/>
          <a:p>
            <a:r>
              <a:rPr>
                <a:sym typeface="+mn-ea"/>
              </a:rPr>
              <a:t>决策过程的最终结论对应了我们所希望的判定结果</a:t>
            </a:r>
          </a:p>
          <a:p>
            <a:endParaRPr lang="en-US" altLang="zh-CN" dirty="0"/>
          </a:p>
          <a:p>
            <a:r>
              <a:rPr lang="zh-CN" altLang="en-US" dirty="0"/>
              <a:t>决策过程中提出的每个判定问题都是对某个属性的“测试”</a:t>
            </a:r>
            <a:endParaRPr lang="en-US" altLang="zh-CN" dirty="0"/>
          </a:p>
          <a:p>
            <a:pPr marL="0" indent="0">
              <a:buNone/>
            </a:pPr>
            <a:endParaRPr lang="zh-CN" altLang="en-US" dirty="0"/>
          </a:p>
          <a:p>
            <a:r>
              <a:rPr lang="zh-CN" altLang="en-US" dirty="0"/>
              <a:t>每个测试的结果或是导出最终结论，或者导出进一步的判定问题，其考虑范围是在上次决策结果的限定范围之内</a:t>
            </a:r>
            <a:endParaRPr lang="en-US" altLang="zh-CN" dirty="0"/>
          </a:p>
          <a:p>
            <a:endParaRPr lang="en-US" altLang="zh-CN" dirty="0"/>
          </a:p>
          <a:p>
            <a:r>
              <a:rPr lang="zh-CN" altLang="en-US" dirty="0"/>
              <a:t>从根结点到每个叶结点的路径对应了一个判定测试序列</a:t>
            </a:r>
            <a:endParaRPr lang="en-US" altLang="zh-CN" dirty="0"/>
          </a:p>
          <a:p>
            <a:pPr marL="0" indent="0">
              <a:buNone/>
            </a:pPr>
            <a:endParaRPr lang="en-US" altLang="zh-CN" dirty="0"/>
          </a:p>
          <a:p>
            <a:pPr marL="0" indent="0">
              <a:buNone/>
            </a:pPr>
            <a:endParaRPr lang="zh-CN" altLang="en-US" dirty="0"/>
          </a:p>
        </p:txBody>
      </p:sp>
      <p:sp>
        <p:nvSpPr>
          <p:cNvPr id="5" name="Rectangle 3"/>
          <p:cNvSpPr>
            <a:spLocks noChangeArrowheads="1"/>
          </p:cNvSpPr>
          <p:nvPr/>
        </p:nvSpPr>
        <p:spPr bwMode="auto">
          <a:xfrm>
            <a:off x="1435783" y="4803820"/>
            <a:ext cx="6266087" cy="1071672"/>
          </a:xfrm>
          <a:prstGeom prst="rect">
            <a:avLst/>
          </a:prstGeom>
          <a:ln w="38100"/>
        </p:spPr>
        <p:style>
          <a:lnRef idx="2">
            <a:schemeClr val="accent2"/>
          </a:lnRef>
          <a:fillRef idx="1">
            <a:schemeClr val="lt1"/>
          </a:fillRef>
          <a:effectRef idx="0">
            <a:schemeClr val="accent2"/>
          </a:effectRef>
          <a:fontRef idx="minor">
            <a:schemeClr val="dk1"/>
          </a:fontRef>
        </p:style>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indent="0">
              <a:lnSpc>
                <a:spcPts val="3200"/>
              </a:lnSpc>
              <a:buNone/>
            </a:pPr>
            <a:r>
              <a:rPr lang="zh-CN" altLang="en-US" sz="2200" dirty="0">
                <a:latin typeface="幼圆" panose="02010509060101010101" pitchFamily="49" charset="-122"/>
                <a:ea typeface="幼圆" panose="02010509060101010101" pitchFamily="49" charset="-122"/>
              </a:rPr>
              <a:t>决策树学习的目的是为了产生一棵</a:t>
            </a:r>
            <a:r>
              <a:rPr lang="zh-CN" altLang="en-US" sz="2200" dirty="0">
                <a:solidFill>
                  <a:srgbClr val="C00000"/>
                </a:solidFill>
                <a:latin typeface="幼圆" panose="02010509060101010101" pitchFamily="49" charset="-122"/>
                <a:ea typeface="幼圆" panose="02010509060101010101" pitchFamily="49" charset="-122"/>
              </a:rPr>
              <a:t>泛化能力强</a:t>
            </a:r>
            <a:r>
              <a:rPr lang="zh-CN" altLang="en-US" sz="2200" dirty="0">
                <a:latin typeface="幼圆" panose="02010509060101010101" pitchFamily="49" charset="-122"/>
                <a:ea typeface="幼圆" panose="02010509060101010101" pitchFamily="49" charset="-122"/>
              </a:rPr>
              <a:t>，即</a:t>
            </a:r>
            <a:r>
              <a:rPr lang="zh-CN" altLang="en-US" sz="2200" dirty="0">
                <a:solidFill>
                  <a:srgbClr val="C00000"/>
                </a:solidFill>
                <a:latin typeface="幼圆" panose="02010509060101010101" pitchFamily="49" charset="-122"/>
                <a:ea typeface="幼圆" panose="02010509060101010101" pitchFamily="49" charset="-122"/>
              </a:rPr>
              <a:t>处理未见示例能力强的决策树</a:t>
            </a:r>
          </a:p>
          <a:p>
            <a:pPr marL="0" indent="0">
              <a:lnSpc>
                <a:spcPts val="3200"/>
              </a:lnSpc>
              <a:buNone/>
            </a:pPr>
            <a:endParaRPr lang="zh-CN" altLang="en-US" sz="2200" dirty="0">
              <a:latin typeface="幼圆" panose="02010509060101010101" pitchFamily="49" charset="-122"/>
              <a:ea typeface="幼圆" panose="020105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基本流程</a:t>
            </a:r>
          </a:p>
        </p:txBody>
      </p:sp>
      <p:pic>
        <p:nvPicPr>
          <p:cNvPr id="4" name="Picture 7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699" y="1099374"/>
            <a:ext cx="5464278" cy="49400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527125" y="2704563"/>
            <a:ext cx="4636546" cy="257578"/>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27125" y="3312819"/>
            <a:ext cx="4636546" cy="257578"/>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12098" y="4662958"/>
            <a:ext cx="4636546" cy="257578"/>
          </a:xfrm>
          <a:prstGeom prst="rect">
            <a:avLst/>
          </a:prstGeom>
          <a:solidFill>
            <a:schemeClr val="accent1">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635666" y="2063567"/>
            <a:ext cx="2451079" cy="923330"/>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b="1" dirty="0">
                <a:solidFill>
                  <a:schemeClr val="accent1"/>
                </a:solidFill>
                <a:latin typeface="+mj-ea"/>
              </a:rPr>
              <a:t>（</a:t>
            </a:r>
            <a:r>
              <a:rPr lang="en-US" altLang="zh-CN" b="1" dirty="0">
                <a:solidFill>
                  <a:schemeClr val="accent1"/>
                </a:solidFill>
                <a:latin typeface="+mj-ea"/>
              </a:rPr>
              <a:t>1</a:t>
            </a:r>
            <a:r>
              <a:rPr lang="zh-CN" altLang="en-US" b="1" dirty="0">
                <a:solidFill>
                  <a:schemeClr val="accent1"/>
                </a:solidFill>
                <a:latin typeface="+mj-ea"/>
              </a:rPr>
              <a:t>）当前结点</a:t>
            </a:r>
            <a:r>
              <a:rPr lang="zh-CN" altLang="en-US" b="1" dirty="0">
                <a:solidFill>
                  <a:schemeClr val="accent1"/>
                </a:solidFill>
                <a:latin typeface="+mj-ea"/>
                <a:ea typeface="+mj-ea"/>
              </a:rPr>
              <a:t>包含的样本全部属于同一类别</a:t>
            </a:r>
          </a:p>
        </p:txBody>
      </p:sp>
      <p:sp>
        <p:nvSpPr>
          <p:cNvPr id="15" name="矩形 14"/>
          <p:cNvSpPr/>
          <p:nvPr/>
        </p:nvSpPr>
        <p:spPr>
          <a:xfrm>
            <a:off x="5659276" y="3196552"/>
            <a:ext cx="2451079" cy="923330"/>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b="1" dirty="0">
                <a:solidFill>
                  <a:schemeClr val="accent1"/>
                </a:solidFill>
                <a:latin typeface="+mj-ea"/>
              </a:rPr>
              <a:t>（</a:t>
            </a:r>
            <a:r>
              <a:rPr lang="en-US" altLang="zh-CN" b="1" dirty="0">
                <a:solidFill>
                  <a:schemeClr val="accent1"/>
                </a:solidFill>
                <a:latin typeface="+mj-ea"/>
              </a:rPr>
              <a:t>2</a:t>
            </a:r>
            <a:r>
              <a:rPr lang="zh-CN" altLang="en-US" b="1" dirty="0">
                <a:solidFill>
                  <a:schemeClr val="accent1"/>
                </a:solidFill>
                <a:latin typeface="+mj-ea"/>
              </a:rPr>
              <a:t>）当前属性集为空，或所有样本在所有属性上取值相同</a:t>
            </a:r>
            <a:endParaRPr lang="zh-CN" altLang="en-US" b="1" dirty="0">
              <a:solidFill>
                <a:schemeClr val="accent1"/>
              </a:solidFill>
              <a:latin typeface="+mj-ea"/>
              <a:ea typeface="+mj-ea"/>
            </a:endParaRPr>
          </a:p>
        </p:txBody>
      </p:sp>
      <p:sp>
        <p:nvSpPr>
          <p:cNvPr id="16" name="矩形 15"/>
          <p:cNvSpPr/>
          <p:nvPr/>
        </p:nvSpPr>
        <p:spPr>
          <a:xfrm>
            <a:off x="5670007" y="4520928"/>
            <a:ext cx="2451079" cy="646331"/>
          </a:xfrm>
          <a:prstGeom prst="rect">
            <a:avLst/>
          </a:prstGeom>
          <a:noFill/>
          <a:ln>
            <a:noFill/>
          </a:ln>
        </p:spPr>
        <p:style>
          <a:lnRef idx="1">
            <a:schemeClr val="accent3"/>
          </a:lnRef>
          <a:fillRef idx="2">
            <a:schemeClr val="accent3"/>
          </a:fillRef>
          <a:effectRef idx="1">
            <a:schemeClr val="accent3"/>
          </a:effectRef>
          <a:fontRef idx="minor">
            <a:schemeClr val="dk1"/>
          </a:fontRef>
        </p:style>
        <p:txBody>
          <a:bodyPr wrap="square">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r>
              <a:rPr lang="zh-CN" altLang="en-US" b="1" dirty="0">
                <a:solidFill>
                  <a:schemeClr val="accent1"/>
                </a:solidFill>
                <a:latin typeface="+mj-ea"/>
              </a:rPr>
              <a:t>（</a:t>
            </a:r>
            <a:r>
              <a:rPr lang="en-US" altLang="zh-CN" b="1" dirty="0">
                <a:solidFill>
                  <a:schemeClr val="accent1"/>
                </a:solidFill>
                <a:latin typeface="+mj-ea"/>
              </a:rPr>
              <a:t>3</a:t>
            </a:r>
            <a:r>
              <a:rPr lang="zh-CN" altLang="en-US" b="1" dirty="0">
                <a:solidFill>
                  <a:schemeClr val="accent1"/>
                </a:solidFill>
                <a:latin typeface="+mj-ea"/>
              </a:rPr>
              <a:t>）当前结点包含的样本集合为空</a:t>
            </a:r>
            <a:endParaRPr lang="zh-CN" altLang="en-US" b="1" dirty="0">
              <a:solidFill>
                <a:schemeClr val="accent1"/>
              </a:solidFill>
              <a:latin typeface="+mj-ea"/>
              <a:ea typeface="+mj-ea"/>
            </a:endParaRPr>
          </a:p>
        </p:txBody>
      </p:sp>
      <p:sp>
        <p:nvSpPr>
          <p:cNvPr id="10" name="矩形 9">
            <a:extLst>
              <a:ext uri="{FF2B5EF4-FFF2-40B4-BE49-F238E27FC236}">
                <a16:creationId xmlns:a16="http://schemas.microsoft.com/office/drawing/2014/main" id="{82AD4934-FF7F-1E5C-DDCE-91879FD7BBF5}"/>
              </a:ext>
            </a:extLst>
          </p:cNvPr>
          <p:cNvSpPr/>
          <p:nvPr/>
        </p:nvSpPr>
        <p:spPr>
          <a:xfrm>
            <a:off x="363985" y="3773009"/>
            <a:ext cx="2290439" cy="25757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大纲</a:t>
            </a:r>
          </a:p>
        </p:txBody>
      </p:sp>
      <p:sp>
        <p:nvSpPr>
          <p:cNvPr id="3" name="内容占位符 2"/>
          <p:cNvSpPr>
            <a:spLocks noGrp="1"/>
          </p:cNvSpPr>
          <p:nvPr>
            <p:ph idx="1"/>
          </p:nvPr>
        </p:nvSpPr>
        <p:spPr/>
        <p:txBody>
          <a:bodyPr/>
          <a:lstStyle/>
          <a:p>
            <a:r>
              <a:rPr lang="zh-CN" altLang="en-US" dirty="0">
                <a:solidFill>
                  <a:schemeClr val="bg1">
                    <a:lumMod val="85000"/>
                  </a:schemeClr>
                </a:solidFill>
              </a:rPr>
              <a:t>基本流程</a:t>
            </a:r>
            <a:endParaRPr lang="en-US" altLang="zh-CN" dirty="0">
              <a:solidFill>
                <a:schemeClr val="bg1">
                  <a:lumMod val="85000"/>
                </a:schemeClr>
              </a:solidFill>
            </a:endParaRPr>
          </a:p>
          <a:p>
            <a:endParaRPr lang="en-US" altLang="zh-CN" dirty="0"/>
          </a:p>
          <a:p>
            <a:r>
              <a:rPr lang="zh-CN" altLang="en-US" dirty="0"/>
              <a:t>划分选择</a:t>
            </a:r>
            <a:endParaRPr lang="en-US" altLang="zh-CN" dirty="0"/>
          </a:p>
          <a:p>
            <a:pPr marL="0" indent="0">
              <a:buNone/>
            </a:pPr>
            <a:endParaRPr lang="en-US" altLang="zh-CN" dirty="0"/>
          </a:p>
          <a:p>
            <a:r>
              <a:rPr lang="zh-CN" altLang="en-US" dirty="0">
                <a:solidFill>
                  <a:schemeClr val="bg1">
                    <a:lumMod val="85000"/>
                  </a:schemeClr>
                </a:solidFill>
              </a:rPr>
              <a:t>剪枝处理</a:t>
            </a:r>
            <a:endParaRPr lang="en-US" altLang="zh-CN" dirty="0">
              <a:solidFill>
                <a:schemeClr val="bg1">
                  <a:lumMod val="85000"/>
                </a:schemeClr>
              </a:solidFill>
            </a:endParaRPr>
          </a:p>
          <a:p>
            <a:endParaRPr lang="en-US" altLang="zh-CN" dirty="0"/>
          </a:p>
          <a:p>
            <a:r>
              <a:rPr lang="zh-CN" altLang="en-US" dirty="0">
                <a:solidFill>
                  <a:schemeClr val="bg1">
                    <a:lumMod val="85000"/>
                  </a:schemeClr>
                </a:solidFill>
              </a:rPr>
              <a:t>连续与缺失值</a:t>
            </a:r>
            <a:endParaRPr lang="en-US" altLang="zh-CN" dirty="0">
              <a:solidFill>
                <a:schemeClr val="bg1">
                  <a:lumMod val="85000"/>
                </a:schemeClr>
              </a:solidFill>
            </a:endParaRPr>
          </a:p>
          <a:p>
            <a:endParaRPr lang="en-US" altLang="zh-CN" dirty="0"/>
          </a:p>
          <a:p>
            <a:r>
              <a:rPr lang="zh-CN" altLang="en-US" dirty="0">
                <a:solidFill>
                  <a:schemeClr val="bg1">
                    <a:lumMod val="85000"/>
                  </a:schemeClr>
                </a:solidFill>
              </a:rPr>
              <a:t>多变量决策树</a:t>
            </a:r>
            <a:endParaRPr lang="en-US" altLang="zh-CN" dirty="0">
              <a:solidFill>
                <a:schemeClr val="bg1">
                  <a:lumMod val="85000"/>
                </a:schemeClr>
              </a:solidFill>
            </a:endParaRPr>
          </a:p>
          <a:p>
            <a:pPr marL="0" indent="0">
              <a:buNone/>
            </a:pP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划分选择</a:t>
            </a:r>
          </a:p>
        </p:txBody>
      </p:sp>
      <p:sp>
        <p:nvSpPr>
          <p:cNvPr id="3" name="内容占位符 2"/>
          <p:cNvSpPr>
            <a:spLocks noGrp="1"/>
          </p:cNvSpPr>
          <p:nvPr>
            <p:ph idx="1"/>
          </p:nvPr>
        </p:nvSpPr>
        <p:spPr/>
        <p:txBody>
          <a:bodyPr/>
          <a:lstStyle/>
          <a:p>
            <a:r>
              <a:rPr lang="zh-CN" altLang="en-US" dirty="0"/>
              <a:t>决策树学习的</a:t>
            </a:r>
            <a:r>
              <a:rPr lang="zh-CN" altLang="en-US" dirty="0">
                <a:solidFill>
                  <a:srgbClr val="FF0000"/>
                </a:solidFill>
              </a:rPr>
              <a:t>关键在于如何选择最优划分属性</a:t>
            </a:r>
            <a:r>
              <a:rPr lang="zh-CN" altLang="en-US" dirty="0"/>
              <a:t>。一般而言，随着划分过程不断进行，我们希望决策树的分支结点所包含的样本</a:t>
            </a:r>
            <a:r>
              <a:rPr lang="zh-CN" altLang="en-US" dirty="0">
                <a:solidFill>
                  <a:srgbClr val="C00000"/>
                </a:solidFill>
              </a:rPr>
              <a:t>尽可能属于同一类别，即结点的“纯度”</a:t>
            </a:r>
            <a:r>
              <a:rPr lang="en-US" altLang="zh-CN" dirty="0">
                <a:solidFill>
                  <a:srgbClr val="C00000"/>
                </a:solidFill>
              </a:rPr>
              <a:t>(purity)</a:t>
            </a:r>
            <a:r>
              <a:rPr lang="zh-CN" altLang="en-US" dirty="0">
                <a:solidFill>
                  <a:srgbClr val="C00000"/>
                </a:solidFill>
              </a:rPr>
              <a:t>越来越高</a:t>
            </a:r>
            <a:endParaRPr lang="en-US" altLang="zh-CN" dirty="0"/>
          </a:p>
          <a:p>
            <a:pPr marL="0" indent="0">
              <a:buNone/>
            </a:pPr>
            <a:endParaRPr lang="en-US" altLang="zh-CN" dirty="0"/>
          </a:p>
          <a:p>
            <a:r>
              <a:rPr lang="zh-CN" altLang="en-US" dirty="0"/>
              <a:t>经典的属性划分方法：</a:t>
            </a:r>
            <a:endParaRPr lang="en-US" altLang="zh-CN" dirty="0"/>
          </a:p>
          <a:p>
            <a:pPr lvl="1"/>
            <a:r>
              <a:rPr lang="zh-CN" altLang="en-US" dirty="0"/>
              <a:t>信息增益</a:t>
            </a:r>
            <a:endParaRPr lang="en-US" altLang="zh-CN" dirty="0"/>
          </a:p>
          <a:p>
            <a:pPr lvl="1"/>
            <a:r>
              <a:rPr lang="zh-CN" altLang="en-US" dirty="0"/>
              <a:t>增益率</a:t>
            </a:r>
            <a:endParaRPr lang="en-US" altLang="zh-CN" dirty="0"/>
          </a:p>
          <a:p>
            <a:pPr lvl="1"/>
            <a:r>
              <a:rPr lang="zh-CN" altLang="en-US" dirty="0"/>
              <a:t>基尼指数</a:t>
            </a:r>
            <a:endParaRPr lang="en-US" altLang="zh-CN" dirty="0"/>
          </a:p>
          <a:p>
            <a:pPr lvl="1"/>
            <a:endParaRPr lang="zh-CN" alt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A3ZjlhMWZlZjMwZjMwNGY3OGI3ZWYxNTIxNGFkMTk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机器学习v2.1rgb">
  <a:themeElements>
    <a:clrScheme name="机器学习">
      <a:dk1>
        <a:sysClr val="windowText" lastClr="000000"/>
      </a:dk1>
      <a:lt1>
        <a:sysClr val="window" lastClr="FFFFFF"/>
      </a:lt1>
      <a:dk2>
        <a:srgbClr val="16754D"/>
      </a:dk2>
      <a:lt2>
        <a:srgbClr val="FFFFFF"/>
      </a:lt2>
      <a:accent1>
        <a:srgbClr val="16754D"/>
      </a:accent1>
      <a:accent2>
        <a:srgbClr val="329E6E"/>
      </a:accent2>
      <a:accent3>
        <a:srgbClr val="FFC000"/>
      </a:accent3>
      <a:accent4>
        <a:srgbClr val="C00000"/>
      </a:accent4>
      <a:accent5>
        <a:srgbClr val="0070C0"/>
      </a:accent5>
      <a:accent6>
        <a:srgbClr val="002060"/>
      </a:accent6>
      <a:hlink>
        <a:srgbClr val="80C000"/>
      </a:hlink>
      <a:folHlink>
        <a:srgbClr val="CC66FF"/>
      </a:folHlink>
    </a:clrScheme>
    <a:fontScheme name="机器学习">
      <a:majorFont>
        <a:latin typeface="Verdana"/>
        <a:ea typeface="幼圆"/>
        <a:cs typeface=""/>
      </a:majorFont>
      <a:minorFont>
        <a:latin typeface="Verdana"/>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机器学习v2.1rgb</Template>
  <TotalTime>461</TotalTime>
  <Words>3229</Words>
  <Application>Microsoft Office PowerPoint</Application>
  <PresentationFormat>全屏显示(4:3)</PresentationFormat>
  <Paragraphs>769</Paragraphs>
  <Slides>52</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64" baseType="lpstr">
      <vt:lpstr>Palatino</vt:lpstr>
      <vt:lpstr>楷体</vt:lpstr>
      <vt:lpstr>微软雅黑</vt:lpstr>
      <vt:lpstr>幼圆</vt:lpstr>
      <vt:lpstr>Arial</vt:lpstr>
      <vt:lpstr>Calibri</vt:lpstr>
      <vt:lpstr>Cambria Math</vt:lpstr>
      <vt:lpstr>Times</vt:lpstr>
      <vt:lpstr>Verdana</vt:lpstr>
      <vt:lpstr>Wingdings</vt:lpstr>
      <vt:lpstr>机器学习v2.1rgb</vt:lpstr>
      <vt:lpstr>Formula</vt:lpstr>
      <vt:lpstr>第六章 机器学习</vt:lpstr>
      <vt:lpstr>决策树</vt:lpstr>
      <vt:lpstr>大纲</vt:lpstr>
      <vt:lpstr>已知：</vt:lpstr>
      <vt:lpstr>基本流程</vt:lpstr>
      <vt:lpstr>基本流程</vt:lpstr>
      <vt:lpstr>基本流程</vt:lpstr>
      <vt:lpstr>大纲</vt:lpstr>
      <vt:lpstr>划分选择</vt:lpstr>
      <vt:lpstr>划分选择-信息增益</vt:lpstr>
      <vt:lpstr>划分选择-信息增益</vt:lpstr>
      <vt:lpstr>划分选择-信息增益</vt:lpstr>
      <vt:lpstr>划分选择-信息增益</vt:lpstr>
      <vt:lpstr>划分选择-信息增益</vt:lpstr>
      <vt:lpstr>划分选择-信息增益</vt:lpstr>
      <vt:lpstr>划分选择-信息增益</vt:lpstr>
      <vt:lpstr>划分选择-增益率</vt:lpstr>
      <vt:lpstr>划分选择-基尼指数</vt:lpstr>
      <vt:lpstr>大纲</vt:lpstr>
      <vt:lpstr>剪枝处理</vt:lpstr>
      <vt:lpstr>剪枝处理</vt:lpstr>
      <vt:lpstr>剪枝处理</vt:lpstr>
      <vt:lpstr>剪枝处理-预剪枝</vt:lpstr>
      <vt:lpstr>剪枝处理-预剪枝</vt:lpstr>
      <vt:lpstr>剪枝处理-预剪枝</vt:lpstr>
      <vt:lpstr>剪枝处理-预剪枝</vt:lpstr>
      <vt:lpstr>剪枝处理-预剪枝</vt:lpstr>
      <vt:lpstr>剪枝处理-后剪枝</vt:lpstr>
      <vt:lpstr>剪枝处理-后剪枝</vt:lpstr>
      <vt:lpstr>剪枝处理-后剪枝</vt:lpstr>
      <vt:lpstr>剪枝处理-后剪枝</vt:lpstr>
      <vt:lpstr>剪枝处理-后剪枝</vt:lpstr>
      <vt:lpstr>剪枝处理-后剪枝</vt:lpstr>
      <vt:lpstr>剪枝处理-后剪枝</vt:lpstr>
      <vt:lpstr>剪枝处理-后剪枝</vt:lpstr>
      <vt:lpstr>剪枝处理-后剪枝</vt:lpstr>
      <vt:lpstr>大纲</vt:lpstr>
      <vt:lpstr>连续与缺失值 – 连续值处理</vt:lpstr>
      <vt:lpstr>连续与缺失值 – 连续值处理</vt:lpstr>
      <vt:lpstr>连续与缺失值 – 连续值处理</vt:lpstr>
      <vt:lpstr>连续与缺失值 – 缺失值处理</vt:lpstr>
      <vt:lpstr>连续与缺失值 – 缺失值处理</vt:lpstr>
      <vt:lpstr>连续与缺失值 – 缺失值处理</vt:lpstr>
      <vt:lpstr>连续与缺失值 – 缺失值处理</vt:lpstr>
      <vt:lpstr>连续与缺失值 – 缺失值处理</vt:lpstr>
      <vt:lpstr>连续与缺失值 – 缺失值处理</vt:lpstr>
      <vt:lpstr>大纲</vt:lpstr>
      <vt:lpstr>多变量决策树</vt:lpstr>
      <vt:lpstr>多变量决策树</vt:lpstr>
      <vt:lpstr>多变量决策树</vt:lpstr>
      <vt:lpstr>Take Home Message</vt:lpstr>
      <vt:lpstr>成熟的决策树软件包</vt:lpstr>
    </vt:vector>
  </TitlesOfParts>
  <Company>LAMDA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机器学习-第四章</dc:title>
  <dc:creator/>
  <cp:lastModifiedBy>csjwei@outlook.com</cp:lastModifiedBy>
  <cp:revision>452</cp:revision>
  <dcterms:created xsi:type="dcterms:W3CDTF">2015-12-30T14:22:00Z</dcterms:created>
  <dcterms:modified xsi:type="dcterms:W3CDTF">2023-12-11T12:52:04Z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8136BBB301ED44489EC68509062B3122_12</vt:lpwstr>
  </property>
  <property fmtid="{D5CDD505-2E9C-101B-9397-08002B2CF9AE}" pid="3" name="KSOProductBuildVer">
    <vt:lpwstr>2052-12.1.0.15712</vt:lpwstr>
  </property>
</Properties>
</file>