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8"/>
  </p:notesMasterIdLst>
  <p:handoutMasterIdLst>
    <p:handoutMasterId r:id="rId39"/>
  </p:handoutMasterIdLst>
  <p:sldIdLst>
    <p:sldId id="322" r:id="rId2"/>
    <p:sldId id="323" r:id="rId3"/>
    <p:sldId id="352" r:id="rId4"/>
    <p:sldId id="353" r:id="rId5"/>
    <p:sldId id="354" r:id="rId6"/>
    <p:sldId id="355" r:id="rId7"/>
    <p:sldId id="356" r:id="rId8"/>
    <p:sldId id="357" r:id="rId9"/>
    <p:sldId id="358" r:id="rId10"/>
    <p:sldId id="359" r:id="rId11"/>
    <p:sldId id="360" r:id="rId12"/>
    <p:sldId id="361" r:id="rId13"/>
    <p:sldId id="362" r:id="rId14"/>
    <p:sldId id="363" r:id="rId15"/>
    <p:sldId id="364" r:id="rId16"/>
    <p:sldId id="365" r:id="rId17"/>
    <p:sldId id="366" r:id="rId18"/>
    <p:sldId id="367" r:id="rId19"/>
    <p:sldId id="368" r:id="rId20"/>
    <p:sldId id="369" r:id="rId21"/>
    <p:sldId id="370" r:id="rId22"/>
    <p:sldId id="371" r:id="rId23"/>
    <p:sldId id="372" r:id="rId24"/>
    <p:sldId id="373" r:id="rId25"/>
    <p:sldId id="374" r:id="rId26"/>
    <p:sldId id="375" r:id="rId27"/>
    <p:sldId id="376" r:id="rId28"/>
    <p:sldId id="378" r:id="rId29"/>
    <p:sldId id="379" r:id="rId30"/>
    <p:sldId id="381" r:id="rId31"/>
    <p:sldId id="382" r:id="rId32"/>
    <p:sldId id="385" r:id="rId33"/>
    <p:sldId id="390" r:id="rId34"/>
    <p:sldId id="386" r:id="rId35"/>
    <p:sldId id="387" r:id="rId36"/>
    <p:sldId id="307" r:id="rId37"/>
  </p:sldIdLst>
  <p:sldSz cx="9144000" cy="6858000" type="screen4x3"/>
  <p:notesSz cx="9942513" cy="676116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AFC6"/>
    <a:srgbClr val="5482A3"/>
    <a:srgbClr val="F5F5F5"/>
    <a:srgbClr val="8BABC3"/>
    <a:srgbClr val="A6A6A6"/>
    <a:srgbClr val="789BB5"/>
    <a:srgbClr val="D54A47"/>
    <a:srgbClr val="5B868F"/>
    <a:srgbClr val="75A380"/>
    <a:srgbClr val="E3A4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1" autoAdjust="0"/>
    <p:restoredTop sz="94660"/>
  </p:normalViewPr>
  <p:slideViewPr>
    <p:cSldViewPr snapToGrid="0">
      <p:cViewPr varScale="1">
        <p:scale>
          <a:sx n="81" d="100"/>
          <a:sy n="81" d="100"/>
        </p:scale>
        <p:origin x="1526"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8422" cy="3392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31790" y="1"/>
            <a:ext cx="4308422" cy="339232"/>
          </a:xfrm>
          <a:prstGeom prst="rect">
            <a:avLst/>
          </a:prstGeom>
        </p:spPr>
        <p:txBody>
          <a:bodyPr vert="horz" lIns="91440" tIns="45720" rIns="91440" bIns="45720" rtlCol="0"/>
          <a:lstStyle>
            <a:lvl1pPr algn="r">
              <a:defRPr sz="1200"/>
            </a:lvl1pPr>
          </a:lstStyle>
          <a:p>
            <a:fld id="{8D280AA6-A04A-47F3-97F7-EFC1BAA645F9}" type="datetimeFigureOut">
              <a:rPr lang="zh-CN" altLang="en-US" smtClean="0"/>
              <a:t>2023/12/11</a:t>
            </a:fld>
            <a:endParaRPr lang="zh-CN" altLang="en-US"/>
          </a:p>
        </p:txBody>
      </p:sp>
      <p:sp>
        <p:nvSpPr>
          <p:cNvPr id="4" name="页脚占位符 3"/>
          <p:cNvSpPr>
            <a:spLocks noGrp="1"/>
          </p:cNvSpPr>
          <p:nvPr>
            <p:ph type="ftr" sz="quarter" idx="2"/>
          </p:nvPr>
        </p:nvSpPr>
        <p:spPr>
          <a:xfrm>
            <a:off x="0" y="6421932"/>
            <a:ext cx="4308422" cy="33923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31790" y="6421932"/>
            <a:ext cx="4308422" cy="339231"/>
          </a:xfrm>
          <a:prstGeom prst="rect">
            <a:avLst/>
          </a:prstGeom>
        </p:spPr>
        <p:txBody>
          <a:bodyPr vert="horz" lIns="91440" tIns="45720" rIns="91440" bIns="45720" rtlCol="0" anchor="b"/>
          <a:lstStyle>
            <a:lvl1pPr algn="r">
              <a:defRPr sz="1200"/>
            </a:lvl1pPr>
          </a:lstStyle>
          <a:p>
            <a:fld id="{3F8F9CAD-5B3E-4948-B48C-79864FEC513C}" type="slidenum">
              <a:rPr lang="zh-CN" altLang="en-US" smtClean="0"/>
              <a:t>‹#›</a:t>
            </a:fld>
            <a:endParaRPr lang="zh-CN" altLang="en-US"/>
          </a:p>
        </p:txBody>
      </p:sp>
    </p:spTree>
    <p:extLst>
      <p:ext uri="{BB962C8B-B14F-4D97-AF65-F5344CB8AC3E}">
        <p14:creationId xmlns:p14="http://schemas.microsoft.com/office/powerpoint/2010/main" val="26961485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8422" cy="3392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31790" y="1"/>
            <a:ext cx="4308422" cy="339232"/>
          </a:xfrm>
          <a:prstGeom prst="rect">
            <a:avLst/>
          </a:prstGeom>
        </p:spPr>
        <p:txBody>
          <a:bodyPr vert="horz" lIns="91440" tIns="45720" rIns="91440" bIns="45720" rtlCol="0"/>
          <a:lstStyle>
            <a:lvl1pPr algn="r">
              <a:defRPr sz="1200"/>
            </a:lvl1pPr>
          </a:lstStyle>
          <a:p>
            <a:fld id="{15A84553-D4CB-4436-A308-FC56A8E3EF4D}" type="datetimeFigureOut">
              <a:rPr lang="zh-CN" altLang="en-US" smtClean="0"/>
              <a:t>2023/12/11</a:t>
            </a:fld>
            <a:endParaRPr lang="zh-CN" altLang="en-US"/>
          </a:p>
        </p:txBody>
      </p:sp>
      <p:sp>
        <p:nvSpPr>
          <p:cNvPr id="4" name="幻灯片图像占位符 3"/>
          <p:cNvSpPr>
            <a:spLocks noGrp="1" noRot="1" noChangeAspect="1"/>
          </p:cNvSpPr>
          <p:nvPr>
            <p:ph type="sldImg" idx="2"/>
          </p:nvPr>
        </p:nvSpPr>
        <p:spPr>
          <a:xfrm>
            <a:off x="3449638" y="844550"/>
            <a:ext cx="3043237" cy="22828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4252" y="3253809"/>
            <a:ext cx="7954010" cy="2662208"/>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421932"/>
            <a:ext cx="4308422" cy="33923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31790" y="6421932"/>
            <a:ext cx="4308422" cy="339231"/>
          </a:xfrm>
          <a:prstGeom prst="rect">
            <a:avLst/>
          </a:prstGeom>
        </p:spPr>
        <p:txBody>
          <a:bodyPr vert="horz" lIns="91440" tIns="45720" rIns="91440" bIns="45720" rtlCol="0" anchor="b"/>
          <a:lstStyle>
            <a:lvl1pPr algn="r">
              <a:defRPr sz="1200"/>
            </a:lvl1pPr>
          </a:lstStyle>
          <a:p>
            <a:fld id="{BC0A6B7D-4A1A-4A4D-93B7-D784EA5E4BF8}" type="slidenum">
              <a:rPr lang="zh-CN" altLang="en-US" smtClean="0"/>
              <a:t>‹#›</a:t>
            </a:fld>
            <a:endParaRPr lang="zh-CN" altLang="en-US"/>
          </a:p>
        </p:txBody>
      </p:sp>
    </p:spTree>
    <p:extLst>
      <p:ext uri="{BB962C8B-B14F-4D97-AF65-F5344CB8AC3E}">
        <p14:creationId xmlns:p14="http://schemas.microsoft.com/office/powerpoint/2010/main" val="1113041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I标题">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613" y="140481"/>
            <a:ext cx="3194092" cy="855561"/>
          </a:xfrm>
          <a:prstGeom prst="rect">
            <a:avLst/>
          </a:prstGeom>
        </p:spPr>
      </p:pic>
      <p:sp>
        <p:nvSpPr>
          <p:cNvPr id="8" name="矩形 7"/>
          <p:cNvSpPr/>
          <p:nvPr userDrawn="1"/>
        </p:nvSpPr>
        <p:spPr>
          <a:xfrm>
            <a:off x="2228850" y="2492944"/>
            <a:ext cx="6915151" cy="4365057"/>
          </a:xfrm>
          <a:prstGeom prst="rect">
            <a:avLst/>
          </a:prstGeom>
          <a:blipFill dpi="0" rotWithShape="1">
            <a:blip r:embed="rId3">
              <a:alphaModFix amt="1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4" name="矩形 3"/>
          <p:cNvSpPr/>
          <p:nvPr userDrawn="1"/>
        </p:nvSpPr>
        <p:spPr>
          <a:xfrm>
            <a:off x="179613" y="1798271"/>
            <a:ext cx="8792938" cy="1524592"/>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639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AI内容">
    <p:spTree>
      <p:nvGrpSpPr>
        <p:cNvPr id="1" name=""/>
        <p:cNvGrpSpPr/>
        <p:nvPr/>
      </p:nvGrpSpPr>
      <p:grpSpPr>
        <a:xfrm>
          <a:off x="0" y="0"/>
          <a:ext cx="0" cy="0"/>
          <a:chOff x="0" y="0"/>
          <a:chExt cx="0" cy="0"/>
        </a:xfrm>
      </p:grpSpPr>
      <p:sp>
        <p:nvSpPr>
          <p:cNvPr id="7" name="矩形 6"/>
          <p:cNvSpPr/>
          <p:nvPr userDrawn="1"/>
        </p:nvSpPr>
        <p:spPr>
          <a:xfrm>
            <a:off x="2228850" y="2492944"/>
            <a:ext cx="6915151" cy="4365057"/>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Tree>
    <p:extLst>
      <p:ext uri="{BB962C8B-B14F-4D97-AF65-F5344CB8AC3E}">
        <p14:creationId xmlns:p14="http://schemas.microsoft.com/office/powerpoint/2010/main" val="408169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3048000" y="6311900"/>
            <a:ext cx="1712913" cy="290513"/>
          </a:xfrm>
          <a:prstGeom prst="rect">
            <a:avLst/>
          </a:prstGeom>
          <a:ln/>
        </p:spPr>
        <p:txBody>
          <a:bodyPr/>
          <a:lstStyle>
            <a:lvl1pPr>
              <a:defRPr/>
            </a:lvl1pPr>
          </a:lstStyle>
          <a:p>
            <a:pPr>
              <a:defRPr/>
            </a:pPr>
            <a:fld id="{B6D33086-CE5C-43A2-AFC6-B149E37CEABC}" type="datetimeFigureOut">
              <a:rPr lang="en-US" altLang="zh-CN"/>
              <a:pPr>
                <a:defRPr/>
              </a:pPr>
              <a:t>12/11/2023</a:t>
            </a:fld>
            <a:endParaRPr lang="en-US" altLang="zh-CN"/>
          </a:p>
        </p:txBody>
      </p:sp>
      <p:sp>
        <p:nvSpPr>
          <p:cNvPr id="3" name="Rectangle 5"/>
          <p:cNvSpPr>
            <a:spLocks noGrp="1" noChangeArrowheads="1"/>
          </p:cNvSpPr>
          <p:nvPr>
            <p:ph type="ftr" sz="quarter" idx="11"/>
          </p:nvPr>
        </p:nvSpPr>
        <p:spPr>
          <a:xfrm>
            <a:off x="4830763" y="6323013"/>
            <a:ext cx="2311400" cy="290512"/>
          </a:xfrm>
          <a:prstGeom prst="rect">
            <a:avLst/>
          </a:prstGeom>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xfrm>
            <a:off x="7116763" y="6323013"/>
            <a:ext cx="1616075" cy="290512"/>
          </a:xfrm>
          <a:prstGeom prst="rect">
            <a:avLst/>
          </a:prstGeom>
          <a:ln/>
        </p:spPr>
        <p:txBody>
          <a:bodyPr/>
          <a:lstStyle>
            <a:lvl1pPr>
              <a:defRPr/>
            </a:lvl1pPr>
          </a:lstStyle>
          <a:p>
            <a:pPr>
              <a:defRPr/>
            </a:pPr>
            <a:fld id="{44D419BC-9B4D-49F0-A82F-FD0EF74421BF}" type="slidenum">
              <a:rPr lang="zh-CN" altLang="en-US"/>
              <a:pPr>
                <a:defRPr/>
              </a:pPr>
              <a:t>‹#›</a:t>
            </a:fld>
            <a:endParaRPr lang="en-US" altLang="zh-CN"/>
          </a:p>
        </p:txBody>
      </p:sp>
    </p:spTree>
    <p:extLst>
      <p:ext uri="{BB962C8B-B14F-4D97-AF65-F5344CB8AC3E}">
        <p14:creationId xmlns:p14="http://schemas.microsoft.com/office/powerpoint/2010/main" val="2043063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lang="zh-CN" altLang="en-US"/>
              <a:t>单击此处编辑母版标题样式</a:t>
            </a:r>
            <a:endParaRPr lang="en-US"/>
          </a:p>
        </p:txBody>
      </p:sp>
      <p:sp>
        <p:nvSpPr>
          <p:cNvPr id="27" name="内容占位符 26"/>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24"/>
          <p:cNvSpPr>
            <a:spLocks noGrp="1"/>
          </p:cNvSpPr>
          <p:nvPr>
            <p:ph type="dt" sz="half" idx="10"/>
          </p:nvPr>
        </p:nvSpPr>
        <p:spPr/>
        <p:txBody>
          <a:bodyPr/>
          <a:lstStyle>
            <a:lvl1pPr>
              <a:defRPr/>
            </a:lvl1pPr>
          </a:lstStyle>
          <a:p>
            <a:pPr>
              <a:defRPr/>
            </a:pPr>
            <a:endParaRPr lang="en-US" altLang="zh-CN"/>
          </a:p>
        </p:txBody>
      </p:sp>
      <p:sp>
        <p:nvSpPr>
          <p:cNvPr id="5" name="页脚占位符 18"/>
          <p:cNvSpPr>
            <a:spLocks noGrp="1"/>
          </p:cNvSpPr>
          <p:nvPr>
            <p:ph type="ftr" sz="quarter" idx="11"/>
          </p:nvPr>
        </p:nvSpPr>
        <p:spPr>
          <a:xfrm>
            <a:off x="3581400" y="76200"/>
            <a:ext cx="2895600" cy="288925"/>
          </a:xfrm>
        </p:spPr>
        <p:txBody>
          <a:bodyPr/>
          <a:lstStyle>
            <a:lvl1pPr>
              <a:defRPr/>
            </a:lvl1pPr>
          </a:lstStyle>
          <a:p>
            <a:pPr>
              <a:defRPr/>
            </a:pPr>
            <a:endParaRPr lang="en-US" altLang="zh-CN"/>
          </a:p>
        </p:txBody>
      </p:sp>
      <p:sp>
        <p:nvSpPr>
          <p:cNvPr id="6" name="灯片编号占位符 15"/>
          <p:cNvSpPr>
            <a:spLocks noGrp="1"/>
          </p:cNvSpPr>
          <p:nvPr>
            <p:ph type="sldNum" sz="quarter" idx="12"/>
          </p:nvPr>
        </p:nvSpPr>
        <p:spPr>
          <a:xfrm>
            <a:off x="8229600" y="6473825"/>
            <a:ext cx="758825" cy="247650"/>
          </a:xfrm>
        </p:spPr>
        <p:txBody>
          <a:bodyPr/>
          <a:lstStyle>
            <a:lvl1pPr>
              <a:defRPr/>
            </a:lvl1pPr>
          </a:lstStyle>
          <a:p>
            <a:fld id="{5382B270-89D4-4933-ABA3-ECCA4A0EE326}" type="slidenum">
              <a:rPr lang="en-US" altLang="zh-CN"/>
              <a:pPr/>
              <a:t>‹#›</a:t>
            </a:fld>
            <a:endParaRPr lang="en-US" altLang="zh-CN"/>
          </a:p>
        </p:txBody>
      </p:sp>
    </p:spTree>
    <p:extLst>
      <p:ext uri="{BB962C8B-B14F-4D97-AF65-F5344CB8AC3E}">
        <p14:creationId xmlns:p14="http://schemas.microsoft.com/office/powerpoint/2010/main" val="2935524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870" name="同侧圆角矩形 869"/>
          <p:cNvSpPr/>
          <p:nvPr userDrawn="1"/>
        </p:nvSpPr>
        <p:spPr>
          <a:xfrm flipV="1">
            <a:off x="0" y="2"/>
            <a:ext cx="9144000" cy="731518"/>
          </a:xfrm>
          <a:prstGeom prst="round2SameRect">
            <a:avLst>
              <a:gd name="adj1" fmla="val 0"/>
              <a:gd name="adj2" fmla="val 0"/>
            </a:avLst>
          </a:prstGeom>
          <a:gradFill flip="none" rotWithShape="1">
            <a:gsLst>
              <a:gs pos="0">
                <a:schemeClr val="accent1">
                  <a:alpha val="39000"/>
                </a:schemeClr>
              </a:gs>
              <a:gs pos="100000">
                <a:schemeClr val="accent1">
                  <a:alpha val="8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69" name="图片 86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56478"/>
            <a:ext cx="9144000" cy="1201522"/>
          </a:xfrm>
          <a:prstGeom prst="rect">
            <a:avLst/>
          </a:prstGeom>
        </p:spPr>
      </p:pic>
      <p:sp>
        <p:nvSpPr>
          <p:cNvPr id="4" name="标题占位符 1"/>
          <p:cNvSpPr>
            <a:spLocks noGrp="1" noChangeArrowheads="1"/>
          </p:cNvSpPr>
          <p:nvPr>
            <p:ph type="title"/>
          </p:nvPr>
        </p:nvSpPr>
        <p:spPr bwMode="auto">
          <a:xfrm>
            <a:off x="457200" y="3"/>
            <a:ext cx="8229600" cy="923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3600"/>
            </a:lvl1pPr>
          </a:lstStyle>
          <a:p>
            <a:pPr lvl="0"/>
            <a:r>
              <a:rPr lang="zh-CN" altLang="zh-CN" dirty="0"/>
              <a:t>单击此处编辑母版标题样式</a:t>
            </a:r>
          </a:p>
        </p:txBody>
      </p:sp>
      <p:sp>
        <p:nvSpPr>
          <p:cNvPr id="3" name="文本占位符 2"/>
          <p:cNvSpPr>
            <a:spLocks noGrp="1"/>
          </p:cNvSpPr>
          <p:nvPr>
            <p:ph type="body" sz="quarter" idx="10"/>
          </p:nvPr>
        </p:nvSpPr>
        <p:spPr>
          <a:xfrm>
            <a:off x="467544" y="1149326"/>
            <a:ext cx="8208912" cy="5217600"/>
          </a:xfrm>
        </p:spPr>
        <p:txBody>
          <a:bodyPr/>
          <a:lstStyle>
            <a:lvl1pPr>
              <a:defRPr sz="2800" b="1" cap="none" spc="5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vl2pPr>
              <a:defRPr sz="2400"/>
            </a:lvl2pPr>
            <a:lvl3pPr>
              <a:defRPr sz="20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526696760"/>
      </p:ext>
    </p:extLst>
  </p:cSld>
  <p:clrMapOvr>
    <a:masterClrMapping/>
  </p:clrMapOvr>
  <p:transition>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矩形 1"/>
          <p:cNvSpPr/>
          <p:nvPr userDrawn="1"/>
        </p:nvSpPr>
        <p:spPr>
          <a:xfrm>
            <a:off x="2228850" y="2492944"/>
            <a:ext cx="6915151" cy="4365057"/>
          </a:xfrm>
          <a:prstGeom prst="rect">
            <a:avLst/>
          </a:prstGeom>
          <a:blipFill dpi="0" rotWithShape="1">
            <a:blip r:embed="rId7">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 name="标题占位符 2"/>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4" name="文本占位符 3"/>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123704207"/>
      </p:ext>
    </p:extLst>
  </p:cSld>
  <p:clrMap bg1="lt1" tx1="dk1" bg2="lt2" tx2="dk2" accent1="accent1" accent2="accent2" accent3="accent3" accent4="accent4" accent5="accent5" accent6="accent6" hlink="hlink" folHlink="folHlink"/>
  <p:sldLayoutIdLst>
    <p:sldLayoutId id="2147483665" r:id="rId1"/>
    <p:sldLayoutId id="2147483668" r:id="rId2"/>
    <p:sldLayoutId id="2147483669" r:id="rId3"/>
    <p:sldLayoutId id="2147483671" r:id="rId4"/>
    <p:sldLayoutId id="2147483672" r:id="rId5"/>
  </p:sldLayoutIdLst>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楷体" panose="02010609060101010101" pitchFamily="49" charset="-122"/>
        <a:buChar char="★"/>
        <a:defRPr sz="2800" b="1" kern="1200" cap="none" spc="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u"/>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l"/>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2.bin"/><Relationship Id="rId1" Type="http://schemas.openxmlformats.org/officeDocument/2006/relationships/slideLayout" Target="../slideLayouts/slideLayout4.xml"/><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4.bin"/><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5.bin"/><Relationship Id="rId1" Type="http://schemas.openxmlformats.org/officeDocument/2006/relationships/slideLayout" Target="../slideLayouts/slideLayout4.xml"/><Relationship Id="rId6" Type="http://schemas.openxmlformats.org/officeDocument/2006/relationships/oleObject" Target="../embeddings/oleObject7.bin"/><Relationship Id="rId5" Type="http://schemas.openxmlformats.org/officeDocument/2006/relationships/image" Target="../media/image10.wmf"/><Relationship Id="rId4"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8.bin"/><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14.wmf"/><Relationship Id="rId2" Type="http://schemas.openxmlformats.org/officeDocument/2006/relationships/oleObject" Target="../embeddings/oleObject9.bin"/><Relationship Id="rId1" Type="http://schemas.openxmlformats.org/officeDocument/2006/relationships/slideLayout" Target="../slideLayouts/slideLayout4.xml"/><Relationship Id="rId6" Type="http://schemas.openxmlformats.org/officeDocument/2006/relationships/oleObject" Target="../embeddings/oleObject11.bin"/><Relationship Id="rId5" Type="http://schemas.openxmlformats.org/officeDocument/2006/relationships/image" Target="../media/image13.wmf"/><Relationship Id="rId4" Type="http://schemas.openxmlformats.org/officeDocument/2006/relationships/oleObject" Target="../embeddings/oleObject10.bin"/></Relationships>
</file>

<file path=ppt/slides/_rels/slide22.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2.bin"/><Relationship Id="rId1" Type="http://schemas.openxmlformats.org/officeDocument/2006/relationships/slideLayout" Target="../slideLayouts/slideLayout4.xml"/><Relationship Id="rId5" Type="http://schemas.openxmlformats.org/officeDocument/2006/relationships/image" Target="../media/image16.wmf"/><Relationship Id="rId4" Type="http://schemas.openxmlformats.org/officeDocument/2006/relationships/oleObject" Target="../embeddings/oleObject13.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4.bin"/><Relationship Id="rId1" Type="http://schemas.openxmlformats.org/officeDocument/2006/relationships/slideLayout" Target="../slideLayouts/slideLayout4.x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image" Target="../media/image20.wmf"/><Relationship Id="rId7" Type="http://schemas.openxmlformats.org/officeDocument/2006/relationships/image" Target="../media/image21.wmf"/><Relationship Id="rId2" Type="http://schemas.openxmlformats.org/officeDocument/2006/relationships/oleObject" Target="../embeddings/oleObject15.bin"/><Relationship Id="rId1" Type="http://schemas.openxmlformats.org/officeDocument/2006/relationships/slideLayout" Target="../slideLayouts/slideLayout4.xml"/><Relationship Id="rId6" Type="http://schemas.openxmlformats.org/officeDocument/2006/relationships/oleObject" Target="../embeddings/oleObject17.bin"/><Relationship Id="rId5" Type="http://schemas.openxmlformats.org/officeDocument/2006/relationships/image" Target="../media/image7.wmf"/><Relationship Id="rId4" Type="http://schemas.openxmlformats.org/officeDocument/2006/relationships/oleObject" Target="../embeddings/oleObject16.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9.wmf"/><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embeddings/oleObject18.bin"/><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19.bin"/><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6.emf"/><Relationship Id="rId7" Type="http://schemas.openxmlformats.org/officeDocument/2006/relationships/image" Target="../media/image28.wmf"/><Relationship Id="rId2" Type="http://schemas.openxmlformats.org/officeDocument/2006/relationships/oleObject" Target="../embeddings/oleObject20.bin"/><Relationship Id="rId1" Type="http://schemas.openxmlformats.org/officeDocument/2006/relationships/slideLayout" Target="../slideLayouts/slideLayout4.xml"/><Relationship Id="rId6" Type="http://schemas.openxmlformats.org/officeDocument/2006/relationships/oleObject" Target="../embeddings/oleObject22.bin"/><Relationship Id="rId5" Type="http://schemas.openxmlformats.org/officeDocument/2006/relationships/image" Target="../media/image27.wmf"/><Relationship Id="rId4" Type="http://schemas.openxmlformats.org/officeDocument/2006/relationships/oleObject" Target="../embeddings/oleObject21.bin"/></Relationships>
</file>

<file path=ppt/slides/_rels/slide35.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23.bin"/><Relationship Id="rId1" Type="http://schemas.openxmlformats.org/officeDocument/2006/relationships/slideLayout" Target="../slideLayouts/slideLayout4.xml"/><Relationship Id="rId5" Type="http://schemas.openxmlformats.org/officeDocument/2006/relationships/image" Target="../media/image30.wmf"/><Relationship Id="rId4" Type="http://schemas.openxmlformats.org/officeDocument/2006/relationships/oleObject" Target="../embeddings/oleObject24.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a:grpSpLocks noChangeAspect="1"/>
          </p:cNvGrpSpPr>
          <p:nvPr/>
        </p:nvGrpSpPr>
        <p:grpSpPr>
          <a:xfrm>
            <a:off x="2276221" y="3860936"/>
            <a:ext cx="1260000" cy="1260000"/>
            <a:chOff x="1174779" y="3359349"/>
            <a:chExt cx="1800000" cy="1800001"/>
          </a:xfrm>
        </p:grpSpPr>
        <p:grpSp>
          <p:nvGrpSpPr>
            <p:cNvPr id="3" name="组合 2"/>
            <p:cNvGrpSpPr/>
            <p:nvPr/>
          </p:nvGrpSpPr>
          <p:grpSpPr>
            <a:xfrm>
              <a:off x="1174779" y="3359349"/>
              <a:ext cx="1800000" cy="1800001"/>
              <a:chOff x="6250980" y="3660482"/>
              <a:chExt cx="1800000" cy="1800001"/>
            </a:xfrm>
          </p:grpSpPr>
          <p:sp>
            <p:nvSpPr>
              <p:cNvPr id="5" name="椭圆 4"/>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椭圆 3"/>
            <p:cNvSpPr/>
            <p:nvPr/>
          </p:nvSpPr>
          <p:spPr>
            <a:xfrm>
              <a:off x="1354779" y="3539349"/>
              <a:ext cx="1440000" cy="1440000"/>
            </a:xfrm>
            <a:prstGeom prst="ellipse">
              <a:avLst/>
            </a:prstGeom>
            <a:solidFill>
              <a:srgbClr val="A6A6A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a:grpSpLocks noChangeAspect="1"/>
          </p:cNvGrpSpPr>
          <p:nvPr/>
        </p:nvGrpSpPr>
        <p:grpSpPr>
          <a:xfrm>
            <a:off x="2683600" y="2570378"/>
            <a:ext cx="576000" cy="576000"/>
            <a:chOff x="1174779" y="3359349"/>
            <a:chExt cx="1800000" cy="1800001"/>
          </a:xfrm>
        </p:grpSpPr>
        <p:grpSp>
          <p:nvGrpSpPr>
            <p:cNvPr id="8" name="组合 7"/>
            <p:cNvGrpSpPr/>
            <p:nvPr/>
          </p:nvGrpSpPr>
          <p:grpSpPr>
            <a:xfrm>
              <a:off x="1174779" y="3359349"/>
              <a:ext cx="1800000" cy="1800001"/>
              <a:chOff x="6250980" y="3660482"/>
              <a:chExt cx="1800000" cy="1800001"/>
            </a:xfrm>
          </p:grpSpPr>
          <p:sp>
            <p:nvSpPr>
              <p:cNvPr id="10" name="椭圆 9"/>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椭圆 8"/>
            <p:cNvSpPr/>
            <p:nvPr/>
          </p:nvSpPr>
          <p:spPr>
            <a:xfrm>
              <a:off x="1354779" y="3539349"/>
              <a:ext cx="1440000" cy="1440000"/>
            </a:xfrm>
            <a:prstGeom prst="ellipse">
              <a:avLst/>
            </a:prstGeom>
            <a:solidFill>
              <a:srgbClr val="90AFC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1046591" y="2718418"/>
            <a:ext cx="1980000" cy="1980000"/>
            <a:chOff x="6250980" y="3660482"/>
            <a:chExt cx="1800000" cy="1800001"/>
          </a:xfrm>
        </p:grpSpPr>
        <p:sp>
          <p:nvSpPr>
            <p:cNvPr id="13" name="椭圆 12"/>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椭圆 14"/>
          <p:cNvSpPr/>
          <p:nvPr/>
        </p:nvSpPr>
        <p:spPr>
          <a:xfrm>
            <a:off x="1190591" y="2862418"/>
            <a:ext cx="1692000" cy="1692000"/>
          </a:xfrm>
          <a:prstGeom prst="ellipse">
            <a:avLst/>
          </a:prstGeom>
          <a:solidFill>
            <a:srgbClr val="D54A47"/>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6" name="组合 15"/>
          <p:cNvGrpSpPr>
            <a:grpSpLocks noChangeAspect="1"/>
          </p:cNvGrpSpPr>
          <p:nvPr/>
        </p:nvGrpSpPr>
        <p:grpSpPr>
          <a:xfrm>
            <a:off x="778122" y="2035413"/>
            <a:ext cx="1044000" cy="1044000"/>
            <a:chOff x="1174779" y="3359349"/>
            <a:chExt cx="1800000" cy="1800001"/>
          </a:xfrm>
        </p:grpSpPr>
        <p:grpSp>
          <p:nvGrpSpPr>
            <p:cNvPr id="17" name="组合 16"/>
            <p:cNvGrpSpPr/>
            <p:nvPr/>
          </p:nvGrpSpPr>
          <p:grpSpPr>
            <a:xfrm>
              <a:off x="1174779" y="3359349"/>
              <a:ext cx="1800000" cy="1800001"/>
              <a:chOff x="6250980" y="3660482"/>
              <a:chExt cx="1800000" cy="1800001"/>
            </a:xfrm>
          </p:grpSpPr>
          <p:sp>
            <p:nvSpPr>
              <p:cNvPr id="19" name="椭圆 18"/>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椭圆 17"/>
            <p:cNvSpPr/>
            <p:nvPr/>
          </p:nvSpPr>
          <p:spPr>
            <a:xfrm>
              <a:off x="1354779" y="3539349"/>
              <a:ext cx="1440000" cy="1440000"/>
            </a:xfrm>
            <a:prstGeom prst="ellipse">
              <a:avLst/>
            </a:prstGeom>
            <a:solidFill>
              <a:srgbClr val="789BB5"/>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a:grpSpLocks noChangeAspect="1"/>
          </p:cNvGrpSpPr>
          <p:nvPr/>
        </p:nvGrpSpPr>
        <p:grpSpPr>
          <a:xfrm>
            <a:off x="375243" y="4151919"/>
            <a:ext cx="648000" cy="648000"/>
            <a:chOff x="1174779" y="3359349"/>
            <a:chExt cx="1800000" cy="1800001"/>
          </a:xfrm>
        </p:grpSpPr>
        <p:grpSp>
          <p:nvGrpSpPr>
            <p:cNvPr id="22" name="组合 21"/>
            <p:cNvGrpSpPr/>
            <p:nvPr/>
          </p:nvGrpSpPr>
          <p:grpSpPr>
            <a:xfrm>
              <a:off x="1174779" y="3359349"/>
              <a:ext cx="1800000" cy="1800001"/>
              <a:chOff x="6250980" y="3660482"/>
              <a:chExt cx="1800000" cy="1800001"/>
            </a:xfrm>
          </p:grpSpPr>
          <p:sp>
            <p:nvSpPr>
              <p:cNvPr id="24" name="椭圆 23"/>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椭圆 22"/>
            <p:cNvSpPr/>
            <p:nvPr/>
          </p:nvSpPr>
          <p:spPr>
            <a:xfrm>
              <a:off x="1354779" y="3539349"/>
              <a:ext cx="1440000" cy="1440000"/>
            </a:xfrm>
            <a:prstGeom prst="ellipse">
              <a:avLst/>
            </a:prstGeom>
            <a:solidFill>
              <a:schemeClr val="tx2">
                <a:lumMod val="75000"/>
                <a:lumOff val="25000"/>
              </a:schemeClr>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矩形 26"/>
          <p:cNvSpPr/>
          <p:nvPr/>
        </p:nvSpPr>
        <p:spPr>
          <a:xfrm>
            <a:off x="3744059" y="1955653"/>
            <a:ext cx="4609127" cy="4616648"/>
          </a:xfrm>
          <a:prstGeom prst="rect">
            <a:avLst/>
          </a:prstGeom>
        </p:spPr>
        <p:txBody>
          <a:bodyPr wrap="square">
            <a:spAutoFit/>
          </a:bodyPr>
          <a:lstStyle/>
          <a:p>
            <a:pPr>
              <a:lnSpc>
                <a:spcPct val="150000"/>
              </a:lnSpc>
            </a:pPr>
            <a:r>
              <a:rPr lang="en-US" altLang="zh-CN" sz="2800" b="1" dirty="0">
                <a:solidFill>
                  <a:schemeClr val="tx1">
                    <a:lumMod val="95000"/>
                    <a:lumOff val="5000"/>
                  </a:schemeClr>
                </a:solidFill>
                <a:latin typeface="+mn-ea"/>
              </a:rPr>
              <a:t>6.1 </a:t>
            </a:r>
            <a:r>
              <a:rPr lang="zh-CN" altLang="en-US" sz="2800" b="1" dirty="0">
                <a:solidFill>
                  <a:schemeClr val="tx1">
                    <a:lumMod val="95000"/>
                    <a:lumOff val="5000"/>
                  </a:schemeClr>
                </a:solidFill>
                <a:latin typeface="+mn-ea"/>
              </a:rPr>
              <a:t>概述</a:t>
            </a:r>
          </a:p>
          <a:p>
            <a:pPr>
              <a:lnSpc>
                <a:spcPct val="150000"/>
              </a:lnSpc>
            </a:pPr>
            <a:r>
              <a:rPr lang="en-US" altLang="zh-CN" sz="2800" b="1" dirty="0">
                <a:solidFill>
                  <a:schemeClr val="tx1">
                    <a:lumMod val="95000"/>
                    <a:lumOff val="5000"/>
                  </a:schemeClr>
                </a:solidFill>
                <a:latin typeface="+mn-ea"/>
              </a:rPr>
              <a:t>6.2 </a:t>
            </a:r>
            <a:r>
              <a:rPr lang="zh-CN" altLang="en-US" sz="2800" b="1" dirty="0">
                <a:solidFill>
                  <a:schemeClr val="tx1">
                    <a:lumMod val="95000"/>
                    <a:lumOff val="5000"/>
                  </a:schemeClr>
                </a:solidFill>
                <a:latin typeface="+mn-ea"/>
              </a:rPr>
              <a:t>决策树学习</a:t>
            </a:r>
          </a:p>
          <a:p>
            <a:pPr>
              <a:lnSpc>
                <a:spcPct val="150000"/>
              </a:lnSpc>
            </a:pPr>
            <a:r>
              <a:rPr lang="en-US" altLang="zh-CN" sz="2800" b="1" dirty="0">
                <a:solidFill>
                  <a:schemeClr val="tx1">
                    <a:lumMod val="95000"/>
                    <a:lumOff val="5000"/>
                  </a:schemeClr>
                </a:solidFill>
                <a:latin typeface="+mn-ea"/>
              </a:rPr>
              <a:t>6.3 </a:t>
            </a:r>
            <a:r>
              <a:rPr lang="zh-CN" altLang="en-US" sz="2800" b="1" dirty="0">
                <a:solidFill>
                  <a:schemeClr val="tx1">
                    <a:lumMod val="95000"/>
                    <a:lumOff val="5000"/>
                  </a:schemeClr>
                </a:solidFill>
                <a:latin typeface="+mn-ea"/>
              </a:rPr>
              <a:t>贝叶斯学习</a:t>
            </a:r>
          </a:p>
          <a:p>
            <a:pPr>
              <a:lnSpc>
                <a:spcPct val="150000"/>
              </a:lnSpc>
            </a:pPr>
            <a:r>
              <a:rPr lang="en-US" altLang="zh-CN" sz="2800" b="1" dirty="0">
                <a:solidFill>
                  <a:schemeClr val="tx1">
                    <a:lumMod val="95000"/>
                    <a:lumOff val="5000"/>
                  </a:schemeClr>
                </a:solidFill>
                <a:latin typeface="+mn-ea"/>
              </a:rPr>
              <a:t>6.4 </a:t>
            </a:r>
            <a:r>
              <a:rPr lang="zh-CN" altLang="en-US" sz="2800" b="1" dirty="0">
                <a:solidFill>
                  <a:schemeClr val="tx1">
                    <a:lumMod val="95000"/>
                    <a:lumOff val="5000"/>
                  </a:schemeClr>
                </a:solidFill>
                <a:latin typeface="+mn-ea"/>
              </a:rPr>
              <a:t>统计学习</a:t>
            </a:r>
            <a:endParaRPr lang="en-US" altLang="zh-CN" sz="2800" b="1" dirty="0">
              <a:solidFill>
                <a:schemeClr val="tx1">
                  <a:lumMod val="95000"/>
                  <a:lumOff val="5000"/>
                </a:schemeClr>
              </a:solidFill>
              <a:latin typeface="+mn-ea"/>
            </a:endParaRPr>
          </a:p>
          <a:p>
            <a:pPr>
              <a:lnSpc>
                <a:spcPct val="150000"/>
              </a:lnSpc>
            </a:pPr>
            <a:r>
              <a:rPr lang="en-US" altLang="zh-CN" sz="2800" b="1" dirty="0">
                <a:solidFill>
                  <a:schemeClr val="tx1">
                    <a:lumMod val="95000"/>
                    <a:lumOff val="5000"/>
                  </a:schemeClr>
                </a:solidFill>
                <a:latin typeface="+mn-ea"/>
              </a:rPr>
              <a:t>6.5 </a:t>
            </a:r>
            <a:r>
              <a:rPr lang="zh-CN" altLang="en-US" sz="2800" b="1" dirty="0">
                <a:solidFill>
                  <a:schemeClr val="tx1">
                    <a:lumMod val="95000"/>
                    <a:lumOff val="5000"/>
                  </a:schemeClr>
                </a:solidFill>
                <a:latin typeface="+mn-ea"/>
              </a:rPr>
              <a:t>聚类</a:t>
            </a:r>
            <a:endParaRPr lang="en-US" altLang="zh-CN" sz="2800" b="1" dirty="0">
              <a:solidFill>
                <a:schemeClr val="tx1">
                  <a:lumMod val="95000"/>
                  <a:lumOff val="5000"/>
                </a:schemeClr>
              </a:solidFill>
              <a:latin typeface="+mn-ea"/>
            </a:endParaRPr>
          </a:p>
          <a:p>
            <a:pPr>
              <a:lnSpc>
                <a:spcPct val="150000"/>
              </a:lnSpc>
            </a:pPr>
            <a:r>
              <a:rPr lang="en-US" altLang="zh-CN" sz="2800" b="1" dirty="0">
                <a:solidFill>
                  <a:schemeClr val="tx1">
                    <a:lumMod val="95000"/>
                    <a:lumOff val="5000"/>
                  </a:schemeClr>
                </a:solidFill>
                <a:latin typeface="+mn-ea"/>
              </a:rPr>
              <a:t>6.6 </a:t>
            </a:r>
            <a:r>
              <a:rPr lang="zh-CN" altLang="en-US" sz="2800" b="1" dirty="0">
                <a:solidFill>
                  <a:schemeClr val="tx1">
                    <a:lumMod val="95000"/>
                    <a:lumOff val="5000"/>
                  </a:schemeClr>
                </a:solidFill>
                <a:latin typeface="+mn-ea"/>
              </a:rPr>
              <a:t>特征选择与表示学习</a:t>
            </a:r>
            <a:endParaRPr lang="en-US" altLang="zh-CN" sz="2800" b="1" dirty="0">
              <a:solidFill>
                <a:schemeClr val="tx1">
                  <a:lumMod val="95000"/>
                  <a:lumOff val="5000"/>
                </a:schemeClr>
              </a:solidFill>
              <a:latin typeface="+mn-ea"/>
            </a:endParaRPr>
          </a:p>
          <a:p>
            <a:pPr>
              <a:lnSpc>
                <a:spcPct val="150000"/>
              </a:lnSpc>
            </a:pPr>
            <a:r>
              <a:rPr lang="en-US" altLang="zh-CN" sz="2800" b="1" dirty="0">
                <a:solidFill>
                  <a:schemeClr val="tx1">
                    <a:lumMod val="95000"/>
                    <a:lumOff val="5000"/>
                  </a:schemeClr>
                </a:solidFill>
                <a:latin typeface="+mn-ea"/>
              </a:rPr>
              <a:t>6.7 </a:t>
            </a:r>
            <a:r>
              <a:rPr lang="zh-CN" altLang="en-US" sz="2800" b="1" dirty="0">
                <a:solidFill>
                  <a:schemeClr val="tx1">
                    <a:lumMod val="95000"/>
                    <a:lumOff val="5000"/>
                  </a:schemeClr>
                </a:solidFill>
                <a:latin typeface="+mn-ea"/>
              </a:rPr>
              <a:t>其他学习方法</a:t>
            </a:r>
          </a:p>
        </p:txBody>
      </p:sp>
      <p:sp>
        <p:nvSpPr>
          <p:cNvPr id="28" name="矩形 27"/>
          <p:cNvSpPr/>
          <p:nvPr/>
        </p:nvSpPr>
        <p:spPr>
          <a:xfrm>
            <a:off x="1316543" y="719222"/>
            <a:ext cx="6514907" cy="1015663"/>
          </a:xfrm>
          <a:prstGeom prst="rect">
            <a:avLst/>
          </a:prstGeom>
          <a:noFill/>
        </p:spPr>
        <p:txBody>
          <a:bodyPr wrap="none" lIns="324000" rIns="324000">
            <a:spAutoFit/>
          </a:bodyPr>
          <a:lstStyle/>
          <a:p>
            <a:r>
              <a:rPr lang="zh-CN" altLang="en-US" sz="6000" b="1" dirty="0">
                <a:solidFill>
                  <a:schemeClr val="tx1">
                    <a:lumMod val="95000"/>
                    <a:lumOff val="5000"/>
                  </a:schemeClr>
                </a:solidFill>
                <a:latin typeface="隶书" panose="02010509060101010101" pitchFamily="49" charset="-122"/>
                <a:ea typeface="隶书" panose="02010509060101010101" pitchFamily="49" charset="-122"/>
                <a:cs typeface="Tahoma" panose="020B0604030504040204" pitchFamily="34" charset="0"/>
              </a:rPr>
              <a:t>第六章	机器学习</a:t>
            </a:r>
          </a:p>
        </p:txBody>
      </p:sp>
      <p:sp>
        <p:nvSpPr>
          <p:cNvPr id="30" name="KSO_Shape"/>
          <p:cNvSpPr>
            <a:spLocks/>
          </p:cNvSpPr>
          <p:nvPr/>
        </p:nvSpPr>
        <p:spPr bwMode="auto">
          <a:xfrm>
            <a:off x="1528838" y="3336923"/>
            <a:ext cx="1076172" cy="843815"/>
          </a:xfrm>
          <a:custGeom>
            <a:avLst/>
            <a:gdLst>
              <a:gd name="T0" fmla="*/ 1009661 w 2006600"/>
              <a:gd name="T1" fmla="*/ 391160 h 1387475"/>
              <a:gd name="T2" fmla="*/ 1011251 w 2006600"/>
              <a:gd name="T3" fmla="*/ 509270 h 1387475"/>
              <a:gd name="T4" fmla="*/ 1084401 w 2006600"/>
              <a:gd name="T5" fmla="*/ 630555 h 1387475"/>
              <a:gd name="T6" fmla="*/ 1213209 w 2006600"/>
              <a:gd name="T7" fmla="*/ 691833 h 1387475"/>
              <a:gd name="T8" fmla="*/ 1322616 w 2006600"/>
              <a:gd name="T9" fmla="*/ 683895 h 1387475"/>
              <a:gd name="T10" fmla="*/ 1373821 w 2006600"/>
              <a:gd name="T11" fmla="*/ 722948 h 1387475"/>
              <a:gd name="T12" fmla="*/ 1348695 w 2006600"/>
              <a:gd name="T13" fmla="*/ 830580 h 1387475"/>
              <a:gd name="T14" fmla="*/ 1289857 w 2006600"/>
              <a:gd name="T15" fmla="*/ 930276 h 1387475"/>
              <a:gd name="T16" fmla="*/ 1172499 w 2006600"/>
              <a:gd name="T17" fmla="*/ 1024573 h 1387475"/>
              <a:gd name="T18" fmla="*/ 1069135 w 2006600"/>
              <a:gd name="T19" fmla="*/ 1059498 h 1387475"/>
              <a:gd name="T20" fmla="*/ 955912 w 2006600"/>
              <a:gd name="T21" fmla="*/ 1062356 h 1387475"/>
              <a:gd name="T22" fmla="*/ 850321 w 2006600"/>
              <a:gd name="T23" fmla="*/ 1032511 h 1387475"/>
              <a:gd name="T24" fmla="*/ 740914 w 2006600"/>
              <a:gd name="T25" fmla="*/ 956628 h 1387475"/>
              <a:gd name="T26" fmla="*/ 664902 w 2006600"/>
              <a:gd name="T27" fmla="*/ 847408 h 1387475"/>
              <a:gd name="T28" fmla="*/ 634688 w 2006600"/>
              <a:gd name="T29" fmla="*/ 741998 h 1387475"/>
              <a:gd name="T30" fmla="*/ 637550 w 2006600"/>
              <a:gd name="T31" fmla="*/ 628968 h 1387475"/>
              <a:gd name="T32" fmla="*/ 672535 w 2006600"/>
              <a:gd name="T33" fmla="*/ 525780 h 1387475"/>
              <a:gd name="T34" fmla="*/ 767312 w 2006600"/>
              <a:gd name="T35" fmla="*/ 408623 h 1387475"/>
              <a:gd name="T36" fmla="*/ 867178 w 2006600"/>
              <a:gd name="T37" fmla="*/ 349885 h 1387475"/>
              <a:gd name="T38" fmla="*/ 974676 w 2006600"/>
              <a:gd name="T39" fmla="*/ 324803 h 1387475"/>
              <a:gd name="T40" fmla="*/ 889318 w 2006600"/>
              <a:gd name="T41" fmla="*/ 202109 h 1387475"/>
              <a:gd name="T42" fmla="*/ 752158 w 2006600"/>
              <a:gd name="T43" fmla="*/ 256364 h 1387475"/>
              <a:gd name="T44" fmla="*/ 637858 w 2006600"/>
              <a:gd name="T45" fmla="*/ 346155 h 1387475"/>
              <a:gd name="T46" fmla="*/ 553720 w 2006600"/>
              <a:gd name="T47" fmla="*/ 464501 h 1387475"/>
              <a:gd name="T48" fmla="*/ 506412 w 2006600"/>
              <a:gd name="T49" fmla="*/ 604740 h 1387475"/>
              <a:gd name="T50" fmla="*/ 502602 w 2006600"/>
              <a:gd name="T51" fmla="*/ 758304 h 1387475"/>
              <a:gd name="T52" fmla="*/ 543242 w 2006600"/>
              <a:gd name="T53" fmla="*/ 901399 h 1387475"/>
              <a:gd name="T54" fmla="*/ 621665 w 2006600"/>
              <a:gd name="T55" fmla="*/ 1023552 h 1387475"/>
              <a:gd name="T56" fmla="*/ 731203 w 2006600"/>
              <a:gd name="T57" fmla="*/ 1118737 h 1387475"/>
              <a:gd name="T58" fmla="*/ 865188 w 2006600"/>
              <a:gd name="T59" fmla="*/ 1179338 h 1387475"/>
              <a:gd name="T60" fmla="*/ 1016317 w 2006600"/>
              <a:gd name="T61" fmla="*/ 1198058 h 1387475"/>
              <a:gd name="T62" fmla="*/ 1164907 w 2006600"/>
              <a:gd name="T63" fmla="*/ 1171723 h 1387475"/>
              <a:gd name="T64" fmla="*/ 1295400 w 2006600"/>
              <a:gd name="T65" fmla="*/ 1105094 h 1387475"/>
              <a:gd name="T66" fmla="*/ 1400175 w 2006600"/>
              <a:gd name="T67" fmla="*/ 1005150 h 1387475"/>
              <a:gd name="T68" fmla="*/ 1473200 w 2006600"/>
              <a:gd name="T69" fmla="*/ 878554 h 1387475"/>
              <a:gd name="T70" fmla="*/ 1506537 w 2006600"/>
              <a:gd name="T71" fmla="*/ 732605 h 1387475"/>
              <a:gd name="T72" fmla="*/ 1495107 w 2006600"/>
              <a:gd name="T73" fmla="*/ 580309 h 1387475"/>
              <a:gd name="T74" fmla="*/ 1441133 w 2006600"/>
              <a:gd name="T75" fmla="*/ 442926 h 1387475"/>
              <a:gd name="T76" fmla="*/ 1351280 w 2006600"/>
              <a:gd name="T77" fmla="*/ 329022 h 1387475"/>
              <a:gd name="T78" fmla="*/ 1232853 w 2006600"/>
              <a:gd name="T79" fmla="*/ 244625 h 1387475"/>
              <a:gd name="T80" fmla="*/ 1092517 w 2006600"/>
              <a:gd name="T81" fmla="*/ 197349 h 1387475"/>
              <a:gd name="T82" fmla="*/ 1067117 w 2006600"/>
              <a:gd name="T83" fmla="*/ 2221 h 1387475"/>
              <a:gd name="T84" fmla="*/ 1316355 w 2006600"/>
              <a:gd name="T85" fmla="*/ 48227 h 1387475"/>
              <a:gd name="T86" fmla="*/ 1546543 w 2006600"/>
              <a:gd name="T87" fmla="*/ 149440 h 1387475"/>
              <a:gd name="T88" fmla="*/ 1745297 w 2006600"/>
              <a:gd name="T89" fmla="*/ 297611 h 1387475"/>
              <a:gd name="T90" fmla="*/ 1900555 w 2006600"/>
              <a:gd name="T91" fmla="*/ 485442 h 1387475"/>
              <a:gd name="T92" fmla="*/ 2000885 w 2006600"/>
              <a:gd name="T93" fmla="*/ 704684 h 1387475"/>
              <a:gd name="T94" fmla="*/ 1921510 w 2006600"/>
              <a:gd name="T95" fmla="*/ 911552 h 1387475"/>
              <a:gd name="T96" fmla="*/ 1774507 w 2006600"/>
              <a:gd name="T97" fmla="*/ 1088913 h 1387475"/>
              <a:gd name="T98" fmla="*/ 1582103 w 2006600"/>
              <a:gd name="T99" fmla="*/ 1231055 h 1387475"/>
              <a:gd name="T100" fmla="*/ 1356677 w 2006600"/>
              <a:gd name="T101" fmla="*/ 1331316 h 1387475"/>
              <a:gd name="T102" fmla="*/ 1109345 w 2006600"/>
              <a:gd name="T103" fmla="*/ 1382399 h 1387475"/>
              <a:gd name="T104" fmla="*/ 852805 w 2006600"/>
              <a:gd name="T105" fmla="*/ 1377639 h 1387475"/>
              <a:gd name="T106" fmla="*/ 611187 w 2006600"/>
              <a:gd name="T107" fmla="*/ 1317990 h 1387475"/>
              <a:gd name="T108" fmla="*/ 397510 w 2006600"/>
              <a:gd name="T109" fmla="*/ 1210114 h 1387475"/>
              <a:gd name="T110" fmla="*/ 216852 w 2006600"/>
              <a:gd name="T111" fmla="*/ 1061309 h 1387475"/>
              <a:gd name="T112" fmla="*/ 75882 w 2006600"/>
              <a:gd name="T113" fmla="*/ 879189 h 1387475"/>
              <a:gd name="T114" fmla="*/ 22225 w 2006600"/>
              <a:gd name="T115" fmla="*/ 666610 h 1387475"/>
              <a:gd name="T116" fmla="*/ 140970 w 2006600"/>
              <a:gd name="T117" fmla="*/ 451810 h 1387475"/>
              <a:gd name="T118" fmla="*/ 302260 w 2006600"/>
              <a:gd name="T119" fmla="*/ 270324 h 1387475"/>
              <a:gd name="T120" fmla="*/ 500380 w 2006600"/>
              <a:gd name="T121" fmla="*/ 128817 h 1387475"/>
              <a:gd name="T122" fmla="*/ 728980 w 2006600"/>
              <a:gd name="T123" fmla="*/ 36487 h 1387475"/>
              <a:gd name="T124" fmla="*/ 981393 w 2006600"/>
              <a:gd name="T125" fmla="*/ 317 h 1387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06600" h="1387475">
                <a:moveTo>
                  <a:pt x="1003300" y="323850"/>
                </a:moveTo>
                <a:lnTo>
                  <a:pt x="1019520" y="324168"/>
                </a:lnTo>
                <a:lnTo>
                  <a:pt x="1035740" y="325120"/>
                </a:lnTo>
                <a:lnTo>
                  <a:pt x="1031924" y="332423"/>
                </a:lnTo>
                <a:lnTo>
                  <a:pt x="1028425" y="339090"/>
                </a:lnTo>
                <a:lnTo>
                  <a:pt x="1025245" y="346075"/>
                </a:lnTo>
                <a:lnTo>
                  <a:pt x="1022065" y="353378"/>
                </a:lnTo>
                <a:lnTo>
                  <a:pt x="1019202" y="360680"/>
                </a:lnTo>
                <a:lnTo>
                  <a:pt x="1016658" y="367983"/>
                </a:lnTo>
                <a:lnTo>
                  <a:pt x="1014113" y="375285"/>
                </a:lnTo>
                <a:lnTo>
                  <a:pt x="1011887" y="383223"/>
                </a:lnTo>
                <a:lnTo>
                  <a:pt x="1009661" y="391160"/>
                </a:lnTo>
                <a:lnTo>
                  <a:pt x="1008071" y="398780"/>
                </a:lnTo>
                <a:lnTo>
                  <a:pt x="1006480" y="406718"/>
                </a:lnTo>
                <a:lnTo>
                  <a:pt x="1005526" y="414655"/>
                </a:lnTo>
                <a:lnTo>
                  <a:pt x="1004572" y="422910"/>
                </a:lnTo>
                <a:lnTo>
                  <a:pt x="1003618" y="430848"/>
                </a:lnTo>
                <a:lnTo>
                  <a:pt x="1003300" y="439103"/>
                </a:lnTo>
                <a:lnTo>
                  <a:pt x="1003300" y="447358"/>
                </a:lnTo>
                <a:lnTo>
                  <a:pt x="1003618" y="460058"/>
                </a:lnTo>
                <a:lnTo>
                  <a:pt x="1004572" y="472758"/>
                </a:lnTo>
                <a:lnTo>
                  <a:pt x="1006162" y="485140"/>
                </a:lnTo>
                <a:lnTo>
                  <a:pt x="1008389" y="497205"/>
                </a:lnTo>
                <a:lnTo>
                  <a:pt x="1011251" y="509270"/>
                </a:lnTo>
                <a:lnTo>
                  <a:pt x="1014432" y="521018"/>
                </a:lnTo>
                <a:lnTo>
                  <a:pt x="1018248" y="532448"/>
                </a:lnTo>
                <a:lnTo>
                  <a:pt x="1022701" y="543560"/>
                </a:lnTo>
                <a:lnTo>
                  <a:pt x="1027471" y="554673"/>
                </a:lnTo>
                <a:lnTo>
                  <a:pt x="1033196" y="565150"/>
                </a:lnTo>
                <a:lnTo>
                  <a:pt x="1038921" y="575628"/>
                </a:lnTo>
                <a:lnTo>
                  <a:pt x="1045600" y="585470"/>
                </a:lnTo>
                <a:lnTo>
                  <a:pt x="1052597" y="595313"/>
                </a:lnTo>
                <a:lnTo>
                  <a:pt x="1059594" y="604838"/>
                </a:lnTo>
                <a:lnTo>
                  <a:pt x="1067545" y="613728"/>
                </a:lnTo>
                <a:lnTo>
                  <a:pt x="1075814" y="622300"/>
                </a:lnTo>
                <a:lnTo>
                  <a:pt x="1084401" y="630555"/>
                </a:lnTo>
                <a:lnTo>
                  <a:pt x="1093306" y="638175"/>
                </a:lnTo>
                <a:lnTo>
                  <a:pt x="1102848" y="645478"/>
                </a:lnTo>
                <a:lnTo>
                  <a:pt x="1112389" y="652463"/>
                </a:lnTo>
                <a:lnTo>
                  <a:pt x="1122566" y="658813"/>
                </a:lnTo>
                <a:lnTo>
                  <a:pt x="1132744" y="664845"/>
                </a:lnTo>
                <a:lnTo>
                  <a:pt x="1143557" y="670243"/>
                </a:lnTo>
                <a:lnTo>
                  <a:pt x="1154689" y="675323"/>
                </a:lnTo>
                <a:lnTo>
                  <a:pt x="1165820" y="679450"/>
                </a:lnTo>
                <a:lnTo>
                  <a:pt x="1177270" y="683578"/>
                </a:lnTo>
                <a:lnTo>
                  <a:pt x="1189037" y="686753"/>
                </a:lnTo>
                <a:lnTo>
                  <a:pt x="1201123" y="689610"/>
                </a:lnTo>
                <a:lnTo>
                  <a:pt x="1213209" y="691833"/>
                </a:lnTo>
                <a:lnTo>
                  <a:pt x="1225613" y="693420"/>
                </a:lnTo>
                <a:lnTo>
                  <a:pt x="1238016" y="694055"/>
                </a:lnTo>
                <a:lnTo>
                  <a:pt x="1251056" y="694690"/>
                </a:lnTo>
                <a:lnTo>
                  <a:pt x="1259325" y="694690"/>
                </a:lnTo>
                <a:lnTo>
                  <a:pt x="1267276" y="694055"/>
                </a:lnTo>
                <a:lnTo>
                  <a:pt x="1275545" y="693420"/>
                </a:lnTo>
                <a:lnTo>
                  <a:pt x="1283815" y="692468"/>
                </a:lnTo>
                <a:lnTo>
                  <a:pt x="1291766" y="691198"/>
                </a:lnTo>
                <a:lnTo>
                  <a:pt x="1299399" y="689928"/>
                </a:lnTo>
                <a:lnTo>
                  <a:pt x="1307350" y="688023"/>
                </a:lnTo>
                <a:lnTo>
                  <a:pt x="1315301" y="686118"/>
                </a:lnTo>
                <a:lnTo>
                  <a:pt x="1322616" y="683895"/>
                </a:lnTo>
                <a:lnTo>
                  <a:pt x="1330249" y="681355"/>
                </a:lnTo>
                <a:lnTo>
                  <a:pt x="1337564" y="678815"/>
                </a:lnTo>
                <a:lnTo>
                  <a:pt x="1345197" y="675958"/>
                </a:lnTo>
                <a:lnTo>
                  <a:pt x="1352194" y="672783"/>
                </a:lnTo>
                <a:lnTo>
                  <a:pt x="1359509" y="669608"/>
                </a:lnTo>
                <a:lnTo>
                  <a:pt x="1366188" y="666115"/>
                </a:lnTo>
                <a:lnTo>
                  <a:pt x="1372867" y="661988"/>
                </a:lnTo>
                <a:lnTo>
                  <a:pt x="1374139" y="678498"/>
                </a:lnTo>
                <a:lnTo>
                  <a:pt x="1374775" y="694690"/>
                </a:lnTo>
                <a:lnTo>
                  <a:pt x="1374457" y="704215"/>
                </a:lnTo>
                <a:lnTo>
                  <a:pt x="1374139" y="713740"/>
                </a:lnTo>
                <a:lnTo>
                  <a:pt x="1373821" y="722948"/>
                </a:lnTo>
                <a:lnTo>
                  <a:pt x="1372549" y="732790"/>
                </a:lnTo>
                <a:lnTo>
                  <a:pt x="1371595" y="741998"/>
                </a:lnTo>
                <a:lnTo>
                  <a:pt x="1370640" y="751205"/>
                </a:lnTo>
                <a:lnTo>
                  <a:pt x="1368732" y="760413"/>
                </a:lnTo>
                <a:lnTo>
                  <a:pt x="1366824" y="769303"/>
                </a:lnTo>
                <a:lnTo>
                  <a:pt x="1365234" y="778193"/>
                </a:lnTo>
                <a:lnTo>
                  <a:pt x="1363007" y="787083"/>
                </a:lnTo>
                <a:lnTo>
                  <a:pt x="1360463" y="795973"/>
                </a:lnTo>
                <a:lnTo>
                  <a:pt x="1357919" y="804863"/>
                </a:lnTo>
                <a:lnTo>
                  <a:pt x="1355056" y="813435"/>
                </a:lnTo>
                <a:lnTo>
                  <a:pt x="1351876" y="822008"/>
                </a:lnTo>
                <a:lnTo>
                  <a:pt x="1348695" y="830580"/>
                </a:lnTo>
                <a:lnTo>
                  <a:pt x="1345515" y="839153"/>
                </a:lnTo>
                <a:lnTo>
                  <a:pt x="1342017" y="847408"/>
                </a:lnTo>
                <a:lnTo>
                  <a:pt x="1337882" y="855663"/>
                </a:lnTo>
                <a:lnTo>
                  <a:pt x="1334065" y="863283"/>
                </a:lnTo>
                <a:lnTo>
                  <a:pt x="1329931" y="871538"/>
                </a:lnTo>
                <a:lnTo>
                  <a:pt x="1325478" y="879158"/>
                </a:lnTo>
                <a:lnTo>
                  <a:pt x="1321026" y="886778"/>
                </a:lnTo>
                <a:lnTo>
                  <a:pt x="1316255" y="894398"/>
                </a:lnTo>
                <a:lnTo>
                  <a:pt x="1311166" y="901700"/>
                </a:lnTo>
                <a:lnTo>
                  <a:pt x="1306396" y="909320"/>
                </a:lnTo>
                <a:lnTo>
                  <a:pt x="1300989" y="916305"/>
                </a:lnTo>
                <a:lnTo>
                  <a:pt x="1289857" y="930276"/>
                </a:lnTo>
                <a:lnTo>
                  <a:pt x="1278090" y="943928"/>
                </a:lnTo>
                <a:lnTo>
                  <a:pt x="1266004" y="956628"/>
                </a:lnTo>
                <a:lnTo>
                  <a:pt x="1252964" y="969011"/>
                </a:lnTo>
                <a:lnTo>
                  <a:pt x="1239606" y="980758"/>
                </a:lnTo>
                <a:lnTo>
                  <a:pt x="1225295" y="991553"/>
                </a:lnTo>
                <a:lnTo>
                  <a:pt x="1218297" y="996951"/>
                </a:lnTo>
                <a:lnTo>
                  <a:pt x="1210983" y="1002031"/>
                </a:lnTo>
                <a:lnTo>
                  <a:pt x="1203667" y="1006793"/>
                </a:lnTo>
                <a:lnTo>
                  <a:pt x="1195716" y="1011873"/>
                </a:lnTo>
                <a:lnTo>
                  <a:pt x="1188083" y="1016318"/>
                </a:lnTo>
                <a:lnTo>
                  <a:pt x="1180450" y="1020763"/>
                </a:lnTo>
                <a:lnTo>
                  <a:pt x="1172499" y="1024573"/>
                </a:lnTo>
                <a:lnTo>
                  <a:pt x="1164230" y="1029018"/>
                </a:lnTo>
                <a:lnTo>
                  <a:pt x="1155961" y="1032511"/>
                </a:lnTo>
                <a:lnTo>
                  <a:pt x="1148010" y="1036003"/>
                </a:lnTo>
                <a:lnTo>
                  <a:pt x="1139423" y="1039813"/>
                </a:lnTo>
                <a:lnTo>
                  <a:pt x="1131154" y="1042988"/>
                </a:lnTo>
                <a:lnTo>
                  <a:pt x="1122566" y="1046163"/>
                </a:lnTo>
                <a:lnTo>
                  <a:pt x="1113661" y="1048703"/>
                </a:lnTo>
                <a:lnTo>
                  <a:pt x="1105074" y="1051561"/>
                </a:lnTo>
                <a:lnTo>
                  <a:pt x="1096169" y="1053466"/>
                </a:lnTo>
                <a:lnTo>
                  <a:pt x="1087264" y="1056006"/>
                </a:lnTo>
                <a:lnTo>
                  <a:pt x="1078358" y="1057911"/>
                </a:lnTo>
                <a:lnTo>
                  <a:pt x="1069135" y="1059498"/>
                </a:lnTo>
                <a:lnTo>
                  <a:pt x="1059594" y="1061086"/>
                </a:lnTo>
                <a:lnTo>
                  <a:pt x="1050370" y="1062356"/>
                </a:lnTo>
                <a:lnTo>
                  <a:pt x="1041147" y="1063626"/>
                </a:lnTo>
                <a:lnTo>
                  <a:pt x="1031924" y="1064261"/>
                </a:lnTo>
                <a:lnTo>
                  <a:pt x="1022383" y="1064896"/>
                </a:lnTo>
                <a:lnTo>
                  <a:pt x="1012841" y="1065213"/>
                </a:lnTo>
                <a:lnTo>
                  <a:pt x="1003300" y="1065213"/>
                </a:lnTo>
                <a:lnTo>
                  <a:pt x="993759" y="1065213"/>
                </a:lnTo>
                <a:lnTo>
                  <a:pt x="984218" y="1064896"/>
                </a:lnTo>
                <a:lnTo>
                  <a:pt x="974676" y="1064261"/>
                </a:lnTo>
                <a:lnTo>
                  <a:pt x="965135" y="1063626"/>
                </a:lnTo>
                <a:lnTo>
                  <a:pt x="955912" y="1062356"/>
                </a:lnTo>
                <a:lnTo>
                  <a:pt x="946688" y="1061086"/>
                </a:lnTo>
                <a:lnTo>
                  <a:pt x="937783" y="1059498"/>
                </a:lnTo>
                <a:lnTo>
                  <a:pt x="928560" y="1057911"/>
                </a:lnTo>
                <a:lnTo>
                  <a:pt x="919655" y="1056006"/>
                </a:lnTo>
                <a:lnTo>
                  <a:pt x="910750" y="1053466"/>
                </a:lnTo>
                <a:lnTo>
                  <a:pt x="901526" y="1051561"/>
                </a:lnTo>
                <a:lnTo>
                  <a:pt x="892621" y="1048703"/>
                </a:lnTo>
                <a:lnTo>
                  <a:pt x="884034" y="1046163"/>
                </a:lnTo>
                <a:lnTo>
                  <a:pt x="875765" y="1042988"/>
                </a:lnTo>
                <a:lnTo>
                  <a:pt x="867178" y="1039813"/>
                </a:lnTo>
                <a:lnTo>
                  <a:pt x="858908" y="1036003"/>
                </a:lnTo>
                <a:lnTo>
                  <a:pt x="850321" y="1032511"/>
                </a:lnTo>
                <a:lnTo>
                  <a:pt x="842370" y="1029018"/>
                </a:lnTo>
                <a:lnTo>
                  <a:pt x="834101" y="1024573"/>
                </a:lnTo>
                <a:lnTo>
                  <a:pt x="826468" y="1020763"/>
                </a:lnTo>
                <a:lnTo>
                  <a:pt x="818517" y="1016318"/>
                </a:lnTo>
                <a:lnTo>
                  <a:pt x="810566" y="1011873"/>
                </a:lnTo>
                <a:lnTo>
                  <a:pt x="803251" y="1006793"/>
                </a:lnTo>
                <a:lnTo>
                  <a:pt x="795618" y="1002031"/>
                </a:lnTo>
                <a:lnTo>
                  <a:pt x="788303" y="996951"/>
                </a:lnTo>
                <a:lnTo>
                  <a:pt x="780988" y="991553"/>
                </a:lnTo>
                <a:lnTo>
                  <a:pt x="767312" y="980758"/>
                </a:lnTo>
                <a:lnTo>
                  <a:pt x="753636" y="969011"/>
                </a:lnTo>
                <a:lnTo>
                  <a:pt x="740914" y="956628"/>
                </a:lnTo>
                <a:lnTo>
                  <a:pt x="728192" y="943928"/>
                </a:lnTo>
                <a:lnTo>
                  <a:pt x="716743" y="930276"/>
                </a:lnTo>
                <a:lnTo>
                  <a:pt x="705929" y="916305"/>
                </a:lnTo>
                <a:lnTo>
                  <a:pt x="700523" y="909320"/>
                </a:lnTo>
                <a:lnTo>
                  <a:pt x="695434" y="901700"/>
                </a:lnTo>
                <a:lnTo>
                  <a:pt x="690345" y="894398"/>
                </a:lnTo>
                <a:lnTo>
                  <a:pt x="685893" y="886778"/>
                </a:lnTo>
                <a:lnTo>
                  <a:pt x="681122" y="879158"/>
                </a:lnTo>
                <a:lnTo>
                  <a:pt x="676669" y="871538"/>
                </a:lnTo>
                <a:lnTo>
                  <a:pt x="672535" y="863283"/>
                </a:lnTo>
                <a:lnTo>
                  <a:pt x="668718" y="855663"/>
                </a:lnTo>
                <a:lnTo>
                  <a:pt x="664902" y="847408"/>
                </a:lnTo>
                <a:lnTo>
                  <a:pt x="661085" y="839153"/>
                </a:lnTo>
                <a:lnTo>
                  <a:pt x="657587" y="830580"/>
                </a:lnTo>
                <a:lnTo>
                  <a:pt x="654406" y="822008"/>
                </a:lnTo>
                <a:lnTo>
                  <a:pt x="651544" y="813435"/>
                </a:lnTo>
                <a:lnTo>
                  <a:pt x="648682" y="804863"/>
                </a:lnTo>
                <a:lnTo>
                  <a:pt x="645819" y="795973"/>
                </a:lnTo>
                <a:lnTo>
                  <a:pt x="643593" y="787083"/>
                </a:lnTo>
                <a:lnTo>
                  <a:pt x="641367" y="778193"/>
                </a:lnTo>
                <a:lnTo>
                  <a:pt x="639458" y="769303"/>
                </a:lnTo>
                <a:lnTo>
                  <a:pt x="637550" y="760413"/>
                </a:lnTo>
                <a:lnTo>
                  <a:pt x="636278" y="751205"/>
                </a:lnTo>
                <a:lnTo>
                  <a:pt x="634688" y="741998"/>
                </a:lnTo>
                <a:lnTo>
                  <a:pt x="633734" y="732790"/>
                </a:lnTo>
                <a:lnTo>
                  <a:pt x="633097" y="722948"/>
                </a:lnTo>
                <a:lnTo>
                  <a:pt x="632143" y="713740"/>
                </a:lnTo>
                <a:lnTo>
                  <a:pt x="631825" y="704215"/>
                </a:lnTo>
                <a:lnTo>
                  <a:pt x="631825" y="694690"/>
                </a:lnTo>
                <a:lnTo>
                  <a:pt x="631825" y="684848"/>
                </a:lnTo>
                <a:lnTo>
                  <a:pt x="632143" y="675640"/>
                </a:lnTo>
                <a:lnTo>
                  <a:pt x="633097" y="666115"/>
                </a:lnTo>
                <a:lnTo>
                  <a:pt x="633734" y="656908"/>
                </a:lnTo>
                <a:lnTo>
                  <a:pt x="634688" y="647383"/>
                </a:lnTo>
                <a:lnTo>
                  <a:pt x="636278" y="638175"/>
                </a:lnTo>
                <a:lnTo>
                  <a:pt x="637550" y="628968"/>
                </a:lnTo>
                <a:lnTo>
                  <a:pt x="639458" y="620078"/>
                </a:lnTo>
                <a:lnTo>
                  <a:pt x="641367" y="610870"/>
                </a:lnTo>
                <a:lnTo>
                  <a:pt x="643593" y="601980"/>
                </a:lnTo>
                <a:lnTo>
                  <a:pt x="645819" y="593090"/>
                </a:lnTo>
                <a:lnTo>
                  <a:pt x="648682" y="584518"/>
                </a:lnTo>
                <a:lnTo>
                  <a:pt x="651544" y="575628"/>
                </a:lnTo>
                <a:lnTo>
                  <a:pt x="654406" y="567055"/>
                </a:lnTo>
                <a:lnTo>
                  <a:pt x="657587" y="558800"/>
                </a:lnTo>
                <a:lnTo>
                  <a:pt x="661085" y="550228"/>
                </a:lnTo>
                <a:lnTo>
                  <a:pt x="664902" y="541973"/>
                </a:lnTo>
                <a:lnTo>
                  <a:pt x="668718" y="534035"/>
                </a:lnTo>
                <a:lnTo>
                  <a:pt x="672535" y="525780"/>
                </a:lnTo>
                <a:lnTo>
                  <a:pt x="676669" y="517843"/>
                </a:lnTo>
                <a:lnTo>
                  <a:pt x="681122" y="509905"/>
                </a:lnTo>
                <a:lnTo>
                  <a:pt x="685893" y="502603"/>
                </a:lnTo>
                <a:lnTo>
                  <a:pt x="690345" y="494665"/>
                </a:lnTo>
                <a:lnTo>
                  <a:pt x="695434" y="487363"/>
                </a:lnTo>
                <a:lnTo>
                  <a:pt x="700523" y="480060"/>
                </a:lnTo>
                <a:lnTo>
                  <a:pt x="705929" y="472758"/>
                </a:lnTo>
                <a:lnTo>
                  <a:pt x="716743" y="458788"/>
                </a:lnTo>
                <a:lnTo>
                  <a:pt x="728192" y="445135"/>
                </a:lnTo>
                <a:lnTo>
                  <a:pt x="740914" y="432435"/>
                </a:lnTo>
                <a:lnTo>
                  <a:pt x="753636" y="420370"/>
                </a:lnTo>
                <a:lnTo>
                  <a:pt x="767312" y="408623"/>
                </a:lnTo>
                <a:lnTo>
                  <a:pt x="780988" y="397510"/>
                </a:lnTo>
                <a:lnTo>
                  <a:pt x="788303" y="392113"/>
                </a:lnTo>
                <a:lnTo>
                  <a:pt x="795618" y="387033"/>
                </a:lnTo>
                <a:lnTo>
                  <a:pt x="803251" y="382270"/>
                </a:lnTo>
                <a:lnTo>
                  <a:pt x="810566" y="377508"/>
                </a:lnTo>
                <a:lnTo>
                  <a:pt x="818517" y="373063"/>
                </a:lnTo>
                <a:lnTo>
                  <a:pt x="826468" y="368618"/>
                </a:lnTo>
                <a:lnTo>
                  <a:pt x="834101" y="364490"/>
                </a:lnTo>
                <a:lnTo>
                  <a:pt x="842370" y="360363"/>
                </a:lnTo>
                <a:lnTo>
                  <a:pt x="850321" y="356553"/>
                </a:lnTo>
                <a:lnTo>
                  <a:pt x="858908" y="353060"/>
                </a:lnTo>
                <a:lnTo>
                  <a:pt x="867178" y="349885"/>
                </a:lnTo>
                <a:lnTo>
                  <a:pt x="875765" y="346710"/>
                </a:lnTo>
                <a:lnTo>
                  <a:pt x="884034" y="343218"/>
                </a:lnTo>
                <a:lnTo>
                  <a:pt x="892621" y="340360"/>
                </a:lnTo>
                <a:lnTo>
                  <a:pt x="901526" y="338138"/>
                </a:lnTo>
                <a:lnTo>
                  <a:pt x="910750" y="335598"/>
                </a:lnTo>
                <a:lnTo>
                  <a:pt x="919655" y="333375"/>
                </a:lnTo>
                <a:lnTo>
                  <a:pt x="928560" y="331470"/>
                </a:lnTo>
                <a:lnTo>
                  <a:pt x="937783" y="329883"/>
                </a:lnTo>
                <a:lnTo>
                  <a:pt x="946688" y="327978"/>
                </a:lnTo>
                <a:lnTo>
                  <a:pt x="955912" y="327025"/>
                </a:lnTo>
                <a:lnTo>
                  <a:pt x="965135" y="326073"/>
                </a:lnTo>
                <a:lnTo>
                  <a:pt x="974676" y="324803"/>
                </a:lnTo>
                <a:lnTo>
                  <a:pt x="984218" y="324485"/>
                </a:lnTo>
                <a:lnTo>
                  <a:pt x="993759" y="324168"/>
                </a:lnTo>
                <a:lnTo>
                  <a:pt x="1003300" y="323850"/>
                </a:lnTo>
                <a:close/>
                <a:moveTo>
                  <a:pt x="990283" y="189417"/>
                </a:moveTo>
                <a:lnTo>
                  <a:pt x="977265" y="190052"/>
                </a:lnTo>
                <a:lnTo>
                  <a:pt x="964565" y="190687"/>
                </a:lnTo>
                <a:lnTo>
                  <a:pt x="951865" y="191956"/>
                </a:lnTo>
                <a:lnTo>
                  <a:pt x="939165" y="193225"/>
                </a:lnTo>
                <a:lnTo>
                  <a:pt x="926465" y="195129"/>
                </a:lnTo>
                <a:lnTo>
                  <a:pt x="914083" y="197349"/>
                </a:lnTo>
                <a:lnTo>
                  <a:pt x="901383" y="199888"/>
                </a:lnTo>
                <a:lnTo>
                  <a:pt x="889318" y="202109"/>
                </a:lnTo>
                <a:lnTo>
                  <a:pt x="877253" y="205282"/>
                </a:lnTo>
                <a:lnTo>
                  <a:pt x="865188" y="208772"/>
                </a:lnTo>
                <a:lnTo>
                  <a:pt x="853440" y="212262"/>
                </a:lnTo>
                <a:lnTo>
                  <a:pt x="841693" y="216069"/>
                </a:lnTo>
                <a:lnTo>
                  <a:pt x="829945" y="219877"/>
                </a:lnTo>
                <a:lnTo>
                  <a:pt x="818515" y="224319"/>
                </a:lnTo>
                <a:lnTo>
                  <a:pt x="807085" y="228760"/>
                </a:lnTo>
                <a:lnTo>
                  <a:pt x="795655" y="233837"/>
                </a:lnTo>
                <a:lnTo>
                  <a:pt x="784543" y="239231"/>
                </a:lnTo>
                <a:lnTo>
                  <a:pt x="773748" y="244625"/>
                </a:lnTo>
                <a:lnTo>
                  <a:pt x="762953" y="250336"/>
                </a:lnTo>
                <a:lnTo>
                  <a:pt x="752158" y="256364"/>
                </a:lnTo>
                <a:lnTo>
                  <a:pt x="741680" y="262392"/>
                </a:lnTo>
                <a:lnTo>
                  <a:pt x="731203" y="269055"/>
                </a:lnTo>
                <a:lnTo>
                  <a:pt x="721360" y="275401"/>
                </a:lnTo>
                <a:lnTo>
                  <a:pt x="711200" y="282698"/>
                </a:lnTo>
                <a:lnTo>
                  <a:pt x="701358" y="289679"/>
                </a:lnTo>
                <a:lnTo>
                  <a:pt x="691833" y="297293"/>
                </a:lnTo>
                <a:lnTo>
                  <a:pt x="682308" y="304591"/>
                </a:lnTo>
                <a:lnTo>
                  <a:pt x="673100" y="312523"/>
                </a:lnTo>
                <a:lnTo>
                  <a:pt x="663893" y="320772"/>
                </a:lnTo>
                <a:lnTo>
                  <a:pt x="655003" y="329022"/>
                </a:lnTo>
                <a:lnTo>
                  <a:pt x="646430" y="337588"/>
                </a:lnTo>
                <a:lnTo>
                  <a:pt x="637858" y="346155"/>
                </a:lnTo>
                <a:lnTo>
                  <a:pt x="629602" y="355039"/>
                </a:lnTo>
                <a:lnTo>
                  <a:pt x="621665" y="363923"/>
                </a:lnTo>
                <a:lnTo>
                  <a:pt x="613727" y="373124"/>
                </a:lnTo>
                <a:lnTo>
                  <a:pt x="606107" y="382642"/>
                </a:lnTo>
                <a:lnTo>
                  <a:pt x="598805" y="392161"/>
                </a:lnTo>
                <a:lnTo>
                  <a:pt x="591502" y="401997"/>
                </a:lnTo>
                <a:lnTo>
                  <a:pt x="584835" y="411832"/>
                </a:lnTo>
                <a:lnTo>
                  <a:pt x="578167" y="422303"/>
                </a:lnTo>
                <a:lnTo>
                  <a:pt x="571817" y="432456"/>
                </a:lnTo>
                <a:lnTo>
                  <a:pt x="565150" y="442926"/>
                </a:lnTo>
                <a:lnTo>
                  <a:pt x="559435" y="453396"/>
                </a:lnTo>
                <a:lnTo>
                  <a:pt x="553720" y="464501"/>
                </a:lnTo>
                <a:lnTo>
                  <a:pt x="548005" y="475289"/>
                </a:lnTo>
                <a:lnTo>
                  <a:pt x="543242" y="486711"/>
                </a:lnTo>
                <a:lnTo>
                  <a:pt x="538162" y="497499"/>
                </a:lnTo>
                <a:lnTo>
                  <a:pt x="533400" y="508921"/>
                </a:lnTo>
                <a:lnTo>
                  <a:pt x="529272" y="520660"/>
                </a:lnTo>
                <a:lnTo>
                  <a:pt x="525145" y="532082"/>
                </a:lnTo>
                <a:lnTo>
                  <a:pt x="521017" y="543822"/>
                </a:lnTo>
                <a:lnTo>
                  <a:pt x="517525" y="555878"/>
                </a:lnTo>
                <a:lnTo>
                  <a:pt x="514350" y="568252"/>
                </a:lnTo>
                <a:lnTo>
                  <a:pt x="511492" y="580309"/>
                </a:lnTo>
                <a:lnTo>
                  <a:pt x="508635" y="592366"/>
                </a:lnTo>
                <a:lnTo>
                  <a:pt x="506412" y="604740"/>
                </a:lnTo>
                <a:lnTo>
                  <a:pt x="504190" y="617114"/>
                </a:lnTo>
                <a:lnTo>
                  <a:pt x="502602" y="629805"/>
                </a:lnTo>
                <a:lnTo>
                  <a:pt x="501015" y="642496"/>
                </a:lnTo>
                <a:lnTo>
                  <a:pt x="500062" y="654870"/>
                </a:lnTo>
                <a:lnTo>
                  <a:pt x="499110" y="668196"/>
                </a:lnTo>
                <a:lnTo>
                  <a:pt x="498792" y="680888"/>
                </a:lnTo>
                <a:lnTo>
                  <a:pt x="498157" y="693896"/>
                </a:lnTo>
                <a:lnTo>
                  <a:pt x="498792" y="706905"/>
                </a:lnTo>
                <a:lnTo>
                  <a:pt x="499110" y="719596"/>
                </a:lnTo>
                <a:lnTo>
                  <a:pt x="500062" y="732605"/>
                </a:lnTo>
                <a:lnTo>
                  <a:pt x="501015" y="745296"/>
                </a:lnTo>
                <a:lnTo>
                  <a:pt x="502602" y="758304"/>
                </a:lnTo>
                <a:lnTo>
                  <a:pt x="504190" y="770678"/>
                </a:lnTo>
                <a:lnTo>
                  <a:pt x="506412" y="783052"/>
                </a:lnTo>
                <a:lnTo>
                  <a:pt x="508635" y="795426"/>
                </a:lnTo>
                <a:lnTo>
                  <a:pt x="511492" y="807800"/>
                </a:lnTo>
                <a:lnTo>
                  <a:pt x="514350" y="819857"/>
                </a:lnTo>
                <a:lnTo>
                  <a:pt x="517525" y="831914"/>
                </a:lnTo>
                <a:lnTo>
                  <a:pt x="521017" y="843653"/>
                </a:lnTo>
                <a:lnTo>
                  <a:pt x="525145" y="855393"/>
                </a:lnTo>
                <a:lnTo>
                  <a:pt x="529272" y="867132"/>
                </a:lnTo>
                <a:lnTo>
                  <a:pt x="533400" y="878554"/>
                </a:lnTo>
                <a:lnTo>
                  <a:pt x="538162" y="889977"/>
                </a:lnTo>
                <a:lnTo>
                  <a:pt x="543242" y="901399"/>
                </a:lnTo>
                <a:lnTo>
                  <a:pt x="548005" y="912186"/>
                </a:lnTo>
                <a:lnTo>
                  <a:pt x="553720" y="923291"/>
                </a:lnTo>
                <a:lnTo>
                  <a:pt x="559435" y="934079"/>
                </a:lnTo>
                <a:lnTo>
                  <a:pt x="565150" y="944549"/>
                </a:lnTo>
                <a:lnTo>
                  <a:pt x="571817" y="955337"/>
                </a:lnTo>
                <a:lnTo>
                  <a:pt x="578167" y="965807"/>
                </a:lnTo>
                <a:lnTo>
                  <a:pt x="584835" y="975643"/>
                </a:lnTo>
                <a:lnTo>
                  <a:pt x="591502" y="985479"/>
                </a:lnTo>
                <a:lnTo>
                  <a:pt x="598805" y="995632"/>
                </a:lnTo>
                <a:lnTo>
                  <a:pt x="606107" y="1005150"/>
                </a:lnTo>
                <a:lnTo>
                  <a:pt x="613727" y="1014351"/>
                </a:lnTo>
                <a:lnTo>
                  <a:pt x="621665" y="1023552"/>
                </a:lnTo>
                <a:lnTo>
                  <a:pt x="629602" y="1033071"/>
                </a:lnTo>
                <a:lnTo>
                  <a:pt x="637858" y="1041955"/>
                </a:lnTo>
                <a:lnTo>
                  <a:pt x="646430" y="1050521"/>
                </a:lnTo>
                <a:lnTo>
                  <a:pt x="655003" y="1059088"/>
                </a:lnTo>
                <a:lnTo>
                  <a:pt x="663893" y="1067020"/>
                </a:lnTo>
                <a:lnTo>
                  <a:pt x="673100" y="1074952"/>
                </a:lnTo>
                <a:lnTo>
                  <a:pt x="682308" y="1082884"/>
                </a:lnTo>
                <a:lnTo>
                  <a:pt x="691833" y="1090499"/>
                </a:lnTo>
                <a:lnTo>
                  <a:pt x="701358" y="1098114"/>
                </a:lnTo>
                <a:lnTo>
                  <a:pt x="711200" y="1105094"/>
                </a:lnTo>
                <a:lnTo>
                  <a:pt x="721360" y="1112074"/>
                </a:lnTo>
                <a:lnTo>
                  <a:pt x="731203" y="1118737"/>
                </a:lnTo>
                <a:lnTo>
                  <a:pt x="741680" y="1125083"/>
                </a:lnTo>
                <a:lnTo>
                  <a:pt x="752158" y="1131111"/>
                </a:lnTo>
                <a:lnTo>
                  <a:pt x="762953" y="1137139"/>
                </a:lnTo>
                <a:lnTo>
                  <a:pt x="773748" y="1142850"/>
                </a:lnTo>
                <a:lnTo>
                  <a:pt x="784543" y="1148562"/>
                </a:lnTo>
                <a:lnTo>
                  <a:pt x="795655" y="1153638"/>
                </a:lnTo>
                <a:lnTo>
                  <a:pt x="807085" y="1158715"/>
                </a:lnTo>
                <a:lnTo>
                  <a:pt x="818515" y="1163157"/>
                </a:lnTo>
                <a:lnTo>
                  <a:pt x="829945" y="1167599"/>
                </a:lnTo>
                <a:lnTo>
                  <a:pt x="841693" y="1171723"/>
                </a:lnTo>
                <a:lnTo>
                  <a:pt x="853440" y="1175531"/>
                </a:lnTo>
                <a:lnTo>
                  <a:pt x="865188" y="1179338"/>
                </a:lnTo>
                <a:lnTo>
                  <a:pt x="877253" y="1182511"/>
                </a:lnTo>
                <a:lnTo>
                  <a:pt x="889318" y="1185366"/>
                </a:lnTo>
                <a:lnTo>
                  <a:pt x="901383" y="1188222"/>
                </a:lnTo>
                <a:lnTo>
                  <a:pt x="914083" y="1190126"/>
                </a:lnTo>
                <a:lnTo>
                  <a:pt x="926465" y="1192347"/>
                </a:lnTo>
                <a:lnTo>
                  <a:pt x="939165" y="1194250"/>
                </a:lnTo>
                <a:lnTo>
                  <a:pt x="951865" y="1195519"/>
                </a:lnTo>
                <a:lnTo>
                  <a:pt x="964565" y="1196788"/>
                </a:lnTo>
                <a:lnTo>
                  <a:pt x="977265" y="1197740"/>
                </a:lnTo>
                <a:lnTo>
                  <a:pt x="990283" y="1198058"/>
                </a:lnTo>
                <a:lnTo>
                  <a:pt x="1003300" y="1198375"/>
                </a:lnTo>
                <a:lnTo>
                  <a:pt x="1016317" y="1198058"/>
                </a:lnTo>
                <a:lnTo>
                  <a:pt x="1029335" y="1197740"/>
                </a:lnTo>
                <a:lnTo>
                  <a:pt x="1042035" y="1196788"/>
                </a:lnTo>
                <a:lnTo>
                  <a:pt x="1055053" y="1195519"/>
                </a:lnTo>
                <a:lnTo>
                  <a:pt x="1067435" y="1194250"/>
                </a:lnTo>
                <a:lnTo>
                  <a:pt x="1079817" y="1192347"/>
                </a:lnTo>
                <a:lnTo>
                  <a:pt x="1092517" y="1190126"/>
                </a:lnTo>
                <a:lnTo>
                  <a:pt x="1104900" y="1188222"/>
                </a:lnTo>
                <a:lnTo>
                  <a:pt x="1116965" y="1185366"/>
                </a:lnTo>
                <a:lnTo>
                  <a:pt x="1129347" y="1182511"/>
                </a:lnTo>
                <a:lnTo>
                  <a:pt x="1141095" y="1179338"/>
                </a:lnTo>
                <a:lnTo>
                  <a:pt x="1153160" y="1175531"/>
                </a:lnTo>
                <a:lnTo>
                  <a:pt x="1164907" y="1171723"/>
                </a:lnTo>
                <a:lnTo>
                  <a:pt x="1176973" y="1167599"/>
                </a:lnTo>
                <a:lnTo>
                  <a:pt x="1188085" y="1163157"/>
                </a:lnTo>
                <a:lnTo>
                  <a:pt x="1199515" y="1158715"/>
                </a:lnTo>
                <a:lnTo>
                  <a:pt x="1210945" y="1153638"/>
                </a:lnTo>
                <a:lnTo>
                  <a:pt x="1222057" y="1148562"/>
                </a:lnTo>
                <a:lnTo>
                  <a:pt x="1232853" y="1142850"/>
                </a:lnTo>
                <a:lnTo>
                  <a:pt x="1243647" y="1137139"/>
                </a:lnTo>
                <a:lnTo>
                  <a:pt x="1254443" y="1131111"/>
                </a:lnTo>
                <a:lnTo>
                  <a:pt x="1264920" y="1125083"/>
                </a:lnTo>
                <a:lnTo>
                  <a:pt x="1275080" y="1118737"/>
                </a:lnTo>
                <a:lnTo>
                  <a:pt x="1285557" y="1112074"/>
                </a:lnTo>
                <a:lnTo>
                  <a:pt x="1295400" y="1105094"/>
                </a:lnTo>
                <a:lnTo>
                  <a:pt x="1304925" y="1098114"/>
                </a:lnTo>
                <a:lnTo>
                  <a:pt x="1314767" y="1090499"/>
                </a:lnTo>
                <a:lnTo>
                  <a:pt x="1324293" y="1082884"/>
                </a:lnTo>
                <a:lnTo>
                  <a:pt x="1333500" y="1074952"/>
                </a:lnTo>
                <a:lnTo>
                  <a:pt x="1342390" y="1067020"/>
                </a:lnTo>
                <a:lnTo>
                  <a:pt x="1351280" y="1059088"/>
                </a:lnTo>
                <a:lnTo>
                  <a:pt x="1359853" y="1050521"/>
                </a:lnTo>
                <a:lnTo>
                  <a:pt x="1368425" y="1041955"/>
                </a:lnTo>
                <a:lnTo>
                  <a:pt x="1376680" y="1033071"/>
                </a:lnTo>
                <a:lnTo>
                  <a:pt x="1384935" y="1023552"/>
                </a:lnTo>
                <a:lnTo>
                  <a:pt x="1392555" y="1014351"/>
                </a:lnTo>
                <a:lnTo>
                  <a:pt x="1400175" y="1005150"/>
                </a:lnTo>
                <a:lnTo>
                  <a:pt x="1407477" y="995632"/>
                </a:lnTo>
                <a:lnTo>
                  <a:pt x="1414780" y="985479"/>
                </a:lnTo>
                <a:lnTo>
                  <a:pt x="1421765" y="975643"/>
                </a:lnTo>
                <a:lnTo>
                  <a:pt x="1428433" y="965807"/>
                </a:lnTo>
                <a:lnTo>
                  <a:pt x="1435100" y="955337"/>
                </a:lnTo>
                <a:lnTo>
                  <a:pt x="1441133" y="944549"/>
                </a:lnTo>
                <a:lnTo>
                  <a:pt x="1447165" y="934079"/>
                </a:lnTo>
                <a:lnTo>
                  <a:pt x="1452880" y="923291"/>
                </a:lnTo>
                <a:lnTo>
                  <a:pt x="1458277" y="912186"/>
                </a:lnTo>
                <a:lnTo>
                  <a:pt x="1463675" y="901399"/>
                </a:lnTo>
                <a:lnTo>
                  <a:pt x="1468437" y="889977"/>
                </a:lnTo>
                <a:lnTo>
                  <a:pt x="1473200" y="878554"/>
                </a:lnTo>
                <a:lnTo>
                  <a:pt x="1477327" y="867132"/>
                </a:lnTo>
                <a:lnTo>
                  <a:pt x="1481455" y="855393"/>
                </a:lnTo>
                <a:lnTo>
                  <a:pt x="1485265" y="843653"/>
                </a:lnTo>
                <a:lnTo>
                  <a:pt x="1488757" y="831914"/>
                </a:lnTo>
                <a:lnTo>
                  <a:pt x="1491933" y="819857"/>
                </a:lnTo>
                <a:lnTo>
                  <a:pt x="1495107" y="807800"/>
                </a:lnTo>
                <a:lnTo>
                  <a:pt x="1497647" y="795426"/>
                </a:lnTo>
                <a:lnTo>
                  <a:pt x="1500187" y="783052"/>
                </a:lnTo>
                <a:lnTo>
                  <a:pt x="1502410" y="770678"/>
                </a:lnTo>
                <a:lnTo>
                  <a:pt x="1503997" y="758304"/>
                </a:lnTo>
                <a:lnTo>
                  <a:pt x="1505585" y="745296"/>
                </a:lnTo>
                <a:lnTo>
                  <a:pt x="1506537" y="732605"/>
                </a:lnTo>
                <a:lnTo>
                  <a:pt x="1507490" y="719596"/>
                </a:lnTo>
                <a:lnTo>
                  <a:pt x="1508125" y="706905"/>
                </a:lnTo>
                <a:lnTo>
                  <a:pt x="1508125" y="693896"/>
                </a:lnTo>
                <a:lnTo>
                  <a:pt x="1508125" y="680888"/>
                </a:lnTo>
                <a:lnTo>
                  <a:pt x="1507490" y="668196"/>
                </a:lnTo>
                <a:lnTo>
                  <a:pt x="1506537" y="654870"/>
                </a:lnTo>
                <a:lnTo>
                  <a:pt x="1505585" y="642496"/>
                </a:lnTo>
                <a:lnTo>
                  <a:pt x="1503997" y="629805"/>
                </a:lnTo>
                <a:lnTo>
                  <a:pt x="1502410" y="617114"/>
                </a:lnTo>
                <a:lnTo>
                  <a:pt x="1500187" y="604740"/>
                </a:lnTo>
                <a:lnTo>
                  <a:pt x="1497647" y="592366"/>
                </a:lnTo>
                <a:lnTo>
                  <a:pt x="1495107" y="580309"/>
                </a:lnTo>
                <a:lnTo>
                  <a:pt x="1491933" y="568252"/>
                </a:lnTo>
                <a:lnTo>
                  <a:pt x="1488757" y="555878"/>
                </a:lnTo>
                <a:lnTo>
                  <a:pt x="1485265" y="543822"/>
                </a:lnTo>
                <a:lnTo>
                  <a:pt x="1481455" y="532082"/>
                </a:lnTo>
                <a:lnTo>
                  <a:pt x="1477327" y="520660"/>
                </a:lnTo>
                <a:lnTo>
                  <a:pt x="1473200" y="508921"/>
                </a:lnTo>
                <a:lnTo>
                  <a:pt x="1468437" y="497499"/>
                </a:lnTo>
                <a:lnTo>
                  <a:pt x="1463675" y="486711"/>
                </a:lnTo>
                <a:lnTo>
                  <a:pt x="1458277" y="475289"/>
                </a:lnTo>
                <a:lnTo>
                  <a:pt x="1452880" y="464501"/>
                </a:lnTo>
                <a:lnTo>
                  <a:pt x="1447165" y="453396"/>
                </a:lnTo>
                <a:lnTo>
                  <a:pt x="1441133" y="442926"/>
                </a:lnTo>
                <a:lnTo>
                  <a:pt x="1435100" y="432456"/>
                </a:lnTo>
                <a:lnTo>
                  <a:pt x="1428433" y="422303"/>
                </a:lnTo>
                <a:lnTo>
                  <a:pt x="1421765" y="411832"/>
                </a:lnTo>
                <a:lnTo>
                  <a:pt x="1414780" y="401997"/>
                </a:lnTo>
                <a:lnTo>
                  <a:pt x="1407477" y="392161"/>
                </a:lnTo>
                <a:lnTo>
                  <a:pt x="1400175" y="382642"/>
                </a:lnTo>
                <a:lnTo>
                  <a:pt x="1392555" y="373124"/>
                </a:lnTo>
                <a:lnTo>
                  <a:pt x="1384935" y="363923"/>
                </a:lnTo>
                <a:lnTo>
                  <a:pt x="1376680" y="355039"/>
                </a:lnTo>
                <a:lnTo>
                  <a:pt x="1368425" y="346155"/>
                </a:lnTo>
                <a:lnTo>
                  <a:pt x="1359853" y="337588"/>
                </a:lnTo>
                <a:lnTo>
                  <a:pt x="1351280" y="329022"/>
                </a:lnTo>
                <a:lnTo>
                  <a:pt x="1342390" y="320772"/>
                </a:lnTo>
                <a:lnTo>
                  <a:pt x="1333500" y="312523"/>
                </a:lnTo>
                <a:lnTo>
                  <a:pt x="1324293" y="304591"/>
                </a:lnTo>
                <a:lnTo>
                  <a:pt x="1314767" y="297293"/>
                </a:lnTo>
                <a:lnTo>
                  <a:pt x="1304925" y="289679"/>
                </a:lnTo>
                <a:lnTo>
                  <a:pt x="1295400" y="282698"/>
                </a:lnTo>
                <a:lnTo>
                  <a:pt x="1285557" y="275401"/>
                </a:lnTo>
                <a:lnTo>
                  <a:pt x="1275080" y="269055"/>
                </a:lnTo>
                <a:lnTo>
                  <a:pt x="1264920" y="262392"/>
                </a:lnTo>
                <a:lnTo>
                  <a:pt x="1254443" y="256364"/>
                </a:lnTo>
                <a:lnTo>
                  <a:pt x="1243647" y="250336"/>
                </a:lnTo>
                <a:lnTo>
                  <a:pt x="1232853" y="244625"/>
                </a:lnTo>
                <a:lnTo>
                  <a:pt x="1222057" y="239231"/>
                </a:lnTo>
                <a:lnTo>
                  <a:pt x="1210945" y="233837"/>
                </a:lnTo>
                <a:lnTo>
                  <a:pt x="1199515" y="228760"/>
                </a:lnTo>
                <a:lnTo>
                  <a:pt x="1188085" y="224319"/>
                </a:lnTo>
                <a:lnTo>
                  <a:pt x="1176973" y="219877"/>
                </a:lnTo>
                <a:lnTo>
                  <a:pt x="1164907" y="216069"/>
                </a:lnTo>
                <a:lnTo>
                  <a:pt x="1153160" y="212262"/>
                </a:lnTo>
                <a:lnTo>
                  <a:pt x="1141095" y="208772"/>
                </a:lnTo>
                <a:lnTo>
                  <a:pt x="1129347" y="205282"/>
                </a:lnTo>
                <a:lnTo>
                  <a:pt x="1116965" y="202109"/>
                </a:lnTo>
                <a:lnTo>
                  <a:pt x="1104900" y="199888"/>
                </a:lnTo>
                <a:lnTo>
                  <a:pt x="1092517" y="197349"/>
                </a:lnTo>
                <a:lnTo>
                  <a:pt x="1079817" y="195129"/>
                </a:lnTo>
                <a:lnTo>
                  <a:pt x="1067435" y="193225"/>
                </a:lnTo>
                <a:lnTo>
                  <a:pt x="1055053" y="191956"/>
                </a:lnTo>
                <a:lnTo>
                  <a:pt x="1042035" y="190687"/>
                </a:lnTo>
                <a:lnTo>
                  <a:pt x="1029335" y="190052"/>
                </a:lnTo>
                <a:lnTo>
                  <a:pt x="1016317" y="189417"/>
                </a:lnTo>
                <a:lnTo>
                  <a:pt x="1003300" y="189417"/>
                </a:lnTo>
                <a:lnTo>
                  <a:pt x="990283" y="189417"/>
                </a:lnTo>
                <a:close/>
                <a:moveTo>
                  <a:pt x="1003300" y="0"/>
                </a:moveTo>
                <a:lnTo>
                  <a:pt x="1024573" y="317"/>
                </a:lnTo>
                <a:lnTo>
                  <a:pt x="1046163" y="1269"/>
                </a:lnTo>
                <a:lnTo>
                  <a:pt x="1067117" y="2221"/>
                </a:lnTo>
                <a:lnTo>
                  <a:pt x="1088390" y="3490"/>
                </a:lnTo>
                <a:lnTo>
                  <a:pt x="1109345" y="5711"/>
                </a:lnTo>
                <a:lnTo>
                  <a:pt x="1130935" y="8249"/>
                </a:lnTo>
                <a:lnTo>
                  <a:pt x="1151890" y="11105"/>
                </a:lnTo>
                <a:lnTo>
                  <a:pt x="1172845" y="14278"/>
                </a:lnTo>
                <a:lnTo>
                  <a:pt x="1193483" y="17768"/>
                </a:lnTo>
                <a:lnTo>
                  <a:pt x="1214120" y="21892"/>
                </a:lnTo>
                <a:lnTo>
                  <a:pt x="1234757" y="26334"/>
                </a:lnTo>
                <a:lnTo>
                  <a:pt x="1255395" y="31411"/>
                </a:lnTo>
                <a:lnTo>
                  <a:pt x="1276033" y="36487"/>
                </a:lnTo>
                <a:lnTo>
                  <a:pt x="1296353" y="42199"/>
                </a:lnTo>
                <a:lnTo>
                  <a:pt x="1316355" y="48227"/>
                </a:lnTo>
                <a:lnTo>
                  <a:pt x="1336675" y="54573"/>
                </a:lnTo>
                <a:lnTo>
                  <a:pt x="1356677" y="61553"/>
                </a:lnTo>
                <a:lnTo>
                  <a:pt x="1376363" y="68850"/>
                </a:lnTo>
                <a:lnTo>
                  <a:pt x="1395730" y="76148"/>
                </a:lnTo>
                <a:lnTo>
                  <a:pt x="1415415" y="84080"/>
                </a:lnTo>
                <a:lnTo>
                  <a:pt x="1434783" y="92329"/>
                </a:lnTo>
                <a:lnTo>
                  <a:pt x="1453833" y="101213"/>
                </a:lnTo>
                <a:lnTo>
                  <a:pt x="1472883" y="110097"/>
                </a:lnTo>
                <a:lnTo>
                  <a:pt x="1491297" y="119298"/>
                </a:lnTo>
                <a:lnTo>
                  <a:pt x="1509713" y="128817"/>
                </a:lnTo>
                <a:lnTo>
                  <a:pt x="1528445" y="138970"/>
                </a:lnTo>
                <a:lnTo>
                  <a:pt x="1546543" y="149440"/>
                </a:lnTo>
                <a:lnTo>
                  <a:pt x="1564323" y="160228"/>
                </a:lnTo>
                <a:lnTo>
                  <a:pt x="1582103" y="171015"/>
                </a:lnTo>
                <a:lnTo>
                  <a:pt x="1599565" y="182437"/>
                </a:lnTo>
                <a:lnTo>
                  <a:pt x="1616710" y="194177"/>
                </a:lnTo>
                <a:lnTo>
                  <a:pt x="1633855" y="205916"/>
                </a:lnTo>
                <a:lnTo>
                  <a:pt x="1650683" y="218290"/>
                </a:lnTo>
                <a:lnTo>
                  <a:pt x="1666875" y="230664"/>
                </a:lnTo>
                <a:lnTo>
                  <a:pt x="1683067" y="243355"/>
                </a:lnTo>
                <a:lnTo>
                  <a:pt x="1698943" y="256681"/>
                </a:lnTo>
                <a:lnTo>
                  <a:pt x="1714500" y="270324"/>
                </a:lnTo>
                <a:lnTo>
                  <a:pt x="1730057" y="283650"/>
                </a:lnTo>
                <a:lnTo>
                  <a:pt x="1745297" y="297611"/>
                </a:lnTo>
                <a:lnTo>
                  <a:pt x="1759903" y="311888"/>
                </a:lnTo>
                <a:lnTo>
                  <a:pt x="1774507" y="326483"/>
                </a:lnTo>
                <a:lnTo>
                  <a:pt x="1788477" y="341396"/>
                </a:lnTo>
                <a:lnTo>
                  <a:pt x="1802130" y="356308"/>
                </a:lnTo>
                <a:lnTo>
                  <a:pt x="1815783" y="371537"/>
                </a:lnTo>
                <a:lnTo>
                  <a:pt x="1829117" y="387402"/>
                </a:lnTo>
                <a:lnTo>
                  <a:pt x="1841817" y="402948"/>
                </a:lnTo>
                <a:lnTo>
                  <a:pt x="1854200" y="419130"/>
                </a:lnTo>
                <a:lnTo>
                  <a:pt x="1866265" y="435311"/>
                </a:lnTo>
                <a:lnTo>
                  <a:pt x="1878013" y="451810"/>
                </a:lnTo>
                <a:lnTo>
                  <a:pt x="1889443" y="468309"/>
                </a:lnTo>
                <a:lnTo>
                  <a:pt x="1900555" y="485442"/>
                </a:lnTo>
                <a:lnTo>
                  <a:pt x="1911350" y="502575"/>
                </a:lnTo>
                <a:lnTo>
                  <a:pt x="1921510" y="520026"/>
                </a:lnTo>
                <a:lnTo>
                  <a:pt x="1931670" y="537793"/>
                </a:lnTo>
                <a:lnTo>
                  <a:pt x="1940877" y="555561"/>
                </a:lnTo>
                <a:lnTo>
                  <a:pt x="1950085" y="573329"/>
                </a:lnTo>
                <a:lnTo>
                  <a:pt x="1958657" y="592049"/>
                </a:lnTo>
                <a:lnTo>
                  <a:pt x="1966913" y="610134"/>
                </a:lnTo>
                <a:lnTo>
                  <a:pt x="1974533" y="628536"/>
                </a:lnTo>
                <a:lnTo>
                  <a:pt x="1981835" y="647573"/>
                </a:lnTo>
                <a:lnTo>
                  <a:pt x="1988820" y="666610"/>
                </a:lnTo>
                <a:lnTo>
                  <a:pt x="1995170" y="685647"/>
                </a:lnTo>
                <a:lnTo>
                  <a:pt x="2000885" y="704684"/>
                </a:lnTo>
                <a:lnTo>
                  <a:pt x="2006600" y="724355"/>
                </a:lnTo>
                <a:lnTo>
                  <a:pt x="2000885" y="742123"/>
                </a:lnTo>
                <a:lnTo>
                  <a:pt x="1995170" y="759891"/>
                </a:lnTo>
                <a:lnTo>
                  <a:pt x="1988820" y="777341"/>
                </a:lnTo>
                <a:lnTo>
                  <a:pt x="1981835" y="794792"/>
                </a:lnTo>
                <a:lnTo>
                  <a:pt x="1974533" y="811925"/>
                </a:lnTo>
                <a:lnTo>
                  <a:pt x="1966913" y="829058"/>
                </a:lnTo>
                <a:lnTo>
                  <a:pt x="1958657" y="845874"/>
                </a:lnTo>
                <a:lnTo>
                  <a:pt x="1950085" y="862373"/>
                </a:lnTo>
                <a:lnTo>
                  <a:pt x="1940877" y="879189"/>
                </a:lnTo>
                <a:lnTo>
                  <a:pt x="1931670" y="895053"/>
                </a:lnTo>
                <a:lnTo>
                  <a:pt x="1921510" y="911552"/>
                </a:lnTo>
                <a:lnTo>
                  <a:pt x="1911350" y="927099"/>
                </a:lnTo>
                <a:lnTo>
                  <a:pt x="1900555" y="943280"/>
                </a:lnTo>
                <a:lnTo>
                  <a:pt x="1889443" y="958510"/>
                </a:lnTo>
                <a:lnTo>
                  <a:pt x="1878013" y="973739"/>
                </a:lnTo>
                <a:lnTo>
                  <a:pt x="1866265" y="989286"/>
                </a:lnTo>
                <a:lnTo>
                  <a:pt x="1854200" y="1004198"/>
                </a:lnTo>
                <a:lnTo>
                  <a:pt x="1841817" y="1018793"/>
                </a:lnTo>
                <a:lnTo>
                  <a:pt x="1829117" y="1033388"/>
                </a:lnTo>
                <a:lnTo>
                  <a:pt x="1815783" y="1047666"/>
                </a:lnTo>
                <a:lnTo>
                  <a:pt x="1802130" y="1061309"/>
                </a:lnTo>
                <a:lnTo>
                  <a:pt x="1788477" y="1075269"/>
                </a:lnTo>
                <a:lnTo>
                  <a:pt x="1774507" y="1088913"/>
                </a:lnTo>
                <a:lnTo>
                  <a:pt x="1759903" y="1101921"/>
                </a:lnTo>
                <a:lnTo>
                  <a:pt x="1745297" y="1115247"/>
                </a:lnTo>
                <a:lnTo>
                  <a:pt x="1730057" y="1127938"/>
                </a:lnTo>
                <a:lnTo>
                  <a:pt x="1714500" y="1140312"/>
                </a:lnTo>
                <a:lnTo>
                  <a:pt x="1698943" y="1152686"/>
                </a:lnTo>
                <a:lnTo>
                  <a:pt x="1683067" y="1164743"/>
                </a:lnTo>
                <a:lnTo>
                  <a:pt x="1666875" y="1176482"/>
                </a:lnTo>
                <a:lnTo>
                  <a:pt x="1650683" y="1187905"/>
                </a:lnTo>
                <a:lnTo>
                  <a:pt x="1633855" y="1199009"/>
                </a:lnTo>
                <a:lnTo>
                  <a:pt x="1616710" y="1210114"/>
                </a:lnTo>
                <a:lnTo>
                  <a:pt x="1599565" y="1220902"/>
                </a:lnTo>
                <a:lnTo>
                  <a:pt x="1582103" y="1231055"/>
                </a:lnTo>
                <a:lnTo>
                  <a:pt x="1564323" y="1241208"/>
                </a:lnTo>
                <a:lnTo>
                  <a:pt x="1546543" y="1250726"/>
                </a:lnTo>
                <a:lnTo>
                  <a:pt x="1528445" y="1260245"/>
                </a:lnTo>
                <a:lnTo>
                  <a:pt x="1509713" y="1269763"/>
                </a:lnTo>
                <a:lnTo>
                  <a:pt x="1491297" y="1278647"/>
                </a:lnTo>
                <a:lnTo>
                  <a:pt x="1472883" y="1287214"/>
                </a:lnTo>
                <a:lnTo>
                  <a:pt x="1453833" y="1295146"/>
                </a:lnTo>
                <a:lnTo>
                  <a:pt x="1434783" y="1303078"/>
                </a:lnTo>
                <a:lnTo>
                  <a:pt x="1415415" y="1310693"/>
                </a:lnTo>
                <a:lnTo>
                  <a:pt x="1395730" y="1317990"/>
                </a:lnTo>
                <a:lnTo>
                  <a:pt x="1376363" y="1324653"/>
                </a:lnTo>
                <a:lnTo>
                  <a:pt x="1356677" y="1331316"/>
                </a:lnTo>
                <a:lnTo>
                  <a:pt x="1336675" y="1337662"/>
                </a:lnTo>
                <a:lnTo>
                  <a:pt x="1316355" y="1343373"/>
                </a:lnTo>
                <a:lnTo>
                  <a:pt x="1296353" y="1349084"/>
                </a:lnTo>
                <a:lnTo>
                  <a:pt x="1276033" y="1354478"/>
                </a:lnTo>
                <a:lnTo>
                  <a:pt x="1255395" y="1358920"/>
                </a:lnTo>
                <a:lnTo>
                  <a:pt x="1234757" y="1363679"/>
                </a:lnTo>
                <a:lnTo>
                  <a:pt x="1214120" y="1367486"/>
                </a:lnTo>
                <a:lnTo>
                  <a:pt x="1193483" y="1371294"/>
                </a:lnTo>
                <a:lnTo>
                  <a:pt x="1172845" y="1374784"/>
                </a:lnTo>
                <a:lnTo>
                  <a:pt x="1151890" y="1377639"/>
                </a:lnTo>
                <a:lnTo>
                  <a:pt x="1130935" y="1380178"/>
                </a:lnTo>
                <a:lnTo>
                  <a:pt x="1109345" y="1382399"/>
                </a:lnTo>
                <a:lnTo>
                  <a:pt x="1088390" y="1384302"/>
                </a:lnTo>
                <a:lnTo>
                  <a:pt x="1067117" y="1385571"/>
                </a:lnTo>
                <a:lnTo>
                  <a:pt x="1046163" y="1386840"/>
                </a:lnTo>
                <a:lnTo>
                  <a:pt x="1024573" y="1387475"/>
                </a:lnTo>
                <a:lnTo>
                  <a:pt x="1003300" y="1387475"/>
                </a:lnTo>
                <a:lnTo>
                  <a:pt x="981393" y="1387475"/>
                </a:lnTo>
                <a:lnTo>
                  <a:pt x="959485" y="1386840"/>
                </a:lnTo>
                <a:lnTo>
                  <a:pt x="937895" y="1385571"/>
                </a:lnTo>
                <a:lnTo>
                  <a:pt x="916305" y="1384302"/>
                </a:lnTo>
                <a:lnTo>
                  <a:pt x="895033" y="1382399"/>
                </a:lnTo>
                <a:lnTo>
                  <a:pt x="873760" y="1380178"/>
                </a:lnTo>
                <a:lnTo>
                  <a:pt x="852805" y="1377639"/>
                </a:lnTo>
                <a:lnTo>
                  <a:pt x="831533" y="1374784"/>
                </a:lnTo>
                <a:lnTo>
                  <a:pt x="810578" y="1371294"/>
                </a:lnTo>
                <a:lnTo>
                  <a:pt x="789940" y="1367486"/>
                </a:lnTo>
                <a:lnTo>
                  <a:pt x="769303" y="1363679"/>
                </a:lnTo>
                <a:lnTo>
                  <a:pt x="748983" y="1358920"/>
                </a:lnTo>
                <a:lnTo>
                  <a:pt x="728980" y="1354478"/>
                </a:lnTo>
                <a:lnTo>
                  <a:pt x="708660" y="1349084"/>
                </a:lnTo>
                <a:lnTo>
                  <a:pt x="689293" y="1343373"/>
                </a:lnTo>
                <a:lnTo>
                  <a:pt x="669290" y="1337662"/>
                </a:lnTo>
                <a:lnTo>
                  <a:pt x="649605" y="1331316"/>
                </a:lnTo>
                <a:lnTo>
                  <a:pt x="630555" y="1324653"/>
                </a:lnTo>
                <a:lnTo>
                  <a:pt x="611187" y="1317990"/>
                </a:lnTo>
                <a:lnTo>
                  <a:pt x="592455" y="1310693"/>
                </a:lnTo>
                <a:lnTo>
                  <a:pt x="573722" y="1303078"/>
                </a:lnTo>
                <a:lnTo>
                  <a:pt x="554990" y="1295146"/>
                </a:lnTo>
                <a:lnTo>
                  <a:pt x="536892" y="1287214"/>
                </a:lnTo>
                <a:lnTo>
                  <a:pt x="518477" y="1278647"/>
                </a:lnTo>
                <a:lnTo>
                  <a:pt x="500380" y="1269763"/>
                </a:lnTo>
                <a:lnTo>
                  <a:pt x="482917" y="1260245"/>
                </a:lnTo>
                <a:lnTo>
                  <a:pt x="465137" y="1250726"/>
                </a:lnTo>
                <a:lnTo>
                  <a:pt x="447992" y="1241208"/>
                </a:lnTo>
                <a:lnTo>
                  <a:pt x="430847" y="1231055"/>
                </a:lnTo>
                <a:lnTo>
                  <a:pt x="414020" y="1220902"/>
                </a:lnTo>
                <a:lnTo>
                  <a:pt x="397510" y="1210114"/>
                </a:lnTo>
                <a:lnTo>
                  <a:pt x="381000" y="1199009"/>
                </a:lnTo>
                <a:lnTo>
                  <a:pt x="364807" y="1187905"/>
                </a:lnTo>
                <a:lnTo>
                  <a:pt x="348615" y="1176482"/>
                </a:lnTo>
                <a:lnTo>
                  <a:pt x="333057" y="1164743"/>
                </a:lnTo>
                <a:lnTo>
                  <a:pt x="317817" y="1152686"/>
                </a:lnTo>
                <a:lnTo>
                  <a:pt x="302260" y="1140312"/>
                </a:lnTo>
                <a:lnTo>
                  <a:pt x="287337" y="1127938"/>
                </a:lnTo>
                <a:lnTo>
                  <a:pt x="272732" y="1115247"/>
                </a:lnTo>
                <a:lnTo>
                  <a:pt x="258445" y="1101921"/>
                </a:lnTo>
                <a:lnTo>
                  <a:pt x="244475" y="1088913"/>
                </a:lnTo>
                <a:lnTo>
                  <a:pt x="230505" y="1075269"/>
                </a:lnTo>
                <a:lnTo>
                  <a:pt x="216852" y="1061309"/>
                </a:lnTo>
                <a:lnTo>
                  <a:pt x="203517" y="1047666"/>
                </a:lnTo>
                <a:lnTo>
                  <a:pt x="190182" y="1033388"/>
                </a:lnTo>
                <a:lnTo>
                  <a:pt x="177800" y="1018793"/>
                </a:lnTo>
                <a:lnTo>
                  <a:pt x="164782" y="1004198"/>
                </a:lnTo>
                <a:lnTo>
                  <a:pt x="152717" y="989286"/>
                </a:lnTo>
                <a:lnTo>
                  <a:pt x="140970" y="973739"/>
                </a:lnTo>
                <a:lnTo>
                  <a:pt x="129222" y="958510"/>
                </a:lnTo>
                <a:lnTo>
                  <a:pt x="117792" y="943280"/>
                </a:lnTo>
                <a:lnTo>
                  <a:pt x="106997" y="927099"/>
                </a:lnTo>
                <a:lnTo>
                  <a:pt x="96202" y="911552"/>
                </a:lnTo>
                <a:lnTo>
                  <a:pt x="85725" y="895053"/>
                </a:lnTo>
                <a:lnTo>
                  <a:pt x="75882" y="879189"/>
                </a:lnTo>
                <a:lnTo>
                  <a:pt x="66040" y="862373"/>
                </a:lnTo>
                <a:lnTo>
                  <a:pt x="56515" y="845874"/>
                </a:lnTo>
                <a:lnTo>
                  <a:pt x="47307" y="829058"/>
                </a:lnTo>
                <a:lnTo>
                  <a:pt x="38735" y="811925"/>
                </a:lnTo>
                <a:lnTo>
                  <a:pt x="30162" y="794792"/>
                </a:lnTo>
                <a:lnTo>
                  <a:pt x="22225" y="777341"/>
                </a:lnTo>
                <a:lnTo>
                  <a:pt x="14287" y="759891"/>
                </a:lnTo>
                <a:lnTo>
                  <a:pt x="6667" y="742123"/>
                </a:lnTo>
                <a:lnTo>
                  <a:pt x="0" y="724355"/>
                </a:lnTo>
                <a:lnTo>
                  <a:pt x="6667" y="704684"/>
                </a:lnTo>
                <a:lnTo>
                  <a:pt x="14287" y="685647"/>
                </a:lnTo>
                <a:lnTo>
                  <a:pt x="22225" y="666610"/>
                </a:lnTo>
                <a:lnTo>
                  <a:pt x="30162" y="647573"/>
                </a:lnTo>
                <a:lnTo>
                  <a:pt x="38735" y="628536"/>
                </a:lnTo>
                <a:lnTo>
                  <a:pt x="47307" y="610134"/>
                </a:lnTo>
                <a:lnTo>
                  <a:pt x="56515" y="592049"/>
                </a:lnTo>
                <a:lnTo>
                  <a:pt x="66040" y="573329"/>
                </a:lnTo>
                <a:lnTo>
                  <a:pt x="75882" y="555561"/>
                </a:lnTo>
                <a:lnTo>
                  <a:pt x="85725" y="537793"/>
                </a:lnTo>
                <a:lnTo>
                  <a:pt x="96202" y="520026"/>
                </a:lnTo>
                <a:lnTo>
                  <a:pt x="106997" y="502575"/>
                </a:lnTo>
                <a:lnTo>
                  <a:pt x="117792" y="485442"/>
                </a:lnTo>
                <a:lnTo>
                  <a:pt x="129222" y="468309"/>
                </a:lnTo>
                <a:lnTo>
                  <a:pt x="140970" y="451810"/>
                </a:lnTo>
                <a:lnTo>
                  <a:pt x="152717" y="435311"/>
                </a:lnTo>
                <a:lnTo>
                  <a:pt x="164782" y="419130"/>
                </a:lnTo>
                <a:lnTo>
                  <a:pt x="177800" y="402948"/>
                </a:lnTo>
                <a:lnTo>
                  <a:pt x="190182" y="387402"/>
                </a:lnTo>
                <a:lnTo>
                  <a:pt x="203517" y="371537"/>
                </a:lnTo>
                <a:lnTo>
                  <a:pt x="216852" y="356308"/>
                </a:lnTo>
                <a:lnTo>
                  <a:pt x="230505" y="341396"/>
                </a:lnTo>
                <a:lnTo>
                  <a:pt x="244475" y="326483"/>
                </a:lnTo>
                <a:lnTo>
                  <a:pt x="258445" y="311888"/>
                </a:lnTo>
                <a:lnTo>
                  <a:pt x="272732" y="297611"/>
                </a:lnTo>
                <a:lnTo>
                  <a:pt x="287337" y="283650"/>
                </a:lnTo>
                <a:lnTo>
                  <a:pt x="302260" y="270324"/>
                </a:lnTo>
                <a:lnTo>
                  <a:pt x="317817" y="256681"/>
                </a:lnTo>
                <a:lnTo>
                  <a:pt x="333057" y="243355"/>
                </a:lnTo>
                <a:lnTo>
                  <a:pt x="348615" y="230664"/>
                </a:lnTo>
                <a:lnTo>
                  <a:pt x="364807" y="218290"/>
                </a:lnTo>
                <a:lnTo>
                  <a:pt x="381000" y="205916"/>
                </a:lnTo>
                <a:lnTo>
                  <a:pt x="397510" y="194177"/>
                </a:lnTo>
                <a:lnTo>
                  <a:pt x="414020" y="182437"/>
                </a:lnTo>
                <a:lnTo>
                  <a:pt x="430847" y="171015"/>
                </a:lnTo>
                <a:lnTo>
                  <a:pt x="447992" y="160228"/>
                </a:lnTo>
                <a:lnTo>
                  <a:pt x="465137" y="149440"/>
                </a:lnTo>
                <a:lnTo>
                  <a:pt x="482917" y="138970"/>
                </a:lnTo>
                <a:lnTo>
                  <a:pt x="500380" y="128817"/>
                </a:lnTo>
                <a:lnTo>
                  <a:pt x="518477" y="119298"/>
                </a:lnTo>
                <a:lnTo>
                  <a:pt x="536892" y="110097"/>
                </a:lnTo>
                <a:lnTo>
                  <a:pt x="554990" y="101213"/>
                </a:lnTo>
                <a:lnTo>
                  <a:pt x="573722" y="92329"/>
                </a:lnTo>
                <a:lnTo>
                  <a:pt x="592455" y="84080"/>
                </a:lnTo>
                <a:lnTo>
                  <a:pt x="611187" y="76148"/>
                </a:lnTo>
                <a:lnTo>
                  <a:pt x="630555" y="68850"/>
                </a:lnTo>
                <a:lnTo>
                  <a:pt x="649605" y="61553"/>
                </a:lnTo>
                <a:lnTo>
                  <a:pt x="669290" y="54573"/>
                </a:lnTo>
                <a:lnTo>
                  <a:pt x="689293" y="48227"/>
                </a:lnTo>
                <a:lnTo>
                  <a:pt x="708660" y="42199"/>
                </a:lnTo>
                <a:lnTo>
                  <a:pt x="728980" y="36487"/>
                </a:lnTo>
                <a:lnTo>
                  <a:pt x="748983" y="31411"/>
                </a:lnTo>
                <a:lnTo>
                  <a:pt x="769303" y="26334"/>
                </a:lnTo>
                <a:lnTo>
                  <a:pt x="789940" y="21892"/>
                </a:lnTo>
                <a:lnTo>
                  <a:pt x="810578" y="17768"/>
                </a:lnTo>
                <a:lnTo>
                  <a:pt x="831533" y="14278"/>
                </a:lnTo>
                <a:lnTo>
                  <a:pt x="852805" y="11105"/>
                </a:lnTo>
                <a:lnTo>
                  <a:pt x="873760" y="8249"/>
                </a:lnTo>
                <a:lnTo>
                  <a:pt x="895033" y="5711"/>
                </a:lnTo>
                <a:lnTo>
                  <a:pt x="916305" y="3490"/>
                </a:lnTo>
                <a:lnTo>
                  <a:pt x="937895" y="2221"/>
                </a:lnTo>
                <a:lnTo>
                  <a:pt x="959485" y="1269"/>
                </a:lnTo>
                <a:lnTo>
                  <a:pt x="981393" y="317"/>
                </a:lnTo>
                <a:lnTo>
                  <a:pt x="100330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Tree>
    <p:extLst>
      <p:ext uri="{BB962C8B-B14F-4D97-AF65-F5344CB8AC3E}">
        <p14:creationId xmlns:p14="http://schemas.microsoft.com/office/powerpoint/2010/main" val="2541330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idx="1"/>
          </p:nvPr>
        </p:nvSpPr>
        <p:spPr/>
        <p:txBody>
          <a:bodyPr/>
          <a:lstStyle/>
          <a:p>
            <a:pPr eaLnBrk="1" hangingPunct="1">
              <a:lnSpc>
                <a:spcPct val="100000"/>
              </a:lnSpc>
            </a:pPr>
            <a:r>
              <a:rPr lang="zh-CN" altLang="en-US" dirty="0">
                <a:latin typeface="微软雅黑" panose="020B0503020204020204" pitchFamily="34" charset="-122"/>
                <a:ea typeface="微软雅黑" panose="020B0503020204020204" pitchFamily="34" charset="-122"/>
              </a:rPr>
              <a:t>后验概率</a:t>
            </a:r>
            <a:r>
              <a:rPr lang="en-US" altLang="zh-CN" dirty="0">
                <a:latin typeface="微软雅黑" panose="020B0503020204020204" pitchFamily="34" charset="-122"/>
                <a:ea typeface="微软雅黑" panose="020B0503020204020204" pitchFamily="34" charset="-122"/>
              </a:rPr>
              <a:t>P(</a:t>
            </a:r>
            <a:r>
              <a:rPr lang="en-US" altLang="zh-CN" dirty="0" err="1">
                <a:latin typeface="微软雅黑" panose="020B0503020204020204" pitchFamily="34" charset="-122"/>
                <a:ea typeface="微软雅黑" panose="020B0503020204020204" pitchFamily="34" charset="-122"/>
              </a:rPr>
              <a:t>h|d</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是在数据</a:t>
            </a:r>
            <a:r>
              <a:rPr lang="en-US" altLang="zh-CN"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上得到的学习结果，反映了数据</a:t>
            </a:r>
            <a:r>
              <a:rPr lang="en-US" altLang="zh-CN"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的影响。这个学习结果是与训练数据相关的。</a:t>
            </a:r>
          </a:p>
          <a:p>
            <a:pPr eaLnBrk="1" hangingPunct="1"/>
            <a:endParaRPr lang="zh-CN" altLang="en-US" dirty="0">
              <a:latin typeface="宋体" charset="-122"/>
              <a:ea typeface="宋体" charset="-122"/>
            </a:endParaRPr>
          </a:p>
          <a:p>
            <a:pPr eaLnBrk="1" hangingPunct="1"/>
            <a:r>
              <a:rPr lang="zh-CN" altLang="en-US" dirty="0">
                <a:latin typeface="微软雅黑" panose="020B0503020204020204" pitchFamily="34" charset="-122"/>
                <a:ea typeface="微软雅黑" panose="020B0503020204020204" pitchFamily="34" charset="-122"/>
              </a:rPr>
              <a:t>与此相反，先验概率是与训练数据</a:t>
            </a:r>
            <a:r>
              <a:rPr lang="en-US" altLang="zh-CN"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无关的，是独立于</a:t>
            </a:r>
            <a:r>
              <a:rPr lang="en-US" altLang="zh-CN"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的。</a:t>
            </a:r>
          </a:p>
        </p:txBody>
      </p:sp>
      <p:sp>
        <p:nvSpPr>
          <p:cNvPr id="5" name="灯片编号占位符 5"/>
          <p:cNvSpPr>
            <a:spLocks noGrp="1"/>
          </p:cNvSpPr>
          <p:nvPr>
            <p:ph type="sldNum" sz="quarter" idx="12"/>
          </p:nvPr>
        </p:nvSpPr>
        <p:spPr/>
        <p:txBody>
          <a:bodyPr/>
          <a:lstStyle/>
          <a:p>
            <a:pPr>
              <a:defRPr/>
            </a:pPr>
            <a:fld id="{4C5B3B06-61B2-4DDD-B064-E8444D15F47D}" type="slidenum">
              <a:rPr lang="zh-CN" altLang="en-US"/>
              <a:pPr>
                <a:defRPr/>
              </a:pPr>
              <a:t>10</a:t>
            </a:fld>
            <a:endParaRPr lang="en-US"/>
          </a:p>
        </p:txBody>
      </p:sp>
      <p:sp>
        <p:nvSpPr>
          <p:cNvPr id="31749" name="AutoShape 4"/>
          <p:cNvSpPr>
            <a:spLocks noChangeArrowheads="1"/>
          </p:cNvSpPr>
          <p:nvPr/>
        </p:nvSpPr>
        <p:spPr bwMode="auto">
          <a:xfrm>
            <a:off x="2843213" y="5014913"/>
            <a:ext cx="4175125" cy="1006475"/>
          </a:xfrm>
          <a:prstGeom prst="cloudCallout">
            <a:avLst>
              <a:gd name="adj1" fmla="val -15917"/>
              <a:gd name="adj2" fmla="val -111685"/>
            </a:avLst>
          </a:prstGeom>
          <a:solidFill>
            <a:srgbClr val="00FF00"/>
          </a:solidFill>
          <a:ln w="9525">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defRPr sz="3200">
                <a:solidFill>
                  <a:schemeClr val="tx1"/>
                </a:solidFill>
                <a:latin typeface="Tahoma" pitchFamily="34" charset="0"/>
                <a:ea typeface="宋体" charset="-122"/>
              </a:defRPr>
            </a:lvl2pPr>
            <a:lvl3pPr marL="1143000" indent="-228600" eaLnBrk="0" hangingPunct="0">
              <a:defRPr sz="3200">
                <a:solidFill>
                  <a:schemeClr val="tx1"/>
                </a:solidFill>
                <a:latin typeface="Tahoma" pitchFamily="34" charset="0"/>
                <a:ea typeface="宋体" charset="-122"/>
              </a:defRPr>
            </a:lvl3pPr>
            <a:lvl4pPr marL="1600200" indent="-228600" eaLnBrk="0" hangingPunct="0">
              <a:defRPr sz="3200">
                <a:solidFill>
                  <a:schemeClr val="tx1"/>
                </a:solidFill>
                <a:latin typeface="Tahoma" pitchFamily="34" charset="0"/>
                <a:ea typeface="宋体" charset="-122"/>
              </a:defRPr>
            </a:lvl4pPr>
            <a:lvl5pPr marL="2057400" indent="-228600" eaLnBrk="0" hangingPunct="0">
              <a:defRPr sz="3200">
                <a:solidFill>
                  <a:schemeClr val="tx1"/>
                </a:solidFill>
                <a:latin typeface="Tahoma" pitchFamily="34" charset="0"/>
                <a:ea typeface="宋体" charset="-122"/>
              </a:defRPr>
            </a:lvl5pPr>
            <a:lvl6pPr marL="25146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6pPr>
            <a:lvl7pPr marL="29718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7pPr>
            <a:lvl8pPr marL="34290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8pPr>
            <a:lvl9pPr marL="38862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9pPr>
          </a:lstStyle>
          <a:p>
            <a:pPr eaLnBrk="1" hangingPunct="1">
              <a:spcBef>
                <a:spcPct val="0"/>
              </a:spcBef>
              <a:buClrTx/>
              <a:buSzTx/>
              <a:buFontTx/>
              <a:buNone/>
            </a:pPr>
            <a:r>
              <a:rPr lang="zh-CN" altLang="en-US" sz="4000" b="1">
                <a:latin typeface="Arial" charset="0"/>
              </a:rPr>
              <a:t>注意</a:t>
            </a:r>
            <a:r>
              <a:rPr lang="en-US" altLang="zh-CN" sz="4000" b="1">
                <a:latin typeface="Arial" charset="0"/>
              </a:rPr>
              <a:t>!</a:t>
            </a:r>
          </a:p>
        </p:txBody>
      </p:sp>
      <p:sp>
        <p:nvSpPr>
          <p:cNvPr id="6" name="Rectangle 3"/>
          <p:cNvSpPr>
            <a:spLocks noGrp="1" noChangeArrowheads="1"/>
          </p:cNvSpPr>
          <p:nvPr>
            <p:ph type="title"/>
          </p:nvPr>
        </p:nvSpPr>
        <p:spPr>
          <a:xfrm>
            <a:off x="1083179" y="257009"/>
            <a:ext cx="6842125" cy="639762"/>
          </a:xfrm>
        </p:spPr>
        <p:txBody>
          <a:bodyPr>
            <a:normAutofit fontScale="90000"/>
          </a:bodyPr>
          <a:lstStyle/>
          <a:p>
            <a:pPr eaLnBrk="1" fontAlgn="auto" hangingPunct="1">
              <a:spcAft>
                <a:spcPts val="0"/>
              </a:spcAft>
              <a:defRPr/>
            </a:pPr>
            <a:r>
              <a:rPr lang="zh-CN" altLang="en-US" sz="4900" b="1" dirty="0">
                <a:sym typeface="Arial" charset="0"/>
              </a:rPr>
              <a:t>后验概率</a:t>
            </a:r>
            <a:endParaRPr lang="zh-CN" sz="4900" b="1" dirty="0">
              <a:sym typeface="Arial" charset="0"/>
            </a:endParaRPr>
          </a:p>
        </p:txBody>
      </p:sp>
    </p:spTree>
    <p:extLst>
      <p:ext uri="{BB962C8B-B14F-4D97-AF65-F5344CB8AC3E}">
        <p14:creationId xmlns:p14="http://schemas.microsoft.com/office/powerpoint/2010/main" val="6694495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31749"/>
                                        </p:tgtEl>
                                        <p:attrNameLst>
                                          <p:attrName>style.visibility</p:attrName>
                                        </p:attrNameLst>
                                      </p:cBhvr>
                                      <p:to>
                                        <p:strVal val="visible"/>
                                      </p:to>
                                    </p:set>
                                    <p:anim calcmode="lin" valueType="num">
                                      <p:cBhvr>
                                        <p:cTn id="7" dur="500" fill="hold"/>
                                        <p:tgtEl>
                                          <p:spTgt spid="31749"/>
                                        </p:tgtEl>
                                        <p:attrNameLst>
                                          <p:attrName>ppt_w</p:attrName>
                                        </p:attrNameLst>
                                      </p:cBhvr>
                                      <p:tavLst>
                                        <p:tav tm="0">
                                          <p:val>
                                            <p:fltVal val="0"/>
                                          </p:val>
                                        </p:tav>
                                        <p:tav tm="100000">
                                          <p:val>
                                            <p:strVal val="#ppt_w"/>
                                          </p:val>
                                        </p:tav>
                                      </p:tavLst>
                                    </p:anim>
                                    <p:anim calcmode="lin" valueType="num">
                                      <p:cBhvr>
                                        <p:cTn id="8" dur="500" fill="hold"/>
                                        <p:tgtEl>
                                          <p:spTgt spid="31749"/>
                                        </p:tgtEl>
                                        <p:attrNameLst>
                                          <p:attrName>ppt_h</p:attrName>
                                        </p:attrNameLst>
                                      </p:cBhvr>
                                      <p:tavLst>
                                        <p:tav tm="0">
                                          <p:val>
                                            <p:fltVal val="0"/>
                                          </p:val>
                                        </p:tav>
                                        <p:tav tm="100000">
                                          <p:val>
                                            <p:strVal val="#ppt_h"/>
                                          </p:val>
                                        </p:tav>
                                      </p:tavLst>
                                    </p:anim>
                                    <p:anim calcmode="lin" valueType="num">
                                      <p:cBhvr>
                                        <p:cTn id="9" dur="500" fill="hold"/>
                                        <p:tgtEl>
                                          <p:spTgt spid="31749"/>
                                        </p:tgtEl>
                                        <p:attrNameLst>
                                          <p:attrName>style.rotation</p:attrName>
                                        </p:attrNameLst>
                                      </p:cBhvr>
                                      <p:tavLst>
                                        <p:tav tm="0">
                                          <p:val>
                                            <p:fltVal val="360"/>
                                          </p:val>
                                        </p:tav>
                                        <p:tav tm="100000">
                                          <p:val>
                                            <p:fltVal val="0"/>
                                          </p:val>
                                        </p:tav>
                                      </p:tavLst>
                                    </p:anim>
                                    <p:animEffect transition="in" filter="fade">
                                      <p:cBhvr>
                                        <p:cTn id="10" dur="500"/>
                                        <p:tgtEl>
                                          <p:spTgt spid="3174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13314">
                                            <p:txEl>
                                              <p:pRg st="0" end="0"/>
                                            </p:txEl>
                                          </p:spTgt>
                                        </p:tgtEl>
                                        <p:attrNameLst>
                                          <p:attrName>style.visibility</p:attrName>
                                        </p:attrNameLst>
                                      </p:cBhvr>
                                      <p:to>
                                        <p:strVal val="visible"/>
                                      </p:to>
                                    </p:set>
                                    <p:anim calcmode="lin" valueType="num">
                                      <p:cBhvr additive="base">
                                        <p:cTn id="15" dur="500" fill="hold"/>
                                        <p:tgtEl>
                                          <p:spTgt spid="13314">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3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13314">
                                            <p:txEl>
                                              <p:pRg st="2" end="2"/>
                                            </p:txEl>
                                          </p:spTgt>
                                        </p:tgtEl>
                                        <p:attrNameLst>
                                          <p:attrName>style.visibility</p:attrName>
                                        </p:attrNameLst>
                                      </p:cBhvr>
                                      <p:to>
                                        <p:strVal val="visible"/>
                                      </p:to>
                                    </p:set>
                                    <p:anim calcmode="lin" valueType="num">
                                      <p:cBhvr additive="base">
                                        <p:cTn id="21" dur="500" fill="hold"/>
                                        <p:tgtEl>
                                          <p:spTgt spid="13314">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331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idx="1"/>
          </p:nvPr>
        </p:nvSpPr>
        <p:spPr/>
        <p:txBody>
          <a:bodyPr/>
          <a:lstStyle/>
          <a:p>
            <a:pPr eaLnBrk="1" hangingPunct="1"/>
            <a:r>
              <a:rPr lang="zh-CN" altLang="en-US" dirty="0">
                <a:latin typeface="宋体" charset="-122"/>
                <a:ea typeface="宋体" charset="-122"/>
                <a:sym typeface="Arial" charset="0"/>
              </a:rPr>
              <a:t>贝叶斯法则解决的机器学习任务一般是：</a:t>
            </a:r>
          </a:p>
          <a:p>
            <a:pPr lvl="1" eaLnBrk="1" hangingPunct="1"/>
            <a:r>
              <a:rPr lang="zh-CN" altLang="en-US" dirty="0">
                <a:latin typeface="微软雅黑" panose="020B0503020204020204" pitchFamily="34" charset="-122"/>
                <a:ea typeface="微软雅黑" panose="020B0503020204020204" pitchFamily="34" charset="-122"/>
                <a:sym typeface="Arial" charset="0"/>
              </a:rPr>
              <a:t>在给定训练数据</a:t>
            </a:r>
            <a:r>
              <a:rPr lang="en-US" altLang="zh-CN" dirty="0">
                <a:latin typeface="微软雅黑" panose="020B0503020204020204" pitchFamily="34" charset="-122"/>
                <a:ea typeface="微软雅黑" panose="020B0503020204020204" pitchFamily="34" charset="-122"/>
                <a:sym typeface="Arial" charset="0"/>
              </a:rPr>
              <a:t>D</a:t>
            </a:r>
            <a:r>
              <a:rPr lang="zh-CN" altLang="en-US" dirty="0">
                <a:latin typeface="微软雅黑" panose="020B0503020204020204" pitchFamily="34" charset="-122"/>
                <a:ea typeface="微软雅黑" panose="020B0503020204020204" pitchFamily="34" charset="-122"/>
                <a:sym typeface="Arial" charset="0"/>
              </a:rPr>
              <a:t>时，确定假设空间</a:t>
            </a:r>
            <a:r>
              <a:rPr lang="en-US" altLang="zh-CN" dirty="0">
                <a:latin typeface="微软雅黑" panose="020B0503020204020204" pitchFamily="34" charset="-122"/>
                <a:ea typeface="微软雅黑" panose="020B0503020204020204" pitchFamily="34" charset="-122"/>
                <a:sym typeface="Arial" charset="0"/>
              </a:rPr>
              <a:t>H</a:t>
            </a:r>
            <a:r>
              <a:rPr lang="zh-CN" altLang="en-US" dirty="0">
                <a:latin typeface="微软雅黑" panose="020B0503020204020204" pitchFamily="34" charset="-122"/>
                <a:ea typeface="微软雅黑" panose="020B0503020204020204" pitchFamily="34" charset="-122"/>
                <a:sym typeface="Arial" charset="0"/>
              </a:rPr>
              <a:t>中的最优假设。这是典型的分类问题。</a:t>
            </a:r>
          </a:p>
          <a:p>
            <a:pPr lvl="1" eaLnBrk="1" hangingPunct="1"/>
            <a:endParaRPr lang="zh-CN" altLang="en-US" dirty="0">
              <a:latin typeface="宋体" charset="-122"/>
              <a:ea typeface="宋体" charset="-122"/>
              <a:sym typeface="Arial" charset="0"/>
            </a:endParaRPr>
          </a:p>
          <a:p>
            <a:pPr eaLnBrk="1" hangingPunct="1"/>
            <a:r>
              <a:rPr lang="zh-CN" altLang="en-US" dirty="0">
                <a:latin typeface="宋体" charset="-122"/>
                <a:ea typeface="宋体" charset="-122"/>
                <a:sym typeface="Arial" charset="0"/>
              </a:rPr>
              <a:t>贝叶斯法则基于假设的先验概率、给定假设下观察到不同数据的概率以及观察到的数据本身，提供了一种计算假设概率的方法。</a:t>
            </a:r>
          </a:p>
          <a:p>
            <a:pPr eaLnBrk="1" hangingPunct="1">
              <a:buFontTx/>
              <a:buNone/>
            </a:pPr>
            <a:endParaRPr lang="zh-CN" altLang="en-US" dirty="0"/>
          </a:p>
        </p:txBody>
      </p:sp>
      <p:sp>
        <p:nvSpPr>
          <p:cNvPr id="4" name="灯片编号占位符 5"/>
          <p:cNvSpPr>
            <a:spLocks noGrp="1"/>
          </p:cNvSpPr>
          <p:nvPr>
            <p:ph type="sldNum" sz="quarter" idx="12"/>
          </p:nvPr>
        </p:nvSpPr>
        <p:spPr/>
        <p:txBody>
          <a:bodyPr/>
          <a:lstStyle/>
          <a:p>
            <a:pPr>
              <a:defRPr/>
            </a:pPr>
            <a:fld id="{1A1C4F5F-C548-4DF0-A5F3-B3D767ABB28D}" type="slidenum">
              <a:rPr lang="zh-CN" altLang="en-US"/>
              <a:pPr>
                <a:defRPr/>
              </a:pPr>
              <a:t>11</a:t>
            </a:fld>
            <a:endParaRPr lang="en-US"/>
          </a:p>
        </p:txBody>
      </p:sp>
    </p:spTree>
    <p:extLst>
      <p:ext uri="{BB962C8B-B14F-4D97-AF65-F5344CB8AC3E}">
        <p14:creationId xmlns:p14="http://schemas.microsoft.com/office/powerpoint/2010/main" val="21374111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anim calcmode="lin" valueType="num">
                                      <p:cBhvr additive="base">
                                        <p:cTn id="7" dur="500" fill="hold"/>
                                        <p:tgtEl>
                                          <p:spTgt spid="1433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4338">
                                            <p:txEl>
                                              <p:pRg st="1" end="1"/>
                                            </p:txEl>
                                          </p:spTgt>
                                        </p:tgtEl>
                                        <p:attrNameLst>
                                          <p:attrName>style.visibility</p:attrName>
                                        </p:attrNameLst>
                                      </p:cBhvr>
                                      <p:to>
                                        <p:strVal val="visible"/>
                                      </p:to>
                                    </p:set>
                                    <p:anim calcmode="lin" valueType="num">
                                      <p:cBhvr additive="base">
                                        <p:cTn id="13" dur="500" fill="hold"/>
                                        <p:tgtEl>
                                          <p:spTgt spid="1433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3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4338">
                                            <p:txEl>
                                              <p:pRg st="3" end="3"/>
                                            </p:txEl>
                                          </p:spTgt>
                                        </p:tgtEl>
                                        <p:attrNameLst>
                                          <p:attrName>style.visibility</p:attrName>
                                        </p:attrNameLst>
                                      </p:cBhvr>
                                      <p:to>
                                        <p:strVal val="visible"/>
                                      </p:to>
                                    </p:set>
                                    <p:anim calcmode="lin" valueType="num">
                                      <p:cBhvr additive="base">
                                        <p:cTn id="19" dur="500" fill="hold"/>
                                        <p:tgtEl>
                                          <p:spTgt spid="1433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3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80492" y="325101"/>
            <a:ext cx="6842125" cy="639762"/>
          </a:xfrm>
        </p:spPr>
        <p:txBody>
          <a:bodyPr>
            <a:noAutofit/>
          </a:bodyPr>
          <a:lstStyle/>
          <a:p>
            <a:pPr eaLnBrk="1" fontAlgn="auto" hangingPunct="1">
              <a:spcAft>
                <a:spcPts val="0"/>
              </a:spcAft>
              <a:defRPr/>
            </a:pPr>
            <a:r>
              <a:rPr lang="zh-CN" b="1" dirty="0">
                <a:sym typeface="Arial" charset="0"/>
              </a:rPr>
              <a:t>贝叶斯</a:t>
            </a:r>
            <a:r>
              <a:rPr lang="zh-CN" altLang="en-US" b="1" dirty="0">
                <a:sym typeface="Arial" charset="0"/>
              </a:rPr>
              <a:t>最优假设</a:t>
            </a:r>
            <a:endParaRPr lang="zh-CN" b="1" dirty="0">
              <a:sym typeface="Arial" charset="0"/>
            </a:endParaRPr>
          </a:p>
        </p:txBody>
      </p:sp>
      <p:sp>
        <p:nvSpPr>
          <p:cNvPr id="16387" name="Rectangle 3"/>
          <p:cNvSpPr>
            <a:spLocks noGrp="1" noChangeArrowheads="1"/>
          </p:cNvSpPr>
          <p:nvPr>
            <p:ph idx="1"/>
          </p:nvPr>
        </p:nvSpPr>
        <p:spPr/>
        <p:txBody>
          <a:bodyPr/>
          <a:lstStyle/>
          <a:p>
            <a:pPr eaLnBrk="1" hangingPunct="1">
              <a:lnSpc>
                <a:spcPct val="90000"/>
              </a:lnSpc>
            </a:pPr>
            <a:r>
              <a:rPr lang="zh-CN" altLang="en-US" b="1" dirty="0">
                <a:latin typeface="宋体" charset="-122"/>
                <a:ea typeface="宋体" charset="-122"/>
              </a:rPr>
              <a:t>分类问题的最优假设（即最优结果），可以有不同定义。</a:t>
            </a:r>
            <a:endParaRPr lang="en-US" altLang="zh-CN" b="1" dirty="0">
              <a:latin typeface="宋体" charset="-122"/>
              <a:ea typeface="宋体" charset="-122"/>
            </a:endParaRPr>
          </a:p>
          <a:p>
            <a:pPr eaLnBrk="1" hangingPunct="1">
              <a:lnSpc>
                <a:spcPct val="90000"/>
              </a:lnSpc>
            </a:pPr>
            <a:endParaRPr lang="zh-CN" altLang="en-US" b="1" dirty="0">
              <a:latin typeface="宋体" charset="-122"/>
              <a:ea typeface="宋体" charset="-122"/>
            </a:endParaRPr>
          </a:p>
          <a:p>
            <a:pPr eaLnBrk="1" hangingPunct="1">
              <a:lnSpc>
                <a:spcPct val="90000"/>
              </a:lnSpc>
            </a:pPr>
            <a:r>
              <a:rPr lang="zh-CN" altLang="en-US" b="1" dirty="0">
                <a:latin typeface="宋体" charset="-122"/>
                <a:ea typeface="宋体" charset="-122"/>
              </a:rPr>
              <a:t>贝叶斯最优假设是指在给定数据</a:t>
            </a:r>
            <a:r>
              <a:rPr lang="en-US" altLang="zh-CN" b="1" dirty="0">
                <a:latin typeface="宋体" charset="-122"/>
                <a:ea typeface="宋体" charset="-122"/>
              </a:rPr>
              <a:t>d</a:t>
            </a:r>
            <a:r>
              <a:rPr lang="zh-CN" altLang="en-US" b="1" dirty="0">
                <a:latin typeface="宋体" charset="-122"/>
                <a:ea typeface="宋体" charset="-122"/>
              </a:rPr>
              <a:t>、假设空间</a:t>
            </a:r>
            <a:r>
              <a:rPr lang="en-US" altLang="zh-CN" b="1" dirty="0">
                <a:latin typeface="宋体" charset="-122"/>
                <a:ea typeface="宋体" charset="-122"/>
              </a:rPr>
              <a:t>H</a:t>
            </a:r>
            <a:r>
              <a:rPr lang="zh-CN" altLang="en-US" b="1" dirty="0">
                <a:latin typeface="宋体" charset="-122"/>
                <a:ea typeface="宋体" charset="-122"/>
              </a:rPr>
              <a:t>中不同假设的先验概率以及有关知识下的最可能假设。</a:t>
            </a:r>
          </a:p>
          <a:p>
            <a:pPr lvl="1" eaLnBrk="1" hangingPunct="1">
              <a:lnSpc>
                <a:spcPct val="90000"/>
              </a:lnSpc>
            </a:pPr>
            <a:r>
              <a:rPr lang="zh-CN" altLang="en-US" b="1" dirty="0">
                <a:latin typeface="宋体" charset="-122"/>
                <a:ea typeface="宋体" charset="-122"/>
              </a:rPr>
              <a:t>这个最可能假设可有不同选择。</a:t>
            </a:r>
          </a:p>
        </p:txBody>
      </p:sp>
      <p:sp>
        <p:nvSpPr>
          <p:cNvPr id="4" name="灯片编号占位符 5"/>
          <p:cNvSpPr>
            <a:spLocks noGrp="1"/>
          </p:cNvSpPr>
          <p:nvPr>
            <p:ph type="sldNum" sz="quarter" idx="12"/>
          </p:nvPr>
        </p:nvSpPr>
        <p:spPr/>
        <p:txBody>
          <a:bodyPr/>
          <a:lstStyle/>
          <a:p>
            <a:pPr>
              <a:defRPr/>
            </a:pPr>
            <a:fld id="{E39447C3-A910-4682-9F29-52B3A1C532AD}" type="slidenum">
              <a:rPr lang="zh-CN" altLang="en-US"/>
              <a:pPr>
                <a:defRPr/>
              </a:pPr>
              <a:t>12</a:t>
            </a:fld>
            <a:endParaRPr lang="en-US"/>
          </a:p>
        </p:txBody>
      </p:sp>
    </p:spTree>
    <p:extLst>
      <p:ext uri="{BB962C8B-B14F-4D97-AF65-F5344CB8AC3E}">
        <p14:creationId xmlns:p14="http://schemas.microsoft.com/office/powerpoint/2010/main" val="9475011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6387">
                                            <p:txEl>
                                              <p:pRg st="2" end="2"/>
                                            </p:txEl>
                                          </p:spTgt>
                                        </p:tgtEl>
                                        <p:attrNameLst>
                                          <p:attrName>style.visibility</p:attrName>
                                        </p:attrNameLst>
                                      </p:cBhvr>
                                      <p:to>
                                        <p:strVal val="visible"/>
                                      </p:to>
                                    </p:set>
                                    <p:anim calcmode="lin" valueType="num">
                                      <p:cBhvr additive="base">
                                        <p:cTn id="13" dur="500" fill="hold"/>
                                        <p:tgtEl>
                                          <p:spTgt spid="1638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6387">
                                            <p:txEl>
                                              <p:pRg st="3" end="3"/>
                                            </p:txEl>
                                          </p:spTgt>
                                        </p:tgtEl>
                                        <p:attrNameLst>
                                          <p:attrName>style.visibility</p:attrName>
                                        </p:attrNameLst>
                                      </p:cBhvr>
                                      <p:to>
                                        <p:strVal val="visible"/>
                                      </p:to>
                                    </p:set>
                                    <p:anim calcmode="lin" valueType="num">
                                      <p:cBhvr additive="base">
                                        <p:cTn id="19" dur="500" fill="hold"/>
                                        <p:tgtEl>
                                          <p:spTgt spid="1638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title"/>
          </p:nvPr>
        </p:nvSpPr>
        <p:spPr>
          <a:xfrm>
            <a:off x="1190219" y="441832"/>
            <a:ext cx="6842125" cy="639762"/>
          </a:xfrm>
        </p:spPr>
        <p:txBody>
          <a:bodyPr>
            <a:noAutofit/>
          </a:bodyPr>
          <a:lstStyle/>
          <a:p>
            <a:pPr eaLnBrk="1" fontAlgn="auto" hangingPunct="1">
              <a:spcAft>
                <a:spcPts val="0"/>
              </a:spcAft>
              <a:defRPr/>
            </a:pPr>
            <a:r>
              <a:rPr lang="zh-CN" altLang="en-US" b="1" dirty="0">
                <a:sym typeface="Arial" charset="0"/>
              </a:rPr>
              <a:t>极大后验假设</a:t>
            </a:r>
            <a:endParaRPr lang="zh-CN" b="1" dirty="0">
              <a:sym typeface="Arial" charset="0"/>
            </a:endParaRPr>
          </a:p>
        </p:txBody>
      </p:sp>
      <p:sp>
        <p:nvSpPr>
          <p:cNvPr id="17410" name="Rectangle 2"/>
          <p:cNvSpPr>
            <a:spLocks noGrp="1" noChangeArrowheads="1"/>
          </p:cNvSpPr>
          <p:nvPr>
            <p:ph idx="1"/>
          </p:nvPr>
        </p:nvSpPr>
        <p:spPr/>
        <p:txBody>
          <a:bodyPr/>
          <a:lstStyle/>
          <a:p>
            <a:pPr eaLnBrk="1" hangingPunct="1">
              <a:buFontTx/>
              <a:buNone/>
            </a:pPr>
            <a:r>
              <a:rPr lang="zh-CN" altLang="zh-CN" dirty="0">
                <a:latin typeface="宋体" charset="-122"/>
                <a:ea typeface="宋体" charset="-122"/>
              </a:rPr>
              <a:t>（1）</a:t>
            </a:r>
            <a:r>
              <a:rPr lang="zh-CN" altLang="zh-CN" b="1" dirty="0">
                <a:solidFill>
                  <a:srgbClr val="0000FF"/>
                </a:solidFill>
                <a:latin typeface="宋体" charset="-122"/>
                <a:ea typeface="宋体" charset="-122"/>
              </a:rPr>
              <a:t>极大后验假设</a:t>
            </a:r>
          </a:p>
          <a:p>
            <a:pPr eaLnBrk="1" hangingPunct="1">
              <a:buFontTx/>
              <a:buNone/>
            </a:pPr>
            <a:r>
              <a:rPr lang="zh-CN" altLang="zh-CN" dirty="0">
                <a:latin typeface="宋体" charset="-122"/>
                <a:ea typeface="宋体" charset="-122"/>
              </a:rPr>
              <a:t>	（</a:t>
            </a:r>
            <a:r>
              <a:rPr lang="zh-CN" altLang="zh-CN" b="1" dirty="0">
                <a:latin typeface="宋体" charset="-122"/>
                <a:ea typeface="宋体" charset="-122"/>
              </a:rPr>
              <a:t>Maximum A Posteriori，简称MAP假设</a:t>
            </a:r>
            <a:r>
              <a:rPr lang="zh-CN" altLang="zh-CN" dirty="0">
                <a:latin typeface="宋体" charset="-122"/>
                <a:ea typeface="宋体" charset="-122"/>
              </a:rPr>
              <a:t>）</a:t>
            </a:r>
          </a:p>
          <a:p>
            <a:pPr eaLnBrk="1" hangingPunct="1">
              <a:buFontTx/>
              <a:buNone/>
            </a:pPr>
            <a:endParaRPr lang="zh-CN" altLang="en-US" dirty="0">
              <a:latin typeface="宋体" charset="-122"/>
              <a:ea typeface="宋体" charset="-122"/>
            </a:endParaRPr>
          </a:p>
          <a:p>
            <a:pPr eaLnBrk="1" hangingPunct="1">
              <a:lnSpc>
                <a:spcPct val="120000"/>
              </a:lnSpc>
              <a:buFontTx/>
              <a:buNone/>
            </a:pPr>
            <a:r>
              <a:rPr lang="zh-CN" altLang="en-US" dirty="0">
                <a:latin typeface="微软雅黑" panose="020B0503020204020204" pitchFamily="34" charset="-122"/>
                <a:ea typeface="微软雅黑" panose="020B0503020204020204" pitchFamily="34" charset="-122"/>
              </a:rPr>
              <a:t>  </a:t>
            </a:r>
            <a:r>
              <a:rPr lang="zh-CN" altLang="zh-CN" sz="2800" b="1" dirty="0">
                <a:latin typeface="微软雅黑" panose="020B0503020204020204" pitchFamily="34" charset="-122"/>
                <a:ea typeface="微软雅黑" panose="020B0503020204020204" pitchFamily="34" charset="-122"/>
              </a:rPr>
              <a:t>极大后验假设</a:t>
            </a:r>
            <a:r>
              <a:rPr lang="en-US" altLang="zh-CN" sz="2800" b="1" dirty="0">
                <a:latin typeface="微软雅黑" panose="020B0503020204020204" pitchFamily="34" charset="-122"/>
                <a:ea typeface="微软雅黑" panose="020B0503020204020204" pitchFamily="34" charset="-122"/>
              </a:rPr>
              <a:t>         </a:t>
            </a:r>
            <a:r>
              <a:rPr lang="zh-CN" altLang="zh-CN" sz="2800" b="1" dirty="0">
                <a:latin typeface="微软雅黑" panose="020B0503020204020204" pitchFamily="34" charset="-122"/>
                <a:ea typeface="微软雅黑" panose="020B0503020204020204" pitchFamily="34" charset="-122"/>
              </a:rPr>
              <a:t>（</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       </a:t>
            </a:r>
            <a:r>
              <a:rPr lang="zh-CN" altLang="zh-CN" sz="2800" b="1" dirty="0">
                <a:latin typeface="微软雅黑" panose="020B0503020204020204" pitchFamily="34" charset="-122"/>
                <a:ea typeface="微软雅黑" panose="020B0503020204020204" pitchFamily="34" charset="-122"/>
              </a:rPr>
              <a:t>∈H）就是在候选假设集合H中寻找对于给定数据d使后验概率P(h|d)最大的那个假设。</a:t>
            </a:r>
          </a:p>
        </p:txBody>
      </p:sp>
      <p:sp>
        <p:nvSpPr>
          <p:cNvPr id="6" name="灯片编号占位符 5"/>
          <p:cNvSpPr>
            <a:spLocks noGrp="1"/>
          </p:cNvSpPr>
          <p:nvPr>
            <p:ph type="sldNum" sz="quarter" idx="12"/>
          </p:nvPr>
        </p:nvSpPr>
        <p:spPr/>
        <p:txBody>
          <a:bodyPr/>
          <a:lstStyle/>
          <a:p>
            <a:pPr>
              <a:defRPr/>
            </a:pPr>
            <a:fld id="{79C7DC00-7D73-4B6E-8E7C-2471BDD882F7}" type="slidenum">
              <a:rPr lang="zh-CN" altLang="en-US"/>
              <a:pPr>
                <a:defRPr/>
              </a:pPr>
              <a:t>13</a:t>
            </a:fld>
            <a:endParaRPr lang="en-US"/>
          </a:p>
        </p:txBody>
      </p:sp>
      <p:graphicFrame>
        <p:nvGraphicFramePr>
          <p:cNvPr id="17412" name="Object 4"/>
          <p:cNvGraphicFramePr>
            <a:graphicFrameLocks noChangeAspect="1"/>
          </p:cNvGraphicFramePr>
          <p:nvPr>
            <p:extLst>
              <p:ext uri="{D42A27DB-BD31-4B8C-83A1-F6EECF244321}">
                <p14:modId xmlns:p14="http://schemas.microsoft.com/office/powerpoint/2010/main" val="1777573799"/>
              </p:ext>
            </p:extLst>
          </p:nvPr>
        </p:nvGraphicFramePr>
        <p:xfrm>
          <a:off x="2877057" y="3078804"/>
          <a:ext cx="914400" cy="701675"/>
        </p:xfrm>
        <a:graphic>
          <a:graphicData uri="http://schemas.openxmlformats.org/presentationml/2006/ole">
            <mc:AlternateContent xmlns:mc="http://schemas.openxmlformats.org/markup-compatibility/2006">
              <mc:Choice xmlns:v="urn:schemas-microsoft-com:vml" Requires="v">
                <p:oleObj r:id="rId2" imgW="7315517" imgH="5486717" progId="Equation.DSMT4">
                  <p:embed/>
                </p:oleObj>
              </mc:Choice>
              <mc:Fallback>
                <p:oleObj r:id="rId2" imgW="7315517" imgH="5486717"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7057" y="3078804"/>
                        <a:ext cx="914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3" name="Object 5"/>
          <p:cNvGraphicFramePr>
            <a:graphicFrameLocks noChangeAspect="1"/>
          </p:cNvGraphicFramePr>
          <p:nvPr>
            <p:extLst>
              <p:ext uri="{D42A27DB-BD31-4B8C-83A1-F6EECF244321}">
                <p14:modId xmlns:p14="http://schemas.microsoft.com/office/powerpoint/2010/main" val="4175928811"/>
              </p:ext>
            </p:extLst>
          </p:nvPr>
        </p:nvGraphicFramePr>
        <p:xfrm>
          <a:off x="4157536" y="3049216"/>
          <a:ext cx="914400" cy="701675"/>
        </p:xfrm>
        <a:graphic>
          <a:graphicData uri="http://schemas.openxmlformats.org/presentationml/2006/ole">
            <mc:AlternateContent xmlns:mc="http://schemas.openxmlformats.org/markup-compatibility/2006">
              <mc:Choice xmlns:v="urn:schemas-microsoft-com:vml" Requires="v">
                <p:oleObj r:id="rId4" imgW="7315517" imgH="5486717" progId="Equation.DSMT4">
                  <p:embed/>
                </p:oleObj>
              </mc:Choice>
              <mc:Fallback>
                <p:oleObj r:id="rId4" imgW="7315517" imgH="5486717"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7536" y="3049216"/>
                        <a:ext cx="91440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356092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anim calcmode="lin" valueType="num">
                                      <p:cBhvr additive="base">
                                        <p:cTn id="7" dur="500" fill="hold"/>
                                        <p:tgtEl>
                                          <p:spTgt spid="174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410">
                                            <p:txEl>
                                              <p:pRg st="1" end="1"/>
                                            </p:txEl>
                                          </p:spTgt>
                                        </p:tgtEl>
                                        <p:attrNameLst>
                                          <p:attrName>style.visibility</p:attrName>
                                        </p:attrNameLst>
                                      </p:cBhvr>
                                      <p:to>
                                        <p:strVal val="visible"/>
                                      </p:to>
                                    </p:set>
                                    <p:anim calcmode="lin" valueType="num">
                                      <p:cBhvr additive="base">
                                        <p:cTn id="13" dur="500" fill="hold"/>
                                        <p:tgtEl>
                                          <p:spTgt spid="174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7410">
                                            <p:txEl>
                                              <p:pRg st="3" end="3"/>
                                            </p:txEl>
                                          </p:spTgt>
                                        </p:tgtEl>
                                        <p:attrNameLst>
                                          <p:attrName>style.visibility</p:attrName>
                                        </p:attrNameLst>
                                      </p:cBhvr>
                                      <p:to>
                                        <p:strVal val="visible"/>
                                      </p:to>
                                    </p:set>
                                    <p:anim calcmode="lin" valueType="num">
                                      <p:cBhvr additive="base">
                                        <p:cTn id="19" dur="500" fill="hold"/>
                                        <p:tgtEl>
                                          <p:spTgt spid="1741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0">
                                            <p:txEl>
                                              <p:pRg st="3" end="3"/>
                                            </p:txEl>
                                          </p:spTgt>
                                        </p:tgtEl>
                                        <p:attrNameLst>
                                          <p:attrName>ppt_y</p:attrName>
                                        </p:attrNameLst>
                                      </p:cBhvr>
                                      <p:tavLst>
                                        <p:tav tm="0">
                                          <p:val>
                                            <p:strVal val="1+#ppt_h/2"/>
                                          </p:val>
                                        </p:tav>
                                        <p:tav tm="100000">
                                          <p:val>
                                            <p:strVal val="#ppt_y"/>
                                          </p:val>
                                        </p:tav>
                                      </p:tavLst>
                                    </p:anim>
                                  </p:childTnLst>
                                </p:cTn>
                              </p:par>
                            </p:childTnLst>
                          </p:cTn>
                        </p:par>
                        <p:par>
                          <p:cTn id="21" fill="hold" nodeType="afterGroup">
                            <p:stCondLst>
                              <p:cond delay="500"/>
                            </p:stCondLst>
                            <p:childTnLst>
                              <p:par>
                                <p:cTn id="22" presetID="2" presetClass="entr" presetSubtype="2" fill="hold" nodeType="afterEffect">
                                  <p:stCondLst>
                                    <p:cond delay="0"/>
                                  </p:stCondLst>
                                  <p:childTnLst>
                                    <p:set>
                                      <p:cBhvr>
                                        <p:cTn id="23" dur="1" fill="hold">
                                          <p:stCondLst>
                                            <p:cond delay="0"/>
                                          </p:stCondLst>
                                        </p:cTn>
                                        <p:tgtEl>
                                          <p:spTgt spid="17412"/>
                                        </p:tgtEl>
                                        <p:attrNameLst>
                                          <p:attrName>style.visibility</p:attrName>
                                        </p:attrNameLst>
                                      </p:cBhvr>
                                      <p:to>
                                        <p:strVal val="visible"/>
                                      </p:to>
                                    </p:set>
                                    <p:anim calcmode="lin" valueType="num">
                                      <p:cBhvr additive="base">
                                        <p:cTn id="24" dur="500" fill="hold"/>
                                        <p:tgtEl>
                                          <p:spTgt spid="17412"/>
                                        </p:tgtEl>
                                        <p:attrNameLst>
                                          <p:attrName>ppt_x</p:attrName>
                                        </p:attrNameLst>
                                      </p:cBhvr>
                                      <p:tavLst>
                                        <p:tav tm="0">
                                          <p:val>
                                            <p:strVal val="1+#ppt_w/2"/>
                                          </p:val>
                                        </p:tav>
                                        <p:tav tm="100000">
                                          <p:val>
                                            <p:strVal val="#ppt_x"/>
                                          </p:val>
                                        </p:tav>
                                      </p:tavLst>
                                    </p:anim>
                                    <p:anim calcmode="lin" valueType="num">
                                      <p:cBhvr additive="base">
                                        <p:cTn id="25" dur="500" fill="hold"/>
                                        <p:tgtEl>
                                          <p:spTgt spid="17412"/>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1000"/>
                            </p:stCondLst>
                            <p:childTnLst>
                              <p:par>
                                <p:cTn id="27" presetID="2" presetClass="entr" presetSubtype="2" fill="hold" nodeType="afterEffect">
                                  <p:stCondLst>
                                    <p:cond delay="0"/>
                                  </p:stCondLst>
                                  <p:childTnLst>
                                    <p:set>
                                      <p:cBhvr>
                                        <p:cTn id="28" dur="1" fill="hold">
                                          <p:stCondLst>
                                            <p:cond delay="0"/>
                                          </p:stCondLst>
                                        </p:cTn>
                                        <p:tgtEl>
                                          <p:spTgt spid="17413"/>
                                        </p:tgtEl>
                                        <p:attrNameLst>
                                          <p:attrName>style.visibility</p:attrName>
                                        </p:attrNameLst>
                                      </p:cBhvr>
                                      <p:to>
                                        <p:strVal val="visible"/>
                                      </p:to>
                                    </p:set>
                                    <p:anim calcmode="lin" valueType="num">
                                      <p:cBhvr additive="base">
                                        <p:cTn id="29" dur="500" fill="hold"/>
                                        <p:tgtEl>
                                          <p:spTgt spid="17413"/>
                                        </p:tgtEl>
                                        <p:attrNameLst>
                                          <p:attrName>ppt_x</p:attrName>
                                        </p:attrNameLst>
                                      </p:cBhvr>
                                      <p:tavLst>
                                        <p:tav tm="0">
                                          <p:val>
                                            <p:strVal val="1+#ppt_w/2"/>
                                          </p:val>
                                        </p:tav>
                                        <p:tav tm="100000">
                                          <p:val>
                                            <p:strVal val="#ppt_x"/>
                                          </p:val>
                                        </p:tav>
                                      </p:tavLst>
                                    </p:anim>
                                    <p:anim calcmode="lin" valueType="num">
                                      <p:cBhvr additive="base">
                                        <p:cTn id="30" dur="500" fill="hold"/>
                                        <p:tgtEl>
                                          <p:spTgt spid="174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Grp="1" noChangeArrowheads="1"/>
          </p:cNvSpPr>
          <p:nvPr>
            <p:ph type="title"/>
          </p:nvPr>
        </p:nvSpPr>
        <p:spPr>
          <a:xfrm>
            <a:off x="1170765" y="422377"/>
            <a:ext cx="6842125" cy="639762"/>
          </a:xfrm>
        </p:spPr>
        <p:txBody>
          <a:bodyPr>
            <a:noAutofit/>
          </a:bodyPr>
          <a:lstStyle/>
          <a:p>
            <a:pPr eaLnBrk="1" fontAlgn="auto" hangingPunct="1">
              <a:spcAft>
                <a:spcPts val="0"/>
              </a:spcAft>
              <a:defRPr/>
            </a:pPr>
            <a:r>
              <a:rPr lang="zh-CN" altLang="en-US" b="1" dirty="0">
                <a:sym typeface="Arial" charset="0"/>
              </a:rPr>
              <a:t>极大后验假设</a:t>
            </a:r>
            <a:endParaRPr lang="zh-CN" b="1" dirty="0">
              <a:sym typeface="Arial" charset="0"/>
            </a:endParaRPr>
          </a:p>
        </p:txBody>
      </p:sp>
      <p:sp>
        <p:nvSpPr>
          <p:cNvPr id="6" name="灯片编号占位符 5"/>
          <p:cNvSpPr>
            <a:spLocks noGrp="1"/>
          </p:cNvSpPr>
          <p:nvPr>
            <p:ph type="sldNum" sz="quarter" idx="12"/>
          </p:nvPr>
        </p:nvSpPr>
        <p:spPr/>
        <p:txBody>
          <a:bodyPr/>
          <a:lstStyle/>
          <a:p>
            <a:pPr>
              <a:defRPr/>
            </a:pPr>
            <a:fld id="{C9D3F6F6-8267-411E-99EE-092246CBFC0E}" type="slidenum">
              <a:rPr lang="zh-CN" altLang="en-US"/>
              <a:pPr>
                <a:defRPr/>
              </a:pPr>
              <a:t>14</a:t>
            </a:fld>
            <a:endParaRPr lang="en-US"/>
          </a:p>
        </p:txBody>
      </p:sp>
      <p:graphicFrame>
        <p:nvGraphicFramePr>
          <p:cNvPr id="18435" name="Object 3"/>
          <p:cNvGraphicFramePr>
            <a:graphicFrameLocks noChangeAspect="1"/>
          </p:cNvGraphicFramePr>
          <p:nvPr/>
        </p:nvGraphicFramePr>
        <p:xfrm>
          <a:off x="755650" y="1628775"/>
          <a:ext cx="5545138" cy="2879725"/>
        </p:xfrm>
        <a:graphic>
          <a:graphicData uri="http://schemas.openxmlformats.org/presentationml/2006/ole">
            <mc:AlternateContent xmlns:mc="http://schemas.openxmlformats.org/markup-compatibility/2006">
              <mc:Choice xmlns:v="urn:schemas-microsoft-com:vml" Requires="v">
                <p:oleObj r:id="rId2" imgW="42062717" imgH="25298717" progId="Equation.3">
                  <p:embed/>
                </p:oleObj>
              </mc:Choice>
              <mc:Fallback>
                <p:oleObj r:id="rId2" imgW="42062717" imgH="25298717"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628775"/>
                        <a:ext cx="5545138" cy="2879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7" name="AutoShape 5"/>
          <p:cNvSpPr>
            <a:spLocks noChangeArrowheads="1"/>
          </p:cNvSpPr>
          <p:nvPr/>
        </p:nvSpPr>
        <p:spPr bwMode="auto">
          <a:xfrm>
            <a:off x="6373813" y="2493963"/>
            <a:ext cx="2735262" cy="1365250"/>
          </a:xfrm>
          <a:prstGeom prst="wedgeEllipseCallout">
            <a:avLst>
              <a:gd name="adj1" fmla="val -82380"/>
              <a:gd name="adj2" fmla="val 15375"/>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a:solidFill>
                  <a:schemeClr val="tx1"/>
                </a:solidFill>
                <a:latin typeface="Tahoma" pitchFamily="34" charset="0"/>
                <a:ea typeface="宋体" charset="-122"/>
              </a:defRPr>
            </a:lvl1pPr>
            <a:lvl2pPr marL="742950" indent="-285750" eaLnBrk="0" hangingPunct="0">
              <a:defRPr sz="3200">
                <a:solidFill>
                  <a:schemeClr val="tx1"/>
                </a:solidFill>
                <a:latin typeface="Tahoma" pitchFamily="34" charset="0"/>
                <a:ea typeface="宋体" charset="-122"/>
              </a:defRPr>
            </a:lvl2pPr>
            <a:lvl3pPr marL="1143000" indent="-228600" eaLnBrk="0" hangingPunct="0">
              <a:defRPr sz="3200">
                <a:solidFill>
                  <a:schemeClr val="tx1"/>
                </a:solidFill>
                <a:latin typeface="Tahoma" pitchFamily="34" charset="0"/>
                <a:ea typeface="宋体" charset="-122"/>
              </a:defRPr>
            </a:lvl3pPr>
            <a:lvl4pPr marL="1600200" indent="-228600" eaLnBrk="0" hangingPunct="0">
              <a:defRPr sz="3200">
                <a:solidFill>
                  <a:schemeClr val="tx1"/>
                </a:solidFill>
                <a:latin typeface="Tahoma" pitchFamily="34" charset="0"/>
                <a:ea typeface="宋体" charset="-122"/>
              </a:defRPr>
            </a:lvl4pPr>
            <a:lvl5pPr marL="2057400" indent="-228600" eaLnBrk="0" hangingPunct="0">
              <a:defRPr sz="3200">
                <a:solidFill>
                  <a:schemeClr val="tx1"/>
                </a:solidFill>
                <a:latin typeface="Tahoma" pitchFamily="34" charset="0"/>
                <a:ea typeface="宋体" charset="-122"/>
              </a:defRPr>
            </a:lvl5pPr>
            <a:lvl6pPr marL="25146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6pPr>
            <a:lvl7pPr marL="29718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7pPr>
            <a:lvl8pPr marL="34290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8pPr>
            <a:lvl9pPr marL="38862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9pPr>
          </a:lstStyle>
          <a:p>
            <a:pPr algn="l" eaLnBrk="1" hangingPunct="1">
              <a:spcBef>
                <a:spcPct val="0"/>
              </a:spcBef>
              <a:buClrTx/>
              <a:buSzTx/>
              <a:buFontTx/>
              <a:buNone/>
            </a:pPr>
            <a:r>
              <a:rPr lang="zh-CN" altLang="en-US" sz="2800" dirty="0">
                <a:latin typeface="宋体" panose="02010600030101010101" pitchFamily="2" charset="-122"/>
                <a:ea typeface="宋体" panose="02010600030101010101" pitchFamily="2" charset="-122"/>
              </a:rPr>
              <a:t>不依赖于</a:t>
            </a:r>
            <a:r>
              <a:rPr lang="en-US" altLang="zh-CN" sz="2800" dirty="0">
                <a:latin typeface="宋体" panose="02010600030101010101" pitchFamily="2" charset="-122"/>
                <a:ea typeface="宋体" panose="02010600030101010101" pitchFamily="2" charset="-122"/>
              </a:rPr>
              <a:t>h</a:t>
            </a:r>
            <a:r>
              <a:rPr lang="zh-CN" altLang="en-US" sz="2800" dirty="0">
                <a:latin typeface="宋体" panose="02010600030101010101" pitchFamily="2" charset="-122"/>
                <a:ea typeface="宋体" panose="02010600030101010101" pitchFamily="2" charset="-122"/>
              </a:rPr>
              <a:t>的常量</a:t>
            </a:r>
          </a:p>
        </p:txBody>
      </p:sp>
    </p:spTree>
    <p:extLst>
      <p:ext uri="{BB962C8B-B14F-4D97-AF65-F5344CB8AC3E}">
        <p14:creationId xmlns:p14="http://schemas.microsoft.com/office/powerpoint/2010/main" val="14580166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18435"/>
                                        </p:tgtEl>
                                        <p:attrNameLst>
                                          <p:attrName>style.visibility</p:attrName>
                                        </p:attrNameLst>
                                      </p:cBhvr>
                                      <p:to>
                                        <p:strVal val="visible"/>
                                      </p:to>
                                    </p:set>
                                    <p:animEffect transition="in" filter="diamond(in)">
                                      <p:cBhvr>
                                        <p:cTn id="7" dur="2000"/>
                                        <p:tgtEl>
                                          <p:spTgt spid="184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8437"/>
                                        </p:tgtEl>
                                        <p:attrNameLst>
                                          <p:attrName>style.visibility</p:attrName>
                                        </p:attrNameLst>
                                      </p:cBhvr>
                                      <p:to>
                                        <p:strVal val="visible"/>
                                      </p:to>
                                    </p:set>
                                    <p:anim calcmode="lin" valueType="num">
                                      <p:cBhvr additive="base">
                                        <p:cTn id="12" dur="500" fill="hold"/>
                                        <p:tgtEl>
                                          <p:spTgt spid="18437"/>
                                        </p:tgtEl>
                                        <p:attrNameLst>
                                          <p:attrName>ppt_x</p:attrName>
                                        </p:attrNameLst>
                                      </p:cBhvr>
                                      <p:tavLst>
                                        <p:tav tm="0">
                                          <p:val>
                                            <p:strVal val="#ppt_x"/>
                                          </p:val>
                                        </p:tav>
                                        <p:tav tm="100000">
                                          <p:val>
                                            <p:strVal val="#ppt_x"/>
                                          </p:val>
                                        </p:tav>
                                      </p:tavLst>
                                    </p:anim>
                                    <p:anim calcmode="lin" valueType="num">
                                      <p:cBhvr additive="base">
                                        <p:cTn id="13" dur="500" fill="hold"/>
                                        <p:tgtEl>
                                          <p:spTgt spid="184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bldLvl="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p:cNvSpPr>
            <a:spLocks noGrp="1" noChangeArrowheads="1"/>
          </p:cNvSpPr>
          <p:nvPr>
            <p:ph type="title"/>
          </p:nvPr>
        </p:nvSpPr>
        <p:spPr>
          <a:xfrm>
            <a:off x="1092943" y="422377"/>
            <a:ext cx="6842125" cy="639762"/>
          </a:xfrm>
        </p:spPr>
        <p:txBody>
          <a:bodyPr>
            <a:noAutofit/>
          </a:bodyPr>
          <a:lstStyle/>
          <a:p>
            <a:pPr eaLnBrk="1" fontAlgn="auto" hangingPunct="1">
              <a:spcAft>
                <a:spcPts val="0"/>
              </a:spcAft>
              <a:defRPr/>
            </a:pPr>
            <a:r>
              <a:rPr lang="zh-CN" altLang="en-US" b="1" dirty="0">
                <a:sym typeface="Arial" charset="0"/>
              </a:rPr>
              <a:t>极大似然假设</a:t>
            </a:r>
            <a:endParaRPr lang="zh-CN" b="1" dirty="0">
              <a:sym typeface="Arial" charset="0"/>
            </a:endParaRPr>
          </a:p>
        </p:txBody>
      </p:sp>
      <p:sp>
        <p:nvSpPr>
          <p:cNvPr id="19458" name="Rectangle 2"/>
          <p:cNvSpPr>
            <a:spLocks noGrp="1" noChangeArrowheads="1"/>
          </p:cNvSpPr>
          <p:nvPr>
            <p:ph idx="1"/>
          </p:nvPr>
        </p:nvSpPr>
        <p:spPr>
          <a:xfrm>
            <a:off x="457200" y="1600200"/>
            <a:ext cx="8362950" cy="4525963"/>
          </a:xfrm>
        </p:spPr>
        <p:txBody>
          <a:bodyPr/>
          <a:lstStyle/>
          <a:p>
            <a:pPr eaLnBrk="1" hangingPunct="1">
              <a:buFontTx/>
              <a:buNone/>
            </a:pPr>
            <a:r>
              <a:rPr lang="zh-CN" altLang="zh-CN" dirty="0">
                <a:latin typeface="宋体" charset="-122"/>
                <a:ea typeface="宋体" charset="-122"/>
              </a:rPr>
              <a:t>（2）</a:t>
            </a:r>
            <a:r>
              <a:rPr lang="zh-CN" altLang="zh-CN" b="1" dirty="0">
                <a:solidFill>
                  <a:srgbClr val="0000FF"/>
                </a:solidFill>
                <a:latin typeface="宋体" charset="-122"/>
                <a:ea typeface="宋体" charset="-122"/>
              </a:rPr>
              <a:t>极大似然假设</a:t>
            </a:r>
          </a:p>
          <a:p>
            <a:pPr eaLnBrk="1" hangingPunct="1">
              <a:buFontTx/>
              <a:buNone/>
            </a:pPr>
            <a:r>
              <a:rPr lang="zh-CN" altLang="zh-CN" dirty="0">
                <a:latin typeface="宋体" charset="-122"/>
                <a:ea typeface="宋体" charset="-122"/>
              </a:rPr>
              <a:t>	（</a:t>
            </a:r>
            <a:r>
              <a:rPr lang="zh-CN" altLang="zh-CN" b="1" dirty="0">
                <a:latin typeface="宋体" charset="-122"/>
                <a:ea typeface="宋体" charset="-122"/>
              </a:rPr>
              <a:t>Maximum Likelihood，简称ML假设</a:t>
            </a:r>
            <a:r>
              <a:rPr lang="zh-CN" altLang="zh-CN" dirty="0">
                <a:latin typeface="宋体" charset="-122"/>
                <a:ea typeface="宋体" charset="-122"/>
              </a:rPr>
              <a:t>）</a:t>
            </a:r>
          </a:p>
          <a:p>
            <a:pPr eaLnBrk="1" hangingPunct="1">
              <a:lnSpc>
                <a:spcPct val="100000"/>
              </a:lnSpc>
              <a:buFontTx/>
              <a:buNone/>
            </a:pPr>
            <a:r>
              <a:rPr lang="zh-CN" altLang="zh-CN" dirty="0">
                <a:latin typeface="微软雅黑" panose="020B0503020204020204" pitchFamily="34" charset="-122"/>
                <a:ea typeface="微软雅黑" panose="020B0503020204020204" pitchFamily="34" charset="-122"/>
              </a:rPr>
              <a:t>	极大似然假设就是在候选假设集合H中选择使给定数据d似然度（即类条件概率）P(d|h)最大的假设，即ML假设</a:t>
            </a:r>
            <a:r>
              <a:rPr lang="zh-CN" altLang="en-US"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∈H）是满足下式的假设</a:t>
            </a:r>
            <a:r>
              <a:rPr lang="zh-CN" altLang="en-US" dirty="0">
                <a:latin typeface="微软雅黑" panose="020B0503020204020204" pitchFamily="34" charset="-122"/>
                <a:ea typeface="微软雅黑" panose="020B0503020204020204" pitchFamily="34" charset="-122"/>
              </a:rPr>
              <a:t>：</a:t>
            </a:r>
          </a:p>
        </p:txBody>
      </p:sp>
      <p:sp>
        <p:nvSpPr>
          <p:cNvPr id="7" name="灯片编号占位符 5"/>
          <p:cNvSpPr>
            <a:spLocks noGrp="1"/>
          </p:cNvSpPr>
          <p:nvPr>
            <p:ph type="sldNum" sz="quarter" idx="12"/>
          </p:nvPr>
        </p:nvSpPr>
        <p:spPr/>
        <p:txBody>
          <a:bodyPr/>
          <a:lstStyle/>
          <a:p>
            <a:pPr>
              <a:defRPr/>
            </a:pPr>
            <a:fld id="{CE5B6F80-6733-402C-AFBB-C934FB75D4F7}" type="slidenum">
              <a:rPr lang="zh-CN" altLang="en-US"/>
              <a:pPr>
                <a:defRPr/>
              </a:pPr>
              <a:t>15</a:t>
            </a:fld>
            <a:endParaRPr lang="en-US"/>
          </a:p>
        </p:txBody>
      </p:sp>
      <p:graphicFrame>
        <p:nvGraphicFramePr>
          <p:cNvPr id="19459" name="Object 3"/>
          <p:cNvGraphicFramePr>
            <a:graphicFrameLocks noChangeAspect="1"/>
          </p:cNvGraphicFramePr>
          <p:nvPr/>
        </p:nvGraphicFramePr>
        <p:xfrm>
          <a:off x="2411413" y="4581525"/>
          <a:ext cx="3994150" cy="863600"/>
        </p:xfrm>
        <a:graphic>
          <a:graphicData uri="http://schemas.openxmlformats.org/presentationml/2006/ole">
            <mc:AlternateContent xmlns:mc="http://schemas.openxmlformats.org/markup-compatibility/2006">
              <mc:Choice xmlns:v="urn:schemas-microsoft-com:vml" Requires="v">
                <p:oleObj r:id="rId2" imgW="1411242" imgH="305382" progId="Equation.3">
                  <p:embed/>
                </p:oleObj>
              </mc:Choice>
              <mc:Fallback>
                <p:oleObj r:id="rId2" imgW="1411242" imgH="305382"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4581525"/>
                        <a:ext cx="399415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1" name="Object 5"/>
          <p:cNvGraphicFramePr>
            <a:graphicFrameLocks noChangeAspect="1"/>
          </p:cNvGraphicFramePr>
          <p:nvPr>
            <p:extLst>
              <p:ext uri="{D42A27DB-BD31-4B8C-83A1-F6EECF244321}">
                <p14:modId xmlns:p14="http://schemas.microsoft.com/office/powerpoint/2010/main" val="2276670206"/>
              </p:ext>
            </p:extLst>
          </p:nvPr>
        </p:nvGraphicFramePr>
        <p:xfrm>
          <a:off x="2414184" y="3456092"/>
          <a:ext cx="647700" cy="612775"/>
        </p:xfrm>
        <a:graphic>
          <a:graphicData uri="http://schemas.openxmlformats.org/presentationml/2006/ole">
            <mc:AlternateContent xmlns:mc="http://schemas.openxmlformats.org/markup-compatibility/2006">
              <mc:Choice xmlns:v="urn:schemas-microsoft-com:vml" Requires="v">
                <p:oleObj r:id="rId4" imgW="5791517" imgH="5486717" progId="Equation.DSMT4">
                  <p:embed/>
                </p:oleObj>
              </mc:Choice>
              <mc:Fallback>
                <p:oleObj r:id="rId4" imgW="5791517" imgH="5486717"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4184" y="3456092"/>
                        <a:ext cx="647700"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2" name="Object 6"/>
          <p:cNvGraphicFramePr>
            <a:graphicFrameLocks noChangeAspect="1"/>
          </p:cNvGraphicFramePr>
          <p:nvPr>
            <p:extLst>
              <p:ext uri="{D42A27DB-BD31-4B8C-83A1-F6EECF244321}">
                <p14:modId xmlns:p14="http://schemas.microsoft.com/office/powerpoint/2010/main" val="77576422"/>
              </p:ext>
            </p:extLst>
          </p:nvPr>
        </p:nvGraphicFramePr>
        <p:xfrm>
          <a:off x="3259779" y="3469802"/>
          <a:ext cx="649288" cy="612775"/>
        </p:xfrm>
        <a:graphic>
          <a:graphicData uri="http://schemas.openxmlformats.org/presentationml/2006/ole">
            <mc:AlternateContent xmlns:mc="http://schemas.openxmlformats.org/markup-compatibility/2006">
              <mc:Choice xmlns:v="urn:schemas-microsoft-com:vml" Requires="v">
                <p:oleObj r:id="rId6" imgW="5791517" imgH="5486717" progId="Equation.DSMT4">
                  <p:embed/>
                </p:oleObj>
              </mc:Choice>
              <mc:Fallback>
                <p:oleObj r:id="rId6" imgW="5791517" imgH="5486717"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9779" y="3469802"/>
                        <a:ext cx="649288"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927514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anim calcmode="lin" valueType="num">
                                      <p:cBhvr additive="base">
                                        <p:cTn id="7" dur="500" fill="hold"/>
                                        <p:tgtEl>
                                          <p:spTgt spid="1945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458">
                                            <p:txEl>
                                              <p:pRg st="1" end="1"/>
                                            </p:txEl>
                                          </p:spTgt>
                                        </p:tgtEl>
                                        <p:attrNameLst>
                                          <p:attrName>style.visibility</p:attrName>
                                        </p:attrNameLst>
                                      </p:cBhvr>
                                      <p:to>
                                        <p:strVal val="visible"/>
                                      </p:to>
                                    </p:set>
                                    <p:anim calcmode="lin" valueType="num">
                                      <p:cBhvr additive="base">
                                        <p:cTn id="13" dur="500" fill="hold"/>
                                        <p:tgtEl>
                                          <p:spTgt spid="1945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45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9458">
                                            <p:txEl>
                                              <p:pRg st="2" end="2"/>
                                            </p:txEl>
                                          </p:spTgt>
                                        </p:tgtEl>
                                        <p:attrNameLst>
                                          <p:attrName>style.visibility</p:attrName>
                                        </p:attrNameLst>
                                      </p:cBhvr>
                                      <p:to>
                                        <p:strVal val="visible"/>
                                      </p:to>
                                    </p:set>
                                    <p:anim calcmode="lin" valueType="num">
                                      <p:cBhvr additive="base">
                                        <p:cTn id="19" dur="500" fill="hold"/>
                                        <p:tgtEl>
                                          <p:spTgt spid="1945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458">
                                            <p:txEl>
                                              <p:pRg st="2" end="2"/>
                                            </p:txEl>
                                          </p:spTgt>
                                        </p:tgtEl>
                                        <p:attrNameLst>
                                          <p:attrName>ppt_y</p:attrName>
                                        </p:attrNameLst>
                                      </p:cBhvr>
                                      <p:tavLst>
                                        <p:tav tm="0">
                                          <p:val>
                                            <p:strVal val="1+#ppt_h/2"/>
                                          </p:val>
                                        </p:tav>
                                        <p:tav tm="100000">
                                          <p:val>
                                            <p:strVal val="#ppt_y"/>
                                          </p:val>
                                        </p:tav>
                                      </p:tavLst>
                                    </p:anim>
                                  </p:childTnLst>
                                </p:cTn>
                              </p:par>
                            </p:childTnLst>
                          </p:cTn>
                        </p:par>
                        <p:par>
                          <p:cTn id="21" fill="hold" nodeType="afterGroup">
                            <p:stCondLst>
                              <p:cond delay="500"/>
                            </p:stCondLst>
                            <p:childTnLst>
                              <p:par>
                                <p:cTn id="22" presetID="2" presetClass="entr" presetSubtype="2" fill="hold" nodeType="afterEffect">
                                  <p:stCondLst>
                                    <p:cond delay="0"/>
                                  </p:stCondLst>
                                  <p:childTnLst>
                                    <p:set>
                                      <p:cBhvr>
                                        <p:cTn id="23" dur="1" fill="hold">
                                          <p:stCondLst>
                                            <p:cond delay="0"/>
                                          </p:stCondLst>
                                        </p:cTn>
                                        <p:tgtEl>
                                          <p:spTgt spid="19461"/>
                                        </p:tgtEl>
                                        <p:attrNameLst>
                                          <p:attrName>style.visibility</p:attrName>
                                        </p:attrNameLst>
                                      </p:cBhvr>
                                      <p:to>
                                        <p:strVal val="visible"/>
                                      </p:to>
                                    </p:set>
                                    <p:anim calcmode="lin" valueType="num">
                                      <p:cBhvr additive="base">
                                        <p:cTn id="24" dur="500" fill="hold"/>
                                        <p:tgtEl>
                                          <p:spTgt spid="19461"/>
                                        </p:tgtEl>
                                        <p:attrNameLst>
                                          <p:attrName>ppt_x</p:attrName>
                                        </p:attrNameLst>
                                      </p:cBhvr>
                                      <p:tavLst>
                                        <p:tav tm="0">
                                          <p:val>
                                            <p:strVal val="1+#ppt_w/2"/>
                                          </p:val>
                                        </p:tav>
                                        <p:tav tm="100000">
                                          <p:val>
                                            <p:strVal val="#ppt_x"/>
                                          </p:val>
                                        </p:tav>
                                      </p:tavLst>
                                    </p:anim>
                                    <p:anim calcmode="lin" valueType="num">
                                      <p:cBhvr additive="base">
                                        <p:cTn id="25" dur="500" fill="hold"/>
                                        <p:tgtEl>
                                          <p:spTgt spid="19461"/>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1000"/>
                            </p:stCondLst>
                            <p:childTnLst>
                              <p:par>
                                <p:cTn id="27" presetID="2" presetClass="entr" presetSubtype="2" fill="hold" nodeType="afterEffect">
                                  <p:stCondLst>
                                    <p:cond delay="0"/>
                                  </p:stCondLst>
                                  <p:childTnLst>
                                    <p:set>
                                      <p:cBhvr>
                                        <p:cTn id="28" dur="1" fill="hold">
                                          <p:stCondLst>
                                            <p:cond delay="0"/>
                                          </p:stCondLst>
                                        </p:cTn>
                                        <p:tgtEl>
                                          <p:spTgt spid="19462"/>
                                        </p:tgtEl>
                                        <p:attrNameLst>
                                          <p:attrName>style.visibility</p:attrName>
                                        </p:attrNameLst>
                                      </p:cBhvr>
                                      <p:to>
                                        <p:strVal val="visible"/>
                                      </p:to>
                                    </p:set>
                                    <p:anim calcmode="lin" valueType="num">
                                      <p:cBhvr additive="base">
                                        <p:cTn id="29" dur="500" fill="hold"/>
                                        <p:tgtEl>
                                          <p:spTgt spid="19462"/>
                                        </p:tgtEl>
                                        <p:attrNameLst>
                                          <p:attrName>ppt_x</p:attrName>
                                        </p:attrNameLst>
                                      </p:cBhvr>
                                      <p:tavLst>
                                        <p:tav tm="0">
                                          <p:val>
                                            <p:strVal val="1+#ppt_w/2"/>
                                          </p:val>
                                        </p:tav>
                                        <p:tav tm="100000">
                                          <p:val>
                                            <p:strVal val="#ppt_x"/>
                                          </p:val>
                                        </p:tav>
                                      </p:tavLst>
                                    </p:anim>
                                    <p:anim calcmode="lin" valueType="num">
                                      <p:cBhvr additive="base">
                                        <p:cTn id="30" dur="500" fill="hold"/>
                                        <p:tgtEl>
                                          <p:spTgt spid="19462"/>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19459"/>
                                        </p:tgtEl>
                                        <p:attrNameLst>
                                          <p:attrName>style.visibility</p:attrName>
                                        </p:attrNameLst>
                                      </p:cBhvr>
                                      <p:to>
                                        <p:strVal val="visible"/>
                                      </p:to>
                                    </p:set>
                                    <p:animEffect transition="in" filter="dissolve">
                                      <p:cBhvr>
                                        <p:cTn id="35" dur="500"/>
                                        <p:tgtEl>
                                          <p:spTgt spid="19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idx="1"/>
          </p:nvPr>
        </p:nvSpPr>
        <p:spPr>
          <a:xfrm>
            <a:off x="457200" y="1557338"/>
            <a:ext cx="8229600" cy="4525962"/>
          </a:xfrm>
        </p:spPr>
        <p:txBody>
          <a:bodyPr/>
          <a:lstStyle/>
          <a:p>
            <a:pPr lvl="1"/>
            <a:r>
              <a:rPr lang="zh-CN" altLang="en-US" sz="3200" b="1" dirty="0">
                <a:latin typeface="宋体" charset="-122"/>
                <a:ea typeface="宋体" charset="-122"/>
              </a:rPr>
              <a:t>极大似然假设和极大后验假设有很强的关联性。</a:t>
            </a:r>
            <a:r>
              <a:rPr lang="zh-CN" altLang="en-US" sz="3200" b="1" dirty="0">
                <a:solidFill>
                  <a:srgbClr val="FF0000"/>
                </a:solidFill>
                <a:latin typeface="宋体" charset="-122"/>
                <a:ea typeface="宋体" charset="-122"/>
              </a:rPr>
              <a:t>当假设集合</a:t>
            </a:r>
            <a:r>
              <a:rPr lang="en-US" altLang="zh-CN" sz="3200" b="1" dirty="0">
                <a:solidFill>
                  <a:srgbClr val="FF0000"/>
                </a:solidFill>
                <a:latin typeface="宋体" charset="-122"/>
                <a:ea typeface="宋体" charset="-122"/>
              </a:rPr>
              <a:t>H</a:t>
            </a:r>
            <a:r>
              <a:rPr lang="zh-CN" altLang="en-US" sz="3200" b="1" dirty="0">
                <a:solidFill>
                  <a:srgbClr val="FF0000"/>
                </a:solidFill>
                <a:latin typeface="宋体" charset="-122"/>
                <a:ea typeface="宋体" charset="-122"/>
              </a:rPr>
              <a:t>中每个假设都有相同的先验概率时，极大后验假设就蜕化为极大似然假设</a:t>
            </a:r>
            <a:r>
              <a:rPr lang="zh-CN" altLang="en-US" sz="3200" b="1" dirty="0">
                <a:latin typeface="宋体" charset="-122"/>
                <a:ea typeface="宋体" charset="-122"/>
              </a:rPr>
              <a:t>。</a:t>
            </a:r>
          </a:p>
          <a:p>
            <a:pPr lvl="1" eaLnBrk="1" hangingPunct="1"/>
            <a:endParaRPr lang="zh-CN" altLang="en-US" sz="3200" b="1" dirty="0">
              <a:latin typeface="宋体" charset="-122"/>
              <a:ea typeface="宋体" charset="-122"/>
            </a:endParaRPr>
          </a:p>
          <a:p>
            <a:pPr lvl="1" eaLnBrk="1" hangingPunct="1"/>
            <a:r>
              <a:rPr lang="zh-CN" altLang="en-US" sz="3200" b="1" dirty="0">
                <a:latin typeface="宋体" charset="-122"/>
                <a:ea typeface="宋体" charset="-122"/>
              </a:rPr>
              <a:t>由于数据似然度是先验知识，不需要训练就能知道。所以在机器学习实践中经常应用极大似然假设来指导学习。</a:t>
            </a:r>
          </a:p>
        </p:txBody>
      </p:sp>
      <p:sp>
        <p:nvSpPr>
          <p:cNvPr id="4" name="灯片编号占位符 5"/>
          <p:cNvSpPr>
            <a:spLocks noGrp="1"/>
          </p:cNvSpPr>
          <p:nvPr>
            <p:ph type="sldNum" sz="quarter" idx="12"/>
          </p:nvPr>
        </p:nvSpPr>
        <p:spPr/>
        <p:txBody>
          <a:bodyPr/>
          <a:lstStyle/>
          <a:p>
            <a:pPr>
              <a:defRPr/>
            </a:pPr>
            <a:fld id="{77EBF25C-5E80-4D2B-B5AE-675B7E53BBFA}" type="slidenum">
              <a:rPr lang="zh-CN" altLang="en-US"/>
              <a:pPr>
                <a:defRPr/>
              </a:pPr>
              <a:t>16</a:t>
            </a:fld>
            <a:endParaRPr lang="en-US"/>
          </a:p>
        </p:txBody>
      </p:sp>
    </p:spTree>
    <p:extLst>
      <p:ext uri="{BB962C8B-B14F-4D97-AF65-F5344CB8AC3E}">
        <p14:creationId xmlns:p14="http://schemas.microsoft.com/office/powerpoint/2010/main" val="2255372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 calcmode="lin" valueType="num">
                                      <p:cBhvr additive="base">
                                        <p:cTn id="7" dur="500" fill="hold"/>
                                        <p:tgtEl>
                                          <p:spTgt spid="2048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0482">
                                            <p:txEl>
                                              <p:pRg st="2" end="2"/>
                                            </p:txEl>
                                          </p:spTgt>
                                        </p:tgtEl>
                                        <p:attrNameLst>
                                          <p:attrName>style.visibility</p:attrName>
                                        </p:attrNameLst>
                                      </p:cBhvr>
                                      <p:to>
                                        <p:strVal val="visible"/>
                                      </p:to>
                                    </p:set>
                                    <p:anim calcmode="lin" valueType="num">
                                      <p:cBhvr additive="base">
                                        <p:cTn id="13" dur="500" fill="hold"/>
                                        <p:tgtEl>
                                          <p:spTgt spid="2048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title"/>
          </p:nvPr>
        </p:nvSpPr>
        <p:spPr>
          <a:xfrm>
            <a:off x="1229131" y="412650"/>
            <a:ext cx="6842125" cy="639762"/>
          </a:xfrm>
        </p:spPr>
        <p:txBody>
          <a:bodyPr>
            <a:noAutofit/>
          </a:bodyPr>
          <a:lstStyle/>
          <a:p>
            <a:pPr eaLnBrk="1" fontAlgn="auto" hangingPunct="1">
              <a:spcAft>
                <a:spcPts val="0"/>
              </a:spcAft>
              <a:defRPr/>
            </a:pPr>
            <a:r>
              <a:rPr lang="zh-CN" b="1" dirty="0">
                <a:sym typeface="Arial" charset="0"/>
              </a:rPr>
              <a:t>贝叶斯</a:t>
            </a:r>
            <a:r>
              <a:rPr lang="zh-CN" altLang="en-US" b="1" dirty="0">
                <a:sym typeface="Arial" charset="0"/>
              </a:rPr>
              <a:t>最优</a:t>
            </a:r>
            <a:r>
              <a:rPr lang="zh-CN" b="1" dirty="0">
                <a:sym typeface="Arial" charset="0"/>
              </a:rPr>
              <a:t>分类器</a:t>
            </a:r>
          </a:p>
        </p:txBody>
      </p:sp>
      <p:sp>
        <p:nvSpPr>
          <p:cNvPr id="21506" name="Rectangle 2"/>
          <p:cNvSpPr>
            <a:spLocks noGrp="1" noChangeArrowheads="1"/>
          </p:cNvSpPr>
          <p:nvPr>
            <p:ph idx="1"/>
          </p:nvPr>
        </p:nvSpPr>
        <p:spPr/>
        <p:txBody>
          <a:bodyPr/>
          <a:lstStyle/>
          <a:p>
            <a:pPr eaLnBrk="1" hangingPunct="1">
              <a:buFontTx/>
              <a:buNone/>
            </a:pPr>
            <a:r>
              <a:rPr lang="zh-CN" altLang="en-US" dirty="0">
                <a:latin typeface="宋体" charset="-122"/>
                <a:ea typeface="宋体" charset="-122"/>
                <a:sym typeface="Arial" charset="0"/>
              </a:rPr>
              <a:t>（</a:t>
            </a:r>
            <a:r>
              <a:rPr lang="en-US" altLang="zh-CN" dirty="0">
                <a:latin typeface="宋体" charset="-122"/>
                <a:ea typeface="宋体" charset="-122"/>
                <a:sym typeface="Arial" charset="0"/>
              </a:rPr>
              <a:t>3</a:t>
            </a:r>
            <a:r>
              <a:rPr lang="zh-CN" altLang="en-US" dirty="0">
                <a:latin typeface="宋体" charset="-122"/>
                <a:ea typeface="宋体" charset="-122"/>
                <a:sym typeface="Arial" charset="0"/>
              </a:rPr>
              <a:t>）</a:t>
            </a:r>
            <a:r>
              <a:rPr lang="zh-CN" altLang="en-US" b="1" dirty="0">
                <a:solidFill>
                  <a:srgbClr val="0000FF"/>
                </a:solidFill>
                <a:latin typeface="宋体" charset="-122"/>
                <a:ea typeface="宋体" charset="-122"/>
                <a:sym typeface="Arial" charset="0"/>
              </a:rPr>
              <a:t>贝叶斯最优分类器</a:t>
            </a:r>
          </a:p>
          <a:p>
            <a:pPr eaLnBrk="1" hangingPunct="1">
              <a:buFontTx/>
              <a:buNone/>
            </a:pPr>
            <a:r>
              <a:rPr lang="zh-CN" altLang="en-US" dirty="0">
                <a:latin typeface="宋体" charset="-122"/>
                <a:ea typeface="宋体" charset="-122"/>
                <a:sym typeface="Arial" charset="0"/>
              </a:rPr>
              <a:t>	（</a:t>
            </a:r>
            <a:r>
              <a:rPr lang="en-US" altLang="zh-CN" b="1" dirty="0">
                <a:latin typeface="宋体" charset="-122"/>
                <a:ea typeface="宋体" charset="-122"/>
                <a:sym typeface="Arial" charset="0"/>
              </a:rPr>
              <a:t>Bayes Optimal Classifier</a:t>
            </a:r>
            <a:r>
              <a:rPr lang="zh-CN" altLang="en-US" dirty="0">
                <a:latin typeface="宋体" charset="-122"/>
                <a:ea typeface="宋体" charset="-122"/>
                <a:sym typeface="Arial" charset="0"/>
              </a:rPr>
              <a:t>）</a:t>
            </a:r>
          </a:p>
          <a:p>
            <a:pPr lvl="1" eaLnBrk="1" hangingPunct="1">
              <a:lnSpc>
                <a:spcPct val="100000"/>
              </a:lnSpc>
            </a:pPr>
            <a:r>
              <a:rPr lang="zh-CN" altLang="en-US" b="1" dirty="0">
                <a:latin typeface="微软雅黑" panose="020B0503020204020204" pitchFamily="34" charset="-122"/>
                <a:ea typeface="微软雅黑" panose="020B0503020204020204" pitchFamily="34" charset="-122"/>
                <a:sym typeface="Arial" charset="0"/>
              </a:rPr>
              <a:t>贝叶斯最优分类器是对最大后验假设的发展。它并不是简单地直接选取后验概率最大的假设作为分类依据。</a:t>
            </a:r>
          </a:p>
          <a:p>
            <a:pPr lvl="1" eaLnBrk="1" hangingPunct="1">
              <a:lnSpc>
                <a:spcPct val="100000"/>
              </a:lnSpc>
            </a:pPr>
            <a:endParaRPr lang="zh-CN" altLang="en-US" b="1" dirty="0">
              <a:latin typeface="微软雅黑" panose="020B0503020204020204" pitchFamily="34" charset="-122"/>
              <a:ea typeface="微软雅黑" panose="020B0503020204020204" pitchFamily="34" charset="-122"/>
              <a:sym typeface="Arial" charset="0"/>
            </a:endParaRPr>
          </a:p>
          <a:p>
            <a:pPr lvl="1" eaLnBrk="1" hangingPunct="1">
              <a:lnSpc>
                <a:spcPct val="100000"/>
              </a:lnSpc>
            </a:pPr>
            <a:r>
              <a:rPr lang="zh-CN" altLang="en-US" b="1" dirty="0">
                <a:latin typeface="微软雅黑" panose="020B0503020204020204" pitchFamily="34" charset="-122"/>
                <a:ea typeface="微软雅黑" panose="020B0503020204020204" pitchFamily="34" charset="-122"/>
                <a:sym typeface="Arial" charset="0"/>
              </a:rPr>
              <a:t>而是对所有假设的后验概率做线性组合（加权求和），然后再选择加权和最大结果作为最优分类结果。</a:t>
            </a:r>
          </a:p>
          <a:p>
            <a:pPr eaLnBrk="1" hangingPunct="1"/>
            <a:endParaRPr lang="zh-CN" altLang="en-US" sz="2800" dirty="0">
              <a:latin typeface="宋体" charset="-122"/>
              <a:ea typeface="宋体" charset="-122"/>
              <a:sym typeface="Arial" charset="0"/>
            </a:endParaRPr>
          </a:p>
        </p:txBody>
      </p:sp>
      <p:sp>
        <p:nvSpPr>
          <p:cNvPr id="4" name="灯片编号占位符 5"/>
          <p:cNvSpPr>
            <a:spLocks noGrp="1"/>
          </p:cNvSpPr>
          <p:nvPr>
            <p:ph type="sldNum" sz="quarter" idx="12"/>
          </p:nvPr>
        </p:nvSpPr>
        <p:spPr/>
        <p:txBody>
          <a:bodyPr/>
          <a:lstStyle/>
          <a:p>
            <a:pPr>
              <a:defRPr/>
            </a:pPr>
            <a:fld id="{0C0A85DD-E061-4933-BCAD-EB2A701A3E96}" type="slidenum">
              <a:rPr lang="zh-CN" altLang="en-US"/>
              <a:pPr>
                <a:defRPr/>
              </a:pPr>
              <a:t>17</a:t>
            </a:fld>
            <a:endParaRPr lang="en-US"/>
          </a:p>
        </p:txBody>
      </p:sp>
    </p:spTree>
    <p:extLst>
      <p:ext uri="{BB962C8B-B14F-4D97-AF65-F5344CB8AC3E}">
        <p14:creationId xmlns:p14="http://schemas.microsoft.com/office/powerpoint/2010/main" val="2081307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anim calcmode="lin" valueType="num">
                                      <p:cBhvr additive="base">
                                        <p:cTn id="7" dur="500" fill="hold"/>
                                        <p:tgtEl>
                                          <p:spTgt spid="2150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6">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1506">
                                            <p:txEl>
                                              <p:pRg st="1" end="1"/>
                                            </p:txEl>
                                          </p:spTgt>
                                        </p:tgtEl>
                                        <p:attrNameLst>
                                          <p:attrName>style.visibility</p:attrName>
                                        </p:attrNameLst>
                                      </p:cBhvr>
                                      <p:to>
                                        <p:strVal val="visible"/>
                                      </p:to>
                                    </p:set>
                                    <p:anim calcmode="lin" valueType="num">
                                      <p:cBhvr additive="base">
                                        <p:cTn id="12" dur="500" fill="hold"/>
                                        <p:tgtEl>
                                          <p:spTgt spid="21506">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150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21506">
                                            <p:txEl>
                                              <p:pRg st="2" end="2"/>
                                            </p:txEl>
                                          </p:spTgt>
                                        </p:tgtEl>
                                        <p:attrNameLst>
                                          <p:attrName>style.visibility</p:attrName>
                                        </p:attrNameLst>
                                      </p:cBhvr>
                                      <p:to>
                                        <p:strVal val="visible"/>
                                      </p:to>
                                    </p:set>
                                    <p:anim calcmode="lin" valueType="num">
                                      <p:cBhvr additive="base">
                                        <p:cTn id="18" dur="500" fill="hold"/>
                                        <p:tgtEl>
                                          <p:spTgt spid="21506">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150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21506">
                                            <p:txEl>
                                              <p:pRg st="4" end="4"/>
                                            </p:txEl>
                                          </p:spTgt>
                                        </p:tgtEl>
                                        <p:attrNameLst>
                                          <p:attrName>style.visibility</p:attrName>
                                        </p:attrNameLst>
                                      </p:cBhvr>
                                      <p:to>
                                        <p:strVal val="visible"/>
                                      </p:to>
                                    </p:set>
                                    <p:anim calcmode="lin" valueType="num">
                                      <p:cBhvr additive="base">
                                        <p:cTn id="24" dur="500" fill="hold"/>
                                        <p:tgtEl>
                                          <p:spTgt spid="21506">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150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idx="1"/>
          </p:nvPr>
        </p:nvSpPr>
        <p:spPr/>
        <p:txBody>
          <a:bodyPr/>
          <a:lstStyle/>
          <a:p>
            <a:pPr lvl="1" eaLnBrk="1" hangingPunct="1">
              <a:lnSpc>
                <a:spcPct val="100000"/>
              </a:lnSpc>
            </a:pPr>
            <a:r>
              <a:rPr lang="zh-CN" altLang="en-US" sz="3200" b="1" dirty="0">
                <a:latin typeface="宋体" charset="-122"/>
                <a:ea typeface="宋体" charset="-122"/>
                <a:sym typeface="Arial" charset="0"/>
              </a:rPr>
              <a:t>设</a:t>
            </a:r>
            <a:r>
              <a:rPr lang="en-US" altLang="zh-CN" sz="3200" b="1" dirty="0">
                <a:latin typeface="宋体" charset="-122"/>
                <a:ea typeface="宋体" charset="-122"/>
                <a:sym typeface="Arial" charset="0"/>
              </a:rPr>
              <a:t>V</a:t>
            </a:r>
            <a:r>
              <a:rPr lang="zh-CN" altLang="en-US" sz="3200" b="1" dirty="0">
                <a:latin typeface="宋体" charset="-122"/>
                <a:ea typeface="宋体" charset="-122"/>
                <a:sym typeface="Arial" charset="0"/>
              </a:rPr>
              <a:t>表示类别集合，对于</a:t>
            </a:r>
            <a:r>
              <a:rPr lang="en-US" altLang="zh-CN" sz="3200" b="1" dirty="0">
                <a:latin typeface="宋体" charset="-122"/>
                <a:ea typeface="宋体" charset="-122"/>
                <a:sym typeface="Arial" charset="0"/>
              </a:rPr>
              <a:t>V</a:t>
            </a:r>
            <a:r>
              <a:rPr lang="zh-CN" altLang="en-US" sz="3200" b="1" dirty="0">
                <a:latin typeface="宋体" charset="-122"/>
                <a:ea typeface="宋体" charset="-122"/>
                <a:sym typeface="Arial" charset="0"/>
              </a:rPr>
              <a:t>中的任意一个类别</a:t>
            </a:r>
            <a:r>
              <a:rPr lang="en-US" altLang="zh-CN" sz="3200" b="1" dirty="0" err="1">
                <a:latin typeface="宋体" charset="-122"/>
                <a:ea typeface="宋体" charset="-122"/>
                <a:sym typeface="Arial" charset="0"/>
              </a:rPr>
              <a:t>v</a:t>
            </a:r>
            <a:r>
              <a:rPr lang="en-US" altLang="zh-CN" sz="3200" b="1" baseline="-25000" dirty="0" err="1">
                <a:latin typeface="宋体" charset="-122"/>
                <a:ea typeface="宋体" charset="-122"/>
                <a:sym typeface="Arial" charset="0"/>
              </a:rPr>
              <a:t>j</a:t>
            </a:r>
            <a:r>
              <a:rPr lang="zh-CN" altLang="en-US" sz="3200" b="1" dirty="0">
                <a:latin typeface="宋体" charset="-122"/>
                <a:ea typeface="宋体" charset="-122"/>
                <a:sym typeface="Arial" charset="0"/>
              </a:rPr>
              <a:t>，概率</a:t>
            </a:r>
            <a:r>
              <a:rPr lang="en-US" altLang="zh-CN" sz="3200" b="1" dirty="0">
                <a:latin typeface="宋体" charset="-122"/>
                <a:ea typeface="宋体" charset="-122"/>
                <a:sym typeface="Arial" charset="0"/>
              </a:rPr>
              <a:t>P(</a:t>
            </a:r>
            <a:r>
              <a:rPr lang="en-US" altLang="zh-CN" sz="3200" b="1" dirty="0" err="1">
                <a:latin typeface="宋体" charset="-122"/>
                <a:ea typeface="宋体" charset="-122"/>
                <a:sym typeface="Arial" charset="0"/>
              </a:rPr>
              <a:t>v</a:t>
            </a:r>
            <a:r>
              <a:rPr lang="en-US" altLang="zh-CN" sz="3200" b="1" baseline="-25000" dirty="0" err="1">
                <a:latin typeface="宋体" charset="-122"/>
                <a:ea typeface="宋体" charset="-122"/>
                <a:sym typeface="Arial" charset="0"/>
              </a:rPr>
              <a:t>j</a:t>
            </a:r>
            <a:r>
              <a:rPr lang="en-US" altLang="zh-CN" sz="3200" b="1" dirty="0" err="1">
                <a:latin typeface="宋体" charset="-122"/>
                <a:ea typeface="宋体" charset="-122"/>
                <a:sym typeface="Arial" charset="0"/>
              </a:rPr>
              <a:t>|d</a:t>
            </a:r>
            <a:r>
              <a:rPr lang="en-US" altLang="zh-CN" sz="3200" b="1" dirty="0">
                <a:latin typeface="宋体" charset="-122"/>
                <a:ea typeface="宋体" charset="-122"/>
                <a:sym typeface="Arial" charset="0"/>
              </a:rPr>
              <a:t>)</a:t>
            </a:r>
            <a:r>
              <a:rPr lang="zh-CN" altLang="en-US" sz="3200" b="1" dirty="0">
                <a:latin typeface="宋体" charset="-122"/>
                <a:ea typeface="宋体" charset="-122"/>
                <a:sym typeface="Arial" charset="0"/>
              </a:rPr>
              <a:t>表示把数据</a:t>
            </a:r>
            <a:r>
              <a:rPr lang="en-US" altLang="zh-CN" sz="3200" b="1" dirty="0">
                <a:latin typeface="宋体" charset="-122"/>
                <a:ea typeface="宋体" charset="-122"/>
                <a:sym typeface="Arial" charset="0"/>
              </a:rPr>
              <a:t>d</a:t>
            </a:r>
            <a:r>
              <a:rPr lang="zh-CN" altLang="en-US" sz="3200" b="1" dirty="0">
                <a:latin typeface="宋体" charset="-122"/>
                <a:ea typeface="宋体" charset="-122"/>
                <a:sym typeface="Arial" charset="0"/>
              </a:rPr>
              <a:t>归为类别</a:t>
            </a:r>
            <a:r>
              <a:rPr lang="en-US" altLang="zh-CN" sz="3200" b="1" dirty="0" err="1">
                <a:latin typeface="宋体" charset="-122"/>
                <a:ea typeface="宋体" charset="-122"/>
                <a:sym typeface="Arial" charset="0"/>
              </a:rPr>
              <a:t>v</a:t>
            </a:r>
            <a:r>
              <a:rPr lang="en-US" altLang="zh-CN" sz="3200" b="1" baseline="-25000" dirty="0" err="1">
                <a:latin typeface="宋体" charset="-122"/>
                <a:ea typeface="宋体" charset="-122"/>
                <a:sym typeface="Arial" charset="0"/>
              </a:rPr>
              <a:t>j</a:t>
            </a:r>
            <a:r>
              <a:rPr lang="zh-CN" altLang="en-US" sz="3200" b="1" dirty="0">
                <a:latin typeface="宋体" charset="-122"/>
                <a:ea typeface="宋体" charset="-122"/>
                <a:sym typeface="Arial" charset="0"/>
              </a:rPr>
              <a:t>的概率。</a:t>
            </a:r>
          </a:p>
          <a:p>
            <a:pPr lvl="1" eaLnBrk="1" hangingPunct="1">
              <a:lnSpc>
                <a:spcPct val="100000"/>
              </a:lnSpc>
            </a:pPr>
            <a:r>
              <a:rPr lang="zh-CN" altLang="en-US" sz="3200" b="1" dirty="0">
                <a:latin typeface="宋体" charset="-122"/>
                <a:ea typeface="宋体" charset="-122"/>
              </a:rPr>
              <a:t>贝叶斯最优分类就是使</a:t>
            </a:r>
            <a:r>
              <a:rPr lang="en-US" altLang="zh-CN" sz="3200" b="1" dirty="0">
                <a:latin typeface="宋体" charset="-122"/>
                <a:ea typeface="宋体" charset="-122"/>
              </a:rPr>
              <a:t>P(</a:t>
            </a:r>
            <a:r>
              <a:rPr lang="en-US" altLang="zh-CN" sz="3200" b="1" dirty="0" err="1">
                <a:latin typeface="宋体" charset="-122"/>
                <a:ea typeface="宋体" charset="-122"/>
              </a:rPr>
              <a:t>v</a:t>
            </a:r>
            <a:r>
              <a:rPr lang="en-US" altLang="zh-CN" sz="3200" b="1" baseline="-25000" dirty="0" err="1">
                <a:latin typeface="宋体" charset="-122"/>
                <a:ea typeface="宋体" charset="-122"/>
              </a:rPr>
              <a:t>j</a:t>
            </a:r>
            <a:r>
              <a:rPr lang="en-US" altLang="zh-CN" sz="3200" b="1" dirty="0" err="1">
                <a:latin typeface="宋体" charset="-122"/>
                <a:ea typeface="宋体" charset="-122"/>
              </a:rPr>
              <a:t>|d</a:t>
            </a:r>
            <a:r>
              <a:rPr lang="en-US" altLang="zh-CN" sz="3200" b="1" dirty="0">
                <a:latin typeface="宋体" charset="-122"/>
                <a:ea typeface="宋体" charset="-122"/>
              </a:rPr>
              <a:t>)</a:t>
            </a:r>
            <a:r>
              <a:rPr lang="zh-CN" altLang="en-US" sz="3200" b="1" dirty="0">
                <a:latin typeface="宋体" charset="-122"/>
                <a:ea typeface="宋体" charset="-122"/>
              </a:rPr>
              <a:t>最大的那个类别。贝叶斯最优分类器就是满足下式的分类系统：</a:t>
            </a:r>
          </a:p>
        </p:txBody>
      </p:sp>
      <p:sp>
        <p:nvSpPr>
          <p:cNvPr id="5" name="灯片编号占位符 5"/>
          <p:cNvSpPr>
            <a:spLocks noGrp="1"/>
          </p:cNvSpPr>
          <p:nvPr>
            <p:ph type="sldNum" sz="quarter" idx="12"/>
          </p:nvPr>
        </p:nvSpPr>
        <p:spPr/>
        <p:txBody>
          <a:bodyPr/>
          <a:lstStyle/>
          <a:p>
            <a:pPr>
              <a:defRPr/>
            </a:pPr>
            <a:fld id="{B6790675-016D-4CA1-9791-EB84A889D9F5}" type="slidenum">
              <a:rPr lang="zh-CN" altLang="en-US"/>
              <a:pPr>
                <a:defRPr/>
              </a:pPr>
              <a:t>18</a:t>
            </a:fld>
            <a:endParaRPr lang="en-US"/>
          </a:p>
        </p:txBody>
      </p:sp>
      <p:graphicFrame>
        <p:nvGraphicFramePr>
          <p:cNvPr id="22532" name="Object 4"/>
          <p:cNvGraphicFramePr>
            <a:graphicFrameLocks noChangeAspect="1"/>
          </p:cNvGraphicFramePr>
          <p:nvPr/>
        </p:nvGraphicFramePr>
        <p:xfrm>
          <a:off x="1476375" y="4725988"/>
          <a:ext cx="6553200" cy="1368425"/>
        </p:xfrm>
        <a:graphic>
          <a:graphicData uri="http://schemas.openxmlformats.org/presentationml/2006/ole">
            <mc:AlternateContent xmlns:mc="http://schemas.openxmlformats.org/markup-compatibility/2006">
              <mc:Choice xmlns:v="urn:schemas-microsoft-com:vml" Requires="v">
                <p:oleObj r:id="rId2" imgW="1841817" imgH="368617" progId="Equation.3">
                  <p:embed/>
                </p:oleObj>
              </mc:Choice>
              <mc:Fallback>
                <p:oleObj r:id="rId2" imgW="1841817" imgH="368617"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4725988"/>
                        <a:ext cx="6553200" cy="1368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3"/>
          <p:cNvSpPr>
            <a:spLocks noGrp="1" noChangeArrowheads="1"/>
          </p:cNvSpPr>
          <p:nvPr>
            <p:ph type="title"/>
          </p:nvPr>
        </p:nvSpPr>
        <p:spPr>
          <a:xfrm>
            <a:off x="1229131" y="412650"/>
            <a:ext cx="6842125" cy="639762"/>
          </a:xfrm>
        </p:spPr>
        <p:txBody>
          <a:bodyPr>
            <a:noAutofit/>
          </a:bodyPr>
          <a:lstStyle/>
          <a:p>
            <a:pPr eaLnBrk="1" fontAlgn="auto" hangingPunct="1">
              <a:spcAft>
                <a:spcPts val="0"/>
              </a:spcAft>
              <a:defRPr/>
            </a:pPr>
            <a:r>
              <a:rPr lang="zh-CN" b="1" dirty="0">
                <a:sym typeface="Arial" charset="0"/>
              </a:rPr>
              <a:t>贝叶斯</a:t>
            </a:r>
            <a:r>
              <a:rPr lang="zh-CN" altLang="en-US" b="1" dirty="0">
                <a:sym typeface="Arial" charset="0"/>
              </a:rPr>
              <a:t>最优</a:t>
            </a:r>
            <a:r>
              <a:rPr lang="zh-CN" b="1" dirty="0">
                <a:sym typeface="Arial" charset="0"/>
              </a:rPr>
              <a:t>分类器</a:t>
            </a:r>
          </a:p>
        </p:txBody>
      </p:sp>
    </p:spTree>
    <p:extLst>
      <p:ext uri="{BB962C8B-B14F-4D97-AF65-F5344CB8AC3E}">
        <p14:creationId xmlns:p14="http://schemas.microsoft.com/office/powerpoint/2010/main" val="31243397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 calcmode="lin" valueType="num">
                                      <p:cBhvr additive="base">
                                        <p:cTn id="7" dur="500" fill="hold"/>
                                        <p:tgtEl>
                                          <p:spTgt spid="225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2530">
                                            <p:txEl>
                                              <p:pRg st="1" end="1"/>
                                            </p:txEl>
                                          </p:spTgt>
                                        </p:tgtEl>
                                        <p:attrNameLst>
                                          <p:attrName>style.visibility</p:attrName>
                                        </p:attrNameLst>
                                      </p:cBhvr>
                                      <p:to>
                                        <p:strVal val="visible"/>
                                      </p:to>
                                    </p:set>
                                    <p:anim calcmode="lin" valueType="num">
                                      <p:cBhvr additive="base">
                                        <p:cTn id="13" dur="500" fill="hold"/>
                                        <p:tgtEl>
                                          <p:spTgt spid="2253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53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22532"/>
                                        </p:tgtEl>
                                        <p:attrNameLst>
                                          <p:attrName>style.visibility</p:attrName>
                                        </p:attrNameLst>
                                      </p:cBhvr>
                                      <p:to>
                                        <p:strVal val="visible"/>
                                      </p:to>
                                    </p:set>
                                    <p:animEffect transition="in" filter="dissolve">
                                      <p:cBhvr>
                                        <p:cTn id="19" dur="500"/>
                                        <p:tgtEl>
                                          <p:spTgt spid="22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idx="1"/>
          </p:nvPr>
        </p:nvSpPr>
        <p:spPr>
          <a:xfrm>
            <a:off x="312738" y="1917700"/>
            <a:ext cx="8435975" cy="4210050"/>
          </a:xfrm>
        </p:spPr>
        <p:txBody>
          <a:bodyPr/>
          <a:lstStyle/>
          <a:p>
            <a:pPr eaLnBrk="1" hangingPunct="1">
              <a:lnSpc>
                <a:spcPct val="100000"/>
              </a:lnSpc>
            </a:pPr>
            <a:r>
              <a:rPr lang="zh-CN" altLang="en-US" b="1" dirty="0">
                <a:latin typeface="微软雅黑" panose="020B0503020204020204" pitchFamily="34" charset="-122"/>
                <a:ea typeface="微软雅黑" panose="020B0503020204020204" pitchFamily="34" charset="-122"/>
              </a:rPr>
              <a:t>在相同的假设空间和相同的先验概率条件下，其它方法的平均性能不会比贝叶斯最优分类器更好。</a:t>
            </a:r>
          </a:p>
          <a:p>
            <a:pPr eaLnBrk="1" hangingPunct="1">
              <a:lnSpc>
                <a:spcPct val="100000"/>
              </a:lnSpc>
            </a:pPr>
            <a:r>
              <a:rPr lang="zh-CN" altLang="en-US" b="1" dirty="0">
                <a:latin typeface="微软雅黑" panose="020B0503020204020204" pitchFamily="34" charset="-122"/>
                <a:ea typeface="微软雅黑" panose="020B0503020204020204" pitchFamily="34" charset="-122"/>
              </a:rPr>
              <a:t>贝叶斯最优分类器所做的分类是由</a:t>
            </a:r>
            <a:r>
              <a:rPr lang="en-US" altLang="zh-CN" b="1" dirty="0">
                <a:latin typeface="微软雅黑" panose="020B0503020204020204" pitchFamily="34" charset="-122"/>
                <a:ea typeface="微软雅黑" panose="020B0503020204020204" pitchFamily="34" charset="-122"/>
              </a:rPr>
              <a:t>H</a:t>
            </a:r>
            <a:r>
              <a:rPr lang="zh-CN" altLang="en-US" b="1" dirty="0">
                <a:latin typeface="微软雅黑" panose="020B0503020204020204" pitchFamily="34" charset="-122"/>
                <a:ea typeface="微软雅黑" panose="020B0503020204020204" pitchFamily="34" charset="-122"/>
              </a:rPr>
              <a:t>中多个假设的线性组合所标注的分类。虽然贝叶斯最优分类器能从给定训练数据中获得最好性能，但是其算法开销比较大。</a:t>
            </a:r>
          </a:p>
        </p:txBody>
      </p:sp>
      <p:sp>
        <p:nvSpPr>
          <p:cNvPr id="5" name="灯片编号占位符 5"/>
          <p:cNvSpPr>
            <a:spLocks noGrp="1"/>
          </p:cNvSpPr>
          <p:nvPr>
            <p:ph type="sldNum" sz="quarter" idx="12"/>
          </p:nvPr>
        </p:nvSpPr>
        <p:spPr/>
        <p:txBody>
          <a:bodyPr/>
          <a:lstStyle/>
          <a:p>
            <a:pPr>
              <a:defRPr/>
            </a:pPr>
            <a:fld id="{FF148319-563C-4D45-91B8-4BAA97C1C725}" type="slidenum">
              <a:rPr lang="zh-CN" altLang="en-US"/>
              <a:pPr>
                <a:defRPr/>
              </a:pPr>
              <a:t>19</a:t>
            </a:fld>
            <a:endParaRPr lang="en-US"/>
          </a:p>
        </p:txBody>
      </p:sp>
      <p:sp>
        <p:nvSpPr>
          <p:cNvPr id="36869" name="AutoShape 4"/>
          <p:cNvSpPr>
            <a:spLocks noChangeArrowheads="1"/>
          </p:cNvSpPr>
          <p:nvPr/>
        </p:nvSpPr>
        <p:spPr bwMode="auto">
          <a:xfrm>
            <a:off x="2843213" y="5302250"/>
            <a:ext cx="4175125" cy="1006475"/>
          </a:xfrm>
          <a:prstGeom prst="cloudCallout">
            <a:avLst>
              <a:gd name="adj1" fmla="val -15917"/>
              <a:gd name="adj2" fmla="val -111685"/>
            </a:avLst>
          </a:prstGeom>
          <a:solidFill>
            <a:srgbClr val="00FF00"/>
          </a:solidFill>
          <a:ln w="9525">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defRPr sz="3200">
                <a:solidFill>
                  <a:schemeClr val="tx1"/>
                </a:solidFill>
                <a:latin typeface="Tahoma" pitchFamily="34" charset="0"/>
                <a:ea typeface="宋体" charset="-122"/>
              </a:defRPr>
            </a:lvl2pPr>
            <a:lvl3pPr marL="1143000" indent="-228600" eaLnBrk="0" hangingPunct="0">
              <a:defRPr sz="3200">
                <a:solidFill>
                  <a:schemeClr val="tx1"/>
                </a:solidFill>
                <a:latin typeface="Tahoma" pitchFamily="34" charset="0"/>
                <a:ea typeface="宋体" charset="-122"/>
              </a:defRPr>
            </a:lvl3pPr>
            <a:lvl4pPr marL="1600200" indent="-228600" eaLnBrk="0" hangingPunct="0">
              <a:defRPr sz="3200">
                <a:solidFill>
                  <a:schemeClr val="tx1"/>
                </a:solidFill>
                <a:latin typeface="Tahoma" pitchFamily="34" charset="0"/>
                <a:ea typeface="宋体" charset="-122"/>
              </a:defRPr>
            </a:lvl4pPr>
            <a:lvl5pPr marL="2057400" indent="-228600" eaLnBrk="0" hangingPunct="0">
              <a:defRPr sz="3200">
                <a:solidFill>
                  <a:schemeClr val="tx1"/>
                </a:solidFill>
                <a:latin typeface="Tahoma" pitchFamily="34" charset="0"/>
                <a:ea typeface="宋体" charset="-122"/>
              </a:defRPr>
            </a:lvl5pPr>
            <a:lvl6pPr marL="25146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6pPr>
            <a:lvl7pPr marL="29718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7pPr>
            <a:lvl8pPr marL="34290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8pPr>
            <a:lvl9pPr marL="38862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9pPr>
          </a:lstStyle>
          <a:p>
            <a:pPr eaLnBrk="1" hangingPunct="1">
              <a:spcBef>
                <a:spcPct val="0"/>
              </a:spcBef>
              <a:buClrTx/>
              <a:buSzTx/>
              <a:buFontTx/>
              <a:buNone/>
            </a:pPr>
            <a:r>
              <a:rPr lang="zh-CN" altLang="en-US" sz="4000" b="1">
                <a:latin typeface="Arial" charset="0"/>
              </a:rPr>
              <a:t>注意</a:t>
            </a:r>
            <a:r>
              <a:rPr lang="en-US" altLang="zh-CN" sz="4000" b="1">
                <a:latin typeface="Arial" charset="0"/>
              </a:rPr>
              <a:t>!</a:t>
            </a:r>
          </a:p>
        </p:txBody>
      </p:sp>
    </p:spTree>
    <p:extLst>
      <p:ext uri="{BB962C8B-B14F-4D97-AF65-F5344CB8AC3E}">
        <p14:creationId xmlns:p14="http://schemas.microsoft.com/office/powerpoint/2010/main" val="9070445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36869"/>
                                        </p:tgtEl>
                                        <p:attrNameLst>
                                          <p:attrName>style.visibility</p:attrName>
                                        </p:attrNameLst>
                                      </p:cBhvr>
                                      <p:to>
                                        <p:strVal val="visible"/>
                                      </p:to>
                                    </p:set>
                                    <p:anim calcmode="lin" valueType="num">
                                      <p:cBhvr>
                                        <p:cTn id="7" dur="500" fill="hold"/>
                                        <p:tgtEl>
                                          <p:spTgt spid="36869"/>
                                        </p:tgtEl>
                                        <p:attrNameLst>
                                          <p:attrName>ppt_w</p:attrName>
                                        </p:attrNameLst>
                                      </p:cBhvr>
                                      <p:tavLst>
                                        <p:tav tm="0">
                                          <p:val>
                                            <p:fltVal val="0"/>
                                          </p:val>
                                        </p:tav>
                                        <p:tav tm="100000">
                                          <p:val>
                                            <p:strVal val="#ppt_w"/>
                                          </p:val>
                                        </p:tav>
                                      </p:tavLst>
                                    </p:anim>
                                    <p:anim calcmode="lin" valueType="num">
                                      <p:cBhvr>
                                        <p:cTn id="8" dur="500" fill="hold"/>
                                        <p:tgtEl>
                                          <p:spTgt spid="36869"/>
                                        </p:tgtEl>
                                        <p:attrNameLst>
                                          <p:attrName>ppt_h</p:attrName>
                                        </p:attrNameLst>
                                      </p:cBhvr>
                                      <p:tavLst>
                                        <p:tav tm="0">
                                          <p:val>
                                            <p:fltVal val="0"/>
                                          </p:val>
                                        </p:tav>
                                        <p:tav tm="100000">
                                          <p:val>
                                            <p:strVal val="#ppt_h"/>
                                          </p:val>
                                        </p:tav>
                                      </p:tavLst>
                                    </p:anim>
                                    <p:anim calcmode="lin" valueType="num">
                                      <p:cBhvr>
                                        <p:cTn id="9" dur="500" fill="hold"/>
                                        <p:tgtEl>
                                          <p:spTgt spid="36869"/>
                                        </p:tgtEl>
                                        <p:attrNameLst>
                                          <p:attrName>style.rotation</p:attrName>
                                        </p:attrNameLst>
                                      </p:cBhvr>
                                      <p:tavLst>
                                        <p:tav tm="0">
                                          <p:val>
                                            <p:fltVal val="360"/>
                                          </p:val>
                                        </p:tav>
                                        <p:tav tm="100000">
                                          <p:val>
                                            <p:fltVal val="0"/>
                                          </p:val>
                                        </p:tav>
                                      </p:tavLst>
                                    </p:anim>
                                    <p:animEffect transition="in" filter="fade">
                                      <p:cBhvr>
                                        <p:cTn id="10" dur="500"/>
                                        <p:tgtEl>
                                          <p:spTgt spid="3686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23554">
                                            <p:txEl>
                                              <p:pRg st="0" end="0"/>
                                            </p:txEl>
                                          </p:spTgt>
                                        </p:tgtEl>
                                        <p:attrNameLst>
                                          <p:attrName>style.visibility</p:attrName>
                                        </p:attrNameLst>
                                      </p:cBhvr>
                                      <p:to>
                                        <p:strVal val="visible"/>
                                      </p:to>
                                    </p:set>
                                    <p:anim calcmode="lin" valueType="num">
                                      <p:cBhvr additive="base">
                                        <p:cTn id="15" dur="500" fill="hold"/>
                                        <p:tgtEl>
                                          <p:spTgt spid="23554">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355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23554">
                                            <p:txEl>
                                              <p:pRg st="1" end="1"/>
                                            </p:txEl>
                                          </p:spTgt>
                                        </p:tgtEl>
                                        <p:attrNameLst>
                                          <p:attrName>style.visibility</p:attrName>
                                        </p:attrNameLst>
                                      </p:cBhvr>
                                      <p:to>
                                        <p:strVal val="visible"/>
                                      </p:to>
                                    </p:set>
                                    <p:anim calcmode="lin" valueType="num">
                                      <p:cBhvr additive="base">
                                        <p:cTn id="21" dur="500" fill="hold"/>
                                        <p:tgtEl>
                                          <p:spTgt spid="23554">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355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5"/>
          <p:cNvSpPr/>
          <p:nvPr/>
        </p:nvSpPr>
        <p:spPr>
          <a:xfrm>
            <a:off x="0" y="2"/>
            <a:ext cx="9144000" cy="4941277"/>
          </a:xfrm>
          <a:custGeom>
            <a:avLst/>
            <a:gdLst>
              <a:gd name="connsiteX0" fmla="*/ 0 w 9144000"/>
              <a:gd name="connsiteY0" fmla="*/ 0 h 4026877"/>
              <a:gd name="connsiteX1" fmla="*/ 9144000 w 9144000"/>
              <a:gd name="connsiteY1" fmla="*/ 0 h 4026877"/>
              <a:gd name="connsiteX2" fmla="*/ 9144000 w 9144000"/>
              <a:gd name="connsiteY2" fmla="*/ 4026877 h 4026877"/>
              <a:gd name="connsiteX3" fmla="*/ 0 w 9144000"/>
              <a:gd name="connsiteY3" fmla="*/ 4026877 h 4026877"/>
              <a:gd name="connsiteX4" fmla="*/ 0 w 9144000"/>
              <a:gd name="connsiteY4" fmla="*/ 0 h 4026877"/>
              <a:gd name="connsiteX0" fmla="*/ 0 w 9144000"/>
              <a:gd name="connsiteY0" fmla="*/ 0 h 4026877"/>
              <a:gd name="connsiteX1" fmla="*/ 9144000 w 9144000"/>
              <a:gd name="connsiteY1" fmla="*/ 0 h 4026877"/>
              <a:gd name="connsiteX2" fmla="*/ 9144000 w 9144000"/>
              <a:gd name="connsiteY2" fmla="*/ 4026877 h 4026877"/>
              <a:gd name="connsiteX3" fmla="*/ 4466492 w 9144000"/>
              <a:gd name="connsiteY3" fmla="*/ 4009292 h 4026877"/>
              <a:gd name="connsiteX4" fmla="*/ 0 w 9144000"/>
              <a:gd name="connsiteY4" fmla="*/ 4026877 h 4026877"/>
              <a:gd name="connsiteX5" fmla="*/ 0 w 9144000"/>
              <a:gd name="connsiteY5" fmla="*/ 0 h 4026877"/>
              <a:gd name="connsiteX0" fmla="*/ 0 w 9144000"/>
              <a:gd name="connsiteY0" fmla="*/ 0 h 4501661"/>
              <a:gd name="connsiteX1" fmla="*/ 9144000 w 9144000"/>
              <a:gd name="connsiteY1" fmla="*/ 0 h 4501661"/>
              <a:gd name="connsiteX2" fmla="*/ 9144000 w 9144000"/>
              <a:gd name="connsiteY2" fmla="*/ 4026877 h 4501661"/>
              <a:gd name="connsiteX3" fmla="*/ 4677508 w 9144000"/>
              <a:gd name="connsiteY3" fmla="*/ 4501661 h 4501661"/>
              <a:gd name="connsiteX4" fmla="*/ 0 w 9144000"/>
              <a:gd name="connsiteY4" fmla="*/ 4026877 h 4501661"/>
              <a:gd name="connsiteX5" fmla="*/ 0 w 9144000"/>
              <a:gd name="connsiteY5" fmla="*/ 0 h 4501661"/>
              <a:gd name="connsiteX0" fmla="*/ 0 w 9144000"/>
              <a:gd name="connsiteY0" fmla="*/ 0 h 5045818"/>
              <a:gd name="connsiteX1" fmla="*/ 9144000 w 9144000"/>
              <a:gd name="connsiteY1" fmla="*/ 0 h 5045818"/>
              <a:gd name="connsiteX2" fmla="*/ 9144000 w 9144000"/>
              <a:gd name="connsiteY2" fmla="*/ 4026877 h 5045818"/>
              <a:gd name="connsiteX3" fmla="*/ 4677508 w 9144000"/>
              <a:gd name="connsiteY3" fmla="*/ 5045818 h 5045818"/>
              <a:gd name="connsiteX4" fmla="*/ 0 w 9144000"/>
              <a:gd name="connsiteY4" fmla="*/ 4026877 h 5045818"/>
              <a:gd name="connsiteX5" fmla="*/ 0 w 9144000"/>
              <a:gd name="connsiteY5" fmla="*/ 0 h 5045818"/>
              <a:gd name="connsiteX0" fmla="*/ 0 w 9144000"/>
              <a:gd name="connsiteY0" fmla="*/ 0 h 5045818"/>
              <a:gd name="connsiteX1" fmla="*/ 9144000 w 9144000"/>
              <a:gd name="connsiteY1" fmla="*/ 0 h 5045818"/>
              <a:gd name="connsiteX2" fmla="*/ 9144000 w 9144000"/>
              <a:gd name="connsiteY2" fmla="*/ 4026877 h 5045818"/>
              <a:gd name="connsiteX3" fmla="*/ 4585145 w 9144000"/>
              <a:gd name="connsiteY3" fmla="*/ 5045818 h 5045818"/>
              <a:gd name="connsiteX4" fmla="*/ 0 w 9144000"/>
              <a:gd name="connsiteY4" fmla="*/ 4026877 h 5045818"/>
              <a:gd name="connsiteX5" fmla="*/ 0 w 9144000"/>
              <a:gd name="connsiteY5" fmla="*/ 0 h 5045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5045818">
                <a:moveTo>
                  <a:pt x="0" y="0"/>
                </a:moveTo>
                <a:lnTo>
                  <a:pt x="9144000" y="0"/>
                </a:lnTo>
                <a:lnTo>
                  <a:pt x="9144000" y="4026877"/>
                </a:lnTo>
                <a:lnTo>
                  <a:pt x="4585145" y="5045818"/>
                </a:lnTo>
                <a:lnTo>
                  <a:pt x="0" y="4026877"/>
                </a:lnTo>
                <a:lnTo>
                  <a:pt x="0" y="0"/>
                </a:lnTo>
                <a:close/>
              </a:path>
            </a:pathLst>
          </a:custGeom>
          <a:blipFill>
            <a:blip r:embed="rId2">
              <a:duotone>
                <a:prstClr val="black"/>
                <a:schemeClr val="accent3">
                  <a:tint val="45000"/>
                  <a:satMod val="400000"/>
                </a:schemeClr>
              </a:duotone>
              <a:extLst>
                <a:ext uri="{BEBA8EAE-BF5A-486C-A8C5-ECC9F3942E4B}">
                  <a14:imgProps xmlns:a14="http://schemas.microsoft.com/office/drawing/2010/main">
                    <a14:imgLayer r:embed="rId3">
                      <a14:imgEffect>
                        <a14:artisticBlur radius="5"/>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矩形 5"/>
          <p:cNvSpPr/>
          <p:nvPr/>
        </p:nvSpPr>
        <p:spPr>
          <a:xfrm>
            <a:off x="0" y="2"/>
            <a:ext cx="9144000" cy="4941277"/>
          </a:xfrm>
          <a:custGeom>
            <a:avLst/>
            <a:gdLst>
              <a:gd name="connsiteX0" fmla="*/ 0 w 9144000"/>
              <a:gd name="connsiteY0" fmla="*/ 0 h 4026877"/>
              <a:gd name="connsiteX1" fmla="*/ 9144000 w 9144000"/>
              <a:gd name="connsiteY1" fmla="*/ 0 h 4026877"/>
              <a:gd name="connsiteX2" fmla="*/ 9144000 w 9144000"/>
              <a:gd name="connsiteY2" fmla="*/ 4026877 h 4026877"/>
              <a:gd name="connsiteX3" fmla="*/ 0 w 9144000"/>
              <a:gd name="connsiteY3" fmla="*/ 4026877 h 4026877"/>
              <a:gd name="connsiteX4" fmla="*/ 0 w 9144000"/>
              <a:gd name="connsiteY4" fmla="*/ 0 h 4026877"/>
              <a:gd name="connsiteX0" fmla="*/ 0 w 9144000"/>
              <a:gd name="connsiteY0" fmla="*/ 0 h 4026877"/>
              <a:gd name="connsiteX1" fmla="*/ 9144000 w 9144000"/>
              <a:gd name="connsiteY1" fmla="*/ 0 h 4026877"/>
              <a:gd name="connsiteX2" fmla="*/ 9144000 w 9144000"/>
              <a:gd name="connsiteY2" fmla="*/ 4026877 h 4026877"/>
              <a:gd name="connsiteX3" fmla="*/ 4466492 w 9144000"/>
              <a:gd name="connsiteY3" fmla="*/ 4009292 h 4026877"/>
              <a:gd name="connsiteX4" fmla="*/ 0 w 9144000"/>
              <a:gd name="connsiteY4" fmla="*/ 4026877 h 4026877"/>
              <a:gd name="connsiteX5" fmla="*/ 0 w 9144000"/>
              <a:gd name="connsiteY5" fmla="*/ 0 h 4026877"/>
              <a:gd name="connsiteX0" fmla="*/ 0 w 9144000"/>
              <a:gd name="connsiteY0" fmla="*/ 0 h 4501661"/>
              <a:gd name="connsiteX1" fmla="*/ 9144000 w 9144000"/>
              <a:gd name="connsiteY1" fmla="*/ 0 h 4501661"/>
              <a:gd name="connsiteX2" fmla="*/ 9144000 w 9144000"/>
              <a:gd name="connsiteY2" fmla="*/ 4026877 h 4501661"/>
              <a:gd name="connsiteX3" fmla="*/ 4677508 w 9144000"/>
              <a:gd name="connsiteY3" fmla="*/ 4501661 h 4501661"/>
              <a:gd name="connsiteX4" fmla="*/ 0 w 9144000"/>
              <a:gd name="connsiteY4" fmla="*/ 4026877 h 4501661"/>
              <a:gd name="connsiteX5" fmla="*/ 0 w 9144000"/>
              <a:gd name="connsiteY5" fmla="*/ 0 h 4501661"/>
              <a:gd name="connsiteX0" fmla="*/ 0 w 9144000"/>
              <a:gd name="connsiteY0" fmla="*/ 0 h 5045818"/>
              <a:gd name="connsiteX1" fmla="*/ 9144000 w 9144000"/>
              <a:gd name="connsiteY1" fmla="*/ 0 h 5045818"/>
              <a:gd name="connsiteX2" fmla="*/ 9144000 w 9144000"/>
              <a:gd name="connsiteY2" fmla="*/ 4026877 h 5045818"/>
              <a:gd name="connsiteX3" fmla="*/ 4677508 w 9144000"/>
              <a:gd name="connsiteY3" fmla="*/ 5045818 h 5045818"/>
              <a:gd name="connsiteX4" fmla="*/ 0 w 9144000"/>
              <a:gd name="connsiteY4" fmla="*/ 4026877 h 5045818"/>
              <a:gd name="connsiteX5" fmla="*/ 0 w 9144000"/>
              <a:gd name="connsiteY5" fmla="*/ 0 h 5045818"/>
              <a:gd name="connsiteX0" fmla="*/ 0 w 9144000"/>
              <a:gd name="connsiteY0" fmla="*/ 0 h 5026954"/>
              <a:gd name="connsiteX1" fmla="*/ 9144000 w 9144000"/>
              <a:gd name="connsiteY1" fmla="*/ 0 h 5026954"/>
              <a:gd name="connsiteX2" fmla="*/ 9144000 w 9144000"/>
              <a:gd name="connsiteY2" fmla="*/ 4026877 h 5026954"/>
              <a:gd name="connsiteX3" fmla="*/ 4603617 w 9144000"/>
              <a:gd name="connsiteY3" fmla="*/ 5026954 h 5026954"/>
              <a:gd name="connsiteX4" fmla="*/ 0 w 9144000"/>
              <a:gd name="connsiteY4" fmla="*/ 4026877 h 5026954"/>
              <a:gd name="connsiteX5" fmla="*/ 0 w 9144000"/>
              <a:gd name="connsiteY5" fmla="*/ 0 h 5026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5026954">
                <a:moveTo>
                  <a:pt x="0" y="0"/>
                </a:moveTo>
                <a:lnTo>
                  <a:pt x="9144000" y="0"/>
                </a:lnTo>
                <a:lnTo>
                  <a:pt x="9144000" y="4026877"/>
                </a:lnTo>
                <a:lnTo>
                  <a:pt x="4603617" y="5026954"/>
                </a:lnTo>
                <a:lnTo>
                  <a:pt x="0" y="4026877"/>
                </a:lnTo>
                <a:lnTo>
                  <a:pt x="0" y="0"/>
                </a:lnTo>
                <a:close/>
              </a:path>
            </a:pathLst>
          </a:custGeom>
          <a:solidFill>
            <a:srgbClr val="5482A3">
              <a:alpha val="80000"/>
            </a:srgbClr>
          </a:solidFill>
          <a:ln>
            <a:noFill/>
          </a:ln>
          <a:effectLst>
            <a:outerShdw blurRad="50800" dist="76200" dir="5400000" algn="t"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 name="TextBox 1"/>
          <p:cNvSpPr txBox="1">
            <a:spLocks noChangeArrowheads="1"/>
          </p:cNvSpPr>
          <p:nvPr/>
        </p:nvSpPr>
        <p:spPr bwMode="auto">
          <a:xfrm>
            <a:off x="271851" y="2109618"/>
            <a:ext cx="8723871" cy="2308324"/>
          </a:xfrm>
          <a:prstGeom prst="rect">
            <a:avLst/>
          </a:prstGeom>
          <a:noFill/>
          <a:ln w="9525">
            <a:noFill/>
            <a:miter lim="800000"/>
            <a:headEnd/>
            <a:tailEnd/>
          </a:ln>
        </p:spPr>
        <p:txBody>
          <a:bodyPr wrap="square">
            <a:spAutoFit/>
          </a:bodyPr>
          <a:lstStyle/>
          <a:p>
            <a:pPr algn="ctr">
              <a:lnSpc>
                <a:spcPct val="150000"/>
              </a:lnSpc>
            </a:pPr>
            <a:r>
              <a:rPr lang="en-US" altLang="zh-CN" sz="8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rPr>
              <a:t>6.3 </a:t>
            </a:r>
            <a:r>
              <a:rPr lang="zh-CN" altLang="en-US" sz="9600" b="1" dirty="0">
                <a:solidFill>
                  <a:schemeClr val="bg1"/>
                </a:solidFill>
                <a:latin typeface="隶书" panose="02010509060101010101" pitchFamily="49" charset="-122"/>
                <a:ea typeface="隶书" panose="02010509060101010101" pitchFamily="49" charset="-122"/>
              </a:rPr>
              <a:t>贝叶斯学习</a:t>
            </a:r>
          </a:p>
        </p:txBody>
      </p:sp>
      <p:pic>
        <p:nvPicPr>
          <p:cNvPr id="5" name="图片 4"/>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85355" y="209796"/>
            <a:ext cx="3288870" cy="880947"/>
          </a:xfrm>
          <a:prstGeom prst="rect">
            <a:avLst/>
          </a:prstGeom>
        </p:spPr>
      </p:pic>
    </p:spTree>
    <p:extLst>
      <p:ext uri="{BB962C8B-B14F-4D97-AF65-F5344CB8AC3E}">
        <p14:creationId xmlns:p14="http://schemas.microsoft.com/office/powerpoint/2010/main" val="1320448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title"/>
          </p:nvPr>
        </p:nvSpPr>
        <p:spPr>
          <a:xfrm>
            <a:off x="1141581" y="519654"/>
            <a:ext cx="6842125" cy="639762"/>
          </a:xfrm>
        </p:spPr>
        <p:txBody>
          <a:bodyPr>
            <a:noAutofit/>
          </a:bodyPr>
          <a:lstStyle/>
          <a:p>
            <a:pPr eaLnBrk="1" fontAlgn="auto" hangingPunct="1">
              <a:spcAft>
                <a:spcPts val="0"/>
              </a:spcAft>
              <a:defRPr/>
            </a:pPr>
            <a:r>
              <a:rPr lang="zh-CN" b="1" dirty="0">
                <a:sym typeface="Arial" charset="0"/>
              </a:rPr>
              <a:t>贝叶斯分类器</a:t>
            </a:r>
            <a:r>
              <a:rPr lang="zh-CN" altLang="en-US" b="1" dirty="0">
                <a:sym typeface="Arial" charset="0"/>
              </a:rPr>
              <a:t>示例</a:t>
            </a:r>
            <a:endParaRPr lang="zh-CN" b="1" dirty="0">
              <a:sym typeface="Arial" charset="0"/>
            </a:endParaRPr>
          </a:p>
        </p:txBody>
      </p:sp>
      <p:sp>
        <p:nvSpPr>
          <p:cNvPr id="24578" name="Rectangle 2"/>
          <p:cNvSpPr>
            <a:spLocks noGrp="1" noChangeArrowheads="1"/>
          </p:cNvSpPr>
          <p:nvPr>
            <p:ph idx="1"/>
          </p:nvPr>
        </p:nvSpPr>
        <p:spPr/>
        <p:txBody>
          <a:bodyPr/>
          <a:lstStyle/>
          <a:p>
            <a:pPr eaLnBrk="1" hangingPunct="1">
              <a:buFontTx/>
              <a:buNone/>
            </a:pPr>
            <a:r>
              <a:rPr lang="zh-CN" altLang="en-US" b="1" dirty="0">
                <a:latin typeface="微软雅黑" panose="020B0503020204020204" pitchFamily="34" charset="-122"/>
                <a:ea typeface="微软雅黑" panose="020B0503020204020204" pitchFamily="34" charset="-122"/>
              </a:rPr>
              <a:t>例</a:t>
            </a:r>
            <a:r>
              <a:rPr lang="en-US" altLang="zh-CN" b="1"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设对于数据</a:t>
            </a:r>
            <a:r>
              <a:rPr lang="en-US" altLang="zh-CN" sz="2800" dirty="0">
                <a:latin typeface="微软雅黑" panose="020B0503020204020204" pitchFamily="34" charset="-122"/>
                <a:ea typeface="微软雅黑" panose="020B0503020204020204" pitchFamily="34" charset="-122"/>
              </a:rPr>
              <a:t>d</a:t>
            </a:r>
            <a:r>
              <a:rPr lang="zh-CN" altLang="en-US" sz="2800" dirty="0">
                <a:latin typeface="微软雅黑" panose="020B0503020204020204" pitchFamily="34" charset="-122"/>
                <a:ea typeface="微软雅黑" panose="020B0503020204020204" pitchFamily="34" charset="-122"/>
              </a:rPr>
              <a:t>有假设</a:t>
            </a:r>
            <a:r>
              <a:rPr lang="en-US" altLang="zh-CN" sz="2800" dirty="0">
                <a:latin typeface="微软雅黑" panose="020B0503020204020204" pitchFamily="34" charset="-122"/>
                <a:ea typeface="微软雅黑" panose="020B0503020204020204" pitchFamily="34" charset="-122"/>
              </a:rPr>
              <a:t>h</a:t>
            </a:r>
            <a:r>
              <a:rPr lang="en-US" altLang="zh-CN" sz="2800" baseline="-250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h</a:t>
            </a:r>
            <a:r>
              <a:rPr lang="en-US" altLang="zh-CN" sz="2800" baseline="-250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h</a:t>
            </a:r>
            <a:r>
              <a:rPr lang="en-US" altLang="zh-CN" sz="2800" baseline="-250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。它们的先验概率分别是</a:t>
            </a:r>
          </a:p>
          <a:p>
            <a:pPr eaLnBrk="1" hangingPunct="1">
              <a:buFontTx/>
              <a:buNone/>
            </a:pPr>
            <a:r>
              <a:rPr lang="zh-CN" altLang="en-US" sz="3200" dirty="0">
                <a:solidFill>
                  <a:schemeClr val="tx1"/>
                </a:solidFill>
                <a:latin typeface="宋体" charset="-122"/>
                <a:ea typeface="宋体" charset="-122"/>
              </a:rPr>
              <a:t>	</a:t>
            </a:r>
            <a:r>
              <a:rPr lang="en-US" altLang="zh-CN" sz="3200" dirty="0">
                <a:solidFill>
                  <a:schemeClr val="tx1"/>
                </a:solidFill>
                <a:latin typeface="宋体" charset="-122"/>
                <a:ea typeface="宋体" charset="-122"/>
              </a:rPr>
              <a:t>P(h1)=0.3</a:t>
            </a:r>
            <a:r>
              <a:rPr lang="zh-CN" altLang="en-US" sz="3200" dirty="0">
                <a:solidFill>
                  <a:schemeClr val="tx1"/>
                </a:solidFill>
                <a:latin typeface="宋体" charset="-122"/>
                <a:ea typeface="宋体" charset="-122"/>
              </a:rPr>
              <a:t>，</a:t>
            </a:r>
            <a:r>
              <a:rPr lang="en-US" altLang="zh-CN" sz="3200" dirty="0">
                <a:solidFill>
                  <a:schemeClr val="tx1"/>
                </a:solidFill>
                <a:latin typeface="宋体" charset="-122"/>
                <a:ea typeface="宋体" charset="-122"/>
              </a:rPr>
              <a:t>P(h2)=0.3</a:t>
            </a:r>
            <a:r>
              <a:rPr lang="zh-CN" altLang="en-US" sz="3200" dirty="0">
                <a:solidFill>
                  <a:schemeClr val="tx1"/>
                </a:solidFill>
                <a:latin typeface="宋体" charset="-122"/>
                <a:ea typeface="宋体" charset="-122"/>
              </a:rPr>
              <a:t>，</a:t>
            </a:r>
            <a:r>
              <a:rPr lang="en-US" altLang="zh-CN" sz="3200" dirty="0">
                <a:solidFill>
                  <a:schemeClr val="tx1"/>
                </a:solidFill>
                <a:latin typeface="宋体" charset="-122"/>
                <a:ea typeface="宋体" charset="-122"/>
              </a:rPr>
              <a:t>P(h3)=0.4</a:t>
            </a:r>
            <a:r>
              <a:rPr lang="zh-CN" altLang="en-US" sz="3200" dirty="0">
                <a:solidFill>
                  <a:schemeClr val="tx1"/>
                </a:solidFill>
                <a:latin typeface="宋体" charset="-122"/>
                <a:ea typeface="宋体" charset="-122"/>
              </a:rPr>
              <a:t>。</a:t>
            </a:r>
          </a:p>
          <a:p>
            <a:pPr eaLnBrk="1" hangingPunct="1">
              <a:buFontTx/>
              <a:buNone/>
            </a:pPr>
            <a:r>
              <a:rPr lang="zh-CN" altLang="en-US" sz="3200" dirty="0">
                <a:solidFill>
                  <a:schemeClr val="tx1"/>
                </a:solidFill>
                <a:latin typeface="宋体" charset="-122"/>
                <a:ea typeface="宋体" charset="-122"/>
              </a:rPr>
              <a:t>	并且已知</a:t>
            </a:r>
          </a:p>
          <a:p>
            <a:pPr eaLnBrk="1" hangingPunct="1">
              <a:buFontTx/>
              <a:buNone/>
            </a:pPr>
            <a:r>
              <a:rPr lang="zh-CN" altLang="en-US" sz="3200" dirty="0">
                <a:solidFill>
                  <a:schemeClr val="tx1"/>
                </a:solidFill>
                <a:latin typeface="宋体" charset="-122"/>
                <a:ea typeface="宋体" charset="-122"/>
              </a:rPr>
              <a:t>	</a:t>
            </a:r>
            <a:r>
              <a:rPr lang="en-US" altLang="zh-CN" sz="3200" dirty="0">
                <a:solidFill>
                  <a:schemeClr val="tx1"/>
                </a:solidFill>
                <a:latin typeface="宋体" charset="-122"/>
                <a:ea typeface="宋体" charset="-122"/>
              </a:rPr>
              <a:t>P(d|h1)=0.5</a:t>
            </a:r>
            <a:r>
              <a:rPr lang="zh-CN" altLang="en-US" sz="3200" dirty="0">
                <a:solidFill>
                  <a:schemeClr val="tx1"/>
                </a:solidFill>
                <a:latin typeface="宋体" charset="-122"/>
                <a:ea typeface="宋体" charset="-122"/>
              </a:rPr>
              <a:t>，</a:t>
            </a:r>
            <a:r>
              <a:rPr lang="en-US" altLang="zh-CN" sz="3200" dirty="0">
                <a:solidFill>
                  <a:schemeClr val="tx1"/>
                </a:solidFill>
                <a:latin typeface="宋体" charset="-122"/>
                <a:ea typeface="宋体" charset="-122"/>
              </a:rPr>
              <a:t>P(d|h2)=0.3</a:t>
            </a:r>
            <a:r>
              <a:rPr lang="zh-CN" altLang="en-US" sz="3200" dirty="0">
                <a:solidFill>
                  <a:schemeClr val="tx1"/>
                </a:solidFill>
                <a:latin typeface="宋体" charset="-122"/>
                <a:ea typeface="宋体" charset="-122"/>
              </a:rPr>
              <a:t>，</a:t>
            </a:r>
            <a:r>
              <a:rPr lang="en-US" altLang="zh-CN" sz="3200" dirty="0">
                <a:solidFill>
                  <a:schemeClr val="tx1"/>
                </a:solidFill>
                <a:latin typeface="宋体" charset="-122"/>
                <a:ea typeface="宋体" charset="-122"/>
              </a:rPr>
              <a:t>P(d|h3)=0.2</a:t>
            </a:r>
            <a:r>
              <a:rPr lang="zh-CN" altLang="en-US" sz="3200" dirty="0">
                <a:solidFill>
                  <a:schemeClr val="tx1"/>
                </a:solidFill>
                <a:latin typeface="宋体" charset="-122"/>
                <a:ea typeface="宋体" charset="-122"/>
              </a:rPr>
              <a:t>。</a:t>
            </a:r>
          </a:p>
          <a:p>
            <a:pPr eaLnBrk="1" hangingPunct="1">
              <a:buFontTx/>
              <a:buNone/>
            </a:pPr>
            <a:r>
              <a:rPr lang="zh-CN" altLang="en-US" sz="3200" dirty="0">
                <a:solidFill>
                  <a:schemeClr val="tx1"/>
                </a:solidFill>
                <a:latin typeface="宋体" charset="-122"/>
                <a:ea typeface="宋体" charset="-122"/>
              </a:rPr>
              <a:t>	又已知在分类集合</a:t>
            </a:r>
            <a:r>
              <a:rPr lang="en-US" altLang="zh-CN" sz="3200" dirty="0">
                <a:solidFill>
                  <a:schemeClr val="tx1"/>
                </a:solidFill>
                <a:latin typeface="宋体" charset="-122"/>
                <a:ea typeface="宋体" charset="-122"/>
              </a:rPr>
              <a:t>V={</a:t>
            </a:r>
            <a:r>
              <a:rPr lang="zh-CN" altLang="en-US" sz="3200" dirty="0">
                <a:solidFill>
                  <a:schemeClr val="tx1"/>
                </a:solidFill>
                <a:latin typeface="宋体" charset="-122"/>
                <a:ea typeface="宋体" charset="-122"/>
              </a:rPr>
              <a:t>＋，－</a:t>
            </a:r>
            <a:r>
              <a:rPr lang="en-US" altLang="zh-CN" sz="3200" dirty="0">
                <a:solidFill>
                  <a:schemeClr val="tx1"/>
                </a:solidFill>
                <a:latin typeface="宋体" charset="-122"/>
                <a:ea typeface="宋体" charset="-122"/>
              </a:rPr>
              <a:t>}</a:t>
            </a:r>
            <a:r>
              <a:rPr lang="zh-CN" altLang="en-US" sz="3200" dirty="0">
                <a:solidFill>
                  <a:schemeClr val="tx1"/>
                </a:solidFill>
                <a:latin typeface="宋体" charset="-122"/>
                <a:ea typeface="宋体" charset="-122"/>
              </a:rPr>
              <a:t>上数据</a:t>
            </a:r>
            <a:r>
              <a:rPr lang="en-US" altLang="zh-CN" sz="3200" dirty="0">
                <a:solidFill>
                  <a:schemeClr val="tx1"/>
                </a:solidFill>
                <a:latin typeface="宋体" charset="-122"/>
                <a:ea typeface="宋体" charset="-122"/>
              </a:rPr>
              <a:t>d</a:t>
            </a:r>
            <a:r>
              <a:rPr lang="zh-CN" altLang="en-US" sz="3200" dirty="0">
                <a:solidFill>
                  <a:schemeClr val="tx1"/>
                </a:solidFill>
                <a:latin typeface="宋体" charset="-122"/>
                <a:ea typeface="宋体" charset="-122"/>
              </a:rPr>
              <a:t>被</a:t>
            </a:r>
            <a:r>
              <a:rPr lang="en-US" altLang="zh-CN" sz="3200" dirty="0">
                <a:solidFill>
                  <a:schemeClr val="tx1"/>
                </a:solidFill>
                <a:latin typeface="宋体" charset="-122"/>
                <a:ea typeface="宋体" charset="-122"/>
              </a:rPr>
              <a:t>h1</a:t>
            </a:r>
            <a:r>
              <a:rPr lang="zh-CN" altLang="en-US" sz="3200" dirty="0">
                <a:solidFill>
                  <a:schemeClr val="tx1"/>
                </a:solidFill>
                <a:latin typeface="宋体" charset="-122"/>
                <a:ea typeface="宋体" charset="-122"/>
              </a:rPr>
              <a:t>分类为正，被</a:t>
            </a:r>
            <a:r>
              <a:rPr lang="en-US" altLang="zh-CN" sz="3200" dirty="0">
                <a:solidFill>
                  <a:schemeClr val="tx1"/>
                </a:solidFill>
                <a:latin typeface="宋体" charset="-122"/>
                <a:ea typeface="宋体" charset="-122"/>
              </a:rPr>
              <a:t>h2</a:t>
            </a:r>
            <a:r>
              <a:rPr lang="zh-CN" altLang="en-US" sz="3200" dirty="0">
                <a:solidFill>
                  <a:schemeClr val="tx1"/>
                </a:solidFill>
                <a:latin typeface="宋体" charset="-122"/>
                <a:ea typeface="宋体" charset="-122"/>
              </a:rPr>
              <a:t>和</a:t>
            </a:r>
            <a:r>
              <a:rPr lang="en-US" altLang="zh-CN" sz="3200" dirty="0">
                <a:solidFill>
                  <a:schemeClr val="tx1"/>
                </a:solidFill>
                <a:latin typeface="宋体" charset="-122"/>
                <a:ea typeface="宋体" charset="-122"/>
              </a:rPr>
              <a:t>h3</a:t>
            </a:r>
            <a:r>
              <a:rPr lang="zh-CN" altLang="en-US" sz="3200" dirty="0">
                <a:solidFill>
                  <a:schemeClr val="tx1"/>
                </a:solidFill>
                <a:latin typeface="宋体" charset="-122"/>
                <a:ea typeface="宋体" charset="-122"/>
              </a:rPr>
              <a:t>分类为负。请分别依据</a:t>
            </a:r>
            <a:r>
              <a:rPr lang="en-US" altLang="zh-CN" sz="3200" dirty="0">
                <a:solidFill>
                  <a:schemeClr val="tx1"/>
                </a:solidFill>
                <a:latin typeface="宋体" charset="-122"/>
                <a:ea typeface="宋体" charset="-122"/>
              </a:rPr>
              <a:t>MAP</a:t>
            </a:r>
            <a:r>
              <a:rPr lang="zh-CN" altLang="en-US" sz="3200" dirty="0">
                <a:solidFill>
                  <a:schemeClr val="tx1"/>
                </a:solidFill>
                <a:latin typeface="宋体" charset="-122"/>
                <a:ea typeface="宋体" charset="-122"/>
              </a:rPr>
              <a:t>假设和贝叶斯最优分类器对数据</a:t>
            </a:r>
            <a:r>
              <a:rPr lang="en-US" altLang="zh-CN" sz="3200" dirty="0">
                <a:solidFill>
                  <a:schemeClr val="tx1"/>
                </a:solidFill>
                <a:latin typeface="宋体" charset="-122"/>
                <a:ea typeface="宋体" charset="-122"/>
              </a:rPr>
              <a:t>d</a:t>
            </a:r>
            <a:r>
              <a:rPr lang="zh-CN" altLang="en-US" sz="3200" dirty="0">
                <a:solidFill>
                  <a:schemeClr val="tx1"/>
                </a:solidFill>
                <a:latin typeface="宋体" charset="-122"/>
                <a:ea typeface="宋体" charset="-122"/>
              </a:rPr>
              <a:t>进行分类。</a:t>
            </a:r>
          </a:p>
        </p:txBody>
      </p:sp>
      <p:sp>
        <p:nvSpPr>
          <p:cNvPr id="4" name="灯片编号占位符 5"/>
          <p:cNvSpPr>
            <a:spLocks noGrp="1"/>
          </p:cNvSpPr>
          <p:nvPr>
            <p:ph type="sldNum" sz="quarter" idx="12"/>
          </p:nvPr>
        </p:nvSpPr>
        <p:spPr/>
        <p:txBody>
          <a:bodyPr/>
          <a:lstStyle/>
          <a:p>
            <a:pPr>
              <a:defRPr/>
            </a:pPr>
            <a:fld id="{1A5D0524-F88C-497F-AFA0-FF67DBC3183D}" type="slidenum">
              <a:rPr lang="zh-CN" altLang="en-US"/>
              <a:pPr>
                <a:defRPr/>
              </a:pPr>
              <a:t>20</a:t>
            </a:fld>
            <a:endParaRPr lang="en-US"/>
          </a:p>
        </p:txBody>
      </p:sp>
    </p:spTree>
    <p:extLst>
      <p:ext uri="{BB962C8B-B14F-4D97-AF65-F5344CB8AC3E}">
        <p14:creationId xmlns:p14="http://schemas.microsoft.com/office/powerpoint/2010/main" val="23384638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anim calcmode="lin" valueType="num">
                                      <p:cBhvr additive="base">
                                        <p:cTn id="7" dur="500" fill="hold"/>
                                        <p:tgtEl>
                                          <p:spTgt spid="2457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8">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4578">
                                            <p:txEl>
                                              <p:pRg st="1" end="1"/>
                                            </p:txEl>
                                          </p:spTgt>
                                        </p:tgtEl>
                                        <p:attrNameLst>
                                          <p:attrName>style.visibility</p:attrName>
                                        </p:attrNameLst>
                                      </p:cBhvr>
                                      <p:to>
                                        <p:strVal val="visible"/>
                                      </p:to>
                                    </p:set>
                                    <p:anim calcmode="lin" valueType="num">
                                      <p:cBhvr additive="base">
                                        <p:cTn id="12" dur="500" fill="hold"/>
                                        <p:tgtEl>
                                          <p:spTgt spid="24578">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4578">
                                            <p:txEl>
                                              <p:pRg st="1" end="1"/>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24578">
                                            <p:txEl>
                                              <p:pRg st="2" end="2"/>
                                            </p:txEl>
                                          </p:spTgt>
                                        </p:tgtEl>
                                        <p:attrNameLst>
                                          <p:attrName>style.visibility</p:attrName>
                                        </p:attrNameLst>
                                      </p:cBhvr>
                                      <p:to>
                                        <p:strVal val="visible"/>
                                      </p:to>
                                    </p:set>
                                    <p:anim calcmode="lin" valueType="num">
                                      <p:cBhvr additive="base">
                                        <p:cTn id="17" dur="500" fill="hold"/>
                                        <p:tgtEl>
                                          <p:spTgt spid="2457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4578">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nodeType="afterEffect">
                                  <p:stCondLst>
                                    <p:cond delay="0"/>
                                  </p:stCondLst>
                                  <p:childTnLst>
                                    <p:set>
                                      <p:cBhvr>
                                        <p:cTn id="21" dur="1" fill="hold">
                                          <p:stCondLst>
                                            <p:cond delay="0"/>
                                          </p:stCondLst>
                                        </p:cTn>
                                        <p:tgtEl>
                                          <p:spTgt spid="24578">
                                            <p:txEl>
                                              <p:pRg st="3" end="3"/>
                                            </p:txEl>
                                          </p:spTgt>
                                        </p:tgtEl>
                                        <p:attrNameLst>
                                          <p:attrName>style.visibility</p:attrName>
                                        </p:attrNameLst>
                                      </p:cBhvr>
                                      <p:to>
                                        <p:strVal val="visible"/>
                                      </p:to>
                                    </p:set>
                                    <p:anim calcmode="lin" valueType="num">
                                      <p:cBhvr additive="base">
                                        <p:cTn id="22" dur="500" fill="hold"/>
                                        <p:tgtEl>
                                          <p:spTgt spid="24578">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4578">
                                            <p:txEl>
                                              <p:pRg st="3" end="3"/>
                                            </p:txEl>
                                          </p:spTgt>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nodeType="afterEffect">
                                  <p:stCondLst>
                                    <p:cond delay="0"/>
                                  </p:stCondLst>
                                  <p:childTnLst>
                                    <p:set>
                                      <p:cBhvr>
                                        <p:cTn id="26" dur="1" fill="hold">
                                          <p:stCondLst>
                                            <p:cond delay="0"/>
                                          </p:stCondLst>
                                        </p:cTn>
                                        <p:tgtEl>
                                          <p:spTgt spid="24578">
                                            <p:txEl>
                                              <p:pRg st="4" end="4"/>
                                            </p:txEl>
                                          </p:spTgt>
                                        </p:tgtEl>
                                        <p:attrNameLst>
                                          <p:attrName>style.visibility</p:attrName>
                                        </p:attrNameLst>
                                      </p:cBhvr>
                                      <p:to>
                                        <p:strVal val="visible"/>
                                      </p:to>
                                    </p:set>
                                    <p:anim calcmode="lin" valueType="num">
                                      <p:cBhvr additive="base">
                                        <p:cTn id="27" dur="500" fill="hold"/>
                                        <p:tgtEl>
                                          <p:spTgt spid="24578">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457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idx="1"/>
          </p:nvPr>
        </p:nvSpPr>
        <p:spPr/>
        <p:txBody>
          <a:bodyPr/>
          <a:lstStyle/>
          <a:p>
            <a:pPr eaLnBrk="1" hangingPunct="1">
              <a:buFontTx/>
              <a:buNone/>
            </a:pPr>
            <a:r>
              <a:rPr lang="zh-CN" altLang="en-US" dirty="0">
                <a:latin typeface="宋体" charset="-122"/>
                <a:ea typeface="宋体" charset="-122"/>
              </a:rPr>
              <a:t>解：先分别计算出假设</a:t>
            </a:r>
            <a:r>
              <a:rPr lang="en-US" altLang="zh-CN" dirty="0">
                <a:latin typeface="宋体" charset="-122"/>
                <a:ea typeface="宋体" charset="-122"/>
              </a:rPr>
              <a:t>h</a:t>
            </a:r>
            <a:r>
              <a:rPr lang="en-US" altLang="zh-CN" sz="2800" baseline="-25000" dirty="0">
                <a:latin typeface="宋体" charset="-122"/>
                <a:ea typeface="宋体" charset="-122"/>
              </a:rPr>
              <a:t>1</a:t>
            </a:r>
            <a:r>
              <a:rPr lang="zh-CN" altLang="en-US" dirty="0">
                <a:latin typeface="宋体" charset="-122"/>
                <a:ea typeface="宋体" charset="-122"/>
              </a:rPr>
              <a:t>，</a:t>
            </a:r>
            <a:r>
              <a:rPr lang="en-US" altLang="zh-CN" dirty="0">
                <a:latin typeface="宋体" charset="-122"/>
                <a:ea typeface="宋体" charset="-122"/>
              </a:rPr>
              <a:t>h</a:t>
            </a:r>
            <a:r>
              <a:rPr lang="en-US" altLang="zh-CN" sz="2800" baseline="-25000" dirty="0">
                <a:latin typeface="宋体" charset="-122"/>
                <a:ea typeface="宋体" charset="-122"/>
              </a:rPr>
              <a:t>2</a:t>
            </a:r>
            <a:r>
              <a:rPr lang="zh-CN" altLang="en-US" dirty="0">
                <a:latin typeface="宋体" charset="-122"/>
                <a:ea typeface="宋体" charset="-122"/>
              </a:rPr>
              <a:t>，</a:t>
            </a:r>
            <a:r>
              <a:rPr lang="en-US" altLang="zh-CN" dirty="0">
                <a:latin typeface="宋体" charset="-122"/>
                <a:ea typeface="宋体" charset="-122"/>
              </a:rPr>
              <a:t>h</a:t>
            </a:r>
            <a:r>
              <a:rPr lang="en-US" altLang="zh-CN" sz="2800" baseline="-25000" dirty="0">
                <a:latin typeface="宋体" charset="-122"/>
                <a:ea typeface="宋体" charset="-122"/>
              </a:rPr>
              <a:t>3</a:t>
            </a:r>
            <a:r>
              <a:rPr lang="zh-CN" altLang="en-US" dirty="0">
                <a:latin typeface="宋体" charset="-122"/>
                <a:ea typeface="宋体" charset="-122"/>
              </a:rPr>
              <a:t>的后验概率如下。</a:t>
            </a:r>
          </a:p>
          <a:p>
            <a:pPr eaLnBrk="1" hangingPunct="1"/>
            <a:endParaRPr lang="zh-CN" altLang="en-US" dirty="0">
              <a:latin typeface="宋体" charset="-122"/>
              <a:ea typeface="宋体" charset="-122"/>
            </a:endParaRPr>
          </a:p>
          <a:p>
            <a:pPr eaLnBrk="1" hangingPunct="1"/>
            <a:endParaRPr lang="zh-CN" altLang="en-US" dirty="0">
              <a:latin typeface="宋体" charset="-122"/>
              <a:ea typeface="宋体" charset="-122"/>
            </a:endParaRPr>
          </a:p>
          <a:p>
            <a:pPr eaLnBrk="1" hangingPunct="1"/>
            <a:endParaRPr lang="zh-CN" altLang="en-US" dirty="0">
              <a:latin typeface="宋体" charset="-122"/>
              <a:ea typeface="宋体" charset="-122"/>
            </a:endParaRPr>
          </a:p>
          <a:p>
            <a:pPr eaLnBrk="1" hangingPunct="1"/>
            <a:endParaRPr lang="en-US" altLang="zh-CN" dirty="0">
              <a:latin typeface="宋体" charset="-122"/>
              <a:ea typeface="宋体" charset="-122"/>
            </a:endParaRPr>
          </a:p>
          <a:p>
            <a:pPr eaLnBrk="1" hangingPunct="1"/>
            <a:endParaRPr lang="en-US" altLang="zh-CN" dirty="0">
              <a:latin typeface="宋体" charset="-122"/>
              <a:ea typeface="宋体" charset="-122"/>
            </a:endParaRPr>
          </a:p>
          <a:p>
            <a:pPr eaLnBrk="1" hangingPunct="1"/>
            <a:endParaRPr lang="zh-CN" altLang="en-US" dirty="0">
              <a:latin typeface="宋体" charset="-122"/>
              <a:ea typeface="宋体" charset="-122"/>
            </a:endParaRPr>
          </a:p>
          <a:p>
            <a:pPr eaLnBrk="1" hangingPunct="1">
              <a:buFontTx/>
              <a:buNone/>
            </a:pPr>
            <a:r>
              <a:rPr lang="zh-CN" altLang="en-US" dirty="0">
                <a:latin typeface="宋体" charset="-122"/>
                <a:ea typeface="宋体" charset="-122"/>
              </a:rPr>
              <a:t>	</a:t>
            </a:r>
            <a:r>
              <a:rPr lang="zh-CN" altLang="en-US" dirty="0">
                <a:latin typeface="微软雅黑" panose="020B0503020204020204" pitchFamily="34" charset="-122"/>
                <a:ea typeface="微软雅黑" panose="020B0503020204020204" pitchFamily="34" charset="-122"/>
              </a:rPr>
              <a:t>那么依据</a:t>
            </a:r>
            <a:r>
              <a:rPr lang="en-US" altLang="zh-CN" dirty="0">
                <a:latin typeface="微软雅黑" panose="020B0503020204020204" pitchFamily="34" charset="-122"/>
                <a:ea typeface="微软雅黑" panose="020B0503020204020204" pitchFamily="34" charset="-122"/>
              </a:rPr>
              <a:t>MAP</a:t>
            </a:r>
            <a:r>
              <a:rPr lang="zh-CN" altLang="en-US" dirty="0">
                <a:latin typeface="微软雅黑" panose="020B0503020204020204" pitchFamily="34" charset="-122"/>
                <a:ea typeface="微软雅黑" panose="020B0503020204020204" pitchFamily="34" charset="-122"/>
              </a:rPr>
              <a:t>假设，</a:t>
            </a:r>
            <a:r>
              <a:rPr lang="en-US" altLang="zh-CN" dirty="0">
                <a:latin typeface="微软雅黑" panose="020B0503020204020204" pitchFamily="34" charset="-122"/>
                <a:ea typeface="微软雅黑" panose="020B0503020204020204" pitchFamily="34" charset="-122"/>
              </a:rPr>
              <a:t>h</a:t>
            </a:r>
            <a:r>
              <a:rPr lang="en-US" altLang="zh-CN" sz="2800" baseline="-25000"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是最优假设，所以数据</a:t>
            </a:r>
            <a:r>
              <a:rPr lang="en-US" altLang="zh-CN"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应分类为</a:t>
            </a:r>
            <a:r>
              <a:rPr lang="zh-CN" altLang="en-US" dirty="0">
                <a:solidFill>
                  <a:srgbClr val="0000FF"/>
                </a:solidFill>
                <a:latin typeface="微软雅黑" panose="020B0503020204020204" pitchFamily="34" charset="-122"/>
                <a:ea typeface="微软雅黑" panose="020B0503020204020204" pitchFamily="34" charset="-122"/>
              </a:rPr>
              <a:t>正</a:t>
            </a:r>
            <a:r>
              <a:rPr lang="zh-CN" altLang="en-US" dirty="0">
                <a:latin typeface="微软雅黑" panose="020B0503020204020204" pitchFamily="34" charset="-122"/>
                <a:ea typeface="微软雅黑" panose="020B0503020204020204" pitchFamily="34" charset="-122"/>
              </a:rPr>
              <a:t>。</a:t>
            </a:r>
          </a:p>
        </p:txBody>
      </p:sp>
      <p:sp>
        <p:nvSpPr>
          <p:cNvPr id="8" name="灯片编号占位符 5"/>
          <p:cNvSpPr>
            <a:spLocks noGrp="1"/>
          </p:cNvSpPr>
          <p:nvPr>
            <p:ph type="sldNum" sz="quarter" idx="12"/>
          </p:nvPr>
        </p:nvSpPr>
        <p:spPr/>
        <p:txBody>
          <a:bodyPr/>
          <a:lstStyle/>
          <a:p>
            <a:pPr>
              <a:defRPr/>
            </a:pPr>
            <a:fld id="{FD3628D4-FCD9-466E-A1F8-9D256E2F3FE4}" type="slidenum">
              <a:rPr lang="zh-CN" altLang="en-US"/>
              <a:pPr>
                <a:defRPr/>
              </a:pPr>
              <a:t>21</a:t>
            </a:fld>
            <a:endParaRPr lang="en-US"/>
          </a:p>
        </p:txBody>
      </p:sp>
      <p:graphicFrame>
        <p:nvGraphicFramePr>
          <p:cNvPr id="25603" name="Object 3"/>
          <p:cNvGraphicFramePr>
            <a:graphicFrameLocks noChangeAspect="1"/>
          </p:cNvGraphicFramePr>
          <p:nvPr/>
        </p:nvGraphicFramePr>
        <p:xfrm>
          <a:off x="1331913" y="3306763"/>
          <a:ext cx="6553200" cy="703262"/>
        </p:xfrm>
        <a:graphic>
          <a:graphicData uri="http://schemas.openxmlformats.org/presentationml/2006/ole">
            <mc:AlternateContent xmlns:mc="http://schemas.openxmlformats.org/markup-compatibility/2006">
              <mc:Choice xmlns:v="urn:schemas-microsoft-com:vml" Requires="v">
                <p:oleObj r:id="rId2" imgW="4062554" imgH="431930" progId="Equation.3">
                  <p:embed/>
                </p:oleObj>
              </mc:Choice>
              <mc:Fallback>
                <p:oleObj r:id="rId2" imgW="4062554" imgH="43193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3306763"/>
                        <a:ext cx="6553200"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4" name="Object 4"/>
          <p:cNvGraphicFramePr>
            <a:graphicFrameLocks noChangeAspect="1"/>
          </p:cNvGraphicFramePr>
          <p:nvPr/>
        </p:nvGraphicFramePr>
        <p:xfrm>
          <a:off x="1331913" y="4098925"/>
          <a:ext cx="6553200" cy="698500"/>
        </p:xfrm>
        <a:graphic>
          <a:graphicData uri="http://schemas.openxmlformats.org/presentationml/2006/ole">
            <mc:AlternateContent xmlns:mc="http://schemas.openxmlformats.org/markup-compatibility/2006">
              <mc:Choice xmlns:v="urn:schemas-microsoft-com:vml" Requires="v">
                <p:oleObj r:id="rId4" imgW="4049859" imgH="431930" progId="Equation.3">
                  <p:embed/>
                </p:oleObj>
              </mc:Choice>
              <mc:Fallback>
                <p:oleObj r:id="rId4" imgW="4049859" imgH="43193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4098925"/>
                        <a:ext cx="65532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6" name="Object 6"/>
          <p:cNvGraphicFramePr>
            <a:graphicFrameLocks noChangeAspect="1"/>
          </p:cNvGraphicFramePr>
          <p:nvPr/>
        </p:nvGraphicFramePr>
        <p:xfrm>
          <a:off x="1331913" y="2587625"/>
          <a:ext cx="6583362" cy="708025"/>
        </p:xfrm>
        <a:graphic>
          <a:graphicData uri="http://schemas.openxmlformats.org/presentationml/2006/ole">
            <mc:AlternateContent xmlns:mc="http://schemas.openxmlformats.org/markup-compatibility/2006">
              <mc:Choice xmlns:v="urn:schemas-microsoft-com:vml" Requires="v">
                <p:oleObj r:id="rId6" imgW="4011776" imgH="431930" progId="Equation.3">
                  <p:embed/>
                </p:oleObj>
              </mc:Choice>
              <mc:Fallback>
                <p:oleObj r:id="rId6" imgW="4011776" imgH="43193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1913" y="2587625"/>
                        <a:ext cx="65833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7" name="AutoShape 7"/>
          <p:cNvSpPr>
            <a:spLocks noChangeArrowheads="1"/>
          </p:cNvSpPr>
          <p:nvPr/>
        </p:nvSpPr>
        <p:spPr bwMode="auto">
          <a:xfrm>
            <a:off x="7740650" y="2133600"/>
            <a:ext cx="1296988" cy="504825"/>
          </a:xfrm>
          <a:prstGeom prst="wedgeRectCallout">
            <a:avLst>
              <a:gd name="adj1" fmla="val -43750"/>
              <a:gd name="adj2" fmla="val 70000"/>
            </a:avLst>
          </a:prstGeom>
          <a:solidFill>
            <a:srgbClr val="00FFFF"/>
          </a:solidFill>
          <a:ln w="9525">
            <a:solidFill>
              <a:schemeClr val="tx1"/>
            </a:solidFill>
            <a:miter lim="800000"/>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defRPr sz="3200">
                <a:solidFill>
                  <a:schemeClr val="tx1"/>
                </a:solidFill>
                <a:latin typeface="Tahoma" pitchFamily="34" charset="0"/>
                <a:ea typeface="宋体" charset="-122"/>
              </a:defRPr>
            </a:lvl2pPr>
            <a:lvl3pPr marL="1143000" indent="-228600" eaLnBrk="0" hangingPunct="0">
              <a:defRPr sz="3200">
                <a:solidFill>
                  <a:schemeClr val="tx1"/>
                </a:solidFill>
                <a:latin typeface="Tahoma" pitchFamily="34" charset="0"/>
                <a:ea typeface="宋体" charset="-122"/>
              </a:defRPr>
            </a:lvl3pPr>
            <a:lvl4pPr marL="1600200" indent="-228600" eaLnBrk="0" hangingPunct="0">
              <a:defRPr sz="3200">
                <a:solidFill>
                  <a:schemeClr val="tx1"/>
                </a:solidFill>
                <a:latin typeface="Tahoma" pitchFamily="34" charset="0"/>
                <a:ea typeface="宋体" charset="-122"/>
              </a:defRPr>
            </a:lvl4pPr>
            <a:lvl5pPr marL="2057400" indent="-228600" eaLnBrk="0" hangingPunct="0">
              <a:defRPr sz="3200">
                <a:solidFill>
                  <a:schemeClr val="tx1"/>
                </a:solidFill>
                <a:latin typeface="Tahoma" pitchFamily="34" charset="0"/>
                <a:ea typeface="宋体" charset="-122"/>
              </a:defRPr>
            </a:lvl5pPr>
            <a:lvl6pPr marL="25146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6pPr>
            <a:lvl7pPr marL="29718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7pPr>
            <a:lvl8pPr marL="34290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8pPr>
            <a:lvl9pPr marL="38862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9pPr>
          </a:lstStyle>
          <a:p>
            <a:pPr algn="l" eaLnBrk="1" hangingPunct="1">
              <a:spcBef>
                <a:spcPct val="0"/>
              </a:spcBef>
              <a:buClrTx/>
              <a:buSzTx/>
              <a:buFontTx/>
              <a:buNone/>
            </a:pPr>
            <a:r>
              <a:rPr lang="zh-CN" altLang="en-US" sz="2400">
                <a:latin typeface="Arial" charset="0"/>
              </a:rPr>
              <a:t>最优假设</a:t>
            </a:r>
          </a:p>
        </p:txBody>
      </p:sp>
      <p:sp>
        <p:nvSpPr>
          <p:cNvPr id="10" name="Rectangle 3"/>
          <p:cNvSpPr>
            <a:spLocks noGrp="1" noChangeArrowheads="1"/>
          </p:cNvSpPr>
          <p:nvPr>
            <p:ph type="title"/>
          </p:nvPr>
        </p:nvSpPr>
        <p:spPr>
          <a:xfrm>
            <a:off x="1141581" y="519654"/>
            <a:ext cx="6842125" cy="639762"/>
          </a:xfrm>
        </p:spPr>
        <p:txBody>
          <a:bodyPr>
            <a:noAutofit/>
          </a:bodyPr>
          <a:lstStyle/>
          <a:p>
            <a:pPr eaLnBrk="1" fontAlgn="auto" hangingPunct="1">
              <a:spcAft>
                <a:spcPts val="0"/>
              </a:spcAft>
              <a:defRPr/>
            </a:pPr>
            <a:r>
              <a:rPr lang="zh-CN" b="1" dirty="0">
                <a:sym typeface="Arial" charset="0"/>
              </a:rPr>
              <a:t>贝叶斯分类器</a:t>
            </a:r>
            <a:r>
              <a:rPr lang="zh-CN" altLang="en-US" b="1" dirty="0">
                <a:sym typeface="Arial" charset="0"/>
              </a:rPr>
              <a:t>示例</a:t>
            </a:r>
            <a:endParaRPr lang="zh-CN" b="1" dirty="0">
              <a:sym typeface="Arial" charset="0"/>
            </a:endParaRPr>
          </a:p>
        </p:txBody>
      </p:sp>
    </p:spTree>
    <p:extLst>
      <p:ext uri="{BB962C8B-B14F-4D97-AF65-F5344CB8AC3E}">
        <p14:creationId xmlns:p14="http://schemas.microsoft.com/office/powerpoint/2010/main" val="37981385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5606"/>
                                        </p:tgtEl>
                                        <p:attrNameLst>
                                          <p:attrName>style.visibility</p:attrName>
                                        </p:attrNameLst>
                                      </p:cBhvr>
                                      <p:to>
                                        <p:strVal val="visible"/>
                                      </p:to>
                                    </p:set>
                                    <p:anim calcmode="lin" valueType="num">
                                      <p:cBhvr additive="base">
                                        <p:cTn id="7" dur="500" fill="hold"/>
                                        <p:tgtEl>
                                          <p:spTgt spid="25606"/>
                                        </p:tgtEl>
                                        <p:attrNameLst>
                                          <p:attrName>ppt_x</p:attrName>
                                        </p:attrNameLst>
                                      </p:cBhvr>
                                      <p:tavLst>
                                        <p:tav tm="0">
                                          <p:val>
                                            <p:strVal val="0-#ppt_w/2"/>
                                          </p:val>
                                        </p:tav>
                                        <p:tav tm="100000">
                                          <p:val>
                                            <p:strVal val="#ppt_x"/>
                                          </p:val>
                                        </p:tav>
                                      </p:tavLst>
                                    </p:anim>
                                    <p:anim calcmode="lin" valueType="num">
                                      <p:cBhvr additive="base">
                                        <p:cTn id="8" dur="500" fill="hold"/>
                                        <p:tgtEl>
                                          <p:spTgt spid="2560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5603"/>
                                        </p:tgtEl>
                                        <p:attrNameLst>
                                          <p:attrName>style.visibility</p:attrName>
                                        </p:attrNameLst>
                                      </p:cBhvr>
                                      <p:to>
                                        <p:strVal val="visible"/>
                                      </p:to>
                                    </p:set>
                                    <p:anim calcmode="lin" valueType="num">
                                      <p:cBhvr additive="base">
                                        <p:cTn id="13" dur="500" fill="hold"/>
                                        <p:tgtEl>
                                          <p:spTgt spid="25603"/>
                                        </p:tgtEl>
                                        <p:attrNameLst>
                                          <p:attrName>ppt_x</p:attrName>
                                        </p:attrNameLst>
                                      </p:cBhvr>
                                      <p:tavLst>
                                        <p:tav tm="0">
                                          <p:val>
                                            <p:strVal val="0-#ppt_w/2"/>
                                          </p:val>
                                        </p:tav>
                                        <p:tav tm="100000">
                                          <p:val>
                                            <p:strVal val="#ppt_x"/>
                                          </p:val>
                                        </p:tav>
                                      </p:tavLst>
                                    </p:anim>
                                    <p:anim calcmode="lin" valueType="num">
                                      <p:cBhvr additive="base">
                                        <p:cTn id="14" dur="500" fill="hold"/>
                                        <p:tgtEl>
                                          <p:spTgt spid="2560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5604"/>
                                        </p:tgtEl>
                                        <p:attrNameLst>
                                          <p:attrName>style.visibility</p:attrName>
                                        </p:attrNameLst>
                                      </p:cBhvr>
                                      <p:to>
                                        <p:strVal val="visible"/>
                                      </p:to>
                                    </p:set>
                                    <p:anim calcmode="lin" valueType="num">
                                      <p:cBhvr additive="base">
                                        <p:cTn id="19" dur="500" fill="hold"/>
                                        <p:tgtEl>
                                          <p:spTgt spid="25604"/>
                                        </p:tgtEl>
                                        <p:attrNameLst>
                                          <p:attrName>ppt_x</p:attrName>
                                        </p:attrNameLst>
                                      </p:cBhvr>
                                      <p:tavLst>
                                        <p:tav tm="0">
                                          <p:val>
                                            <p:strVal val="0-#ppt_w/2"/>
                                          </p:val>
                                        </p:tav>
                                        <p:tav tm="100000">
                                          <p:val>
                                            <p:strVal val="#ppt_x"/>
                                          </p:val>
                                        </p:tav>
                                      </p:tavLst>
                                    </p:anim>
                                    <p:anim calcmode="lin" valueType="num">
                                      <p:cBhvr additive="base">
                                        <p:cTn id="20" dur="500" fill="hold"/>
                                        <p:tgtEl>
                                          <p:spTgt spid="2560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607"/>
                                        </p:tgtEl>
                                        <p:attrNameLst>
                                          <p:attrName>style.visibility</p:attrName>
                                        </p:attrNameLst>
                                      </p:cBhvr>
                                      <p:to>
                                        <p:strVal val="visible"/>
                                      </p:to>
                                    </p:set>
                                    <p:anim calcmode="lin" valueType="num">
                                      <p:cBhvr additive="base">
                                        <p:cTn id="25" dur="1000" fill="hold"/>
                                        <p:tgtEl>
                                          <p:spTgt spid="25607"/>
                                        </p:tgtEl>
                                        <p:attrNameLst>
                                          <p:attrName>ppt_x</p:attrName>
                                        </p:attrNameLst>
                                      </p:cBhvr>
                                      <p:tavLst>
                                        <p:tav tm="0">
                                          <p:val>
                                            <p:strVal val="#ppt_x"/>
                                          </p:val>
                                        </p:tav>
                                        <p:tav tm="100000">
                                          <p:val>
                                            <p:strVal val="#ppt_x"/>
                                          </p:val>
                                        </p:tav>
                                      </p:tavLst>
                                    </p:anim>
                                    <p:anim calcmode="lin" valueType="num">
                                      <p:cBhvr additive="base">
                                        <p:cTn id="26" dur="1000" fill="hold"/>
                                        <p:tgtEl>
                                          <p:spTgt spid="25607"/>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25602">
                                            <p:txEl>
                                              <p:pRg st="7" end="7"/>
                                            </p:txEl>
                                          </p:spTgt>
                                        </p:tgtEl>
                                        <p:attrNameLst>
                                          <p:attrName>style.visibility</p:attrName>
                                        </p:attrNameLst>
                                      </p:cBhvr>
                                      <p:to>
                                        <p:strVal val="visible"/>
                                      </p:to>
                                    </p:set>
                                    <p:animEffect transition="in" filter="blinds(horizontal)">
                                      <p:cBhvr>
                                        <p:cTn id="31" dur="1000"/>
                                        <p:tgtEl>
                                          <p:spTgt spid="2560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idx="1"/>
          </p:nvPr>
        </p:nvSpPr>
        <p:spPr>
          <a:xfrm>
            <a:off x="457200" y="1275961"/>
            <a:ext cx="8229600" cy="4940014"/>
          </a:xfrm>
        </p:spPr>
        <p:txBody>
          <a:bodyPr>
            <a:normAutofit lnSpcReduction="10000"/>
          </a:bodyPr>
          <a:lstStyle/>
          <a:p>
            <a:pPr eaLnBrk="1" hangingPunct="1">
              <a:buFontTx/>
              <a:buNone/>
            </a:pPr>
            <a:r>
              <a:rPr lang="zh-CN" altLang="en-US" dirty="0">
                <a:latin typeface="宋体" charset="-122"/>
                <a:ea typeface="宋体" charset="-122"/>
              </a:rPr>
              <a:t>	对于贝叶斯最优分类器，再计算分类概率如下。</a:t>
            </a:r>
          </a:p>
          <a:p>
            <a:pPr eaLnBrk="1" hangingPunct="1"/>
            <a:endParaRPr lang="zh-CN" altLang="en-US" dirty="0">
              <a:latin typeface="宋体" charset="-122"/>
              <a:ea typeface="宋体" charset="-122"/>
            </a:endParaRPr>
          </a:p>
          <a:p>
            <a:pPr eaLnBrk="1" hangingPunct="1"/>
            <a:endParaRPr lang="zh-CN" altLang="en-US" dirty="0">
              <a:latin typeface="宋体" charset="-122"/>
              <a:ea typeface="宋体" charset="-122"/>
            </a:endParaRPr>
          </a:p>
          <a:p>
            <a:pPr eaLnBrk="1" hangingPunct="1"/>
            <a:endParaRPr lang="zh-CN" altLang="en-US" dirty="0">
              <a:latin typeface="宋体" charset="-122"/>
              <a:ea typeface="宋体" charset="-122"/>
            </a:endParaRPr>
          </a:p>
          <a:p>
            <a:pPr eaLnBrk="1" hangingPunct="1"/>
            <a:endParaRPr lang="zh-CN" altLang="en-US" dirty="0">
              <a:latin typeface="宋体" charset="-122"/>
              <a:ea typeface="宋体" charset="-122"/>
            </a:endParaRPr>
          </a:p>
          <a:p>
            <a:pPr eaLnBrk="1" hangingPunct="1"/>
            <a:endParaRPr lang="zh-CN" altLang="en-US" dirty="0">
              <a:latin typeface="宋体" charset="-122"/>
              <a:ea typeface="宋体" charset="-122"/>
            </a:endParaRPr>
          </a:p>
          <a:p>
            <a:pPr eaLnBrk="1" hangingPunct="1"/>
            <a:endParaRPr lang="en-US" altLang="zh-CN" dirty="0">
              <a:latin typeface="宋体" charset="-122"/>
              <a:ea typeface="宋体" charset="-122"/>
            </a:endParaRPr>
          </a:p>
          <a:p>
            <a:pPr eaLnBrk="1" hangingPunct="1"/>
            <a:endParaRPr lang="en-US" altLang="zh-CN" dirty="0">
              <a:latin typeface="宋体" charset="-122"/>
              <a:ea typeface="宋体" charset="-122"/>
            </a:endParaRPr>
          </a:p>
          <a:p>
            <a:pPr eaLnBrk="1" hangingPunct="1"/>
            <a:endParaRPr lang="zh-CN" altLang="en-US" dirty="0">
              <a:latin typeface="宋体" charset="-122"/>
              <a:ea typeface="宋体" charset="-122"/>
            </a:endParaRPr>
          </a:p>
          <a:p>
            <a:pPr eaLnBrk="1" hangingPunct="1">
              <a:buFontTx/>
              <a:buNone/>
            </a:pPr>
            <a:r>
              <a:rPr lang="zh-CN" altLang="en-US" dirty="0">
                <a:latin typeface="微软雅黑" panose="020B0503020204020204" pitchFamily="34" charset="-122"/>
                <a:ea typeface="微软雅黑" panose="020B0503020204020204" pitchFamily="34" charset="-122"/>
              </a:rPr>
              <a:t>	那么依据贝叶斯最优分类器，数据</a:t>
            </a:r>
            <a:r>
              <a:rPr lang="en-US" altLang="zh-CN"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应该分类为</a:t>
            </a:r>
            <a:r>
              <a:rPr lang="zh-CN" altLang="en-US" b="1" dirty="0">
                <a:solidFill>
                  <a:srgbClr val="FF3300"/>
                </a:solidFill>
                <a:latin typeface="微软雅黑" panose="020B0503020204020204" pitchFamily="34" charset="-122"/>
                <a:ea typeface="微软雅黑" panose="020B0503020204020204" pitchFamily="34" charset="-122"/>
              </a:rPr>
              <a:t>负</a:t>
            </a:r>
            <a:r>
              <a:rPr lang="zh-CN" altLang="en-US" dirty="0">
                <a:latin typeface="微软雅黑" panose="020B0503020204020204" pitchFamily="34" charset="-122"/>
                <a:ea typeface="微软雅黑" panose="020B0503020204020204" pitchFamily="34" charset="-122"/>
              </a:rPr>
              <a:t>。</a:t>
            </a:r>
          </a:p>
        </p:txBody>
      </p:sp>
      <p:sp>
        <p:nvSpPr>
          <p:cNvPr id="7" name="灯片编号占位符 5"/>
          <p:cNvSpPr>
            <a:spLocks noGrp="1"/>
          </p:cNvSpPr>
          <p:nvPr>
            <p:ph type="sldNum" sz="quarter" idx="12"/>
          </p:nvPr>
        </p:nvSpPr>
        <p:spPr/>
        <p:txBody>
          <a:bodyPr/>
          <a:lstStyle/>
          <a:p>
            <a:pPr>
              <a:defRPr/>
            </a:pPr>
            <a:fld id="{4097DE08-4258-4068-888E-3DEDD4E184A8}" type="slidenum">
              <a:rPr lang="zh-CN" altLang="en-US"/>
              <a:pPr>
                <a:defRPr/>
              </a:pPr>
              <a:t>22</a:t>
            </a:fld>
            <a:endParaRPr lang="en-US"/>
          </a:p>
        </p:txBody>
      </p:sp>
      <p:graphicFrame>
        <p:nvGraphicFramePr>
          <p:cNvPr id="26627" name="Object 3"/>
          <p:cNvGraphicFramePr>
            <a:graphicFrameLocks noChangeAspect="1"/>
          </p:cNvGraphicFramePr>
          <p:nvPr/>
        </p:nvGraphicFramePr>
        <p:xfrm>
          <a:off x="1908175" y="1700213"/>
          <a:ext cx="6119813" cy="1712912"/>
        </p:xfrm>
        <a:graphic>
          <a:graphicData uri="http://schemas.openxmlformats.org/presentationml/2006/ole">
            <mc:AlternateContent xmlns:mc="http://schemas.openxmlformats.org/markup-compatibility/2006">
              <mc:Choice xmlns:v="urn:schemas-microsoft-com:vml" Requires="v">
                <p:oleObj r:id="rId2" imgW="3632517" imgH="1016317" progId="Equation.3">
                  <p:embed/>
                </p:oleObj>
              </mc:Choice>
              <mc:Fallback>
                <p:oleObj r:id="rId2" imgW="3632517" imgH="1016317"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1700213"/>
                        <a:ext cx="6119813" cy="171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28" name="Object 4"/>
          <p:cNvGraphicFramePr>
            <a:graphicFrameLocks noChangeAspect="1"/>
          </p:cNvGraphicFramePr>
          <p:nvPr/>
        </p:nvGraphicFramePr>
        <p:xfrm>
          <a:off x="1908175" y="3505200"/>
          <a:ext cx="5846763" cy="1714500"/>
        </p:xfrm>
        <a:graphic>
          <a:graphicData uri="http://schemas.openxmlformats.org/presentationml/2006/ole">
            <mc:AlternateContent xmlns:mc="http://schemas.openxmlformats.org/markup-compatibility/2006">
              <mc:Choice xmlns:v="urn:schemas-microsoft-com:vml" Requires="v">
                <p:oleObj r:id="rId4" imgW="83210717" imgH="24384317" progId="Equation.3">
                  <p:embed/>
                </p:oleObj>
              </mc:Choice>
              <mc:Fallback>
                <p:oleObj r:id="rId4" imgW="83210717" imgH="24384317"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3505200"/>
                        <a:ext cx="5846763"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0" name="AutoShape 6"/>
          <p:cNvSpPr>
            <a:spLocks noChangeArrowheads="1"/>
          </p:cNvSpPr>
          <p:nvPr/>
        </p:nvSpPr>
        <p:spPr bwMode="auto">
          <a:xfrm>
            <a:off x="3348038" y="4941888"/>
            <a:ext cx="2016125" cy="431800"/>
          </a:xfrm>
          <a:prstGeom prst="wedgeRectCallout">
            <a:avLst>
              <a:gd name="adj1" fmla="val -86847"/>
              <a:gd name="adj2" fmla="val -21806"/>
            </a:avLst>
          </a:prstGeom>
          <a:solidFill>
            <a:srgbClr val="00FFFF"/>
          </a:solidFill>
          <a:ln w="9525">
            <a:solidFill>
              <a:schemeClr val="tx1"/>
            </a:solidFill>
            <a:miter lim="800000"/>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defRPr sz="3200">
                <a:solidFill>
                  <a:schemeClr val="tx1"/>
                </a:solidFill>
                <a:latin typeface="Tahoma" pitchFamily="34" charset="0"/>
                <a:ea typeface="宋体" charset="-122"/>
              </a:defRPr>
            </a:lvl2pPr>
            <a:lvl3pPr marL="1143000" indent="-228600" eaLnBrk="0" hangingPunct="0">
              <a:defRPr sz="3200">
                <a:solidFill>
                  <a:schemeClr val="tx1"/>
                </a:solidFill>
                <a:latin typeface="Tahoma" pitchFamily="34" charset="0"/>
                <a:ea typeface="宋体" charset="-122"/>
              </a:defRPr>
            </a:lvl3pPr>
            <a:lvl4pPr marL="1600200" indent="-228600" eaLnBrk="0" hangingPunct="0">
              <a:defRPr sz="3200">
                <a:solidFill>
                  <a:schemeClr val="tx1"/>
                </a:solidFill>
                <a:latin typeface="Tahoma" pitchFamily="34" charset="0"/>
                <a:ea typeface="宋体" charset="-122"/>
              </a:defRPr>
            </a:lvl4pPr>
            <a:lvl5pPr marL="2057400" indent="-228600" eaLnBrk="0" hangingPunct="0">
              <a:defRPr sz="3200">
                <a:solidFill>
                  <a:schemeClr val="tx1"/>
                </a:solidFill>
                <a:latin typeface="Tahoma" pitchFamily="34" charset="0"/>
                <a:ea typeface="宋体" charset="-122"/>
              </a:defRPr>
            </a:lvl5pPr>
            <a:lvl6pPr marL="25146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6pPr>
            <a:lvl7pPr marL="29718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7pPr>
            <a:lvl8pPr marL="34290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8pPr>
            <a:lvl9pPr marL="38862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9pPr>
          </a:lstStyle>
          <a:p>
            <a:pPr eaLnBrk="1" hangingPunct="1">
              <a:spcBef>
                <a:spcPct val="0"/>
              </a:spcBef>
              <a:buClrTx/>
              <a:buSzTx/>
              <a:buFontTx/>
              <a:buNone/>
            </a:pPr>
            <a:r>
              <a:rPr lang="en-US" altLang="zh-CN" sz="2400">
                <a:latin typeface="宋体" charset="-122"/>
              </a:rPr>
              <a:t>0.53</a:t>
            </a:r>
            <a:r>
              <a:rPr lang="zh-CN" altLang="en-US" sz="2400">
                <a:latin typeface="宋体" charset="-122"/>
              </a:rPr>
              <a:t> </a:t>
            </a:r>
            <a:r>
              <a:rPr lang="en-US" altLang="zh-CN" sz="2400">
                <a:latin typeface="宋体" charset="-122"/>
              </a:rPr>
              <a:t>&gt;</a:t>
            </a:r>
            <a:r>
              <a:rPr lang="zh-CN" altLang="en-US" sz="2400">
                <a:latin typeface="宋体" charset="-122"/>
              </a:rPr>
              <a:t> </a:t>
            </a:r>
            <a:r>
              <a:rPr lang="en-US" altLang="zh-CN" sz="2400">
                <a:latin typeface="宋体" charset="-122"/>
              </a:rPr>
              <a:t>0.47</a:t>
            </a:r>
          </a:p>
        </p:txBody>
      </p:sp>
      <p:sp>
        <p:nvSpPr>
          <p:cNvPr id="9" name="Rectangle 3"/>
          <p:cNvSpPr>
            <a:spLocks noGrp="1" noChangeArrowheads="1"/>
          </p:cNvSpPr>
          <p:nvPr>
            <p:ph type="title"/>
          </p:nvPr>
        </p:nvSpPr>
        <p:spPr>
          <a:xfrm>
            <a:off x="1141581" y="461286"/>
            <a:ext cx="6842125" cy="639762"/>
          </a:xfrm>
        </p:spPr>
        <p:txBody>
          <a:bodyPr>
            <a:noAutofit/>
          </a:bodyPr>
          <a:lstStyle/>
          <a:p>
            <a:pPr eaLnBrk="1" fontAlgn="auto" hangingPunct="1">
              <a:spcAft>
                <a:spcPts val="0"/>
              </a:spcAft>
              <a:defRPr/>
            </a:pPr>
            <a:r>
              <a:rPr lang="zh-CN" b="1" dirty="0">
                <a:sym typeface="Arial" charset="0"/>
              </a:rPr>
              <a:t>贝叶斯分类器</a:t>
            </a:r>
            <a:r>
              <a:rPr lang="zh-CN" altLang="en-US" b="1" dirty="0">
                <a:sym typeface="Arial" charset="0"/>
              </a:rPr>
              <a:t>示例</a:t>
            </a:r>
            <a:endParaRPr lang="zh-CN" b="1" dirty="0">
              <a:sym typeface="Arial" charset="0"/>
            </a:endParaRPr>
          </a:p>
        </p:txBody>
      </p:sp>
    </p:spTree>
    <p:extLst>
      <p:ext uri="{BB962C8B-B14F-4D97-AF65-F5344CB8AC3E}">
        <p14:creationId xmlns:p14="http://schemas.microsoft.com/office/powerpoint/2010/main" val="8173692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627"/>
                                        </p:tgtEl>
                                        <p:attrNameLst>
                                          <p:attrName>style.visibility</p:attrName>
                                        </p:attrNameLst>
                                      </p:cBhvr>
                                      <p:to>
                                        <p:strVal val="visible"/>
                                      </p:to>
                                    </p:set>
                                    <p:anim calcmode="lin" valueType="num">
                                      <p:cBhvr additive="base">
                                        <p:cTn id="7" dur="500" fill="hold"/>
                                        <p:tgtEl>
                                          <p:spTgt spid="26627"/>
                                        </p:tgtEl>
                                        <p:attrNameLst>
                                          <p:attrName>ppt_x</p:attrName>
                                        </p:attrNameLst>
                                      </p:cBhvr>
                                      <p:tavLst>
                                        <p:tav tm="0">
                                          <p:val>
                                            <p:strVal val="#ppt_x"/>
                                          </p:val>
                                        </p:tav>
                                        <p:tav tm="100000">
                                          <p:val>
                                            <p:strVal val="#ppt_x"/>
                                          </p:val>
                                        </p:tav>
                                      </p:tavLst>
                                    </p:anim>
                                    <p:anim calcmode="lin" valueType="num">
                                      <p:cBhvr additive="base">
                                        <p:cTn id="8" dur="500" fill="hold"/>
                                        <p:tgtEl>
                                          <p:spTgt spid="2662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6628"/>
                                        </p:tgtEl>
                                        <p:attrNameLst>
                                          <p:attrName>style.visibility</p:attrName>
                                        </p:attrNameLst>
                                      </p:cBhvr>
                                      <p:to>
                                        <p:strVal val="visible"/>
                                      </p:to>
                                    </p:set>
                                    <p:anim calcmode="lin" valueType="num">
                                      <p:cBhvr additive="base">
                                        <p:cTn id="13" dur="500" fill="hold"/>
                                        <p:tgtEl>
                                          <p:spTgt spid="26628"/>
                                        </p:tgtEl>
                                        <p:attrNameLst>
                                          <p:attrName>ppt_x</p:attrName>
                                        </p:attrNameLst>
                                      </p:cBhvr>
                                      <p:tavLst>
                                        <p:tav tm="0">
                                          <p:val>
                                            <p:strVal val="#ppt_x"/>
                                          </p:val>
                                        </p:tav>
                                        <p:tav tm="100000">
                                          <p:val>
                                            <p:strVal val="#ppt_x"/>
                                          </p:val>
                                        </p:tav>
                                      </p:tavLst>
                                    </p:anim>
                                    <p:anim calcmode="lin" valueType="num">
                                      <p:cBhvr additive="base">
                                        <p:cTn id="14" dur="500" fill="hold"/>
                                        <p:tgtEl>
                                          <p:spTgt spid="2662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26630"/>
                                        </p:tgtEl>
                                        <p:attrNameLst>
                                          <p:attrName>style.visibility</p:attrName>
                                        </p:attrNameLst>
                                      </p:cBhvr>
                                      <p:to>
                                        <p:strVal val="visible"/>
                                      </p:to>
                                    </p:set>
                                    <p:animEffect transition="in" filter="dissolve">
                                      <p:cBhvr>
                                        <p:cTn id="19" dur="500"/>
                                        <p:tgtEl>
                                          <p:spTgt spid="2663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nodeType="clickEffect">
                                  <p:stCondLst>
                                    <p:cond delay="0"/>
                                  </p:stCondLst>
                                  <p:childTnLst>
                                    <p:set>
                                      <p:cBhvr>
                                        <p:cTn id="23" dur="1" fill="hold">
                                          <p:stCondLst>
                                            <p:cond delay="0"/>
                                          </p:stCondLst>
                                        </p:cTn>
                                        <p:tgtEl>
                                          <p:spTgt spid="26626">
                                            <p:txEl>
                                              <p:pRg st="9" end="9"/>
                                            </p:txEl>
                                          </p:spTgt>
                                        </p:tgtEl>
                                        <p:attrNameLst>
                                          <p:attrName>style.visibility</p:attrName>
                                        </p:attrNameLst>
                                      </p:cBhvr>
                                      <p:to>
                                        <p:strVal val="visible"/>
                                      </p:to>
                                    </p:set>
                                    <p:animEffect transition="in" filter="checkerboard(across)">
                                      <p:cBhvr>
                                        <p:cTn id="24" dur="1000"/>
                                        <p:tgtEl>
                                          <p:spTgt spid="2662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title"/>
          </p:nvPr>
        </p:nvSpPr>
        <p:spPr>
          <a:xfrm>
            <a:off x="1268045" y="393194"/>
            <a:ext cx="6842125" cy="639762"/>
          </a:xfrm>
        </p:spPr>
        <p:txBody>
          <a:bodyPr>
            <a:noAutofit/>
          </a:bodyPr>
          <a:lstStyle/>
          <a:p>
            <a:pPr eaLnBrk="1" fontAlgn="auto" hangingPunct="1">
              <a:spcAft>
                <a:spcPts val="0"/>
              </a:spcAft>
              <a:defRPr/>
            </a:pPr>
            <a:r>
              <a:rPr lang="zh-CN" b="1" dirty="0">
                <a:sym typeface="Arial" charset="0"/>
              </a:rPr>
              <a:t>贝叶斯分类器</a:t>
            </a:r>
          </a:p>
        </p:txBody>
      </p:sp>
      <p:sp>
        <p:nvSpPr>
          <p:cNvPr id="38915" name="Rectangle 2"/>
          <p:cNvSpPr>
            <a:spLocks noGrp="1" noChangeArrowheads="1"/>
          </p:cNvSpPr>
          <p:nvPr>
            <p:ph idx="1"/>
          </p:nvPr>
        </p:nvSpPr>
        <p:spPr/>
        <p:txBody>
          <a:bodyPr/>
          <a:lstStyle/>
          <a:p>
            <a:pPr eaLnBrk="1" hangingPunct="1">
              <a:buFontTx/>
              <a:buNone/>
            </a:pPr>
            <a:r>
              <a:rPr lang="zh-CN" altLang="en-US">
                <a:latin typeface="宋体" charset="-122"/>
                <a:ea typeface="宋体" charset="-122"/>
              </a:rPr>
              <a:t>	</a:t>
            </a:r>
          </a:p>
          <a:p>
            <a:pPr eaLnBrk="1" hangingPunct="1">
              <a:buFontTx/>
              <a:buNone/>
            </a:pPr>
            <a:endParaRPr lang="zh-CN" altLang="en-US">
              <a:latin typeface="宋体" charset="-122"/>
              <a:ea typeface="宋体" charset="-122"/>
            </a:endParaRPr>
          </a:p>
        </p:txBody>
      </p:sp>
      <p:sp>
        <p:nvSpPr>
          <p:cNvPr id="14" name="灯片编号占位符 5"/>
          <p:cNvSpPr>
            <a:spLocks noGrp="1"/>
          </p:cNvSpPr>
          <p:nvPr>
            <p:ph type="sldNum" sz="quarter" idx="12"/>
          </p:nvPr>
        </p:nvSpPr>
        <p:spPr/>
        <p:txBody>
          <a:bodyPr/>
          <a:lstStyle/>
          <a:p>
            <a:pPr>
              <a:defRPr/>
            </a:pPr>
            <a:fld id="{C4151D36-520B-4876-8571-EF6E93B1E4ED}" type="slidenum">
              <a:rPr lang="zh-CN" altLang="en-US"/>
              <a:pPr>
                <a:defRPr/>
              </a:pPr>
              <a:t>23</a:t>
            </a:fld>
            <a:endParaRPr lang="en-US"/>
          </a:p>
        </p:txBody>
      </p:sp>
      <p:sp>
        <p:nvSpPr>
          <p:cNvPr id="27652" name="AutoShape 4"/>
          <p:cNvSpPr>
            <a:spLocks noChangeArrowheads="1"/>
          </p:cNvSpPr>
          <p:nvPr/>
        </p:nvSpPr>
        <p:spPr bwMode="auto">
          <a:xfrm>
            <a:off x="2698750" y="1412875"/>
            <a:ext cx="3311525" cy="1006475"/>
          </a:xfrm>
          <a:prstGeom prst="cube">
            <a:avLst>
              <a:gd name="adj" fmla="val 42560"/>
            </a:avLst>
          </a:prstGeom>
          <a:solidFill>
            <a:srgbClr val="00FF00"/>
          </a:solidFill>
          <a:ln w="9525">
            <a:solidFill>
              <a:schemeClr val="tx1"/>
            </a:solidFill>
            <a:miter lim="800000"/>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defRPr sz="3200">
                <a:solidFill>
                  <a:schemeClr val="tx1"/>
                </a:solidFill>
                <a:latin typeface="Tahoma" pitchFamily="34" charset="0"/>
                <a:ea typeface="宋体" charset="-122"/>
              </a:defRPr>
            </a:lvl2pPr>
            <a:lvl3pPr marL="1143000" indent="-228600" eaLnBrk="0" hangingPunct="0">
              <a:defRPr sz="3200">
                <a:solidFill>
                  <a:schemeClr val="tx1"/>
                </a:solidFill>
                <a:latin typeface="Tahoma" pitchFamily="34" charset="0"/>
                <a:ea typeface="宋体" charset="-122"/>
              </a:defRPr>
            </a:lvl3pPr>
            <a:lvl4pPr marL="1600200" indent="-228600" eaLnBrk="0" hangingPunct="0">
              <a:defRPr sz="3200">
                <a:solidFill>
                  <a:schemeClr val="tx1"/>
                </a:solidFill>
                <a:latin typeface="Tahoma" pitchFamily="34" charset="0"/>
                <a:ea typeface="宋体" charset="-122"/>
              </a:defRPr>
            </a:lvl4pPr>
            <a:lvl5pPr marL="2057400" indent="-228600" eaLnBrk="0" hangingPunct="0">
              <a:defRPr sz="3200">
                <a:solidFill>
                  <a:schemeClr val="tx1"/>
                </a:solidFill>
                <a:latin typeface="Tahoma" pitchFamily="34" charset="0"/>
                <a:ea typeface="宋体" charset="-122"/>
              </a:defRPr>
            </a:lvl5pPr>
            <a:lvl6pPr marL="25146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6pPr>
            <a:lvl7pPr marL="29718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7pPr>
            <a:lvl8pPr marL="34290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8pPr>
            <a:lvl9pPr marL="38862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9pPr>
          </a:lstStyle>
          <a:p>
            <a:pPr eaLnBrk="1" hangingPunct="1">
              <a:spcBef>
                <a:spcPct val="0"/>
              </a:spcBef>
              <a:buClrTx/>
              <a:buSzTx/>
              <a:buFontTx/>
              <a:buNone/>
            </a:pPr>
            <a:r>
              <a:rPr lang="en-US" altLang="zh-CN" b="1">
                <a:latin typeface="Arial" charset="0"/>
              </a:rPr>
              <a:t>MAP</a:t>
            </a:r>
            <a:r>
              <a:rPr lang="zh-CN" altLang="en-US" b="1">
                <a:latin typeface="Arial" charset="0"/>
              </a:rPr>
              <a:t>假设</a:t>
            </a:r>
          </a:p>
        </p:txBody>
      </p:sp>
      <p:sp>
        <p:nvSpPr>
          <p:cNvPr id="27653" name="AutoShape 5"/>
          <p:cNvSpPr>
            <a:spLocks noChangeArrowheads="1"/>
          </p:cNvSpPr>
          <p:nvPr/>
        </p:nvSpPr>
        <p:spPr bwMode="auto">
          <a:xfrm>
            <a:off x="2698750" y="3355975"/>
            <a:ext cx="3311525" cy="1009650"/>
          </a:xfrm>
          <a:prstGeom prst="cube">
            <a:avLst>
              <a:gd name="adj" fmla="val 25000"/>
            </a:avLst>
          </a:prstGeom>
          <a:solidFill>
            <a:srgbClr val="00FF00"/>
          </a:solidFill>
          <a:ln w="9525">
            <a:solidFill>
              <a:schemeClr val="tx1"/>
            </a:solidFill>
            <a:miter lim="800000"/>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defRPr sz="3200">
                <a:solidFill>
                  <a:schemeClr val="tx1"/>
                </a:solidFill>
                <a:latin typeface="Tahoma" pitchFamily="34" charset="0"/>
                <a:ea typeface="宋体" charset="-122"/>
              </a:defRPr>
            </a:lvl2pPr>
            <a:lvl3pPr marL="1143000" indent="-228600" eaLnBrk="0" hangingPunct="0">
              <a:defRPr sz="3200">
                <a:solidFill>
                  <a:schemeClr val="tx1"/>
                </a:solidFill>
                <a:latin typeface="Tahoma" pitchFamily="34" charset="0"/>
                <a:ea typeface="宋体" charset="-122"/>
              </a:defRPr>
            </a:lvl3pPr>
            <a:lvl4pPr marL="1600200" indent="-228600" eaLnBrk="0" hangingPunct="0">
              <a:defRPr sz="3200">
                <a:solidFill>
                  <a:schemeClr val="tx1"/>
                </a:solidFill>
                <a:latin typeface="Tahoma" pitchFamily="34" charset="0"/>
                <a:ea typeface="宋体" charset="-122"/>
              </a:defRPr>
            </a:lvl4pPr>
            <a:lvl5pPr marL="2057400" indent="-228600" eaLnBrk="0" hangingPunct="0">
              <a:defRPr sz="3200">
                <a:solidFill>
                  <a:schemeClr val="tx1"/>
                </a:solidFill>
                <a:latin typeface="Tahoma" pitchFamily="34" charset="0"/>
                <a:ea typeface="宋体" charset="-122"/>
              </a:defRPr>
            </a:lvl5pPr>
            <a:lvl6pPr marL="25146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6pPr>
            <a:lvl7pPr marL="29718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7pPr>
            <a:lvl8pPr marL="34290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8pPr>
            <a:lvl9pPr marL="38862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9pPr>
          </a:lstStyle>
          <a:p>
            <a:pPr eaLnBrk="1" hangingPunct="1">
              <a:spcBef>
                <a:spcPct val="0"/>
              </a:spcBef>
              <a:buClrTx/>
              <a:buSzTx/>
              <a:buFontTx/>
              <a:buNone/>
            </a:pPr>
            <a:r>
              <a:rPr lang="zh-CN" altLang="en-US" b="1">
                <a:latin typeface="Arial" charset="0"/>
              </a:rPr>
              <a:t>贝叶斯最优分类器</a:t>
            </a:r>
          </a:p>
        </p:txBody>
      </p:sp>
      <p:sp>
        <p:nvSpPr>
          <p:cNvPr id="38919" name="AutoShape 6"/>
          <p:cNvSpPr>
            <a:spLocks noChangeArrowheads="1"/>
          </p:cNvSpPr>
          <p:nvPr/>
        </p:nvSpPr>
        <p:spPr bwMode="auto">
          <a:xfrm>
            <a:off x="682625" y="1987550"/>
            <a:ext cx="1079500" cy="2017713"/>
          </a:xfrm>
          <a:prstGeom prst="flowChartInputOutput">
            <a:avLst/>
          </a:prstGeom>
          <a:solidFill>
            <a:srgbClr val="00FF00"/>
          </a:solidFill>
          <a:ln w="9525">
            <a:solidFill>
              <a:schemeClr val="tx1"/>
            </a:solidFill>
            <a:miter lim="800000"/>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defRPr sz="3200">
                <a:solidFill>
                  <a:schemeClr val="tx1"/>
                </a:solidFill>
                <a:latin typeface="Tahoma" pitchFamily="34" charset="0"/>
                <a:ea typeface="宋体" charset="-122"/>
              </a:defRPr>
            </a:lvl2pPr>
            <a:lvl3pPr marL="1143000" indent="-228600" eaLnBrk="0" hangingPunct="0">
              <a:defRPr sz="3200">
                <a:solidFill>
                  <a:schemeClr val="tx1"/>
                </a:solidFill>
                <a:latin typeface="Tahoma" pitchFamily="34" charset="0"/>
                <a:ea typeface="宋体" charset="-122"/>
              </a:defRPr>
            </a:lvl3pPr>
            <a:lvl4pPr marL="1600200" indent="-228600" eaLnBrk="0" hangingPunct="0">
              <a:defRPr sz="3200">
                <a:solidFill>
                  <a:schemeClr val="tx1"/>
                </a:solidFill>
                <a:latin typeface="Tahoma" pitchFamily="34" charset="0"/>
                <a:ea typeface="宋体" charset="-122"/>
              </a:defRPr>
            </a:lvl4pPr>
            <a:lvl5pPr marL="2057400" indent="-228600" eaLnBrk="0" hangingPunct="0">
              <a:defRPr sz="3200">
                <a:solidFill>
                  <a:schemeClr val="tx1"/>
                </a:solidFill>
                <a:latin typeface="Tahoma" pitchFamily="34" charset="0"/>
                <a:ea typeface="宋体" charset="-122"/>
              </a:defRPr>
            </a:lvl5pPr>
            <a:lvl6pPr marL="25146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6pPr>
            <a:lvl7pPr marL="29718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7pPr>
            <a:lvl8pPr marL="34290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8pPr>
            <a:lvl9pPr marL="38862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9pPr>
          </a:lstStyle>
          <a:p>
            <a:pPr eaLnBrk="1" hangingPunct="1">
              <a:spcBef>
                <a:spcPct val="0"/>
              </a:spcBef>
              <a:buClrTx/>
              <a:buSzTx/>
              <a:buFontTx/>
              <a:buNone/>
            </a:pPr>
            <a:r>
              <a:rPr lang="zh-CN" altLang="en-US" sz="4000" b="1">
                <a:latin typeface="Arial" charset="0"/>
              </a:rPr>
              <a:t>数</a:t>
            </a:r>
          </a:p>
          <a:p>
            <a:pPr eaLnBrk="1" hangingPunct="1">
              <a:spcBef>
                <a:spcPct val="0"/>
              </a:spcBef>
              <a:buClrTx/>
              <a:buSzTx/>
              <a:buFontTx/>
              <a:buNone/>
            </a:pPr>
            <a:r>
              <a:rPr lang="zh-CN" altLang="en-US" sz="4000" b="1">
                <a:latin typeface="Arial" charset="0"/>
              </a:rPr>
              <a:t>据</a:t>
            </a:r>
          </a:p>
        </p:txBody>
      </p:sp>
      <p:sp>
        <p:nvSpPr>
          <p:cNvPr id="27655" name="AutoShape 7"/>
          <p:cNvSpPr>
            <a:spLocks noChangeArrowheads="1"/>
          </p:cNvSpPr>
          <p:nvPr/>
        </p:nvSpPr>
        <p:spPr bwMode="auto">
          <a:xfrm flipV="1">
            <a:off x="1835150" y="1628775"/>
            <a:ext cx="792163" cy="1008063"/>
          </a:xfrm>
          <a:prstGeom prst="rightArrow">
            <a:avLst>
              <a:gd name="adj1" fmla="val 50000"/>
              <a:gd name="adj2" fmla="val 25000"/>
            </a:avLst>
          </a:prstGeom>
          <a:solidFill>
            <a:schemeClr val="accent1"/>
          </a:solidFill>
          <a:ln w="9525">
            <a:solidFill>
              <a:schemeClr val="tx1"/>
            </a:solidFill>
            <a:miter lim="800000"/>
            <a:headEnd/>
            <a:tailEnd/>
          </a:ln>
        </p:spPr>
        <p:txBody>
          <a:bodyPr anchor="ctr"/>
          <a:lstStyle>
            <a:lvl1pPr eaLnBrk="0" hangingPunct="0">
              <a:defRPr sz="3200">
                <a:solidFill>
                  <a:schemeClr val="tx1"/>
                </a:solidFill>
                <a:latin typeface="Tahoma" pitchFamily="34" charset="0"/>
                <a:ea typeface="宋体" charset="-122"/>
              </a:defRPr>
            </a:lvl1pPr>
            <a:lvl2pPr marL="742950" indent="-285750" eaLnBrk="0" hangingPunct="0">
              <a:defRPr sz="3200">
                <a:solidFill>
                  <a:schemeClr val="tx1"/>
                </a:solidFill>
                <a:latin typeface="Tahoma" pitchFamily="34" charset="0"/>
                <a:ea typeface="宋体" charset="-122"/>
              </a:defRPr>
            </a:lvl2pPr>
            <a:lvl3pPr marL="1143000" indent="-228600" eaLnBrk="0" hangingPunct="0">
              <a:defRPr sz="3200">
                <a:solidFill>
                  <a:schemeClr val="tx1"/>
                </a:solidFill>
                <a:latin typeface="Tahoma" pitchFamily="34" charset="0"/>
                <a:ea typeface="宋体" charset="-122"/>
              </a:defRPr>
            </a:lvl3pPr>
            <a:lvl4pPr marL="1600200" indent="-228600" eaLnBrk="0" hangingPunct="0">
              <a:defRPr sz="3200">
                <a:solidFill>
                  <a:schemeClr val="tx1"/>
                </a:solidFill>
                <a:latin typeface="Tahoma" pitchFamily="34" charset="0"/>
                <a:ea typeface="宋体" charset="-122"/>
              </a:defRPr>
            </a:lvl4pPr>
            <a:lvl5pPr marL="2057400" indent="-228600" eaLnBrk="0" hangingPunct="0">
              <a:defRPr sz="3200">
                <a:solidFill>
                  <a:schemeClr val="tx1"/>
                </a:solidFill>
                <a:latin typeface="Tahoma" pitchFamily="34" charset="0"/>
                <a:ea typeface="宋体" charset="-122"/>
              </a:defRPr>
            </a:lvl5pPr>
            <a:lvl6pPr marL="25146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6pPr>
            <a:lvl7pPr marL="29718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7pPr>
            <a:lvl8pPr marL="34290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8pPr>
            <a:lvl9pPr marL="38862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9pPr>
          </a:lstStyle>
          <a:p>
            <a:pPr eaLnBrk="1" hangingPunct="1"/>
            <a:endParaRPr lang="zh-CN" altLang="en-US"/>
          </a:p>
        </p:txBody>
      </p:sp>
      <p:sp>
        <p:nvSpPr>
          <p:cNvPr id="27656" name="AutoShape 8"/>
          <p:cNvSpPr>
            <a:spLocks noChangeArrowheads="1"/>
          </p:cNvSpPr>
          <p:nvPr/>
        </p:nvSpPr>
        <p:spPr bwMode="auto">
          <a:xfrm flipV="1">
            <a:off x="1835150" y="3355975"/>
            <a:ext cx="792163" cy="1009650"/>
          </a:xfrm>
          <a:prstGeom prst="rightArrow">
            <a:avLst>
              <a:gd name="adj1" fmla="val 50000"/>
              <a:gd name="adj2" fmla="val 25000"/>
            </a:avLst>
          </a:prstGeom>
          <a:solidFill>
            <a:schemeClr val="accent1"/>
          </a:solidFill>
          <a:ln w="9525">
            <a:solidFill>
              <a:schemeClr val="tx1"/>
            </a:solidFill>
            <a:miter lim="800000"/>
            <a:headEnd/>
            <a:tailEnd/>
          </a:ln>
        </p:spPr>
        <p:txBody>
          <a:bodyPr anchor="ctr"/>
          <a:lstStyle>
            <a:lvl1pPr eaLnBrk="0" hangingPunct="0">
              <a:defRPr sz="3200">
                <a:solidFill>
                  <a:schemeClr val="tx1"/>
                </a:solidFill>
                <a:latin typeface="Tahoma" pitchFamily="34" charset="0"/>
                <a:ea typeface="宋体" charset="-122"/>
              </a:defRPr>
            </a:lvl1pPr>
            <a:lvl2pPr marL="742950" indent="-285750" eaLnBrk="0" hangingPunct="0">
              <a:defRPr sz="3200">
                <a:solidFill>
                  <a:schemeClr val="tx1"/>
                </a:solidFill>
                <a:latin typeface="Tahoma" pitchFamily="34" charset="0"/>
                <a:ea typeface="宋体" charset="-122"/>
              </a:defRPr>
            </a:lvl2pPr>
            <a:lvl3pPr marL="1143000" indent="-228600" eaLnBrk="0" hangingPunct="0">
              <a:defRPr sz="3200">
                <a:solidFill>
                  <a:schemeClr val="tx1"/>
                </a:solidFill>
                <a:latin typeface="Tahoma" pitchFamily="34" charset="0"/>
                <a:ea typeface="宋体" charset="-122"/>
              </a:defRPr>
            </a:lvl3pPr>
            <a:lvl4pPr marL="1600200" indent="-228600" eaLnBrk="0" hangingPunct="0">
              <a:defRPr sz="3200">
                <a:solidFill>
                  <a:schemeClr val="tx1"/>
                </a:solidFill>
                <a:latin typeface="Tahoma" pitchFamily="34" charset="0"/>
                <a:ea typeface="宋体" charset="-122"/>
              </a:defRPr>
            </a:lvl4pPr>
            <a:lvl5pPr marL="2057400" indent="-228600" eaLnBrk="0" hangingPunct="0">
              <a:defRPr sz="3200">
                <a:solidFill>
                  <a:schemeClr val="tx1"/>
                </a:solidFill>
                <a:latin typeface="Tahoma" pitchFamily="34" charset="0"/>
                <a:ea typeface="宋体" charset="-122"/>
              </a:defRPr>
            </a:lvl5pPr>
            <a:lvl6pPr marL="25146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6pPr>
            <a:lvl7pPr marL="29718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7pPr>
            <a:lvl8pPr marL="34290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8pPr>
            <a:lvl9pPr marL="38862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9pPr>
          </a:lstStyle>
          <a:p>
            <a:pPr eaLnBrk="1" hangingPunct="1"/>
            <a:endParaRPr lang="zh-CN" altLang="en-US"/>
          </a:p>
        </p:txBody>
      </p:sp>
      <p:sp>
        <p:nvSpPr>
          <p:cNvPr id="27657" name="AutoShape 9"/>
          <p:cNvSpPr>
            <a:spLocks noChangeArrowheads="1"/>
          </p:cNvSpPr>
          <p:nvPr/>
        </p:nvSpPr>
        <p:spPr bwMode="auto">
          <a:xfrm flipV="1">
            <a:off x="6083300" y="1628775"/>
            <a:ext cx="792163" cy="1008063"/>
          </a:xfrm>
          <a:prstGeom prst="rightArrow">
            <a:avLst>
              <a:gd name="adj1" fmla="val 50000"/>
              <a:gd name="adj2" fmla="val 25000"/>
            </a:avLst>
          </a:prstGeom>
          <a:solidFill>
            <a:schemeClr val="accent1"/>
          </a:solidFill>
          <a:ln w="9525">
            <a:solidFill>
              <a:schemeClr val="tx1"/>
            </a:solidFill>
            <a:miter lim="800000"/>
            <a:headEnd/>
            <a:tailEnd/>
          </a:ln>
        </p:spPr>
        <p:txBody>
          <a:bodyPr anchor="ctr"/>
          <a:lstStyle>
            <a:lvl1pPr eaLnBrk="0" hangingPunct="0">
              <a:defRPr sz="3200">
                <a:solidFill>
                  <a:schemeClr val="tx1"/>
                </a:solidFill>
                <a:latin typeface="Tahoma" pitchFamily="34" charset="0"/>
                <a:ea typeface="宋体" charset="-122"/>
              </a:defRPr>
            </a:lvl1pPr>
            <a:lvl2pPr marL="742950" indent="-285750" eaLnBrk="0" hangingPunct="0">
              <a:defRPr sz="3200">
                <a:solidFill>
                  <a:schemeClr val="tx1"/>
                </a:solidFill>
                <a:latin typeface="Tahoma" pitchFamily="34" charset="0"/>
                <a:ea typeface="宋体" charset="-122"/>
              </a:defRPr>
            </a:lvl2pPr>
            <a:lvl3pPr marL="1143000" indent="-228600" eaLnBrk="0" hangingPunct="0">
              <a:defRPr sz="3200">
                <a:solidFill>
                  <a:schemeClr val="tx1"/>
                </a:solidFill>
                <a:latin typeface="Tahoma" pitchFamily="34" charset="0"/>
                <a:ea typeface="宋体" charset="-122"/>
              </a:defRPr>
            </a:lvl3pPr>
            <a:lvl4pPr marL="1600200" indent="-228600" eaLnBrk="0" hangingPunct="0">
              <a:defRPr sz="3200">
                <a:solidFill>
                  <a:schemeClr val="tx1"/>
                </a:solidFill>
                <a:latin typeface="Tahoma" pitchFamily="34" charset="0"/>
                <a:ea typeface="宋体" charset="-122"/>
              </a:defRPr>
            </a:lvl4pPr>
            <a:lvl5pPr marL="2057400" indent="-228600" eaLnBrk="0" hangingPunct="0">
              <a:defRPr sz="3200">
                <a:solidFill>
                  <a:schemeClr val="tx1"/>
                </a:solidFill>
                <a:latin typeface="Tahoma" pitchFamily="34" charset="0"/>
                <a:ea typeface="宋体" charset="-122"/>
              </a:defRPr>
            </a:lvl5pPr>
            <a:lvl6pPr marL="25146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6pPr>
            <a:lvl7pPr marL="29718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7pPr>
            <a:lvl8pPr marL="34290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8pPr>
            <a:lvl9pPr marL="38862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9pPr>
          </a:lstStyle>
          <a:p>
            <a:pPr eaLnBrk="1" hangingPunct="1"/>
            <a:endParaRPr lang="zh-CN" altLang="en-US"/>
          </a:p>
        </p:txBody>
      </p:sp>
      <p:sp>
        <p:nvSpPr>
          <p:cNvPr id="27658" name="AutoShape 10"/>
          <p:cNvSpPr>
            <a:spLocks noChangeArrowheads="1"/>
          </p:cNvSpPr>
          <p:nvPr/>
        </p:nvSpPr>
        <p:spPr bwMode="auto">
          <a:xfrm flipV="1">
            <a:off x="6083300" y="3355975"/>
            <a:ext cx="792163" cy="1009650"/>
          </a:xfrm>
          <a:prstGeom prst="rightArrow">
            <a:avLst>
              <a:gd name="adj1" fmla="val 50000"/>
              <a:gd name="adj2" fmla="val 25000"/>
            </a:avLst>
          </a:prstGeom>
          <a:solidFill>
            <a:schemeClr val="accent1"/>
          </a:solidFill>
          <a:ln w="9525">
            <a:solidFill>
              <a:schemeClr val="tx1"/>
            </a:solidFill>
            <a:miter lim="800000"/>
            <a:headEnd/>
            <a:tailEnd/>
          </a:ln>
        </p:spPr>
        <p:txBody>
          <a:bodyPr anchor="ctr"/>
          <a:lstStyle>
            <a:lvl1pPr eaLnBrk="0" hangingPunct="0">
              <a:defRPr sz="3200">
                <a:solidFill>
                  <a:schemeClr val="tx1"/>
                </a:solidFill>
                <a:latin typeface="Tahoma" pitchFamily="34" charset="0"/>
                <a:ea typeface="宋体" charset="-122"/>
              </a:defRPr>
            </a:lvl1pPr>
            <a:lvl2pPr marL="742950" indent="-285750" eaLnBrk="0" hangingPunct="0">
              <a:defRPr sz="3200">
                <a:solidFill>
                  <a:schemeClr val="tx1"/>
                </a:solidFill>
                <a:latin typeface="Tahoma" pitchFamily="34" charset="0"/>
                <a:ea typeface="宋体" charset="-122"/>
              </a:defRPr>
            </a:lvl2pPr>
            <a:lvl3pPr marL="1143000" indent="-228600" eaLnBrk="0" hangingPunct="0">
              <a:defRPr sz="3200">
                <a:solidFill>
                  <a:schemeClr val="tx1"/>
                </a:solidFill>
                <a:latin typeface="Tahoma" pitchFamily="34" charset="0"/>
                <a:ea typeface="宋体" charset="-122"/>
              </a:defRPr>
            </a:lvl3pPr>
            <a:lvl4pPr marL="1600200" indent="-228600" eaLnBrk="0" hangingPunct="0">
              <a:defRPr sz="3200">
                <a:solidFill>
                  <a:schemeClr val="tx1"/>
                </a:solidFill>
                <a:latin typeface="Tahoma" pitchFamily="34" charset="0"/>
                <a:ea typeface="宋体" charset="-122"/>
              </a:defRPr>
            </a:lvl4pPr>
            <a:lvl5pPr marL="2057400" indent="-228600" eaLnBrk="0" hangingPunct="0">
              <a:defRPr sz="3200">
                <a:solidFill>
                  <a:schemeClr val="tx1"/>
                </a:solidFill>
                <a:latin typeface="Tahoma" pitchFamily="34" charset="0"/>
                <a:ea typeface="宋体" charset="-122"/>
              </a:defRPr>
            </a:lvl5pPr>
            <a:lvl6pPr marL="25146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6pPr>
            <a:lvl7pPr marL="29718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7pPr>
            <a:lvl8pPr marL="34290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8pPr>
            <a:lvl9pPr marL="38862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9pPr>
          </a:lstStyle>
          <a:p>
            <a:pPr eaLnBrk="1" hangingPunct="1"/>
            <a:endParaRPr lang="zh-CN" altLang="en-US"/>
          </a:p>
        </p:txBody>
      </p:sp>
      <p:sp>
        <p:nvSpPr>
          <p:cNvPr id="27659" name="AutoShape 11"/>
          <p:cNvSpPr>
            <a:spLocks noChangeArrowheads="1"/>
          </p:cNvSpPr>
          <p:nvPr/>
        </p:nvSpPr>
        <p:spPr bwMode="auto">
          <a:xfrm flipH="1">
            <a:off x="6946900" y="1844675"/>
            <a:ext cx="1511300" cy="574675"/>
          </a:xfrm>
          <a:prstGeom prst="flowChartTerminator">
            <a:avLst/>
          </a:prstGeom>
          <a:solidFill>
            <a:srgbClr val="00FF00"/>
          </a:solidFill>
          <a:ln w="9525">
            <a:solidFill>
              <a:schemeClr val="tx1"/>
            </a:solidFill>
            <a:miter lim="800000"/>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defRPr sz="3200">
                <a:solidFill>
                  <a:schemeClr val="tx1"/>
                </a:solidFill>
                <a:latin typeface="Tahoma" pitchFamily="34" charset="0"/>
                <a:ea typeface="宋体" charset="-122"/>
              </a:defRPr>
            </a:lvl2pPr>
            <a:lvl3pPr marL="1143000" indent="-228600" eaLnBrk="0" hangingPunct="0">
              <a:defRPr sz="3200">
                <a:solidFill>
                  <a:schemeClr val="tx1"/>
                </a:solidFill>
                <a:latin typeface="Tahoma" pitchFamily="34" charset="0"/>
                <a:ea typeface="宋体" charset="-122"/>
              </a:defRPr>
            </a:lvl3pPr>
            <a:lvl4pPr marL="1600200" indent="-228600" eaLnBrk="0" hangingPunct="0">
              <a:defRPr sz="3200">
                <a:solidFill>
                  <a:schemeClr val="tx1"/>
                </a:solidFill>
                <a:latin typeface="Tahoma" pitchFamily="34" charset="0"/>
                <a:ea typeface="宋体" charset="-122"/>
              </a:defRPr>
            </a:lvl4pPr>
            <a:lvl5pPr marL="2057400" indent="-228600" eaLnBrk="0" hangingPunct="0">
              <a:defRPr sz="3200">
                <a:solidFill>
                  <a:schemeClr val="tx1"/>
                </a:solidFill>
                <a:latin typeface="Tahoma" pitchFamily="34" charset="0"/>
                <a:ea typeface="宋体" charset="-122"/>
              </a:defRPr>
            </a:lvl5pPr>
            <a:lvl6pPr marL="25146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6pPr>
            <a:lvl7pPr marL="29718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7pPr>
            <a:lvl8pPr marL="34290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8pPr>
            <a:lvl9pPr marL="38862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9pPr>
          </a:lstStyle>
          <a:p>
            <a:pPr eaLnBrk="1" hangingPunct="1">
              <a:spcBef>
                <a:spcPct val="0"/>
              </a:spcBef>
              <a:buClrTx/>
              <a:buSzTx/>
              <a:buFontTx/>
              <a:buNone/>
            </a:pPr>
            <a:r>
              <a:rPr lang="zh-CN" altLang="en-US" sz="2400" b="1">
                <a:latin typeface="Arial" charset="0"/>
              </a:rPr>
              <a:t>数据为正</a:t>
            </a:r>
          </a:p>
        </p:txBody>
      </p:sp>
      <p:sp>
        <p:nvSpPr>
          <p:cNvPr id="27660" name="AutoShape 12"/>
          <p:cNvSpPr>
            <a:spLocks noChangeArrowheads="1"/>
          </p:cNvSpPr>
          <p:nvPr/>
        </p:nvSpPr>
        <p:spPr bwMode="auto">
          <a:xfrm flipH="1">
            <a:off x="6946900" y="3571875"/>
            <a:ext cx="1512888" cy="576263"/>
          </a:xfrm>
          <a:prstGeom prst="flowChartTerminator">
            <a:avLst/>
          </a:prstGeom>
          <a:solidFill>
            <a:srgbClr val="00FF00"/>
          </a:solidFill>
          <a:ln w="9525">
            <a:solidFill>
              <a:schemeClr val="tx1"/>
            </a:solidFill>
            <a:miter lim="800000"/>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defRPr sz="3200">
                <a:solidFill>
                  <a:schemeClr val="tx1"/>
                </a:solidFill>
                <a:latin typeface="Tahoma" pitchFamily="34" charset="0"/>
                <a:ea typeface="宋体" charset="-122"/>
              </a:defRPr>
            </a:lvl2pPr>
            <a:lvl3pPr marL="1143000" indent="-228600" eaLnBrk="0" hangingPunct="0">
              <a:defRPr sz="3200">
                <a:solidFill>
                  <a:schemeClr val="tx1"/>
                </a:solidFill>
                <a:latin typeface="Tahoma" pitchFamily="34" charset="0"/>
                <a:ea typeface="宋体" charset="-122"/>
              </a:defRPr>
            </a:lvl3pPr>
            <a:lvl4pPr marL="1600200" indent="-228600" eaLnBrk="0" hangingPunct="0">
              <a:defRPr sz="3200">
                <a:solidFill>
                  <a:schemeClr val="tx1"/>
                </a:solidFill>
                <a:latin typeface="Tahoma" pitchFamily="34" charset="0"/>
                <a:ea typeface="宋体" charset="-122"/>
              </a:defRPr>
            </a:lvl4pPr>
            <a:lvl5pPr marL="2057400" indent="-228600" eaLnBrk="0" hangingPunct="0">
              <a:defRPr sz="3200">
                <a:solidFill>
                  <a:schemeClr val="tx1"/>
                </a:solidFill>
                <a:latin typeface="Tahoma" pitchFamily="34" charset="0"/>
                <a:ea typeface="宋体" charset="-122"/>
              </a:defRPr>
            </a:lvl5pPr>
            <a:lvl6pPr marL="25146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6pPr>
            <a:lvl7pPr marL="29718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7pPr>
            <a:lvl8pPr marL="34290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8pPr>
            <a:lvl9pPr marL="38862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9pPr>
          </a:lstStyle>
          <a:p>
            <a:pPr eaLnBrk="1" hangingPunct="1">
              <a:spcBef>
                <a:spcPct val="0"/>
              </a:spcBef>
              <a:buClrTx/>
              <a:buSzTx/>
              <a:buFontTx/>
              <a:buNone/>
            </a:pPr>
            <a:r>
              <a:rPr lang="zh-CN" altLang="en-US" sz="2400" b="1">
                <a:latin typeface="Arial" charset="0"/>
              </a:rPr>
              <a:t>数据为负</a:t>
            </a:r>
          </a:p>
        </p:txBody>
      </p:sp>
      <p:sp>
        <p:nvSpPr>
          <p:cNvPr id="27661" name="AutoShape 13"/>
          <p:cNvSpPr>
            <a:spLocks noChangeArrowheads="1"/>
          </p:cNvSpPr>
          <p:nvPr/>
        </p:nvSpPr>
        <p:spPr bwMode="auto">
          <a:xfrm>
            <a:off x="1909763" y="5302250"/>
            <a:ext cx="6478587" cy="1008063"/>
          </a:xfrm>
          <a:prstGeom prst="cloudCallout">
            <a:avLst>
              <a:gd name="adj1" fmla="val -15917"/>
              <a:gd name="adj2" fmla="val -111685"/>
            </a:avLst>
          </a:prstGeom>
          <a:solidFill>
            <a:srgbClr val="00FF00"/>
          </a:solidFill>
          <a:ln w="9525">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defRPr sz="3200">
                <a:solidFill>
                  <a:schemeClr val="tx1"/>
                </a:solidFill>
                <a:latin typeface="Tahoma" pitchFamily="34" charset="0"/>
                <a:ea typeface="宋体" charset="-122"/>
              </a:defRPr>
            </a:lvl2pPr>
            <a:lvl3pPr marL="1143000" indent="-228600" eaLnBrk="0" hangingPunct="0">
              <a:defRPr sz="3200">
                <a:solidFill>
                  <a:schemeClr val="tx1"/>
                </a:solidFill>
                <a:latin typeface="Tahoma" pitchFamily="34" charset="0"/>
                <a:ea typeface="宋体" charset="-122"/>
              </a:defRPr>
            </a:lvl3pPr>
            <a:lvl4pPr marL="1600200" indent="-228600" eaLnBrk="0" hangingPunct="0">
              <a:defRPr sz="3200">
                <a:solidFill>
                  <a:schemeClr val="tx1"/>
                </a:solidFill>
                <a:latin typeface="Tahoma" pitchFamily="34" charset="0"/>
                <a:ea typeface="宋体" charset="-122"/>
              </a:defRPr>
            </a:lvl4pPr>
            <a:lvl5pPr marL="2057400" indent="-228600" eaLnBrk="0" hangingPunct="0">
              <a:defRPr sz="3200">
                <a:solidFill>
                  <a:schemeClr val="tx1"/>
                </a:solidFill>
                <a:latin typeface="Tahoma" pitchFamily="34" charset="0"/>
                <a:ea typeface="宋体" charset="-122"/>
              </a:defRPr>
            </a:lvl5pPr>
            <a:lvl6pPr marL="25146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6pPr>
            <a:lvl7pPr marL="29718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7pPr>
            <a:lvl8pPr marL="34290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8pPr>
            <a:lvl9pPr marL="38862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9pPr>
          </a:lstStyle>
          <a:p>
            <a:pPr eaLnBrk="1" hangingPunct="1">
              <a:spcBef>
                <a:spcPct val="0"/>
              </a:spcBef>
              <a:buClrTx/>
              <a:buSzTx/>
              <a:buFontTx/>
              <a:buNone/>
            </a:pPr>
            <a:r>
              <a:rPr lang="zh-CN" altLang="en-US" sz="4000" b="1">
                <a:latin typeface="Arial" charset="0"/>
              </a:rPr>
              <a:t>不同的方法结果不同</a:t>
            </a:r>
            <a:r>
              <a:rPr lang="en-US" altLang="zh-CN" sz="4000" b="1">
                <a:latin typeface="Arial" charset="0"/>
              </a:rPr>
              <a:t>!</a:t>
            </a:r>
          </a:p>
        </p:txBody>
      </p:sp>
    </p:spTree>
    <p:extLst>
      <p:ext uri="{BB962C8B-B14F-4D97-AF65-F5344CB8AC3E}">
        <p14:creationId xmlns:p14="http://schemas.microsoft.com/office/powerpoint/2010/main" val="38745810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65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65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65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65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66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8" presetClass="entr" presetSubtype="16" fill="hold" grpId="0" nodeType="clickEffect">
                                  <p:stCondLst>
                                    <p:cond delay="0"/>
                                  </p:stCondLst>
                                  <p:childTnLst>
                                    <p:set>
                                      <p:cBhvr>
                                        <p:cTn id="38" dur="1" fill="hold">
                                          <p:stCondLst>
                                            <p:cond delay="0"/>
                                          </p:stCondLst>
                                        </p:cTn>
                                        <p:tgtEl>
                                          <p:spTgt spid="27661"/>
                                        </p:tgtEl>
                                        <p:attrNameLst>
                                          <p:attrName>style.visibility</p:attrName>
                                        </p:attrNameLst>
                                      </p:cBhvr>
                                      <p:to>
                                        <p:strVal val="visible"/>
                                      </p:to>
                                    </p:set>
                                    <p:animEffect transition="in" filter="diamond(in)">
                                      <p:cBhvr>
                                        <p:cTn id="39" dur="1000"/>
                                        <p:tgtEl>
                                          <p:spTgt spid="27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animBg="1"/>
      <p:bldP spid="27653" grpId="0" animBg="1"/>
      <p:bldP spid="27655" grpId="0" animBg="1"/>
      <p:bldP spid="27656" grpId="0" animBg="1"/>
      <p:bldP spid="27657" grpId="0" animBg="1"/>
      <p:bldP spid="27658" grpId="0" animBg="1"/>
      <p:bldP spid="27659" grpId="0" animBg="1"/>
      <p:bldP spid="27660" grpId="0" animBg="1"/>
      <p:bldP spid="2766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a:bodyPr>
          <a:lstStyle/>
          <a:p>
            <a:pPr eaLnBrk="1" fontAlgn="auto" hangingPunct="1">
              <a:spcAft>
                <a:spcPts val="0"/>
              </a:spcAft>
              <a:defRPr/>
            </a:pPr>
            <a:r>
              <a:rPr lang="zh-CN" altLang="en-US" b="1" dirty="0"/>
              <a:t>贝叶斯学习的特点</a:t>
            </a:r>
          </a:p>
        </p:txBody>
      </p:sp>
      <p:sp>
        <p:nvSpPr>
          <p:cNvPr id="41987" name="Rectangle 3"/>
          <p:cNvSpPr>
            <a:spLocks noGrp="1" noChangeArrowheads="1"/>
          </p:cNvSpPr>
          <p:nvPr>
            <p:ph idx="1"/>
          </p:nvPr>
        </p:nvSpPr>
        <p:spPr/>
        <p:txBody>
          <a:bodyPr/>
          <a:lstStyle/>
          <a:p>
            <a:pPr eaLnBrk="1" hangingPunct="1">
              <a:lnSpc>
                <a:spcPct val="90000"/>
              </a:lnSpc>
            </a:pPr>
            <a:r>
              <a:rPr lang="zh-CN" altLang="en-US" sz="2400" dirty="0"/>
              <a:t>贝叶斯学习为衡量多个假设的置信度提供了定量的方法，可以计算每个假设的显式概率，提供了一个客观的选择标准。 </a:t>
            </a:r>
          </a:p>
          <a:p>
            <a:pPr eaLnBrk="1" hangingPunct="1">
              <a:lnSpc>
                <a:spcPct val="90000"/>
              </a:lnSpc>
            </a:pPr>
            <a:r>
              <a:rPr lang="zh-CN" altLang="en-US" sz="2400" dirty="0"/>
              <a:t>特性 </a:t>
            </a:r>
          </a:p>
          <a:p>
            <a:pPr lvl="1" eaLnBrk="1" hangingPunct="1">
              <a:lnSpc>
                <a:spcPct val="100000"/>
              </a:lnSpc>
            </a:pPr>
            <a:r>
              <a:rPr lang="zh-CN" altLang="en-US" sz="2000" dirty="0"/>
              <a:t>观察到的每个训练样例可以增量地降低或升高某假设的估计概率。</a:t>
            </a:r>
          </a:p>
          <a:p>
            <a:pPr lvl="1" eaLnBrk="1" hangingPunct="1">
              <a:lnSpc>
                <a:spcPct val="100000"/>
              </a:lnSpc>
            </a:pPr>
            <a:r>
              <a:rPr lang="zh-CN" altLang="en-US" sz="2000" dirty="0"/>
              <a:t>先验知识可以与观察数据一起决定假设的最终概率。</a:t>
            </a:r>
          </a:p>
          <a:p>
            <a:pPr lvl="1" eaLnBrk="1" hangingPunct="1">
              <a:lnSpc>
                <a:spcPct val="100000"/>
              </a:lnSpc>
            </a:pPr>
            <a:r>
              <a:rPr lang="zh-CN" altLang="en-US" sz="2000" dirty="0"/>
              <a:t>允许假设做出不确定性的预测。例如前方目标是骆驼的可能性是</a:t>
            </a:r>
            <a:r>
              <a:rPr lang="en-US" altLang="zh-CN" sz="2000" dirty="0"/>
              <a:t>90%</a:t>
            </a:r>
            <a:r>
              <a:rPr lang="zh-CN" altLang="en-US" sz="2000" dirty="0"/>
              <a:t>，是马的可能性是</a:t>
            </a:r>
            <a:r>
              <a:rPr lang="en-US" altLang="zh-CN" sz="2000" dirty="0"/>
              <a:t>5%</a:t>
            </a:r>
            <a:r>
              <a:rPr lang="zh-CN" altLang="en-US" sz="2000" dirty="0"/>
              <a:t>。</a:t>
            </a:r>
          </a:p>
          <a:p>
            <a:pPr lvl="1" eaLnBrk="1" hangingPunct="1">
              <a:lnSpc>
                <a:spcPct val="100000"/>
              </a:lnSpc>
            </a:pPr>
            <a:r>
              <a:rPr lang="zh-CN" altLang="en-US" sz="2000" dirty="0"/>
              <a:t>新的实例分类可由多个假设一起做出预测，用它们的概率来加权。</a:t>
            </a:r>
          </a:p>
          <a:p>
            <a:pPr lvl="1" eaLnBrk="1" hangingPunct="1">
              <a:lnSpc>
                <a:spcPct val="100000"/>
              </a:lnSpc>
            </a:pPr>
            <a:r>
              <a:rPr lang="zh-CN" altLang="en-US" sz="2000" dirty="0"/>
              <a:t>即使在贝叶斯方法计算复杂度较高时，它仍可作为一个最优决策标准去衡量其它方法。 </a:t>
            </a:r>
          </a:p>
        </p:txBody>
      </p:sp>
      <p:sp>
        <p:nvSpPr>
          <p:cNvPr id="4" name="灯片编号占位符 5"/>
          <p:cNvSpPr>
            <a:spLocks noGrp="1"/>
          </p:cNvSpPr>
          <p:nvPr>
            <p:ph type="sldNum" sz="quarter" idx="12"/>
          </p:nvPr>
        </p:nvSpPr>
        <p:spPr/>
        <p:txBody>
          <a:bodyPr/>
          <a:lstStyle/>
          <a:p>
            <a:pPr>
              <a:defRPr/>
            </a:pPr>
            <a:fld id="{1F6102DE-0DBD-4197-BA46-00344070F040}" type="slidenum">
              <a:rPr lang="zh-CN" altLang="en-US"/>
              <a:pPr>
                <a:defRPr/>
              </a:pPr>
              <a:t>24</a:t>
            </a:fld>
            <a:endParaRPr lang="en-US"/>
          </a:p>
        </p:txBody>
      </p:sp>
    </p:spTree>
    <p:extLst>
      <p:ext uri="{BB962C8B-B14F-4D97-AF65-F5344CB8AC3E}">
        <p14:creationId xmlns:p14="http://schemas.microsoft.com/office/powerpoint/2010/main" val="30702402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 calcmode="lin" valueType="num">
                                      <p:cBhvr additive="base">
                                        <p:cTn id="7" dur="500" fill="hold"/>
                                        <p:tgtEl>
                                          <p:spTgt spid="419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41987">
                                            <p:txEl>
                                              <p:pRg st="1" end="1"/>
                                            </p:txEl>
                                          </p:spTgt>
                                        </p:tgtEl>
                                        <p:attrNameLst>
                                          <p:attrName>style.visibility</p:attrName>
                                        </p:attrNameLst>
                                      </p:cBhvr>
                                      <p:to>
                                        <p:strVal val="visible"/>
                                      </p:to>
                                    </p:set>
                                    <p:anim calcmode="lin" valueType="num">
                                      <p:cBhvr additive="base">
                                        <p:cTn id="12" dur="500" fill="hold"/>
                                        <p:tgtEl>
                                          <p:spTgt spid="4198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19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41987">
                                            <p:txEl>
                                              <p:pRg st="2" end="2"/>
                                            </p:txEl>
                                          </p:spTgt>
                                        </p:tgtEl>
                                        <p:attrNameLst>
                                          <p:attrName>style.visibility</p:attrName>
                                        </p:attrNameLst>
                                      </p:cBhvr>
                                      <p:to>
                                        <p:strVal val="visible"/>
                                      </p:to>
                                    </p:set>
                                    <p:anim calcmode="lin" valueType="num">
                                      <p:cBhvr additive="base">
                                        <p:cTn id="18" dur="500" fill="hold"/>
                                        <p:tgtEl>
                                          <p:spTgt spid="41987">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19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41987">
                                            <p:txEl>
                                              <p:pRg st="3" end="3"/>
                                            </p:txEl>
                                          </p:spTgt>
                                        </p:tgtEl>
                                        <p:attrNameLst>
                                          <p:attrName>style.visibility</p:attrName>
                                        </p:attrNameLst>
                                      </p:cBhvr>
                                      <p:to>
                                        <p:strVal val="visible"/>
                                      </p:to>
                                    </p:set>
                                    <p:anim calcmode="lin" valueType="num">
                                      <p:cBhvr additive="base">
                                        <p:cTn id="24" dur="500" fill="hold"/>
                                        <p:tgtEl>
                                          <p:spTgt spid="41987">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19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41987">
                                            <p:txEl>
                                              <p:pRg st="4" end="4"/>
                                            </p:txEl>
                                          </p:spTgt>
                                        </p:tgtEl>
                                        <p:attrNameLst>
                                          <p:attrName>style.visibility</p:attrName>
                                        </p:attrNameLst>
                                      </p:cBhvr>
                                      <p:to>
                                        <p:strVal val="visible"/>
                                      </p:to>
                                    </p:set>
                                    <p:anim calcmode="lin" valueType="num">
                                      <p:cBhvr additive="base">
                                        <p:cTn id="30" dur="500" fill="hold"/>
                                        <p:tgtEl>
                                          <p:spTgt spid="41987">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19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41987">
                                            <p:txEl>
                                              <p:pRg st="5" end="5"/>
                                            </p:txEl>
                                          </p:spTgt>
                                        </p:tgtEl>
                                        <p:attrNameLst>
                                          <p:attrName>style.visibility</p:attrName>
                                        </p:attrNameLst>
                                      </p:cBhvr>
                                      <p:to>
                                        <p:strVal val="visible"/>
                                      </p:to>
                                    </p:set>
                                    <p:anim calcmode="lin" valueType="num">
                                      <p:cBhvr additive="base">
                                        <p:cTn id="36" dur="500" fill="hold"/>
                                        <p:tgtEl>
                                          <p:spTgt spid="41987">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198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nodeType="clickEffect">
                                  <p:stCondLst>
                                    <p:cond delay="0"/>
                                  </p:stCondLst>
                                  <p:childTnLst>
                                    <p:set>
                                      <p:cBhvr>
                                        <p:cTn id="41" dur="1" fill="hold">
                                          <p:stCondLst>
                                            <p:cond delay="0"/>
                                          </p:stCondLst>
                                        </p:cTn>
                                        <p:tgtEl>
                                          <p:spTgt spid="41987">
                                            <p:txEl>
                                              <p:pRg st="6" end="6"/>
                                            </p:txEl>
                                          </p:spTgt>
                                        </p:tgtEl>
                                        <p:attrNameLst>
                                          <p:attrName>style.visibility</p:attrName>
                                        </p:attrNameLst>
                                      </p:cBhvr>
                                      <p:to>
                                        <p:strVal val="visible"/>
                                      </p:to>
                                    </p:set>
                                    <p:anim calcmode="lin" valueType="num">
                                      <p:cBhvr additive="base">
                                        <p:cTn id="42" dur="500" fill="hold"/>
                                        <p:tgtEl>
                                          <p:spTgt spid="41987">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4198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457200" y="1628775"/>
            <a:ext cx="8229600" cy="4525963"/>
          </a:xfrm>
        </p:spPr>
        <p:txBody>
          <a:bodyPr/>
          <a:lstStyle/>
          <a:p>
            <a:pPr eaLnBrk="1" hangingPunct="1"/>
            <a:r>
              <a:rPr lang="zh-CN" altLang="zh-CN" dirty="0">
                <a:latin typeface="微软雅黑" panose="020B0503020204020204" pitchFamily="34" charset="-122"/>
                <a:ea typeface="微软雅黑" panose="020B0503020204020204" pitchFamily="34" charset="-122"/>
              </a:rPr>
              <a:t>在机器学习中一个实例x往往有很多属性</a:t>
            </a:r>
            <a:endParaRPr lang="en-US" altLang="zh-CN" dirty="0">
              <a:latin typeface="微软雅黑" panose="020B0503020204020204" pitchFamily="34" charset="-122"/>
              <a:ea typeface="微软雅黑" panose="020B0503020204020204" pitchFamily="34" charset="-122"/>
            </a:endParaRPr>
          </a:p>
          <a:p>
            <a:pPr eaLnBrk="1" hangingPunct="1"/>
            <a:endParaRPr lang="en-US" altLang="zh-CN" dirty="0">
              <a:latin typeface="宋体" charset="-122"/>
              <a:ea typeface="宋体" charset="-122"/>
            </a:endParaRPr>
          </a:p>
          <a:p>
            <a:pPr algn="ctr" eaLnBrk="1" hangingPunct="1">
              <a:buFontTx/>
              <a:buNone/>
            </a:pPr>
            <a:r>
              <a:rPr lang="zh-CN" altLang="zh-CN" b="1" dirty="0">
                <a:latin typeface="宋体" charset="-122"/>
                <a:ea typeface="宋体" charset="-122"/>
              </a:rPr>
              <a:t>&lt;a</a:t>
            </a:r>
            <a:r>
              <a:rPr lang="zh-CN" altLang="zh-CN" b="1" baseline="-25000" dirty="0">
                <a:latin typeface="宋体" charset="-122"/>
                <a:ea typeface="宋体" charset="-122"/>
              </a:rPr>
              <a:t>1</a:t>
            </a:r>
            <a:r>
              <a:rPr lang="zh-CN" altLang="zh-CN" b="1" dirty="0">
                <a:latin typeface="宋体" charset="-122"/>
                <a:ea typeface="宋体" charset="-122"/>
              </a:rPr>
              <a:t>,a</a:t>
            </a:r>
            <a:r>
              <a:rPr lang="zh-CN" altLang="zh-CN" b="1" baseline="-25000" dirty="0">
                <a:latin typeface="宋体" charset="-122"/>
                <a:ea typeface="宋体" charset="-122"/>
              </a:rPr>
              <a:t>2</a:t>
            </a:r>
            <a:r>
              <a:rPr lang="zh-CN" altLang="zh-CN" b="1" dirty="0">
                <a:latin typeface="宋体" charset="-122"/>
                <a:ea typeface="宋体" charset="-122"/>
              </a:rPr>
              <a:t>,…,a</a:t>
            </a:r>
            <a:r>
              <a:rPr lang="zh-CN" altLang="zh-CN" b="1" baseline="-25000" dirty="0">
                <a:latin typeface="宋体" charset="-122"/>
                <a:ea typeface="宋体" charset="-122"/>
              </a:rPr>
              <a:t>n</a:t>
            </a:r>
            <a:r>
              <a:rPr lang="zh-CN" altLang="zh-CN" b="1" dirty="0">
                <a:latin typeface="宋体" charset="-122"/>
                <a:ea typeface="宋体" charset="-122"/>
              </a:rPr>
              <a:t>&gt;</a:t>
            </a:r>
            <a:endParaRPr lang="zh-CN" altLang="en-US" b="1" dirty="0">
              <a:latin typeface="宋体" charset="-122"/>
              <a:ea typeface="宋体" charset="-122"/>
            </a:endParaRPr>
          </a:p>
          <a:p>
            <a:pPr lvl="1" eaLnBrk="1" hangingPunct="1"/>
            <a:endParaRPr lang="zh-CN" altLang="en-US" b="1" dirty="0">
              <a:latin typeface="宋体" charset="-122"/>
              <a:ea typeface="宋体" charset="-122"/>
            </a:endParaRPr>
          </a:p>
          <a:p>
            <a:pPr lvl="1" eaLnBrk="1" hangingPunct="1"/>
            <a:r>
              <a:rPr lang="zh-CN" altLang="en-US" dirty="0">
                <a:latin typeface="宋体" charset="-122"/>
                <a:ea typeface="宋体" charset="-122"/>
              </a:rPr>
              <a:t>其中每一维代表一个属性，该分量的数值就是所对应属性的值。</a:t>
            </a:r>
          </a:p>
          <a:p>
            <a:pPr eaLnBrk="1" hangingPunct="1">
              <a:buFontTx/>
              <a:buNone/>
            </a:pPr>
            <a:endParaRPr lang="zh-CN" altLang="zh-CN" dirty="0">
              <a:latin typeface="宋体" charset="-122"/>
              <a:ea typeface="宋体" charset="-122"/>
            </a:endParaRPr>
          </a:p>
        </p:txBody>
      </p:sp>
      <p:sp>
        <p:nvSpPr>
          <p:cNvPr id="4" name="灯片编号占位符 5"/>
          <p:cNvSpPr>
            <a:spLocks noGrp="1"/>
          </p:cNvSpPr>
          <p:nvPr>
            <p:ph type="sldNum" sz="quarter" idx="12"/>
          </p:nvPr>
        </p:nvSpPr>
        <p:spPr/>
        <p:txBody>
          <a:bodyPr/>
          <a:lstStyle/>
          <a:p>
            <a:pPr>
              <a:defRPr/>
            </a:pPr>
            <a:fld id="{5D866E5F-A8F9-4441-A7C9-0C0613DC9C13}" type="slidenum">
              <a:rPr lang="zh-CN" altLang="en-US"/>
              <a:pPr>
                <a:defRPr/>
              </a:pPr>
              <a:t>25</a:t>
            </a:fld>
            <a:endParaRPr lang="en-US"/>
          </a:p>
        </p:txBody>
      </p:sp>
      <p:grpSp>
        <p:nvGrpSpPr>
          <p:cNvPr id="5" name="组合 4"/>
          <p:cNvGrpSpPr/>
          <p:nvPr/>
        </p:nvGrpSpPr>
        <p:grpSpPr>
          <a:xfrm>
            <a:off x="0" y="407931"/>
            <a:ext cx="9144000" cy="822977"/>
            <a:chOff x="0" y="197440"/>
            <a:chExt cx="9144000" cy="493394"/>
          </a:xfrm>
        </p:grpSpPr>
        <p:cxnSp>
          <p:nvCxnSpPr>
            <p:cNvPr id="6" name="直接连接符 5"/>
            <p:cNvCxnSpPr/>
            <p:nvPr/>
          </p:nvCxnSpPr>
          <p:spPr>
            <a:xfrm>
              <a:off x="0" y="444137"/>
              <a:ext cx="1858577"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7" name="标题 1"/>
            <p:cNvSpPr txBox="1">
              <a:spLocks/>
            </p:cNvSpPr>
            <p:nvPr/>
          </p:nvSpPr>
          <p:spPr>
            <a:xfrm>
              <a:off x="566531" y="197440"/>
              <a:ext cx="8060634"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rPr>
                <a:t>6.3.2 </a:t>
              </a:r>
              <a:r>
                <a:rPr lang="zh-CN" altLang="zh-CN" sz="5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sym typeface="Arial" charset="0"/>
                </a:rPr>
                <a:t>朴素贝叶斯方法</a:t>
              </a:r>
              <a:endParaRPr lang="zh-CN" alt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endParaRPr>
            </a:p>
          </p:txBody>
        </p:sp>
        <p:cxnSp>
          <p:nvCxnSpPr>
            <p:cNvPr id="8" name="直接连接符 7"/>
            <p:cNvCxnSpPr>
              <a:stCxn id="7" idx="3"/>
            </p:cNvCxnSpPr>
            <p:nvPr/>
          </p:nvCxnSpPr>
          <p:spPr>
            <a:xfrm>
              <a:off x="8627165" y="444137"/>
              <a:ext cx="516835"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117638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29699">
                                            <p:txEl>
                                              <p:pRg st="2" end="2"/>
                                            </p:txEl>
                                          </p:spTgt>
                                        </p:tgtEl>
                                        <p:attrNameLst>
                                          <p:attrName>style.visibility</p:attrName>
                                        </p:attrNameLst>
                                      </p:cBhvr>
                                      <p:to>
                                        <p:strVal val="visible"/>
                                      </p:to>
                                    </p:set>
                                    <p:animEffect transition="in" filter="blinds(vertical)">
                                      <p:cBhvr>
                                        <p:cTn id="7" dur="2000"/>
                                        <p:tgtEl>
                                          <p:spTgt spid="2969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29699">
                                            <p:txEl>
                                              <p:pRg st="4" end="4"/>
                                            </p:txEl>
                                          </p:spTgt>
                                        </p:tgtEl>
                                        <p:attrNameLst>
                                          <p:attrName>style.visibility</p:attrName>
                                        </p:attrNameLst>
                                      </p:cBhvr>
                                      <p:to>
                                        <p:strVal val="visible"/>
                                      </p:to>
                                    </p:set>
                                    <p:anim calcmode="lin" valueType="num">
                                      <p:cBhvr additive="base">
                                        <p:cTn id="12" dur="1000" fill="hold"/>
                                        <p:tgtEl>
                                          <p:spTgt spid="29699">
                                            <p:txEl>
                                              <p:pRg st="4" end="4"/>
                                            </p:txEl>
                                          </p:spTgt>
                                        </p:tgtEl>
                                        <p:attrNameLst>
                                          <p:attrName>ppt_x</p:attrName>
                                        </p:attrNameLst>
                                      </p:cBhvr>
                                      <p:tavLst>
                                        <p:tav tm="0">
                                          <p:val>
                                            <p:strVal val="1+#ppt_w/2"/>
                                          </p:val>
                                        </p:tav>
                                        <p:tav tm="100000">
                                          <p:val>
                                            <p:strVal val="#ppt_x"/>
                                          </p:val>
                                        </p:tav>
                                      </p:tavLst>
                                    </p:anim>
                                    <p:anim calcmode="lin" valueType="num">
                                      <p:cBhvr additive="base">
                                        <p:cTn id="13" dur="1000" fill="hold"/>
                                        <p:tgtEl>
                                          <p:spTgt spid="2969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4" name="Object 4"/>
          <p:cNvGraphicFramePr>
            <a:graphicFrameLocks noGrp="1" noChangeAspect="1"/>
          </p:cNvGraphicFramePr>
          <p:nvPr>
            <p:ph idx="1"/>
          </p:nvPr>
        </p:nvGraphicFramePr>
        <p:xfrm>
          <a:off x="1403350" y="3232150"/>
          <a:ext cx="6769100" cy="3024188"/>
        </p:xfrm>
        <a:graphic>
          <a:graphicData uri="http://schemas.openxmlformats.org/presentationml/2006/ole">
            <mc:AlternateContent xmlns:mc="http://schemas.openxmlformats.org/markup-compatibility/2006">
              <mc:Choice xmlns:v="urn:schemas-microsoft-com:vml" Requires="v">
                <p:oleObj r:id="rId2" imgW="2502217" imgH="1117917" progId="Equation.3">
                  <p:embed/>
                </p:oleObj>
              </mc:Choice>
              <mc:Fallback>
                <p:oleObj r:id="rId2" imgW="2502217" imgH="1117917"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3232150"/>
                        <a:ext cx="6769100"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灯片编号占位符 5"/>
          <p:cNvSpPr>
            <a:spLocks noGrp="1"/>
          </p:cNvSpPr>
          <p:nvPr>
            <p:ph type="sldNum" sz="quarter" idx="12"/>
          </p:nvPr>
        </p:nvSpPr>
        <p:spPr/>
        <p:txBody>
          <a:bodyPr/>
          <a:lstStyle/>
          <a:p>
            <a:pPr>
              <a:defRPr/>
            </a:pPr>
            <a:fld id="{E2B00E3B-E999-4901-8D57-8F0A396D4412}" type="slidenum">
              <a:rPr lang="zh-CN" altLang="en-US"/>
              <a:pPr>
                <a:defRPr/>
              </a:pPr>
              <a:t>26</a:t>
            </a:fld>
            <a:endParaRPr lang="en-US"/>
          </a:p>
        </p:txBody>
      </p:sp>
      <p:sp>
        <p:nvSpPr>
          <p:cNvPr id="8197" name="Rectangle 3"/>
          <p:cNvSpPr>
            <a:spLocks noGrp="1" noChangeArrowheads="1"/>
          </p:cNvSpPr>
          <p:nvPr>
            <p:ph type="body" idx="4294967295"/>
          </p:nvPr>
        </p:nvSpPr>
        <p:spPr>
          <a:xfrm>
            <a:off x="379392" y="1312254"/>
            <a:ext cx="8229600" cy="4784725"/>
          </a:xfrm>
        </p:spPr>
        <p:txBody>
          <a:bodyPr/>
          <a:lstStyle/>
          <a:p>
            <a:pPr eaLnBrk="1" hangingPunct="1">
              <a:lnSpc>
                <a:spcPct val="100000"/>
              </a:lnSpc>
            </a:pPr>
            <a:r>
              <a:rPr lang="zh-CN" altLang="en-US" dirty="0">
                <a:latin typeface="微软雅黑" panose="020B0503020204020204" pitchFamily="34" charset="-122"/>
                <a:ea typeface="微软雅黑" panose="020B0503020204020204" pitchFamily="34" charset="-122"/>
              </a:rPr>
              <a:t>此时依据</a:t>
            </a:r>
            <a:r>
              <a:rPr lang="en-US" altLang="zh-CN" dirty="0">
                <a:latin typeface="微软雅黑" panose="020B0503020204020204" pitchFamily="34" charset="-122"/>
                <a:ea typeface="微软雅黑" panose="020B0503020204020204" pitchFamily="34" charset="-122"/>
              </a:rPr>
              <a:t>MAP</a:t>
            </a:r>
            <a:r>
              <a:rPr lang="zh-CN" altLang="en-US" dirty="0">
                <a:latin typeface="微软雅黑" panose="020B0503020204020204" pitchFamily="34" charset="-122"/>
                <a:ea typeface="微软雅黑" panose="020B0503020204020204" pitchFamily="34" charset="-122"/>
              </a:rPr>
              <a:t>假设的贝叶斯学习就是对一个数据</a:t>
            </a:r>
            <a:r>
              <a:rPr lang="en-US" altLang="zh-CN" dirty="0">
                <a:latin typeface="微软雅黑" panose="020B0503020204020204" pitchFamily="34" charset="-122"/>
                <a:ea typeface="微软雅黑" panose="020B0503020204020204" pitchFamily="34" charset="-122"/>
              </a:rPr>
              <a:t>&lt;a</a:t>
            </a:r>
            <a:r>
              <a:rPr lang="en-US" altLang="zh-CN" baseline="-25000" dirty="0">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,a</a:t>
            </a:r>
            <a:r>
              <a:rPr lang="en-US" altLang="zh-CN" baseline="-25000" dirty="0">
                <a:latin typeface="微软雅黑" panose="020B0503020204020204" pitchFamily="34" charset="-122"/>
                <a:ea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rPr>
              <a:t>,…,a</a:t>
            </a:r>
            <a:r>
              <a:rPr lang="en-US" altLang="zh-CN" baseline="-25000" dirty="0">
                <a:latin typeface="微软雅黑" panose="020B0503020204020204" pitchFamily="34" charset="-122"/>
                <a:ea typeface="微软雅黑" panose="020B0503020204020204" pitchFamily="34" charset="-122"/>
              </a:rPr>
              <a:t>n</a:t>
            </a:r>
            <a:r>
              <a:rPr lang="en-US" altLang="zh-CN" dirty="0">
                <a:latin typeface="微软雅黑" panose="020B0503020204020204" pitchFamily="34" charset="-122"/>
                <a:ea typeface="微软雅黑" panose="020B0503020204020204" pitchFamily="34" charset="-122"/>
              </a:rPr>
              <a:t>&gt;</a:t>
            </a:r>
            <a:r>
              <a:rPr lang="zh-CN" altLang="en-US" dirty="0">
                <a:latin typeface="微软雅黑" panose="020B0503020204020204" pitchFamily="34" charset="-122"/>
                <a:ea typeface="微软雅黑" panose="020B0503020204020204" pitchFamily="34" charset="-122"/>
              </a:rPr>
              <a:t>，求使其满足下式的目标值         ：</a:t>
            </a:r>
          </a:p>
        </p:txBody>
      </p:sp>
      <p:graphicFrame>
        <p:nvGraphicFramePr>
          <p:cNvPr id="2" name="Object 4">
            <a:extLst>
              <a:ext uri="{FF2B5EF4-FFF2-40B4-BE49-F238E27FC236}">
                <a16:creationId xmlns:a16="http://schemas.microsoft.com/office/drawing/2014/main" id="{36348C80-CF26-DF60-893C-ECC9F5EB701D}"/>
              </a:ext>
            </a:extLst>
          </p:cNvPr>
          <p:cNvGraphicFramePr>
            <a:graphicFrameLocks noChangeAspect="1"/>
          </p:cNvGraphicFramePr>
          <p:nvPr>
            <p:extLst>
              <p:ext uri="{D42A27DB-BD31-4B8C-83A1-F6EECF244321}">
                <p14:modId xmlns:p14="http://schemas.microsoft.com/office/powerpoint/2010/main" val="1537512763"/>
              </p:ext>
            </p:extLst>
          </p:nvPr>
        </p:nvGraphicFramePr>
        <p:xfrm>
          <a:off x="7258050" y="1683637"/>
          <a:ext cx="914400" cy="701675"/>
        </p:xfrm>
        <a:graphic>
          <a:graphicData uri="http://schemas.openxmlformats.org/presentationml/2006/ole">
            <mc:AlternateContent xmlns:mc="http://schemas.openxmlformats.org/markup-compatibility/2006">
              <mc:Choice xmlns:v="urn:schemas-microsoft-com:vml" Requires="v">
                <p:oleObj r:id="rId4" imgW="7315517" imgH="5486717" progId="Equation.DSMT4">
                  <p:embed/>
                </p:oleObj>
              </mc:Choice>
              <mc:Fallback>
                <p:oleObj r:id="rId4" imgW="7315517" imgH="5486717" progId="Equation.DSMT4">
                  <p:embed/>
                  <p:pic>
                    <p:nvPicPr>
                      <p:cNvPr id="1741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58050" y="1683637"/>
                        <a:ext cx="914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329499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724"/>
                                        </p:tgtEl>
                                        <p:attrNameLst>
                                          <p:attrName>style.visibility</p:attrName>
                                        </p:attrNameLst>
                                      </p:cBhvr>
                                      <p:to>
                                        <p:strVal val="visible"/>
                                      </p:to>
                                    </p:set>
                                    <p:animEffect transition="in" filter="blinds(horizontal)">
                                      <p:cBhvr>
                                        <p:cTn id="7" dur="1000"/>
                                        <p:tgtEl>
                                          <p:spTgt spid="30724"/>
                                        </p:tgtEl>
                                      </p:cBhvr>
                                    </p:animEffect>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5896" y="4104749"/>
            <a:ext cx="1331460" cy="15237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746" name="Rectangle 2"/>
          <p:cNvSpPr>
            <a:spLocks noGrp="1" noChangeArrowheads="1"/>
          </p:cNvSpPr>
          <p:nvPr>
            <p:ph idx="1"/>
          </p:nvPr>
        </p:nvSpPr>
        <p:spPr>
          <a:xfrm>
            <a:off x="457200" y="773320"/>
            <a:ext cx="8229600" cy="4525963"/>
          </a:xfrm>
        </p:spPr>
        <p:txBody>
          <a:bodyPr/>
          <a:lstStyle/>
          <a:p>
            <a:pPr eaLnBrk="1" hangingPunct="1">
              <a:lnSpc>
                <a:spcPct val="100000"/>
              </a:lnSpc>
            </a:pPr>
            <a:r>
              <a:rPr lang="zh-CN" altLang="en-US" dirty="0">
                <a:latin typeface="微软雅黑" panose="020B0503020204020204" pitchFamily="34" charset="-122"/>
                <a:ea typeface="微软雅黑" panose="020B0503020204020204" pitchFamily="34" charset="-122"/>
              </a:rPr>
              <a:t>估计每个</a:t>
            </a:r>
            <a:r>
              <a:rPr lang="en-US" altLang="zh-CN" dirty="0">
                <a:latin typeface="微软雅黑" panose="020B0503020204020204" pitchFamily="34" charset="-122"/>
                <a:ea typeface="微软雅黑" panose="020B0503020204020204" pitchFamily="34" charset="-122"/>
              </a:rPr>
              <a:t>P(h</a:t>
            </a:r>
            <a:r>
              <a:rPr lang="en-US" altLang="zh-CN" baseline="-25000" dirty="0">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很容易，只要计算每个目标值</a:t>
            </a:r>
            <a:r>
              <a:rPr lang="en-US" altLang="zh-CN" dirty="0">
                <a:latin typeface="微软雅黑" panose="020B0503020204020204" pitchFamily="34" charset="-122"/>
                <a:ea typeface="微软雅黑" panose="020B0503020204020204" pitchFamily="34" charset="-122"/>
              </a:rPr>
              <a:t>h</a:t>
            </a:r>
            <a:r>
              <a:rPr lang="en-US" altLang="zh-CN" baseline="-25000" dirty="0">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出现在训练数据中的频率就可以。</a:t>
            </a:r>
          </a:p>
          <a:p>
            <a:pPr eaLnBrk="1" hangingPunct="1">
              <a:lnSpc>
                <a:spcPct val="100000"/>
              </a:lnSpc>
            </a:pPr>
            <a:r>
              <a:rPr lang="zh-CN" altLang="en-US" dirty="0">
                <a:latin typeface="微软雅黑" panose="020B0503020204020204" pitchFamily="34" charset="-122"/>
                <a:ea typeface="微软雅黑" panose="020B0503020204020204" pitchFamily="34" charset="-122"/>
              </a:rPr>
              <a:t>如果要如此估计所有的</a:t>
            </a:r>
            <a:r>
              <a:rPr lang="en-US" altLang="zh-CN" dirty="0">
                <a:latin typeface="微软雅黑" panose="020B0503020204020204" pitchFamily="34" charset="-122"/>
                <a:ea typeface="微软雅黑" panose="020B0503020204020204" pitchFamily="34" charset="-122"/>
              </a:rPr>
              <a:t>P(a</a:t>
            </a:r>
            <a:r>
              <a:rPr lang="en-US" altLang="zh-CN" baseline="-25000" dirty="0">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,a</a:t>
            </a:r>
            <a:r>
              <a:rPr lang="en-US" altLang="zh-CN" baseline="-25000" dirty="0">
                <a:latin typeface="微软雅黑" panose="020B0503020204020204" pitchFamily="34" charset="-122"/>
                <a:ea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a</a:t>
            </a:r>
            <a:r>
              <a:rPr lang="en-US" altLang="zh-CN" baseline="-25000" dirty="0" err="1">
                <a:latin typeface="微软雅黑" panose="020B0503020204020204" pitchFamily="34" charset="-122"/>
                <a:ea typeface="微软雅黑" panose="020B0503020204020204" pitchFamily="34" charset="-122"/>
              </a:rPr>
              <a:t>n</a:t>
            </a:r>
            <a:r>
              <a:rPr lang="en-US" altLang="zh-CN" dirty="0" err="1">
                <a:latin typeface="微软雅黑" panose="020B0503020204020204" pitchFamily="34" charset="-122"/>
                <a:ea typeface="微软雅黑" panose="020B0503020204020204" pitchFamily="34" charset="-122"/>
              </a:rPr>
              <a:t>|h</a:t>
            </a:r>
            <a:r>
              <a:rPr lang="en-US" altLang="zh-CN" baseline="-25000"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项，则必须计算</a:t>
            </a:r>
            <a:r>
              <a:rPr lang="en-US" altLang="zh-CN" dirty="0">
                <a:latin typeface="微软雅黑" panose="020B0503020204020204" pitchFamily="34" charset="-122"/>
                <a:ea typeface="微软雅黑" panose="020B0503020204020204" pitchFamily="34" charset="-122"/>
              </a:rPr>
              <a:t>a</a:t>
            </a:r>
            <a:r>
              <a:rPr lang="en-US" altLang="zh-CN" baseline="-25000" dirty="0">
                <a:latin typeface="微软雅黑" panose="020B0503020204020204" pitchFamily="34" charset="-122"/>
                <a:ea typeface="微软雅黑" panose="020B0503020204020204" pitchFamily="34" charset="-122"/>
              </a:rPr>
              <a:t>1</a:t>
            </a:r>
            <a:r>
              <a:rPr lang="en-US" altLang="zh-CN" dirty="0">
                <a:latin typeface="微软雅黑" panose="020B0503020204020204" pitchFamily="34" charset="-122"/>
                <a:ea typeface="微软雅黑" panose="020B0503020204020204" pitchFamily="34" charset="-122"/>
              </a:rPr>
              <a:t>,a</a:t>
            </a:r>
            <a:r>
              <a:rPr lang="en-US" altLang="zh-CN" baseline="-25000" dirty="0">
                <a:latin typeface="微软雅黑" panose="020B0503020204020204" pitchFamily="34" charset="-122"/>
                <a:ea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rPr>
              <a:t>,…,a</a:t>
            </a:r>
            <a:r>
              <a:rPr lang="en-US" altLang="zh-CN" baseline="-25000"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的所有可能取值组合，再乘以可能的目标值数量。</a:t>
            </a:r>
            <a:endParaRPr lang="en-US" altLang="zh-CN" dirty="0">
              <a:latin typeface="微软雅黑" panose="020B0503020204020204" pitchFamily="34" charset="-122"/>
              <a:ea typeface="微软雅黑" panose="020B0503020204020204" pitchFamily="34" charset="-122"/>
            </a:endParaRPr>
          </a:p>
          <a:p>
            <a:pPr>
              <a:lnSpc>
                <a:spcPct val="100000"/>
              </a:lnSpc>
            </a:pPr>
            <a:r>
              <a:rPr lang="zh-CN" altLang="zh-CN" dirty="0">
                <a:solidFill>
                  <a:schemeClr val="tx1"/>
                </a:solidFill>
                <a:latin typeface="宋体" charset="-122"/>
                <a:ea typeface="宋体" charset="-122"/>
              </a:rPr>
              <a:t>假设一个实例有10个属性，每个属性有3个可能取值，而目标集合中有5个候选目标。那么P(a</a:t>
            </a:r>
            <a:r>
              <a:rPr lang="zh-CN" altLang="zh-CN" baseline="-25000" dirty="0">
                <a:solidFill>
                  <a:schemeClr val="tx1"/>
                </a:solidFill>
                <a:latin typeface="宋体" charset="-122"/>
                <a:ea typeface="宋体" charset="-122"/>
              </a:rPr>
              <a:t>1</a:t>
            </a:r>
            <a:r>
              <a:rPr lang="zh-CN" altLang="zh-CN" dirty="0">
                <a:solidFill>
                  <a:schemeClr val="tx1"/>
                </a:solidFill>
                <a:latin typeface="宋体" charset="-122"/>
                <a:ea typeface="宋体" charset="-122"/>
              </a:rPr>
              <a:t>,a</a:t>
            </a:r>
            <a:r>
              <a:rPr lang="zh-CN" altLang="zh-CN" baseline="-25000" dirty="0">
                <a:solidFill>
                  <a:schemeClr val="tx1"/>
                </a:solidFill>
                <a:latin typeface="宋体" charset="-122"/>
                <a:ea typeface="宋体" charset="-122"/>
              </a:rPr>
              <a:t>2</a:t>
            </a:r>
            <a:r>
              <a:rPr lang="zh-CN" altLang="zh-CN" dirty="0">
                <a:solidFill>
                  <a:schemeClr val="tx1"/>
                </a:solidFill>
                <a:latin typeface="宋体" charset="-122"/>
                <a:ea typeface="宋体" charset="-122"/>
              </a:rPr>
              <a:t>,…,a</a:t>
            </a:r>
            <a:r>
              <a:rPr lang="zh-CN" altLang="zh-CN" baseline="-25000" dirty="0">
                <a:solidFill>
                  <a:schemeClr val="tx1"/>
                </a:solidFill>
                <a:latin typeface="宋体" charset="-122"/>
                <a:ea typeface="宋体" charset="-122"/>
              </a:rPr>
              <a:t>n</a:t>
            </a:r>
            <a:r>
              <a:rPr lang="zh-CN" altLang="zh-CN" dirty="0">
                <a:solidFill>
                  <a:schemeClr val="tx1"/>
                </a:solidFill>
                <a:latin typeface="宋体" charset="-122"/>
                <a:ea typeface="宋体" charset="-122"/>
              </a:rPr>
              <a:t>|h</a:t>
            </a:r>
            <a:r>
              <a:rPr lang="zh-CN" altLang="zh-CN" baseline="-25000" dirty="0">
                <a:solidFill>
                  <a:schemeClr val="tx1"/>
                </a:solidFill>
                <a:latin typeface="宋体" charset="-122"/>
                <a:ea typeface="宋体" charset="-122"/>
              </a:rPr>
              <a:t>i</a:t>
            </a:r>
            <a:r>
              <a:rPr lang="zh-CN" altLang="zh-CN" dirty="0">
                <a:solidFill>
                  <a:schemeClr val="tx1"/>
                </a:solidFill>
                <a:latin typeface="宋体" charset="-122"/>
                <a:ea typeface="宋体" charset="-122"/>
              </a:rPr>
              <a:t>)项就有</a:t>
            </a:r>
            <a:r>
              <a:rPr lang="zh-CN" altLang="en-US" dirty="0">
                <a:solidFill>
                  <a:schemeClr val="tx1"/>
                </a:solidFill>
                <a:latin typeface="宋体" charset="-122"/>
                <a:ea typeface="宋体" charset="-122"/>
              </a:rPr>
              <a:t>        </a:t>
            </a:r>
            <a:r>
              <a:rPr lang="zh-CN" altLang="zh-CN" dirty="0">
                <a:solidFill>
                  <a:schemeClr val="tx1"/>
                </a:solidFill>
                <a:latin typeface="宋体" charset="-122"/>
                <a:ea typeface="宋体" charset="-122"/>
              </a:rPr>
              <a:t>个。</a:t>
            </a:r>
          </a:p>
          <a:p>
            <a:pPr eaLnBrk="1" hangingPunct="1">
              <a:lnSpc>
                <a:spcPct val="100000"/>
              </a:lnSpc>
            </a:pPr>
            <a:endParaRPr lang="zh-CN" altLang="en-US" dirty="0">
              <a:latin typeface="微软雅黑" panose="020B0503020204020204" pitchFamily="34" charset="-122"/>
              <a:ea typeface="微软雅黑" panose="020B0503020204020204" pitchFamily="34" charset="-122"/>
            </a:endParaRPr>
          </a:p>
        </p:txBody>
      </p:sp>
      <p:sp>
        <p:nvSpPr>
          <p:cNvPr id="4" name="灯片编号占位符 5"/>
          <p:cNvSpPr>
            <a:spLocks noGrp="1"/>
          </p:cNvSpPr>
          <p:nvPr>
            <p:ph type="sldNum" sz="quarter" idx="12"/>
          </p:nvPr>
        </p:nvSpPr>
        <p:spPr/>
        <p:txBody>
          <a:bodyPr/>
          <a:lstStyle/>
          <a:p>
            <a:pPr>
              <a:defRPr/>
            </a:pPr>
            <a:fld id="{80B69CD5-2847-4377-BF0C-288F1661A9E6}" type="slidenum">
              <a:rPr lang="zh-CN" altLang="en-US"/>
              <a:pPr>
                <a:defRPr/>
              </a:pPr>
              <a:t>27</a:t>
            </a:fld>
            <a:endParaRPr lang="en-US"/>
          </a:p>
        </p:txBody>
      </p:sp>
      <p:sp>
        <p:nvSpPr>
          <p:cNvPr id="5" name="云形标注 4"/>
          <p:cNvSpPr/>
          <p:nvPr/>
        </p:nvSpPr>
        <p:spPr>
          <a:xfrm>
            <a:off x="5161375" y="4707700"/>
            <a:ext cx="1559379" cy="888111"/>
          </a:xfrm>
          <a:prstGeom prst="cloudCallout">
            <a:avLst>
              <a:gd name="adj1" fmla="val 81265"/>
              <a:gd name="adj2" fmla="val -8176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这是多大啊？！</a:t>
            </a:r>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9746" y="4082060"/>
            <a:ext cx="1120775" cy="604838"/>
          </a:xfrm>
          <a:prstGeom prst="rect">
            <a:avLst/>
          </a:prstGeom>
          <a:ln/>
        </p:spPr>
        <p:style>
          <a:lnRef idx="1">
            <a:schemeClr val="accent1"/>
          </a:lnRef>
          <a:fillRef idx="2">
            <a:schemeClr val="accent1"/>
          </a:fillRef>
          <a:effectRef idx="1">
            <a:schemeClr val="accent1"/>
          </a:effectRef>
          <a:fontRef idx="minor">
            <a:schemeClr val="dk1"/>
          </a:fontRef>
        </p:style>
      </p:pic>
      <p:sp>
        <p:nvSpPr>
          <p:cNvPr id="8" name="AutoShape 5"/>
          <p:cNvSpPr>
            <a:spLocks noChangeArrowheads="1"/>
          </p:cNvSpPr>
          <p:nvPr/>
        </p:nvSpPr>
        <p:spPr bwMode="auto">
          <a:xfrm>
            <a:off x="360017" y="5498531"/>
            <a:ext cx="5905500" cy="1008062"/>
          </a:xfrm>
          <a:prstGeom prst="cloudCallout">
            <a:avLst>
              <a:gd name="adj1" fmla="val -15912"/>
              <a:gd name="adj2" fmla="val -128824"/>
            </a:avLst>
          </a:prstGeom>
          <a:solidFill>
            <a:srgbClr val="00FF00"/>
          </a:solidFill>
          <a:ln w="9525">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defRPr sz="3200">
                <a:solidFill>
                  <a:schemeClr val="tx1"/>
                </a:solidFill>
                <a:latin typeface="Tahoma" pitchFamily="34" charset="0"/>
                <a:ea typeface="宋体" charset="-122"/>
              </a:defRPr>
            </a:lvl2pPr>
            <a:lvl3pPr marL="1143000" indent="-228600" eaLnBrk="0" hangingPunct="0">
              <a:defRPr sz="3200">
                <a:solidFill>
                  <a:schemeClr val="tx1"/>
                </a:solidFill>
                <a:latin typeface="Tahoma" pitchFamily="34" charset="0"/>
                <a:ea typeface="宋体" charset="-122"/>
              </a:defRPr>
            </a:lvl3pPr>
            <a:lvl4pPr marL="1600200" indent="-228600" eaLnBrk="0" hangingPunct="0">
              <a:defRPr sz="3200">
                <a:solidFill>
                  <a:schemeClr val="tx1"/>
                </a:solidFill>
                <a:latin typeface="Tahoma" pitchFamily="34" charset="0"/>
                <a:ea typeface="宋体" charset="-122"/>
              </a:defRPr>
            </a:lvl4pPr>
            <a:lvl5pPr marL="2057400" indent="-228600" eaLnBrk="0" hangingPunct="0">
              <a:defRPr sz="3200">
                <a:solidFill>
                  <a:schemeClr val="tx1"/>
                </a:solidFill>
                <a:latin typeface="Tahoma" pitchFamily="34" charset="0"/>
                <a:ea typeface="宋体" charset="-122"/>
              </a:defRPr>
            </a:lvl5pPr>
            <a:lvl6pPr marL="25146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6pPr>
            <a:lvl7pPr marL="29718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7pPr>
            <a:lvl8pPr marL="34290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8pPr>
            <a:lvl9pPr marL="38862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9pPr>
          </a:lstStyle>
          <a:p>
            <a:pPr eaLnBrk="1" hangingPunct="1">
              <a:spcBef>
                <a:spcPct val="0"/>
              </a:spcBef>
              <a:buClrTx/>
              <a:buSzTx/>
              <a:buFontTx/>
              <a:buNone/>
            </a:pPr>
            <a:r>
              <a:rPr lang="zh-CN" altLang="en-US" sz="4000" b="1">
                <a:latin typeface="Arial" charset="0"/>
              </a:rPr>
              <a:t>不适合于高维数据！</a:t>
            </a:r>
          </a:p>
        </p:txBody>
      </p:sp>
    </p:spTree>
    <p:extLst>
      <p:ext uri="{BB962C8B-B14F-4D97-AF65-F5344CB8AC3E}">
        <p14:creationId xmlns:p14="http://schemas.microsoft.com/office/powerpoint/2010/main" val="2118953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anim calcmode="lin" valueType="num">
                                      <p:cBhvr additive="base">
                                        <p:cTn id="7" dur="500" fill="hold"/>
                                        <p:tgtEl>
                                          <p:spTgt spid="3174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1746">
                                            <p:txEl>
                                              <p:pRg st="1" end="1"/>
                                            </p:txEl>
                                          </p:spTgt>
                                        </p:tgtEl>
                                        <p:attrNameLst>
                                          <p:attrName>style.visibility</p:attrName>
                                        </p:attrNameLst>
                                      </p:cBhvr>
                                      <p:to>
                                        <p:strVal val="visible"/>
                                      </p:to>
                                    </p:set>
                                    <p:anim calcmode="lin" valueType="num">
                                      <p:cBhvr additive="base">
                                        <p:cTn id="13" dur="500" fill="hold"/>
                                        <p:tgtEl>
                                          <p:spTgt spid="3174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74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1746">
                                            <p:txEl>
                                              <p:pRg st="2" end="2"/>
                                            </p:txEl>
                                          </p:spTgt>
                                        </p:tgtEl>
                                        <p:attrNameLst>
                                          <p:attrName>style.visibility</p:attrName>
                                        </p:attrNameLst>
                                      </p:cBhvr>
                                      <p:to>
                                        <p:strVal val="visible"/>
                                      </p:to>
                                    </p:set>
                                    <p:anim calcmode="lin" valueType="num">
                                      <p:cBhvr additive="base">
                                        <p:cTn id="19" dur="500" fill="hold"/>
                                        <p:tgtEl>
                                          <p:spTgt spid="3174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746">
                                            <p:txEl>
                                              <p:pRg st="2" end="2"/>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6" presetClass="entr" presetSubtype="16"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circle(in)">
                                      <p:cBhvr>
                                        <p:cTn id="24" dur="2000"/>
                                        <p:tgtEl>
                                          <p:spTgt spid="6"/>
                                        </p:tgtEl>
                                      </p:cBhvr>
                                    </p:animEffect>
                                  </p:childTnLst>
                                </p:cTn>
                              </p:par>
                            </p:childTnLst>
                          </p:cTn>
                        </p:par>
                        <p:par>
                          <p:cTn id="25" fill="hold">
                            <p:stCondLst>
                              <p:cond delay="2500"/>
                            </p:stCondLst>
                            <p:childTnLst>
                              <p:par>
                                <p:cTn id="26" presetID="22" presetClass="entr" presetSubtype="8"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dissolve">
                                      <p:cBhvr>
                                        <p:cTn id="33" dur="10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20" presetClass="entr" presetSubtype="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edge">
                                      <p:cBhvr>
                                        <p:cTn id="38"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idx="1"/>
          </p:nvPr>
        </p:nvSpPr>
        <p:spPr/>
        <p:txBody>
          <a:bodyPr/>
          <a:lstStyle/>
          <a:p>
            <a:pPr eaLnBrk="1" hangingPunct="1"/>
            <a:r>
              <a:rPr lang="zh-CN" altLang="en-US" dirty="0">
                <a:latin typeface="宋体" charset="-122"/>
                <a:ea typeface="宋体" charset="-122"/>
              </a:rPr>
              <a:t>对于贝叶斯学习有两种思路可以解决高维数据问题。一种是</a:t>
            </a:r>
            <a:r>
              <a:rPr lang="zh-CN" altLang="en-US" b="1" dirty="0">
                <a:solidFill>
                  <a:srgbClr val="0000FF"/>
                </a:solidFill>
                <a:latin typeface="宋体" charset="-122"/>
                <a:ea typeface="宋体" charset="-122"/>
              </a:rPr>
              <a:t>朴素贝叶斯</a:t>
            </a:r>
            <a:r>
              <a:rPr lang="zh-CN" altLang="en-US" dirty="0">
                <a:latin typeface="宋体" charset="-122"/>
                <a:ea typeface="宋体" charset="-122"/>
              </a:rPr>
              <a:t>（</a:t>
            </a:r>
            <a:r>
              <a:rPr lang="en-US" altLang="zh-CN" dirty="0">
                <a:latin typeface="宋体" charset="-122"/>
                <a:ea typeface="宋体" charset="-122"/>
              </a:rPr>
              <a:t>Naïve Bayes</a:t>
            </a:r>
            <a:r>
              <a:rPr lang="zh-CN" altLang="en-US" dirty="0">
                <a:latin typeface="宋体" charset="-122"/>
                <a:ea typeface="宋体" charset="-122"/>
              </a:rPr>
              <a:t>）方法，也称为简单贝叶斯（</a:t>
            </a:r>
            <a:r>
              <a:rPr lang="en-US" altLang="zh-CN" dirty="0">
                <a:latin typeface="宋体" charset="-122"/>
                <a:ea typeface="宋体" charset="-122"/>
              </a:rPr>
              <a:t>Simple Bayes</a:t>
            </a:r>
            <a:r>
              <a:rPr lang="zh-CN" altLang="en-US" dirty="0">
                <a:latin typeface="宋体" charset="-122"/>
                <a:ea typeface="宋体" charset="-122"/>
              </a:rPr>
              <a:t>）方法；另一种是贝叶斯网络（</a:t>
            </a:r>
            <a:r>
              <a:rPr lang="en-US" altLang="zh-CN" dirty="0">
                <a:latin typeface="宋体" charset="-122"/>
                <a:ea typeface="宋体" charset="-122"/>
              </a:rPr>
              <a:t>Bayes Network</a:t>
            </a:r>
            <a:r>
              <a:rPr lang="zh-CN" altLang="en-US" dirty="0">
                <a:latin typeface="宋体" charset="-122"/>
                <a:ea typeface="宋体" charset="-122"/>
              </a:rPr>
              <a:t>）。</a:t>
            </a:r>
          </a:p>
        </p:txBody>
      </p:sp>
      <p:sp>
        <p:nvSpPr>
          <p:cNvPr id="4" name="灯片编号占位符 5"/>
          <p:cNvSpPr>
            <a:spLocks noGrp="1"/>
          </p:cNvSpPr>
          <p:nvPr>
            <p:ph type="sldNum" sz="quarter" idx="12"/>
          </p:nvPr>
        </p:nvSpPr>
        <p:spPr/>
        <p:txBody>
          <a:bodyPr/>
          <a:lstStyle/>
          <a:p>
            <a:pPr>
              <a:defRPr/>
            </a:pPr>
            <a:fld id="{13CFA7D0-19D7-4EE1-AB68-C1CC782CB818}" type="slidenum">
              <a:rPr lang="zh-CN" altLang="en-US"/>
              <a:pPr>
                <a:defRPr/>
              </a:pPr>
              <a:t>28</a:t>
            </a:fld>
            <a:endParaRPr lang="en-US"/>
          </a:p>
        </p:txBody>
      </p:sp>
    </p:spTree>
    <p:extLst>
      <p:ext uri="{BB962C8B-B14F-4D97-AF65-F5344CB8AC3E}">
        <p14:creationId xmlns:p14="http://schemas.microsoft.com/office/powerpoint/2010/main" val="35888372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anim calcmode="lin" valueType="num">
                                      <p:cBhvr additive="base">
                                        <p:cTn id="7" dur="500" fill="hold"/>
                                        <p:tgtEl>
                                          <p:spTgt spid="3379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title"/>
          </p:nvPr>
        </p:nvSpPr>
        <p:spPr>
          <a:xfrm>
            <a:off x="1219403" y="402922"/>
            <a:ext cx="6842125" cy="639762"/>
          </a:xfrm>
        </p:spPr>
        <p:txBody>
          <a:bodyPr>
            <a:noAutofit/>
          </a:bodyPr>
          <a:lstStyle/>
          <a:p>
            <a:pPr eaLnBrk="1" fontAlgn="auto" hangingPunct="1">
              <a:spcAft>
                <a:spcPts val="0"/>
              </a:spcAft>
              <a:defRPr/>
            </a:pPr>
            <a:r>
              <a:rPr lang="zh-CN" b="1" dirty="0">
                <a:sym typeface="Arial" charset="0"/>
              </a:rPr>
              <a:t>朴素贝叶斯方法</a:t>
            </a:r>
          </a:p>
        </p:txBody>
      </p:sp>
      <p:sp>
        <p:nvSpPr>
          <p:cNvPr id="34818" name="Rectangle 2"/>
          <p:cNvSpPr>
            <a:spLocks noGrp="1" noChangeArrowheads="1"/>
          </p:cNvSpPr>
          <p:nvPr>
            <p:ph idx="1"/>
          </p:nvPr>
        </p:nvSpPr>
        <p:spPr>
          <a:xfrm>
            <a:off x="466928" y="1298632"/>
            <a:ext cx="8229600" cy="5471819"/>
          </a:xfrm>
        </p:spPr>
        <p:txBody>
          <a:bodyPr>
            <a:normAutofit/>
          </a:bodyPr>
          <a:lstStyle/>
          <a:p>
            <a:pPr eaLnBrk="1" hangingPunct="1"/>
            <a:r>
              <a:rPr lang="zh-CN" altLang="en-US" dirty="0">
                <a:latin typeface="宋体" charset="-122"/>
                <a:ea typeface="宋体" charset="-122"/>
              </a:rPr>
              <a:t>朴素贝叶斯分类器采用最简单的假设：</a:t>
            </a:r>
          </a:p>
          <a:p>
            <a:pPr lvl="1" eaLnBrk="1" hangingPunct="1"/>
            <a:r>
              <a:rPr lang="zh-CN" altLang="en-US" dirty="0">
                <a:latin typeface="宋体" charset="-122"/>
                <a:ea typeface="宋体" charset="-122"/>
              </a:rPr>
              <a:t>对于目标值，数据各属性之间</a:t>
            </a:r>
            <a:r>
              <a:rPr lang="zh-CN" altLang="en-US" dirty="0">
                <a:solidFill>
                  <a:srgbClr val="FF0000"/>
                </a:solidFill>
                <a:latin typeface="宋体" charset="-122"/>
                <a:ea typeface="宋体" charset="-122"/>
              </a:rPr>
              <a:t>相互条件独立</a:t>
            </a:r>
            <a:r>
              <a:rPr lang="zh-CN" altLang="en-US" dirty="0">
                <a:latin typeface="宋体" charset="-122"/>
                <a:ea typeface="宋体" charset="-122"/>
              </a:rPr>
              <a:t>。</a:t>
            </a:r>
          </a:p>
          <a:p>
            <a:pPr lvl="1" eaLnBrk="1" hangingPunct="1"/>
            <a:r>
              <a:rPr lang="zh-CN" altLang="en-US" dirty="0">
                <a:latin typeface="宋体" charset="-122"/>
                <a:ea typeface="宋体" charset="-122"/>
              </a:rPr>
              <a:t>即</a:t>
            </a:r>
            <a:r>
              <a:rPr lang="en-US" altLang="zh-CN" dirty="0">
                <a:solidFill>
                  <a:srgbClr val="0000FF"/>
                </a:solidFill>
                <a:latin typeface="宋体" charset="-122"/>
                <a:ea typeface="宋体" charset="-122"/>
              </a:rPr>
              <a:t>a</a:t>
            </a:r>
            <a:r>
              <a:rPr lang="en-US" altLang="zh-CN" baseline="-25000" dirty="0">
                <a:solidFill>
                  <a:srgbClr val="0000FF"/>
                </a:solidFill>
                <a:latin typeface="宋体" charset="-122"/>
                <a:ea typeface="宋体" charset="-122"/>
              </a:rPr>
              <a:t>1</a:t>
            </a:r>
            <a:r>
              <a:rPr lang="en-US" altLang="zh-CN" dirty="0">
                <a:solidFill>
                  <a:srgbClr val="0000FF"/>
                </a:solidFill>
                <a:latin typeface="宋体" charset="-122"/>
                <a:ea typeface="宋体" charset="-122"/>
              </a:rPr>
              <a:t>,a</a:t>
            </a:r>
            <a:r>
              <a:rPr lang="en-US" altLang="zh-CN" baseline="-25000" dirty="0">
                <a:solidFill>
                  <a:srgbClr val="0000FF"/>
                </a:solidFill>
                <a:latin typeface="宋体" charset="-122"/>
                <a:ea typeface="宋体" charset="-122"/>
              </a:rPr>
              <a:t>2</a:t>
            </a:r>
            <a:r>
              <a:rPr lang="en-US" altLang="zh-CN" dirty="0">
                <a:solidFill>
                  <a:srgbClr val="0000FF"/>
                </a:solidFill>
                <a:latin typeface="宋体" charset="-122"/>
                <a:ea typeface="宋体" charset="-122"/>
              </a:rPr>
              <a:t>,…,a</a:t>
            </a:r>
            <a:r>
              <a:rPr lang="en-US" altLang="zh-CN" baseline="-25000" dirty="0">
                <a:solidFill>
                  <a:srgbClr val="0000FF"/>
                </a:solidFill>
                <a:latin typeface="宋体" charset="-122"/>
                <a:ea typeface="宋体" charset="-122"/>
              </a:rPr>
              <a:t>n</a:t>
            </a:r>
            <a:r>
              <a:rPr lang="zh-CN" altLang="en-US" dirty="0">
                <a:solidFill>
                  <a:srgbClr val="0000FF"/>
                </a:solidFill>
                <a:latin typeface="宋体" charset="-122"/>
                <a:ea typeface="宋体" charset="-122"/>
              </a:rPr>
              <a:t>的联合概率等于每个单独属性的概率乘积：</a:t>
            </a:r>
            <a:endParaRPr lang="en-US" altLang="zh-CN" dirty="0">
              <a:solidFill>
                <a:srgbClr val="0000FF"/>
              </a:solidFill>
              <a:latin typeface="宋体" charset="-122"/>
              <a:ea typeface="宋体" charset="-122"/>
            </a:endParaRPr>
          </a:p>
          <a:p>
            <a:pPr lvl="1" eaLnBrk="1" hangingPunct="1"/>
            <a:endParaRPr lang="en-US" altLang="zh-CN" dirty="0">
              <a:solidFill>
                <a:srgbClr val="0000FF"/>
              </a:solidFill>
              <a:latin typeface="宋体" charset="-122"/>
              <a:ea typeface="宋体" charset="-122"/>
            </a:endParaRPr>
          </a:p>
          <a:p>
            <a:pPr lvl="1" eaLnBrk="1" hangingPunct="1"/>
            <a:endParaRPr lang="en-US" altLang="zh-CN" dirty="0">
              <a:solidFill>
                <a:srgbClr val="0000FF"/>
              </a:solidFill>
              <a:latin typeface="宋体" charset="-122"/>
              <a:ea typeface="宋体" charset="-122"/>
            </a:endParaRPr>
          </a:p>
          <a:p>
            <a:pPr lvl="1" eaLnBrk="1" hangingPunct="1"/>
            <a:endParaRPr lang="en-US" altLang="zh-CN" dirty="0">
              <a:solidFill>
                <a:srgbClr val="0000FF"/>
              </a:solidFill>
              <a:latin typeface="宋体" charset="-122"/>
              <a:ea typeface="宋体" charset="-122"/>
            </a:endParaRPr>
          </a:p>
          <a:p>
            <a:pPr lvl="1"/>
            <a:r>
              <a:rPr lang="zh-CN" altLang="zh-CN" dirty="0">
                <a:latin typeface="宋体" charset="-122"/>
                <a:ea typeface="宋体" charset="-122"/>
              </a:rPr>
              <a:t>将</a:t>
            </a:r>
            <a:r>
              <a:rPr lang="zh-CN" altLang="en-US" dirty="0">
                <a:latin typeface="宋体" charset="-122"/>
                <a:ea typeface="宋体" charset="-122"/>
              </a:rPr>
              <a:t>上式子</a:t>
            </a:r>
            <a:r>
              <a:rPr lang="zh-CN" altLang="zh-CN" dirty="0">
                <a:latin typeface="宋体" charset="-122"/>
                <a:ea typeface="宋体" charset="-122"/>
              </a:rPr>
              <a:t>带入</a:t>
            </a:r>
            <a:r>
              <a:rPr lang="zh-CN" altLang="en-US" dirty="0">
                <a:latin typeface="宋体" charset="-122"/>
                <a:ea typeface="宋体" charset="-122"/>
              </a:rPr>
              <a:t>上面求      的公式</a:t>
            </a:r>
            <a:r>
              <a:rPr lang="zh-CN" altLang="zh-CN" dirty="0">
                <a:latin typeface="宋体" charset="-122"/>
                <a:ea typeface="宋体" charset="-122"/>
              </a:rPr>
              <a:t>中，就得到朴素贝叶斯分类器所用的方法：</a:t>
            </a:r>
            <a:endParaRPr lang="en-US" altLang="zh-CN" dirty="0">
              <a:latin typeface="宋体" charset="-122"/>
              <a:ea typeface="宋体" charset="-122"/>
            </a:endParaRPr>
          </a:p>
          <a:p>
            <a:pPr marL="457200" lvl="1" indent="0">
              <a:buNone/>
            </a:pPr>
            <a:endParaRPr lang="en-US" altLang="zh-CN" dirty="0">
              <a:latin typeface="宋体" charset="-122"/>
              <a:ea typeface="宋体" charset="-122"/>
            </a:endParaRPr>
          </a:p>
          <a:p>
            <a:pPr marL="457200" lvl="1" indent="0">
              <a:buNone/>
            </a:pPr>
            <a:endParaRPr lang="en-US" altLang="zh-CN" dirty="0">
              <a:latin typeface="宋体" charset="-122"/>
              <a:ea typeface="宋体" charset="-122"/>
            </a:endParaRPr>
          </a:p>
          <a:p>
            <a:pPr marL="457200" lvl="1" indent="0">
              <a:buNone/>
            </a:pPr>
            <a:endParaRPr lang="en-US" altLang="zh-CN" dirty="0">
              <a:latin typeface="宋体" charset="-122"/>
              <a:ea typeface="宋体" charset="-122"/>
            </a:endParaRPr>
          </a:p>
          <a:p>
            <a:pPr marL="457200" lvl="1" indent="0">
              <a:buNone/>
            </a:pPr>
            <a:endParaRPr lang="en-US" altLang="zh-CN" dirty="0">
              <a:latin typeface="宋体" charset="-122"/>
              <a:ea typeface="宋体" charset="-122"/>
            </a:endParaRPr>
          </a:p>
          <a:p>
            <a:pPr marL="457200" lvl="1" indent="0">
              <a:buNone/>
            </a:pPr>
            <a:r>
              <a:rPr lang="zh-CN" altLang="zh-CN" dirty="0">
                <a:latin typeface="宋体" charset="-122"/>
                <a:ea typeface="宋体" charset="-122"/>
                <a:sym typeface="Arial" charset="0"/>
              </a:rPr>
              <a:t>其中</a:t>
            </a:r>
            <a:r>
              <a:rPr lang="zh-CN" altLang="en-US" dirty="0">
                <a:latin typeface="宋体" charset="-122"/>
                <a:ea typeface="宋体" charset="-122"/>
                <a:sym typeface="Arial" charset="0"/>
              </a:rPr>
              <a:t>      </a:t>
            </a:r>
            <a:r>
              <a:rPr lang="zh-CN" altLang="zh-CN" dirty="0">
                <a:latin typeface="宋体" charset="-122"/>
                <a:ea typeface="宋体" charset="-122"/>
                <a:sym typeface="Arial" charset="0"/>
              </a:rPr>
              <a:t>表示朴素贝叶斯分类器输出的目标值。</a:t>
            </a:r>
          </a:p>
          <a:p>
            <a:pPr marL="457200" lvl="1" indent="0">
              <a:buNone/>
            </a:pPr>
            <a:endParaRPr lang="zh-CN" altLang="zh-CN" dirty="0">
              <a:latin typeface="宋体" charset="-122"/>
              <a:ea typeface="宋体" charset="-122"/>
            </a:endParaRPr>
          </a:p>
          <a:p>
            <a:pPr lvl="1" eaLnBrk="1" hangingPunct="1"/>
            <a:endParaRPr lang="zh-CN" altLang="en-US" dirty="0">
              <a:solidFill>
                <a:srgbClr val="0000FF"/>
              </a:solidFill>
              <a:latin typeface="宋体" charset="-122"/>
              <a:ea typeface="宋体" charset="-122"/>
            </a:endParaRPr>
          </a:p>
        </p:txBody>
      </p:sp>
      <p:sp>
        <p:nvSpPr>
          <p:cNvPr id="5" name="灯片编号占位符 5"/>
          <p:cNvSpPr>
            <a:spLocks noGrp="1"/>
          </p:cNvSpPr>
          <p:nvPr>
            <p:ph type="sldNum" sz="quarter" idx="12"/>
          </p:nvPr>
        </p:nvSpPr>
        <p:spPr/>
        <p:txBody>
          <a:bodyPr/>
          <a:lstStyle/>
          <a:p>
            <a:pPr>
              <a:defRPr/>
            </a:pPr>
            <a:fld id="{62B55E96-07E8-4A48-A110-84AED6C39B05}" type="slidenum">
              <a:rPr lang="zh-CN" altLang="en-US"/>
              <a:pPr>
                <a:defRPr/>
              </a:pPr>
              <a:t>29</a:t>
            </a:fld>
            <a:endParaRPr lang="en-US"/>
          </a:p>
        </p:txBody>
      </p:sp>
      <p:graphicFrame>
        <p:nvGraphicFramePr>
          <p:cNvPr id="34820" name="Object 4"/>
          <p:cNvGraphicFramePr>
            <a:graphicFrameLocks noChangeAspect="1"/>
          </p:cNvGraphicFramePr>
          <p:nvPr>
            <p:extLst>
              <p:ext uri="{D42A27DB-BD31-4B8C-83A1-F6EECF244321}">
                <p14:modId xmlns:p14="http://schemas.microsoft.com/office/powerpoint/2010/main" val="523085458"/>
              </p:ext>
            </p:extLst>
          </p:nvPr>
        </p:nvGraphicFramePr>
        <p:xfrm>
          <a:off x="1835150" y="2979024"/>
          <a:ext cx="5480050" cy="935037"/>
        </p:xfrm>
        <a:graphic>
          <a:graphicData uri="http://schemas.openxmlformats.org/presentationml/2006/ole">
            <mc:AlternateContent xmlns:mc="http://schemas.openxmlformats.org/markup-compatibility/2006">
              <mc:Choice xmlns:v="urn:schemas-microsoft-com:vml" Requires="v">
                <p:oleObj r:id="rId2" imgW="2159317" imgH="368617" progId="Equation.3">
                  <p:embed/>
                </p:oleObj>
              </mc:Choice>
              <mc:Fallback>
                <p:oleObj r:id="rId2" imgW="2159317" imgH="368617"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2979024"/>
                        <a:ext cx="5480050" cy="93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2023927656"/>
              </p:ext>
            </p:extLst>
          </p:nvPr>
        </p:nvGraphicFramePr>
        <p:xfrm>
          <a:off x="4057857" y="3821709"/>
          <a:ext cx="914400" cy="701675"/>
        </p:xfrm>
        <a:graphic>
          <a:graphicData uri="http://schemas.openxmlformats.org/presentationml/2006/ole">
            <mc:AlternateContent xmlns:mc="http://schemas.openxmlformats.org/markup-compatibility/2006">
              <mc:Choice xmlns:v="urn:schemas-microsoft-com:vml" Requires="v">
                <p:oleObj r:id="rId4" imgW="7315200" imgH="5486400" progId="Equation.DSMT4">
                  <p:embed/>
                </p:oleObj>
              </mc:Choice>
              <mc:Fallback>
                <p:oleObj r:id="rId4" imgW="7315200" imgH="54864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7857" y="3821709"/>
                        <a:ext cx="91440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290503157"/>
              </p:ext>
            </p:extLst>
          </p:nvPr>
        </p:nvGraphicFramePr>
        <p:xfrm>
          <a:off x="1903245" y="4982890"/>
          <a:ext cx="5594350" cy="1008063"/>
        </p:xfrm>
        <a:graphic>
          <a:graphicData uri="http://schemas.openxmlformats.org/presentationml/2006/ole">
            <mc:AlternateContent xmlns:mc="http://schemas.openxmlformats.org/markup-compatibility/2006">
              <mc:Choice xmlns:v="urn:schemas-microsoft-com:vml" Requires="v">
                <p:oleObj r:id="rId6" imgW="2045588" imgH="368460" progId="Equation.3">
                  <p:embed/>
                </p:oleObj>
              </mc:Choice>
              <mc:Fallback>
                <p:oleObj r:id="rId6" imgW="2045588" imgH="36846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3245" y="4982890"/>
                        <a:ext cx="559435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8"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26242" y="6271976"/>
            <a:ext cx="576263"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27678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anim calcmode="lin" valueType="num">
                                      <p:cBhvr additive="base">
                                        <p:cTn id="7" dur="500" fill="hold"/>
                                        <p:tgtEl>
                                          <p:spTgt spid="348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4818">
                                            <p:txEl>
                                              <p:pRg st="1" end="1"/>
                                            </p:txEl>
                                          </p:spTgt>
                                        </p:tgtEl>
                                        <p:attrNameLst>
                                          <p:attrName>style.visibility</p:attrName>
                                        </p:attrNameLst>
                                      </p:cBhvr>
                                      <p:to>
                                        <p:strVal val="visible"/>
                                      </p:to>
                                    </p:set>
                                    <p:anim calcmode="lin" valueType="num">
                                      <p:cBhvr additive="base">
                                        <p:cTn id="13" dur="500" fill="hold"/>
                                        <p:tgtEl>
                                          <p:spTgt spid="3481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8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4818">
                                            <p:txEl>
                                              <p:pRg st="2" end="2"/>
                                            </p:txEl>
                                          </p:spTgt>
                                        </p:tgtEl>
                                        <p:attrNameLst>
                                          <p:attrName>style.visibility</p:attrName>
                                        </p:attrNameLst>
                                      </p:cBhvr>
                                      <p:to>
                                        <p:strVal val="visible"/>
                                      </p:to>
                                    </p:set>
                                    <p:anim calcmode="lin" valueType="num">
                                      <p:cBhvr additive="base">
                                        <p:cTn id="19" dur="500" fill="hold"/>
                                        <p:tgtEl>
                                          <p:spTgt spid="3481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81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4818">
                                            <p:txEl>
                                              <p:pRg st="6" end="6"/>
                                            </p:txEl>
                                          </p:spTgt>
                                        </p:tgtEl>
                                        <p:attrNameLst>
                                          <p:attrName>style.visibility</p:attrName>
                                        </p:attrNameLst>
                                      </p:cBhvr>
                                      <p:to>
                                        <p:strVal val="visible"/>
                                      </p:to>
                                    </p:set>
                                    <p:anim calcmode="lin" valueType="num">
                                      <p:cBhvr additive="base">
                                        <p:cTn id="25" dur="500" fill="hold"/>
                                        <p:tgtEl>
                                          <p:spTgt spid="3481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481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4818">
                                            <p:txEl>
                                              <p:pRg st="11" end="11"/>
                                            </p:txEl>
                                          </p:spTgt>
                                        </p:tgtEl>
                                        <p:attrNameLst>
                                          <p:attrName>style.visibility</p:attrName>
                                        </p:attrNameLst>
                                      </p:cBhvr>
                                      <p:to>
                                        <p:strVal val="visible"/>
                                      </p:to>
                                    </p:set>
                                    <p:anim calcmode="lin" valueType="num">
                                      <p:cBhvr additive="base">
                                        <p:cTn id="31" dur="500" fill="hold"/>
                                        <p:tgtEl>
                                          <p:spTgt spid="34818">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481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34820"/>
                                        </p:tgtEl>
                                        <p:attrNameLst>
                                          <p:attrName>style.visibility</p:attrName>
                                        </p:attrNameLst>
                                      </p:cBhvr>
                                      <p:to>
                                        <p:strVal val="visible"/>
                                      </p:to>
                                    </p:set>
                                    <p:animEffect transition="in" filter="dissolve">
                                      <p:cBhvr>
                                        <p:cTn id="37" dur="500"/>
                                        <p:tgtEl>
                                          <p:spTgt spid="34820"/>
                                        </p:tgtEl>
                                      </p:cBhvr>
                                    </p:animEffect>
                                  </p:childTnLst>
                                </p:cTn>
                              </p:par>
                            </p:childTnLst>
                          </p:cTn>
                        </p:par>
                        <p:par>
                          <p:cTn id="38" fill="hold">
                            <p:stCondLst>
                              <p:cond delay="500"/>
                            </p:stCondLst>
                            <p:childTnLst>
                              <p:par>
                                <p:cTn id="39" presetID="2" presetClass="entr" presetSubtype="2" fill="hold" nodeType="after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additive="base">
                                        <p:cTn id="41" dur="500" fill="hold"/>
                                        <p:tgtEl>
                                          <p:spTgt spid="2"/>
                                        </p:tgtEl>
                                        <p:attrNameLst>
                                          <p:attrName>ppt_x</p:attrName>
                                        </p:attrNameLst>
                                      </p:cBhvr>
                                      <p:tavLst>
                                        <p:tav tm="0">
                                          <p:val>
                                            <p:strVal val="1+#ppt_w/2"/>
                                          </p:val>
                                        </p:tav>
                                        <p:tav tm="100000">
                                          <p:val>
                                            <p:strVal val="#ppt_x"/>
                                          </p:val>
                                        </p:tav>
                                      </p:tavLst>
                                    </p:anim>
                                    <p:anim calcmode="lin" valueType="num">
                                      <p:cBhvr additive="base">
                                        <p:cTn id="4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checkerboard(across)">
                                      <p:cBhvr>
                                        <p:cTn id="4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idx="1"/>
          </p:nvPr>
        </p:nvSpPr>
        <p:spPr>
          <a:xfrm>
            <a:off x="457200" y="1557338"/>
            <a:ext cx="8229600" cy="4568825"/>
          </a:xfrm>
        </p:spPr>
        <p:txBody>
          <a:bodyPr/>
          <a:lstStyle/>
          <a:p>
            <a:pPr eaLnBrk="1" hangingPunct="1"/>
            <a:r>
              <a:rPr lang="zh-CN" altLang="en-US" dirty="0"/>
              <a:t>贝叶斯学习</a:t>
            </a:r>
          </a:p>
          <a:p>
            <a:pPr lvl="1" eaLnBrk="1" hangingPunct="1">
              <a:lnSpc>
                <a:spcPct val="100000"/>
              </a:lnSpc>
            </a:pPr>
            <a:r>
              <a:rPr lang="zh-CN" altLang="en-US" dirty="0">
                <a:sym typeface="Arial" charset="0"/>
              </a:rPr>
              <a:t>就是基于贝叶斯理论（</a:t>
            </a:r>
            <a:r>
              <a:rPr lang="en-US" altLang="zh-CN" dirty="0">
                <a:sym typeface="Arial" charset="0"/>
              </a:rPr>
              <a:t>Bayesian Theory</a:t>
            </a:r>
            <a:r>
              <a:rPr lang="zh-CN" altLang="en-US" dirty="0">
                <a:sym typeface="Arial" charset="0"/>
              </a:rPr>
              <a:t>）的机器学习方法</a:t>
            </a:r>
            <a:r>
              <a:rPr lang="zh-CN" altLang="en-US" dirty="0"/>
              <a:t>。</a:t>
            </a:r>
          </a:p>
          <a:p>
            <a:pPr eaLnBrk="1" hangingPunct="1">
              <a:buFontTx/>
              <a:buNone/>
            </a:pPr>
            <a:endParaRPr lang="zh-CN" altLang="en-US" dirty="0">
              <a:solidFill>
                <a:srgbClr val="0000FF"/>
              </a:solidFill>
            </a:endParaRPr>
          </a:p>
          <a:p>
            <a:pPr eaLnBrk="1" hangingPunct="1"/>
            <a:r>
              <a:rPr lang="zh-CN" altLang="en-US" dirty="0">
                <a:sym typeface="Arial" charset="0"/>
              </a:rPr>
              <a:t>贝叶斯法则</a:t>
            </a:r>
          </a:p>
          <a:p>
            <a:pPr lvl="1" eaLnBrk="1" hangingPunct="1"/>
            <a:r>
              <a:rPr lang="zh-CN" altLang="en-US" dirty="0">
                <a:sym typeface="Arial" charset="0"/>
              </a:rPr>
              <a:t>也称为贝叶斯法则（</a:t>
            </a:r>
            <a:r>
              <a:rPr lang="en-US" altLang="zh-CN" dirty="0">
                <a:sym typeface="Arial" charset="0"/>
              </a:rPr>
              <a:t>Bayesian Theorem</a:t>
            </a:r>
            <a:r>
              <a:rPr lang="zh-CN" altLang="en-US" dirty="0">
                <a:sym typeface="Arial" charset="0"/>
              </a:rPr>
              <a:t>，或</a:t>
            </a:r>
            <a:r>
              <a:rPr lang="en-US" altLang="zh-CN" dirty="0">
                <a:sym typeface="Arial" charset="0"/>
              </a:rPr>
              <a:t>Bayesian Rule</a:t>
            </a:r>
            <a:r>
              <a:rPr lang="zh-CN" altLang="en-US" dirty="0">
                <a:sym typeface="Arial" charset="0"/>
              </a:rPr>
              <a:t>，或</a:t>
            </a:r>
            <a:r>
              <a:rPr lang="en-US" altLang="zh-CN" dirty="0">
                <a:sym typeface="Arial" charset="0"/>
              </a:rPr>
              <a:t>Bayesian Law</a:t>
            </a:r>
            <a:r>
              <a:rPr lang="zh-CN" altLang="en-US" dirty="0">
                <a:sym typeface="Arial" charset="0"/>
              </a:rPr>
              <a:t>），其核心就是贝叶斯公式。</a:t>
            </a:r>
          </a:p>
        </p:txBody>
      </p:sp>
      <p:sp>
        <p:nvSpPr>
          <p:cNvPr id="4" name="灯片编号占位符 5"/>
          <p:cNvSpPr>
            <a:spLocks noGrp="1"/>
          </p:cNvSpPr>
          <p:nvPr>
            <p:ph type="sldNum" sz="quarter" idx="12"/>
          </p:nvPr>
        </p:nvSpPr>
        <p:spPr/>
        <p:txBody>
          <a:bodyPr/>
          <a:lstStyle/>
          <a:p>
            <a:pPr>
              <a:defRPr/>
            </a:pPr>
            <a:fld id="{97804970-BB36-481A-9089-08ABD20F9C02}" type="slidenum">
              <a:rPr lang="zh-CN" altLang="en-US"/>
              <a:pPr>
                <a:defRPr/>
              </a:pPr>
              <a:t>3</a:t>
            </a:fld>
            <a:endParaRPr lang="en-US"/>
          </a:p>
        </p:txBody>
      </p:sp>
      <p:grpSp>
        <p:nvGrpSpPr>
          <p:cNvPr id="5" name="组合 4"/>
          <p:cNvGrpSpPr/>
          <p:nvPr/>
        </p:nvGrpSpPr>
        <p:grpSpPr>
          <a:xfrm>
            <a:off x="0" y="164731"/>
            <a:ext cx="9144000" cy="822977"/>
            <a:chOff x="0" y="197440"/>
            <a:chExt cx="9144000" cy="493394"/>
          </a:xfrm>
        </p:grpSpPr>
        <p:cxnSp>
          <p:nvCxnSpPr>
            <p:cNvPr id="6" name="直接连接符 5"/>
            <p:cNvCxnSpPr/>
            <p:nvPr/>
          </p:nvCxnSpPr>
          <p:spPr>
            <a:xfrm>
              <a:off x="0" y="444137"/>
              <a:ext cx="1858577"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7" name="标题 1"/>
            <p:cNvSpPr txBox="1">
              <a:spLocks/>
            </p:cNvSpPr>
            <p:nvPr/>
          </p:nvSpPr>
          <p:spPr>
            <a:xfrm>
              <a:off x="566531" y="197440"/>
              <a:ext cx="8060634"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rPr>
                <a:t>6.3.1 </a:t>
              </a:r>
              <a:r>
                <a:rPr lang="zh-CN" alt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rPr>
                <a:t>贝叶斯法则</a:t>
              </a: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itchFamily="49" charset="-122"/>
                <a:ea typeface="隶书" pitchFamily="49" charset="-122"/>
                <a:cs typeface="+mn-cs"/>
              </a:endParaRPr>
            </a:p>
          </p:txBody>
        </p:sp>
        <p:cxnSp>
          <p:nvCxnSpPr>
            <p:cNvPr id="8" name="直接连接符 7"/>
            <p:cNvCxnSpPr>
              <a:stCxn id="7" idx="3"/>
            </p:cNvCxnSpPr>
            <p:nvPr/>
          </p:nvCxnSpPr>
          <p:spPr>
            <a:xfrm>
              <a:off x="8627165" y="444137"/>
              <a:ext cx="516835"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38245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6146">
                                            <p:txEl>
                                              <p:pRg st="1" end="1"/>
                                            </p:txEl>
                                          </p:spTgt>
                                        </p:tgtEl>
                                        <p:attrNameLst>
                                          <p:attrName>style.visibility</p:attrName>
                                        </p:attrNameLst>
                                      </p:cBhvr>
                                      <p:to>
                                        <p:strVal val="visible"/>
                                      </p:to>
                                    </p:set>
                                    <p:anim calcmode="lin" valueType="num">
                                      <p:cBhvr additive="base">
                                        <p:cTn id="7" dur="500" fill="hold"/>
                                        <p:tgtEl>
                                          <p:spTgt spid="6146">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614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146">
                                            <p:txEl>
                                              <p:pRg st="3" end="3"/>
                                            </p:txEl>
                                          </p:spTgt>
                                        </p:tgtEl>
                                        <p:attrNameLst>
                                          <p:attrName>style.visibility</p:attrName>
                                        </p:attrNameLst>
                                      </p:cBhvr>
                                      <p:to>
                                        <p:strVal val="visible"/>
                                      </p:to>
                                    </p:set>
                                    <p:anim calcmode="lin" valueType="num">
                                      <p:cBhvr additive="base">
                                        <p:cTn id="13" dur="500" fill="hold"/>
                                        <p:tgtEl>
                                          <p:spTgt spid="6146">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146">
                                            <p:txEl>
                                              <p:pRg st="4" end="4"/>
                                            </p:txEl>
                                          </p:spTgt>
                                        </p:tgtEl>
                                        <p:attrNameLst>
                                          <p:attrName>style.visibility</p:attrName>
                                        </p:attrNameLst>
                                      </p:cBhvr>
                                      <p:to>
                                        <p:strVal val="visible"/>
                                      </p:to>
                                    </p:set>
                                    <p:anim calcmode="lin" valueType="num">
                                      <p:cBhvr additive="base">
                                        <p:cTn id="19" dur="500" fill="hold"/>
                                        <p:tgtEl>
                                          <p:spTgt spid="614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idx="1"/>
          </p:nvPr>
        </p:nvSpPr>
        <p:spPr/>
        <p:txBody>
          <a:bodyPr/>
          <a:lstStyle/>
          <a:p>
            <a:pPr eaLnBrk="1" hangingPunct="1">
              <a:lnSpc>
                <a:spcPct val="100000"/>
              </a:lnSpc>
            </a:pPr>
            <a:r>
              <a:rPr lang="zh-CN" altLang="en-US" dirty="0">
                <a:latin typeface="宋体" charset="-122"/>
                <a:ea typeface="宋体" charset="-122"/>
              </a:rPr>
              <a:t>仍假设一个实例有</a:t>
            </a:r>
            <a:r>
              <a:rPr lang="en-US" altLang="zh-CN" dirty="0">
                <a:latin typeface="宋体" charset="-122"/>
                <a:ea typeface="宋体" charset="-122"/>
              </a:rPr>
              <a:t>10</a:t>
            </a:r>
            <a:r>
              <a:rPr lang="zh-CN" altLang="en-US" dirty="0">
                <a:latin typeface="宋体" charset="-122"/>
                <a:ea typeface="宋体" charset="-122"/>
              </a:rPr>
              <a:t>个属性，每个属性有</a:t>
            </a:r>
            <a:r>
              <a:rPr lang="en-US" altLang="zh-CN" dirty="0">
                <a:latin typeface="宋体" charset="-122"/>
                <a:ea typeface="宋体" charset="-122"/>
              </a:rPr>
              <a:t>3</a:t>
            </a:r>
            <a:r>
              <a:rPr lang="zh-CN" altLang="en-US" dirty="0">
                <a:latin typeface="宋体" charset="-122"/>
                <a:ea typeface="宋体" charset="-122"/>
              </a:rPr>
              <a:t>个可能取值，而目标集合中有</a:t>
            </a:r>
            <a:r>
              <a:rPr lang="en-US" altLang="zh-CN" dirty="0">
                <a:latin typeface="宋体" charset="-122"/>
                <a:ea typeface="宋体" charset="-122"/>
              </a:rPr>
              <a:t>5</a:t>
            </a:r>
            <a:r>
              <a:rPr lang="zh-CN" altLang="en-US" dirty="0">
                <a:latin typeface="宋体" charset="-122"/>
                <a:ea typeface="宋体" charset="-122"/>
              </a:rPr>
              <a:t>个候选目标。朴素贝叶斯分类器中需要从训练数据中估计的</a:t>
            </a:r>
            <a:r>
              <a:rPr lang="en-US" altLang="zh-CN" dirty="0">
                <a:latin typeface="宋体" charset="-122"/>
                <a:ea typeface="宋体" charset="-122"/>
              </a:rPr>
              <a:t>P(</a:t>
            </a:r>
            <a:r>
              <a:rPr lang="en-US" altLang="zh-CN" dirty="0" err="1">
                <a:latin typeface="宋体" charset="-122"/>
                <a:ea typeface="宋体" charset="-122"/>
              </a:rPr>
              <a:t>a</a:t>
            </a:r>
            <a:r>
              <a:rPr lang="en-US" altLang="zh-CN" baseline="-25000" dirty="0" err="1">
                <a:latin typeface="宋体" charset="-122"/>
                <a:ea typeface="宋体" charset="-122"/>
              </a:rPr>
              <a:t>j</a:t>
            </a:r>
            <a:r>
              <a:rPr lang="en-US" altLang="zh-CN" dirty="0" err="1">
                <a:latin typeface="宋体" charset="-122"/>
                <a:ea typeface="宋体" charset="-122"/>
              </a:rPr>
              <a:t>|h</a:t>
            </a:r>
            <a:r>
              <a:rPr lang="en-US" altLang="zh-CN" baseline="-25000" dirty="0" err="1">
                <a:latin typeface="宋体" charset="-122"/>
                <a:ea typeface="宋体" charset="-122"/>
              </a:rPr>
              <a:t>i</a:t>
            </a:r>
            <a:r>
              <a:rPr lang="en-US" altLang="zh-CN" dirty="0">
                <a:latin typeface="宋体" charset="-122"/>
                <a:ea typeface="宋体" charset="-122"/>
              </a:rPr>
              <a:t>)</a:t>
            </a:r>
            <a:r>
              <a:rPr lang="zh-CN" altLang="en-US" dirty="0">
                <a:latin typeface="宋体" charset="-122"/>
                <a:ea typeface="宋体" charset="-122"/>
              </a:rPr>
              <a:t>项的数量是          。</a:t>
            </a:r>
          </a:p>
        </p:txBody>
      </p:sp>
      <p:sp>
        <p:nvSpPr>
          <p:cNvPr id="7" name="灯片编号占位符 5"/>
          <p:cNvSpPr>
            <a:spLocks noGrp="1"/>
          </p:cNvSpPr>
          <p:nvPr>
            <p:ph type="sldNum" sz="quarter" idx="12"/>
          </p:nvPr>
        </p:nvSpPr>
        <p:spPr/>
        <p:txBody>
          <a:bodyPr/>
          <a:lstStyle/>
          <a:p>
            <a:pPr>
              <a:defRPr/>
            </a:pPr>
            <a:fld id="{0DFB60C9-780F-42D4-B617-0D8528D6E8C7}" type="slidenum">
              <a:rPr lang="zh-CN" altLang="en-US"/>
              <a:pPr>
                <a:defRPr/>
              </a:pPr>
              <a:t>30</a:t>
            </a:fld>
            <a:endParaRPr lang="en-US"/>
          </a:p>
        </p:txBody>
      </p:sp>
      <p:grpSp>
        <p:nvGrpSpPr>
          <p:cNvPr id="2" name="组合 1"/>
          <p:cNvGrpSpPr/>
          <p:nvPr/>
        </p:nvGrpSpPr>
        <p:grpSpPr>
          <a:xfrm>
            <a:off x="807027" y="5013325"/>
            <a:ext cx="5905500" cy="1008063"/>
            <a:chOff x="1050227" y="5013325"/>
            <a:chExt cx="5905500" cy="1008063"/>
          </a:xfrm>
        </p:grpSpPr>
        <p:sp>
          <p:nvSpPr>
            <p:cNvPr id="36868" name="AutoShape 4"/>
            <p:cNvSpPr>
              <a:spLocks noChangeArrowheads="1"/>
            </p:cNvSpPr>
            <p:nvPr/>
          </p:nvSpPr>
          <p:spPr bwMode="auto">
            <a:xfrm>
              <a:off x="1050227" y="5013325"/>
              <a:ext cx="5905500" cy="1008063"/>
            </a:xfrm>
            <a:prstGeom prst="cloudCallout">
              <a:avLst>
                <a:gd name="adj1" fmla="val -15912"/>
                <a:gd name="adj2" fmla="val -128824"/>
              </a:avLst>
            </a:prstGeom>
            <a:solidFill>
              <a:srgbClr val="00FF00"/>
            </a:solidFill>
            <a:ln w="9525">
              <a:solidFill>
                <a:schemeClr val="tx1"/>
              </a:solidFill>
              <a:round/>
              <a:headEnd/>
              <a:tailEnd/>
            </a:ln>
          </p:spPr>
          <p:txBody>
            <a:bodyPr wrap="none" anchor="ctr"/>
            <a:lstStyle>
              <a:lvl1pPr eaLnBrk="0" hangingPunct="0">
                <a:defRPr sz="3200">
                  <a:solidFill>
                    <a:schemeClr val="tx1"/>
                  </a:solidFill>
                  <a:latin typeface="Tahoma" pitchFamily="34" charset="0"/>
                  <a:ea typeface="宋体" charset="-122"/>
                </a:defRPr>
              </a:lvl1pPr>
              <a:lvl2pPr marL="742950" indent="-285750" eaLnBrk="0" hangingPunct="0">
                <a:defRPr sz="3200">
                  <a:solidFill>
                    <a:schemeClr val="tx1"/>
                  </a:solidFill>
                  <a:latin typeface="Tahoma" pitchFamily="34" charset="0"/>
                  <a:ea typeface="宋体" charset="-122"/>
                </a:defRPr>
              </a:lvl2pPr>
              <a:lvl3pPr marL="1143000" indent="-228600" eaLnBrk="0" hangingPunct="0">
                <a:defRPr sz="3200">
                  <a:solidFill>
                    <a:schemeClr val="tx1"/>
                  </a:solidFill>
                  <a:latin typeface="Tahoma" pitchFamily="34" charset="0"/>
                  <a:ea typeface="宋体" charset="-122"/>
                </a:defRPr>
              </a:lvl3pPr>
              <a:lvl4pPr marL="1600200" indent="-228600" eaLnBrk="0" hangingPunct="0">
                <a:defRPr sz="3200">
                  <a:solidFill>
                    <a:schemeClr val="tx1"/>
                  </a:solidFill>
                  <a:latin typeface="Tahoma" pitchFamily="34" charset="0"/>
                  <a:ea typeface="宋体" charset="-122"/>
                </a:defRPr>
              </a:lvl4pPr>
              <a:lvl5pPr marL="2057400" indent="-228600" eaLnBrk="0" hangingPunct="0">
                <a:defRPr sz="3200">
                  <a:solidFill>
                    <a:schemeClr val="tx1"/>
                  </a:solidFill>
                  <a:latin typeface="Tahoma" pitchFamily="34" charset="0"/>
                  <a:ea typeface="宋体" charset="-122"/>
                </a:defRPr>
              </a:lvl5pPr>
              <a:lvl6pPr marL="25146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6pPr>
              <a:lvl7pPr marL="29718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7pPr>
              <a:lvl8pPr marL="34290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8pPr>
              <a:lvl9pPr marL="38862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9pPr>
            </a:lstStyle>
            <a:p>
              <a:pPr eaLnBrk="1" hangingPunct="1">
                <a:spcBef>
                  <a:spcPct val="0"/>
                </a:spcBef>
                <a:buClrTx/>
                <a:buSzTx/>
                <a:buFontTx/>
                <a:buNone/>
              </a:pPr>
              <a:r>
                <a:rPr lang="zh-CN" altLang="zh-CN" sz="3600" b="1" dirty="0">
                  <a:latin typeface="宋体" charset="-122"/>
                </a:rPr>
                <a:t>5×3×10</a:t>
              </a:r>
              <a:r>
                <a:rPr lang="en-US" altLang="zh-CN" sz="3600" b="1" dirty="0">
                  <a:latin typeface="宋体" charset="-122"/>
                </a:rPr>
                <a:t> &lt;&lt;</a:t>
              </a:r>
              <a:r>
                <a:rPr lang="zh-CN" altLang="en-US" sz="3600" b="1" dirty="0">
                  <a:latin typeface="宋体" charset="-122"/>
                </a:rPr>
                <a:t> </a:t>
              </a:r>
              <a:r>
                <a:rPr lang="en-US" altLang="zh-CN" sz="4000" b="1" dirty="0">
                  <a:latin typeface="宋体" charset="-122"/>
                </a:rPr>
                <a:t>    </a:t>
              </a:r>
              <a:r>
                <a:rPr lang="zh-CN" altLang="en-US" sz="4000" b="1" dirty="0">
                  <a:latin typeface="Arial" charset="0"/>
                </a:rPr>
                <a:t>！</a:t>
              </a:r>
              <a:endParaRPr lang="zh-CN" altLang="en-US" sz="1800" dirty="0">
                <a:latin typeface="Arial" charset="0"/>
              </a:endParaRPr>
            </a:p>
          </p:txBody>
        </p:sp>
        <p:pic>
          <p:nvPicPr>
            <p:cNvPr id="3686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5238" y="5214937"/>
              <a:ext cx="112077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872" name="WordArt 8"/>
          <p:cNvSpPr>
            <a:spLocks noChangeArrowheads="1" noChangeShapeType="1" noTextEdit="1"/>
          </p:cNvSpPr>
          <p:nvPr/>
        </p:nvSpPr>
        <p:spPr bwMode="auto">
          <a:xfrm>
            <a:off x="1653400" y="3021991"/>
            <a:ext cx="1428750" cy="352425"/>
          </a:xfrm>
          <a:prstGeom prst="rect">
            <a:avLst/>
          </a:prstGeom>
        </p:spPr>
        <p:style>
          <a:lnRef idx="1">
            <a:schemeClr val="accent1"/>
          </a:lnRef>
          <a:fillRef idx="2">
            <a:schemeClr val="accent1"/>
          </a:fillRef>
          <a:effectRef idx="1">
            <a:schemeClr val="accent1"/>
          </a:effectRef>
          <a:fontRef idx="minor">
            <a:schemeClr val="dk1"/>
          </a:fontRef>
        </p:style>
        <p:txBody>
          <a:bodyPr vert="vert" wrap="none" fromWordArt="1">
            <a:prstTxWarp prst="textPlain">
              <a:avLst>
                <a:gd name="adj" fmla="val 50000"/>
              </a:avLst>
            </a:prstTxWarp>
          </a:bodyPr>
          <a:lstStyle/>
          <a:p>
            <a:pPr fontAlgn="auto"/>
            <a:r>
              <a:rPr lang="en-US" altLang="zh-CN" sz="2800" kern="10" dirty="0">
                <a:ln w="9525">
                  <a:solidFill>
                    <a:srgbClr val="000000"/>
                  </a:solidFill>
                  <a:round/>
                  <a:headEnd/>
                  <a:tailEnd/>
                </a:ln>
                <a:solidFill>
                  <a:srgbClr val="000000"/>
                </a:solidFill>
                <a:latin typeface="宋体"/>
                <a:ea typeface="宋体"/>
              </a:rPr>
              <a:t>5×3×10</a:t>
            </a:r>
            <a:endParaRPr lang="zh-CN" altLang="en-US" sz="2800" kern="10" dirty="0">
              <a:ln w="9525">
                <a:solidFill>
                  <a:srgbClr val="000000"/>
                </a:solidFill>
                <a:round/>
                <a:headEnd/>
                <a:tailEnd/>
              </a:ln>
              <a:solidFill>
                <a:srgbClr val="000000"/>
              </a:solidFill>
              <a:latin typeface="宋体"/>
              <a:ea typeface="宋体"/>
            </a:endParaRPr>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9777" y="3001688"/>
            <a:ext cx="146685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椭圆形标注 8"/>
          <p:cNvSpPr/>
          <p:nvPr/>
        </p:nvSpPr>
        <p:spPr>
          <a:xfrm>
            <a:off x="5472813" y="3134649"/>
            <a:ext cx="1665514" cy="698265"/>
          </a:xfrm>
          <a:prstGeom prst="wedgeEllipseCallout">
            <a:avLst>
              <a:gd name="adj1" fmla="val -100231"/>
              <a:gd name="adj2" fmla="val 118126"/>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这个还差不多。</a:t>
            </a:r>
          </a:p>
        </p:txBody>
      </p:sp>
    </p:spTree>
    <p:extLst>
      <p:ext uri="{BB962C8B-B14F-4D97-AF65-F5344CB8AC3E}">
        <p14:creationId xmlns:p14="http://schemas.microsoft.com/office/powerpoint/2010/main" val="28542733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872"/>
                                        </p:tgtEl>
                                        <p:attrNameLst>
                                          <p:attrName>style.visibility</p:attrName>
                                        </p:attrNameLst>
                                      </p:cBhvr>
                                      <p:to>
                                        <p:strVal val="visible"/>
                                      </p:to>
                                    </p:set>
                                    <p:animEffect transition="in" filter="dissolve">
                                      <p:cBhvr>
                                        <p:cTn id="7" dur="500"/>
                                        <p:tgtEl>
                                          <p:spTgt spid="36872"/>
                                        </p:tgtEl>
                                      </p:cBhvr>
                                    </p:animEffect>
                                  </p:childTnLst>
                                </p:cTn>
                              </p:par>
                            </p:childTnLst>
                          </p:cTn>
                        </p:par>
                        <p:par>
                          <p:cTn id="8" fill="hold">
                            <p:stCondLst>
                              <p:cond delay="500"/>
                            </p:stCondLst>
                            <p:childTnLst>
                              <p:par>
                                <p:cTn id="9" presetID="6" presetClass="entr" presetSubtype="16"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ircle(in)">
                                      <p:cBhvr>
                                        <p:cTn id="11" dur="2000"/>
                                        <p:tgtEl>
                                          <p:spTgt spid="8"/>
                                        </p:tgtEl>
                                      </p:cBhvr>
                                    </p:animEffect>
                                  </p:childTnLst>
                                </p:cTn>
                              </p:par>
                            </p:childTnLst>
                          </p:cTn>
                        </p:par>
                        <p:par>
                          <p:cTn id="12" fill="hold">
                            <p:stCondLst>
                              <p:cond delay="2500"/>
                            </p:stCondLst>
                            <p:childTnLst>
                              <p:par>
                                <p:cTn id="13" presetID="22" presetClass="entr" presetSubtype="4"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2"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idx="1"/>
          </p:nvPr>
        </p:nvSpPr>
        <p:spPr>
          <a:xfrm>
            <a:off x="457200" y="700392"/>
            <a:ext cx="8229600" cy="5425772"/>
          </a:xfrm>
        </p:spPr>
        <p:txBody>
          <a:bodyPr>
            <a:normAutofit lnSpcReduction="10000"/>
          </a:bodyPr>
          <a:lstStyle/>
          <a:p>
            <a:pPr eaLnBrk="1" hangingPunct="1">
              <a:lnSpc>
                <a:spcPct val="110000"/>
              </a:lnSpc>
            </a:pPr>
            <a:r>
              <a:rPr lang="zh-CN" altLang="en-US" dirty="0">
                <a:latin typeface="宋体" charset="-122"/>
                <a:ea typeface="宋体" charset="-122"/>
              </a:rPr>
              <a:t>朴素贝叶斯学习的主要过程在于计算训练样例中不同数据组合的出现频率，统计出</a:t>
            </a:r>
            <a:r>
              <a:rPr lang="en-US" altLang="zh-CN" dirty="0">
                <a:latin typeface="宋体" charset="-122"/>
                <a:ea typeface="宋体" charset="-122"/>
              </a:rPr>
              <a:t>P(h</a:t>
            </a:r>
            <a:r>
              <a:rPr lang="en-US" altLang="zh-CN" baseline="-25000" dirty="0">
                <a:latin typeface="宋体" charset="-122"/>
                <a:ea typeface="宋体" charset="-122"/>
              </a:rPr>
              <a:t>i</a:t>
            </a:r>
            <a:r>
              <a:rPr lang="en-US" altLang="zh-CN" dirty="0">
                <a:latin typeface="宋体" charset="-122"/>
                <a:ea typeface="宋体" charset="-122"/>
              </a:rPr>
              <a:t>)</a:t>
            </a:r>
            <a:r>
              <a:rPr lang="zh-CN" altLang="en-US" dirty="0">
                <a:latin typeface="宋体" charset="-122"/>
                <a:ea typeface="宋体" charset="-122"/>
              </a:rPr>
              <a:t>和</a:t>
            </a:r>
            <a:r>
              <a:rPr lang="en-US" altLang="zh-CN" dirty="0">
                <a:latin typeface="宋体" charset="-122"/>
                <a:ea typeface="宋体" charset="-122"/>
              </a:rPr>
              <a:t>P(</a:t>
            </a:r>
            <a:r>
              <a:rPr lang="en-US" altLang="zh-CN" dirty="0" err="1">
                <a:latin typeface="宋体" charset="-122"/>
                <a:ea typeface="宋体" charset="-122"/>
              </a:rPr>
              <a:t>a</a:t>
            </a:r>
            <a:r>
              <a:rPr lang="en-US" altLang="zh-CN" baseline="-25000" dirty="0" err="1">
                <a:latin typeface="宋体" charset="-122"/>
                <a:ea typeface="宋体" charset="-122"/>
              </a:rPr>
              <a:t>j</a:t>
            </a:r>
            <a:r>
              <a:rPr lang="en-US" altLang="zh-CN" dirty="0" err="1">
                <a:latin typeface="宋体" charset="-122"/>
                <a:ea typeface="宋体" charset="-122"/>
              </a:rPr>
              <a:t>|h</a:t>
            </a:r>
            <a:r>
              <a:rPr lang="en-US" altLang="zh-CN" baseline="-25000" dirty="0" err="1">
                <a:latin typeface="宋体" charset="-122"/>
                <a:ea typeface="宋体" charset="-122"/>
              </a:rPr>
              <a:t>i</a:t>
            </a:r>
            <a:r>
              <a:rPr lang="en-US" altLang="zh-CN" dirty="0">
                <a:latin typeface="宋体" charset="-122"/>
                <a:ea typeface="宋体" charset="-122"/>
              </a:rPr>
              <a:t>)</a:t>
            </a:r>
            <a:r>
              <a:rPr lang="zh-CN" altLang="en-US" dirty="0">
                <a:latin typeface="宋体" charset="-122"/>
                <a:ea typeface="宋体" charset="-122"/>
              </a:rPr>
              <a:t>。</a:t>
            </a:r>
          </a:p>
          <a:p>
            <a:pPr eaLnBrk="1" hangingPunct="1">
              <a:lnSpc>
                <a:spcPct val="110000"/>
              </a:lnSpc>
            </a:pPr>
            <a:r>
              <a:rPr lang="zh-CN" altLang="en-US" dirty="0">
                <a:latin typeface="宋体" charset="-122"/>
                <a:ea typeface="宋体" charset="-122"/>
              </a:rPr>
              <a:t>算法比较简单，是一种很有效的机器学习方法。</a:t>
            </a:r>
            <a:endParaRPr lang="en-US" altLang="zh-CN" dirty="0">
              <a:latin typeface="宋体" charset="-122"/>
              <a:ea typeface="宋体" charset="-122"/>
            </a:endParaRPr>
          </a:p>
          <a:p>
            <a:pPr>
              <a:lnSpc>
                <a:spcPct val="110000"/>
              </a:lnSpc>
            </a:pPr>
            <a:r>
              <a:rPr lang="zh-CN" altLang="zh-CN" dirty="0">
                <a:latin typeface="宋体" charset="-122"/>
                <a:ea typeface="宋体" charset="-122"/>
                <a:sym typeface="Arial" charset="0"/>
              </a:rPr>
              <a:t>当各属性条件独立性满足时，朴素贝叶斯分类结果等于MAP分类。</a:t>
            </a:r>
            <a:endParaRPr lang="en-US" altLang="zh-CN" dirty="0">
              <a:latin typeface="宋体" charset="-122"/>
              <a:ea typeface="宋体" charset="-122"/>
              <a:sym typeface="Arial" charset="0"/>
            </a:endParaRPr>
          </a:p>
          <a:p>
            <a:pPr>
              <a:lnSpc>
                <a:spcPct val="110000"/>
              </a:lnSpc>
            </a:pPr>
            <a:r>
              <a:rPr lang="zh-CN" altLang="zh-CN" dirty="0">
                <a:latin typeface="宋体" charset="-122"/>
                <a:ea typeface="宋体" charset="-122"/>
                <a:sym typeface="Arial" charset="0"/>
              </a:rPr>
              <a:t>这一假定一定程度上限制了朴素贝叶斯方法的适用范围</a:t>
            </a:r>
            <a:r>
              <a:rPr lang="zh-CN" altLang="en-US" dirty="0">
                <a:latin typeface="宋体" charset="-122"/>
                <a:ea typeface="宋体" charset="-122"/>
                <a:sym typeface="Arial" charset="0"/>
              </a:rPr>
              <a:t>。</a:t>
            </a:r>
          </a:p>
          <a:p>
            <a:pPr>
              <a:lnSpc>
                <a:spcPct val="110000"/>
              </a:lnSpc>
            </a:pPr>
            <a:r>
              <a:rPr lang="zh-CN" altLang="zh-CN" dirty="0">
                <a:latin typeface="宋体" charset="-122"/>
                <a:ea typeface="宋体" charset="-122"/>
                <a:sym typeface="Arial" charset="0"/>
              </a:rPr>
              <a:t>但是在实际应用中，许多领域在违背这种假定的条件下，朴素贝叶斯学习也表现出</a:t>
            </a:r>
            <a:r>
              <a:rPr lang="zh-CN" altLang="zh-CN" dirty="0">
                <a:solidFill>
                  <a:srgbClr val="0000FF"/>
                </a:solidFill>
                <a:latin typeface="宋体" charset="-122"/>
                <a:ea typeface="宋体" charset="-122"/>
                <a:sym typeface="Arial" charset="0"/>
              </a:rPr>
              <a:t>相当的健壮性和高效性</a:t>
            </a:r>
            <a:r>
              <a:rPr lang="zh-CN" altLang="en-US" dirty="0">
                <a:latin typeface="宋体" charset="-122"/>
                <a:ea typeface="宋体" charset="-122"/>
                <a:sym typeface="Arial" charset="0"/>
              </a:rPr>
              <a:t>。</a:t>
            </a:r>
            <a:endParaRPr lang="zh-CN" altLang="zh-CN" dirty="0">
              <a:latin typeface="宋体" charset="-122"/>
              <a:ea typeface="宋体" charset="-122"/>
              <a:sym typeface="Arial" charset="0"/>
            </a:endParaRPr>
          </a:p>
          <a:p>
            <a:pPr>
              <a:buNone/>
            </a:pPr>
            <a:endParaRPr lang="zh-CN" altLang="zh-CN" sz="2400" dirty="0">
              <a:latin typeface="宋体" charset="-122"/>
              <a:ea typeface="宋体" charset="-122"/>
            </a:endParaRPr>
          </a:p>
          <a:p>
            <a:pPr eaLnBrk="1" hangingPunct="1"/>
            <a:endParaRPr lang="zh-CN" altLang="en-US" dirty="0">
              <a:latin typeface="宋体" charset="-122"/>
              <a:ea typeface="宋体" charset="-122"/>
            </a:endParaRPr>
          </a:p>
        </p:txBody>
      </p:sp>
      <p:sp>
        <p:nvSpPr>
          <p:cNvPr id="4" name="灯片编号占位符 5"/>
          <p:cNvSpPr>
            <a:spLocks noGrp="1"/>
          </p:cNvSpPr>
          <p:nvPr>
            <p:ph type="sldNum" sz="quarter" idx="12"/>
          </p:nvPr>
        </p:nvSpPr>
        <p:spPr/>
        <p:txBody>
          <a:bodyPr/>
          <a:lstStyle/>
          <a:p>
            <a:pPr>
              <a:defRPr/>
            </a:pPr>
            <a:fld id="{65A3E5EC-F0B3-45A3-8324-0CE8112BDF20}" type="slidenum">
              <a:rPr lang="zh-CN" altLang="en-US"/>
              <a:pPr>
                <a:defRPr/>
              </a:pPr>
              <a:t>31</a:t>
            </a:fld>
            <a:endParaRPr lang="en-US"/>
          </a:p>
        </p:txBody>
      </p:sp>
    </p:spTree>
    <p:extLst>
      <p:ext uri="{BB962C8B-B14F-4D97-AF65-F5344CB8AC3E}">
        <p14:creationId xmlns:p14="http://schemas.microsoft.com/office/powerpoint/2010/main" val="37930561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7890">
                                            <p:txEl>
                                              <p:pRg st="0" end="0"/>
                                            </p:txEl>
                                          </p:spTgt>
                                        </p:tgtEl>
                                        <p:attrNameLst>
                                          <p:attrName>style.visibility</p:attrName>
                                        </p:attrNameLst>
                                      </p:cBhvr>
                                      <p:to>
                                        <p:strVal val="visible"/>
                                      </p:to>
                                    </p:set>
                                    <p:anim calcmode="lin" valueType="num">
                                      <p:cBhvr additive="base">
                                        <p:cTn id="7" dur="500" fill="hold"/>
                                        <p:tgtEl>
                                          <p:spTgt spid="3789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7890">
                                            <p:txEl>
                                              <p:pRg st="1" end="1"/>
                                            </p:txEl>
                                          </p:spTgt>
                                        </p:tgtEl>
                                        <p:attrNameLst>
                                          <p:attrName>style.visibility</p:attrName>
                                        </p:attrNameLst>
                                      </p:cBhvr>
                                      <p:to>
                                        <p:strVal val="visible"/>
                                      </p:to>
                                    </p:set>
                                    <p:anim calcmode="lin" valueType="num">
                                      <p:cBhvr additive="base">
                                        <p:cTn id="13" dur="500" fill="hold"/>
                                        <p:tgtEl>
                                          <p:spTgt spid="3789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89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7890">
                                            <p:txEl>
                                              <p:pRg st="2" end="2"/>
                                            </p:txEl>
                                          </p:spTgt>
                                        </p:tgtEl>
                                        <p:attrNameLst>
                                          <p:attrName>style.visibility</p:attrName>
                                        </p:attrNameLst>
                                      </p:cBhvr>
                                      <p:to>
                                        <p:strVal val="visible"/>
                                      </p:to>
                                    </p:set>
                                    <p:anim calcmode="lin" valueType="num">
                                      <p:cBhvr additive="base">
                                        <p:cTn id="19" dur="500" fill="hold"/>
                                        <p:tgtEl>
                                          <p:spTgt spid="3789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89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7890">
                                            <p:txEl>
                                              <p:pRg st="3" end="3"/>
                                            </p:txEl>
                                          </p:spTgt>
                                        </p:tgtEl>
                                        <p:attrNameLst>
                                          <p:attrName>style.visibility</p:attrName>
                                        </p:attrNameLst>
                                      </p:cBhvr>
                                      <p:to>
                                        <p:strVal val="visible"/>
                                      </p:to>
                                    </p:set>
                                    <p:anim calcmode="lin" valueType="num">
                                      <p:cBhvr additive="base">
                                        <p:cTn id="25" dur="500" fill="hold"/>
                                        <p:tgtEl>
                                          <p:spTgt spid="3789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789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7890">
                                            <p:txEl>
                                              <p:pRg st="4" end="4"/>
                                            </p:txEl>
                                          </p:spTgt>
                                        </p:tgtEl>
                                        <p:attrNameLst>
                                          <p:attrName>style.visibility</p:attrName>
                                        </p:attrNameLst>
                                      </p:cBhvr>
                                      <p:to>
                                        <p:strVal val="visible"/>
                                      </p:to>
                                    </p:set>
                                    <p:anim calcmode="lin" valueType="num">
                                      <p:cBhvr additive="base">
                                        <p:cTn id="31" dur="500" fill="hold"/>
                                        <p:tgtEl>
                                          <p:spTgt spid="3789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789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a:xfrm>
            <a:off x="457200" y="1600200"/>
            <a:ext cx="8229600" cy="4924425"/>
          </a:xfrm>
        </p:spPr>
        <p:txBody>
          <a:bodyPr>
            <a:normAutofit/>
          </a:bodyPr>
          <a:lstStyle/>
          <a:p>
            <a:pPr eaLnBrk="1" fontAlgn="auto" hangingPunct="1">
              <a:lnSpc>
                <a:spcPct val="80000"/>
              </a:lnSpc>
              <a:spcAft>
                <a:spcPts val="0"/>
              </a:spcAft>
              <a:buFont typeface="宋体" panose="02010600030101010101" pitchFamily="2" charset="-122"/>
              <a:buChar char="★"/>
              <a:defRPr/>
            </a:pPr>
            <a:r>
              <a:rPr lang="zh-CN" altLang="en-US" dirty="0"/>
              <a:t>垃圾邮件分类问题</a:t>
            </a:r>
            <a:endParaRPr lang="en-US" altLang="zh-CN" dirty="0"/>
          </a:p>
          <a:p>
            <a:pPr lvl="1">
              <a:lnSpc>
                <a:spcPct val="80000"/>
              </a:lnSpc>
              <a:buFont typeface="Wingdings" panose="05000000000000000000" pitchFamily="2" charset="2"/>
              <a:buChar char="ü"/>
              <a:defRPr/>
            </a:pPr>
            <a:r>
              <a:rPr lang="zh-CN" altLang="en-US" dirty="0"/>
              <a:t>一个典型的文本分类问题</a:t>
            </a:r>
            <a:endParaRPr lang="en-US" altLang="zh-CN" dirty="0"/>
          </a:p>
          <a:p>
            <a:pPr marL="457200" lvl="1" indent="0">
              <a:lnSpc>
                <a:spcPct val="80000"/>
              </a:lnSpc>
              <a:buNone/>
              <a:defRPr/>
            </a:pPr>
            <a:endParaRPr lang="en-US" altLang="zh-CN" dirty="0"/>
          </a:p>
          <a:p>
            <a:pPr eaLnBrk="1" fontAlgn="auto" hangingPunct="1">
              <a:lnSpc>
                <a:spcPct val="80000"/>
              </a:lnSpc>
              <a:spcAft>
                <a:spcPts val="0"/>
              </a:spcAft>
              <a:buFont typeface="宋体" panose="02010600030101010101" pitchFamily="2" charset="-122"/>
              <a:buChar char="★"/>
              <a:defRPr/>
            </a:pPr>
            <a:r>
              <a:rPr lang="zh-CN" altLang="en-US" dirty="0"/>
              <a:t>朴素贝叶斯方法的学习过程 </a:t>
            </a:r>
          </a:p>
          <a:p>
            <a:pPr eaLnBrk="1" fontAlgn="auto" hangingPunct="1">
              <a:lnSpc>
                <a:spcPct val="80000"/>
              </a:lnSpc>
              <a:spcAft>
                <a:spcPts val="0"/>
              </a:spcAft>
              <a:buFont typeface="Wingdings 2"/>
              <a:buChar char=""/>
              <a:defRPr/>
            </a:pPr>
            <a:endParaRPr lang="zh-CN" altLang="en-US" sz="2000" dirty="0"/>
          </a:p>
          <a:p>
            <a:pPr eaLnBrk="1" fontAlgn="auto" hangingPunct="1">
              <a:lnSpc>
                <a:spcPct val="80000"/>
              </a:lnSpc>
              <a:spcAft>
                <a:spcPts val="0"/>
              </a:spcAft>
              <a:buFont typeface="Wingdings 2"/>
              <a:buChar char=""/>
              <a:defRPr/>
            </a:pPr>
            <a:endParaRPr lang="zh-CN" altLang="en-US" sz="2000" dirty="0"/>
          </a:p>
          <a:p>
            <a:pPr eaLnBrk="1" fontAlgn="auto" hangingPunct="1">
              <a:lnSpc>
                <a:spcPct val="80000"/>
              </a:lnSpc>
              <a:spcAft>
                <a:spcPts val="0"/>
              </a:spcAft>
              <a:buFont typeface="Wingdings 2"/>
              <a:buChar char=""/>
              <a:defRPr/>
            </a:pPr>
            <a:endParaRPr lang="zh-CN" altLang="en-US" sz="2000" dirty="0"/>
          </a:p>
        </p:txBody>
      </p:sp>
      <p:sp>
        <p:nvSpPr>
          <p:cNvPr id="8" name="灯片编号占位符 5"/>
          <p:cNvSpPr>
            <a:spLocks noGrp="1"/>
          </p:cNvSpPr>
          <p:nvPr>
            <p:ph type="sldNum" sz="quarter" idx="12"/>
          </p:nvPr>
        </p:nvSpPr>
        <p:spPr/>
        <p:txBody>
          <a:bodyPr/>
          <a:lstStyle/>
          <a:p>
            <a:pPr>
              <a:defRPr/>
            </a:pPr>
            <a:fld id="{92849D68-0B24-4B05-BF61-2776FFDF8E41}" type="slidenum">
              <a:rPr lang="zh-CN" altLang="en-US"/>
              <a:pPr>
                <a:defRPr/>
              </a:pPr>
              <a:t>32</a:t>
            </a:fld>
            <a:endParaRPr lang="en-US"/>
          </a:p>
        </p:txBody>
      </p:sp>
      <p:sp>
        <p:nvSpPr>
          <p:cNvPr id="11271" name="Rectangle 5"/>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3200">
                <a:solidFill>
                  <a:schemeClr val="tx1"/>
                </a:solidFill>
                <a:latin typeface="Tahoma" pitchFamily="34" charset="0"/>
                <a:ea typeface="宋体" charset="-122"/>
              </a:defRPr>
            </a:lvl1pPr>
            <a:lvl2pPr marL="742950" indent="-285750" eaLnBrk="0" hangingPunct="0">
              <a:defRPr sz="3200">
                <a:solidFill>
                  <a:schemeClr val="tx1"/>
                </a:solidFill>
                <a:latin typeface="Tahoma" pitchFamily="34" charset="0"/>
                <a:ea typeface="宋体" charset="-122"/>
              </a:defRPr>
            </a:lvl2pPr>
            <a:lvl3pPr marL="1143000" indent="-228600" eaLnBrk="0" hangingPunct="0">
              <a:defRPr sz="3200">
                <a:solidFill>
                  <a:schemeClr val="tx1"/>
                </a:solidFill>
                <a:latin typeface="Tahoma" pitchFamily="34" charset="0"/>
                <a:ea typeface="宋体" charset="-122"/>
              </a:defRPr>
            </a:lvl3pPr>
            <a:lvl4pPr marL="1600200" indent="-228600" eaLnBrk="0" hangingPunct="0">
              <a:defRPr sz="3200">
                <a:solidFill>
                  <a:schemeClr val="tx1"/>
                </a:solidFill>
                <a:latin typeface="Tahoma" pitchFamily="34" charset="0"/>
                <a:ea typeface="宋体" charset="-122"/>
              </a:defRPr>
            </a:lvl4pPr>
            <a:lvl5pPr marL="2057400" indent="-228600" eaLnBrk="0" hangingPunct="0">
              <a:defRPr sz="3200">
                <a:solidFill>
                  <a:schemeClr val="tx1"/>
                </a:solidFill>
                <a:latin typeface="Tahoma" pitchFamily="34" charset="0"/>
                <a:ea typeface="宋体" charset="-122"/>
              </a:defRPr>
            </a:lvl5pPr>
            <a:lvl6pPr marL="25146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6pPr>
            <a:lvl7pPr marL="29718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7pPr>
            <a:lvl8pPr marL="34290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8pPr>
            <a:lvl9pPr marL="38862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9pPr>
          </a:lstStyle>
          <a:p>
            <a:pPr eaLnBrk="1" hangingPunct="1"/>
            <a:endParaRPr lang="zh-CN" altLang="en-US"/>
          </a:p>
        </p:txBody>
      </p:sp>
      <p:graphicFrame>
        <p:nvGraphicFramePr>
          <p:cNvPr id="43012" name="Object 4"/>
          <p:cNvGraphicFramePr>
            <a:graphicFrameLocks noChangeAspect="1"/>
          </p:cNvGraphicFramePr>
          <p:nvPr>
            <p:extLst>
              <p:ext uri="{D42A27DB-BD31-4B8C-83A1-F6EECF244321}">
                <p14:modId xmlns:p14="http://schemas.microsoft.com/office/powerpoint/2010/main" val="1314512699"/>
              </p:ext>
            </p:extLst>
          </p:nvPr>
        </p:nvGraphicFramePr>
        <p:xfrm>
          <a:off x="971550" y="3624899"/>
          <a:ext cx="7272338" cy="865188"/>
        </p:xfrm>
        <a:graphic>
          <a:graphicData uri="http://schemas.openxmlformats.org/presentationml/2006/ole">
            <mc:AlternateContent xmlns:mc="http://schemas.openxmlformats.org/markup-compatibility/2006">
              <mc:Choice xmlns:v="urn:schemas-microsoft-com:vml" Requires="v">
                <p:oleObj name="Visio" r:id="rId2" imgW="3922776" imgH="463601" progId="Visio.Drawing.11">
                  <p:embed/>
                </p:oleObj>
              </mc:Choice>
              <mc:Fallback>
                <p:oleObj name="Visio" r:id="rId2" imgW="3922776" imgH="463601" progId="Visio.Drawing.11">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3624899"/>
                        <a:ext cx="7272338" cy="865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2" name="Rectangle 7"/>
          <p:cNvSpPr>
            <a:spLocks noChangeArrowheads="1"/>
          </p:cNvSpPr>
          <p:nvPr/>
        </p:nvSpPr>
        <p:spPr bwMode="auto">
          <a:xfrm>
            <a:off x="0" y="31432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3200">
                <a:solidFill>
                  <a:schemeClr val="tx1"/>
                </a:solidFill>
                <a:latin typeface="Tahoma" pitchFamily="34" charset="0"/>
                <a:ea typeface="宋体" charset="-122"/>
              </a:defRPr>
            </a:lvl1pPr>
            <a:lvl2pPr marL="742950" indent="-285750" eaLnBrk="0" hangingPunct="0">
              <a:defRPr sz="3200">
                <a:solidFill>
                  <a:schemeClr val="tx1"/>
                </a:solidFill>
                <a:latin typeface="Tahoma" pitchFamily="34" charset="0"/>
                <a:ea typeface="宋体" charset="-122"/>
              </a:defRPr>
            </a:lvl2pPr>
            <a:lvl3pPr marL="1143000" indent="-228600" eaLnBrk="0" hangingPunct="0">
              <a:defRPr sz="3200">
                <a:solidFill>
                  <a:schemeClr val="tx1"/>
                </a:solidFill>
                <a:latin typeface="Tahoma" pitchFamily="34" charset="0"/>
                <a:ea typeface="宋体" charset="-122"/>
              </a:defRPr>
            </a:lvl3pPr>
            <a:lvl4pPr marL="1600200" indent="-228600" eaLnBrk="0" hangingPunct="0">
              <a:defRPr sz="3200">
                <a:solidFill>
                  <a:schemeClr val="tx1"/>
                </a:solidFill>
                <a:latin typeface="Tahoma" pitchFamily="34" charset="0"/>
                <a:ea typeface="宋体" charset="-122"/>
              </a:defRPr>
            </a:lvl4pPr>
            <a:lvl5pPr marL="2057400" indent="-228600" eaLnBrk="0" hangingPunct="0">
              <a:defRPr sz="3200">
                <a:solidFill>
                  <a:schemeClr val="tx1"/>
                </a:solidFill>
                <a:latin typeface="Tahoma" pitchFamily="34" charset="0"/>
                <a:ea typeface="宋体" charset="-122"/>
              </a:defRPr>
            </a:lvl5pPr>
            <a:lvl6pPr marL="25146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6pPr>
            <a:lvl7pPr marL="29718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7pPr>
            <a:lvl8pPr marL="34290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8pPr>
            <a:lvl9pPr marL="38862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9pPr>
          </a:lstStyle>
          <a:p>
            <a:pPr eaLnBrk="1" hangingPunct="1"/>
            <a:endParaRPr lang="zh-CN" altLang="en-US"/>
          </a:p>
        </p:txBody>
      </p:sp>
      <p:grpSp>
        <p:nvGrpSpPr>
          <p:cNvPr id="9" name="组合 8"/>
          <p:cNvGrpSpPr/>
          <p:nvPr/>
        </p:nvGrpSpPr>
        <p:grpSpPr>
          <a:xfrm>
            <a:off x="0" y="339835"/>
            <a:ext cx="9144000" cy="822977"/>
            <a:chOff x="0" y="197440"/>
            <a:chExt cx="9144000" cy="493394"/>
          </a:xfrm>
        </p:grpSpPr>
        <p:cxnSp>
          <p:nvCxnSpPr>
            <p:cNvPr id="10" name="直接连接符 9"/>
            <p:cNvCxnSpPr/>
            <p:nvPr/>
          </p:nvCxnSpPr>
          <p:spPr>
            <a:xfrm>
              <a:off x="0" y="444137"/>
              <a:ext cx="1858577"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11" name="标题 1"/>
            <p:cNvSpPr txBox="1">
              <a:spLocks/>
            </p:cNvSpPr>
            <p:nvPr/>
          </p:nvSpPr>
          <p:spPr>
            <a:xfrm>
              <a:off x="566531" y="197440"/>
              <a:ext cx="8060634"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dirty="0">
                  <a:ln w="18415" cmpd="sng">
                    <a:solidFill>
                      <a:srgbClr val="FFFFFF"/>
                    </a:solidFill>
                    <a:prstDash val="solid"/>
                  </a:ln>
                  <a:solidFill>
                    <a:srgbClr val="FFFFFF"/>
                  </a:solidFill>
                  <a:effectLst>
                    <a:outerShdw blurRad="63500" dir="3600000" algn="tl" rotWithShape="0">
                      <a:srgbClr val="000000">
                        <a:alpha val="70000"/>
                      </a:srgbClr>
                    </a:outerShdw>
                  </a:effectLst>
                </a:rPr>
                <a:t>6.3.5 </a:t>
              </a:r>
              <a:r>
                <a:rPr lang="zh-CN" altLang="zh-CN" sz="5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sym typeface="Arial" charset="0"/>
                </a:rPr>
                <a:t>贝叶斯</a:t>
              </a:r>
              <a:r>
                <a:rPr lang="zh-CN" alt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sym typeface="Arial" charset="0"/>
                </a:rPr>
                <a:t>学习应用案例</a:t>
              </a:r>
              <a:endParaRPr lang="zh-CN" alt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endParaRPr>
            </a:p>
          </p:txBody>
        </p:sp>
        <p:cxnSp>
          <p:nvCxnSpPr>
            <p:cNvPr id="12" name="直接连接符 11"/>
            <p:cNvCxnSpPr>
              <a:stCxn id="11" idx="3"/>
            </p:cNvCxnSpPr>
            <p:nvPr/>
          </p:nvCxnSpPr>
          <p:spPr>
            <a:xfrm>
              <a:off x="8627165" y="444137"/>
              <a:ext cx="516835"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710146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3011">
                                            <p:txEl>
                                              <p:pRg st="3" end="3"/>
                                            </p:txEl>
                                          </p:spTgt>
                                        </p:tgtEl>
                                        <p:attrNameLst>
                                          <p:attrName>style.visibility</p:attrName>
                                        </p:attrNameLst>
                                      </p:cBhvr>
                                      <p:to>
                                        <p:strVal val="visible"/>
                                      </p:to>
                                    </p:set>
                                    <p:anim calcmode="lin" valueType="num">
                                      <p:cBhvr additive="base">
                                        <p:cTn id="7" dur="500" fill="hold"/>
                                        <p:tgtEl>
                                          <p:spTgt spid="4301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1">
                                            <p:txEl>
                                              <p:pRg st="3" end="3"/>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43011">
                                            <p:txEl>
                                              <p:pRg st="0" end="0"/>
                                            </p:txEl>
                                          </p:spTgt>
                                        </p:tgtEl>
                                        <p:attrNameLst>
                                          <p:attrName>style.visibility</p:attrName>
                                        </p:attrNameLst>
                                      </p:cBhvr>
                                      <p:to>
                                        <p:strVal val="visible"/>
                                      </p:to>
                                    </p:set>
                                    <p:anim calcmode="lin" valueType="num">
                                      <p:cBhvr additive="base">
                                        <p:cTn id="12" dur="500" fill="hold"/>
                                        <p:tgtEl>
                                          <p:spTgt spid="43011">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3011">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43011">
                                            <p:txEl>
                                              <p:pRg st="1" end="1"/>
                                            </p:txEl>
                                          </p:spTgt>
                                        </p:tgtEl>
                                        <p:attrNameLst>
                                          <p:attrName>style.visibility</p:attrName>
                                        </p:attrNameLst>
                                      </p:cBhvr>
                                      <p:to>
                                        <p:strVal val="visible"/>
                                      </p:to>
                                    </p:set>
                                    <p:anim calcmode="lin" valueType="num">
                                      <p:cBhvr additive="base">
                                        <p:cTn id="17" dur="500" fill="hold"/>
                                        <p:tgtEl>
                                          <p:spTgt spid="43011">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30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43012"/>
                                        </p:tgtEl>
                                        <p:attrNameLst>
                                          <p:attrName>style.visibility</p:attrName>
                                        </p:attrNameLst>
                                      </p:cBhvr>
                                      <p:to>
                                        <p:strVal val="visible"/>
                                      </p:to>
                                    </p:set>
                                    <p:animEffect transition="in" filter="dissolve">
                                      <p:cBhvr>
                                        <p:cTn id="23" dur="500"/>
                                        <p:tgtEl>
                                          <p:spTgt spid="43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a:xfrm>
            <a:off x="398831" y="398834"/>
            <a:ext cx="8472791" cy="6125792"/>
          </a:xfrm>
        </p:spPr>
        <p:txBody>
          <a:bodyPr>
            <a:normAutofit fontScale="70000" lnSpcReduction="20000"/>
          </a:bodyPr>
          <a:lstStyle/>
          <a:p>
            <a:pPr eaLnBrk="1" fontAlgn="auto" hangingPunct="1">
              <a:lnSpc>
                <a:spcPct val="80000"/>
              </a:lnSpc>
              <a:spcAft>
                <a:spcPts val="0"/>
              </a:spcAft>
              <a:buFont typeface="宋体" panose="02010600030101010101" pitchFamily="2" charset="-122"/>
              <a:buChar char="★"/>
              <a:defRPr/>
            </a:pPr>
            <a:r>
              <a:rPr lang="zh-CN" altLang="en-US" sz="4000" dirty="0"/>
              <a:t>朴素贝叶斯方法的学习过程 </a:t>
            </a:r>
          </a:p>
          <a:p>
            <a:pPr lvl="1" eaLnBrk="1" fontAlgn="auto" hangingPunct="1">
              <a:lnSpc>
                <a:spcPct val="120000"/>
              </a:lnSpc>
              <a:spcAft>
                <a:spcPts val="0"/>
              </a:spcAft>
              <a:buFont typeface="Wingdings" panose="05000000000000000000" pitchFamily="2" charset="2"/>
              <a:buChar char="Ø"/>
              <a:defRPr/>
            </a:pPr>
            <a:r>
              <a:rPr lang="zh-CN" altLang="en-US" sz="2800" dirty="0"/>
              <a:t>收集大量垃圾邮件和非垃圾邮件，建立垃圾邮件集和非垃圾邮件集。</a:t>
            </a:r>
          </a:p>
          <a:p>
            <a:pPr lvl="1" eaLnBrk="1" fontAlgn="auto" hangingPunct="1">
              <a:lnSpc>
                <a:spcPct val="120000"/>
              </a:lnSpc>
              <a:spcAft>
                <a:spcPts val="0"/>
              </a:spcAft>
              <a:buFont typeface="Wingdings" panose="05000000000000000000" pitchFamily="2" charset="2"/>
              <a:buChar char="Ø"/>
              <a:defRPr/>
            </a:pPr>
            <a:r>
              <a:rPr lang="zh-CN" altLang="en-US" sz="2800" dirty="0"/>
              <a:t>提取邮件主题和邮件内容中的有效字词</a:t>
            </a:r>
            <a:r>
              <a:rPr lang="en-US" altLang="zh-CN" sz="2800" dirty="0" err="1"/>
              <a:t>w</a:t>
            </a:r>
            <a:r>
              <a:rPr lang="en-US" altLang="zh-CN" sz="2800" baseline="-25000" dirty="0" err="1"/>
              <a:t>i</a:t>
            </a:r>
            <a:r>
              <a:rPr lang="zh-CN" altLang="en-US" sz="2800" dirty="0"/>
              <a:t>，例如“内幕”、“真相”等等。然后统计其出现次数，即在该训练集上的词频</a:t>
            </a:r>
            <a:r>
              <a:rPr lang="en-US" altLang="zh-CN" sz="2800" dirty="0"/>
              <a:t>TF(</a:t>
            </a:r>
            <a:r>
              <a:rPr lang="en-US" altLang="zh-CN" sz="2800" dirty="0" err="1"/>
              <a:t>w</a:t>
            </a:r>
            <a:r>
              <a:rPr lang="en-US" altLang="zh-CN" sz="2800" baseline="-25000" dirty="0" err="1"/>
              <a:t>i</a:t>
            </a:r>
            <a:r>
              <a:rPr lang="en-US" altLang="zh-CN" sz="2800" dirty="0"/>
              <a:t>)</a:t>
            </a:r>
            <a:r>
              <a:rPr lang="zh-CN" altLang="en-US" sz="2800" dirty="0"/>
              <a:t>。</a:t>
            </a:r>
          </a:p>
          <a:p>
            <a:pPr lvl="1" eaLnBrk="1" fontAlgn="auto" hangingPunct="1">
              <a:lnSpc>
                <a:spcPct val="120000"/>
              </a:lnSpc>
              <a:spcAft>
                <a:spcPts val="0"/>
              </a:spcAft>
              <a:buFont typeface="Wingdings" panose="05000000000000000000" pitchFamily="2" charset="2"/>
              <a:buChar char="Ø"/>
              <a:defRPr/>
            </a:pPr>
            <a:r>
              <a:rPr lang="zh-CN" altLang="en-US" sz="2800" dirty="0"/>
              <a:t>对垃圾邮件集和非垃圾邮件集中所有邮件执行第二步。</a:t>
            </a:r>
          </a:p>
          <a:p>
            <a:pPr lvl="1" eaLnBrk="1" fontAlgn="auto" hangingPunct="1">
              <a:lnSpc>
                <a:spcPct val="120000"/>
              </a:lnSpc>
              <a:spcAft>
                <a:spcPts val="0"/>
              </a:spcAft>
              <a:buFont typeface="Wingdings" panose="05000000000000000000" pitchFamily="2" charset="2"/>
              <a:buChar char="Ø"/>
              <a:defRPr/>
            </a:pPr>
            <a:r>
              <a:rPr lang="zh-CN" altLang="en-US" sz="2800" dirty="0"/>
              <a:t>对垃圾邮件集和非垃圾邮件集分别建立哈希表</a:t>
            </a:r>
            <a:r>
              <a:rPr lang="en-US" altLang="zh-CN" sz="2800" dirty="0" err="1"/>
              <a:t>W</a:t>
            </a:r>
            <a:r>
              <a:rPr lang="en-US" altLang="zh-CN" sz="2800" baseline="-25000" dirty="0" err="1"/>
              <a:t>spam</a:t>
            </a:r>
            <a:r>
              <a:rPr lang="zh-CN" altLang="en-US" sz="2800" dirty="0"/>
              <a:t>和</a:t>
            </a:r>
            <a:r>
              <a:rPr lang="en-US" altLang="zh-CN" sz="2800" dirty="0" err="1"/>
              <a:t>W</a:t>
            </a:r>
            <a:r>
              <a:rPr lang="en-US" altLang="zh-CN" sz="2800" baseline="-25000" dirty="0" err="1"/>
              <a:t>valid</a:t>
            </a:r>
            <a:r>
              <a:rPr lang="zh-CN" altLang="en-US" sz="2800" dirty="0"/>
              <a:t>，存储从有效字词到其词频的映射关系。</a:t>
            </a:r>
          </a:p>
          <a:p>
            <a:pPr lvl="1" eaLnBrk="1" fontAlgn="auto" hangingPunct="1">
              <a:lnSpc>
                <a:spcPct val="120000"/>
              </a:lnSpc>
              <a:spcAft>
                <a:spcPts val="0"/>
              </a:spcAft>
              <a:buFont typeface="Wingdings" panose="05000000000000000000" pitchFamily="2" charset="2"/>
              <a:buChar char="Ø"/>
              <a:defRPr/>
            </a:pPr>
            <a:r>
              <a:rPr lang="zh-CN" altLang="en-US" sz="2800" dirty="0"/>
              <a:t>计算每个有效字词在垃圾邮件集（</a:t>
            </a:r>
            <a:r>
              <a:rPr lang="en-US" altLang="zh-CN" sz="2800" dirty="0" err="1"/>
              <a:t>W</a:t>
            </a:r>
            <a:r>
              <a:rPr lang="en-US" altLang="zh-CN" sz="2800" baseline="-25000" dirty="0" err="1"/>
              <a:t>spam</a:t>
            </a:r>
            <a:r>
              <a:rPr lang="zh-CN" altLang="en-US" sz="2800" dirty="0"/>
              <a:t>）上出现的概率</a:t>
            </a:r>
            <a:r>
              <a:rPr lang="en-US" altLang="zh-CN" sz="2800" dirty="0"/>
              <a:t>P(</a:t>
            </a:r>
            <a:r>
              <a:rPr lang="en-US" altLang="zh-CN" sz="2800" dirty="0" err="1"/>
              <a:t>w</a:t>
            </a:r>
            <a:r>
              <a:rPr lang="en-US" altLang="zh-CN" sz="2800" baseline="-25000" dirty="0" err="1"/>
              <a:t>i</a:t>
            </a:r>
            <a:r>
              <a:rPr lang="en-US" altLang="zh-CN" sz="2800" dirty="0" err="1"/>
              <a:t>|C</a:t>
            </a:r>
            <a:r>
              <a:rPr lang="en-US" altLang="zh-CN" sz="2800" dirty="0"/>
              <a:t>=spam)</a:t>
            </a:r>
            <a:r>
              <a:rPr lang="zh-CN" altLang="en-US" sz="2800" dirty="0"/>
              <a:t>和在非垃圾邮件集（</a:t>
            </a:r>
            <a:r>
              <a:rPr lang="en-US" altLang="zh-CN" sz="2800" dirty="0" err="1"/>
              <a:t>W</a:t>
            </a:r>
            <a:r>
              <a:rPr lang="en-US" altLang="zh-CN" sz="2800" baseline="-25000" dirty="0" err="1"/>
              <a:t>valid</a:t>
            </a:r>
            <a:r>
              <a:rPr lang="zh-CN" altLang="en-US" sz="2800" dirty="0"/>
              <a:t>）上出现的概率</a:t>
            </a:r>
            <a:r>
              <a:rPr lang="en-US" altLang="zh-CN" sz="2800" dirty="0"/>
              <a:t>P(</a:t>
            </a:r>
            <a:r>
              <a:rPr lang="en-US" altLang="zh-CN" sz="2800" dirty="0" err="1"/>
              <a:t>w</a:t>
            </a:r>
            <a:r>
              <a:rPr lang="en-US" altLang="zh-CN" sz="2800" baseline="-25000" dirty="0" err="1"/>
              <a:t>i</a:t>
            </a:r>
            <a:r>
              <a:rPr lang="en-US" altLang="zh-CN" sz="2800" dirty="0" err="1"/>
              <a:t>|C</a:t>
            </a:r>
            <a:r>
              <a:rPr lang="en-US" altLang="zh-CN" sz="2800" dirty="0"/>
              <a:t>=valid) </a:t>
            </a:r>
          </a:p>
          <a:p>
            <a:pPr lvl="1" eaLnBrk="1" fontAlgn="auto" hangingPunct="1">
              <a:lnSpc>
                <a:spcPct val="120000"/>
              </a:lnSpc>
              <a:spcAft>
                <a:spcPts val="0"/>
              </a:spcAft>
              <a:buFont typeface="Wingdings 2"/>
              <a:buChar char=""/>
              <a:defRPr/>
            </a:pPr>
            <a:endParaRPr lang="en-US" altLang="zh-CN" sz="2800" dirty="0"/>
          </a:p>
          <a:p>
            <a:pPr lvl="1" eaLnBrk="1" fontAlgn="auto" hangingPunct="1">
              <a:lnSpc>
                <a:spcPct val="120000"/>
              </a:lnSpc>
              <a:spcAft>
                <a:spcPts val="0"/>
              </a:spcAft>
              <a:buFont typeface="Wingdings 2"/>
              <a:buChar char=""/>
              <a:defRPr/>
            </a:pPr>
            <a:endParaRPr lang="en-US" altLang="zh-CN" sz="2800" dirty="0"/>
          </a:p>
          <a:p>
            <a:pPr lvl="1" eaLnBrk="1" fontAlgn="auto" hangingPunct="1">
              <a:lnSpc>
                <a:spcPct val="120000"/>
              </a:lnSpc>
              <a:spcAft>
                <a:spcPts val="0"/>
              </a:spcAft>
              <a:buFont typeface="Wingdings 2"/>
              <a:buChar char=""/>
              <a:defRPr/>
            </a:pPr>
            <a:endParaRPr lang="en-US" altLang="zh-CN" sz="2800" dirty="0"/>
          </a:p>
          <a:p>
            <a:pPr lvl="1" eaLnBrk="1" fontAlgn="auto" hangingPunct="1">
              <a:lnSpc>
                <a:spcPct val="120000"/>
              </a:lnSpc>
              <a:spcAft>
                <a:spcPts val="0"/>
              </a:spcAft>
              <a:buFont typeface="Wingdings 2"/>
              <a:buChar char=""/>
              <a:defRPr/>
            </a:pPr>
            <a:endParaRPr lang="en-US" altLang="zh-CN" sz="2800" dirty="0"/>
          </a:p>
          <a:p>
            <a:pPr lvl="1" eaLnBrk="1" fontAlgn="auto" hangingPunct="1">
              <a:lnSpc>
                <a:spcPct val="120000"/>
              </a:lnSpc>
              <a:spcAft>
                <a:spcPts val="0"/>
              </a:spcAft>
              <a:buFont typeface="Wingdings" panose="05000000000000000000" pitchFamily="2" charset="2"/>
              <a:buChar char="Ø"/>
              <a:defRPr/>
            </a:pPr>
            <a:r>
              <a:rPr lang="zh-CN" altLang="en-US" sz="2800" dirty="0"/>
              <a:t>在垃圾邮件集和非垃圾邮件集上的学习过程结束，获得在垃圾邮件集和非垃圾邮件集上每个有效字词的出现概率。 </a:t>
            </a:r>
          </a:p>
        </p:txBody>
      </p:sp>
      <p:sp>
        <p:nvSpPr>
          <p:cNvPr id="8" name="灯片编号占位符 5"/>
          <p:cNvSpPr>
            <a:spLocks noGrp="1"/>
          </p:cNvSpPr>
          <p:nvPr>
            <p:ph type="sldNum" sz="quarter" idx="12"/>
          </p:nvPr>
        </p:nvSpPr>
        <p:spPr/>
        <p:txBody>
          <a:bodyPr/>
          <a:lstStyle/>
          <a:p>
            <a:pPr>
              <a:defRPr/>
            </a:pPr>
            <a:fld id="{92849D68-0B24-4B05-BF61-2776FFDF8E41}" type="slidenum">
              <a:rPr lang="zh-CN" altLang="en-US"/>
              <a:pPr>
                <a:defRPr/>
              </a:pPr>
              <a:t>33</a:t>
            </a:fld>
            <a:endParaRPr lang="en-US"/>
          </a:p>
        </p:txBody>
      </p:sp>
      <p:sp>
        <p:nvSpPr>
          <p:cNvPr id="11271" name="Rectangle 5"/>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3200">
                <a:solidFill>
                  <a:schemeClr val="tx1"/>
                </a:solidFill>
                <a:latin typeface="Tahoma" pitchFamily="34" charset="0"/>
                <a:ea typeface="宋体" charset="-122"/>
              </a:defRPr>
            </a:lvl1pPr>
            <a:lvl2pPr marL="742950" indent="-285750" eaLnBrk="0" hangingPunct="0">
              <a:defRPr sz="3200">
                <a:solidFill>
                  <a:schemeClr val="tx1"/>
                </a:solidFill>
                <a:latin typeface="Tahoma" pitchFamily="34" charset="0"/>
                <a:ea typeface="宋体" charset="-122"/>
              </a:defRPr>
            </a:lvl2pPr>
            <a:lvl3pPr marL="1143000" indent="-228600" eaLnBrk="0" hangingPunct="0">
              <a:defRPr sz="3200">
                <a:solidFill>
                  <a:schemeClr val="tx1"/>
                </a:solidFill>
                <a:latin typeface="Tahoma" pitchFamily="34" charset="0"/>
                <a:ea typeface="宋体" charset="-122"/>
              </a:defRPr>
            </a:lvl3pPr>
            <a:lvl4pPr marL="1600200" indent="-228600" eaLnBrk="0" hangingPunct="0">
              <a:defRPr sz="3200">
                <a:solidFill>
                  <a:schemeClr val="tx1"/>
                </a:solidFill>
                <a:latin typeface="Tahoma" pitchFamily="34" charset="0"/>
                <a:ea typeface="宋体" charset="-122"/>
              </a:defRPr>
            </a:lvl4pPr>
            <a:lvl5pPr marL="2057400" indent="-228600" eaLnBrk="0" hangingPunct="0">
              <a:defRPr sz="3200">
                <a:solidFill>
                  <a:schemeClr val="tx1"/>
                </a:solidFill>
                <a:latin typeface="Tahoma" pitchFamily="34" charset="0"/>
                <a:ea typeface="宋体" charset="-122"/>
              </a:defRPr>
            </a:lvl5pPr>
            <a:lvl6pPr marL="25146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6pPr>
            <a:lvl7pPr marL="29718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7pPr>
            <a:lvl8pPr marL="34290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8pPr>
            <a:lvl9pPr marL="38862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9pPr>
          </a:lstStyle>
          <a:p>
            <a:pPr eaLnBrk="1" hangingPunct="1"/>
            <a:endParaRPr lang="zh-CN" altLang="en-US"/>
          </a:p>
        </p:txBody>
      </p:sp>
      <p:sp>
        <p:nvSpPr>
          <p:cNvPr id="11272" name="Rectangle 7"/>
          <p:cNvSpPr>
            <a:spLocks noChangeArrowheads="1"/>
          </p:cNvSpPr>
          <p:nvPr/>
        </p:nvSpPr>
        <p:spPr bwMode="auto">
          <a:xfrm>
            <a:off x="0" y="31432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3200">
                <a:solidFill>
                  <a:schemeClr val="tx1"/>
                </a:solidFill>
                <a:latin typeface="Tahoma" pitchFamily="34" charset="0"/>
                <a:ea typeface="宋体" charset="-122"/>
              </a:defRPr>
            </a:lvl1pPr>
            <a:lvl2pPr marL="742950" indent="-285750" eaLnBrk="0" hangingPunct="0">
              <a:defRPr sz="3200">
                <a:solidFill>
                  <a:schemeClr val="tx1"/>
                </a:solidFill>
                <a:latin typeface="Tahoma" pitchFamily="34" charset="0"/>
                <a:ea typeface="宋体" charset="-122"/>
              </a:defRPr>
            </a:lvl2pPr>
            <a:lvl3pPr marL="1143000" indent="-228600" eaLnBrk="0" hangingPunct="0">
              <a:defRPr sz="3200">
                <a:solidFill>
                  <a:schemeClr val="tx1"/>
                </a:solidFill>
                <a:latin typeface="Tahoma" pitchFamily="34" charset="0"/>
                <a:ea typeface="宋体" charset="-122"/>
              </a:defRPr>
            </a:lvl3pPr>
            <a:lvl4pPr marL="1600200" indent="-228600" eaLnBrk="0" hangingPunct="0">
              <a:defRPr sz="3200">
                <a:solidFill>
                  <a:schemeClr val="tx1"/>
                </a:solidFill>
                <a:latin typeface="Tahoma" pitchFamily="34" charset="0"/>
                <a:ea typeface="宋体" charset="-122"/>
              </a:defRPr>
            </a:lvl4pPr>
            <a:lvl5pPr marL="2057400" indent="-228600" eaLnBrk="0" hangingPunct="0">
              <a:defRPr sz="3200">
                <a:solidFill>
                  <a:schemeClr val="tx1"/>
                </a:solidFill>
                <a:latin typeface="Tahoma" pitchFamily="34" charset="0"/>
                <a:ea typeface="宋体" charset="-122"/>
              </a:defRPr>
            </a:lvl5pPr>
            <a:lvl6pPr marL="25146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6pPr>
            <a:lvl7pPr marL="29718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7pPr>
            <a:lvl8pPr marL="34290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8pPr>
            <a:lvl9pPr marL="38862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9pPr>
          </a:lstStyle>
          <a:p>
            <a:pPr eaLnBrk="1" hangingPunct="1"/>
            <a:endParaRPr lang="zh-CN" altLang="en-US"/>
          </a:p>
        </p:txBody>
      </p:sp>
      <p:graphicFrame>
        <p:nvGraphicFramePr>
          <p:cNvPr id="43014" name="Object 6"/>
          <p:cNvGraphicFramePr>
            <a:graphicFrameLocks noChangeAspect="1"/>
          </p:cNvGraphicFramePr>
          <p:nvPr>
            <p:extLst>
              <p:ext uri="{D42A27DB-BD31-4B8C-83A1-F6EECF244321}">
                <p14:modId xmlns:p14="http://schemas.microsoft.com/office/powerpoint/2010/main" val="3447175140"/>
              </p:ext>
            </p:extLst>
          </p:nvPr>
        </p:nvGraphicFramePr>
        <p:xfrm>
          <a:off x="3195638" y="3995003"/>
          <a:ext cx="2312987" cy="912813"/>
        </p:xfrm>
        <a:graphic>
          <a:graphicData uri="http://schemas.openxmlformats.org/presentationml/2006/ole">
            <mc:AlternateContent xmlns:mc="http://schemas.openxmlformats.org/markup-compatibility/2006">
              <mc:Choice xmlns:v="urn:schemas-microsoft-com:vml" Requires="v">
                <p:oleObj name="Equation" r:id="rId2" imgW="1447800" imgH="571500" progId="Equation.3">
                  <p:embed/>
                </p:oleObj>
              </mc:Choice>
              <mc:Fallback>
                <p:oleObj name="Equation" r:id="rId2" imgW="1447800" imgH="5715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5638" y="3995003"/>
                        <a:ext cx="2312987" cy="912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856667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 calcmode="lin" valueType="num">
                                      <p:cBhvr additive="base">
                                        <p:cTn id="7" dur="500" fill="hold"/>
                                        <p:tgtEl>
                                          <p:spTgt spid="430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3011">
                                            <p:txEl>
                                              <p:pRg st="1" end="1"/>
                                            </p:txEl>
                                          </p:spTgt>
                                        </p:tgtEl>
                                        <p:attrNameLst>
                                          <p:attrName>style.visibility</p:attrName>
                                        </p:attrNameLst>
                                      </p:cBhvr>
                                      <p:to>
                                        <p:strVal val="visible"/>
                                      </p:to>
                                    </p:set>
                                    <p:anim calcmode="lin" valueType="num">
                                      <p:cBhvr additive="base">
                                        <p:cTn id="13" dur="500" fill="hold"/>
                                        <p:tgtEl>
                                          <p:spTgt spid="430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0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3011">
                                            <p:txEl>
                                              <p:pRg st="2" end="2"/>
                                            </p:txEl>
                                          </p:spTgt>
                                        </p:tgtEl>
                                        <p:attrNameLst>
                                          <p:attrName>style.visibility</p:attrName>
                                        </p:attrNameLst>
                                      </p:cBhvr>
                                      <p:to>
                                        <p:strVal val="visible"/>
                                      </p:to>
                                    </p:set>
                                    <p:anim calcmode="lin" valueType="num">
                                      <p:cBhvr additive="base">
                                        <p:cTn id="19" dur="500" fill="hold"/>
                                        <p:tgtEl>
                                          <p:spTgt spid="430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0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3011">
                                            <p:txEl>
                                              <p:pRg st="3" end="3"/>
                                            </p:txEl>
                                          </p:spTgt>
                                        </p:tgtEl>
                                        <p:attrNameLst>
                                          <p:attrName>style.visibility</p:attrName>
                                        </p:attrNameLst>
                                      </p:cBhvr>
                                      <p:to>
                                        <p:strVal val="visible"/>
                                      </p:to>
                                    </p:set>
                                    <p:anim calcmode="lin" valueType="num">
                                      <p:cBhvr additive="base">
                                        <p:cTn id="25" dur="500" fill="hold"/>
                                        <p:tgtEl>
                                          <p:spTgt spid="430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30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3011">
                                            <p:txEl>
                                              <p:pRg st="4" end="4"/>
                                            </p:txEl>
                                          </p:spTgt>
                                        </p:tgtEl>
                                        <p:attrNameLst>
                                          <p:attrName>style.visibility</p:attrName>
                                        </p:attrNameLst>
                                      </p:cBhvr>
                                      <p:to>
                                        <p:strVal val="visible"/>
                                      </p:to>
                                    </p:set>
                                    <p:anim calcmode="lin" valueType="num">
                                      <p:cBhvr additive="base">
                                        <p:cTn id="31" dur="500" fill="hold"/>
                                        <p:tgtEl>
                                          <p:spTgt spid="430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30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43011">
                                            <p:txEl>
                                              <p:pRg st="5" end="5"/>
                                            </p:txEl>
                                          </p:spTgt>
                                        </p:tgtEl>
                                        <p:attrNameLst>
                                          <p:attrName>style.visibility</p:attrName>
                                        </p:attrNameLst>
                                      </p:cBhvr>
                                      <p:to>
                                        <p:strVal val="visible"/>
                                      </p:to>
                                    </p:set>
                                    <p:anim calcmode="lin" valueType="num">
                                      <p:cBhvr additive="base">
                                        <p:cTn id="37" dur="500" fill="hold"/>
                                        <p:tgtEl>
                                          <p:spTgt spid="4301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30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5" presetClass="entr" presetSubtype="10" fill="hold" nodeType="clickEffect">
                                  <p:stCondLst>
                                    <p:cond delay="0"/>
                                  </p:stCondLst>
                                  <p:childTnLst>
                                    <p:set>
                                      <p:cBhvr>
                                        <p:cTn id="42" dur="1" fill="hold">
                                          <p:stCondLst>
                                            <p:cond delay="0"/>
                                          </p:stCondLst>
                                        </p:cTn>
                                        <p:tgtEl>
                                          <p:spTgt spid="43014"/>
                                        </p:tgtEl>
                                        <p:attrNameLst>
                                          <p:attrName>style.visibility</p:attrName>
                                        </p:attrNameLst>
                                      </p:cBhvr>
                                      <p:to>
                                        <p:strVal val="visible"/>
                                      </p:to>
                                    </p:set>
                                    <p:animEffect transition="in" filter="checkerboard(across)">
                                      <p:cBhvr>
                                        <p:cTn id="43" dur="500"/>
                                        <p:tgtEl>
                                          <p:spTgt spid="4301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nodeType="clickEffect">
                                  <p:stCondLst>
                                    <p:cond delay="0"/>
                                  </p:stCondLst>
                                  <p:childTnLst>
                                    <p:set>
                                      <p:cBhvr>
                                        <p:cTn id="47" dur="1" fill="hold">
                                          <p:stCondLst>
                                            <p:cond delay="0"/>
                                          </p:stCondLst>
                                        </p:cTn>
                                        <p:tgtEl>
                                          <p:spTgt spid="43011">
                                            <p:txEl>
                                              <p:pRg st="10" end="10"/>
                                            </p:txEl>
                                          </p:spTgt>
                                        </p:tgtEl>
                                        <p:attrNameLst>
                                          <p:attrName>style.visibility</p:attrName>
                                        </p:attrNameLst>
                                      </p:cBhvr>
                                      <p:to>
                                        <p:strVal val="visible"/>
                                      </p:to>
                                    </p:set>
                                    <p:anim calcmode="lin" valueType="num">
                                      <p:cBhvr additive="base">
                                        <p:cTn id="48" dur="500" fill="hold"/>
                                        <p:tgtEl>
                                          <p:spTgt spid="43011">
                                            <p:txEl>
                                              <p:pRg st="10" end="1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4301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468313" y="466929"/>
            <a:ext cx="8229600" cy="6130722"/>
          </a:xfrm>
        </p:spPr>
        <p:txBody>
          <a:bodyPr>
            <a:normAutofit fontScale="92500" lnSpcReduction="20000"/>
          </a:bodyPr>
          <a:lstStyle/>
          <a:p>
            <a:pPr eaLnBrk="1" hangingPunct="1">
              <a:lnSpc>
                <a:spcPct val="90000"/>
              </a:lnSpc>
            </a:pPr>
            <a:r>
              <a:rPr lang="zh-CN" altLang="en-US" sz="2400" dirty="0"/>
              <a:t>用朴素贝叶斯方法判定一封邮件的过程 </a:t>
            </a:r>
          </a:p>
          <a:p>
            <a:pPr eaLnBrk="1" hangingPunct="1">
              <a:lnSpc>
                <a:spcPct val="90000"/>
              </a:lnSpc>
            </a:pPr>
            <a:endParaRPr lang="zh-CN" altLang="en-US" sz="2400" dirty="0"/>
          </a:p>
          <a:p>
            <a:pPr eaLnBrk="1" hangingPunct="1">
              <a:lnSpc>
                <a:spcPct val="90000"/>
              </a:lnSpc>
            </a:pPr>
            <a:endParaRPr lang="en-US" altLang="zh-CN" sz="2400" dirty="0"/>
          </a:p>
          <a:p>
            <a:pPr eaLnBrk="1" hangingPunct="1">
              <a:lnSpc>
                <a:spcPct val="90000"/>
              </a:lnSpc>
            </a:pPr>
            <a:endParaRPr lang="zh-CN" altLang="en-US" sz="2400" dirty="0"/>
          </a:p>
          <a:p>
            <a:pPr lvl="1" eaLnBrk="1" hangingPunct="1">
              <a:lnSpc>
                <a:spcPct val="110000"/>
              </a:lnSpc>
            </a:pPr>
            <a:r>
              <a:rPr lang="zh-CN" altLang="en-US" sz="2000" dirty="0"/>
              <a:t>对于一封邮件提取其所有的有效字词</a:t>
            </a:r>
            <a:r>
              <a:rPr lang="en-US" altLang="zh-CN" sz="2000" dirty="0"/>
              <a:t>t</a:t>
            </a:r>
            <a:r>
              <a:rPr lang="en-US" altLang="zh-CN" sz="2000" baseline="-25000" dirty="0"/>
              <a:t>1</a:t>
            </a:r>
            <a:r>
              <a:rPr lang="en-US" altLang="zh-CN" sz="2000" dirty="0"/>
              <a:t>,t</a:t>
            </a:r>
            <a:r>
              <a:rPr lang="en-US" altLang="zh-CN" sz="2000" baseline="-25000" dirty="0"/>
              <a:t>2</a:t>
            </a:r>
            <a:r>
              <a:rPr lang="en-US" altLang="zh-CN" sz="2000" dirty="0"/>
              <a:t>,…,</a:t>
            </a:r>
            <a:r>
              <a:rPr lang="en-US" altLang="zh-CN" sz="2000" dirty="0" err="1"/>
              <a:t>t</a:t>
            </a:r>
            <a:r>
              <a:rPr lang="en-US" altLang="zh-CN" sz="2000" baseline="-25000" dirty="0" err="1"/>
              <a:t>n</a:t>
            </a:r>
            <a:r>
              <a:rPr lang="zh-CN" altLang="en-US" sz="2000" dirty="0"/>
              <a:t>。</a:t>
            </a:r>
          </a:p>
          <a:p>
            <a:pPr lvl="1" eaLnBrk="1" hangingPunct="1">
              <a:lnSpc>
                <a:spcPct val="110000"/>
              </a:lnSpc>
            </a:pPr>
            <a:r>
              <a:rPr lang="zh-CN" altLang="en-US" sz="2000" dirty="0"/>
              <a:t>从哈希表</a:t>
            </a:r>
            <a:r>
              <a:rPr lang="en-US" altLang="zh-CN" sz="2000" dirty="0" err="1"/>
              <a:t>W</a:t>
            </a:r>
            <a:r>
              <a:rPr lang="en-US" altLang="zh-CN" sz="2000" baseline="-25000" dirty="0" err="1"/>
              <a:t>spam</a:t>
            </a:r>
            <a:r>
              <a:rPr lang="zh-CN" altLang="en-US" sz="2000" dirty="0"/>
              <a:t>和</a:t>
            </a:r>
            <a:r>
              <a:rPr lang="en-US" altLang="zh-CN" sz="2000" dirty="0" err="1"/>
              <a:t>W</a:t>
            </a:r>
            <a:r>
              <a:rPr lang="en-US" altLang="zh-CN" sz="2000" baseline="-25000" dirty="0" err="1"/>
              <a:t>valid</a:t>
            </a:r>
            <a:r>
              <a:rPr lang="zh-CN" altLang="en-US" sz="2000" dirty="0"/>
              <a:t>中分别提取不同类别中上述有效字词的概率</a:t>
            </a:r>
            <a:r>
              <a:rPr lang="en-US" altLang="zh-CN" sz="2000" dirty="0"/>
              <a:t>P(</a:t>
            </a:r>
            <a:r>
              <a:rPr lang="en-US" altLang="zh-CN" sz="2000" dirty="0" err="1"/>
              <a:t>t</a:t>
            </a:r>
            <a:r>
              <a:rPr lang="en-US" altLang="zh-CN" sz="2000" baseline="-25000" dirty="0" err="1"/>
              <a:t>i</a:t>
            </a:r>
            <a:r>
              <a:rPr lang="en-US" altLang="zh-CN" sz="2000" dirty="0" err="1"/>
              <a:t>|C</a:t>
            </a:r>
            <a:r>
              <a:rPr lang="en-US" altLang="zh-CN" sz="2000" dirty="0"/>
              <a:t>=spam) </a:t>
            </a:r>
            <a:r>
              <a:rPr lang="zh-CN" altLang="en-US" sz="2000" dirty="0"/>
              <a:t>和</a:t>
            </a:r>
            <a:r>
              <a:rPr lang="en-US" altLang="zh-CN" sz="2000" dirty="0"/>
              <a:t>P(</a:t>
            </a:r>
            <a:r>
              <a:rPr lang="en-US" altLang="zh-CN" sz="2000" dirty="0" err="1"/>
              <a:t>t</a:t>
            </a:r>
            <a:r>
              <a:rPr lang="en-US" altLang="zh-CN" sz="2000" baseline="-25000" dirty="0" err="1"/>
              <a:t>i</a:t>
            </a:r>
            <a:r>
              <a:rPr lang="en-US" altLang="zh-CN" sz="2000" dirty="0" err="1"/>
              <a:t>|C</a:t>
            </a:r>
            <a:r>
              <a:rPr lang="en-US" altLang="zh-CN" sz="2000" dirty="0"/>
              <a:t>=valid)</a:t>
            </a:r>
            <a:r>
              <a:rPr lang="zh-CN" altLang="en-US" sz="2000" dirty="0"/>
              <a:t>。</a:t>
            </a:r>
          </a:p>
          <a:p>
            <a:pPr lvl="1" eaLnBrk="1" hangingPunct="1">
              <a:lnSpc>
                <a:spcPct val="110000"/>
              </a:lnSpc>
            </a:pPr>
            <a:r>
              <a:rPr lang="zh-CN" altLang="en-US" sz="2000" dirty="0"/>
              <a:t>依据朴素贝叶斯方法计算该邮件为垃圾邮件的概率</a:t>
            </a:r>
            <a:r>
              <a:rPr lang="en-US" altLang="zh-CN" sz="2000" dirty="0"/>
              <a:t>P(C=spam|t</a:t>
            </a:r>
            <a:r>
              <a:rPr lang="en-US" altLang="zh-CN" sz="2000" baseline="-25000" dirty="0"/>
              <a:t>1</a:t>
            </a:r>
            <a:r>
              <a:rPr lang="en-US" altLang="zh-CN" sz="2000" dirty="0"/>
              <a:t>,t</a:t>
            </a:r>
            <a:r>
              <a:rPr lang="en-US" altLang="zh-CN" sz="2000" baseline="-25000" dirty="0"/>
              <a:t>2</a:t>
            </a:r>
            <a:r>
              <a:rPr lang="en-US" altLang="zh-CN" sz="2000" dirty="0"/>
              <a:t>,…,</a:t>
            </a:r>
            <a:r>
              <a:rPr lang="en-US" altLang="zh-CN" sz="2000" dirty="0" err="1"/>
              <a:t>t</a:t>
            </a:r>
            <a:r>
              <a:rPr lang="en-US" altLang="zh-CN" sz="2000" baseline="-25000" dirty="0" err="1"/>
              <a:t>n</a:t>
            </a:r>
            <a:r>
              <a:rPr lang="en-US" altLang="zh-CN" sz="2000" dirty="0"/>
              <a:t>)</a:t>
            </a:r>
            <a:r>
              <a:rPr lang="zh-CN" altLang="en-US" sz="2000" dirty="0"/>
              <a:t>和为非垃圾邮件的概率</a:t>
            </a:r>
            <a:r>
              <a:rPr lang="en-US" altLang="zh-CN" sz="2000" dirty="0"/>
              <a:t>P(C=valid|t</a:t>
            </a:r>
            <a:r>
              <a:rPr lang="en-US" altLang="zh-CN" sz="2000" baseline="-25000" dirty="0"/>
              <a:t>1</a:t>
            </a:r>
            <a:r>
              <a:rPr lang="en-US" altLang="zh-CN" sz="2000" dirty="0"/>
              <a:t>,t</a:t>
            </a:r>
            <a:r>
              <a:rPr lang="en-US" altLang="zh-CN" sz="2000" baseline="-25000" dirty="0"/>
              <a:t>2</a:t>
            </a:r>
            <a:r>
              <a:rPr lang="en-US" altLang="zh-CN" sz="2000" dirty="0"/>
              <a:t>,…,</a:t>
            </a:r>
            <a:r>
              <a:rPr lang="en-US" altLang="zh-CN" sz="2000" dirty="0" err="1"/>
              <a:t>t</a:t>
            </a:r>
            <a:r>
              <a:rPr lang="en-US" altLang="zh-CN" sz="2000" baseline="-25000" dirty="0" err="1"/>
              <a:t>n</a:t>
            </a:r>
            <a:r>
              <a:rPr lang="en-US" altLang="zh-CN" sz="2000" dirty="0"/>
              <a:t>)</a:t>
            </a:r>
          </a:p>
          <a:p>
            <a:pPr lvl="1" eaLnBrk="1" hangingPunct="1">
              <a:lnSpc>
                <a:spcPct val="110000"/>
              </a:lnSpc>
            </a:pPr>
            <a:endParaRPr lang="zh-CN" altLang="en-US" sz="2000" dirty="0"/>
          </a:p>
          <a:p>
            <a:pPr lvl="1" eaLnBrk="1" hangingPunct="1">
              <a:lnSpc>
                <a:spcPct val="110000"/>
              </a:lnSpc>
            </a:pPr>
            <a:endParaRPr lang="zh-CN" altLang="en-US" sz="2000" dirty="0"/>
          </a:p>
          <a:p>
            <a:pPr lvl="1" eaLnBrk="1" hangingPunct="1">
              <a:lnSpc>
                <a:spcPct val="110000"/>
              </a:lnSpc>
            </a:pPr>
            <a:endParaRPr lang="zh-CN" altLang="en-US" sz="2000" dirty="0"/>
          </a:p>
          <a:p>
            <a:pPr lvl="1" eaLnBrk="1" hangingPunct="1">
              <a:lnSpc>
                <a:spcPct val="110000"/>
              </a:lnSpc>
            </a:pPr>
            <a:endParaRPr lang="en-US" altLang="zh-CN" sz="2000" dirty="0"/>
          </a:p>
          <a:p>
            <a:pPr lvl="1" eaLnBrk="1" hangingPunct="1">
              <a:lnSpc>
                <a:spcPct val="110000"/>
              </a:lnSpc>
            </a:pPr>
            <a:endParaRPr lang="zh-CN" altLang="en-US" sz="2000" dirty="0"/>
          </a:p>
          <a:p>
            <a:pPr lvl="1" eaLnBrk="1" hangingPunct="1">
              <a:lnSpc>
                <a:spcPct val="110000"/>
              </a:lnSpc>
            </a:pPr>
            <a:endParaRPr lang="zh-CN" altLang="en-US" sz="2000" dirty="0"/>
          </a:p>
          <a:p>
            <a:pPr lvl="1" eaLnBrk="1" hangingPunct="1">
              <a:lnSpc>
                <a:spcPct val="110000"/>
              </a:lnSpc>
              <a:buFontTx/>
              <a:buNone/>
            </a:pPr>
            <a:endParaRPr lang="zh-CN" altLang="en-US" sz="2000" dirty="0"/>
          </a:p>
          <a:p>
            <a:pPr lvl="1" eaLnBrk="1" hangingPunct="1">
              <a:lnSpc>
                <a:spcPct val="110000"/>
              </a:lnSpc>
            </a:pPr>
            <a:r>
              <a:rPr lang="zh-CN" altLang="en-US" sz="2000" dirty="0"/>
              <a:t>如果</a:t>
            </a:r>
            <a:r>
              <a:rPr lang="en-US" altLang="zh-CN" sz="2000" dirty="0"/>
              <a:t>P(C=spam|t</a:t>
            </a:r>
            <a:r>
              <a:rPr lang="en-US" altLang="zh-CN" sz="2000" baseline="-25000" dirty="0"/>
              <a:t>1</a:t>
            </a:r>
            <a:r>
              <a:rPr lang="en-US" altLang="zh-CN" sz="2000" dirty="0"/>
              <a:t>,t</a:t>
            </a:r>
            <a:r>
              <a:rPr lang="en-US" altLang="zh-CN" sz="2000" baseline="-25000" dirty="0"/>
              <a:t>2</a:t>
            </a:r>
            <a:r>
              <a:rPr lang="en-US" altLang="zh-CN" sz="2000" dirty="0"/>
              <a:t>,…,</a:t>
            </a:r>
            <a:r>
              <a:rPr lang="en-US" altLang="zh-CN" sz="2000" dirty="0" err="1"/>
              <a:t>t</a:t>
            </a:r>
            <a:r>
              <a:rPr lang="en-US" altLang="zh-CN" sz="2000" baseline="-25000" dirty="0" err="1"/>
              <a:t>n</a:t>
            </a:r>
            <a:r>
              <a:rPr lang="en-US" altLang="zh-CN" sz="2000" dirty="0"/>
              <a:t>) &gt; P(C=valid|t</a:t>
            </a:r>
            <a:r>
              <a:rPr lang="en-US" altLang="zh-CN" sz="2000" baseline="-25000" dirty="0"/>
              <a:t>1</a:t>
            </a:r>
            <a:r>
              <a:rPr lang="en-US" altLang="zh-CN" sz="2000" dirty="0"/>
              <a:t>,t</a:t>
            </a:r>
            <a:r>
              <a:rPr lang="en-US" altLang="zh-CN" sz="2000" baseline="-25000" dirty="0"/>
              <a:t>2</a:t>
            </a:r>
            <a:r>
              <a:rPr lang="en-US" altLang="zh-CN" sz="2000" dirty="0"/>
              <a:t>,…,</a:t>
            </a:r>
            <a:r>
              <a:rPr lang="en-US" altLang="zh-CN" sz="2000" dirty="0" err="1"/>
              <a:t>t</a:t>
            </a:r>
            <a:r>
              <a:rPr lang="en-US" altLang="zh-CN" sz="2000" baseline="-25000" dirty="0" err="1"/>
              <a:t>n</a:t>
            </a:r>
            <a:r>
              <a:rPr lang="en-US" altLang="zh-CN" sz="2000" dirty="0"/>
              <a:t>)</a:t>
            </a:r>
            <a:r>
              <a:rPr lang="zh-CN" altLang="en-US" sz="2000" dirty="0"/>
              <a:t>则该邮件为垃圾邮件，否则该邮件不是垃圾邮件。判定过程结束。 </a:t>
            </a:r>
          </a:p>
        </p:txBody>
      </p:sp>
      <p:sp>
        <p:nvSpPr>
          <p:cNvPr id="10" name="灯片编号占位符 5"/>
          <p:cNvSpPr>
            <a:spLocks noGrp="1"/>
          </p:cNvSpPr>
          <p:nvPr>
            <p:ph type="sldNum" sz="quarter" idx="12"/>
          </p:nvPr>
        </p:nvSpPr>
        <p:spPr/>
        <p:txBody>
          <a:bodyPr/>
          <a:lstStyle/>
          <a:p>
            <a:pPr>
              <a:defRPr/>
            </a:pPr>
            <a:fld id="{798D466A-8A74-4212-B973-C8C5E77EC339}" type="slidenum">
              <a:rPr lang="zh-CN" altLang="en-US"/>
              <a:pPr>
                <a:defRPr/>
              </a:pPr>
              <a:t>34</a:t>
            </a:fld>
            <a:endParaRPr lang="en-US"/>
          </a:p>
        </p:txBody>
      </p:sp>
      <p:sp>
        <p:nvSpPr>
          <p:cNvPr id="12296" name="Rectangle 5"/>
          <p:cNvSpPr>
            <a:spLocks noChangeArrowheads="1"/>
          </p:cNvSpPr>
          <p:nvPr/>
        </p:nvSpPr>
        <p:spPr bwMode="auto">
          <a:xfrm>
            <a:off x="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3200">
                <a:solidFill>
                  <a:schemeClr val="tx1"/>
                </a:solidFill>
                <a:latin typeface="Tahoma" pitchFamily="34" charset="0"/>
                <a:ea typeface="宋体" charset="-122"/>
              </a:defRPr>
            </a:lvl1pPr>
            <a:lvl2pPr marL="742950" indent="-285750" eaLnBrk="0" hangingPunct="0">
              <a:defRPr sz="3200">
                <a:solidFill>
                  <a:schemeClr val="tx1"/>
                </a:solidFill>
                <a:latin typeface="Tahoma" pitchFamily="34" charset="0"/>
                <a:ea typeface="宋体" charset="-122"/>
              </a:defRPr>
            </a:lvl2pPr>
            <a:lvl3pPr marL="1143000" indent="-228600" eaLnBrk="0" hangingPunct="0">
              <a:defRPr sz="3200">
                <a:solidFill>
                  <a:schemeClr val="tx1"/>
                </a:solidFill>
                <a:latin typeface="Tahoma" pitchFamily="34" charset="0"/>
                <a:ea typeface="宋体" charset="-122"/>
              </a:defRPr>
            </a:lvl3pPr>
            <a:lvl4pPr marL="1600200" indent="-228600" eaLnBrk="0" hangingPunct="0">
              <a:defRPr sz="3200">
                <a:solidFill>
                  <a:schemeClr val="tx1"/>
                </a:solidFill>
                <a:latin typeface="Tahoma" pitchFamily="34" charset="0"/>
                <a:ea typeface="宋体" charset="-122"/>
              </a:defRPr>
            </a:lvl4pPr>
            <a:lvl5pPr marL="2057400" indent="-228600" eaLnBrk="0" hangingPunct="0">
              <a:defRPr sz="3200">
                <a:solidFill>
                  <a:schemeClr val="tx1"/>
                </a:solidFill>
                <a:latin typeface="Tahoma" pitchFamily="34" charset="0"/>
                <a:ea typeface="宋体" charset="-122"/>
              </a:defRPr>
            </a:lvl5pPr>
            <a:lvl6pPr marL="25146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6pPr>
            <a:lvl7pPr marL="29718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7pPr>
            <a:lvl8pPr marL="34290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8pPr>
            <a:lvl9pPr marL="38862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9pPr>
          </a:lstStyle>
          <a:p>
            <a:pPr eaLnBrk="1" hangingPunct="1"/>
            <a:endParaRPr lang="zh-CN" altLang="en-US"/>
          </a:p>
        </p:txBody>
      </p:sp>
      <p:graphicFrame>
        <p:nvGraphicFramePr>
          <p:cNvPr id="45060" name="Object 4"/>
          <p:cNvGraphicFramePr>
            <a:graphicFrameLocks noChangeAspect="1"/>
          </p:cNvGraphicFramePr>
          <p:nvPr>
            <p:extLst>
              <p:ext uri="{D42A27DB-BD31-4B8C-83A1-F6EECF244321}">
                <p14:modId xmlns:p14="http://schemas.microsoft.com/office/powerpoint/2010/main" val="3218063026"/>
              </p:ext>
            </p:extLst>
          </p:nvPr>
        </p:nvGraphicFramePr>
        <p:xfrm>
          <a:off x="755650" y="848651"/>
          <a:ext cx="7848600" cy="831850"/>
        </p:xfrm>
        <a:graphic>
          <a:graphicData uri="http://schemas.openxmlformats.org/presentationml/2006/ole">
            <mc:AlternateContent xmlns:mc="http://schemas.openxmlformats.org/markup-compatibility/2006">
              <mc:Choice xmlns:v="urn:schemas-microsoft-com:vml" Requires="v">
                <p:oleObj name="Visio" r:id="rId2" imgW="4426610" imgH="463601" progId="Visio.Drawing.11">
                  <p:embed/>
                </p:oleObj>
              </mc:Choice>
              <mc:Fallback>
                <p:oleObj name="Visio" r:id="rId2" imgW="4426610" imgH="463601" progId="Visio.Drawing.11">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848651"/>
                        <a:ext cx="7848600" cy="83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7" name="Rectangle 7"/>
          <p:cNvSpPr>
            <a:spLocks noChangeArrowheads="1"/>
          </p:cNvSpPr>
          <p:nvPr/>
        </p:nvSpPr>
        <p:spPr bwMode="auto">
          <a:xfrm>
            <a:off x="0" y="3100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3200">
                <a:solidFill>
                  <a:schemeClr val="tx1"/>
                </a:solidFill>
                <a:latin typeface="Tahoma" pitchFamily="34" charset="0"/>
                <a:ea typeface="宋体" charset="-122"/>
              </a:defRPr>
            </a:lvl1pPr>
            <a:lvl2pPr marL="742950" indent="-285750" eaLnBrk="0" hangingPunct="0">
              <a:defRPr sz="3200">
                <a:solidFill>
                  <a:schemeClr val="tx1"/>
                </a:solidFill>
                <a:latin typeface="Tahoma" pitchFamily="34" charset="0"/>
                <a:ea typeface="宋体" charset="-122"/>
              </a:defRPr>
            </a:lvl2pPr>
            <a:lvl3pPr marL="1143000" indent="-228600" eaLnBrk="0" hangingPunct="0">
              <a:defRPr sz="3200">
                <a:solidFill>
                  <a:schemeClr val="tx1"/>
                </a:solidFill>
                <a:latin typeface="Tahoma" pitchFamily="34" charset="0"/>
                <a:ea typeface="宋体" charset="-122"/>
              </a:defRPr>
            </a:lvl3pPr>
            <a:lvl4pPr marL="1600200" indent="-228600" eaLnBrk="0" hangingPunct="0">
              <a:defRPr sz="3200">
                <a:solidFill>
                  <a:schemeClr val="tx1"/>
                </a:solidFill>
                <a:latin typeface="Tahoma" pitchFamily="34" charset="0"/>
                <a:ea typeface="宋体" charset="-122"/>
              </a:defRPr>
            </a:lvl4pPr>
            <a:lvl5pPr marL="2057400" indent="-228600" eaLnBrk="0" hangingPunct="0">
              <a:defRPr sz="3200">
                <a:solidFill>
                  <a:schemeClr val="tx1"/>
                </a:solidFill>
                <a:latin typeface="Tahoma" pitchFamily="34" charset="0"/>
                <a:ea typeface="宋体" charset="-122"/>
              </a:defRPr>
            </a:lvl5pPr>
            <a:lvl6pPr marL="25146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6pPr>
            <a:lvl7pPr marL="29718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7pPr>
            <a:lvl8pPr marL="34290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8pPr>
            <a:lvl9pPr marL="38862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9pPr>
          </a:lstStyle>
          <a:p>
            <a:pPr eaLnBrk="1" hangingPunct="1"/>
            <a:endParaRPr lang="zh-CN" altLang="en-US"/>
          </a:p>
        </p:txBody>
      </p:sp>
      <p:graphicFrame>
        <p:nvGraphicFramePr>
          <p:cNvPr id="45062" name="Object 6"/>
          <p:cNvGraphicFramePr>
            <a:graphicFrameLocks noChangeAspect="1"/>
          </p:cNvGraphicFramePr>
          <p:nvPr>
            <p:extLst>
              <p:ext uri="{D42A27DB-BD31-4B8C-83A1-F6EECF244321}">
                <p14:modId xmlns:p14="http://schemas.microsoft.com/office/powerpoint/2010/main" val="3116577138"/>
              </p:ext>
            </p:extLst>
          </p:nvPr>
        </p:nvGraphicFramePr>
        <p:xfrm>
          <a:off x="1425575" y="3534811"/>
          <a:ext cx="6602413" cy="931862"/>
        </p:xfrm>
        <a:graphic>
          <a:graphicData uri="http://schemas.openxmlformats.org/presentationml/2006/ole">
            <mc:AlternateContent xmlns:mc="http://schemas.openxmlformats.org/markup-compatibility/2006">
              <mc:Choice xmlns:v="urn:schemas-microsoft-com:vml" Requires="v">
                <p:oleObj name="Equation" r:id="rId4" imgW="4660900" imgH="660400" progId="Equation.3">
                  <p:embed/>
                </p:oleObj>
              </mc:Choice>
              <mc:Fallback>
                <p:oleObj name="Equation" r:id="rId4" imgW="4660900" imgH="660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5575" y="3534811"/>
                        <a:ext cx="6602413" cy="931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8" name="Rectangle 9"/>
          <p:cNvSpPr>
            <a:spLocks noChangeArrowheads="1"/>
          </p:cNvSpPr>
          <p:nvPr/>
        </p:nvSpPr>
        <p:spPr bwMode="auto">
          <a:xfrm>
            <a:off x="0" y="3100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3200">
                <a:solidFill>
                  <a:schemeClr val="tx1"/>
                </a:solidFill>
                <a:latin typeface="Tahoma" pitchFamily="34" charset="0"/>
                <a:ea typeface="宋体" charset="-122"/>
              </a:defRPr>
            </a:lvl1pPr>
            <a:lvl2pPr marL="742950" indent="-285750" eaLnBrk="0" hangingPunct="0">
              <a:defRPr sz="3200">
                <a:solidFill>
                  <a:schemeClr val="tx1"/>
                </a:solidFill>
                <a:latin typeface="Tahoma" pitchFamily="34" charset="0"/>
                <a:ea typeface="宋体" charset="-122"/>
              </a:defRPr>
            </a:lvl2pPr>
            <a:lvl3pPr marL="1143000" indent="-228600" eaLnBrk="0" hangingPunct="0">
              <a:defRPr sz="3200">
                <a:solidFill>
                  <a:schemeClr val="tx1"/>
                </a:solidFill>
                <a:latin typeface="Tahoma" pitchFamily="34" charset="0"/>
                <a:ea typeface="宋体" charset="-122"/>
              </a:defRPr>
            </a:lvl3pPr>
            <a:lvl4pPr marL="1600200" indent="-228600" eaLnBrk="0" hangingPunct="0">
              <a:defRPr sz="3200">
                <a:solidFill>
                  <a:schemeClr val="tx1"/>
                </a:solidFill>
                <a:latin typeface="Tahoma" pitchFamily="34" charset="0"/>
                <a:ea typeface="宋体" charset="-122"/>
              </a:defRPr>
            </a:lvl4pPr>
            <a:lvl5pPr marL="2057400" indent="-228600" eaLnBrk="0" hangingPunct="0">
              <a:defRPr sz="3200">
                <a:solidFill>
                  <a:schemeClr val="tx1"/>
                </a:solidFill>
                <a:latin typeface="Tahoma" pitchFamily="34" charset="0"/>
                <a:ea typeface="宋体" charset="-122"/>
              </a:defRPr>
            </a:lvl5pPr>
            <a:lvl6pPr marL="25146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6pPr>
            <a:lvl7pPr marL="29718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7pPr>
            <a:lvl8pPr marL="34290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8pPr>
            <a:lvl9pPr marL="38862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9pPr>
          </a:lstStyle>
          <a:p>
            <a:pPr eaLnBrk="1" hangingPunct="1"/>
            <a:endParaRPr lang="zh-CN" altLang="en-US"/>
          </a:p>
        </p:txBody>
      </p:sp>
      <p:graphicFrame>
        <p:nvGraphicFramePr>
          <p:cNvPr id="45064" name="Object 8"/>
          <p:cNvGraphicFramePr>
            <a:graphicFrameLocks noChangeAspect="1"/>
          </p:cNvGraphicFramePr>
          <p:nvPr>
            <p:extLst>
              <p:ext uri="{D42A27DB-BD31-4B8C-83A1-F6EECF244321}">
                <p14:modId xmlns:p14="http://schemas.microsoft.com/office/powerpoint/2010/main" val="917002449"/>
              </p:ext>
            </p:extLst>
          </p:nvPr>
        </p:nvGraphicFramePr>
        <p:xfrm>
          <a:off x="1331913" y="4466673"/>
          <a:ext cx="6840537" cy="968375"/>
        </p:xfrm>
        <a:graphic>
          <a:graphicData uri="http://schemas.openxmlformats.org/presentationml/2006/ole">
            <mc:AlternateContent xmlns:mc="http://schemas.openxmlformats.org/markup-compatibility/2006">
              <mc:Choice xmlns:v="urn:schemas-microsoft-com:vml" Requires="v">
                <p:oleObj name="Equation" r:id="rId6" imgW="4635500" imgH="660400" progId="Equation.3">
                  <p:embed/>
                </p:oleObj>
              </mc:Choice>
              <mc:Fallback>
                <p:oleObj name="Equation" r:id="rId6" imgW="4635500" imgH="660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1913" y="4466673"/>
                        <a:ext cx="6840537"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997689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 calcmode="lin" valueType="num">
                                      <p:cBhvr additive="base">
                                        <p:cTn id="7" dur="500" fill="hold"/>
                                        <p:tgtEl>
                                          <p:spTgt spid="450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nodeType="clickEffect">
                                  <p:stCondLst>
                                    <p:cond delay="0"/>
                                  </p:stCondLst>
                                  <p:childTnLst>
                                    <p:set>
                                      <p:cBhvr>
                                        <p:cTn id="12" dur="1" fill="hold">
                                          <p:stCondLst>
                                            <p:cond delay="0"/>
                                          </p:stCondLst>
                                        </p:cTn>
                                        <p:tgtEl>
                                          <p:spTgt spid="45060"/>
                                        </p:tgtEl>
                                        <p:attrNameLst>
                                          <p:attrName>style.visibility</p:attrName>
                                        </p:attrNameLst>
                                      </p:cBhvr>
                                      <p:to>
                                        <p:strVal val="visible"/>
                                      </p:to>
                                    </p:set>
                                    <p:animEffect transition="in" filter="checkerboard(across)">
                                      <p:cBhvr>
                                        <p:cTn id="13" dur="500"/>
                                        <p:tgtEl>
                                          <p:spTgt spid="4506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45059">
                                            <p:txEl>
                                              <p:pRg st="4" end="4"/>
                                            </p:txEl>
                                          </p:spTgt>
                                        </p:tgtEl>
                                        <p:attrNameLst>
                                          <p:attrName>style.visibility</p:attrName>
                                        </p:attrNameLst>
                                      </p:cBhvr>
                                      <p:to>
                                        <p:strVal val="visible"/>
                                      </p:to>
                                    </p:set>
                                    <p:anim calcmode="lin" valueType="num">
                                      <p:cBhvr additive="base">
                                        <p:cTn id="18" dur="500" fill="hold"/>
                                        <p:tgtEl>
                                          <p:spTgt spid="45059">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50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45059">
                                            <p:txEl>
                                              <p:pRg st="5" end="5"/>
                                            </p:txEl>
                                          </p:spTgt>
                                        </p:tgtEl>
                                        <p:attrNameLst>
                                          <p:attrName>style.visibility</p:attrName>
                                        </p:attrNameLst>
                                      </p:cBhvr>
                                      <p:to>
                                        <p:strVal val="visible"/>
                                      </p:to>
                                    </p:set>
                                    <p:anim calcmode="lin" valueType="num">
                                      <p:cBhvr additive="base">
                                        <p:cTn id="24" dur="500" fill="hold"/>
                                        <p:tgtEl>
                                          <p:spTgt spid="45059">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50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45059">
                                            <p:txEl>
                                              <p:pRg st="6" end="6"/>
                                            </p:txEl>
                                          </p:spTgt>
                                        </p:tgtEl>
                                        <p:attrNameLst>
                                          <p:attrName>style.visibility</p:attrName>
                                        </p:attrNameLst>
                                      </p:cBhvr>
                                      <p:to>
                                        <p:strVal val="visible"/>
                                      </p:to>
                                    </p:set>
                                    <p:anim calcmode="lin" valueType="num">
                                      <p:cBhvr additive="base">
                                        <p:cTn id="30" dur="500" fill="hold"/>
                                        <p:tgtEl>
                                          <p:spTgt spid="45059">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505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8" presetClass="entr" presetSubtype="16" fill="hold" nodeType="clickEffect">
                                  <p:stCondLst>
                                    <p:cond delay="0"/>
                                  </p:stCondLst>
                                  <p:childTnLst>
                                    <p:set>
                                      <p:cBhvr>
                                        <p:cTn id="35" dur="1" fill="hold">
                                          <p:stCondLst>
                                            <p:cond delay="0"/>
                                          </p:stCondLst>
                                        </p:cTn>
                                        <p:tgtEl>
                                          <p:spTgt spid="45062"/>
                                        </p:tgtEl>
                                        <p:attrNameLst>
                                          <p:attrName>style.visibility</p:attrName>
                                        </p:attrNameLst>
                                      </p:cBhvr>
                                      <p:to>
                                        <p:strVal val="visible"/>
                                      </p:to>
                                    </p:set>
                                    <p:animEffect transition="in" filter="diamond(in)">
                                      <p:cBhvr>
                                        <p:cTn id="36" dur="2000"/>
                                        <p:tgtEl>
                                          <p:spTgt spid="4506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8" presetClass="entr" presetSubtype="16" fill="hold" nodeType="clickEffect">
                                  <p:stCondLst>
                                    <p:cond delay="0"/>
                                  </p:stCondLst>
                                  <p:childTnLst>
                                    <p:set>
                                      <p:cBhvr>
                                        <p:cTn id="40" dur="1" fill="hold">
                                          <p:stCondLst>
                                            <p:cond delay="0"/>
                                          </p:stCondLst>
                                        </p:cTn>
                                        <p:tgtEl>
                                          <p:spTgt spid="45064"/>
                                        </p:tgtEl>
                                        <p:attrNameLst>
                                          <p:attrName>style.visibility</p:attrName>
                                        </p:attrNameLst>
                                      </p:cBhvr>
                                      <p:to>
                                        <p:strVal val="visible"/>
                                      </p:to>
                                    </p:set>
                                    <p:animEffect transition="in" filter="diamond(in)">
                                      <p:cBhvr>
                                        <p:cTn id="41" dur="2000"/>
                                        <p:tgtEl>
                                          <p:spTgt spid="4506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nodeType="clickEffect">
                                  <p:stCondLst>
                                    <p:cond delay="0"/>
                                  </p:stCondLst>
                                  <p:childTnLst>
                                    <p:set>
                                      <p:cBhvr>
                                        <p:cTn id="45" dur="1" fill="hold">
                                          <p:stCondLst>
                                            <p:cond delay="0"/>
                                          </p:stCondLst>
                                        </p:cTn>
                                        <p:tgtEl>
                                          <p:spTgt spid="45059">
                                            <p:txEl>
                                              <p:pRg st="14" end="14"/>
                                            </p:txEl>
                                          </p:spTgt>
                                        </p:tgtEl>
                                        <p:attrNameLst>
                                          <p:attrName>style.visibility</p:attrName>
                                        </p:attrNameLst>
                                      </p:cBhvr>
                                      <p:to>
                                        <p:strVal val="visible"/>
                                      </p:to>
                                    </p:set>
                                    <p:anim calcmode="lin" valueType="num">
                                      <p:cBhvr additive="base">
                                        <p:cTn id="46" dur="500" fill="hold"/>
                                        <p:tgtEl>
                                          <p:spTgt spid="45059">
                                            <p:txEl>
                                              <p:pRg st="14" end="14"/>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45059">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a:bodyPr>
          <a:lstStyle/>
          <a:p>
            <a:pPr eaLnBrk="1" fontAlgn="auto" hangingPunct="1">
              <a:spcAft>
                <a:spcPts val="0"/>
              </a:spcAft>
              <a:defRPr/>
            </a:pPr>
            <a:r>
              <a:rPr lang="en-US" altLang="zh-CN" b="1" dirty="0"/>
              <a:t>m-</a:t>
            </a:r>
            <a:r>
              <a:rPr lang="zh-CN" altLang="en-US" b="1" dirty="0"/>
              <a:t>估计方法 </a:t>
            </a:r>
          </a:p>
        </p:txBody>
      </p:sp>
      <p:sp>
        <p:nvSpPr>
          <p:cNvPr id="46083" name="Rectangle 3"/>
          <p:cNvSpPr>
            <a:spLocks noGrp="1" noChangeArrowheads="1"/>
          </p:cNvSpPr>
          <p:nvPr>
            <p:ph idx="1"/>
          </p:nvPr>
        </p:nvSpPr>
        <p:spPr>
          <a:xfrm>
            <a:off x="457200" y="1138136"/>
            <a:ext cx="8229600" cy="4988027"/>
          </a:xfrm>
        </p:spPr>
        <p:txBody>
          <a:bodyPr/>
          <a:lstStyle/>
          <a:p>
            <a:pPr eaLnBrk="1" hangingPunct="1">
              <a:lnSpc>
                <a:spcPct val="80000"/>
              </a:lnSpc>
            </a:pPr>
            <a:r>
              <a:rPr lang="zh-CN" altLang="en-US" sz="2000" dirty="0"/>
              <a:t>问题</a:t>
            </a:r>
          </a:p>
          <a:p>
            <a:pPr lvl="1" eaLnBrk="1" hangingPunct="1">
              <a:lnSpc>
                <a:spcPct val="80000"/>
              </a:lnSpc>
            </a:pPr>
            <a:r>
              <a:rPr lang="zh-CN" altLang="en-US" sz="1800" dirty="0"/>
              <a:t>某个词频为</a:t>
            </a:r>
            <a:r>
              <a:rPr lang="en-US" altLang="zh-CN" sz="1800" dirty="0"/>
              <a:t>0</a:t>
            </a:r>
            <a:r>
              <a:rPr lang="zh-CN" altLang="en-US" sz="1800" dirty="0"/>
              <a:t>的时候，实际概率不应该为</a:t>
            </a:r>
            <a:r>
              <a:rPr lang="en-US" altLang="zh-CN" sz="1800" dirty="0"/>
              <a:t>0 </a:t>
            </a:r>
            <a:r>
              <a:rPr lang="zh-CN" altLang="en-US" sz="1800" dirty="0"/>
              <a:t>，由于乘法的关系，为</a:t>
            </a:r>
            <a:r>
              <a:rPr lang="en-US" altLang="zh-CN" sz="1800" dirty="0"/>
              <a:t>0</a:t>
            </a:r>
            <a:r>
              <a:rPr lang="zh-CN" altLang="en-US" sz="1800" dirty="0"/>
              <a:t>的概率估计会完全掩盖其他概率。</a:t>
            </a:r>
            <a:endParaRPr lang="en-US" altLang="zh-CN" sz="1800" dirty="0"/>
          </a:p>
          <a:p>
            <a:pPr eaLnBrk="1" hangingPunct="1">
              <a:lnSpc>
                <a:spcPct val="80000"/>
              </a:lnSpc>
            </a:pPr>
            <a:r>
              <a:rPr lang="zh-CN" altLang="en-US" sz="2000" dirty="0"/>
              <a:t>思想：</a:t>
            </a:r>
          </a:p>
          <a:p>
            <a:pPr lvl="1" eaLnBrk="1" hangingPunct="1">
              <a:lnSpc>
                <a:spcPct val="80000"/>
              </a:lnSpc>
            </a:pPr>
            <a:r>
              <a:rPr lang="zh-CN" altLang="en-US" sz="1800" dirty="0"/>
              <a:t>把原先</a:t>
            </a:r>
            <a:r>
              <a:rPr lang="en-US" altLang="zh-CN" sz="1800" dirty="0"/>
              <a:t>n</a:t>
            </a:r>
            <a:r>
              <a:rPr lang="zh-CN" altLang="en-US" sz="1800" dirty="0"/>
              <a:t>个实际观察扩大，加上</a:t>
            </a:r>
            <a:r>
              <a:rPr lang="en-US" altLang="zh-CN" sz="1800" dirty="0"/>
              <a:t>m</a:t>
            </a:r>
            <a:r>
              <a:rPr lang="zh-CN" altLang="en-US" sz="1800" dirty="0"/>
              <a:t>个按照</a:t>
            </a:r>
            <a:r>
              <a:rPr lang="en-US" altLang="zh-CN" sz="1800" dirty="0"/>
              <a:t>p</a:t>
            </a:r>
            <a:r>
              <a:rPr lang="zh-CN" altLang="en-US" sz="1800" dirty="0"/>
              <a:t>分布的虚拟样本。</a:t>
            </a:r>
          </a:p>
          <a:p>
            <a:pPr lvl="1" eaLnBrk="1" hangingPunct="1">
              <a:lnSpc>
                <a:spcPct val="80000"/>
              </a:lnSpc>
              <a:buFontTx/>
              <a:buNone/>
            </a:pPr>
            <a:endParaRPr lang="en-US" altLang="zh-CN" sz="1800" dirty="0"/>
          </a:p>
          <a:p>
            <a:pPr lvl="1" eaLnBrk="1" hangingPunct="1">
              <a:lnSpc>
                <a:spcPct val="80000"/>
              </a:lnSpc>
            </a:pPr>
            <a:endParaRPr lang="en-US" altLang="zh-CN" sz="1800" dirty="0"/>
          </a:p>
          <a:p>
            <a:pPr lvl="1" eaLnBrk="1" hangingPunct="1">
              <a:lnSpc>
                <a:spcPct val="80000"/>
              </a:lnSpc>
            </a:pPr>
            <a:endParaRPr lang="en-US" altLang="zh-CN" sz="1800" dirty="0"/>
          </a:p>
          <a:p>
            <a:pPr lvl="1" eaLnBrk="1" hangingPunct="1">
              <a:lnSpc>
                <a:spcPct val="80000"/>
              </a:lnSpc>
            </a:pPr>
            <a:endParaRPr lang="en-US" altLang="zh-CN" sz="1800" dirty="0"/>
          </a:p>
          <a:p>
            <a:pPr lvl="1" eaLnBrk="1" hangingPunct="1">
              <a:lnSpc>
                <a:spcPct val="80000"/>
              </a:lnSpc>
            </a:pPr>
            <a:r>
              <a:rPr lang="zh-CN" altLang="en-US" sz="1800" dirty="0"/>
              <a:t>其中</a:t>
            </a:r>
            <a:r>
              <a:rPr lang="en-US" altLang="zh-CN" sz="1800" dirty="0"/>
              <a:t>p</a:t>
            </a:r>
            <a:r>
              <a:rPr lang="zh-CN" altLang="en-US" sz="1800" dirty="0"/>
              <a:t>是先验估计概率。 </a:t>
            </a:r>
          </a:p>
          <a:p>
            <a:pPr lvl="1" eaLnBrk="1" hangingPunct="1">
              <a:lnSpc>
                <a:spcPct val="80000"/>
              </a:lnSpc>
            </a:pPr>
            <a:r>
              <a:rPr lang="en-US" altLang="zh-CN" sz="1800" dirty="0"/>
              <a:t>m</a:t>
            </a:r>
            <a:r>
              <a:rPr lang="zh-CN" altLang="en-US" sz="1800" dirty="0"/>
              <a:t>是一个表示等效样本大小的常量。</a:t>
            </a:r>
          </a:p>
          <a:p>
            <a:pPr eaLnBrk="1" hangingPunct="1">
              <a:lnSpc>
                <a:spcPct val="80000"/>
              </a:lnSpc>
            </a:pPr>
            <a:r>
              <a:rPr lang="zh-CN" altLang="en-US" sz="2000" dirty="0"/>
              <a:t>估计</a:t>
            </a:r>
            <a:r>
              <a:rPr lang="en-US" altLang="zh-CN" sz="2000" dirty="0"/>
              <a:t>p</a:t>
            </a:r>
            <a:r>
              <a:rPr lang="zh-CN" altLang="en-US" sz="2000" dirty="0"/>
              <a:t>最常用的方法就是假定均匀分布的先验概率。</a:t>
            </a:r>
          </a:p>
          <a:p>
            <a:pPr lvl="1" eaLnBrk="1" hangingPunct="1">
              <a:lnSpc>
                <a:spcPct val="80000"/>
              </a:lnSpc>
            </a:pPr>
            <a:r>
              <a:rPr lang="zh-CN" altLang="en-US" sz="1800" dirty="0"/>
              <a:t>若属性（即训练样例）有</a:t>
            </a:r>
            <a:r>
              <a:rPr lang="en-US" altLang="zh-CN" sz="1800" dirty="0"/>
              <a:t>k</a:t>
            </a:r>
            <a:r>
              <a:rPr lang="zh-CN" altLang="en-US" sz="1800" dirty="0"/>
              <a:t>个可能取值，那么</a:t>
            </a:r>
            <a:r>
              <a:rPr lang="en-US" altLang="zh-CN" sz="1800" dirty="0"/>
              <a:t>p=1/k</a:t>
            </a:r>
            <a:r>
              <a:rPr lang="zh-CN" altLang="en-US" sz="1800" dirty="0"/>
              <a:t>。</a:t>
            </a:r>
          </a:p>
          <a:p>
            <a:pPr eaLnBrk="1" hangingPunct="1">
              <a:lnSpc>
                <a:spcPct val="80000"/>
              </a:lnSpc>
            </a:pPr>
            <a:r>
              <a:rPr lang="en-US" altLang="zh-CN" sz="2000" dirty="0"/>
              <a:t>m</a:t>
            </a:r>
            <a:r>
              <a:rPr lang="zh-CN" altLang="en-US" sz="2000" dirty="0"/>
              <a:t>最常见的取值就是所有不同有效字词的个数，即词汇表的大小。</a:t>
            </a:r>
          </a:p>
          <a:p>
            <a:pPr eaLnBrk="1" hangingPunct="1">
              <a:lnSpc>
                <a:spcPct val="80000"/>
              </a:lnSpc>
            </a:pPr>
            <a:r>
              <a:rPr lang="zh-CN" altLang="en-US" sz="2000" dirty="0"/>
              <a:t>此时若采用均匀分布的先验概率，则</a:t>
            </a:r>
            <a:r>
              <a:rPr lang="en-US" altLang="zh-CN" sz="2000" dirty="0" err="1"/>
              <a:t>mp</a:t>
            </a:r>
            <a:r>
              <a:rPr lang="en-US" altLang="zh-CN" sz="2000" dirty="0"/>
              <a:t>=1</a:t>
            </a:r>
            <a:r>
              <a:rPr lang="zh-CN" altLang="en-US" sz="2000" dirty="0"/>
              <a:t>。所以上式变为： </a:t>
            </a:r>
          </a:p>
        </p:txBody>
      </p:sp>
      <p:sp>
        <p:nvSpPr>
          <p:cNvPr id="8" name="灯片编号占位符 5"/>
          <p:cNvSpPr>
            <a:spLocks noGrp="1"/>
          </p:cNvSpPr>
          <p:nvPr>
            <p:ph type="sldNum" sz="quarter" idx="12"/>
          </p:nvPr>
        </p:nvSpPr>
        <p:spPr/>
        <p:txBody>
          <a:bodyPr/>
          <a:lstStyle/>
          <a:p>
            <a:pPr>
              <a:defRPr/>
            </a:pPr>
            <a:fld id="{D86415E0-F929-4970-9C09-79B1F5EB13CC}" type="slidenum">
              <a:rPr lang="zh-CN" altLang="en-US"/>
              <a:pPr>
                <a:defRPr/>
              </a:pPr>
              <a:t>35</a:t>
            </a:fld>
            <a:endParaRPr lang="en-US"/>
          </a:p>
        </p:txBody>
      </p:sp>
      <p:sp>
        <p:nvSpPr>
          <p:cNvPr id="13319" name="Rectangle 5"/>
          <p:cNvSpPr>
            <a:spLocks noChangeArrowheads="1"/>
          </p:cNvSpPr>
          <p:nvPr/>
        </p:nvSpPr>
        <p:spPr bwMode="auto">
          <a:xfrm>
            <a:off x="0" y="31432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3200">
                <a:solidFill>
                  <a:schemeClr val="tx1"/>
                </a:solidFill>
                <a:latin typeface="Tahoma" pitchFamily="34" charset="0"/>
                <a:ea typeface="宋体" charset="-122"/>
              </a:defRPr>
            </a:lvl1pPr>
            <a:lvl2pPr marL="742950" indent="-285750" eaLnBrk="0" hangingPunct="0">
              <a:defRPr sz="3200">
                <a:solidFill>
                  <a:schemeClr val="tx1"/>
                </a:solidFill>
                <a:latin typeface="Tahoma" pitchFamily="34" charset="0"/>
                <a:ea typeface="宋体" charset="-122"/>
              </a:defRPr>
            </a:lvl2pPr>
            <a:lvl3pPr marL="1143000" indent="-228600" eaLnBrk="0" hangingPunct="0">
              <a:defRPr sz="3200">
                <a:solidFill>
                  <a:schemeClr val="tx1"/>
                </a:solidFill>
                <a:latin typeface="Tahoma" pitchFamily="34" charset="0"/>
                <a:ea typeface="宋体" charset="-122"/>
              </a:defRPr>
            </a:lvl3pPr>
            <a:lvl4pPr marL="1600200" indent="-228600" eaLnBrk="0" hangingPunct="0">
              <a:defRPr sz="3200">
                <a:solidFill>
                  <a:schemeClr val="tx1"/>
                </a:solidFill>
                <a:latin typeface="Tahoma" pitchFamily="34" charset="0"/>
                <a:ea typeface="宋体" charset="-122"/>
              </a:defRPr>
            </a:lvl4pPr>
            <a:lvl5pPr marL="2057400" indent="-228600" eaLnBrk="0" hangingPunct="0">
              <a:defRPr sz="3200">
                <a:solidFill>
                  <a:schemeClr val="tx1"/>
                </a:solidFill>
                <a:latin typeface="Tahoma" pitchFamily="34" charset="0"/>
                <a:ea typeface="宋体" charset="-122"/>
              </a:defRPr>
            </a:lvl5pPr>
            <a:lvl6pPr marL="25146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6pPr>
            <a:lvl7pPr marL="29718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7pPr>
            <a:lvl8pPr marL="34290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8pPr>
            <a:lvl9pPr marL="38862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9pPr>
          </a:lstStyle>
          <a:p>
            <a:pPr eaLnBrk="1" hangingPunct="1"/>
            <a:endParaRPr lang="zh-CN" altLang="en-US"/>
          </a:p>
        </p:txBody>
      </p:sp>
      <p:graphicFrame>
        <p:nvGraphicFramePr>
          <p:cNvPr id="46084" name="Object 4"/>
          <p:cNvGraphicFramePr>
            <a:graphicFrameLocks noChangeAspect="1"/>
          </p:cNvGraphicFramePr>
          <p:nvPr>
            <p:extLst>
              <p:ext uri="{D42A27DB-BD31-4B8C-83A1-F6EECF244321}">
                <p14:modId xmlns:p14="http://schemas.microsoft.com/office/powerpoint/2010/main" val="3004583258"/>
              </p:ext>
            </p:extLst>
          </p:nvPr>
        </p:nvGraphicFramePr>
        <p:xfrm>
          <a:off x="2482850" y="2520971"/>
          <a:ext cx="2881313" cy="960437"/>
        </p:xfrm>
        <a:graphic>
          <a:graphicData uri="http://schemas.openxmlformats.org/presentationml/2006/ole">
            <mc:AlternateContent xmlns:mc="http://schemas.openxmlformats.org/markup-compatibility/2006">
              <mc:Choice xmlns:v="urn:schemas-microsoft-com:vml" Requires="v">
                <p:oleObj name="Equation" r:id="rId2" imgW="1714500" imgH="571500" progId="Equation.3">
                  <p:embed/>
                </p:oleObj>
              </mc:Choice>
              <mc:Fallback>
                <p:oleObj name="Equation" r:id="rId2" imgW="1714500" imgH="5715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2850" y="2520971"/>
                        <a:ext cx="2881313" cy="960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20" name="Rectangle 7"/>
          <p:cNvSpPr>
            <a:spLocks noChangeArrowheads="1"/>
          </p:cNvSpPr>
          <p:nvPr/>
        </p:nvSpPr>
        <p:spPr bwMode="auto">
          <a:xfrm>
            <a:off x="0" y="31432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sz="3200">
                <a:solidFill>
                  <a:schemeClr val="tx1"/>
                </a:solidFill>
                <a:latin typeface="Tahoma" pitchFamily="34" charset="0"/>
                <a:ea typeface="宋体" charset="-122"/>
              </a:defRPr>
            </a:lvl1pPr>
            <a:lvl2pPr marL="742950" indent="-285750" eaLnBrk="0" hangingPunct="0">
              <a:defRPr sz="3200">
                <a:solidFill>
                  <a:schemeClr val="tx1"/>
                </a:solidFill>
                <a:latin typeface="Tahoma" pitchFamily="34" charset="0"/>
                <a:ea typeface="宋体" charset="-122"/>
              </a:defRPr>
            </a:lvl2pPr>
            <a:lvl3pPr marL="1143000" indent="-228600" eaLnBrk="0" hangingPunct="0">
              <a:defRPr sz="3200">
                <a:solidFill>
                  <a:schemeClr val="tx1"/>
                </a:solidFill>
                <a:latin typeface="Tahoma" pitchFamily="34" charset="0"/>
                <a:ea typeface="宋体" charset="-122"/>
              </a:defRPr>
            </a:lvl3pPr>
            <a:lvl4pPr marL="1600200" indent="-228600" eaLnBrk="0" hangingPunct="0">
              <a:defRPr sz="3200">
                <a:solidFill>
                  <a:schemeClr val="tx1"/>
                </a:solidFill>
                <a:latin typeface="Tahoma" pitchFamily="34" charset="0"/>
                <a:ea typeface="宋体" charset="-122"/>
              </a:defRPr>
            </a:lvl4pPr>
            <a:lvl5pPr marL="2057400" indent="-228600" eaLnBrk="0" hangingPunct="0">
              <a:defRPr sz="3200">
                <a:solidFill>
                  <a:schemeClr val="tx1"/>
                </a:solidFill>
                <a:latin typeface="Tahoma" pitchFamily="34" charset="0"/>
                <a:ea typeface="宋体" charset="-122"/>
              </a:defRPr>
            </a:lvl5pPr>
            <a:lvl6pPr marL="25146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6pPr>
            <a:lvl7pPr marL="29718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7pPr>
            <a:lvl8pPr marL="34290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8pPr>
            <a:lvl9pPr marL="38862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9pPr>
          </a:lstStyle>
          <a:p>
            <a:pPr eaLnBrk="1" hangingPunct="1"/>
            <a:endParaRPr lang="zh-CN" altLang="en-US"/>
          </a:p>
        </p:txBody>
      </p:sp>
      <p:graphicFrame>
        <p:nvGraphicFramePr>
          <p:cNvPr id="46086" name="Object 6"/>
          <p:cNvGraphicFramePr>
            <a:graphicFrameLocks noChangeAspect="1"/>
          </p:cNvGraphicFramePr>
          <p:nvPr/>
        </p:nvGraphicFramePr>
        <p:xfrm>
          <a:off x="2668588" y="5732463"/>
          <a:ext cx="2940050" cy="925512"/>
        </p:xfrm>
        <a:graphic>
          <a:graphicData uri="http://schemas.openxmlformats.org/presentationml/2006/ole">
            <mc:AlternateContent xmlns:mc="http://schemas.openxmlformats.org/markup-compatibility/2006">
              <mc:Choice xmlns:v="urn:schemas-microsoft-com:vml" Requires="v">
                <p:oleObj name="Equation" r:id="rId4" imgW="1777680" imgH="558720" progId="Equation.3">
                  <p:embed/>
                </p:oleObj>
              </mc:Choice>
              <mc:Fallback>
                <p:oleObj name="Equation" r:id="rId4" imgW="1777680" imgH="5587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8588" y="5732463"/>
                        <a:ext cx="2940050" cy="925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424163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 calcmode="lin" valueType="num">
                                      <p:cBhvr additive="base">
                                        <p:cTn id="7" dur="500" fill="hold"/>
                                        <p:tgtEl>
                                          <p:spTgt spid="460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6083">
                                            <p:txEl>
                                              <p:pRg st="1" end="1"/>
                                            </p:txEl>
                                          </p:spTgt>
                                        </p:tgtEl>
                                        <p:attrNameLst>
                                          <p:attrName>style.visibility</p:attrName>
                                        </p:attrNameLst>
                                      </p:cBhvr>
                                      <p:to>
                                        <p:strVal val="visible"/>
                                      </p:to>
                                    </p:set>
                                    <p:anim calcmode="lin" valueType="num">
                                      <p:cBhvr additive="base">
                                        <p:cTn id="13" dur="500" fill="hold"/>
                                        <p:tgtEl>
                                          <p:spTgt spid="460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0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6083">
                                            <p:txEl>
                                              <p:pRg st="2" end="2"/>
                                            </p:txEl>
                                          </p:spTgt>
                                        </p:tgtEl>
                                        <p:attrNameLst>
                                          <p:attrName>style.visibility</p:attrName>
                                        </p:attrNameLst>
                                      </p:cBhvr>
                                      <p:to>
                                        <p:strVal val="visible"/>
                                      </p:to>
                                    </p:set>
                                    <p:anim calcmode="lin" valueType="num">
                                      <p:cBhvr additive="base">
                                        <p:cTn id="19" dur="500" fill="hold"/>
                                        <p:tgtEl>
                                          <p:spTgt spid="4608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0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6083">
                                            <p:txEl>
                                              <p:pRg st="3" end="3"/>
                                            </p:txEl>
                                          </p:spTgt>
                                        </p:tgtEl>
                                        <p:attrNameLst>
                                          <p:attrName>style.visibility</p:attrName>
                                        </p:attrNameLst>
                                      </p:cBhvr>
                                      <p:to>
                                        <p:strVal val="visible"/>
                                      </p:to>
                                    </p:set>
                                    <p:anim calcmode="lin" valueType="num">
                                      <p:cBhvr additive="base">
                                        <p:cTn id="25" dur="500" fill="hold"/>
                                        <p:tgtEl>
                                          <p:spTgt spid="4608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60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12" fill="hold" nodeType="clickEffect">
                                  <p:stCondLst>
                                    <p:cond delay="0"/>
                                  </p:stCondLst>
                                  <p:childTnLst>
                                    <p:set>
                                      <p:cBhvr>
                                        <p:cTn id="30" dur="1" fill="hold">
                                          <p:stCondLst>
                                            <p:cond delay="0"/>
                                          </p:stCondLst>
                                        </p:cTn>
                                        <p:tgtEl>
                                          <p:spTgt spid="46084"/>
                                        </p:tgtEl>
                                        <p:attrNameLst>
                                          <p:attrName>style.visibility</p:attrName>
                                        </p:attrNameLst>
                                      </p:cBhvr>
                                      <p:to>
                                        <p:strVal val="visible"/>
                                      </p:to>
                                    </p:set>
                                    <p:animEffect transition="in" filter="strips(downLeft)">
                                      <p:cBhvr>
                                        <p:cTn id="31" dur="500"/>
                                        <p:tgtEl>
                                          <p:spTgt spid="46084"/>
                                        </p:tgtEl>
                                      </p:cBhvr>
                                    </p:animEffect>
                                  </p:childTnLst>
                                </p:cTn>
                              </p:par>
                            </p:childTnLst>
                          </p:cTn>
                        </p:par>
                        <p:par>
                          <p:cTn id="32" fill="hold" nodeType="afterGroup">
                            <p:stCondLst>
                              <p:cond delay="500"/>
                            </p:stCondLst>
                            <p:childTnLst>
                              <p:par>
                                <p:cTn id="33" presetID="2" presetClass="entr" presetSubtype="4" fill="hold" nodeType="afterEffect">
                                  <p:stCondLst>
                                    <p:cond delay="0"/>
                                  </p:stCondLst>
                                  <p:childTnLst>
                                    <p:set>
                                      <p:cBhvr>
                                        <p:cTn id="34" dur="1" fill="hold">
                                          <p:stCondLst>
                                            <p:cond delay="0"/>
                                          </p:stCondLst>
                                        </p:cTn>
                                        <p:tgtEl>
                                          <p:spTgt spid="46083">
                                            <p:txEl>
                                              <p:pRg st="8" end="8"/>
                                            </p:txEl>
                                          </p:spTgt>
                                        </p:tgtEl>
                                        <p:attrNameLst>
                                          <p:attrName>style.visibility</p:attrName>
                                        </p:attrNameLst>
                                      </p:cBhvr>
                                      <p:to>
                                        <p:strVal val="visible"/>
                                      </p:to>
                                    </p:set>
                                    <p:anim calcmode="lin" valueType="num">
                                      <p:cBhvr additive="base">
                                        <p:cTn id="35" dur="500" fill="hold"/>
                                        <p:tgtEl>
                                          <p:spTgt spid="4608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6083">
                                            <p:txEl>
                                              <p:pRg st="8" end="8"/>
                                            </p:txEl>
                                          </p:spTgt>
                                        </p:tgtEl>
                                        <p:attrNameLst>
                                          <p:attrName>ppt_y</p:attrName>
                                        </p:attrNameLst>
                                      </p:cBhvr>
                                      <p:tavLst>
                                        <p:tav tm="0">
                                          <p:val>
                                            <p:strVal val="1+#ppt_h/2"/>
                                          </p:val>
                                        </p:tav>
                                        <p:tav tm="100000">
                                          <p:val>
                                            <p:strVal val="#ppt_y"/>
                                          </p:val>
                                        </p:tav>
                                      </p:tavLst>
                                    </p:anim>
                                  </p:childTnLst>
                                </p:cTn>
                              </p:par>
                            </p:childTnLst>
                          </p:cTn>
                        </p:par>
                        <p:par>
                          <p:cTn id="37" fill="hold" nodeType="afterGroup">
                            <p:stCondLst>
                              <p:cond delay="1000"/>
                            </p:stCondLst>
                            <p:childTnLst>
                              <p:par>
                                <p:cTn id="38" presetID="2" presetClass="entr" presetSubtype="4" fill="hold" nodeType="afterEffect">
                                  <p:stCondLst>
                                    <p:cond delay="0"/>
                                  </p:stCondLst>
                                  <p:childTnLst>
                                    <p:set>
                                      <p:cBhvr>
                                        <p:cTn id="39" dur="1" fill="hold">
                                          <p:stCondLst>
                                            <p:cond delay="0"/>
                                          </p:stCondLst>
                                        </p:cTn>
                                        <p:tgtEl>
                                          <p:spTgt spid="46083">
                                            <p:txEl>
                                              <p:pRg st="9" end="9"/>
                                            </p:txEl>
                                          </p:spTgt>
                                        </p:tgtEl>
                                        <p:attrNameLst>
                                          <p:attrName>style.visibility</p:attrName>
                                        </p:attrNameLst>
                                      </p:cBhvr>
                                      <p:to>
                                        <p:strVal val="visible"/>
                                      </p:to>
                                    </p:set>
                                    <p:anim calcmode="lin" valueType="num">
                                      <p:cBhvr additive="base">
                                        <p:cTn id="40" dur="500" fill="hold"/>
                                        <p:tgtEl>
                                          <p:spTgt spid="46083">
                                            <p:txEl>
                                              <p:pRg st="9" end="9"/>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4608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nodeType="clickEffect">
                                  <p:stCondLst>
                                    <p:cond delay="0"/>
                                  </p:stCondLst>
                                  <p:childTnLst>
                                    <p:set>
                                      <p:cBhvr>
                                        <p:cTn id="45" dur="1" fill="hold">
                                          <p:stCondLst>
                                            <p:cond delay="0"/>
                                          </p:stCondLst>
                                        </p:cTn>
                                        <p:tgtEl>
                                          <p:spTgt spid="46083">
                                            <p:txEl>
                                              <p:pRg st="10" end="10"/>
                                            </p:txEl>
                                          </p:spTgt>
                                        </p:tgtEl>
                                        <p:attrNameLst>
                                          <p:attrName>style.visibility</p:attrName>
                                        </p:attrNameLst>
                                      </p:cBhvr>
                                      <p:to>
                                        <p:strVal val="visible"/>
                                      </p:to>
                                    </p:set>
                                    <p:anim calcmode="lin" valueType="num">
                                      <p:cBhvr additive="base">
                                        <p:cTn id="46" dur="500" fill="hold"/>
                                        <p:tgtEl>
                                          <p:spTgt spid="46083">
                                            <p:txEl>
                                              <p:pRg st="10" end="1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4608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4" fill="hold" nodeType="clickEffect">
                                  <p:stCondLst>
                                    <p:cond delay="0"/>
                                  </p:stCondLst>
                                  <p:childTnLst>
                                    <p:set>
                                      <p:cBhvr>
                                        <p:cTn id="51" dur="1" fill="hold">
                                          <p:stCondLst>
                                            <p:cond delay="0"/>
                                          </p:stCondLst>
                                        </p:cTn>
                                        <p:tgtEl>
                                          <p:spTgt spid="46083">
                                            <p:txEl>
                                              <p:pRg st="11" end="11"/>
                                            </p:txEl>
                                          </p:spTgt>
                                        </p:tgtEl>
                                        <p:attrNameLst>
                                          <p:attrName>style.visibility</p:attrName>
                                        </p:attrNameLst>
                                      </p:cBhvr>
                                      <p:to>
                                        <p:strVal val="visible"/>
                                      </p:to>
                                    </p:set>
                                    <p:anim calcmode="lin" valueType="num">
                                      <p:cBhvr additive="base">
                                        <p:cTn id="52" dur="500" fill="hold"/>
                                        <p:tgtEl>
                                          <p:spTgt spid="46083">
                                            <p:txEl>
                                              <p:pRg st="11" end="11"/>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4608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4" fill="hold" nodeType="clickEffect">
                                  <p:stCondLst>
                                    <p:cond delay="0"/>
                                  </p:stCondLst>
                                  <p:childTnLst>
                                    <p:set>
                                      <p:cBhvr>
                                        <p:cTn id="57" dur="1" fill="hold">
                                          <p:stCondLst>
                                            <p:cond delay="0"/>
                                          </p:stCondLst>
                                        </p:cTn>
                                        <p:tgtEl>
                                          <p:spTgt spid="46083">
                                            <p:txEl>
                                              <p:pRg st="12" end="12"/>
                                            </p:txEl>
                                          </p:spTgt>
                                        </p:tgtEl>
                                        <p:attrNameLst>
                                          <p:attrName>style.visibility</p:attrName>
                                        </p:attrNameLst>
                                      </p:cBhvr>
                                      <p:to>
                                        <p:strVal val="visible"/>
                                      </p:to>
                                    </p:set>
                                    <p:anim calcmode="lin" valueType="num">
                                      <p:cBhvr additive="base">
                                        <p:cTn id="58" dur="500" fill="hold"/>
                                        <p:tgtEl>
                                          <p:spTgt spid="46083">
                                            <p:txEl>
                                              <p:pRg st="12" end="12"/>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4608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4" fill="hold" nodeType="clickEffect">
                                  <p:stCondLst>
                                    <p:cond delay="0"/>
                                  </p:stCondLst>
                                  <p:childTnLst>
                                    <p:set>
                                      <p:cBhvr>
                                        <p:cTn id="63" dur="1" fill="hold">
                                          <p:stCondLst>
                                            <p:cond delay="0"/>
                                          </p:stCondLst>
                                        </p:cTn>
                                        <p:tgtEl>
                                          <p:spTgt spid="46083">
                                            <p:txEl>
                                              <p:pRg st="13" end="13"/>
                                            </p:txEl>
                                          </p:spTgt>
                                        </p:tgtEl>
                                        <p:attrNameLst>
                                          <p:attrName>style.visibility</p:attrName>
                                        </p:attrNameLst>
                                      </p:cBhvr>
                                      <p:to>
                                        <p:strVal val="visible"/>
                                      </p:to>
                                    </p:set>
                                    <p:anim calcmode="lin" valueType="num">
                                      <p:cBhvr additive="base">
                                        <p:cTn id="64" dur="500" fill="hold"/>
                                        <p:tgtEl>
                                          <p:spTgt spid="46083">
                                            <p:txEl>
                                              <p:pRg st="13" end="13"/>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4608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9" presetClass="entr" presetSubtype="0" fill="hold" nodeType="clickEffect">
                                  <p:stCondLst>
                                    <p:cond delay="0"/>
                                  </p:stCondLst>
                                  <p:childTnLst>
                                    <p:set>
                                      <p:cBhvr>
                                        <p:cTn id="69" dur="1" fill="hold">
                                          <p:stCondLst>
                                            <p:cond delay="0"/>
                                          </p:stCondLst>
                                        </p:cTn>
                                        <p:tgtEl>
                                          <p:spTgt spid="46086"/>
                                        </p:tgtEl>
                                        <p:attrNameLst>
                                          <p:attrName>style.visibility</p:attrName>
                                        </p:attrNameLst>
                                      </p:cBhvr>
                                      <p:to>
                                        <p:strVal val="visible"/>
                                      </p:to>
                                    </p:set>
                                    <p:animEffect transition="in" filter="dissolve">
                                      <p:cBhvr>
                                        <p:cTn id="70" dur="500"/>
                                        <p:tgtEl>
                                          <p:spTgt spid="46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1080" y="1874006"/>
            <a:ext cx="7916091" cy="1323439"/>
          </a:xfrm>
          <a:prstGeom prst="rect">
            <a:avLst/>
          </a:prstGeom>
          <a:noFill/>
        </p:spPr>
        <p:txBody>
          <a:bodyPr wrap="square" rtlCol="0">
            <a:spAutoFit/>
          </a:bodyPr>
          <a:lstStyle/>
          <a:p>
            <a:pPr algn="ctr"/>
            <a:r>
              <a:rPr lang="zh-CN" altLang="en-US" sz="8000" b="1" dirty="0">
                <a:solidFill>
                  <a:schemeClr val="bg1"/>
                </a:solidFill>
                <a:latin typeface="隶书" panose="02010509060101010101" pitchFamily="49" charset="-122"/>
                <a:ea typeface="隶书" panose="02010509060101010101" pitchFamily="49" charset="-122"/>
              </a:rPr>
              <a:t>待续</a:t>
            </a:r>
            <a:r>
              <a:rPr lang="en-US" altLang="zh-CN" sz="8000" b="1" dirty="0">
                <a:solidFill>
                  <a:schemeClr val="bg1"/>
                </a:solidFill>
                <a:latin typeface="隶书" panose="02010509060101010101" pitchFamily="49" charset="-122"/>
                <a:ea typeface="隶书" panose="02010509060101010101" pitchFamily="49" charset="-122"/>
              </a:rPr>
              <a:t>……</a:t>
            </a:r>
            <a:endParaRPr lang="zh-CN" altLang="en-US" sz="8000" b="1" dirty="0">
              <a:solidFill>
                <a:schemeClr val="bg1"/>
              </a:solidFill>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4159082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title"/>
          </p:nvPr>
        </p:nvSpPr>
        <p:spPr>
          <a:xfrm>
            <a:off x="1287467" y="529393"/>
            <a:ext cx="6842125" cy="639762"/>
          </a:xfrm>
        </p:spPr>
        <p:txBody>
          <a:bodyPr>
            <a:noAutofit/>
          </a:bodyPr>
          <a:lstStyle/>
          <a:p>
            <a:pPr eaLnBrk="1" fontAlgn="auto" hangingPunct="1">
              <a:spcAft>
                <a:spcPts val="0"/>
              </a:spcAft>
              <a:defRPr/>
            </a:pPr>
            <a:r>
              <a:rPr lang="zh-CN" b="1" dirty="0">
                <a:sym typeface="Arial" charset="0"/>
              </a:rPr>
              <a:t>贝叶斯</a:t>
            </a:r>
            <a:r>
              <a:rPr lang="zh-CN" altLang="en-US" b="1" dirty="0">
                <a:sym typeface="Arial" charset="0"/>
              </a:rPr>
              <a:t>公式</a:t>
            </a:r>
            <a:endParaRPr lang="zh-CN" b="1" dirty="0">
              <a:sym typeface="Arial" charset="0"/>
            </a:endParaRPr>
          </a:p>
        </p:txBody>
      </p:sp>
      <p:sp>
        <p:nvSpPr>
          <p:cNvPr id="1028" name="Rectangle 2"/>
          <p:cNvSpPr>
            <a:spLocks noGrp="1" noChangeArrowheads="1"/>
          </p:cNvSpPr>
          <p:nvPr>
            <p:ph idx="1"/>
          </p:nvPr>
        </p:nvSpPr>
        <p:spPr/>
        <p:txBody>
          <a:bodyPr/>
          <a:lstStyle/>
          <a:p>
            <a:pPr eaLnBrk="1" hangingPunct="1">
              <a:buFontTx/>
              <a:buNone/>
            </a:pPr>
            <a:endParaRPr lang="zh-CN" altLang="en-US">
              <a:ea typeface="宋体" charset="-122"/>
            </a:endParaRPr>
          </a:p>
          <a:p>
            <a:pPr eaLnBrk="1" hangingPunct="1"/>
            <a:endParaRPr lang="zh-CN" altLang="en-US"/>
          </a:p>
          <a:p>
            <a:pPr eaLnBrk="1" hangingPunct="1"/>
            <a:endParaRPr lang="zh-CN" altLang="en-US"/>
          </a:p>
          <a:p>
            <a:pPr eaLnBrk="1" hangingPunct="1"/>
            <a:endParaRPr lang="zh-CN" altLang="en-US"/>
          </a:p>
          <a:p>
            <a:pPr eaLnBrk="1" hangingPunct="1"/>
            <a:endParaRPr lang="zh-CN" altLang="en-US"/>
          </a:p>
        </p:txBody>
      </p:sp>
      <p:sp>
        <p:nvSpPr>
          <p:cNvPr id="7" name="灯片编号占位符 5"/>
          <p:cNvSpPr>
            <a:spLocks noGrp="1"/>
          </p:cNvSpPr>
          <p:nvPr>
            <p:ph type="sldNum" sz="quarter" idx="12"/>
          </p:nvPr>
        </p:nvSpPr>
        <p:spPr/>
        <p:txBody>
          <a:bodyPr/>
          <a:lstStyle/>
          <a:p>
            <a:pPr>
              <a:defRPr/>
            </a:pPr>
            <a:fld id="{8173E6BA-AB34-4160-B5BF-913B1AD943E1}" type="slidenum">
              <a:rPr lang="zh-CN" altLang="en-US"/>
              <a:pPr>
                <a:defRPr/>
              </a:pPr>
              <a:t>4</a:t>
            </a:fld>
            <a:endParaRPr lang="en-US"/>
          </a:p>
        </p:txBody>
      </p:sp>
      <p:graphicFrame>
        <p:nvGraphicFramePr>
          <p:cNvPr id="7171" name="Object 3"/>
          <p:cNvGraphicFramePr>
            <a:graphicFrameLocks noChangeAspect="1"/>
          </p:cNvGraphicFramePr>
          <p:nvPr/>
        </p:nvGraphicFramePr>
        <p:xfrm>
          <a:off x="1547813" y="3430588"/>
          <a:ext cx="6032500" cy="1511300"/>
        </p:xfrm>
        <a:graphic>
          <a:graphicData uri="http://schemas.openxmlformats.org/presentationml/2006/ole">
            <mc:AlternateContent xmlns:mc="http://schemas.openxmlformats.org/markup-compatibility/2006">
              <mc:Choice xmlns:v="urn:schemas-microsoft-com:vml" Requires="v">
                <p:oleObj r:id="rId2" imgW="1473517" imgH="419417" progId="Equation.3">
                  <p:embed/>
                </p:oleObj>
              </mc:Choice>
              <mc:Fallback>
                <p:oleObj r:id="rId2" imgW="1473517" imgH="419417"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3430588"/>
                        <a:ext cx="603250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3" name="AutoShape 5"/>
          <p:cNvSpPr>
            <a:spLocks noChangeArrowheads="1"/>
          </p:cNvSpPr>
          <p:nvPr/>
        </p:nvSpPr>
        <p:spPr bwMode="auto">
          <a:xfrm>
            <a:off x="323850" y="2781300"/>
            <a:ext cx="2665413" cy="719138"/>
          </a:xfrm>
          <a:prstGeom prst="wedgeEllipseCallout">
            <a:avLst>
              <a:gd name="adj1" fmla="val 32056"/>
              <a:gd name="adj2" fmla="val 83537"/>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a:solidFill>
                  <a:schemeClr val="tx1"/>
                </a:solidFill>
                <a:latin typeface="Tahoma" pitchFamily="34" charset="0"/>
                <a:ea typeface="宋体" charset="-122"/>
              </a:defRPr>
            </a:lvl1pPr>
            <a:lvl2pPr marL="742950" indent="-285750" eaLnBrk="0" hangingPunct="0">
              <a:defRPr sz="3200">
                <a:solidFill>
                  <a:schemeClr val="tx1"/>
                </a:solidFill>
                <a:latin typeface="Tahoma" pitchFamily="34" charset="0"/>
                <a:ea typeface="宋体" charset="-122"/>
              </a:defRPr>
            </a:lvl2pPr>
            <a:lvl3pPr marL="1143000" indent="-228600" eaLnBrk="0" hangingPunct="0">
              <a:defRPr sz="3200">
                <a:solidFill>
                  <a:schemeClr val="tx1"/>
                </a:solidFill>
                <a:latin typeface="Tahoma" pitchFamily="34" charset="0"/>
                <a:ea typeface="宋体" charset="-122"/>
              </a:defRPr>
            </a:lvl3pPr>
            <a:lvl4pPr marL="1600200" indent="-228600" eaLnBrk="0" hangingPunct="0">
              <a:defRPr sz="3200">
                <a:solidFill>
                  <a:schemeClr val="tx1"/>
                </a:solidFill>
                <a:latin typeface="Tahoma" pitchFamily="34" charset="0"/>
                <a:ea typeface="宋体" charset="-122"/>
              </a:defRPr>
            </a:lvl4pPr>
            <a:lvl5pPr marL="2057400" indent="-228600" eaLnBrk="0" hangingPunct="0">
              <a:defRPr sz="3200">
                <a:solidFill>
                  <a:schemeClr val="tx1"/>
                </a:solidFill>
                <a:latin typeface="Tahoma" pitchFamily="34" charset="0"/>
                <a:ea typeface="宋体" charset="-122"/>
              </a:defRPr>
            </a:lvl5pPr>
            <a:lvl6pPr marL="25146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6pPr>
            <a:lvl7pPr marL="29718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7pPr>
            <a:lvl8pPr marL="34290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8pPr>
            <a:lvl9pPr marL="38862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9pPr>
          </a:lstStyle>
          <a:p>
            <a:pPr eaLnBrk="1" hangingPunct="1"/>
            <a:r>
              <a:rPr lang="zh-CN" altLang="en-US"/>
              <a:t>后验概率</a:t>
            </a:r>
          </a:p>
        </p:txBody>
      </p:sp>
      <p:sp>
        <p:nvSpPr>
          <p:cNvPr id="7174" name="AutoShape 6"/>
          <p:cNvSpPr>
            <a:spLocks noChangeArrowheads="1"/>
          </p:cNvSpPr>
          <p:nvPr/>
        </p:nvSpPr>
        <p:spPr bwMode="auto">
          <a:xfrm>
            <a:off x="5580063" y="2349500"/>
            <a:ext cx="2665412" cy="720725"/>
          </a:xfrm>
          <a:prstGeom prst="wedgeEllipseCallout">
            <a:avLst>
              <a:gd name="adj1" fmla="val 3861"/>
              <a:gd name="adj2" fmla="val 99602"/>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a:solidFill>
                  <a:schemeClr val="tx1"/>
                </a:solidFill>
                <a:latin typeface="Tahoma" pitchFamily="34" charset="0"/>
                <a:ea typeface="宋体" charset="-122"/>
              </a:defRPr>
            </a:lvl1pPr>
            <a:lvl2pPr marL="742950" indent="-285750" eaLnBrk="0" hangingPunct="0">
              <a:defRPr sz="3200">
                <a:solidFill>
                  <a:schemeClr val="tx1"/>
                </a:solidFill>
                <a:latin typeface="Tahoma" pitchFamily="34" charset="0"/>
                <a:ea typeface="宋体" charset="-122"/>
              </a:defRPr>
            </a:lvl2pPr>
            <a:lvl3pPr marL="1143000" indent="-228600" eaLnBrk="0" hangingPunct="0">
              <a:defRPr sz="3200">
                <a:solidFill>
                  <a:schemeClr val="tx1"/>
                </a:solidFill>
                <a:latin typeface="Tahoma" pitchFamily="34" charset="0"/>
                <a:ea typeface="宋体" charset="-122"/>
              </a:defRPr>
            </a:lvl3pPr>
            <a:lvl4pPr marL="1600200" indent="-228600" eaLnBrk="0" hangingPunct="0">
              <a:defRPr sz="3200">
                <a:solidFill>
                  <a:schemeClr val="tx1"/>
                </a:solidFill>
                <a:latin typeface="Tahoma" pitchFamily="34" charset="0"/>
                <a:ea typeface="宋体" charset="-122"/>
              </a:defRPr>
            </a:lvl4pPr>
            <a:lvl5pPr marL="2057400" indent="-228600" eaLnBrk="0" hangingPunct="0">
              <a:defRPr sz="3200">
                <a:solidFill>
                  <a:schemeClr val="tx1"/>
                </a:solidFill>
                <a:latin typeface="Tahoma" pitchFamily="34" charset="0"/>
                <a:ea typeface="宋体" charset="-122"/>
              </a:defRPr>
            </a:lvl5pPr>
            <a:lvl6pPr marL="25146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6pPr>
            <a:lvl7pPr marL="29718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7pPr>
            <a:lvl8pPr marL="34290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8pPr>
            <a:lvl9pPr marL="3886200" indent="-228600" algn="ctr" eaLnBrk="0" fontAlgn="base" hangingPunct="0">
              <a:spcBef>
                <a:spcPct val="20000"/>
              </a:spcBef>
              <a:spcAft>
                <a:spcPct val="0"/>
              </a:spcAft>
              <a:buClr>
                <a:schemeClr val="tx1"/>
              </a:buClr>
              <a:buSzPct val="60000"/>
              <a:buFont typeface="Wingdings" pitchFamily="2" charset="2"/>
              <a:defRPr sz="3200">
                <a:solidFill>
                  <a:schemeClr val="tx1"/>
                </a:solidFill>
                <a:latin typeface="Tahoma" pitchFamily="34" charset="0"/>
                <a:ea typeface="宋体" charset="-122"/>
              </a:defRPr>
            </a:lvl9pPr>
          </a:lstStyle>
          <a:p>
            <a:pPr eaLnBrk="1" hangingPunct="1"/>
            <a:r>
              <a:rPr lang="zh-CN" altLang="en-US"/>
              <a:t>先验概率</a:t>
            </a:r>
          </a:p>
        </p:txBody>
      </p:sp>
    </p:spTree>
    <p:extLst>
      <p:ext uri="{BB962C8B-B14F-4D97-AF65-F5344CB8AC3E}">
        <p14:creationId xmlns:p14="http://schemas.microsoft.com/office/powerpoint/2010/main" val="16011322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dissolve">
                                      <p:cBhvr>
                                        <p:cTn id="7" dur="500"/>
                                        <p:tgtEl>
                                          <p:spTgt spid="71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174"/>
                                        </p:tgtEl>
                                        <p:attrNameLst>
                                          <p:attrName>style.visibility</p:attrName>
                                        </p:attrNameLst>
                                      </p:cBhvr>
                                      <p:to>
                                        <p:strVal val="visible"/>
                                      </p:to>
                                    </p:set>
                                    <p:anim calcmode="lin" valueType="num">
                                      <p:cBhvr additive="base">
                                        <p:cTn id="12" dur="500" fill="hold"/>
                                        <p:tgtEl>
                                          <p:spTgt spid="7174"/>
                                        </p:tgtEl>
                                        <p:attrNameLst>
                                          <p:attrName>ppt_x</p:attrName>
                                        </p:attrNameLst>
                                      </p:cBhvr>
                                      <p:tavLst>
                                        <p:tav tm="0">
                                          <p:val>
                                            <p:strVal val="#ppt_x"/>
                                          </p:val>
                                        </p:tav>
                                        <p:tav tm="100000">
                                          <p:val>
                                            <p:strVal val="#ppt_x"/>
                                          </p:val>
                                        </p:tav>
                                      </p:tavLst>
                                    </p:anim>
                                    <p:anim calcmode="lin" valueType="num">
                                      <p:cBhvr additive="base">
                                        <p:cTn id="13" dur="500" fill="hold"/>
                                        <p:tgtEl>
                                          <p:spTgt spid="7174"/>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173"/>
                                        </p:tgtEl>
                                        <p:attrNameLst>
                                          <p:attrName>style.visibility</p:attrName>
                                        </p:attrNameLst>
                                      </p:cBhvr>
                                      <p:to>
                                        <p:strVal val="visible"/>
                                      </p:to>
                                    </p:set>
                                    <p:anim calcmode="lin" valueType="num">
                                      <p:cBhvr additive="base">
                                        <p:cTn id="18" dur="500" fill="hold"/>
                                        <p:tgtEl>
                                          <p:spTgt spid="7173"/>
                                        </p:tgtEl>
                                        <p:attrNameLst>
                                          <p:attrName>ppt_x</p:attrName>
                                        </p:attrNameLst>
                                      </p:cBhvr>
                                      <p:tavLst>
                                        <p:tav tm="0">
                                          <p:val>
                                            <p:strVal val="#ppt_x"/>
                                          </p:val>
                                        </p:tav>
                                        <p:tav tm="100000">
                                          <p:val>
                                            <p:strVal val="#ppt_x"/>
                                          </p:val>
                                        </p:tav>
                                      </p:tavLst>
                                    </p:anim>
                                    <p:anim calcmode="lin" valueType="num">
                                      <p:cBhvr additive="base">
                                        <p:cTn id="19"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ldLvl="0" animBg="1" autoUpdateAnimBg="0"/>
      <p:bldP spid="7174" grpId="0" bldLvl="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xfrm>
            <a:off x="1268011" y="237553"/>
            <a:ext cx="6842125" cy="639762"/>
          </a:xfrm>
        </p:spPr>
        <p:txBody>
          <a:bodyPr>
            <a:noAutofit/>
          </a:bodyPr>
          <a:lstStyle/>
          <a:p>
            <a:pPr eaLnBrk="1" fontAlgn="auto" hangingPunct="1">
              <a:spcAft>
                <a:spcPts val="0"/>
              </a:spcAft>
              <a:defRPr/>
            </a:pPr>
            <a:r>
              <a:rPr lang="zh-CN" altLang="en-US" b="1" dirty="0">
                <a:sym typeface="Arial" charset="0"/>
              </a:rPr>
              <a:t>先验概率</a:t>
            </a:r>
            <a:endParaRPr lang="zh-CN" b="1" dirty="0">
              <a:sym typeface="Arial" charset="0"/>
            </a:endParaRPr>
          </a:p>
        </p:txBody>
      </p:sp>
      <p:sp>
        <p:nvSpPr>
          <p:cNvPr id="8194" name="Rectangle 2"/>
          <p:cNvSpPr>
            <a:spLocks noGrp="1" noChangeArrowheads="1"/>
          </p:cNvSpPr>
          <p:nvPr>
            <p:ph idx="1"/>
          </p:nvPr>
        </p:nvSpPr>
        <p:spPr>
          <a:xfrm>
            <a:off x="457200" y="1196975"/>
            <a:ext cx="8229600" cy="4929188"/>
          </a:xfrm>
        </p:spPr>
        <p:txBody>
          <a:bodyPr/>
          <a:lstStyle/>
          <a:p>
            <a:pPr eaLnBrk="1" hangingPunct="1">
              <a:buFont typeface="宋体" panose="02010600030101010101" pitchFamily="2" charset="-122"/>
              <a:buChar char="★"/>
            </a:pPr>
            <a:r>
              <a:rPr lang="zh-CN" altLang="en-US" dirty="0"/>
              <a:t>先验概率（</a:t>
            </a:r>
            <a:r>
              <a:rPr lang="en-US" altLang="zh-CN" dirty="0"/>
              <a:t>Prior Probability</a:t>
            </a:r>
            <a:r>
              <a:rPr lang="zh-CN" altLang="en-US" dirty="0"/>
              <a:t>）</a:t>
            </a:r>
          </a:p>
          <a:p>
            <a:pPr lvl="1" eaLnBrk="1" hangingPunct="1"/>
            <a:r>
              <a:rPr lang="zh-CN" altLang="en-US" dirty="0"/>
              <a:t>先验概率就是还没有训练数据之前，某个假设</a:t>
            </a:r>
            <a:r>
              <a:rPr lang="en-US" altLang="zh-CN" dirty="0"/>
              <a:t>h</a:t>
            </a:r>
            <a:r>
              <a:rPr lang="zh-CN" altLang="en-US" dirty="0"/>
              <a:t>（</a:t>
            </a:r>
            <a:r>
              <a:rPr lang="en-US" altLang="zh-CN" dirty="0" err="1"/>
              <a:t>h∈H</a:t>
            </a:r>
            <a:r>
              <a:rPr lang="zh-CN" altLang="en-US" dirty="0"/>
              <a:t>）的初始概率</a:t>
            </a:r>
            <a:r>
              <a:rPr lang="zh-CN" altLang="en-US" dirty="0">
                <a:sym typeface="Arial" charset="0"/>
              </a:rPr>
              <a:t>，记为</a:t>
            </a:r>
            <a:r>
              <a:rPr lang="en-US" altLang="zh-CN" dirty="0">
                <a:sym typeface="Arial" charset="0"/>
              </a:rPr>
              <a:t>P(h)</a:t>
            </a:r>
            <a:r>
              <a:rPr lang="zh-CN" altLang="en-US" dirty="0"/>
              <a:t>。</a:t>
            </a:r>
          </a:p>
          <a:p>
            <a:pPr lvl="1" eaLnBrk="1" hangingPunct="1"/>
            <a:endParaRPr lang="zh-CN" altLang="en-US" dirty="0"/>
          </a:p>
          <a:p>
            <a:pPr lvl="1" eaLnBrk="1" hangingPunct="1"/>
            <a:r>
              <a:rPr lang="zh-CN" altLang="en-US" dirty="0"/>
              <a:t>先验概率反映了背景知识，表示</a:t>
            </a:r>
            <a:r>
              <a:rPr lang="en-US" altLang="zh-CN" dirty="0"/>
              <a:t>h</a:t>
            </a:r>
            <a:r>
              <a:rPr lang="zh-CN" altLang="en-US" dirty="0"/>
              <a:t>是一个正确假设的可能性有多大。</a:t>
            </a:r>
          </a:p>
          <a:p>
            <a:pPr lvl="1" eaLnBrk="1" hangingPunct="1"/>
            <a:endParaRPr lang="zh-CN" altLang="en-US" dirty="0"/>
          </a:p>
          <a:p>
            <a:pPr lvl="1" eaLnBrk="1" hangingPunct="1"/>
            <a:r>
              <a:rPr lang="zh-CN" altLang="en-US" dirty="0"/>
              <a:t>如果没有这一先验知识，那么可以简单地将每一候选假设赋予相同的先验概率。</a:t>
            </a:r>
          </a:p>
        </p:txBody>
      </p:sp>
      <p:sp>
        <p:nvSpPr>
          <p:cNvPr id="4" name="灯片编号占位符 5"/>
          <p:cNvSpPr>
            <a:spLocks noGrp="1"/>
          </p:cNvSpPr>
          <p:nvPr>
            <p:ph type="sldNum" sz="quarter" idx="12"/>
          </p:nvPr>
        </p:nvSpPr>
        <p:spPr/>
        <p:txBody>
          <a:bodyPr/>
          <a:lstStyle/>
          <a:p>
            <a:pPr>
              <a:defRPr/>
            </a:pPr>
            <a:fld id="{3A68DA68-1201-4DBE-9A66-C1F9B7DD88A5}" type="slidenum">
              <a:rPr lang="zh-CN" altLang="en-US"/>
              <a:pPr>
                <a:defRPr/>
              </a:pPr>
              <a:t>5</a:t>
            </a:fld>
            <a:endParaRPr lang="en-US"/>
          </a:p>
        </p:txBody>
      </p:sp>
    </p:spTree>
    <p:extLst>
      <p:ext uri="{BB962C8B-B14F-4D97-AF65-F5344CB8AC3E}">
        <p14:creationId xmlns:p14="http://schemas.microsoft.com/office/powerpoint/2010/main" val="9930658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8194">
                                            <p:txEl>
                                              <p:pRg st="0" end="0"/>
                                            </p:txEl>
                                          </p:spTgt>
                                        </p:tgtEl>
                                        <p:attrNameLst>
                                          <p:attrName>style.visibility</p:attrName>
                                        </p:attrNameLst>
                                      </p:cBhvr>
                                      <p:to>
                                        <p:strVal val="visible"/>
                                      </p:to>
                                    </p:set>
                                    <p:anim calcmode="lin" valueType="num">
                                      <p:cBhvr additive="base">
                                        <p:cTn id="7" dur="500" fill="hold"/>
                                        <p:tgtEl>
                                          <p:spTgt spid="819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194">
                                            <p:txEl>
                                              <p:pRg st="1" end="1"/>
                                            </p:txEl>
                                          </p:spTgt>
                                        </p:tgtEl>
                                        <p:attrNameLst>
                                          <p:attrName>style.visibility</p:attrName>
                                        </p:attrNameLst>
                                      </p:cBhvr>
                                      <p:to>
                                        <p:strVal val="visible"/>
                                      </p:to>
                                    </p:set>
                                    <p:anim calcmode="lin" valueType="num">
                                      <p:cBhvr additive="base">
                                        <p:cTn id="13" dur="500" fill="hold"/>
                                        <p:tgtEl>
                                          <p:spTgt spid="819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194">
                                            <p:txEl>
                                              <p:pRg st="3" end="3"/>
                                            </p:txEl>
                                          </p:spTgt>
                                        </p:tgtEl>
                                        <p:attrNameLst>
                                          <p:attrName>style.visibility</p:attrName>
                                        </p:attrNameLst>
                                      </p:cBhvr>
                                      <p:to>
                                        <p:strVal val="visible"/>
                                      </p:to>
                                    </p:set>
                                    <p:anim calcmode="lin" valueType="num">
                                      <p:cBhvr additive="base">
                                        <p:cTn id="19" dur="500" fill="hold"/>
                                        <p:tgtEl>
                                          <p:spTgt spid="819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194">
                                            <p:txEl>
                                              <p:pRg st="5" end="5"/>
                                            </p:txEl>
                                          </p:spTgt>
                                        </p:tgtEl>
                                        <p:attrNameLst>
                                          <p:attrName>style.visibility</p:attrName>
                                        </p:attrNameLst>
                                      </p:cBhvr>
                                      <p:to>
                                        <p:strVal val="visible"/>
                                      </p:to>
                                    </p:set>
                                    <p:anim calcmode="lin" valueType="num">
                                      <p:cBhvr additive="base">
                                        <p:cTn id="25" dur="500" fill="hold"/>
                                        <p:tgtEl>
                                          <p:spTgt spid="819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title"/>
          </p:nvPr>
        </p:nvSpPr>
        <p:spPr>
          <a:xfrm>
            <a:off x="1112363" y="325105"/>
            <a:ext cx="6842125" cy="639762"/>
          </a:xfrm>
        </p:spPr>
        <p:txBody>
          <a:bodyPr>
            <a:noAutofit/>
          </a:bodyPr>
          <a:lstStyle/>
          <a:p>
            <a:pPr eaLnBrk="1" fontAlgn="auto" hangingPunct="1">
              <a:spcAft>
                <a:spcPts val="0"/>
              </a:spcAft>
              <a:defRPr/>
            </a:pPr>
            <a:r>
              <a:rPr lang="zh-CN" altLang="en-US" b="1" dirty="0">
                <a:sym typeface="Arial" charset="0"/>
              </a:rPr>
              <a:t>似然度</a:t>
            </a:r>
            <a:endParaRPr lang="zh-CN" b="1" dirty="0">
              <a:sym typeface="Arial" charset="0"/>
            </a:endParaRPr>
          </a:p>
        </p:txBody>
      </p:sp>
      <p:sp>
        <p:nvSpPr>
          <p:cNvPr id="9218" name="Rectangle 2"/>
          <p:cNvSpPr>
            <a:spLocks noGrp="1" noChangeArrowheads="1"/>
          </p:cNvSpPr>
          <p:nvPr>
            <p:ph idx="1"/>
          </p:nvPr>
        </p:nvSpPr>
        <p:spPr/>
        <p:txBody>
          <a:bodyPr/>
          <a:lstStyle/>
          <a:p>
            <a:pPr lvl="1" eaLnBrk="1" hangingPunct="1"/>
            <a:r>
              <a:rPr lang="en-US" altLang="zh-CN" sz="3200" dirty="0">
                <a:latin typeface="宋体" charset="-122"/>
                <a:ea typeface="宋体" charset="-122"/>
                <a:sym typeface="Arial" charset="0"/>
              </a:rPr>
              <a:t>P(d)</a:t>
            </a:r>
            <a:r>
              <a:rPr lang="zh-CN" altLang="en-US" sz="3200" dirty="0">
                <a:latin typeface="宋体" charset="-122"/>
                <a:ea typeface="宋体" charset="-122"/>
                <a:sym typeface="Arial" charset="0"/>
              </a:rPr>
              <a:t>表示训练数据</a:t>
            </a:r>
            <a:r>
              <a:rPr lang="en-US" altLang="zh-CN" sz="3200" dirty="0">
                <a:latin typeface="宋体" charset="-122"/>
                <a:ea typeface="宋体" charset="-122"/>
                <a:sym typeface="Arial" charset="0"/>
              </a:rPr>
              <a:t>d</a:t>
            </a:r>
            <a:r>
              <a:rPr lang="zh-CN" altLang="en-US" sz="3200" dirty="0">
                <a:latin typeface="宋体" charset="-122"/>
                <a:ea typeface="宋体" charset="-122"/>
                <a:sym typeface="Arial" charset="0"/>
              </a:rPr>
              <a:t>的先验概率，也就是在任何假设都未知或不确定时</a:t>
            </a:r>
            <a:r>
              <a:rPr lang="en-US" altLang="zh-CN" sz="3200" dirty="0">
                <a:latin typeface="宋体" charset="-122"/>
                <a:ea typeface="宋体" charset="-122"/>
                <a:sym typeface="Arial" charset="0"/>
              </a:rPr>
              <a:t>d</a:t>
            </a:r>
            <a:r>
              <a:rPr lang="zh-CN" altLang="en-US" sz="3200" dirty="0">
                <a:latin typeface="宋体" charset="-122"/>
                <a:ea typeface="宋体" charset="-122"/>
                <a:sym typeface="Arial" charset="0"/>
              </a:rPr>
              <a:t>的概率。</a:t>
            </a:r>
          </a:p>
          <a:p>
            <a:pPr lvl="1" eaLnBrk="1" hangingPunct="1"/>
            <a:endParaRPr lang="zh-CN" altLang="en-US" sz="3200" dirty="0">
              <a:latin typeface="宋体" charset="-122"/>
              <a:ea typeface="宋体" charset="-122"/>
              <a:sym typeface="Arial" charset="0"/>
            </a:endParaRPr>
          </a:p>
          <a:p>
            <a:pPr lvl="1" eaLnBrk="1" hangingPunct="1"/>
            <a:r>
              <a:rPr lang="en-US" altLang="zh-CN" sz="3200" dirty="0">
                <a:latin typeface="宋体" charset="-122"/>
                <a:ea typeface="宋体" charset="-122"/>
                <a:sym typeface="Arial" charset="0"/>
              </a:rPr>
              <a:t>P(</a:t>
            </a:r>
            <a:r>
              <a:rPr lang="en-US" altLang="zh-CN" sz="3200" dirty="0" err="1">
                <a:latin typeface="宋体" charset="-122"/>
                <a:ea typeface="宋体" charset="-122"/>
                <a:sym typeface="Arial" charset="0"/>
              </a:rPr>
              <a:t>d|h</a:t>
            </a:r>
            <a:r>
              <a:rPr lang="en-US" altLang="zh-CN" sz="3200" dirty="0">
                <a:latin typeface="宋体" charset="-122"/>
                <a:ea typeface="宋体" charset="-122"/>
                <a:sym typeface="Arial" charset="0"/>
              </a:rPr>
              <a:t>)</a:t>
            </a:r>
            <a:r>
              <a:rPr lang="zh-CN" altLang="en-US" sz="3200" dirty="0">
                <a:latin typeface="宋体" charset="-122"/>
                <a:ea typeface="宋体" charset="-122"/>
                <a:sym typeface="Arial" charset="0"/>
              </a:rPr>
              <a:t>表示已知假设</a:t>
            </a:r>
            <a:r>
              <a:rPr lang="en-US" altLang="zh-CN" sz="3200" dirty="0">
                <a:latin typeface="宋体" charset="-122"/>
                <a:ea typeface="宋体" charset="-122"/>
                <a:sym typeface="Arial" charset="0"/>
              </a:rPr>
              <a:t>h</a:t>
            </a:r>
            <a:r>
              <a:rPr lang="zh-CN" altLang="en-US" sz="3200" dirty="0">
                <a:latin typeface="宋体" charset="-122"/>
                <a:ea typeface="宋体" charset="-122"/>
                <a:sym typeface="Arial" charset="0"/>
              </a:rPr>
              <a:t>成立时</a:t>
            </a:r>
            <a:r>
              <a:rPr lang="en-US" altLang="zh-CN" sz="3200" dirty="0">
                <a:latin typeface="宋体" charset="-122"/>
                <a:ea typeface="宋体" charset="-122"/>
                <a:sym typeface="Arial" charset="0"/>
              </a:rPr>
              <a:t>d</a:t>
            </a:r>
            <a:r>
              <a:rPr lang="zh-CN" altLang="en-US" sz="3200" dirty="0">
                <a:latin typeface="宋体" charset="-122"/>
                <a:ea typeface="宋体" charset="-122"/>
                <a:sym typeface="Arial" charset="0"/>
              </a:rPr>
              <a:t>的概率，称之为类条件概率，或者给定假设</a:t>
            </a:r>
            <a:r>
              <a:rPr lang="en-US" altLang="zh-CN" sz="3200" dirty="0">
                <a:latin typeface="宋体" charset="-122"/>
                <a:ea typeface="宋体" charset="-122"/>
                <a:sym typeface="Arial" charset="0"/>
              </a:rPr>
              <a:t>h</a:t>
            </a:r>
            <a:r>
              <a:rPr lang="zh-CN" altLang="en-US" sz="3200" dirty="0">
                <a:latin typeface="宋体" charset="-122"/>
                <a:ea typeface="宋体" charset="-122"/>
                <a:sym typeface="Arial" charset="0"/>
              </a:rPr>
              <a:t>时数据</a:t>
            </a:r>
            <a:r>
              <a:rPr lang="en-US" altLang="zh-CN" sz="3200" dirty="0">
                <a:latin typeface="宋体" charset="-122"/>
                <a:ea typeface="宋体" charset="-122"/>
                <a:sym typeface="Arial" charset="0"/>
              </a:rPr>
              <a:t>d</a:t>
            </a:r>
            <a:r>
              <a:rPr lang="zh-CN" altLang="en-US" sz="3200" dirty="0">
                <a:latin typeface="宋体" charset="-122"/>
                <a:ea typeface="宋体" charset="-122"/>
                <a:sym typeface="Arial" charset="0"/>
              </a:rPr>
              <a:t>的</a:t>
            </a:r>
            <a:r>
              <a:rPr lang="zh-CN" altLang="en-US" sz="3200" b="1" dirty="0">
                <a:solidFill>
                  <a:srgbClr val="0000FF"/>
                </a:solidFill>
                <a:latin typeface="宋体" charset="-122"/>
                <a:ea typeface="宋体" charset="-122"/>
                <a:sym typeface="Arial" charset="0"/>
              </a:rPr>
              <a:t>似然度</a:t>
            </a:r>
            <a:r>
              <a:rPr lang="zh-CN" altLang="en-US" sz="3200" dirty="0">
                <a:latin typeface="宋体" charset="-122"/>
                <a:ea typeface="宋体" charset="-122"/>
                <a:sym typeface="Arial" charset="0"/>
              </a:rPr>
              <a:t>（</a:t>
            </a:r>
            <a:r>
              <a:rPr lang="en-US" altLang="zh-CN" sz="3200" dirty="0">
                <a:latin typeface="宋体" charset="-122"/>
                <a:ea typeface="宋体" charset="-122"/>
                <a:sym typeface="Arial" charset="0"/>
              </a:rPr>
              <a:t>Likelihood</a:t>
            </a:r>
            <a:r>
              <a:rPr lang="zh-CN" altLang="en-US" sz="3200" dirty="0">
                <a:latin typeface="宋体" charset="-122"/>
                <a:ea typeface="宋体" charset="-122"/>
                <a:sym typeface="Arial" charset="0"/>
              </a:rPr>
              <a:t>）。</a:t>
            </a:r>
          </a:p>
        </p:txBody>
      </p:sp>
      <p:sp>
        <p:nvSpPr>
          <p:cNvPr id="4" name="灯片编号占位符 5"/>
          <p:cNvSpPr>
            <a:spLocks noGrp="1"/>
          </p:cNvSpPr>
          <p:nvPr>
            <p:ph type="sldNum" sz="quarter" idx="12"/>
          </p:nvPr>
        </p:nvSpPr>
        <p:spPr/>
        <p:txBody>
          <a:bodyPr/>
          <a:lstStyle/>
          <a:p>
            <a:pPr>
              <a:defRPr/>
            </a:pPr>
            <a:fld id="{2C183EF4-7980-4D23-8270-61E0041B3726}" type="slidenum">
              <a:rPr lang="zh-CN" altLang="en-US"/>
              <a:pPr>
                <a:defRPr/>
              </a:pPr>
              <a:t>6</a:t>
            </a:fld>
            <a:endParaRPr lang="en-US"/>
          </a:p>
        </p:txBody>
      </p:sp>
    </p:spTree>
    <p:extLst>
      <p:ext uri="{BB962C8B-B14F-4D97-AF65-F5344CB8AC3E}">
        <p14:creationId xmlns:p14="http://schemas.microsoft.com/office/powerpoint/2010/main" val="30515732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anim calcmode="lin" valueType="num">
                                      <p:cBhvr additive="base">
                                        <p:cTn id="7" dur="500" fill="hold"/>
                                        <p:tgtEl>
                                          <p:spTgt spid="92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218">
                                            <p:txEl>
                                              <p:pRg st="2" end="2"/>
                                            </p:txEl>
                                          </p:spTgt>
                                        </p:tgtEl>
                                        <p:attrNameLst>
                                          <p:attrName>style.visibility</p:attrName>
                                        </p:attrNameLst>
                                      </p:cBhvr>
                                      <p:to>
                                        <p:strVal val="visible"/>
                                      </p:to>
                                    </p:set>
                                    <p:anim calcmode="lin" valueType="num">
                                      <p:cBhvr additive="base">
                                        <p:cTn id="13" dur="500" fill="hold"/>
                                        <p:tgtEl>
                                          <p:spTgt spid="921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title"/>
          </p:nvPr>
        </p:nvSpPr>
        <p:spPr>
          <a:xfrm>
            <a:off x="1083179" y="257009"/>
            <a:ext cx="6842125" cy="639762"/>
          </a:xfrm>
        </p:spPr>
        <p:txBody>
          <a:bodyPr>
            <a:normAutofit fontScale="90000"/>
          </a:bodyPr>
          <a:lstStyle/>
          <a:p>
            <a:pPr eaLnBrk="1" fontAlgn="auto" hangingPunct="1">
              <a:spcAft>
                <a:spcPts val="0"/>
              </a:spcAft>
              <a:defRPr/>
            </a:pPr>
            <a:r>
              <a:rPr lang="zh-CN" altLang="en-US" sz="4900" b="1" dirty="0">
                <a:sym typeface="Arial" charset="0"/>
              </a:rPr>
              <a:t>后验概率</a:t>
            </a:r>
            <a:endParaRPr lang="zh-CN" sz="4900" b="1" dirty="0">
              <a:sym typeface="Arial" charset="0"/>
            </a:endParaRPr>
          </a:p>
        </p:txBody>
      </p:sp>
      <p:sp>
        <p:nvSpPr>
          <p:cNvPr id="10242" name="Rectangle 2"/>
          <p:cNvSpPr>
            <a:spLocks noGrp="1" noChangeArrowheads="1"/>
          </p:cNvSpPr>
          <p:nvPr>
            <p:ph idx="1"/>
          </p:nvPr>
        </p:nvSpPr>
        <p:spPr/>
        <p:txBody>
          <a:bodyPr/>
          <a:lstStyle/>
          <a:p>
            <a:pPr eaLnBrk="1" hangingPunct="1">
              <a:buFont typeface="宋体" panose="02010600030101010101" pitchFamily="2" charset="-122"/>
              <a:buChar char="★"/>
            </a:pPr>
            <a:r>
              <a:rPr lang="zh-CN" altLang="en-US" dirty="0">
                <a:sym typeface="Arial" charset="0"/>
              </a:rPr>
              <a:t>后验概率（</a:t>
            </a:r>
            <a:r>
              <a:rPr lang="en-US" altLang="zh-CN" dirty="0">
                <a:sym typeface="Arial" charset="0"/>
              </a:rPr>
              <a:t>Posterior Probability</a:t>
            </a:r>
            <a:r>
              <a:rPr lang="zh-CN" altLang="en-US" dirty="0">
                <a:sym typeface="Arial" charset="0"/>
              </a:rPr>
              <a:t>）</a:t>
            </a:r>
          </a:p>
          <a:p>
            <a:pPr eaLnBrk="1" hangingPunct="1">
              <a:buFontTx/>
              <a:buNone/>
            </a:pPr>
            <a:endParaRPr lang="zh-CN" altLang="en-US" dirty="0">
              <a:latin typeface="宋体" charset="-122"/>
              <a:ea typeface="宋体" charset="-122"/>
              <a:sym typeface="Arial" charset="0"/>
            </a:endParaRPr>
          </a:p>
          <a:p>
            <a:pPr lvl="1" eaLnBrk="1" hangingPunct="1"/>
            <a:r>
              <a:rPr lang="zh-CN" altLang="en-US" dirty="0">
                <a:latin typeface="宋体" charset="-122"/>
                <a:ea typeface="宋体" charset="-122"/>
                <a:sym typeface="Arial" charset="0"/>
              </a:rPr>
              <a:t>后验概率就是在数据</a:t>
            </a:r>
            <a:r>
              <a:rPr lang="en-US" altLang="zh-CN" dirty="0">
                <a:latin typeface="宋体" charset="-122"/>
                <a:ea typeface="宋体" charset="-122"/>
                <a:sym typeface="Arial" charset="0"/>
              </a:rPr>
              <a:t>d</a:t>
            </a:r>
            <a:r>
              <a:rPr lang="zh-CN" altLang="en-US" dirty="0">
                <a:latin typeface="宋体" charset="-122"/>
                <a:ea typeface="宋体" charset="-122"/>
                <a:sym typeface="Arial" charset="0"/>
              </a:rPr>
              <a:t>上经过学习之后，获得的假设</a:t>
            </a:r>
            <a:r>
              <a:rPr lang="en-US" altLang="zh-CN" dirty="0">
                <a:latin typeface="宋体" charset="-122"/>
                <a:ea typeface="宋体" charset="-122"/>
                <a:sym typeface="Arial" charset="0"/>
              </a:rPr>
              <a:t>h</a:t>
            </a:r>
            <a:r>
              <a:rPr lang="zh-CN" altLang="en-US" dirty="0">
                <a:latin typeface="宋体" charset="-122"/>
                <a:ea typeface="宋体" charset="-122"/>
                <a:sym typeface="Arial" charset="0"/>
              </a:rPr>
              <a:t>成立的概率，记为</a:t>
            </a:r>
            <a:r>
              <a:rPr lang="en-US" altLang="zh-CN" dirty="0">
                <a:latin typeface="宋体" charset="-122"/>
                <a:ea typeface="宋体" charset="-122"/>
                <a:sym typeface="Arial" charset="0"/>
              </a:rPr>
              <a:t>P(</a:t>
            </a:r>
            <a:r>
              <a:rPr lang="en-US" altLang="zh-CN" dirty="0" err="1">
                <a:latin typeface="宋体" charset="-122"/>
                <a:ea typeface="宋体" charset="-122"/>
                <a:sym typeface="Arial" charset="0"/>
              </a:rPr>
              <a:t>h|d</a:t>
            </a:r>
            <a:r>
              <a:rPr lang="en-US" altLang="zh-CN" dirty="0">
                <a:latin typeface="宋体" charset="-122"/>
                <a:ea typeface="宋体" charset="-122"/>
                <a:sym typeface="Arial" charset="0"/>
              </a:rPr>
              <a:t>)</a:t>
            </a:r>
            <a:r>
              <a:rPr lang="zh-CN" altLang="en-US" dirty="0">
                <a:latin typeface="宋体" charset="-122"/>
                <a:ea typeface="宋体" charset="-122"/>
                <a:sym typeface="Arial" charset="0"/>
              </a:rPr>
              <a:t>。</a:t>
            </a:r>
          </a:p>
          <a:p>
            <a:pPr lvl="1" eaLnBrk="1" hangingPunct="1"/>
            <a:endParaRPr lang="zh-CN" altLang="en-US" dirty="0">
              <a:latin typeface="宋体" charset="-122"/>
              <a:ea typeface="宋体" charset="-122"/>
              <a:sym typeface="Arial" charset="0"/>
            </a:endParaRPr>
          </a:p>
          <a:p>
            <a:pPr lvl="1" eaLnBrk="1" hangingPunct="1"/>
            <a:r>
              <a:rPr lang="en-US" altLang="zh-CN" dirty="0">
                <a:latin typeface="宋体" charset="-122"/>
                <a:ea typeface="宋体" charset="-122"/>
                <a:sym typeface="Arial" charset="0"/>
              </a:rPr>
              <a:t>P(</a:t>
            </a:r>
            <a:r>
              <a:rPr lang="en-US" altLang="zh-CN" dirty="0" err="1">
                <a:latin typeface="宋体" charset="-122"/>
                <a:ea typeface="宋体" charset="-122"/>
                <a:sym typeface="Arial" charset="0"/>
              </a:rPr>
              <a:t>h|d</a:t>
            </a:r>
            <a:r>
              <a:rPr lang="en-US" altLang="zh-CN" dirty="0">
                <a:latin typeface="宋体" charset="-122"/>
                <a:ea typeface="宋体" charset="-122"/>
                <a:sym typeface="Arial" charset="0"/>
              </a:rPr>
              <a:t>)</a:t>
            </a:r>
            <a:r>
              <a:rPr lang="zh-CN" altLang="en-US" dirty="0">
                <a:latin typeface="宋体" charset="-122"/>
                <a:ea typeface="宋体" charset="-122"/>
                <a:sym typeface="Arial" charset="0"/>
              </a:rPr>
              <a:t>表示给定数据</a:t>
            </a:r>
            <a:r>
              <a:rPr lang="en-US" altLang="zh-CN" dirty="0">
                <a:latin typeface="宋体" charset="-122"/>
                <a:ea typeface="宋体" charset="-122"/>
                <a:sym typeface="Arial" charset="0"/>
              </a:rPr>
              <a:t>d</a:t>
            </a:r>
            <a:r>
              <a:rPr lang="zh-CN" altLang="en-US" dirty="0">
                <a:latin typeface="宋体" charset="-122"/>
                <a:ea typeface="宋体" charset="-122"/>
                <a:sym typeface="Arial" charset="0"/>
              </a:rPr>
              <a:t>时假设</a:t>
            </a:r>
            <a:r>
              <a:rPr lang="en-US" altLang="zh-CN" dirty="0">
                <a:latin typeface="宋体" charset="-122"/>
                <a:ea typeface="宋体" charset="-122"/>
                <a:sym typeface="Arial" charset="0"/>
              </a:rPr>
              <a:t>h</a:t>
            </a:r>
            <a:r>
              <a:rPr lang="zh-CN" altLang="en-US" dirty="0">
                <a:latin typeface="宋体" charset="-122"/>
                <a:ea typeface="宋体" charset="-122"/>
                <a:sym typeface="Arial" charset="0"/>
              </a:rPr>
              <a:t>成立的概率。</a:t>
            </a:r>
          </a:p>
        </p:txBody>
      </p:sp>
      <p:sp>
        <p:nvSpPr>
          <p:cNvPr id="4" name="灯片编号占位符 5"/>
          <p:cNvSpPr>
            <a:spLocks noGrp="1"/>
          </p:cNvSpPr>
          <p:nvPr>
            <p:ph type="sldNum" sz="quarter" idx="12"/>
          </p:nvPr>
        </p:nvSpPr>
        <p:spPr/>
        <p:txBody>
          <a:bodyPr/>
          <a:lstStyle/>
          <a:p>
            <a:pPr>
              <a:defRPr/>
            </a:pPr>
            <a:fld id="{195C021B-2313-4B95-BB1B-BD08FD24ADB9}" type="slidenum">
              <a:rPr lang="zh-CN" altLang="en-US"/>
              <a:pPr>
                <a:defRPr/>
              </a:pPr>
              <a:t>7</a:t>
            </a:fld>
            <a:endParaRPr lang="en-US"/>
          </a:p>
        </p:txBody>
      </p:sp>
    </p:spTree>
    <p:extLst>
      <p:ext uri="{BB962C8B-B14F-4D97-AF65-F5344CB8AC3E}">
        <p14:creationId xmlns:p14="http://schemas.microsoft.com/office/powerpoint/2010/main" val="334134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anim calcmode="lin" valueType="num">
                                      <p:cBhvr additive="base">
                                        <p:cTn id="7" dur="500" fill="hold"/>
                                        <p:tgtEl>
                                          <p:spTgt spid="1024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0242">
                                            <p:txEl>
                                              <p:pRg st="2" end="2"/>
                                            </p:txEl>
                                          </p:spTgt>
                                        </p:tgtEl>
                                        <p:attrNameLst>
                                          <p:attrName>style.visibility</p:attrName>
                                        </p:attrNameLst>
                                      </p:cBhvr>
                                      <p:to>
                                        <p:strVal val="visible"/>
                                      </p:to>
                                    </p:set>
                                    <p:anim calcmode="lin" valueType="num">
                                      <p:cBhvr additive="base">
                                        <p:cTn id="13" dur="500" fill="hold"/>
                                        <p:tgtEl>
                                          <p:spTgt spid="1024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0242">
                                            <p:txEl>
                                              <p:pRg st="4" end="4"/>
                                            </p:txEl>
                                          </p:spTgt>
                                        </p:tgtEl>
                                        <p:attrNameLst>
                                          <p:attrName>style.visibility</p:attrName>
                                        </p:attrNameLst>
                                      </p:cBhvr>
                                      <p:to>
                                        <p:strVal val="visible"/>
                                      </p:to>
                                    </p:set>
                                    <p:anim calcmode="lin" valueType="num">
                                      <p:cBhvr additive="base">
                                        <p:cTn id="19" dur="500" fill="hold"/>
                                        <p:tgtEl>
                                          <p:spTgt spid="1024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idx="1"/>
          </p:nvPr>
        </p:nvSpPr>
        <p:spPr/>
        <p:txBody>
          <a:bodyPr/>
          <a:lstStyle/>
          <a:p>
            <a:pPr lvl="1" eaLnBrk="1" hangingPunct="1"/>
            <a:r>
              <a:rPr lang="zh-CN" altLang="en-US" sz="3200" dirty="0">
                <a:latin typeface="宋体" charset="-122"/>
                <a:ea typeface="宋体" charset="-122"/>
              </a:rPr>
              <a:t>后验概率是学习的结果，反映了在看到训练数据</a:t>
            </a:r>
            <a:r>
              <a:rPr lang="en-US" altLang="zh-CN" sz="3200" dirty="0">
                <a:latin typeface="宋体" charset="-122"/>
                <a:ea typeface="宋体" charset="-122"/>
              </a:rPr>
              <a:t>d</a:t>
            </a:r>
            <a:r>
              <a:rPr lang="zh-CN" altLang="en-US" sz="3200" dirty="0">
                <a:latin typeface="宋体" charset="-122"/>
                <a:ea typeface="宋体" charset="-122"/>
              </a:rPr>
              <a:t>之后，假设</a:t>
            </a:r>
            <a:r>
              <a:rPr lang="en-US" altLang="zh-CN" sz="3200" dirty="0">
                <a:latin typeface="宋体" charset="-122"/>
                <a:ea typeface="宋体" charset="-122"/>
              </a:rPr>
              <a:t>h</a:t>
            </a:r>
            <a:r>
              <a:rPr lang="zh-CN" altLang="en-US" sz="3200" dirty="0">
                <a:latin typeface="宋体" charset="-122"/>
                <a:ea typeface="宋体" charset="-122"/>
              </a:rPr>
              <a:t>成立的置信度。</a:t>
            </a:r>
          </a:p>
          <a:p>
            <a:pPr lvl="1" eaLnBrk="1" hangingPunct="1"/>
            <a:endParaRPr lang="zh-CN" altLang="en-US" sz="3200" dirty="0">
              <a:latin typeface="宋体" charset="-122"/>
              <a:ea typeface="宋体" charset="-122"/>
            </a:endParaRPr>
          </a:p>
          <a:p>
            <a:pPr lvl="1" eaLnBrk="1" hangingPunct="1"/>
            <a:r>
              <a:rPr lang="zh-CN" altLang="en-US" sz="3200" dirty="0">
                <a:latin typeface="宋体" charset="-122"/>
                <a:ea typeface="宋体" charset="-122"/>
              </a:rPr>
              <a:t>后验概率用作解决问题时的依据。</a:t>
            </a:r>
          </a:p>
          <a:p>
            <a:pPr lvl="1" eaLnBrk="1" hangingPunct="1"/>
            <a:endParaRPr lang="zh-CN" altLang="en-US" sz="3200" dirty="0">
              <a:latin typeface="宋体" charset="-122"/>
              <a:ea typeface="宋体" charset="-122"/>
            </a:endParaRPr>
          </a:p>
          <a:p>
            <a:pPr lvl="1" eaLnBrk="1" hangingPunct="1"/>
            <a:r>
              <a:rPr lang="zh-CN" altLang="en-US" sz="3200" dirty="0">
                <a:latin typeface="宋体" charset="-122"/>
                <a:ea typeface="宋体" charset="-122"/>
              </a:rPr>
              <a:t>对于给定数据根据该概率可做出相应决策，例如判断数据的类别，或得出某种结论，或执行某种行动等等。</a:t>
            </a:r>
          </a:p>
        </p:txBody>
      </p:sp>
      <p:sp>
        <p:nvSpPr>
          <p:cNvPr id="4" name="灯片编号占位符 5"/>
          <p:cNvSpPr>
            <a:spLocks noGrp="1"/>
          </p:cNvSpPr>
          <p:nvPr>
            <p:ph type="sldNum" sz="quarter" idx="12"/>
          </p:nvPr>
        </p:nvSpPr>
        <p:spPr/>
        <p:txBody>
          <a:bodyPr/>
          <a:lstStyle/>
          <a:p>
            <a:pPr>
              <a:defRPr/>
            </a:pPr>
            <a:fld id="{FA0C2CE3-41A4-4F38-B16E-95CF06D5BF71}" type="slidenum">
              <a:rPr lang="zh-CN" altLang="en-US"/>
              <a:pPr>
                <a:defRPr/>
              </a:pPr>
              <a:t>8</a:t>
            </a:fld>
            <a:endParaRPr lang="en-US"/>
          </a:p>
        </p:txBody>
      </p:sp>
      <p:sp>
        <p:nvSpPr>
          <p:cNvPr id="5" name="Rectangle 3"/>
          <p:cNvSpPr>
            <a:spLocks noGrp="1" noChangeArrowheads="1"/>
          </p:cNvSpPr>
          <p:nvPr>
            <p:ph type="title"/>
          </p:nvPr>
        </p:nvSpPr>
        <p:spPr>
          <a:xfrm>
            <a:off x="1083179" y="257009"/>
            <a:ext cx="6842125" cy="639762"/>
          </a:xfrm>
        </p:spPr>
        <p:txBody>
          <a:bodyPr>
            <a:normAutofit fontScale="90000"/>
          </a:bodyPr>
          <a:lstStyle/>
          <a:p>
            <a:pPr eaLnBrk="1" fontAlgn="auto" hangingPunct="1">
              <a:spcAft>
                <a:spcPts val="0"/>
              </a:spcAft>
              <a:defRPr/>
            </a:pPr>
            <a:r>
              <a:rPr lang="zh-CN" altLang="en-US" sz="4900" b="1" dirty="0">
                <a:sym typeface="Arial" charset="0"/>
              </a:rPr>
              <a:t>后验概率</a:t>
            </a:r>
            <a:endParaRPr lang="zh-CN" sz="4900" b="1" dirty="0">
              <a:sym typeface="Arial" charset="0"/>
            </a:endParaRPr>
          </a:p>
        </p:txBody>
      </p:sp>
    </p:spTree>
    <p:extLst>
      <p:ext uri="{BB962C8B-B14F-4D97-AF65-F5344CB8AC3E}">
        <p14:creationId xmlns:p14="http://schemas.microsoft.com/office/powerpoint/2010/main" val="34354241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266">
                                            <p:txEl>
                                              <p:pRg st="2" end="2"/>
                                            </p:txEl>
                                          </p:spTgt>
                                        </p:tgtEl>
                                        <p:attrNameLst>
                                          <p:attrName>style.visibility</p:attrName>
                                        </p:attrNameLst>
                                      </p:cBhvr>
                                      <p:to>
                                        <p:strVal val="visible"/>
                                      </p:to>
                                    </p:set>
                                    <p:anim calcmode="lin" valueType="num">
                                      <p:cBhvr additive="base">
                                        <p:cTn id="13" dur="500" fill="hold"/>
                                        <p:tgtEl>
                                          <p:spTgt spid="1126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266">
                                            <p:txEl>
                                              <p:pRg st="4" end="4"/>
                                            </p:txEl>
                                          </p:spTgt>
                                        </p:tgtEl>
                                        <p:attrNameLst>
                                          <p:attrName>style.visibility</p:attrName>
                                        </p:attrNameLst>
                                      </p:cBhvr>
                                      <p:to>
                                        <p:strVal val="visible"/>
                                      </p:to>
                                    </p:set>
                                    <p:anim calcmode="lin" valueType="num">
                                      <p:cBhvr additive="base">
                                        <p:cTn id="19" dur="500" fill="hold"/>
                                        <p:tgtEl>
                                          <p:spTgt spid="1126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idx="1"/>
          </p:nvPr>
        </p:nvSpPr>
        <p:spPr/>
        <p:txBody>
          <a:bodyPr/>
          <a:lstStyle/>
          <a:p>
            <a:pPr lvl="1" eaLnBrk="1" hangingPunct="1"/>
            <a:r>
              <a:rPr lang="en-US" altLang="zh-CN" sz="3200" dirty="0">
                <a:latin typeface="宋体" charset="-122"/>
                <a:ea typeface="宋体" charset="-122"/>
              </a:rPr>
              <a:t>P(</a:t>
            </a:r>
            <a:r>
              <a:rPr lang="en-US" altLang="zh-CN" sz="3200" dirty="0" err="1">
                <a:latin typeface="宋体" charset="-122"/>
                <a:ea typeface="宋体" charset="-122"/>
              </a:rPr>
              <a:t>h|d</a:t>
            </a:r>
            <a:r>
              <a:rPr lang="en-US" altLang="zh-CN" sz="3200" dirty="0">
                <a:latin typeface="宋体" charset="-122"/>
                <a:ea typeface="宋体" charset="-122"/>
              </a:rPr>
              <a:t>)</a:t>
            </a:r>
            <a:r>
              <a:rPr lang="zh-CN" altLang="en-US" sz="3200" dirty="0">
                <a:latin typeface="宋体" charset="-122"/>
                <a:ea typeface="宋体" charset="-122"/>
              </a:rPr>
              <a:t>随着</a:t>
            </a:r>
            <a:r>
              <a:rPr lang="en-US" altLang="zh-CN" sz="3200" dirty="0">
                <a:latin typeface="宋体" charset="-122"/>
                <a:ea typeface="宋体" charset="-122"/>
              </a:rPr>
              <a:t>P(h)</a:t>
            </a:r>
            <a:r>
              <a:rPr lang="zh-CN" altLang="en-US" sz="3200" dirty="0">
                <a:latin typeface="宋体" charset="-122"/>
                <a:ea typeface="宋体" charset="-122"/>
              </a:rPr>
              <a:t>和</a:t>
            </a:r>
            <a:r>
              <a:rPr lang="en-US" altLang="zh-CN" sz="3200" dirty="0">
                <a:latin typeface="宋体" charset="-122"/>
                <a:ea typeface="宋体" charset="-122"/>
              </a:rPr>
              <a:t>P(</a:t>
            </a:r>
            <a:r>
              <a:rPr lang="en-US" altLang="zh-CN" sz="3200" dirty="0" err="1">
                <a:latin typeface="宋体" charset="-122"/>
                <a:ea typeface="宋体" charset="-122"/>
              </a:rPr>
              <a:t>d|h</a:t>
            </a:r>
            <a:r>
              <a:rPr lang="en-US" altLang="zh-CN" sz="3200" dirty="0">
                <a:latin typeface="宋体" charset="-122"/>
                <a:ea typeface="宋体" charset="-122"/>
              </a:rPr>
              <a:t>)</a:t>
            </a:r>
            <a:r>
              <a:rPr lang="zh-CN" altLang="en-US" sz="3200" dirty="0">
                <a:latin typeface="宋体" charset="-122"/>
                <a:ea typeface="宋体" charset="-122"/>
              </a:rPr>
              <a:t>的增大而增大，随着</a:t>
            </a:r>
            <a:r>
              <a:rPr lang="en-US" altLang="zh-CN" sz="3200" dirty="0">
                <a:latin typeface="宋体" charset="-122"/>
                <a:ea typeface="宋体" charset="-122"/>
              </a:rPr>
              <a:t>P(d)</a:t>
            </a:r>
            <a:r>
              <a:rPr lang="zh-CN" altLang="en-US" sz="3200" dirty="0">
                <a:latin typeface="宋体" charset="-122"/>
                <a:ea typeface="宋体" charset="-122"/>
              </a:rPr>
              <a:t>的增大而减小。</a:t>
            </a:r>
          </a:p>
          <a:p>
            <a:pPr lvl="1" eaLnBrk="1" hangingPunct="1"/>
            <a:endParaRPr lang="zh-CN" altLang="en-US" sz="3200" dirty="0">
              <a:latin typeface="宋体" charset="-122"/>
              <a:ea typeface="宋体" charset="-122"/>
            </a:endParaRPr>
          </a:p>
          <a:p>
            <a:pPr lvl="1" eaLnBrk="1" hangingPunct="1"/>
            <a:r>
              <a:rPr lang="zh-CN" altLang="en-US" sz="3200" dirty="0">
                <a:latin typeface="宋体" charset="-122"/>
                <a:ea typeface="宋体" charset="-122"/>
              </a:rPr>
              <a:t>即如果</a:t>
            </a:r>
            <a:r>
              <a:rPr lang="en-US" altLang="zh-CN" sz="3200" dirty="0">
                <a:latin typeface="宋体" charset="-122"/>
                <a:ea typeface="宋体" charset="-122"/>
              </a:rPr>
              <a:t>d</a:t>
            </a:r>
            <a:r>
              <a:rPr lang="zh-CN" altLang="en-US" sz="3200" dirty="0">
                <a:latin typeface="宋体" charset="-122"/>
                <a:ea typeface="宋体" charset="-122"/>
              </a:rPr>
              <a:t>独立于</a:t>
            </a:r>
            <a:r>
              <a:rPr lang="en-US" altLang="zh-CN" sz="3200" dirty="0">
                <a:latin typeface="宋体" charset="-122"/>
                <a:ea typeface="宋体" charset="-122"/>
              </a:rPr>
              <a:t>h</a:t>
            </a:r>
            <a:r>
              <a:rPr lang="zh-CN" altLang="en-US" sz="3200" dirty="0">
                <a:latin typeface="宋体" charset="-122"/>
                <a:ea typeface="宋体" charset="-122"/>
              </a:rPr>
              <a:t>时被观察到的可能性越大，那么</a:t>
            </a:r>
            <a:r>
              <a:rPr lang="en-US" altLang="zh-CN" sz="3200" dirty="0">
                <a:latin typeface="宋体" charset="-122"/>
                <a:ea typeface="宋体" charset="-122"/>
              </a:rPr>
              <a:t>d</a:t>
            </a:r>
            <a:r>
              <a:rPr lang="zh-CN" altLang="en-US" sz="3200" dirty="0">
                <a:latin typeface="宋体" charset="-122"/>
                <a:ea typeface="宋体" charset="-122"/>
              </a:rPr>
              <a:t>对</a:t>
            </a:r>
            <a:r>
              <a:rPr lang="en-US" altLang="zh-CN" sz="3200" dirty="0">
                <a:latin typeface="宋体" charset="-122"/>
                <a:ea typeface="宋体" charset="-122"/>
              </a:rPr>
              <a:t>h</a:t>
            </a:r>
            <a:r>
              <a:rPr lang="zh-CN" altLang="en-US" sz="3200" dirty="0">
                <a:latin typeface="宋体" charset="-122"/>
                <a:ea typeface="宋体" charset="-122"/>
              </a:rPr>
              <a:t>的支持度越小。</a:t>
            </a:r>
          </a:p>
          <a:p>
            <a:pPr lvl="1" eaLnBrk="1" hangingPunct="1"/>
            <a:endParaRPr lang="zh-CN" altLang="en-US" sz="3200" dirty="0">
              <a:latin typeface="宋体" charset="-122"/>
              <a:ea typeface="宋体" charset="-122"/>
            </a:endParaRPr>
          </a:p>
          <a:p>
            <a:pPr lvl="1" eaLnBrk="1" hangingPunct="1"/>
            <a:r>
              <a:rPr lang="zh-CN" altLang="en-US" sz="3200" dirty="0">
                <a:latin typeface="宋体" charset="-122"/>
                <a:ea typeface="宋体" charset="-122"/>
              </a:rPr>
              <a:t>后验概率是对先验概率的修正。</a:t>
            </a:r>
          </a:p>
        </p:txBody>
      </p:sp>
      <p:sp>
        <p:nvSpPr>
          <p:cNvPr id="4" name="灯片编号占位符 5"/>
          <p:cNvSpPr>
            <a:spLocks noGrp="1"/>
          </p:cNvSpPr>
          <p:nvPr>
            <p:ph type="sldNum" sz="quarter" idx="12"/>
          </p:nvPr>
        </p:nvSpPr>
        <p:spPr/>
        <p:txBody>
          <a:bodyPr/>
          <a:lstStyle/>
          <a:p>
            <a:pPr>
              <a:defRPr/>
            </a:pPr>
            <a:fld id="{66A2D680-DD3F-46DB-97FD-E589173B5F10}" type="slidenum">
              <a:rPr lang="zh-CN" altLang="en-US"/>
              <a:pPr>
                <a:defRPr/>
              </a:pPr>
              <a:t>9</a:t>
            </a:fld>
            <a:endParaRPr lang="en-US"/>
          </a:p>
        </p:txBody>
      </p:sp>
      <p:sp>
        <p:nvSpPr>
          <p:cNvPr id="5" name="Rectangle 3"/>
          <p:cNvSpPr>
            <a:spLocks noGrp="1" noChangeArrowheads="1"/>
          </p:cNvSpPr>
          <p:nvPr>
            <p:ph type="title"/>
          </p:nvPr>
        </p:nvSpPr>
        <p:spPr>
          <a:xfrm>
            <a:off x="1083179" y="257009"/>
            <a:ext cx="6842125" cy="639762"/>
          </a:xfrm>
        </p:spPr>
        <p:txBody>
          <a:bodyPr>
            <a:normAutofit fontScale="90000"/>
          </a:bodyPr>
          <a:lstStyle/>
          <a:p>
            <a:pPr eaLnBrk="1" fontAlgn="auto" hangingPunct="1">
              <a:spcAft>
                <a:spcPts val="0"/>
              </a:spcAft>
              <a:defRPr/>
            </a:pPr>
            <a:r>
              <a:rPr lang="zh-CN" altLang="en-US" sz="4900" b="1" dirty="0">
                <a:sym typeface="Arial" charset="0"/>
              </a:rPr>
              <a:t>后验概率</a:t>
            </a:r>
            <a:endParaRPr lang="zh-CN" sz="4900" b="1" dirty="0">
              <a:sym typeface="Arial" charset="0"/>
            </a:endParaRPr>
          </a:p>
        </p:txBody>
      </p:sp>
    </p:spTree>
    <p:extLst>
      <p:ext uri="{BB962C8B-B14F-4D97-AF65-F5344CB8AC3E}">
        <p14:creationId xmlns:p14="http://schemas.microsoft.com/office/powerpoint/2010/main" val="35399803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290">
                                            <p:txEl>
                                              <p:pRg st="0" end="0"/>
                                            </p:txEl>
                                          </p:spTgt>
                                        </p:tgtEl>
                                        <p:attrNameLst>
                                          <p:attrName>style.visibility</p:attrName>
                                        </p:attrNameLst>
                                      </p:cBhvr>
                                      <p:to>
                                        <p:strVal val="visible"/>
                                      </p:to>
                                    </p:set>
                                    <p:anim calcmode="lin" valueType="num">
                                      <p:cBhvr additive="base">
                                        <p:cTn id="7" dur="500" fill="hold"/>
                                        <p:tgtEl>
                                          <p:spTgt spid="1229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290">
                                            <p:txEl>
                                              <p:pRg st="2" end="2"/>
                                            </p:txEl>
                                          </p:spTgt>
                                        </p:tgtEl>
                                        <p:attrNameLst>
                                          <p:attrName>style.visibility</p:attrName>
                                        </p:attrNameLst>
                                      </p:cBhvr>
                                      <p:to>
                                        <p:strVal val="visible"/>
                                      </p:to>
                                    </p:set>
                                    <p:anim calcmode="lin" valueType="num">
                                      <p:cBhvr additive="base">
                                        <p:cTn id="13" dur="500" fill="hold"/>
                                        <p:tgtEl>
                                          <p:spTgt spid="1229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290">
                                            <p:txEl>
                                              <p:pRg st="4" end="4"/>
                                            </p:txEl>
                                          </p:spTgt>
                                        </p:tgtEl>
                                        <p:attrNameLst>
                                          <p:attrName>style.visibility</p:attrName>
                                        </p:attrNameLst>
                                      </p:cBhvr>
                                      <p:to>
                                        <p:strVal val="visible"/>
                                      </p:to>
                                    </p:set>
                                    <p:anim calcmode="lin" valueType="num">
                                      <p:cBhvr additive="base">
                                        <p:cTn id="19" dur="500" fill="hold"/>
                                        <p:tgtEl>
                                          <p:spTgt spid="12290">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I">
  <a:themeElements>
    <a:clrScheme name="黄色">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自定义 2">
      <a:majorFont>
        <a:latin typeface="Broadway"/>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1485</TotalTime>
  <Words>2343</Words>
  <Application>Microsoft Office PowerPoint</Application>
  <PresentationFormat>全屏显示(4:3)</PresentationFormat>
  <Paragraphs>251</Paragraphs>
  <Slides>36</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4</vt:i4>
      </vt:variant>
      <vt:variant>
        <vt:lpstr>幻灯片标题</vt:lpstr>
      </vt:variant>
      <vt:variant>
        <vt:i4>36</vt:i4>
      </vt:variant>
    </vt:vector>
  </HeadingPairs>
  <TitlesOfParts>
    <vt:vector size="51" baseType="lpstr">
      <vt:lpstr>楷体</vt:lpstr>
      <vt:lpstr>隶书</vt:lpstr>
      <vt:lpstr>宋体</vt:lpstr>
      <vt:lpstr>微软雅黑</vt:lpstr>
      <vt:lpstr>Arial</vt:lpstr>
      <vt:lpstr>Broadway</vt:lpstr>
      <vt:lpstr>Calibri</vt:lpstr>
      <vt:lpstr>Tahoma</vt:lpstr>
      <vt:lpstr>Wingdings</vt:lpstr>
      <vt:lpstr>Wingdings 2</vt:lpstr>
      <vt:lpstr>AI</vt:lpstr>
      <vt:lpstr>Equation.3</vt:lpstr>
      <vt:lpstr>Equation.DSMT4</vt:lpstr>
      <vt:lpstr>Visio</vt:lpstr>
      <vt:lpstr>Equation</vt:lpstr>
      <vt:lpstr>PowerPoint 演示文稿</vt:lpstr>
      <vt:lpstr>PowerPoint 演示文稿</vt:lpstr>
      <vt:lpstr>PowerPoint 演示文稿</vt:lpstr>
      <vt:lpstr>贝叶斯公式</vt:lpstr>
      <vt:lpstr>先验概率</vt:lpstr>
      <vt:lpstr>似然度</vt:lpstr>
      <vt:lpstr>后验概率</vt:lpstr>
      <vt:lpstr>后验概率</vt:lpstr>
      <vt:lpstr>后验概率</vt:lpstr>
      <vt:lpstr>后验概率</vt:lpstr>
      <vt:lpstr>PowerPoint 演示文稿</vt:lpstr>
      <vt:lpstr>贝叶斯最优假设</vt:lpstr>
      <vt:lpstr>极大后验假设</vt:lpstr>
      <vt:lpstr>极大后验假设</vt:lpstr>
      <vt:lpstr>极大似然假设</vt:lpstr>
      <vt:lpstr>PowerPoint 演示文稿</vt:lpstr>
      <vt:lpstr>贝叶斯最优分类器</vt:lpstr>
      <vt:lpstr>贝叶斯最优分类器</vt:lpstr>
      <vt:lpstr>PowerPoint 演示文稿</vt:lpstr>
      <vt:lpstr>贝叶斯分类器示例</vt:lpstr>
      <vt:lpstr>贝叶斯分类器示例</vt:lpstr>
      <vt:lpstr>贝叶斯分类器示例</vt:lpstr>
      <vt:lpstr>贝叶斯分类器</vt:lpstr>
      <vt:lpstr>贝叶斯学习的特点</vt:lpstr>
      <vt:lpstr>PowerPoint 演示文稿</vt:lpstr>
      <vt:lpstr>PowerPoint 演示文稿</vt:lpstr>
      <vt:lpstr>PowerPoint 演示文稿</vt:lpstr>
      <vt:lpstr>PowerPoint 演示文稿</vt:lpstr>
      <vt:lpstr>朴素贝叶斯方法</vt:lpstr>
      <vt:lpstr>PowerPoint 演示文稿</vt:lpstr>
      <vt:lpstr>PowerPoint 演示文稿</vt:lpstr>
      <vt:lpstr>PowerPoint 演示文稿</vt:lpstr>
      <vt:lpstr>PowerPoint 演示文稿</vt:lpstr>
      <vt:lpstr>PowerPoint 演示文稿</vt:lpstr>
      <vt:lpstr>m-估计方法 </vt:lpstr>
      <vt:lpstr>PowerPoint 演示文稿</vt:lpstr>
    </vt:vector>
  </TitlesOfParts>
  <Company>西安交通大学计算机学院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人工智能导论</dc:title>
  <dc:subject>AI</dc:subject>
  <dc:creator>鲍军鹏</dc:creator>
  <cp:lastModifiedBy>csjwei@outlook.com</cp:lastModifiedBy>
  <cp:revision>180</cp:revision>
  <cp:lastPrinted>2015-03-12T14:31:09Z</cp:lastPrinted>
  <dcterms:created xsi:type="dcterms:W3CDTF">2014-12-22T06:08:09Z</dcterms:created>
  <dcterms:modified xsi:type="dcterms:W3CDTF">2023-12-11T13:15:16Z</dcterms:modified>
</cp:coreProperties>
</file>