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9"/>
  </p:notesMasterIdLst>
  <p:handoutMasterIdLst>
    <p:handoutMasterId r:id="rId50"/>
  </p:handoutMasterIdLst>
  <p:sldIdLst>
    <p:sldId id="322" r:id="rId2"/>
    <p:sldId id="323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57" r:id="rId13"/>
    <p:sldId id="358" r:id="rId14"/>
    <p:sldId id="359" r:id="rId15"/>
    <p:sldId id="334" r:id="rId16"/>
    <p:sldId id="360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61" r:id="rId26"/>
    <p:sldId id="343" r:id="rId27"/>
    <p:sldId id="344" r:id="rId28"/>
    <p:sldId id="362" r:id="rId29"/>
    <p:sldId id="363" r:id="rId30"/>
    <p:sldId id="364" r:id="rId31"/>
    <p:sldId id="345" r:id="rId32"/>
    <p:sldId id="346" r:id="rId33"/>
    <p:sldId id="347" r:id="rId34"/>
    <p:sldId id="348" r:id="rId35"/>
    <p:sldId id="365" r:id="rId36"/>
    <p:sldId id="349" r:id="rId37"/>
    <p:sldId id="367" r:id="rId38"/>
    <p:sldId id="368" r:id="rId39"/>
    <p:sldId id="36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70" r:id="rId48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4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4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I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0816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  <a:pPr>
                <a:defRPr/>
              </a:pPr>
              <a:t>12/4/2023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06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4"/>
          <p:cNvSpPr>
            <a:spLocks noGrp="1"/>
          </p:cNvSpPr>
          <p:nvPr>
            <p:ph type="dt" sz="half" idx="10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483B-AC2B-45CF-9B27-B7BCF6B001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3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6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3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8" r:id="rId2"/>
    <p:sldLayoutId id="2147483669" r:id="rId3"/>
    <p:sldLayoutId id="2147483671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楷体" panose="02010609060101010101" pitchFamily="49" charset="-122"/>
        <a:buChar char="★"/>
        <a:defRPr sz="2800" b="1" kern="1200" cap="none" spc="0">
          <a:ln w="1905"/>
          <a:gradFill>
            <a:gsLst>
              <a:gs pos="0">
                <a:schemeClr val="accent6">
                  <a:shade val="20000"/>
                  <a:satMod val="200000"/>
                </a:schemeClr>
              </a:gs>
              <a:gs pos="78000">
                <a:schemeClr val="accent6">
                  <a:tint val="90000"/>
                  <a:shade val="89000"/>
                  <a:satMod val="220000"/>
                </a:schemeClr>
              </a:gs>
              <a:gs pos="100000">
                <a:schemeClr val="accent6">
                  <a:tint val="12000"/>
                  <a:satMod val="255000"/>
                </a:schemeClr>
              </a:gs>
            </a:gsLst>
            <a:lin ang="5400000"/>
          </a:gra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3" name="组合 2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8" name="组合 7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13" name="椭圆 12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22" name="组合 2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3744059" y="1955653"/>
            <a:ext cx="460912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6.1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概述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6.2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决策树学习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6.3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贝叶斯学习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6.4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统计学习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6.5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聚类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6.6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特征选择与表示学习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6.7 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其他学习方法</a:t>
            </a:r>
          </a:p>
        </p:txBody>
      </p:sp>
      <p:sp>
        <p:nvSpPr>
          <p:cNvPr id="28" name="矩形 27"/>
          <p:cNvSpPr/>
          <p:nvPr/>
        </p:nvSpPr>
        <p:spPr>
          <a:xfrm>
            <a:off x="1316543" y="719222"/>
            <a:ext cx="6514907" cy="1015663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zh-CN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第六章	机器学习</a:t>
            </a:r>
          </a:p>
        </p:txBody>
      </p:sp>
      <p:sp>
        <p:nvSpPr>
          <p:cNvPr id="30" name="KSO_Shape"/>
          <p:cNvSpPr>
            <a:spLocks/>
          </p:cNvSpPr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3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b="1" dirty="0"/>
              <a:t>常用的分层聚类算法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04800" y="1357313"/>
            <a:ext cx="8553450" cy="5018087"/>
          </a:xfrm>
        </p:spPr>
        <p:txBody>
          <a:bodyPr>
            <a:normAutofit lnSpcReduction="10000"/>
          </a:bodyPr>
          <a:lstStyle/>
          <a:p>
            <a:r>
              <a:rPr lang="en-US" altLang="zh-CN" sz="2800"/>
              <a:t>Linkage</a:t>
            </a:r>
            <a:r>
              <a:rPr lang="zh-CN" altLang="en-US" sz="2800"/>
              <a:t>算法</a:t>
            </a:r>
            <a:endParaRPr lang="en-US" altLang="zh-CN" sz="2800"/>
          </a:p>
          <a:p>
            <a:pPr lvl="1"/>
            <a:r>
              <a:rPr lang="zh-CN" altLang="en-US" sz="2400"/>
              <a:t>只能聚类凸集数据，其时间复杂度为</a:t>
            </a:r>
            <a:r>
              <a:rPr lang="en-US" altLang="zh-CN" sz="2400"/>
              <a:t>O(N</a:t>
            </a:r>
            <a:r>
              <a:rPr lang="en-US" altLang="zh-CN" sz="2400" baseline="30000"/>
              <a:t>2</a:t>
            </a:r>
            <a:r>
              <a:rPr lang="en-US" altLang="zh-CN" sz="2400"/>
              <a:t>)</a:t>
            </a:r>
            <a:r>
              <a:rPr lang="zh-CN" altLang="en-US" sz="2400"/>
              <a:t>，其中</a:t>
            </a:r>
            <a:r>
              <a:rPr lang="en-US" altLang="zh-CN" sz="2400"/>
              <a:t>N</a:t>
            </a:r>
            <a:r>
              <a:rPr lang="zh-CN" altLang="en-US" sz="2400"/>
              <a:t>为数据个数。</a:t>
            </a:r>
            <a:endParaRPr lang="en-US" altLang="zh-CN" sz="2400"/>
          </a:p>
          <a:p>
            <a:r>
              <a:rPr lang="en-US" altLang="zh-CN" sz="2800"/>
              <a:t>CURE</a:t>
            </a:r>
            <a:r>
              <a:rPr lang="zh-CN" altLang="en-US" sz="2800"/>
              <a:t>算法</a:t>
            </a:r>
            <a:endParaRPr lang="en-US" altLang="zh-CN" sz="2800"/>
          </a:p>
          <a:p>
            <a:pPr lvl="1"/>
            <a:r>
              <a:rPr lang="zh-CN" altLang="en-US" sz="2400"/>
              <a:t>可以聚类任意形状的数据集，但是不能处理具有分类属性的数据。</a:t>
            </a:r>
            <a:endParaRPr lang="en-US" altLang="zh-CN" sz="2400"/>
          </a:p>
          <a:p>
            <a:r>
              <a:rPr lang="en-US" altLang="zh-CN" sz="2800"/>
              <a:t>CHAMELEON</a:t>
            </a:r>
            <a:r>
              <a:rPr lang="zh-CN" altLang="en-US" sz="2800"/>
              <a:t>算法</a:t>
            </a:r>
            <a:endParaRPr lang="en-US" altLang="zh-CN" sz="2800"/>
          </a:p>
          <a:p>
            <a:pPr lvl="1"/>
            <a:r>
              <a:rPr lang="zh-CN" altLang="en-US" sz="2400"/>
              <a:t>可以聚类任意形状的数据集</a:t>
            </a:r>
            <a:endParaRPr lang="en-US" altLang="zh-CN" sz="2400"/>
          </a:p>
          <a:p>
            <a:r>
              <a:rPr lang="en-US" altLang="zh-CN" sz="2800"/>
              <a:t>BIRCH</a:t>
            </a:r>
            <a:r>
              <a:rPr lang="zh-CN" altLang="en-US" sz="2800"/>
              <a:t>算法</a:t>
            </a:r>
            <a:endParaRPr lang="en-US" altLang="zh-CN" sz="2800"/>
          </a:p>
          <a:p>
            <a:pPr lvl="1"/>
            <a:r>
              <a:rPr lang="zh-CN" altLang="en-US" sz="2400"/>
              <a:t>最少只扫描一遍数据集，时间复杂度为</a:t>
            </a:r>
            <a:r>
              <a:rPr lang="en-US" altLang="zh-CN" sz="2400"/>
              <a:t>O(N)</a:t>
            </a:r>
            <a:r>
              <a:rPr lang="zh-CN" altLang="en-US" sz="2400"/>
              <a:t>。</a:t>
            </a:r>
            <a:endParaRPr lang="en-US" altLang="zh-CN" sz="2400"/>
          </a:p>
          <a:p>
            <a:pPr lvl="1"/>
            <a:r>
              <a:rPr lang="zh-CN" altLang="en-US" sz="2400"/>
              <a:t>所以非常适合于大规模数据的聚类。</a:t>
            </a:r>
            <a:endParaRPr lang="en-US" altLang="zh-CN" sz="2400"/>
          </a:p>
          <a:p>
            <a:pPr lvl="1"/>
            <a:r>
              <a:rPr lang="zh-CN" altLang="en-US" sz="2400"/>
              <a:t>但是难以聚类非凸数据集。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48742-BC32-4192-A2C8-C3B2FABCB62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98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Linkage</a:t>
            </a:r>
            <a:r>
              <a:rPr lang="zh-CN" altLang="en-US" b="1" dirty="0"/>
              <a:t>算法</a:t>
            </a:r>
          </a:p>
        </p:txBody>
      </p:sp>
      <p:sp>
        <p:nvSpPr>
          <p:cNvPr id="512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Linkage</a:t>
            </a:r>
            <a:r>
              <a:rPr lang="zh-CN" altLang="en-US" sz="2400" dirty="0"/>
              <a:t>算法一般用距离定义相似度。在合并或者分裂簇的时候，主要考虑簇间距离。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单链（</a:t>
            </a:r>
            <a:r>
              <a:rPr lang="en-US" altLang="zh-CN" sz="2400" dirty="0"/>
              <a:t>Single Link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算子</a:t>
            </a:r>
            <a:r>
              <a:rPr lang="en-US" altLang="zh-CN" sz="2000" dirty="0"/>
              <a:t>L</a:t>
            </a:r>
            <a:r>
              <a:rPr lang="zh-CN" altLang="en-US" sz="2000" dirty="0"/>
              <a:t>取极小化算子，即两个簇的距离等于两簇最近两个点间的距离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均链（</a:t>
            </a:r>
            <a:r>
              <a:rPr lang="en-US" altLang="zh-CN" sz="2400" dirty="0"/>
              <a:t>Average Link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算子</a:t>
            </a:r>
            <a:r>
              <a:rPr lang="en-US" altLang="zh-CN" sz="2000" dirty="0"/>
              <a:t>L</a:t>
            </a:r>
            <a:r>
              <a:rPr lang="zh-CN" altLang="en-US" sz="2000" dirty="0"/>
              <a:t>取平均算子，即两个簇的距离等于两簇点间距离的平均值</a:t>
            </a:r>
            <a:endParaRPr lang="en-US" altLang="zh-CN" sz="2000" dirty="0"/>
          </a:p>
          <a:p>
            <a:pPr>
              <a:lnSpc>
                <a:spcPct val="110000"/>
              </a:lnSpc>
            </a:pPr>
            <a:r>
              <a:rPr lang="zh-CN" altLang="en-US" sz="2400" dirty="0"/>
              <a:t>全链（</a:t>
            </a:r>
            <a:r>
              <a:rPr lang="en-US" altLang="zh-CN" sz="2400" dirty="0"/>
              <a:t>Complete Link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000" dirty="0"/>
              <a:t>算子</a:t>
            </a:r>
            <a:r>
              <a:rPr lang="en-US" altLang="zh-CN" sz="2000" dirty="0"/>
              <a:t>L</a:t>
            </a:r>
            <a:r>
              <a:rPr lang="zh-CN" altLang="en-US" sz="2000" dirty="0"/>
              <a:t>取极大化算子，即两个簇的距离等于两簇最远两个点间的距离</a:t>
            </a:r>
          </a:p>
          <a:p>
            <a:pPr>
              <a:lnSpc>
                <a:spcPct val="110000"/>
              </a:lnSpc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6BB812-4907-43B1-ACF1-AE269E83446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610507"/>
              </p:ext>
            </p:extLst>
          </p:nvPr>
        </p:nvGraphicFramePr>
        <p:xfrm>
          <a:off x="2255838" y="2605817"/>
          <a:ext cx="4673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2200" imgH="215900" progId="Equation.3">
                  <p:embed/>
                </p:oleObj>
              </mc:Choice>
              <mc:Fallback>
                <p:oleObj name="Equation" r:id="rId2" imgW="2362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2605817"/>
                        <a:ext cx="46736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4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Slink</a:t>
            </a:r>
            <a:r>
              <a:rPr lang="zh-CN" altLang="en-US" b="1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42390"/>
          </a:xfrm>
        </p:spPr>
        <p:txBody>
          <a:bodyPr/>
          <a:lstStyle/>
          <a:p>
            <a:r>
              <a:rPr lang="zh-CN" altLang="en-US" sz="2400" dirty="0"/>
              <a:t>单链（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Single Link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算子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取极小化算子，即两个簇的距离等于两簇最近两个点间的距离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979712" y="3083362"/>
            <a:ext cx="5040560" cy="31107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28" descr="5%"/>
          <p:cNvSpPr>
            <a:spLocks/>
          </p:cNvSpPr>
          <p:nvPr/>
        </p:nvSpPr>
        <p:spPr bwMode="auto">
          <a:xfrm rot="16200000">
            <a:off x="1866514" y="3704765"/>
            <a:ext cx="2194560" cy="1382712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 rot="16200000">
            <a:off x="3331618" y="4678061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 rot="16200000">
            <a:off x="3255418" y="3763661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 rot="16200000">
            <a:off x="2417218" y="4312301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 rot="16200000">
            <a:off x="3482430" y="4127516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6" name="Freeform 33" descr="5%"/>
          <p:cNvSpPr>
            <a:spLocks/>
          </p:cNvSpPr>
          <p:nvPr/>
        </p:nvSpPr>
        <p:spPr bwMode="auto">
          <a:xfrm rot="5400000" flipV="1">
            <a:off x="4756558" y="3557921"/>
            <a:ext cx="2194560" cy="1676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 rot="5400000" flipV="1">
            <a:off x="6455818" y="3946541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 rot="5400000" flipV="1">
            <a:off x="5095330" y="3944636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 rot="5400000" flipV="1">
            <a:off x="5617618" y="4678061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 rot="5400000" flipV="1">
            <a:off x="5617618" y="3489341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V="1">
            <a:off x="3567838" y="3938921"/>
            <a:ext cx="1524000" cy="18288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85793" y="5602349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C1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1624" y="5604685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C2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3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Clink</a:t>
            </a:r>
            <a:r>
              <a:rPr lang="zh-CN" altLang="en-US" b="1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83162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全链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Complete Link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算子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取极大化算子，即两个簇的距离等于两簇最远两个点间的距离</a:t>
            </a:r>
          </a:p>
          <a:p>
            <a:pPr marL="457200" lvl="1" indent="0">
              <a:buNone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990212" y="3083362"/>
            <a:ext cx="5040560" cy="311074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28" descr="5%"/>
          <p:cNvSpPr>
            <a:spLocks/>
          </p:cNvSpPr>
          <p:nvPr/>
        </p:nvSpPr>
        <p:spPr bwMode="auto">
          <a:xfrm rot="16200000">
            <a:off x="1866514" y="3704765"/>
            <a:ext cx="2194560" cy="1382712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 rot="16200000">
            <a:off x="3331618" y="4678061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 rot="16200000">
            <a:off x="3255418" y="3763661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 rot="16200000">
            <a:off x="2417218" y="4312301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 rot="16200000">
            <a:off x="3482430" y="4127516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6" name="Freeform 33" descr="5%"/>
          <p:cNvSpPr>
            <a:spLocks/>
          </p:cNvSpPr>
          <p:nvPr/>
        </p:nvSpPr>
        <p:spPr bwMode="auto">
          <a:xfrm rot="5400000" flipV="1">
            <a:off x="4756558" y="3557921"/>
            <a:ext cx="2194560" cy="16764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 rot="5400000" flipV="1">
            <a:off x="6455818" y="3946541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 rot="5400000" flipV="1">
            <a:off x="5095330" y="3944636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 rot="5400000" flipV="1">
            <a:off x="5617618" y="4678061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 rot="5400000" flipV="1">
            <a:off x="5617618" y="3489341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685793" y="5602349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C1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1624" y="5604685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C2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38"/>
          <p:cNvSpPr>
            <a:spLocks noChangeShapeType="1"/>
          </p:cNvSpPr>
          <p:nvPr/>
        </p:nvSpPr>
        <p:spPr bwMode="auto">
          <a:xfrm flipV="1">
            <a:off x="2501038" y="4028455"/>
            <a:ext cx="3962400" cy="27432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1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3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Alink</a:t>
            </a:r>
            <a:r>
              <a:rPr lang="zh-CN" altLang="en-US" b="1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83162"/>
          </a:xfrm>
        </p:spPr>
        <p:txBody>
          <a:bodyPr/>
          <a:lstStyle/>
          <a:p>
            <a:r>
              <a:rPr lang="zh-CN" altLang="en-US" sz="2400" dirty="0">
                <a:latin typeface="+mn-ea"/>
              </a:rPr>
              <a:t>均链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Average Link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算子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取平均算子，即两个簇的距离等于两簇点间距离的平均值</a:t>
            </a:r>
          </a:p>
          <a:p>
            <a:pPr marL="457200" lvl="1" indent="0">
              <a:buNone/>
            </a:pP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123728" y="2804971"/>
            <a:ext cx="4680520" cy="269786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28" descr="5%"/>
          <p:cNvSpPr>
            <a:spLocks/>
          </p:cNvSpPr>
          <p:nvPr/>
        </p:nvSpPr>
        <p:spPr bwMode="auto">
          <a:xfrm rot="16200000">
            <a:off x="1986750" y="3301177"/>
            <a:ext cx="1995055" cy="1382712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 rot="16200000">
            <a:off x="3352101" y="4374226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 rot="16200000">
            <a:off x="3275901" y="3459826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2" name="Oval 31"/>
          <p:cNvSpPr>
            <a:spLocks noChangeArrowheads="1"/>
          </p:cNvSpPr>
          <p:nvPr/>
        </p:nvSpPr>
        <p:spPr bwMode="auto">
          <a:xfrm rot="16200000">
            <a:off x="2437701" y="4008466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3" name="Oval 32"/>
          <p:cNvSpPr>
            <a:spLocks noChangeArrowheads="1"/>
          </p:cNvSpPr>
          <p:nvPr/>
        </p:nvSpPr>
        <p:spPr bwMode="auto">
          <a:xfrm rot="16200000">
            <a:off x="3502913" y="3823681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4" name="Freeform 33" descr="5%"/>
          <p:cNvSpPr>
            <a:spLocks/>
          </p:cNvSpPr>
          <p:nvPr/>
        </p:nvSpPr>
        <p:spPr bwMode="auto">
          <a:xfrm rot="5400000" flipV="1">
            <a:off x="4800594" y="3230533"/>
            <a:ext cx="1995054" cy="1524000"/>
          </a:xfrm>
          <a:custGeom>
            <a:avLst/>
            <a:gdLst>
              <a:gd name="T0" fmla="*/ 2147483646 w 598"/>
              <a:gd name="T1" fmla="*/ 2147483646 h 652"/>
              <a:gd name="T2" fmla="*/ 2147483646 w 598"/>
              <a:gd name="T3" fmla="*/ 0 h 652"/>
              <a:gd name="T4" fmla="*/ 2147483646 w 598"/>
              <a:gd name="T5" fmla="*/ 2147483646 h 652"/>
              <a:gd name="T6" fmla="*/ 2147483646 w 598"/>
              <a:gd name="T7" fmla="*/ 2147483646 h 652"/>
              <a:gd name="T8" fmla="*/ 2147483646 w 598"/>
              <a:gd name="T9" fmla="*/ 2147483646 h 652"/>
              <a:gd name="T10" fmla="*/ 2147483646 w 598"/>
              <a:gd name="T11" fmla="*/ 2147483646 h 652"/>
              <a:gd name="T12" fmla="*/ 2147483646 w 598"/>
              <a:gd name="T13" fmla="*/ 2147483646 h 652"/>
              <a:gd name="T14" fmla="*/ 2147483646 w 598"/>
              <a:gd name="T15" fmla="*/ 2147483646 h 652"/>
              <a:gd name="T16" fmla="*/ 2147483646 w 598"/>
              <a:gd name="T17" fmla="*/ 2147483646 h 652"/>
              <a:gd name="T18" fmla="*/ 2147483646 w 598"/>
              <a:gd name="T19" fmla="*/ 2147483646 h 652"/>
              <a:gd name="T20" fmla="*/ 2147483646 w 598"/>
              <a:gd name="T21" fmla="*/ 2147483646 h 652"/>
              <a:gd name="T22" fmla="*/ 2147483646 w 598"/>
              <a:gd name="T23" fmla="*/ 2147483646 h 652"/>
              <a:gd name="T24" fmla="*/ 2147483646 w 598"/>
              <a:gd name="T25" fmla="*/ 2147483646 h 652"/>
              <a:gd name="T26" fmla="*/ 2147483646 w 598"/>
              <a:gd name="T27" fmla="*/ 2147483646 h 652"/>
              <a:gd name="T28" fmla="*/ 2147483646 w 598"/>
              <a:gd name="T29" fmla="*/ 2147483646 h 652"/>
              <a:gd name="T30" fmla="*/ 2147483646 w 598"/>
              <a:gd name="T31" fmla="*/ 2147483646 h 652"/>
              <a:gd name="T32" fmla="*/ 2147483646 w 598"/>
              <a:gd name="T33" fmla="*/ 2147483646 h 652"/>
              <a:gd name="T34" fmla="*/ 2147483646 w 598"/>
              <a:gd name="T35" fmla="*/ 2147483646 h 652"/>
              <a:gd name="T36" fmla="*/ 2147483646 w 598"/>
              <a:gd name="T37" fmla="*/ 2147483646 h 652"/>
              <a:gd name="T38" fmla="*/ 2147483646 w 598"/>
              <a:gd name="T39" fmla="*/ 2147483646 h 652"/>
              <a:gd name="T40" fmla="*/ 2147483646 w 598"/>
              <a:gd name="T41" fmla="*/ 2147483646 h 652"/>
              <a:gd name="T42" fmla="*/ 2147483646 w 598"/>
              <a:gd name="T43" fmla="*/ 2147483646 h 652"/>
              <a:gd name="T44" fmla="*/ 2147483646 w 598"/>
              <a:gd name="T45" fmla="*/ 2147483646 h 652"/>
              <a:gd name="T46" fmla="*/ 2147483646 w 598"/>
              <a:gd name="T47" fmla="*/ 2147483646 h 652"/>
              <a:gd name="T48" fmla="*/ 2147483646 w 598"/>
              <a:gd name="T49" fmla="*/ 2147483646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Oval 34"/>
          <p:cNvSpPr>
            <a:spLocks noChangeArrowheads="1"/>
          </p:cNvSpPr>
          <p:nvPr/>
        </p:nvSpPr>
        <p:spPr bwMode="auto">
          <a:xfrm rot="5400000" flipV="1">
            <a:off x="6364580" y="3671656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6" name="Oval 35"/>
          <p:cNvSpPr>
            <a:spLocks noChangeArrowheads="1"/>
          </p:cNvSpPr>
          <p:nvPr/>
        </p:nvSpPr>
        <p:spPr bwMode="auto">
          <a:xfrm rot="5400000" flipV="1">
            <a:off x="5115813" y="3642706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7" name="Oval 36"/>
          <p:cNvSpPr>
            <a:spLocks noChangeArrowheads="1"/>
          </p:cNvSpPr>
          <p:nvPr/>
        </p:nvSpPr>
        <p:spPr bwMode="auto">
          <a:xfrm rot="5400000" flipV="1">
            <a:off x="5638101" y="4374226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8" name="Oval 37"/>
          <p:cNvSpPr>
            <a:spLocks noChangeArrowheads="1"/>
          </p:cNvSpPr>
          <p:nvPr/>
        </p:nvSpPr>
        <p:spPr bwMode="auto">
          <a:xfrm rot="5400000" flipV="1">
            <a:off x="5638101" y="3185506"/>
            <a:ext cx="9144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>
            <a:off x="3435921" y="4366606"/>
            <a:ext cx="2209800" cy="9144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 flipV="1">
            <a:off x="3435921" y="3726526"/>
            <a:ext cx="1676400" cy="64008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V="1">
            <a:off x="3435921" y="3269326"/>
            <a:ext cx="2209800" cy="109728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 flipV="1">
            <a:off x="3435921" y="3726526"/>
            <a:ext cx="3048000" cy="64008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>
            <a:off x="3588321" y="3909406"/>
            <a:ext cx="2057400" cy="54864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3588321" y="3726526"/>
            <a:ext cx="1524000" cy="18288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flipV="1">
            <a:off x="3588321" y="3269326"/>
            <a:ext cx="2057400" cy="64008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 flipV="1">
            <a:off x="3588321" y="3726526"/>
            <a:ext cx="2895600" cy="18288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2521521" y="4000846"/>
            <a:ext cx="31242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V="1">
            <a:off x="2521521" y="3726526"/>
            <a:ext cx="3962400" cy="27432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 flipV="1">
            <a:off x="2521521" y="3269326"/>
            <a:ext cx="3124200" cy="73152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 flipV="1">
            <a:off x="2521521" y="3726526"/>
            <a:ext cx="2590800" cy="27432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3359721" y="3452206"/>
            <a:ext cx="2286000" cy="100584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359721" y="3452206"/>
            <a:ext cx="1752600" cy="27432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V="1">
            <a:off x="3359721" y="3269326"/>
            <a:ext cx="2286000" cy="18288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359721" y="3481156"/>
            <a:ext cx="3124200" cy="27432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706276" y="5020362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C1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32107" y="5022698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C2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8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b="1" dirty="0"/>
              <a:t>SLINK</a:t>
            </a:r>
            <a:r>
              <a:rPr lang="zh-CN" altLang="en-US" b="1" dirty="0"/>
              <a:t>算法的步骤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第一步 以每个数据点为一个簇，并将其放入有效簇集合中；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第二步 计算有效簇集合中任意两簇之间的距离，然后将其按升序排列成簇间距离队列；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第三步 如果距离队列首位的两个簇均为有效簇，则将二者合并为一个簇（即合并距离最小的两个簇），并把新簇放入有效簇集中，把两个旧簇删除；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第四步 删除距离队列的首位；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第五步 如果距离队列非空，则转至第三步，否则执行下一步；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第六步 如果有效簇集中簇数大于预期簇数</a:t>
            </a:r>
            <a:r>
              <a:rPr lang="en-US" altLang="zh-CN" sz="2400" dirty="0">
                <a:solidFill>
                  <a:schemeClr val="tx1"/>
                </a:solidFill>
              </a:rPr>
              <a:t>k</a:t>
            </a:r>
            <a:r>
              <a:rPr lang="zh-CN" altLang="en-US" sz="2400" dirty="0">
                <a:solidFill>
                  <a:schemeClr val="tx1"/>
                </a:solidFill>
              </a:rPr>
              <a:t>，则转至第二步，否则算法结束。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91A91-877B-4DC9-BF81-7C99F5B540D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4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5290" y="1515147"/>
            <a:ext cx="4248719" cy="3921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2024212" y="5436815"/>
            <a:ext cx="96361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嵌套类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6259997" y="6035934"/>
            <a:ext cx="10801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聚类树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398" name="Group 5"/>
          <p:cNvGrpSpPr>
            <a:grpSpLocks/>
          </p:cNvGrpSpPr>
          <p:nvPr/>
        </p:nvGrpSpPr>
        <p:grpSpPr bwMode="auto">
          <a:xfrm>
            <a:off x="835025" y="1995489"/>
            <a:ext cx="3055938" cy="2747962"/>
            <a:chOff x="471" y="1117"/>
            <a:chExt cx="1925" cy="1731"/>
          </a:xfrm>
        </p:grpSpPr>
        <p:sp>
          <p:nvSpPr>
            <p:cNvPr id="5942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zh-CN" sz="2200" b="1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1400" b="1" dirty="0"/>
            </a:p>
          </p:txBody>
        </p:sp>
        <p:sp>
          <p:nvSpPr>
            <p:cNvPr id="5943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zh-CN" sz="2200" b="1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1400" b="1" dirty="0"/>
            </a:p>
          </p:txBody>
        </p:sp>
        <p:sp>
          <p:nvSpPr>
            <p:cNvPr id="5943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zh-CN" sz="2200" b="1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sz="1400" b="1" dirty="0"/>
            </a:p>
          </p:txBody>
        </p:sp>
        <p:sp>
          <p:nvSpPr>
            <p:cNvPr id="5943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zh-CN" sz="2200" b="1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 sz="1400" b="1" dirty="0"/>
            </a:p>
          </p:txBody>
        </p:sp>
        <p:sp>
          <p:nvSpPr>
            <p:cNvPr id="5943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zh-CN" sz="2200" b="1" dirty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sz="1400" b="1" dirty="0"/>
            </a:p>
          </p:txBody>
        </p:sp>
        <p:sp>
          <p:nvSpPr>
            <p:cNvPr id="5943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zh-CN" sz="2200" b="1" dirty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zh-CN" sz="1400" b="1" dirty="0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2582865" y="3086100"/>
            <a:ext cx="1423987" cy="914400"/>
            <a:chOff x="1572" y="1804"/>
            <a:chExt cx="897" cy="576"/>
          </a:xfrm>
        </p:grpSpPr>
        <p:sp>
          <p:nvSpPr>
            <p:cNvPr id="5942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1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zh-CN" sz="2200" b="1" dirty="0">
                  <a:solidFill>
                    <a:srgbClr val="FF0000"/>
                  </a:solidFill>
                </a:rPr>
                <a:t>1</a:t>
              </a:r>
              <a:endParaRPr lang="en-US" altLang="zh-CN" sz="1400" b="1" dirty="0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14365" y="2711450"/>
            <a:ext cx="1735137" cy="1106488"/>
            <a:chOff x="332" y="1568"/>
            <a:chExt cx="1093" cy="697"/>
          </a:xfrm>
        </p:grpSpPr>
        <p:sp>
          <p:nvSpPr>
            <p:cNvPr id="5942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1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zh-CN" sz="2200" b="1" dirty="0">
                  <a:solidFill>
                    <a:srgbClr val="FF0000"/>
                  </a:solidFill>
                </a:rPr>
                <a:t>2</a:t>
              </a:r>
              <a:endParaRPr lang="en-US" altLang="zh-CN" sz="1400" b="1" dirty="0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31813" y="2293938"/>
            <a:ext cx="3675062" cy="2097088"/>
            <a:chOff x="280" y="1305"/>
            <a:chExt cx="2315" cy="1321"/>
          </a:xfrm>
        </p:grpSpPr>
        <p:sp>
          <p:nvSpPr>
            <p:cNvPr id="5942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1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zh-CN" sz="2200" b="1" dirty="0">
                  <a:solidFill>
                    <a:srgbClr val="FF0000"/>
                  </a:solidFill>
                </a:rPr>
                <a:t>3</a:t>
              </a:r>
              <a:endParaRPr lang="en-US" altLang="zh-CN" sz="1400" b="1" dirty="0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469902" y="2173290"/>
            <a:ext cx="3795713" cy="2871787"/>
            <a:chOff x="241" y="1229"/>
            <a:chExt cx="2391" cy="1809"/>
          </a:xfrm>
        </p:grpSpPr>
        <p:sp>
          <p:nvSpPr>
            <p:cNvPr id="5942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1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zh-CN" sz="2200" b="1" dirty="0">
                  <a:solidFill>
                    <a:srgbClr val="FF0000"/>
                  </a:solidFill>
                </a:rPr>
                <a:t>4</a:t>
              </a:r>
              <a:endParaRPr lang="en-US" altLang="zh-CN" sz="1400" b="1" dirty="0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395290" y="1770063"/>
            <a:ext cx="4003675" cy="3530600"/>
            <a:chOff x="194" y="975"/>
            <a:chExt cx="2522" cy="2224"/>
          </a:xfrm>
        </p:grpSpPr>
        <p:sp>
          <p:nvSpPr>
            <p:cNvPr id="5941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1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buNone/>
              </a:pPr>
              <a:r>
                <a:rPr lang="en-US" altLang="zh-CN" sz="2200" b="1" dirty="0">
                  <a:solidFill>
                    <a:srgbClr val="FF0000"/>
                  </a:solidFill>
                </a:rPr>
                <a:t>5</a:t>
              </a:r>
              <a:endParaRPr lang="en-US" altLang="zh-CN" sz="1400" b="1" dirty="0"/>
            </a:p>
          </p:txBody>
        </p:sp>
        <p:sp>
          <p:nvSpPr>
            <p:cNvPr id="5941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9404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2" y="3400677"/>
            <a:ext cx="4087813" cy="255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5" name="Picture 34" descr="ScreenHunter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35" y="1340768"/>
            <a:ext cx="3960779" cy="198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6" name="Oval 36"/>
          <p:cNvSpPr>
            <a:spLocks noChangeArrowheads="1"/>
          </p:cNvSpPr>
          <p:nvPr/>
        </p:nvSpPr>
        <p:spPr bwMode="auto">
          <a:xfrm>
            <a:off x="8101015" y="2061618"/>
            <a:ext cx="574675" cy="215900"/>
          </a:xfrm>
          <a:prstGeom prst="ellipse">
            <a:avLst/>
          </a:prstGeom>
          <a:solidFill>
            <a:schemeClr val="accent2">
              <a:alpha val="61176"/>
            </a:schemeClr>
          </a:solidFill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76517" name="Line 37"/>
          <p:cNvSpPr>
            <a:spLocks noChangeShapeType="1"/>
          </p:cNvSpPr>
          <p:nvPr/>
        </p:nvSpPr>
        <p:spPr bwMode="auto">
          <a:xfrm flipH="1">
            <a:off x="4932363" y="2206079"/>
            <a:ext cx="31686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18" name="Line 38"/>
          <p:cNvSpPr>
            <a:spLocks noChangeShapeType="1"/>
          </p:cNvSpPr>
          <p:nvPr/>
        </p:nvSpPr>
        <p:spPr bwMode="auto">
          <a:xfrm flipV="1">
            <a:off x="8388350" y="1556792"/>
            <a:ext cx="0" cy="504826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2" name="Line 42"/>
          <p:cNvSpPr>
            <a:spLocks noChangeShapeType="1"/>
          </p:cNvSpPr>
          <p:nvPr/>
        </p:nvSpPr>
        <p:spPr bwMode="auto">
          <a:xfrm flipH="1">
            <a:off x="2339975" y="3933826"/>
            <a:ext cx="647700" cy="50323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3" name="Line 43"/>
          <p:cNvSpPr>
            <a:spLocks noChangeShapeType="1"/>
          </p:cNvSpPr>
          <p:nvPr/>
        </p:nvSpPr>
        <p:spPr bwMode="auto">
          <a:xfrm flipH="1" flipV="1">
            <a:off x="1979613" y="3213101"/>
            <a:ext cx="647700" cy="360364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4" name="Line 44"/>
          <p:cNvSpPr>
            <a:spLocks noChangeShapeType="1"/>
          </p:cNvSpPr>
          <p:nvPr/>
        </p:nvSpPr>
        <p:spPr bwMode="auto">
          <a:xfrm flipH="1" flipV="1">
            <a:off x="3276600" y="2205038"/>
            <a:ext cx="215900" cy="1152526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8" name="Line 48"/>
          <p:cNvSpPr>
            <a:spLocks noChangeShapeType="1"/>
          </p:cNvSpPr>
          <p:nvPr/>
        </p:nvSpPr>
        <p:spPr bwMode="auto">
          <a:xfrm flipH="1" flipV="1">
            <a:off x="971552" y="2997200"/>
            <a:ext cx="1584325" cy="6477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9" name="Line 49"/>
          <p:cNvSpPr>
            <a:spLocks noChangeShapeType="1"/>
          </p:cNvSpPr>
          <p:nvPr/>
        </p:nvSpPr>
        <p:spPr bwMode="auto">
          <a:xfrm flipH="1" flipV="1">
            <a:off x="971552" y="2924176"/>
            <a:ext cx="792163" cy="2174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0" name="Line 50"/>
          <p:cNvSpPr>
            <a:spLocks noChangeShapeType="1"/>
          </p:cNvSpPr>
          <p:nvPr/>
        </p:nvSpPr>
        <p:spPr bwMode="auto">
          <a:xfrm flipH="1">
            <a:off x="900113" y="2133600"/>
            <a:ext cx="2159000" cy="71913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1" name="Line 51"/>
          <p:cNvSpPr>
            <a:spLocks noChangeShapeType="1"/>
          </p:cNvSpPr>
          <p:nvPr/>
        </p:nvSpPr>
        <p:spPr bwMode="auto">
          <a:xfrm flipH="1" flipV="1">
            <a:off x="971550" y="3068638"/>
            <a:ext cx="1079500" cy="129698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2" name="Line 52"/>
          <p:cNvSpPr>
            <a:spLocks noChangeShapeType="1"/>
          </p:cNvSpPr>
          <p:nvPr/>
        </p:nvSpPr>
        <p:spPr bwMode="auto">
          <a:xfrm flipH="1" flipV="1">
            <a:off x="1908175" y="3284538"/>
            <a:ext cx="287338" cy="1152526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/>
              <a:t>SLINK</a:t>
            </a:r>
            <a:r>
              <a:rPr lang="zh-CN" altLang="en-US" b="1" dirty="0"/>
              <a:t>算法示例</a:t>
            </a:r>
          </a:p>
        </p:txBody>
      </p:sp>
      <p:sp>
        <p:nvSpPr>
          <p:cNvPr id="276515" name="Text Box 35"/>
          <p:cNvSpPr txBox="1">
            <a:spLocks noChangeArrowheads="1"/>
          </p:cNvSpPr>
          <p:nvPr/>
        </p:nvSpPr>
        <p:spPr bwMode="auto">
          <a:xfrm>
            <a:off x="215635" y="4088011"/>
            <a:ext cx="8701087" cy="2308324"/>
          </a:xfrm>
          <a:prstGeom prst="rect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i="1" dirty="0" err="1">
                <a:solidFill>
                  <a:schemeClr val="tx1"/>
                </a:solidFill>
                <a:latin typeface="Arial" pitchFamily="34" charset="0"/>
              </a:rPr>
              <a:t>Dist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({3,6},{2,5}) = min(</a:t>
            </a:r>
            <a:r>
              <a:rPr lang="en-US" altLang="zh-CN" sz="2400" i="1" dirty="0" err="1">
                <a:solidFill>
                  <a:schemeClr val="tx1"/>
                </a:solidFill>
                <a:latin typeface="Arial" pitchFamily="34" charset="0"/>
              </a:rPr>
              <a:t>dist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(3,2), </a:t>
            </a:r>
            <a:r>
              <a:rPr lang="en-US" altLang="zh-CN" sz="2400" i="1" dirty="0" err="1">
                <a:solidFill>
                  <a:schemeClr val="tx1"/>
                </a:solidFill>
                <a:latin typeface="Arial" pitchFamily="34" charset="0"/>
              </a:rPr>
              <a:t>dist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(6,2), </a:t>
            </a:r>
            <a:r>
              <a:rPr lang="en-US" altLang="zh-CN" sz="2400" i="1" dirty="0" err="1">
                <a:solidFill>
                  <a:schemeClr val="tx1"/>
                </a:solidFill>
                <a:latin typeface="Arial" pitchFamily="34" charset="0"/>
              </a:rPr>
              <a:t>dist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(3,5), </a:t>
            </a:r>
            <a:r>
              <a:rPr lang="en-US" altLang="zh-CN" sz="2400" i="1" dirty="0" err="1">
                <a:solidFill>
                  <a:schemeClr val="tx1"/>
                </a:solidFill>
                <a:latin typeface="Arial" pitchFamily="34" charset="0"/>
              </a:rPr>
              <a:t>dist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(6,5))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                          = min(0.15,0.25,0.28,0.39)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                          = 0.15</a:t>
            </a:r>
          </a:p>
          <a:p>
            <a:pPr eaLnBrk="1" hangingPunct="1">
              <a:buNone/>
            </a:pPr>
            <a:r>
              <a:rPr lang="en-US" altLang="zh-CN" sz="2400" i="1" dirty="0" err="1">
                <a:solidFill>
                  <a:schemeClr val="tx1"/>
                </a:solidFill>
                <a:latin typeface="Arial" pitchFamily="34" charset="0"/>
              </a:rPr>
              <a:t>Dist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({3,6},{4})     = min(</a:t>
            </a:r>
            <a:r>
              <a:rPr lang="en-US" altLang="zh-CN" sz="2400" i="1" dirty="0" err="1">
                <a:solidFill>
                  <a:schemeClr val="tx1"/>
                </a:solidFill>
                <a:latin typeface="Arial" pitchFamily="34" charset="0"/>
              </a:rPr>
              <a:t>dist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(3,4), </a:t>
            </a:r>
            <a:r>
              <a:rPr lang="en-US" altLang="zh-CN" sz="2400" i="1" dirty="0" err="1">
                <a:solidFill>
                  <a:schemeClr val="tx1"/>
                </a:solidFill>
                <a:latin typeface="Arial" pitchFamily="34" charset="0"/>
              </a:rPr>
              <a:t>dist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(6,4))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                          = min(0.15,0.22)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                          = 0.15</a:t>
            </a:r>
          </a:p>
        </p:txBody>
      </p:sp>
    </p:spTree>
    <p:extLst>
      <p:ext uri="{BB962C8B-B14F-4D97-AF65-F5344CB8AC3E}">
        <p14:creationId xmlns:p14="http://schemas.microsoft.com/office/powerpoint/2010/main" val="156521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6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6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6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6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6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6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6" grpId="0" animBg="1"/>
      <p:bldP spid="276517" grpId="0" animBg="1"/>
      <p:bldP spid="276518" grpId="0" animBg="1"/>
      <p:bldP spid="276522" grpId="0" animBg="1"/>
      <p:bldP spid="276523" grpId="0" animBg="1"/>
      <p:bldP spid="276524" grpId="0" animBg="1"/>
      <p:bldP spid="276528" grpId="0" animBg="1"/>
      <p:bldP spid="276529" grpId="0" animBg="1"/>
      <p:bldP spid="276530" grpId="0" animBg="1"/>
      <p:bldP spid="276531" grpId="0" animBg="1"/>
      <p:bldP spid="276532" grpId="0" animBg="1"/>
      <p:bldP spid="2765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b="1" dirty="0"/>
              <a:t>CURE</a:t>
            </a:r>
            <a:r>
              <a:rPr lang="zh-CN" altLang="en-US" b="1" dirty="0"/>
              <a:t>算法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也使用簇间距离定义相似度，然后运用凝聚法进行聚类。</a:t>
            </a:r>
            <a:endParaRPr lang="en-US" altLang="zh-CN" sz="2800"/>
          </a:p>
          <a:p>
            <a:r>
              <a:rPr lang="zh-CN" altLang="en-US" sz="2800"/>
              <a:t>簇间距离定义类似于</a:t>
            </a:r>
            <a:r>
              <a:rPr lang="en-US" altLang="zh-CN" sz="2800"/>
              <a:t>Single Link</a:t>
            </a:r>
            <a:r>
              <a:rPr lang="zh-CN" altLang="en-US" sz="2800"/>
              <a:t>算法。</a:t>
            </a:r>
            <a:endParaRPr lang="en-US" altLang="zh-CN" sz="2800"/>
          </a:p>
          <a:p>
            <a:r>
              <a:rPr lang="zh-CN" altLang="en-US" sz="2800"/>
              <a:t>但并不是在两个簇的所有点中取得最短距离；</a:t>
            </a:r>
            <a:endParaRPr lang="en-US" altLang="zh-CN" sz="2800"/>
          </a:p>
          <a:p>
            <a:r>
              <a:rPr lang="zh-CN" altLang="en-US" sz="2800"/>
              <a:t>而是首先寻找一些点作为各自簇的代表，然后取两个簇代表点中的最短距离作为簇间距离。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68487-6944-4E51-BCD1-14C8A494239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CURE</a:t>
            </a:r>
            <a:r>
              <a:rPr lang="zh-CN" altLang="en-US" sz="2800"/>
              <a:t>算法这样寻找一个簇的代表点。</a:t>
            </a:r>
            <a:endParaRPr lang="en-US" altLang="zh-CN" sz="2800"/>
          </a:p>
          <a:p>
            <a:pPr lvl="1"/>
            <a:r>
              <a:rPr lang="zh-CN" altLang="en-US" sz="2400"/>
              <a:t>第一个代表点是距离该簇中心最远的点。</a:t>
            </a:r>
            <a:endParaRPr lang="en-US" altLang="zh-CN" sz="2400"/>
          </a:p>
          <a:p>
            <a:pPr lvl="1"/>
            <a:r>
              <a:rPr lang="zh-CN" altLang="en-US" sz="2400"/>
              <a:t>然后选取距全部现有代表点最远的点作为下一个代表点。如此重复共选择</a:t>
            </a:r>
            <a:r>
              <a:rPr lang="en-US" altLang="zh-CN" sz="2400"/>
              <a:t>c</a:t>
            </a:r>
            <a:r>
              <a:rPr lang="zh-CN" altLang="en-US" sz="2400"/>
              <a:t>个点代表该簇。</a:t>
            </a:r>
            <a:endParaRPr lang="en-US" altLang="zh-CN" sz="2400"/>
          </a:p>
          <a:p>
            <a:pPr lvl="1"/>
            <a:r>
              <a:rPr lang="zh-CN" altLang="en-US" sz="2400"/>
              <a:t>接下来所有这些代表点还要向簇中心收缩。收缩系数为</a:t>
            </a:r>
            <a:r>
              <a:rPr lang="en-US" altLang="zh-CN" sz="2400" i="1"/>
              <a:t>a</a:t>
            </a:r>
            <a:r>
              <a:rPr lang="zh-CN" altLang="en-US" sz="2400"/>
              <a:t>（</a:t>
            </a:r>
            <a:r>
              <a:rPr lang="en-US" altLang="zh-CN" sz="2400" i="1"/>
              <a:t>a</a:t>
            </a:r>
            <a:r>
              <a:rPr lang="zh-CN" altLang="en-US" sz="2400"/>
              <a:t>∈</a:t>
            </a:r>
            <a:r>
              <a:rPr lang="en-US" altLang="zh-CN" sz="2400"/>
              <a:t>[0</a:t>
            </a:r>
            <a:r>
              <a:rPr lang="zh-CN" altLang="en-US" sz="2400"/>
              <a:t>，</a:t>
            </a:r>
            <a:r>
              <a:rPr lang="en-US" altLang="zh-CN" sz="2400"/>
              <a:t>1]</a:t>
            </a:r>
            <a:r>
              <a:rPr lang="zh-CN" altLang="en-US" sz="2400"/>
              <a:t>）。</a:t>
            </a:r>
            <a:endParaRPr lang="en-US" altLang="zh-CN" sz="2400"/>
          </a:p>
          <a:p>
            <a:r>
              <a:rPr lang="zh-CN" altLang="en-US"/>
              <a:t>理论上，簇的代表点基本上覆盖了簇的形状。</a:t>
            </a:r>
            <a:endParaRPr lang="en-US" altLang="zh-CN"/>
          </a:p>
          <a:p>
            <a:r>
              <a:rPr lang="zh-CN" altLang="en-US"/>
              <a:t>代表点向簇中心收缩的用意在于中合外边界点，特别是一些远离簇中心的点，对簇的影响。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C10B1-1421-40D0-8F35-1D05CFCA801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3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4875212"/>
          </a:xfrm>
        </p:spPr>
        <p:txBody>
          <a:bodyPr/>
          <a:lstStyle/>
          <a:p>
            <a:r>
              <a:rPr lang="en-US" altLang="zh-CN" sz="2000"/>
              <a:t>CURE</a:t>
            </a:r>
            <a:r>
              <a:rPr lang="zh-CN" altLang="en-US" sz="2000"/>
              <a:t>算法用了两个措施来加速聚类过程。</a:t>
            </a:r>
            <a:endParaRPr lang="en-US" altLang="zh-CN" sz="2000"/>
          </a:p>
          <a:p>
            <a:r>
              <a:rPr lang="zh-CN" altLang="en-US" sz="2400"/>
              <a:t>一是数据采样。</a:t>
            </a:r>
            <a:endParaRPr lang="en-US" altLang="zh-CN" sz="2400"/>
          </a:p>
          <a:p>
            <a:pPr lvl="1"/>
            <a:r>
              <a:rPr lang="en-US" altLang="zh-CN" sz="1800"/>
              <a:t>CURE</a:t>
            </a:r>
            <a:r>
              <a:rPr lang="zh-CN" altLang="en-US" sz="1800"/>
              <a:t>算法先在大规模数据上进行采样；</a:t>
            </a:r>
            <a:endParaRPr lang="en-US" altLang="zh-CN" sz="1800"/>
          </a:p>
          <a:p>
            <a:pPr lvl="1"/>
            <a:r>
              <a:rPr lang="zh-CN" altLang="en-US" sz="1800"/>
              <a:t>然后在采样数据上进行聚类；</a:t>
            </a:r>
            <a:endParaRPr lang="en-US" altLang="zh-CN" sz="1800"/>
          </a:p>
          <a:p>
            <a:pPr lvl="1"/>
            <a:r>
              <a:rPr lang="zh-CN" altLang="en-US" sz="1800"/>
              <a:t>最后把未被采样点直接划分给与其最相近的簇（实际是与该簇的代表点最相近）。</a:t>
            </a:r>
            <a:endParaRPr lang="en-US" altLang="zh-CN" sz="1800"/>
          </a:p>
          <a:p>
            <a:pPr lvl="1"/>
            <a:r>
              <a:rPr lang="zh-CN" altLang="en-US" sz="1800"/>
              <a:t>此时</a:t>
            </a:r>
            <a:r>
              <a:rPr lang="en-US" altLang="zh-CN" sz="1800"/>
              <a:t>CURE</a:t>
            </a:r>
            <a:r>
              <a:rPr lang="zh-CN" altLang="en-US" sz="1800"/>
              <a:t>算法的时间复杂度是</a:t>
            </a:r>
            <a:r>
              <a:rPr lang="en-US" altLang="zh-CN" sz="1800"/>
              <a:t>O(M</a:t>
            </a:r>
            <a:r>
              <a:rPr lang="en-US" altLang="zh-CN" sz="1800" baseline="30000"/>
              <a:t>2</a:t>
            </a:r>
            <a:r>
              <a:rPr lang="en-US" altLang="zh-CN" sz="1800"/>
              <a:t>)</a:t>
            </a:r>
            <a:r>
              <a:rPr lang="zh-CN" altLang="en-US" sz="1800"/>
              <a:t>，</a:t>
            </a:r>
            <a:r>
              <a:rPr lang="en-US" altLang="zh-CN" sz="1800"/>
              <a:t>M</a:t>
            </a:r>
            <a:r>
              <a:rPr lang="zh-CN" altLang="en-US" sz="1800"/>
              <a:t>是采样点个数。</a:t>
            </a:r>
            <a:endParaRPr lang="en-US" altLang="zh-CN" sz="1800"/>
          </a:p>
          <a:p>
            <a:r>
              <a:rPr lang="zh-CN" altLang="en-US" sz="2400"/>
              <a:t>二是分区。</a:t>
            </a:r>
            <a:endParaRPr lang="en-US" altLang="zh-CN" sz="2400"/>
          </a:p>
          <a:p>
            <a:pPr lvl="1"/>
            <a:r>
              <a:rPr lang="zh-CN" altLang="en-US" sz="2000"/>
              <a:t>把采样点均匀分布在</a:t>
            </a:r>
            <a:r>
              <a:rPr lang="en-US" altLang="zh-CN" sz="2000"/>
              <a:t>p</a:t>
            </a:r>
            <a:r>
              <a:rPr lang="zh-CN" altLang="en-US" sz="2000"/>
              <a:t>个分区内，每个分区包含</a:t>
            </a:r>
            <a:r>
              <a:rPr lang="en-US" altLang="zh-CN" sz="2000"/>
              <a:t>M/p</a:t>
            </a:r>
            <a:r>
              <a:rPr lang="zh-CN" altLang="en-US" sz="2000"/>
              <a:t>个数据。</a:t>
            </a:r>
            <a:endParaRPr lang="en-US" altLang="zh-CN" sz="2000"/>
          </a:p>
          <a:p>
            <a:pPr lvl="1"/>
            <a:r>
              <a:rPr lang="zh-CN" altLang="en-US" sz="2000"/>
              <a:t>然后在</a:t>
            </a:r>
            <a:r>
              <a:rPr lang="en-US" altLang="zh-CN" sz="2000"/>
              <a:t>p</a:t>
            </a:r>
            <a:r>
              <a:rPr lang="zh-CN" altLang="en-US" sz="2000"/>
              <a:t>个分区内分别聚类，直至每个分区得到</a:t>
            </a:r>
            <a:r>
              <a:rPr lang="en-US" altLang="zh-CN" sz="2000"/>
              <a:t>M/(pq)</a:t>
            </a:r>
            <a:r>
              <a:rPr lang="zh-CN" altLang="en-US" sz="2000"/>
              <a:t>个簇。</a:t>
            </a:r>
            <a:endParaRPr lang="en-US" altLang="zh-CN" sz="2000"/>
          </a:p>
          <a:p>
            <a:pPr lvl="1"/>
            <a:r>
              <a:rPr lang="zh-CN" altLang="en-US" sz="2000"/>
              <a:t>下一步把所有分区内的簇合在一起，共</a:t>
            </a:r>
            <a:r>
              <a:rPr lang="en-US" altLang="zh-CN" sz="2000"/>
              <a:t>pM/(pq)=M/q</a:t>
            </a:r>
            <a:r>
              <a:rPr lang="zh-CN" altLang="en-US" sz="2000"/>
              <a:t>个簇的基础上，再进行聚类得到最终结果。</a:t>
            </a:r>
            <a:endParaRPr lang="en-US" altLang="zh-CN" sz="2000"/>
          </a:p>
          <a:p>
            <a:pPr lvl="1"/>
            <a:r>
              <a:rPr lang="zh-CN" altLang="en-US" sz="2000"/>
              <a:t>最后把未被采样点直接划分给与其最相近的簇。</a:t>
            </a:r>
          </a:p>
          <a:p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0D94A-A48F-437F-8F11-4A26A144786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5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585145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4466492 w 9144000"/>
              <a:gd name="connsiteY3" fmla="*/ 4009292 h 4026877"/>
              <a:gd name="connsiteX4" fmla="*/ 0 w 9144000"/>
              <a:gd name="connsiteY4" fmla="*/ 4026877 h 4026877"/>
              <a:gd name="connsiteX5" fmla="*/ 0 w 9144000"/>
              <a:gd name="connsiteY5" fmla="*/ 0 h 4026877"/>
              <a:gd name="connsiteX0" fmla="*/ 0 w 9144000"/>
              <a:gd name="connsiteY0" fmla="*/ 0 h 4501661"/>
              <a:gd name="connsiteX1" fmla="*/ 9144000 w 9144000"/>
              <a:gd name="connsiteY1" fmla="*/ 0 h 4501661"/>
              <a:gd name="connsiteX2" fmla="*/ 9144000 w 9144000"/>
              <a:gd name="connsiteY2" fmla="*/ 4026877 h 4501661"/>
              <a:gd name="connsiteX3" fmla="*/ 4677508 w 9144000"/>
              <a:gd name="connsiteY3" fmla="*/ 4501661 h 4501661"/>
              <a:gd name="connsiteX4" fmla="*/ 0 w 9144000"/>
              <a:gd name="connsiteY4" fmla="*/ 4026877 h 4501661"/>
              <a:gd name="connsiteX5" fmla="*/ 0 w 9144000"/>
              <a:gd name="connsiteY5" fmla="*/ 0 h 4501661"/>
              <a:gd name="connsiteX0" fmla="*/ 0 w 9144000"/>
              <a:gd name="connsiteY0" fmla="*/ 0 h 5045818"/>
              <a:gd name="connsiteX1" fmla="*/ 9144000 w 9144000"/>
              <a:gd name="connsiteY1" fmla="*/ 0 h 5045818"/>
              <a:gd name="connsiteX2" fmla="*/ 9144000 w 9144000"/>
              <a:gd name="connsiteY2" fmla="*/ 4026877 h 5045818"/>
              <a:gd name="connsiteX3" fmla="*/ 4677508 w 9144000"/>
              <a:gd name="connsiteY3" fmla="*/ 5045818 h 5045818"/>
              <a:gd name="connsiteX4" fmla="*/ 0 w 9144000"/>
              <a:gd name="connsiteY4" fmla="*/ 4026877 h 5045818"/>
              <a:gd name="connsiteX5" fmla="*/ 0 w 9144000"/>
              <a:gd name="connsiteY5" fmla="*/ 0 h 5045818"/>
              <a:gd name="connsiteX0" fmla="*/ 0 w 9144000"/>
              <a:gd name="connsiteY0" fmla="*/ 0 h 5026954"/>
              <a:gd name="connsiteX1" fmla="*/ 9144000 w 9144000"/>
              <a:gd name="connsiteY1" fmla="*/ 0 h 5026954"/>
              <a:gd name="connsiteX2" fmla="*/ 9144000 w 9144000"/>
              <a:gd name="connsiteY2" fmla="*/ 4026877 h 5026954"/>
              <a:gd name="connsiteX3" fmla="*/ 4603617 w 9144000"/>
              <a:gd name="connsiteY3" fmla="*/ 5026954 h 5026954"/>
              <a:gd name="connsiteX4" fmla="*/ 0 w 9144000"/>
              <a:gd name="connsiteY4" fmla="*/ 4026877 h 5026954"/>
              <a:gd name="connsiteX5" fmla="*/ 0 w 9144000"/>
              <a:gd name="connsiteY5" fmla="*/ 0 h 5026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1851" y="2109618"/>
            <a:ext cx="8723871" cy="198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6.5 </a:t>
            </a:r>
            <a:r>
              <a:rPr lang="zh-CN" altLang="en-US" sz="96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聚类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48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b="1" dirty="0"/>
              <a:t>分层聚类的特点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在聚类过程中一次性就建好了聚类树，没有回溯调整操作。</a:t>
            </a:r>
            <a:endParaRPr lang="en-US" altLang="zh-CN" sz="2400"/>
          </a:p>
          <a:p>
            <a:pPr lvl="1"/>
            <a:r>
              <a:rPr lang="zh-CN" altLang="en-US" sz="2000"/>
              <a:t>一个数据点一旦属于每个簇之后就一直属于该簇，不会更改。</a:t>
            </a:r>
            <a:endParaRPr lang="en-US" altLang="zh-CN" sz="2000"/>
          </a:p>
          <a:p>
            <a:pPr lvl="1"/>
            <a:r>
              <a:rPr lang="zh-CN" altLang="en-US" sz="2000"/>
              <a:t>一个簇一旦被合并或者分裂之后，也不会再调整其中的数据点了。</a:t>
            </a:r>
          </a:p>
          <a:p>
            <a:r>
              <a:rPr lang="zh-CN" altLang="en-US" sz="2400"/>
              <a:t>优点：</a:t>
            </a:r>
            <a:endParaRPr lang="en-US" altLang="zh-CN" sz="2400"/>
          </a:p>
          <a:p>
            <a:pPr lvl="1"/>
            <a:r>
              <a:rPr lang="zh-CN" altLang="en-US" sz="2000"/>
              <a:t>算法简单，适用性强，数据扫描顺序对聚类结果无影响，不用担心组合数目的不同选择。</a:t>
            </a:r>
            <a:endParaRPr lang="en-US" altLang="zh-CN" sz="2000"/>
          </a:p>
          <a:p>
            <a:r>
              <a:rPr lang="zh-CN" altLang="en-US" sz="2400"/>
              <a:t>缺点：</a:t>
            </a:r>
            <a:endParaRPr lang="en-US" altLang="zh-CN" sz="2400"/>
          </a:p>
          <a:p>
            <a:pPr lvl="1"/>
            <a:r>
              <a:rPr lang="zh-CN" altLang="en-US" sz="2000"/>
              <a:t>没有全局优化，如果某一步没有很好地合并或者分裂，则必将导致低质量的聚类结果。</a:t>
            </a:r>
            <a:endParaRPr lang="en-US" altLang="zh-CN" sz="2000"/>
          </a:p>
          <a:p>
            <a:r>
              <a:rPr lang="en-US" altLang="zh-CN" sz="2400"/>
              <a:t>BIRCH</a:t>
            </a:r>
            <a:r>
              <a:rPr lang="zh-CN" altLang="en-US" sz="2400"/>
              <a:t>算法实际上结合了分层聚类和划分聚类的一些特点，对最终聚类结果进行了适当修整和优化。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A83AE-578D-4D3D-BC82-548F2EE0DF86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3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基本思想</a:t>
            </a:r>
            <a:endParaRPr lang="en-US" altLang="zh-CN" b="1"/>
          </a:p>
          <a:p>
            <a:pPr lvl="1"/>
            <a:r>
              <a:rPr lang="zh-CN" altLang="en-US"/>
              <a:t>首先把数据集划分为</a:t>
            </a:r>
            <a:r>
              <a:rPr lang="en-US" altLang="zh-CN"/>
              <a:t>k</a:t>
            </a:r>
            <a:r>
              <a:rPr lang="zh-CN" altLang="en-US"/>
              <a:t>个簇。</a:t>
            </a:r>
            <a:endParaRPr lang="en-US" altLang="zh-CN"/>
          </a:p>
          <a:p>
            <a:pPr lvl="1"/>
            <a:r>
              <a:rPr lang="zh-CN" altLang="en-US"/>
              <a:t>然后逐一把数据点放入合适的簇中。</a:t>
            </a:r>
            <a:endParaRPr lang="en-US" altLang="zh-CN"/>
          </a:p>
          <a:p>
            <a:pPr lvl="1"/>
            <a:r>
              <a:rPr lang="zh-CN" altLang="en-US"/>
              <a:t>为了达到全局优化，算法需要重复扫描数据集多次。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1962FB-D92C-4A02-AC0E-18299AEC039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0" y="272107"/>
            <a:ext cx="9144000" cy="822977"/>
            <a:chOff x="0" y="197440"/>
            <a:chExt cx="9144000" cy="49339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0" y="444137"/>
              <a:ext cx="1858577" cy="0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1086678" y="197440"/>
              <a:ext cx="7116418" cy="493394"/>
            </a:xfrm>
            <a:prstGeom prst="rect">
              <a:avLst/>
            </a:prstGeom>
            <a:solidFill>
              <a:srgbClr val="5482A3"/>
            </a:solidFill>
          </p:spPr>
          <p:txBody>
            <a:bodyPr anchor="ctr" anchorCtr="0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en-US" altLang="zh-CN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6.5.3 </a:t>
              </a:r>
              <a:r>
                <a:rPr lang="zh-CN" alt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划分聚类方法</a:t>
              </a:r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隶书" pitchFamily="49" charset="-122"/>
                <a:ea typeface="隶书" pitchFamily="49" charset="-122"/>
                <a:cs typeface="+mn-cs"/>
              </a:endParaRPr>
            </a:p>
          </p:txBody>
        </p:sp>
        <p:cxnSp>
          <p:nvCxnSpPr>
            <p:cNvPr id="8" name="直接连接符 7"/>
            <p:cNvCxnSpPr>
              <a:stCxn id="7" idx="3"/>
            </p:cNvCxnSpPr>
            <p:nvPr/>
          </p:nvCxnSpPr>
          <p:spPr>
            <a:xfrm>
              <a:off x="8203096" y="444137"/>
              <a:ext cx="940904" cy="1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92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b="1" dirty="0"/>
              <a:t>基本的划分聚类方法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划分聚类方法大多数使用距离定义数据相似度。</a:t>
            </a:r>
            <a:endParaRPr lang="en-US" altLang="zh-CN" sz="2800"/>
          </a:p>
          <a:p>
            <a:r>
              <a:rPr lang="zh-CN" altLang="en-US" sz="2800"/>
              <a:t>一个点</a:t>
            </a:r>
            <a:r>
              <a:rPr lang="en-US" altLang="zh-CN" sz="2800" i="1"/>
              <a:t>x</a:t>
            </a:r>
            <a:r>
              <a:rPr lang="zh-CN" altLang="en-US" sz="2800"/>
              <a:t>到一个簇</a:t>
            </a:r>
            <a:r>
              <a:rPr lang="en-US" altLang="zh-CN" sz="2800"/>
              <a:t>C</a:t>
            </a:r>
            <a:r>
              <a:rPr lang="zh-CN" altLang="en-US" sz="2800"/>
              <a:t>的距离，</a:t>
            </a:r>
            <a:endParaRPr lang="en-US" altLang="zh-CN" sz="2800"/>
          </a:p>
          <a:p>
            <a:pPr lvl="1"/>
            <a:r>
              <a:rPr lang="zh-CN" altLang="en-US" sz="2400"/>
              <a:t>选取一个点</a:t>
            </a:r>
            <a:r>
              <a:rPr lang="en-US" altLang="zh-CN" sz="2400" i="1"/>
              <a:t>y</a:t>
            </a:r>
            <a:r>
              <a:rPr lang="zh-CN" altLang="en-US" sz="2400"/>
              <a:t>作为簇</a:t>
            </a:r>
            <a:r>
              <a:rPr lang="en-US" altLang="zh-CN" sz="2400"/>
              <a:t>C</a:t>
            </a:r>
            <a:r>
              <a:rPr lang="zh-CN" altLang="en-US" sz="2400"/>
              <a:t>的代表，然后计算</a:t>
            </a:r>
            <a:r>
              <a:rPr lang="en-US" altLang="zh-CN" sz="2400" i="1"/>
              <a:t>x</a:t>
            </a:r>
            <a:r>
              <a:rPr lang="zh-CN" altLang="en-US" sz="2400"/>
              <a:t>和</a:t>
            </a:r>
            <a:r>
              <a:rPr lang="en-US" altLang="zh-CN" sz="2400" i="1"/>
              <a:t>y</a:t>
            </a:r>
            <a:r>
              <a:rPr lang="zh-CN" altLang="en-US" sz="2400"/>
              <a:t>两点间的距离就是点</a:t>
            </a:r>
            <a:r>
              <a:rPr lang="en-US" altLang="zh-CN" sz="2400" i="1"/>
              <a:t>x</a:t>
            </a:r>
            <a:r>
              <a:rPr lang="zh-CN" altLang="en-US" sz="2400"/>
              <a:t>到簇</a:t>
            </a:r>
            <a:r>
              <a:rPr lang="en-US" altLang="zh-CN" sz="2400"/>
              <a:t>C</a:t>
            </a:r>
            <a:r>
              <a:rPr lang="zh-CN" altLang="en-US" sz="2400"/>
              <a:t>的距离。</a:t>
            </a:r>
          </a:p>
          <a:p>
            <a:r>
              <a:rPr lang="en-US" altLang="zh-CN" sz="2800"/>
              <a:t>K</a:t>
            </a:r>
            <a:r>
              <a:rPr lang="zh-CN" altLang="en-US" sz="2800"/>
              <a:t>平均（</a:t>
            </a:r>
            <a:r>
              <a:rPr lang="en-US" altLang="zh-CN" sz="2800"/>
              <a:t>K-means</a:t>
            </a:r>
            <a:r>
              <a:rPr lang="zh-CN" altLang="en-US" sz="2800"/>
              <a:t>）方法</a:t>
            </a:r>
            <a:endParaRPr lang="en-US" altLang="zh-CN" sz="2800"/>
          </a:p>
          <a:p>
            <a:pPr lvl="1"/>
            <a:r>
              <a:rPr lang="zh-CN" altLang="en-US" sz="2400"/>
              <a:t>簇的代表点是簇的理论中心（</a:t>
            </a:r>
            <a:r>
              <a:rPr lang="en-US" altLang="zh-CN" sz="2400"/>
              <a:t>centroid</a:t>
            </a:r>
            <a:r>
              <a:rPr lang="zh-CN" altLang="en-US" sz="2400"/>
              <a:t>）。</a:t>
            </a:r>
            <a:endParaRPr lang="en-US" altLang="zh-CN" sz="2400"/>
          </a:p>
          <a:p>
            <a:pPr lvl="1"/>
            <a:r>
              <a:rPr lang="zh-CN" altLang="en-US" sz="2400"/>
              <a:t>理论中心点不一定是簇内真实存在的数据点。</a:t>
            </a:r>
            <a:endParaRPr lang="en-US" altLang="zh-CN" sz="2400"/>
          </a:p>
          <a:p>
            <a:r>
              <a:rPr lang="en-US" altLang="zh-CN" sz="2800"/>
              <a:t>K</a:t>
            </a:r>
            <a:r>
              <a:rPr lang="zh-CN" altLang="en-US" sz="2800"/>
              <a:t>代表点（</a:t>
            </a:r>
            <a:r>
              <a:rPr lang="en-US" altLang="zh-CN" sz="2800"/>
              <a:t>K-medoids</a:t>
            </a:r>
            <a:r>
              <a:rPr lang="zh-CN" altLang="en-US" sz="2800"/>
              <a:t>）方法</a:t>
            </a:r>
            <a:endParaRPr lang="en-US" altLang="zh-CN" sz="2800"/>
          </a:p>
          <a:p>
            <a:pPr lvl="1"/>
            <a:r>
              <a:rPr lang="zh-CN" altLang="en-US" sz="2400"/>
              <a:t>簇的代表点是簇内最靠近理论中心的数据点（即最有代表性的数据点）。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A23AF-512C-481B-B91A-1452652E337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94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4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划分法在聚类过程中，簇在不断地调整。调整的目的是使数据集上的划分到达全局优化。</a:t>
            </a:r>
            <a:endParaRPr lang="en-US" altLang="zh-CN"/>
          </a:p>
          <a:p>
            <a:r>
              <a:rPr lang="zh-CN" altLang="en-US"/>
              <a:t>全局优化一般是指误差最小。</a:t>
            </a:r>
            <a:endParaRPr lang="en-US" altLang="zh-CN"/>
          </a:p>
          <a:p>
            <a:r>
              <a:rPr lang="zh-CN" altLang="en-US"/>
              <a:t>误差一般取数据点到簇代表点距离的平方和。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全局最优和误差都可以有其它的定义方式。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90EB56-B10E-4E66-8FDA-0D4B9CB78FC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865039"/>
              </p:ext>
            </p:extLst>
          </p:nvPr>
        </p:nvGraphicFramePr>
        <p:xfrm>
          <a:off x="1092200" y="3763120"/>
          <a:ext cx="64087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800" imgH="457200" progId="Equation.3">
                  <p:embed/>
                </p:oleObj>
              </mc:Choice>
              <mc:Fallback>
                <p:oleObj name="Equation" r:id="rId2" imgW="2844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763120"/>
                        <a:ext cx="6408738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5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/>
              <a:t>K</a:t>
            </a:r>
            <a:r>
              <a:rPr lang="zh-CN" altLang="en-US" b="1" dirty="0"/>
              <a:t>平均（</a:t>
            </a:r>
            <a:r>
              <a:rPr lang="en-US" b="1" dirty="0"/>
              <a:t>K-means</a:t>
            </a:r>
            <a:r>
              <a:rPr lang="zh-CN" altLang="en-US" b="1" dirty="0"/>
              <a:t>）聚类方法</a:t>
            </a:r>
            <a:endParaRPr lang="zh-CN" altLang="en-US" dirty="0"/>
          </a:p>
        </p:txBody>
      </p:sp>
      <p:sp>
        <p:nvSpPr>
          <p:cNvPr id="717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基本过程：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第一步 从数据集中选择</a:t>
            </a:r>
            <a:r>
              <a:rPr lang="en-US" altLang="zh-CN" sz="2000" dirty="0"/>
              <a:t>K</a:t>
            </a:r>
            <a:r>
              <a:rPr lang="zh-CN" altLang="en-US" sz="2000" dirty="0"/>
              <a:t>个数据点作为初始簇代表点；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第二步 数据集中每一个数据点按照距离，被分配给与其最近的簇；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第三步 重新计算每个簇的中心，获得新的代表点；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第四步 如果所有簇的新代表点均无变化，则算法结束；否则转至第二步。</a:t>
            </a:r>
          </a:p>
          <a:p>
            <a:pPr>
              <a:lnSpc>
                <a:spcPct val="100000"/>
              </a:lnSpc>
            </a:pPr>
            <a:r>
              <a:rPr lang="zh-CN" altLang="en-US" sz="2400" dirty="0"/>
              <a:t>簇理论中心常用算术平均公式计算：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3B1A1-6E31-435D-B655-435A60B483F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674054"/>
              </p:ext>
            </p:extLst>
          </p:nvPr>
        </p:nvGraphicFramePr>
        <p:xfrm>
          <a:off x="3286124" y="4371850"/>
          <a:ext cx="2077183" cy="107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444307" progId="Equation.3">
                  <p:embed/>
                </p:oleObj>
              </mc:Choice>
              <mc:Fallback>
                <p:oleObj name="Equation" r:id="rId2" imgW="86322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4" y="4371850"/>
                        <a:ext cx="2077183" cy="1071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046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7" y="333376"/>
            <a:ext cx="7618413" cy="7651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/>
              <a:t>K-means</a:t>
            </a:r>
            <a:r>
              <a:rPr lang="zh-CN" altLang="en-US" b="1" dirty="0"/>
              <a:t>算法示例</a:t>
            </a:r>
            <a:endParaRPr lang="en-US" altLang="ko-KR" b="1" dirty="0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96975"/>
            <a:ext cx="8153400" cy="51816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以</a:t>
            </a:r>
            <a:r>
              <a:rPr lang="en-US" altLang="zh-CN" sz="2400" dirty="0"/>
              <a:t>2</a:t>
            </a:r>
            <a:r>
              <a:rPr lang="zh-CN" altLang="en-US" sz="2400" dirty="0"/>
              <a:t>个簇为例</a:t>
            </a:r>
            <a:endParaRPr lang="en-US" altLang="ko-KR" sz="2400" dirty="0"/>
          </a:p>
        </p:txBody>
      </p:sp>
      <p:graphicFrame>
        <p:nvGraphicFramePr>
          <p:cNvPr id="102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593320"/>
              </p:ext>
            </p:extLst>
          </p:nvPr>
        </p:nvGraphicFramePr>
        <p:xfrm>
          <a:off x="3321050" y="1773238"/>
          <a:ext cx="2286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00654" imgH="2915107" progId="Excel.Sheet.8">
                  <p:embed/>
                </p:oleObj>
              </mc:Choice>
              <mc:Fallback>
                <p:oleObj name="Worksheet" r:id="rId2" imgW="3400654" imgH="291510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773238"/>
                        <a:ext cx="2286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669980" y="1800225"/>
            <a:ext cx="2222500" cy="1990726"/>
            <a:chOff x="4144" y="1265"/>
            <a:chExt cx="1400" cy="1254"/>
          </a:xfrm>
        </p:grpSpPr>
        <p:sp>
          <p:nvSpPr>
            <p:cNvPr id="102513" name="Rectangle 9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02514" name="Rectangle 10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02515" name="Line 11"/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6" name="Line 12"/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7" name="Line 13"/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8" name="Line 14"/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9" name="Line 15"/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0" name="Line 16"/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1" name="Line 17"/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2" name="Line 18"/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3" name="Line 19"/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4" name="Line 20"/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5" name="Line 21"/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6" name="Line 22"/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7" name="Line 23"/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8" name="Line 24"/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9" name="Line 25"/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0" name="Line 26"/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1" name="Line 27"/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2" name="Line 28"/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3" name="Line 29"/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4" name="Line 30"/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5" name="Rectangle 31"/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02536" name="Line 32"/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7" name="Line 33"/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8" name="Line 34"/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9" name="Line 35"/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0" name="Line 36"/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1" name="Line 37"/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2" name="Line 38"/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3" name="Line 39"/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4" name="Line 40"/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5" name="Line 41"/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6" name="Line 42"/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7" name="Line 43"/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8" name="Line 44"/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9" name="Line 45"/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0" name="Line 46"/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1" name="Line 47"/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2" name="Line 48"/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3" name="Line 49"/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4" name="Line 50"/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5" name="Line 51"/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6" name="Line 52"/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7" name="Line 53"/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8" name="Line 54"/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9" name="Line 55"/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0" name="Freeform 56"/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30 h 59"/>
                <a:gd name="T4" fmla="*/ 29 w 57"/>
                <a:gd name="T5" fmla="*/ 59 h 59"/>
                <a:gd name="T6" fmla="*/ 0 w 57"/>
                <a:gd name="T7" fmla="*/ 30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1" name="Freeform 57"/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2" name="Freeform 58"/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29 h 59"/>
                <a:gd name="T4" fmla="*/ 28 w 56"/>
                <a:gd name="T5" fmla="*/ 59 h 59"/>
                <a:gd name="T6" fmla="*/ 0 w 56"/>
                <a:gd name="T7" fmla="*/ 29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3" name="Freeform 59"/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4" name="Freeform 60"/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>
                <a:gd name="T0" fmla="*/ 29 w 57"/>
                <a:gd name="T1" fmla="*/ 0 h 59"/>
                <a:gd name="T2" fmla="*/ 57 w 57"/>
                <a:gd name="T3" fmla="*/ 29 h 59"/>
                <a:gd name="T4" fmla="*/ 29 w 57"/>
                <a:gd name="T5" fmla="*/ 59 h 59"/>
                <a:gd name="T6" fmla="*/ 0 w 57"/>
                <a:gd name="T7" fmla="*/ 29 h 59"/>
                <a:gd name="T8" fmla="*/ 29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5" name="Freeform 61"/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6" name="Freeform 62"/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>
                <a:gd name="T0" fmla="*/ 28 w 56"/>
                <a:gd name="T1" fmla="*/ 0 h 60"/>
                <a:gd name="T2" fmla="*/ 56 w 56"/>
                <a:gd name="T3" fmla="*/ 30 h 60"/>
                <a:gd name="T4" fmla="*/ 28 w 56"/>
                <a:gd name="T5" fmla="*/ 60 h 60"/>
                <a:gd name="T6" fmla="*/ 0 w 56"/>
                <a:gd name="T7" fmla="*/ 30 h 60"/>
                <a:gd name="T8" fmla="*/ 28 w 56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60"/>
                <a:gd name="T17" fmla="*/ 56 w 56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7" name="Freeform 63"/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>
                <a:gd name="T0" fmla="*/ 28 w 57"/>
                <a:gd name="T1" fmla="*/ 0 h 59"/>
                <a:gd name="T2" fmla="*/ 57 w 57"/>
                <a:gd name="T3" fmla="*/ 29 h 59"/>
                <a:gd name="T4" fmla="*/ 28 w 57"/>
                <a:gd name="T5" fmla="*/ 59 h 59"/>
                <a:gd name="T6" fmla="*/ 0 w 57"/>
                <a:gd name="T7" fmla="*/ 29 h 59"/>
                <a:gd name="T8" fmla="*/ 28 w 57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59"/>
                <a:gd name="T17" fmla="*/ 57 w 57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8" name="Freeform 64"/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>
                <a:gd name="T0" fmla="*/ 28 w 56"/>
                <a:gd name="T1" fmla="*/ 0 h 59"/>
                <a:gd name="T2" fmla="*/ 56 w 56"/>
                <a:gd name="T3" fmla="*/ 30 h 59"/>
                <a:gd name="T4" fmla="*/ 28 w 56"/>
                <a:gd name="T5" fmla="*/ 59 h 59"/>
                <a:gd name="T6" fmla="*/ 0 w 56"/>
                <a:gd name="T7" fmla="*/ 30 h 59"/>
                <a:gd name="T8" fmla="*/ 28 w 56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59"/>
                <a:gd name="T17" fmla="*/ 56 w 56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9" name="Freeform 65"/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>
                <a:gd name="T0" fmla="*/ 28 w 57"/>
                <a:gd name="T1" fmla="*/ 0 h 60"/>
                <a:gd name="T2" fmla="*/ 57 w 57"/>
                <a:gd name="T3" fmla="*/ 30 h 60"/>
                <a:gd name="T4" fmla="*/ 28 w 57"/>
                <a:gd name="T5" fmla="*/ 60 h 60"/>
                <a:gd name="T6" fmla="*/ 0 w 57"/>
                <a:gd name="T7" fmla="*/ 30 h 60"/>
                <a:gd name="T8" fmla="*/ 28 w 57"/>
                <a:gd name="T9" fmla="*/ 0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60"/>
                <a:gd name="T17" fmla="*/ 57 w 57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0" name="Oval 66"/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02571" name="Oval 67"/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  <p:sp>
          <p:nvSpPr>
            <p:cNvPr id="102572" name="Rectangle 68"/>
            <p:cNvSpPr>
              <a:spLocks noChangeArrowheads="1"/>
            </p:cNvSpPr>
            <p:nvPr/>
          </p:nvSpPr>
          <p:spPr bwMode="auto">
            <a:xfrm>
              <a:off x="4221" y="2336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0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73" name="Rectangle 69"/>
            <p:cNvSpPr>
              <a:spLocks noChangeArrowheads="1"/>
            </p:cNvSpPr>
            <p:nvPr/>
          </p:nvSpPr>
          <p:spPr bwMode="auto">
            <a:xfrm>
              <a:off x="4221" y="2235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1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74" name="Rectangle 70"/>
            <p:cNvSpPr>
              <a:spLocks noChangeArrowheads="1"/>
            </p:cNvSpPr>
            <p:nvPr/>
          </p:nvSpPr>
          <p:spPr bwMode="auto">
            <a:xfrm>
              <a:off x="4221" y="2133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2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75" name="Rectangle 71"/>
            <p:cNvSpPr>
              <a:spLocks noChangeArrowheads="1"/>
            </p:cNvSpPr>
            <p:nvPr/>
          </p:nvSpPr>
          <p:spPr bwMode="auto">
            <a:xfrm>
              <a:off x="4221" y="2032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3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76" name="Rectangle 72"/>
            <p:cNvSpPr>
              <a:spLocks noChangeArrowheads="1"/>
            </p:cNvSpPr>
            <p:nvPr/>
          </p:nvSpPr>
          <p:spPr bwMode="auto">
            <a:xfrm>
              <a:off x="4221" y="1930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4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77" name="Rectangle 73"/>
            <p:cNvSpPr>
              <a:spLocks noChangeArrowheads="1"/>
            </p:cNvSpPr>
            <p:nvPr/>
          </p:nvSpPr>
          <p:spPr bwMode="auto">
            <a:xfrm>
              <a:off x="4221" y="1828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5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78" name="Rectangle 74"/>
            <p:cNvSpPr>
              <a:spLocks noChangeArrowheads="1"/>
            </p:cNvSpPr>
            <p:nvPr/>
          </p:nvSpPr>
          <p:spPr bwMode="auto">
            <a:xfrm>
              <a:off x="4221" y="1731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6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79" name="Rectangle 75"/>
            <p:cNvSpPr>
              <a:spLocks noChangeArrowheads="1"/>
            </p:cNvSpPr>
            <p:nvPr/>
          </p:nvSpPr>
          <p:spPr bwMode="auto">
            <a:xfrm>
              <a:off x="4221" y="1629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7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80" name="Rectangle 76"/>
            <p:cNvSpPr>
              <a:spLocks noChangeArrowheads="1"/>
            </p:cNvSpPr>
            <p:nvPr/>
          </p:nvSpPr>
          <p:spPr bwMode="auto">
            <a:xfrm>
              <a:off x="4221" y="1528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8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81" name="Rectangle 77"/>
            <p:cNvSpPr>
              <a:spLocks noChangeArrowheads="1"/>
            </p:cNvSpPr>
            <p:nvPr/>
          </p:nvSpPr>
          <p:spPr bwMode="auto">
            <a:xfrm>
              <a:off x="4221" y="1426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9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82" name="Rectangle 78"/>
            <p:cNvSpPr>
              <a:spLocks noChangeArrowheads="1"/>
            </p:cNvSpPr>
            <p:nvPr/>
          </p:nvSpPr>
          <p:spPr bwMode="auto">
            <a:xfrm>
              <a:off x="4197" y="1324"/>
              <a:ext cx="5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10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83" name="Rectangle 79"/>
            <p:cNvSpPr>
              <a:spLocks noChangeArrowheads="1"/>
            </p:cNvSpPr>
            <p:nvPr/>
          </p:nvSpPr>
          <p:spPr bwMode="auto">
            <a:xfrm>
              <a:off x="4266" y="2404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0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84" name="Rectangle 80"/>
            <p:cNvSpPr>
              <a:spLocks noChangeArrowheads="1"/>
            </p:cNvSpPr>
            <p:nvPr/>
          </p:nvSpPr>
          <p:spPr bwMode="auto">
            <a:xfrm>
              <a:off x="4387" y="2404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1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85" name="Rectangle 81"/>
            <p:cNvSpPr>
              <a:spLocks noChangeArrowheads="1"/>
            </p:cNvSpPr>
            <p:nvPr/>
          </p:nvSpPr>
          <p:spPr bwMode="auto">
            <a:xfrm>
              <a:off x="4504" y="2404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2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86" name="Rectangle 82"/>
            <p:cNvSpPr>
              <a:spLocks noChangeArrowheads="1"/>
            </p:cNvSpPr>
            <p:nvPr/>
          </p:nvSpPr>
          <p:spPr bwMode="auto">
            <a:xfrm>
              <a:off x="4626" y="2404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3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87" name="Rectangle 83"/>
            <p:cNvSpPr>
              <a:spLocks noChangeArrowheads="1"/>
            </p:cNvSpPr>
            <p:nvPr/>
          </p:nvSpPr>
          <p:spPr bwMode="auto">
            <a:xfrm>
              <a:off x="4747" y="2404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4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88" name="Rectangle 84"/>
            <p:cNvSpPr>
              <a:spLocks noChangeArrowheads="1"/>
            </p:cNvSpPr>
            <p:nvPr/>
          </p:nvSpPr>
          <p:spPr bwMode="auto">
            <a:xfrm>
              <a:off x="4868" y="2404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5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89" name="Rectangle 85"/>
            <p:cNvSpPr>
              <a:spLocks noChangeArrowheads="1"/>
            </p:cNvSpPr>
            <p:nvPr/>
          </p:nvSpPr>
          <p:spPr bwMode="auto">
            <a:xfrm>
              <a:off x="4986" y="2404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6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90" name="Rectangle 86"/>
            <p:cNvSpPr>
              <a:spLocks noChangeArrowheads="1"/>
            </p:cNvSpPr>
            <p:nvPr/>
          </p:nvSpPr>
          <p:spPr bwMode="auto">
            <a:xfrm>
              <a:off x="5107" y="2404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7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91" name="Rectangle 87"/>
            <p:cNvSpPr>
              <a:spLocks noChangeArrowheads="1"/>
            </p:cNvSpPr>
            <p:nvPr/>
          </p:nvSpPr>
          <p:spPr bwMode="auto">
            <a:xfrm>
              <a:off x="5228" y="2404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8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92" name="Rectangle 88"/>
            <p:cNvSpPr>
              <a:spLocks noChangeArrowheads="1"/>
            </p:cNvSpPr>
            <p:nvPr/>
          </p:nvSpPr>
          <p:spPr bwMode="auto">
            <a:xfrm>
              <a:off x="5346" y="2404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9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93" name="Rectangle 89"/>
            <p:cNvSpPr>
              <a:spLocks noChangeArrowheads="1"/>
            </p:cNvSpPr>
            <p:nvPr/>
          </p:nvSpPr>
          <p:spPr bwMode="auto">
            <a:xfrm>
              <a:off x="5455" y="2404"/>
              <a:ext cx="57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</a:rPr>
                <a:t>10</a:t>
              </a:r>
              <a:endParaRPr lang="ko-KR" altLang="en-US" sz="2400">
                <a:latin typeface="Tahoma" pitchFamily="34" charset="0"/>
                <a:ea typeface="Gulim" pitchFamily="34" charset="-127"/>
              </a:endParaRPr>
            </a:p>
          </p:txBody>
        </p:sp>
        <p:sp>
          <p:nvSpPr>
            <p:cNvPr id="102594" name="Rectangle 90"/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/>
            </a:p>
          </p:txBody>
        </p:sp>
      </p:grpSp>
      <p:sp>
        <p:nvSpPr>
          <p:cNvPr id="219229" name="Line 93"/>
          <p:cNvSpPr>
            <a:spLocks noChangeShapeType="1"/>
          </p:cNvSpPr>
          <p:nvPr/>
        </p:nvSpPr>
        <p:spPr bwMode="auto">
          <a:xfrm>
            <a:off x="5759450" y="2763838"/>
            <a:ext cx="685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660232" y="3906838"/>
            <a:ext cx="2286000" cy="2286000"/>
            <a:chOff x="3312" y="2640"/>
            <a:chExt cx="1440" cy="1440"/>
          </a:xfrm>
        </p:grpSpPr>
        <p:graphicFrame>
          <p:nvGraphicFramePr>
            <p:cNvPr id="102511" name="Object 95"/>
            <p:cNvGraphicFramePr>
              <a:graphicFrameLocks noChangeAspect="1"/>
            </p:cNvGraphicFramePr>
            <p:nvPr/>
          </p:nvGraphicFramePr>
          <p:xfrm>
            <a:off x="3312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3419856" imgH="2934005" progId="Excel.Sheet.8">
                    <p:embed/>
                  </p:oleObj>
                </mc:Choice>
                <mc:Fallback>
                  <p:oleObj name="Worksheet" r:id="rId4" imgW="3419856" imgH="2934005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2" name="Line 96"/>
            <p:cNvSpPr>
              <a:spLocks noChangeShapeType="1"/>
            </p:cNvSpPr>
            <p:nvPr/>
          </p:nvSpPr>
          <p:spPr bwMode="auto">
            <a:xfrm>
              <a:off x="3984" y="2640"/>
              <a:ext cx="0" cy="1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3397251" y="4211638"/>
            <a:ext cx="3084513" cy="1981200"/>
            <a:chOff x="1200" y="2832"/>
            <a:chExt cx="1943" cy="1248"/>
          </a:xfrm>
        </p:grpSpPr>
        <p:graphicFrame>
          <p:nvGraphicFramePr>
            <p:cNvPr id="102508" name="Object 99"/>
            <p:cNvGraphicFramePr>
              <a:graphicFrameLocks noChangeAspect="1"/>
            </p:cNvGraphicFramePr>
            <p:nvPr/>
          </p:nvGraphicFramePr>
          <p:xfrm>
            <a:off x="1200" y="2832"/>
            <a:ext cx="1440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6" imgW="3410407" imgH="2924556" progId="Excel.Sheet.8">
                    <p:embed/>
                  </p:oleObj>
                </mc:Choice>
                <mc:Fallback>
                  <p:oleObj name="Worksheet" r:id="rId6" imgW="3410407" imgH="2924556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832"/>
                          <a:ext cx="1440" cy="1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07" name="Line 102"/>
            <p:cNvSpPr>
              <a:spLocks noChangeShapeType="1"/>
            </p:cNvSpPr>
            <p:nvPr/>
          </p:nvSpPr>
          <p:spPr bwMode="auto">
            <a:xfrm flipH="1">
              <a:off x="2711" y="3264"/>
              <a:ext cx="43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10" name="Rectangle 103"/>
          <p:cNvSpPr>
            <a:spLocks noChangeArrowheads="1"/>
          </p:cNvSpPr>
          <p:nvPr/>
        </p:nvSpPr>
        <p:spPr bwMode="auto">
          <a:xfrm>
            <a:off x="222250" y="1773239"/>
            <a:ext cx="2222500" cy="1990726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2411" name="Rectangle 104"/>
          <p:cNvSpPr>
            <a:spLocks noChangeArrowheads="1"/>
          </p:cNvSpPr>
          <p:nvPr/>
        </p:nvSpPr>
        <p:spPr bwMode="auto">
          <a:xfrm>
            <a:off x="434975" y="1914525"/>
            <a:ext cx="1906588" cy="1606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2412" name="Line 105"/>
          <p:cNvSpPr>
            <a:spLocks noChangeShapeType="1"/>
          </p:cNvSpPr>
          <p:nvPr/>
        </p:nvSpPr>
        <p:spPr bwMode="auto">
          <a:xfrm>
            <a:off x="434975" y="3359151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3" name="Line 106"/>
          <p:cNvSpPr>
            <a:spLocks noChangeShapeType="1"/>
          </p:cNvSpPr>
          <p:nvPr/>
        </p:nvSpPr>
        <p:spPr bwMode="auto">
          <a:xfrm>
            <a:off x="434975" y="3198814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4" name="Line 107"/>
          <p:cNvSpPr>
            <a:spLocks noChangeShapeType="1"/>
          </p:cNvSpPr>
          <p:nvPr/>
        </p:nvSpPr>
        <p:spPr bwMode="auto">
          <a:xfrm>
            <a:off x="434975" y="3036888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5" name="Line 108"/>
          <p:cNvSpPr>
            <a:spLocks noChangeShapeType="1"/>
          </p:cNvSpPr>
          <p:nvPr/>
        </p:nvSpPr>
        <p:spPr bwMode="auto">
          <a:xfrm>
            <a:off x="434975" y="287655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6" name="Line 109"/>
          <p:cNvSpPr>
            <a:spLocks noChangeShapeType="1"/>
          </p:cNvSpPr>
          <p:nvPr/>
        </p:nvSpPr>
        <p:spPr bwMode="auto">
          <a:xfrm>
            <a:off x="434975" y="2714626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7" name="Line 110"/>
          <p:cNvSpPr>
            <a:spLocks noChangeShapeType="1"/>
          </p:cNvSpPr>
          <p:nvPr/>
        </p:nvSpPr>
        <p:spPr bwMode="auto">
          <a:xfrm>
            <a:off x="434975" y="2559051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8" name="Line 111"/>
          <p:cNvSpPr>
            <a:spLocks noChangeShapeType="1"/>
          </p:cNvSpPr>
          <p:nvPr/>
        </p:nvSpPr>
        <p:spPr bwMode="auto">
          <a:xfrm>
            <a:off x="434975" y="2398714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9" name="Line 112"/>
          <p:cNvSpPr>
            <a:spLocks noChangeShapeType="1"/>
          </p:cNvSpPr>
          <p:nvPr/>
        </p:nvSpPr>
        <p:spPr bwMode="auto">
          <a:xfrm>
            <a:off x="434975" y="2236788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0" name="Line 113"/>
          <p:cNvSpPr>
            <a:spLocks noChangeShapeType="1"/>
          </p:cNvSpPr>
          <p:nvPr/>
        </p:nvSpPr>
        <p:spPr bwMode="auto">
          <a:xfrm>
            <a:off x="434975" y="2076450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1" name="Line 114"/>
          <p:cNvSpPr>
            <a:spLocks noChangeShapeType="1"/>
          </p:cNvSpPr>
          <p:nvPr/>
        </p:nvSpPr>
        <p:spPr bwMode="auto">
          <a:xfrm>
            <a:off x="434975" y="1914526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2" name="Line 115"/>
          <p:cNvSpPr>
            <a:spLocks noChangeShapeType="1"/>
          </p:cNvSpPr>
          <p:nvPr/>
        </p:nvSpPr>
        <p:spPr bwMode="auto">
          <a:xfrm>
            <a:off x="627065" y="191452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3" name="Line 116"/>
          <p:cNvSpPr>
            <a:spLocks noChangeShapeType="1"/>
          </p:cNvSpPr>
          <p:nvPr/>
        </p:nvSpPr>
        <p:spPr bwMode="auto">
          <a:xfrm>
            <a:off x="812800" y="191452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4" name="Line 117"/>
          <p:cNvSpPr>
            <a:spLocks noChangeShapeType="1"/>
          </p:cNvSpPr>
          <p:nvPr/>
        </p:nvSpPr>
        <p:spPr bwMode="auto">
          <a:xfrm>
            <a:off x="1006475" y="191452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5" name="Line 118"/>
          <p:cNvSpPr>
            <a:spLocks noChangeShapeType="1"/>
          </p:cNvSpPr>
          <p:nvPr/>
        </p:nvSpPr>
        <p:spPr bwMode="auto">
          <a:xfrm>
            <a:off x="1198565" y="191452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6" name="Line 119"/>
          <p:cNvSpPr>
            <a:spLocks noChangeShapeType="1"/>
          </p:cNvSpPr>
          <p:nvPr/>
        </p:nvSpPr>
        <p:spPr bwMode="auto">
          <a:xfrm>
            <a:off x="1390650" y="191452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7" name="Line 120"/>
          <p:cNvSpPr>
            <a:spLocks noChangeShapeType="1"/>
          </p:cNvSpPr>
          <p:nvPr/>
        </p:nvSpPr>
        <p:spPr bwMode="auto">
          <a:xfrm>
            <a:off x="1577975" y="191452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8" name="Line 121"/>
          <p:cNvSpPr>
            <a:spLocks noChangeShapeType="1"/>
          </p:cNvSpPr>
          <p:nvPr/>
        </p:nvSpPr>
        <p:spPr bwMode="auto">
          <a:xfrm>
            <a:off x="1770065" y="191452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9" name="Line 122"/>
          <p:cNvSpPr>
            <a:spLocks noChangeShapeType="1"/>
          </p:cNvSpPr>
          <p:nvPr/>
        </p:nvSpPr>
        <p:spPr bwMode="auto">
          <a:xfrm>
            <a:off x="1962150" y="191452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0" name="Line 123"/>
          <p:cNvSpPr>
            <a:spLocks noChangeShapeType="1"/>
          </p:cNvSpPr>
          <p:nvPr/>
        </p:nvSpPr>
        <p:spPr bwMode="auto">
          <a:xfrm>
            <a:off x="2149475" y="191452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1" name="Line 124"/>
          <p:cNvSpPr>
            <a:spLocks noChangeShapeType="1"/>
          </p:cNvSpPr>
          <p:nvPr/>
        </p:nvSpPr>
        <p:spPr bwMode="auto">
          <a:xfrm>
            <a:off x="2341565" y="191452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2" name="Rectangle 125"/>
          <p:cNvSpPr>
            <a:spLocks noChangeArrowheads="1"/>
          </p:cNvSpPr>
          <p:nvPr/>
        </p:nvSpPr>
        <p:spPr bwMode="auto">
          <a:xfrm>
            <a:off x="434975" y="1914525"/>
            <a:ext cx="1906588" cy="16065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2433" name="Line 126"/>
          <p:cNvSpPr>
            <a:spLocks noChangeShapeType="1"/>
          </p:cNvSpPr>
          <p:nvPr/>
        </p:nvSpPr>
        <p:spPr bwMode="auto">
          <a:xfrm>
            <a:off x="434975" y="191452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4" name="Line 127"/>
          <p:cNvSpPr>
            <a:spLocks noChangeShapeType="1"/>
          </p:cNvSpPr>
          <p:nvPr/>
        </p:nvSpPr>
        <p:spPr bwMode="auto">
          <a:xfrm>
            <a:off x="415925" y="3521075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5" name="Line 128"/>
          <p:cNvSpPr>
            <a:spLocks noChangeShapeType="1"/>
          </p:cNvSpPr>
          <p:nvPr/>
        </p:nvSpPr>
        <p:spPr bwMode="auto">
          <a:xfrm>
            <a:off x="415925" y="3359151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6" name="Line 129"/>
          <p:cNvSpPr>
            <a:spLocks noChangeShapeType="1"/>
          </p:cNvSpPr>
          <p:nvPr/>
        </p:nvSpPr>
        <p:spPr bwMode="auto">
          <a:xfrm>
            <a:off x="415925" y="3198814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7" name="Line 130"/>
          <p:cNvSpPr>
            <a:spLocks noChangeShapeType="1"/>
          </p:cNvSpPr>
          <p:nvPr/>
        </p:nvSpPr>
        <p:spPr bwMode="auto">
          <a:xfrm>
            <a:off x="415925" y="303688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8" name="Line 131"/>
          <p:cNvSpPr>
            <a:spLocks noChangeShapeType="1"/>
          </p:cNvSpPr>
          <p:nvPr/>
        </p:nvSpPr>
        <p:spPr bwMode="auto">
          <a:xfrm>
            <a:off x="415925" y="28765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39" name="Line 132"/>
          <p:cNvSpPr>
            <a:spLocks noChangeShapeType="1"/>
          </p:cNvSpPr>
          <p:nvPr/>
        </p:nvSpPr>
        <p:spPr bwMode="auto">
          <a:xfrm>
            <a:off x="415925" y="2714626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0" name="Line 133"/>
          <p:cNvSpPr>
            <a:spLocks noChangeShapeType="1"/>
          </p:cNvSpPr>
          <p:nvPr/>
        </p:nvSpPr>
        <p:spPr bwMode="auto">
          <a:xfrm>
            <a:off x="415925" y="2559051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1" name="Line 134"/>
          <p:cNvSpPr>
            <a:spLocks noChangeShapeType="1"/>
          </p:cNvSpPr>
          <p:nvPr/>
        </p:nvSpPr>
        <p:spPr bwMode="auto">
          <a:xfrm>
            <a:off x="415925" y="2398714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2" name="Line 135"/>
          <p:cNvSpPr>
            <a:spLocks noChangeShapeType="1"/>
          </p:cNvSpPr>
          <p:nvPr/>
        </p:nvSpPr>
        <p:spPr bwMode="auto">
          <a:xfrm>
            <a:off x="415925" y="2236788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3" name="Line 136"/>
          <p:cNvSpPr>
            <a:spLocks noChangeShapeType="1"/>
          </p:cNvSpPr>
          <p:nvPr/>
        </p:nvSpPr>
        <p:spPr bwMode="auto">
          <a:xfrm>
            <a:off x="415925" y="207645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4" name="Line 137"/>
          <p:cNvSpPr>
            <a:spLocks noChangeShapeType="1"/>
          </p:cNvSpPr>
          <p:nvPr/>
        </p:nvSpPr>
        <p:spPr bwMode="auto">
          <a:xfrm>
            <a:off x="415925" y="1914526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5" name="Line 138"/>
          <p:cNvSpPr>
            <a:spLocks noChangeShapeType="1"/>
          </p:cNvSpPr>
          <p:nvPr/>
        </p:nvSpPr>
        <p:spPr bwMode="auto">
          <a:xfrm>
            <a:off x="434975" y="3521075"/>
            <a:ext cx="1906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6" name="Line 139"/>
          <p:cNvSpPr>
            <a:spLocks noChangeShapeType="1"/>
          </p:cNvSpPr>
          <p:nvPr/>
        </p:nvSpPr>
        <p:spPr bwMode="auto">
          <a:xfrm flipV="1">
            <a:off x="434975" y="352107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7" name="Line 140"/>
          <p:cNvSpPr>
            <a:spLocks noChangeShapeType="1"/>
          </p:cNvSpPr>
          <p:nvPr/>
        </p:nvSpPr>
        <p:spPr bwMode="auto">
          <a:xfrm flipV="1">
            <a:off x="627065" y="352107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8" name="Line 141"/>
          <p:cNvSpPr>
            <a:spLocks noChangeShapeType="1"/>
          </p:cNvSpPr>
          <p:nvPr/>
        </p:nvSpPr>
        <p:spPr bwMode="auto">
          <a:xfrm flipV="1">
            <a:off x="812800" y="352107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9" name="Line 142"/>
          <p:cNvSpPr>
            <a:spLocks noChangeShapeType="1"/>
          </p:cNvSpPr>
          <p:nvPr/>
        </p:nvSpPr>
        <p:spPr bwMode="auto">
          <a:xfrm flipV="1">
            <a:off x="1006475" y="352107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0" name="Line 143"/>
          <p:cNvSpPr>
            <a:spLocks noChangeShapeType="1"/>
          </p:cNvSpPr>
          <p:nvPr/>
        </p:nvSpPr>
        <p:spPr bwMode="auto">
          <a:xfrm flipV="1">
            <a:off x="1198565" y="352107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1" name="Line 144"/>
          <p:cNvSpPr>
            <a:spLocks noChangeShapeType="1"/>
          </p:cNvSpPr>
          <p:nvPr/>
        </p:nvSpPr>
        <p:spPr bwMode="auto">
          <a:xfrm flipV="1">
            <a:off x="1390650" y="352107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2" name="Line 145"/>
          <p:cNvSpPr>
            <a:spLocks noChangeShapeType="1"/>
          </p:cNvSpPr>
          <p:nvPr/>
        </p:nvSpPr>
        <p:spPr bwMode="auto">
          <a:xfrm flipV="1">
            <a:off x="1577975" y="352107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3" name="Line 146"/>
          <p:cNvSpPr>
            <a:spLocks noChangeShapeType="1"/>
          </p:cNvSpPr>
          <p:nvPr/>
        </p:nvSpPr>
        <p:spPr bwMode="auto">
          <a:xfrm flipV="1">
            <a:off x="1770065" y="352107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4" name="Line 147"/>
          <p:cNvSpPr>
            <a:spLocks noChangeShapeType="1"/>
          </p:cNvSpPr>
          <p:nvPr/>
        </p:nvSpPr>
        <p:spPr bwMode="auto">
          <a:xfrm flipV="1">
            <a:off x="1962150" y="352107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5" name="Line 148"/>
          <p:cNvSpPr>
            <a:spLocks noChangeShapeType="1"/>
          </p:cNvSpPr>
          <p:nvPr/>
        </p:nvSpPr>
        <p:spPr bwMode="auto">
          <a:xfrm flipV="1">
            <a:off x="2149475" y="352107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6" name="Line 149"/>
          <p:cNvSpPr>
            <a:spLocks noChangeShapeType="1"/>
          </p:cNvSpPr>
          <p:nvPr/>
        </p:nvSpPr>
        <p:spPr bwMode="auto">
          <a:xfrm flipV="1">
            <a:off x="2341565" y="352107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7" name="Freeform 150"/>
          <p:cNvSpPr>
            <a:spLocks/>
          </p:cNvSpPr>
          <p:nvPr/>
        </p:nvSpPr>
        <p:spPr bwMode="auto">
          <a:xfrm>
            <a:off x="960440" y="2513013"/>
            <a:ext cx="90487" cy="93662"/>
          </a:xfrm>
          <a:custGeom>
            <a:avLst/>
            <a:gdLst>
              <a:gd name="T0" fmla="*/ 2147483646 w 57"/>
              <a:gd name="T1" fmla="*/ 0 h 59"/>
              <a:gd name="T2" fmla="*/ 2147483646 w 57"/>
              <a:gd name="T3" fmla="*/ 2147483646 h 59"/>
              <a:gd name="T4" fmla="*/ 2147483646 w 57"/>
              <a:gd name="T5" fmla="*/ 2147483646 h 59"/>
              <a:gd name="T6" fmla="*/ 0 w 57"/>
              <a:gd name="T7" fmla="*/ 2147483646 h 59"/>
              <a:gd name="T8" fmla="*/ 2147483646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58" name="Freeform 151"/>
          <p:cNvSpPr>
            <a:spLocks/>
          </p:cNvSpPr>
          <p:nvPr/>
        </p:nvSpPr>
        <p:spPr bwMode="auto">
          <a:xfrm>
            <a:off x="1725613" y="2990850"/>
            <a:ext cx="88900" cy="93664"/>
          </a:xfrm>
          <a:custGeom>
            <a:avLst/>
            <a:gdLst>
              <a:gd name="T0" fmla="*/ 2147483646 w 56"/>
              <a:gd name="T1" fmla="*/ 0 h 59"/>
              <a:gd name="T2" fmla="*/ 2147483646 w 56"/>
              <a:gd name="T3" fmla="*/ 2147483646 h 59"/>
              <a:gd name="T4" fmla="*/ 2147483646 w 56"/>
              <a:gd name="T5" fmla="*/ 2147483646 h 59"/>
              <a:gd name="T6" fmla="*/ 0 w 56"/>
              <a:gd name="T7" fmla="*/ 2147483646 h 59"/>
              <a:gd name="T8" fmla="*/ 2147483646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59" name="Freeform 152"/>
          <p:cNvSpPr>
            <a:spLocks/>
          </p:cNvSpPr>
          <p:nvPr/>
        </p:nvSpPr>
        <p:spPr bwMode="auto">
          <a:xfrm>
            <a:off x="1154113" y="2351088"/>
            <a:ext cx="88900" cy="93662"/>
          </a:xfrm>
          <a:custGeom>
            <a:avLst/>
            <a:gdLst>
              <a:gd name="T0" fmla="*/ 2147483646 w 56"/>
              <a:gd name="T1" fmla="*/ 0 h 59"/>
              <a:gd name="T2" fmla="*/ 2147483646 w 56"/>
              <a:gd name="T3" fmla="*/ 2147483646 h 59"/>
              <a:gd name="T4" fmla="*/ 2147483646 w 56"/>
              <a:gd name="T5" fmla="*/ 2147483646 h 59"/>
              <a:gd name="T6" fmla="*/ 0 w 56"/>
              <a:gd name="T7" fmla="*/ 2147483646 h 59"/>
              <a:gd name="T8" fmla="*/ 2147483646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0" name="Freeform 153"/>
          <p:cNvSpPr>
            <a:spLocks/>
          </p:cNvSpPr>
          <p:nvPr/>
        </p:nvSpPr>
        <p:spPr bwMode="auto">
          <a:xfrm>
            <a:off x="960440" y="2190750"/>
            <a:ext cx="90487" cy="93664"/>
          </a:xfrm>
          <a:custGeom>
            <a:avLst/>
            <a:gdLst>
              <a:gd name="T0" fmla="*/ 2147483646 w 57"/>
              <a:gd name="T1" fmla="*/ 0 h 59"/>
              <a:gd name="T2" fmla="*/ 2147483646 w 57"/>
              <a:gd name="T3" fmla="*/ 2147483646 h 59"/>
              <a:gd name="T4" fmla="*/ 2147483646 w 57"/>
              <a:gd name="T5" fmla="*/ 2147483646 h 59"/>
              <a:gd name="T6" fmla="*/ 0 w 57"/>
              <a:gd name="T7" fmla="*/ 2147483646 h 59"/>
              <a:gd name="T8" fmla="*/ 2147483646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1" name="Freeform 154"/>
          <p:cNvSpPr>
            <a:spLocks/>
          </p:cNvSpPr>
          <p:nvPr/>
        </p:nvSpPr>
        <p:spPr bwMode="auto">
          <a:xfrm>
            <a:off x="1917700" y="2673351"/>
            <a:ext cx="90488" cy="95250"/>
          </a:xfrm>
          <a:custGeom>
            <a:avLst/>
            <a:gdLst>
              <a:gd name="T0" fmla="*/ 2147483646 w 57"/>
              <a:gd name="T1" fmla="*/ 0 h 60"/>
              <a:gd name="T2" fmla="*/ 2147483646 w 57"/>
              <a:gd name="T3" fmla="*/ 2147483646 h 60"/>
              <a:gd name="T4" fmla="*/ 2147483646 w 57"/>
              <a:gd name="T5" fmla="*/ 2147483646 h 60"/>
              <a:gd name="T6" fmla="*/ 0 w 57"/>
              <a:gd name="T7" fmla="*/ 2147483646 h 60"/>
              <a:gd name="T8" fmla="*/ 2147483646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2" name="Freeform 155"/>
          <p:cNvSpPr>
            <a:spLocks/>
          </p:cNvSpPr>
          <p:nvPr/>
        </p:nvSpPr>
        <p:spPr bwMode="auto">
          <a:xfrm>
            <a:off x="1154113" y="2673351"/>
            <a:ext cx="88900" cy="95250"/>
          </a:xfrm>
          <a:custGeom>
            <a:avLst/>
            <a:gdLst>
              <a:gd name="T0" fmla="*/ 2147483646 w 56"/>
              <a:gd name="T1" fmla="*/ 0 h 60"/>
              <a:gd name="T2" fmla="*/ 2147483646 w 56"/>
              <a:gd name="T3" fmla="*/ 2147483646 h 60"/>
              <a:gd name="T4" fmla="*/ 2147483646 w 56"/>
              <a:gd name="T5" fmla="*/ 2147483646 h 60"/>
              <a:gd name="T6" fmla="*/ 0 w 56"/>
              <a:gd name="T7" fmla="*/ 2147483646 h 60"/>
              <a:gd name="T8" fmla="*/ 2147483646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3" name="Freeform 156"/>
          <p:cNvSpPr>
            <a:spLocks/>
          </p:cNvSpPr>
          <p:nvPr/>
        </p:nvSpPr>
        <p:spPr bwMode="auto">
          <a:xfrm>
            <a:off x="1346200" y="3313113"/>
            <a:ext cx="90488" cy="93662"/>
          </a:xfrm>
          <a:custGeom>
            <a:avLst/>
            <a:gdLst>
              <a:gd name="T0" fmla="*/ 2147483646 w 57"/>
              <a:gd name="T1" fmla="*/ 0 h 59"/>
              <a:gd name="T2" fmla="*/ 2147483646 w 57"/>
              <a:gd name="T3" fmla="*/ 2147483646 h 59"/>
              <a:gd name="T4" fmla="*/ 2147483646 w 57"/>
              <a:gd name="T5" fmla="*/ 2147483646 h 59"/>
              <a:gd name="T6" fmla="*/ 0 w 57"/>
              <a:gd name="T7" fmla="*/ 2147483646 h 59"/>
              <a:gd name="T8" fmla="*/ 2147483646 w 57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59"/>
              <a:gd name="T17" fmla="*/ 57 w 57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4" name="Freeform 157"/>
          <p:cNvSpPr>
            <a:spLocks/>
          </p:cNvSpPr>
          <p:nvPr/>
        </p:nvSpPr>
        <p:spPr bwMode="auto">
          <a:xfrm>
            <a:off x="1346200" y="2673351"/>
            <a:ext cx="90488" cy="95250"/>
          </a:xfrm>
          <a:custGeom>
            <a:avLst/>
            <a:gdLst>
              <a:gd name="T0" fmla="*/ 2147483646 w 57"/>
              <a:gd name="T1" fmla="*/ 0 h 60"/>
              <a:gd name="T2" fmla="*/ 2147483646 w 57"/>
              <a:gd name="T3" fmla="*/ 2147483646 h 60"/>
              <a:gd name="T4" fmla="*/ 2147483646 w 57"/>
              <a:gd name="T5" fmla="*/ 2147483646 h 60"/>
              <a:gd name="T6" fmla="*/ 0 w 57"/>
              <a:gd name="T7" fmla="*/ 2147483646 h 60"/>
              <a:gd name="T8" fmla="*/ 2147483646 w 57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60"/>
              <a:gd name="T17" fmla="*/ 57 w 57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65" name="Rectangle 158"/>
          <p:cNvSpPr>
            <a:spLocks noChangeArrowheads="1"/>
          </p:cNvSpPr>
          <p:nvPr/>
        </p:nvSpPr>
        <p:spPr bwMode="auto">
          <a:xfrm>
            <a:off x="344488" y="3473451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0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66" name="Rectangle 159"/>
          <p:cNvSpPr>
            <a:spLocks noChangeArrowheads="1"/>
          </p:cNvSpPr>
          <p:nvPr/>
        </p:nvSpPr>
        <p:spPr bwMode="auto">
          <a:xfrm>
            <a:off x="344488" y="3313114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1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67" name="Rectangle 160"/>
          <p:cNvSpPr>
            <a:spLocks noChangeArrowheads="1"/>
          </p:cNvSpPr>
          <p:nvPr/>
        </p:nvSpPr>
        <p:spPr bwMode="auto">
          <a:xfrm>
            <a:off x="344488" y="3151190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2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68" name="Rectangle 161"/>
          <p:cNvSpPr>
            <a:spLocks noChangeArrowheads="1"/>
          </p:cNvSpPr>
          <p:nvPr/>
        </p:nvSpPr>
        <p:spPr bwMode="auto">
          <a:xfrm>
            <a:off x="344488" y="2990852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3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69" name="Rectangle 162"/>
          <p:cNvSpPr>
            <a:spLocks noChangeArrowheads="1"/>
          </p:cNvSpPr>
          <p:nvPr/>
        </p:nvSpPr>
        <p:spPr bwMode="auto">
          <a:xfrm>
            <a:off x="344488" y="2828926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4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70" name="Rectangle 163"/>
          <p:cNvSpPr>
            <a:spLocks noChangeArrowheads="1"/>
          </p:cNvSpPr>
          <p:nvPr/>
        </p:nvSpPr>
        <p:spPr bwMode="auto">
          <a:xfrm>
            <a:off x="344488" y="2667002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5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71" name="Rectangle 164"/>
          <p:cNvSpPr>
            <a:spLocks noChangeArrowheads="1"/>
          </p:cNvSpPr>
          <p:nvPr/>
        </p:nvSpPr>
        <p:spPr bwMode="auto">
          <a:xfrm>
            <a:off x="344488" y="2513014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6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72" name="Rectangle 165"/>
          <p:cNvSpPr>
            <a:spLocks noChangeArrowheads="1"/>
          </p:cNvSpPr>
          <p:nvPr/>
        </p:nvSpPr>
        <p:spPr bwMode="auto">
          <a:xfrm>
            <a:off x="344488" y="2351090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7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73" name="Rectangle 166"/>
          <p:cNvSpPr>
            <a:spLocks noChangeArrowheads="1"/>
          </p:cNvSpPr>
          <p:nvPr/>
        </p:nvSpPr>
        <p:spPr bwMode="auto">
          <a:xfrm>
            <a:off x="344488" y="2190752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8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74" name="Rectangle 167"/>
          <p:cNvSpPr>
            <a:spLocks noChangeArrowheads="1"/>
          </p:cNvSpPr>
          <p:nvPr/>
        </p:nvSpPr>
        <p:spPr bwMode="auto">
          <a:xfrm>
            <a:off x="344488" y="2028826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9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75" name="Rectangle 168"/>
          <p:cNvSpPr>
            <a:spLocks noChangeArrowheads="1"/>
          </p:cNvSpPr>
          <p:nvPr/>
        </p:nvSpPr>
        <p:spPr bwMode="auto">
          <a:xfrm>
            <a:off x="306389" y="1866902"/>
            <a:ext cx="8976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10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76" name="Rectangle 169"/>
          <p:cNvSpPr>
            <a:spLocks noChangeArrowheads="1"/>
          </p:cNvSpPr>
          <p:nvPr/>
        </p:nvSpPr>
        <p:spPr bwMode="auto">
          <a:xfrm>
            <a:off x="415926" y="3581402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0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77" name="Rectangle 170"/>
          <p:cNvSpPr>
            <a:spLocks noChangeArrowheads="1"/>
          </p:cNvSpPr>
          <p:nvPr/>
        </p:nvSpPr>
        <p:spPr bwMode="auto">
          <a:xfrm>
            <a:off x="608013" y="3581402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1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78" name="Rectangle 171"/>
          <p:cNvSpPr>
            <a:spLocks noChangeArrowheads="1"/>
          </p:cNvSpPr>
          <p:nvPr/>
        </p:nvSpPr>
        <p:spPr bwMode="auto">
          <a:xfrm>
            <a:off x="793751" y="3581402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2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79" name="Rectangle 172"/>
          <p:cNvSpPr>
            <a:spLocks noChangeArrowheads="1"/>
          </p:cNvSpPr>
          <p:nvPr/>
        </p:nvSpPr>
        <p:spPr bwMode="auto">
          <a:xfrm>
            <a:off x="987426" y="3581402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3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80" name="Rectangle 173"/>
          <p:cNvSpPr>
            <a:spLocks noChangeArrowheads="1"/>
          </p:cNvSpPr>
          <p:nvPr/>
        </p:nvSpPr>
        <p:spPr bwMode="auto">
          <a:xfrm>
            <a:off x="1179513" y="3581402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4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81" name="Rectangle 174"/>
          <p:cNvSpPr>
            <a:spLocks noChangeArrowheads="1"/>
          </p:cNvSpPr>
          <p:nvPr/>
        </p:nvSpPr>
        <p:spPr bwMode="auto">
          <a:xfrm>
            <a:off x="1371601" y="3581402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5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82" name="Rectangle 175"/>
          <p:cNvSpPr>
            <a:spLocks noChangeArrowheads="1"/>
          </p:cNvSpPr>
          <p:nvPr/>
        </p:nvSpPr>
        <p:spPr bwMode="auto">
          <a:xfrm>
            <a:off x="1558926" y="3581402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6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83" name="Rectangle 176"/>
          <p:cNvSpPr>
            <a:spLocks noChangeArrowheads="1"/>
          </p:cNvSpPr>
          <p:nvPr/>
        </p:nvSpPr>
        <p:spPr bwMode="auto">
          <a:xfrm>
            <a:off x="1751013" y="3581402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7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84" name="Rectangle 177"/>
          <p:cNvSpPr>
            <a:spLocks noChangeArrowheads="1"/>
          </p:cNvSpPr>
          <p:nvPr/>
        </p:nvSpPr>
        <p:spPr bwMode="auto">
          <a:xfrm>
            <a:off x="1943101" y="3581402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8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85" name="Rectangle 178"/>
          <p:cNvSpPr>
            <a:spLocks noChangeArrowheads="1"/>
          </p:cNvSpPr>
          <p:nvPr/>
        </p:nvSpPr>
        <p:spPr bwMode="auto">
          <a:xfrm>
            <a:off x="2130426" y="3581402"/>
            <a:ext cx="448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9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86" name="Rectangle 179"/>
          <p:cNvSpPr>
            <a:spLocks noChangeArrowheads="1"/>
          </p:cNvSpPr>
          <p:nvPr/>
        </p:nvSpPr>
        <p:spPr bwMode="auto">
          <a:xfrm>
            <a:off x="2303464" y="3581402"/>
            <a:ext cx="8976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ko-KR" altLang="en-US" sz="600">
                <a:solidFill>
                  <a:srgbClr val="000000"/>
                </a:solidFill>
                <a:ea typeface="Gulim" pitchFamily="34" charset="-127"/>
              </a:rPr>
              <a:t>10</a:t>
            </a:r>
            <a:endParaRPr lang="ko-KR" altLang="en-US" sz="2400">
              <a:latin typeface="Tahoma" pitchFamily="34" charset="0"/>
              <a:ea typeface="Gulim" pitchFamily="34" charset="-127"/>
            </a:endParaRPr>
          </a:p>
        </p:txBody>
      </p:sp>
      <p:sp>
        <p:nvSpPr>
          <p:cNvPr id="102487" name="Rectangle 180"/>
          <p:cNvSpPr>
            <a:spLocks noChangeArrowheads="1"/>
          </p:cNvSpPr>
          <p:nvPr/>
        </p:nvSpPr>
        <p:spPr bwMode="auto">
          <a:xfrm>
            <a:off x="222250" y="1773239"/>
            <a:ext cx="2222500" cy="1990726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9317" name="Text Box 181"/>
          <p:cNvSpPr txBox="1">
            <a:spLocks noChangeArrowheads="1"/>
          </p:cNvSpPr>
          <p:nvPr/>
        </p:nvSpPr>
        <p:spPr bwMode="auto">
          <a:xfrm>
            <a:off x="133350" y="4352926"/>
            <a:ext cx="2135188" cy="138499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=2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随机选择</a:t>
            </a:r>
            <a:r>
              <a:rPr lang="en-US" altLang="zh-CN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个初始簇心</a:t>
            </a:r>
            <a:endParaRPr lang="en-US" altLang="ko-KR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318" name="Line 182"/>
          <p:cNvSpPr>
            <a:spLocks noChangeShapeType="1"/>
          </p:cNvSpPr>
          <p:nvPr/>
        </p:nvSpPr>
        <p:spPr bwMode="auto">
          <a:xfrm flipV="1">
            <a:off x="1187450" y="395605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19319" name="Line 183"/>
          <p:cNvSpPr>
            <a:spLocks noChangeShapeType="1"/>
          </p:cNvSpPr>
          <p:nvPr/>
        </p:nvSpPr>
        <p:spPr bwMode="auto">
          <a:xfrm>
            <a:off x="2559050" y="2687638"/>
            <a:ext cx="685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219320" name="Text Box 184"/>
          <p:cNvSpPr txBox="1">
            <a:spLocks noChangeArrowheads="1"/>
          </p:cNvSpPr>
          <p:nvPr/>
        </p:nvSpPr>
        <p:spPr bwMode="auto">
          <a:xfrm>
            <a:off x="2509838" y="2852738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第一轮分配</a:t>
            </a:r>
            <a:endParaRPr lang="en-US" altLang="ko-KR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321" name="Text Box 185"/>
          <p:cNvSpPr txBox="1">
            <a:spLocks noChangeArrowheads="1"/>
          </p:cNvSpPr>
          <p:nvPr/>
        </p:nvSpPr>
        <p:spPr bwMode="auto">
          <a:xfrm>
            <a:off x="5759450" y="2840039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更新簇心</a:t>
            </a:r>
            <a:endParaRPr lang="en-US" altLang="ko-KR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93" name="Freeform 186"/>
          <p:cNvSpPr>
            <a:spLocks/>
          </p:cNvSpPr>
          <p:nvPr/>
        </p:nvSpPr>
        <p:spPr bwMode="auto">
          <a:xfrm>
            <a:off x="958850" y="2825751"/>
            <a:ext cx="88900" cy="95250"/>
          </a:xfrm>
          <a:custGeom>
            <a:avLst/>
            <a:gdLst>
              <a:gd name="T0" fmla="*/ 2147483646 w 56"/>
              <a:gd name="T1" fmla="*/ 0 h 60"/>
              <a:gd name="T2" fmla="*/ 2147483646 w 56"/>
              <a:gd name="T3" fmla="*/ 2147483646 h 60"/>
              <a:gd name="T4" fmla="*/ 2147483646 w 56"/>
              <a:gd name="T5" fmla="*/ 2147483646 h 60"/>
              <a:gd name="T6" fmla="*/ 0 w 56"/>
              <a:gd name="T7" fmla="*/ 2147483646 h 60"/>
              <a:gd name="T8" fmla="*/ 2147483646 w 56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60"/>
              <a:gd name="T17" fmla="*/ 56 w 56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94" name="Freeform 187"/>
          <p:cNvSpPr>
            <a:spLocks/>
          </p:cNvSpPr>
          <p:nvPr/>
        </p:nvSpPr>
        <p:spPr bwMode="auto">
          <a:xfrm>
            <a:off x="1720850" y="2660651"/>
            <a:ext cx="88900" cy="93664"/>
          </a:xfrm>
          <a:custGeom>
            <a:avLst/>
            <a:gdLst>
              <a:gd name="T0" fmla="*/ 2147483646 w 56"/>
              <a:gd name="T1" fmla="*/ 0 h 59"/>
              <a:gd name="T2" fmla="*/ 2147483646 w 56"/>
              <a:gd name="T3" fmla="*/ 2147483646 h 59"/>
              <a:gd name="T4" fmla="*/ 2147483646 w 56"/>
              <a:gd name="T5" fmla="*/ 2147483646 h 59"/>
              <a:gd name="T6" fmla="*/ 0 w 56"/>
              <a:gd name="T7" fmla="*/ 2147483646 h 59"/>
              <a:gd name="T8" fmla="*/ 2147483646 w 56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59"/>
              <a:gd name="T17" fmla="*/ 56 w 56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9324" name="Oval 188"/>
          <p:cNvSpPr>
            <a:spLocks noChangeArrowheads="1"/>
          </p:cNvSpPr>
          <p:nvPr/>
        </p:nvSpPr>
        <p:spPr bwMode="auto">
          <a:xfrm>
            <a:off x="577850" y="2954338"/>
            <a:ext cx="84138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9325" name="Oval 189"/>
          <p:cNvSpPr>
            <a:spLocks noChangeArrowheads="1"/>
          </p:cNvSpPr>
          <p:nvPr/>
        </p:nvSpPr>
        <p:spPr bwMode="auto">
          <a:xfrm>
            <a:off x="2093915" y="2801938"/>
            <a:ext cx="84137" cy="8731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9326" name="Text Box 190"/>
          <p:cNvSpPr txBox="1">
            <a:spLocks noChangeArrowheads="1"/>
          </p:cNvSpPr>
          <p:nvPr/>
        </p:nvSpPr>
        <p:spPr bwMode="auto">
          <a:xfrm>
            <a:off x="5759450" y="4984373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更新簇心</a:t>
            </a:r>
            <a:endParaRPr lang="en-US" altLang="ko-KR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327" name="Text Box 191"/>
          <p:cNvSpPr txBox="1">
            <a:spLocks noChangeArrowheads="1"/>
          </p:cNvSpPr>
          <p:nvPr/>
        </p:nvSpPr>
        <p:spPr bwMode="auto">
          <a:xfrm>
            <a:off x="7740352" y="3861049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重新分配</a:t>
            </a:r>
            <a:endParaRPr lang="en-US" altLang="ko-KR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341" name="Oval 205"/>
          <p:cNvSpPr>
            <a:spLocks noChangeArrowheads="1"/>
          </p:cNvSpPr>
          <p:nvPr/>
        </p:nvSpPr>
        <p:spPr bwMode="auto">
          <a:xfrm>
            <a:off x="7722270" y="5013326"/>
            <a:ext cx="215900" cy="863600"/>
          </a:xfrm>
          <a:prstGeom prst="ellipse">
            <a:avLst/>
          </a:prstGeom>
          <a:solidFill>
            <a:schemeClr val="bg1">
              <a:alpha val="6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200" name="Freeform 7"/>
          <p:cNvSpPr>
            <a:spLocks/>
          </p:cNvSpPr>
          <p:nvPr/>
        </p:nvSpPr>
        <p:spPr bwMode="auto">
          <a:xfrm>
            <a:off x="4451243" y="2709264"/>
            <a:ext cx="184731" cy="369332"/>
          </a:xfrm>
          <a:custGeom>
            <a:avLst/>
            <a:gdLst>
              <a:gd name="T0" fmla="*/ 183 w 768"/>
              <a:gd name="T1" fmla="*/ 67 h 630"/>
              <a:gd name="T2" fmla="*/ 72 w 768"/>
              <a:gd name="T3" fmla="*/ 74 h 630"/>
              <a:gd name="T4" fmla="*/ 5 w 768"/>
              <a:gd name="T5" fmla="*/ 170 h 630"/>
              <a:gd name="T6" fmla="*/ 13 w 768"/>
              <a:gd name="T7" fmla="*/ 311 h 630"/>
              <a:gd name="T8" fmla="*/ 57 w 768"/>
              <a:gd name="T9" fmla="*/ 356 h 630"/>
              <a:gd name="T10" fmla="*/ 109 w 768"/>
              <a:gd name="T11" fmla="*/ 415 h 630"/>
              <a:gd name="T12" fmla="*/ 235 w 768"/>
              <a:gd name="T13" fmla="*/ 548 h 630"/>
              <a:gd name="T14" fmla="*/ 257 w 768"/>
              <a:gd name="T15" fmla="*/ 570 h 630"/>
              <a:gd name="T16" fmla="*/ 331 w 768"/>
              <a:gd name="T17" fmla="*/ 593 h 630"/>
              <a:gd name="T18" fmla="*/ 450 w 768"/>
              <a:gd name="T19" fmla="*/ 630 h 630"/>
              <a:gd name="T20" fmla="*/ 598 w 768"/>
              <a:gd name="T21" fmla="*/ 607 h 630"/>
              <a:gd name="T22" fmla="*/ 657 w 768"/>
              <a:gd name="T23" fmla="*/ 585 h 630"/>
              <a:gd name="T24" fmla="*/ 687 w 768"/>
              <a:gd name="T25" fmla="*/ 533 h 630"/>
              <a:gd name="T26" fmla="*/ 717 w 768"/>
              <a:gd name="T27" fmla="*/ 474 h 630"/>
              <a:gd name="T28" fmla="*/ 724 w 768"/>
              <a:gd name="T29" fmla="*/ 437 h 630"/>
              <a:gd name="T30" fmla="*/ 739 w 768"/>
              <a:gd name="T31" fmla="*/ 415 h 630"/>
              <a:gd name="T32" fmla="*/ 768 w 768"/>
              <a:gd name="T33" fmla="*/ 296 h 630"/>
              <a:gd name="T34" fmla="*/ 761 w 768"/>
              <a:gd name="T35" fmla="*/ 178 h 630"/>
              <a:gd name="T36" fmla="*/ 724 w 768"/>
              <a:gd name="T37" fmla="*/ 111 h 630"/>
              <a:gd name="T38" fmla="*/ 465 w 768"/>
              <a:gd name="T39" fmla="*/ 0 h 630"/>
              <a:gd name="T40" fmla="*/ 205 w 768"/>
              <a:gd name="T41" fmla="*/ 30 h 630"/>
              <a:gd name="T42" fmla="*/ 183 w 768"/>
              <a:gd name="T43" fmla="*/ 67 h 63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68"/>
              <a:gd name="T67" fmla="*/ 0 h 630"/>
              <a:gd name="T68" fmla="*/ 768 w 768"/>
              <a:gd name="T69" fmla="*/ 630 h 63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68" h="630">
                <a:moveTo>
                  <a:pt x="183" y="67"/>
                </a:moveTo>
                <a:cubicBezTo>
                  <a:pt x="146" y="41"/>
                  <a:pt x="112" y="61"/>
                  <a:pt x="72" y="74"/>
                </a:cubicBezTo>
                <a:cubicBezTo>
                  <a:pt x="13" y="114"/>
                  <a:pt x="28" y="107"/>
                  <a:pt x="5" y="170"/>
                </a:cubicBezTo>
                <a:cubicBezTo>
                  <a:pt x="8" y="217"/>
                  <a:pt x="0" y="266"/>
                  <a:pt x="13" y="311"/>
                </a:cubicBezTo>
                <a:cubicBezTo>
                  <a:pt x="19" y="331"/>
                  <a:pt x="45" y="339"/>
                  <a:pt x="57" y="356"/>
                </a:cubicBezTo>
                <a:cubicBezTo>
                  <a:pt x="92" y="407"/>
                  <a:pt x="72" y="390"/>
                  <a:pt x="109" y="415"/>
                </a:cubicBezTo>
                <a:cubicBezTo>
                  <a:pt x="145" y="467"/>
                  <a:pt x="187" y="508"/>
                  <a:pt x="235" y="548"/>
                </a:cubicBezTo>
                <a:cubicBezTo>
                  <a:pt x="243" y="555"/>
                  <a:pt x="248" y="565"/>
                  <a:pt x="257" y="570"/>
                </a:cubicBezTo>
                <a:cubicBezTo>
                  <a:pt x="283" y="584"/>
                  <a:pt x="305" y="583"/>
                  <a:pt x="331" y="593"/>
                </a:cubicBezTo>
                <a:cubicBezTo>
                  <a:pt x="371" y="608"/>
                  <a:pt x="408" y="621"/>
                  <a:pt x="450" y="630"/>
                </a:cubicBezTo>
                <a:cubicBezTo>
                  <a:pt x="498" y="625"/>
                  <a:pt x="551" y="623"/>
                  <a:pt x="598" y="607"/>
                </a:cubicBezTo>
                <a:cubicBezTo>
                  <a:pt x="618" y="600"/>
                  <a:pt x="657" y="585"/>
                  <a:pt x="657" y="585"/>
                </a:cubicBezTo>
                <a:cubicBezTo>
                  <a:pt x="675" y="536"/>
                  <a:pt x="651" y="594"/>
                  <a:pt x="687" y="533"/>
                </a:cubicBezTo>
                <a:cubicBezTo>
                  <a:pt x="698" y="514"/>
                  <a:pt x="717" y="474"/>
                  <a:pt x="717" y="474"/>
                </a:cubicBezTo>
                <a:cubicBezTo>
                  <a:pt x="719" y="462"/>
                  <a:pt x="720" y="449"/>
                  <a:pt x="724" y="437"/>
                </a:cubicBezTo>
                <a:cubicBezTo>
                  <a:pt x="727" y="429"/>
                  <a:pt x="736" y="423"/>
                  <a:pt x="739" y="415"/>
                </a:cubicBezTo>
                <a:cubicBezTo>
                  <a:pt x="750" y="382"/>
                  <a:pt x="760" y="332"/>
                  <a:pt x="768" y="296"/>
                </a:cubicBezTo>
                <a:cubicBezTo>
                  <a:pt x="766" y="257"/>
                  <a:pt x="766" y="217"/>
                  <a:pt x="761" y="178"/>
                </a:cubicBezTo>
                <a:cubicBezTo>
                  <a:pt x="754" y="127"/>
                  <a:pt x="750" y="142"/>
                  <a:pt x="724" y="111"/>
                </a:cubicBezTo>
                <a:cubicBezTo>
                  <a:pt x="653" y="27"/>
                  <a:pt x="566" y="24"/>
                  <a:pt x="465" y="0"/>
                </a:cubicBezTo>
                <a:cubicBezTo>
                  <a:pt x="370" y="4"/>
                  <a:pt x="294" y="6"/>
                  <a:pt x="205" y="30"/>
                </a:cubicBezTo>
                <a:cubicBezTo>
                  <a:pt x="154" y="63"/>
                  <a:pt x="144" y="53"/>
                  <a:pt x="183" y="67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1" name="Freeform 6"/>
          <p:cNvSpPr>
            <a:spLocks/>
          </p:cNvSpPr>
          <p:nvPr/>
        </p:nvSpPr>
        <p:spPr bwMode="auto">
          <a:xfrm>
            <a:off x="3883534" y="2617272"/>
            <a:ext cx="799082" cy="369332"/>
          </a:xfrm>
          <a:custGeom>
            <a:avLst/>
            <a:gdLst>
              <a:gd name="T0" fmla="*/ 518 w 852"/>
              <a:gd name="T1" fmla="*/ 280 h 1260"/>
              <a:gd name="T2" fmla="*/ 392 w 852"/>
              <a:gd name="T3" fmla="*/ 36 h 1260"/>
              <a:gd name="T4" fmla="*/ 237 w 852"/>
              <a:gd name="T5" fmla="*/ 21 h 1260"/>
              <a:gd name="T6" fmla="*/ 133 w 852"/>
              <a:gd name="T7" fmla="*/ 73 h 1260"/>
              <a:gd name="T8" fmla="*/ 0 w 852"/>
              <a:gd name="T9" fmla="*/ 369 h 1260"/>
              <a:gd name="T10" fmla="*/ 44 w 852"/>
              <a:gd name="T11" fmla="*/ 688 h 1260"/>
              <a:gd name="T12" fmla="*/ 362 w 852"/>
              <a:gd name="T13" fmla="*/ 1117 h 1260"/>
              <a:gd name="T14" fmla="*/ 429 w 852"/>
              <a:gd name="T15" fmla="*/ 1139 h 1260"/>
              <a:gd name="T16" fmla="*/ 451 w 852"/>
              <a:gd name="T17" fmla="*/ 1154 h 1260"/>
              <a:gd name="T18" fmla="*/ 525 w 852"/>
              <a:gd name="T19" fmla="*/ 1176 h 1260"/>
              <a:gd name="T20" fmla="*/ 622 w 852"/>
              <a:gd name="T21" fmla="*/ 1228 h 1260"/>
              <a:gd name="T22" fmla="*/ 792 w 852"/>
              <a:gd name="T23" fmla="*/ 1243 h 1260"/>
              <a:gd name="T24" fmla="*/ 785 w 852"/>
              <a:gd name="T25" fmla="*/ 1021 h 1260"/>
              <a:gd name="T26" fmla="*/ 748 w 852"/>
              <a:gd name="T27" fmla="*/ 954 h 1260"/>
              <a:gd name="T28" fmla="*/ 688 w 852"/>
              <a:gd name="T29" fmla="*/ 858 h 1260"/>
              <a:gd name="T30" fmla="*/ 622 w 852"/>
              <a:gd name="T31" fmla="*/ 762 h 1260"/>
              <a:gd name="T32" fmla="*/ 607 w 852"/>
              <a:gd name="T33" fmla="*/ 732 h 1260"/>
              <a:gd name="T34" fmla="*/ 592 w 852"/>
              <a:gd name="T35" fmla="*/ 710 h 1260"/>
              <a:gd name="T36" fmla="*/ 555 w 852"/>
              <a:gd name="T37" fmla="*/ 643 h 1260"/>
              <a:gd name="T38" fmla="*/ 540 w 852"/>
              <a:gd name="T39" fmla="*/ 621 h 1260"/>
              <a:gd name="T40" fmla="*/ 518 w 852"/>
              <a:gd name="T41" fmla="*/ 280 h 12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52"/>
              <a:gd name="T64" fmla="*/ 0 h 1260"/>
              <a:gd name="T65" fmla="*/ 852 w 852"/>
              <a:gd name="T66" fmla="*/ 1260 h 12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52" h="1260">
                <a:moveTo>
                  <a:pt x="518" y="280"/>
                </a:moveTo>
                <a:cubicBezTo>
                  <a:pt x="509" y="187"/>
                  <a:pt x="497" y="69"/>
                  <a:pt x="392" y="36"/>
                </a:cubicBezTo>
                <a:cubicBezTo>
                  <a:pt x="339" y="0"/>
                  <a:pt x="309" y="15"/>
                  <a:pt x="237" y="21"/>
                </a:cubicBezTo>
                <a:cubicBezTo>
                  <a:pt x="194" y="31"/>
                  <a:pt x="168" y="45"/>
                  <a:pt x="133" y="73"/>
                </a:cubicBezTo>
                <a:cubicBezTo>
                  <a:pt x="84" y="168"/>
                  <a:pt x="20" y="262"/>
                  <a:pt x="0" y="369"/>
                </a:cubicBezTo>
                <a:cubicBezTo>
                  <a:pt x="5" y="481"/>
                  <a:pt x="3" y="584"/>
                  <a:pt x="44" y="688"/>
                </a:cubicBezTo>
                <a:cubicBezTo>
                  <a:pt x="78" y="870"/>
                  <a:pt x="173" y="1057"/>
                  <a:pt x="362" y="1117"/>
                </a:cubicBezTo>
                <a:cubicBezTo>
                  <a:pt x="415" y="1152"/>
                  <a:pt x="347" y="1112"/>
                  <a:pt x="429" y="1139"/>
                </a:cubicBezTo>
                <a:cubicBezTo>
                  <a:pt x="437" y="1142"/>
                  <a:pt x="443" y="1150"/>
                  <a:pt x="451" y="1154"/>
                </a:cubicBezTo>
                <a:cubicBezTo>
                  <a:pt x="473" y="1165"/>
                  <a:pt x="501" y="1168"/>
                  <a:pt x="525" y="1176"/>
                </a:cubicBezTo>
                <a:cubicBezTo>
                  <a:pt x="562" y="1201"/>
                  <a:pt x="581" y="1218"/>
                  <a:pt x="622" y="1228"/>
                </a:cubicBezTo>
                <a:cubicBezTo>
                  <a:pt x="684" y="1260"/>
                  <a:pt x="714" y="1249"/>
                  <a:pt x="792" y="1243"/>
                </a:cubicBezTo>
                <a:cubicBezTo>
                  <a:pt x="852" y="1183"/>
                  <a:pt x="819" y="1088"/>
                  <a:pt x="785" y="1021"/>
                </a:cubicBezTo>
                <a:cubicBezTo>
                  <a:pt x="770" y="992"/>
                  <a:pt x="773" y="979"/>
                  <a:pt x="748" y="954"/>
                </a:cubicBezTo>
                <a:cubicBezTo>
                  <a:pt x="735" y="917"/>
                  <a:pt x="711" y="888"/>
                  <a:pt x="688" y="858"/>
                </a:cubicBezTo>
                <a:cubicBezTo>
                  <a:pt x="676" y="821"/>
                  <a:pt x="643" y="795"/>
                  <a:pt x="622" y="762"/>
                </a:cubicBezTo>
                <a:cubicBezTo>
                  <a:pt x="616" y="753"/>
                  <a:pt x="613" y="742"/>
                  <a:pt x="607" y="732"/>
                </a:cubicBezTo>
                <a:cubicBezTo>
                  <a:pt x="603" y="724"/>
                  <a:pt x="597" y="717"/>
                  <a:pt x="592" y="710"/>
                </a:cubicBezTo>
                <a:cubicBezTo>
                  <a:pt x="580" y="671"/>
                  <a:pt x="589" y="694"/>
                  <a:pt x="555" y="643"/>
                </a:cubicBezTo>
                <a:cubicBezTo>
                  <a:pt x="550" y="636"/>
                  <a:pt x="540" y="621"/>
                  <a:pt x="540" y="621"/>
                </a:cubicBezTo>
                <a:cubicBezTo>
                  <a:pt x="519" y="510"/>
                  <a:pt x="518" y="392"/>
                  <a:pt x="518" y="28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02" name="Freeform 7"/>
          <p:cNvSpPr>
            <a:spLocks/>
          </p:cNvSpPr>
          <p:nvPr/>
        </p:nvSpPr>
        <p:spPr bwMode="auto">
          <a:xfrm>
            <a:off x="7790401" y="2722676"/>
            <a:ext cx="184731" cy="369332"/>
          </a:xfrm>
          <a:custGeom>
            <a:avLst/>
            <a:gdLst>
              <a:gd name="T0" fmla="*/ 183 w 768"/>
              <a:gd name="T1" fmla="*/ 67 h 630"/>
              <a:gd name="T2" fmla="*/ 72 w 768"/>
              <a:gd name="T3" fmla="*/ 74 h 630"/>
              <a:gd name="T4" fmla="*/ 5 w 768"/>
              <a:gd name="T5" fmla="*/ 170 h 630"/>
              <a:gd name="T6" fmla="*/ 13 w 768"/>
              <a:gd name="T7" fmla="*/ 311 h 630"/>
              <a:gd name="T8" fmla="*/ 57 w 768"/>
              <a:gd name="T9" fmla="*/ 356 h 630"/>
              <a:gd name="T10" fmla="*/ 109 w 768"/>
              <a:gd name="T11" fmla="*/ 415 h 630"/>
              <a:gd name="T12" fmla="*/ 235 w 768"/>
              <a:gd name="T13" fmla="*/ 548 h 630"/>
              <a:gd name="T14" fmla="*/ 257 w 768"/>
              <a:gd name="T15" fmla="*/ 570 h 630"/>
              <a:gd name="T16" fmla="*/ 331 w 768"/>
              <a:gd name="T17" fmla="*/ 593 h 630"/>
              <a:gd name="T18" fmla="*/ 450 w 768"/>
              <a:gd name="T19" fmla="*/ 630 h 630"/>
              <a:gd name="T20" fmla="*/ 598 w 768"/>
              <a:gd name="T21" fmla="*/ 607 h 630"/>
              <a:gd name="T22" fmla="*/ 657 w 768"/>
              <a:gd name="T23" fmla="*/ 585 h 630"/>
              <a:gd name="T24" fmla="*/ 687 w 768"/>
              <a:gd name="T25" fmla="*/ 533 h 630"/>
              <a:gd name="T26" fmla="*/ 717 w 768"/>
              <a:gd name="T27" fmla="*/ 474 h 630"/>
              <a:gd name="T28" fmla="*/ 724 w 768"/>
              <a:gd name="T29" fmla="*/ 437 h 630"/>
              <a:gd name="T30" fmla="*/ 739 w 768"/>
              <a:gd name="T31" fmla="*/ 415 h 630"/>
              <a:gd name="T32" fmla="*/ 768 w 768"/>
              <a:gd name="T33" fmla="*/ 296 h 630"/>
              <a:gd name="T34" fmla="*/ 761 w 768"/>
              <a:gd name="T35" fmla="*/ 178 h 630"/>
              <a:gd name="T36" fmla="*/ 724 w 768"/>
              <a:gd name="T37" fmla="*/ 111 h 630"/>
              <a:gd name="T38" fmla="*/ 465 w 768"/>
              <a:gd name="T39" fmla="*/ 0 h 630"/>
              <a:gd name="T40" fmla="*/ 205 w 768"/>
              <a:gd name="T41" fmla="*/ 30 h 630"/>
              <a:gd name="T42" fmla="*/ 183 w 768"/>
              <a:gd name="T43" fmla="*/ 67 h 63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768"/>
              <a:gd name="T67" fmla="*/ 0 h 630"/>
              <a:gd name="T68" fmla="*/ 768 w 768"/>
              <a:gd name="T69" fmla="*/ 630 h 63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768" h="630">
                <a:moveTo>
                  <a:pt x="183" y="67"/>
                </a:moveTo>
                <a:cubicBezTo>
                  <a:pt x="146" y="41"/>
                  <a:pt x="112" y="61"/>
                  <a:pt x="72" y="74"/>
                </a:cubicBezTo>
                <a:cubicBezTo>
                  <a:pt x="13" y="114"/>
                  <a:pt x="28" y="107"/>
                  <a:pt x="5" y="170"/>
                </a:cubicBezTo>
                <a:cubicBezTo>
                  <a:pt x="8" y="217"/>
                  <a:pt x="0" y="266"/>
                  <a:pt x="13" y="311"/>
                </a:cubicBezTo>
                <a:cubicBezTo>
                  <a:pt x="19" y="331"/>
                  <a:pt x="45" y="339"/>
                  <a:pt x="57" y="356"/>
                </a:cubicBezTo>
                <a:cubicBezTo>
                  <a:pt x="92" y="407"/>
                  <a:pt x="72" y="390"/>
                  <a:pt x="109" y="415"/>
                </a:cubicBezTo>
                <a:cubicBezTo>
                  <a:pt x="145" y="467"/>
                  <a:pt x="187" y="508"/>
                  <a:pt x="235" y="548"/>
                </a:cubicBezTo>
                <a:cubicBezTo>
                  <a:pt x="243" y="555"/>
                  <a:pt x="248" y="565"/>
                  <a:pt x="257" y="570"/>
                </a:cubicBezTo>
                <a:cubicBezTo>
                  <a:pt x="283" y="584"/>
                  <a:pt x="305" y="583"/>
                  <a:pt x="331" y="593"/>
                </a:cubicBezTo>
                <a:cubicBezTo>
                  <a:pt x="371" y="608"/>
                  <a:pt x="408" y="621"/>
                  <a:pt x="450" y="630"/>
                </a:cubicBezTo>
                <a:cubicBezTo>
                  <a:pt x="498" y="625"/>
                  <a:pt x="551" y="623"/>
                  <a:pt x="598" y="607"/>
                </a:cubicBezTo>
                <a:cubicBezTo>
                  <a:pt x="618" y="600"/>
                  <a:pt x="657" y="585"/>
                  <a:pt x="657" y="585"/>
                </a:cubicBezTo>
                <a:cubicBezTo>
                  <a:pt x="675" y="536"/>
                  <a:pt x="651" y="594"/>
                  <a:pt x="687" y="533"/>
                </a:cubicBezTo>
                <a:cubicBezTo>
                  <a:pt x="698" y="514"/>
                  <a:pt x="717" y="474"/>
                  <a:pt x="717" y="474"/>
                </a:cubicBezTo>
                <a:cubicBezTo>
                  <a:pt x="719" y="462"/>
                  <a:pt x="720" y="449"/>
                  <a:pt x="724" y="437"/>
                </a:cubicBezTo>
                <a:cubicBezTo>
                  <a:pt x="727" y="429"/>
                  <a:pt x="736" y="423"/>
                  <a:pt x="739" y="415"/>
                </a:cubicBezTo>
                <a:cubicBezTo>
                  <a:pt x="750" y="382"/>
                  <a:pt x="760" y="332"/>
                  <a:pt x="768" y="296"/>
                </a:cubicBezTo>
                <a:cubicBezTo>
                  <a:pt x="766" y="257"/>
                  <a:pt x="766" y="217"/>
                  <a:pt x="761" y="178"/>
                </a:cubicBezTo>
                <a:cubicBezTo>
                  <a:pt x="754" y="127"/>
                  <a:pt x="750" y="142"/>
                  <a:pt x="724" y="111"/>
                </a:cubicBezTo>
                <a:cubicBezTo>
                  <a:pt x="653" y="27"/>
                  <a:pt x="566" y="24"/>
                  <a:pt x="465" y="0"/>
                </a:cubicBezTo>
                <a:cubicBezTo>
                  <a:pt x="370" y="4"/>
                  <a:pt x="294" y="6"/>
                  <a:pt x="205" y="30"/>
                </a:cubicBezTo>
                <a:cubicBezTo>
                  <a:pt x="154" y="63"/>
                  <a:pt x="144" y="53"/>
                  <a:pt x="183" y="67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3" name="Freeform 6"/>
          <p:cNvSpPr>
            <a:spLocks/>
          </p:cNvSpPr>
          <p:nvPr/>
        </p:nvSpPr>
        <p:spPr bwMode="auto">
          <a:xfrm>
            <a:off x="7222692" y="2630683"/>
            <a:ext cx="799082" cy="369332"/>
          </a:xfrm>
          <a:custGeom>
            <a:avLst/>
            <a:gdLst>
              <a:gd name="T0" fmla="*/ 518 w 852"/>
              <a:gd name="T1" fmla="*/ 280 h 1260"/>
              <a:gd name="T2" fmla="*/ 392 w 852"/>
              <a:gd name="T3" fmla="*/ 36 h 1260"/>
              <a:gd name="T4" fmla="*/ 237 w 852"/>
              <a:gd name="T5" fmla="*/ 21 h 1260"/>
              <a:gd name="T6" fmla="*/ 133 w 852"/>
              <a:gd name="T7" fmla="*/ 73 h 1260"/>
              <a:gd name="T8" fmla="*/ 0 w 852"/>
              <a:gd name="T9" fmla="*/ 369 h 1260"/>
              <a:gd name="T10" fmla="*/ 44 w 852"/>
              <a:gd name="T11" fmla="*/ 688 h 1260"/>
              <a:gd name="T12" fmla="*/ 362 w 852"/>
              <a:gd name="T13" fmla="*/ 1117 h 1260"/>
              <a:gd name="T14" fmla="*/ 429 w 852"/>
              <a:gd name="T15" fmla="*/ 1139 h 1260"/>
              <a:gd name="T16" fmla="*/ 451 w 852"/>
              <a:gd name="T17" fmla="*/ 1154 h 1260"/>
              <a:gd name="T18" fmla="*/ 525 w 852"/>
              <a:gd name="T19" fmla="*/ 1176 h 1260"/>
              <a:gd name="T20" fmla="*/ 622 w 852"/>
              <a:gd name="T21" fmla="*/ 1228 h 1260"/>
              <a:gd name="T22" fmla="*/ 792 w 852"/>
              <a:gd name="T23" fmla="*/ 1243 h 1260"/>
              <a:gd name="T24" fmla="*/ 785 w 852"/>
              <a:gd name="T25" fmla="*/ 1021 h 1260"/>
              <a:gd name="T26" fmla="*/ 748 w 852"/>
              <a:gd name="T27" fmla="*/ 954 h 1260"/>
              <a:gd name="T28" fmla="*/ 688 w 852"/>
              <a:gd name="T29" fmla="*/ 858 h 1260"/>
              <a:gd name="T30" fmla="*/ 622 w 852"/>
              <a:gd name="T31" fmla="*/ 762 h 1260"/>
              <a:gd name="T32" fmla="*/ 607 w 852"/>
              <a:gd name="T33" fmla="*/ 732 h 1260"/>
              <a:gd name="T34" fmla="*/ 592 w 852"/>
              <a:gd name="T35" fmla="*/ 710 h 1260"/>
              <a:gd name="T36" fmla="*/ 555 w 852"/>
              <a:gd name="T37" fmla="*/ 643 h 1260"/>
              <a:gd name="T38" fmla="*/ 540 w 852"/>
              <a:gd name="T39" fmla="*/ 621 h 1260"/>
              <a:gd name="T40" fmla="*/ 518 w 852"/>
              <a:gd name="T41" fmla="*/ 280 h 12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852"/>
              <a:gd name="T64" fmla="*/ 0 h 1260"/>
              <a:gd name="T65" fmla="*/ 852 w 852"/>
              <a:gd name="T66" fmla="*/ 1260 h 126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852" h="1260">
                <a:moveTo>
                  <a:pt x="518" y="280"/>
                </a:moveTo>
                <a:cubicBezTo>
                  <a:pt x="509" y="187"/>
                  <a:pt x="497" y="69"/>
                  <a:pt x="392" y="36"/>
                </a:cubicBezTo>
                <a:cubicBezTo>
                  <a:pt x="339" y="0"/>
                  <a:pt x="309" y="15"/>
                  <a:pt x="237" y="21"/>
                </a:cubicBezTo>
                <a:cubicBezTo>
                  <a:pt x="194" y="31"/>
                  <a:pt x="168" y="45"/>
                  <a:pt x="133" y="73"/>
                </a:cubicBezTo>
                <a:cubicBezTo>
                  <a:pt x="84" y="168"/>
                  <a:pt x="20" y="262"/>
                  <a:pt x="0" y="369"/>
                </a:cubicBezTo>
                <a:cubicBezTo>
                  <a:pt x="5" y="481"/>
                  <a:pt x="3" y="584"/>
                  <a:pt x="44" y="688"/>
                </a:cubicBezTo>
                <a:cubicBezTo>
                  <a:pt x="78" y="870"/>
                  <a:pt x="173" y="1057"/>
                  <a:pt x="362" y="1117"/>
                </a:cubicBezTo>
                <a:cubicBezTo>
                  <a:pt x="415" y="1152"/>
                  <a:pt x="347" y="1112"/>
                  <a:pt x="429" y="1139"/>
                </a:cubicBezTo>
                <a:cubicBezTo>
                  <a:pt x="437" y="1142"/>
                  <a:pt x="443" y="1150"/>
                  <a:pt x="451" y="1154"/>
                </a:cubicBezTo>
                <a:cubicBezTo>
                  <a:pt x="473" y="1165"/>
                  <a:pt x="501" y="1168"/>
                  <a:pt x="525" y="1176"/>
                </a:cubicBezTo>
                <a:cubicBezTo>
                  <a:pt x="562" y="1201"/>
                  <a:pt x="581" y="1218"/>
                  <a:pt x="622" y="1228"/>
                </a:cubicBezTo>
                <a:cubicBezTo>
                  <a:pt x="684" y="1260"/>
                  <a:pt x="714" y="1249"/>
                  <a:pt x="792" y="1243"/>
                </a:cubicBezTo>
                <a:cubicBezTo>
                  <a:pt x="852" y="1183"/>
                  <a:pt x="819" y="1088"/>
                  <a:pt x="785" y="1021"/>
                </a:cubicBezTo>
                <a:cubicBezTo>
                  <a:pt x="770" y="992"/>
                  <a:pt x="773" y="979"/>
                  <a:pt x="748" y="954"/>
                </a:cubicBezTo>
                <a:cubicBezTo>
                  <a:pt x="735" y="917"/>
                  <a:pt x="711" y="888"/>
                  <a:pt x="688" y="858"/>
                </a:cubicBezTo>
                <a:cubicBezTo>
                  <a:pt x="676" y="821"/>
                  <a:pt x="643" y="795"/>
                  <a:pt x="622" y="762"/>
                </a:cubicBezTo>
                <a:cubicBezTo>
                  <a:pt x="616" y="753"/>
                  <a:pt x="613" y="742"/>
                  <a:pt x="607" y="732"/>
                </a:cubicBezTo>
                <a:cubicBezTo>
                  <a:pt x="603" y="724"/>
                  <a:pt x="597" y="717"/>
                  <a:pt x="592" y="710"/>
                </a:cubicBezTo>
                <a:cubicBezTo>
                  <a:pt x="580" y="671"/>
                  <a:pt x="589" y="694"/>
                  <a:pt x="555" y="643"/>
                </a:cubicBezTo>
                <a:cubicBezTo>
                  <a:pt x="550" y="636"/>
                  <a:pt x="540" y="621"/>
                  <a:pt x="540" y="621"/>
                </a:cubicBezTo>
                <a:cubicBezTo>
                  <a:pt x="519" y="510"/>
                  <a:pt x="518" y="392"/>
                  <a:pt x="518" y="28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04" name="Freeform 100"/>
          <p:cNvSpPr>
            <a:spLocks/>
          </p:cNvSpPr>
          <p:nvPr/>
        </p:nvSpPr>
        <p:spPr bwMode="auto">
          <a:xfrm>
            <a:off x="3961301" y="4850210"/>
            <a:ext cx="721316" cy="369332"/>
          </a:xfrm>
          <a:custGeom>
            <a:avLst/>
            <a:gdLst>
              <a:gd name="T0" fmla="*/ 199 w 728"/>
              <a:gd name="T1" fmla="*/ 7 h 896"/>
              <a:gd name="T2" fmla="*/ 110 w 728"/>
              <a:gd name="T3" fmla="*/ 96 h 896"/>
              <a:gd name="T4" fmla="*/ 80 w 728"/>
              <a:gd name="T5" fmla="*/ 140 h 896"/>
              <a:gd name="T6" fmla="*/ 65 w 728"/>
              <a:gd name="T7" fmla="*/ 162 h 896"/>
              <a:gd name="T8" fmla="*/ 21 w 728"/>
              <a:gd name="T9" fmla="*/ 303 h 896"/>
              <a:gd name="T10" fmla="*/ 65 w 728"/>
              <a:gd name="T11" fmla="*/ 703 h 896"/>
              <a:gd name="T12" fmla="*/ 110 w 728"/>
              <a:gd name="T13" fmla="*/ 763 h 896"/>
              <a:gd name="T14" fmla="*/ 332 w 728"/>
              <a:gd name="T15" fmla="*/ 896 h 896"/>
              <a:gd name="T16" fmla="*/ 495 w 728"/>
              <a:gd name="T17" fmla="*/ 851 h 896"/>
              <a:gd name="T18" fmla="*/ 636 w 728"/>
              <a:gd name="T19" fmla="*/ 711 h 896"/>
              <a:gd name="T20" fmla="*/ 688 w 728"/>
              <a:gd name="T21" fmla="*/ 607 h 896"/>
              <a:gd name="T22" fmla="*/ 702 w 728"/>
              <a:gd name="T23" fmla="*/ 563 h 896"/>
              <a:gd name="T24" fmla="*/ 710 w 728"/>
              <a:gd name="T25" fmla="*/ 540 h 896"/>
              <a:gd name="T26" fmla="*/ 680 w 728"/>
              <a:gd name="T27" fmla="*/ 296 h 896"/>
              <a:gd name="T28" fmla="*/ 569 w 728"/>
              <a:gd name="T29" fmla="*/ 133 h 896"/>
              <a:gd name="T30" fmla="*/ 510 w 728"/>
              <a:gd name="T31" fmla="*/ 88 h 896"/>
              <a:gd name="T32" fmla="*/ 465 w 728"/>
              <a:gd name="T33" fmla="*/ 59 h 896"/>
              <a:gd name="T34" fmla="*/ 295 w 728"/>
              <a:gd name="T35" fmla="*/ 0 h 896"/>
              <a:gd name="T36" fmla="*/ 206 w 728"/>
              <a:gd name="T37" fmla="*/ 7 h 896"/>
              <a:gd name="T38" fmla="*/ 184 w 728"/>
              <a:gd name="T39" fmla="*/ 14 h 896"/>
              <a:gd name="T40" fmla="*/ 199 w 728"/>
              <a:gd name="T41" fmla="*/ 7 h 8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28"/>
              <a:gd name="T64" fmla="*/ 0 h 896"/>
              <a:gd name="T65" fmla="*/ 728 w 728"/>
              <a:gd name="T66" fmla="*/ 896 h 89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28" h="896">
                <a:moveTo>
                  <a:pt x="199" y="7"/>
                </a:moveTo>
                <a:cubicBezTo>
                  <a:pt x="148" y="19"/>
                  <a:pt x="135" y="54"/>
                  <a:pt x="110" y="96"/>
                </a:cubicBezTo>
                <a:cubicBezTo>
                  <a:pt x="101" y="111"/>
                  <a:pt x="90" y="125"/>
                  <a:pt x="80" y="140"/>
                </a:cubicBezTo>
                <a:cubicBezTo>
                  <a:pt x="75" y="147"/>
                  <a:pt x="65" y="162"/>
                  <a:pt x="65" y="162"/>
                </a:cubicBezTo>
                <a:cubicBezTo>
                  <a:pt x="50" y="210"/>
                  <a:pt x="33" y="254"/>
                  <a:pt x="21" y="303"/>
                </a:cubicBezTo>
                <a:cubicBezTo>
                  <a:pt x="4" y="446"/>
                  <a:pt x="0" y="574"/>
                  <a:pt x="65" y="703"/>
                </a:cubicBezTo>
                <a:cubicBezTo>
                  <a:pt x="79" y="731"/>
                  <a:pt x="83" y="744"/>
                  <a:pt x="110" y="763"/>
                </a:cubicBezTo>
                <a:cubicBezTo>
                  <a:pt x="159" y="835"/>
                  <a:pt x="250" y="874"/>
                  <a:pt x="332" y="896"/>
                </a:cubicBezTo>
                <a:cubicBezTo>
                  <a:pt x="394" y="889"/>
                  <a:pt x="441" y="878"/>
                  <a:pt x="495" y="851"/>
                </a:cubicBezTo>
                <a:cubicBezTo>
                  <a:pt x="537" y="789"/>
                  <a:pt x="571" y="751"/>
                  <a:pt x="636" y="711"/>
                </a:cubicBezTo>
                <a:cubicBezTo>
                  <a:pt x="660" y="674"/>
                  <a:pt x="672" y="647"/>
                  <a:pt x="688" y="607"/>
                </a:cubicBezTo>
                <a:cubicBezTo>
                  <a:pt x="694" y="593"/>
                  <a:pt x="697" y="578"/>
                  <a:pt x="702" y="563"/>
                </a:cubicBezTo>
                <a:cubicBezTo>
                  <a:pt x="705" y="555"/>
                  <a:pt x="710" y="540"/>
                  <a:pt x="710" y="540"/>
                </a:cubicBezTo>
                <a:cubicBezTo>
                  <a:pt x="720" y="459"/>
                  <a:pt x="728" y="366"/>
                  <a:pt x="680" y="296"/>
                </a:cubicBezTo>
                <a:cubicBezTo>
                  <a:pt x="659" y="231"/>
                  <a:pt x="621" y="176"/>
                  <a:pt x="569" y="133"/>
                </a:cubicBezTo>
                <a:cubicBezTo>
                  <a:pt x="550" y="117"/>
                  <a:pt x="530" y="103"/>
                  <a:pt x="510" y="88"/>
                </a:cubicBezTo>
                <a:cubicBezTo>
                  <a:pt x="496" y="77"/>
                  <a:pt x="465" y="59"/>
                  <a:pt x="465" y="59"/>
                </a:cubicBezTo>
                <a:cubicBezTo>
                  <a:pt x="428" y="0"/>
                  <a:pt x="358" y="5"/>
                  <a:pt x="295" y="0"/>
                </a:cubicBezTo>
                <a:cubicBezTo>
                  <a:pt x="265" y="2"/>
                  <a:pt x="236" y="3"/>
                  <a:pt x="206" y="7"/>
                </a:cubicBezTo>
                <a:cubicBezTo>
                  <a:pt x="198" y="8"/>
                  <a:pt x="192" y="14"/>
                  <a:pt x="184" y="14"/>
                </a:cubicBezTo>
                <a:cubicBezTo>
                  <a:pt x="178" y="14"/>
                  <a:pt x="194" y="9"/>
                  <a:pt x="199" y="7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05" name="Freeform 101"/>
          <p:cNvSpPr>
            <a:spLocks/>
          </p:cNvSpPr>
          <p:nvPr/>
        </p:nvSpPr>
        <p:spPr bwMode="auto">
          <a:xfrm>
            <a:off x="4442340" y="5202778"/>
            <a:ext cx="828534" cy="369332"/>
          </a:xfrm>
          <a:custGeom>
            <a:avLst/>
            <a:gdLst>
              <a:gd name="T0" fmla="*/ 510 w 802"/>
              <a:gd name="T1" fmla="*/ 44 h 889"/>
              <a:gd name="T2" fmla="*/ 376 w 802"/>
              <a:gd name="T3" fmla="*/ 177 h 889"/>
              <a:gd name="T4" fmla="*/ 236 w 802"/>
              <a:gd name="T5" fmla="*/ 296 h 889"/>
              <a:gd name="T6" fmla="*/ 221 w 802"/>
              <a:gd name="T7" fmla="*/ 318 h 889"/>
              <a:gd name="T8" fmla="*/ 199 w 802"/>
              <a:gd name="T9" fmla="*/ 333 h 889"/>
              <a:gd name="T10" fmla="*/ 191 w 802"/>
              <a:gd name="T11" fmla="*/ 355 h 889"/>
              <a:gd name="T12" fmla="*/ 169 w 802"/>
              <a:gd name="T13" fmla="*/ 385 h 889"/>
              <a:gd name="T14" fmla="*/ 132 w 802"/>
              <a:gd name="T15" fmla="*/ 496 h 889"/>
              <a:gd name="T16" fmla="*/ 110 w 802"/>
              <a:gd name="T17" fmla="*/ 518 h 889"/>
              <a:gd name="T18" fmla="*/ 80 w 802"/>
              <a:gd name="T19" fmla="*/ 562 h 889"/>
              <a:gd name="T20" fmla="*/ 43 w 802"/>
              <a:gd name="T21" fmla="*/ 629 h 889"/>
              <a:gd name="T22" fmla="*/ 13 w 802"/>
              <a:gd name="T23" fmla="*/ 703 h 889"/>
              <a:gd name="T24" fmla="*/ 36 w 802"/>
              <a:gd name="T25" fmla="*/ 844 h 889"/>
              <a:gd name="T26" fmla="*/ 80 w 802"/>
              <a:gd name="T27" fmla="*/ 874 h 889"/>
              <a:gd name="T28" fmla="*/ 124 w 802"/>
              <a:gd name="T29" fmla="*/ 888 h 889"/>
              <a:gd name="T30" fmla="*/ 354 w 802"/>
              <a:gd name="T31" fmla="*/ 874 h 889"/>
              <a:gd name="T32" fmla="*/ 517 w 802"/>
              <a:gd name="T33" fmla="*/ 822 h 889"/>
              <a:gd name="T34" fmla="*/ 569 w 802"/>
              <a:gd name="T35" fmla="*/ 792 h 889"/>
              <a:gd name="T36" fmla="*/ 673 w 802"/>
              <a:gd name="T37" fmla="*/ 651 h 889"/>
              <a:gd name="T38" fmla="*/ 695 w 802"/>
              <a:gd name="T39" fmla="*/ 600 h 889"/>
              <a:gd name="T40" fmla="*/ 747 w 802"/>
              <a:gd name="T41" fmla="*/ 533 h 889"/>
              <a:gd name="T42" fmla="*/ 784 w 802"/>
              <a:gd name="T43" fmla="*/ 451 h 889"/>
              <a:gd name="T44" fmla="*/ 798 w 802"/>
              <a:gd name="T45" fmla="*/ 385 h 889"/>
              <a:gd name="T46" fmla="*/ 650 w 802"/>
              <a:gd name="T47" fmla="*/ 0 h 889"/>
              <a:gd name="T48" fmla="*/ 532 w 802"/>
              <a:gd name="T49" fmla="*/ 22 h 889"/>
              <a:gd name="T50" fmla="*/ 510 w 802"/>
              <a:gd name="T51" fmla="*/ 44 h 88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802"/>
              <a:gd name="T79" fmla="*/ 0 h 889"/>
              <a:gd name="T80" fmla="*/ 802 w 802"/>
              <a:gd name="T81" fmla="*/ 889 h 88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802" h="889">
                <a:moveTo>
                  <a:pt x="510" y="44"/>
                </a:moveTo>
                <a:cubicBezTo>
                  <a:pt x="455" y="80"/>
                  <a:pt x="422" y="133"/>
                  <a:pt x="376" y="177"/>
                </a:cubicBezTo>
                <a:cubicBezTo>
                  <a:pt x="346" y="236"/>
                  <a:pt x="298" y="273"/>
                  <a:pt x="236" y="296"/>
                </a:cubicBezTo>
                <a:cubicBezTo>
                  <a:pt x="231" y="303"/>
                  <a:pt x="227" y="312"/>
                  <a:pt x="221" y="318"/>
                </a:cubicBezTo>
                <a:cubicBezTo>
                  <a:pt x="215" y="324"/>
                  <a:pt x="205" y="326"/>
                  <a:pt x="199" y="333"/>
                </a:cubicBezTo>
                <a:cubicBezTo>
                  <a:pt x="194" y="339"/>
                  <a:pt x="195" y="348"/>
                  <a:pt x="191" y="355"/>
                </a:cubicBezTo>
                <a:cubicBezTo>
                  <a:pt x="185" y="366"/>
                  <a:pt x="176" y="375"/>
                  <a:pt x="169" y="385"/>
                </a:cubicBezTo>
                <a:cubicBezTo>
                  <a:pt x="156" y="422"/>
                  <a:pt x="155" y="463"/>
                  <a:pt x="132" y="496"/>
                </a:cubicBezTo>
                <a:cubicBezTo>
                  <a:pt x="126" y="504"/>
                  <a:pt x="116" y="510"/>
                  <a:pt x="110" y="518"/>
                </a:cubicBezTo>
                <a:cubicBezTo>
                  <a:pt x="99" y="532"/>
                  <a:pt x="80" y="562"/>
                  <a:pt x="80" y="562"/>
                </a:cubicBezTo>
                <a:cubicBezTo>
                  <a:pt x="68" y="602"/>
                  <a:pt x="78" y="578"/>
                  <a:pt x="43" y="629"/>
                </a:cubicBezTo>
                <a:cubicBezTo>
                  <a:pt x="28" y="651"/>
                  <a:pt x="22" y="678"/>
                  <a:pt x="13" y="703"/>
                </a:cubicBezTo>
                <a:cubicBezTo>
                  <a:pt x="15" y="727"/>
                  <a:pt x="0" y="812"/>
                  <a:pt x="36" y="844"/>
                </a:cubicBezTo>
                <a:cubicBezTo>
                  <a:pt x="49" y="856"/>
                  <a:pt x="65" y="864"/>
                  <a:pt x="80" y="874"/>
                </a:cubicBezTo>
                <a:cubicBezTo>
                  <a:pt x="93" y="883"/>
                  <a:pt x="124" y="888"/>
                  <a:pt x="124" y="888"/>
                </a:cubicBezTo>
                <a:cubicBezTo>
                  <a:pt x="167" y="886"/>
                  <a:pt x="287" y="889"/>
                  <a:pt x="354" y="874"/>
                </a:cubicBezTo>
                <a:cubicBezTo>
                  <a:pt x="410" y="861"/>
                  <a:pt x="461" y="835"/>
                  <a:pt x="517" y="822"/>
                </a:cubicBezTo>
                <a:cubicBezTo>
                  <a:pt x="534" y="811"/>
                  <a:pt x="553" y="804"/>
                  <a:pt x="569" y="792"/>
                </a:cubicBezTo>
                <a:cubicBezTo>
                  <a:pt x="613" y="757"/>
                  <a:pt x="651" y="702"/>
                  <a:pt x="673" y="651"/>
                </a:cubicBezTo>
                <a:cubicBezTo>
                  <a:pt x="680" y="634"/>
                  <a:pt x="685" y="615"/>
                  <a:pt x="695" y="600"/>
                </a:cubicBezTo>
                <a:cubicBezTo>
                  <a:pt x="711" y="577"/>
                  <a:pt x="747" y="533"/>
                  <a:pt x="747" y="533"/>
                </a:cubicBezTo>
                <a:cubicBezTo>
                  <a:pt x="756" y="504"/>
                  <a:pt x="784" y="451"/>
                  <a:pt x="784" y="451"/>
                </a:cubicBezTo>
                <a:cubicBezTo>
                  <a:pt x="787" y="439"/>
                  <a:pt x="798" y="395"/>
                  <a:pt x="798" y="385"/>
                </a:cubicBezTo>
                <a:cubicBezTo>
                  <a:pt x="798" y="264"/>
                  <a:pt x="802" y="46"/>
                  <a:pt x="650" y="0"/>
                </a:cubicBezTo>
                <a:cubicBezTo>
                  <a:pt x="598" y="5"/>
                  <a:pt x="575" y="6"/>
                  <a:pt x="532" y="22"/>
                </a:cubicBezTo>
                <a:cubicBezTo>
                  <a:pt x="516" y="46"/>
                  <a:pt x="526" y="44"/>
                  <a:pt x="510" y="44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06" name="Text Box 184"/>
          <p:cNvSpPr txBox="1">
            <a:spLocks noChangeArrowheads="1"/>
          </p:cNvSpPr>
          <p:nvPr/>
        </p:nvSpPr>
        <p:spPr bwMode="auto">
          <a:xfrm>
            <a:off x="2662238" y="4984373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簇心不再变化</a:t>
            </a:r>
            <a:endParaRPr lang="en-US" altLang="ko-KR" sz="1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8727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9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9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9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9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9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9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9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9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9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9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9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9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9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9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9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9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9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9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9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9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9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9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9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9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1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9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9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9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9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193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9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9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9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9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229" grpId="0" animBg="1"/>
      <p:bldP spid="219317" grpId="0"/>
      <p:bldP spid="219318" grpId="0" animBg="1"/>
      <p:bldP spid="219319" grpId="0" animBg="1"/>
      <p:bldP spid="219320" grpId="0"/>
      <p:bldP spid="219321" grpId="0"/>
      <p:bldP spid="219324" grpId="0" animBg="1"/>
      <p:bldP spid="219325" grpId="0" animBg="1"/>
      <p:bldP spid="219326" grpId="0"/>
      <p:bldP spid="219327" grpId="0"/>
      <p:bldP spid="219341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457200" y="861646"/>
            <a:ext cx="8229600" cy="526451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确定初始点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往往采用随机选择方法。但是随机初始点不能很好地反映簇分布，所以聚类结果往往不佳。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其它手段。例如根据密度划分区域并选取初始点。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簇中心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不再变化，就是采用欧几里德距离定义的误差收敛到了一个极小点。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基本的</a:t>
            </a:r>
            <a:r>
              <a:rPr lang="en-US" altLang="zh-CN" sz="2000" dirty="0"/>
              <a:t>K</a:t>
            </a:r>
            <a:r>
              <a:rPr lang="zh-CN" altLang="en-US" sz="2000" dirty="0"/>
              <a:t>平均方法不能保证聚类结果一定收敛到误差全局最小点。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基本的</a:t>
            </a:r>
            <a:r>
              <a:rPr lang="en-US" altLang="zh-CN" sz="2000" dirty="0"/>
              <a:t>K</a:t>
            </a:r>
            <a:r>
              <a:rPr lang="zh-CN" altLang="en-US" sz="2000" dirty="0"/>
              <a:t>平均方法是把所有点都分配给簇以后，才重新调整簇中心。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另一种方法是渐进更新簇中心，即每当簇得到一个新数据点则立刻更新簇中心。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模糊</a:t>
            </a:r>
            <a:r>
              <a:rPr lang="en-US" altLang="zh-CN" sz="2400" dirty="0"/>
              <a:t>C</a:t>
            </a:r>
            <a:r>
              <a:rPr lang="zh-CN" altLang="en-US" sz="2400" dirty="0"/>
              <a:t>平均聚类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一个数据点不是明确地属于或者不属于一个簇，而是部分地属于一个簇。每个点对簇有个隶属度，</a:t>
            </a:r>
            <a:endParaRPr lang="en-US" altLang="zh-CN" sz="20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簇中心采用重心计算公式。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4B33-64F4-459F-A3EA-F6C09C4658F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40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 dirty="0"/>
              <a:t>K</a:t>
            </a:r>
            <a:r>
              <a:rPr lang="zh-CN" altLang="en-US" b="1" dirty="0"/>
              <a:t>代表点（</a:t>
            </a:r>
            <a:r>
              <a:rPr lang="en-US" b="1" dirty="0"/>
              <a:t>K-</a:t>
            </a:r>
            <a:r>
              <a:rPr lang="en-US" b="1" dirty="0" err="1"/>
              <a:t>medoids</a:t>
            </a:r>
            <a:r>
              <a:rPr lang="zh-CN" altLang="en-US" b="1" dirty="0"/>
              <a:t>）聚类方法</a:t>
            </a:r>
            <a:endParaRPr lang="zh-CN" altLang="en-US" dirty="0"/>
          </a:p>
        </p:txBody>
      </p:sp>
      <p:sp>
        <p:nvSpPr>
          <p:cNvPr id="8196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5018087"/>
          </a:xfrm>
        </p:spPr>
        <p:txBody>
          <a:bodyPr/>
          <a:lstStyle/>
          <a:p>
            <a:r>
              <a:rPr lang="zh-CN" altLang="en-US" sz="2800"/>
              <a:t>与</a:t>
            </a:r>
            <a:r>
              <a:rPr lang="en-US" altLang="zh-CN" sz="2800"/>
              <a:t>K</a:t>
            </a:r>
            <a:r>
              <a:rPr lang="zh-CN" altLang="en-US" sz="2800"/>
              <a:t>平均聚类方法的过程基本相同。</a:t>
            </a:r>
            <a:endParaRPr lang="en-US" altLang="zh-CN" sz="2800"/>
          </a:p>
          <a:p>
            <a:r>
              <a:rPr lang="zh-CN" altLang="en-US" sz="2800"/>
              <a:t>在选择簇代表点时，</a:t>
            </a:r>
            <a:endParaRPr lang="en-US" altLang="zh-CN" sz="2800"/>
          </a:p>
          <a:p>
            <a:pPr lvl="1"/>
            <a:r>
              <a:rPr lang="zh-CN" altLang="en-US" sz="2400"/>
              <a:t>计算候选代表点与簇内其它所有点间相似度之和。</a:t>
            </a:r>
            <a:endParaRPr lang="en-US" altLang="zh-CN" sz="2400"/>
          </a:p>
          <a:p>
            <a:pPr lvl="1"/>
            <a:r>
              <a:rPr lang="zh-CN" altLang="en-US" sz="2400"/>
              <a:t>然后取相似度和最大的点作为簇代表点。</a:t>
            </a:r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r>
              <a:rPr lang="zh-CN" altLang="en-US" sz="2400"/>
              <a:t>如果采用距离定义相似度，则上式就变为使其它点到代表点的距离之和最小。</a:t>
            </a:r>
            <a:endParaRPr lang="en-US" altLang="zh-CN" sz="2400"/>
          </a:p>
          <a:p>
            <a:r>
              <a:rPr lang="zh-CN" altLang="en-US" sz="2800"/>
              <a:t>相似度可以有各种不同定义，</a:t>
            </a:r>
            <a:endParaRPr lang="en-US" altLang="zh-CN" sz="2800"/>
          </a:p>
          <a:p>
            <a:pPr lvl="1"/>
            <a:r>
              <a:rPr lang="zh-CN" altLang="en-US" sz="2400"/>
              <a:t>所以</a:t>
            </a:r>
            <a:r>
              <a:rPr lang="en-US" altLang="zh-CN" sz="2400"/>
              <a:t>K</a:t>
            </a:r>
            <a:r>
              <a:rPr lang="zh-CN" altLang="en-US" sz="2400"/>
              <a:t>代表点方法不局限于可度量数据，还可以处理具有分类属性的数据。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30942-65EF-4968-BB0D-1573EA85B5F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2714625" y="3557588"/>
          <a:ext cx="321468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00" imgH="368300" progId="Equation.3">
                  <p:embed/>
                </p:oleObj>
              </mc:Choice>
              <mc:Fallback>
                <p:oleObj name="Equation" r:id="rId2" imgW="16383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557588"/>
                        <a:ext cx="3214688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064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446491" y="386128"/>
            <a:ext cx="8275485" cy="552450"/>
          </a:xfrm>
        </p:spPr>
        <p:txBody>
          <a:bodyPr>
            <a:noAutofit/>
          </a:bodyPr>
          <a:lstStyle/>
          <a:p>
            <a:pPr eaLnBrk="1" hangingPunct="1">
              <a:lnSpc>
                <a:spcPct val="75000"/>
              </a:lnSpc>
            </a:pPr>
            <a:r>
              <a:rPr lang="en-US" altLang="zh-CN" sz="4000" b="1" dirty="0"/>
              <a:t>K-means</a:t>
            </a:r>
            <a:r>
              <a:rPr lang="zh-CN" altLang="en-US" sz="4000" b="1" dirty="0"/>
              <a:t>的局限性</a:t>
            </a:r>
            <a:r>
              <a:rPr lang="en-US" altLang="zh-CN" sz="4000" b="1" dirty="0"/>
              <a:t>: </a:t>
            </a:r>
            <a:r>
              <a:rPr lang="zh-CN" altLang="en-US" sz="4000" b="1" dirty="0"/>
              <a:t>簇大小悬殊时</a:t>
            </a:r>
            <a:endParaRPr lang="en-US" altLang="zh-CN" sz="4000" b="1" dirty="0"/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1265" y="1412876"/>
            <a:ext cx="7824787" cy="963613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dirty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 dirty="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 sz="2400" dirty="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</p:txBody>
      </p:sp>
      <p:pic>
        <p:nvPicPr>
          <p:cNvPr id="1249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43" y="1916113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668" y="1916113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5" name="Text Box 6"/>
          <p:cNvSpPr txBox="1">
            <a:spLocks noChangeArrowheads="1"/>
          </p:cNvSpPr>
          <p:nvPr/>
        </p:nvSpPr>
        <p:spPr bwMode="auto">
          <a:xfrm>
            <a:off x="1650504" y="5294401"/>
            <a:ext cx="205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原始数据点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936" name="Rectangle 7"/>
          <p:cNvSpPr>
            <a:spLocks noChangeArrowheads="1"/>
          </p:cNvSpPr>
          <p:nvPr/>
        </p:nvSpPr>
        <p:spPr bwMode="auto">
          <a:xfrm>
            <a:off x="5652121" y="5243602"/>
            <a:ext cx="1806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K-means3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个簇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63820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9" y="1196977"/>
            <a:ext cx="7824787" cy="963613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 sz="240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</p:txBody>
      </p:sp>
      <p:pic>
        <p:nvPicPr>
          <p:cNvPr id="12595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3" y="1873627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668" y="1873627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6" y="388256"/>
            <a:ext cx="8176846" cy="55245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75000"/>
              </a:lnSpc>
            </a:pPr>
            <a:r>
              <a:rPr lang="en-US" altLang="zh-CN" b="1" dirty="0"/>
              <a:t>K-means</a:t>
            </a:r>
            <a:r>
              <a:rPr lang="zh-CN" altLang="en-US" b="1" dirty="0"/>
              <a:t>的局限性</a:t>
            </a:r>
            <a:r>
              <a:rPr lang="en-US" altLang="zh-CN" b="1" dirty="0"/>
              <a:t>: </a:t>
            </a:r>
            <a:r>
              <a:rPr lang="zh-CN" altLang="en-US" b="1" dirty="0"/>
              <a:t>簇密度悬殊时</a:t>
            </a:r>
            <a:endParaRPr lang="en-US" altLang="zh-CN" b="1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650504" y="5264149"/>
            <a:ext cx="205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原始数据点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652121" y="5213350"/>
            <a:ext cx="1806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K-means3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个簇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9435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345223"/>
            <a:ext cx="8553450" cy="494127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聚类就是对一堆观测数据（对象）进行划分，使得同簇（</a:t>
            </a:r>
            <a:r>
              <a:rPr lang="en-US" altLang="zh-CN" sz="2400" dirty="0"/>
              <a:t>Cluster</a:t>
            </a:r>
            <a:r>
              <a:rPr lang="zh-CN" altLang="en-US" sz="2400" dirty="0"/>
              <a:t>）内的数据彼此相似，而不同簇之间不相似。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400" dirty="0"/>
              <a:t>定义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Font typeface="Wingdings 2" pitchFamily="18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对于观测空间</a:t>
            </a:r>
            <a:r>
              <a:rPr lang="en-US" altLang="zh-CN" sz="2400" dirty="0"/>
              <a:t>S</a:t>
            </a:r>
            <a:r>
              <a:rPr lang="zh-CN" altLang="en-US" sz="2400" dirty="0"/>
              <a:t>上的数据集</a:t>
            </a:r>
            <a:r>
              <a:rPr lang="en-US" altLang="zh-CN" sz="2400" dirty="0"/>
              <a:t>D</a:t>
            </a:r>
            <a:r>
              <a:rPr lang="zh-CN" altLang="en-US" sz="2400" dirty="0"/>
              <a:t>（            </a:t>
            </a:r>
            <a:r>
              <a:rPr lang="en-US" altLang="zh-CN" sz="2400" dirty="0"/>
              <a:t> </a:t>
            </a:r>
            <a:r>
              <a:rPr lang="zh-CN" altLang="en-US" sz="2400" dirty="0"/>
              <a:t>），求</a:t>
            </a:r>
            <a:r>
              <a:rPr lang="en-US" altLang="zh-CN" sz="2400" dirty="0"/>
              <a:t>D</a:t>
            </a:r>
            <a:r>
              <a:rPr lang="zh-CN" altLang="en-US" sz="2400" dirty="0"/>
              <a:t>上的一个划分</a:t>
            </a:r>
            <a:r>
              <a:rPr lang="en-US" altLang="zh-CN" sz="2400" dirty="0"/>
              <a:t>X={                                                      }</a:t>
            </a:r>
            <a:r>
              <a:rPr lang="zh-CN" altLang="en-US" sz="2400" dirty="0"/>
              <a:t>，使得</a:t>
            </a:r>
            <a:r>
              <a:rPr lang="en-US" altLang="zh-CN" sz="2400" dirty="0"/>
              <a:t>D</a:t>
            </a:r>
            <a:r>
              <a:rPr lang="zh-CN" altLang="en-US" sz="2400" dirty="0"/>
              <a:t>中的任意一对数据满足：</a:t>
            </a:r>
          </a:p>
          <a:p>
            <a:pPr eaLnBrk="1" hangingPunct="1">
              <a:lnSpc>
                <a:spcPct val="110000"/>
              </a:lnSpc>
            </a:pPr>
            <a:endParaRPr lang="en-US" altLang="zh-CN" sz="2400" dirty="0"/>
          </a:p>
          <a:p>
            <a:pPr eaLnBrk="1" hangingPunct="1">
              <a:lnSpc>
                <a:spcPct val="110000"/>
              </a:lnSpc>
            </a:pPr>
            <a:endParaRPr lang="en-US" altLang="zh-CN" sz="2400" dirty="0"/>
          </a:p>
          <a:p>
            <a:pPr eaLnBrk="1" hangingPunct="1">
              <a:lnSpc>
                <a:spcPct val="110000"/>
              </a:lnSpc>
              <a:buFont typeface="Wingdings 2" pitchFamily="18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若</a:t>
            </a:r>
            <a:r>
              <a:rPr lang="en-US" altLang="zh-CN" sz="2400" dirty="0"/>
              <a:t>                                   </a:t>
            </a:r>
            <a:r>
              <a:rPr lang="zh-CN" altLang="en-US" sz="2400" dirty="0"/>
              <a:t>，即任意两个簇之间没有共享数据点，亦即一个数据点只能属于一个簇，则称之为</a:t>
            </a:r>
            <a:r>
              <a:rPr lang="zh-CN" altLang="en-US" sz="2400" dirty="0">
                <a:solidFill>
                  <a:schemeClr val="tx1"/>
                </a:solidFill>
              </a:rPr>
              <a:t>硬聚类</a:t>
            </a:r>
            <a:r>
              <a:rPr lang="zh-CN" altLang="en-US" sz="2400" dirty="0"/>
              <a:t>。否则称之为</a:t>
            </a:r>
            <a:r>
              <a:rPr lang="zh-CN" altLang="en-US" sz="2400" dirty="0">
                <a:solidFill>
                  <a:schemeClr val="tx1"/>
                </a:solidFill>
              </a:rPr>
              <a:t>软聚类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62D26-5AED-4BAB-9D6B-6F2668957FC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901550"/>
              </p:ext>
            </p:extLst>
          </p:nvPr>
        </p:nvGraphicFramePr>
        <p:xfrm>
          <a:off x="4781062" y="2688615"/>
          <a:ext cx="9779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114" imgH="177646" progId="Equation.3">
                  <p:embed/>
                </p:oleObj>
              </mc:Choice>
              <mc:Fallback>
                <p:oleObj name="Equation" r:id="rId2" imgW="444114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062" y="2688615"/>
                        <a:ext cx="9779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247163"/>
              </p:ext>
            </p:extLst>
          </p:nvPr>
        </p:nvGraphicFramePr>
        <p:xfrm>
          <a:off x="1744277" y="3088297"/>
          <a:ext cx="37893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100" imgH="342900" progId="Equation.3">
                  <p:embed/>
                </p:oleObj>
              </mc:Choice>
              <mc:Fallback>
                <p:oleObj name="Equation" r:id="rId4" imgW="20701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277" y="3088297"/>
                        <a:ext cx="378936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3918"/>
              </p:ext>
            </p:extLst>
          </p:nvPr>
        </p:nvGraphicFramePr>
        <p:xfrm>
          <a:off x="1217676" y="3877408"/>
          <a:ext cx="7250419" cy="9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32200" imgH="482600" progId="Equation.3">
                  <p:embed/>
                </p:oleObj>
              </mc:Choice>
              <mc:Fallback>
                <p:oleObj name="Equation" r:id="rId6" imgW="3632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76" y="3877408"/>
                        <a:ext cx="7250419" cy="970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397078"/>
              </p:ext>
            </p:extLst>
          </p:nvPr>
        </p:nvGraphicFramePr>
        <p:xfrm>
          <a:off x="1086678" y="4976813"/>
          <a:ext cx="251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241300" progId="Equation.3">
                  <p:embed/>
                </p:oleObj>
              </mc:Choice>
              <mc:Fallback>
                <p:oleObj name="Equation" r:id="rId8" imgW="1574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678" y="4976813"/>
                        <a:ext cx="2514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0" y="184187"/>
            <a:ext cx="9144000" cy="822977"/>
            <a:chOff x="0" y="197440"/>
            <a:chExt cx="9144000" cy="49339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0" y="444137"/>
              <a:ext cx="1858577" cy="0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标题 1"/>
            <p:cNvSpPr txBox="1">
              <a:spLocks/>
            </p:cNvSpPr>
            <p:nvPr/>
          </p:nvSpPr>
          <p:spPr>
            <a:xfrm>
              <a:off x="1086678" y="197440"/>
              <a:ext cx="7116418" cy="493394"/>
            </a:xfrm>
            <a:prstGeom prst="rect">
              <a:avLst/>
            </a:prstGeom>
            <a:solidFill>
              <a:srgbClr val="5482A3"/>
            </a:solidFill>
          </p:spPr>
          <p:txBody>
            <a:bodyPr anchor="ctr" anchorCtr="0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en-US" altLang="zh-CN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6.5.1 </a:t>
              </a:r>
              <a:r>
                <a:rPr lang="zh-CN" alt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聚类问题</a:t>
              </a:r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隶书" pitchFamily="49" charset="-122"/>
                <a:ea typeface="隶书" pitchFamily="49" charset="-122"/>
                <a:cs typeface="+mn-cs"/>
              </a:endParaRPr>
            </a:p>
          </p:txBody>
        </p:sp>
        <p:cxnSp>
          <p:nvCxnSpPr>
            <p:cNvPr id="17" name="直接连接符 16"/>
            <p:cNvCxnSpPr>
              <a:stCxn id="16" idx="3"/>
            </p:cNvCxnSpPr>
            <p:nvPr/>
          </p:nvCxnSpPr>
          <p:spPr>
            <a:xfrm>
              <a:off x="8203096" y="444137"/>
              <a:ext cx="940904" cy="1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8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5" y="1517652"/>
            <a:ext cx="7824787" cy="963613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 sz="240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</p:txBody>
      </p:sp>
      <p:pic>
        <p:nvPicPr>
          <p:cNvPr id="12698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787218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1787218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333376"/>
            <a:ext cx="6552010" cy="55245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75000"/>
              </a:lnSpc>
            </a:pPr>
            <a:r>
              <a:rPr lang="en-US" altLang="zh-CN" sz="4000" b="1" dirty="0"/>
              <a:t>K-means</a:t>
            </a:r>
            <a:r>
              <a:rPr lang="zh-CN" altLang="en-US" sz="4000" b="1" dirty="0"/>
              <a:t>的局限性</a:t>
            </a:r>
            <a:r>
              <a:rPr lang="en-US" altLang="zh-CN" sz="4000" b="1" dirty="0"/>
              <a:t>: </a:t>
            </a:r>
            <a:r>
              <a:rPr lang="zh-CN" altLang="en-US" sz="4000" b="1" dirty="0"/>
              <a:t>非球形簇</a:t>
            </a:r>
            <a:endParaRPr lang="en-US" altLang="zh-CN" sz="4000" b="1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650504" y="5264149"/>
            <a:ext cx="205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原始数据点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652121" y="5213350"/>
            <a:ext cx="18069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K-means2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个簇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857614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b="1" dirty="0"/>
              <a:t>划分聚类的特点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时间复杂度与数据集大小成线性关系。</a:t>
            </a:r>
            <a:endParaRPr lang="en-US" altLang="zh-CN" sz="2400"/>
          </a:p>
          <a:p>
            <a:r>
              <a:rPr lang="zh-CN" altLang="en-US" sz="2400"/>
              <a:t>对于非凸集合以及簇大小相差悬殊的数据效果不好，并且数据扫描顺序会影响选择簇中心。</a:t>
            </a:r>
            <a:endParaRPr lang="en-US" altLang="zh-CN" sz="2400"/>
          </a:p>
          <a:p>
            <a:r>
              <a:rPr lang="en-US" altLang="zh-CN" sz="2400"/>
              <a:t>K</a:t>
            </a:r>
            <a:r>
              <a:rPr lang="zh-CN" altLang="en-US" sz="2400"/>
              <a:t>平均方法由于要求理论中心，所以只能处理可度量的数据，难以处理具有分类属性的数据。</a:t>
            </a:r>
            <a:endParaRPr lang="en-US" altLang="zh-CN" sz="2400"/>
          </a:p>
          <a:p>
            <a:r>
              <a:rPr lang="en-US" altLang="zh-CN" sz="2400"/>
              <a:t>K</a:t>
            </a:r>
            <a:r>
              <a:rPr lang="zh-CN" altLang="en-US" sz="2400"/>
              <a:t>代表点方法则可以处理任何数据。</a:t>
            </a:r>
            <a:endParaRPr lang="en-US" altLang="zh-CN" sz="2400"/>
          </a:p>
          <a:p>
            <a:r>
              <a:rPr lang="zh-CN" altLang="en-US" sz="2400"/>
              <a:t>孤立点和噪声数据对</a:t>
            </a:r>
            <a:r>
              <a:rPr lang="en-US" altLang="zh-CN" sz="2400"/>
              <a:t>K</a:t>
            </a:r>
            <a:r>
              <a:rPr lang="zh-CN" altLang="en-US" sz="2400"/>
              <a:t>平均方法的影响更大一些。</a:t>
            </a:r>
          </a:p>
          <a:p>
            <a:r>
              <a:rPr lang="zh-CN" altLang="en-US" sz="2400"/>
              <a:t>簇个数</a:t>
            </a:r>
            <a:r>
              <a:rPr lang="en-US" altLang="zh-CN" sz="2400"/>
              <a:t>k</a:t>
            </a:r>
            <a:r>
              <a:rPr lang="zh-CN" altLang="en-US" sz="2400"/>
              <a:t>对于划分聚类方法很重要。</a:t>
            </a:r>
            <a:endParaRPr lang="en-US" altLang="zh-CN" sz="2400"/>
          </a:p>
          <a:p>
            <a:pPr lvl="1"/>
            <a:r>
              <a:rPr lang="zh-CN" altLang="en-US" sz="2000"/>
              <a:t>如何确定最优</a:t>
            </a:r>
            <a:r>
              <a:rPr lang="en-US" altLang="zh-CN" sz="2000"/>
              <a:t>k</a:t>
            </a:r>
            <a:r>
              <a:rPr lang="zh-CN" altLang="en-US" sz="2000"/>
              <a:t>值仍然依赖于经验。</a:t>
            </a:r>
            <a:endParaRPr lang="en-US" altLang="zh-CN" sz="2000"/>
          </a:p>
          <a:p>
            <a:r>
              <a:rPr lang="zh-CN" altLang="en-US" sz="2400"/>
              <a:t>初始簇中心（代表点）对于划分聚类结果的影响很关键。</a:t>
            </a:r>
            <a:endParaRPr lang="en-US" altLang="zh-CN" sz="2400"/>
          </a:p>
          <a:p>
            <a:pPr lvl="1"/>
            <a:r>
              <a:rPr lang="zh-CN" altLang="en-US" sz="2000"/>
              <a:t>随机选择的初始簇中心往往不能获得较好结果。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D4C04-B301-4415-B571-4A16D228609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13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/>
              <a:t>基本思想</a:t>
            </a:r>
            <a:endParaRPr lang="en-US" altLang="zh-CN" b="1"/>
          </a:p>
          <a:p>
            <a:pPr lvl="1"/>
            <a:r>
              <a:rPr lang="zh-CN" altLang="en-US"/>
              <a:t>将簇看作是数据空间中被低密度区域分割开的高密度区域。</a:t>
            </a:r>
            <a:endParaRPr lang="en-US" altLang="zh-CN"/>
          </a:p>
          <a:p>
            <a:pPr lvl="1"/>
            <a:r>
              <a:rPr lang="zh-CN" altLang="en-US"/>
              <a:t>只要邻近区域的密度（对象或数据点的数目）超出了某个阈值，就继续聚类。</a:t>
            </a:r>
            <a:endParaRPr lang="en-US" altLang="zh-CN"/>
          </a:p>
          <a:p>
            <a:pPr lvl="1"/>
            <a:r>
              <a:rPr lang="zh-CN" altLang="en-US"/>
              <a:t>即，对于给定数据集，在一个给定范围的区域中必须至少包含某个数目的点。</a:t>
            </a:r>
            <a:endParaRPr lang="en-US" altLang="zh-CN"/>
          </a:p>
          <a:p>
            <a:r>
              <a:rPr lang="zh-CN" altLang="en-US"/>
              <a:t>这样的方法可以用来过滤“噪声”孤立点数据，发现任意形状的簇。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CEB51E-F90B-4079-9741-08B90124341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0" y="289691"/>
            <a:ext cx="9144000" cy="822977"/>
            <a:chOff x="0" y="197440"/>
            <a:chExt cx="9144000" cy="49339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0" y="444137"/>
              <a:ext cx="1858577" cy="0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448408" y="197440"/>
              <a:ext cx="8225140" cy="493394"/>
            </a:xfrm>
            <a:prstGeom prst="rect">
              <a:avLst/>
            </a:prstGeom>
            <a:solidFill>
              <a:srgbClr val="5482A3"/>
            </a:solidFill>
          </p:spPr>
          <p:txBody>
            <a:bodyPr anchor="ctr" anchorCtr="0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en-US" altLang="zh-CN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6.5.4 </a:t>
              </a:r>
              <a:r>
                <a:rPr lang="zh-CN" alt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基于密度的聚类方法</a:t>
              </a:r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隶书" pitchFamily="49" charset="-122"/>
                <a:ea typeface="隶书" pitchFamily="49" charset="-122"/>
                <a:cs typeface="+mn-cs"/>
              </a:endParaRPr>
            </a:p>
          </p:txBody>
        </p:sp>
        <p:cxnSp>
          <p:nvCxnSpPr>
            <p:cNvPr id="8" name="直接连接符 7"/>
            <p:cNvCxnSpPr>
              <a:stCxn id="7" idx="3"/>
            </p:cNvCxnSpPr>
            <p:nvPr/>
          </p:nvCxnSpPr>
          <p:spPr>
            <a:xfrm>
              <a:off x="8673548" y="444137"/>
              <a:ext cx="470452" cy="1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136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b="1" dirty="0"/>
              <a:t>常见的基于密度的聚类方法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DBSCAN</a:t>
            </a:r>
            <a:r>
              <a:rPr lang="zh-CN" altLang="en-US"/>
              <a:t>算法</a:t>
            </a:r>
            <a:endParaRPr lang="en-US" altLang="zh-CN"/>
          </a:p>
          <a:p>
            <a:pPr lvl="1"/>
            <a:r>
              <a:rPr lang="zh-CN" altLang="en-US"/>
              <a:t>依赖于邻域半径和密度阈值两个参数。</a:t>
            </a:r>
            <a:endParaRPr lang="en-US" altLang="zh-CN"/>
          </a:p>
          <a:p>
            <a:pPr lvl="1"/>
            <a:r>
              <a:rPr lang="zh-CN" altLang="en-US"/>
              <a:t>但是这两个参数并不易确定最优值。</a:t>
            </a:r>
            <a:endParaRPr lang="en-US" altLang="zh-CN"/>
          </a:p>
          <a:p>
            <a:r>
              <a:rPr lang="en-US" altLang="zh-CN"/>
              <a:t>OPTICS</a:t>
            </a:r>
            <a:r>
              <a:rPr lang="zh-CN" altLang="en-US"/>
              <a:t>算法</a:t>
            </a:r>
            <a:endParaRPr lang="en-US" altLang="zh-CN"/>
          </a:p>
          <a:p>
            <a:pPr lvl="1"/>
            <a:r>
              <a:rPr lang="zh-CN" altLang="en-US"/>
              <a:t>通过一系列的邻域半径来控制簇生长。</a:t>
            </a:r>
            <a:endParaRPr lang="en-US" altLang="zh-CN"/>
          </a:p>
          <a:p>
            <a:r>
              <a:rPr lang="en-US" altLang="zh-CN"/>
              <a:t>DENCLUE</a:t>
            </a:r>
            <a:r>
              <a:rPr lang="zh-CN" altLang="en-US"/>
              <a:t>算法</a:t>
            </a:r>
            <a:endParaRPr lang="en-US" altLang="zh-CN"/>
          </a:p>
          <a:p>
            <a:pPr lvl="1"/>
            <a:r>
              <a:rPr lang="zh-CN" altLang="en-US"/>
              <a:t>用密度分布函数来聚类。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68F5FD-C321-4F1D-99D6-1C8FE24E749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77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/>
              <a:t>DBSCAN</a:t>
            </a:r>
            <a:r>
              <a:rPr lang="zh-CN" altLang="en-US" b="1" dirty="0"/>
              <a:t>算法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把数据集中的所有数据点分为三类：</a:t>
            </a:r>
            <a:endParaRPr lang="en-US" altLang="zh-CN" sz="2000"/>
          </a:p>
          <a:p>
            <a:r>
              <a:rPr lang="zh-CN" altLang="en-US" sz="2000"/>
              <a:t>核心点</a:t>
            </a:r>
            <a:endParaRPr lang="en-US" altLang="zh-CN" sz="2000"/>
          </a:p>
          <a:p>
            <a:pPr lvl="1"/>
            <a:r>
              <a:rPr lang="zh-CN" altLang="en-US" sz="1800"/>
              <a:t>就是簇内的点。</a:t>
            </a:r>
            <a:endParaRPr lang="en-US" altLang="zh-CN" sz="1800"/>
          </a:p>
          <a:p>
            <a:pPr lvl="1"/>
            <a:r>
              <a:rPr lang="zh-CN" altLang="en-US" sz="1800"/>
              <a:t>一个核心点在其</a:t>
            </a:r>
            <a:r>
              <a:rPr lang="zh-CN" altLang="en-US" sz="1600"/>
              <a:t>邻域</a:t>
            </a:r>
            <a:r>
              <a:rPr lang="zh-CN" altLang="en-US" sz="1800"/>
              <a:t>内有足够多的数据点，即这个邻域的密度足够大。</a:t>
            </a:r>
            <a:endParaRPr lang="en-US" altLang="zh-CN" sz="1800"/>
          </a:p>
          <a:p>
            <a:pPr lvl="1"/>
            <a:r>
              <a:rPr lang="zh-CN" altLang="en-US" sz="1800"/>
              <a:t>如果两个核心点相互在彼此的邻域内，则这两个核心点属于同一个簇。</a:t>
            </a:r>
            <a:endParaRPr lang="en-US" altLang="zh-CN" sz="1800"/>
          </a:p>
          <a:p>
            <a:r>
              <a:rPr lang="zh-CN" altLang="en-US" sz="2000"/>
              <a:t>边界点</a:t>
            </a:r>
            <a:endParaRPr lang="en-US" altLang="zh-CN" sz="2000"/>
          </a:p>
          <a:p>
            <a:pPr lvl="1"/>
            <a:r>
              <a:rPr lang="zh-CN" altLang="en-US" sz="1800"/>
              <a:t>不是核心点，但是处于某个核心点的邻域之内。</a:t>
            </a:r>
            <a:endParaRPr lang="en-US" altLang="zh-CN" sz="1800"/>
          </a:p>
          <a:p>
            <a:pPr lvl="1"/>
            <a:r>
              <a:rPr lang="zh-CN" altLang="en-US" sz="1800"/>
              <a:t>即边界点邻域内没有足够多的数据点，但是它却在某个核心点的邻域之内。</a:t>
            </a:r>
            <a:endParaRPr lang="en-US" altLang="zh-CN" sz="1800"/>
          </a:p>
          <a:p>
            <a:pPr lvl="1"/>
            <a:r>
              <a:rPr lang="zh-CN" altLang="en-US" sz="1800"/>
              <a:t>注意，一个边界点可能同时位于多个簇的不同核心点邻域之内。此时这个边界点属于哪个簇，则由算法来规定。</a:t>
            </a:r>
            <a:endParaRPr lang="en-US" altLang="zh-CN" sz="1800"/>
          </a:p>
          <a:p>
            <a:r>
              <a:rPr lang="zh-CN" altLang="en-US" sz="2000"/>
              <a:t>噪音点。</a:t>
            </a:r>
          </a:p>
          <a:p>
            <a:pPr lvl="1"/>
            <a:r>
              <a:rPr lang="zh-CN" altLang="en-US" sz="1800"/>
              <a:t>除了核心点和边界点之外的点。</a:t>
            </a:r>
          </a:p>
          <a:p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3A92E-E198-44C8-97B0-D2977081D12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9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DBSCAN</a:t>
            </a:r>
            <a:r>
              <a:rPr lang="zh-CN" altLang="en-US" b="1" dirty="0"/>
              <a:t>算法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9" r="8231" b="4111"/>
          <a:stretch/>
        </p:blipFill>
        <p:spPr bwMode="auto">
          <a:xfrm>
            <a:off x="4644008" y="1764237"/>
            <a:ext cx="4223266" cy="425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6280"/>
          </a:xfrm>
        </p:spPr>
        <p:txBody>
          <a:bodyPr/>
          <a:lstStyle/>
          <a:p>
            <a:r>
              <a:rPr lang="zh-CN" altLang="en-US" sz="2400" dirty="0"/>
              <a:t>核心点</a:t>
            </a:r>
            <a:endParaRPr lang="en-US" altLang="zh-CN" sz="2400" dirty="0"/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核心点的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Eps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邻域中的数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据点数目大于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MinPts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/>
              <a:t>边界点</a:t>
            </a:r>
            <a:endParaRPr lang="en-US" altLang="zh-CN" sz="2400" dirty="0"/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边界点的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Eps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邻域中数据点数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目小于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MinPts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，但该点位于一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个核心点的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Eps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邻域中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/>
              <a:t>噪音点</a:t>
            </a:r>
            <a:endParaRPr lang="en-US" altLang="zh-CN" sz="2400" dirty="0"/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不是核心点也不是边界点的点</a:t>
            </a:r>
          </a:p>
        </p:txBody>
      </p:sp>
    </p:spTree>
    <p:extLst>
      <p:ext uri="{BB962C8B-B14F-4D97-AF65-F5344CB8AC3E}">
        <p14:creationId xmlns:p14="http://schemas.microsoft.com/office/powerpoint/2010/main" val="3426745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b="1" dirty="0"/>
              <a:t>DBSCAN</a:t>
            </a:r>
            <a:r>
              <a:rPr lang="zh-CN" altLang="en-US" b="1" dirty="0"/>
              <a:t>算法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一个簇就是</a:t>
            </a:r>
            <a:endParaRPr lang="en-US" altLang="zh-CN" dirty="0"/>
          </a:p>
          <a:p>
            <a:pPr lvl="1"/>
            <a:r>
              <a:rPr lang="zh-CN" altLang="en-US" dirty="0"/>
              <a:t>一堆通过邻域相互连接起来的核心点集合，</a:t>
            </a:r>
            <a:endParaRPr lang="en-US" altLang="zh-CN" dirty="0"/>
          </a:p>
          <a:p>
            <a:pPr lvl="1"/>
            <a:r>
              <a:rPr lang="zh-CN" altLang="en-US" dirty="0"/>
              <a:t>再加上一些边界点。</a:t>
            </a:r>
            <a:endParaRPr lang="en-US" altLang="zh-CN" dirty="0"/>
          </a:p>
          <a:p>
            <a:r>
              <a:rPr lang="zh-CN" altLang="en-US" dirty="0"/>
              <a:t>没有把所有的数据点都放入到某个簇中。</a:t>
            </a:r>
            <a:endParaRPr lang="en-US" altLang="zh-CN" dirty="0"/>
          </a:p>
          <a:p>
            <a:r>
              <a:rPr lang="zh-CN" altLang="en-US" dirty="0"/>
              <a:t>聚类过程</a:t>
            </a:r>
            <a:endParaRPr lang="en-US" altLang="zh-CN" dirty="0"/>
          </a:p>
          <a:p>
            <a:pPr lvl="1"/>
            <a:r>
              <a:rPr lang="zh-CN" altLang="en-US" dirty="0"/>
              <a:t>不断计算各个点的邻域密度，并把相邻核心点放入簇中。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B38D5-8E1D-468D-B645-E86FCE3BB7F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91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b="1" dirty="0"/>
              <a:t>DBSCAN</a:t>
            </a:r>
            <a:r>
              <a:rPr lang="zh-CN" altLang="en-US" b="1" dirty="0"/>
              <a:t>算法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算法步骤</a:t>
            </a:r>
            <a:endParaRPr lang="en-US" altLang="zh-CN" sz="2400" dirty="0"/>
          </a:p>
          <a:p>
            <a:pPr lvl="1"/>
            <a:r>
              <a:rPr lang="zh-CN" altLang="en-US" sz="2000" dirty="0"/>
              <a:t>随机选择一个点</a:t>
            </a:r>
            <a:r>
              <a:rPr lang="en-US" altLang="zh-CN" sz="2000" dirty="0"/>
              <a:t>p</a:t>
            </a:r>
          </a:p>
          <a:p>
            <a:pPr lvl="1"/>
            <a:r>
              <a:rPr lang="zh-CN" altLang="en-US" sz="2000" dirty="0"/>
              <a:t>检索所有从</a:t>
            </a:r>
            <a:r>
              <a:rPr lang="en-US" altLang="zh-CN" sz="2000" dirty="0"/>
              <a:t>p</a:t>
            </a:r>
            <a:r>
              <a:rPr lang="zh-CN" altLang="en-US" sz="2000" dirty="0"/>
              <a:t>密度可达的点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</a:t>
            </a:r>
            <a:r>
              <a:rPr lang="en-US" altLang="zh-CN" sz="2000" dirty="0"/>
              <a:t>p</a:t>
            </a:r>
            <a:r>
              <a:rPr lang="zh-CN" altLang="en-US" sz="2000" dirty="0"/>
              <a:t>是一个核心点，就形成了一个簇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</a:t>
            </a:r>
            <a:r>
              <a:rPr lang="en-US" altLang="zh-CN" sz="2000" dirty="0"/>
              <a:t>p</a:t>
            </a:r>
            <a:r>
              <a:rPr lang="zh-CN" altLang="en-US" sz="2000" dirty="0"/>
              <a:t>是一个边界点，没有点从</a:t>
            </a:r>
            <a:r>
              <a:rPr lang="en-US" altLang="zh-CN" sz="2000" dirty="0"/>
              <a:t>p</a:t>
            </a:r>
            <a:r>
              <a:rPr lang="zh-CN" altLang="en-US" sz="2000" dirty="0"/>
              <a:t>密度可达，此时</a:t>
            </a:r>
            <a:r>
              <a:rPr lang="en-US" altLang="zh-CN" sz="2000" dirty="0"/>
              <a:t>DBSCAN</a:t>
            </a:r>
            <a:r>
              <a:rPr lang="zh-CN" altLang="en-US" sz="2000" dirty="0"/>
              <a:t>选择下一个点</a:t>
            </a:r>
            <a:endParaRPr lang="en-US" altLang="zh-CN" sz="2000" dirty="0"/>
          </a:p>
          <a:p>
            <a:pPr lvl="1"/>
            <a:r>
              <a:rPr lang="zh-CN" altLang="en-US" sz="2000" dirty="0"/>
              <a:t>重复上述过程直到遍历完所有的点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时间复杂度</a:t>
            </a:r>
            <a:endParaRPr lang="en-US" altLang="zh-CN" sz="2400" dirty="0"/>
          </a:p>
          <a:p>
            <a:pPr lvl="1"/>
            <a:r>
              <a:rPr lang="zh-CN" altLang="en-US" sz="2000" dirty="0"/>
              <a:t>由于可使用树结构，所以</a:t>
            </a:r>
            <a:r>
              <a:rPr lang="en-US" altLang="zh-CN" sz="2000" dirty="0"/>
              <a:t>DBSCAN</a:t>
            </a:r>
            <a:r>
              <a:rPr lang="zh-CN" altLang="en-US" sz="2000" dirty="0"/>
              <a:t>算法的时间复杂度为</a:t>
            </a:r>
            <a:r>
              <a:rPr lang="en-US" altLang="zh-CN" sz="2000" dirty="0"/>
              <a:t>O(</a:t>
            </a:r>
            <a:r>
              <a:rPr lang="en-US" altLang="zh-CN" sz="2000" dirty="0" err="1"/>
              <a:t>Nlog</a:t>
            </a:r>
            <a:r>
              <a:rPr lang="en-US" altLang="zh-CN" sz="2000" dirty="0"/>
              <a:t>(N))</a:t>
            </a:r>
            <a:endParaRPr lang="zh-CN" altLang="en-US" sz="20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B38D5-8E1D-468D-B645-E86FCE3BB7F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05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1"/>
            <a:ext cx="8280400" cy="5524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b="1" dirty="0"/>
              <a:t>DBSCAN</a:t>
            </a:r>
            <a:r>
              <a:rPr lang="zh-CN" altLang="en-US" b="1" dirty="0"/>
              <a:t>算法的优点</a:t>
            </a:r>
            <a:endParaRPr lang="en-US" altLang="zh-CN" b="1" dirty="0"/>
          </a:p>
        </p:txBody>
      </p:sp>
      <p:pic>
        <p:nvPicPr>
          <p:cNvPr id="14131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2" r="5446" b="8078"/>
          <a:stretch/>
        </p:blipFill>
        <p:spPr bwMode="auto">
          <a:xfrm>
            <a:off x="453972" y="1293814"/>
            <a:ext cx="4190036" cy="335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" t="1" r="11404" b="-8532"/>
          <a:stretch/>
        </p:blipFill>
        <p:spPr bwMode="auto">
          <a:xfrm>
            <a:off x="4622758" y="1285876"/>
            <a:ext cx="3981690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969965" y="5229225"/>
            <a:ext cx="8066087" cy="10156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92D050"/>
              </a:buClr>
              <a:buFont typeface="Wingdings" pitchFamily="2" charset="2"/>
              <a:buChar char="n"/>
            </a:pPr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抗噪</a:t>
            </a: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342900" indent="-342900">
              <a:spcBef>
                <a:spcPct val="50000"/>
              </a:spcBef>
              <a:buClr>
                <a:srgbClr val="92D050"/>
              </a:buClr>
              <a:buFont typeface="Wingdings" pitchFamily="2" charset="2"/>
              <a:buChar char="n"/>
            </a:pPr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可以处理不同形状和大小的簇</a:t>
            </a:r>
            <a:endParaRPr lang="en-US" altLang="zh-CN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75657" y="4761780"/>
            <a:ext cx="1521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原始数据点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084169" y="4786026"/>
            <a:ext cx="1521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簇集合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0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28626"/>
            <a:ext cx="8763000" cy="5524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b="1" dirty="0"/>
              <a:t>DBSCAN</a:t>
            </a:r>
            <a:r>
              <a:rPr lang="zh-CN" altLang="en-US" b="1" dirty="0"/>
              <a:t>算法的局限性</a:t>
            </a:r>
            <a:endParaRPr lang="en-US" altLang="zh-CN" b="1" dirty="0"/>
          </a:p>
        </p:txBody>
      </p:sp>
      <p:sp>
        <p:nvSpPr>
          <p:cNvPr id="142340" name="Text Box 3"/>
          <p:cNvSpPr txBox="1">
            <a:spLocks noChangeArrowheads="1"/>
          </p:cNvSpPr>
          <p:nvPr/>
        </p:nvSpPr>
        <p:spPr bwMode="auto">
          <a:xfrm>
            <a:off x="1585914" y="4054476"/>
            <a:ext cx="1617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原始数据点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41" name="Rectangle 4"/>
          <p:cNvSpPr>
            <a:spLocks noChangeArrowheads="1"/>
          </p:cNvSpPr>
          <p:nvPr/>
        </p:nvSpPr>
        <p:spPr bwMode="auto">
          <a:xfrm>
            <a:off x="3048000" y="2228850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zh-CN" altLang="en-US"/>
          </a:p>
        </p:txBody>
      </p:sp>
      <p:pic>
        <p:nvPicPr>
          <p:cNvPr id="142342" name="Picture 5" descr="fish_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43" y="1589088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3" name="Rectangle 6"/>
          <p:cNvSpPr>
            <a:spLocks noChangeArrowheads="1"/>
          </p:cNvSpPr>
          <p:nvPr/>
        </p:nvSpPr>
        <p:spPr bwMode="auto">
          <a:xfrm>
            <a:off x="3630613" y="27892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142344" name="Object 7"/>
          <p:cNvGraphicFramePr>
            <a:graphicFrameLocks noChangeAspect="1"/>
          </p:cNvGraphicFramePr>
          <p:nvPr/>
        </p:nvGraphicFramePr>
        <p:xfrm>
          <a:off x="4953002" y="1258890"/>
          <a:ext cx="3363913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86706" imgH="3177815" progId="MSPhotoEd.3">
                  <p:embed/>
                </p:oleObj>
              </mc:Choice>
              <mc:Fallback>
                <p:oleObj r:id="rId3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2" y="1258890"/>
                        <a:ext cx="3363913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5" name="Rectangle 8"/>
          <p:cNvSpPr>
            <a:spLocks noChangeArrowheads="1"/>
          </p:cNvSpPr>
          <p:nvPr/>
        </p:nvSpPr>
        <p:spPr bwMode="auto">
          <a:xfrm>
            <a:off x="5029200" y="3403601"/>
            <a:ext cx="2514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=4,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Eps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=9.75).</a:t>
            </a:r>
            <a:r>
              <a:rPr lang="en-US" altLang="zh-CN" sz="900" dirty="0">
                <a:latin typeface="Times New Roman" pitchFamily="18" charset="0"/>
              </a:rPr>
              <a:t> 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142346" name="Rectangle 9"/>
          <p:cNvSpPr>
            <a:spLocks noChangeArrowheads="1"/>
          </p:cNvSpPr>
          <p:nvPr/>
        </p:nvSpPr>
        <p:spPr bwMode="auto">
          <a:xfrm>
            <a:off x="3630613" y="278923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endParaRPr lang="zh-CN" altLang="en-US"/>
          </a:p>
        </p:txBody>
      </p:sp>
      <p:graphicFrame>
        <p:nvGraphicFramePr>
          <p:cNvPr id="142347" name="Object 10"/>
          <p:cNvGraphicFramePr>
            <a:graphicFrameLocks noChangeAspect="1"/>
          </p:cNvGraphicFramePr>
          <p:nvPr/>
        </p:nvGraphicFramePr>
        <p:xfrm>
          <a:off x="4953002" y="3860801"/>
          <a:ext cx="3363913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686706" imgH="3177815" progId="MSPhotoEd.3">
                  <p:embed/>
                </p:oleObj>
              </mc:Choice>
              <mc:Fallback>
                <p:oleObj r:id="rId5" imgW="4686706" imgH="317781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2" y="3860801"/>
                        <a:ext cx="3363913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8" name="Rectangle 11"/>
          <p:cNvSpPr>
            <a:spLocks noChangeArrowheads="1"/>
          </p:cNvSpPr>
          <p:nvPr/>
        </p:nvSpPr>
        <p:spPr bwMode="auto">
          <a:xfrm>
            <a:off x="4953000" y="5980114"/>
            <a:ext cx="2514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=4,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Eps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=9.92)</a:t>
            </a:r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838200" y="4797425"/>
            <a:ext cx="38052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1pPr>
            <a:lvl2pPr>
              <a:defRPr sz="28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2pPr>
            <a:lvl3pPr>
              <a:defRPr sz="24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3pPr>
            <a:lvl4pPr>
              <a:defRPr sz="2000">
                <a:solidFill>
                  <a:srgbClr val="808080"/>
                </a:solidFill>
                <a:latin typeface="Times New Roman" pitchFamily="18" charset="0"/>
                <a:ea typeface="SimSun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92D050"/>
              </a:buClr>
              <a:buFont typeface="Wingdings" pitchFamily="2" charset="2"/>
              <a:buChar char="n"/>
            </a:pPr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簇的密度不同</a:t>
            </a:r>
            <a:r>
              <a:rPr lang="en-US" altLang="zh-CN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spcBef>
                <a:spcPct val="50000"/>
              </a:spcBef>
              <a:buClr>
                <a:srgbClr val="92D050"/>
              </a:buClr>
              <a:buFont typeface="Wingdings" pitchFamily="2" charset="2"/>
              <a:buChar char="n"/>
            </a:pPr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高维数据</a:t>
            </a:r>
            <a:endParaRPr lang="en-US" altLang="zh-CN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33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b="1" dirty="0"/>
              <a:t>聚类</a:t>
            </a: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一般而言，我们要求同簇内数据的相似度尽可能大，不同簇间数据的相似度尽可能小。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BCC07-CCF5-4F41-B621-EAFB243ED77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0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446213" y="3000375"/>
          <a:ext cx="6269037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50843" imgH="1474622" progId="Visio.Drawing.11">
                  <p:embed/>
                </p:oleObj>
              </mc:Choice>
              <mc:Fallback>
                <p:oleObj name="Visio" r:id="rId2" imgW="3850843" imgH="14746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3000375"/>
                        <a:ext cx="6269037" cy="240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8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/>
              <a:t>基本思想</a:t>
            </a:r>
            <a:endParaRPr lang="en-US" altLang="zh-CN" sz="2800" b="1"/>
          </a:p>
          <a:p>
            <a:pPr lvl="1"/>
            <a:r>
              <a:rPr lang="zh-CN" altLang="en-US" sz="2400"/>
              <a:t>把数据空间量化为有限数目的单元，形成一个网格结构。</a:t>
            </a:r>
            <a:endParaRPr lang="en-US" altLang="zh-CN" sz="2400"/>
          </a:p>
          <a:p>
            <a:pPr lvl="1"/>
            <a:r>
              <a:rPr lang="zh-CN" altLang="en-US" sz="2400"/>
              <a:t>所有的聚类操作都在这个网格结构（即量化的空间）上进行。</a:t>
            </a:r>
            <a:endParaRPr lang="en-US" altLang="zh-CN" sz="2400"/>
          </a:p>
          <a:p>
            <a:r>
              <a:rPr lang="zh-CN" altLang="en-US" sz="2800"/>
              <a:t>主要优点</a:t>
            </a:r>
            <a:endParaRPr lang="en-US" altLang="zh-CN" sz="2800"/>
          </a:p>
          <a:p>
            <a:pPr lvl="1"/>
            <a:r>
              <a:rPr lang="zh-CN" altLang="en-US" sz="2400"/>
              <a:t>处理速度快，</a:t>
            </a:r>
            <a:endParaRPr lang="en-US" altLang="zh-CN" sz="2400"/>
          </a:p>
          <a:p>
            <a:pPr lvl="1"/>
            <a:r>
              <a:rPr lang="zh-CN" altLang="en-US" sz="2400"/>
              <a:t>其处理时间主要与量化空间每一维上的网格（单元）数目有关。</a:t>
            </a:r>
            <a:endParaRPr lang="en-US" altLang="zh-CN" sz="2400"/>
          </a:p>
          <a:p>
            <a:r>
              <a:rPr lang="zh-CN" altLang="en-US" sz="2800"/>
              <a:t>所以聚类高维、海量数据时，往往使用这种思想。</a:t>
            </a:r>
          </a:p>
          <a:p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07B36-E6D7-49DF-8CA9-523047EF80B0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0" y="426107"/>
            <a:ext cx="9144000" cy="822977"/>
            <a:chOff x="0" y="197440"/>
            <a:chExt cx="9144000" cy="493394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0" y="444137"/>
              <a:ext cx="1858577" cy="0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标题 1"/>
            <p:cNvSpPr txBox="1">
              <a:spLocks/>
            </p:cNvSpPr>
            <p:nvPr/>
          </p:nvSpPr>
          <p:spPr>
            <a:xfrm>
              <a:off x="500514" y="197440"/>
              <a:ext cx="8173034" cy="493394"/>
            </a:xfrm>
            <a:prstGeom prst="rect">
              <a:avLst/>
            </a:prstGeom>
            <a:solidFill>
              <a:srgbClr val="5482A3"/>
            </a:solidFill>
          </p:spPr>
          <p:txBody>
            <a:bodyPr anchor="ctr" anchorCtr="0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en-US" altLang="zh-CN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6.5.5 </a:t>
              </a:r>
              <a:r>
                <a:rPr lang="zh-CN" alt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基于网格的聚类方法</a:t>
              </a:r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隶书" pitchFamily="49" charset="-122"/>
                <a:ea typeface="隶书" pitchFamily="49" charset="-122"/>
                <a:cs typeface="+mn-cs"/>
              </a:endParaRPr>
            </a:p>
          </p:txBody>
        </p:sp>
        <p:cxnSp>
          <p:nvCxnSpPr>
            <p:cNvPr id="8" name="直接连接符 7"/>
            <p:cNvCxnSpPr>
              <a:stCxn id="7" idx="3"/>
            </p:cNvCxnSpPr>
            <p:nvPr/>
          </p:nvCxnSpPr>
          <p:spPr>
            <a:xfrm>
              <a:off x="8673548" y="444137"/>
              <a:ext cx="470452" cy="1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59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常见的基于网格的聚类方法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STING</a:t>
            </a:r>
            <a:r>
              <a:rPr lang="zh-CN" altLang="en-US"/>
              <a:t>算法</a:t>
            </a:r>
            <a:endParaRPr lang="en-US" altLang="zh-CN"/>
          </a:p>
          <a:p>
            <a:pPr lvl="1"/>
            <a:r>
              <a:rPr lang="zh-CN" altLang="en-US"/>
              <a:t>利用存储在网格单元中的统计信息聚类。</a:t>
            </a:r>
            <a:endParaRPr lang="en-US" altLang="zh-CN"/>
          </a:p>
          <a:p>
            <a:r>
              <a:rPr lang="en-US" altLang="zh-CN"/>
              <a:t>WaveCluster</a:t>
            </a:r>
            <a:r>
              <a:rPr lang="zh-CN" altLang="en-US"/>
              <a:t>算法</a:t>
            </a:r>
            <a:endParaRPr lang="en-US" altLang="zh-CN"/>
          </a:p>
          <a:p>
            <a:pPr lvl="1"/>
            <a:r>
              <a:rPr lang="zh-CN" altLang="en-US"/>
              <a:t>利用小波变换方法聚类。</a:t>
            </a:r>
            <a:endParaRPr lang="en-US" altLang="zh-CN"/>
          </a:p>
          <a:p>
            <a:r>
              <a:rPr lang="en-US" altLang="zh-CN"/>
              <a:t>CLIQUE</a:t>
            </a:r>
            <a:r>
              <a:rPr lang="zh-CN" altLang="en-US"/>
              <a:t>算法</a:t>
            </a:r>
            <a:endParaRPr lang="en-US" altLang="zh-CN"/>
          </a:p>
          <a:p>
            <a:pPr lvl="1"/>
            <a:r>
              <a:rPr lang="zh-CN" altLang="en-US"/>
              <a:t>结合网格法和密度法在子空间中进行聚类。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ACB16-B681-4959-A6AE-F66AE69888C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69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/>
              <a:t>STING</a:t>
            </a:r>
            <a:r>
              <a:rPr lang="zh-CN" altLang="en-US" b="1" dirty="0"/>
              <a:t>算法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/>
              <a:t>STING</a:t>
            </a:r>
            <a:r>
              <a:rPr lang="zh-CN" altLang="en-US" sz="2800" dirty="0"/>
              <a:t>算法将空间区域划分为矩形单元（网格）。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针对不同级别的分辨率，存在多个级别的网格。</a:t>
            </a:r>
            <a:endParaRPr lang="en-US" altLang="zh-CN" sz="2800" dirty="0"/>
          </a:p>
          <a:p>
            <a:pPr>
              <a:lnSpc>
                <a:spcPct val="100000"/>
              </a:lnSpc>
            </a:pPr>
            <a:r>
              <a:rPr lang="zh-CN" altLang="en-US" sz="2800" dirty="0"/>
              <a:t>这些网格构成一个树形层次结构：</a:t>
            </a: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一个高层的网格被被划分为多个更细的网格，成为其子节点。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高层网格的统计参数可以很容易地从低层网格计算得到。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每个网格节点包含如下属性：</a:t>
            </a:r>
            <a:endParaRPr lang="en-US" altLang="zh-CN" sz="2400" dirty="0"/>
          </a:p>
          <a:p>
            <a:pPr lvl="2">
              <a:lnSpc>
                <a:spcPct val="100000"/>
              </a:lnSpc>
            </a:pPr>
            <a:r>
              <a:rPr lang="zh-CN" altLang="en-US" sz="2000" dirty="0"/>
              <a:t>网格内数据点个数，网格内数据的平均值、标准偏差、最小值、最大值，以及该网格内数据的分布类型。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FF087-5DB7-4996-BAF5-547B5885A43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5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b="1" dirty="0"/>
              <a:t>STING</a:t>
            </a:r>
            <a:r>
              <a:rPr lang="zh-CN" altLang="en-US" b="1" dirty="0"/>
              <a:t>算法的聚类过程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聚类时，</a:t>
            </a:r>
            <a:endParaRPr lang="en-US" altLang="zh-CN"/>
          </a:p>
          <a:p>
            <a:pPr lvl="1"/>
            <a:r>
              <a:rPr lang="zh-CN" altLang="en-US"/>
              <a:t>从底向上构建网格树。</a:t>
            </a:r>
            <a:endParaRPr lang="en-US" altLang="zh-CN"/>
          </a:p>
          <a:p>
            <a:pPr lvl="1"/>
            <a:r>
              <a:rPr lang="zh-CN" altLang="en-US"/>
              <a:t>如果几个网格彼此邻近，则这几个网格可以合并成一个大网格。</a:t>
            </a:r>
            <a:endParaRPr lang="en-US" altLang="zh-CN"/>
          </a:p>
          <a:p>
            <a:pPr lvl="1"/>
            <a:r>
              <a:rPr lang="zh-CN" altLang="en-US"/>
              <a:t>大网格成为父节点，小网格作为子节点。</a:t>
            </a:r>
            <a:endParaRPr lang="en-US" altLang="zh-CN"/>
          </a:p>
          <a:p>
            <a:pPr lvl="1"/>
            <a:r>
              <a:rPr lang="zh-CN" altLang="en-US"/>
              <a:t>网格邻近可以定义为两个网格中心的距离小于指定阈值。</a:t>
            </a:r>
            <a:endParaRPr lang="en-US" altLang="zh-CN"/>
          </a:p>
          <a:p>
            <a:pPr lvl="1"/>
            <a:r>
              <a:rPr lang="zh-CN" altLang="en-US"/>
              <a:t>不包含数据点的网格（甚至密度过低的网格）将被抛弃。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00F41-3DFD-4617-99F3-4C70E978C55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03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b="1" dirty="0"/>
              <a:t>STING</a:t>
            </a:r>
            <a:r>
              <a:rPr lang="zh-CN" altLang="en-US" b="1" dirty="0"/>
              <a:t>算法的特点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聚类时间只与叶子网格数目相关，与数据集数据个数</a:t>
            </a:r>
            <a:r>
              <a:rPr lang="en-US" altLang="zh-CN"/>
              <a:t>N</a:t>
            </a:r>
            <a:r>
              <a:rPr lang="zh-CN" altLang="en-US"/>
              <a:t>无关。</a:t>
            </a:r>
            <a:endParaRPr lang="en-US" altLang="zh-CN"/>
          </a:p>
          <a:p>
            <a:r>
              <a:rPr lang="zh-CN" altLang="en-US"/>
              <a:t>当数据维数较低时，</a:t>
            </a:r>
            <a:r>
              <a:rPr lang="en-US" altLang="zh-CN"/>
              <a:t>STING</a:t>
            </a:r>
            <a:r>
              <a:rPr lang="zh-CN" altLang="en-US"/>
              <a:t>算法的时间复杂度是</a:t>
            </a:r>
            <a:r>
              <a:rPr lang="en-US" altLang="zh-CN"/>
              <a:t>O(N)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有利于并行处理和增量更新，效率高。</a:t>
            </a:r>
            <a:endParaRPr lang="en-US" altLang="zh-CN"/>
          </a:p>
          <a:p>
            <a:r>
              <a:rPr lang="zh-CN" altLang="en-US"/>
              <a:t>但是没有考虑子节点和其它相邻节点之间的关系，可能降低簇的质量和精确性。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9D593-5EEF-48E6-A7AE-4AB8A1957D65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67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b="1" dirty="0"/>
              <a:t>CLIQUE</a:t>
            </a:r>
            <a:r>
              <a:rPr lang="zh-CN" altLang="en-US" b="1" dirty="0"/>
              <a:t>算法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在子空间上进行聚类。</a:t>
            </a:r>
            <a:endParaRPr lang="en-US" altLang="zh-CN"/>
          </a:p>
          <a:p>
            <a:r>
              <a:rPr lang="zh-CN" altLang="en-US"/>
              <a:t>子空间</a:t>
            </a:r>
            <a:endParaRPr lang="en-US" altLang="zh-CN"/>
          </a:p>
          <a:p>
            <a:pPr lvl="1"/>
            <a:r>
              <a:rPr lang="zh-CN" altLang="en-US"/>
              <a:t>数据某几个维构成的空间。</a:t>
            </a:r>
            <a:endParaRPr lang="en-US" altLang="zh-CN"/>
          </a:p>
          <a:p>
            <a:pPr lvl="1"/>
            <a:r>
              <a:rPr lang="zh-CN" altLang="en-US"/>
              <a:t>就是几个属性集合上的空间。</a:t>
            </a:r>
          </a:p>
          <a:p>
            <a:r>
              <a:rPr lang="zh-CN" altLang="en-US"/>
              <a:t>子空间聚类的主要思想</a:t>
            </a:r>
            <a:endParaRPr lang="en-US" altLang="zh-CN"/>
          </a:p>
          <a:p>
            <a:pPr lvl="1"/>
            <a:r>
              <a:rPr lang="zh-CN" altLang="en-US"/>
              <a:t>在不同的子空间上，把空的（或者稀疏的、密度低的）区域排除掉，剩下数据比较稠密的区域。</a:t>
            </a:r>
            <a:endParaRPr lang="en-US" altLang="zh-CN"/>
          </a:p>
          <a:p>
            <a:pPr lvl="1"/>
            <a:r>
              <a:rPr lang="zh-CN" altLang="en-US"/>
              <a:t>这样就提高了处理效率，避免了无效搜索。</a:t>
            </a:r>
            <a:endParaRPr lang="en-US" altLang="zh-CN"/>
          </a:p>
          <a:p>
            <a:pPr lvl="1"/>
            <a:r>
              <a:rPr lang="zh-CN" altLang="en-US"/>
              <a:t>这对于高维、海量数据非常重要。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BC00E-85FC-4EE2-AB52-AA36D8C1F3DD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3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b="1" dirty="0"/>
              <a:t>CLIQUE</a:t>
            </a:r>
            <a:r>
              <a:rPr lang="zh-CN" altLang="en-US" b="1" dirty="0"/>
              <a:t>算法的基本聚类过程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对于</a:t>
            </a:r>
            <a:r>
              <a:rPr lang="en-US" altLang="zh-CN" sz="2800"/>
              <a:t>d</a:t>
            </a:r>
            <a:r>
              <a:rPr lang="zh-CN" altLang="en-US" sz="2800"/>
              <a:t>维数据，先在一维子空间上划分网格，</a:t>
            </a:r>
            <a:endParaRPr lang="en-US" altLang="zh-CN" sz="2800"/>
          </a:p>
          <a:p>
            <a:r>
              <a:rPr lang="zh-CN" altLang="en-US" sz="2800"/>
              <a:t>然后二维、三维一直到</a:t>
            </a:r>
            <a:r>
              <a:rPr lang="en-US" altLang="zh-CN" sz="2800"/>
              <a:t>d</a:t>
            </a:r>
            <a:r>
              <a:rPr lang="zh-CN" altLang="en-US" sz="2800"/>
              <a:t>维。</a:t>
            </a:r>
            <a:endParaRPr lang="en-US" altLang="zh-CN" sz="2800"/>
          </a:p>
          <a:p>
            <a:r>
              <a:rPr lang="zh-CN" altLang="en-US" sz="2800"/>
              <a:t>如果</a:t>
            </a:r>
            <a:r>
              <a:rPr lang="en-US" altLang="zh-CN" sz="2800"/>
              <a:t>k</a:t>
            </a:r>
            <a:r>
              <a:rPr lang="zh-CN" altLang="en-US" sz="2800"/>
              <a:t>维上的子空间有一个稠密网格，那么这个稠密网格在</a:t>
            </a:r>
            <a:r>
              <a:rPr lang="en-US" altLang="zh-CN" sz="2800"/>
              <a:t>k-1</a:t>
            </a:r>
            <a:r>
              <a:rPr lang="zh-CN" altLang="en-US" sz="2800"/>
              <a:t>维子空间上必然有相应的稠密投影。</a:t>
            </a:r>
            <a:endParaRPr lang="en-US" altLang="zh-CN" sz="2800"/>
          </a:p>
          <a:p>
            <a:r>
              <a:rPr lang="zh-CN" altLang="en-US" sz="2800"/>
              <a:t>所以就把</a:t>
            </a:r>
            <a:r>
              <a:rPr lang="en-US" altLang="zh-CN" sz="2800"/>
              <a:t>k-1</a:t>
            </a:r>
            <a:r>
              <a:rPr lang="zh-CN" altLang="en-US" sz="2800"/>
              <a:t>维子空间上所有非稠密网格删除，剩下稠密网格。</a:t>
            </a:r>
            <a:endParaRPr lang="en-US" altLang="zh-CN" sz="2800"/>
          </a:p>
          <a:p>
            <a:r>
              <a:rPr lang="zh-CN" altLang="en-US" sz="2800"/>
              <a:t>然后由多个</a:t>
            </a:r>
            <a:r>
              <a:rPr lang="en-US" altLang="zh-CN" sz="2800"/>
              <a:t>k-1</a:t>
            </a:r>
            <a:r>
              <a:rPr lang="zh-CN" altLang="en-US" sz="2800"/>
              <a:t>维子空间上的稠密网格推出</a:t>
            </a:r>
            <a:r>
              <a:rPr lang="en-US" altLang="zh-CN" sz="2800"/>
              <a:t>k</a:t>
            </a:r>
            <a:r>
              <a:rPr lang="zh-CN" altLang="en-US" sz="2800"/>
              <a:t>维空间上的稠密网格。</a:t>
            </a:r>
            <a:endParaRPr lang="en-US" altLang="zh-CN" sz="2800"/>
          </a:p>
          <a:p>
            <a:r>
              <a:rPr lang="zh-CN" altLang="en-US" sz="2800"/>
              <a:t>簇就是子空间内连通的稠密网格。</a:t>
            </a:r>
            <a:endParaRPr lang="en-US" altLang="zh-CN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95DE9-B0F5-48DB-8FF0-26FE9E4B9D76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5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待续</a:t>
            </a:r>
            <a:r>
              <a:rPr lang="en-US" altLang="zh-CN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……</a:t>
            </a:r>
            <a:endParaRPr lang="zh-CN" altLang="en-US" sz="8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11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b="1" dirty="0"/>
              <a:t>相似度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两个不同数据点（对象）之间的相似度</a:t>
            </a:r>
            <a:r>
              <a:rPr lang="en-US" altLang="zh-CN" i="1" dirty="0"/>
              <a:t>sim</a:t>
            </a:r>
            <a:r>
              <a:rPr lang="en-US" altLang="zh-CN" dirty="0"/>
              <a:t>(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k</a:t>
            </a:r>
            <a:r>
              <a:rPr lang="en-US" altLang="zh-CN" i="1" dirty="0" err="1"/>
              <a:t>,d</a:t>
            </a:r>
            <a:r>
              <a:rPr lang="en-US" altLang="zh-CN" i="1" baseline="-25000" dirty="0" err="1"/>
              <a:t>l</a:t>
            </a:r>
            <a:r>
              <a:rPr lang="en-US" altLang="zh-CN" dirty="0"/>
              <a:t>) </a:t>
            </a:r>
            <a:r>
              <a:rPr lang="zh-CN" altLang="en-US" dirty="0"/>
              <a:t>可以根据问题需要进行不同定义。</a:t>
            </a:r>
            <a:endParaRPr lang="en-US" altLang="zh-CN" dirty="0"/>
          </a:p>
          <a:p>
            <a:pPr lvl="1"/>
            <a:r>
              <a:rPr lang="zh-CN" altLang="en-US" dirty="0"/>
              <a:t>按照距离定义</a:t>
            </a:r>
            <a:endParaRPr lang="en-US" altLang="zh-CN" dirty="0"/>
          </a:p>
          <a:p>
            <a:pPr lvl="2"/>
            <a:r>
              <a:rPr lang="zh-CN" altLang="en-US" dirty="0"/>
              <a:t>距离越大则相似度越小，距离越小则相似度越大</a:t>
            </a:r>
            <a:endParaRPr lang="en-US" altLang="zh-CN" dirty="0"/>
          </a:p>
          <a:p>
            <a:pPr lvl="1"/>
            <a:r>
              <a:rPr lang="zh-CN" altLang="en-US" dirty="0"/>
              <a:t>按照密度定义</a:t>
            </a:r>
            <a:endParaRPr lang="en-US" altLang="zh-CN" dirty="0"/>
          </a:p>
          <a:p>
            <a:pPr lvl="2"/>
            <a:r>
              <a:rPr lang="zh-CN" altLang="en-US" dirty="0"/>
              <a:t>密度越大，则相似度越大，密度越小则相似度越小</a:t>
            </a:r>
            <a:endParaRPr lang="en-US" altLang="zh-CN" dirty="0"/>
          </a:p>
          <a:p>
            <a:pPr lvl="1"/>
            <a:r>
              <a:rPr lang="zh-CN" altLang="en-US" dirty="0"/>
              <a:t>按照概念定义</a:t>
            </a:r>
            <a:endParaRPr lang="en-US" altLang="zh-CN" dirty="0"/>
          </a:p>
          <a:p>
            <a:pPr lvl="2"/>
            <a:r>
              <a:rPr lang="zh-CN" altLang="en-US" dirty="0"/>
              <a:t>具有相同（或者相近）概念的数据（对象）相似度大，反之则小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5AF98-53B1-4049-8EF0-4F0F4A9725C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0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zh-CN" altLang="en-US" b="1" dirty="0"/>
              <a:t>常用距离公式</a:t>
            </a:r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曼哈顿距离（</a:t>
            </a:r>
            <a:r>
              <a:rPr lang="en-US" altLang="zh-CN"/>
              <a:t>Manhattan Distance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q=1</a:t>
            </a:r>
          </a:p>
          <a:p>
            <a:r>
              <a:rPr lang="zh-CN" altLang="en-US"/>
              <a:t>欧几里德距离（</a:t>
            </a:r>
            <a:r>
              <a:rPr lang="en-US" altLang="zh-CN"/>
              <a:t>Euclidean Distance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q=2</a:t>
            </a:r>
          </a:p>
          <a:p>
            <a:r>
              <a:rPr lang="zh-CN" altLang="en-US"/>
              <a:t>明科夫斯基距离（</a:t>
            </a:r>
            <a:r>
              <a:rPr lang="en-US" altLang="zh-CN"/>
              <a:t>Minkowski Distance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q&gt;2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61BB0-3343-49C1-86FC-20D80270FE1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2057400" y="1643063"/>
          <a:ext cx="430053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4591" imgH="545863" progId="Equation.3">
                  <p:embed/>
                </p:oleObj>
              </mc:Choice>
              <mc:Fallback>
                <p:oleObj name="Equation" r:id="rId2" imgW="2094591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43063"/>
                        <a:ext cx="4300538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51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b="1" dirty="0"/>
              <a:t>聚类方法</a:t>
            </a:r>
            <a:endParaRPr lang="zh-CN" altLang="en-US" dirty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常用的聚类方法</a:t>
            </a:r>
            <a:endParaRPr lang="en-US" altLang="zh-CN" sz="2800"/>
          </a:p>
          <a:p>
            <a:pPr lvl="1"/>
            <a:r>
              <a:rPr lang="zh-CN" altLang="en-US" sz="2400"/>
              <a:t>分层聚类</a:t>
            </a:r>
            <a:endParaRPr lang="en-US" altLang="zh-CN" sz="2400"/>
          </a:p>
          <a:p>
            <a:pPr lvl="1"/>
            <a:r>
              <a:rPr lang="zh-CN" altLang="en-US" sz="2400"/>
              <a:t>划分聚类</a:t>
            </a:r>
            <a:endParaRPr lang="en-US" altLang="zh-CN" sz="2400"/>
          </a:p>
          <a:p>
            <a:pPr lvl="1"/>
            <a:r>
              <a:rPr lang="zh-CN" altLang="en-US" sz="2400"/>
              <a:t>基于密度的聚类</a:t>
            </a:r>
            <a:endParaRPr lang="en-US" altLang="zh-CN" sz="2400"/>
          </a:p>
          <a:p>
            <a:pPr lvl="1"/>
            <a:r>
              <a:rPr lang="zh-CN" altLang="en-US" sz="2400"/>
              <a:t>基于网格的聚类</a:t>
            </a:r>
            <a:endParaRPr lang="en-US" altLang="zh-CN" sz="2400"/>
          </a:p>
          <a:p>
            <a:pPr lvl="1"/>
            <a:r>
              <a:rPr lang="zh-CN" altLang="en-US" sz="2400"/>
              <a:t>基于模型的聚类</a:t>
            </a:r>
            <a:endParaRPr lang="en-US" altLang="zh-CN" sz="2400"/>
          </a:p>
          <a:p>
            <a:r>
              <a:rPr lang="zh-CN" altLang="en-US" sz="2800"/>
              <a:t>聚类研究中面临的主要问题</a:t>
            </a:r>
            <a:endParaRPr lang="en-US" altLang="zh-CN" sz="2800"/>
          </a:p>
          <a:p>
            <a:pPr lvl="1"/>
            <a:r>
              <a:rPr lang="zh-CN" altLang="en-US" sz="2400"/>
              <a:t>如何降低高维、海量数据集上聚类算法的时间复杂度。</a:t>
            </a:r>
            <a:endParaRPr lang="en-US" altLang="zh-CN" sz="2400"/>
          </a:p>
          <a:p>
            <a:pPr lvl="1"/>
            <a:r>
              <a:rPr lang="zh-CN" altLang="en-US" sz="2400"/>
              <a:t>如何有效定义数据之间的相似度。</a:t>
            </a:r>
            <a:endParaRPr lang="en-US" altLang="zh-CN" sz="2400"/>
          </a:p>
          <a:p>
            <a:pPr lvl="1"/>
            <a:r>
              <a:rPr lang="zh-CN" altLang="en-US" sz="2400"/>
              <a:t>如何解释聚类结果。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FE3C7-66F0-4894-ADEB-60C3131E50C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24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/>
              <a:t>基本思想</a:t>
            </a:r>
            <a:endParaRPr lang="en-US" altLang="zh-CN" sz="2800" b="1"/>
          </a:p>
          <a:p>
            <a:pPr lvl="1"/>
            <a:r>
              <a:rPr lang="zh-CN" altLang="en-US" sz="2400"/>
              <a:t>在聚类过程中生成一个聚类树。完整聚类树的最顶端代表把整个数据集划作为一个簇；最底端代表把数据集中每一个数据都当作一个簇；树中父节点对应的簇包含着所有子节点对应的簇。</a:t>
            </a:r>
            <a:endParaRPr lang="en-US" altLang="zh-CN" sz="2400"/>
          </a:p>
          <a:p>
            <a:pPr lvl="1"/>
            <a:r>
              <a:rPr lang="zh-CN" altLang="en-US" sz="2400"/>
              <a:t>聚类树的不同层次可以表示聚类的不同粒度。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83B8B-1D22-4C6C-A638-0D5E3896760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Char char="w"/>
              <a:defRPr kumimoji="1"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2233613" y="4143375"/>
          <a:ext cx="46243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53410" imgH="1655064" progId="Visio.Drawing.11">
                  <p:embed/>
                </p:oleObj>
              </mc:Choice>
              <mc:Fallback>
                <p:oleObj name="Visio" r:id="rId2" imgW="3353410" imgH="165506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4143375"/>
                        <a:ext cx="4624387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210563"/>
            <a:ext cx="9144000" cy="822977"/>
            <a:chOff x="0" y="197440"/>
            <a:chExt cx="9144000" cy="49339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0" y="444137"/>
              <a:ext cx="1858577" cy="0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标题 1"/>
            <p:cNvSpPr txBox="1">
              <a:spLocks/>
            </p:cNvSpPr>
            <p:nvPr/>
          </p:nvSpPr>
          <p:spPr>
            <a:xfrm>
              <a:off x="1086678" y="197440"/>
              <a:ext cx="7116418" cy="493394"/>
            </a:xfrm>
            <a:prstGeom prst="rect">
              <a:avLst/>
            </a:prstGeom>
            <a:solidFill>
              <a:srgbClr val="5482A3"/>
            </a:solidFill>
          </p:spPr>
          <p:txBody>
            <a:bodyPr anchor="ctr" anchorCtr="0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defRPr/>
              </a:pPr>
              <a:r>
                <a:rPr lang="en-US" altLang="zh-CN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6.5.2 </a:t>
              </a:r>
              <a:r>
                <a:rPr lang="zh-CN" alt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分层聚类方法</a:t>
              </a:r>
              <a:endPara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隶书" pitchFamily="49" charset="-122"/>
                <a:ea typeface="隶书" pitchFamily="49" charset="-122"/>
                <a:cs typeface="+mn-cs"/>
              </a:endParaRPr>
            </a:p>
          </p:txBody>
        </p:sp>
        <p:cxnSp>
          <p:nvCxnSpPr>
            <p:cNvPr id="10" name="直接连接符 9"/>
            <p:cNvCxnSpPr>
              <a:stCxn id="9" idx="3"/>
            </p:cNvCxnSpPr>
            <p:nvPr/>
          </p:nvCxnSpPr>
          <p:spPr>
            <a:xfrm>
              <a:off x="8203096" y="444137"/>
              <a:ext cx="940904" cy="1"/>
            </a:xfrm>
            <a:prstGeom prst="line">
              <a:avLst/>
            </a:prstGeom>
            <a:ln w="25400">
              <a:solidFill>
                <a:srgbClr val="5482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分层聚类方法分为两大类：</a:t>
            </a:r>
            <a:endParaRPr lang="en-US" altLang="zh-CN" sz="2800"/>
          </a:p>
          <a:p>
            <a:pPr lvl="1"/>
            <a:r>
              <a:rPr lang="zh-CN" altLang="en-US" sz="2400"/>
              <a:t>自顶向下（</a:t>
            </a:r>
            <a:r>
              <a:rPr lang="en-US" altLang="zh-CN" sz="2400"/>
              <a:t>top-down</a:t>
            </a:r>
            <a:r>
              <a:rPr lang="zh-CN" altLang="en-US" sz="2400"/>
              <a:t>）构造聚类树，称之为分裂聚类法（</a:t>
            </a:r>
            <a:r>
              <a:rPr lang="en-US" altLang="zh-CN" sz="2400"/>
              <a:t>Divisive Clustering</a:t>
            </a:r>
            <a:r>
              <a:rPr lang="zh-CN" altLang="en-US" sz="2400"/>
              <a:t>）；</a:t>
            </a:r>
            <a:endParaRPr lang="en-US" altLang="zh-CN" sz="2400"/>
          </a:p>
          <a:p>
            <a:pPr lvl="1"/>
            <a:r>
              <a:rPr lang="zh-CN" altLang="en-US" sz="2400"/>
              <a:t>自下而上（</a:t>
            </a:r>
            <a:r>
              <a:rPr lang="en-US" altLang="zh-CN" sz="2400"/>
              <a:t>bottom-up</a:t>
            </a:r>
            <a:r>
              <a:rPr lang="zh-CN" altLang="en-US" sz="2400"/>
              <a:t>）构造聚类树，称之为凝聚聚类法（</a:t>
            </a:r>
            <a:r>
              <a:rPr lang="en-US" altLang="zh-CN" sz="2400"/>
              <a:t>Agglomerative Clustering</a:t>
            </a:r>
            <a:r>
              <a:rPr lang="zh-CN" altLang="en-US" sz="2400"/>
              <a:t>）。</a:t>
            </a:r>
            <a:endParaRPr lang="en-US" altLang="zh-CN" sz="2400"/>
          </a:p>
          <a:p>
            <a:r>
              <a:rPr lang="zh-CN" altLang="en-US" sz="2800"/>
              <a:t>无论分裂聚类还是凝聚聚类都需要一个参数指明停止聚类的条件。</a:t>
            </a:r>
            <a:endParaRPr lang="en-US" altLang="zh-CN" sz="2800"/>
          </a:p>
          <a:p>
            <a:pPr lvl="1"/>
            <a:r>
              <a:rPr lang="zh-CN" altLang="en-US" sz="2400"/>
              <a:t>通常用簇的期望个数</a:t>
            </a:r>
            <a:r>
              <a:rPr lang="en-US" altLang="zh-CN" sz="2400"/>
              <a:t>k</a:t>
            </a:r>
            <a:r>
              <a:rPr lang="zh-CN" altLang="en-US" sz="2400"/>
              <a:t>作为分层聚类判断停止的条件。</a:t>
            </a:r>
            <a:endParaRPr lang="en-US" altLang="zh-CN" sz="2400"/>
          </a:p>
          <a:p>
            <a:pPr lvl="1"/>
            <a:r>
              <a:rPr lang="zh-CN" altLang="en-US" sz="2400"/>
              <a:t>即，如果当前簇的个数大于等于</a:t>
            </a:r>
            <a:r>
              <a:rPr lang="en-US" altLang="zh-CN" sz="2400"/>
              <a:t>k</a:t>
            </a:r>
            <a:r>
              <a:rPr lang="zh-CN" altLang="en-US" sz="2400"/>
              <a:t>（对于凝聚法则是小于等于</a:t>
            </a:r>
            <a:r>
              <a:rPr lang="en-US" altLang="zh-CN" sz="2400"/>
              <a:t>k</a:t>
            </a:r>
            <a:r>
              <a:rPr lang="zh-CN" altLang="en-US" sz="2400"/>
              <a:t>），则停止聚类。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CB039-CF1A-4A4D-BFE7-C5088AC53D6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58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3443</Words>
  <Application>Microsoft Office PowerPoint</Application>
  <PresentationFormat>全屏显示(4:3)</PresentationFormat>
  <Paragraphs>427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楷体</vt:lpstr>
      <vt:lpstr>隶书</vt:lpstr>
      <vt:lpstr>微软雅黑</vt:lpstr>
      <vt:lpstr>Arial</vt:lpstr>
      <vt:lpstr>Broadway</vt:lpstr>
      <vt:lpstr>Calibri</vt:lpstr>
      <vt:lpstr>Tahoma</vt:lpstr>
      <vt:lpstr>Times New Roman</vt:lpstr>
      <vt:lpstr>Wingdings</vt:lpstr>
      <vt:lpstr>Wingdings 2</vt:lpstr>
      <vt:lpstr>AI</vt:lpstr>
      <vt:lpstr>Equation</vt:lpstr>
      <vt:lpstr>Visio</vt:lpstr>
      <vt:lpstr>Worksheet</vt:lpstr>
      <vt:lpstr>MSPhotoEd.3</vt:lpstr>
      <vt:lpstr>PowerPoint 演示文稿</vt:lpstr>
      <vt:lpstr>PowerPoint 演示文稿</vt:lpstr>
      <vt:lpstr>PowerPoint 演示文稿</vt:lpstr>
      <vt:lpstr>聚类</vt:lpstr>
      <vt:lpstr>相似度</vt:lpstr>
      <vt:lpstr>常用距离公式</vt:lpstr>
      <vt:lpstr>聚类方法</vt:lpstr>
      <vt:lpstr>PowerPoint 演示文稿</vt:lpstr>
      <vt:lpstr>PowerPoint 演示文稿</vt:lpstr>
      <vt:lpstr>常用的分层聚类算法</vt:lpstr>
      <vt:lpstr>Linkage算法</vt:lpstr>
      <vt:lpstr>Slink算法</vt:lpstr>
      <vt:lpstr>Clink算法</vt:lpstr>
      <vt:lpstr>Alink算法</vt:lpstr>
      <vt:lpstr>SLINK算法的步骤</vt:lpstr>
      <vt:lpstr>SLINK算法示例</vt:lpstr>
      <vt:lpstr>CURE算法</vt:lpstr>
      <vt:lpstr>PowerPoint 演示文稿</vt:lpstr>
      <vt:lpstr>PowerPoint 演示文稿</vt:lpstr>
      <vt:lpstr>分层聚类的特点</vt:lpstr>
      <vt:lpstr>PowerPoint 演示文稿</vt:lpstr>
      <vt:lpstr>基本的划分聚类方法</vt:lpstr>
      <vt:lpstr>PowerPoint 演示文稿</vt:lpstr>
      <vt:lpstr>K平均（K-means）聚类方法</vt:lpstr>
      <vt:lpstr>K-means算法示例</vt:lpstr>
      <vt:lpstr>PowerPoint 演示文稿</vt:lpstr>
      <vt:lpstr>K代表点（K-medoids）聚类方法</vt:lpstr>
      <vt:lpstr>K-means的局限性: 簇大小悬殊时</vt:lpstr>
      <vt:lpstr>K-means的局限性: 簇密度悬殊时</vt:lpstr>
      <vt:lpstr>K-means的局限性: 非球形簇</vt:lpstr>
      <vt:lpstr>划分聚类的特点</vt:lpstr>
      <vt:lpstr>PowerPoint 演示文稿</vt:lpstr>
      <vt:lpstr>常见的基于密度的聚类方法</vt:lpstr>
      <vt:lpstr>DBSCAN算法</vt:lpstr>
      <vt:lpstr>DBSCAN算法</vt:lpstr>
      <vt:lpstr>DBSCAN算法</vt:lpstr>
      <vt:lpstr>DBSCAN算法</vt:lpstr>
      <vt:lpstr>DBSCAN算法的优点</vt:lpstr>
      <vt:lpstr>DBSCAN算法的局限性</vt:lpstr>
      <vt:lpstr>PowerPoint 演示文稿</vt:lpstr>
      <vt:lpstr>常见的基于网格的聚类方法</vt:lpstr>
      <vt:lpstr>STING算法</vt:lpstr>
      <vt:lpstr>STING算法的聚类过程</vt:lpstr>
      <vt:lpstr>STING算法的特点</vt:lpstr>
      <vt:lpstr>CLIQUE算法</vt:lpstr>
      <vt:lpstr>CLIQUE算法的基本聚类过程</vt:lpstr>
      <vt:lpstr>PowerPoint 演示文稿</vt:lpstr>
    </vt:vector>
  </TitlesOfParts>
  <Company>西安交通大学计算机学院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人工智能导论</dc:title>
  <dc:subject>AI</dc:subject>
  <dc:creator>鲍军鹏</dc:creator>
  <cp:lastModifiedBy>csjwei@outlook.com</cp:lastModifiedBy>
  <cp:revision>148</cp:revision>
  <cp:lastPrinted>2015-03-12T14:31:09Z</cp:lastPrinted>
  <dcterms:created xsi:type="dcterms:W3CDTF">2014-12-22T06:08:09Z</dcterms:created>
  <dcterms:modified xsi:type="dcterms:W3CDTF">2023-12-04T07:44:47Z</dcterms:modified>
</cp:coreProperties>
</file>