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48" r:id="rId2"/>
    <p:sldId id="728" r:id="rId3"/>
    <p:sldId id="729" r:id="rId4"/>
    <p:sldId id="731" r:id="rId5"/>
    <p:sldId id="732" r:id="rId6"/>
    <p:sldId id="733" r:id="rId7"/>
    <p:sldId id="734" r:id="rId8"/>
    <p:sldId id="735" r:id="rId9"/>
    <p:sldId id="736" r:id="rId10"/>
    <p:sldId id="737" r:id="rId11"/>
    <p:sldId id="738" r:id="rId12"/>
  </p:sldIdLst>
  <p:sldSz cx="12192000" cy="685800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6" autoAdjust="0"/>
    <p:restoredTop sz="88063" autoAdjust="0"/>
  </p:normalViewPr>
  <p:slideViewPr>
    <p:cSldViewPr snapToGrid="0">
      <p:cViewPr varScale="1">
        <p:scale>
          <a:sx n="63" d="100"/>
          <a:sy n="63" d="100"/>
        </p:scale>
        <p:origin x="648" y="-16"/>
      </p:cViewPr>
      <p:guideLst>
        <p:guide orient="horz" pos="218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20" y="32"/>
      </p:cViewPr>
      <p:guideLst/>
    </p:cSldViewPr>
  </p:notes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0AB87-0AB3-4E66-A953-7EEAF4B1880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FC67-46B0-4125-87AC-FA2B99DE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8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0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5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E6AC74-8B87-443E-A778-5B14313D30F8}" type="slidenum">
              <a:rPr lang="zh-CN" altLang="en-US" sz="1200" smtClean="0"/>
              <a:pPr/>
              <a:t>2</a:t>
            </a:fld>
            <a:endParaRPr lang="en-US" altLang="zh-CN" sz="1200" smtClean="0"/>
          </a:p>
        </p:txBody>
      </p:sp>
      <p:sp>
        <p:nvSpPr>
          <p:cNvPr id="717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7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B2E70EB-4E2F-43E6-893A-7090BEDA87C1}" type="slidenum">
              <a:rPr lang="zh-CN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 algn="r"/>
              <a:t>2</a:t>
            </a:fld>
            <a:endParaRPr lang="en-US" altLang="zh-CN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4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970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A0D0D4-7F58-47A3-A956-F8A260B76D0B}" type="slidenum">
              <a:rPr lang="zh-CN" altLang="en-US" sz="1200" smtClean="0"/>
              <a:pPr/>
              <a:t>6</a:t>
            </a:fld>
            <a:endParaRPr lang="en-US" altLang="zh-CN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 w="12700" cap="flat">
            <a:solidFill>
              <a:schemeClr val="tx1"/>
            </a:solidFill>
          </a:ln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151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44DE5D-0039-4D45-B3B0-98EBF692B78F}" type="slidenum">
              <a:rPr lang="zh-CN" altLang="en-US" sz="1200" smtClean="0"/>
              <a:pPr/>
              <a:t>7</a:t>
            </a:fld>
            <a:endParaRPr lang="en-US" altLang="zh-CN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 w="12700" cap="flat">
            <a:solidFill>
              <a:schemeClr val="tx1"/>
            </a:solidFill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5093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2243E6-CB49-4CD0-819D-734CF0EB193D}" type="slidenum">
              <a:rPr lang="zh-CN" altLang="en-US" sz="1200" smtClean="0"/>
              <a:pPr/>
              <a:t>8</a:t>
            </a:fld>
            <a:endParaRPr lang="en-US" altLang="zh-CN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 w="12700" cap="flat">
            <a:solidFill>
              <a:schemeClr val="tx1"/>
            </a:solidFill>
          </a:ln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4234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49C60-16E1-4602-AA91-EA9BFE9CD4EB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73836-A9DB-4F78-8FFD-A5B340F40310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C7B6F-C676-499A-AFD2-6E6894728471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955C7-40AC-4DAC-B238-08CD28F8779D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D1082-D5FC-4DE1-96EA-2E2F00DF07CE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6F08C-E3F2-4554-AA78-331A4F7B0429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44331-64CE-4944-A08D-3E038E299AA6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11" name="矩形 10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D66F1-F0A6-45D5-B001-EC1C709C1790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6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B9262-5595-4423-886D-FAA59659A7D3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6" name="矩形 5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F1302-4B3F-44E3-8BFD-EB4A1AB30EA0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66E5F-8BE1-457A-9A8F-D9EC9040621E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6B3849-FF3E-4CD6-8224-070291A72B76}" type="datetime1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9904" y="2362577"/>
            <a:ext cx="9012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 课程大纲</a:t>
            </a:r>
            <a:endParaRPr lang="zh-CN" altLang="zh-CN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820900"/>
            <a:ext cx="1219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0872" y="3708906"/>
            <a:ext cx="9019358" cy="17526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华南理工大学  计算机科学与工程学院</a:t>
            </a:r>
          </a:p>
          <a:p>
            <a:pPr algn="ctr"/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苏锦钿 （</a:t>
            </a:r>
            <a:r>
              <a:rPr kumimoji="1" lang="en-US" altLang="zh-CN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17311126764</a:t>
            </a:r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ctr"/>
            <a:r>
              <a:rPr kumimoji="1" lang="en-US" altLang="zh-CN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2023</a:t>
            </a:r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kumimoji="1" lang="en-US" altLang="zh-CN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kumimoji="1" lang="en-US" altLang="zh-CN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27</a:t>
            </a:r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</a:t>
            </a:r>
            <a:endParaRPr lang="zh-CN" altLang="en-US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6409A-C45F-4368-86CC-327F2CA64291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174" y="1037388"/>
            <a:ext cx="11384783" cy="487997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掌握的知识点和工具：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（一）方法论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）软件危机的内容；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）软件生命周期划分及各个阶段的主要内容；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）软件开发过程中所涉及到的各种方法论、工具、过程和范型；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（二）建模部分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）面向对象方法各种基本概念（</a:t>
            </a:r>
            <a:r>
              <a:rPr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封装、抽象、多态、类、接口、抽象类、组合、聚合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等）；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的构成以及各种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图形的基本原理和应用；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）掌握如何使用各种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建模工具进行建模。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）设计模式的分类及常见的模式；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）面向对象的一些基本设计原则，例如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OC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原则、 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Liskov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替换原则、单一职责原则、接口隔离原则、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SRP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原则；</a:t>
            </a:r>
          </a:p>
        </p:txBody>
      </p:sp>
      <p:sp>
        <p:nvSpPr>
          <p:cNvPr id="7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知识要点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98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DA24C-BBB0-440A-847D-A185358690DC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4303" y="902293"/>
            <a:ext cx="9773697" cy="48799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总学时：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48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理论课：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实验课：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学时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目标：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建立软件开发的工程化思想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能够按软件工程进行软件的开发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考核：平时＋考试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30%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＋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70%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）？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0487" name="Picture 5" descr="j01958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00" y="1518243"/>
            <a:ext cx="177323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452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AEEF3-BE16-46E4-98AD-9419879AD9F4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288" y="1293395"/>
            <a:ext cx="11274250" cy="43068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5000"/>
              </a:spcBef>
              <a:spcAft>
                <a:spcPts val="12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为什么要学习这门课程</a:t>
            </a:r>
          </a:p>
          <a:p>
            <a:pPr lvl="1">
              <a:lnSpc>
                <a:spcPct val="110000"/>
              </a:lnSpc>
              <a:spcBef>
                <a:spcPct val="35000"/>
              </a:spcBef>
              <a:spcAft>
                <a:spcPts val="12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有助于正确理解和认识“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”的概念及其特点</a:t>
            </a:r>
          </a:p>
          <a:p>
            <a:pPr lvl="1">
              <a:lnSpc>
                <a:spcPct val="110000"/>
              </a:lnSpc>
              <a:spcBef>
                <a:spcPct val="35000"/>
              </a:spcBef>
              <a:spcAft>
                <a:spcPts val="12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理解软件开发面临的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问题和挑战</a:t>
            </a:r>
          </a:p>
          <a:p>
            <a:pPr lvl="1">
              <a:lnSpc>
                <a:spcPct val="110000"/>
              </a:lnSpc>
              <a:spcBef>
                <a:spcPct val="35000"/>
              </a:spcBef>
              <a:spcAft>
                <a:spcPts val="12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软件工程的原则、方法和思想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来系统地开发软件，尤其是复杂、庞大的软件的开发</a:t>
            </a:r>
          </a:p>
          <a:p>
            <a:pPr lvl="1">
              <a:lnSpc>
                <a:spcPct val="110000"/>
              </a:lnSpc>
              <a:spcBef>
                <a:spcPct val="35000"/>
              </a:spcBef>
              <a:spcAft>
                <a:spcPts val="1200"/>
              </a:spcAft>
            </a:pP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了解和接触软件开发所需的各种技术手段</a:t>
            </a:r>
          </a:p>
          <a:p>
            <a:pPr>
              <a:lnSpc>
                <a:spcPct val="110000"/>
              </a:lnSpc>
              <a:spcBef>
                <a:spcPct val="35000"/>
              </a:spcBef>
              <a:spcAft>
                <a:spcPts val="12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理解、掌握和运用</a:t>
            </a:r>
          </a:p>
        </p:txBody>
      </p:sp>
      <p:sp>
        <p:nvSpPr>
          <p:cNvPr id="7" name="文本框 11"/>
          <p:cNvSpPr txBox="1"/>
          <p:nvPr/>
        </p:nvSpPr>
        <p:spPr>
          <a:xfrm>
            <a:off x="439004" y="365125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428" y="4498453"/>
            <a:ext cx="1290638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32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D9E9C0-4036-44FF-A7E6-6141CD7FEE75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703385"/>
            <a:ext cx="10515600" cy="987303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zh-CN" altLang="en-US" sz="3800" dirty="0" smtClean="0">
                <a:ea typeface="华文楷体" panose="02010600040101010101" pitchFamily="2" charset="-122"/>
              </a:rPr>
              <a:t>理解和掌握</a:t>
            </a:r>
            <a:endParaRPr lang="en-US" altLang="zh-CN" sz="3800" dirty="0">
              <a:ea typeface="华文楷体" panose="02010600040101010101" pitchFamily="2" charset="-122"/>
            </a:endParaRPr>
          </a:p>
        </p:txBody>
      </p:sp>
      <p:sp>
        <p:nvSpPr>
          <p:cNvPr id="8198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737718" y="1866900"/>
            <a:ext cx="10225034" cy="44894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什么是软件危机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为什么需要软件工程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产生背景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什么是软件生存期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软件工程需要解决那些问题</a:t>
            </a:r>
          </a:p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软件工程涉及那些方面内容</a:t>
            </a:r>
          </a:p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endParaRPr lang="zh-CN" altLang="en-US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19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55" y="4668357"/>
            <a:ext cx="16256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教学要点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6738390" y="1033602"/>
            <a:ext cx="2946591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概念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技术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过程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手段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工具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9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10B01-A90E-4BB4-B9DA-867DECE5E7BC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23800" y="1051979"/>
            <a:ext cx="3814187" cy="638709"/>
          </a:xfrm>
        </p:spPr>
        <p:txBody>
          <a:bodyPr anchor="b">
            <a:normAutofit/>
          </a:bodyPr>
          <a:lstStyle/>
          <a:p>
            <a:pPr eaLnBrk="1" hangingPunct="1">
              <a:defRPr/>
            </a:pPr>
            <a:r>
              <a:rPr lang="zh-CN" altLang="en-US" sz="3800" dirty="0" smtClean="0">
                <a:ea typeface="华文楷体" panose="02010600040101010101" pitchFamily="2" charset="-122"/>
              </a:rPr>
              <a:t>熟练掌握和运用</a:t>
            </a:r>
            <a:endParaRPr lang="zh-CN" altLang="en-US" sz="3800" dirty="0">
              <a:ea typeface="华文楷体" panose="02010600040101010101" pitchFamily="2" charset="-122"/>
            </a:endParaRPr>
          </a:p>
        </p:txBody>
      </p:sp>
      <p:sp>
        <p:nvSpPr>
          <p:cNvPr id="10246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23800" y="1839913"/>
            <a:ext cx="7985125" cy="43672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运用工程化思想进行软件开发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需求分析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软件设计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程序设计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软件测试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软件维护</a:t>
            </a:r>
          </a:p>
        </p:txBody>
      </p:sp>
      <p:pic>
        <p:nvPicPr>
          <p:cNvPr id="10247" name="Picture 5" descr="PE02002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595" y="4868862"/>
            <a:ext cx="141128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8" name="Rectangle 3"/>
          <p:cNvSpPr txBox="1">
            <a:spLocks noChangeArrowheads="1"/>
          </p:cNvSpPr>
          <p:nvPr/>
        </p:nvSpPr>
        <p:spPr bwMode="auto">
          <a:xfrm>
            <a:off x="6593256" y="1948439"/>
            <a:ext cx="49831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华文楷体" panose="02010600040101010101" pitchFamily="2" charset="-122"/>
              </a:rPr>
              <a:t>先导要求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800" b="1" dirty="0">
                <a:latin typeface="Century Schoolbook" pitchFamily="18" charset="0"/>
                <a:ea typeface="华文楷体" panose="02010600040101010101" pitchFamily="2" charset="-122"/>
              </a:rPr>
              <a:t>程序设计语言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r>
              <a:rPr lang="zh-CN" altLang="en-US" sz="2800" b="1" dirty="0">
                <a:latin typeface="Century Schoolbook" pitchFamily="18" charset="0"/>
                <a:ea typeface="华文楷体" panose="02010600040101010101" pitchFamily="2" charset="-122"/>
              </a:rPr>
              <a:t>最好有一定的软件开发经验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</a:pPr>
            <a:endParaRPr lang="zh-CN" altLang="en-US" sz="2800" b="1" dirty="0">
              <a:latin typeface="Century Schoolbook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教学要点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1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4C19EE-D42B-4E8D-B2C1-B1018821A787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269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0" y="188913"/>
            <a:ext cx="7467600" cy="1143000"/>
          </a:xfrm>
        </p:spPr>
        <p:txBody>
          <a:bodyPr anchor="b"/>
          <a:lstStyle/>
          <a:p>
            <a:pPr eaLnBrk="1" hangingPunct="1"/>
            <a:r>
              <a:rPr lang="zh-CN" altLang="en-US" sz="3800">
                <a:ea typeface="华文楷体" panose="02010600040101010101" pitchFamily="2" charset="-122"/>
              </a:rPr>
              <a:t>学习要求</a:t>
            </a:r>
          </a:p>
        </p:txBody>
      </p:sp>
      <p:sp>
        <p:nvSpPr>
          <p:cNvPr id="11270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48570" y="1270001"/>
            <a:ext cx="5734350" cy="42481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听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理解知识点和思想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无需死记硬背</a:t>
            </a:r>
          </a:p>
          <a:p>
            <a:pPr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学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体会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软件工程的原则、方法和技术，在实践中提高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培养抽象思维能力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培养独立解决问题的能力</a:t>
            </a:r>
          </a:p>
          <a:p>
            <a:pPr lvl="1" eaLnBrk="1" hangingPunct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培养合作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Monotype Sorts" pitchFamily="2" charset="2"/>
              </a:rPr>
              <a:t>精神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271" name="Picture 5" descr="BD0529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350" y="4868863"/>
            <a:ext cx="140335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学习要求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 bwMode="auto">
          <a:xfrm>
            <a:off x="6682153" y="1331913"/>
            <a:ext cx="5974582" cy="4248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阅读相关资料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了解软件工程的最新进展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大作业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课程设计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  <a:endParaRPr lang="en-US" altLang="zh-CN" sz="26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个人练习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52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40" y="977570"/>
            <a:ext cx="11548680" cy="1131887"/>
          </a:xfrm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>
              <a:defRPr/>
            </a:pPr>
            <a:r>
              <a:rPr lang="zh-CN" altLang="en-US" b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“软件工程”课程</a:t>
            </a:r>
            <a:r>
              <a:rPr lang="zh-CN" altLang="en-US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与其它软件专业课的区别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688" y="2225547"/>
            <a:ext cx="10793255" cy="3873802"/>
          </a:xfrm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立足于系统的整体。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2)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侧重讲授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系统分析、系统设计、测试及维护的理论和方法。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3)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关注软件项目的管理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4500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构筑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一个软件系统，实践软件开发全过程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0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1812" y="703071"/>
            <a:ext cx="9067800" cy="933450"/>
          </a:xfrm>
          <a:noFill/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/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“软件工程”课程教学与实践的目标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0160" y="1700492"/>
            <a:ext cx="8991600" cy="5486400"/>
          </a:xfrm>
          <a:noFill/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lnSpc>
                <a:spcPct val="90000"/>
              </a:lnSpc>
              <a:buClr>
                <a:srgbClr val="E00025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转变对软件的认识：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sz="32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32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上升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          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</a:t>
            </a:r>
          </a:p>
          <a:p>
            <a:pPr eaLnBrk="1" hangingPunct="1">
              <a:lnSpc>
                <a:spcPct val="90000"/>
              </a:lnSpc>
              <a:spcBef>
                <a:spcPct val="65000"/>
              </a:spcBef>
              <a:buClr>
                <a:srgbClr val="E00025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转变思维定式：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lang="zh-CN" altLang="en-US" sz="32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32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上升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程序员                    系统工程</a:t>
            </a:r>
            <a:r>
              <a:rPr lang="zh-CN" altLang="en-US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师 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系统分析员</a:t>
            </a:r>
            <a:r>
              <a:rPr lang="en-US" altLang="zh-CN" sz="3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rgbClr val="FC0128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工程化训练</a:t>
            </a:r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2512926" y="2969532"/>
            <a:ext cx="22860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2831961" y="4702105"/>
            <a:ext cx="205740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8804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6327" y="861480"/>
            <a:ext cx="8991600" cy="1504950"/>
          </a:xfrm>
          <a:noFill/>
        </p:spPr>
        <p:txBody>
          <a:bodyPr vert="horz" wrap="square" lIns="92075" tIns="46038" rIns="92075" bIns="46038" numCol="1" anchor="ctr" anchorCtr="0" compatLnSpc="1"/>
          <a:lstStyle/>
          <a:p>
            <a:pPr eaLnBrk="1" hangingPunct="1"/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软件工程技术的明显特点</a:t>
            </a:r>
            <a:endParaRPr lang="zh-CN" altLang="en-US" sz="5400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8835" y="2213796"/>
            <a:ext cx="5405438" cy="3887787"/>
          </a:xfrm>
          <a:noFill/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Ø"/>
            </a:pPr>
            <a:r>
              <a:rPr lang="zh-CN" altLang="en-US" sz="4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强调</a:t>
            </a:r>
            <a:r>
              <a:rPr lang="zh-CN" altLang="en-US" sz="4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规范化</a:t>
            </a:r>
            <a:endParaRPr lang="en-US" altLang="zh-CN" sz="48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Ø"/>
            </a:pPr>
            <a:r>
              <a:rPr lang="zh-CN" altLang="en-US" sz="4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强调系统化</a:t>
            </a:r>
            <a:endParaRPr lang="zh-CN" altLang="en-US" sz="4800" b="1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Ø"/>
            </a:pPr>
            <a:r>
              <a:rPr lang="zh-CN" altLang="en-US" sz="4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强调</a:t>
            </a:r>
            <a:r>
              <a:rPr lang="zh-CN" altLang="en-US" sz="4800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  <a:r>
              <a:rPr lang="zh-CN" altLang="en-US" sz="4800" b="1" dirty="0" smtClean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endParaRPr lang="en-US" altLang="zh-CN" sz="4800" b="1" dirty="0" smtClean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Ø"/>
            </a:pPr>
            <a:endParaRPr lang="zh-CN" altLang="en-US" sz="4800" b="1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4800" b="1" dirty="0">
              <a:solidFill>
                <a:srgbClr val="FF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7721-40F8-4224-8B5F-1E88C539C1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634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469CB-1E3A-4AE6-872E-1DA07711FF21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46315" y="676624"/>
            <a:ext cx="10515600" cy="1325563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ea typeface="宋体" panose="02010600030101010101" pitchFamily="2" charset="-122"/>
              </a:rPr>
              <a:t>具体内容包括：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315" y="1841500"/>
            <a:ext cx="11350450" cy="48799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一、方法论部分：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软件工程学的起源和发展过程；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软件危机的概述和内容；软件生命周期定义。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软件计划和项目管理；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需求工程：需求获取、需求评审、需求跟踪、需求管理等；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设计体系结构、模块设计、程序设计、测试、维护和交换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二、建模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UML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及各种图形介绍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用例图、类图、对象图、状态图、活动图、序列图、协作图、构件图和部署图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,UML 2.0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的一些新概念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掌握常见的</a:t>
            </a:r>
            <a:r>
              <a:rPr lang="zh-CN" altLang="en-US" b="1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面向对象设计原则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7" name="文本框 11"/>
          <p:cNvSpPr txBox="1"/>
          <p:nvPr/>
        </p:nvSpPr>
        <p:spPr>
          <a:xfrm>
            <a:off x="348569" y="338260"/>
            <a:ext cx="312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983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52,553,"/>
  <p:tag name="MH_CONTENTSID" val="554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CCEACE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644</Words>
  <Application>Microsoft Office PowerPoint</Application>
  <PresentationFormat>宽屏</PresentationFormat>
  <Paragraphs>126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Century Schoolbook</vt:lpstr>
      <vt:lpstr>Monotype Sorts</vt:lpstr>
      <vt:lpstr>华文楷体</vt:lpstr>
      <vt:lpstr>宋体</vt:lpstr>
      <vt:lpstr>微软雅黑</vt:lpstr>
      <vt:lpstr>Arial</vt:lpstr>
      <vt:lpstr>Times New Roman</vt:lpstr>
      <vt:lpstr>Wingdings</vt:lpstr>
      <vt:lpstr>Office Theme</vt:lpstr>
      <vt:lpstr>PowerPoint 演示文稿</vt:lpstr>
      <vt:lpstr>PowerPoint 演示文稿</vt:lpstr>
      <vt:lpstr>理解和掌握</vt:lpstr>
      <vt:lpstr>熟练掌握和运用</vt:lpstr>
      <vt:lpstr>学习要求</vt:lpstr>
      <vt:lpstr>“软件工程”课程与其它软件专业课的区别</vt:lpstr>
      <vt:lpstr> “软件工程”课程教学与实践的目标</vt:lpstr>
      <vt:lpstr>软件工程技术的明显特点</vt:lpstr>
      <vt:lpstr>具体内容包括：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scutsujd</cp:lastModifiedBy>
  <cp:revision>668</cp:revision>
  <dcterms:created xsi:type="dcterms:W3CDTF">2016-03-18T06:16:00Z</dcterms:created>
  <dcterms:modified xsi:type="dcterms:W3CDTF">2023-08-28T01:23:00Z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