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30"/>
  </p:notesMasterIdLst>
  <p:handoutMasterIdLst>
    <p:handoutMasterId r:id="rId31"/>
  </p:handoutMasterIdLst>
  <p:sldIdLst>
    <p:sldId id="548" r:id="rId2"/>
    <p:sldId id="554" r:id="rId3"/>
    <p:sldId id="800" r:id="rId4"/>
    <p:sldId id="547" r:id="rId5"/>
    <p:sldId id="1250" r:id="rId6"/>
    <p:sldId id="1332" r:id="rId7"/>
    <p:sldId id="1333" r:id="rId8"/>
    <p:sldId id="1334" r:id="rId9"/>
    <p:sldId id="1311" r:id="rId10"/>
    <p:sldId id="1312" r:id="rId11"/>
    <p:sldId id="1313" r:id="rId12"/>
    <p:sldId id="1335" r:id="rId13"/>
    <p:sldId id="1314" r:id="rId14"/>
    <p:sldId id="1315" r:id="rId15"/>
    <p:sldId id="1316" r:id="rId16"/>
    <p:sldId id="1317" r:id="rId17"/>
    <p:sldId id="1318" r:id="rId18"/>
    <p:sldId id="1319" r:id="rId19"/>
    <p:sldId id="1320" r:id="rId20"/>
    <p:sldId id="1322" r:id="rId21"/>
    <p:sldId id="1324" r:id="rId22"/>
    <p:sldId id="1325" r:id="rId23"/>
    <p:sldId id="1326" r:id="rId24"/>
    <p:sldId id="1327" r:id="rId25"/>
    <p:sldId id="1328" r:id="rId26"/>
    <p:sldId id="1329" r:id="rId27"/>
    <p:sldId id="1330" r:id="rId28"/>
    <p:sldId id="1331" r:id="rId29"/>
  </p:sldIdLst>
  <p:sldSz cx="12192000" cy="6858000"/>
  <p:notesSz cx="6858000" cy="9144000"/>
  <p:custDataLst>
    <p:tags r:id="rId32"/>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6">
          <p15:clr>
            <a:srgbClr val="A4A3A4"/>
          </p15:clr>
        </p15:guide>
        <p15:guide id="2" pos="288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286"/>
    <a:srgbClr val="A50021"/>
    <a:srgbClr val="ACCFFA"/>
    <a:srgbClr val="4E99F4"/>
    <a:srgbClr val="4FCCF3"/>
    <a:srgbClr val="624EF6"/>
    <a:srgbClr val="FDC4A5"/>
    <a:srgbClr val="D7F5FF"/>
    <a:srgbClr val="CFEFFF"/>
    <a:srgbClr val="518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88063" autoAdjust="0"/>
  </p:normalViewPr>
  <p:slideViewPr>
    <p:cSldViewPr snapToGrid="0">
      <p:cViewPr varScale="1">
        <p:scale>
          <a:sx n="63" d="100"/>
          <a:sy n="63" d="100"/>
        </p:scale>
        <p:origin x="680" y="24"/>
      </p:cViewPr>
      <p:guideLst>
        <p:guide orient="horz" pos="2186"/>
        <p:guide pos="2882"/>
      </p:guideLst>
    </p:cSldViewPr>
  </p:slideViewPr>
  <p:notesTextViewPr>
    <p:cViewPr>
      <p:scale>
        <a:sx n="1" d="1"/>
        <a:sy n="1" d="1"/>
      </p:scale>
      <p:origin x="0" y="0"/>
    </p:cViewPr>
  </p:notesTextViewPr>
  <p:notesViewPr>
    <p:cSldViewPr snapToGrid="0">
      <p:cViewPr varScale="1">
        <p:scale>
          <a:sx n="54" d="100"/>
          <a:sy n="54" d="100"/>
        </p:scale>
        <p:origin x="2620" y="32"/>
      </p:cViewPr>
      <p:guideLst/>
    </p:cSldViewPr>
  </p:notesViewPr>
  <p:gridSpacing cx="72003" cy="7200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E0AB87-0AB3-4E66-A953-7EEAF4B18806}" type="datetimeFigureOut">
              <a:rPr lang="zh-CN" altLang="en-US" smtClean="0"/>
              <a:t>2023/10/16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76FC67-46B0-4125-87AC-FA2B99DE3006}" type="slidenum">
              <a:rPr lang="zh-CN" altLang="en-US" smtClean="0"/>
              <a:t>‹#›</a:t>
            </a:fld>
            <a:endParaRPr lang="zh-CN" altLang="en-US"/>
          </a:p>
        </p:txBody>
      </p:sp>
    </p:spTree>
    <p:extLst>
      <p:ext uri="{BB962C8B-B14F-4D97-AF65-F5344CB8AC3E}">
        <p14:creationId xmlns:p14="http://schemas.microsoft.com/office/powerpoint/2010/main" val="4246378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spcBef>
                <a:spcPts val="0"/>
              </a:spcBef>
              <a:spcAft>
                <a:spcPts val="0"/>
              </a:spcAft>
              <a:buFontTx/>
              <a:buNone/>
              <a:defRPr sz="1200" smtClean="0">
                <a:latin typeface="+mn-lt"/>
                <a:ea typeface="+mn-ea"/>
              </a:defRPr>
            </a:lvl1pPr>
          </a:lstStyle>
          <a:p>
            <a:pPr>
              <a:defRPr/>
            </a:pPr>
            <a:fld id="{690D106B-2F15-4F0C-AFED-C291BDAE9F90}" type="datetimeFigureOut">
              <a:rPr lang="zh-CN" altLang="en-US"/>
              <a:t>2023/10/16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spcBef>
                <a:spcPts val="0"/>
              </a:spcBef>
              <a:spcAft>
                <a:spcPts val="0"/>
              </a:spcAft>
              <a:buFontTx/>
              <a:buNone/>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8E1D667C-B09D-4893-B516-4B803A103CC3}" type="slidenum">
              <a:rPr lang="zh-CN" altLang="en-US"/>
              <a:t>‹#›</a:t>
            </a:fld>
            <a:endParaRPr lang="zh-CN" altLang="en-US"/>
          </a:p>
        </p:txBody>
      </p:sp>
    </p:spTree>
    <p:extLst>
      <p:ext uri="{BB962C8B-B14F-4D97-AF65-F5344CB8AC3E}">
        <p14:creationId xmlns:p14="http://schemas.microsoft.com/office/powerpoint/2010/main" val="9416020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1D667C-B09D-4893-B516-4B803A103CC3}" type="slidenum">
              <a:rPr lang="zh-CN" altLang="en-US" smtClean="0"/>
              <a:t>1</a:t>
            </a:fld>
            <a:endParaRPr lang="zh-CN" altLang="en-US"/>
          </a:p>
        </p:txBody>
      </p:sp>
    </p:spTree>
    <p:extLst>
      <p:ext uri="{BB962C8B-B14F-4D97-AF65-F5344CB8AC3E}">
        <p14:creationId xmlns:p14="http://schemas.microsoft.com/office/powerpoint/2010/main" val="287455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C9ED8497-B92D-4F10-9C19-BBA738FC3D23}" type="slidenum">
              <a:rPr lang="zh-CN" altLang="en-US" smtClean="0">
                <a:latin typeface="Calibri" panose="020F0502020204030204" pitchFamily="34" charset="0"/>
                <a:ea typeface="宋体" panose="02010600030101010101" pitchFamily="2" charset="-122"/>
              </a:rPr>
              <a:t>2</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3856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en-US"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en-US" noProof="1"/>
          </a:p>
        </p:txBody>
      </p:sp>
      <p:sp>
        <p:nvSpPr>
          <p:cNvPr id="4" name="Date Placeholder 3"/>
          <p:cNvSpPr>
            <a:spLocks noGrp="1"/>
          </p:cNvSpPr>
          <p:nvPr>
            <p:ph type="dt" sz="half" idx="10"/>
          </p:nvPr>
        </p:nvSpPr>
        <p:spPr/>
        <p:txBody>
          <a:bodyPr/>
          <a:lstStyle>
            <a:lvl1pPr>
              <a:defRPr/>
            </a:lvl1pPr>
          </a:lstStyle>
          <a:p>
            <a:pPr>
              <a:defRPr/>
            </a:pPr>
            <a:fld id="{BBEBB15F-E1C6-4EA6-B24A-56EEB07690AE}" type="datetime1">
              <a:rPr lang="zh-CN" altLang="en-US" smtClean="0"/>
              <a:t>2023/10/16</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C28BB89F-B1CB-461C-8DD9-9ECE04A12A05}"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F90CA2CD-07CB-4E7B-B53F-051CB4BE1E86}" type="datetime1">
              <a:rPr lang="zh-CN" altLang="en-US" smtClean="0"/>
              <a:t>2023/10/16</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31796456-3BFF-4BC8-AF1B-CA70EA48F502}"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B1F4858A-CC43-417D-BE8D-E53380CCC7E8}" type="datetime1">
              <a:rPr lang="zh-CN" altLang="en-US" smtClean="0"/>
              <a:t>2023/10/16</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0F0BD71A-1E95-4AE6-A332-1C467106E2AA}"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36620" y="67911"/>
            <a:ext cx="3400919" cy="76968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27F89387-2DC7-482B-807A-2784FB397996}" type="datetime1">
              <a:rPr lang="zh-CN" altLang="en-US" smtClean="0"/>
              <a:t>2023/10/16</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9E937721-40F8-4224-8B5F-1E88C539C186}"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78B93F6-EAC4-448B-A82D-A913F39F467C}" type="datetime1">
              <a:rPr lang="zh-CN" altLang="en-US" smtClean="0"/>
              <a:t>2023/10/16</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dirty="0"/>
          </a:p>
        </p:txBody>
      </p:sp>
      <p:sp>
        <p:nvSpPr>
          <p:cNvPr id="6" name="Slide Number Placeholder 5"/>
          <p:cNvSpPr>
            <a:spLocks noGrp="1"/>
          </p:cNvSpPr>
          <p:nvPr>
            <p:ph type="sldNum" sz="quarter" idx="12"/>
          </p:nvPr>
        </p:nvSpPr>
        <p:spPr/>
        <p:txBody>
          <a:bodyPr/>
          <a:lstStyle>
            <a:lvl1pPr>
              <a:defRPr/>
            </a:lvl1pPr>
          </a:lstStyle>
          <a:p>
            <a:fld id="{D8A4A1CD-EB83-433E-8E6F-3598CBC09454}"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Content Placeholder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Date Placeholder 3"/>
          <p:cNvSpPr>
            <a:spLocks noGrp="1"/>
          </p:cNvSpPr>
          <p:nvPr>
            <p:ph type="dt" sz="half" idx="10"/>
          </p:nvPr>
        </p:nvSpPr>
        <p:spPr/>
        <p:txBody>
          <a:bodyPr/>
          <a:lstStyle>
            <a:lvl1pPr>
              <a:defRPr/>
            </a:lvl1pPr>
          </a:lstStyle>
          <a:p>
            <a:pPr>
              <a:defRPr/>
            </a:pPr>
            <a:fld id="{C162D78C-08D4-4863-B6D1-D105C594A5C5}" type="datetime1">
              <a:rPr lang="zh-CN" altLang="en-US" smtClean="0"/>
              <a:t>2023/10/16</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6A756C4C-02A2-42F5-8F54-DB140977F8A7}"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7" name="Date Placeholder 3"/>
          <p:cNvSpPr>
            <a:spLocks noGrp="1"/>
          </p:cNvSpPr>
          <p:nvPr>
            <p:ph type="dt" sz="half" idx="10"/>
          </p:nvPr>
        </p:nvSpPr>
        <p:spPr/>
        <p:txBody>
          <a:bodyPr/>
          <a:lstStyle>
            <a:lvl1pPr>
              <a:defRPr/>
            </a:lvl1pPr>
          </a:lstStyle>
          <a:p>
            <a:pPr>
              <a:defRPr/>
            </a:pPr>
            <a:fld id="{6C4DDE5A-97D9-4F2E-9BD7-E962BCAD5C88}" type="datetime1">
              <a:rPr lang="zh-CN" altLang="en-US" smtClean="0"/>
              <a:t>2023/10/16</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fld id="{62026F9B-4BA3-4B5D-A087-FD6CD00E3044}" type="slidenum">
              <a:rPr lang="zh-CN" altLang="en-US"/>
              <a:t>‹#›</a:t>
            </a:fld>
            <a:endParaRPr lang="zh-CN" altLang="en-US"/>
          </a:p>
        </p:txBody>
      </p:sp>
      <p:grpSp>
        <p:nvGrpSpPr>
          <p:cNvPr id="10" name="组合 12"/>
          <p:cNvGrpSpPr/>
          <p:nvPr userDrawn="1"/>
        </p:nvGrpSpPr>
        <p:grpSpPr>
          <a:xfrm>
            <a:off x="0" y="382308"/>
            <a:ext cx="340614" cy="390904"/>
            <a:chOff x="0" y="91440"/>
            <a:chExt cx="454152" cy="521208"/>
          </a:xfrm>
        </p:grpSpPr>
        <p:sp>
          <p:nvSpPr>
            <p:cNvPr id="11" name="矩形 10"/>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2" name="矩形 11"/>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Date Placeholder 3"/>
          <p:cNvSpPr>
            <a:spLocks noGrp="1"/>
          </p:cNvSpPr>
          <p:nvPr>
            <p:ph type="dt" sz="half" idx="10"/>
          </p:nvPr>
        </p:nvSpPr>
        <p:spPr/>
        <p:txBody>
          <a:bodyPr/>
          <a:lstStyle>
            <a:lvl1pPr>
              <a:defRPr/>
            </a:lvl1pPr>
          </a:lstStyle>
          <a:p>
            <a:pPr>
              <a:defRPr/>
            </a:pPr>
            <a:fld id="{7AB97189-CF9E-48A5-80FF-D6473ECAA516}" type="datetime1">
              <a:rPr lang="zh-CN" altLang="en-US" smtClean="0"/>
              <a:t>2023/10/16</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5C6C799E-DDB1-4E72-8C34-E101BFC7F4F6}" type="slidenum">
              <a:rPr lang="zh-CN" altLang="en-US"/>
              <a:t>‹#›</a:t>
            </a:fld>
            <a:endParaRPr lang="zh-CN" altLang="en-US"/>
          </a:p>
        </p:txBody>
      </p:sp>
      <p:grpSp>
        <p:nvGrpSpPr>
          <p:cNvPr id="6" name="组合 12"/>
          <p:cNvGrpSpPr/>
          <p:nvPr userDrawn="1"/>
        </p:nvGrpSpPr>
        <p:grpSpPr>
          <a:xfrm>
            <a:off x="0" y="382308"/>
            <a:ext cx="340614" cy="390904"/>
            <a:chOff x="0" y="91440"/>
            <a:chExt cx="454152" cy="521208"/>
          </a:xfrm>
        </p:grpSpPr>
        <p:sp>
          <p:nvSpPr>
            <p:cNvPr id="7" name="矩形 6"/>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8" name="矩形 7"/>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80AC2F6-E5D3-466E-8B67-40D733099CB5}" type="datetime1">
              <a:rPr lang="zh-CN" altLang="en-US" smtClean="0"/>
              <a:t>2023/10/16</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219FBB08-465D-48F3-8C58-864F35092011}" type="slidenum">
              <a:rPr lang="zh-CN" altLang="en-US"/>
              <a:t>‹#›</a:t>
            </a:fld>
            <a:endParaRPr lang="zh-CN" altLang="en-US"/>
          </a:p>
        </p:txBody>
      </p:sp>
      <p:grpSp>
        <p:nvGrpSpPr>
          <p:cNvPr id="5" name="组合 12"/>
          <p:cNvGrpSpPr/>
          <p:nvPr userDrawn="1"/>
        </p:nvGrpSpPr>
        <p:grpSpPr>
          <a:xfrm>
            <a:off x="0" y="382308"/>
            <a:ext cx="340614" cy="390904"/>
            <a:chOff x="0" y="91440"/>
            <a:chExt cx="454152" cy="521208"/>
          </a:xfrm>
        </p:grpSpPr>
        <p:sp>
          <p:nvSpPr>
            <p:cNvPr id="6" name="矩形 5"/>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en-US"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2D0EBF21-657F-42B6-9F81-4D7BC96AB27C}" type="datetime1">
              <a:rPr lang="zh-CN" altLang="en-US" smtClean="0"/>
              <a:t>2023/10/16</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C8B013CC-DECB-40DB-B881-5D3B2BF1DC97}" type="slidenum">
              <a:rPr lang="zh-CN" altLang="en-US"/>
              <a:t>‹#›</a:t>
            </a:fld>
            <a:endParaRPr lang="zh-CN" altLang="en-US"/>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en-US" noProof="1"/>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0788D551-01B3-4089-96E8-1550905C3E63}" type="datetime1">
              <a:rPr lang="zh-CN" altLang="en-US" smtClean="0"/>
              <a:t>2023/10/16</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1E69C0AB-96A7-4FDE-9F7E-16751E171DFD}" type="slidenum">
              <a:rPr lang="zh-CN" altLang="en-US"/>
              <a:t>‹#›</a:t>
            </a:fld>
            <a:endParaRPr lang="zh-CN" altLang="en-US"/>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pattFill prst="pct5">
          <a:fgClr>
            <a:srgbClr val="D7F5FF"/>
          </a:fgClr>
          <a:bgClr>
            <a:schemeClr val="bg1"/>
          </a:bgClr>
        </a:patt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Text Placeholder 2"/>
          <p:cNvSpPr>
            <a:spLocks noGrp="1" noChangeArrowheads="1"/>
          </p:cNvSpPr>
          <p:nvPr>
            <p:ph type="body" idx="9"/>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spcBef>
                <a:spcPts val="0"/>
              </a:spcBef>
              <a:spcAft>
                <a:spcPts val="0"/>
              </a:spcAft>
              <a:buFontTx/>
              <a:buNone/>
              <a:defRPr sz="1200" smtClean="0">
                <a:solidFill>
                  <a:schemeClr val="tx1">
                    <a:tint val="75000"/>
                  </a:schemeClr>
                </a:solidFill>
                <a:latin typeface="+mn-lt"/>
                <a:ea typeface="+mn-ea"/>
              </a:defRPr>
            </a:lvl1pPr>
          </a:lstStyle>
          <a:p>
            <a:pPr>
              <a:defRPr/>
            </a:pPr>
            <a:fld id="{07A22124-7387-413C-8CE1-FD3DABB7AC5B}" type="datetime1">
              <a:rPr lang="zh-CN" altLang="en-US" smtClean="0"/>
              <a:t>2023/10/16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spcBef>
                <a:spcPts val="0"/>
              </a:spcBef>
              <a:spcAft>
                <a:spcPts val="0"/>
              </a:spcAft>
              <a:buFontTx/>
              <a:buNone/>
              <a:defRPr sz="1200">
                <a:solidFill>
                  <a:schemeClr val="tx1">
                    <a:tint val="75000"/>
                  </a:schemeClr>
                </a:solidFill>
                <a:latin typeface="+mn-lt"/>
                <a:ea typeface="+mn-ea"/>
              </a:defRPr>
            </a:lvl1pPr>
          </a:lstStyle>
          <a:p>
            <a:pPr>
              <a:defRPr/>
            </a:pPr>
            <a:endParaRPr lang="zh-CN"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6B6871C1-7BB8-4859-A27C-40662BC95272}" type="slidenum">
              <a:rPr lang="zh-CN" altLang="en-US"/>
              <a:t>‹#›</a:t>
            </a:fld>
            <a:endParaRPr lang="zh-CN" altLang="en-US" dirty="0"/>
          </a:p>
        </p:txBody>
      </p:sp>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736620" y="67911"/>
            <a:ext cx="3400919" cy="76968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wmf"/><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26.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notesSlide" Target="../notesSlides/notesSlide2.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png"/><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9904" y="2362577"/>
            <a:ext cx="9453234" cy="830997"/>
          </a:xfrm>
          <a:prstGeom prst="rect">
            <a:avLst/>
          </a:prstGeom>
        </p:spPr>
        <p:txBody>
          <a:bodyPr wrap="square">
            <a:spAutoFit/>
          </a:bodyPr>
          <a:lstStyle/>
          <a:p>
            <a:pPr algn="ctr"/>
            <a:r>
              <a:rPr lang="zh-CN" altLang="en-US" sz="4800" b="1" dirty="0" smtClean="0">
                <a:solidFill>
                  <a:schemeClr val="tx2"/>
                </a:solidFill>
                <a:latin typeface="微软雅黑" panose="020B0503020204020204" pitchFamily="34" charset="-122"/>
                <a:ea typeface="微软雅黑" panose="020B0503020204020204" pitchFamily="34" charset="-122"/>
              </a:rPr>
              <a:t>第十二章</a:t>
            </a:r>
            <a:r>
              <a:rPr lang="zh-CN" altLang="en-US" sz="4800" b="1" dirty="0" smtClean="0">
                <a:solidFill>
                  <a:schemeClr val="tx2"/>
                </a:solidFill>
                <a:latin typeface="微软雅黑" panose="020B0503020204020204" pitchFamily="34" charset="-122"/>
                <a:ea typeface="微软雅黑" panose="020B0503020204020204" pitchFamily="34" charset="-122"/>
              </a:rPr>
              <a:t>：部署图</a:t>
            </a:r>
            <a:endParaRPr lang="zh-CN" altLang="zh-CN" sz="4800" b="1" dirty="0">
              <a:solidFill>
                <a:schemeClr val="tx2"/>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0" y="6820900"/>
            <a:ext cx="121920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a:xfrm>
            <a:off x="1790872" y="3708906"/>
            <a:ext cx="9019358" cy="175260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2500" b="1" dirty="0" smtClean="0">
              <a:solidFill>
                <a:srgbClr val="3333FF"/>
              </a:solidFill>
              <a:latin typeface="华文楷体" panose="02010600040101010101" pitchFamily="2" charset="-122"/>
              <a:ea typeface="华文楷体" panose="02010600040101010101" pitchFamily="2" charset="-122"/>
            </a:endParaRPr>
          </a:p>
          <a:p>
            <a:pPr algn="ctr"/>
            <a:r>
              <a:rPr lang="zh-CN" altLang="en-US" sz="2500" b="1" dirty="0" smtClean="0">
                <a:solidFill>
                  <a:srgbClr val="3333FF"/>
                </a:solidFill>
                <a:latin typeface="华文楷体" panose="02010600040101010101" pitchFamily="2" charset="-122"/>
                <a:ea typeface="华文楷体" panose="02010600040101010101" pitchFamily="2" charset="-122"/>
              </a:rPr>
              <a:t>华南理工大学  计算机科学与工程学院</a:t>
            </a:r>
          </a:p>
          <a:p>
            <a:pPr algn="ctr"/>
            <a:r>
              <a:rPr kumimoji="1" lang="zh-CN" altLang="en-US" sz="2500" b="1" dirty="0" smtClean="0">
                <a:solidFill>
                  <a:srgbClr val="3333FF"/>
                </a:solidFill>
                <a:latin typeface="华文楷体" panose="02010600040101010101" pitchFamily="2" charset="-122"/>
                <a:ea typeface="华文楷体" panose="02010600040101010101" pitchFamily="2" charset="-122"/>
              </a:rPr>
              <a:t>苏锦钿 （</a:t>
            </a:r>
            <a:r>
              <a:rPr kumimoji="1" lang="en-US" altLang="zh-CN" sz="2500" b="1" dirty="0" smtClean="0">
                <a:solidFill>
                  <a:srgbClr val="3333FF"/>
                </a:solidFill>
                <a:latin typeface="华文楷体" panose="02010600040101010101" pitchFamily="2" charset="-122"/>
                <a:ea typeface="华文楷体" panose="02010600040101010101" pitchFamily="2" charset="-122"/>
              </a:rPr>
              <a:t>17311126764</a:t>
            </a:r>
            <a:r>
              <a:rPr kumimoji="1" lang="zh-CN" altLang="en-US" sz="2500" b="1" dirty="0" smtClean="0">
                <a:solidFill>
                  <a:srgbClr val="3333FF"/>
                </a:solidFill>
                <a:latin typeface="华文楷体" panose="02010600040101010101" pitchFamily="2" charset="-122"/>
                <a:ea typeface="华文楷体" panose="02010600040101010101" pitchFamily="2" charset="-122"/>
              </a:rPr>
              <a:t>）</a:t>
            </a:r>
          </a:p>
          <a:p>
            <a:pPr algn="ctr"/>
            <a:fld id="{35C668CD-4839-4271-814F-EF347A3163F5}" type="datetime2">
              <a:rPr kumimoji="1" lang="zh-CN" altLang="en-US" sz="2500" b="1" smtClean="0">
                <a:solidFill>
                  <a:srgbClr val="3333FF"/>
                </a:solidFill>
                <a:latin typeface="华文楷体" panose="02010600040101010101" pitchFamily="2" charset="-122"/>
                <a:ea typeface="华文楷体" panose="02010600040101010101" pitchFamily="2" charset="-122"/>
              </a:rPr>
              <a:t>2023年10月16日</a:t>
            </a:fld>
            <a:endParaRPr lang="zh-CN" altLang="en-US" sz="2500" b="1" dirty="0" smtClean="0">
              <a:solidFill>
                <a:srgbClr val="3333FF"/>
              </a:solidFill>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219FBB08-465D-48F3-8C58-864F35092011}" type="slidenum">
              <a:rPr lang="zh-CN" altLang="en-US" smtClean="0"/>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899078A8-2CB3-4AD1-871F-C9A7122907F6}" type="slidenum">
              <a:rPr lang="zh-CN" altLang="en-US"/>
              <a:pPr/>
              <a:t>10</a:t>
            </a:fld>
            <a:endParaRPr lang="en-US" altLang="zh-CN"/>
          </a:p>
        </p:txBody>
      </p:sp>
      <p:sp>
        <p:nvSpPr>
          <p:cNvPr id="456707" name="Rectangle 3"/>
          <p:cNvSpPr>
            <a:spLocks noGrp="1" noChangeArrowheads="1"/>
          </p:cNvSpPr>
          <p:nvPr>
            <p:ph type="body" idx="1"/>
          </p:nvPr>
        </p:nvSpPr>
        <p:spPr>
          <a:xfrm>
            <a:off x="445084" y="919908"/>
            <a:ext cx="11141798" cy="4351338"/>
          </a:xfrm>
        </p:spPr>
        <p:txBody>
          <a:bodyPr/>
          <a:lstStyle/>
          <a:p>
            <a:pPr>
              <a:lnSpc>
                <a:spcPct val="150000"/>
              </a:lnSpc>
            </a:pPr>
            <a:r>
              <a:rPr kumimoji="1" lang="zh-CN" altLang="en-US" sz="2400" b="1" dirty="0">
                <a:latin typeface="华文楷体" panose="02010600040101010101" pitchFamily="2" charset="-122"/>
                <a:ea typeface="华文楷体" panose="02010600040101010101" pitchFamily="2" charset="-122"/>
              </a:rPr>
              <a:t>图</a:t>
            </a:r>
            <a:r>
              <a:rPr kumimoji="1" lang="en-US" altLang="zh-CN" sz="2400" b="1" dirty="0">
                <a:latin typeface="华文楷体" panose="02010600040101010101" pitchFamily="2" charset="-122"/>
                <a:ea typeface="华文楷体" panose="02010600040101010101" pitchFamily="2" charset="-122"/>
              </a:rPr>
              <a:t>1</a:t>
            </a:r>
            <a:r>
              <a:rPr kumimoji="1" lang="zh-CN" altLang="en-US" sz="2400" b="1" dirty="0">
                <a:latin typeface="华文楷体" panose="02010600040101010101" pitchFamily="2" charset="-122"/>
                <a:ea typeface="华文楷体" panose="02010600040101010101" pitchFamily="2" charset="-122"/>
              </a:rPr>
              <a:t>是一个大学管理系统的</a:t>
            </a:r>
            <a:r>
              <a:rPr kumimoji="1" lang="en-US" altLang="zh-CN" sz="2400" b="1" dirty="0">
                <a:latin typeface="华文楷体" panose="02010600040101010101" pitchFamily="2" charset="-122"/>
                <a:ea typeface="华文楷体" panose="02010600040101010101" pitchFamily="2" charset="-122"/>
              </a:rPr>
              <a:t>UML</a:t>
            </a:r>
            <a:r>
              <a:rPr kumimoji="1" lang="zh-CN" altLang="en-US" sz="2400" b="1" dirty="0">
                <a:latin typeface="华文楷体" panose="02010600040101010101" pitchFamily="2" charset="-122"/>
                <a:ea typeface="华文楷体" panose="02010600040101010101" pitchFamily="2" charset="-122"/>
              </a:rPr>
              <a:t>部署图描述． 该图描述了那些包含单一应用程序的主要软件组件是怎样配置到生产环境中的，这使得项目团队能够确定他们的部署策略。</a:t>
            </a:r>
          </a:p>
          <a:p>
            <a:pPr>
              <a:lnSpc>
                <a:spcPct val="150000"/>
              </a:lnSpc>
            </a:pPr>
            <a:r>
              <a:rPr kumimoji="1" lang="zh-CN" altLang="en-US" sz="2400" b="1" dirty="0">
                <a:latin typeface="华文楷体" panose="02010600040101010101" pitchFamily="2" charset="-122"/>
                <a:ea typeface="华文楷体" panose="02010600040101010101" pitchFamily="2" charset="-122"/>
              </a:rPr>
              <a:t>图</a:t>
            </a:r>
            <a:r>
              <a:rPr kumimoji="1" lang="en-US" altLang="zh-CN" sz="2400" b="1" dirty="0">
                <a:latin typeface="华文楷体" panose="02010600040101010101" pitchFamily="2" charset="-122"/>
                <a:ea typeface="华文楷体" panose="02010600040101010101" pitchFamily="2" charset="-122"/>
              </a:rPr>
              <a:t>1.</a:t>
            </a:r>
            <a:r>
              <a:rPr kumimoji="1" lang="zh-CN" altLang="en-US" sz="2400" b="1" dirty="0">
                <a:latin typeface="华文楷体" panose="02010600040101010101" pitchFamily="2" charset="-122"/>
                <a:ea typeface="华文楷体" panose="02010600040101010101" pitchFamily="2" charset="-122"/>
              </a:rPr>
              <a:t>一个特定项目的</a:t>
            </a:r>
            <a:r>
              <a:rPr kumimoji="1" lang="en-US" altLang="zh-CN" sz="2400" b="1" dirty="0">
                <a:latin typeface="华文楷体" panose="02010600040101010101" pitchFamily="2" charset="-122"/>
                <a:ea typeface="华文楷体" panose="02010600040101010101" pitchFamily="2" charset="-122"/>
              </a:rPr>
              <a:t>UML</a:t>
            </a:r>
            <a:r>
              <a:rPr kumimoji="1" lang="zh-CN" altLang="en-US" sz="2400" b="1" dirty="0">
                <a:latin typeface="华文楷体" panose="02010600040101010101" pitchFamily="2" charset="-122"/>
                <a:ea typeface="华文楷体" panose="02010600040101010101" pitchFamily="2" charset="-122"/>
              </a:rPr>
              <a:t>部署图。</a:t>
            </a:r>
          </a:p>
        </p:txBody>
      </p:sp>
      <p:pic>
        <p:nvPicPr>
          <p:cNvPr id="456708" name="Picture 4" descr="06529223448695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6369" y="3368675"/>
            <a:ext cx="7056438"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部署图的作用</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056183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AF601516-8E5C-433A-8982-E938B22218B6}" type="slidenum">
              <a:rPr lang="zh-CN" altLang="en-US"/>
              <a:pPr/>
              <a:t>11</a:t>
            </a:fld>
            <a:endParaRPr lang="en-US" altLang="zh-CN"/>
          </a:p>
        </p:txBody>
      </p:sp>
      <p:pic>
        <p:nvPicPr>
          <p:cNvPr id="458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7180" y="1369808"/>
            <a:ext cx="3236912" cy="2613025"/>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8755" name="Rectangle 3"/>
          <p:cNvSpPr>
            <a:spLocks noGrp="1" noChangeArrowheads="1"/>
          </p:cNvSpPr>
          <p:nvPr>
            <p:ph type="body" idx="1"/>
          </p:nvPr>
        </p:nvSpPr>
        <p:spPr>
          <a:xfrm>
            <a:off x="552659" y="1069387"/>
            <a:ext cx="6633447" cy="4114800"/>
          </a:xfrm>
        </p:spPr>
        <p:txBody>
          <a:bodyPr/>
          <a:lstStyle/>
          <a:p>
            <a:pPr>
              <a:lnSpc>
                <a:spcPct val="120000"/>
              </a:lnSpc>
            </a:pPr>
            <a:r>
              <a:rPr kumimoji="1" lang="zh-CN" altLang="en-US" sz="2600" b="1" dirty="0">
                <a:latin typeface="华文楷体" panose="02010600040101010101" pitchFamily="2" charset="-122"/>
                <a:ea typeface="华文楷体" panose="02010600040101010101" pitchFamily="2" charset="-122"/>
              </a:rPr>
              <a:t>节点在</a:t>
            </a:r>
            <a:r>
              <a:rPr kumimoji="1" lang="en-US" altLang="zh-CN" sz="2600" b="1" dirty="0">
                <a:latin typeface="华文楷体" panose="02010600040101010101" pitchFamily="2" charset="-122"/>
                <a:ea typeface="华文楷体" panose="02010600040101010101" pitchFamily="2" charset="-122"/>
              </a:rPr>
              <a:t>UML</a:t>
            </a:r>
            <a:r>
              <a:rPr kumimoji="1" lang="zh-CN" altLang="en-US" sz="2600" b="1" dirty="0">
                <a:latin typeface="华文楷体" panose="02010600040101010101" pitchFamily="2" charset="-122"/>
                <a:ea typeface="华文楷体" panose="02010600040101010101" pitchFamily="2" charset="-122"/>
              </a:rPr>
              <a:t>里的标准图形表示：</a:t>
            </a:r>
            <a:r>
              <a:rPr kumimoji="1" lang="en-US" altLang="zh-CN" sz="2600" b="1" dirty="0">
                <a:latin typeface="华文楷体" panose="02010600040101010101" pitchFamily="2" charset="-122"/>
                <a:ea typeface="华文楷体" panose="02010600040101010101" pitchFamily="2" charset="-122"/>
              </a:rPr>
              <a:t>...</a:t>
            </a:r>
          </a:p>
          <a:p>
            <a:pPr>
              <a:lnSpc>
                <a:spcPct val="120000"/>
              </a:lnSpc>
            </a:pPr>
            <a:r>
              <a:rPr kumimoji="1" lang="zh-CN" altLang="en-US" sz="2600" b="1" dirty="0">
                <a:latin typeface="华文楷体" panose="02010600040101010101" pitchFamily="2" charset="-122"/>
                <a:ea typeface="华文楷体" panose="02010600040101010101" pitchFamily="2" charset="-122"/>
              </a:rPr>
              <a:t>通常被分为</a:t>
            </a:r>
          </a:p>
          <a:p>
            <a:pPr lvl="1">
              <a:lnSpc>
                <a:spcPct val="120000"/>
              </a:lnSpc>
            </a:pPr>
            <a:r>
              <a:rPr kumimoji="1" lang="zh-CN" altLang="en-US" sz="2600" b="1" dirty="0">
                <a:solidFill>
                  <a:srgbClr val="FF3300"/>
                </a:solidFill>
                <a:latin typeface="华文楷体" panose="02010600040101010101" pitchFamily="2" charset="-122"/>
                <a:ea typeface="华文楷体" panose="02010600040101010101" pitchFamily="2" charset="-122"/>
              </a:rPr>
              <a:t>处理器：</a:t>
            </a:r>
            <a:r>
              <a:rPr kumimoji="1" lang="zh-CN" altLang="en-US" sz="2600" b="1" dirty="0">
                <a:latin typeface="华文楷体" panose="02010600040101010101" pitchFamily="2" charset="-122"/>
                <a:ea typeface="华文楷体" panose="02010600040101010101" pitchFamily="2" charset="-122"/>
              </a:rPr>
              <a:t>具有计算功能</a:t>
            </a:r>
            <a:r>
              <a:rPr kumimoji="1" lang="en-US" altLang="zh-CN" sz="2600" b="1" dirty="0">
                <a:latin typeface="华文楷体" panose="02010600040101010101" pitchFamily="2" charset="-122"/>
                <a:ea typeface="华文楷体" panose="02010600040101010101" pitchFamily="2" charset="-122"/>
              </a:rPr>
              <a:t>...</a:t>
            </a:r>
          </a:p>
          <a:p>
            <a:pPr lvl="1">
              <a:lnSpc>
                <a:spcPct val="120000"/>
              </a:lnSpc>
            </a:pPr>
            <a:r>
              <a:rPr kumimoji="1" lang="zh-CN" altLang="en-US" sz="2600" b="1" dirty="0">
                <a:solidFill>
                  <a:srgbClr val="FF3300"/>
                </a:solidFill>
                <a:latin typeface="华文楷体" panose="02010600040101010101" pitchFamily="2" charset="-122"/>
                <a:ea typeface="华文楷体" panose="02010600040101010101" pitchFamily="2" charset="-122"/>
              </a:rPr>
              <a:t>设备</a:t>
            </a:r>
            <a:r>
              <a:rPr kumimoji="1" lang="en-US" altLang="zh-CN" sz="2600" b="1" dirty="0">
                <a:solidFill>
                  <a:srgbClr val="FF3300"/>
                </a:solidFill>
                <a:latin typeface="华文楷体" panose="02010600040101010101" pitchFamily="2" charset="-122"/>
                <a:ea typeface="华文楷体" panose="02010600040101010101" pitchFamily="2" charset="-122"/>
              </a:rPr>
              <a:t>:</a:t>
            </a:r>
            <a:r>
              <a:rPr kumimoji="1" lang="zh-CN" altLang="en-US" sz="2600" b="1" dirty="0">
                <a:latin typeface="华文楷体" panose="02010600040101010101" pitchFamily="2" charset="-122"/>
                <a:ea typeface="华文楷体" panose="02010600040101010101" pitchFamily="2" charset="-122"/>
              </a:rPr>
              <a:t>不具备计算功能</a:t>
            </a:r>
          </a:p>
          <a:p>
            <a:pPr lvl="1">
              <a:lnSpc>
                <a:spcPct val="120000"/>
              </a:lnSpc>
            </a:pPr>
            <a:r>
              <a:rPr kumimoji="1" lang="en-US" altLang="zh-CN" sz="2600" b="1" dirty="0">
                <a:latin typeface="华文楷体" panose="02010600040101010101" pitchFamily="2" charset="-122"/>
                <a:ea typeface="华文楷体" panose="02010600040101010101" pitchFamily="2" charset="-122"/>
              </a:rPr>
              <a:t>UML</a:t>
            </a:r>
            <a:r>
              <a:rPr kumimoji="1" lang="zh-CN" altLang="en-US" sz="2600" b="1" dirty="0">
                <a:latin typeface="华文楷体" panose="02010600040101010101" pitchFamily="2" charset="-122"/>
                <a:ea typeface="华文楷体" panose="02010600040101010101" pitchFamily="2" charset="-122"/>
              </a:rPr>
              <a:t>：使用变体机制</a:t>
            </a:r>
            <a:r>
              <a:rPr kumimoji="1" lang="en-US" altLang="zh-CN" sz="2600" b="1" dirty="0">
                <a:solidFill>
                  <a:srgbClr val="FF3300"/>
                </a:solidFill>
                <a:latin typeface="华文楷体" panose="02010600040101010101" pitchFamily="2" charset="-122"/>
                <a:ea typeface="华文楷体" panose="02010600040101010101" pitchFamily="2" charset="-122"/>
              </a:rPr>
              <a:t>(&lt;&lt;processor&gt;&gt;,&lt;&lt;device&gt;&gt;)</a:t>
            </a:r>
          </a:p>
          <a:p>
            <a:pPr lvl="1">
              <a:lnSpc>
                <a:spcPct val="120000"/>
              </a:lnSpc>
            </a:pPr>
            <a:r>
              <a:rPr kumimoji="1" lang="en-US" altLang="zh-CN" sz="2600" b="1" dirty="0">
                <a:latin typeface="华文楷体" panose="02010600040101010101" pitchFamily="2" charset="-122"/>
                <a:ea typeface="华文楷体" panose="02010600040101010101" pitchFamily="2" charset="-122"/>
              </a:rPr>
              <a:t>ROSE:...</a:t>
            </a:r>
          </a:p>
        </p:txBody>
      </p:sp>
      <p:pic>
        <p:nvPicPr>
          <p:cNvPr id="4587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2593" y="4833144"/>
            <a:ext cx="2289175" cy="179546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875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0183" y="4740275"/>
            <a:ext cx="2438400" cy="19812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文本框 9"/>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3. </a:t>
            </a:r>
            <a:r>
              <a:rPr lang="zh-CN" altLang="en-US" sz="3200" b="1" dirty="0" smtClean="0">
                <a:solidFill>
                  <a:schemeClr val="accent1"/>
                </a:solidFill>
                <a:latin typeface="微软雅黑" panose="020B0503020204020204" pitchFamily="34" charset="-122"/>
                <a:ea typeface="微软雅黑" panose="020B0503020204020204" pitchFamily="34" charset="-122"/>
              </a:rPr>
              <a:t>部署图的组成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8465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58754"/>
                                        </p:tgtEl>
                                        <p:attrNameLst>
                                          <p:attrName>style.visibility</p:attrName>
                                        </p:attrNameLst>
                                      </p:cBhvr>
                                      <p:to>
                                        <p:strVal val="visible"/>
                                      </p:to>
                                    </p:set>
                                    <p:animEffect transition="in" filter="slide(fromBottom)">
                                      <p:cBhvr>
                                        <p:cTn id="7" dur="500"/>
                                        <p:tgtEl>
                                          <p:spTgt spid="4587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58757"/>
                                        </p:tgtEl>
                                        <p:attrNameLst>
                                          <p:attrName>style.visibility</p:attrName>
                                        </p:attrNameLst>
                                      </p:cBhvr>
                                      <p:to>
                                        <p:strVal val="visible"/>
                                      </p:to>
                                    </p:set>
                                    <p:animEffect transition="in" filter="slide(fromBottom)">
                                      <p:cBhvr>
                                        <p:cTn id="12" dur="500"/>
                                        <p:tgtEl>
                                          <p:spTgt spid="4587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nodeType="clickEffect">
                                  <p:stCondLst>
                                    <p:cond delay="0"/>
                                  </p:stCondLst>
                                  <p:childTnLst>
                                    <p:set>
                                      <p:cBhvr>
                                        <p:cTn id="16" dur="1" fill="hold">
                                          <p:stCondLst>
                                            <p:cond delay="0"/>
                                          </p:stCondLst>
                                        </p:cTn>
                                        <p:tgtEl>
                                          <p:spTgt spid="458758"/>
                                        </p:tgtEl>
                                        <p:attrNameLst>
                                          <p:attrName>style.visibility</p:attrName>
                                        </p:attrNameLst>
                                      </p:cBhvr>
                                      <p:to>
                                        <p:strVal val="visible"/>
                                      </p:to>
                                    </p:set>
                                    <p:animEffect transition="in" filter="slide(fromRight)">
                                      <p:cBhvr>
                                        <p:cTn id="17" dur="500"/>
                                        <p:tgtEl>
                                          <p:spTgt spid="458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03</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部署图的组成</a:t>
            </a:r>
            <a:endParaRPr lang="zh-CN" altLang="en-US" sz="3600" b="1" dirty="0" smtClean="0">
              <a:latin typeface="微软雅黑" panose="020B0503020204020204" pitchFamily="34" charset="-122"/>
              <a:ea typeface="微软雅黑" panose="020B0503020204020204" pitchFamily="34" charset="-122"/>
            </a:endParaRP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12</a:t>
            </a:fld>
            <a:endParaRPr lang="zh-CN" altLang="en-US"/>
          </a:p>
        </p:txBody>
      </p:sp>
    </p:spTree>
    <p:custDataLst>
      <p:tags r:id="rId1"/>
    </p:custDataLst>
    <p:extLst>
      <p:ext uri="{BB962C8B-B14F-4D97-AF65-F5344CB8AC3E}">
        <p14:creationId xmlns:p14="http://schemas.microsoft.com/office/powerpoint/2010/main" val="39562924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6BB899A7-4552-4400-BB55-66FC73685163}" type="slidenum">
              <a:rPr lang="zh-CN" altLang="en-US"/>
              <a:pPr/>
              <a:t>13</a:t>
            </a:fld>
            <a:endParaRPr lang="en-US" altLang="zh-CN"/>
          </a:p>
        </p:txBody>
      </p:sp>
      <p:sp>
        <p:nvSpPr>
          <p:cNvPr id="459779" name="Rectangle 3"/>
          <p:cNvSpPr>
            <a:spLocks noChangeArrowheads="1"/>
          </p:cNvSpPr>
          <p:nvPr>
            <p:ph type="body" idx="1"/>
          </p:nvPr>
        </p:nvSpPr>
        <p:spPr>
          <a:xfrm>
            <a:off x="668767" y="1066800"/>
            <a:ext cx="6140823" cy="4879975"/>
          </a:xfrm>
        </p:spPr>
        <p:txBody>
          <a:bodyPr/>
          <a:lstStyle/>
          <a:p>
            <a:pPr>
              <a:lnSpc>
                <a:spcPct val="130000"/>
              </a:lnSpc>
            </a:pPr>
            <a:r>
              <a:rPr kumimoji="1" lang="zh-CN" altLang="zh-CN" sz="2400" b="1" dirty="0">
                <a:latin typeface="华文楷体" panose="02010600040101010101" pitchFamily="2" charset="-122"/>
                <a:ea typeface="华文楷体" panose="02010600040101010101" pitchFamily="2" charset="-122"/>
              </a:rPr>
              <a:t>节点的概念</a:t>
            </a:r>
          </a:p>
          <a:p>
            <a:pPr lvl="1">
              <a:lnSpc>
                <a:spcPct val="130000"/>
              </a:lnSpc>
            </a:pPr>
            <a:r>
              <a:rPr kumimoji="1" lang="zh-CN" altLang="en-US" b="1" dirty="0">
                <a:latin typeface="华文楷体" panose="02010600040101010101" pitchFamily="2" charset="-122"/>
                <a:ea typeface="华文楷体" panose="02010600040101010101" pitchFamily="2" charset="-122"/>
              </a:rPr>
              <a:t>节点是一个运行时刻的物理对象，它代表一类计算资源，该计算资源常至少具有存储功能，并且在大多数的情况下具有数据处理的能力。</a:t>
            </a:r>
          </a:p>
          <a:p>
            <a:pPr lvl="1">
              <a:lnSpc>
                <a:spcPct val="130000"/>
              </a:lnSpc>
            </a:pPr>
            <a:r>
              <a:rPr kumimoji="1" lang="zh-CN" altLang="en-US" b="1" dirty="0">
                <a:latin typeface="华文楷体" panose="02010600040101010101" pitchFamily="2" charset="-122"/>
                <a:ea typeface="华文楷体" panose="02010600040101010101" pitchFamily="2" charset="-122"/>
              </a:rPr>
              <a:t>图形表示：一个立方体（图</a:t>
            </a:r>
            <a:r>
              <a:rPr kumimoji="1" lang="en-US" altLang="zh-CN" b="1" dirty="0">
                <a:latin typeface="华文楷体" panose="02010600040101010101" pitchFamily="2" charset="-122"/>
                <a:ea typeface="华文楷体" panose="02010600040101010101" pitchFamily="2" charset="-122"/>
              </a:rPr>
              <a:t>...</a:t>
            </a:r>
            <a:r>
              <a:rPr kumimoji="1" lang="zh-CN" altLang="en-US" b="1" dirty="0">
                <a:latin typeface="华文楷体" panose="02010600040101010101" pitchFamily="2" charset="-122"/>
                <a:ea typeface="华文楷体" panose="02010600040101010101" pitchFamily="2" charset="-122"/>
              </a:rPr>
              <a:t>）</a:t>
            </a:r>
            <a:endParaRPr kumimoji="1" lang="zh-CN" altLang="zh-CN" b="1" dirty="0">
              <a:latin typeface="华文楷体" panose="02010600040101010101" pitchFamily="2" charset="-122"/>
              <a:ea typeface="华文楷体" panose="02010600040101010101" pitchFamily="2" charset="-122"/>
            </a:endParaRPr>
          </a:p>
          <a:p>
            <a:pPr lvl="1">
              <a:lnSpc>
                <a:spcPct val="130000"/>
              </a:lnSpc>
            </a:pPr>
            <a:r>
              <a:rPr kumimoji="1" lang="zh-CN" altLang="en-US" b="1" dirty="0">
                <a:latin typeface="华文楷体" panose="02010600040101010101" pitchFamily="2" charset="-122"/>
                <a:ea typeface="华文楷体" panose="02010600040101010101" pitchFamily="2" charset="-122"/>
              </a:rPr>
              <a:t>节点的名字</a:t>
            </a:r>
          </a:p>
          <a:p>
            <a:pPr lvl="2">
              <a:lnSpc>
                <a:spcPct val="130000"/>
              </a:lnSpc>
              <a:buClr>
                <a:schemeClr val="accent1"/>
              </a:buClr>
              <a:buFont typeface="Wingdings" panose="05000000000000000000" pitchFamily="2" charset="2"/>
              <a:buChar char="§"/>
            </a:pPr>
            <a:r>
              <a:rPr kumimoji="1" lang="zh-CN" altLang="en-US" b="1" dirty="0">
                <a:latin typeface="华文楷体" panose="02010600040101010101" pitchFamily="2" charset="-122"/>
                <a:ea typeface="华文楷体" panose="02010600040101010101" pitchFamily="2" charset="-122"/>
              </a:rPr>
              <a:t>用于区分不同节点</a:t>
            </a:r>
          </a:p>
          <a:p>
            <a:pPr lvl="2">
              <a:lnSpc>
                <a:spcPct val="130000"/>
              </a:lnSpc>
              <a:buClr>
                <a:schemeClr val="accent1"/>
              </a:buClr>
              <a:buFont typeface="Wingdings" panose="05000000000000000000" pitchFamily="2" charset="2"/>
              <a:buChar char="§"/>
            </a:pPr>
            <a:r>
              <a:rPr kumimoji="1" lang="zh-CN" altLang="en-US" b="1" dirty="0">
                <a:latin typeface="华文楷体" panose="02010600040101010101" pitchFamily="2" charset="-122"/>
                <a:ea typeface="华文楷体" panose="02010600040101010101" pitchFamily="2" charset="-122"/>
              </a:rPr>
              <a:t>简单名字</a:t>
            </a:r>
          </a:p>
          <a:p>
            <a:pPr lvl="2">
              <a:lnSpc>
                <a:spcPct val="130000"/>
              </a:lnSpc>
              <a:buClr>
                <a:schemeClr val="accent1"/>
              </a:buClr>
              <a:buFont typeface="Wingdings" panose="05000000000000000000" pitchFamily="2" charset="2"/>
              <a:buChar char="§"/>
            </a:pPr>
            <a:r>
              <a:rPr kumimoji="1" lang="zh-CN" altLang="en-US" b="1" dirty="0">
                <a:latin typeface="华文楷体" panose="02010600040101010101" pitchFamily="2" charset="-122"/>
                <a:ea typeface="华文楷体" panose="02010600040101010101" pitchFamily="2" charset="-122"/>
              </a:rPr>
              <a:t>路径名字</a:t>
            </a:r>
          </a:p>
          <a:p>
            <a:pPr lvl="2">
              <a:lnSpc>
                <a:spcPct val="130000"/>
              </a:lnSpc>
              <a:buClr>
                <a:schemeClr val="accent1"/>
              </a:buClr>
              <a:buFont typeface="Wingdings" panose="05000000000000000000" pitchFamily="2" charset="2"/>
              <a:buChar char="§"/>
            </a:pPr>
            <a:r>
              <a:rPr kumimoji="1" lang="zh-CN" altLang="en-US" b="1" dirty="0">
                <a:latin typeface="华文楷体" panose="02010600040101010101" pitchFamily="2" charset="-122"/>
                <a:ea typeface="华文楷体" panose="02010600040101010101" pitchFamily="2" charset="-122"/>
              </a:rPr>
              <a:t>用扩充机制进行修饰</a:t>
            </a:r>
            <a:r>
              <a:rPr kumimoji="1" lang="en-US" altLang="zh-CN" b="1" dirty="0">
                <a:latin typeface="华文楷体" panose="02010600040101010101" pitchFamily="2" charset="-122"/>
                <a:ea typeface="华文楷体" panose="02010600040101010101" pitchFamily="2" charset="-122"/>
              </a:rPr>
              <a:t>...</a:t>
            </a:r>
          </a:p>
        </p:txBody>
      </p:sp>
      <p:pic>
        <p:nvPicPr>
          <p:cNvPr id="4597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3836" y="933353"/>
            <a:ext cx="2398713" cy="193675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59781" name="Object 5"/>
          <p:cNvGraphicFramePr>
            <a:graphicFrameLocks noChangeAspect="1"/>
          </p:cNvGraphicFramePr>
          <p:nvPr>
            <p:extLst>
              <p:ext uri="{D42A27DB-BD31-4B8C-83A1-F6EECF244321}">
                <p14:modId xmlns:p14="http://schemas.microsoft.com/office/powerpoint/2010/main" val="1298412024"/>
              </p:ext>
            </p:extLst>
          </p:nvPr>
        </p:nvGraphicFramePr>
        <p:xfrm>
          <a:off x="6424109" y="3411538"/>
          <a:ext cx="4114800" cy="2944812"/>
        </p:xfrm>
        <a:graphic>
          <a:graphicData uri="http://schemas.openxmlformats.org/presentationml/2006/ole">
            <mc:AlternateContent xmlns:mc="http://schemas.openxmlformats.org/markup-compatibility/2006">
              <mc:Choice xmlns:v="urn:schemas-microsoft-com:vml" Requires="v">
                <p:oleObj spid="_x0000_s10283" name="Image" r:id="rId4" imgW="9022238" imgH="6455348" progId="Photoshop.Image.5">
                  <p:embed/>
                </p:oleObj>
              </mc:Choice>
              <mc:Fallback>
                <p:oleObj name="Image" r:id="rId4" imgW="9022238" imgH="6455348" progId="Photoshop.Image.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4109" y="3411538"/>
                        <a:ext cx="4114800" cy="2944812"/>
                      </a:xfrm>
                      <a:prstGeom prst="rect">
                        <a:avLst/>
                      </a:prstGeom>
                      <a:noFill/>
                      <a:ln w="12700">
                        <a:solidFill>
                          <a:srgbClr val="3333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文本框 8"/>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3. </a:t>
            </a:r>
            <a:r>
              <a:rPr lang="zh-CN" altLang="en-US" sz="3200" b="1" dirty="0">
                <a:solidFill>
                  <a:schemeClr val="accent1"/>
                </a:solidFill>
                <a:latin typeface="微软雅黑" panose="020B0503020204020204" pitchFamily="34" charset="-122"/>
                <a:ea typeface="微软雅黑" panose="020B0503020204020204" pitchFamily="34" charset="-122"/>
              </a:rPr>
              <a:t>部署图的组成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7772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59780"/>
                                        </p:tgtEl>
                                        <p:attrNameLst>
                                          <p:attrName>style.visibility</p:attrName>
                                        </p:attrNameLst>
                                      </p:cBhvr>
                                      <p:to>
                                        <p:strVal val="visible"/>
                                      </p:to>
                                    </p:set>
                                    <p:animEffect transition="in" filter="slide(fromBottom)">
                                      <p:cBhvr>
                                        <p:cTn id="7" dur="500"/>
                                        <p:tgtEl>
                                          <p:spTgt spid="459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59781"/>
                                        </p:tgtEl>
                                        <p:attrNameLst>
                                          <p:attrName>style.visibility</p:attrName>
                                        </p:attrNameLst>
                                      </p:cBhvr>
                                      <p:to>
                                        <p:strVal val="visible"/>
                                      </p:to>
                                    </p:set>
                                    <p:animEffect transition="in" filter="slide(fromBottom)">
                                      <p:cBhvr>
                                        <p:cTn id="12" dur="500"/>
                                        <p:tgtEl>
                                          <p:spTgt spid="459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417C302C-75C9-4CC8-86BB-CDFA8C54C045}" type="slidenum">
              <a:rPr lang="zh-CN" altLang="en-US"/>
              <a:pPr/>
              <a:t>14</a:t>
            </a:fld>
            <a:endParaRPr lang="en-US" altLang="zh-CN"/>
          </a:p>
        </p:txBody>
      </p:sp>
      <p:graphicFrame>
        <p:nvGraphicFramePr>
          <p:cNvPr id="460802" name="Object 2"/>
          <p:cNvGraphicFramePr>
            <a:graphicFrameLocks noChangeAspect="1"/>
          </p:cNvGraphicFramePr>
          <p:nvPr>
            <p:extLst>
              <p:ext uri="{D42A27DB-BD31-4B8C-83A1-F6EECF244321}">
                <p14:modId xmlns:p14="http://schemas.microsoft.com/office/powerpoint/2010/main" val="867526595"/>
              </p:ext>
            </p:extLst>
          </p:nvPr>
        </p:nvGraphicFramePr>
        <p:xfrm>
          <a:off x="5884629" y="879378"/>
          <a:ext cx="4800600" cy="4256088"/>
        </p:xfrm>
        <a:graphic>
          <a:graphicData uri="http://schemas.openxmlformats.org/presentationml/2006/ole">
            <mc:AlternateContent xmlns:mc="http://schemas.openxmlformats.org/markup-compatibility/2006">
              <mc:Choice xmlns:v="urn:schemas-microsoft-com:vml" Requires="v">
                <p:oleObj spid="_x0000_s11307" name="Image" r:id="rId3" imgW="9022238" imgH="6455348" progId="Photoshop.Image.5">
                  <p:embed/>
                </p:oleObj>
              </mc:Choice>
              <mc:Fallback>
                <p:oleObj name="Image" r:id="rId3" imgW="9022238" imgH="6455348" progId="Photoshop.Image.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4629" y="879378"/>
                        <a:ext cx="4800600" cy="425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6080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5724" y="3994245"/>
            <a:ext cx="2817813" cy="2846387"/>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05" name="Rectangle 5"/>
          <p:cNvSpPr>
            <a:spLocks noGrp="1" noChangeArrowheads="1"/>
          </p:cNvSpPr>
          <p:nvPr>
            <p:ph type="body" idx="1"/>
          </p:nvPr>
        </p:nvSpPr>
        <p:spPr>
          <a:xfrm>
            <a:off x="695431" y="1038971"/>
            <a:ext cx="5029200" cy="2590800"/>
          </a:xfrm>
        </p:spPr>
        <p:txBody>
          <a:bodyPr/>
          <a:lstStyle/>
          <a:p>
            <a:pPr>
              <a:lnSpc>
                <a:spcPct val="150000"/>
              </a:lnSpc>
            </a:pPr>
            <a:r>
              <a:rPr kumimoji="1" lang="zh-CN" altLang="en-US" sz="2400" b="1" dirty="0">
                <a:latin typeface="华文楷体" panose="02010600040101010101" pitchFamily="2" charset="-122"/>
                <a:ea typeface="华文楷体" panose="02010600040101010101" pitchFamily="2" charset="-122"/>
              </a:rPr>
              <a:t>节点的名字</a:t>
            </a:r>
          </a:p>
          <a:p>
            <a:pPr lvl="1">
              <a:lnSpc>
                <a:spcPct val="150000"/>
              </a:lnSpc>
            </a:pPr>
            <a:r>
              <a:rPr kumimoji="1" lang="zh-CN" altLang="en-US" b="1" dirty="0">
                <a:latin typeface="华文楷体" panose="02010600040101010101" pitchFamily="2" charset="-122"/>
                <a:ea typeface="华文楷体" panose="02010600040101010101" pitchFamily="2" charset="-122"/>
              </a:rPr>
              <a:t>用</a:t>
            </a:r>
            <a:r>
              <a:rPr kumimoji="1" lang="zh-CN" altLang="en-US" b="1" dirty="0">
                <a:solidFill>
                  <a:srgbClr val="FF3300"/>
                </a:solidFill>
                <a:latin typeface="华文楷体" panose="02010600040101010101" pitchFamily="2" charset="-122"/>
                <a:ea typeface="华文楷体" panose="02010600040101010101" pitchFamily="2" charset="-122"/>
              </a:rPr>
              <a:t>扩充机制</a:t>
            </a:r>
            <a:r>
              <a:rPr kumimoji="1" lang="zh-CN" altLang="en-US" b="1" dirty="0">
                <a:latin typeface="华文楷体" panose="02010600040101010101" pitchFamily="2" charset="-122"/>
                <a:ea typeface="华文楷体" panose="02010600040101010101" pitchFamily="2" charset="-122"/>
              </a:rPr>
              <a:t>进行修饰</a:t>
            </a:r>
          </a:p>
          <a:p>
            <a:pPr lvl="2">
              <a:lnSpc>
                <a:spcPct val="15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标记值</a:t>
            </a:r>
          </a:p>
          <a:p>
            <a:pPr lvl="2">
              <a:lnSpc>
                <a:spcPct val="15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附加的分隔区</a:t>
            </a:r>
          </a:p>
          <a:p>
            <a:pPr lvl="2">
              <a:lnSpc>
                <a:spcPct val="15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图</a:t>
            </a:r>
            <a:r>
              <a:rPr kumimoji="1" lang="en-US" altLang="zh-CN" sz="2400" b="1" dirty="0">
                <a:latin typeface="华文楷体" panose="02010600040101010101" pitchFamily="2" charset="-122"/>
                <a:ea typeface="华文楷体" panose="02010600040101010101" pitchFamily="2" charset="-122"/>
              </a:rPr>
              <a:t>...</a:t>
            </a:r>
          </a:p>
          <a:p>
            <a:pPr lvl="2">
              <a:lnSpc>
                <a:spcPct val="150000"/>
              </a:lnSpc>
              <a:buClr>
                <a:schemeClr val="accent1"/>
              </a:buClr>
              <a:buFont typeface="Wingdings" panose="05000000000000000000" pitchFamily="2" charset="2"/>
              <a:buChar char="§"/>
            </a:pPr>
            <a:r>
              <a:rPr kumimoji="1" lang="en-US" altLang="zh-CN" sz="2400" b="1" dirty="0">
                <a:latin typeface="华文楷体" panose="02010600040101010101" pitchFamily="2" charset="-122"/>
                <a:ea typeface="华文楷体" panose="02010600040101010101" pitchFamily="2" charset="-122"/>
              </a:rPr>
              <a:t>ROSE</a:t>
            </a:r>
            <a:r>
              <a:rPr kumimoji="1" lang="en-US" altLang="zh-CN" sz="2400" b="1" dirty="0" smtClean="0">
                <a:latin typeface="华文楷体" panose="02010600040101010101" pitchFamily="2" charset="-122"/>
                <a:ea typeface="华文楷体" panose="02010600040101010101" pitchFamily="2" charset="-122"/>
              </a:rPr>
              <a:t>…</a:t>
            </a:r>
            <a:endParaRPr kumimoji="1" lang="zh-CN" altLang="en-US" sz="2400" b="1" dirty="0">
              <a:latin typeface="华文楷体" panose="02010600040101010101" pitchFamily="2" charset="-122"/>
              <a:ea typeface="华文楷体" panose="02010600040101010101" pitchFamily="2" charset="-122"/>
            </a:endParaRPr>
          </a:p>
        </p:txBody>
      </p:sp>
      <p:sp>
        <p:nvSpPr>
          <p:cNvPr id="9" name="文本框 8"/>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3. </a:t>
            </a:r>
            <a:r>
              <a:rPr lang="zh-CN" altLang="en-US" sz="3200" b="1" dirty="0">
                <a:solidFill>
                  <a:schemeClr val="accent1"/>
                </a:solidFill>
                <a:latin typeface="微软雅黑" panose="020B0503020204020204" pitchFamily="34" charset="-122"/>
                <a:ea typeface="微软雅黑" panose="020B0503020204020204" pitchFamily="34" charset="-122"/>
              </a:rPr>
              <a:t>部署图的组成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6531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60802"/>
                                        </p:tgtEl>
                                        <p:attrNameLst>
                                          <p:attrName>style.visibility</p:attrName>
                                        </p:attrNameLst>
                                      </p:cBhvr>
                                      <p:to>
                                        <p:strVal val="visible"/>
                                      </p:to>
                                    </p:set>
                                    <p:animEffect transition="in" filter="slide(fromBottom)">
                                      <p:cBhvr>
                                        <p:cTn id="7" dur="500"/>
                                        <p:tgtEl>
                                          <p:spTgt spid="4608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60803"/>
                                        </p:tgtEl>
                                        <p:attrNameLst>
                                          <p:attrName>style.visibility</p:attrName>
                                        </p:attrNameLst>
                                      </p:cBhvr>
                                      <p:to>
                                        <p:strVal val="visible"/>
                                      </p:to>
                                    </p:set>
                                    <p:animEffect transition="in" filter="slide(fromBottom)">
                                      <p:cBhvr>
                                        <p:cTn id="12" dur="500"/>
                                        <p:tgtEl>
                                          <p:spTgt spid="460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FDBBEA4E-DA42-4DAF-A138-91DF1288479F}" type="slidenum">
              <a:rPr lang="zh-CN" altLang="en-US"/>
              <a:pPr/>
              <a:t>15</a:t>
            </a:fld>
            <a:endParaRPr lang="en-US" altLang="zh-CN"/>
          </a:p>
        </p:txBody>
      </p:sp>
      <p:pic>
        <p:nvPicPr>
          <p:cNvPr id="4618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6629" y="134284"/>
            <a:ext cx="2750457" cy="2778523"/>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18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064859"/>
            <a:ext cx="4225332" cy="3640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1829" name="Rectangle 5"/>
          <p:cNvSpPr>
            <a:spLocks noGrp="1" noChangeArrowheads="1"/>
          </p:cNvSpPr>
          <p:nvPr>
            <p:ph type="body" idx="1"/>
          </p:nvPr>
        </p:nvSpPr>
        <p:spPr>
          <a:xfrm>
            <a:off x="838200" y="1183481"/>
            <a:ext cx="6165501" cy="4795838"/>
          </a:xfrm>
        </p:spPr>
        <p:txBody>
          <a:bodyPr/>
          <a:lstStyle/>
          <a:p>
            <a:pPr>
              <a:lnSpc>
                <a:spcPct val="150000"/>
              </a:lnSpc>
            </a:pPr>
            <a:r>
              <a:rPr kumimoji="1" lang="zh-CN" altLang="en-US" sz="2400" b="1" dirty="0">
                <a:latin typeface="华文楷体" panose="02010600040101010101" pitchFamily="2" charset="-122"/>
                <a:ea typeface="华文楷体" panose="02010600040101010101" pitchFamily="2" charset="-122"/>
              </a:rPr>
              <a:t>节点的名字</a:t>
            </a:r>
          </a:p>
          <a:p>
            <a:pPr lvl="1">
              <a:lnSpc>
                <a:spcPct val="150000"/>
              </a:lnSpc>
            </a:pPr>
            <a:r>
              <a:rPr kumimoji="1" lang="zh-CN" altLang="en-US" b="1" dirty="0">
                <a:latin typeface="华文楷体" panose="02010600040101010101" pitchFamily="2" charset="-122"/>
                <a:ea typeface="华文楷体" panose="02010600040101010101" pitchFamily="2" charset="-122"/>
              </a:rPr>
              <a:t>用扩充机制进行修饰</a:t>
            </a:r>
          </a:p>
          <a:p>
            <a:pPr lvl="2">
              <a:lnSpc>
                <a:spcPct val="150000"/>
              </a:lnSpc>
              <a:buClr>
                <a:schemeClr val="accent1"/>
              </a:buClr>
              <a:buFont typeface="Wingdings" panose="05000000000000000000" pitchFamily="2" charset="2"/>
              <a:buChar char="§"/>
            </a:pPr>
            <a:r>
              <a:rPr kumimoji="1" lang="en-US" altLang="zh-CN" sz="2400" b="1" dirty="0">
                <a:latin typeface="华文楷体" panose="02010600040101010101" pitchFamily="2" charset="-122"/>
                <a:ea typeface="华文楷体" panose="02010600040101010101" pitchFamily="2" charset="-122"/>
              </a:rPr>
              <a:t>...</a:t>
            </a:r>
          </a:p>
          <a:p>
            <a:pPr lvl="2">
              <a:lnSpc>
                <a:spcPct val="150000"/>
              </a:lnSpc>
              <a:buClr>
                <a:schemeClr val="accent1"/>
              </a:buClr>
              <a:buFont typeface="Wingdings" panose="05000000000000000000" pitchFamily="2" charset="2"/>
              <a:buChar char="§"/>
            </a:pPr>
            <a:r>
              <a:rPr kumimoji="1" lang="en-US" altLang="zh-CN" sz="2400" b="1" dirty="0">
                <a:latin typeface="华文楷体" panose="02010600040101010101" pitchFamily="2" charset="-122"/>
                <a:ea typeface="华文楷体" panose="02010600040101010101" pitchFamily="2" charset="-122"/>
              </a:rPr>
              <a:t>ROSE(</a:t>
            </a:r>
            <a:r>
              <a:rPr kumimoji="1" lang="zh-CN" altLang="en-US" sz="2400" b="1" dirty="0">
                <a:latin typeface="华文楷体" panose="02010600040101010101" pitchFamily="2" charset="-122"/>
                <a:ea typeface="华文楷体" panose="02010600040101010101" pitchFamily="2" charset="-122"/>
              </a:rPr>
              <a:t>图：规格说明 </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图形表示</a:t>
            </a:r>
            <a:r>
              <a:rPr kumimoji="1" lang="en-US" altLang="zh-CN" sz="2400" b="1" dirty="0">
                <a:latin typeface="华文楷体" panose="02010600040101010101" pitchFamily="2" charset="-122"/>
                <a:ea typeface="华文楷体" panose="02010600040101010101" pitchFamily="2" charset="-122"/>
              </a:rPr>
              <a:t>)</a:t>
            </a:r>
          </a:p>
          <a:p>
            <a:pPr lvl="3">
              <a:lnSpc>
                <a:spcPct val="150000"/>
              </a:lnSpc>
              <a:buClr>
                <a:schemeClr val="accent1"/>
              </a:buClr>
              <a:buFont typeface="Wingdings" panose="05000000000000000000" pitchFamily="2" charset="2"/>
              <a:buChar char="§"/>
            </a:pPr>
            <a:r>
              <a:rPr kumimoji="1" lang="en-US" altLang="zh-CN" sz="2400" b="1" dirty="0">
                <a:solidFill>
                  <a:srgbClr val="FF3300"/>
                </a:solidFill>
                <a:latin typeface="华文楷体" panose="02010600040101010101" pitchFamily="2" charset="-122"/>
                <a:ea typeface="华文楷体" panose="02010600040101010101" pitchFamily="2" charset="-122"/>
              </a:rPr>
              <a:t>characteristics... </a:t>
            </a:r>
          </a:p>
          <a:p>
            <a:pPr lvl="3">
              <a:lnSpc>
                <a:spcPct val="150000"/>
              </a:lnSpc>
              <a:buClr>
                <a:schemeClr val="accent1"/>
              </a:buClr>
              <a:buFont typeface="Wingdings" panose="05000000000000000000" pitchFamily="2" charset="2"/>
              <a:buChar char="§"/>
            </a:pPr>
            <a:r>
              <a:rPr kumimoji="1" lang="en-US" altLang="zh-CN" sz="2400" b="1" dirty="0">
                <a:solidFill>
                  <a:srgbClr val="FF3300"/>
                </a:solidFill>
                <a:latin typeface="华文楷体" panose="02010600040101010101" pitchFamily="2" charset="-122"/>
                <a:ea typeface="华文楷体" panose="02010600040101010101" pitchFamily="2" charset="-122"/>
              </a:rPr>
              <a:t>Processes …</a:t>
            </a:r>
          </a:p>
          <a:p>
            <a:pPr lvl="3">
              <a:lnSpc>
                <a:spcPct val="150000"/>
              </a:lnSpc>
              <a:buClr>
                <a:schemeClr val="accent1"/>
              </a:buClr>
              <a:buFont typeface="Wingdings" panose="05000000000000000000" pitchFamily="2" charset="2"/>
              <a:buChar char="§"/>
            </a:pPr>
            <a:r>
              <a:rPr kumimoji="1" lang="en-US" altLang="zh-CN" sz="2400" b="1" dirty="0">
                <a:solidFill>
                  <a:srgbClr val="FF3300"/>
                </a:solidFill>
                <a:latin typeface="华文楷体" panose="02010600040101010101" pitchFamily="2" charset="-122"/>
                <a:ea typeface="华文楷体" panose="02010600040101010101" pitchFamily="2" charset="-122"/>
              </a:rPr>
              <a:t>Scheduling </a:t>
            </a:r>
            <a:r>
              <a:rPr kumimoji="1" lang="en-US" altLang="zh-CN" sz="2400" b="1" dirty="0" smtClean="0">
                <a:solidFill>
                  <a:srgbClr val="FF3300"/>
                </a:solidFill>
                <a:latin typeface="华文楷体" panose="02010600040101010101" pitchFamily="2" charset="-122"/>
                <a:ea typeface="华文楷体" panose="02010600040101010101" pitchFamily="2" charset="-122"/>
              </a:rPr>
              <a:t>...</a:t>
            </a:r>
            <a:endParaRPr kumimoji="1" lang="en-US" altLang="zh-CN" sz="2400" b="1" dirty="0">
              <a:solidFill>
                <a:srgbClr val="FF3300"/>
              </a:solidFill>
              <a:latin typeface="华文楷体" panose="02010600040101010101" pitchFamily="2" charset="-122"/>
              <a:ea typeface="华文楷体" panose="02010600040101010101" pitchFamily="2" charset="-122"/>
            </a:endParaRPr>
          </a:p>
        </p:txBody>
      </p:sp>
      <p:sp>
        <p:nvSpPr>
          <p:cNvPr id="9" name="文本框 8"/>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3. </a:t>
            </a:r>
            <a:r>
              <a:rPr lang="zh-CN" altLang="en-US" sz="3200" b="1" dirty="0">
                <a:solidFill>
                  <a:schemeClr val="accent1"/>
                </a:solidFill>
                <a:latin typeface="微软雅黑" panose="020B0503020204020204" pitchFamily="34" charset="-122"/>
                <a:ea typeface="微软雅黑" panose="020B0503020204020204" pitchFamily="34" charset="-122"/>
              </a:rPr>
              <a:t>部署图的组成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6536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461828"/>
                                        </p:tgtEl>
                                        <p:attrNameLst>
                                          <p:attrName>style.visibility</p:attrName>
                                        </p:attrNameLst>
                                      </p:cBhvr>
                                      <p:to>
                                        <p:strVal val="visible"/>
                                      </p:to>
                                    </p:set>
                                    <p:animEffect transition="in" filter="slide(fromLeft)">
                                      <p:cBhvr>
                                        <p:cTn id="7" dur="500"/>
                                        <p:tgtEl>
                                          <p:spTgt spid="4618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461826"/>
                                        </p:tgtEl>
                                        <p:attrNameLst>
                                          <p:attrName>style.visibility</p:attrName>
                                        </p:attrNameLst>
                                      </p:cBhvr>
                                      <p:to>
                                        <p:strVal val="visible"/>
                                      </p:to>
                                    </p:set>
                                    <p:animEffect transition="in" filter="slide(fromRight)">
                                      <p:cBhvr>
                                        <p:cTn id="12" dur="500"/>
                                        <p:tgtEl>
                                          <p:spTgt spid="461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25AA8DA1-46BB-437E-AEE1-5A065A93C33E}" type="slidenum">
              <a:rPr lang="zh-CN" altLang="en-US"/>
              <a:pPr/>
              <a:t>16</a:t>
            </a:fld>
            <a:endParaRPr lang="en-US" altLang="zh-CN"/>
          </a:p>
        </p:txBody>
      </p:sp>
      <p:pic>
        <p:nvPicPr>
          <p:cNvPr id="4628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9506" y="334499"/>
            <a:ext cx="2262188" cy="22860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28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935" y="3338512"/>
            <a:ext cx="292893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2853" name="Rectangle 5"/>
          <p:cNvSpPr>
            <a:spLocks noGrp="1" noChangeArrowheads="1"/>
          </p:cNvSpPr>
          <p:nvPr>
            <p:ph type="body" idx="1"/>
          </p:nvPr>
        </p:nvSpPr>
        <p:spPr>
          <a:xfrm>
            <a:off x="2584449" y="1439863"/>
            <a:ext cx="9222363" cy="4775200"/>
          </a:xfrm>
        </p:spPr>
        <p:txBody>
          <a:bodyPr/>
          <a:lstStyle/>
          <a:p>
            <a:pPr>
              <a:lnSpc>
                <a:spcPct val="90000"/>
              </a:lnSpc>
            </a:pPr>
            <a:r>
              <a:rPr kumimoji="1" lang="zh-CN" altLang="zh-CN" sz="2400" b="1" dirty="0">
                <a:latin typeface="华文楷体" panose="02010600040101010101" pitchFamily="2" charset="-122"/>
                <a:ea typeface="华文楷体" panose="02010600040101010101" pitchFamily="2" charset="-122"/>
              </a:rPr>
              <a:t>节点的概念</a:t>
            </a:r>
          </a:p>
          <a:p>
            <a:pPr lvl="1">
              <a:lnSpc>
                <a:spcPct val="90000"/>
              </a:lnSpc>
            </a:pPr>
            <a:r>
              <a:rPr kumimoji="1" lang="zh-CN" altLang="en-US" b="1" dirty="0">
                <a:latin typeface="华文楷体" panose="02010600040101010101" pitchFamily="2" charset="-122"/>
                <a:ea typeface="华文楷体" panose="02010600040101010101" pitchFamily="2" charset="-122"/>
              </a:rPr>
              <a:t>节点的名字</a:t>
            </a:r>
          </a:p>
          <a:p>
            <a:pPr lvl="2">
              <a:lnSpc>
                <a:spcPct val="90000"/>
              </a:lnSpc>
              <a:buClr>
                <a:schemeClr val="accent1"/>
              </a:buClr>
              <a:buFont typeface="Wingdings" panose="05000000000000000000" pitchFamily="2" charset="2"/>
              <a:buChar char="§"/>
            </a:pPr>
            <a:r>
              <a:rPr kumimoji="1" lang="zh-CN" altLang="en-US" b="1" dirty="0">
                <a:latin typeface="华文楷体" panose="02010600040101010101" pitchFamily="2" charset="-122"/>
                <a:ea typeface="华文楷体" panose="02010600040101010101" pitchFamily="2" charset="-122"/>
              </a:rPr>
              <a:t>用扩充机制进行修饰</a:t>
            </a:r>
          </a:p>
          <a:p>
            <a:pPr lvl="3">
              <a:lnSpc>
                <a:spcPct val="90000"/>
              </a:lnSpc>
              <a:buClr>
                <a:schemeClr val="accent1"/>
              </a:buClr>
              <a:buFont typeface="Wingdings" panose="05000000000000000000" pitchFamily="2" charset="2"/>
              <a:buChar char="§"/>
            </a:pPr>
            <a:r>
              <a:rPr kumimoji="1" lang="en-US" altLang="zh-CN" sz="2400" b="1" dirty="0">
                <a:latin typeface="华文楷体" panose="02010600040101010101" pitchFamily="2" charset="-122"/>
                <a:ea typeface="华文楷体" panose="02010600040101010101" pitchFamily="2" charset="-122"/>
              </a:rPr>
              <a:t>ROSE(</a:t>
            </a:r>
            <a:r>
              <a:rPr kumimoji="1" lang="zh-CN" altLang="en-US" sz="2400" b="1" dirty="0">
                <a:latin typeface="华文楷体" panose="02010600040101010101" pitchFamily="2" charset="-122"/>
                <a:ea typeface="华文楷体" panose="02010600040101010101" pitchFamily="2" charset="-122"/>
              </a:rPr>
              <a:t>图：</a:t>
            </a:r>
            <a:r>
              <a:rPr kumimoji="1" lang="en-US" altLang="zh-CN" sz="2400" b="1" dirty="0">
                <a:latin typeface="华文楷体" panose="02010600040101010101" pitchFamily="2" charset="-122"/>
                <a:ea typeface="华文楷体" panose="02010600040101010101" pitchFamily="2" charset="-122"/>
              </a:rPr>
              <a:t>specification… , diagram ...)</a:t>
            </a:r>
          </a:p>
          <a:p>
            <a:pPr lvl="4">
              <a:lnSpc>
                <a:spcPct val="90000"/>
              </a:lnSpc>
              <a:buClr>
                <a:schemeClr val="accent1"/>
              </a:buClr>
              <a:buFont typeface="Wingdings" panose="05000000000000000000" pitchFamily="2" charset="2"/>
              <a:buChar char="§"/>
            </a:pPr>
            <a:r>
              <a:rPr kumimoji="1" lang="en-US" altLang="zh-CN" sz="2400" b="1" dirty="0">
                <a:solidFill>
                  <a:srgbClr val="FF3300"/>
                </a:solidFill>
                <a:latin typeface="华文楷体" panose="02010600040101010101" pitchFamily="2" charset="-122"/>
                <a:ea typeface="华文楷体" panose="02010600040101010101" pitchFamily="2" charset="-122"/>
              </a:rPr>
              <a:t>Characteristics(</a:t>
            </a:r>
            <a:r>
              <a:rPr kumimoji="1" lang="zh-CN" altLang="en-US" sz="2400" b="1" dirty="0">
                <a:solidFill>
                  <a:srgbClr val="FF3300"/>
                </a:solidFill>
                <a:latin typeface="华文楷体" panose="02010600040101010101" pitchFamily="2" charset="-122"/>
                <a:ea typeface="华文楷体" panose="02010600040101010101" pitchFamily="2" charset="-122"/>
              </a:rPr>
              <a:t>特性</a:t>
            </a:r>
            <a:r>
              <a:rPr kumimoji="1" lang="en-US" altLang="zh-CN" sz="2400" b="1" dirty="0">
                <a:solidFill>
                  <a:srgbClr val="FF3300"/>
                </a:solidFill>
                <a:latin typeface="华文楷体" panose="02010600040101010101" pitchFamily="2" charset="-122"/>
                <a:ea typeface="华文楷体" panose="02010600040101010101" pitchFamily="2" charset="-122"/>
              </a:rPr>
              <a:t>)</a:t>
            </a:r>
            <a:br>
              <a:rPr kumimoji="1" lang="en-US" altLang="zh-CN" sz="2400" b="1" dirty="0">
                <a:solidFill>
                  <a:srgbClr val="FF3300"/>
                </a:solidFill>
                <a:latin typeface="华文楷体" panose="02010600040101010101" pitchFamily="2" charset="-122"/>
                <a:ea typeface="华文楷体" panose="02010600040101010101" pitchFamily="2" charset="-122"/>
              </a:rPr>
            </a:br>
            <a:r>
              <a:rPr kumimoji="1" lang="en-US" altLang="zh-CN" sz="2400" b="1" dirty="0">
                <a:latin typeface="华文楷体" panose="02010600040101010101" pitchFamily="2" charset="-122"/>
                <a:ea typeface="华文楷体" panose="02010600040101010101" pitchFamily="2" charset="-122"/>
              </a:rPr>
              <a:t>- Use the Characteristics text field to specify a physical description of the hardware.</a:t>
            </a:r>
          </a:p>
          <a:p>
            <a:pPr lvl="4">
              <a:lnSpc>
                <a:spcPct val="90000"/>
              </a:lnSpc>
              <a:buClr>
                <a:schemeClr val="accent1"/>
              </a:buClr>
              <a:buFont typeface="Wingdings" panose="05000000000000000000" pitchFamily="2" charset="2"/>
              <a:buChar char="§"/>
            </a:pPr>
            <a:r>
              <a:rPr kumimoji="1" lang="en-US" altLang="zh-CN" sz="2400" b="1" dirty="0">
                <a:solidFill>
                  <a:srgbClr val="FF3300"/>
                </a:solidFill>
                <a:latin typeface="华文楷体" panose="02010600040101010101" pitchFamily="2" charset="-122"/>
                <a:ea typeface="华文楷体" panose="02010600040101010101" pitchFamily="2" charset="-122"/>
              </a:rPr>
              <a:t>Processes(</a:t>
            </a:r>
            <a:r>
              <a:rPr kumimoji="1" lang="zh-CN" altLang="en-US" sz="2400" b="1" dirty="0">
                <a:solidFill>
                  <a:srgbClr val="FF3300"/>
                </a:solidFill>
                <a:latin typeface="华文楷体" panose="02010600040101010101" pitchFamily="2" charset="-122"/>
                <a:ea typeface="华文楷体" panose="02010600040101010101" pitchFamily="2" charset="-122"/>
              </a:rPr>
              <a:t>进程</a:t>
            </a:r>
            <a:r>
              <a:rPr kumimoji="1" lang="en-US" altLang="zh-CN" sz="2400" b="1" dirty="0">
                <a:solidFill>
                  <a:srgbClr val="FF3300"/>
                </a:solidFill>
                <a:latin typeface="华文楷体" panose="02010600040101010101" pitchFamily="2" charset="-122"/>
                <a:ea typeface="华文楷体" panose="02010600040101010101" pitchFamily="2" charset="-122"/>
              </a:rPr>
              <a:t>)</a:t>
            </a:r>
          </a:p>
          <a:p>
            <a:pPr lvl="4">
              <a:lnSpc>
                <a:spcPct val="90000"/>
              </a:lnSpc>
              <a:buClr>
                <a:schemeClr val="accent1"/>
              </a:buClr>
              <a:buFont typeface="Wingdings" panose="05000000000000000000" pitchFamily="2" charset="2"/>
              <a:buChar char="§"/>
            </a:pPr>
            <a:r>
              <a:rPr kumimoji="1" lang="en-US" altLang="zh-CN" sz="2400" b="1" dirty="0">
                <a:latin typeface="华文楷体" panose="02010600040101010101" pitchFamily="2" charset="-122"/>
                <a:ea typeface="华文楷体" panose="02010600040101010101" pitchFamily="2" charset="-122"/>
              </a:rPr>
              <a:t>- Use this field to identify the processes for this processor. Processes denote the root of a main program from a component diagram or the name of an active object from a collaboration diagram.</a:t>
            </a:r>
          </a:p>
          <a:p>
            <a:pPr lvl="4">
              <a:lnSpc>
                <a:spcPct val="90000"/>
              </a:lnSpc>
              <a:buClr>
                <a:schemeClr val="accent1"/>
              </a:buClr>
              <a:buFont typeface="Wingdings" panose="05000000000000000000" pitchFamily="2" charset="2"/>
              <a:buChar char="§"/>
            </a:pPr>
            <a:endParaRPr kumimoji="1" lang="en-US" altLang="zh-CN" sz="2400" b="1" dirty="0">
              <a:latin typeface="华文楷体" panose="02010600040101010101" pitchFamily="2" charset="-122"/>
              <a:ea typeface="华文楷体" panose="02010600040101010101" pitchFamily="2" charset="-122"/>
            </a:endParaRPr>
          </a:p>
        </p:txBody>
      </p:sp>
      <p:sp>
        <p:nvSpPr>
          <p:cNvPr id="462854" name="Line 6"/>
          <p:cNvSpPr>
            <a:spLocks noChangeShapeType="1"/>
          </p:cNvSpPr>
          <p:nvPr/>
        </p:nvSpPr>
        <p:spPr bwMode="auto">
          <a:xfrm flipH="1">
            <a:off x="2584449" y="3193256"/>
            <a:ext cx="1828800" cy="609600"/>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855" name="Line 7"/>
          <p:cNvSpPr>
            <a:spLocks noChangeShapeType="1"/>
          </p:cNvSpPr>
          <p:nvPr/>
        </p:nvSpPr>
        <p:spPr bwMode="auto">
          <a:xfrm flipH="1">
            <a:off x="3140110" y="4263628"/>
            <a:ext cx="1524000" cy="609600"/>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2856" name="Line 8"/>
          <p:cNvSpPr>
            <a:spLocks noChangeShapeType="1"/>
          </p:cNvSpPr>
          <p:nvPr/>
        </p:nvSpPr>
        <p:spPr bwMode="auto">
          <a:xfrm flipH="1" flipV="1">
            <a:off x="2738176" y="5732584"/>
            <a:ext cx="2590800" cy="0"/>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文本框 11"/>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3. </a:t>
            </a:r>
            <a:r>
              <a:rPr lang="zh-CN" altLang="en-US" sz="3200" b="1" dirty="0">
                <a:solidFill>
                  <a:schemeClr val="accent1"/>
                </a:solidFill>
                <a:latin typeface="微软雅黑" panose="020B0503020204020204" pitchFamily="34" charset="-122"/>
                <a:ea typeface="微软雅黑" panose="020B0503020204020204" pitchFamily="34" charset="-122"/>
              </a:rPr>
              <a:t>部署图的组成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0231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462852"/>
                                        </p:tgtEl>
                                        <p:attrNameLst>
                                          <p:attrName>style.visibility</p:attrName>
                                        </p:attrNameLst>
                                      </p:cBhvr>
                                      <p:to>
                                        <p:strVal val="visible"/>
                                      </p:to>
                                    </p:set>
                                    <p:animEffect transition="in" filter="slide(fromLeft)">
                                      <p:cBhvr>
                                        <p:cTn id="7" dur="500"/>
                                        <p:tgtEl>
                                          <p:spTgt spid="462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462851"/>
                                        </p:tgtEl>
                                        <p:attrNameLst>
                                          <p:attrName>style.visibility</p:attrName>
                                        </p:attrNameLst>
                                      </p:cBhvr>
                                      <p:to>
                                        <p:strVal val="visible"/>
                                      </p:to>
                                    </p:set>
                                    <p:animEffect transition="in" filter="slide(fromRight)">
                                      <p:cBhvr>
                                        <p:cTn id="12" dur="500"/>
                                        <p:tgtEl>
                                          <p:spTgt spid="462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1D0F8AD-05F6-4858-AAF2-AA8FAD88CFF2}" type="slidenum">
              <a:rPr lang="zh-CN" altLang="en-US"/>
              <a:pPr/>
              <a:t>17</a:t>
            </a:fld>
            <a:endParaRPr lang="en-US" altLang="zh-CN"/>
          </a:p>
        </p:txBody>
      </p:sp>
      <p:pic>
        <p:nvPicPr>
          <p:cNvPr id="463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0277" y="834160"/>
            <a:ext cx="3387132" cy="370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3876" name="Rectangle 4"/>
          <p:cNvSpPr>
            <a:spLocks noGrp="1" noChangeArrowheads="1"/>
          </p:cNvSpPr>
          <p:nvPr>
            <p:ph type="body" idx="1"/>
          </p:nvPr>
        </p:nvSpPr>
        <p:spPr>
          <a:xfrm>
            <a:off x="442129" y="1160585"/>
            <a:ext cx="7817616" cy="4876800"/>
          </a:xfrm>
        </p:spPr>
        <p:txBody>
          <a:bodyPr/>
          <a:lstStyle/>
          <a:p>
            <a:pPr>
              <a:lnSpc>
                <a:spcPct val="90000"/>
              </a:lnSpc>
            </a:pPr>
            <a:r>
              <a:rPr kumimoji="1" lang="zh-CN" altLang="en-US" sz="2600" b="1" dirty="0">
                <a:latin typeface="华文楷体" panose="02010600040101010101" pitchFamily="2" charset="-122"/>
                <a:ea typeface="华文楷体" panose="02010600040101010101" pitchFamily="2" charset="-122"/>
              </a:rPr>
              <a:t>用扩充机制进行修饰</a:t>
            </a:r>
          </a:p>
          <a:p>
            <a:pPr lvl="1">
              <a:lnSpc>
                <a:spcPct val="90000"/>
              </a:lnSpc>
            </a:pPr>
            <a:r>
              <a:rPr kumimoji="1" lang="en-US" altLang="zh-CN" sz="2600" b="1" dirty="0">
                <a:latin typeface="华文楷体" panose="02010600040101010101" pitchFamily="2" charset="-122"/>
                <a:ea typeface="华文楷体" panose="02010600040101010101" pitchFamily="2" charset="-122"/>
              </a:rPr>
              <a:t>ROSE(</a:t>
            </a:r>
            <a:r>
              <a:rPr kumimoji="1" lang="zh-CN" altLang="en-US" sz="2600" b="1" dirty="0">
                <a:latin typeface="华文楷体" panose="02010600040101010101" pitchFamily="2" charset="-122"/>
                <a:ea typeface="华文楷体" panose="02010600040101010101" pitchFamily="2" charset="-122"/>
              </a:rPr>
              <a:t>图：</a:t>
            </a:r>
            <a:r>
              <a:rPr kumimoji="1" lang="en-US" altLang="zh-CN" sz="2600" b="1" dirty="0">
                <a:latin typeface="华文楷体" panose="02010600040101010101" pitchFamily="2" charset="-122"/>
                <a:ea typeface="华文楷体" panose="02010600040101010101" pitchFamily="2" charset="-122"/>
              </a:rPr>
              <a:t>specification… , diagram ...)</a:t>
            </a:r>
          </a:p>
          <a:p>
            <a:pPr lvl="2">
              <a:lnSpc>
                <a:spcPct val="90000"/>
              </a:lnSpc>
              <a:buClr>
                <a:schemeClr val="accent1"/>
              </a:buClr>
              <a:buFont typeface="Wingdings" panose="05000000000000000000" pitchFamily="2" charset="2"/>
              <a:buChar char="§"/>
            </a:pPr>
            <a:r>
              <a:rPr kumimoji="1" lang="en-US" altLang="zh-CN" sz="2600" b="1" dirty="0">
                <a:solidFill>
                  <a:srgbClr val="FF3300"/>
                </a:solidFill>
                <a:latin typeface="华文楷体" panose="02010600040101010101" pitchFamily="2" charset="-122"/>
                <a:ea typeface="华文楷体" panose="02010600040101010101" pitchFamily="2" charset="-122"/>
              </a:rPr>
              <a:t>Scheduling(</a:t>
            </a:r>
            <a:r>
              <a:rPr kumimoji="1" lang="zh-CN" altLang="en-US" sz="2600" b="1" dirty="0">
                <a:solidFill>
                  <a:srgbClr val="FF3300"/>
                </a:solidFill>
                <a:latin typeface="华文楷体" panose="02010600040101010101" pitchFamily="2" charset="-122"/>
                <a:ea typeface="华文楷体" panose="02010600040101010101" pitchFamily="2" charset="-122"/>
              </a:rPr>
              <a:t>调度</a:t>
            </a:r>
            <a:r>
              <a:rPr kumimoji="1" lang="en-US" altLang="zh-CN" sz="2600" b="1" dirty="0">
                <a:solidFill>
                  <a:srgbClr val="FF3300"/>
                </a:solidFill>
                <a:latin typeface="华文楷体" panose="02010600040101010101" pitchFamily="2" charset="-122"/>
                <a:ea typeface="华文楷体" panose="02010600040101010101" pitchFamily="2" charset="-122"/>
              </a:rPr>
              <a:t>)</a:t>
            </a:r>
            <a:br>
              <a:rPr kumimoji="1" lang="en-US" altLang="zh-CN" sz="2600" b="1" dirty="0">
                <a:solidFill>
                  <a:srgbClr val="FF3300"/>
                </a:solidFill>
                <a:latin typeface="华文楷体" panose="02010600040101010101" pitchFamily="2" charset="-122"/>
                <a:ea typeface="华文楷体" panose="02010600040101010101" pitchFamily="2" charset="-122"/>
              </a:rPr>
            </a:br>
            <a:r>
              <a:rPr kumimoji="1" lang="en-US" altLang="zh-CN" sz="2600" b="1" dirty="0">
                <a:latin typeface="华文楷体" panose="02010600040101010101" pitchFamily="2" charset="-122"/>
                <a:ea typeface="华文楷体" panose="02010600040101010101" pitchFamily="2" charset="-122"/>
              </a:rPr>
              <a:t>- </a:t>
            </a:r>
            <a:r>
              <a:rPr kumimoji="1" lang="zh-CN" altLang="en-US" sz="2600" b="1" dirty="0">
                <a:latin typeface="华文楷体" panose="02010600040101010101" pitchFamily="2" charset="-122"/>
                <a:ea typeface="华文楷体" panose="02010600040101010101" pitchFamily="2" charset="-122"/>
              </a:rPr>
              <a:t>描述了进程在该设备中的调度类型</a:t>
            </a:r>
            <a:r>
              <a:rPr kumimoji="1" lang="en-US" altLang="zh-CN" sz="2600" b="1" dirty="0">
                <a:latin typeface="华文楷体" panose="02010600040101010101" pitchFamily="2" charset="-122"/>
                <a:ea typeface="华文楷体" panose="02010600040101010101" pitchFamily="2" charset="-122"/>
              </a:rPr>
              <a:t>. </a:t>
            </a:r>
            <a:r>
              <a:rPr kumimoji="1" lang="en-US" altLang="zh-CN" sz="2600" b="1" dirty="0">
                <a:solidFill>
                  <a:srgbClr val="FF3300"/>
                </a:solidFill>
                <a:latin typeface="华文楷体" panose="02010600040101010101" pitchFamily="2" charset="-122"/>
                <a:ea typeface="华文楷体" panose="02010600040101010101" pitchFamily="2" charset="-122"/>
              </a:rPr>
              <a:t/>
            </a:r>
            <a:br>
              <a:rPr kumimoji="1" lang="en-US" altLang="zh-CN" sz="2600" b="1" dirty="0">
                <a:solidFill>
                  <a:srgbClr val="FF3300"/>
                </a:solidFill>
                <a:latin typeface="华文楷体" panose="02010600040101010101" pitchFamily="2" charset="-122"/>
                <a:ea typeface="华文楷体" panose="02010600040101010101" pitchFamily="2" charset="-122"/>
              </a:rPr>
            </a:br>
            <a:r>
              <a:rPr kumimoji="1" lang="en-US" altLang="zh-CN" sz="2600" b="1" dirty="0">
                <a:solidFill>
                  <a:srgbClr val="FF3300"/>
                </a:solidFill>
                <a:latin typeface="华文楷体" panose="02010600040101010101" pitchFamily="2" charset="-122"/>
                <a:ea typeface="华文楷体" panose="02010600040101010101" pitchFamily="2" charset="-122"/>
              </a:rPr>
              <a:t>     * Preemptive: </a:t>
            </a:r>
            <a:r>
              <a:rPr kumimoji="1" lang="zh-CN" altLang="en-US" sz="2600" b="1" dirty="0">
                <a:solidFill>
                  <a:srgbClr val="FF3300"/>
                </a:solidFill>
                <a:latin typeface="华文楷体" panose="02010600040101010101" pitchFamily="2" charset="-122"/>
                <a:ea typeface="华文楷体" panose="02010600040101010101" pitchFamily="2" charset="-122"/>
              </a:rPr>
              <a:t>高优先级进程</a:t>
            </a:r>
            <a:r>
              <a:rPr kumimoji="1" lang="en-US" altLang="zh-CN" sz="2600" b="1" dirty="0">
                <a:latin typeface="华文楷体" panose="02010600040101010101" pitchFamily="2" charset="-122"/>
                <a:ea typeface="华文楷体" panose="02010600040101010101" pitchFamily="2" charset="-122"/>
              </a:rPr>
              <a:t>,</a:t>
            </a:r>
            <a:r>
              <a:rPr kumimoji="1" lang="zh-CN" altLang="en-US" sz="2600" b="1" dirty="0">
                <a:latin typeface="华文楷体" panose="02010600040101010101" pitchFamily="2" charset="-122"/>
                <a:ea typeface="华文楷体" panose="02010600040101010101" pitchFamily="2" charset="-122"/>
              </a:rPr>
              <a:t>可对低优先级进程进行抢占</a:t>
            </a:r>
            <a:r>
              <a:rPr kumimoji="1" lang="en-US" altLang="zh-CN" sz="2600" b="1" dirty="0">
                <a:latin typeface="华文楷体" panose="02010600040101010101" pitchFamily="2" charset="-122"/>
                <a:ea typeface="华文楷体" panose="02010600040101010101" pitchFamily="2" charset="-122"/>
              </a:rPr>
              <a:t>.</a:t>
            </a:r>
            <a:r>
              <a:rPr kumimoji="1" lang="zh-CN" altLang="en-US" sz="2600" b="1" dirty="0">
                <a:latin typeface="华文楷体" panose="02010600040101010101" pitchFamily="2" charset="-122"/>
                <a:ea typeface="华文楷体" panose="02010600040101010101" pitchFamily="2" charset="-122"/>
              </a:rPr>
              <a:t>当优先级相同时</a:t>
            </a:r>
            <a:r>
              <a:rPr kumimoji="1" lang="en-US" altLang="zh-CN" sz="2600" b="1" dirty="0">
                <a:latin typeface="华文楷体" panose="02010600040101010101" pitchFamily="2" charset="-122"/>
                <a:ea typeface="华文楷体" panose="02010600040101010101" pitchFamily="2" charset="-122"/>
              </a:rPr>
              <a:t>,</a:t>
            </a:r>
            <a:r>
              <a:rPr kumimoji="1" lang="zh-CN" altLang="en-US" sz="2600" b="1" dirty="0">
                <a:latin typeface="华文楷体" panose="02010600040101010101" pitchFamily="2" charset="-122"/>
                <a:ea typeface="华文楷体" panose="02010600040101010101" pitchFamily="2" charset="-122"/>
              </a:rPr>
              <a:t>按时间片轮流执行</a:t>
            </a:r>
            <a:r>
              <a:rPr kumimoji="1" lang="en-US" altLang="zh-CN" sz="2600" b="1" dirty="0">
                <a:latin typeface="华文楷体" panose="02010600040101010101" pitchFamily="2" charset="-122"/>
                <a:ea typeface="华文楷体" panose="02010600040101010101" pitchFamily="2" charset="-122"/>
              </a:rPr>
              <a:t>.</a:t>
            </a:r>
          </a:p>
          <a:p>
            <a:pPr lvl="3">
              <a:lnSpc>
                <a:spcPct val="90000"/>
              </a:lnSpc>
              <a:buClr>
                <a:schemeClr val="accent1"/>
              </a:buClr>
              <a:buFont typeface="Wingdings" panose="05000000000000000000" pitchFamily="2" charset="2"/>
              <a:buChar char="§"/>
            </a:pPr>
            <a:r>
              <a:rPr kumimoji="1" lang="en-US" altLang="zh-CN" sz="2600" b="1" dirty="0">
                <a:solidFill>
                  <a:srgbClr val="FF3300"/>
                </a:solidFill>
                <a:latin typeface="华文楷体" panose="02010600040101010101" pitchFamily="2" charset="-122"/>
                <a:ea typeface="华文楷体" panose="02010600040101010101" pitchFamily="2" charset="-122"/>
              </a:rPr>
              <a:t>*Non preemptive:</a:t>
            </a:r>
            <a:r>
              <a:rPr kumimoji="1" lang="zh-CN" altLang="en-US" sz="2600" b="1" dirty="0">
                <a:solidFill>
                  <a:srgbClr val="FF3300"/>
                </a:solidFill>
                <a:latin typeface="华文楷体" panose="02010600040101010101" pitchFamily="2" charset="-122"/>
                <a:ea typeface="华文楷体" panose="02010600040101010101" pitchFamily="2" charset="-122"/>
              </a:rPr>
              <a:t>非抢占式</a:t>
            </a:r>
            <a:r>
              <a:rPr kumimoji="1" lang="en-US" altLang="zh-CN" sz="2600" b="1" dirty="0">
                <a:solidFill>
                  <a:srgbClr val="FF3300"/>
                </a:solidFill>
                <a:latin typeface="华文楷体" panose="02010600040101010101" pitchFamily="2" charset="-122"/>
                <a:ea typeface="华文楷体" panose="02010600040101010101" pitchFamily="2" charset="-122"/>
              </a:rPr>
              <a:t>.</a:t>
            </a:r>
          </a:p>
          <a:p>
            <a:pPr lvl="3">
              <a:lnSpc>
                <a:spcPct val="90000"/>
              </a:lnSpc>
              <a:buClr>
                <a:schemeClr val="accent1"/>
              </a:buClr>
              <a:buFont typeface="Wingdings" panose="05000000000000000000" pitchFamily="2" charset="2"/>
              <a:buChar char="§"/>
            </a:pPr>
            <a:r>
              <a:rPr kumimoji="1" lang="en-US" altLang="zh-CN" sz="2600" b="1" dirty="0">
                <a:solidFill>
                  <a:srgbClr val="FF3300"/>
                </a:solidFill>
                <a:latin typeface="华文楷体" panose="02010600040101010101" pitchFamily="2" charset="-122"/>
                <a:ea typeface="华文楷体" panose="02010600040101010101" pitchFamily="2" charset="-122"/>
              </a:rPr>
              <a:t>* Cyclic:</a:t>
            </a:r>
            <a:r>
              <a:rPr kumimoji="1" lang="zh-CN" altLang="en-US" sz="2600" b="1" dirty="0">
                <a:solidFill>
                  <a:srgbClr val="FF3300"/>
                </a:solidFill>
                <a:latin typeface="华文楷体" panose="02010600040101010101" pitchFamily="2" charset="-122"/>
                <a:ea typeface="华文楷体" panose="02010600040101010101" pitchFamily="2" charset="-122"/>
              </a:rPr>
              <a:t>循环的</a:t>
            </a:r>
            <a:r>
              <a:rPr kumimoji="1" lang="en-US" altLang="zh-CN" sz="2600" b="1" dirty="0">
                <a:solidFill>
                  <a:srgbClr val="FF3300"/>
                </a:solidFill>
                <a:latin typeface="华文楷体" panose="02010600040101010101" pitchFamily="2" charset="-122"/>
                <a:ea typeface="华文楷体" panose="02010600040101010101" pitchFamily="2" charset="-122"/>
              </a:rPr>
              <a:t>,</a:t>
            </a:r>
            <a:r>
              <a:rPr kumimoji="1" lang="zh-CN" altLang="en-US" sz="2600" b="1" dirty="0">
                <a:latin typeface="华文楷体" panose="02010600040101010101" pitchFamily="2" charset="-122"/>
                <a:ea typeface="华文楷体" panose="02010600040101010101" pitchFamily="2" charset="-122"/>
              </a:rPr>
              <a:t>控制从一个进程传递到另一个进程</a:t>
            </a:r>
            <a:r>
              <a:rPr kumimoji="1" lang="en-US" altLang="zh-CN" sz="2600" b="1" dirty="0">
                <a:latin typeface="华文楷体" panose="02010600040101010101" pitchFamily="2" charset="-122"/>
                <a:ea typeface="华文楷体" panose="02010600040101010101" pitchFamily="2" charset="-122"/>
              </a:rPr>
              <a:t>,</a:t>
            </a:r>
            <a:r>
              <a:rPr kumimoji="1" lang="zh-CN" altLang="en-US" sz="2600" b="1" dirty="0">
                <a:latin typeface="华文楷体" panose="02010600040101010101" pitchFamily="2" charset="-122"/>
                <a:ea typeface="华文楷体" panose="02010600040101010101" pitchFamily="2" charset="-122"/>
              </a:rPr>
              <a:t>每一个进程都有一个固定的执行时间</a:t>
            </a:r>
            <a:r>
              <a:rPr kumimoji="1" lang="en-US" altLang="zh-CN" sz="2600" b="1" dirty="0">
                <a:latin typeface="华文楷体" panose="02010600040101010101" pitchFamily="2" charset="-122"/>
                <a:ea typeface="华文楷体" panose="02010600040101010101" pitchFamily="2" charset="-122"/>
              </a:rPr>
              <a:t>. </a:t>
            </a:r>
          </a:p>
          <a:p>
            <a:pPr lvl="3">
              <a:lnSpc>
                <a:spcPct val="90000"/>
              </a:lnSpc>
              <a:buClr>
                <a:schemeClr val="accent1"/>
              </a:buClr>
              <a:buFont typeface="Wingdings" panose="05000000000000000000" pitchFamily="2" charset="2"/>
              <a:buChar char="§"/>
            </a:pPr>
            <a:r>
              <a:rPr kumimoji="1" lang="en-US" altLang="zh-CN" sz="2600" b="1" dirty="0">
                <a:solidFill>
                  <a:srgbClr val="FF3300"/>
                </a:solidFill>
                <a:latin typeface="华文楷体" panose="02010600040101010101" pitchFamily="2" charset="-122"/>
                <a:ea typeface="华文楷体" panose="02010600040101010101" pitchFamily="2" charset="-122"/>
              </a:rPr>
              <a:t>* Executive:</a:t>
            </a:r>
            <a:r>
              <a:rPr kumimoji="1" lang="zh-CN" altLang="en-US" sz="2600" b="1" dirty="0">
                <a:latin typeface="华文楷体" panose="02010600040101010101" pitchFamily="2" charset="-122"/>
                <a:ea typeface="华文楷体" panose="02010600040101010101" pitchFamily="2" charset="-122"/>
              </a:rPr>
              <a:t>由算法控制进程的调度</a:t>
            </a:r>
            <a:r>
              <a:rPr kumimoji="1" lang="en-US" altLang="zh-CN" sz="2600" b="1" dirty="0">
                <a:latin typeface="华文楷体" panose="02010600040101010101" pitchFamily="2" charset="-122"/>
                <a:ea typeface="华文楷体" panose="02010600040101010101" pitchFamily="2" charset="-122"/>
              </a:rPr>
              <a:t>.</a:t>
            </a:r>
          </a:p>
          <a:p>
            <a:pPr lvl="3">
              <a:lnSpc>
                <a:spcPct val="90000"/>
              </a:lnSpc>
              <a:buClr>
                <a:schemeClr val="accent1"/>
              </a:buClr>
              <a:buFont typeface="Wingdings" panose="05000000000000000000" pitchFamily="2" charset="2"/>
              <a:buChar char="§"/>
            </a:pPr>
            <a:r>
              <a:rPr kumimoji="1" lang="en-US" altLang="zh-CN" sz="2600" b="1" dirty="0">
                <a:solidFill>
                  <a:srgbClr val="FF3300"/>
                </a:solidFill>
                <a:latin typeface="华文楷体" panose="02010600040101010101" pitchFamily="2" charset="-122"/>
                <a:ea typeface="华文楷体" panose="02010600040101010101" pitchFamily="2" charset="-122"/>
              </a:rPr>
              <a:t> * Manual:</a:t>
            </a:r>
            <a:r>
              <a:rPr kumimoji="1" lang="zh-CN" altLang="en-US" sz="2600" b="1" dirty="0">
                <a:latin typeface="华文楷体" panose="02010600040101010101" pitchFamily="2" charset="-122"/>
                <a:ea typeface="华文楷体" panose="02010600040101010101" pitchFamily="2" charset="-122"/>
              </a:rPr>
              <a:t>进程用系统外的用户手工调度</a:t>
            </a:r>
            <a:r>
              <a:rPr kumimoji="1" lang="en-US" altLang="zh-CN" sz="2600" b="1" dirty="0">
                <a:latin typeface="华文楷体" panose="02010600040101010101" pitchFamily="2" charset="-122"/>
                <a:ea typeface="华文楷体" panose="02010600040101010101" pitchFamily="2" charset="-122"/>
              </a:rPr>
              <a:t>.</a:t>
            </a:r>
          </a:p>
        </p:txBody>
      </p:sp>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3. </a:t>
            </a:r>
            <a:r>
              <a:rPr lang="zh-CN" altLang="en-US" sz="3200" b="1" dirty="0">
                <a:solidFill>
                  <a:schemeClr val="accent1"/>
                </a:solidFill>
                <a:latin typeface="微软雅黑" panose="020B0503020204020204" pitchFamily="34" charset="-122"/>
                <a:ea typeface="微软雅黑" panose="020B0503020204020204" pitchFamily="34" charset="-122"/>
              </a:rPr>
              <a:t>部署图的组成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0985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463874"/>
                                        </p:tgtEl>
                                        <p:attrNameLst>
                                          <p:attrName>style.visibility</p:attrName>
                                        </p:attrNameLst>
                                      </p:cBhvr>
                                      <p:to>
                                        <p:strVal val="visible"/>
                                      </p:to>
                                    </p:set>
                                    <p:animEffect transition="in" filter="slide(fromLeft)">
                                      <p:cBhvr>
                                        <p:cTn id="7" dur="500"/>
                                        <p:tgtEl>
                                          <p:spTgt spid="463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879FED4-23B9-4180-B555-A840EBDA3167}" type="slidenum">
              <a:rPr lang="zh-CN" altLang="en-US"/>
              <a:pPr/>
              <a:t>18</a:t>
            </a:fld>
            <a:endParaRPr lang="en-US" altLang="zh-CN"/>
          </a:p>
        </p:txBody>
      </p:sp>
      <p:sp>
        <p:nvSpPr>
          <p:cNvPr id="464898" name="Rectangle 2"/>
          <p:cNvSpPr>
            <a:spLocks noGrp="1" noChangeArrowheads="1"/>
          </p:cNvSpPr>
          <p:nvPr>
            <p:ph type="body" idx="1"/>
          </p:nvPr>
        </p:nvSpPr>
        <p:spPr>
          <a:xfrm>
            <a:off x="475010" y="1104779"/>
            <a:ext cx="10878789" cy="5256212"/>
          </a:xfrm>
        </p:spPr>
        <p:txBody>
          <a:bodyPr/>
          <a:lstStyle/>
          <a:p>
            <a:pPr>
              <a:lnSpc>
                <a:spcPct val="100000"/>
              </a:lnSpc>
            </a:pPr>
            <a:r>
              <a:rPr kumimoji="1" lang="zh-CN" altLang="zh-CN" sz="2400" b="1" dirty="0">
                <a:latin typeface="华文楷体" panose="02010600040101010101" pitchFamily="2" charset="-122"/>
                <a:ea typeface="华文楷体" panose="02010600040101010101" pitchFamily="2" charset="-122"/>
              </a:rPr>
              <a:t>节点的概念</a:t>
            </a:r>
          </a:p>
          <a:p>
            <a:pPr lvl="1">
              <a:lnSpc>
                <a:spcPct val="100000"/>
              </a:lnSpc>
            </a:pPr>
            <a:r>
              <a:rPr kumimoji="1" lang="zh-CN" altLang="en-US" b="1" dirty="0">
                <a:solidFill>
                  <a:srgbClr val="FF3300"/>
                </a:solidFill>
                <a:latin typeface="华文楷体" panose="02010600040101010101" pitchFamily="2" charset="-122"/>
                <a:ea typeface="华文楷体" panose="02010600040101010101" pitchFamily="2" charset="-122"/>
              </a:rPr>
              <a:t>节点和组件</a:t>
            </a:r>
          </a:p>
          <a:p>
            <a:pPr lvl="2">
              <a:lnSpc>
                <a:spcPct val="10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共性：</a:t>
            </a:r>
          </a:p>
          <a:p>
            <a:pPr lvl="3">
              <a:lnSpc>
                <a:spcPct val="10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都是分类符</a:t>
            </a:r>
            <a:r>
              <a:rPr kumimoji="1" lang="en-US" altLang="zh-CN" sz="2400" b="1" dirty="0">
                <a:latin typeface="华文楷体" panose="02010600040101010101" pitchFamily="2" charset="-122"/>
                <a:ea typeface="华文楷体" panose="02010600040101010101" pitchFamily="2" charset="-122"/>
              </a:rPr>
              <a:t>(</a:t>
            </a:r>
            <a:r>
              <a:rPr kumimoji="1" lang="en-US" altLang="zh-CN" sz="2400" b="1" dirty="0" err="1">
                <a:latin typeface="华文楷体" panose="02010600040101010101" pitchFamily="2" charset="-122"/>
                <a:ea typeface="华文楷体" panose="02010600040101010101" pitchFamily="2" charset="-122"/>
              </a:rPr>
              <a:t>classifer</a:t>
            </a:r>
            <a:r>
              <a:rPr kumimoji="1" lang="en-US" altLang="zh-CN" sz="2400" b="1" dirty="0">
                <a:latin typeface="华文楷体" panose="02010600040101010101" pitchFamily="2" charset="-122"/>
                <a:ea typeface="华文楷体" panose="02010600040101010101" pitchFamily="2" charset="-122"/>
              </a:rPr>
              <a:t>)   </a:t>
            </a:r>
          </a:p>
          <a:p>
            <a:pPr lvl="4">
              <a:lnSpc>
                <a:spcPct val="10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可以有实例</a:t>
            </a:r>
          </a:p>
          <a:p>
            <a:pPr lvl="4">
              <a:lnSpc>
                <a:spcPct val="10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可以为其指定属性和操作</a:t>
            </a:r>
            <a:br>
              <a:rPr kumimoji="1" lang="zh-CN" altLang="en-US" sz="2400" b="1" dirty="0">
                <a:latin typeface="华文楷体" panose="02010600040101010101" pitchFamily="2" charset="-122"/>
                <a:ea typeface="华文楷体" panose="02010600040101010101" pitchFamily="2" charset="-122"/>
              </a:rPr>
            </a:br>
            <a:r>
              <a:rPr kumimoji="1" lang="en-US" altLang="zh-CN" sz="2400" b="1" dirty="0">
                <a:latin typeface="华文楷体" panose="02010600040101010101" pitchFamily="2" charset="-122"/>
                <a:ea typeface="华文楷体" panose="02010600040101010101" pitchFamily="2" charset="-122"/>
              </a:rPr>
              <a:t>- e.g.:</a:t>
            </a:r>
            <a:r>
              <a:rPr kumimoji="1" lang="zh-CN" altLang="zh-CN" sz="2400" b="1" dirty="0">
                <a:latin typeface="华文楷体" panose="02010600040101010101" pitchFamily="2" charset="-122"/>
                <a:ea typeface="华文楷体" panose="02010600040101010101" pitchFamily="2" charset="-122"/>
              </a:rPr>
              <a:t>属性</a:t>
            </a:r>
            <a:r>
              <a:rPr kumimoji="1" lang="zh-CN" altLang="en-US" sz="2400" b="1" dirty="0">
                <a:latin typeface="华文楷体" panose="02010600040101010101" pitchFamily="2" charset="-122"/>
                <a:ea typeface="华文楷体" panose="02010600040101010101" pitchFamily="2" charset="-122"/>
              </a:rPr>
              <a:t>:</a:t>
            </a:r>
            <a:r>
              <a:rPr kumimoji="1" lang="zh-CN" altLang="zh-CN" sz="2400" b="1" dirty="0">
                <a:latin typeface="华文楷体" panose="02010600040101010101" pitchFamily="2" charset="-122"/>
                <a:ea typeface="华文楷体" panose="02010600040101010101" pitchFamily="2" charset="-122"/>
              </a:rPr>
              <a:t>描述</a:t>
            </a:r>
            <a:r>
              <a:rPr kumimoji="1" lang="zh-CN" altLang="en-US" sz="2400" b="1" dirty="0">
                <a:latin typeface="华文楷体" panose="02010600040101010101" pitchFamily="2" charset="-122"/>
                <a:ea typeface="华文楷体" panose="02010600040101010101" pitchFamily="2" charset="-122"/>
              </a:rPr>
              <a:t>节点的内存、处理器速度</a:t>
            </a:r>
            <a:r>
              <a:rPr kumimoji="1" lang="en-US" altLang="zh-CN" sz="2400" b="1" dirty="0">
                <a:latin typeface="华文楷体" panose="02010600040101010101" pitchFamily="2" charset="-122"/>
                <a:ea typeface="华文楷体" panose="02010600040101010101" pitchFamily="2" charset="-122"/>
              </a:rPr>
              <a:t/>
            </a:r>
            <a:br>
              <a:rPr kumimoji="1" lang="en-US" altLang="zh-CN" sz="2400" b="1" dirty="0">
                <a:latin typeface="华文楷体" panose="02010600040101010101" pitchFamily="2" charset="-122"/>
                <a:ea typeface="华文楷体" panose="02010600040101010101" pitchFamily="2" charset="-122"/>
              </a:rPr>
            </a:br>
            <a:r>
              <a:rPr kumimoji="1" lang="en-US" altLang="zh-CN" sz="2400" b="1" dirty="0">
                <a:latin typeface="华文楷体" panose="02010600040101010101" pitchFamily="2" charset="-122"/>
                <a:ea typeface="华文楷体" panose="02010600040101010101" pitchFamily="2" charset="-122"/>
              </a:rPr>
              <a:t>- e.g.:</a:t>
            </a:r>
            <a:r>
              <a:rPr kumimoji="1" lang="zh-CN" altLang="en-US" sz="2400" b="1" dirty="0">
                <a:latin typeface="华文楷体" panose="02010600040101010101" pitchFamily="2" charset="-122"/>
                <a:ea typeface="华文楷体" panose="02010600040101010101" pitchFamily="2" charset="-122"/>
              </a:rPr>
              <a:t>操作</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节点的动态行为</a:t>
            </a:r>
            <a:r>
              <a:rPr kumimoji="1" lang="en-US" altLang="zh-CN" sz="2400" b="1" dirty="0">
                <a:latin typeface="华文楷体" panose="02010600040101010101" pitchFamily="2" charset="-122"/>
                <a:ea typeface="华文楷体" panose="02010600040101010101" pitchFamily="2" charset="-122"/>
              </a:rPr>
              <a:t>:</a:t>
            </a:r>
            <a:r>
              <a:rPr kumimoji="1" lang="en-US" altLang="zh-CN" sz="2400" b="1" dirty="0" err="1">
                <a:latin typeface="华文楷体" panose="02010600040101010101" pitchFamily="2" charset="-122"/>
                <a:ea typeface="华文楷体" panose="02010600040101010101" pitchFamily="2" charset="-122"/>
              </a:rPr>
              <a:t>TurnOn</a:t>
            </a:r>
            <a:r>
              <a:rPr kumimoji="1" lang="en-US" altLang="zh-CN" sz="2400" b="1" dirty="0">
                <a:latin typeface="华文楷体" panose="02010600040101010101" pitchFamily="2" charset="-122"/>
                <a:ea typeface="华文楷体" panose="02010600040101010101" pitchFamily="2" charset="-122"/>
              </a:rPr>
              <a:t>, </a:t>
            </a:r>
            <a:r>
              <a:rPr kumimoji="1" lang="en-US" altLang="zh-CN" sz="2400" b="1" dirty="0" err="1">
                <a:latin typeface="华文楷体" panose="02010600040101010101" pitchFamily="2" charset="-122"/>
                <a:ea typeface="华文楷体" panose="02010600040101010101" pitchFamily="2" charset="-122"/>
              </a:rPr>
              <a:t>TurnOff</a:t>
            </a:r>
            <a:r>
              <a:rPr kumimoji="1" lang="en-US" altLang="zh-CN" sz="2400" b="1" dirty="0">
                <a:latin typeface="华文楷体" panose="02010600040101010101" pitchFamily="2" charset="-122"/>
                <a:ea typeface="华文楷体" panose="02010600040101010101" pitchFamily="2" charset="-122"/>
              </a:rPr>
              <a:t>, </a:t>
            </a:r>
            <a:r>
              <a:rPr kumimoji="1" lang="en-US" altLang="zh-CN" sz="2400" b="1" dirty="0" err="1" smtClean="0">
                <a:latin typeface="华文楷体" panose="02010600040101010101" pitchFamily="2" charset="-122"/>
                <a:ea typeface="华文楷体" panose="02010600040101010101" pitchFamily="2" charset="-122"/>
              </a:rPr>
              <a:t>Suspand</a:t>
            </a:r>
            <a:r>
              <a:rPr kumimoji="1" lang="en-US" altLang="zh-CN" sz="2400" b="1" dirty="0">
                <a:latin typeface="华文楷体" panose="02010600040101010101" pitchFamily="2" charset="-122"/>
                <a:ea typeface="华文楷体" panose="02010600040101010101" pitchFamily="2" charset="-122"/>
              </a:rPr>
              <a:t>, …</a:t>
            </a:r>
            <a:br>
              <a:rPr kumimoji="1" lang="en-US" altLang="zh-CN" sz="2400" b="1" dirty="0">
                <a:latin typeface="华文楷体" panose="02010600040101010101" pitchFamily="2" charset="-122"/>
                <a:ea typeface="华文楷体" panose="02010600040101010101" pitchFamily="2" charset="-122"/>
              </a:rPr>
            </a:br>
            <a:r>
              <a:rPr kumimoji="1" lang="en-US" altLang="zh-CN" sz="2400" b="1" dirty="0">
                <a:latin typeface="华文楷体" panose="02010600040101010101" pitchFamily="2" charset="-122"/>
                <a:ea typeface="华文楷体" panose="02010600040101010101" pitchFamily="2" charset="-122"/>
              </a:rPr>
              <a:t>- </a:t>
            </a:r>
            <a:r>
              <a:rPr kumimoji="1" lang="zh-CN" altLang="en-US" sz="2400" b="1" dirty="0">
                <a:latin typeface="华文楷体" panose="02010600040101010101" pitchFamily="2" charset="-122"/>
                <a:ea typeface="华文楷体" panose="02010600040101010101" pitchFamily="2" charset="-122"/>
              </a:rPr>
              <a:t>图</a:t>
            </a:r>
            <a:r>
              <a:rPr kumimoji="1" lang="en-US" altLang="zh-CN" sz="2400" b="1" dirty="0">
                <a:latin typeface="华文楷体" panose="02010600040101010101" pitchFamily="2" charset="-122"/>
                <a:ea typeface="华文楷体" panose="02010600040101010101" pitchFamily="2" charset="-122"/>
              </a:rPr>
              <a:t>...</a:t>
            </a:r>
          </a:p>
          <a:p>
            <a:pPr lvl="3">
              <a:lnSpc>
                <a:spcPct val="10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都可以通过关系互相连接</a:t>
            </a:r>
          </a:p>
          <a:p>
            <a:pPr lvl="4">
              <a:lnSpc>
                <a:spcPct val="10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关联 </a:t>
            </a:r>
            <a:r>
              <a:rPr kumimoji="1" lang="en-US" altLang="zh-CN" sz="2400" b="1" dirty="0">
                <a:latin typeface="华文楷体" panose="02010600040101010101" pitchFamily="2" charset="-122"/>
                <a:ea typeface="华文楷体" panose="02010600040101010101" pitchFamily="2" charset="-122"/>
              </a:rPr>
              <a:t>/ </a:t>
            </a:r>
            <a:r>
              <a:rPr kumimoji="1" lang="zh-CN" altLang="en-US" sz="2400" b="1" dirty="0">
                <a:latin typeface="华文楷体" panose="02010600040101010101" pitchFamily="2" charset="-122"/>
                <a:ea typeface="华文楷体" panose="02010600040101010101" pitchFamily="2" charset="-122"/>
              </a:rPr>
              <a:t>依赖 </a:t>
            </a:r>
            <a:r>
              <a:rPr kumimoji="1" lang="en-US" altLang="zh-CN" sz="2400" b="1" dirty="0">
                <a:latin typeface="华文楷体" panose="02010600040101010101" pitchFamily="2" charset="-122"/>
                <a:ea typeface="华文楷体" panose="02010600040101010101" pitchFamily="2" charset="-122"/>
              </a:rPr>
              <a:t>/ </a:t>
            </a:r>
            <a:r>
              <a:rPr kumimoji="1" lang="zh-CN" altLang="en-US" sz="2400" b="1" dirty="0">
                <a:latin typeface="华文楷体" panose="02010600040101010101" pitchFamily="2" charset="-122"/>
                <a:ea typeface="华文楷体" panose="02010600040101010101" pitchFamily="2" charset="-122"/>
              </a:rPr>
              <a:t>泛化</a:t>
            </a:r>
          </a:p>
          <a:p>
            <a:pPr lvl="3">
              <a:lnSpc>
                <a:spcPct val="10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都可以参与交互</a:t>
            </a:r>
          </a:p>
        </p:txBody>
      </p:sp>
      <p:graphicFrame>
        <p:nvGraphicFramePr>
          <p:cNvPr id="464899" name="Object 3"/>
          <p:cNvGraphicFramePr>
            <a:graphicFrameLocks noChangeAspect="1"/>
          </p:cNvGraphicFramePr>
          <p:nvPr/>
        </p:nvGraphicFramePr>
        <p:xfrm>
          <a:off x="6456363" y="836613"/>
          <a:ext cx="4032250" cy="2354262"/>
        </p:xfrm>
        <a:graphic>
          <a:graphicData uri="http://schemas.openxmlformats.org/presentationml/2006/ole">
            <mc:AlternateContent xmlns:mc="http://schemas.openxmlformats.org/markup-compatibility/2006">
              <mc:Choice xmlns:v="urn:schemas-microsoft-com:vml" Requires="v">
                <p:oleObj spid="_x0000_s12331" name="Image" r:id="rId3" imgW="11601836" imgH="5972467" progId="Photoshop.Image.5">
                  <p:embed/>
                </p:oleObj>
              </mc:Choice>
              <mc:Fallback>
                <p:oleObj name="Image" r:id="rId3" imgW="11601836" imgH="5972467" progId="Photoshop.Image.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363" y="836613"/>
                        <a:ext cx="4032250" cy="235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3. </a:t>
            </a:r>
            <a:r>
              <a:rPr lang="zh-CN" altLang="en-US" sz="3200" b="1" dirty="0">
                <a:solidFill>
                  <a:schemeClr val="accent1"/>
                </a:solidFill>
                <a:latin typeface="微软雅黑" panose="020B0503020204020204" pitchFamily="34" charset="-122"/>
                <a:ea typeface="微软雅黑" panose="020B0503020204020204" pitchFamily="34" charset="-122"/>
              </a:rPr>
              <a:t>部署图的组成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0860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64899"/>
                                        </p:tgtEl>
                                        <p:attrNameLst>
                                          <p:attrName>style.visibility</p:attrName>
                                        </p:attrNameLst>
                                      </p:cBhvr>
                                      <p:to>
                                        <p:strVal val="visible"/>
                                      </p:to>
                                    </p:set>
                                    <p:animEffect transition="in" filter="slide(fromBottom)">
                                      <p:cBhvr>
                                        <p:cTn id="7" dur="500"/>
                                        <p:tgtEl>
                                          <p:spTgt spid="464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EF459EC-8EAC-4CC3-A3DB-3A123203D83E}" type="slidenum">
              <a:rPr lang="zh-CN" altLang="en-US"/>
              <a:pPr/>
              <a:t>19</a:t>
            </a:fld>
            <a:endParaRPr lang="en-US" altLang="zh-CN"/>
          </a:p>
        </p:txBody>
      </p:sp>
      <p:sp>
        <p:nvSpPr>
          <p:cNvPr id="465923" name="Rectangle 3"/>
          <p:cNvSpPr>
            <a:spLocks noGrp="1" noChangeArrowheads="1"/>
          </p:cNvSpPr>
          <p:nvPr>
            <p:ph type="body" idx="1"/>
          </p:nvPr>
        </p:nvSpPr>
        <p:spPr>
          <a:xfrm>
            <a:off x="552661" y="1112192"/>
            <a:ext cx="10952702" cy="4351338"/>
          </a:xfrm>
        </p:spPr>
        <p:txBody>
          <a:bodyPr/>
          <a:lstStyle/>
          <a:p>
            <a:pPr>
              <a:lnSpc>
                <a:spcPct val="100000"/>
              </a:lnSpc>
              <a:buClr>
                <a:schemeClr val="hlink"/>
              </a:buClr>
              <a:buFont typeface="Wingdings" panose="05000000000000000000" pitchFamily="2" charset="2"/>
              <a:buChar char="v"/>
            </a:pPr>
            <a:r>
              <a:rPr kumimoji="1" lang="zh-CN" altLang="en-US" sz="2400" b="1" dirty="0">
                <a:latin typeface="华文楷体" panose="02010600040101010101" pitchFamily="2" charset="-122"/>
                <a:ea typeface="华文楷体" panose="02010600040101010101" pitchFamily="2" charset="-122"/>
              </a:rPr>
              <a:t>节点和组件</a:t>
            </a:r>
          </a:p>
          <a:p>
            <a:pPr lvl="1">
              <a:lnSpc>
                <a:spcPct val="100000"/>
              </a:lnSpc>
              <a:buClr>
                <a:schemeClr val="accent1"/>
              </a:buClr>
              <a:buFont typeface="Wingdings" panose="05000000000000000000" pitchFamily="2" charset="2"/>
              <a:buChar char="§"/>
            </a:pPr>
            <a:r>
              <a:rPr kumimoji="1" lang="zh-CN" altLang="en-US" b="1" dirty="0">
                <a:solidFill>
                  <a:srgbClr val="FF3300"/>
                </a:solidFill>
                <a:latin typeface="华文楷体" panose="02010600040101010101" pitchFamily="2" charset="-122"/>
                <a:ea typeface="华文楷体" panose="02010600040101010101" pitchFamily="2" charset="-122"/>
              </a:rPr>
              <a:t>区别</a:t>
            </a:r>
          </a:p>
          <a:p>
            <a:pPr lvl="2">
              <a:lnSpc>
                <a:spcPct val="100000"/>
              </a:lnSpc>
              <a:buClr>
                <a:schemeClr val="accent1"/>
              </a:buClr>
              <a:buFont typeface="Wingdings" panose="05000000000000000000" pitchFamily="2" charset="2"/>
              <a:buChar char="§"/>
            </a:pPr>
            <a:r>
              <a:rPr kumimoji="1" lang="en-US" altLang="zh-CN" sz="2400" b="1" dirty="0">
                <a:solidFill>
                  <a:srgbClr val="FF3300"/>
                </a:solidFill>
                <a:latin typeface="华文楷体" panose="02010600040101010101" pitchFamily="2" charset="-122"/>
                <a:ea typeface="华文楷体" panose="02010600040101010101" pitchFamily="2" charset="-122"/>
              </a:rPr>
              <a:t>1. </a:t>
            </a:r>
            <a:r>
              <a:rPr kumimoji="1" lang="zh-CN" altLang="en-US" sz="2400" b="1" dirty="0">
                <a:solidFill>
                  <a:srgbClr val="FF3300"/>
                </a:solidFill>
                <a:latin typeface="华文楷体" panose="02010600040101010101" pitchFamily="2" charset="-122"/>
                <a:ea typeface="华文楷体" panose="02010600040101010101" pitchFamily="2" charset="-122"/>
              </a:rPr>
              <a:t>组件用于参与系统的执行，节点执行组件的动态行为</a:t>
            </a:r>
          </a:p>
          <a:p>
            <a:pPr lvl="3">
              <a:lnSpc>
                <a:spcPct val="10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组件是指示节点执行动作的指令，指令由节点</a:t>
            </a:r>
            <a:r>
              <a:rPr kumimoji="1" lang="zh-CN" altLang="en-US" sz="2400" b="1" dirty="0" smtClean="0">
                <a:latin typeface="华文楷体" panose="02010600040101010101" pitchFamily="2" charset="-122"/>
                <a:ea typeface="华文楷体" panose="02010600040101010101" pitchFamily="2" charset="-122"/>
              </a:rPr>
              <a:t>执行</a:t>
            </a:r>
            <a:endParaRPr kumimoji="1" lang="en-US" altLang="zh-CN" sz="2400" b="1" dirty="0" smtClean="0">
              <a:latin typeface="华文楷体" panose="02010600040101010101" pitchFamily="2" charset="-122"/>
              <a:ea typeface="华文楷体" panose="02010600040101010101" pitchFamily="2" charset="-122"/>
            </a:endParaRPr>
          </a:p>
          <a:p>
            <a:pPr lvl="2">
              <a:lnSpc>
                <a:spcPct val="100000"/>
              </a:lnSpc>
              <a:buClr>
                <a:schemeClr val="accent1"/>
              </a:buClr>
              <a:buFont typeface="Wingdings" panose="05000000000000000000" pitchFamily="2" charset="2"/>
              <a:buChar char="§"/>
            </a:pPr>
            <a:r>
              <a:rPr kumimoji="1" lang="en-US" altLang="zh-CN" sz="2400" b="1" dirty="0">
                <a:solidFill>
                  <a:srgbClr val="FF3300"/>
                </a:solidFill>
                <a:latin typeface="华文楷体" panose="02010600040101010101" pitchFamily="2" charset="-122"/>
                <a:ea typeface="华文楷体" panose="02010600040101010101" pitchFamily="2" charset="-122"/>
              </a:rPr>
              <a:t>2. </a:t>
            </a:r>
            <a:r>
              <a:rPr kumimoji="1" lang="zh-CN" altLang="en-US" sz="2400" b="1" dirty="0">
                <a:solidFill>
                  <a:srgbClr val="FF3300"/>
                </a:solidFill>
                <a:latin typeface="华文楷体" panose="02010600040101010101" pitchFamily="2" charset="-122"/>
                <a:ea typeface="华文楷体" panose="02010600040101010101" pitchFamily="2" charset="-122"/>
              </a:rPr>
              <a:t>组件是逻辑概念的物理包装，节点是组件存在的物理载体</a:t>
            </a:r>
          </a:p>
          <a:p>
            <a:pPr lvl="3">
              <a:lnSpc>
                <a:spcPct val="10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类可以由一个或多个组件实现</a:t>
            </a:r>
          </a:p>
          <a:p>
            <a:pPr lvl="3">
              <a:lnSpc>
                <a:spcPct val="10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组件可以被部署（</a:t>
            </a:r>
            <a:r>
              <a:rPr kumimoji="1" lang="en-US" altLang="zh-CN" sz="2400" b="1" dirty="0">
                <a:latin typeface="华文楷体" panose="02010600040101010101" pitchFamily="2" charset="-122"/>
                <a:ea typeface="华文楷体" panose="02010600040101010101" pitchFamily="2" charset="-122"/>
              </a:rPr>
              <a:t>deploy</a:t>
            </a:r>
            <a:r>
              <a:rPr kumimoji="1" lang="zh-CN" altLang="en-US" sz="2400" b="1" dirty="0">
                <a:latin typeface="华文楷体" panose="02010600040101010101" pitchFamily="2" charset="-122"/>
                <a:ea typeface="华文楷体" panose="02010600040101010101" pitchFamily="2" charset="-122"/>
              </a:rPr>
              <a:t>）到一个或多个节点上</a:t>
            </a:r>
          </a:p>
          <a:p>
            <a:pPr lvl="3">
              <a:lnSpc>
                <a:spcPct val="10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组件和节点之间的关系的表达</a:t>
            </a:r>
            <a:br>
              <a:rPr kumimoji="1" lang="zh-CN" altLang="en-US" sz="2400" b="1" dirty="0">
                <a:latin typeface="华文楷体" panose="02010600040101010101" pitchFamily="2" charset="-122"/>
                <a:ea typeface="华文楷体" panose="02010600040101010101" pitchFamily="2" charset="-122"/>
              </a:rPr>
            </a:br>
            <a:r>
              <a:rPr kumimoji="1" lang="en-US" altLang="zh-CN" sz="2400" b="1" dirty="0">
                <a:latin typeface="华文楷体" panose="02010600040101010101" pitchFamily="2" charset="-122"/>
                <a:ea typeface="华文楷体" panose="02010600040101010101" pitchFamily="2" charset="-122"/>
              </a:rPr>
              <a:t>- </a:t>
            </a:r>
            <a:r>
              <a:rPr kumimoji="1" lang="zh-CN" altLang="en-US" sz="2400" b="1" dirty="0">
                <a:latin typeface="华文楷体" panose="02010600040101010101" pitchFamily="2" charset="-122"/>
                <a:ea typeface="华文楷体" panose="02010600040101010101" pitchFamily="2" charset="-122"/>
              </a:rPr>
              <a:t>依赖关系</a:t>
            </a:r>
            <a:r>
              <a:rPr kumimoji="1" lang="en-US" altLang="zh-CN" sz="2400" b="1" dirty="0">
                <a:latin typeface="华文楷体" panose="02010600040101010101" pitchFamily="2" charset="-122"/>
                <a:ea typeface="华文楷体" panose="02010600040101010101" pitchFamily="2" charset="-122"/>
              </a:rPr>
              <a:t>()</a:t>
            </a:r>
            <a:br>
              <a:rPr kumimoji="1" lang="en-US" altLang="zh-CN" sz="2400" b="1" dirty="0">
                <a:latin typeface="华文楷体" panose="02010600040101010101" pitchFamily="2" charset="-122"/>
                <a:ea typeface="华文楷体" panose="02010600040101010101" pitchFamily="2" charset="-122"/>
              </a:rPr>
            </a:br>
            <a:r>
              <a:rPr kumimoji="1" lang="en-US" altLang="zh-CN" sz="2400" b="1" dirty="0">
                <a:latin typeface="华文楷体" panose="02010600040101010101" pitchFamily="2" charset="-122"/>
                <a:ea typeface="华文楷体" panose="02010600040101010101" pitchFamily="2" charset="-122"/>
              </a:rPr>
              <a:t>- ROSE(</a:t>
            </a:r>
            <a:r>
              <a:rPr kumimoji="1" lang="zh-CN" altLang="zh-CN" sz="2400" b="1" dirty="0">
                <a:latin typeface="华文楷体" panose="02010600040101010101" pitchFamily="2" charset="-122"/>
                <a:ea typeface="华文楷体" panose="02010600040101010101" pitchFamily="2" charset="-122"/>
              </a:rPr>
              <a:t>图</a:t>
            </a:r>
            <a:r>
              <a:rPr kumimoji="1" lang="en-US" altLang="zh-CN" sz="2400" b="1" dirty="0">
                <a:latin typeface="华文楷体" panose="02010600040101010101" pitchFamily="2" charset="-122"/>
                <a:ea typeface="华文楷体" panose="02010600040101010101" pitchFamily="2" charset="-122"/>
              </a:rPr>
              <a:t>...)</a:t>
            </a:r>
          </a:p>
          <a:p>
            <a:pPr lvl="3">
              <a:lnSpc>
                <a:spcPct val="10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一个概念：</a:t>
            </a:r>
            <a:br>
              <a:rPr kumimoji="1" lang="zh-CN" altLang="en-US" sz="2400" b="1" dirty="0">
                <a:latin typeface="华文楷体" panose="02010600040101010101" pitchFamily="2" charset="-122"/>
                <a:ea typeface="华文楷体" panose="02010600040101010101" pitchFamily="2" charset="-122"/>
              </a:rPr>
            </a:br>
            <a:r>
              <a:rPr kumimoji="1" lang="en-US" altLang="zh-CN" sz="2400" b="1" dirty="0">
                <a:latin typeface="华文楷体" panose="02010600040101010101" pitchFamily="2" charset="-122"/>
                <a:ea typeface="华文楷体" panose="02010600040101010101" pitchFamily="2" charset="-122"/>
              </a:rPr>
              <a:t>- </a:t>
            </a:r>
            <a:r>
              <a:rPr kumimoji="1" lang="zh-CN" altLang="en-US" sz="2400" b="1" dirty="0">
                <a:latin typeface="华文楷体" panose="02010600040101010101" pitchFamily="2" charset="-122"/>
                <a:ea typeface="华文楷体" panose="02010600040101010101" pitchFamily="2" charset="-122"/>
              </a:rPr>
              <a:t>部署单元（</a:t>
            </a:r>
            <a:r>
              <a:rPr kumimoji="1" lang="en-US" altLang="zh-CN" sz="2400" b="1" dirty="0">
                <a:latin typeface="华文楷体" panose="02010600040101010101" pitchFamily="2" charset="-122"/>
                <a:ea typeface="华文楷体" panose="02010600040101010101" pitchFamily="2" charset="-122"/>
              </a:rPr>
              <a:t>distribution unit</a:t>
            </a:r>
            <a:r>
              <a:rPr kumimoji="1" lang="zh-CN" altLang="en-US" sz="2400" b="1" dirty="0">
                <a:latin typeface="华文楷体" panose="02010600040101010101" pitchFamily="2" charset="-122"/>
                <a:ea typeface="华文楷体" panose="02010600040101010101" pitchFamily="2" charset="-122"/>
              </a:rPr>
              <a:t>）</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作为一个集群</a:t>
            </a:r>
            <a:r>
              <a:rPr kumimoji="1" lang="en-US" altLang="zh-CN" sz="2400" b="1" dirty="0">
                <a:latin typeface="华文楷体" panose="02010600040101010101" pitchFamily="2" charset="-122"/>
                <a:ea typeface="华文楷体" panose="02010600040101010101" pitchFamily="2" charset="-122"/>
              </a:rPr>
              <a:t>(group)</a:t>
            </a:r>
            <a:r>
              <a:rPr kumimoji="1" lang="zh-CN" altLang="en-US" sz="2400" b="1" dirty="0">
                <a:latin typeface="华文楷体" panose="02010600040101010101" pitchFamily="2" charset="-122"/>
                <a:ea typeface="华文楷体" panose="02010600040101010101" pitchFamily="2" charset="-122"/>
              </a:rPr>
              <a:t>被分配到同一个节点上的一组组件或对象被称为部署</a:t>
            </a:r>
            <a:r>
              <a:rPr kumimoji="1" lang="zh-CN" altLang="en-US" sz="2400" b="1" dirty="0" smtClean="0">
                <a:latin typeface="华文楷体" panose="02010600040101010101" pitchFamily="2" charset="-122"/>
                <a:ea typeface="华文楷体" panose="02010600040101010101" pitchFamily="2" charset="-122"/>
              </a:rPr>
              <a:t>单元</a:t>
            </a:r>
            <a:endParaRPr kumimoji="1" lang="zh-CN" altLang="en-US" sz="2400" b="1" dirty="0">
              <a:latin typeface="华文楷体" panose="02010600040101010101" pitchFamily="2" charset="-122"/>
              <a:ea typeface="华文楷体" panose="02010600040101010101" pitchFamily="2" charset="-122"/>
            </a:endParaRP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3. </a:t>
            </a:r>
            <a:r>
              <a:rPr lang="zh-CN" altLang="en-US" sz="3200" b="1" dirty="0">
                <a:solidFill>
                  <a:schemeClr val="accent1"/>
                </a:solidFill>
                <a:latin typeface="微软雅黑" panose="020B0503020204020204" pitchFamily="34" charset="-122"/>
                <a:ea typeface="微软雅黑" panose="020B0503020204020204" pitchFamily="34" charset="-122"/>
              </a:rPr>
              <a:t>部署图的组成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9807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471158" y="2636982"/>
            <a:ext cx="4110492" cy="600404"/>
            <a:chOff x="2442708" y="2890647"/>
            <a:chExt cx="4110492" cy="600404"/>
          </a:xfrm>
        </p:grpSpPr>
        <p:sp>
          <p:nvSpPr>
            <p:cNvPr id="139" name="MH_Others_4"/>
            <p:cNvSpPr/>
            <p:nvPr>
              <p:custDataLst>
                <p:tags r:id="rId11"/>
              </p:custDataLst>
            </p:nvPr>
          </p:nvSpPr>
          <p:spPr>
            <a:xfrm>
              <a:off x="2442708" y="2996380"/>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40" name="MH_Number_2"/>
            <p:cNvSpPr/>
            <p:nvPr>
              <p:custDataLst>
                <p:tags r:id="rId12"/>
              </p:custDataLst>
            </p:nvPr>
          </p:nvSpPr>
          <p:spPr>
            <a:xfrm>
              <a:off x="2737983" y="2996380"/>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1</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41" name="MH_Entry_2"/>
            <p:cNvSpPr txBox="1">
              <a:spLocks noChangeArrowheads="1"/>
            </p:cNvSpPr>
            <p:nvPr>
              <p:custDataLst>
                <p:tags r:id="rId13"/>
              </p:custDataLst>
            </p:nvPr>
          </p:nvSpPr>
          <p:spPr bwMode="auto">
            <a:xfrm>
              <a:off x="3126922" y="2890647"/>
              <a:ext cx="342627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lnSpc>
                  <a:spcPct val="90000"/>
                </a:lnSpc>
              </a:pPr>
              <a:r>
                <a:rPr lang="zh-CN" altLang="en-US" sz="2400" dirty="0" smtClean="0">
                  <a:latin typeface="微软雅黑" panose="020B0503020204020204" pitchFamily="34" charset="-122"/>
                </a:rPr>
                <a:t>引言</a:t>
              </a:r>
              <a:endParaRPr lang="en-US" altLang="zh-CN" sz="2400" dirty="0">
                <a:latin typeface="微软雅黑" panose="020B0503020204020204" pitchFamily="34" charset="-122"/>
              </a:endParaRPr>
            </a:p>
          </p:txBody>
        </p:sp>
      </p:grpSp>
      <p:grpSp>
        <p:nvGrpSpPr>
          <p:cNvPr id="46" name="组合 45"/>
          <p:cNvGrpSpPr/>
          <p:nvPr/>
        </p:nvGrpSpPr>
        <p:grpSpPr>
          <a:xfrm>
            <a:off x="1488855" y="3667787"/>
            <a:ext cx="4129542" cy="600404"/>
            <a:chOff x="2442708" y="3763858"/>
            <a:chExt cx="4129542" cy="600404"/>
          </a:xfrm>
        </p:grpSpPr>
        <p:sp>
          <p:nvSpPr>
            <p:cNvPr id="147" name="MH_Others_6"/>
            <p:cNvSpPr/>
            <p:nvPr>
              <p:custDataLst>
                <p:tags r:id="rId8"/>
              </p:custDataLst>
            </p:nvPr>
          </p:nvSpPr>
          <p:spPr>
            <a:xfrm>
              <a:off x="2442708" y="3869591"/>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48" name="MH_Number_4"/>
            <p:cNvSpPr/>
            <p:nvPr>
              <p:custDataLst>
                <p:tags r:id="rId9"/>
              </p:custDataLst>
            </p:nvPr>
          </p:nvSpPr>
          <p:spPr>
            <a:xfrm>
              <a:off x="2737983" y="3869591"/>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2</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49" name="MH_Entry_4"/>
            <p:cNvSpPr txBox="1">
              <a:spLocks noChangeArrowheads="1"/>
            </p:cNvSpPr>
            <p:nvPr>
              <p:custDataLst>
                <p:tags r:id="rId10"/>
              </p:custDataLst>
            </p:nvPr>
          </p:nvSpPr>
          <p:spPr bwMode="auto">
            <a:xfrm>
              <a:off x="3126922" y="3763858"/>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400" dirty="0" smtClean="0">
                  <a:latin typeface="微软雅黑" panose="020B0503020204020204" pitchFamily="34" charset="-122"/>
                </a:rPr>
                <a:t>组件</a:t>
              </a:r>
              <a:endParaRPr lang="zh-CN" altLang="en-US" sz="2400" dirty="0">
                <a:latin typeface="微软雅黑" panose="020B0503020204020204" pitchFamily="34" charset="-122"/>
              </a:endParaRPr>
            </a:p>
          </p:txBody>
        </p:sp>
      </p:grpSp>
      <p:sp>
        <p:nvSpPr>
          <p:cNvPr id="40" name="TextBox 39"/>
          <p:cNvSpPr txBox="1"/>
          <p:nvPr/>
        </p:nvSpPr>
        <p:spPr>
          <a:xfrm>
            <a:off x="1276350" y="647700"/>
            <a:ext cx="2457450" cy="923330"/>
          </a:xfrm>
          <a:prstGeom prst="rect">
            <a:avLst/>
          </a:prstGeom>
          <a:noFill/>
        </p:spPr>
        <p:txBody>
          <a:bodyPr wrap="square" rtlCol="0">
            <a:spAutoFit/>
          </a:bodyPr>
          <a:lstStyle/>
          <a:p>
            <a:r>
              <a:rPr lang="zh-CN" altLang="en-US" sz="5400" b="1" dirty="0" smtClean="0">
                <a:solidFill>
                  <a:schemeClr val="accent1"/>
                </a:solidFill>
                <a:latin typeface="微软雅黑" panose="020B0503020204020204" pitchFamily="34" charset="-122"/>
                <a:ea typeface="微软雅黑" panose="020B0503020204020204" pitchFamily="34" charset="-122"/>
              </a:rPr>
              <a:t>目 录</a:t>
            </a:r>
            <a:endParaRPr lang="zh-CN" altLang="en-US" sz="5400" b="1" dirty="0">
              <a:solidFill>
                <a:schemeClr val="accent1"/>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1276350" y="1466850"/>
            <a:ext cx="2457450" cy="707886"/>
          </a:xfrm>
          <a:prstGeom prst="rect">
            <a:avLst/>
          </a:prstGeom>
          <a:noFill/>
        </p:spPr>
        <p:txBody>
          <a:bodyPr wrap="square" rtlCol="0">
            <a:spAutoFit/>
          </a:bodyPr>
          <a:lstStyle/>
          <a:p>
            <a:r>
              <a:rPr lang="en-US" altLang="zh-CN" sz="4000" dirty="0" smtClean="0">
                <a:solidFill>
                  <a:schemeClr val="bg1">
                    <a:lumMod val="75000"/>
                  </a:schemeClr>
                </a:solidFill>
              </a:rPr>
              <a:t>CONTENTS</a:t>
            </a:r>
            <a:endParaRPr lang="zh-CN" altLang="en-US" sz="4000" dirty="0">
              <a:solidFill>
                <a:schemeClr val="bg1">
                  <a:lumMod val="75000"/>
                </a:schemeClr>
              </a:solidFill>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2</a:t>
            </a:fld>
            <a:endParaRPr lang="zh-CN" altLang="en-US"/>
          </a:p>
        </p:txBody>
      </p:sp>
      <p:grpSp>
        <p:nvGrpSpPr>
          <p:cNvPr id="13" name="组合 12"/>
          <p:cNvGrpSpPr/>
          <p:nvPr/>
        </p:nvGrpSpPr>
        <p:grpSpPr>
          <a:xfrm>
            <a:off x="6092676" y="2644693"/>
            <a:ext cx="4129542" cy="600404"/>
            <a:chOff x="2442708" y="3763858"/>
            <a:chExt cx="4129542" cy="600404"/>
          </a:xfrm>
        </p:grpSpPr>
        <p:sp>
          <p:nvSpPr>
            <p:cNvPr id="14" name="MH_Others_6"/>
            <p:cNvSpPr/>
            <p:nvPr>
              <p:custDataLst>
                <p:tags r:id="rId5"/>
              </p:custDataLst>
            </p:nvPr>
          </p:nvSpPr>
          <p:spPr>
            <a:xfrm>
              <a:off x="2442708" y="3869591"/>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5" name="MH_Number_4"/>
            <p:cNvSpPr/>
            <p:nvPr>
              <p:custDataLst>
                <p:tags r:id="rId6"/>
              </p:custDataLst>
            </p:nvPr>
          </p:nvSpPr>
          <p:spPr>
            <a:xfrm>
              <a:off x="2737983" y="3869591"/>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4</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6" name="MH_Entry_4"/>
            <p:cNvSpPr txBox="1">
              <a:spLocks noChangeArrowheads="1"/>
            </p:cNvSpPr>
            <p:nvPr>
              <p:custDataLst>
                <p:tags r:id="rId7"/>
              </p:custDataLst>
            </p:nvPr>
          </p:nvSpPr>
          <p:spPr bwMode="auto">
            <a:xfrm>
              <a:off x="3126922" y="3763858"/>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en-US" altLang="zh-CN" sz="2400" dirty="0" smtClean="0">
                  <a:latin typeface="微软雅黑" panose="020B0503020204020204" pitchFamily="34" charset="-122"/>
                </a:rPr>
                <a:t>UML 2.0</a:t>
              </a:r>
              <a:r>
                <a:rPr lang="zh-CN" altLang="en-US" sz="2400" smtClean="0">
                  <a:latin typeface="微软雅黑" panose="020B0503020204020204" pitchFamily="34" charset="-122"/>
                </a:rPr>
                <a:t>中的组件图</a:t>
              </a:r>
              <a:endParaRPr lang="zh-CN" altLang="en-US" sz="2400" dirty="0">
                <a:latin typeface="微软雅黑" panose="020B0503020204020204" pitchFamily="34" charset="-122"/>
              </a:endParaRPr>
            </a:p>
          </p:txBody>
        </p:sp>
      </p:grpSp>
      <p:grpSp>
        <p:nvGrpSpPr>
          <p:cNvPr id="17" name="组合 16"/>
          <p:cNvGrpSpPr/>
          <p:nvPr/>
        </p:nvGrpSpPr>
        <p:grpSpPr>
          <a:xfrm>
            <a:off x="1441969" y="4762256"/>
            <a:ext cx="4129542" cy="600404"/>
            <a:chOff x="2442708" y="3763858"/>
            <a:chExt cx="4129542" cy="600404"/>
          </a:xfrm>
        </p:grpSpPr>
        <p:sp>
          <p:nvSpPr>
            <p:cNvPr id="18" name="MH_Others_6"/>
            <p:cNvSpPr/>
            <p:nvPr>
              <p:custDataLst>
                <p:tags r:id="rId2"/>
              </p:custDataLst>
            </p:nvPr>
          </p:nvSpPr>
          <p:spPr>
            <a:xfrm>
              <a:off x="2442708" y="3869591"/>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9" name="MH_Number_4"/>
            <p:cNvSpPr/>
            <p:nvPr>
              <p:custDataLst>
                <p:tags r:id="rId3"/>
              </p:custDataLst>
            </p:nvPr>
          </p:nvSpPr>
          <p:spPr>
            <a:xfrm>
              <a:off x="2737983" y="3869591"/>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3</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20" name="MH_Entry_4"/>
            <p:cNvSpPr txBox="1">
              <a:spLocks noChangeArrowheads="1"/>
            </p:cNvSpPr>
            <p:nvPr>
              <p:custDataLst>
                <p:tags r:id="rId4"/>
              </p:custDataLst>
            </p:nvPr>
          </p:nvSpPr>
          <p:spPr bwMode="auto">
            <a:xfrm>
              <a:off x="3126922" y="3763858"/>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400" dirty="0" smtClean="0">
                  <a:latin typeface="微软雅黑" panose="020B0503020204020204" pitchFamily="34" charset="-122"/>
                </a:rPr>
                <a:t>组件图的作用</a:t>
              </a:r>
              <a:endParaRPr lang="zh-CN" altLang="en-US" sz="2400" dirty="0">
                <a:latin typeface="微软雅黑" panose="020B0503020204020204" pitchFamily="34" charset="-122"/>
              </a:endParaRPr>
            </a:p>
          </p:txBody>
        </p:sp>
      </p:gr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E41FB7B4-11E0-424B-B863-F7F0B33AA86C}" type="slidenum">
              <a:rPr lang="zh-CN" altLang="en-US"/>
              <a:pPr/>
              <a:t>20</a:t>
            </a:fld>
            <a:endParaRPr lang="en-US" altLang="zh-CN"/>
          </a:p>
        </p:txBody>
      </p:sp>
      <p:pic>
        <p:nvPicPr>
          <p:cNvPr id="4679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7423" y="1728317"/>
            <a:ext cx="3092450" cy="31242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67973" name="Object 5"/>
          <p:cNvGraphicFramePr>
            <a:graphicFrameLocks noChangeAspect="1"/>
          </p:cNvGraphicFramePr>
          <p:nvPr/>
        </p:nvGraphicFramePr>
        <p:xfrm>
          <a:off x="5334001" y="1600201"/>
          <a:ext cx="4899025" cy="4054475"/>
        </p:xfrm>
        <a:graphic>
          <a:graphicData uri="http://schemas.openxmlformats.org/presentationml/2006/ole">
            <mc:AlternateContent xmlns:mc="http://schemas.openxmlformats.org/markup-compatibility/2006">
              <mc:Choice xmlns:v="urn:schemas-microsoft-com:vml" Requires="v">
                <p:oleObj spid="_x0000_s13355" name="Image" r:id="rId4" imgW="7967526" imgH="6595129" progId="Photoshop.Image.5">
                  <p:embed/>
                </p:oleObj>
              </mc:Choice>
              <mc:Fallback>
                <p:oleObj name="Image" r:id="rId4" imgW="7967526" imgH="6595129" progId="Photoshop.Image.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1" y="1600201"/>
                        <a:ext cx="4899025"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文本框 8"/>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3. </a:t>
            </a:r>
            <a:r>
              <a:rPr lang="zh-CN" altLang="en-US" sz="3200" b="1" dirty="0">
                <a:solidFill>
                  <a:schemeClr val="accent1"/>
                </a:solidFill>
                <a:latin typeface="微软雅黑" panose="020B0503020204020204" pitchFamily="34" charset="-122"/>
                <a:ea typeface="微软雅黑" panose="020B0503020204020204" pitchFamily="34" charset="-122"/>
              </a:rPr>
              <a:t>部署图的组成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57562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467973"/>
                                        </p:tgtEl>
                                        <p:attrNameLst>
                                          <p:attrName>style.visibility</p:attrName>
                                        </p:attrNameLst>
                                      </p:cBhvr>
                                      <p:to>
                                        <p:strVal val="visible"/>
                                      </p:to>
                                    </p:set>
                                    <p:animEffect transition="in" filter="slide(fromRight)">
                                      <p:cBhvr>
                                        <p:cTn id="7" dur="500"/>
                                        <p:tgtEl>
                                          <p:spTgt spid="4679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467972"/>
                                        </p:tgtEl>
                                        <p:attrNameLst>
                                          <p:attrName>style.visibility</p:attrName>
                                        </p:attrNameLst>
                                      </p:cBhvr>
                                      <p:to>
                                        <p:strVal val="visible"/>
                                      </p:to>
                                    </p:set>
                                    <p:animEffect transition="in" filter="slide(fromBottom)">
                                      <p:cBhvr>
                                        <p:cTn id="12" dur="500"/>
                                        <p:tgtEl>
                                          <p:spTgt spid="467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6E932B3-3E02-43C3-B4FC-9BC59DC24759}" type="slidenum">
              <a:rPr lang="zh-CN" altLang="en-US"/>
              <a:pPr/>
              <a:t>21</a:t>
            </a:fld>
            <a:endParaRPr lang="en-US" altLang="zh-CN"/>
          </a:p>
        </p:txBody>
      </p:sp>
      <p:sp>
        <p:nvSpPr>
          <p:cNvPr id="470019" name="Rectangle 3"/>
          <p:cNvSpPr>
            <a:spLocks noGrp="1" noChangeArrowheads="1"/>
          </p:cNvSpPr>
          <p:nvPr>
            <p:ph type="body" idx="1"/>
          </p:nvPr>
        </p:nvSpPr>
        <p:spPr>
          <a:xfrm>
            <a:off x="585735" y="1081872"/>
            <a:ext cx="11020530" cy="4572000"/>
          </a:xfrm>
        </p:spPr>
        <p:txBody>
          <a:bodyPr/>
          <a:lstStyle/>
          <a:p>
            <a:pPr>
              <a:lnSpc>
                <a:spcPct val="120000"/>
              </a:lnSpc>
            </a:pPr>
            <a:r>
              <a:rPr kumimoji="1" lang="zh-CN" altLang="zh-CN" sz="2400" b="1" dirty="0">
                <a:latin typeface="华文楷体" panose="02010600040101010101" pitchFamily="2" charset="-122"/>
                <a:ea typeface="华文楷体" panose="02010600040101010101" pitchFamily="2" charset="-122"/>
              </a:rPr>
              <a:t>节点的概念</a:t>
            </a:r>
          </a:p>
          <a:p>
            <a:pPr lvl="1">
              <a:lnSpc>
                <a:spcPct val="120000"/>
              </a:lnSpc>
            </a:pPr>
            <a:r>
              <a:rPr kumimoji="1" lang="zh-CN" altLang="en-US" b="1" dirty="0">
                <a:latin typeface="华文楷体" panose="02010600040101010101" pitchFamily="2" charset="-122"/>
                <a:ea typeface="华文楷体" panose="02010600040101010101" pitchFamily="2" charset="-122"/>
              </a:rPr>
              <a:t>节点之间的连接</a:t>
            </a:r>
            <a:r>
              <a:rPr kumimoji="1" lang="en-US" altLang="zh-CN" b="1" dirty="0">
                <a:latin typeface="华文楷体" panose="02010600040101010101" pitchFamily="2" charset="-122"/>
                <a:ea typeface="华文楷体" panose="02010600040101010101" pitchFamily="2" charset="-122"/>
              </a:rPr>
              <a:t>(connection)</a:t>
            </a:r>
          </a:p>
          <a:p>
            <a:pPr lvl="2">
              <a:lnSpc>
                <a:spcPct val="12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节点之间最常见的关系是</a:t>
            </a:r>
            <a:r>
              <a:rPr kumimoji="1" lang="zh-CN" altLang="en-US" sz="2400" b="1" dirty="0">
                <a:solidFill>
                  <a:srgbClr val="FF3300"/>
                </a:solidFill>
                <a:latin typeface="华文楷体" panose="02010600040101010101" pitchFamily="2" charset="-122"/>
                <a:ea typeface="华文楷体" panose="02010600040101010101" pitchFamily="2" charset="-122"/>
              </a:rPr>
              <a:t>关联关系</a:t>
            </a:r>
          </a:p>
          <a:p>
            <a:pPr lvl="3">
              <a:lnSpc>
                <a:spcPct val="12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节点之间的关联关系代表节点之间的物理连接</a:t>
            </a:r>
            <a:r>
              <a:rPr kumimoji="1" lang="en-US" altLang="zh-CN" sz="2400" b="1" dirty="0">
                <a:latin typeface="华文楷体" panose="02010600040101010101" pitchFamily="2" charset="-122"/>
                <a:ea typeface="华文楷体" panose="02010600040101010101" pitchFamily="2" charset="-122"/>
              </a:rPr>
              <a:t>(connection). e.g.:</a:t>
            </a:r>
          </a:p>
          <a:p>
            <a:pPr lvl="4">
              <a:lnSpc>
                <a:spcPct val="120000"/>
              </a:lnSpc>
              <a:buClr>
                <a:schemeClr val="accent1"/>
              </a:buClr>
              <a:buFont typeface="Wingdings" panose="05000000000000000000" pitchFamily="2" charset="2"/>
              <a:buChar char="§"/>
            </a:pPr>
            <a:r>
              <a:rPr kumimoji="1" lang="zh-CN" altLang="zh-CN" sz="2400" b="1" dirty="0">
                <a:latin typeface="华文楷体" panose="02010600040101010101" pitchFamily="2" charset="-122"/>
                <a:ea typeface="华文楷体" panose="02010600040101010101" pitchFamily="2" charset="-122"/>
              </a:rPr>
              <a:t>网络连接</a:t>
            </a:r>
          </a:p>
          <a:p>
            <a:pPr lvl="4">
              <a:lnSpc>
                <a:spcPct val="120000"/>
              </a:lnSpc>
              <a:buClr>
                <a:schemeClr val="accent1"/>
              </a:buClr>
              <a:buFont typeface="Wingdings" panose="05000000000000000000" pitchFamily="2" charset="2"/>
              <a:buChar char="§"/>
            </a:pPr>
            <a:r>
              <a:rPr kumimoji="1" lang="zh-CN" altLang="zh-CN" sz="2400" b="1" dirty="0">
                <a:latin typeface="华文楷体" panose="02010600040101010101" pitchFamily="2" charset="-122"/>
                <a:ea typeface="华文楷体" panose="02010600040101010101" pitchFamily="2" charset="-122"/>
              </a:rPr>
              <a:t>串口连接</a:t>
            </a:r>
          </a:p>
          <a:p>
            <a:pPr lvl="4">
              <a:lnSpc>
                <a:spcPct val="120000"/>
              </a:lnSpc>
              <a:buClr>
                <a:schemeClr val="accent1"/>
              </a:buClr>
              <a:buFont typeface="Wingdings" panose="05000000000000000000" pitchFamily="2" charset="2"/>
              <a:buChar char="§"/>
            </a:pPr>
            <a:r>
              <a:rPr kumimoji="1" lang="zh-CN" altLang="zh-CN" sz="2400" b="1" dirty="0">
                <a:latin typeface="华文楷体" panose="02010600040101010101" pitchFamily="2" charset="-122"/>
                <a:ea typeface="华文楷体" panose="02010600040101010101" pitchFamily="2" charset="-122"/>
              </a:rPr>
              <a:t>共享总线</a:t>
            </a:r>
          </a:p>
          <a:p>
            <a:pPr lvl="3">
              <a:lnSpc>
                <a:spcPct val="12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甚至是间接连接</a:t>
            </a:r>
          </a:p>
          <a:p>
            <a:pPr lvl="4">
              <a:lnSpc>
                <a:spcPct val="120000"/>
              </a:lnSpc>
              <a:buClr>
                <a:schemeClr val="accent1"/>
              </a:buClr>
              <a:buFont typeface="Wingdings" panose="05000000000000000000" pitchFamily="2" charset="2"/>
              <a:buChar char="§"/>
            </a:pPr>
            <a:r>
              <a:rPr kumimoji="1" lang="en-US" altLang="zh-CN" sz="2400" b="1" dirty="0">
                <a:latin typeface="华文楷体" panose="02010600040101010101" pitchFamily="2" charset="-122"/>
                <a:ea typeface="华文楷体" panose="02010600040101010101" pitchFamily="2" charset="-122"/>
              </a:rPr>
              <a:t>e.g.</a:t>
            </a:r>
            <a:r>
              <a:rPr kumimoji="1" lang="zh-CN" altLang="en-US" sz="2400" b="1" dirty="0">
                <a:latin typeface="华文楷体" panose="02010600040101010101" pitchFamily="2" charset="-122"/>
                <a:ea typeface="华文楷体" panose="02010600040101010101" pitchFamily="2" charset="-122"/>
              </a:rPr>
              <a:t>两台处理机之间的卫星连接</a:t>
            </a:r>
          </a:p>
          <a:p>
            <a:pPr lvl="2">
              <a:lnSpc>
                <a:spcPct val="12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可以使用关联关系的各种修饰</a:t>
            </a:r>
            <a:r>
              <a:rPr kumimoji="1" lang="en-US" altLang="zh-CN" sz="2400" b="1" dirty="0">
                <a:latin typeface="华文楷体" panose="02010600040101010101" pitchFamily="2" charset="-122"/>
                <a:ea typeface="华文楷体" panose="02010600040101010101" pitchFamily="2" charset="-122"/>
              </a:rPr>
              <a:t>...</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3. </a:t>
            </a:r>
            <a:r>
              <a:rPr lang="zh-CN" altLang="en-US" sz="3200" b="1" dirty="0">
                <a:solidFill>
                  <a:schemeClr val="accent1"/>
                </a:solidFill>
                <a:latin typeface="微软雅黑" panose="020B0503020204020204" pitchFamily="34" charset="-122"/>
                <a:ea typeface="微软雅黑" panose="020B0503020204020204" pitchFamily="34" charset="-122"/>
              </a:rPr>
              <a:t>部署图的组成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79263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4C788F5-1022-4F35-83DF-968B017A2ADA}" type="slidenum">
              <a:rPr lang="zh-CN" altLang="en-US"/>
              <a:pPr/>
              <a:t>22</a:t>
            </a:fld>
            <a:endParaRPr lang="en-US" altLang="zh-CN"/>
          </a:p>
        </p:txBody>
      </p:sp>
      <p:pic>
        <p:nvPicPr>
          <p:cNvPr id="4710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0605" y="1151340"/>
            <a:ext cx="8808398" cy="477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3. </a:t>
            </a:r>
            <a:r>
              <a:rPr lang="zh-CN" altLang="en-US" sz="3200" b="1" dirty="0">
                <a:solidFill>
                  <a:schemeClr val="accent1"/>
                </a:solidFill>
                <a:latin typeface="微软雅黑" panose="020B0503020204020204" pitchFamily="34" charset="-122"/>
                <a:ea typeface="微软雅黑" panose="020B0503020204020204" pitchFamily="34" charset="-122"/>
              </a:rPr>
              <a:t>部署图的组成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038399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326BD68F-B3CD-4C22-8A22-476E11035445}" type="slidenum">
              <a:rPr lang="zh-CN" altLang="en-US"/>
              <a:pPr/>
              <a:t>23</a:t>
            </a:fld>
            <a:endParaRPr lang="en-US" altLang="zh-CN"/>
          </a:p>
        </p:txBody>
      </p:sp>
      <p:sp>
        <p:nvSpPr>
          <p:cNvPr id="472066" name="Rectangle 2"/>
          <p:cNvSpPr>
            <a:spLocks noGrp="1" noChangeArrowheads="1"/>
          </p:cNvSpPr>
          <p:nvPr>
            <p:ph type="body" idx="1"/>
          </p:nvPr>
        </p:nvSpPr>
        <p:spPr>
          <a:xfrm>
            <a:off x="642256" y="1087543"/>
            <a:ext cx="11074121" cy="4495800"/>
          </a:xfrm>
        </p:spPr>
        <p:txBody>
          <a:bodyPr/>
          <a:lstStyle/>
          <a:p>
            <a:pPr>
              <a:lnSpc>
                <a:spcPct val="110000"/>
              </a:lnSpc>
            </a:pPr>
            <a:r>
              <a:rPr kumimoji="1" lang="zh-CN" altLang="en-US" sz="2400" b="1" dirty="0">
                <a:latin typeface="华文楷体" panose="02010600040101010101" pitchFamily="2" charset="-122"/>
                <a:ea typeface="华文楷体" panose="02010600040101010101" pitchFamily="2" charset="-122"/>
              </a:rPr>
              <a:t>用节点进行建模</a:t>
            </a:r>
          </a:p>
          <a:p>
            <a:pPr lvl="1">
              <a:lnSpc>
                <a:spcPct val="110000"/>
              </a:lnSpc>
            </a:pPr>
            <a:r>
              <a:rPr kumimoji="1" lang="zh-CN" altLang="en-US" b="1" dirty="0">
                <a:latin typeface="华文楷体" panose="02010600040101010101" pitchFamily="2" charset="-122"/>
                <a:ea typeface="华文楷体" panose="02010600040101010101" pitchFamily="2" charset="-122"/>
              </a:rPr>
              <a:t>为</a:t>
            </a:r>
            <a:r>
              <a:rPr kumimoji="1" lang="zh-CN" altLang="en-US" b="1" dirty="0">
                <a:solidFill>
                  <a:srgbClr val="FF3300"/>
                </a:solidFill>
                <a:latin typeface="华文楷体" panose="02010600040101010101" pitchFamily="2" charset="-122"/>
                <a:ea typeface="华文楷体" panose="02010600040101010101" pitchFamily="2" charset="-122"/>
              </a:rPr>
              <a:t>处理器</a:t>
            </a:r>
            <a:r>
              <a:rPr kumimoji="1" lang="zh-CN" altLang="en-US" b="1" dirty="0">
                <a:latin typeface="华文楷体" panose="02010600040101010101" pitchFamily="2" charset="-122"/>
                <a:ea typeface="华文楷体" panose="02010600040101010101" pitchFamily="2" charset="-122"/>
              </a:rPr>
              <a:t>和</a:t>
            </a:r>
            <a:r>
              <a:rPr kumimoji="1" lang="zh-CN" altLang="en-US" b="1" dirty="0">
                <a:solidFill>
                  <a:srgbClr val="FF3300"/>
                </a:solidFill>
                <a:latin typeface="华文楷体" panose="02010600040101010101" pitchFamily="2" charset="-122"/>
                <a:ea typeface="华文楷体" panose="02010600040101010101" pitchFamily="2" charset="-122"/>
              </a:rPr>
              <a:t>设备</a:t>
            </a:r>
            <a:r>
              <a:rPr kumimoji="1" lang="zh-CN" altLang="en-US" b="1" dirty="0">
                <a:latin typeface="华文楷体" panose="02010600040101010101" pitchFamily="2" charset="-122"/>
                <a:ea typeface="华文楷体" panose="02010600040101010101" pitchFamily="2" charset="-122"/>
              </a:rPr>
              <a:t>建模</a:t>
            </a:r>
          </a:p>
          <a:p>
            <a:pPr lvl="2">
              <a:lnSpc>
                <a:spcPct val="11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为处理器和设备建模是节点的常见的用途</a:t>
            </a:r>
          </a:p>
          <a:p>
            <a:pPr lvl="3">
              <a:lnSpc>
                <a:spcPct val="110000"/>
              </a:lnSpc>
              <a:buClr>
                <a:schemeClr val="accent1"/>
              </a:buClr>
              <a:buFont typeface="Wingdings" panose="05000000000000000000" pitchFamily="2" charset="2"/>
              <a:buChar char="§"/>
            </a:pPr>
            <a:r>
              <a:rPr kumimoji="1" lang="zh-CN" altLang="en-US" sz="2400" b="1" dirty="0">
                <a:solidFill>
                  <a:srgbClr val="FF3300"/>
                </a:solidFill>
                <a:latin typeface="华文楷体" panose="02010600040101010101" pitchFamily="2" charset="-122"/>
                <a:ea typeface="华文楷体" panose="02010600040101010101" pitchFamily="2" charset="-122"/>
              </a:rPr>
              <a:t>处理器是具有数据处理能力的节点</a:t>
            </a:r>
          </a:p>
          <a:p>
            <a:pPr lvl="4">
              <a:lnSpc>
                <a:spcPct val="11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意味着它能执行组件内包含的程序</a:t>
            </a:r>
          </a:p>
          <a:p>
            <a:pPr lvl="3">
              <a:lnSpc>
                <a:spcPct val="110000"/>
              </a:lnSpc>
              <a:buClr>
                <a:schemeClr val="accent1"/>
              </a:buClr>
              <a:buFont typeface="Wingdings" panose="05000000000000000000" pitchFamily="2" charset="2"/>
              <a:buChar char="§"/>
            </a:pPr>
            <a:r>
              <a:rPr kumimoji="1" lang="zh-CN" altLang="en-US" sz="2400" b="1" dirty="0">
                <a:solidFill>
                  <a:srgbClr val="FF3300"/>
                </a:solidFill>
                <a:latin typeface="华文楷体" panose="02010600040101010101" pitchFamily="2" charset="-122"/>
                <a:ea typeface="华文楷体" panose="02010600040101010101" pitchFamily="2" charset="-122"/>
              </a:rPr>
              <a:t>设备是在当前所处的抽象级别上不具备数据处理能力的节点</a:t>
            </a:r>
          </a:p>
          <a:p>
            <a:pPr lvl="4">
              <a:lnSpc>
                <a:spcPct val="11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例如：和现实世界的接口：</a:t>
            </a:r>
            <a:r>
              <a:rPr kumimoji="1" lang="en-US" altLang="zh-CN" sz="2400" b="1" dirty="0" err="1">
                <a:latin typeface="华文楷体" panose="02010600040101010101" pitchFamily="2" charset="-122"/>
                <a:ea typeface="华文楷体" panose="02010600040101010101" pitchFamily="2" charset="-122"/>
              </a:rPr>
              <a:t>e.g</a:t>
            </a:r>
            <a:r>
              <a:rPr kumimoji="1" lang="zh-CN" altLang="en-US" sz="2400" b="1" dirty="0">
                <a:latin typeface="华文楷体" panose="02010600040101010101" pitchFamily="2" charset="-122"/>
                <a:ea typeface="华文楷体" panose="02010600040101010101" pitchFamily="2" charset="-122"/>
              </a:rPr>
              <a:t>：打印机、显示器</a:t>
            </a:r>
            <a:r>
              <a:rPr kumimoji="1" lang="en-US" altLang="zh-CN" sz="2400" b="1" dirty="0">
                <a:latin typeface="华文楷体" panose="02010600040101010101" pitchFamily="2" charset="-122"/>
                <a:ea typeface="华文楷体" panose="02010600040101010101" pitchFamily="2" charset="-122"/>
              </a:rPr>
              <a:t>…</a:t>
            </a:r>
          </a:p>
          <a:p>
            <a:pPr lvl="3">
              <a:lnSpc>
                <a:spcPct val="11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通常用节点的变体区分这两类节点</a:t>
            </a:r>
          </a:p>
          <a:p>
            <a:pPr lvl="3">
              <a:lnSpc>
                <a:spcPct val="11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可以使用节点为系统的拓扑结构建模</a:t>
            </a:r>
            <a:r>
              <a:rPr kumimoji="1" lang="en-US" altLang="zh-CN" sz="2400" b="1" dirty="0">
                <a:latin typeface="华文楷体" panose="02010600040101010101" pitchFamily="2" charset="-122"/>
                <a:ea typeface="华文楷体" panose="02010600040101010101" pitchFamily="2" charset="-122"/>
              </a:rPr>
              <a:t>,e.g.:</a:t>
            </a:r>
          </a:p>
          <a:p>
            <a:pPr lvl="4">
              <a:lnSpc>
                <a:spcPct val="11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分布式系统</a:t>
            </a:r>
          </a:p>
          <a:p>
            <a:pPr lvl="4">
              <a:lnSpc>
                <a:spcPct val="11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客户机</a:t>
            </a:r>
            <a:r>
              <a:rPr kumimoji="1" lang="en-US" altLang="zh-CN" sz="2400" b="1" dirty="0">
                <a:latin typeface="华文楷体" panose="02010600040101010101" pitchFamily="2" charset="-122"/>
                <a:ea typeface="华文楷体" panose="02010600040101010101" pitchFamily="2" charset="-122"/>
              </a:rPr>
              <a:t>/</a:t>
            </a:r>
            <a:r>
              <a:rPr kumimoji="1" lang="zh-CN" altLang="en-US" sz="2400" b="1" dirty="0">
                <a:latin typeface="华文楷体" panose="02010600040101010101" pitchFamily="2" charset="-122"/>
                <a:ea typeface="华文楷体" panose="02010600040101010101" pitchFamily="2" charset="-122"/>
              </a:rPr>
              <a:t>服务器系统</a:t>
            </a:r>
          </a:p>
          <a:p>
            <a:pPr lvl="4">
              <a:lnSpc>
                <a:spcPct val="11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嵌入式系统</a:t>
            </a:r>
          </a:p>
        </p:txBody>
      </p:sp>
      <p:sp>
        <p:nvSpPr>
          <p:cNvPr id="6" name="文本框 5"/>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3. </a:t>
            </a:r>
            <a:r>
              <a:rPr lang="zh-CN" altLang="en-US" sz="3200" b="1" dirty="0">
                <a:solidFill>
                  <a:schemeClr val="accent1"/>
                </a:solidFill>
                <a:latin typeface="微软雅黑" panose="020B0503020204020204" pitchFamily="34" charset="-122"/>
                <a:ea typeface="微软雅黑" panose="020B0503020204020204" pitchFamily="34" charset="-122"/>
              </a:rPr>
              <a:t>部署图的组成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9964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8BB0C40-2086-47D5-A3C8-AC6267D6D6B0}" type="slidenum">
              <a:rPr lang="zh-CN" altLang="en-US"/>
              <a:pPr/>
              <a:t>24</a:t>
            </a:fld>
            <a:endParaRPr lang="en-US" altLang="zh-CN"/>
          </a:p>
        </p:txBody>
      </p:sp>
      <p:sp>
        <p:nvSpPr>
          <p:cNvPr id="473091" name="Rectangle 3"/>
          <p:cNvSpPr>
            <a:spLocks noGrp="1" noChangeArrowheads="1"/>
          </p:cNvSpPr>
          <p:nvPr>
            <p:ph type="body" idx="1"/>
          </p:nvPr>
        </p:nvSpPr>
        <p:spPr>
          <a:xfrm>
            <a:off x="552661" y="1080198"/>
            <a:ext cx="10922557" cy="4438650"/>
          </a:xfrm>
        </p:spPr>
        <p:txBody>
          <a:bodyPr/>
          <a:lstStyle/>
          <a:p>
            <a:pPr>
              <a:lnSpc>
                <a:spcPct val="110000"/>
              </a:lnSpc>
            </a:pPr>
            <a:r>
              <a:rPr kumimoji="1" lang="zh-CN" altLang="en-US" sz="2400" b="1" dirty="0">
                <a:latin typeface="华文楷体" panose="02010600040101010101" pitchFamily="2" charset="-122"/>
                <a:ea typeface="华文楷体" panose="02010600040101010101" pitchFamily="2" charset="-122"/>
              </a:rPr>
              <a:t>建模的一般规则</a:t>
            </a:r>
          </a:p>
          <a:p>
            <a:pPr lvl="1">
              <a:lnSpc>
                <a:spcPct val="110000"/>
              </a:lnSpc>
            </a:pPr>
            <a:r>
              <a:rPr kumimoji="1" lang="zh-CN" altLang="en-US" b="1" dirty="0">
                <a:solidFill>
                  <a:srgbClr val="FF3300"/>
                </a:solidFill>
                <a:latin typeface="华文楷体" panose="02010600040101010101" pitchFamily="2" charset="-122"/>
                <a:ea typeface="华文楷体" panose="02010600040101010101" pitchFamily="2" charset="-122"/>
              </a:rPr>
              <a:t>从系统的部署视图中辨识出物理的计算资源，把他们用节点代表</a:t>
            </a:r>
          </a:p>
          <a:p>
            <a:pPr lvl="1">
              <a:lnSpc>
                <a:spcPct val="110000"/>
              </a:lnSpc>
            </a:pPr>
            <a:r>
              <a:rPr kumimoji="1" lang="zh-CN" altLang="en-US" b="1" dirty="0">
                <a:solidFill>
                  <a:srgbClr val="FF3300"/>
                </a:solidFill>
                <a:latin typeface="华文楷体" panose="02010600040101010101" pitchFamily="2" charset="-122"/>
                <a:ea typeface="华文楷体" panose="02010600040101010101" pitchFamily="2" charset="-122"/>
              </a:rPr>
              <a:t>可以使用</a:t>
            </a:r>
            <a:r>
              <a:rPr kumimoji="1" lang="en-US" altLang="zh-CN" b="1" dirty="0">
                <a:solidFill>
                  <a:srgbClr val="FF3300"/>
                </a:solidFill>
                <a:latin typeface="华文楷体" panose="02010600040101010101" pitchFamily="2" charset="-122"/>
                <a:ea typeface="华文楷体" panose="02010600040101010101" pitchFamily="2" charset="-122"/>
              </a:rPr>
              <a:t>&lt;&lt;processor&gt;&gt;</a:t>
            </a:r>
            <a:r>
              <a:rPr kumimoji="1" lang="zh-CN" altLang="zh-CN" b="1" dirty="0">
                <a:solidFill>
                  <a:srgbClr val="FF3300"/>
                </a:solidFill>
                <a:latin typeface="华文楷体" panose="02010600040101010101" pitchFamily="2" charset="-122"/>
                <a:ea typeface="华文楷体" panose="02010600040101010101" pitchFamily="2" charset="-122"/>
              </a:rPr>
              <a:t>或</a:t>
            </a:r>
            <a:r>
              <a:rPr kumimoji="1" lang="en-US" altLang="zh-CN" b="1" dirty="0">
                <a:solidFill>
                  <a:srgbClr val="FF3300"/>
                </a:solidFill>
                <a:latin typeface="华文楷体" panose="02010600040101010101" pitchFamily="2" charset="-122"/>
                <a:ea typeface="华文楷体" panose="02010600040101010101" pitchFamily="2" charset="-122"/>
              </a:rPr>
              <a:t>&lt;&lt;</a:t>
            </a:r>
            <a:r>
              <a:rPr kumimoji="1" lang="en-US" altLang="zh-CN" b="1" dirty="0" err="1">
                <a:solidFill>
                  <a:srgbClr val="FF3300"/>
                </a:solidFill>
                <a:latin typeface="华文楷体" panose="02010600040101010101" pitchFamily="2" charset="-122"/>
                <a:ea typeface="华文楷体" panose="02010600040101010101" pitchFamily="2" charset="-122"/>
              </a:rPr>
              <a:t>devicve</a:t>
            </a:r>
            <a:r>
              <a:rPr kumimoji="1" lang="en-US" altLang="zh-CN" b="1" dirty="0">
                <a:solidFill>
                  <a:srgbClr val="FF3300"/>
                </a:solidFill>
                <a:latin typeface="华文楷体" panose="02010600040101010101" pitchFamily="2" charset="-122"/>
                <a:ea typeface="华文楷体" panose="02010600040101010101" pitchFamily="2" charset="-122"/>
              </a:rPr>
              <a:t>&gt;&gt;</a:t>
            </a:r>
            <a:r>
              <a:rPr kumimoji="1" lang="zh-CN" altLang="en-US" b="1" dirty="0">
                <a:solidFill>
                  <a:srgbClr val="FF3300"/>
                </a:solidFill>
                <a:latin typeface="华文楷体" panose="02010600040101010101" pitchFamily="2" charset="-122"/>
                <a:ea typeface="华文楷体" panose="02010600040101010101" pitchFamily="2" charset="-122"/>
              </a:rPr>
              <a:t>对其进行修饰</a:t>
            </a:r>
            <a:r>
              <a:rPr kumimoji="1" lang="zh-CN" altLang="en-US" b="1" dirty="0">
                <a:latin typeface="华文楷体" panose="02010600040101010101" pitchFamily="2" charset="-122"/>
                <a:ea typeface="华文楷体" panose="02010600040101010101" pitchFamily="2" charset="-122"/>
              </a:rPr>
              <a:t/>
            </a:r>
            <a:br>
              <a:rPr kumimoji="1" lang="zh-CN" altLang="en-US" b="1" dirty="0">
                <a:latin typeface="华文楷体" panose="02010600040101010101" pitchFamily="2" charset="-122"/>
                <a:ea typeface="华文楷体" panose="02010600040101010101" pitchFamily="2" charset="-122"/>
              </a:rPr>
            </a:br>
            <a:r>
              <a:rPr kumimoji="1" lang="en-US" altLang="zh-CN" b="1" dirty="0">
                <a:latin typeface="华文楷体" panose="02010600040101010101" pitchFamily="2" charset="-122"/>
                <a:ea typeface="华文楷体" panose="02010600040101010101" pitchFamily="2" charset="-122"/>
              </a:rPr>
              <a:t>- </a:t>
            </a:r>
            <a:r>
              <a:rPr kumimoji="1" lang="zh-CN" altLang="en-US" b="1" dirty="0">
                <a:latin typeface="华文楷体" panose="02010600040101010101" pitchFamily="2" charset="-122"/>
                <a:ea typeface="华文楷体" panose="02010600040101010101" pitchFamily="2" charset="-122"/>
              </a:rPr>
              <a:t>如果需要，还可以定义其他变体</a:t>
            </a:r>
          </a:p>
          <a:p>
            <a:pPr lvl="1">
              <a:lnSpc>
                <a:spcPct val="110000"/>
              </a:lnSpc>
            </a:pPr>
            <a:r>
              <a:rPr kumimoji="1" lang="zh-CN" altLang="en-US" b="1" dirty="0">
                <a:latin typeface="华文楷体" panose="02010600040101010101" pitchFamily="2" charset="-122"/>
                <a:ea typeface="华文楷体" panose="02010600040101010101" pitchFamily="2" charset="-122"/>
              </a:rPr>
              <a:t>可以考虑为节点指定属性和操作</a:t>
            </a:r>
          </a:p>
          <a:p>
            <a:pPr>
              <a:lnSpc>
                <a:spcPct val="110000"/>
              </a:lnSpc>
            </a:pPr>
            <a:r>
              <a:rPr kumimoji="1" lang="zh-CN" altLang="en-US" sz="2400" b="1" dirty="0">
                <a:latin typeface="华文楷体" panose="02010600040101010101" pitchFamily="2" charset="-122"/>
                <a:ea typeface="华文楷体" panose="02010600040101010101" pitchFamily="2" charset="-122"/>
              </a:rPr>
              <a:t>例子</a:t>
            </a:r>
            <a:r>
              <a:rPr kumimoji="1" lang="en-US" altLang="zh-CN" sz="2400" b="1" dirty="0">
                <a:latin typeface="华文楷体" panose="02010600040101010101" pitchFamily="2" charset="-122"/>
                <a:ea typeface="华文楷体" panose="02010600040101010101" pitchFamily="2" charset="-122"/>
              </a:rPr>
              <a:t>...</a:t>
            </a:r>
          </a:p>
          <a:p>
            <a:pPr lvl="1">
              <a:lnSpc>
                <a:spcPct val="110000"/>
              </a:lnSpc>
            </a:pPr>
            <a:r>
              <a:rPr kumimoji="1" lang="en-US" altLang="zh-CN" b="1" dirty="0">
                <a:latin typeface="华文楷体" panose="02010600040101010101" pitchFamily="2" charset="-122"/>
                <a:ea typeface="华文楷体" panose="02010600040101010101" pitchFamily="2" charset="-122"/>
              </a:rPr>
              <a:t>Server:</a:t>
            </a:r>
            <a:r>
              <a:rPr kumimoji="1" lang="zh-CN" altLang="zh-CN" b="1" dirty="0">
                <a:latin typeface="华文楷体" panose="02010600040101010101" pitchFamily="2" charset="-122"/>
                <a:ea typeface="华文楷体" panose="02010600040101010101" pitchFamily="2" charset="-122"/>
              </a:rPr>
              <a:t>一般的</a:t>
            </a:r>
            <a:r>
              <a:rPr kumimoji="1" lang="zh-CN" altLang="en-US" b="1" dirty="0">
                <a:latin typeface="华文楷体" panose="02010600040101010101" pitchFamily="2" charset="-122"/>
                <a:ea typeface="华文楷体" panose="02010600040101010101" pitchFamily="2" charset="-122"/>
              </a:rPr>
              <a:t>处理器</a:t>
            </a:r>
          </a:p>
          <a:p>
            <a:pPr lvl="1">
              <a:lnSpc>
                <a:spcPct val="110000"/>
              </a:lnSpc>
            </a:pPr>
            <a:r>
              <a:rPr kumimoji="1" lang="en-US" altLang="zh-CN" b="1" dirty="0">
                <a:latin typeface="华文楷体" panose="02010600040101010101" pitchFamily="2" charset="-122"/>
                <a:ea typeface="华文楷体" panose="02010600040101010101" pitchFamily="2" charset="-122"/>
              </a:rPr>
              <a:t>Kiosk, console: </a:t>
            </a:r>
            <a:r>
              <a:rPr kumimoji="1" lang="zh-CN" altLang="en-US" b="1" dirty="0">
                <a:latin typeface="华文楷体" panose="02010600040101010101" pitchFamily="2" charset="-122"/>
                <a:ea typeface="华文楷体" panose="02010600040101010101" pitchFamily="2" charset="-122"/>
              </a:rPr>
              <a:t>自定义变体，一种处理器</a:t>
            </a:r>
          </a:p>
          <a:p>
            <a:pPr lvl="1">
              <a:lnSpc>
                <a:spcPct val="110000"/>
              </a:lnSpc>
            </a:pPr>
            <a:r>
              <a:rPr kumimoji="1" lang="en-US" altLang="zh-CN" b="1" dirty="0">
                <a:latin typeface="华文楷体" panose="02010600040101010101" pitchFamily="2" charset="-122"/>
                <a:ea typeface="华文楷体" panose="02010600040101010101" pitchFamily="2" charset="-122"/>
              </a:rPr>
              <a:t>RAID FARM:  </a:t>
            </a:r>
            <a:r>
              <a:rPr kumimoji="1" lang="zh-CN" altLang="en-US" b="1" dirty="0">
                <a:latin typeface="华文楷体" panose="02010600040101010101" pitchFamily="2" charset="-122"/>
                <a:ea typeface="华文楷体" panose="02010600040101010101" pitchFamily="2" charset="-122"/>
              </a:rPr>
              <a:t>自定义变体，一种特殊的设备</a:t>
            </a:r>
          </a:p>
          <a:p>
            <a:pPr lvl="1">
              <a:lnSpc>
                <a:spcPct val="110000"/>
              </a:lnSpc>
            </a:pPr>
            <a:r>
              <a:rPr kumimoji="1" lang="zh-CN" altLang="en-US" b="1" dirty="0">
                <a:latin typeface="华文楷体" panose="02010600040101010101" pitchFamily="2" charset="-122"/>
                <a:ea typeface="华文楷体" panose="02010600040101010101" pitchFamily="2" charset="-122"/>
              </a:rPr>
              <a:t>节点是变体被使用得最多的建模元素</a:t>
            </a:r>
            <a:br>
              <a:rPr kumimoji="1" lang="zh-CN" altLang="en-US" b="1" dirty="0">
                <a:latin typeface="华文楷体" panose="02010600040101010101" pitchFamily="2" charset="-122"/>
                <a:ea typeface="华文楷体" panose="02010600040101010101" pitchFamily="2" charset="-122"/>
              </a:rPr>
            </a:br>
            <a:r>
              <a:rPr kumimoji="1" lang="en-US" altLang="zh-CN" b="1" dirty="0">
                <a:latin typeface="华文楷体" panose="02010600040101010101" pitchFamily="2" charset="-122"/>
                <a:ea typeface="华文楷体" panose="02010600040101010101" pitchFamily="2" charset="-122"/>
              </a:rPr>
              <a:t>- </a:t>
            </a:r>
            <a:r>
              <a:rPr kumimoji="1" lang="zh-CN" altLang="en-US" b="1" dirty="0">
                <a:latin typeface="华文楷体" panose="02010600040101010101" pitchFamily="2" charset="-122"/>
                <a:ea typeface="华文楷体" panose="02010600040101010101" pitchFamily="2" charset="-122"/>
              </a:rPr>
              <a:t>可以用形象的图形符号代表各种节点</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3. </a:t>
            </a:r>
            <a:r>
              <a:rPr lang="zh-CN" altLang="en-US" sz="3200" b="1" dirty="0">
                <a:solidFill>
                  <a:schemeClr val="accent1"/>
                </a:solidFill>
                <a:latin typeface="微软雅黑" panose="020B0503020204020204" pitchFamily="34" charset="-122"/>
                <a:ea typeface="微软雅黑" panose="020B0503020204020204" pitchFamily="34" charset="-122"/>
              </a:rPr>
              <a:t>部署图的组成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0234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5A8C8A7-5150-47DF-B17A-49D45C12D789}" type="slidenum">
              <a:rPr lang="zh-CN" altLang="en-US"/>
              <a:pPr/>
              <a:t>25</a:t>
            </a:fld>
            <a:endParaRPr lang="en-US" altLang="zh-CN"/>
          </a:p>
        </p:txBody>
      </p:sp>
      <p:pic>
        <p:nvPicPr>
          <p:cNvPr id="474116" name="Picture 4"/>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5346" y="1182530"/>
            <a:ext cx="11542197" cy="4776142"/>
          </a:xfrm>
        </p:spPr>
      </p:pic>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3. </a:t>
            </a:r>
            <a:r>
              <a:rPr lang="zh-CN" altLang="en-US" sz="3200" b="1" dirty="0">
                <a:solidFill>
                  <a:schemeClr val="accent1"/>
                </a:solidFill>
                <a:latin typeface="微软雅黑" panose="020B0503020204020204" pitchFamily="34" charset="-122"/>
                <a:ea typeface="微软雅黑" panose="020B0503020204020204" pitchFamily="34" charset="-122"/>
              </a:rPr>
              <a:t>部署图的组成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766759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E5BCE00-145B-46CB-86C9-1AECBC0E1E22}" type="slidenum">
              <a:rPr lang="zh-CN" altLang="en-US"/>
              <a:pPr/>
              <a:t>26</a:t>
            </a:fld>
            <a:endParaRPr lang="en-US" altLang="zh-CN"/>
          </a:p>
        </p:txBody>
      </p:sp>
      <p:sp>
        <p:nvSpPr>
          <p:cNvPr id="475139" name="Rectangle 3"/>
          <p:cNvSpPr>
            <a:spLocks noGrp="1" noChangeArrowheads="1"/>
          </p:cNvSpPr>
          <p:nvPr>
            <p:ph type="body" idx="1"/>
          </p:nvPr>
        </p:nvSpPr>
        <p:spPr>
          <a:xfrm>
            <a:off x="643218" y="1007785"/>
            <a:ext cx="11073160" cy="4859337"/>
          </a:xfrm>
        </p:spPr>
        <p:txBody>
          <a:bodyPr/>
          <a:lstStyle/>
          <a:p>
            <a:pPr>
              <a:lnSpc>
                <a:spcPct val="120000"/>
              </a:lnSpc>
            </a:pPr>
            <a:r>
              <a:rPr kumimoji="1" lang="zh-CN" altLang="en-US" sz="2400" b="1" dirty="0">
                <a:latin typeface="华文楷体" panose="02010600040101010101" pitchFamily="2" charset="-122"/>
                <a:ea typeface="华文楷体" panose="02010600040101010101" pitchFamily="2" charset="-122"/>
              </a:rPr>
              <a:t>为组件的部署建模</a:t>
            </a:r>
          </a:p>
          <a:p>
            <a:pPr lvl="1">
              <a:lnSpc>
                <a:spcPct val="120000"/>
              </a:lnSpc>
            </a:pPr>
            <a:r>
              <a:rPr kumimoji="1" lang="zh-CN" altLang="en-US" b="1" dirty="0">
                <a:latin typeface="华文楷体" panose="02010600040101010101" pitchFamily="2" charset="-122"/>
                <a:ea typeface="华文楷体" panose="02010600040101010101" pitchFamily="2" charset="-122"/>
              </a:rPr>
              <a:t>可以使用节点来描述软件组件在具有特定拓扑结构的物理连接的各节点之间的分布</a:t>
            </a:r>
          </a:p>
          <a:p>
            <a:pPr lvl="2">
              <a:lnSpc>
                <a:spcPct val="12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建模的一般规则</a:t>
            </a:r>
          </a:p>
          <a:p>
            <a:pPr lvl="3">
              <a:lnSpc>
                <a:spcPct val="12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把系统中各有意义的组件分配到相应节点</a:t>
            </a:r>
          </a:p>
          <a:p>
            <a:pPr lvl="3">
              <a:lnSpc>
                <a:spcPct val="12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考虑同一个组件在多个不同节点上的部署</a:t>
            </a:r>
            <a:br>
              <a:rPr kumimoji="1" lang="zh-CN" altLang="en-US" sz="2400" b="1" dirty="0">
                <a:latin typeface="华文楷体" panose="02010600040101010101" pitchFamily="2" charset="-122"/>
                <a:ea typeface="华文楷体" panose="02010600040101010101" pitchFamily="2" charset="-122"/>
              </a:rPr>
            </a:br>
            <a:r>
              <a:rPr kumimoji="1" lang="en-US" altLang="zh-CN" sz="2400" b="1" dirty="0">
                <a:latin typeface="华文楷体" panose="02010600040101010101" pitchFamily="2" charset="-122"/>
                <a:ea typeface="华文楷体" panose="02010600040101010101" pitchFamily="2" charset="-122"/>
              </a:rPr>
              <a:t>- </a:t>
            </a:r>
            <a:r>
              <a:rPr kumimoji="1" lang="zh-CN" altLang="en-US" sz="2400" b="1" dirty="0">
                <a:latin typeface="华文楷体" panose="02010600040101010101" pitchFamily="2" charset="-122"/>
                <a:ea typeface="华文楷体" panose="02010600040101010101" pitchFamily="2" charset="-122"/>
              </a:rPr>
              <a:t>这样的情形并不少见</a:t>
            </a:r>
          </a:p>
          <a:p>
            <a:pPr lvl="3">
              <a:lnSpc>
                <a:spcPct val="12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将组件和节点之间的的这种联系用如下三种方法之一描述：</a:t>
            </a:r>
            <a:br>
              <a:rPr kumimoji="1" lang="zh-CN" altLang="en-US" sz="2400" b="1" dirty="0">
                <a:latin typeface="华文楷体" panose="02010600040101010101" pitchFamily="2" charset="-122"/>
                <a:ea typeface="华文楷体" panose="02010600040101010101" pitchFamily="2" charset="-122"/>
              </a:rPr>
            </a:br>
            <a:r>
              <a:rPr kumimoji="1" lang="en-US" altLang="zh-CN" sz="2400" b="1" dirty="0">
                <a:latin typeface="华文楷体" panose="02010600040101010101" pitchFamily="2" charset="-122"/>
                <a:ea typeface="华文楷体" panose="02010600040101010101" pitchFamily="2" charset="-122"/>
              </a:rPr>
              <a:t>- </a:t>
            </a:r>
            <a:r>
              <a:rPr kumimoji="1" lang="zh-CN" altLang="en-US" sz="2400" b="1" dirty="0">
                <a:latin typeface="华文楷体" panose="02010600040101010101" pitchFamily="2" charset="-122"/>
                <a:ea typeface="华文楷体" panose="02010600040101010101" pitchFamily="2" charset="-122"/>
              </a:rPr>
              <a:t>在节点的规格说明中描述，而不出现在模型图上</a:t>
            </a:r>
            <a:br>
              <a:rPr kumimoji="1" lang="zh-CN" altLang="en-US" sz="2400" b="1" dirty="0">
                <a:latin typeface="华文楷体" panose="02010600040101010101" pitchFamily="2" charset="-122"/>
                <a:ea typeface="华文楷体" panose="02010600040101010101" pitchFamily="2" charset="-122"/>
              </a:rPr>
            </a:br>
            <a:r>
              <a:rPr kumimoji="1" lang="en-US" altLang="zh-CN" sz="2400" b="1" dirty="0">
                <a:latin typeface="华文楷体" panose="02010600040101010101" pitchFamily="2" charset="-122"/>
                <a:ea typeface="华文楷体" panose="02010600040101010101" pitchFamily="2" charset="-122"/>
              </a:rPr>
              <a:t>- </a:t>
            </a:r>
            <a:r>
              <a:rPr kumimoji="1" lang="zh-CN" altLang="en-US" sz="2400" b="1" dirty="0">
                <a:latin typeface="华文楷体" panose="02010600040101010101" pitchFamily="2" charset="-122"/>
                <a:ea typeface="华文楷体" panose="02010600040101010101" pitchFamily="2" charset="-122"/>
              </a:rPr>
              <a:t>使用依赖关系连接组件和节点</a:t>
            </a:r>
            <a:br>
              <a:rPr kumimoji="1" lang="zh-CN" altLang="en-US" sz="2400" b="1" dirty="0">
                <a:latin typeface="华文楷体" panose="02010600040101010101" pitchFamily="2" charset="-122"/>
                <a:ea typeface="华文楷体" panose="02010600040101010101" pitchFamily="2" charset="-122"/>
              </a:rPr>
            </a:br>
            <a:r>
              <a:rPr kumimoji="1" lang="en-US" altLang="zh-CN" sz="2400" b="1" dirty="0">
                <a:latin typeface="华文楷体" panose="02010600040101010101" pitchFamily="2" charset="-122"/>
                <a:ea typeface="华文楷体" panose="02010600040101010101" pitchFamily="2" charset="-122"/>
              </a:rPr>
              <a:t>- </a:t>
            </a:r>
            <a:r>
              <a:rPr kumimoji="1" lang="zh-CN" altLang="en-US" sz="2400" b="1" dirty="0">
                <a:latin typeface="华文楷体" panose="02010600040101010101" pitchFamily="2" charset="-122"/>
                <a:ea typeface="华文楷体" panose="02010600040101010101" pitchFamily="2" charset="-122"/>
              </a:rPr>
              <a:t>在模型图上将节点包含的组件列在节点的一个单独的分隔区内</a:t>
            </a:r>
          </a:p>
          <a:p>
            <a:pPr lvl="2">
              <a:lnSpc>
                <a:spcPct val="120000"/>
              </a:lnSpc>
              <a:buClr>
                <a:schemeClr val="accent1"/>
              </a:buClr>
              <a:buFont typeface="Wingdings" panose="05000000000000000000" pitchFamily="2" charset="2"/>
              <a:buChar char="§"/>
            </a:pPr>
            <a:r>
              <a:rPr kumimoji="1" lang="zh-CN" altLang="en-US" sz="2400" b="1" dirty="0">
                <a:latin typeface="华文楷体" panose="02010600040101010101" pitchFamily="2" charset="-122"/>
                <a:ea typeface="华文楷体" panose="02010600040101010101" pitchFamily="2" charset="-122"/>
              </a:rPr>
              <a:t>例子</a:t>
            </a:r>
            <a:r>
              <a:rPr kumimoji="1" lang="en-US" altLang="zh-CN" sz="2400" b="1" dirty="0">
                <a:latin typeface="华文楷体" panose="02010600040101010101" pitchFamily="2" charset="-122"/>
                <a:ea typeface="华文楷体" panose="02010600040101010101" pitchFamily="2" charset="-122"/>
              </a:rPr>
              <a:t>...</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3. </a:t>
            </a:r>
            <a:r>
              <a:rPr lang="zh-CN" altLang="en-US" sz="3200" b="1" dirty="0">
                <a:solidFill>
                  <a:schemeClr val="accent1"/>
                </a:solidFill>
                <a:latin typeface="微软雅黑" panose="020B0503020204020204" pitchFamily="34" charset="-122"/>
                <a:ea typeface="微软雅黑" panose="020B0503020204020204" pitchFamily="34" charset="-122"/>
              </a:rPr>
              <a:t>部署图的组成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3077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16E8AEB-6126-4E7F-8E52-AFBFC9E50193}" type="slidenum">
              <a:rPr lang="zh-CN" altLang="en-US"/>
              <a:pPr/>
              <a:t>27</a:t>
            </a:fld>
            <a:endParaRPr lang="en-US" altLang="zh-CN"/>
          </a:p>
        </p:txBody>
      </p:sp>
      <p:pic>
        <p:nvPicPr>
          <p:cNvPr id="4761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668" y="1179844"/>
            <a:ext cx="9723455" cy="4682988"/>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3. </a:t>
            </a:r>
            <a:r>
              <a:rPr lang="zh-CN" altLang="en-US" sz="3200" b="1" dirty="0">
                <a:solidFill>
                  <a:schemeClr val="accent1"/>
                </a:solidFill>
                <a:latin typeface="微软雅黑" panose="020B0503020204020204" pitchFamily="34" charset="-122"/>
                <a:ea typeface="微软雅黑" panose="020B0503020204020204" pitchFamily="34" charset="-122"/>
              </a:rPr>
              <a:t>部署图的组成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818171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C5E9697C-A40D-4A57-9DAC-5EF8FF08D8B7}" type="slidenum">
              <a:rPr lang="zh-CN" altLang="en-US"/>
              <a:pPr/>
              <a:t>28</a:t>
            </a:fld>
            <a:endParaRPr lang="en-US" altLang="zh-CN"/>
          </a:p>
        </p:txBody>
      </p:sp>
      <p:sp>
        <p:nvSpPr>
          <p:cNvPr id="477187" name="Rectangle 3"/>
          <p:cNvSpPr>
            <a:spLocks noChangeArrowheads="1"/>
          </p:cNvSpPr>
          <p:nvPr/>
        </p:nvSpPr>
        <p:spPr bwMode="auto">
          <a:xfrm>
            <a:off x="1524000" y="2031484"/>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286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buClrTx/>
              <a:buFontTx/>
              <a:buNone/>
            </a:pPr>
            <a:endParaRPr kumimoji="1" lang="zh-CN" altLang="en-US">
              <a:ea typeface="宋体" panose="02010600030101010101" pitchFamily="2" charset="-122"/>
            </a:endParaRPr>
          </a:p>
        </p:txBody>
      </p:sp>
      <p:pic>
        <p:nvPicPr>
          <p:cNvPr id="477188" name="Picture 4"/>
          <p:cNvPicPr>
            <a:picLocks noChangeAspect="1" noChangeArrowheads="1"/>
          </p:cNvPicPr>
          <p:nvPr/>
        </p:nvPicPr>
        <p:blipFill>
          <a:blip r:embed="rId2">
            <a:extLst>
              <a:ext uri="{28A0092B-C50C-407E-A947-70E740481C1C}">
                <a14:useLocalDpi xmlns:a14="http://schemas.microsoft.com/office/drawing/2010/main" val="0"/>
              </a:ext>
            </a:extLst>
          </a:blip>
          <a:srcRect l="17361" t="18121" r="19701" b="14571"/>
          <a:stretch>
            <a:fillRect/>
          </a:stretch>
        </p:blipFill>
        <p:spPr bwMode="auto">
          <a:xfrm>
            <a:off x="1440347" y="977982"/>
            <a:ext cx="8678343" cy="5489578"/>
          </a:xfrm>
          <a:prstGeom prst="rect">
            <a:avLst/>
          </a:prstGeom>
          <a:noFill/>
          <a:extLst>
            <a:ext uri="{909E8E84-426E-40DD-AFC4-6F175D3DCCD1}">
              <a14:hiddenFill xmlns:a14="http://schemas.microsoft.com/office/drawing/2010/main">
                <a:solidFill>
                  <a:srgbClr val="FFFFFF"/>
                </a:solidFill>
              </a14:hiddenFill>
            </a:ext>
          </a:extLst>
        </p:spPr>
      </p:pic>
      <p:sp>
        <p:nvSpPr>
          <p:cNvPr id="477189" name="Rectangle 5"/>
          <p:cNvSpPr>
            <a:spLocks noChangeArrowheads="1"/>
          </p:cNvSpPr>
          <p:nvPr/>
        </p:nvSpPr>
        <p:spPr bwMode="auto">
          <a:xfrm>
            <a:off x="3947479" y="6213644"/>
            <a:ext cx="3993401"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0"/>
              </a:spcBef>
              <a:buClrTx/>
              <a:buFontTx/>
              <a:buNone/>
            </a:pPr>
            <a:r>
              <a:rPr kumimoji="1" lang="zh-CN" altLang="en-US" sz="900" dirty="0"/>
              <a:t/>
            </a:r>
            <a:br>
              <a:rPr kumimoji="1" lang="zh-CN" altLang="en-US" sz="900" dirty="0"/>
            </a:br>
            <a:r>
              <a:rPr kumimoji="1" lang="zh-CN" altLang="en-US" b="1" dirty="0">
                <a:latin typeface="华文仿宋" panose="02010600040101010101" pitchFamily="2" charset="-122"/>
                <a:ea typeface="华文仿宋" panose="02010600040101010101" pitchFamily="2" charset="-122"/>
                <a:cs typeface="Times New Roman" panose="02020603050405020304" pitchFamily="18" charset="0"/>
              </a:rPr>
              <a:t>图  “销售管理子系统”的配置图模型</a:t>
            </a:r>
          </a:p>
        </p:txBody>
      </p:sp>
      <p:sp>
        <p:nvSpPr>
          <p:cNvPr id="9" name="文本框 8"/>
          <p:cNvSpPr txBox="1"/>
          <p:nvPr/>
        </p:nvSpPr>
        <p:spPr>
          <a:xfrm>
            <a:off x="552661" y="294603"/>
            <a:ext cx="7154425" cy="584775"/>
          </a:xfrm>
          <a:prstGeom prst="rect">
            <a:avLst/>
          </a:prstGeom>
          <a:noFill/>
        </p:spPr>
        <p:txBody>
          <a:bodyPr wrap="square" rtlCol="0">
            <a:spAutoFit/>
          </a:bodyPr>
          <a:lstStyle/>
          <a:p>
            <a:r>
              <a:rPr lang="en-US" altLang="zh-CN" sz="3200" b="1" dirty="0">
                <a:solidFill>
                  <a:schemeClr val="accent1"/>
                </a:solidFill>
                <a:latin typeface="微软雅黑" panose="020B0503020204020204" pitchFamily="34" charset="-122"/>
                <a:ea typeface="微软雅黑" panose="020B0503020204020204" pitchFamily="34" charset="-122"/>
              </a:rPr>
              <a:t>3. </a:t>
            </a:r>
            <a:r>
              <a:rPr lang="zh-CN" altLang="en-US" sz="3200" b="1" dirty="0">
                <a:solidFill>
                  <a:schemeClr val="accent1"/>
                </a:solidFill>
                <a:latin typeface="微软雅黑" panose="020B0503020204020204" pitchFamily="34" charset="-122"/>
                <a:ea typeface="微软雅黑" panose="020B0503020204020204" pitchFamily="34" charset="-122"/>
              </a:rPr>
              <a:t>部署图的组成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4868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477188"/>
                                        </p:tgtEl>
                                        <p:attrNameLst>
                                          <p:attrName>style.visibility</p:attrName>
                                        </p:attrNameLst>
                                      </p:cBhvr>
                                      <p:to>
                                        <p:strVal val="visible"/>
                                      </p:to>
                                    </p:set>
                                    <p:anim calcmode="lin" valueType="num">
                                      <p:cBhvr>
                                        <p:cTn id="7" dur="500" fill="hold"/>
                                        <p:tgtEl>
                                          <p:spTgt spid="477188"/>
                                        </p:tgtEl>
                                        <p:attrNameLst>
                                          <p:attrName>ppt_x</p:attrName>
                                        </p:attrNameLst>
                                      </p:cBhvr>
                                      <p:tavLst>
                                        <p:tav tm="0">
                                          <p:val>
                                            <p:strVal val="#ppt_x-.2"/>
                                          </p:val>
                                        </p:tav>
                                        <p:tav tm="100000">
                                          <p:val>
                                            <p:strVal val="#ppt_x"/>
                                          </p:val>
                                        </p:tav>
                                      </p:tavLst>
                                    </p:anim>
                                    <p:anim calcmode="lin" valueType="num">
                                      <p:cBhvr>
                                        <p:cTn id="8" dur="500" fill="hold"/>
                                        <p:tgtEl>
                                          <p:spTgt spid="477188"/>
                                        </p:tgtEl>
                                        <p:attrNameLst>
                                          <p:attrName>ppt_y</p:attrName>
                                        </p:attrNameLst>
                                      </p:cBhvr>
                                      <p:tavLst>
                                        <p:tav tm="0">
                                          <p:val>
                                            <p:strVal val="#ppt_y"/>
                                          </p:val>
                                        </p:tav>
                                        <p:tav tm="100000">
                                          <p:val>
                                            <p:strVal val="#ppt_y"/>
                                          </p:val>
                                        </p:tav>
                                      </p:tavLst>
                                    </p:anim>
                                    <p:animEffect transition="in" filter="wipe(right)" prLst="gradientSize: 0.1">
                                      <p:cBhvr>
                                        <p:cTn id="9" dur="500"/>
                                        <p:tgtEl>
                                          <p:spTgt spid="477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C78975E-59B9-4ACE-A4F2-B0948F87D86A}" type="slidenum">
              <a:rPr lang="zh-CN" altLang="en-US"/>
              <a:pPr/>
              <a:t>3</a:t>
            </a:fld>
            <a:endParaRPr lang="en-US" altLang="zh-CN"/>
          </a:p>
        </p:txBody>
      </p:sp>
      <p:sp>
        <p:nvSpPr>
          <p:cNvPr id="350211" name="Rectangle 3"/>
          <p:cNvSpPr>
            <a:spLocks noGrp="1" noChangeArrowheads="1"/>
          </p:cNvSpPr>
          <p:nvPr>
            <p:ph type="body" idx="1"/>
          </p:nvPr>
        </p:nvSpPr>
        <p:spPr>
          <a:xfrm>
            <a:off x="552661" y="1281420"/>
            <a:ext cx="10515600" cy="4351338"/>
          </a:xfrm>
        </p:spPr>
        <p:txBody>
          <a:bodyPr/>
          <a:lstStyle/>
          <a:p>
            <a:pPr>
              <a:spcAft>
                <a:spcPct val="30000"/>
              </a:spcAft>
            </a:pPr>
            <a:r>
              <a:rPr lang="zh-CN" altLang="en-US" b="1" dirty="0" smtClean="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）掌握部署图的作用。</a:t>
            </a:r>
          </a:p>
          <a:p>
            <a:pPr>
              <a:spcAft>
                <a:spcPct val="30000"/>
              </a:spcAft>
            </a:pP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2</a:t>
            </a:r>
            <a:r>
              <a:rPr lang="zh-CN" altLang="en-US" b="1" dirty="0">
                <a:latin typeface="华文楷体" panose="02010600040101010101" pitchFamily="2" charset="-122"/>
                <a:ea typeface="华文楷体" panose="02010600040101010101" pitchFamily="2" charset="-122"/>
              </a:rPr>
              <a:t>）结点与组件之间的关系。</a:t>
            </a:r>
          </a:p>
          <a:p>
            <a:pPr>
              <a:spcAft>
                <a:spcPct val="30000"/>
              </a:spcAft>
            </a:pP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3</a:t>
            </a:r>
            <a:r>
              <a:rPr lang="zh-CN" altLang="en-US" b="1" dirty="0">
                <a:latin typeface="华文楷体" panose="02010600040101010101" pitchFamily="2" charset="-122"/>
                <a:ea typeface="华文楷体" panose="02010600040101010101" pitchFamily="2" charset="-122"/>
              </a:rPr>
              <a:t>）结点的分类：处理器与设备。</a:t>
            </a:r>
          </a:p>
          <a:p>
            <a:pPr>
              <a:spcAft>
                <a:spcPct val="30000"/>
              </a:spcAft>
            </a:pP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4</a:t>
            </a:r>
            <a:r>
              <a:rPr lang="zh-CN" altLang="en-US" b="1" dirty="0">
                <a:latin typeface="华文楷体" panose="02010600040101010101" pitchFamily="2" charset="-122"/>
                <a:ea typeface="华文楷体" panose="02010600040101010101" pitchFamily="2" charset="-122"/>
              </a:rPr>
              <a:t>）部署图的建模步骤。</a:t>
            </a:r>
            <a:endParaRPr lang="zh-CN" altLang="en-US" b="1" dirty="0">
              <a:latin typeface="华文楷体" panose="02010600040101010101" pitchFamily="2" charset="-122"/>
              <a:ea typeface="华文楷体" panose="02010600040101010101" pitchFamily="2" charset="-122"/>
            </a:endParaRP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本章知识点</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216982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01</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引言</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4</a:t>
            </a:fld>
            <a:endParaRPr lang="zh-CN" altLang="en-US"/>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AB6009E-26D1-4868-82B3-6167CEC25B8D}" type="slidenum">
              <a:rPr lang="zh-CN" altLang="en-US"/>
              <a:pPr/>
              <a:t>5</a:t>
            </a:fld>
            <a:endParaRPr lang="en-US" altLang="zh-CN"/>
          </a:p>
        </p:txBody>
      </p:sp>
      <p:sp>
        <p:nvSpPr>
          <p:cNvPr id="308227" name="Rectangle 3"/>
          <p:cNvSpPr>
            <a:spLocks noGrp="1" noChangeArrowheads="1"/>
          </p:cNvSpPr>
          <p:nvPr>
            <p:ph type="body" idx="1"/>
          </p:nvPr>
        </p:nvSpPr>
        <p:spPr>
          <a:xfrm>
            <a:off x="311500" y="971516"/>
            <a:ext cx="11686232" cy="4351338"/>
          </a:xfrm>
        </p:spPr>
        <p:txBody>
          <a:bodyPr/>
          <a:lstStyle/>
          <a:p>
            <a:pPr lvl="1">
              <a:lnSpc>
                <a:spcPct val="120000"/>
              </a:lnSpc>
              <a:spcBef>
                <a:spcPts val="0"/>
              </a:spcBef>
              <a:buClr>
                <a:schemeClr val="hlink"/>
              </a:buClr>
              <a:buFont typeface="Wingdings" panose="05000000000000000000" pitchFamily="2" charset="2"/>
              <a:buChar char="v"/>
            </a:pPr>
            <a:r>
              <a:rPr kumimoji="1" lang="zh-CN" altLang="en-US" sz="2800" b="1" dirty="0">
                <a:solidFill>
                  <a:srgbClr val="FF3300"/>
                </a:solidFill>
                <a:latin typeface="华文楷体" panose="02010600040101010101" pitchFamily="2" charset="-122"/>
                <a:ea typeface="华文楷体" panose="02010600040101010101" pitchFamily="2" charset="-122"/>
              </a:rPr>
              <a:t>组件</a:t>
            </a:r>
            <a:r>
              <a:rPr kumimoji="1" lang="en-US" altLang="zh-CN" sz="2800" b="1" dirty="0">
                <a:solidFill>
                  <a:srgbClr val="FF3300"/>
                </a:solidFill>
                <a:latin typeface="华文楷体" panose="02010600040101010101" pitchFamily="2" charset="-122"/>
                <a:ea typeface="华文楷体" panose="02010600040101010101" pitchFamily="2" charset="-122"/>
              </a:rPr>
              <a:t>/</a:t>
            </a:r>
            <a:r>
              <a:rPr kumimoji="1" lang="zh-CN" altLang="en-US" sz="2800" b="1" dirty="0">
                <a:solidFill>
                  <a:srgbClr val="FF3300"/>
                </a:solidFill>
                <a:latin typeface="华文楷体" panose="02010600040101010101" pitchFamily="2" charset="-122"/>
                <a:ea typeface="华文楷体" panose="02010600040101010101" pitchFamily="2" charset="-122"/>
              </a:rPr>
              <a:t>组件图</a:t>
            </a:r>
            <a:r>
              <a:rPr kumimoji="1" lang="zh-CN" altLang="en-US" sz="2800" b="1" dirty="0" smtClean="0">
                <a:solidFill>
                  <a:srgbClr val="FF3300"/>
                </a:solidFill>
                <a:latin typeface="华文楷体" panose="02010600040101010101" pitchFamily="2" charset="-122"/>
                <a:ea typeface="华文楷体" panose="02010600040101010101" pitchFamily="2" charset="-122"/>
              </a:rPr>
              <a:t>：组件</a:t>
            </a:r>
            <a:r>
              <a:rPr kumimoji="1" lang="zh-CN" altLang="en-US" sz="2800" b="1" dirty="0">
                <a:solidFill>
                  <a:srgbClr val="FF3300"/>
                </a:solidFill>
                <a:latin typeface="华文楷体" panose="02010600040101010101" pitchFamily="2" charset="-122"/>
                <a:ea typeface="华文楷体" panose="02010600040101010101" pitchFamily="2" charset="-122"/>
              </a:rPr>
              <a:t>是存在于物理的资源上的</a:t>
            </a:r>
          </a:p>
          <a:p>
            <a:pPr lvl="2">
              <a:lnSpc>
                <a:spcPct val="120000"/>
              </a:lnSpc>
              <a:spcBef>
                <a:spcPts val="0"/>
              </a:spcBef>
              <a:buClr>
                <a:schemeClr val="accent1"/>
              </a:buClr>
              <a:buFont typeface="Wingdings" panose="05000000000000000000" pitchFamily="2" charset="2"/>
              <a:buChar char="§"/>
            </a:pPr>
            <a:r>
              <a:rPr kumimoji="1" lang="zh-CN" altLang="en-US" sz="2800" b="1" dirty="0">
                <a:latin typeface="华文楷体" panose="02010600040101010101" pitchFamily="2" charset="-122"/>
                <a:ea typeface="华文楷体" panose="02010600040101010101" pitchFamily="2" charset="-122"/>
              </a:rPr>
              <a:t>存储 </a:t>
            </a:r>
            <a:r>
              <a:rPr kumimoji="1" lang="en-US" altLang="zh-CN" sz="2800" b="1" dirty="0">
                <a:latin typeface="华文楷体" panose="02010600040101010101" pitchFamily="2" charset="-122"/>
                <a:ea typeface="华文楷体" panose="02010600040101010101" pitchFamily="2" charset="-122"/>
              </a:rPr>
              <a:t>/ </a:t>
            </a:r>
            <a:r>
              <a:rPr kumimoji="1" lang="zh-CN" altLang="en-US" sz="2800" b="1" dirty="0">
                <a:latin typeface="华文楷体" panose="02010600040101010101" pitchFamily="2" charset="-122"/>
                <a:ea typeface="华文楷体" panose="02010600040101010101" pitchFamily="2" charset="-122"/>
              </a:rPr>
              <a:t>运行</a:t>
            </a:r>
          </a:p>
          <a:p>
            <a:pPr lvl="1">
              <a:lnSpc>
                <a:spcPct val="120000"/>
              </a:lnSpc>
              <a:spcBef>
                <a:spcPts val="0"/>
              </a:spcBef>
              <a:buClr>
                <a:schemeClr val="hlink"/>
              </a:buClr>
              <a:buFont typeface="Wingdings" panose="05000000000000000000" pitchFamily="2" charset="2"/>
              <a:buChar char="v"/>
            </a:pPr>
            <a:r>
              <a:rPr kumimoji="1" lang="zh-CN" altLang="en-US" sz="2800" b="1" dirty="0">
                <a:solidFill>
                  <a:srgbClr val="FF3300"/>
                </a:solidFill>
                <a:latin typeface="华文楷体" panose="02010600040101010101" pitchFamily="2" charset="-122"/>
                <a:ea typeface="华文楷体" panose="02010600040101010101" pitchFamily="2" charset="-122"/>
              </a:rPr>
              <a:t>需要为这样的物理资源建模</a:t>
            </a:r>
          </a:p>
          <a:p>
            <a:pPr lvl="2">
              <a:lnSpc>
                <a:spcPct val="120000"/>
              </a:lnSpc>
              <a:spcBef>
                <a:spcPts val="0"/>
              </a:spcBef>
              <a:buClr>
                <a:schemeClr val="accent1"/>
              </a:buClr>
              <a:buFont typeface="Wingdings" panose="05000000000000000000" pitchFamily="2" charset="2"/>
              <a:buChar char="§"/>
            </a:pPr>
            <a:r>
              <a:rPr kumimoji="1" lang="zh-CN" altLang="en-US" sz="2800" b="1" dirty="0">
                <a:latin typeface="华文楷体" panose="02010600040101010101" pitchFamily="2" charset="-122"/>
                <a:ea typeface="华文楷体" panose="02010600040101010101" pitchFamily="2" charset="-122"/>
              </a:rPr>
              <a:t>节点</a:t>
            </a:r>
            <a:r>
              <a:rPr kumimoji="1" lang="en-US" altLang="zh-CN" sz="2800" b="1" dirty="0">
                <a:latin typeface="华文楷体" panose="02010600040101010101" pitchFamily="2" charset="-122"/>
                <a:ea typeface="华文楷体" panose="02010600040101010101" pitchFamily="2" charset="-122"/>
              </a:rPr>
              <a:t>/</a:t>
            </a:r>
            <a:r>
              <a:rPr kumimoji="1" lang="zh-CN" altLang="en-US" sz="2800" b="1" dirty="0">
                <a:latin typeface="华文楷体" panose="02010600040101010101" pitchFamily="2" charset="-122"/>
                <a:ea typeface="华文楷体" panose="02010600040101010101" pitchFamily="2" charset="-122"/>
              </a:rPr>
              <a:t>部署</a:t>
            </a:r>
            <a:r>
              <a:rPr kumimoji="1" lang="en-US" altLang="zh-CN" sz="2800" b="1" dirty="0">
                <a:latin typeface="华文楷体" panose="02010600040101010101" pitchFamily="2" charset="-122"/>
                <a:ea typeface="华文楷体" panose="02010600040101010101" pitchFamily="2" charset="-122"/>
              </a:rPr>
              <a:t>(deployment)</a:t>
            </a:r>
          </a:p>
          <a:p>
            <a:pPr lvl="3">
              <a:lnSpc>
                <a:spcPct val="120000"/>
              </a:lnSpc>
              <a:spcBef>
                <a:spcPts val="0"/>
              </a:spcBef>
              <a:buClr>
                <a:schemeClr val="tx1"/>
              </a:buClr>
              <a:buFontTx/>
              <a:buChar char="•"/>
            </a:pPr>
            <a:r>
              <a:rPr kumimoji="1" lang="zh-CN" altLang="en-US" sz="2800" b="1" dirty="0">
                <a:solidFill>
                  <a:srgbClr val="FF3300"/>
                </a:solidFill>
                <a:latin typeface="华文楷体" panose="02010600040101010101" pitchFamily="2" charset="-122"/>
                <a:ea typeface="华文楷体" panose="02010600040101010101" pitchFamily="2" charset="-122"/>
              </a:rPr>
              <a:t>节点</a:t>
            </a:r>
            <a:r>
              <a:rPr kumimoji="1" lang="en-US" altLang="zh-CN" sz="2800" b="1" dirty="0">
                <a:solidFill>
                  <a:srgbClr val="FF3300"/>
                </a:solidFill>
                <a:latin typeface="华文楷体" panose="02010600040101010101" pitchFamily="2" charset="-122"/>
                <a:ea typeface="华文楷体" panose="02010600040101010101" pitchFamily="2" charset="-122"/>
              </a:rPr>
              <a:t>(node)</a:t>
            </a:r>
          </a:p>
          <a:p>
            <a:pPr lvl="4">
              <a:lnSpc>
                <a:spcPct val="120000"/>
              </a:lnSpc>
              <a:spcBef>
                <a:spcPts val="0"/>
              </a:spcBef>
              <a:buClr>
                <a:schemeClr val="tx1"/>
              </a:buClr>
              <a:buFontTx/>
              <a:buChar char="•"/>
            </a:pPr>
            <a:r>
              <a:rPr kumimoji="1" lang="zh-CN" altLang="en-US" sz="2800" b="1" dirty="0">
                <a:latin typeface="华文楷体" panose="02010600040101010101" pitchFamily="2" charset="-122"/>
                <a:ea typeface="华文楷体" panose="02010600040101010101" pitchFamily="2" charset="-122"/>
              </a:rPr>
              <a:t>节点是一个运行时刻的物理对象，它代表一类计算资源，该计算资源常至少具有存储功能，并且在大多数的情况下具有数据处理的能力。</a:t>
            </a:r>
            <a:br>
              <a:rPr kumimoji="1" lang="zh-CN" altLang="en-US" sz="2800" b="1" dirty="0">
                <a:latin typeface="华文楷体" panose="02010600040101010101" pitchFamily="2" charset="-122"/>
                <a:ea typeface="华文楷体" panose="02010600040101010101" pitchFamily="2" charset="-122"/>
              </a:rPr>
            </a:br>
            <a:r>
              <a:rPr kumimoji="1" lang="en-US" altLang="zh-CN" sz="2800" b="1" dirty="0">
                <a:latin typeface="华文楷体" panose="02010600040101010101" pitchFamily="2" charset="-122"/>
                <a:ea typeface="华文楷体" panose="02010600040101010101" pitchFamily="2" charset="-122"/>
              </a:rPr>
              <a:t>- e.g.:</a:t>
            </a:r>
            <a:r>
              <a:rPr kumimoji="1" lang="zh-CN" altLang="en-US" sz="2800" b="1" dirty="0">
                <a:latin typeface="华文楷体" panose="02010600040101010101" pitchFamily="2" charset="-122"/>
                <a:ea typeface="华文楷体" panose="02010600040101010101" pitchFamily="2" charset="-122"/>
              </a:rPr>
              <a:t>计算机、外设</a:t>
            </a:r>
            <a:r>
              <a:rPr kumimoji="1" lang="en-US" altLang="zh-CN" sz="2800" b="1" dirty="0">
                <a:latin typeface="华文楷体" panose="02010600040101010101" pitchFamily="2" charset="-122"/>
                <a:ea typeface="华文楷体" panose="02010600040101010101" pitchFamily="2" charset="-122"/>
              </a:rPr>
              <a:t>,etc.</a:t>
            </a:r>
          </a:p>
          <a:p>
            <a:pPr lvl="3">
              <a:lnSpc>
                <a:spcPct val="120000"/>
              </a:lnSpc>
              <a:spcBef>
                <a:spcPts val="0"/>
              </a:spcBef>
              <a:buClr>
                <a:schemeClr val="tx1"/>
              </a:buClr>
              <a:buFontTx/>
              <a:buChar char="•"/>
            </a:pPr>
            <a:r>
              <a:rPr kumimoji="1" lang="zh-CN" altLang="en-US" sz="2800" b="1" dirty="0">
                <a:solidFill>
                  <a:srgbClr val="FF3300"/>
                </a:solidFill>
                <a:latin typeface="华文楷体" panose="02010600040101010101" pitchFamily="2" charset="-122"/>
                <a:ea typeface="华文楷体" panose="02010600040101010101" pitchFamily="2" charset="-122"/>
              </a:rPr>
              <a:t>部署视图</a:t>
            </a:r>
            <a:r>
              <a:rPr kumimoji="1" lang="en-US" altLang="zh-CN" sz="2800" b="1" dirty="0">
                <a:solidFill>
                  <a:srgbClr val="FF3300"/>
                </a:solidFill>
                <a:latin typeface="华文楷体" panose="02010600040101010101" pitchFamily="2" charset="-122"/>
                <a:ea typeface="华文楷体" panose="02010600040101010101" pitchFamily="2" charset="-122"/>
              </a:rPr>
              <a:t>(deployment view)...</a:t>
            </a:r>
            <a:endParaRPr kumimoji="1" lang="en-US" altLang="zh-CN" sz="2800" b="1" dirty="0">
              <a:solidFill>
                <a:srgbClr val="FF3300"/>
              </a:solidFill>
              <a:latin typeface="华文楷体" panose="02010600040101010101" pitchFamily="2" charset="-122"/>
              <a:ea typeface="华文楷体" panose="02010600040101010101" pitchFamily="2" charset="-122"/>
            </a:endParaRPr>
          </a:p>
        </p:txBody>
      </p:sp>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引言</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5262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AB6009E-26D1-4868-82B3-6167CEC25B8D}" type="slidenum">
              <a:rPr lang="zh-CN" altLang="en-US"/>
              <a:pPr/>
              <a:t>6</a:t>
            </a:fld>
            <a:endParaRPr lang="en-US" altLang="zh-CN"/>
          </a:p>
        </p:txBody>
      </p:sp>
      <p:sp>
        <p:nvSpPr>
          <p:cNvPr id="308227" name="Rectangle 3"/>
          <p:cNvSpPr>
            <a:spLocks noGrp="1" noChangeArrowheads="1"/>
          </p:cNvSpPr>
          <p:nvPr>
            <p:ph type="body" idx="1"/>
          </p:nvPr>
        </p:nvSpPr>
        <p:spPr>
          <a:xfrm>
            <a:off x="311500" y="971516"/>
            <a:ext cx="11686232" cy="4351338"/>
          </a:xfrm>
        </p:spPr>
        <p:txBody>
          <a:bodyPr/>
          <a:lstStyle/>
          <a:p>
            <a:pPr lvl="1">
              <a:lnSpc>
                <a:spcPct val="150000"/>
              </a:lnSpc>
            </a:pPr>
            <a:r>
              <a:rPr kumimoji="1" lang="zh-CN" altLang="en-US" sz="2800" b="1" dirty="0">
                <a:solidFill>
                  <a:srgbClr val="FF3300"/>
                </a:solidFill>
                <a:latin typeface="华文楷体" panose="02010600040101010101" pitchFamily="2" charset="-122"/>
                <a:ea typeface="华文楷体" panose="02010600040101010101" pitchFamily="2" charset="-122"/>
              </a:rPr>
              <a:t>部署视图</a:t>
            </a:r>
            <a:r>
              <a:rPr kumimoji="1" lang="en-US" altLang="zh-CN" sz="2800" b="1" dirty="0">
                <a:solidFill>
                  <a:srgbClr val="FF3300"/>
                </a:solidFill>
                <a:latin typeface="华文楷体" panose="02010600040101010101" pitchFamily="2" charset="-122"/>
                <a:ea typeface="华文楷体" panose="02010600040101010101" pitchFamily="2" charset="-122"/>
              </a:rPr>
              <a:t>(deployment view)</a:t>
            </a:r>
          </a:p>
          <a:p>
            <a:pPr lvl="2">
              <a:lnSpc>
                <a:spcPct val="150000"/>
              </a:lnSpc>
            </a:pPr>
            <a:r>
              <a:rPr kumimoji="1" lang="zh-CN" altLang="en-US" sz="2800" b="1" dirty="0">
                <a:latin typeface="华文楷体" panose="02010600040101010101" pitchFamily="2" charset="-122"/>
                <a:ea typeface="华文楷体" panose="02010600040101010101" pitchFamily="2" charset="-122"/>
              </a:rPr>
              <a:t>用来描述软件产品在计算机硬件系统和网络上的</a:t>
            </a:r>
            <a:br>
              <a:rPr kumimoji="1" lang="zh-CN" altLang="en-US" sz="2800" b="1" dirty="0">
                <a:latin typeface="华文楷体" panose="02010600040101010101" pitchFamily="2" charset="-122"/>
                <a:ea typeface="华文楷体" panose="02010600040101010101" pitchFamily="2" charset="-122"/>
              </a:rPr>
            </a:br>
            <a:r>
              <a:rPr kumimoji="1" lang="en-US" altLang="zh-CN" sz="2800" b="1" dirty="0">
                <a:latin typeface="华文楷体" panose="02010600040101010101" pitchFamily="2" charset="-122"/>
                <a:ea typeface="华文楷体" panose="02010600040101010101" pitchFamily="2" charset="-122"/>
              </a:rPr>
              <a:t>- </a:t>
            </a:r>
            <a:r>
              <a:rPr kumimoji="1" lang="zh-CN" altLang="en-US" sz="2800" b="1" dirty="0">
                <a:latin typeface="华文楷体" panose="02010600040101010101" pitchFamily="2" charset="-122"/>
                <a:ea typeface="华文楷体" panose="02010600040101010101" pitchFamily="2" charset="-122"/>
              </a:rPr>
              <a:t>安装</a:t>
            </a:r>
            <a:br>
              <a:rPr kumimoji="1" lang="zh-CN" altLang="en-US" sz="2800" b="1" dirty="0">
                <a:latin typeface="华文楷体" panose="02010600040101010101" pitchFamily="2" charset="-122"/>
                <a:ea typeface="华文楷体" panose="02010600040101010101" pitchFamily="2" charset="-122"/>
              </a:rPr>
            </a:br>
            <a:r>
              <a:rPr kumimoji="1" lang="en-US" altLang="zh-CN" sz="2800" b="1" dirty="0">
                <a:latin typeface="华文楷体" panose="02010600040101010101" pitchFamily="2" charset="-122"/>
                <a:ea typeface="华文楷体" panose="02010600040101010101" pitchFamily="2" charset="-122"/>
              </a:rPr>
              <a:t>- </a:t>
            </a:r>
            <a:r>
              <a:rPr kumimoji="1" lang="zh-CN" altLang="en-US" sz="2800" b="1" dirty="0">
                <a:latin typeface="华文楷体" panose="02010600040101010101" pitchFamily="2" charset="-122"/>
                <a:ea typeface="华文楷体" panose="02010600040101010101" pitchFamily="2" charset="-122"/>
              </a:rPr>
              <a:t>分发（</a:t>
            </a:r>
            <a:r>
              <a:rPr kumimoji="1" lang="en-US" altLang="zh-CN" sz="2800" b="1" dirty="0">
                <a:latin typeface="华文楷体" panose="02010600040101010101" pitchFamily="2" charset="-122"/>
                <a:ea typeface="华文楷体" panose="02010600040101010101" pitchFamily="2" charset="-122"/>
              </a:rPr>
              <a:t>delivery </a:t>
            </a:r>
            <a:r>
              <a:rPr kumimoji="1" lang="zh-CN" altLang="en-US" sz="2800" b="1" dirty="0">
                <a:latin typeface="华文楷体" panose="02010600040101010101" pitchFamily="2" charset="-122"/>
                <a:ea typeface="华文楷体" panose="02010600040101010101" pitchFamily="2" charset="-122"/>
              </a:rPr>
              <a:t>）</a:t>
            </a:r>
            <a:br>
              <a:rPr kumimoji="1" lang="zh-CN" altLang="en-US" sz="2800" b="1" dirty="0">
                <a:latin typeface="华文楷体" panose="02010600040101010101" pitchFamily="2" charset="-122"/>
                <a:ea typeface="华文楷体" panose="02010600040101010101" pitchFamily="2" charset="-122"/>
              </a:rPr>
            </a:br>
            <a:r>
              <a:rPr kumimoji="1" lang="en-US" altLang="zh-CN" sz="2800" b="1" dirty="0">
                <a:latin typeface="华文楷体" panose="02010600040101010101" pitchFamily="2" charset="-122"/>
                <a:ea typeface="华文楷体" panose="02010600040101010101" pitchFamily="2" charset="-122"/>
              </a:rPr>
              <a:t>- </a:t>
            </a:r>
            <a:r>
              <a:rPr kumimoji="1" lang="zh-CN" altLang="en-US" sz="2800" b="1" dirty="0">
                <a:latin typeface="华文楷体" panose="02010600040101010101" pitchFamily="2" charset="-122"/>
                <a:ea typeface="华文楷体" panose="02010600040101010101" pitchFamily="2" charset="-122"/>
              </a:rPr>
              <a:t>分布（</a:t>
            </a:r>
            <a:r>
              <a:rPr kumimoji="1" lang="en-US" altLang="zh-CN" sz="2800" b="1" dirty="0">
                <a:latin typeface="华文楷体" panose="02010600040101010101" pitchFamily="2" charset="-122"/>
                <a:ea typeface="华文楷体" panose="02010600040101010101" pitchFamily="2" charset="-122"/>
              </a:rPr>
              <a:t>distribution </a:t>
            </a:r>
            <a:r>
              <a:rPr kumimoji="1" lang="zh-CN" altLang="en-US" sz="2800" b="1" dirty="0">
                <a:latin typeface="华文楷体" panose="02010600040101010101" pitchFamily="2" charset="-122"/>
                <a:ea typeface="华文楷体" panose="02010600040101010101" pitchFamily="2" charset="-122"/>
              </a:rPr>
              <a:t>）</a:t>
            </a:r>
            <a:endParaRPr kumimoji="1" lang="zh-CN" altLang="en-US" sz="2800" b="1" dirty="0">
              <a:latin typeface="华文楷体" panose="02010600040101010101" pitchFamily="2" charset="-122"/>
              <a:ea typeface="华文楷体" panose="02010600040101010101" pitchFamily="2" charset="-122"/>
            </a:endParaRPr>
          </a:p>
        </p:txBody>
      </p:sp>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引言</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272657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AB6009E-26D1-4868-82B3-6167CEC25B8D}" type="slidenum">
              <a:rPr lang="zh-CN" altLang="en-US"/>
              <a:pPr/>
              <a:t>7</a:t>
            </a:fld>
            <a:endParaRPr lang="en-US" altLang="zh-CN"/>
          </a:p>
        </p:txBody>
      </p:sp>
      <p:sp>
        <p:nvSpPr>
          <p:cNvPr id="308227" name="Rectangle 3"/>
          <p:cNvSpPr>
            <a:spLocks noGrp="1" noChangeArrowheads="1"/>
          </p:cNvSpPr>
          <p:nvPr>
            <p:ph type="body" idx="1"/>
          </p:nvPr>
        </p:nvSpPr>
        <p:spPr>
          <a:xfrm>
            <a:off x="311500" y="971516"/>
            <a:ext cx="11686232" cy="4351338"/>
          </a:xfrm>
        </p:spPr>
        <p:txBody>
          <a:bodyPr/>
          <a:lstStyle/>
          <a:p>
            <a:pPr>
              <a:lnSpc>
                <a:spcPct val="150000"/>
              </a:lnSpc>
            </a:pPr>
            <a:r>
              <a:rPr kumimoji="1" lang="zh-CN" altLang="en-US" b="1" dirty="0" smtClean="0">
                <a:latin typeface="华文楷体" panose="02010600040101010101" pitchFamily="2" charset="-122"/>
                <a:ea typeface="华文楷体" panose="02010600040101010101" pitchFamily="2" charset="-122"/>
              </a:rPr>
              <a:t>部署</a:t>
            </a:r>
            <a:r>
              <a:rPr kumimoji="1" lang="zh-CN" altLang="en-US" b="1" dirty="0">
                <a:latin typeface="华文楷体" panose="02010600040101010101" pitchFamily="2" charset="-122"/>
                <a:ea typeface="华文楷体" panose="02010600040101010101" pitchFamily="2" charset="-122"/>
              </a:rPr>
              <a:t>视图的表达：</a:t>
            </a:r>
            <a:br>
              <a:rPr kumimoji="1" lang="zh-CN" altLang="en-US" b="1" dirty="0">
                <a:latin typeface="华文楷体" panose="02010600040101010101" pitchFamily="2" charset="-122"/>
                <a:ea typeface="华文楷体" panose="02010600040101010101" pitchFamily="2" charset="-122"/>
              </a:rPr>
            </a:br>
            <a:r>
              <a:rPr kumimoji="1" lang="en-US" altLang="zh-CN" b="1" dirty="0">
                <a:latin typeface="华文楷体" panose="02010600040101010101" pitchFamily="2" charset="-122"/>
                <a:ea typeface="华文楷体" panose="02010600040101010101" pitchFamily="2" charset="-122"/>
              </a:rPr>
              <a:t>- </a:t>
            </a:r>
            <a:r>
              <a:rPr kumimoji="1" lang="zh-CN" altLang="en-US" b="1" dirty="0">
                <a:latin typeface="华文楷体" panose="02010600040101010101" pitchFamily="2" charset="-122"/>
                <a:ea typeface="华文楷体" panose="02010600040101010101" pitchFamily="2" charset="-122"/>
              </a:rPr>
              <a:t>静态特性用</a:t>
            </a:r>
            <a:r>
              <a:rPr kumimoji="1" lang="zh-CN" altLang="en-US" b="1" dirty="0">
                <a:solidFill>
                  <a:srgbClr val="FF3300"/>
                </a:solidFill>
                <a:latin typeface="华文楷体" panose="02010600040101010101" pitchFamily="2" charset="-122"/>
                <a:ea typeface="华文楷体" panose="02010600040101010101" pitchFamily="2" charset="-122"/>
              </a:rPr>
              <a:t>部署图（</a:t>
            </a:r>
            <a:r>
              <a:rPr kumimoji="1" lang="en-US" altLang="zh-CN" b="1" dirty="0">
                <a:solidFill>
                  <a:srgbClr val="FF3300"/>
                </a:solidFill>
                <a:latin typeface="华文楷体" panose="02010600040101010101" pitchFamily="2" charset="-122"/>
                <a:ea typeface="华文楷体" panose="02010600040101010101" pitchFamily="2" charset="-122"/>
              </a:rPr>
              <a:t>deployment diagram </a:t>
            </a:r>
            <a:r>
              <a:rPr kumimoji="1" lang="zh-CN" altLang="en-US" b="1" dirty="0">
                <a:solidFill>
                  <a:srgbClr val="FF3300"/>
                </a:solidFill>
                <a:latin typeface="华文楷体" panose="02010600040101010101" pitchFamily="2" charset="-122"/>
                <a:ea typeface="华文楷体" panose="02010600040101010101" pitchFamily="2" charset="-122"/>
              </a:rPr>
              <a:t>）</a:t>
            </a:r>
            <a:r>
              <a:rPr kumimoji="1" lang="zh-CN" altLang="en-US" b="1" dirty="0">
                <a:latin typeface="华文楷体" panose="02010600040101010101" pitchFamily="2" charset="-122"/>
                <a:ea typeface="华文楷体" panose="02010600040101010101" pitchFamily="2" charset="-122"/>
              </a:rPr>
              <a:t>描述</a:t>
            </a:r>
            <a:br>
              <a:rPr kumimoji="1" lang="zh-CN" altLang="en-US" b="1" dirty="0">
                <a:latin typeface="华文楷体" panose="02010600040101010101" pitchFamily="2" charset="-122"/>
                <a:ea typeface="华文楷体" panose="02010600040101010101" pitchFamily="2" charset="-122"/>
              </a:rPr>
            </a:br>
            <a:r>
              <a:rPr kumimoji="1" lang="zh-CN" altLang="en-US" b="1" dirty="0">
                <a:latin typeface="华文楷体" panose="02010600040101010101" pitchFamily="2" charset="-122"/>
                <a:ea typeface="华文楷体" panose="02010600040101010101" pitchFamily="2" charset="-122"/>
              </a:rPr>
              <a:t>     * 节点</a:t>
            </a:r>
            <a:br>
              <a:rPr kumimoji="1" lang="zh-CN" altLang="en-US" b="1" dirty="0">
                <a:latin typeface="华文楷体" panose="02010600040101010101" pitchFamily="2" charset="-122"/>
                <a:ea typeface="华文楷体" panose="02010600040101010101" pitchFamily="2" charset="-122"/>
              </a:rPr>
            </a:br>
            <a:r>
              <a:rPr kumimoji="1" lang="zh-CN" altLang="en-US" b="1" dirty="0">
                <a:latin typeface="华文楷体" panose="02010600040101010101" pitchFamily="2" charset="-122"/>
                <a:ea typeface="华文楷体" panose="02010600040101010101" pitchFamily="2" charset="-122"/>
              </a:rPr>
              <a:t>     * 节点和组件之间的联系</a:t>
            </a:r>
            <a:br>
              <a:rPr kumimoji="1" lang="zh-CN" altLang="en-US" b="1" dirty="0">
                <a:latin typeface="华文楷体" panose="02010600040101010101" pitchFamily="2" charset="-122"/>
                <a:ea typeface="华文楷体" panose="02010600040101010101" pitchFamily="2" charset="-122"/>
              </a:rPr>
            </a:br>
            <a:r>
              <a:rPr kumimoji="1" lang="zh-CN" altLang="en-US" b="1" dirty="0">
                <a:latin typeface="华文楷体" panose="02010600040101010101" pitchFamily="2" charset="-122"/>
                <a:ea typeface="华文楷体" panose="02010600040101010101" pitchFamily="2" charset="-122"/>
              </a:rPr>
              <a:t>     *  节点和节点之间的</a:t>
            </a:r>
            <a:r>
              <a:rPr kumimoji="1" lang="zh-CN" altLang="en-US" b="1" dirty="0" smtClean="0">
                <a:latin typeface="华文楷体" panose="02010600040101010101" pitchFamily="2" charset="-122"/>
                <a:ea typeface="华文楷体" panose="02010600040101010101" pitchFamily="2" charset="-122"/>
              </a:rPr>
              <a:t>联系</a:t>
            </a:r>
            <a:endParaRPr kumimoji="1" lang="zh-CN" altLang="en-US" b="1" dirty="0">
              <a:latin typeface="华文楷体" panose="02010600040101010101" pitchFamily="2" charset="-122"/>
              <a:ea typeface="华文楷体" panose="02010600040101010101" pitchFamily="2" charset="-122"/>
            </a:endParaRPr>
          </a:p>
          <a:p>
            <a:pPr lvl="2">
              <a:lnSpc>
                <a:spcPct val="150000"/>
              </a:lnSpc>
            </a:pPr>
            <a:r>
              <a:rPr kumimoji="1" lang="zh-CN" altLang="en-US" sz="2800" b="1" dirty="0">
                <a:latin typeface="华文楷体" panose="02010600040101010101" pitchFamily="2" charset="-122"/>
                <a:ea typeface="华文楷体" panose="02010600040101010101" pitchFamily="2" charset="-122"/>
              </a:rPr>
              <a:t>节点在</a:t>
            </a:r>
            <a:r>
              <a:rPr kumimoji="1" lang="en-US" altLang="zh-CN" sz="2800" b="1" dirty="0">
                <a:latin typeface="华文楷体" panose="02010600040101010101" pitchFamily="2" charset="-122"/>
                <a:ea typeface="华文楷体" panose="02010600040101010101" pitchFamily="2" charset="-122"/>
              </a:rPr>
              <a:t>UML</a:t>
            </a:r>
            <a:r>
              <a:rPr kumimoji="1" lang="zh-CN" altLang="en-US" sz="2800" b="1" dirty="0">
                <a:latin typeface="华文楷体" panose="02010600040101010101" pitchFamily="2" charset="-122"/>
                <a:ea typeface="华文楷体" panose="02010600040101010101" pitchFamily="2" charset="-122"/>
              </a:rPr>
              <a:t>里的标准图形表示：</a:t>
            </a:r>
          </a:p>
          <a:p>
            <a:pPr lvl="2">
              <a:lnSpc>
                <a:spcPct val="150000"/>
              </a:lnSpc>
            </a:pPr>
            <a:endParaRPr kumimoji="1" lang="zh-CN" altLang="en-US" sz="2800" b="1" dirty="0">
              <a:latin typeface="华文楷体" panose="02010600040101010101" pitchFamily="2" charset="-122"/>
              <a:ea typeface="华文楷体" panose="02010600040101010101" pitchFamily="2" charset="-122"/>
            </a:endParaRPr>
          </a:p>
        </p:txBody>
      </p:sp>
      <p:sp>
        <p:nvSpPr>
          <p:cNvPr id="8" name="文本框 7"/>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1. </a:t>
            </a:r>
            <a:r>
              <a:rPr lang="zh-CN" altLang="en-US" sz="3200" b="1" dirty="0" smtClean="0">
                <a:solidFill>
                  <a:schemeClr val="accent1"/>
                </a:solidFill>
                <a:latin typeface="微软雅黑" panose="020B0503020204020204" pitchFamily="34" charset="-122"/>
                <a:ea typeface="微软雅黑" panose="020B0503020204020204" pitchFamily="34" charset="-122"/>
              </a:rPr>
              <a:t>引言</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426" y="2443549"/>
            <a:ext cx="3260948" cy="3166678"/>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8275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02</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部署图的作用</a:t>
            </a:r>
            <a:endParaRPr lang="zh-CN" altLang="en-US" sz="3600" b="1" dirty="0" smtClean="0">
              <a:latin typeface="微软雅黑" panose="020B0503020204020204" pitchFamily="34" charset="-122"/>
              <a:ea typeface="微软雅黑" panose="020B0503020204020204" pitchFamily="34" charset="-122"/>
            </a:endParaRP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8</a:t>
            </a:fld>
            <a:endParaRPr lang="zh-CN" altLang="en-US"/>
          </a:p>
        </p:txBody>
      </p:sp>
    </p:spTree>
    <p:custDataLst>
      <p:tags r:id="rId1"/>
    </p:custDataLst>
    <p:extLst>
      <p:ext uri="{BB962C8B-B14F-4D97-AF65-F5344CB8AC3E}">
        <p14:creationId xmlns:p14="http://schemas.microsoft.com/office/powerpoint/2010/main" val="3659207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A937DD4-E27C-45FD-A272-4B5FB7F64BE5}" type="slidenum">
              <a:rPr lang="zh-CN" altLang="en-US"/>
              <a:pPr/>
              <a:t>9</a:t>
            </a:fld>
            <a:endParaRPr lang="en-US" altLang="zh-CN"/>
          </a:p>
        </p:txBody>
      </p:sp>
      <p:sp>
        <p:nvSpPr>
          <p:cNvPr id="455683" name="Rectangle 3"/>
          <p:cNvSpPr>
            <a:spLocks noGrp="1" noChangeArrowheads="1"/>
          </p:cNvSpPr>
          <p:nvPr>
            <p:ph type="body" idx="1"/>
          </p:nvPr>
        </p:nvSpPr>
        <p:spPr>
          <a:xfrm>
            <a:off x="552660" y="1040317"/>
            <a:ext cx="10958021" cy="4351338"/>
          </a:xfrm>
        </p:spPr>
        <p:txBody>
          <a:bodyPr/>
          <a:lstStyle/>
          <a:p>
            <a:pPr>
              <a:lnSpc>
                <a:spcPct val="110000"/>
              </a:lnSpc>
              <a:spcBef>
                <a:spcPts val="600"/>
              </a:spcBef>
            </a:pPr>
            <a:r>
              <a:rPr kumimoji="1" lang="zh-CN" altLang="en-US" sz="2400" b="1" dirty="0">
                <a:latin typeface="华文楷体" panose="02010600040101010101" pitchFamily="2" charset="-122"/>
                <a:ea typeface="华文楷体" panose="02010600040101010101" pitchFamily="2" charset="-122"/>
              </a:rPr>
              <a:t>一个</a:t>
            </a:r>
            <a:r>
              <a:rPr kumimoji="1" lang="en-US" altLang="zh-CN" sz="2400" b="1" dirty="0">
                <a:latin typeface="华文楷体" panose="02010600040101010101" pitchFamily="2" charset="-122"/>
                <a:ea typeface="华文楷体" panose="02010600040101010101" pitchFamily="2" charset="-122"/>
              </a:rPr>
              <a:t>UML</a:t>
            </a:r>
            <a:r>
              <a:rPr kumimoji="1" lang="zh-CN" altLang="en-US" sz="2400" b="1" dirty="0">
                <a:latin typeface="华文楷体" panose="02010600040101010101" pitchFamily="2" charset="-122"/>
                <a:ea typeface="华文楷体" panose="02010600040101010101" pitchFamily="2" charset="-122"/>
              </a:rPr>
              <a:t>部署图描述了一个运行时的</a:t>
            </a:r>
            <a:r>
              <a:rPr kumimoji="1" lang="zh-CN" altLang="en-US" sz="2400" b="1" dirty="0">
                <a:solidFill>
                  <a:srgbClr val="FF3300"/>
                </a:solidFill>
                <a:latin typeface="华文楷体" panose="02010600040101010101" pitchFamily="2" charset="-122"/>
                <a:ea typeface="华文楷体" panose="02010600040101010101" pitchFamily="2" charset="-122"/>
              </a:rPr>
              <a:t>硬件结点</a:t>
            </a:r>
            <a:r>
              <a:rPr kumimoji="1" lang="zh-CN" altLang="en-US" sz="2400" b="1" dirty="0">
                <a:latin typeface="华文楷体" panose="02010600040101010101" pitchFamily="2" charset="-122"/>
                <a:ea typeface="华文楷体" panose="02010600040101010101" pitchFamily="2" charset="-122"/>
              </a:rPr>
              <a:t>，以及在这些结点上运行的</a:t>
            </a:r>
            <a:r>
              <a:rPr kumimoji="1" lang="zh-CN" altLang="en-US" sz="2400" b="1" dirty="0">
                <a:solidFill>
                  <a:srgbClr val="FF3300"/>
                </a:solidFill>
                <a:latin typeface="华文楷体" panose="02010600040101010101" pitchFamily="2" charset="-122"/>
                <a:ea typeface="华文楷体" panose="02010600040101010101" pitchFamily="2" charset="-122"/>
              </a:rPr>
              <a:t>软件组件</a:t>
            </a:r>
            <a:r>
              <a:rPr kumimoji="1" lang="zh-CN" altLang="en-US" sz="2400" b="1" dirty="0">
                <a:latin typeface="华文楷体" panose="02010600040101010101" pitchFamily="2" charset="-122"/>
                <a:ea typeface="华文楷体" panose="02010600040101010101" pitchFamily="2" charset="-122"/>
              </a:rPr>
              <a:t>的静态视图。 </a:t>
            </a:r>
          </a:p>
          <a:p>
            <a:pPr>
              <a:lnSpc>
                <a:spcPct val="110000"/>
              </a:lnSpc>
              <a:spcBef>
                <a:spcPts val="600"/>
              </a:spcBef>
            </a:pPr>
            <a:r>
              <a:rPr kumimoji="1" lang="zh-CN" altLang="en-US" sz="2400" b="1" dirty="0">
                <a:latin typeface="华文楷体" panose="02010600040101010101" pitchFamily="2" charset="-122"/>
                <a:ea typeface="华文楷体" panose="02010600040101010101" pitchFamily="2" charset="-122"/>
              </a:rPr>
              <a:t>部署图显示了系统的</a:t>
            </a:r>
            <a:r>
              <a:rPr kumimoji="1" lang="zh-CN" altLang="en-US" sz="2400" b="1" dirty="0">
                <a:solidFill>
                  <a:srgbClr val="FF3300"/>
                </a:solidFill>
                <a:latin typeface="华文楷体" panose="02010600040101010101" pitchFamily="2" charset="-122"/>
                <a:ea typeface="华文楷体" panose="02010600040101010101" pitchFamily="2" charset="-122"/>
              </a:rPr>
              <a:t>硬件</a:t>
            </a:r>
            <a:r>
              <a:rPr kumimoji="1" lang="zh-CN" altLang="en-US" sz="2400" b="1" dirty="0">
                <a:latin typeface="华文楷体" panose="02010600040101010101" pitchFamily="2" charset="-122"/>
                <a:ea typeface="华文楷体" panose="02010600040101010101" pitchFamily="2" charset="-122"/>
              </a:rPr>
              <a:t>，安装在硬件上的</a:t>
            </a:r>
            <a:r>
              <a:rPr kumimoji="1" lang="zh-CN" altLang="en-US" sz="2400" b="1" dirty="0">
                <a:solidFill>
                  <a:srgbClr val="FF3300"/>
                </a:solidFill>
                <a:latin typeface="华文楷体" panose="02010600040101010101" pitchFamily="2" charset="-122"/>
                <a:ea typeface="华文楷体" panose="02010600040101010101" pitchFamily="2" charset="-122"/>
              </a:rPr>
              <a:t>软件</a:t>
            </a:r>
            <a:r>
              <a:rPr kumimoji="1" lang="zh-CN" altLang="en-US" sz="2400" b="1" dirty="0">
                <a:latin typeface="华文楷体" panose="02010600040101010101" pitchFamily="2" charset="-122"/>
                <a:ea typeface="华文楷体" panose="02010600040101010101" pitchFamily="2" charset="-122"/>
              </a:rPr>
              <a:t>，以及用于连接异构的机器之间的</a:t>
            </a:r>
            <a:r>
              <a:rPr kumimoji="1" lang="zh-CN" altLang="en-US" sz="2400" b="1" dirty="0">
                <a:solidFill>
                  <a:srgbClr val="FF3300"/>
                </a:solidFill>
                <a:latin typeface="华文楷体" panose="02010600040101010101" pitchFamily="2" charset="-122"/>
                <a:ea typeface="华文楷体" panose="02010600040101010101" pitchFamily="2" charset="-122"/>
              </a:rPr>
              <a:t>中间件</a:t>
            </a:r>
            <a:r>
              <a:rPr kumimoji="1" lang="zh-CN" altLang="en-US" sz="2400" b="1" dirty="0">
                <a:latin typeface="华文楷体" panose="02010600040101010101" pitchFamily="2" charset="-122"/>
                <a:ea typeface="华文楷体" panose="02010600040101010101" pitchFamily="2" charset="-122"/>
              </a:rPr>
              <a:t>。 </a:t>
            </a:r>
          </a:p>
          <a:p>
            <a:pPr>
              <a:lnSpc>
                <a:spcPct val="110000"/>
              </a:lnSpc>
              <a:spcBef>
                <a:spcPts val="600"/>
              </a:spcBef>
            </a:pPr>
            <a:r>
              <a:rPr kumimoji="1" lang="zh-CN" altLang="en-US" sz="2400" b="1" dirty="0">
                <a:latin typeface="华文楷体" panose="02010600040101010101" pitchFamily="2" charset="-122"/>
                <a:ea typeface="华文楷体" panose="02010600040101010101" pitchFamily="2" charset="-122"/>
              </a:rPr>
              <a:t>创建一个部署模型的目的包括∶</a:t>
            </a:r>
          </a:p>
          <a:p>
            <a:pPr lvl="1">
              <a:lnSpc>
                <a:spcPct val="110000"/>
              </a:lnSpc>
              <a:spcBef>
                <a:spcPts val="600"/>
              </a:spcBef>
            </a:pPr>
            <a:r>
              <a:rPr kumimoji="1" lang="zh-CN" altLang="en-US" b="1" dirty="0">
                <a:latin typeface="华文楷体" panose="02010600040101010101" pitchFamily="2" charset="-122"/>
                <a:ea typeface="华文楷体" panose="02010600040101010101" pitchFamily="2" charset="-122"/>
              </a:rPr>
              <a:t>探究系统投产的相关问题． </a:t>
            </a:r>
          </a:p>
          <a:p>
            <a:pPr lvl="1">
              <a:lnSpc>
                <a:spcPct val="110000"/>
              </a:lnSpc>
              <a:spcBef>
                <a:spcPts val="600"/>
              </a:spcBef>
            </a:pPr>
            <a:r>
              <a:rPr kumimoji="1" lang="zh-CN" altLang="en-US" b="1" dirty="0">
                <a:latin typeface="华文楷体" panose="02010600040101010101" pitchFamily="2" charset="-122"/>
                <a:ea typeface="华文楷体" panose="02010600040101010101" pitchFamily="2" charset="-122"/>
              </a:rPr>
              <a:t>探究你的系统和生产环境中的其它系统的依赖关系，这些系统可能是已经存在，或是将要引入的。 </a:t>
            </a:r>
          </a:p>
          <a:p>
            <a:pPr lvl="1">
              <a:lnSpc>
                <a:spcPct val="110000"/>
              </a:lnSpc>
              <a:spcBef>
                <a:spcPts val="600"/>
              </a:spcBef>
            </a:pPr>
            <a:r>
              <a:rPr kumimoji="1" lang="zh-CN" altLang="en-US" b="1" dirty="0">
                <a:latin typeface="华文楷体" panose="02010600040101010101" pitchFamily="2" charset="-122"/>
                <a:ea typeface="华文楷体" panose="02010600040101010101" pitchFamily="2" charset="-122"/>
              </a:rPr>
              <a:t>描述一个商业应用主要的部署结构。 </a:t>
            </a:r>
          </a:p>
          <a:p>
            <a:pPr lvl="1">
              <a:lnSpc>
                <a:spcPct val="110000"/>
              </a:lnSpc>
              <a:spcBef>
                <a:spcPts val="600"/>
              </a:spcBef>
            </a:pPr>
            <a:r>
              <a:rPr kumimoji="1" lang="zh-CN" altLang="en-US" b="1" dirty="0">
                <a:latin typeface="华文楷体" panose="02010600040101010101" pitchFamily="2" charset="-122"/>
                <a:ea typeface="华文楷体" panose="02010600040101010101" pitchFamily="2" charset="-122"/>
              </a:rPr>
              <a:t>设计一个嵌入系统的硬件和软件结构。 </a:t>
            </a:r>
          </a:p>
          <a:p>
            <a:pPr lvl="1">
              <a:lnSpc>
                <a:spcPct val="110000"/>
              </a:lnSpc>
              <a:spcBef>
                <a:spcPts val="600"/>
              </a:spcBef>
            </a:pPr>
            <a:r>
              <a:rPr kumimoji="1" lang="zh-CN" altLang="en-US" b="1" dirty="0">
                <a:latin typeface="华文楷体" panose="02010600040101010101" pitchFamily="2" charset="-122"/>
                <a:ea typeface="华文楷体" panose="02010600040101010101" pitchFamily="2" charset="-122"/>
              </a:rPr>
              <a:t>描述一个组织的硬件</a:t>
            </a:r>
            <a:r>
              <a:rPr kumimoji="1" lang="en-US" altLang="zh-CN" b="1" dirty="0">
                <a:latin typeface="华文楷体" panose="02010600040101010101" pitchFamily="2" charset="-122"/>
                <a:ea typeface="华文楷体" panose="02010600040101010101" pitchFamily="2" charset="-122"/>
              </a:rPr>
              <a:t>/</a:t>
            </a:r>
            <a:r>
              <a:rPr kumimoji="1" lang="zh-CN" altLang="en-US" b="1" dirty="0">
                <a:latin typeface="华文楷体" panose="02010600040101010101" pitchFamily="2" charset="-122"/>
                <a:ea typeface="华文楷体" panose="02010600040101010101" pitchFamily="2" charset="-122"/>
              </a:rPr>
              <a:t>网络基础结构。 </a:t>
            </a:r>
          </a:p>
        </p:txBody>
      </p:sp>
      <p:sp>
        <p:nvSpPr>
          <p:cNvPr id="7" name="文本框 6"/>
          <p:cNvSpPr txBox="1"/>
          <p:nvPr/>
        </p:nvSpPr>
        <p:spPr>
          <a:xfrm>
            <a:off x="552661" y="294603"/>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2. </a:t>
            </a:r>
            <a:r>
              <a:rPr lang="zh-CN" altLang="en-US" sz="3200" b="1" dirty="0" smtClean="0">
                <a:solidFill>
                  <a:schemeClr val="accent1"/>
                </a:solidFill>
                <a:latin typeface="微软雅黑" panose="020B0503020204020204" pitchFamily="34" charset="-122"/>
                <a:ea typeface="微软雅黑" panose="020B0503020204020204" pitchFamily="34" charset="-122"/>
              </a:rPr>
              <a:t>部署图的作用</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560978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MH_SECTIONID" val="552,553,"/>
  <p:tag name="MH_CONTENTSID" val="554"/>
</p:tagLst>
</file>

<file path=ppt/tags/tag10.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13.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16.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17.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18.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19.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AUTOCOLOR" val="TRUE"/>
  <p:tag name="MH_TYPE" val="CONTENTS"/>
  <p:tag name="ID" val="547134"/>
</p:tagLst>
</file>

<file path=ppt/tags/tag20.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21.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22.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23.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24.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25.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26.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3.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4.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7.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heme/theme1.xml><?xml version="1.0" encoding="utf-8"?>
<a:theme xmlns:a="http://schemas.openxmlformats.org/drawingml/2006/main" name="Office Theme">
  <a:themeElements>
    <a:clrScheme name="蓝色">
      <a:dk1>
        <a:sysClr val="windowText" lastClr="000000"/>
      </a:dk1>
      <a:lt1>
        <a:sysClr val="window" lastClr="CCEACE"/>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627</TotalTime>
  <Words>1065</Words>
  <Application>Microsoft Office PowerPoint</Application>
  <PresentationFormat>宽屏</PresentationFormat>
  <Paragraphs>201</Paragraphs>
  <Slides>28</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41" baseType="lpstr">
      <vt:lpstr>Calibri</vt:lpstr>
      <vt:lpstr>Calibri Light</vt:lpstr>
      <vt:lpstr>Gungsuh</vt:lpstr>
      <vt:lpstr>华文仿宋</vt:lpstr>
      <vt:lpstr>华文楷体</vt:lpstr>
      <vt:lpstr>宋体</vt:lpstr>
      <vt:lpstr>微软雅黑</vt:lpstr>
      <vt:lpstr>Arial</vt:lpstr>
      <vt:lpstr>Impact</vt:lpstr>
      <vt:lpstr>Times New Roman</vt:lpstr>
      <vt:lpstr>Wingdings</vt:lpstr>
      <vt:lpstr>Office Theme</vt:lpstr>
      <vt:lpstr>Adobe Photoshop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scutsujd</cp:lastModifiedBy>
  <cp:revision>1323</cp:revision>
  <dcterms:created xsi:type="dcterms:W3CDTF">2016-03-18T06:16:00Z</dcterms:created>
  <dcterms:modified xsi:type="dcterms:W3CDTF">2023-10-16T13:44:50Z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