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48" r:id="rId2"/>
    <p:sldId id="800" r:id="rId3"/>
    <p:sldId id="1250" r:id="rId4"/>
    <p:sldId id="1386" r:id="rId5"/>
    <p:sldId id="1338" r:id="rId6"/>
    <p:sldId id="1339" r:id="rId7"/>
    <p:sldId id="1387" r:id="rId8"/>
    <p:sldId id="1341" r:id="rId9"/>
    <p:sldId id="1342" r:id="rId10"/>
    <p:sldId id="1343" r:id="rId11"/>
    <p:sldId id="1344" r:id="rId12"/>
    <p:sldId id="1346" r:id="rId13"/>
    <p:sldId id="1347" r:id="rId14"/>
    <p:sldId id="1349" r:id="rId15"/>
    <p:sldId id="1350" r:id="rId16"/>
    <p:sldId id="1351" r:id="rId17"/>
    <p:sldId id="1352" r:id="rId18"/>
    <p:sldId id="1353" r:id="rId19"/>
    <p:sldId id="1354" r:id="rId20"/>
    <p:sldId id="1356" r:id="rId21"/>
    <p:sldId id="1357" r:id="rId22"/>
    <p:sldId id="1358" r:id="rId23"/>
    <p:sldId id="1359" r:id="rId24"/>
    <p:sldId id="1360" r:id="rId25"/>
    <p:sldId id="1361" r:id="rId26"/>
    <p:sldId id="1388" r:id="rId27"/>
    <p:sldId id="1363" r:id="rId28"/>
    <p:sldId id="1364" r:id="rId29"/>
    <p:sldId id="1366" r:id="rId30"/>
    <p:sldId id="1367" r:id="rId31"/>
    <p:sldId id="1368" r:id="rId32"/>
    <p:sldId id="1369" r:id="rId33"/>
    <p:sldId id="1370" r:id="rId34"/>
    <p:sldId id="1371" r:id="rId35"/>
    <p:sldId id="1372" r:id="rId36"/>
    <p:sldId id="1373" r:id="rId37"/>
    <p:sldId id="1374" r:id="rId38"/>
    <p:sldId id="1375" r:id="rId39"/>
    <p:sldId id="1376" r:id="rId40"/>
    <p:sldId id="1377" r:id="rId41"/>
    <p:sldId id="1379" r:id="rId42"/>
    <p:sldId id="1380" r:id="rId43"/>
    <p:sldId id="1381" r:id="rId44"/>
    <p:sldId id="1382" r:id="rId45"/>
    <p:sldId id="1384" r:id="rId46"/>
    <p:sldId id="1385" r:id="rId47"/>
  </p:sldIdLst>
  <p:sldSz cx="12192000" cy="6858000"/>
  <p:notesSz cx="6858000" cy="9144000"/>
  <p:custDataLst>
    <p:tags r:id="rId5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6"/>
    <a:srgbClr val="A50021"/>
    <a:srgbClr val="ACCFFA"/>
    <a:srgbClr val="4E99F4"/>
    <a:srgbClr val="4FCCF3"/>
    <a:srgbClr val="624EF6"/>
    <a:srgbClr val="FDC4A5"/>
    <a:srgbClr val="D7F5FF"/>
    <a:srgbClr val="CFEFFF"/>
    <a:srgbClr val="518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88063" autoAdjust="0"/>
  </p:normalViewPr>
  <p:slideViewPr>
    <p:cSldViewPr snapToGrid="0">
      <p:cViewPr varScale="1">
        <p:scale>
          <a:sx n="63" d="100"/>
          <a:sy n="63" d="100"/>
        </p:scale>
        <p:origin x="680" y="32"/>
      </p:cViewPr>
      <p:guideLst>
        <p:guide orient="horz" pos="2186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20" y="32"/>
      </p:cViewPr>
      <p:guideLst/>
    </p:cSldViewPr>
  </p:notesViewPr>
  <p:gridSpacing cx="72003" cy="7200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0AB87-0AB3-4E66-A953-7EEAF4B18806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6FC67-46B0-4125-87AC-FA2B99DE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78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0D106B-2F15-4F0C-AFED-C291BDAE9F90}" type="datetimeFigureOut">
              <a:rPr lang="zh-CN" altLang="en-US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1D667C-B09D-4893-B516-4B803A103CC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0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5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7728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73615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56653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73063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02637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29271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3318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20176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68390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1226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2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60242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98512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32448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323351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55159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10625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879800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90842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72626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31630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532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2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418124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2138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82336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18515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4083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1956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9032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90720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8442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70912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2266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4201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75486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38523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6186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60382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31421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97936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7757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3EC2-B6C1-464C-B5E7-91E41DE73381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B89F-B1CB-461C-8DD9-9ECE04A12A0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9A399-CA0A-4E83-8A1E-D7EE539A6421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6456-3BFF-4BC8-AF1B-CA70EA48F502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04702-7ECF-4353-990D-D79A419FD4B2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BD71A-1E95-4AE6-A332-1C467106E2AA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20" y="67911"/>
            <a:ext cx="3400919" cy="769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BC8A-44AE-4D07-A29D-010DF9B822A5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37721-40F8-4224-8B5F-1E88C539C18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2940-113E-47AF-AF1C-E6E501E42750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A1CD-EB83-433E-8E6F-3598CBC0945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E86A3-89C5-4F99-BC15-89BDDDA0AFE1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6C4C-02A2-42F5-8F54-DB140977F8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5D81-3CAD-475B-83B9-ABE7DF98414F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6F9B-4BA3-4B5D-A087-FD6CD00E304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11" name="矩形 10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0921C-5963-411C-83E2-ED73D50DCD94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799E-DDB1-4E72-8C34-E101BFC7F4F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6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EB61F-0875-4B2F-81AC-30843EEFEA2D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FBB08-465D-48F3-8C58-864F3509201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6" name="矩形 5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696C-EE1E-4556-93AF-A11A0FCC2E37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013CC-DECB-40DB-B881-5D3B2BF1DC9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9" name="矩形 8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A072D-D0B5-4C1E-B7A7-60483A09CCDE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0AB-96A7-4FDE-9F7E-16751E171DFD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9" name="矩形 8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D7F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396989-B05B-4785-805D-A0E9C9D28EC3}" type="datetime1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6871C1-7BB8-4859-A27C-40662BC95272}" type="slidenum">
              <a:rPr lang="zh-CN" altLang="en-US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20" y="67911"/>
            <a:ext cx="3400919" cy="769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9904" y="2362577"/>
            <a:ext cx="9453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第十四章：软件测试</a:t>
            </a:r>
            <a:endParaRPr lang="zh-CN" altLang="zh-CN" sz="4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6820900"/>
            <a:ext cx="12192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0872" y="3708906"/>
            <a:ext cx="9019358" cy="17526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5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华南理工大学  计算机科学与工程学院</a:t>
            </a:r>
          </a:p>
          <a:p>
            <a:pPr algn="ctr"/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苏锦钿 （</a:t>
            </a:r>
            <a:r>
              <a:rPr kumimoji="1" lang="en-US" altLang="zh-CN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17311126764</a:t>
            </a:r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ctr"/>
            <a:fld id="{35C668CD-4839-4271-814F-EF347A3163F5}" type="datetime2">
              <a:rPr kumimoji="1" lang="zh-CN" altLang="en-US" sz="2500" b="1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2023年10月16日</a:t>
            </a:fld>
            <a:endParaRPr lang="zh-CN" altLang="en-US" sz="25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4" descr="Slid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53" y="983834"/>
            <a:ext cx="9385159" cy="587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测试的相关问题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2661" y="118693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测试的步骤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619" y="1011710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对测试的态度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忘我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把程序看作是一个更大系统的构件，而不是那些编写他们的人的财产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执行测试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独立的测试小组</a:t>
            </a:r>
          </a:p>
          <a:p>
            <a:pPr lvl="1"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避免冲突</a:t>
            </a:r>
          </a:p>
          <a:p>
            <a:pPr lvl="1"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保持客观性</a:t>
            </a:r>
          </a:p>
          <a:p>
            <a:pPr lvl="1"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测试和编码并行进行</a:t>
            </a:r>
          </a:p>
          <a:p>
            <a:pPr lvl="1"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测试的相关问题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813" y="1092095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测试对象的视图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闭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盒或黑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盒：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测试对象的功能	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开盒或白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盒：</a:t>
            </a:r>
            <a:r>
              <a:rPr lang="en-US" altLang="zh-CN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测试对象的结构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黑盒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</a:p>
          <a:p>
            <a:pPr lvl="1"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免于受强加给测试对象内部结构和逻辑的约束</a:t>
            </a:r>
          </a:p>
          <a:p>
            <a:pPr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缺点</a:t>
            </a:r>
          </a:p>
          <a:p>
            <a:pPr lvl="1" eaLnBrk="1" hangingPunct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不可能总是进行完备的测试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测试的相关问题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测试的相关问题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6365" y="3196215"/>
            <a:ext cx="8229600" cy="466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逻辑结构的例子 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9727" y="879378"/>
            <a:ext cx="8099167" cy="551137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2661" y="107846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开盒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07" y="1212676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影响测试方法选择的因素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可能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的逻辑路径数目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输入数据的性质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涉及的计算量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算法的复杂性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测试的相关问题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52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151" y="1112192"/>
            <a:ext cx="10515600" cy="43513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选择测试用例的步骤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确定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测试目标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选择测试用例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定义测试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测试的相关问题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8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65" y="1232773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测试的完全性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分支测试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路径测试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定义使用的路径测试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所有使用的测试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所有谓词使用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部分计算使用的测试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所有计算使用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部分谓词使用的测试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765" y="1132289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补充资料 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Contel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IPC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的故障发现效率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17.3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%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是在系统设计的审查的过程中发现的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19.1%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是在构件设计审查的过程中发现的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15.1%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是在代码审查的过程中发现的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29.4%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是在集成测试的过程中发现的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16.6%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是在系统测试和回归测试的过程中发现的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0.1%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是在系统实际运行中才揭示出来的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910" y="1071998"/>
            <a:ext cx="10515600" cy="43513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集成测试的分类：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自底向上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自顶向下测试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一次性测试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三明治测试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改进的自顶向下测试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改进的三明治测试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842278" y="1875866"/>
            <a:ext cx="5813809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构件驱动程序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是调用特定构件并向其传递测试用例的程序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桩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用于模拟缺少构件时的活动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01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15" y="1647405"/>
            <a:ext cx="8504253" cy="516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919612" y="1001781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构件层次的例子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975E-59B9-4ACE-A4F2-B0948F87D86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281420"/>
            <a:ext cx="10515600" cy="4351338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GB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故障</a:t>
            </a:r>
            <a:r>
              <a:rPr lang="zh-CN" altLang="en-GB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的类型以及如何对其进行分类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GB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GB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的目的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GB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单元测试</a:t>
            </a:r>
            <a:endParaRPr lang="zh-CN" altLang="en-GB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GB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集成测试</a:t>
            </a:r>
            <a:r>
              <a:rPr lang="zh-CN" altLang="en-GB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策略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GB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测试计划</a:t>
            </a:r>
            <a:endParaRPr lang="zh-CN" altLang="en-GB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GB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什么</a:t>
            </a:r>
            <a:r>
              <a:rPr lang="zh-CN" altLang="en-GB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时候停止测试</a:t>
            </a:r>
          </a:p>
          <a:p>
            <a:pPr>
              <a:spcAft>
                <a:spcPct val="30000"/>
              </a:spcAft>
            </a:pP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552661" y="374989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本章知识点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6982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838200" y="1092095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自底向上的测试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序列和它们之间的关系</a:t>
            </a:r>
          </a:p>
        </p:txBody>
      </p:sp>
      <p:pic>
        <p:nvPicPr>
          <p:cNvPr id="4915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63" y="2774949"/>
            <a:ext cx="4905375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0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68" y="1102144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自顶向下的测试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是独立测试的</a:t>
            </a:r>
          </a:p>
          <a:p>
            <a:pPr eaLnBrk="1" hangingPunct="1">
              <a:lnSpc>
                <a:spcPct val="150000"/>
              </a:lnSpc>
              <a:buFont typeface="Lucida Sans Unicode" panose="020B0602030504020204" pitchFamily="34" charset="0"/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12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60" y="3104566"/>
            <a:ext cx="10414327" cy="234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3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38200" y="1007220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修改的自顶向下测试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合并之前每一个层的构件进行单独测试</a:t>
            </a:r>
          </a:p>
        </p:txBody>
      </p:sp>
      <p:pic>
        <p:nvPicPr>
          <p:cNvPr id="5325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10" y="2603656"/>
            <a:ext cx="6925313" cy="401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747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7523" y="1112192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一次性测试的例子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同时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需要桩和驱动程序来测试独立的构件</a:t>
            </a:r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29" y="1407960"/>
            <a:ext cx="4565301" cy="49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38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6294" y="1092095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三明治集成测试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系统看作三层</a:t>
            </a:r>
          </a:p>
        </p:txBody>
      </p:sp>
      <p:pic>
        <p:nvPicPr>
          <p:cNvPr id="5734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797" y="879378"/>
            <a:ext cx="6344697" cy="575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8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977223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改进的三明治集成测试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允许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在将较上层的构件和其他构件合并前，先对这些较上层的构件进行测试</a:t>
            </a:r>
          </a:p>
        </p:txBody>
      </p:sp>
      <p:pic>
        <p:nvPicPr>
          <p:cNvPr id="5939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495" y="2487727"/>
            <a:ext cx="5538683" cy="423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0817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977223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集成测试的比较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Group 2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89018"/>
              </p:ext>
            </p:extLst>
          </p:nvPr>
        </p:nvGraphicFramePr>
        <p:xfrm>
          <a:off x="723482" y="2013321"/>
          <a:ext cx="11213960" cy="4343029"/>
        </p:xfrm>
        <a:graphic>
          <a:graphicData uri="http://schemas.openxmlformats.org/drawingml/2006/table">
            <a:tbl>
              <a:tblPr/>
              <a:tblGrid>
                <a:gridCol w="2674889"/>
                <a:gridCol w="1337444"/>
                <a:gridCol w="1142402"/>
                <a:gridCol w="1635368"/>
                <a:gridCol w="1440325"/>
                <a:gridCol w="1074345"/>
                <a:gridCol w="1909187"/>
              </a:tblGrid>
              <a:tr h="582501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自底向上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自顶向下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修改的自顶向下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一次性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三明治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修改的三明治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8142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基本运行程序的继承时间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晚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297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晚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晚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80926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需要的构建驱动程序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6328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需要的桩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否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是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11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在开始的工作平行性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低 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高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11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测试特定路线的能力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易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难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易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易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易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11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计划和控制顺序的能力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易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难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难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易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难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难</a:t>
                      </a: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01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587" y="1132290"/>
            <a:ext cx="10515600" cy="43513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测试计划包括：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测试目标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设计测试用例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编写测试用例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测试测试用例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执行测试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评估测试结果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48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8925" y="1283014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计划的目的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测试计划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解释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由谁进行测试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为什么进行测试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怎样执行测试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测试的进度安排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测试计划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693647" y="1283014"/>
            <a:ext cx="6354326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计划的内容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测试的目标是什么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怎样进行测试</a:t>
            </a:r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用什么标准确定何时测试完成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0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9343" y="863391"/>
            <a:ext cx="4267200" cy="41148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自动测试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工具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代码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静态分析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代码分析器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结构检查器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数据分析器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序列检查器</a:t>
            </a:r>
          </a:p>
          <a:p>
            <a:pPr lvl="1" eaLnBrk="1" hangingPunct="1">
              <a:lnSpc>
                <a:spcPct val="150000"/>
              </a:lnSpc>
            </a:pP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791200" y="15240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静态分析的输出</a:t>
            </a:r>
          </a:p>
        </p:txBody>
      </p:sp>
      <p:pic>
        <p:nvPicPr>
          <p:cNvPr id="69637" name="Picture 5" descr="Slide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96" y="2273441"/>
            <a:ext cx="5605986" cy="374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1387" y="221675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测试工具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193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009E-26D1-4868-82B3-6167CEC25B8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768" y="1112193"/>
            <a:ext cx="11686232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kumimoji="1"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为什么会失效</a:t>
            </a:r>
            <a:r>
              <a:rPr kumimoji="1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错误的需求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不是客户想要的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遗漏了需求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需求不可能实现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错误的系统设计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编码故障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程序代码是错误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endParaRPr kumimoji="1" lang="zh-CN" altLang="en-GB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软件故障和失效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262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116" y="1132114"/>
            <a:ext cx="8382000" cy="4114800"/>
          </a:xfrm>
        </p:spPr>
        <p:txBody>
          <a:bodyPr vert="horz" wrap="square" lIns="92075" tIns="46038" rIns="92075" bIns="46038" numCol="1" anchor="t" anchorCtr="0" compatLnSpc="1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动态测试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程序监控器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监视并报告程序的行为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测试执行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获取和重放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桩和驱动程序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自动化的测试环境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测试用例生成器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248400" y="15240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Char char="•"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1387" y="221675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测试工具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809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571" y="1101969"/>
            <a:ext cx="7772400" cy="46482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更多的故障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endParaRPr lang="en-US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中发现故障的概率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150000"/>
              </a:lnSpc>
              <a:buFont typeface="Lucida Sans Unicode" panose="020B0602030504020204" pitchFamily="34" charset="0"/>
              <a:buNone/>
            </a:pPr>
            <a:endParaRPr lang="en-US" altLang="zh-CN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3732" name="Picture 4" descr="Slide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915" y="1334289"/>
            <a:ext cx="6449369" cy="454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9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6847" y="2425037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故障的根源</a:t>
            </a:r>
          </a:p>
        </p:txBody>
      </p:sp>
      <p:pic>
        <p:nvPicPr>
          <p:cNvPr id="757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294" y="635755"/>
            <a:ext cx="6797710" cy="60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0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51902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测试过程分：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功能测试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集成系统是否按照需求规格说明执行它的功能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性能测试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是否满足非功能需求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验收测试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系统是客户期望的吗？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安装测试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系统能在客户端运行吗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?</a:t>
            </a:r>
          </a:p>
          <a:p>
            <a:pPr marL="325438" indent="-325438">
              <a:lnSpc>
                <a:spcPct val="150000"/>
              </a:lnSpc>
              <a:buNone/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477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620" y="1092096"/>
            <a:ext cx="10515600" cy="4351338"/>
          </a:xfrm>
        </p:spPr>
        <p:txBody>
          <a:bodyPr/>
          <a:lstStyle/>
          <a:p>
            <a:pPr marL="325438" indent="-325438"/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系统测试过程的步骤</a:t>
            </a:r>
          </a:p>
        </p:txBody>
      </p:sp>
      <p:pic>
        <p:nvPicPr>
          <p:cNvPr id="798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52" y="1612760"/>
            <a:ext cx="9529583" cy="474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1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7813" y="1041854"/>
            <a:ext cx="10928420" cy="43513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系统测试技术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或集成计划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回归测试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配置管理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版本和发布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产品系统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vs.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开发系统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deltas,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单独文件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条件编译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变更控制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5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09209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回归测试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识别在改正当前故障的同时可能引入的新故障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新的版本或发布的一种测试，以验证与旧版本或发布相比，它是否仍然以同样的方式执行相同的任务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28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12192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回归测试的步骤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新代码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测试被新代码影响的功能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的基本功能，以验证它们仍然能适当工作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继续 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+ 1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的功能测试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5687" y="1065962"/>
            <a:ext cx="8981551" cy="47244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测试小组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专业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测试人员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组织和运行测试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分析员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参与 定义需求和规格说明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系统设计人员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理解并构造解决方案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配置管理代表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帮助控制修改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评估出现的问题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5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7862" y="1112192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目的与职责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比较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系统的实际功能与需求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根据需求文档开发测试用例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测试过程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47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009E-26D1-4868-82B3-6167CEC25B8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768" y="1112193"/>
            <a:ext cx="11686232" cy="4351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测试目标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发现错误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只有当发现了错误时，测试才被认为是成功的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故障识别是确定由哪一个故障或哪些故障引起失效的过程 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故障改正是修改系统使得故障得以去除过程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软件故障和失效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1593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6942" y="1222724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性能测试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响应速度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结果的精确性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数据的可访问性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由小组进行设计和执行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85657" y="1065561"/>
            <a:ext cx="4027488" cy="466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性能测试类型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压力测试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容量测试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兼容性测试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回归测试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安全测试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计时测试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7615812" y="1690687"/>
            <a:ext cx="4027487" cy="466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环境测试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质量测试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恢复测试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维护测试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文档测试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人为因素测试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rgbClr val="000099"/>
              </a:buClr>
              <a:buFont typeface="Times New Roman" panose="02020603050405020304" pitchFamily="18" charset="0"/>
              <a:buChar char="•"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容错测试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7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7571" y="1112192"/>
            <a:ext cx="10515600" cy="4351338"/>
          </a:xfrm>
        </p:spPr>
        <p:txBody>
          <a:bodyPr/>
          <a:lstStyle/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可靠性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在给定时间间隔内、给定条件下无失效运作的概率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可用性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在给定时间点上，一个系统能够按照规格说明正确运行的概率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可维护性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给定的使用条件下，在规定的时间间隔内，使用规定的过程和资源完成维护活动的概率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2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7813" y="1252869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失效严重性级别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灾难性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导致死亡或系统损失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危急的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导致严重的伤害或主要系统的失效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边缘性的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引起轻度伤害或系统损坏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轻微的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不会引起伤害或系统损坏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0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7717" y="961466"/>
            <a:ext cx="10515600" cy="43513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平均无故障时间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(MTTF) Mean time to failure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平均修复时间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(MTTR) Mean time to repair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平均失效时间间隔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(MTBF) Mean time between failures 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MTBF = MTTF + MTTR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可靠性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Reliability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 = MTTF/(1+MTTF)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可用性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Availability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= MTBF /(1+MTBF)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可维护性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Maintainability</a:t>
            </a:r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 = 1/(1+MTTR)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620" y="852806"/>
            <a:ext cx="10515600" cy="43513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验收测试目的和职责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让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客户和用户能够确定我们构建的系统满足了他们的期望</a:t>
            </a:r>
          </a:p>
          <a:p>
            <a:pPr marL="325438" indent="-325438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编写、执行和评估都是由客户来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验收测试的类型：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验证性测试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在实验的环境中安装系统</a:t>
            </a:r>
          </a:p>
          <a:p>
            <a:pPr marL="325438" indent="-325438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Alpha 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内部测试</a:t>
            </a:r>
          </a:p>
          <a:p>
            <a:pPr marL="325438" indent="-325438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Beta 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客户的验证</a:t>
            </a:r>
          </a:p>
          <a:p>
            <a:pPr marL="325438" indent="-325438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并行测试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新系统与先前的版本并行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运转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</a:pP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35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02628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安装测试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之前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配置系统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将正确的数量和种类的设备连接到主处理器上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与其他系统建立通信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回归测试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验证系统被正确地安装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Lucida Sans Unicode" panose="020B0602030504020204" pitchFamily="34" charset="0"/>
              <a:buNone/>
            </a:pPr>
            <a:endParaRPr lang="zh-CN" altLang="en-US" sz="2800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4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426" y="1162433"/>
            <a:ext cx="10918371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文档主要包括：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25438" indent="-325438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测试计划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描述系统和测试所有的功能及特性</a:t>
            </a:r>
          </a:p>
          <a:p>
            <a:pPr marL="325438" indent="-325438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测试规格说明和评估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描述每一个测试，以及为测试针对的每一个特征定义评估标准</a:t>
            </a:r>
          </a:p>
          <a:p>
            <a:pPr marL="325438" indent="-325438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测试描述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为每一个单独的测试提供测试数据和过程</a:t>
            </a:r>
          </a:p>
          <a:p>
            <a:pPr marL="325438" indent="-325438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测试分析报告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描述每一个测试的结果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387" y="268031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609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68" y="991611"/>
            <a:ext cx="105156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故障类型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故障</a:t>
            </a:r>
          </a:p>
          <a:p>
            <a:pPr eaLnBrk="1" hangingPunct="1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计算故障和精度故障</a:t>
            </a:r>
          </a:p>
          <a:p>
            <a:pPr lvl="1"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一个公式的实现是错误的</a:t>
            </a:r>
          </a:p>
          <a:p>
            <a:pPr eaLnBrk="1" hangingPunct="1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文档故障</a:t>
            </a:r>
          </a:p>
          <a:p>
            <a:pPr lvl="1"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文档与程序实际做的不一致</a:t>
            </a:r>
          </a:p>
          <a:p>
            <a:pPr eaLnBrk="1" hangingPunct="1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能力或边界错误</a:t>
            </a:r>
          </a:p>
          <a:p>
            <a:pPr lvl="1"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系统活动达到极限时，系统性能会变得不可接受</a:t>
            </a:r>
          </a:p>
          <a:p>
            <a:pPr eaLnBrk="1" hangingPunct="1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计时故障或协调故障</a:t>
            </a:r>
          </a:p>
          <a:p>
            <a:pPr eaLnBrk="1" hangingPunct="1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性能故障</a:t>
            </a:r>
          </a:p>
          <a:p>
            <a:pPr lvl="1" eaLnBrk="1" hangingPunct="1"/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系统不能以需求规格的速度执行</a:t>
            </a:r>
          </a:p>
          <a:p>
            <a:pPr eaLnBrk="1" hangingPunct="1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标准和过程故障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软件故障和失效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7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95010" y="1123739"/>
            <a:ext cx="10790256" cy="466725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典型的算法故障</a:t>
            </a:r>
            <a:endParaRPr lang="en-US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zh-CN" altLang="en-GB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处理步骤的中的某些错误，使得对于给定的输入，构件的算法或逻辑没有产生适当的输出 </a:t>
            </a:r>
            <a:r>
              <a:rPr lang="en-GB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分支太早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分支太晚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对错误的条件进行了测试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忘记了初始化的变量或设置循环不变量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忘记针对特定的条件进行测试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对不合适的数据类型变量进行比较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语法错误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软件故障和失效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19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44013" y="879378"/>
            <a:ext cx="10790256" cy="466725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GB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正交缺陷</a:t>
            </a:r>
            <a:r>
              <a:rPr lang="zh-CN" altLang="en-GB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分类</a:t>
            </a:r>
            <a:endParaRPr lang="zh-CN" altLang="en-GB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软件故障和失效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Group 1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933739"/>
              </p:ext>
            </p:extLst>
          </p:nvPr>
        </p:nvGraphicFramePr>
        <p:xfrm>
          <a:off x="1368250" y="1789444"/>
          <a:ext cx="9654791" cy="4542791"/>
        </p:xfrm>
        <a:graphic>
          <a:graphicData uri="http://schemas.openxmlformats.org/drawingml/2006/table">
            <a:tbl>
              <a:tblPr/>
              <a:tblGrid>
                <a:gridCol w="2327894"/>
                <a:gridCol w="7326897"/>
              </a:tblGrid>
              <a:tr h="381000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错误类型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对能力、终端用户接口、产品接口、与硬件体系结构的接口、或全局数据结构的造成影响故障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120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接口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通过使用调用、宏、控制块或参数列表与其他构件或驱动程序交互时出现的故障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7525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检查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程序逻辑中的故障，不能在数据和值使用之前对它们进行确认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赋值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数据结构或代码块初始化中出现的故障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计时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串行化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计时共享或实时资源所涉及的故障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构建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包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合并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故障的出现是因为信息库、管理变化或版本控制的问题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8300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文档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影响发布或维护记录的故障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9113"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算法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ts val="7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4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 defTabSz="457200">
                        <a:spcBef>
                          <a:spcPts val="60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 defTabSz="457200">
                        <a:spcBef>
                          <a:spcPts val="550"/>
                        </a:spcBef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defRPr sz="20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 defTabSz="457200">
                        <a:spcBef>
                          <a:spcPts val="50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 defTabSz="457200">
                        <a:spcBef>
                          <a:spcPts val="450"/>
                        </a:spcBef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450"/>
                        </a:spcBef>
                        <a:spcAft>
                          <a:spcPct val="0"/>
                        </a:spcAft>
                        <a:buClr>
                          <a:srgbClr val="6B3ACE"/>
                        </a:buClr>
                        <a:buSzPct val="100000"/>
                        <a:buFont typeface="Lucida Sans Unicode" panose="020B0602030504020204" pitchFamily="34" charset="0"/>
                        <a:defRPr sz="1600">
                          <a:solidFill>
                            <a:srgbClr val="000099"/>
                          </a:solidFill>
                          <a:latin typeface="Lucida Sans Unicode" panose="020B0602030504020204" pitchFamily="34" charset="0"/>
                          <a:ea typeface="Lucida Sans Unicode" panose="020B0602030504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3399"/>
                        </a:buClr>
                        <a:buSzPct val="100000"/>
                        <a:buFont typeface="Lucida Sans Unicode" panose="020B0602030504020204" pitchFamily="34" charset="0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涉及算法或数据结构的效率的故障，不涉及设计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43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0" y="1085222"/>
            <a:ext cx="10982847" cy="459937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验证</a:t>
            </a: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是指确保软件正确地实现某一特定功能的一系列活动。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6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确认</a:t>
            </a: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指的是确保开发的软件可追溯到客户需求的另外一系列活动。</a:t>
            </a:r>
            <a:r>
              <a:rPr lang="en-US" altLang="zh-CN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Boehm [Boe81] </a:t>
            </a: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用另一种方式说明了这两者的区别：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验证：我们在正确地构造产品吗？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确认：我们在构造正确的产品吗？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软件故障和失效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8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112192"/>
            <a:ext cx="10515600" cy="43513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测试的组织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模块测试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、构件测试、单元测试</a:t>
            </a:r>
          </a:p>
          <a:p>
            <a:pPr lvl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集成测试</a:t>
            </a:r>
          </a:p>
          <a:p>
            <a:pPr lvl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功能测试</a:t>
            </a:r>
          </a:p>
          <a:p>
            <a:pPr lvl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性能测试</a:t>
            </a:r>
          </a:p>
          <a:p>
            <a:pPr lvl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验收测试</a:t>
            </a:r>
          </a:p>
          <a:p>
            <a:pPr lvl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安装测试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Alpha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 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Beta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测试的相关问题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3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552,553,"/>
  <p:tag name="MH_CONTENTSID" val="554"/>
</p:tagLst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CCEACE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1817</Words>
  <Application>Microsoft Office PowerPoint</Application>
  <PresentationFormat>宽屏</PresentationFormat>
  <Paragraphs>420</Paragraphs>
  <Slides>46</Slides>
  <Notes>41</Notes>
  <HiddenSlides>5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Calibri</vt:lpstr>
      <vt:lpstr>Calibri Light</vt:lpstr>
      <vt:lpstr>华文楷体</vt:lpstr>
      <vt:lpstr>宋体</vt:lpstr>
      <vt:lpstr>微软雅黑</vt:lpstr>
      <vt:lpstr>Arial</vt:lpstr>
      <vt:lpstr>Lucida Sans Unicode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软件故障的根源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scutsujd</cp:lastModifiedBy>
  <cp:revision>1432</cp:revision>
  <dcterms:created xsi:type="dcterms:W3CDTF">2016-03-18T06:16:00Z</dcterms:created>
  <dcterms:modified xsi:type="dcterms:W3CDTF">2023-10-16T14:30:34Z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