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48" r:id="rId2"/>
    <p:sldId id="800" r:id="rId3"/>
    <p:sldId id="1386" r:id="rId4"/>
    <p:sldId id="1394" r:id="rId5"/>
    <p:sldId id="1395" r:id="rId6"/>
    <p:sldId id="1396" r:id="rId7"/>
    <p:sldId id="1397" r:id="rId8"/>
    <p:sldId id="1414" r:id="rId9"/>
    <p:sldId id="1399" r:id="rId10"/>
    <p:sldId id="1400" r:id="rId11"/>
    <p:sldId id="1401" r:id="rId12"/>
    <p:sldId id="1402" r:id="rId13"/>
    <p:sldId id="1404" r:id="rId14"/>
    <p:sldId id="1405" r:id="rId15"/>
    <p:sldId id="1406" r:id="rId16"/>
    <p:sldId id="1408" r:id="rId17"/>
    <p:sldId id="1410" r:id="rId18"/>
    <p:sldId id="1412" r:id="rId19"/>
  </p:sldIdLst>
  <p:sldSz cx="12192000" cy="6858000"/>
  <p:notesSz cx="6858000" cy="9144000"/>
  <p:custDataLst>
    <p:tags r:id="rId2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286"/>
    <a:srgbClr val="A50021"/>
    <a:srgbClr val="ACCFFA"/>
    <a:srgbClr val="4E99F4"/>
    <a:srgbClr val="4FCCF3"/>
    <a:srgbClr val="624EF6"/>
    <a:srgbClr val="FDC4A5"/>
    <a:srgbClr val="D7F5FF"/>
    <a:srgbClr val="CFEFFF"/>
    <a:srgbClr val="518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88063" autoAdjust="0"/>
  </p:normalViewPr>
  <p:slideViewPr>
    <p:cSldViewPr snapToGrid="0">
      <p:cViewPr varScale="1">
        <p:scale>
          <a:sx n="63" d="100"/>
          <a:sy n="63" d="100"/>
        </p:scale>
        <p:origin x="680" y="24"/>
      </p:cViewPr>
      <p:guideLst>
        <p:guide orient="horz" pos="2186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20" y="32"/>
      </p:cViewPr>
      <p:guideLst/>
    </p:cSldViewPr>
  </p:notesViewPr>
  <p:gridSpacing cx="72003" cy="7200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0AB87-0AB3-4E66-A953-7EEAF4B18806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6FC67-46B0-4125-87AC-FA2B99DE30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378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ts val="0"/>
              </a:spcBef>
              <a:spcAft>
                <a:spcPts val="0"/>
              </a:spcAft>
              <a:buFontTx/>
              <a:buNone/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90D106B-2F15-4F0C-AFED-C291BDAE9F90}" type="datetimeFigureOut">
              <a:rPr lang="zh-CN" altLang="en-US"/>
              <a:t>2023/10/22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8E1D667C-B09D-4893-B516-4B803A103CC3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60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D667C-B09D-4893-B516-4B803A103C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55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54887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23197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2324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847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18199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99973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01884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05335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87007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086873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60627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057187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150741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09959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Rot="1" noChangeArrowheads="1" noTextEdit="1"/>
          </p:cNvSpPr>
          <p:nvPr>
            <p:ph type="sldImg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 txBox="1"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9259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53EC2-B6C1-464C-B5E7-91E41DE73381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BB89F-B1CB-461C-8DD9-9ECE04A12A05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7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8" name="矩形 7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9A399-CA0A-4E83-8A1E-D7EE539A6421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96456-3BFF-4BC8-AF1B-CA70EA48F502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7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8" name="矩形 7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04702-7ECF-4353-990D-D79A419FD4B2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BD71A-1E95-4AE6-A332-1C467106E2AA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7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8" name="矩形 7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20" y="67911"/>
            <a:ext cx="3400919" cy="769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5BC8A-44AE-4D07-A29D-010DF9B822A5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37721-40F8-4224-8B5F-1E88C539C186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7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8" name="矩形 7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2940-113E-47AF-AF1C-E6E501E42750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4A1CD-EB83-433E-8E6F-3598CBC09454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7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8" name="矩形 7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E86A3-89C5-4F99-BC15-89BDDDA0AFE1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756C4C-02A2-42F5-8F54-DB140977F8A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C5D81-3CAD-475B-83B9-ABE7DF98414F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26F9B-4BA3-4B5D-A087-FD6CD00E3044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10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11" name="矩形 10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0921C-5963-411C-83E2-ED73D50DCD94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6C799E-DDB1-4E72-8C34-E101BFC7F4F6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6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7" name="矩形 6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EB61F-0875-4B2F-81AC-30843EEFEA2D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9FBB08-465D-48F3-8C58-864F35092011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5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6" name="矩形 5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4696C-EE1E-4556-93AF-A11A0FCC2E37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B013CC-DECB-40DB-B881-5D3B2BF1DC97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8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9" name="矩形 8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en-US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A072D-D0B5-4C1E-B7A7-60483A09CCDE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9C0AB-96A7-4FDE-9F7E-16751E171DFD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8" name="组合 12"/>
          <p:cNvGrpSpPr/>
          <p:nvPr userDrawn="1"/>
        </p:nvGrpSpPr>
        <p:grpSpPr>
          <a:xfrm>
            <a:off x="0" y="382308"/>
            <a:ext cx="340614" cy="390904"/>
            <a:chOff x="0" y="91440"/>
            <a:chExt cx="454152" cy="521208"/>
          </a:xfrm>
        </p:grpSpPr>
        <p:sp>
          <p:nvSpPr>
            <p:cNvPr id="9" name="矩形 8"/>
            <p:cNvSpPr/>
            <p:nvPr/>
          </p:nvSpPr>
          <p:spPr>
            <a:xfrm>
              <a:off x="0" y="91440"/>
              <a:ext cx="301752" cy="5212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01752" y="91440"/>
              <a:ext cx="152400" cy="5212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pattFill prst="pct5">
          <a:fgClr>
            <a:srgbClr val="D7F5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ts val="0"/>
              </a:spcBef>
              <a:spcAft>
                <a:spcPts val="0"/>
              </a:spcAft>
              <a:buFontTx/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396989-B05B-4785-805D-A0E9C9D28EC3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6871C1-7BB8-4859-A27C-40662BC95272}" type="slidenum">
              <a:rPr lang="zh-CN" altLang="en-US"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620" y="67911"/>
            <a:ext cx="3400919" cy="7696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89904" y="2362577"/>
            <a:ext cx="94532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第十五章：软件维护</a:t>
            </a:r>
            <a:endParaRPr lang="zh-CN" altLang="zh-CN" sz="4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0" y="6820900"/>
            <a:ext cx="121920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0872" y="3708906"/>
            <a:ext cx="9019358" cy="1752600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2500" b="1" dirty="0" smtClean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zh-CN" altLang="en-US" sz="25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华南理工大学  计算机科学与工程学院</a:t>
            </a:r>
          </a:p>
          <a:p>
            <a:pPr algn="ctr"/>
            <a:r>
              <a:rPr kumimoji="1" lang="zh-CN" altLang="en-US" sz="25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苏锦钿 （</a:t>
            </a:r>
            <a:r>
              <a:rPr kumimoji="1" lang="en-US" altLang="zh-CN" sz="25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17311126764</a:t>
            </a:r>
            <a:r>
              <a:rPr kumimoji="1" lang="zh-CN" altLang="en-US" sz="2500" b="1" dirty="0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</a:p>
          <a:p>
            <a:pPr algn="ctr"/>
            <a:fld id="{35C668CD-4839-4271-814F-EF347A3163F5}" type="datetime2">
              <a:rPr kumimoji="1" lang="zh-CN" altLang="en-US" sz="2500" b="1" smtClean="0">
                <a:solidFill>
                  <a:srgbClr val="3333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2023年10月22日</a:t>
            </a:fld>
            <a:endParaRPr lang="zh-CN" altLang="en-US" sz="2500" b="1" dirty="0" smtClean="0">
              <a:solidFill>
                <a:srgbClr val="3333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FBB08-465D-48F3-8C58-864F3509201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749" y="1142337"/>
            <a:ext cx="10515600" cy="4351338"/>
          </a:xfrm>
        </p:spPr>
        <p:txBody>
          <a:bodyPr vert="horz" wrap="square" lIns="92075" tIns="46038" rIns="92075" bIns="46038" numCol="1" anchor="t" anchorCtr="0" compatLnSpc="1"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影响维护方法的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因素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失效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的类型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失效的关键性或严重性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需要进行的改变的难度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要改变的构件的复杂性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必须进行的改变所处于的物理地点数目</a:t>
            </a:r>
          </a:p>
          <a:p>
            <a:pPr eaLnBrk="1" hangingPunct="1">
              <a:lnSpc>
                <a:spcPct val="150000"/>
              </a:lnSpc>
            </a:pP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1984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软件维护的本质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25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7040" y="10418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影响工作量的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因素：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应用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类型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系统新颖度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人员更替和维护人员的可用性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系统生命周期的跨度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对变化的环境的依赖性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硬件特性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设计质量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代码质量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文档质量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测试质量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1984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软件维护的本质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166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507" y="1252869"/>
            <a:ext cx="3995058" cy="435133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配置管理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配置控制委员会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CCB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变更控制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影响分析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自动维护工具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1984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维护技术和工具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81989" y="1323208"/>
            <a:ext cx="5763567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自动化维护技术：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文本编辑器</a:t>
            </a: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文件比较器</a:t>
            </a: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编译器和链接器</a:t>
            </a: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调试工具</a:t>
            </a: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交叉引用生成器</a:t>
            </a: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静态代码分析器</a:t>
            </a:r>
          </a:p>
          <a:p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配置管理库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6209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847" y="1152385"/>
            <a:ext cx="10515600" cy="4351338"/>
          </a:xfrm>
        </p:spPr>
        <p:txBody>
          <a:bodyPr vert="horz" wrap="square" lIns="92075" tIns="46038" rIns="92075" bIns="46038" numCol="1" anchor="t" anchorCtr="0" compatLnSpc="1"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文档重构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对原代码进行静态分析，给出更多的信息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重组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改变代码结构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逆向工程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根据代码重新创建设计和规格说明信息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再工程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对现有工程进行逆向工程，接着再改变规格说明和设计以完成逻辑模型 ；然后，根据修改的规格说明和设计生成新的系统 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1984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软件再生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435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423" y="1409213"/>
            <a:ext cx="8336781" cy="544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77297" y="1001660"/>
            <a:ext cx="10515600" cy="4351338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下图说明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种类型的软件再生之间的关系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1984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软件再生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74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468" y="1802096"/>
            <a:ext cx="6482862" cy="453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7088" y="104185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文档</a:t>
            </a: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重构：</a:t>
            </a:r>
            <a:endParaRPr lang="en-US" altLang="zh-CN" sz="2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第一</a:t>
            </a: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步是将代码提交给一个分析工具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输出可能包括</a:t>
            </a:r>
            <a:r>
              <a:rPr lang="en-US" altLang="zh-CN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构建调用关系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类层次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数据接口表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数据字典信息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数据流表或数据流图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控制流表或控制流图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伪代码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测试路径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构件和变量的交叉引用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1984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软件再生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91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320" y="1428610"/>
            <a:ext cx="5943600" cy="407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299" y="1152385"/>
            <a:ext cx="10515600" cy="435133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重组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活动：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解释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源代码以及用内部形式表示源代码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利用转换规则来简化内部表示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重新生成结构化的代码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1984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软件再生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06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984" y="879378"/>
            <a:ext cx="5268684" cy="435133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逆向工程：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尽量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基于软件规格说明和设计方法恢复工程性信息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逆向工程被广泛使用，仍然存在一些主要的障碍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实时系统的问题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极端复杂系统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1984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软件再生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668" y="1159750"/>
            <a:ext cx="6123536" cy="4386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420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7040" y="886252"/>
            <a:ext cx="4879312" cy="435133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再工程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endParaRPr lang="en-US" altLang="zh-CN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扩展的逆向工程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在不改变整个系统功能的前提下，生产新的软件源代码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再工程步骤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系统进行逆向工程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修改并完成软件系统模型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生成新系统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1984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软件再生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909" y="1202627"/>
            <a:ext cx="6015614" cy="450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26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975E-59B9-4ACE-A4F2-B0948F87D86A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661" y="1281420"/>
            <a:ext cx="10515600" cy="4351338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）软件维护的目的</a:t>
            </a:r>
            <a:endParaRPr lang="zh-CN" altLang="en-GB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）软件维护的类型</a:t>
            </a:r>
            <a:endParaRPr lang="zh-CN" altLang="en-GB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）软件再生</a:t>
            </a:r>
            <a:endParaRPr lang="zh-CN" altLang="en-GB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11"/>
          <p:cNvSpPr txBox="1"/>
          <p:nvPr/>
        </p:nvSpPr>
        <p:spPr>
          <a:xfrm>
            <a:off x="552661" y="374989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本章知识点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1698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009E-26D1-4868-82B3-6167CEC25B8D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5768" y="1112193"/>
            <a:ext cx="11686232" cy="435133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Parikh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 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Zvegintzov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(1983)</a:t>
            </a:r>
          </a:p>
          <a:p>
            <a:pPr marL="685800"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开发时间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 2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</a:p>
          <a:p>
            <a:pPr marL="685800" lvl="2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维护时间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: 5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Fjedstad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Hamlen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(1979)</a:t>
            </a:r>
          </a:p>
          <a:p>
            <a:pPr marL="685800"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39%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的工作量花在开发上</a:t>
            </a:r>
          </a:p>
          <a:p>
            <a:pPr marL="685800"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61%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的工作量花在维护上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80-20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法则</a:t>
            </a:r>
          </a:p>
          <a:p>
            <a:pPr marL="685800"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20%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的工作量用于开发</a:t>
            </a:r>
          </a:p>
          <a:p>
            <a:pPr marL="685800" lvl="2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80%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的工作量用于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维护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软件维护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15930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661" y="1112192"/>
            <a:ext cx="10515600" cy="4351338"/>
          </a:xfrm>
        </p:spPr>
        <p:txBody>
          <a:bodyPr/>
          <a:lstStyle/>
          <a:p>
            <a:pPr marL="0" indent="0" eaLnBrk="1" hangingPunct="1">
              <a:spcBef>
                <a:spcPct val="72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系统演化 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vs. 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系统退化</a:t>
            </a:r>
            <a:endParaRPr lang="en-US" altLang="zh-CN" b="1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spcBef>
                <a:spcPct val="7200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是否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维护的成本太高了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</a:p>
          <a:p>
            <a:pPr eaLnBrk="1" hangingPunct="1">
              <a:spcBef>
                <a:spcPct val="72000"/>
              </a:spcBef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系统的可靠性可以接受吗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</a:p>
          <a:p>
            <a:pPr eaLnBrk="1" hangingPunct="1">
              <a:spcBef>
                <a:spcPct val="72000"/>
              </a:spcBef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在合理的时间内，系统不再能够适应进一步的变化吗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</a:p>
          <a:p>
            <a:pPr eaLnBrk="1" hangingPunct="1">
              <a:spcBef>
                <a:spcPct val="72000"/>
              </a:spcBef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系统性能还超出规定的约束吗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</a:p>
          <a:p>
            <a:pPr eaLnBrk="1" hangingPunct="1">
              <a:spcBef>
                <a:spcPct val="72000"/>
              </a:spcBef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系统功能只能起到有限的作用吗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</a:p>
          <a:p>
            <a:pPr eaLnBrk="1" hangingPunct="1">
              <a:spcBef>
                <a:spcPct val="72000"/>
              </a:spcBef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其他具有相同功能的系统是否更好、更快、更便宜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</a:p>
          <a:p>
            <a:pPr eaLnBrk="1" hangingPunct="1">
              <a:spcBef>
                <a:spcPct val="72000"/>
              </a:spcBef>
              <a:spcAft>
                <a:spcPct val="72000"/>
              </a:spcAft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维护的成本很高，有足够的理由用更便宜、更新的硬件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?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软件维护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8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474" y="1122240"/>
            <a:ext cx="10515600" cy="435133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软件演化法则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持续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的变化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逐渐变得不可用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递增的复杂性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结构恶化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程序演化的法则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随着统计的确定趋势和不变性自我调节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组织稳定性的守恒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编程项目的总体活动性不变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熟悉程度的守恒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发布的内容是不变的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2661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软件维护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786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282" y="1092095"/>
            <a:ext cx="10515600" cy="4351338"/>
          </a:xfrm>
        </p:spPr>
        <p:txBody>
          <a:bodyPr vert="horz" wrap="square" lIns="92075" tIns="46038" rIns="92075" bIns="46038" numCol="1" anchor="t" anchorCtr="0" compatLnSpc="1"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维护活动的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类型：</a:t>
            </a:r>
            <a:endParaRPr lang="en-US" altLang="zh-CN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ea typeface="宋体" panose="02010600030101010101" pitchFamily="2" charset="-122"/>
              </a:rPr>
              <a:t>改正</a:t>
            </a:r>
            <a:r>
              <a:rPr lang="zh-CN" altLang="en-US" b="1" dirty="0" smtClean="0">
                <a:ea typeface="宋体" panose="02010600030101010101" pitchFamily="2" charset="-122"/>
              </a:rPr>
              <a:t>性</a:t>
            </a:r>
            <a:r>
              <a:rPr lang="en-US" altLang="zh-CN" dirty="0" smtClean="0">
                <a:ea typeface="宋体" panose="02010600030101010101" pitchFamily="2" charset="-122"/>
              </a:rPr>
              <a:t>: </a:t>
            </a:r>
            <a:r>
              <a:rPr lang="zh-CN" altLang="en-US" dirty="0" smtClean="0">
                <a:ea typeface="宋体" panose="02010600030101010101" pitchFamily="2" charset="-122"/>
              </a:rPr>
              <a:t>维护</a:t>
            </a:r>
            <a:r>
              <a:rPr lang="zh-CN" altLang="en-US" dirty="0" smtClean="0">
                <a:ea typeface="宋体" panose="02010600030101010101" pitchFamily="2" charset="-122"/>
              </a:rPr>
              <a:t>对日常的系统功能的控制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ea typeface="宋体" panose="02010600030101010101" pitchFamily="2" charset="-122"/>
              </a:rPr>
              <a:t>适应性</a:t>
            </a:r>
            <a:r>
              <a:rPr lang="en-US" altLang="zh-CN" dirty="0" smtClean="0">
                <a:ea typeface="宋体" panose="02010600030101010101" pitchFamily="2" charset="-122"/>
              </a:rPr>
              <a:t>: </a:t>
            </a:r>
            <a:r>
              <a:rPr lang="zh-CN" altLang="en-US" dirty="0" smtClean="0">
                <a:ea typeface="宋体" panose="02010600030101010101" pitchFamily="2" charset="-122"/>
              </a:rPr>
              <a:t>维护对系统修改的控制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ea typeface="宋体" panose="02010600030101010101" pitchFamily="2" charset="-122"/>
              </a:rPr>
              <a:t>完善性</a:t>
            </a:r>
            <a:r>
              <a:rPr lang="en-US" altLang="zh-CN" dirty="0" smtClean="0">
                <a:ea typeface="宋体" panose="02010600030101010101" pitchFamily="2" charset="-122"/>
              </a:rPr>
              <a:t>: </a:t>
            </a:r>
            <a:r>
              <a:rPr lang="zh-CN" altLang="en-US" dirty="0" smtClean="0">
                <a:ea typeface="宋体" panose="02010600030101010101" pitchFamily="2" charset="-122"/>
              </a:rPr>
              <a:t>完善</a:t>
            </a:r>
            <a:r>
              <a:rPr lang="zh-CN" altLang="en-US" dirty="0" smtClean="0">
                <a:ea typeface="宋体" panose="02010600030101010101" pitchFamily="2" charset="-122"/>
              </a:rPr>
              <a:t>现有系统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ea typeface="宋体" panose="02010600030101010101" pitchFamily="2" charset="-122"/>
              </a:rPr>
              <a:t>预防性</a:t>
            </a:r>
            <a:r>
              <a:rPr lang="en-US" altLang="zh-CN" dirty="0" smtClean="0">
                <a:ea typeface="宋体" panose="02010600030101010101" pitchFamily="2" charset="-122"/>
              </a:rPr>
              <a:t>: </a:t>
            </a:r>
            <a:r>
              <a:rPr lang="zh-CN" altLang="en-US" dirty="0" smtClean="0">
                <a:ea typeface="宋体" panose="02010600030101010101" pitchFamily="2" charset="-122"/>
              </a:rPr>
              <a:t>防止系统性能下降到不可接受的程度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1984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软件维护的本质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171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984" y="1142337"/>
            <a:ext cx="10515600" cy="4351338"/>
          </a:xfrm>
        </p:spPr>
        <p:txBody>
          <a:bodyPr vert="horz" wrap="square" lIns="92075" tIns="46038" rIns="92075" bIns="46038" numCol="1" anchor="t" anchorCtr="0" compatLnSpc="1"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谁执行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维护：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单独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的维护小组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更加客观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更容易将一个系统应该如何运转与它实际是如何运转区别开来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开发人员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用一种易于维护的方式来构建系统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有时过于自信于他们对系统的理解，不愿意更新文档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1984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软件维护的本质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192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1984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软件维护的本质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2901" y="1124579"/>
            <a:ext cx="5354446" cy="466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75" tIns="46038" rIns="92075" bIns="46038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</a:pPr>
            <a:r>
              <a:rPr lang="zh-CN" altLang="en-US" b="1" smtClean="0">
                <a:ea typeface="宋体" panose="02010600030101010101" pitchFamily="2" charset="-122"/>
              </a:rPr>
              <a:t>小组责任</a:t>
            </a:r>
            <a:endParaRPr lang="en-US" altLang="zh-CN" b="1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Times New Roman" panose="02020603050405020304" pitchFamily="18" charset="0"/>
              <a:buChar char="•"/>
            </a:pPr>
            <a:r>
              <a:rPr lang="zh-CN" altLang="en-US" smtClean="0">
                <a:ea typeface="宋体" panose="02010600030101010101" pitchFamily="2" charset="-122"/>
              </a:rPr>
              <a:t>理解系统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Times New Roman" panose="02020603050405020304" pitchFamily="18" charset="0"/>
              <a:buChar char="•"/>
            </a:pPr>
            <a:r>
              <a:rPr lang="zh-CN" altLang="en-US" smtClean="0">
                <a:ea typeface="宋体" panose="02010600030101010101" pitchFamily="2" charset="-122"/>
              </a:rPr>
              <a:t>在文档中找到信息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Times New Roman" panose="02020603050405020304" pitchFamily="18" charset="0"/>
              <a:buChar char="•"/>
            </a:pPr>
            <a:r>
              <a:rPr lang="zh-CN" altLang="en-US" smtClean="0">
                <a:ea typeface="宋体" panose="02010600030101010101" pitchFamily="2" charset="-122"/>
              </a:rPr>
              <a:t>保持系统文档是最新的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Times New Roman" panose="02020603050405020304" pitchFamily="18" charset="0"/>
              <a:buChar char="•"/>
            </a:pPr>
            <a:r>
              <a:rPr lang="zh-CN" altLang="en-US" smtClean="0">
                <a:ea typeface="宋体" panose="02010600030101010101" pitchFamily="2" charset="-122"/>
              </a:rPr>
              <a:t>扩展现有的功能，以适应新的或变化的需求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Times New Roman" panose="02020603050405020304" pitchFamily="18" charset="0"/>
              <a:buChar char="•"/>
            </a:pPr>
            <a:r>
              <a:rPr lang="zh-CN" altLang="en-US" smtClean="0">
                <a:ea typeface="宋体" panose="02010600030101010101" pitchFamily="2" charset="-122"/>
              </a:rPr>
              <a:t>发现问题或系统失效的根源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Font typeface="Times New Roman" panose="02020603050405020304" pitchFamily="18" charset="0"/>
              <a:buChar char="•"/>
            </a:pPr>
            <a:endParaRPr lang="zh-CN" altLang="en-US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06049" y="1691473"/>
            <a:ext cx="5821344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ts val="70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•"/>
              <a:defRPr sz="28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–"/>
              <a:defRPr sz="24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ts val="550"/>
              </a:spcBef>
              <a:buClr>
                <a:srgbClr val="003399"/>
              </a:buClr>
              <a:buSzPct val="100000"/>
              <a:buFont typeface="Lucida Sans Unicode" panose="020B0602030504020204" pitchFamily="34" charset="0"/>
              <a:buChar char="•"/>
              <a:defRPr sz="22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6B3ACE"/>
              </a:buClr>
              <a:buSzPct val="100000"/>
              <a:buFont typeface="Lucida Sans Unicode" panose="020B0602030504020204" pitchFamily="34" charset="0"/>
              <a:buChar char="–"/>
              <a:defRPr sz="2000"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ts val="450"/>
              </a:spcBef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6B3ACE"/>
              </a:buClr>
              <a:buSzPct val="100000"/>
              <a:buFont typeface="Lucida Sans Unicode" panose="020B0602030504020204" pitchFamily="34" charset="0"/>
              <a:defRPr>
                <a:solidFill>
                  <a:srgbClr val="000099"/>
                </a:solidFill>
                <a:latin typeface="Lucida Sans Unicode" panose="020B0602030504020204" pitchFamily="34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buFontTx/>
              <a:buChar char="•"/>
            </a:pPr>
            <a:r>
              <a:rPr lang="zh-CN" altLang="en-US" dirty="0" smtClean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回答</a:t>
            </a: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关于系统运行方式的问题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找到并改正故障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重构设计和代码构件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重新编写设计和代码构件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删除不再有用的设计和代码构件</a:t>
            </a:r>
          </a:p>
          <a:p>
            <a:pPr>
              <a:lnSpc>
                <a:spcPct val="150000"/>
              </a:lnSpc>
              <a:spcBef>
                <a:spcPts val="0"/>
              </a:spcBef>
              <a:buClrTx/>
              <a:buSzTx/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维护对系统作出的改变</a:t>
            </a:r>
          </a:p>
        </p:txBody>
      </p:sp>
    </p:spTree>
    <p:extLst>
      <p:ext uri="{BB962C8B-B14F-4D97-AF65-F5344CB8AC3E}">
        <p14:creationId xmlns:p14="http://schemas.microsoft.com/office/powerpoint/2010/main" val="39583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9664" y="1021756"/>
            <a:ext cx="10515600" cy="435133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维护工作量的分布图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Lientz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and Swanson)</a:t>
            </a: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991" y="1678075"/>
            <a:ext cx="4870591" cy="493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11984" y="294603"/>
            <a:ext cx="7154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软件维护的本质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97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SECTIONID" val="552,553,"/>
  <p:tag name="MH_CONTENTSID" val="554"/>
</p:tagLst>
</file>

<file path=ppt/theme/theme1.xml><?xml version="1.0" encoding="utf-8"?>
<a:theme xmlns:a="http://schemas.openxmlformats.org/drawingml/2006/main" name="Office Theme">
  <a:themeElements>
    <a:clrScheme name="蓝色">
      <a:dk1>
        <a:sysClr val="windowText" lastClr="000000"/>
      </a:dk1>
      <a:lt1>
        <a:sysClr val="window" lastClr="CCEACE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691</TotalTime>
  <Words>778</Words>
  <Application>Microsoft Office PowerPoint</Application>
  <PresentationFormat>宽屏</PresentationFormat>
  <Paragraphs>140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Calibri</vt:lpstr>
      <vt:lpstr>Calibri Light</vt:lpstr>
      <vt:lpstr>华文楷体</vt:lpstr>
      <vt:lpstr>宋体</vt:lpstr>
      <vt:lpstr>微软雅黑</vt:lpstr>
      <vt:lpstr>Arial</vt:lpstr>
      <vt:lpstr>Lucida Sans Unicode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scutsujd</cp:lastModifiedBy>
  <cp:revision>1461</cp:revision>
  <dcterms:created xsi:type="dcterms:W3CDTF">2016-03-18T06:16:00Z</dcterms:created>
  <dcterms:modified xsi:type="dcterms:W3CDTF">2023-10-22T14:43:26Z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2052-11.1.0.8573</vt:lpwstr>
  </property>
</Properties>
</file>