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73"/>
  </p:notesMasterIdLst>
  <p:sldIdLst>
    <p:sldId id="548" r:id="rId2"/>
    <p:sldId id="554" r:id="rId3"/>
    <p:sldId id="617" r:id="rId4"/>
    <p:sldId id="547" r:id="rId5"/>
    <p:sldId id="730" r:id="rId6"/>
    <p:sldId id="732" r:id="rId7"/>
    <p:sldId id="733" r:id="rId8"/>
    <p:sldId id="734" r:id="rId9"/>
    <p:sldId id="735" r:id="rId10"/>
    <p:sldId id="737" r:id="rId11"/>
    <p:sldId id="738" r:id="rId12"/>
    <p:sldId id="739" r:id="rId13"/>
    <p:sldId id="809" r:id="rId14"/>
    <p:sldId id="743" r:id="rId15"/>
    <p:sldId id="744" r:id="rId16"/>
    <p:sldId id="746" r:id="rId17"/>
    <p:sldId id="747" r:id="rId18"/>
    <p:sldId id="748" r:id="rId19"/>
    <p:sldId id="749" r:id="rId20"/>
    <p:sldId id="750" r:id="rId21"/>
    <p:sldId id="751" r:id="rId22"/>
    <p:sldId id="810" r:id="rId23"/>
    <p:sldId id="752" r:id="rId24"/>
    <p:sldId id="753" r:id="rId25"/>
    <p:sldId id="754" r:id="rId26"/>
    <p:sldId id="755" r:id="rId27"/>
    <p:sldId id="756" r:id="rId28"/>
    <p:sldId id="757" r:id="rId29"/>
    <p:sldId id="758" r:id="rId30"/>
    <p:sldId id="759" r:id="rId31"/>
    <p:sldId id="760" r:id="rId32"/>
    <p:sldId id="761" r:id="rId33"/>
    <p:sldId id="762" r:id="rId34"/>
    <p:sldId id="763" r:id="rId35"/>
    <p:sldId id="764" r:id="rId36"/>
    <p:sldId id="765" r:id="rId37"/>
    <p:sldId id="766" r:id="rId38"/>
    <p:sldId id="768" r:id="rId39"/>
    <p:sldId id="769" r:id="rId40"/>
    <p:sldId id="770" r:id="rId41"/>
    <p:sldId id="771" r:id="rId42"/>
    <p:sldId id="772" r:id="rId43"/>
    <p:sldId id="773" r:id="rId44"/>
    <p:sldId id="774" r:id="rId45"/>
    <p:sldId id="775" r:id="rId46"/>
    <p:sldId id="776" r:id="rId47"/>
    <p:sldId id="777" r:id="rId48"/>
    <p:sldId id="778" r:id="rId49"/>
    <p:sldId id="779" r:id="rId50"/>
    <p:sldId id="780" r:id="rId51"/>
    <p:sldId id="786" r:id="rId52"/>
    <p:sldId id="787" r:id="rId53"/>
    <p:sldId id="788" r:id="rId54"/>
    <p:sldId id="789" r:id="rId55"/>
    <p:sldId id="790" r:id="rId56"/>
    <p:sldId id="791" r:id="rId57"/>
    <p:sldId id="792" r:id="rId58"/>
    <p:sldId id="793" r:id="rId59"/>
    <p:sldId id="794" r:id="rId60"/>
    <p:sldId id="795" r:id="rId61"/>
    <p:sldId id="796" r:id="rId62"/>
    <p:sldId id="797" r:id="rId63"/>
    <p:sldId id="798" r:id="rId64"/>
    <p:sldId id="800" r:id="rId65"/>
    <p:sldId id="801" r:id="rId66"/>
    <p:sldId id="802" r:id="rId67"/>
    <p:sldId id="803" r:id="rId68"/>
    <p:sldId id="804" r:id="rId69"/>
    <p:sldId id="805" r:id="rId70"/>
    <p:sldId id="806" r:id="rId71"/>
    <p:sldId id="721" r:id="rId72"/>
  </p:sldIdLst>
  <p:sldSz cx="12192000" cy="6858000"/>
  <p:notesSz cx="6858000" cy="9144000"/>
  <p:custDataLst>
    <p:tags r:id="rId7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8063" autoAdjust="0"/>
  </p:normalViewPr>
  <p:slideViewPr>
    <p:cSldViewPr snapToGrid="0">
      <p:cViewPr varScale="1">
        <p:scale>
          <a:sx n="63" d="100"/>
          <a:sy n="63" d="100"/>
        </p:scale>
        <p:origin x="652" y="32"/>
      </p:cViewPr>
      <p:guideLst>
        <p:guide orient="horz" pos="2186"/>
        <p:guide pos="2882"/>
      </p:guideLst>
    </p:cSldViewPr>
  </p:slideViewPr>
  <p:notesTextViewPr>
    <p:cViewPr>
      <p:scale>
        <a:sx n="1" d="1"/>
        <a:sy n="1" d="1"/>
      </p:scale>
      <p:origin x="0" y="0"/>
    </p:cViewPr>
  </p:notesText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657600" y="2520950"/>
            <a:ext cx="0" cy="0"/>
          </a:xfrm>
          <a:ln/>
        </p:spPr>
      </p:sp>
      <p:sp>
        <p:nvSpPr>
          <p:cNvPr id="12291" name="Rectangle 3"/>
          <p:cNvSpPr txBox="1">
            <a:spLocks noGrp="1" noChangeArrowheads="1"/>
          </p:cNvSpPr>
          <p:nvPr>
            <p:ph type="body" idx="1"/>
          </p:nvPr>
        </p:nvSpPr>
        <p:spPr>
          <a:xfrm>
            <a:off x="974725" y="6575425"/>
            <a:ext cx="1497013" cy="288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3718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23</a:t>
            </a:fld>
            <a:endParaRPr lang="zh-CN" altLang="en-US"/>
          </a:p>
        </p:txBody>
      </p:sp>
    </p:spTree>
    <p:extLst>
      <p:ext uri="{BB962C8B-B14F-4D97-AF65-F5344CB8AC3E}">
        <p14:creationId xmlns:p14="http://schemas.microsoft.com/office/powerpoint/2010/main" val="5379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32771"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b="1" smtClean="0">
                <a:solidFill>
                  <a:srgbClr val="CC3300"/>
                </a:solidFill>
                <a:latin typeface="华文新魏" panose="02010800040101010101" pitchFamily="2" charset="-122"/>
                <a:ea typeface="华文新魏" panose="02010800040101010101" pitchFamily="2" charset="-122"/>
              </a:rPr>
              <a:t>软件开发模型</a:t>
            </a:r>
            <a:r>
              <a:rPr lang="zh-CN" altLang="en-US" b="1" smtClean="0">
                <a:latin typeface="华文新魏" panose="02010800040101010101" pitchFamily="2" charset="-122"/>
                <a:ea typeface="华文新魏" panose="02010800040101010101" pitchFamily="2" charset="-122"/>
              </a:rPr>
              <a:t>是软件开发全部过程、活动和任务的</a:t>
            </a:r>
            <a:r>
              <a:rPr lang="zh-CN" altLang="en-US" b="1" smtClean="0">
                <a:solidFill>
                  <a:schemeClr val="tx2"/>
                </a:solidFill>
                <a:latin typeface="华文新魏" panose="02010800040101010101" pitchFamily="2" charset="-122"/>
                <a:ea typeface="华文新魏" panose="02010800040101010101" pitchFamily="2" charset="-122"/>
              </a:rPr>
              <a:t>结构框架</a:t>
            </a:r>
            <a:r>
              <a:rPr lang="zh-CN" altLang="en-US" b="1" smtClean="0">
                <a:latin typeface="华文新魏" panose="02010800040101010101" pitchFamily="2" charset="-122"/>
                <a:ea typeface="华文新魏" panose="02010800040101010101" pitchFamily="2" charset="-122"/>
              </a:rPr>
              <a:t>。它能直观表达软件开发全过程，明确规定要完成的主要活动、任务和开发策略。</a:t>
            </a:r>
          </a:p>
          <a:p>
            <a:pPr defTabSz="914400"/>
            <a:r>
              <a:rPr lang="zh-CN" altLang="en-US" sz="1000" smtClean="0">
                <a:latin typeface="宋体" panose="02010600030101010101" pitchFamily="2" charset="-122"/>
              </a:rPr>
              <a:t> </a:t>
            </a:r>
            <a:r>
              <a:rPr lang="zh-CN" altLang="en-US" sz="900" b="1" smtClean="0">
                <a:latin typeface="宋体" panose="02010600030101010101" pitchFamily="2" charset="-122"/>
              </a:rPr>
              <a:t>软件过程模型的选择基于项目和应用的性质、采用的方法工具以及需要的控制和交付的产品。几种典型的模型：</a:t>
            </a:r>
          </a:p>
          <a:p>
            <a:pPr defTabSz="914400"/>
            <a:endParaRPr lang="zh-CN" altLang="en-US" b="1"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8872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51</a:t>
            </a:fld>
            <a:endParaRPr lang="zh-CN" altLang="en-US"/>
          </a:p>
        </p:txBody>
      </p:sp>
    </p:spTree>
    <p:extLst>
      <p:ext uri="{BB962C8B-B14F-4D97-AF65-F5344CB8AC3E}">
        <p14:creationId xmlns:p14="http://schemas.microsoft.com/office/powerpoint/2010/main" val="201394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71</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r>
              <a:rPr lang="zh-CN" altLang="en-US" smtClean="0"/>
              <a:t>本章力图对计算机软件工程学作一个简短的概述。首先通过回顾计算机系统发展简史，说明开发软件的一些错误方法和观念是怎样形成的。然后列举了这些错误方法带来的严重弊病</a:t>
            </a:r>
            <a:r>
              <a:rPr lang="en-US" altLang="zh-CN" smtClean="0"/>
              <a:t>(</a:t>
            </a:r>
            <a:r>
              <a:rPr lang="zh-CN" altLang="en-US" smtClean="0"/>
              <a:t>软件危机</a:t>
            </a:r>
            <a:r>
              <a:rPr lang="en-US" altLang="zh-CN" smtClean="0"/>
              <a:t>)</a:t>
            </a:r>
            <a:r>
              <a:rPr lang="zh-CN" altLang="en-US" smtClean="0"/>
              <a:t>，澄清了一些糊涂观念。为了计算机系统的进一步发展，需要认真研究开发和维护软件的科学技术。应总结计算机软件的历史经验教训，借鉴其他工程领域的管理技术，逐步使软件工程这门新学科发展和完善起来。</a:t>
            </a:r>
          </a:p>
          <a:p>
            <a:pPr defTabSz="914400"/>
            <a:endParaRPr lang="zh-CN" altLang="en-US" smtClean="0"/>
          </a:p>
        </p:txBody>
      </p:sp>
    </p:spTree>
    <p:extLst>
      <p:ext uri="{BB962C8B-B14F-4D97-AF65-F5344CB8AC3E}">
        <p14:creationId xmlns:p14="http://schemas.microsoft.com/office/powerpoint/2010/main" val="276659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3213D4A4-198D-4EB7-8ADD-6F405BDEC7A8}" type="datetime1">
              <a:rPr lang="zh-CN" altLang="en-US" smtClean="0"/>
              <a:t>2023/9/2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1CD20381-4840-4658-B14B-5D0026BBCADA}" type="datetime1">
              <a:rPr lang="zh-CN" altLang="en-US" smtClean="0"/>
              <a:t>2023/9/2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CF4F9822-C8C1-41C8-B873-96D5C10597C4}" type="datetime1">
              <a:rPr lang="zh-CN" altLang="en-US" smtClean="0"/>
              <a:t>2023/9/2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E20A92-8091-4197-931F-7D1715499A03}" type="datetime1">
              <a:rPr lang="zh-CN" altLang="en-US" smtClean="0"/>
              <a:t>2023/9/2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nvGrpSpPr>
          <p:cNvPr id="10" name="组合 12"/>
          <p:cNvGrpSpPr/>
          <p:nvPr userDrawn="1"/>
        </p:nvGrpSpPr>
        <p:grpSpPr>
          <a:xfrm>
            <a:off x="152400" y="5347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098ED74A-392D-42E9-B3AC-5EADE90E2E37}" type="datetime1">
              <a:rPr lang="zh-CN" altLang="en-US" smtClean="0"/>
              <a:t>2023/9/2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B1FC6FD1-32E5-43ED-95A3-D745783F4B78}" type="datetime1">
              <a:rPr lang="zh-CN" altLang="en-US" smtClean="0"/>
              <a:t>2023/9/2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01B82CD3-ED13-4602-9BEE-3330A8BDF2F8}" type="datetime1">
              <a:rPr lang="zh-CN" altLang="en-US" smtClean="0"/>
              <a:t>2023/9/2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122B9C22-CCB6-44C3-9EBC-363FA08AB5E4}" type="datetime1">
              <a:rPr lang="zh-CN" altLang="en-US" smtClean="0"/>
              <a:t>2023/9/2</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dirty="0"/>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29EE43-78CE-4ED2-BF25-F1F6E4EE842D}" type="datetime1">
              <a:rPr lang="zh-CN" altLang="en-US" smtClean="0"/>
              <a:t>2023/9/2</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5359CF6-EF9A-4AE4-835A-6840A3CCA934}" type="datetime1">
              <a:rPr lang="zh-CN" altLang="en-US" smtClean="0"/>
              <a:t>2023/9/2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76D8BEA-DF68-44B5-9388-8B32CA3B0900}" type="datetime1">
              <a:rPr lang="zh-CN" altLang="en-US" smtClean="0"/>
              <a:t>2023/9/2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92FE6E7-413B-4F5C-A9B4-352C766A42E0}" type="datetime1">
              <a:rPr lang="zh-CN" altLang="en-US" smtClean="0"/>
              <a:t>2023/9/2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695886" y="76704"/>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第二章：软件过程及其模型</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C7327B22-FB6F-47A4-B706-A23FDFD41377}"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2023年9月2日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52435" y="693737"/>
            <a:ext cx="8216900" cy="1131888"/>
          </a:xfrm>
        </p:spPr>
        <p:txBody>
          <a:bodyPr/>
          <a:lstStyle/>
          <a:p>
            <a:r>
              <a:rPr lang="zh-CN" altLang="en-US" sz="3600" dirty="0" smtClean="0">
                <a:solidFill>
                  <a:srgbClr val="FF0000"/>
                </a:solidFill>
                <a:ea typeface="宋体" panose="02010600030101010101" pitchFamily="2" charset="-122"/>
              </a:rPr>
              <a:t>可行性研究的任务</a:t>
            </a:r>
            <a:endParaRPr lang="en-US" altLang="zh-CN" sz="3600" dirty="0" smtClean="0">
              <a:solidFill>
                <a:srgbClr val="FF0000"/>
              </a:solidFill>
              <a:ea typeface="宋体" panose="02010600030101010101" pitchFamily="2" charset="-122"/>
            </a:endParaRPr>
          </a:p>
        </p:txBody>
      </p:sp>
      <p:sp>
        <p:nvSpPr>
          <p:cNvPr id="15363" name="Rectangle 3"/>
          <p:cNvSpPr>
            <a:spLocks noGrp="1" noChangeArrowheads="1"/>
          </p:cNvSpPr>
          <p:nvPr>
            <p:ph type="body" idx="1"/>
          </p:nvPr>
        </p:nvSpPr>
        <p:spPr>
          <a:xfrm>
            <a:off x="458150" y="1584465"/>
            <a:ext cx="11439097" cy="4351338"/>
          </a:xfrm>
        </p:spPr>
        <p:txBody>
          <a:bodyPr/>
          <a:lstStyle/>
          <a:p>
            <a:pPr>
              <a:lnSpc>
                <a:spcPct val="110000"/>
              </a:lnSpc>
              <a:spcAft>
                <a:spcPts val="600"/>
              </a:spcAft>
            </a:pPr>
            <a:r>
              <a:rPr lang="zh-CN" altLang="en-US" sz="2400" b="1" dirty="0">
                <a:latin typeface="华文楷体" panose="02010600040101010101" pitchFamily="2" charset="-122"/>
                <a:ea typeface="华文楷体" panose="02010600040101010101" pitchFamily="2" charset="-122"/>
              </a:rPr>
              <a:t>任务</a:t>
            </a:r>
          </a:p>
          <a:p>
            <a:pPr lvl="1">
              <a:lnSpc>
                <a:spcPct val="110000"/>
              </a:lnSpc>
              <a:spcAft>
                <a:spcPts val="600"/>
              </a:spcAft>
            </a:pPr>
            <a:r>
              <a:rPr lang="zh-CN" altLang="en-US" sz="2000" b="1" dirty="0">
                <a:latin typeface="华文楷体" panose="02010600040101010101" pitchFamily="2" charset="-122"/>
                <a:ea typeface="华文楷体" panose="02010600040101010101" pitchFamily="2" charset="-122"/>
              </a:rPr>
              <a:t>了解用户要求和现实环境，从技术、经济、市场等方面研究并论证开发该软件系统的可行性</a:t>
            </a:r>
          </a:p>
          <a:p>
            <a:pPr>
              <a:lnSpc>
                <a:spcPct val="110000"/>
              </a:lnSpc>
              <a:spcAft>
                <a:spcPts val="600"/>
              </a:spcAft>
            </a:pPr>
            <a:r>
              <a:rPr lang="zh-CN" altLang="en-US" sz="2400" b="1" dirty="0">
                <a:latin typeface="华文楷体" panose="02010600040101010101" pitchFamily="2" charset="-122"/>
                <a:ea typeface="华文楷体" panose="02010600040101010101" pitchFamily="2" charset="-122"/>
              </a:rPr>
              <a:t>技术途径</a:t>
            </a:r>
          </a:p>
          <a:p>
            <a:pPr lvl="1">
              <a:lnSpc>
                <a:spcPct val="110000"/>
              </a:lnSpc>
              <a:spcAft>
                <a:spcPts val="600"/>
              </a:spcAft>
            </a:pPr>
            <a:r>
              <a:rPr lang="zh-CN" altLang="en-US" sz="2000" b="1" dirty="0">
                <a:latin typeface="华文楷体" panose="02010600040101010101" pitchFamily="2" charset="-122"/>
                <a:ea typeface="华文楷体" panose="02010600040101010101" pitchFamily="2" charset="-122"/>
              </a:rPr>
              <a:t>调查和了解用户要求 和 现实环境</a:t>
            </a:r>
          </a:p>
          <a:p>
            <a:pPr lvl="1">
              <a:lnSpc>
                <a:spcPct val="110000"/>
              </a:lnSpc>
              <a:spcAft>
                <a:spcPts val="600"/>
              </a:spcAft>
            </a:pPr>
            <a:r>
              <a:rPr lang="zh-CN" altLang="en-US" sz="2000" b="1" dirty="0">
                <a:latin typeface="华文楷体" panose="02010600040101010101" pitchFamily="2" charset="-122"/>
                <a:ea typeface="华文楷体" panose="02010600040101010101" pitchFamily="2" charset="-122"/>
              </a:rPr>
              <a:t>攒写调查报告</a:t>
            </a:r>
          </a:p>
          <a:p>
            <a:pPr lvl="1">
              <a:lnSpc>
                <a:spcPct val="110000"/>
              </a:lnSpc>
              <a:spcAft>
                <a:spcPts val="600"/>
              </a:spcAft>
            </a:pPr>
            <a:r>
              <a:rPr lang="zh-CN" altLang="en-US" sz="2000" b="1" dirty="0">
                <a:latin typeface="华文楷体" panose="02010600040101010101" pitchFamily="2" charset="-122"/>
                <a:ea typeface="华文楷体" panose="02010600040101010101" pitchFamily="2" charset="-122"/>
              </a:rPr>
              <a:t>可行性论证 和 分析（技术、经济等）</a:t>
            </a:r>
          </a:p>
          <a:p>
            <a:pPr lvl="1">
              <a:lnSpc>
                <a:spcPct val="110000"/>
              </a:lnSpc>
              <a:spcAft>
                <a:spcPts val="600"/>
              </a:spcAft>
            </a:pPr>
            <a:r>
              <a:rPr lang="zh-CN" altLang="en-US" sz="2000" b="1" dirty="0">
                <a:latin typeface="华文楷体" panose="02010600040101010101" pitchFamily="2" charset="-122"/>
                <a:ea typeface="华文楷体" panose="02010600040101010101" pitchFamily="2" charset="-122"/>
              </a:rPr>
              <a:t>如可行</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制定初步项目开发计划</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人员</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进度</a:t>
            </a:r>
            <a:r>
              <a:rPr lang="en-US" altLang="zh-CN" sz="2000" b="1" dirty="0" smtClean="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a:p>
            <a:pPr>
              <a:lnSpc>
                <a:spcPct val="110000"/>
              </a:lnSpc>
              <a:spcAft>
                <a:spcPts val="600"/>
              </a:spcAft>
            </a:pPr>
            <a:r>
              <a:rPr lang="zh-CN" altLang="en-US" sz="2400" b="1" dirty="0">
                <a:latin typeface="华文楷体" panose="02010600040101010101" pitchFamily="2" charset="-122"/>
                <a:ea typeface="华文楷体" panose="02010600040101010101" pitchFamily="2" charset="-122"/>
              </a:rPr>
              <a:t>阶段性产品</a:t>
            </a:r>
          </a:p>
          <a:p>
            <a:pPr lvl="1">
              <a:lnSpc>
                <a:spcPct val="110000"/>
              </a:lnSpc>
              <a:spcAft>
                <a:spcPts val="600"/>
              </a:spcAft>
            </a:pPr>
            <a:r>
              <a:rPr lang="zh-CN" altLang="en-US" sz="2000" b="1" dirty="0">
                <a:solidFill>
                  <a:srgbClr val="FF0000"/>
                </a:solidFill>
                <a:latin typeface="华文楷体" panose="02010600040101010101" pitchFamily="2" charset="-122"/>
                <a:ea typeface="华文楷体" panose="02010600040101010101" pitchFamily="2" charset="-122"/>
              </a:rPr>
              <a:t>可行性论证报告</a:t>
            </a:r>
          </a:p>
          <a:p>
            <a:pPr lvl="1">
              <a:lnSpc>
                <a:spcPct val="110000"/>
              </a:lnSpc>
              <a:spcAft>
                <a:spcPts val="600"/>
              </a:spcAft>
            </a:pPr>
            <a:r>
              <a:rPr lang="zh-CN" altLang="en-US" sz="2000" b="1" dirty="0">
                <a:solidFill>
                  <a:srgbClr val="FF0000"/>
                </a:solidFill>
                <a:latin typeface="华文楷体" panose="02010600040101010101" pitchFamily="2" charset="-122"/>
                <a:ea typeface="华文楷体" panose="02010600040101010101" pitchFamily="2" charset="-122"/>
              </a:rPr>
              <a:t>初步的项目开发计划</a:t>
            </a:r>
            <a:endParaRPr lang="en-US" altLang="zh-CN" sz="2000" b="1" dirty="0">
              <a:solidFill>
                <a:srgbClr val="FF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a:t>
            </a:fld>
            <a:endParaRPr lang="zh-CN" altLang="en-US"/>
          </a:p>
        </p:txBody>
      </p:sp>
    </p:spTree>
    <p:extLst>
      <p:ext uri="{BB962C8B-B14F-4D97-AF65-F5344CB8AC3E}">
        <p14:creationId xmlns:p14="http://schemas.microsoft.com/office/powerpoint/2010/main" val="270026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46547" y="1752601"/>
            <a:ext cx="11320555" cy="4267200"/>
          </a:xfrm>
        </p:spPr>
        <p:txBody>
          <a:bodyPr/>
          <a:lstStyle/>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可行性研究就是要回答“</a:t>
            </a:r>
            <a:r>
              <a:rPr lang="zh-CN" altLang="en-US" b="1" dirty="0">
                <a:solidFill>
                  <a:srgbClr val="FF0000"/>
                </a:solidFill>
                <a:latin typeface="华文楷体" panose="02010600040101010101" pitchFamily="2" charset="-122"/>
                <a:ea typeface="华文楷体" panose="02010600040101010101" pitchFamily="2" charset="-122"/>
              </a:rPr>
              <a:t>所定义的问题有可行的解决办法吗</a:t>
            </a:r>
            <a:r>
              <a:rPr lang="zh-CN" altLang="en-US" b="1" dirty="0">
                <a:latin typeface="华文楷体" panose="02010600040101010101" pitchFamily="2" charset="-122"/>
                <a:ea typeface="华文楷体" panose="02010600040101010101" pitchFamily="2" charset="-122"/>
              </a:rPr>
              <a:t>？”。</a:t>
            </a:r>
          </a:p>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可行性研究的目的是：</a:t>
            </a:r>
            <a:r>
              <a:rPr lang="zh-CN" altLang="en-US" b="1" dirty="0">
                <a:solidFill>
                  <a:srgbClr val="FF0000"/>
                </a:solidFill>
                <a:latin typeface="华文楷体" panose="02010600040101010101" pitchFamily="2" charset="-122"/>
                <a:ea typeface="华文楷体" panose="02010600040101010101" pitchFamily="2" charset="-122"/>
              </a:rPr>
              <a:t>用最小的代价在尽可能短的时间内确定问题是否有解，以及是否值得去解</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marL="0" indent="0" algn="just">
              <a:lnSpc>
                <a:spcPct val="150000"/>
              </a:lnSpc>
              <a:spcBef>
                <a:spcPct val="0"/>
              </a:spcBef>
            </a:pPr>
            <a:endParaRPr lang="en-US" altLang="zh-CN" b="1" dirty="0" smtClean="0">
              <a:latin typeface="华文楷体" panose="02010600040101010101" pitchFamily="2" charset="-122"/>
              <a:ea typeface="华文楷体" panose="02010600040101010101" pitchFamily="2" charset="-122"/>
            </a:endParaRPr>
          </a:p>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可行性研究所需的时间取决于工程的规模，所需要的成本要占工程总成本的5%~10%。</a:t>
            </a:r>
            <a:endParaRPr lang="zh-CN" altLang="en-US" dirty="0">
              <a:latin typeface="华文楷体" panose="02010600040101010101" pitchFamily="2" charset="-122"/>
              <a:ea typeface="华文楷体" panose="02010600040101010101" pitchFamily="2" charset="-122"/>
            </a:endParaRPr>
          </a:p>
          <a:p>
            <a:pPr marL="0" indent="0" algn="just">
              <a:lnSpc>
                <a:spcPct val="150000"/>
              </a:lnSpc>
              <a:spcBef>
                <a:spcPct val="0"/>
              </a:spcBef>
            </a:pPr>
            <a:endParaRPr lang="zh-CN" altLang="en-US" b="1" dirty="0">
              <a:latin typeface="华文楷体" panose="02010600040101010101" pitchFamily="2" charset="-122"/>
              <a:ea typeface="华文楷体" panose="02010600040101010101" pitchFamily="2" charset="-122"/>
            </a:endParaRPr>
          </a:p>
        </p:txBody>
      </p:sp>
      <p:sp>
        <p:nvSpPr>
          <p:cNvPr id="16388" name="Rectangle 4"/>
          <p:cNvSpPr>
            <a:spLocks noChangeArrowheads="1"/>
          </p:cNvSpPr>
          <p:nvPr/>
        </p:nvSpPr>
        <p:spPr bwMode="auto">
          <a:xfrm>
            <a:off x="2057401" y="3886201"/>
            <a:ext cx="7732713"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just">
              <a:lnSpc>
                <a:spcPct val="150000"/>
              </a:lnSpc>
              <a:spcBef>
                <a:spcPct val="0"/>
              </a:spcBef>
            </a:pPr>
            <a:endParaRPr lang="zh-CN" altLang="en-US" sz="2300" dirty="0">
              <a:ea typeface="宋体" panose="02010600030101010101" pitchFamily="2" charset="-122"/>
            </a:endParaRPr>
          </a:p>
        </p:txBody>
      </p:sp>
      <p:sp>
        <p:nvSpPr>
          <p:cNvPr id="5"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721807" y="1164007"/>
            <a:ext cx="4855028" cy="588594"/>
          </a:xfrm>
        </p:spPr>
        <p:txBody>
          <a:bodyPr/>
          <a:lstStyle/>
          <a:p>
            <a:r>
              <a:rPr lang="zh-CN" altLang="en-US" sz="3600" dirty="0" smtClean="0">
                <a:solidFill>
                  <a:srgbClr val="FF0000"/>
                </a:solidFill>
                <a:ea typeface="宋体" panose="02010600030101010101" pitchFamily="2" charset="-122"/>
              </a:rPr>
              <a:t>可行性研究的任务</a:t>
            </a:r>
            <a:endParaRPr lang="en-US" altLang="zh-CN" sz="3600" dirty="0" smtClean="0">
              <a:solidFill>
                <a:srgbClr val="FF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11</a:t>
            </a:fld>
            <a:endParaRPr lang="zh-CN" altLang="en-US"/>
          </a:p>
        </p:txBody>
      </p:sp>
    </p:spTree>
    <p:extLst>
      <p:ext uri="{BB962C8B-B14F-4D97-AF65-F5344CB8AC3E}">
        <p14:creationId xmlns:p14="http://schemas.microsoft.com/office/powerpoint/2010/main" val="3973548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91297" y="1605690"/>
            <a:ext cx="11133575" cy="4953000"/>
          </a:xfrm>
        </p:spPr>
        <p:txBody>
          <a:bodyPr/>
          <a:lstStyle/>
          <a:p>
            <a:pPr marL="0" indent="0" algn="just">
              <a:lnSpc>
                <a:spcPts val="3500"/>
              </a:lnSpc>
              <a:spcBef>
                <a:spcPct val="0"/>
              </a:spcBef>
            </a:pPr>
            <a:r>
              <a:rPr lang="zh-CN" altLang="en-US" sz="2400" b="1" dirty="0" smtClean="0">
                <a:solidFill>
                  <a:srgbClr val="FF0000"/>
                </a:solidFill>
                <a:latin typeface="华文楷体" panose="02010600040101010101" pitchFamily="2" charset="-122"/>
                <a:ea typeface="华文楷体" panose="02010600040101010101" pitchFamily="2" charset="-122"/>
              </a:rPr>
              <a:t>1</a:t>
            </a:r>
            <a:r>
              <a:rPr lang="zh-CN" altLang="en-US" sz="2400" b="1" dirty="0">
                <a:solidFill>
                  <a:srgbClr val="FF0000"/>
                </a:solidFill>
                <a:latin typeface="华文楷体" panose="02010600040101010101" pitchFamily="2" charset="-122"/>
                <a:ea typeface="华文楷体" panose="02010600040101010101" pitchFamily="2" charset="-122"/>
              </a:rPr>
              <a:t>）技术可行性</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技术可行性要分析各种技术因素，例如：</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    使用现有的技术能否实现这个系统？</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    是否有胜任开发该项目的熟练技术人员？</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    能否按期得到开发该项目所需的软件、硬件资源</a:t>
            </a:r>
            <a:r>
              <a:rPr lang="zh-CN" altLang="en-US"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marL="0" indent="0" algn="just">
              <a:lnSpc>
                <a:spcPts val="3500"/>
              </a:lnSpc>
              <a:spcBef>
                <a:spcPct val="0"/>
              </a:spcBef>
            </a:pPr>
            <a:r>
              <a:rPr lang="zh-CN" altLang="en-US" sz="2400" b="1" dirty="0">
                <a:solidFill>
                  <a:srgbClr val="FF0000"/>
                </a:solidFill>
                <a:latin typeface="华文楷体" panose="02010600040101010101" pitchFamily="2" charset="-122"/>
                <a:ea typeface="华文楷体" panose="02010600040101010101" pitchFamily="2" charset="-122"/>
              </a:rPr>
              <a:t>2）经济可行性</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    对经济合理性进行评价，所要考虑的问题是</a:t>
            </a: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这个</a:t>
            </a:r>
            <a:r>
              <a:rPr lang="zh-CN" altLang="en-US" sz="2400" b="1" dirty="0">
                <a:solidFill>
                  <a:srgbClr val="FF0000"/>
                </a:solidFill>
                <a:latin typeface="华文楷体" panose="02010600040101010101" pitchFamily="2" charset="-122"/>
                <a:ea typeface="华文楷体" panose="02010600040101010101" pitchFamily="2" charset="-122"/>
              </a:rPr>
              <a:t>系统的经济效益能否超过它的开发成本</a:t>
            </a:r>
            <a:r>
              <a:rPr lang="zh-CN" altLang="en-US" sz="2400" b="1" dirty="0" smtClean="0">
                <a:solidFill>
                  <a:srgbClr val="FF0000"/>
                </a:solidFill>
                <a:latin typeface="华文楷体" panose="02010600040101010101" pitchFamily="2" charset="-122"/>
                <a:ea typeface="华文楷体" panose="02010600040101010101" pitchFamily="2" charset="-122"/>
              </a:rPr>
              <a:t>？</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marL="0" indent="0" algn="just">
              <a:lnSpc>
                <a:spcPts val="3500"/>
              </a:lnSpc>
              <a:spcBef>
                <a:spcPct val="0"/>
              </a:spcBef>
            </a:pP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dirty="0" smtClean="0">
                <a:solidFill>
                  <a:srgbClr val="FF0000"/>
                </a:solidFill>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这</a:t>
            </a:r>
            <a:r>
              <a:rPr lang="zh-CN" altLang="en-US" sz="2400" b="1" dirty="0">
                <a:latin typeface="华文楷体" panose="02010600040101010101" pitchFamily="2" charset="-122"/>
                <a:ea typeface="华文楷体" panose="02010600040101010101" pitchFamily="2" charset="-122"/>
              </a:rPr>
              <a:t>就需要对项目进行价格/利益分析，即“投入/产出”分析。</a:t>
            </a:r>
          </a:p>
          <a:p>
            <a:pPr marL="0" indent="0" algn="just">
              <a:lnSpc>
                <a:spcPts val="3500"/>
              </a:lnSpc>
              <a:spcBef>
                <a:spcPct val="0"/>
              </a:spcBef>
            </a:pPr>
            <a:r>
              <a:rPr lang="zh-CN" altLang="en-US" sz="2400" b="1" dirty="0">
                <a:latin typeface="华文楷体" panose="02010600040101010101" pitchFamily="2" charset="-122"/>
                <a:ea typeface="华文楷体" panose="02010600040101010101" pitchFamily="2" charset="-122"/>
              </a:rPr>
              <a:t>    由于利益分析取决于软件系统的特点，因此在软件开发之前，很难对新系统产生的效益作出精确的定量描述，所以往往采用一些估算方法</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3"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p:nvPr>
        </p:nvSpPr>
        <p:spPr>
          <a:xfrm>
            <a:off x="546547" y="955347"/>
            <a:ext cx="4855028" cy="588594"/>
          </a:xfrm>
        </p:spPr>
        <p:txBody>
          <a:bodyPr/>
          <a:lstStyle/>
          <a:p>
            <a:r>
              <a:rPr lang="zh-CN" altLang="en-US" sz="3600" dirty="0" smtClean="0">
                <a:solidFill>
                  <a:srgbClr val="FF0000"/>
                </a:solidFill>
                <a:ea typeface="宋体" panose="02010600030101010101" pitchFamily="2" charset="-122"/>
              </a:rPr>
              <a:t>可行性研究的内容</a:t>
            </a:r>
            <a:endParaRPr lang="en-US" altLang="zh-CN" sz="3600" dirty="0" smtClean="0">
              <a:solidFill>
                <a:srgbClr val="FF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12</a:t>
            </a:fld>
            <a:endParaRPr lang="zh-CN" altLang="en-US"/>
          </a:p>
        </p:txBody>
      </p:sp>
    </p:spTree>
    <p:extLst>
      <p:ext uri="{BB962C8B-B14F-4D97-AF65-F5344CB8AC3E}">
        <p14:creationId xmlns:p14="http://schemas.microsoft.com/office/powerpoint/2010/main" val="392651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91297" y="1665980"/>
            <a:ext cx="11133575" cy="4953000"/>
          </a:xfrm>
        </p:spPr>
        <p:txBody>
          <a:bodyPr/>
          <a:lstStyle/>
          <a:p>
            <a:pPr marL="0" indent="0" algn="just">
              <a:lnSpc>
                <a:spcPct val="150000"/>
              </a:lnSpc>
              <a:spcBef>
                <a:spcPct val="0"/>
              </a:spcBef>
            </a:pPr>
            <a:r>
              <a:rPr lang="zh-CN" altLang="en-US" b="1" dirty="0">
                <a:solidFill>
                  <a:srgbClr val="FF0000"/>
                </a:solidFill>
                <a:latin typeface="华文楷体" panose="02010600040101010101" pitchFamily="2" charset="-122"/>
                <a:ea typeface="华文楷体" panose="02010600040101010101" pitchFamily="2" charset="-122"/>
              </a:rPr>
              <a:t>3）操作可行性</a:t>
            </a:r>
          </a:p>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操作可行性评价系统运行后会引起的各方面变化，如：对组织机构管理模式、用户工作环境等产生的影响</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marL="0" indent="0" algn="just">
              <a:lnSpc>
                <a:spcPct val="150000"/>
              </a:lnSpc>
              <a:spcBef>
                <a:spcPct val="0"/>
              </a:spcBef>
            </a:pPr>
            <a:r>
              <a:rPr lang="zh-CN" altLang="en-US" b="1" dirty="0">
                <a:solidFill>
                  <a:srgbClr val="FF0000"/>
                </a:solidFill>
                <a:latin typeface="华文楷体" panose="02010600040101010101" pitchFamily="2" charset="-122"/>
                <a:ea typeface="华文楷体" panose="02010600040101010101" pitchFamily="2" charset="-122"/>
              </a:rPr>
              <a:t>4）社会可行性</a:t>
            </a:r>
          </a:p>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社会可行性主要讨论法律方面和使用方面的可行性。</a:t>
            </a:r>
          </a:p>
          <a:p>
            <a:pPr marL="0" indent="0" algn="just">
              <a:lnSpc>
                <a:spcPct val="150000"/>
              </a:lnSpc>
              <a:spcBef>
                <a:spcPct val="0"/>
              </a:spcBef>
            </a:pPr>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例如</a:t>
            </a:r>
            <a:r>
              <a:rPr lang="zh-CN" altLang="en-US" b="1" dirty="0">
                <a:latin typeface="华文楷体" panose="02010600040101010101" pitchFamily="2" charset="-122"/>
                <a:ea typeface="华文楷体" panose="02010600040101010101" pitchFamily="2" charset="-122"/>
              </a:rPr>
              <a:t>，被开发软件的权利归属问题、软件所使用的技术是否会造成侵权等问题</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sp>
        <p:nvSpPr>
          <p:cNvPr id="3"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p:nvPr>
        </p:nvSpPr>
        <p:spPr>
          <a:xfrm>
            <a:off x="546547" y="1077386"/>
            <a:ext cx="4855028" cy="588594"/>
          </a:xfrm>
        </p:spPr>
        <p:txBody>
          <a:bodyPr/>
          <a:lstStyle/>
          <a:p>
            <a:r>
              <a:rPr lang="zh-CN" altLang="en-US" sz="3600" dirty="0" smtClean="0">
                <a:solidFill>
                  <a:srgbClr val="FF0000"/>
                </a:solidFill>
                <a:ea typeface="宋体" panose="02010600030101010101" pitchFamily="2" charset="-122"/>
              </a:rPr>
              <a:t>可行性研究的内容</a:t>
            </a:r>
            <a:endParaRPr lang="en-US" altLang="zh-CN" sz="3600" dirty="0" smtClean="0">
              <a:solidFill>
                <a:srgbClr val="FF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13</a:t>
            </a:fld>
            <a:endParaRPr lang="zh-CN" altLang="en-US"/>
          </a:p>
        </p:txBody>
      </p:sp>
    </p:spTree>
    <p:extLst>
      <p:ext uri="{BB962C8B-B14F-4D97-AF65-F5344CB8AC3E}">
        <p14:creationId xmlns:p14="http://schemas.microsoft.com/office/powerpoint/2010/main" val="418068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2069961" y="1200861"/>
            <a:ext cx="7696200" cy="3748088"/>
          </a:xfrm>
        </p:spPr>
        <p:txBody>
          <a:bodyPr/>
          <a:lstStyle/>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1）复查系统规模和目标；</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2）研究目前正在使用的系统；</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3）导出新系统的高层逻辑模型（数据流图、数据字典）；</a:t>
            </a:r>
          </a:p>
          <a:p>
            <a:pPr>
              <a:lnSpc>
                <a:spcPct val="150000"/>
              </a:lnSpc>
              <a:spcBef>
                <a:spcPct val="0"/>
              </a:spcBef>
            </a:pP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重新定义问题； </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5）导出和评价供选择的解法（物理解决方案）；</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6）推荐行动方案；</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7）草拟开发计划；</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8）书写文档提交审查。 </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5）导出和评价供选择的解法（物理解决方案）；</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6）推荐行动方案；</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7）草拟开发计划；</a:t>
            </a:r>
          </a:p>
          <a:p>
            <a:pPr algn="just">
              <a:lnSpc>
                <a:spcPct val="150000"/>
              </a:lnSpc>
              <a:spcBef>
                <a:spcPct val="0"/>
              </a:spcBef>
            </a:pPr>
            <a:r>
              <a:rPr lang="zh-CN" altLang="en-US" sz="2000" b="1" dirty="0">
                <a:latin typeface="华文楷体" panose="02010600040101010101" pitchFamily="2" charset="-122"/>
                <a:ea typeface="华文楷体" panose="02010600040101010101" pitchFamily="2" charset="-122"/>
              </a:rPr>
              <a:t>8）书写文档提交审查。 </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767612" y="3537129"/>
            <a:ext cx="1372688" cy="58859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pPr>
            <a:r>
              <a:rPr lang="zh-CN" altLang="en-US" sz="3600" dirty="0" smtClean="0">
                <a:solidFill>
                  <a:srgbClr val="FF0000"/>
                </a:solidFill>
                <a:ea typeface="宋体" panose="02010600030101010101" pitchFamily="2" charset="-122"/>
              </a:rPr>
              <a:t>可</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行</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性</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研</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究</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的</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步</a:t>
            </a:r>
            <a:endParaRPr lang="en-US" altLang="zh-CN" sz="3600" dirty="0" smtClean="0">
              <a:solidFill>
                <a:srgbClr val="FF0000"/>
              </a:solidFill>
              <a:ea typeface="宋体" panose="02010600030101010101" pitchFamily="2" charset="-122"/>
            </a:endParaRPr>
          </a:p>
          <a:p>
            <a:pPr>
              <a:buFontTx/>
            </a:pPr>
            <a:r>
              <a:rPr lang="zh-CN" altLang="en-US" sz="3600" dirty="0" smtClean="0">
                <a:solidFill>
                  <a:srgbClr val="FF0000"/>
                </a:solidFill>
                <a:ea typeface="宋体" panose="02010600030101010101" pitchFamily="2" charset="-122"/>
              </a:rPr>
              <a:t>骤</a:t>
            </a:r>
            <a:endParaRPr lang="en-US" altLang="zh-CN" sz="3600" dirty="0" smtClean="0">
              <a:solidFill>
                <a:srgbClr val="FF0000"/>
              </a:solidFill>
              <a:ea typeface="宋体" panose="02010600030101010101" pitchFamily="2" charset="-122"/>
            </a:endParaRPr>
          </a:p>
        </p:txBody>
      </p:sp>
      <p:sp>
        <p:nvSpPr>
          <p:cNvPr id="3" name="左大括号 2"/>
          <p:cNvSpPr/>
          <p:nvPr/>
        </p:nvSpPr>
        <p:spPr>
          <a:xfrm>
            <a:off x="1487156" y="1467058"/>
            <a:ext cx="492369" cy="5164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9E937721-40F8-4224-8B5F-1E88C539C186}" type="slidenum">
              <a:rPr lang="zh-CN" altLang="en-US" smtClean="0"/>
              <a:t>14</a:t>
            </a:fld>
            <a:endParaRPr lang="zh-CN" altLang="en-US"/>
          </a:p>
        </p:txBody>
      </p:sp>
    </p:spTree>
    <p:extLst>
      <p:ext uri="{BB962C8B-B14F-4D97-AF65-F5344CB8AC3E}">
        <p14:creationId xmlns:p14="http://schemas.microsoft.com/office/powerpoint/2010/main" val="1327030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 calcmode="lin" valueType="num">
                                      <p:cBhvr additive="base">
                                        <p:cTn id="25"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67">
                                            <p:txEl>
                                              <p:pRg st="4" end="4"/>
                                            </p:txEl>
                                          </p:spTgt>
                                        </p:tgtEl>
                                        <p:attrNameLst>
                                          <p:attrName>style.visibility</p:attrName>
                                        </p:attrNameLst>
                                      </p:cBhvr>
                                      <p:to>
                                        <p:strVal val="visible"/>
                                      </p:to>
                                    </p:set>
                                    <p:anim calcmode="lin" valueType="num">
                                      <p:cBhvr additive="base">
                                        <p:cTn id="31"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667">
                                            <p:txEl>
                                              <p:pRg st="5" end="5"/>
                                            </p:txEl>
                                          </p:spTgt>
                                        </p:tgtEl>
                                        <p:attrNameLst>
                                          <p:attrName>style.visibility</p:attrName>
                                        </p:attrNameLst>
                                      </p:cBhvr>
                                      <p:to>
                                        <p:strVal val="visible"/>
                                      </p:to>
                                    </p:set>
                                    <p:anim calcmode="lin" valueType="num">
                                      <p:cBhvr additive="base">
                                        <p:cTn id="37" dur="500" fill="hold"/>
                                        <p:tgtEl>
                                          <p:spTgt spid="2416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1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1667">
                                            <p:txEl>
                                              <p:pRg st="6" end="6"/>
                                            </p:txEl>
                                          </p:spTgt>
                                        </p:tgtEl>
                                        <p:attrNameLst>
                                          <p:attrName>style.visibility</p:attrName>
                                        </p:attrNameLst>
                                      </p:cBhvr>
                                      <p:to>
                                        <p:strVal val="visible"/>
                                      </p:to>
                                    </p:set>
                                    <p:anim calcmode="lin" valueType="num">
                                      <p:cBhvr additive="base">
                                        <p:cTn id="43" dur="500" fill="hold"/>
                                        <p:tgtEl>
                                          <p:spTgt spid="2416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16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67">
                                            <p:txEl>
                                              <p:pRg st="7" end="7"/>
                                            </p:txEl>
                                          </p:spTgt>
                                        </p:tgtEl>
                                        <p:attrNameLst>
                                          <p:attrName>style.visibility</p:attrName>
                                        </p:attrNameLst>
                                      </p:cBhvr>
                                      <p:to>
                                        <p:strVal val="visible"/>
                                      </p:to>
                                    </p:set>
                                    <p:anim calcmode="lin" valueType="num">
                                      <p:cBhvr additive="base">
                                        <p:cTn id="49" dur="500" fill="hold"/>
                                        <p:tgtEl>
                                          <p:spTgt spid="2416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16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1667">
                                            <p:txEl>
                                              <p:pRg st="8" end="8"/>
                                            </p:txEl>
                                          </p:spTgt>
                                        </p:tgtEl>
                                        <p:attrNameLst>
                                          <p:attrName>style.visibility</p:attrName>
                                        </p:attrNameLst>
                                      </p:cBhvr>
                                      <p:to>
                                        <p:strVal val="visible"/>
                                      </p:to>
                                    </p:set>
                                    <p:anim calcmode="lin" valueType="num">
                                      <p:cBhvr additive="base">
                                        <p:cTn id="55" dur="500" fill="hold"/>
                                        <p:tgtEl>
                                          <p:spTgt spid="24166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16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1667">
                                            <p:txEl>
                                              <p:pRg st="9" end="9"/>
                                            </p:txEl>
                                          </p:spTgt>
                                        </p:tgtEl>
                                        <p:attrNameLst>
                                          <p:attrName>style.visibility</p:attrName>
                                        </p:attrNameLst>
                                      </p:cBhvr>
                                      <p:to>
                                        <p:strVal val="visible"/>
                                      </p:to>
                                    </p:set>
                                    <p:anim calcmode="lin" valueType="num">
                                      <p:cBhvr additive="base">
                                        <p:cTn id="61" dur="500" fill="hold"/>
                                        <p:tgtEl>
                                          <p:spTgt spid="24166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4166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1667">
                                            <p:txEl>
                                              <p:pRg st="10" end="10"/>
                                            </p:txEl>
                                          </p:spTgt>
                                        </p:tgtEl>
                                        <p:attrNameLst>
                                          <p:attrName>style.visibility</p:attrName>
                                        </p:attrNameLst>
                                      </p:cBhvr>
                                      <p:to>
                                        <p:strVal val="visible"/>
                                      </p:to>
                                    </p:set>
                                    <p:anim calcmode="lin" valueType="num">
                                      <p:cBhvr additive="base">
                                        <p:cTn id="67" dur="500" fill="hold"/>
                                        <p:tgtEl>
                                          <p:spTgt spid="24166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4166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1667">
                                            <p:txEl>
                                              <p:pRg st="11" end="11"/>
                                            </p:txEl>
                                          </p:spTgt>
                                        </p:tgtEl>
                                        <p:attrNameLst>
                                          <p:attrName>style.visibility</p:attrName>
                                        </p:attrNameLst>
                                      </p:cBhvr>
                                      <p:to>
                                        <p:strVal val="visible"/>
                                      </p:to>
                                    </p:set>
                                    <p:anim calcmode="lin" valueType="num">
                                      <p:cBhvr additive="base">
                                        <p:cTn id="73" dur="500" fill="hold"/>
                                        <p:tgtEl>
                                          <p:spTgt spid="24166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4166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838200" y="824542"/>
            <a:ext cx="8216900" cy="1131888"/>
          </a:xfrm>
        </p:spPr>
        <p:txBody>
          <a:bodyPr/>
          <a:lstStyle/>
          <a:p>
            <a:r>
              <a:rPr lang="zh-CN" altLang="en-US" sz="3600" dirty="0" smtClean="0">
                <a:solidFill>
                  <a:srgbClr val="FF0000"/>
                </a:solidFill>
                <a:ea typeface="宋体" panose="02010600030101010101" pitchFamily="2" charset="-122"/>
              </a:rPr>
              <a:t>需求分析</a:t>
            </a:r>
            <a:endParaRPr lang="en-US" altLang="zh-CN" sz="3600" dirty="0" smtClean="0">
              <a:solidFill>
                <a:srgbClr val="FF0000"/>
              </a:solidFill>
              <a:ea typeface="宋体" panose="02010600030101010101" pitchFamily="2" charset="-122"/>
            </a:endParaRPr>
          </a:p>
        </p:txBody>
      </p:sp>
      <p:sp>
        <p:nvSpPr>
          <p:cNvPr id="22532" name="Rectangle 4"/>
          <p:cNvSpPr>
            <a:spLocks noGrp="1" noChangeArrowheads="1"/>
          </p:cNvSpPr>
          <p:nvPr>
            <p:ph type="body" idx="1"/>
          </p:nvPr>
        </p:nvSpPr>
        <p:spPr>
          <a:xfrm>
            <a:off x="546547" y="1825625"/>
            <a:ext cx="5914543" cy="4351338"/>
          </a:xfrm>
        </p:spPr>
        <p:txBody>
          <a:bodyPr/>
          <a:lstStyle/>
          <a:p>
            <a:pPr>
              <a:lnSpc>
                <a:spcPct val="90000"/>
              </a:lnSpc>
            </a:pPr>
            <a:r>
              <a:rPr lang="zh-CN" altLang="en-US" b="1" dirty="0" smtClean="0">
                <a:latin typeface="华文楷体" panose="02010600040101010101" pitchFamily="2" charset="-122"/>
                <a:ea typeface="华文楷体" panose="02010600040101010101" pitchFamily="2" charset="-122"/>
              </a:rPr>
              <a:t>任务</a:t>
            </a:r>
          </a:p>
          <a:p>
            <a:pPr lvl="1">
              <a:lnSpc>
                <a:spcPct val="90000"/>
              </a:lnSpc>
            </a:pPr>
            <a:r>
              <a:rPr lang="zh-CN" altLang="en-US" b="1" dirty="0" smtClean="0">
                <a:latin typeface="华文楷体" panose="02010600040101010101" pitchFamily="2" charset="-122"/>
                <a:ea typeface="华文楷体" panose="02010600040101010101" pitchFamily="2" charset="-122"/>
              </a:rPr>
              <a:t>确定用户对待开发软件系统的需求包括：</a:t>
            </a:r>
          </a:p>
          <a:p>
            <a:pPr lvl="2">
              <a:lnSpc>
                <a:spcPct val="90000"/>
              </a:lnSpc>
            </a:pPr>
            <a:r>
              <a:rPr lang="zh-CN" altLang="en-US" b="1" dirty="0" smtClean="0">
                <a:solidFill>
                  <a:srgbClr val="FF0000"/>
                </a:solidFill>
                <a:latin typeface="华文楷体" panose="02010600040101010101" pitchFamily="2" charset="-122"/>
                <a:ea typeface="华文楷体" panose="02010600040101010101" pitchFamily="2" charset="-122"/>
              </a:rPr>
              <a:t>功能需求</a:t>
            </a:r>
          </a:p>
          <a:p>
            <a:pPr lvl="2">
              <a:lnSpc>
                <a:spcPct val="90000"/>
              </a:lnSpc>
            </a:pPr>
            <a:r>
              <a:rPr lang="zh-CN" altLang="en-US" b="1" dirty="0" smtClean="0">
                <a:solidFill>
                  <a:srgbClr val="FF0000"/>
                </a:solidFill>
                <a:latin typeface="华文楷体" panose="02010600040101010101" pitchFamily="2" charset="-122"/>
                <a:ea typeface="华文楷体" panose="02010600040101010101" pitchFamily="2" charset="-122"/>
              </a:rPr>
              <a:t>非功能性需求</a:t>
            </a:r>
          </a:p>
          <a:p>
            <a:pPr lvl="2">
              <a:lnSpc>
                <a:spcPct val="90000"/>
              </a:lnSpc>
            </a:pPr>
            <a:r>
              <a:rPr lang="zh-CN" altLang="en-US" b="1" dirty="0" smtClean="0">
                <a:solidFill>
                  <a:srgbClr val="FF0000"/>
                </a:solidFill>
                <a:latin typeface="华文楷体" panose="02010600040101010101" pitchFamily="2" charset="-122"/>
                <a:ea typeface="华文楷体" panose="02010600040101010101" pitchFamily="2" charset="-122"/>
              </a:rPr>
              <a:t>运行环境约束</a:t>
            </a:r>
          </a:p>
          <a:p>
            <a:pPr>
              <a:lnSpc>
                <a:spcPct val="90000"/>
              </a:lnSpc>
            </a:pPr>
            <a:r>
              <a:rPr lang="zh-CN" altLang="en-US" b="1" dirty="0" smtClean="0">
                <a:latin typeface="华文楷体" panose="02010600040101010101" pitchFamily="2" charset="-122"/>
                <a:ea typeface="华文楷体" panose="02010600040101010101" pitchFamily="2" charset="-122"/>
              </a:rPr>
              <a:t>重要性</a:t>
            </a:r>
          </a:p>
          <a:p>
            <a:pPr lvl="1">
              <a:lnSpc>
                <a:spcPct val="90000"/>
              </a:lnSpc>
            </a:pPr>
            <a:r>
              <a:rPr lang="zh-CN" altLang="en-US" b="1" dirty="0" smtClean="0">
                <a:latin typeface="华文楷体" panose="02010600040101010101" pitchFamily="2" charset="-122"/>
                <a:ea typeface="华文楷体" panose="02010600040101010101" pitchFamily="2" charset="-122"/>
              </a:rPr>
              <a:t>软件开发依据，软件验收的标准</a:t>
            </a:r>
          </a:p>
          <a:p>
            <a:pPr>
              <a:lnSpc>
                <a:spcPct val="90000"/>
              </a:lnSpc>
            </a:pPr>
            <a:r>
              <a:rPr lang="zh-CN" altLang="en-US" b="1" dirty="0" smtClean="0">
                <a:latin typeface="华文楷体" panose="02010600040101010101" pitchFamily="2" charset="-122"/>
                <a:ea typeface="华文楷体" panose="02010600040101010101" pitchFamily="2" charset="-122"/>
              </a:rPr>
              <a:t>困难性</a:t>
            </a:r>
          </a:p>
          <a:p>
            <a:pPr lvl="1">
              <a:lnSpc>
                <a:spcPct val="90000"/>
              </a:lnSpc>
            </a:pPr>
            <a:r>
              <a:rPr lang="zh-CN" altLang="en-US" b="1" dirty="0" smtClean="0">
                <a:latin typeface="华文楷体" panose="02010600040101010101" pitchFamily="2" charset="-122"/>
                <a:ea typeface="华文楷体" panose="02010600040101010101" pitchFamily="2" charset="-122"/>
              </a:rPr>
              <a:t>难以说清</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动态变化</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歧义，复杂</a:t>
            </a:r>
          </a:p>
        </p:txBody>
      </p:sp>
      <p:sp>
        <p:nvSpPr>
          <p:cNvPr id="5"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6531429" y="1782257"/>
            <a:ext cx="5466303" cy="4351338"/>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smtClean="0">
                <a:latin typeface="华文楷体" panose="02010600040101010101" pitchFamily="2" charset="-122"/>
                <a:ea typeface="华文楷体" panose="02010600040101010101" pitchFamily="2" charset="-122"/>
              </a:rPr>
              <a:t>技术途径和工具</a:t>
            </a:r>
          </a:p>
          <a:p>
            <a:pPr lvl="1"/>
            <a:r>
              <a:rPr lang="zh-CN" altLang="en-US" b="1" dirty="0" smtClean="0">
                <a:latin typeface="华文楷体" panose="02010600040101010101" pitchFamily="2" charset="-122"/>
                <a:ea typeface="华文楷体" panose="02010600040101010101" pitchFamily="2" charset="-122"/>
              </a:rPr>
              <a:t>需求分析人员需与用户不断、反复地交流和商讨，使用户需求逐步准确化、一致化、完全化</a:t>
            </a:r>
          </a:p>
          <a:p>
            <a:pPr lvl="1"/>
            <a:r>
              <a:rPr lang="zh-CN" altLang="en-US" b="1" dirty="0" smtClean="0">
                <a:latin typeface="华文楷体" panose="02010600040101010101" pitchFamily="2" charset="-122"/>
                <a:ea typeface="华文楷体" panose="02010600040101010101" pitchFamily="2" charset="-122"/>
              </a:rPr>
              <a:t>抽象、问题分解、快速原型、多视点等技术</a:t>
            </a:r>
          </a:p>
          <a:p>
            <a:pPr lvl="1"/>
            <a:endParaRPr lang="zh-CN" altLang="en-US"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阶段性产品</a:t>
            </a:r>
          </a:p>
          <a:p>
            <a:pPr lvl="1"/>
            <a:r>
              <a:rPr lang="zh-CN" altLang="en-US" b="1" dirty="0" smtClean="0">
                <a:solidFill>
                  <a:srgbClr val="FF0000"/>
                </a:solidFill>
                <a:latin typeface="华文楷体" panose="02010600040101010101" pitchFamily="2" charset="-122"/>
                <a:ea typeface="华文楷体" panose="02010600040101010101" pitchFamily="2" charset="-122"/>
              </a:rPr>
              <a:t>软件需求规格说明书</a:t>
            </a:r>
            <a:r>
              <a:rPr lang="en-US" altLang="zh-CN" b="1" dirty="0" smtClean="0">
                <a:latin typeface="华文楷体" panose="02010600040101010101" pitchFamily="2" charset="-122"/>
                <a:ea typeface="华文楷体" panose="02010600040101010101" pitchFamily="2" charset="-122"/>
              </a:rPr>
              <a:t>SRS(</a:t>
            </a:r>
            <a:r>
              <a:rPr lang="zh-CN" altLang="en-US" b="1" dirty="0" smtClean="0">
                <a:latin typeface="华文楷体" panose="02010600040101010101" pitchFamily="2" charset="-122"/>
                <a:ea typeface="华文楷体" panose="02010600040101010101" pitchFamily="2" charset="-122"/>
              </a:rPr>
              <a:t>功能，性能和运行环境约束</a:t>
            </a:r>
            <a:r>
              <a:rPr lang="en-US" altLang="zh-CN" b="1" dirty="0" smtClean="0">
                <a:latin typeface="华文楷体" panose="02010600040101010101" pitchFamily="2" charset="-122"/>
                <a:ea typeface="华文楷体" panose="02010600040101010101" pitchFamily="2" charset="-122"/>
              </a:rPr>
              <a:t>)</a:t>
            </a:r>
          </a:p>
          <a:p>
            <a:endParaRPr lang="zh-CN" altLang="en-US" sz="2400" b="1" dirty="0" smtClean="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15</a:t>
            </a:fld>
            <a:endParaRPr lang="zh-CN" altLang="en-US"/>
          </a:p>
        </p:txBody>
      </p:sp>
    </p:spTree>
    <p:extLst>
      <p:ext uri="{BB962C8B-B14F-4D97-AF65-F5344CB8AC3E}">
        <p14:creationId xmlns:p14="http://schemas.microsoft.com/office/powerpoint/2010/main" val="606995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77910" y="1022509"/>
            <a:ext cx="3042976" cy="607925"/>
          </a:xfrm>
        </p:spPr>
        <p:txBody>
          <a:bodyPr/>
          <a:lstStyle/>
          <a:p>
            <a:r>
              <a:rPr lang="zh-CN" altLang="en-US" sz="4000" dirty="0" smtClean="0">
                <a:solidFill>
                  <a:srgbClr val="FF0000"/>
                </a:solidFill>
                <a:ea typeface="宋体" panose="02010600030101010101" pitchFamily="2" charset="-122"/>
              </a:rPr>
              <a:t>概要设计</a:t>
            </a:r>
          </a:p>
        </p:txBody>
      </p:sp>
      <p:sp>
        <p:nvSpPr>
          <p:cNvPr id="24579" name="Rectangle 3"/>
          <p:cNvSpPr>
            <a:spLocks noGrp="1" noChangeArrowheads="1"/>
          </p:cNvSpPr>
          <p:nvPr>
            <p:ph type="body" idx="1"/>
          </p:nvPr>
        </p:nvSpPr>
        <p:spPr>
          <a:xfrm>
            <a:off x="546547" y="1630434"/>
            <a:ext cx="11451185" cy="4351338"/>
          </a:xfrm>
        </p:spPr>
        <p:txBody>
          <a:bodyPr/>
          <a:lstStyle/>
          <a:p>
            <a:pPr>
              <a:lnSpc>
                <a:spcPct val="110000"/>
              </a:lnSpc>
              <a:spcAft>
                <a:spcPts val="600"/>
              </a:spcAft>
            </a:pPr>
            <a:r>
              <a:rPr lang="zh-CN" altLang="en-US" sz="2400" b="1" dirty="0" smtClean="0">
                <a:latin typeface="华文楷体" panose="02010600040101010101" pitchFamily="2" charset="-122"/>
                <a:ea typeface="华文楷体" panose="02010600040101010101" pitchFamily="2" charset="-122"/>
              </a:rPr>
              <a:t>任务</a:t>
            </a:r>
          </a:p>
          <a:p>
            <a:pPr lvl="1">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根据</a:t>
            </a:r>
            <a:r>
              <a:rPr lang="en-US" altLang="zh-CN" b="1" dirty="0" smtClean="0">
                <a:latin typeface="华文楷体" panose="02010600040101010101" pitchFamily="2" charset="-122"/>
                <a:ea typeface="华文楷体" panose="02010600040101010101" pitchFamily="2" charset="-122"/>
              </a:rPr>
              <a:t>SRS</a:t>
            </a:r>
            <a:r>
              <a:rPr lang="zh-CN" altLang="en-US" b="1" dirty="0" smtClean="0">
                <a:latin typeface="华文楷体" panose="02010600040101010101" pitchFamily="2" charset="-122"/>
                <a:ea typeface="华文楷体" panose="02010600040101010101" pitchFamily="2" charset="-122"/>
              </a:rPr>
              <a:t>建立目标软件系统总体结构、设计全局数据库和数据结构，规定设计约束，制定集成测试计划等等。</a:t>
            </a:r>
          </a:p>
          <a:p>
            <a:pPr>
              <a:lnSpc>
                <a:spcPct val="110000"/>
              </a:lnSpc>
              <a:spcAft>
                <a:spcPts val="600"/>
              </a:spcAft>
            </a:pPr>
            <a:r>
              <a:rPr lang="zh-CN" altLang="en-US" sz="2400" b="1" dirty="0" smtClean="0">
                <a:latin typeface="华文楷体" panose="02010600040101010101" pitchFamily="2" charset="-122"/>
                <a:ea typeface="华文楷体" panose="02010600040101010101" pitchFamily="2" charset="-122"/>
              </a:rPr>
              <a:t>技术途径和工具</a:t>
            </a:r>
          </a:p>
          <a:p>
            <a:pPr lvl="1">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根据软件需求规格说明书</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自顶向下</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逐步求精</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抽象</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模块化</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局部化，信息隐藏 </a:t>
            </a:r>
            <a:r>
              <a:rPr lang="en-US" altLang="zh-CN" b="1" dirty="0" smtClean="0">
                <a:latin typeface="华文楷体" panose="02010600040101010101" pitchFamily="2" charset="-122"/>
                <a:ea typeface="华文楷体" panose="02010600040101010101" pitchFamily="2" charset="-122"/>
              </a:rPr>
              <a:t>…...</a:t>
            </a:r>
          </a:p>
          <a:p>
            <a:pPr>
              <a:lnSpc>
                <a:spcPct val="110000"/>
              </a:lnSpc>
              <a:spcAft>
                <a:spcPts val="600"/>
              </a:spcAft>
            </a:pPr>
            <a:r>
              <a:rPr lang="zh-CN" altLang="en-US" sz="2400" b="1" dirty="0" smtClean="0">
                <a:latin typeface="华文楷体" panose="02010600040101010101" pitchFamily="2" charset="-122"/>
                <a:ea typeface="华文楷体" panose="02010600040101010101" pitchFamily="2" charset="-122"/>
              </a:rPr>
              <a:t>阶段性产品</a:t>
            </a:r>
          </a:p>
          <a:p>
            <a:pPr lvl="1">
              <a:lnSpc>
                <a:spcPct val="110000"/>
              </a:lnSpc>
              <a:spcAft>
                <a:spcPts val="600"/>
              </a:spcAft>
            </a:pPr>
            <a:r>
              <a:rPr lang="zh-CN" altLang="en-US" b="1" dirty="0" smtClean="0">
                <a:solidFill>
                  <a:srgbClr val="FF0000"/>
                </a:solidFill>
                <a:latin typeface="华文楷体" panose="02010600040101010101" pitchFamily="2" charset="-122"/>
                <a:ea typeface="华文楷体" panose="02010600040101010101" pitchFamily="2" charset="-122"/>
              </a:rPr>
              <a:t>概要设计规格说明书</a:t>
            </a:r>
          </a:p>
          <a:p>
            <a:pPr lvl="1">
              <a:lnSpc>
                <a:spcPct val="110000"/>
              </a:lnSpc>
              <a:spcAft>
                <a:spcPts val="600"/>
              </a:spcAft>
            </a:pPr>
            <a:r>
              <a:rPr lang="zh-CN" altLang="en-US" b="1" dirty="0" smtClean="0">
                <a:solidFill>
                  <a:srgbClr val="FF0000"/>
                </a:solidFill>
                <a:latin typeface="华文楷体" panose="02010600040101010101" pitchFamily="2" charset="-122"/>
                <a:ea typeface="华文楷体" panose="02010600040101010101" pitchFamily="2" charset="-122"/>
              </a:rPr>
              <a:t>数据库或数据结构</a:t>
            </a:r>
            <a:r>
              <a:rPr lang="zh-CN" altLang="zh-CN" b="1" dirty="0" smtClean="0">
                <a:solidFill>
                  <a:srgbClr val="FF0000"/>
                </a:solidFill>
                <a:latin typeface="华文楷体" panose="02010600040101010101" pitchFamily="2" charset="-122"/>
                <a:ea typeface="华文楷体" panose="02010600040101010101" pitchFamily="2" charset="-122"/>
              </a:rPr>
              <a:t>设计</a:t>
            </a:r>
            <a:r>
              <a:rPr lang="zh-CN" altLang="en-US" b="1" dirty="0" smtClean="0">
                <a:solidFill>
                  <a:srgbClr val="FF0000"/>
                </a:solidFill>
                <a:latin typeface="华文楷体" panose="02010600040101010101" pitchFamily="2" charset="-122"/>
                <a:ea typeface="华文楷体" panose="02010600040101010101" pitchFamily="2" charset="-122"/>
              </a:rPr>
              <a:t>说明书</a:t>
            </a:r>
          </a:p>
          <a:p>
            <a:pPr lvl="1">
              <a:lnSpc>
                <a:spcPct val="110000"/>
              </a:lnSpc>
              <a:spcAft>
                <a:spcPts val="600"/>
              </a:spcAft>
            </a:pPr>
            <a:r>
              <a:rPr lang="zh-CN" altLang="en-US" b="1" dirty="0" smtClean="0">
                <a:solidFill>
                  <a:srgbClr val="FF0000"/>
                </a:solidFill>
                <a:latin typeface="华文楷体" panose="02010600040101010101" pitchFamily="2" charset="-122"/>
                <a:ea typeface="华文楷体" panose="02010600040101010101" pitchFamily="2" charset="-122"/>
              </a:rPr>
              <a:t>集成测试计划。</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16</a:t>
            </a:fld>
            <a:endParaRPr lang="zh-CN" altLang="en-US"/>
          </a:p>
        </p:txBody>
      </p:sp>
    </p:spTree>
    <p:extLst>
      <p:ext uri="{BB962C8B-B14F-4D97-AF65-F5344CB8AC3E}">
        <p14:creationId xmlns:p14="http://schemas.microsoft.com/office/powerpoint/2010/main" val="199134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91886" y="1697596"/>
            <a:ext cx="11565654" cy="4351338"/>
          </a:xfrm>
        </p:spPr>
        <p:txBody>
          <a:bodyPr/>
          <a:lstStyle/>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任务</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细化概要设计所生成的各个模块</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并详细描述程序模块的内部细节</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算法，数据结构等</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，形成可编程的程序模块，制订单元测试计划</a:t>
            </a:r>
          </a:p>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技术途径</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根据</a:t>
            </a:r>
            <a:r>
              <a:rPr lang="en-US" altLang="zh-CN" sz="2800" b="1" dirty="0" smtClean="0">
                <a:latin typeface="华文楷体" panose="02010600040101010101" pitchFamily="2" charset="-122"/>
                <a:ea typeface="华文楷体" panose="02010600040101010101" pitchFamily="2" charset="-122"/>
              </a:rPr>
              <a:t>SRS</a:t>
            </a:r>
            <a:r>
              <a:rPr lang="zh-CN" altLang="zh-CN" sz="2800" b="1" dirty="0" smtClean="0">
                <a:latin typeface="华文楷体" panose="02010600040101010101" pitchFamily="2" charset="-122"/>
                <a:ea typeface="华文楷体" panose="02010600040101010101" pitchFamily="2" charset="-122"/>
              </a:rPr>
              <a:t>和</a:t>
            </a:r>
            <a:r>
              <a:rPr lang="zh-CN" altLang="en-US" sz="2800" b="1" dirty="0" smtClean="0">
                <a:latin typeface="华文楷体" panose="02010600040101010101" pitchFamily="2" charset="-122"/>
                <a:ea typeface="华文楷体" panose="02010600040101010101" pitchFamily="2" charset="-122"/>
              </a:rPr>
              <a:t>概要设计结果进行，单入口单出口，</a:t>
            </a:r>
            <a:r>
              <a:rPr lang="en-US" altLang="zh-CN" sz="2800" b="1" dirty="0" smtClean="0">
                <a:latin typeface="华文楷体" panose="02010600040101010101" pitchFamily="2" charset="-122"/>
                <a:ea typeface="华文楷体" panose="02010600040101010101" pitchFamily="2" charset="-122"/>
              </a:rPr>
              <a:t>PDL</a:t>
            </a:r>
          </a:p>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阶段新产品</a:t>
            </a:r>
          </a:p>
          <a:p>
            <a:pPr lvl="1">
              <a:lnSpc>
                <a:spcPct val="110000"/>
              </a:lnSpc>
              <a:spcAft>
                <a:spcPts val="600"/>
              </a:spcAft>
            </a:pPr>
            <a:r>
              <a:rPr lang="zh-CN" altLang="en-US" sz="2800" b="1" dirty="0" smtClean="0">
                <a:solidFill>
                  <a:srgbClr val="FF0000"/>
                </a:solidFill>
                <a:latin typeface="华文楷体" panose="02010600040101010101" pitchFamily="2" charset="-122"/>
                <a:ea typeface="华文楷体" panose="02010600040101010101" pitchFamily="2" charset="-122"/>
              </a:rPr>
              <a:t>详细设计规格说明书</a:t>
            </a:r>
          </a:p>
          <a:p>
            <a:pPr lvl="1">
              <a:lnSpc>
                <a:spcPct val="110000"/>
              </a:lnSpc>
              <a:spcAft>
                <a:spcPts val="600"/>
              </a:spcAft>
            </a:pPr>
            <a:r>
              <a:rPr lang="zh-CN" altLang="en-US" sz="2800" b="1" dirty="0" smtClean="0">
                <a:solidFill>
                  <a:srgbClr val="FF0000"/>
                </a:solidFill>
                <a:latin typeface="华文楷体" panose="02010600040101010101" pitchFamily="2" charset="-122"/>
                <a:ea typeface="华文楷体" panose="02010600040101010101" pitchFamily="2" charset="-122"/>
              </a:rPr>
              <a:t>单元测试计划</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777910" y="1022509"/>
            <a:ext cx="3042976" cy="607925"/>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pPr>
            <a:r>
              <a:rPr lang="zh-CN" altLang="en-US" sz="4000" dirty="0" smtClean="0">
                <a:solidFill>
                  <a:srgbClr val="FF0000"/>
                </a:solidFill>
                <a:ea typeface="宋体" panose="02010600030101010101" pitchFamily="2" charset="-122"/>
              </a:rPr>
              <a:t>详细设计 </a:t>
            </a:r>
          </a:p>
        </p:txBody>
      </p:sp>
      <p:sp>
        <p:nvSpPr>
          <p:cNvPr id="6" name="灯片编号占位符 5"/>
          <p:cNvSpPr>
            <a:spLocks noGrp="1"/>
          </p:cNvSpPr>
          <p:nvPr>
            <p:ph type="sldNum" sz="quarter" idx="12"/>
          </p:nvPr>
        </p:nvSpPr>
        <p:spPr/>
        <p:txBody>
          <a:bodyPr/>
          <a:lstStyle/>
          <a:p>
            <a:fld id="{9E937721-40F8-4224-8B5F-1E88C539C186}" type="slidenum">
              <a:rPr lang="zh-CN" altLang="en-US" smtClean="0"/>
              <a:t>17</a:t>
            </a:fld>
            <a:endParaRPr lang="zh-CN" altLang="en-US"/>
          </a:p>
        </p:txBody>
      </p:sp>
    </p:spTree>
    <p:extLst>
      <p:ext uri="{BB962C8B-B14F-4D97-AF65-F5344CB8AC3E}">
        <p14:creationId xmlns:p14="http://schemas.microsoft.com/office/powerpoint/2010/main" val="101985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7522" y="1219952"/>
            <a:ext cx="2718918" cy="407881"/>
          </a:xfrm>
        </p:spPr>
        <p:txBody>
          <a:bodyPr/>
          <a:lstStyle/>
          <a:p>
            <a:r>
              <a:rPr lang="zh-CN" altLang="en-US" sz="4000" dirty="0" smtClean="0">
                <a:solidFill>
                  <a:srgbClr val="FF0000"/>
                </a:solidFill>
                <a:ea typeface="宋体" panose="02010600030101010101" pitchFamily="2" charset="-122"/>
              </a:rPr>
              <a:t>实现阶段</a:t>
            </a:r>
          </a:p>
        </p:txBody>
      </p:sp>
      <p:sp>
        <p:nvSpPr>
          <p:cNvPr id="26627" name="Rectangle 3"/>
          <p:cNvSpPr>
            <a:spLocks noGrp="1" noChangeArrowheads="1"/>
          </p:cNvSpPr>
          <p:nvPr>
            <p:ph type="body" idx="1"/>
          </p:nvPr>
        </p:nvSpPr>
        <p:spPr>
          <a:xfrm>
            <a:off x="462224" y="1825625"/>
            <a:ext cx="11605846" cy="4351338"/>
          </a:xfrm>
        </p:spPr>
        <p:txBody>
          <a:bodyPr/>
          <a:lstStyle/>
          <a:p>
            <a:pPr>
              <a:lnSpc>
                <a:spcPct val="110000"/>
              </a:lnSpc>
              <a:spcAft>
                <a:spcPts val="1200"/>
              </a:spcAft>
            </a:pPr>
            <a:r>
              <a:rPr lang="zh-CN" altLang="en-US" b="1" dirty="0" smtClean="0">
                <a:latin typeface="华文楷体" panose="02010600040101010101" pitchFamily="2" charset="-122"/>
                <a:ea typeface="华文楷体" panose="02010600040101010101" pitchFamily="2" charset="-122"/>
              </a:rPr>
              <a:t>任务</a:t>
            </a:r>
          </a:p>
          <a:p>
            <a:pPr lvl="1">
              <a:lnSpc>
                <a:spcPct val="110000"/>
              </a:lnSpc>
              <a:spcAft>
                <a:spcPts val="1200"/>
              </a:spcAft>
            </a:pPr>
            <a:r>
              <a:rPr lang="zh-CN" altLang="en-US" sz="2800" b="1" dirty="0" smtClean="0">
                <a:latin typeface="华文楷体" panose="02010600040101010101" pitchFamily="2" charset="-122"/>
                <a:ea typeface="华文楷体" panose="02010600040101010101" pitchFamily="2" charset="-122"/>
              </a:rPr>
              <a:t>根据详细设计规格说明书编写源程序，并对程序进行调试和单元测试，验证程序与详细设计文档 一致性</a:t>
            </a:r>
          </a:p>
          <a:p>
            <a:pPr>
              <a:lnSpc>
                <a:spcPct val="110000"/>
              </a:lnSpc>
              <a:spcAft>
                <a:spcPts val="1200"/>
              </a:spcAft>
            </a:pPr>
            <a:r>
              <a:rPr lang="zh-CN" altLang="en-US" b="1" dirty="0" smtClean="0">
                <a:latin typeface="华文楷体" panose="02010600040101010101" pitchFamily="2" charset="-122"/>
                <a:ea typeface="华文楷体" panose="02010600040101010101" pitchFamily="2" charset="-122"/>
              </a:rPr>
              <a:t>技术途径和工具</a:t>
            </a:r>
          </a:p>
          <a:p>
            <a:pPr lvl="1">
              <a:lnSpc>
                <a:spcPct val="110000"/>
              </a:lnSpc>
              <a:spcAft>
                <a:spcPts val="1200"/>
              </a:spcAft>
            </a:pPr>
            <a:r>
              <a:rPr lang="zh-CN" altLang="en-US" sz="2800" b="1" dirty="0" smtClean="0">
                <a:latin typeface="华文楷体" panose="02010600040101010101" pitchFamily="2" charset="-122"/>
                <a:ea typeface="华文楷体" panose="02010600040101010101" pitchFamily="2" charset="-122"/>
              </a:rPr>
              <a:t>以详细设计规格说明书为依据、基于某种程序设计语言进行编码</a:t>
            </a:r>
          </a:p>
          <a:p>
            <a:pPr>
              <a:lnSpc>
                <a:spcPct val="110000"/>
              </a:lnSpc>
              <a:spcAft>
                <a:spcPts val="1200"/>
              </a:spcAft>
            </a:pPr>
            <a:r>
              <a:rPr lang="zh-CN" altLang="en-US" b="1" dirty="0" smtClean="0">
                <a:latin typeface="华文楷体" panose="02010600040101010101" pitchFamily="2" charset="-122"/>
                <a:ea typeface="华文楷体" panose="02010600040101010101" pitchFamily="2" charset="-122"/>
              </a:rPr>
              <a:t>阶段新产品</a:t>
            </a:r>
          </a:p>
          <a:p>
            <a:pPr lvl="1">
              <a:lnSpc>
                <a:spcPct val="110000"/>
              </a:lnSpc>
              <a:spcAft>
                <a:spcPts val="1200"/>
              </a:spcAft>
            </a:pPr>
            <a:r>
              <a:rPr lang="zh-CN" altLang="en-US" sz="2800" b="1" dirty="0" smtClean="0">
                <a:solidFill>
                  <a:srgbClr val="FF0000"/>
                </a:solidFill>
                <a:latin typeface="华文楷体" panose="02010600040101010101" pitchFamily="2" charset="-122"/>
                <a:ea typeface="华文楷体" panose="02010600040101010101" pitchFamily="2" charset="-122"/>
              </a:rPr>
              <a:t>源程序代码</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18</a:t>
            </a:fld>
            <a:endParaRPr lang="zh-CN" altLang="en-US"/>
          </a:p>
        </p:txBody>
      </p:sp>
    </p:spTree>
    <p:extLst>
      <p:ext uri="{BB962C8B-B14F-4D97-AF65-F5344CB8AC3E}">
        <p14:creationId xmlns:p14="http://schemas.microsoft.com/office/powerpoint/2010/main" val="3275118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46547" y="1056926"/>
            <a:ext cx="2751574" cy="768699"/>
          </a:xfrm>
        </p:spPr>
        <p:txBody>
          <a:bodyPr/>
          <a:lstStyle/>
          <a:p>
            <a:r>
              <a:rPr lang="zh-CN" altLang="en-US" sz="4000" dirty="0" smtClean="0">
                <a:solidFill>
                  <a:srgbClr val="FF0000"/>
                </a:solidFill>
                <a:ea typeface="宋体" panose="02010600030101010101" pitchFamily="2" charset="-122"/>
              </a:rPr>
              <a:t>集成测试</a:t>
            </a:r>
          </a:p>
        </p:txBody>
      </p:sp>
      <p:sp>
        <p:nvSpPr>
          <p:cNvPr id="27651" name="Rectangle 3"/>
          <p:cNvSpPr>
            <a:spLocks noGrp="1" noChangeArrowheads="1"/>
          </p:cNvSpPr>
          <p:nvPr>
            <p:ph type="body" idx="1"/>
          </p:nvPr>
        </p:nvSpPr>
        <p:spPr>
          <a:xfrm>
            <a:off x="281354" y="1825625"/>
            <a:ext cx="11364686" cy="4351338"/>
          </a:xfrm>
        </p:spPr>
        <p:txBody>
          <a:bodyPr/>
          <a:lstStyle/>
          <a:p>
            <a:pPr>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任务</a:t>
            </a:r>
          </a:p>
          <a:p>
            <a:pPr lvl="1">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根据</a:t>
            </a:r>
            <a:r>
              <a:rPr lang="zh-CN" altLang="en-US" sz="2600" b="1" dirty="0" smtClean="0">
                <a:solidFill>
                  <a:srgbClr val="FF0000"/>
                </a:solidFill>
                <a:latin typeface="华文楷体" panose="02010600040101010101" pitchFamily="2" charset="-122"/>
                <a:ea typeface="华文楷体" panose="02010600040101010101" pitchFamily="2" charset="-122"/>
              </a:rPr>
              <a:t>概要设计规格说明书</a:t>
            </a:r>
            <a:r>
              <a:rPr lang="zh-CN" altLang="en-US" sz="2600" b="1" dirty="0" smtClean="0">
                <a:latin typeface="华文楷体" panose="02010600040101010101" pitchFamily="2" charset="-122"/>
                <a:ea typeface="华文楷体" panose="02010600040101010101" pitchFamily="2" charset="-122"/>
              </a:rPr>
              <a:t>，将经过单元测试的模块逐步进行集成和测试</a:t>
            </a:r>
          </a:p>
          <a:p>
            <a:pPr>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技术途径和工具</a:t>
            </a:r>
          </a:p>
          <a:p>
            <a:pPr lvl="1">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以概要设计规格说明书和集成测试计划为依据，进行集成模块并进行测试</a:t>
            </a:r>
          </a:p>
          <a:p>
            <a:pPr lvl="1">
              <a:lnSpc>
                <a:spcPct val="110000"/>
              </a:lnSpc>
              <a:spcAft>
                <a:spcPts val="600"/>
              </a:spcAft>
            </a:pPr>
            <a:r>
              <a:rPr lang="en-US" altLang="zh-CN" sz="2600" b="1" dirty="0" smtClean="0">
                <a:latin typeface="华文楷体" panose="02010600040101010101" pitchFamily="2" charset="-122"/>
                <a:ea typeface="华文楷体" panose="02010600040101010101" pitchFamily="2" charset="-122"/>
              </a:rPr>
              <a:t>IDE, </a:t>
            </a:r>
            <a:r>
              <a:rPr lang="zh-CN" altLang="en-US" sz="2600" b="1" dirty="0" smtClean="0">
                <a:latin typeface="华文楷体" panose="02010600040101010101" pitchFamily="2" charset="-122"/>
                <a:ea typeface="华文楷体" panose="02010600040101010101" pitchFamily="2" charset="-122"/>
              </a:rPr>
              <a:t>专有工具等</a:t>
            </a:r>
          </a:p>
          <a:p>
            <a:pPr>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阶段性产品</a:t>
            </a:r>
          </a:p>
          <a:p>
            <a:pPr lvl="1">
              <a:lnSpc>
                <a:spcPct val="110000"/>
              </a:lnSpc>
              <a:spcAft>
                <a:spcPts val="600"/>
              </a:spcAft>
            </a:pPr>
            <a:r>
              <a:rPr lang="zh-CN" altLang="en-US" sz="2600" b="1" dirty="0" smtClean="0">
                <a:latin typeface="华文楷体" panose="02010600040101010101" pitchFamily="2" charset="-122"/>
                <a:ea typeface="华文楷体" panose="02010600040101010101" pitchFamily="2" charset="-122"/>
              </a:rPr>
              <a:t>生成满足概要设计要求、可运行的</a:t>
            </a:r>
            <a:r>
              <a:rPr lang="zh-CN" altLang="en-US" sz="2600" b="1" dirty="0" smtClean="0">
                <a:solidFill>
                  <a:srgbClr val="FF0000"/>
                </a:solidFill>
                <a:latin typeface="华文楷体" panose="02010600040101010101" pitchFamily="2" charset="-122"/>
                <a:ea typeface="华文楷体" panose="02010600040101010101" pitchFamily="2" charset="-122"/>
              </a:rPr>
              <a:t>系统源程序和系统集成测试报告</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19</a:t>
            </a:fld>
            <a:endParaRPr lang="zh-CN" altLang="en-US"/>
          </a:p>
        </p:txBody>
      </p:sp>
    </p:spTree>
    <p:extLst>
      <p:ext uri="{BB962C8B-B14F-4D97-AF65-F5344CB8AC3E}">
        <p14:creationId xmlns:p14="http://schemas.microsoft.com/office/powerpoint/2010/main" val="4190222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5"/>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6"/>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7"/>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软件过程概述</a:t>
              </a:r>
              <a:endParaRPr lang="en-US" altLang="zh-CN" sz="2400" dirty="0">
                <a:latin typeface="微软雅黑" panose="020B0503020204020204" pitchFamily="34" charset="-122"/>
              </a:endParaRPr>
            </a:p>
          </p:txBody>
        </p:sp>
      </p:grpSp>
      <p:grpSp>
        <p:nvGrpSpPr>
          <p:cNvPr id="46" name="组合 45"/>
          <p:cNvGrpSpPr/>
          <p:nvPr/>
        </p:nvGrpSpPr>
        <p:grpSpPr>
          <a:xfrm>
            <a:off x="1471158" y="3554643"/>
            <a:ext cx="4129542" cy="600404"/>
            <a:chOff x="2442708" y="3763858"/>
            <a:chExt cx="4129542" cy="600404"/>
          </a:xfrm>
        </p:grpSpPr>
        <p:sp>
          <p:nvSpPr>
            <p:cNvPr id="147"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软件生存期</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09247" y="955347"/>
            <a:ext cx="2888063" cy="823388"/>
          </a:xfrm>
        </p:spPr>
        <p:txBody>
          <a:bodyPr/>
          <a:lstStyle/>
          <a:p>
            <a:r>
              <a:rPr lang="zh-CN" altLang="en-US" sz="3600" dirty="0" smtClean="0">
                <a:solidFill>
                  <a:srgbClr val="FF0000"/>
                </a:solidFill>
                <a:ea typeface="宋体" panose="02010600030101010101" pitchFamily="2" charset="-122"/>
              </a:rPr>
              <a:t>确认测试</a:t>
            </a:r>
          </a:p>
        </p:txBody>
      </p:sp>
      <p:sp>
        <p:nvSpPr>
          <p:cNvPr id="28675" name="Rectangle 3"/>
          <p:cNvSpPr>
            <a:spLocks noGrp="1" noChangeArrowheads="1"/>
          </p:cNvSpPr>
          <p:nvPr>
            <p:ph type="body" idx="1"/>
          </p:nvPr>
        </p:nvSpPr>
        <p:spPr>
          <a:xfrm>
            <a:off x="568625" y="1895963"/>
            <a:ext cx="11378919" cy="4351338"/>
          </a:xfrm>
        </p:spPr>
        <p:txBody>
          <a:bodyPr/>
          <a:lstStyle/>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 任务</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根据</a:t>
            </a:r>
            <a:r>
              <a:rPr lang="zh-CN" altLang="en-US" sz="2800" b="1" dirty="0" smtClean="0">
                <a:solidFill>
                  <a:srgbClr val="FF0000"/>
                </a:solidFill>
                <a:latin typeface="华文楷体" panose="02010600040101010101" pitchFamily="2" charset="-122"/>
                <a:ea typeface="华文楷体" panose="02010600040101010101" pitchFamily="2" charset="-122"/>
              </a:rPr>
              <a:t>软件需求规格说明书</a:t>
            </a:r>
            <a:r>
              <a:rPr lang="zh-CN" altLang="en-US" sz="2800" b="1" dirty="0" smtClean="0">
                <a:latin typeface="华文楷体" panose="02010600040101010101" pitchFamily="2" charset="-122"/>
                <a:ea typeface="华文楷体" panose="02010600040101010101" pitchFamily="2" charset="-122"/>
              </a:rPr>
              <a:t>，测试软件系统是否满足用户的需求</a:t>
            </a:r>
          </a:p>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途径 </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由用户参与，以软件需求规格说明书为依据进行确认测试</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专有工具</a:t>
            </a:r>
          </a:p>
          <a:p>
            <a:pPr>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阶段性产品</a:t>
            </a:r>
          </a:p>
          <a:p>
            <a:pPr lvl="1">
              <a:lnSpc>
                <a:spcPct val="110000"/>
              </a:lnSpc>
              <a:spcAft>
                <a:spcPts val="600"/>
              </a:spcAft>
            </a:pPr>
            <a:r>
              <a:rPr lang="zh-CN" altLang="en-US" sz="2800" b="1" dirty="0" smtClean="0">
                <a:latin typeface="华文楷体" panose="02010600040101010101" pitchFamily="2" charset="-122"/>
                <a:ea typeface="华文楷体" panose="02010600040101010101" pitchFamily="2" charset="-122"/>
              </a:rPr>
              <a:t>可供用户使用的</a:t>
            </a:r>
            <a:r>
              <a:rPr lang="zh-CN" altLang="en-US" sz="2800" b="1" dirty="0" smtClean="0">
                <a:solidFill>
                  <a:srgbClr val="FF0000"/>
                </a:solidFill>
                <a:latin typeface="华文楷体" panose="02010600040101010101" pitchFamily="2" charset="-122"/>
                <a:ea typeface="华文楷体" panose="02010600040101010101" pitchFamily="2" charset="-122"/>
              </a:rPr>
              <a:t>软件产品</a:t>
            </a:r>
            <a:r>
              <a:rPr lang="en-US" altLang="zh-CN"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文档，源程序</a:t>
            </a:r>
            <a:r>
              <a:rPr lang="en-US" altLang="zh-CN" sz="2800" b="1" dirty="0" smtClean="0">
                <a:solidFill>
                  <a:srgbClr val="FF0000"/>
                </a:solidFill>
                <a:latin typeface="华文楷体" panose="02010600040101010101" pitchFamily="2" charset="-122"/>
                <a:ea typeface="华文楷体" panose="02010600040101010101" pitchFamily="2" charset="-122"/>
              </a:rPr>
              <a:t>)</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20</a:t>
            </a:fld>
            <a:endParaRPr lang="zh-CN" altLang="en-US"/>
          </a:p>
        </p:txBody>
      </p:sp>
    </p:spTree>
    <p:extLst>
      <p:ext uri="{BB962C8B-B14F-4D97-AF65-F5344CB8AC3E}">
        <p14:creationId xmlns:p14="http://schemas.microsoft.com/office/powerpoint/2010/main" val="80935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46547" y="955347"/>
            <a:ext cx="3274088" cy="642517"/>
          </a:xfrm>
        </p:spPr>
        <p:txBody>
          <a:bodyPr/>
          <a:lstStyle/>
          <a:p>
            <a:r>
              <a:rPr lang="zh-CN" altLang="en-US" sz="3600" dirty="0" smtClean="0">
                <a:solidFill>
                  <a:srgbClr val="FF0000"/>
                </a:solidFill>
                <a:ea typeface="宋体" panose="02010600030101010101" pitchFamily="2" charset="-122"/>
              </a:rPr>
              <a:t>软件维护</a:t>
            </a:r>
          </a:p>
        </p:txBody>
      </p:sp>
      <p:sp>
        <p:nvSpPr>
          <p:cNvPr id="29699" name="Rectangle 3"/>
          <p:cNvSpPr>
            <a:spLocks noGrp="1" noChangeArrowheads="1"/>
          </p:cNvSpPr>
          <p:nvPr>
            <p:ph type="body" idx="1"/>
          </p:nvPr>
        </p:nvSpPr>
        <p:spPr>
          <a:xfrm>
            <a:off x="546547" y="1548087"/>
            <a:ext cx="11049000" cy="4351338"/>
          </a:xfrm>
        </p:spPr>
        <p:txBody>
          <a:bodyPr/>
          <a:lstStyle/>
          <a:p>
            <a:pPr>
              <a:lnSpc>
                <a:spcPct val="100000"/>
              </a:lnSpc>
              <a:spcAft>
                <a:spcPts val="600"/>
              </a:spcAft>
            </a:pPr>
            <a:r>
              <a:rPr lang="zh-CN" altLang="en-US" b="1" dirty="0" smtClean="0">
                <a:latin typeface="华文楷体" panose="02010600040101010101" pitchFamily="2" charset="-122"/>
                <a:ea typeface="华文楷体" panose="02010600040101010101" pitchFamily="2" charset="-122"/>
              </a:rPr>
              <a:t>任务</a:t>
            </a:r>
          </a:p>
          <a:p>
            <a:pPr lvl="1">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对使用后的软件进行维护例如</a:t>
            </a:r>
            <a:r>
              <a:rPr lang="en-US" altLang="zh-CN" sz="2800" b="1" dirty="0" smtClean="0">
                <a:latin typeface="华文楷体" panose="02010600040101010101" pitchFamily="2" charset="-122"/>
                <a:ea typeface="华文楷体" panose="02010600040101010101" pitchFamily="2" charset="-122"/>
              </a:rPr>
              <a:t>:</a:t>
            </a:r>
          </a:p>
          <a:p>
            <a:pPr lvl="2">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修正使用过程中发现的错误－纠错性维护</a:t>
            </a:r>
          </a:p>
          <a:p>
            <a:pPr lvl="2">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增加新的功能－完善性维护</a:t>
            </a:r>
          </a:p>
          <a:p>
            <a:pPr lvl="2">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从一个环境搬迁到另一个环境－适应性维护</a:t>
            </a:r>
          </a:p>
          <a:p>
            <a:pPr>
              <a:lnSpc>
                <a:spcPct val="100000"/>
              </a:lnSpc>
              <a:spcAft>
                <a:spcPts val="600"/>
              </a:spcAft>
            </a:pPr>
            <a:r>
              <a:rPr lang="zh-CN" altLang="en-US" b="1" dirty="0" smtClean="0">
                <a:latin typeface="华文楷体" panose="02010600040101010101" pitchFamily="2" charset="-122"/>
                <a:ea typeface="华文楷体" panose="02010600040101010101" pitchFamily="2" charset="-122"/>
              </a:rPr>
              <a:t>途径</a:t>
            </a:r>
          </a:p>
          <a:p>
            <a:pPr lvl="1">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以文档和源程序为基础按用户要求进行</a:t>
            </a:r>
          </a:p>
          <a:p>
            <a:pPr>
              <a:lnSpc>
                <a:spcPct val="100000"/>
              </a:lnSpc>
              <a:spcAft>
                <a:spcPts val="600"/>
              </a:spcAft>
            </a:pPr>
            <a:r>
              <a:rPr lang="zh-CN" altLang="en-US" b="1" dirty="0" smtClean="0">
                <a:latin typeface="华文楷体" panose="02010600040101010101" pitchFamily="2" charset="-122"/>
                <a:ea typeface="华文楷体" panose="02010600040101010101" pitchFamily="2" charset="-122"/>
              </a:rPr>
              <a:t>阶段性产品</a:t>
            </a:r>
          </a:p>
          <a:p>
            <a:pPr lvl="1">
              <a:lnSpc>
                <a:spcPct val="100000"/>
              </a:lnSpc>
              <a:spcAft>
                <a:spcPts val="600"/>
              </a:spcAft>
            </a:pPr>
            <a:r>
              <a:rPr lang="zh-CN" altLang="en-US" sz="2800" b="1" dirty="0" smtClean="0">
                <a:latin typeface="华文楷体" panose="02010600040101010101" pitchFamily="2" charset="-122"/>
                <a:ea typeface="华文楷体" panose="02010600040101010101" pitchFamily="2" charset="-122"/>
              </a:rPr>
              <a:t>版本更新的软件产品</a:t>
            </a:r>
          </a:p>
        </p:txBody>
      </p:sp>
      <p:sp>
        <p:nvSpPr>
          <p:cNvPr id="4" name="文本框 11"/>
          <p:cNvSpPr txBox="1"/>
          <p:nvPr/>
        </p:nvSpPr>
        <p:spPr>
          <a:xfrm>
            <a:off x="546547" y="43212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21</a:t>
            </a:fld>
            <a:endParaRPr lang="zh-CN" altLang="en-US"/>
          </a:p>
        </p:txBody>
      </p:sp>
    </p:spTree>
    <p:extLst>
      <p:ext uri="{BB962C8B-B14F-4D97-AF65-F5344CB8AC3E}">
        <p14:creationId xmlns:p14="http://schemas.microsoft.com/office/powerpoint/2010/main" val="2708772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软件过程模型</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22</a:t>
            </a:fld>
            <a:endParaRPr lang="zh-CN" altLang="en-US"/>
          </a:p>
        </p:txBody>
      </p:sp>
    </p:spTree>
    <p:custDataLst>
      <p:tags r:id="rId1"/>
    </p:custDataLst>
    <p:extLst>
      <p:ext uri="{BB962C8B-B14F-4D97-AF65-F5344CB8AC3E}">
        <p14:creationId xmlns:p14="http://schemas.microsoft.com/office/powerpoint/2010/main" val="2890239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354" y="1348991"/>
            <a:ext cx="11314444" cy="3794885"/>
          </a:xfrm>
          <a:prstGeom prst="rect">
            <a:avLst/>
          </a:prstGeom>
        </p:spPr>
        <p:txBody>
          <a:bodyPr wrap="square">
            <a:spAutoFit/>
          </a:bodyPr>
          <a:lstStyle/>
          <a:p>
            <a:pPr>
              <a:lnSpc>
                <a:spcPct val="110000"/>
              </a:lnSpc>
              <a:spcAft>
                <a:spcPts val="600"/>
              </a:spcAft>
              <a:defRPr/>
            </a:pPr>
            <a:r>
              <a:rPr kumimoji="1" lang="zh-CN" altLang="en-US" sz="2800" b="1" dirty="0">
                <a:solidFill>
                  <a:srgbClr val="0070C0"/>
                </a:solidFill>
                <a:latin typeface="华文楷体" pitchFamily="2" charset="-122"/>
                <a:ea typeface="华文楷体" pitchFamily="2" charset="-122"/>
              </a:rPr>
              <a:t>软件开发模型是软件开发全部过程、活动和任务的结构框架。它能直观表达软件开发全过程，明确规定要完成的主要活动、任务和开发策略</a:t>
            </a:r>
            <a:r>
              <a:rPr kumimoji="1" lang="zh-CN" altLang="en-US" sz="2800" b="1" dirty="0" smtClean="0">
                <a:solidFill>
                  <a:srgbClr val="0070C0"/>
                </a:solidFill>
                <a:latin typeface="华文楷体" pitchFamily="2" charset="-122"/>
                <a:ea typeface="华文楷体" pitchFamily="2" charset="-122"/>
              </a:rPr>
              <a:t>。</a:t>
            </a:r>
            <a:endParaRPr kumimoji="1" lang="en-US" altLang="zh-CN" sz="2800" b="1" dirty="0" smtClean="0">
              <a:solidFill>
                <a:srgbClr val="0070C0"/>
              </a:solidFill>
              <a:latin typeface="华文楷体" pitchFamily="2" charset="-122"/>
              <a:ea typeface="华文楷体" pitchFamily="2" charset="-122"/>
            </a:endParaRPr>
          </a:p>
          <a:p>
            <a:pPr>
              <a:lnSpc>
                <a:spcPct val="110000"/>
              </a:lnSpc>
              <a:spcAft>
                <a:spcPts val="600"/>
              </a:spcAft>
              <a:defRPr/>
            </a:pPr>
            <a:endParaRPr kumimoji="1" lang="zh-CN" altLang="en-US" sz="2800" b="1" dirty="0">
              <a:solidFill>
                <a:srgbClr val="0070C0"/>
              </a:solidFill>
              <a:latin typeface="华文楷体" pitchFamily="2" charset="-122"/>
              <a:ea typeface="华文楷体" pitchFamily="2" charset="-122"/>
            </a:endParaRPr>
          </a:p>
          <a:p>
            <a:pPr marL="80963">
              <a:lnSpc>
                <a:spcPct val="110000"/>
              </a:lnSpc>
              <a:spcAft>
                <a:spcPts val="600"/>
              </a:spcAft>
              <a:defRPr/>
            </a:pPr>
            <a:r>
              <a:rPr kumimoji="1" lang="zh-CN" altLang="en-US" sz="2800" b="1" dirty="0">
                <a:solidFill>
                  <a:srgbClr val="FF0000"/>
                </a:solidFill>
                <a:latin typeface="华文楷体" pitchFamily="2" charset="-122"/>
                <a:ea typeface="华文楷体" pitchFamily="2" charset="-122"/>
              </a:rPr>
              <a:t>软件开发模型也常称为：</a:t>
            </a:r>
          </a:p>
          <a:p>
            <a:pPr marL="80963" lvl="1">
              <a:lnSpc>
                <a:spcPct val="110000"/>
              </a:lnSpc>
              <a:spcAft>
                <a:spcPts val="600"/>
              </a:spcAft>
              <a:defRPr/>
            </a:pPr>
            <a:r>
              <a:rPr kumimoji="1" lang="zh-CN" altLang="en-US" sz="2800" b="1" dirty="0" smtClean="0">
                <a:solidFill>
                  <a:srgbClr val="FF0000"/>
                </a:solidFill>
                <a:latin typeface="华文楷体" pitchFamily="2" charset="-122"/>
                <a:ea typeface="华文楷体" pitchFamily="2" charset="-122"/>
              </a:rPr>
              <a:t>（</a:t>
            </a:r>
            <a:r>
              <a:rPr kumimoji="1" lang="en-US" altLang="zh-CN" sz="2800" b="1" dirty="0" smtClean="0">
                <a:solidFill>
                  <a:srgbClr val="FF0000"/>
                </a:solidFill>
                <a:latin typeface="华文楷体" pitchFamily="2" charset="-122"/>
                <a:ea typeface="华文楷体" pitchFamily="2" charset="-122"/>
              </a:rPr>
              <a:t>1</a:t>
            </a:r>
            <a:r>
              <a:rPr kumimoji="1" lang="zh-CN" altLang="en-US" sz="2800" b="1" dirty="0" smtClean="0">
                <a:solidFill>
                  <a:srgbClr val="FF0000"/>
                </a:solidFill>
                <a:latin typeface="华文楷体" pitchFamily="2" charset="-122"/>
                <a:ea typeface="华文楷体" pitchFamily="2" charset="-122"/>
              </a:rPr>
              <a:t>）软件</a:t>
            </a:r>
            <a:r>
              <a:rPr kumimoji="1" lang="zh-CN" altLang="en-US" sz="2800" b="1" dirty="0">
                <a:solidFill>
                  <a:srgbClr val="FF0000"/>
                </a:solidFill>
                <a:latin typeface="华文楷体" pitchFamily="2" charset="-122"/>
                <a:ea typeface="华文楷体" pitchFamily="2" charset="-122"/>
              </a:rPr>
              <a:t>过程模型</a:t>
            </a:r>
          </a:p>
          <a:p>
            <a:pPr marL="80963" lvl="1">
              <a:lnSpc>
                <a:spcPct val="110000"/>
              </a:lnSpc>
              <a:spcAft>
                <a:spcPts val="600"/>
              </a:spcAft>
              <a:defRPr/>
            </a:pPr>
            <a:r>
              <a:rPr kumimoji="1" lang="zh-CN" altLang="en-US" sz="2800" b="1" dirty="0" smtClean="0">
                <a:solidFill>
                  <a:srgbClr val="FF0000"/>
                </a:solidFill>
                <a:latin typeface="华文楷体" pitchFamily="2" charset="-122"/>
                <a:ea typeface="华文楷体" pitchFamily="2" charset="-122"/>
              </a:rPr>
              <a:t>（</a:t>
            </a:r>
            <a:r>
              <a:rPr kumimoji="1" lang="en-US" altLang="zh-CN" sz="2800" b="1" dirty="0" smtClean="0">
                <a:solidFill>
                  <a:srgbClr val="FF0000"/>
                </a:solidFill>
                <a:latin typeface="华文楷体" pitchFamily="2" charset="-122"/>
                <a:ea typeface="华文楷体" pitchFamily="2" charset="-122"/>
              </a:rPr>
              <a:t>2</a:t>
            </a:r>
            <a:r>
              <a:rPr kumimoji="1" lang="zh-CN" altLang="en-US" sz="2800" b="1" dirty="0" smtClean="0">
                <a:solidFill>
                  <a:srgbClr val="FF0000"/>
                </a:solidFill>
                <a:latin typeface="华文楷体" pitchFamily="2" charset="-122"/>
                <a:ea typeface="华文楷体" pitchFamily="2" charset="-122"/>
              </a:rPr>
              <a:t>）软件</a:t>
            </a:r>
            <a:r>
              <a:rPr kumimoji="1" lang="zh-CN" altLang="en-US" sz="2800" b="1" dirty="0">
                <a:solidFill>
                  <a:srgbClr val="FF0000"/>
                </a:solidFill>
                <a:latin typeface="华文楷体" pitchFamily="2" charset="-122"/>
                <a:ea typeface="华文楷体" pitchFamily="2" charset="-122"/>
              </a:rPr>
              <a:t>生存期模型</a:t>
            </a:r>
          </a:p>
          <a:p>
            <a:pPr marL="80963" lvl="1">
              <a:lnSpc>
                <a:spcPct val="110000"/>
              </a:lnSpc>
              <a:spcAft>
                <a:spcPts val="600"/>
              </a:spcAft>
              <a:defRPr/>
            </a:pPr>
            <a:r>
              <a:rPr kumimoji="1" lang="zh-CN" altLang="en-US" sz="2800" b="1" dirty="0" smtClean="0">
                <a:solidFill>
                  <a:srgbClr val="FF0000"/>
                </a:solidFill>
                <a:latin typeface="华文楷体" pitchFamily="2" charset="-122"/>
                <a:ea typeface="华文楷体" pitchFamily="2" charset="-122"/>
              </a:rPr>
              <a:t>（</a:t>
            </a:r>
            <a:r>
              <a:rPr kumimoji="1" lang="en-US" altLang="zh-CN" sz="2800" b="1" dirty="0" smtClean="0">
                <a:solidFill>
                  <a:srgbClr val="FF0000"/>
                </a:solidFill>
                <a:latin typeface="华文楷体" pitchFamily="2" charset="-122"/>
                <a:ea typeface="华文楷体" pitchFamily="2" charset="-122"/>
              </a:rPr>
              <a:t>3</a:t>
            </a:r>
            <a:r>
              <a:rPr kumimoji="1" lang="zh-CN" altLang="en-US" sz="2800" b="1" dirty="0" smtClean="0">
                <a:solidFill>
                  <a:srgbClr val="FF0000"/>
                </a:solidFill>
                <a:latin typeface="华文楷体" pitchFamily="2" charset="-122"/>
                <a:ea typeface="华文楷体" pitchFamily="2" charset="-122"/>
              </a:rPr>
              <a:t>）软件工程</a:t>
            </a:r>
            <a:r>
              <a:rPr kumimoji="1" lang="zh-CN" altLang="en-US" sz="2800" b="1" dirty="0">
                <a:solidFill>
                  <a:srgbClr val="FF0000"/>
                </a:solidFill>
                <a:latin typeface="华文楷体" pitchFamily="2" charset="-122"/>
                <a:ea typeface="华文楷体" pitchFamily="2" charset="-122"/>
              </a:rPr>
              <a:t>范型</a:t>
            </a:r>
          </a:p>
        </p:txBody>
      </p:sp>
      <p:sp>
        <p:nvSpPr>
          <p:cNvPr id="4"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23</a:t>
            </a:fld>
            <a:endParaRPr lang="zh-CN" altLang="en-US" dirty="0"/>
          </a:p>
        </p:txBody>
      </p:sp>
    </p:spTree>
    <p:extLst>
      <p:ext uri="{BB962C8B-B14F-4D97-AF65-F5344CB8AC3E}">
        <p14:creationId xmlns:p14="http://schemas.microsoft.com/office/powerpoint/2010/main" val="319038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405871" y="1524000"/>
            <a:ext cx="11390894" cy="41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ct val="110000"/>
              </a:lnSpc>
              <a:spcBef>
                <a:spcPct val="0"/>
              </a:spcBef>
              <a:spcAft>
                <a:spcPts val="1200"/>
              </a:spcAft>
              <a:buClrTx/>
              <a:buSzTx/>
              <a:buFontTx/>
              <a:buNone/>
            </a:pPr>
            <a:r>
              <a:rPr lang="zh-CN" altLang="en-US" sz="2400"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软件生命周期的每一阶段都有明确的任务，把规模大、结构复杂、管理复杂的软件开发变得容易控制和管理。</a:t>
            </a:r>
          </a:p>
          <a:p>
            <a:pPr>
              <a:lnSpc>
                <a:spcPct val="110000"/>
              </a:lnSpc>
              <a:spcBef>
                <a:spcPct val="0"/>
              </a:spcBef>
              <a:spcAft>
                <a:spcPts val="1200"/>
              </a:spcAft>
              <a:buClrTx/>
              <a:buSzTx/>
              <a:buFontTx/>
              <a:buNone/>
            </a:pPr>
            <a:r>
              <a:rPr lang="zh-CN" altLang="en-US" dirty="0">
                <a:solidFill>
                  <a:schemeClr val="tx1"/>
                </a:solidFill>
                <a:latin typeface="华文楷体" panose="02010600040101010101" pitchFamily="2" charset="-122"/>
                <a:ea typeface="华文楷体" panose="02010600040101010101" pitchFamily="2" charset="-122"/>
              </a:rPr>
              <a:t>        各个阶段的活动如何衔接，开发过程中采用什么样的策略，应遵守什么样的规定和制约，将这些活动框架（忽略不必要的细节）用一种模型表示出来，称为</a:t>
            </a:r>
            <a:r>
              <a:rPr lang="zh-CN" altLang="en-US" b="1" dirty="0">
                <a:solidFill>
                  <a:srgbClr val="FF0000"/>
                </a:solidFill>
                <a:latin typeface="华文楷体" panose="02010600040101010101" pitchFamily="2" charset="-122"/>
                <a:ea typeface="华文楷体" panose="02010600040101010101" pitchFamily="2" charset="-122"/>
              </a:rPr>
              <a:t>软件过程模型</a:t>
            </a:r>
            <a:r>
              <a:rPr lang="zh-CN" altLang="en-US" dirty="0">
                <a:solidFill>
                  <a:schemeClr val="tx1"/>
                </a:solidFill>
                <a:latin typeface="华文楷体" panose="02010600040101010101" pitchFamily="2" charset="-122"/>
                <a:ea typeface="华文楷体" panose="02010600040101010101" pitchFamily="2" charset="-122"/>
              </a:rPr>
              <a:t>（或</a:t>
            </a:r>
            <a:r>
              <a:rPr lang="zh-CN" altLang="en-US" b="1" dirty="0">
                <a:solidFill>
                  <a:srgbClr val="FF0000"/>
                </a:solidFill>
                <a:latin typeface="华文楷体" panose="02010600040101010101" pitchFamily="2" charset="-122"/>
                <a:ea typeface="华文楷体" panose="02010600040101010101" pitchFamily="2" charset="-122"/>
              </a:rPr>
              <a:t>软件开发模型</a:t>
            </a:r>
            <a:r>
              <a:rPr lang="zh-CN" altLang="en-US" b="1" dirty="0">
                <a:solidFill>
                  <a:schemeClr val="tx1"/>
                </a:solidFill>
                <a:latin typeface="华文楷体" panose="02010600040101010101" pitchFamily="2" charset="-122"/>
                <a:ea typeface="华文楷体" panose="02010600040101010101" pitchFamily="2" charset="-122"/>
              </a:rPr>
              <a:t>或</a:t>
            </a:r>
            <a:r>
              <a:rPr lang="zh-CN" altLang="en-US" b="1" dirty="0">
                <a:solidFill>
                  <a:srgbClr val="FF0000"/>
                </a:solidFill>
                <a:latin typeface="华文楷体" panose="02010600040101010101" pitchFamily="2" charset="-122"/>
                <a:ea typeface="华文楷体" panose="02010600040101010101" pitchFamily="2" charset="-122"/>
              </a:rPr>
              <a:t>软件生命周期模型</a:t>
            </a:r>
            <a:r>
              <a:rPr lang="zh-CN" altLang="en-US" dirty="0">
                <a:solidFill>
                  <a:schemeClr val="tx1"/>
                </a:solidFill>
                <a:latin typeface="华文楷体" panose="02010600040101010101" pitchFamily="2" charset="-122"/>
                <a:ea typeface="华文楷体" panose="02010600040101010101" pitchFamily="2" charset="-122"/>
              </a:rPr>
              <a:t>）。</a:t>
            </a:r>
          </a:p>
          <a:p>
            <a:pPr>
              <a:lnSpc>
                <a:spcPct val="110000"/>
              </a:lnSpc>
              <a:spcBef>
                <a:spcPct val="0"/>
              </a:spcBef>
              <a:spcAft>
                <a:spcPts val="1200"/>
              </a:spcAft>
              <a:buClrTx/>
              <a:buSzTx/>
              <a:buFontTx/>
              <a:buNone/>
            </a:pPr>
            <a:r>
              <a:rPr lang="en-US" altLang="zh-CN"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也就是说，</a:t>
            </a:r>
            <a:r>
              <a:rPr lang="en-US" altLang="zh-CN" dirty="0">
                <a:solidFill>
                  <a:schemeClr val="tx1"/>
                </a:solidFill>
                <a:latin typeface="华文楷体" panose="02010600040101010101" pitchFamily="2" charset="-122"/>
                <a:ea typeface="华文楷体" panose="02010600040101010101" pitchFamily="2" charset="-122"/>
              </a:rPr>
              <a:t> </a:t>
            </a:r>
            <a:r>
              <a:rPr lang="zh-CN" altLang="en-US" b="1" dirty="0">
                <a:solidFill>
                  <a:srgbClr val="FF0000"/>
                </a:solidFill>
                <a:latin typeface="华文楷体" panose="02010600040101010101" pitchFamily="2" charset="-122"/>
                <a:ea typeface="华文楷体" panose="02010600040101010101" pitchFamily="2" charset="-122"/>
              </a:rPr>
              <a:t>软件过程模型是软件开发全部过程、活动和任务的结构框架</a:t>
            </a:r>
            <a:r>
              <a:rPr lang="zh-CN" altLang="en-US" dirty="0">
                <a:solidFill>
                  <a:schemeClr val="tx1"/>
                </a:solidFill>
                <a:latin typeface="华文楷体" panose="02010600040101010101" pitchFamily="2" charset="-122"/>
                <a:ea typeface="华文楷体" panose="02010600040101010101" pitchFamily="2" charset="-122"/>
              </a:rPr>
              <a:t>。</a:t>
            </a:r>
            <a:endParaRPr lang="zh-CN" altLang="en-US" u="sng" dirty="0">
              <a:solidFill>
                <a:schemeClr val="tx1"/>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24</a:t>
            </a:fld>
            <a:endParaRPr lang="zh-CN" altLang="en-US"/>
          </a:p>
        </p:txBody>
      </p:sp>
      <p:sp>
        <p:nvSpPr>
          <p:cNvPr id="5"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9526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body" idx="4294967295"/>
          </p:nvPr>
        </p:nvSpPr>
        <p:spPr>
          <a:xfrm>
            <a:off x="926124" y="1297076"/>
            <a:ext cx="8228013" cy="4424363"/>
          </a:xfrm>
        </p:spPr>
        <p:txBody>
          <a:bodyPr/>
          <a:lstStyle/>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瀑布模型</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V 模型</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原型化模型</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可操作规格说明</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可转换模型</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阶段化开发：增量和迭代</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螺旋模型</a:t>
            </a:r>
          </a:p>
          <a:p>
            <a:pPr marL="514350" indent="-514350">
              <a:spcBef>
                <a:spcPts val="800"/>
              </a:spcBef>
              <a:buFont typeface="Lucida Sans Unicode" panose="020B0602030504020204" pitchFamily="34" charset="0"/>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敏捷方法</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25</a:t>
            </a:fld>
            <a:endParaRPr lang="zh-CN" altLang="en-US"/>
          </a:p>
        </p:txBody>
      </p:sp>
      <p:sp>
        <p:nvSpPr>
          <p:cNvPr id="5"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软件过程模型：主要模型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6821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405871" y="924448"/>
            <a:ext cx="3424812" cy="59285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(1) </a:t>
            </a:r>
            <a:r>
              <a:rPr lang="zh-CN" altLang="en-US" sz="4000" dirty="0">
                <a:solidFill>
                  <a:srgbClr val="FF0000"/>
                </a:solidFill>
                <a:latin typeface="华文楷体" panose="02010600040101010101" pitchFamily="2" charset="-122"/>
                <a:ea typeface="华文楷体" panose="02010600040101010101" pitchFamily="2" charset="-122"/>
              </a:rPr>
              <a:t>瀑布模型</a:t>
            </a:r>
          </a:p>
        </p:txBody>
      </p:sp>
      <p:sp>
        <p:nvSpPr>
          <p:cNvPr id="34819" name="Rectangle 2"/>
          <p:cNvSpPr>
            <a:spLocks noGrp="1" noChangeArrowheads="1"/>
          </p:cNvSpPr>
          <p:nvPr>
            <p:ph type="body" idx="4294967295"/>
          </p:nvPr>
        </p:nvSpPr>
        <p:spPr>
          <a:xfrm>
            <a:off x="562708" y="1679575"/>
            <a:ext cx="11254154" cy="4676775"/>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软件过程模型的第一个模型</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帮助开发人员布置他们需要做的工作时非常有用</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向客户解释软件简单容易</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瀑布模型 </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从一个非常高层次的角度描述了开发过程中的活动</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提出了要求开发人员经过的事件序列 </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每个主要阶段都有与其相关联的里程碑和可交付产品</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26</a:t>
            </a:fld>
            <a:endParaRPr lang="zh-CN" altLang="en-US"/>
          </a:p>
        </p:txBody>
      </p:sp>
      <p:sp>
        <p:nvSpPr>
          <p:cNvPr id="5"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825691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8"/>
          <p:cNvSpPr txBox="1">
            <a:spLocks noChangeArrowheads="1"/>
          </p:cNvSpPr>
          <p:nvPr/>
        </p:nvSpPr>
        <p:spPr bwMode="auto">
          <a:xfrm>
            <a:off x="2416627" y="2042329"/>
            <a:ext cx="1291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rPr>
              <a:t>需求分析</a:t>
            </a:r>
          </a:p>
        </p:txBody>
      </p:sp>
      <p:sp>
        <p:nvSpPr>
          <p:cNvPr id="35844" name="Rectangle 20"/>
          <p:cNvSpPr>
            <a:spLocks noChangeArrowheads="1"/>
          </p:cNvSpPr>
          <p:nvPr/>
        </p:nvSpPr>
        <p:spPr bwMode="auto">
          <a:xfrm>
            <a:off x="2721428" y="2651929"/>
            <a:ext cx="1612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系统设计</a:t>
            </a:r>
          </a:p>
        </p:txBody>
      </p:sp>
      <p:sp>
        <p:nvSpPr>
          <p:cNvPr id="35845" name="Rectangle 21"/>
          <p:cNvSpPr>
            <a:spLocks noChangeArrowheads="1"/>
          </p:cNvSpPr>
          <p:nvPr/>
        </p:nvSpPr>
        <p:spPr bwMode="auto">
          <a:xfrm>
            <a:off x="3331028" y="318532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程序设计</a:t>
            </a:r>
          </a:p>
        </p:txBody>
      </p:sp>
      <p:sp>
        <p:nvSpPr>
          <p:cNvPr id="35846" name="Rectangle 22"/>
          <p:cNvSpPr>
            <a:spLocks noChangeArrowheads="1"/>
          </p:cNvSpPr>
          <p:nvPr/>
        </p:nvSpPr>
        <p:spPr bwMode="auto">
          <a:xfrm>
            <a:off x="3559628" y="3794929"/>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编码</a:t>
            </a:r>
          </a:p>
        </p:txBody>
      </p:sp>
      <p:sp>
        <p:nvSpPr>
          <p:cNvPr id="35847" name="Rectangle 23"/>
          <p:cNvSpPr>
            <a:spLocks noChangeArrowheads="1"/>
          </p:cNvSpPr>
          <p:nvPr/>
        </p:nvSpPr>
        <p:spPr bwMode="auto">
          <a:xfrm>
            <a:off x="4321628" y="4252129"/>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单元测试和集成测试</a:t>
            </a:r>
          </a:p>
        </p:txBody>
      </p:sp>
      <p:sp>
        <p:nvSpPr>
          <p:cNvPr id="35848" name="Rectangle 24"/>
          <p:cNvSpPr>
            <a:spLocks noChangeArrowheads="1"/>
          </p:cNvSpPr>
          <p:nvPr/>
        </p:nvSpPr>
        <p:spPr bwMode="auto">
          <a:xfrm>
            <a:off x="4778829" y="478552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系统测试</a:t>
            </a:r>
          </a:p>
        </p:txBody>
      </p:sp>
      <p:sp>
        <p:nvSpPr>
          <p:cNvPr id="35849" name="Rectangle 25"/>
          <p:cNvSpPr>
            <a:spLocks noChangeArrowheads="1"/>
          </p:cNvSpPr>
          <p:nvPr/>
        </p:nvSpPr>
        <p:spPr bwMode="auto">
          <a:xfrm>
            <a:off x="5312228" y="531892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验收测试</a:t>
            </a:r>
          </a:p>
        </p:txBody>
      </p:sp>
      <p:sp>
        <p:nvSpPr>
          <p:cNvPr id="35850" name="Rectangle 26"/>
          <p:cNvSpPr>
            <a:spLocks noChangeArrowheads="1"/>
          </p:cNvSpPr>
          <p:nvPr/>
        </p:nvSpPr>
        <p:spPr bwMode="auto">
          <a:xfrm>
            <a:off x="6836228" y="577612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sz="2000">
                <a:solidFill>
                  <a:schemeClr val="tx1"/>
                </a:solidFill>
                <a:latin typeface="Times New Roman" panose="02020603050405020304" pitchFamily="18" charset="0"/>
                <a:ea typeface="宋体" panose="02010600030101010101" pitchFamily="2" charset="-122"/>
              </a:rPr>
              <a:t>运行和维护</a:t>
            </a:r>
          </a:p>
        </p:txBody>
      </p:sp>
      <p:sp>
        <p:nvSpPr>
          <p:cNvPr id="35851" name="Line 27"/>
          <p:cNvSpPr>
            <a:spLocks noChangeShapeType="1"/>
          </p:cNvSpPr>
          <p:nvPr/>
        </p:nvSpPr>
        <p:spPr bwMode="auto">
          <a:xfrm>
            <a:off x="2492828" y="2347128"/>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2" name="Line 28"/>
          <p:cNvSpPr>
            <a:spLocks noChangeShapeType="1"/>
          </p:cNvSpPr>
          <p:nvPr/>
        </p:nvSpPr>
        <p:spPr bwMode="auto">
          <a:xfrm>
            <a:off x="3026228" y="2956728"/>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3" name="Line 29"/>
          <p:cNvSpPr>
            <a:spLocks noChangeShapeType="1"/>
          </p:cNvSpPr>
          <p:nvPr/>
        </p:nvSpPr>
        <p:spPr bwMode="auto">
          <a:xfrm>
            <a:off x="3635828" y="3490128"/>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4" name="Line 30"/>
          <p:cNvSpPr>
            <a:spLocks noChangeShapeType="1"/>
          </p:cNvSpPr>
          <p:nvPr/>
        </p:nvSpPr>
        <p:spPr bwMode="auto">
          <a:xfrm>
            <a:off x="4245428" y="4099728"/>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5" name="Line 31"/>
          <p:cNvSpPr>
            <a:spLocks noChangeShapeType="1"/>
          </p:cNvSpPr>
          <p:nvPr/>
        </p:nvSpPr>
        <p:spPr bwMode="auto">
          <a:xfrm>
            <a:off x="4702628" y="4556928"/>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6" name="Line 33"/>
          <p:cNvSpPr>
            <a:spLocks noChangeShapeType="1"/>
          </p:cNvSpPr>
          <p:nvPr/>
        </p:nvSpPr>
        <p:spPr bwMode="auto">
          <a:xfrm>
            <a:off x="5159828" y="5166528"/>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857" name="Line 34"/>
          <p:cNvSpPr>
            <a:spLocks noChangeShapeType="1"/>
          </p:cNvSpPr>
          <p:nvPr/>
        </p:nvSpPr>
        <p:spPr bwMode="auto">
          <a:xfrm>
            <a:off x="6379028" y="5547528"/>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 name="灯片编号占位符 1"/>
          <p:cNvSpPr>
            <a:spLocks noGrp="1"/>
          </p:cNvSpPr>
          <p:nvPr>
            <p:ph type="sldNum" sz="quarter" idx="12"/>
          </p:nvPr>
        </p:nvSpPr>
        <p:spPr/>
        <p:txBody>
          <a:bodyPr/>
          <a:lstStyle/>
          <a:p>
            <a:fld id="{219FBB08-465D-48F3-8C58-864F35092011}" type="slidenum">
              <a:rPr lang="zh-CN" altLang="en-US" smtClean="0"/>
              <a:t>27</a:t>
            </a:fld>
            <a:endParaRPr lang="zh-CN" altLang="en-US"/>
          </a:p>
        </p:txBody>
      </p:sp>
      <p:sp>
        <p:nvSpPr>
          <p:cNvPr id="19"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0" name="Rectangle 1"/>
          <p:cNvSpPr txBox="1">
            <a:spLocks noChangeArrowheads="1"/>
          </p:cNvSpPr>
          <p:nvPr/>
        </p:nvSpPr>
        <p:spPr bwMode="auto">
          <a:xfrm>
            <a:off x="542492" y="1124892"/>
            <a:ext cx="3424812" cy="59285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(1) </a:t>
            </a:r>
            <a:r>
              <a:rPr lang="zh-CN" altLang="en-US" sz="4000" dirty="0" smtClean="0">
                <a:solidFill>
                  <a:srgbClr val="FF0000"/>
                </a:solidFill>
                <a:latin typeface="华文楷体" panose="02010600040101010101" pitchFamily="2" charset="-122"/>
                <a:ea typeface="华文楷体" panose="02010600040101010101" pitchFamily="2" charset="-122"/>
              </a:rPr>
              <a:t>瀑布模型</a:t>
            </a:r>
            <a:endParaRPr lang="zh-CN" altLang="en-US" sz="4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1382542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1"/>
          <p:cNvSpPr>
            <a:spLocks noChangeArrowheads="1"/>
          </p:cNvSpPr>
          <p:nvPr/>
        </p:nvSpPr>
        <p:spPr bwMode="auto">
          <a:xfrm>
            <a:off x="405871" y="909637"/>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dirty="0">
                <a:solidFill>
                  <a:srgbClr val="C00000"/>
                </a:solidFill>
                <a:latin typeface="楷体_GB2312" pitchFamily="49" charset="-122"/>
                <a:ea typeface="楷体_GB2312" pitchFamily="49" charset="-122"/>
              </a:rPr>
              <a:t>瀑布模型开发软件的特点</a:t>
            </a:r>
            <a:endParaRPr lang="zh-CN" altLang="en-US" b="1" dirty="0">
              <a:solidFill>
                <a:srgbClr val="C00000"/>
              </a:solidFill>
              <a:latin typeface="楷体_GB2312" pitchFamily="49" charset="-122"/>
              <a:ea typeface="楷体_GB2312" pitchFamily="49" charset="-122"/>
            </a:endParaRPr>
          </a:p>
        </p:txBody>
      </p:sp>
      <p:sp>
        <p:nvSpPr>
          <p:cNvPr id="36867" name="矩形 2"/>
          <p:cNvSpPr>
            <a:spLocks noChangeArrowheads="1"/>
          </p:cNvSpPr>
          <p:nvPr/>
        </p:nvSpPr>
        <p:spPr bwMode="auto">
          <a:xfrm>
            <a:off x="405871" y="1535308"/>
            <a:ext cx="11481329" cy="369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8001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573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7145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17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28900" indent="-3429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6100" indent="-3429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3300" indent="-3429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0500" indent="-3429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10000"/>
              </a:lnSpc>
              <a:spcAft>
                <a:spcPts val="600"/>
              </a:spcAft>
              <a:buFont typeface="Wingdings" panose="05000000000000000000" pitchFamily="2" charset="2"/>
              <a:buAutoNum type="arabicPeriod"/>
            </a:pPr>
            <a:r>
              <a:rPr kumimoji="1" lang="zh-CN" altLang="en-US" sz="2800" b="1" dirty="0">
                <a:solidFill>
                  <a:srgbClr val="16165D"/>
                </a:solidFill>
                <a:latin typeface="华文楷体" panose="02010600040101010101" pitchFamily="2" charset="-122"/>
                <a:ea typeface="华文楷体" panose="02010600040101010101" pitchFamily="2" charset="-122"/>
              </a:rPr>
              <a:t>提供了软件过程模型的基本框架（模板）。采用</a:t>
            </a:r>
            <a:r>
              <a:rPr kumimoji="1" lang="zh-CN" altLang="en-US" sz="2800" b="1" dirty="0">
                <a:solidFill>
                  <a:srgbClr val="FF0000"/>
                </a:solidFill>
                <a:latin typeface="华文楷体" panose="02010600040101010101" pitchFamily="2" charset="-122"/>
                <a:ea typeface="华文楷体" panose="02010600040101010101" pitchFamily="2" charset="-122"/>
              </a:rPr>
              <a:t>结构化方法</a:t>
            </a:r>
            <a:r>
              <a:rPr kumimoji="1" lang="zh-CN" altLang="en-US" sz="2800" b="1" dirty="0">
                <a:solidFill>
                  <a:srgbClr val="16165D"/>
                </a:solidFill>
                <a:latin typeface="华文楷体" panose="02010600040101010101" pitchFamily="2" charset="-122"/>
                <a:ea typeface="华文楷体" panose="02010600040101010101" pitchFamily="2" charset="-122"/>
              </a:rPr>
              <a:t>开发</a:t>
            </a:r>
            <a:r>
              <a:rPr kumimoji="1" lang="en-US" altLang="zh-CN" sz="2800" b="1" dirty="0">
                <a:solidFill>
                  <a:srgbClr val="16165D"/>
                </a:solidFill>
                <a:latin typeface="华文楷体" panose="02010600040101010101" pitchFamily="2" charset="-122"/>
                <a:ea typeface="华文楷体" panose="02010600040101010101" pitchFamily="2" charset="-122"/>
              </a:rPr>
              <a:t>,</a:t>
            </a:r>
            <a:r>
              <a:rPr kumimoji="1" lang="zh-CN" altLang="en-US" sz="2800" b="1" dirty="0">
                <a:solidFill>
                  <a:srgbClr val="16165D"/>
                </a:solidFill>
                <a:latin typeface="华文楷体" panose="02010600040101010101" pitchFamily="2" charset="-122"/>
                <a:ea typeface="华文楷体" panose="02010600040101010101" pitchFamily="2" charset="-122"/>
              </a:rPr>
              <a:t>包括结构化分析、结构化设计、结构化程序设计和结构化测试方法。</a:t>
            </a:r>
          </a:p>
          <a:p>
            <a:pPr>
              <a:lnSpc>
                <a:spcPct val="110000"/>
              </a:lnSpc>
              <a:spcAft>
                <a:spcPts val="600"/>
              </a:spcAft>
              <a:buFont typeface="Wingdings" panose="05000000000000000000" pitchFamily="2" charset="2"/>
              <a:buNone/>
            </a:pPr>
            <a:r>
              <a:rPr kumimoji="1" lang="en-US" altLang="zh-CN" sz="2800" b="1" dirty="0">
                <a:solidFill>
                  <a:srgbClr val="16165D"/>
                </a:solidFill>
                <a:latin typeface="华文楷体" panose="02010600040101010101" pitchFamily="2" charset="-122"/>
                <a:ea typeface="华文楷体" panose="02010600040101010101" pitchFamily="2" charset="-122"/>
              </a:rPr>
              <a:t>2</a:t>
            </a:r>
            <a:r>
              <a:rPr kumimoji="1" lang="zh-CN" altLang="en-US" sz="2800" b="1" dirty="0">
                <a:solidFill>
                  <a:srgbClr val="16165D"/>
                </a:solidFill>
                <a:latin typeface="华文楷体" panose="02010600040101010101" pitchFamily="2" charset="-122"/>
                <a:ea typeface="华文楷体" panose="02010600040101010101" pitchFamily="2" charset="-122"/>
              </a:rPr>
              <a:t>、阶段间具有</a:t>
            </a:r>
            <a:r>
              <a:rPr kumimoji="1" lang="zh-CN" altLang="en-US" sz="2800" b="1" dirty="0">
                <a:solidFill>
                  <a:srgbClr val="FF0000"/>
                </a:solidFill>
                <a:latin typeface="华文楷体" panose="02010600040101010101" pitchFamily="2" charset="-122"/>
                <a:ea typeface="华文楷体" panose="02010600040101010101" pitchFamily="2" charset="-122"/>
              </a:rPr>
              <a:t>顺序性</a:t>
            </a:r>
            <a:r>
              <a:rPr kumimoji="1" lang="zh-CN" altLang="en-US" sz="2800" b="1" dirty="0">
                <a:solidFill>
                  <a:srgbClr val="16165D"/>
                </a:solidFill>
                <a:latin typeface="华文楷体" panose="02010600040101010101" pitchFamily="2" charset="-122"/>
                <a:ea typeface="华文楷体" panose="02010600040101010101" pitchFamily="2" charset="-122"/>
              </a:rPr>
              <a:t>和</a:t>
            </a:r>
            <a:r>
              <a:rPr kumimoji="1" lang="zh-CN" altLang="en-US" sz="2800" b="1" dirty="0">
                <a:solidFill>
                  <a:srgbClr val="FF0000"/>
                </a:solidFill>
                <a:latin typeface="华文楷体" panose="02010600040101010101" pitchFamily="2" charset="-122"/>
                <a:ea typeface="华文楷体" panose="02010600040101010101" pitchFamily="2" charset="-122"/>
              </a:rPr>
              <a:t>依赖性</a:t>
            </a:r>
            <a:r>
              <a:rPr kumimoji="1" lang="zh-CN" altLang="en-US" sz="2800" b="1" dirty="0">
                <a:solidFill>
                  <a:srgbClr val="16165D"/>
                </a:solidFill>
                <a:latin typeface="华文楷体" panose="02010600040101010101" pitchFamily="2" charset="-122"/>
                <a:ea typeface="华文楷体" panose="02010600040101010101" pitchFamily="2" charset="-122"/>
              </a:rPr>
              <a:t>，强调每一阶段活动的严格顺序。</a:t>
            </a:r>
          </a:p>
          <a:p>
            <a:pPr>
              <a:lnSpc>
                <a:spcPct val="110000"/>
              </a:lnSpc>
              <a:spcAft>
                <a:spcPts val="600"/>
              </a:spcAft>
              <a:buFont typeface="Wingdings" panose="05000000000000000000" pitchFamily="2" charset="2"/>
              <a:buNone/>
            </a:pPr>
            <a:r>
              <a:rPr kumimoji="1" lang="en-US" altLang="zh-CN" sz="2800" b="1" dirty="0">
                <a:solidFill>
                  <a:srgbClr val="16165D"/>
                </a:solidFill>
                <a:latin typeface="华文楷体" panose="02010600040101010101" pitchFamily="2" charset="-122"/>
                <a:ea typeface="华文楷体" panose="02010600040101010101" pitchFamily="2" charset="-122"/>
              </a:rPr>
              <a:t>3</a:t>
            </a:r>
            <a:r>
              <a:rPr kumimoji="1" lang="zh-CN" altLang="en-US" sz="2800" b="1" dirty="0">
                <a:solidFill>
                  <a:srgbClr val="16165D"/>
                </a:solidFill>
                <a:latin typeface="华文楷体" panose="02010600040101010101" pitchFamily="2" charset="-122"/>
                <a:ea typeface="华文楷体" panose="02010600040101010101" pitchFamily="2" charset="-122"/>
              </a:rPr>
              <a:t>、</a:t>
            </a:r>
            <a:r>
              <a:rPr kumimoji="1" lang="zh-CN" altLang="en-US" sz="2800" b="1" dirty="0">
                <a:solidFill>
                  <a:srgbClr val="FF0000"/>
                </a:solidFill>
                <a:latin typeface="华文楷体" panose="02010600040101010101" pitchFamily="2" charset="-122"/>
                <a:ea typeface="华文楷体" panose="02010600040101010101" pitchFamily="2" charset="-122"/>
              </a:rPr>
              <a:t>推迟实现</a:t>
            </a:r>
            <a:r>
              <a:rPr kumimoji="1" lang="zh-CN" altLang="en-US" sz="2800" b="1" dirty="0">
                <a:solidFill>
                  <a:srgbClr val="16165D"/>
                </a:solidFill>
                <a:latin typeface="华文楷体" panose="02010600040101010101" pitchFamily="2" charset="-122"/>
                <a:ea typeface="华文楷体" panose="02010600040101010101" pitchFamily="2" charset="-122"/>
              </a:rPr>
              <a:t>的观点。</a:t>
            </a:r>
          </a:p>
          <a:p>
            <a:pPr>
              <a:lnSpc>
                <a:spcPct val="110000"/>
              </a:lnSpc>
              <a:spcAft>
                <a:spcPts val="600"/>
              </a:spcAft>
              <a:buFont typeface="Wingdings" panose="05000000000000000000" pitchFamily="2" charset="2"/>
              <a:buNone/>
            </a:pPr>
            <a:r>
              <a:rPr kumimoji="1" lang="en-US" altLang="zh-CN" sz="2800" b="1" dirty="0">
                <a:solidFill>
                  <a:srgbClr val="16165D"/>
                </a:solidFill>
                <a:latin typeface="华文楷体" panose="02010600040101010101" pitchFamily="2" charset="-122"/>
                <a:ea typeface="华文楷体" panose="02010600040101010101" pitchFamily="2" charset="-122"/>
              </a:rPr>
              <a:t>4</a:t>
            </a:r>
            <a:r>
              <a:rPr kumimoji="1" lang="zh-CN" altLang="en-US" sz="2800" b="1" dirty="0">
                <a:solidFill>
                  <a:srgbClr val="16165D"/>
                </a:solidFill>
                <a:latin typeface="华文楷体" panose="02010600040101010101" pitchFamily="2" charset="-122"/>
                <a:ea typeface="华文楷体" panose="02010600040101010101" pitchFamily="2" charset="-122"/>
              </a:rPr>
              <a:t>、每个阶段必须完成规定的文档，以经过评审确认了的阶段工作产品（文档）驱动下一阶段的工作</a:t>
            </a:r>
            <a:endParaRPr kumimoji="1" lang="en-US" altLang="zh-CN" sz="2800" b="1" dirty="0">
              <a:solidFill>
                <a:srgbClr val="16165D"/>
              </a:solidFill>
              <a:latin typeface="华文楷体" panose="02010600040101010101" pitchFamily="2" charset="-122"/>
              <a:ea typeface="华文楷体" panose="02010600040101010101" pitchFamily="2" charset="-122"/>
            </a:endParaRPr>
          </a:p>
          <a:p>
            <a:pPr>
              <a:lnSpc>
                <a:spcPct val="110000"/>
              </a:lnSpc>
              <a:spcAft>
                <a:spcPts val="600"/>
              </a:spcAft>
            </a:pPr>
            <a:r>
              <a:rPr kumimoji="1" lang="en-US" altLang="zh-CN" sz="2800" b="1" dirty="0">
                <a:solidFill>
                  <a:srgbClr val="16165D"/>
                </a:solidFill>
                <a:latin typeface="华文楷体" panose="02010600040101010101" pitchFamily="2" charset="-122"/>
                <a:ea typeface="华文楷体" panose="02010600040101010101" pitchFamily="2" charset="-122"/>
              </a:rPr>
              <a:t>      </a:t>
            </a:r>
            <a:r>
              <a:rPr kumimoji="1" lang="zh-CN" altLang="en-US" sz="2800" b="1" dirty="0">
                <a:solidFill>
                  <a:srgbClr val="16165D"/>
                </a:solidFill>
                <a:latin typeface="华文楷体" panose="02010600040101010101" pitchFamily="2" charset="-122"/>
                <a:ea typeface="华文楷体" panose="02010600040101010101" pitchFamily="2" charset="-122"/>
              </a:rPr>
              <a:t>每个阶段结束前完成文档审查</a:t>
            </a:r>
            <a:r>
              <a:rPr kumimoji="1" lang="en-US" altLang="zh-CN" sz="2800" b="1" dirty="0">
                <a:solidFill>
                  <a:srgbClr val="16165D"/>
                </a:solidFill>
                <a:latin typeface="华文楷体" panose="02010600040101010101" pitchFamily="2" charset="-122"/>
                <a:ea typeface="华文楷体" panose="02010600040101010101" pitchFamily="2" charset="-122"/>
              </a:rPr>
              <a:t>, </a:t>
            </a:r>
            <a:r>
              <a:rPr kumimoji="1" lang="zh-CN" altLang="en-US" sz="2800" b="1" dirty="0">
                <a:solidFill>
                  <a:srgbClr val="16165D"/>
                </a:solidFill>
                <a:latin typeface="华文楷体" panose="02010600040101010101" pitchFamily="2" charset="-122"/>
                <a:ea typeface="华文楷体" panose="02010600040101010101" pitchFamily="2" charset="-122"/>
              </a:rPr>
              <a:t>及早改正错误。</a:t>
            </a:r>
          </a:p>
        </p:txBody>
      </p:sp>
      <p:pic>
        <p:nvPicPr>
          <p:cNvPr id="36868" name="Picture 5" descr="MMj0236451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91283" y="5234782"/>
            <a:ext cx="17399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
          <p:cNvSpPr>
            <a:spLocks noChangeArrowheads="1"/>
          </p:cNvSpPr>
          <p:nvPr/>
        </p:nvSpPr>
        <p:spPr bwMode="auto">
          <a:xfrm>
            <a:off x="4705140" y="5845175"/>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zh-CN" altLang="en-US" b="1" i="1">
                <a:solidFill>
                  <a:srgbClr val="FF0066"/>
                </a:solidFill>
                <a:latin typeface="Times New Roman" panose="02020603050405020304" pitchFamily="18" charset="0"/>
                <a:ea typeface="宋体" panose="02010600030101010101" pitchFamily="2" charset="-122"/>
              </a:rPr>
              <a:t>传统瀑布模型存在什么问题？</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28</a:t>
            </a:fld>
            <a:endParaRPr lang="zh-CN" altLang="en-US"/>
          </a:p>
        </p:txBody>
      </p:sp>
      <p:sp>
        <p:nvSpPr>
          <p:cNvPr id="7"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5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body" idx="4294967295"/>
          </p:nvPr>
        </p:nvSpPr>
        <p:spPr>
          <a:xfrm>
            <a:off x="502419" y="1019908"/>
            <a:ext cx="10601010" cy="4424363"/>
          </a:xfrm>
        </p:spPr>
        <p:txBody>
          <a:bodyPr/>
          <a:lstStyle/>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瀑布模型没有循环</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大多数软件开发应用了大量的迭代</a:t>
            </a:r>
          </a:p>
          <a:p>
            <a:pPr marL="336550" indent="-3365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b="1" dirty="0" smtClean="0">
              <a:latin typeface="华文楷体" panose="02010600040101010101" pitchFamily="2" charset="-122"/>
              <a:ea typeface="华文楷体" panose="02010600040101010101" pitchFamily="2" charset="-122"/>
            </a:endParaRPr>
          </a:p>
          <a:p>
            <a:pPr marL="336550" indent="-33655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b="1" dirty="0" smtClean="0">
              <a:latin typeface="华文楷体" panose="02010600040101010101" pitchFamily="2" charset="-122"/>
              <a:ea typeface="华文楷体" panose="02010600040101010101" pitchFamily="2" charset="-122"/>
            </a:endParaRPr>
          </a:p>
        </p:txBody>
      </p:sp>
      <p:pic>
        <p:nvPicPr>
          <p:cNvPr id="3789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279" y="2084056"/>
            <a:ext cx="7013750" cy="477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29</a:t>
            </a:fld>
            <a:endParaRPr lang="zh-CN" altLang="en-US"/>
          </a:p>
        </p:txBody>
      </p:sp>
      <p:sp>
        <p:nvSpPr>
          <p:cNvPr id="6" name="文本框 11"/>
          <p:cNvSpPr txBox="1"/>
          <p:nvPr/>
        </p:nvSpPr>
        <p:spPr>
          <a:xfrm>
            <a:off x="405871" y="319795"/>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97871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559585" y="1125416"/>
            <a:ext cx="10882365" cy="4908725"/>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软件过程的原理</a:t>
            </a:r>
            <a:endParaRPr lang="en-US" altLang="zh-CN" dirty="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常见的过程模型的特点、优缺点</a:t>
            </a:r>
            <a:endParaRPr lang="en-US" altLang="zh-CN"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软件生存期各阶段的任务</a:t>
            </a:r>
            <a:endParaRPr lang="zh-CN" altLang="en-GB" dirty="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重点围绕瀑布模型、原型法、增量和迭代</a:t>
            </a:r>
            <a:endParaRPr lang="en-US" altLang="zh-CN"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敏捷开发方法</a:t>
            </a:r>
            <a:endParaRPr lang="en-US" altLang="zh-CN" dirty="0" smtClean="0">
              <a:latin typeface="华文楷体" panose="02010600040101010101" pitchFamily="2" charset="-122"/>
              <a:ea typeface="华文楷体" panose="02010600040101010101" pitchFamily="2" charset="-122"/>
            </a:endParaRPr>
          </a:p>
          <a:p>
            <a:pPr eaLnBrk="1" hangingPunct="1">
              <a:lnSpc>
                <a:spcPct val="90000"/>
              </a:lnSpc>
            </a:pPr>
            <a:endParaRPr lang="en-GB" altLang="zh-CN" dirty="0">
              <a:latin typeface="华文楷体" panose="02010600040101010101" pitchFamily="2" charset="-122"/>
              <a:ea typeface="华文楷体" panose="02010600040101010101" pitchFamily="2" charset="-122"/>
            </a:endParaRPr>
          </a:p>
          <a:p>
            <a:pPr eaLnBrk="1" hangingPunct="1">
              <a:lnSpc>
                <a:spcPct val="90000"/>
              </a:lnSpc>
            </a:pPr>
            <a:r>
              <a:rPr lang="zh-CN" altLang="en-GB" dirty="0" smtClean="0">
                <a:solidFill>
                  <a:srgbClr val="FF3300"/>
                </a:solidFill>
                <a:latin typeface="华文楷体" panose="02010600040101010101" pitchFamily="2" charset="-122"/>
                <a:ea typeface="华文楷体" panose="02010600040101010101" pitchFamily="2" charset="-122"/>
              </a:rPr>
              <a:t>注意</a:t>
            </a:r>
            <a:r>
              <a:rPr lang="zh-CN" altLang="en-GB" dirty="0">
                <a:solidFill>
                  <a:srgbClr val="FF3300"/>
                </a:solidFill>
                <a:latin typeface="华文楷体" panose="02010600040101010101" pitchFamily="2" charset="-122"/>
                <a:ea typeface="华文楷体" panose="02010600040101010101" pitchFamily="2" charset="-122"/>
              </a:rPr>
              <a:t>理解以下问题：</a:t>
            </a:r>
          </a:p>
          <a:p>
            <a:pPr marL="742950" lvl="1" indent="-285750"/>
            <a:r>
              <a:rPr lang="zh-CN" altLang="en-US" dirty="0">
                <a:latin typeface="华文楷体" panose="02010600040101010101" pitchFamily="2" charset="-122"/>
                <a:ea typeface="华文楷体" panose="02010600040101010101" pitchFamily="2" charset="-122"/>
              </a:rPr>
              <a:t>什么</a:t>
            </a:r>
            <a:r>
              <a:rPr lang="zh-CN" altLang="en-US" dirty="0" smtClean="0">
                <a:latin typeface="华文楷体" panose="02010600040101010101" pitchFamily="2" charset="-122"/>
                <a:ea typeface="华文楷体" panose="02010600040101010101" pitchFamily="2" charset="-122"/>
              </a:rPr>
              <a:t>是过程模型</a:t>
            </a:r>
            <a:endParaRPr lang="zh-CN" altLang="en-US" dirty="0">
              <a:latin typeface="华文楷体" panose="02010600040101010101" pitchFamily="2" charset="-122"/>
              <a:ea typeface="华文楷体" panose="02010600040101010101" pitchFamily="2" charset="-122"/>
            </a:endParaRPr>
          </a:p>
          <a:p>
            <a:pPr marL="742950" lvl="1" indent="-285750"/>
            <a:r>
              <a:rPr lang="zh-CN" altLang="en-US" dirty="0" smtClean="0">
                <a:latin typeface="华文楷体" panose="02010600040101010101" pitchFamily="2" charset="-122"/>
                <a:ea typeface="华文楷体" panose="02010600040101010101" pitchFamily="2" charset="-122"/>
              </a:rPr>
              <a:t>为什么需要过程模型</a:t>
            </a:r>
            <a:endParaRPr lang="en-US" altLang="zh-CN" dirty="0">
              <a:latin typeface="华文楷体" panose="02010600040101010101" pitchFamily="2" charset="-122"/>
              <a:ea typeface="华文楷体" panose="02010600040101010101" pitchFamily="2" charset="-122"/>
            </a:endParaRPr>
          </a:p>
          <a:p>
            <a:pPr marL="742950" lvl="1" indent="-285750"/>
            <a:r>
              <a:rPr lang="zh-CN" altLang="en-US" dirty="0" smtClean="0">
                <a:latin typeface="华文楷体" panose="02010600040101010101" pitchFamily="2" charset="-122"/>
                <a:ea typeface="华文楷体" panose="02010600040101010101" pitchFamily="2" charset="-122"/>
              </a:rPr>
              <a:t>各种过程模型的对比</a:t>
            </a:r>
            <a:endParaRPr lang="zh-CN" altLang="en-US" dirty="0">
              <a:latin typeface="华文楷体" panose="02010600040101010101" pitchFamily="2" charset="-122"/>
              <a:ea typeface="华文楷体" panose="02010600040101010101" pitchFamily="2" charset="-122"/>
            </a:endParaRPr>
          </a:p>
          <a:p>
            <a:pPr marL="742950" lvl="1" indent="-285750"/>
            <a:r>
              <a:rPr lang="zh-CN" altLang="en-US" dirty="0" smtClean="0">
                <a:latin typeface="华文楷体" panose="02010600040101010101" pitchFamily="2" charset="-122"/>
                <a:ea typeface="华文楷体" panose="02010600040101010101" pitchFamily="2" charset="-122"/>
              </a:rPr>
              <a:t>软件生存期各阶段的划分及关键任务</a:t>
            </a:r>
            <a:endParaRPr lang="en-US" altLang="zh-CN" dirty="0" smtClean="0">
              <a:latin typeface="华文楷体" panose="02010600040101010101" pitchFamily="2" charset="-122"/>
              <a:ea typeface="华文楷体" panose="02010600040101010101" pitchFamily="2" charset="-122"/>
            </a:endParaRPr>
          </a:p>
          <a:p>
            <a:pPr marL="742950" lvl="1" indent="-285750"/>
            <a:r>
              <a:rPr lang="zh-CN" altLang="en-US" dirty="0" smtClean="0">
                <a:latin typeface="华文楷体" panose="02010600040101010101" pitchFamily="2" charset="-122"/>
                <a:ea typeface="华文楷体" panose="02010600040101010101" pitchFamily="2" charset="-122"/>
              </a:rPr>
              <a:t>敏捷开发方法的特点</a:t>
            </a:r>
            <a:endParaRPr lang="en-US" altLang="zh-CN" sz="2400"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9585" y="416867"/>
            <a:ext cx="3126486"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本章概述</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a:t>
            </a:fld>
            <a:endParaRPr lang="zh-CN" altLang="en-US"/>
          </a:p>
        </p:txBody>
      </p:sp>
    </p:spTree>
    <p:extLst>
      <p:ext uri="{BB962C8B-B14F-4D97-AF65-F5344CB8AC3E}">
        <p14:creationId xmlns:p14="http://schemas.microsoft.com/office/powerpoint/2010/main" val="353125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71789" y="1035219"/>
            <a:ext cx="5354097" cy="708732"/>
          </a:xfrm>
        </p:spPr>
        <p:txBody>
          <a:bodyPr/>
          <a:lstStyle/>
          <a:p>
            <a:r>
              <a:rPr lang="zh-CN" altLang="en-US" sz="4000" dirty="0" smtClean="0">
                <a:solidFill>
                  <a:srgbClr val="FF0000"/>
                </a:solidFill>
                <a:ea typeface="宋体" panose="02010600030101010101" pitchFamily="2" charset="-122"/>
              </a:rPr>
              <a:t>瀑布模型的优点</a:t>
            </a:r>
          </a:p>
        </p:txBody>
      </p:sp>
      <p:sp>
        <p:nvSpPr>
          <p:cNvPr id="38915" name="Rectangle 3"/>
          <p:cNvSpPr>
            <a:spLocks noGrp="1" noChangeArrowheads="1"/>
          </p:cNvSpPr>
          <p:nvPr>
            <p:ph type="body" idx="1"/>
          </p:nvPr>
        </p:nvSpPr>
        <p:spPr>
          <a:xfrm>
            <a:off x="371789" y="1825625"/>
            <a:ext cx="11465169" cy="4351338"/>
          </a:xfrm>
        </p:spPr>
        <p:txBody>
          <a:bodyPr/>
          <a:lstStyle/>
          <a:p>
            <a:pPr algn="just" eaLnBrk="1" hangingPunct="1">
              <a:lnSpc>
                <a:spcPts val="3500"/>
              </a:lnSpc>
              <a:spcBef>
                <a:spcPct val="50000"/>
              </a:spcBef>
              <a:spcAft>
                <a:spcPts val="600"/>
              </a:spcAft>
              <a:buClr>
                <a:schemeClr val="tx2"/>
              </a:buClr>
              <a:buSzPct val="75000"/>
              <a:buFont typeface="Wingdings" panose="05000000000000000000" pitchFamily="2" charset="2"/>
              <a:buNone/>
            </a:pPr>
            <a:r>
              <a:rPr kumimoji="1" lang="zh-CN" altLang="en-US" sz="2400" b="1" dirty="0">
                <a:latin typeface="华文楷体" panose="02010600040101010101" pitchFamily="2" charset="-122"/>
                <a:ea typeface="华文楷体" panose="02010600040101010101" pitchFamily="2" charset="-122"/>
              </a:rPr>
              <a:t>优点：</a:t>
            </a:r>
            <a:r>
              <a:rPr kumimoji="1" lang="zh-CN" altLang="en-US" sz="2400" b="1" dirty="0">
                <a:solidFill>
                  <a:srgbClr val="FF0000"/>
                </a:solidFill>
                <a:latin typeface="华文楷体" panose="02010600040101010101" pitchFamily="2" charset="-122"/>
                <a:ea typeface="华文楷体" panose="02010600040101010101" pitchFamily="2" charset="-122"/>
              </a:rPr>
              <a:t>采用规范的方法；严格规定每个阶段提交的文档；要求每个阶段交出的产品必须经过验证</a:t>
            </a:r>
            <a:r>
              <a:rPr kumimoji="1" lang="zh-CN" altLang="en-US" sz="2400" b="1" dirty="0" smtClean="0">
                <a:solidFill>
                  <a:srgbClr val="FF0000"/>
                </a:solidFill>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nSpc>
                <a:spcPts val="3500"/>
              </a:lnSpc>
              <a:spcAft>
                <a:spcPts val="600"/>
              </a:spcAft>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瀑布模型适合于用户需求明确、完整、无重大变化的软件项目开发。瀑布模型的成功在很大程度上是由于它基本上是一种文档驱动的模型。</a:t>
            </a:r>
          </a:p>
          <a:p>
            <a:pPr>
              <a:lnSpc>
                <a:spcPts val="3500"/>
              </a:lnSpc>
              <a:spcAft>
                <a:spcPts val="600"/>
              </a:spcAft>
            </a:pPr>
            <a:r>
              <a:rPr lang="zh-CN" altLang="en-US" sz="2400" dirty="0">
                <a:latin typeface="华文楷体" panose="02010600040101010101" pitchFamily="2" charset="-122"/>
                <a:ea typeface="华文楷体" panose="02010600040101010101" pitchFamily="2" charset="-122"/>
              </a:rPr>
              <a:t>“瀑布模型是由文档驱动的”这个事实也是它的一个主要缺点。</a:t>
            </a:r>
          </a:p>
          <a:p>
            <a:pPr>
              <a:lnSpc>
                <a:spcPts val="3500"/>
              </a:lnSpc>
              <a:spcAft>
                <a:spcPts val="600"/>
              </a:spcAft>
              <a:buFont typeface="Lucida Sans Unicode" panose="020B0602030504020204" pitchFamily="34" charset="0"/>
              <a:buNone/>
            </a:pPr>
            <a:r>
              <a:rPr lang="zh-CN" altLang="en-US" sz="2400" dirty="0">
                <a:latin typeface="华文楷体" panose="02010600040101010101" pitchFamily="2" charset="-122"/>
                <a:ea typeface="华文楷体" panose="02010600040101010101" pitchFamily="2" charset="-122"/>
              </a:rPr>
              <a:t>   实际项目很少按照该模型给出的顺序进行；</a:t>
            </a:r>
          </a:p>
          <a:p>
            <a:pPr>
              <a:lnSpc>
                <a:spcPts val="3500"/>
              </a:lnSpc>
              <a:spcAft>
                <a:spcPts val="600"/>
              </a:spcAft>
              <a:buFont typeface="Lucida Sans Unicode" panose="020B0602030504020204" pitchFamily="34" charset="0"/>
              <a:buNone/>
            </a:pPr>
            <a:r>
              <a:rPr lang="zh-CN" altLang="en-US" sz="2400" dirty="0">
                <a:latin typeface="华文楷体" panose="02010600040101010101" pitchFamily="2" charset="-122"/>
                <a:ea typeface="华文楷体" panose="02010600040101010101" pitchFamily="2" charset="-122"/>
              </a:rPr>
              <a:t>   用户常常难以清楚地给出所有需求；</a:t>
            </a:r>
          </a:p>
          <a:p>
            <a:pPr>
              <a:lnSpc>
                <a:spcPts val="3500"/>
              </a:lnSpc>
              <a:spcAft>
                <a:spcPts val="600"/>
              </a:spcAft>
              <a:buFont typeface="Lucida Sans Unicode" panose="020B0602030504020204" pitchFamily="34" charset="0"/>
              <a:buNone/>
            </a:pPr>
            <a:r>
              <a:rPr lang="zh-CN" altLang="en-US" sz="2400" dirty="0">
                <a:latin typeface="华文楷体" panose="02010600040101010101" pitchFamily="2" charset="-122"/>
                <a:ea typeface="华文楷体" panose="02010600040101010101" pitchFamily="2" charset="-122"/>
              </a:rPr>
              <a:t>   用户必须有耐心，等到系统开发完成</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30</a:t>
            </a:fld>
            <a:endParaRPr lang="zh-CN" altLang="en-US"/>
          </a:p>
        </p:txBody>
      </p:sp>
      <p:sp>
        <p:nvSpPr>
          <p:cNvPr id="5" name="文本框 11"/>
          <p:cNvSpPr txBox="1"/>
          <p:nvPr/>
        </p:nvSpPr>
        <p:spPr>
          <a:xfrm>
            <a:off x="496306" y="4303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5811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body" idx="4294967295"/>
          </p:nvPr>
        </p:nvSpPr>
        <p:spPr>
          <a:xfrm>
            <a:off x="496307" y="1931987"/>
            <a:ext cx="11853118" cy="4424363"/>
          </a:xfrm>
        </p:spPr>
        <p:txBody>
          <a:bodyPr/>
          <a:lstStyle/>
          <a:p>
            <a:pPr marL="514350" indent="-514350">
              <a:lnSpc>
                <a:spcPct val="110000"/>
              </a:lnSpc>
              <a:spcAft>
                <a:spcPts val="600"/>
              </a:spcAft>
              <a:buFont typeface="+mj-ea"/>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对如何处理开发中产品和活动的变化没有提供相关的指导</a:t>
            </a:r>
          </a:p>
          <a:p>
            <a:pPr marL="514350" indent="-514350">
              <a:lnSpc>
                <a:spcPct val="110000"/>
              </a:lnSpc>
              <a:spcAft>
                <a:spcPts val="600"/>
              </a:spcAft>
              <a:buFont typeface="+mj-ea"/>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将软件开发视为制造而不是创造</a:t>
            </a:r>
          </a:p>
          <a:p>
            <a:pPr marL="514350" indent="-514350">
              <a:lnSpc>
                <a:spcPct val="110000"/>
              </a:lnSpc>
              <a:spcAft>
                <a:spcPts val="600"/>
              </a:spcAft>
              <a:buFont typeface="+mj-ea"/>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创造一个产品没有迭代的活动</a:t>
            </a:r>
          </a:p>
          <a:p>
            <a:pPr marL="514350" indent="-514350">
              <a:lnSpc>
                <a:spcPct val="110000"/>
              </a:lnSpc>
              <a:spcAft>
                <a:spcPts val="600"/>
              </a:spcAft>
              <a:buFont typeface="+mj-ea"/>
              <a:buAutoNum type="circleNumDbPlai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需要等待很长时间</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31</a:t>
            </a:fld>
            <a:endParaRPr lang="zh-CN" altLang="en-US"/>
          </a:p>
        </p:txBody>
      </p:sp>
      <p:sp>
        <p:nvSpPr>
          <p:cNvPr id="5"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71789" y="1035219"/>
            <a:ext cx="5354097" cy="708732"/>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pPr>
            <a:r>
              <a:rPr lang="zh-CN" altLang="en-US" sz="4000" dirty="0" smtClean="0">
                <a:solidFill>
                  <a:srgbClr val="FF0000"/>
                </a:solidFill>
                <a:ea typeface="宋体" panose="02010600030101010101" pitchFamily="2" charset="-122"/>
              </a:rPr>
              <a:t>瀑布模型的缺点</a:t>
            </a:r>
          </a:p>
        </p:txBody>
      </p:sp>
    </p:spTree>
    <p:extLst>
      <p:ext uri="{BB962C8B-B14F-4D97-AF65-F5344CB8AC3E}">
        <p14:creationId xmlns:p14="http://schemas.microsoft.com/office/powerpoint/2010/main" val="92549333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699198" y="862483"/>
            <a:ext cx="2978499" cy="71343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2800" b="1" dirty="0" smtClean="0">
                <a:solidFill>
                  <a:srgbClr val="FF0000"/>
                </a:solidFill>
                <a:ea typeface="宋体" panose="02010600030101010101" pitchFamily="2" charset="-122"/>
              </a:rPr>
              <a:t>原型</a:t>
            </a:r>
            <a:r>
              <a:rPr lang="zh-CN" altLang="en-US" sz="2800" b="1" dirty="0">
                <a:solidFill>
                  <a:srgbClr val="FF0000"/>
                </a:solidFill>
                <a:ea typeface="宋体" panose="02010600030101010101" pitchFamily="2" charset="-122"/>
              </a:rPr>
              <a:t>化瀑布模型</a:t>
            </a:r>
          </a:p>
        </p:txBody>
      </p:sp>
      <p:sp>
        <p:nvSpPr>
          <p:cNvPr id="40963" name="Rectangle 2"/>
          <p:cNvSpPr>
            <a:spLocks noGrp="1" noChangeArrowheads="1"/>
          </p:cNvSpPr>
          <p:nvPr>
            <p:ph type="body" idx="4294967295"/>
          </p:nvPr>
        </p:nvSpPr>
        <p:spPr>
          <a:xfrm>
            <a:off x="496307" y="1676400"/>
            <a:ext cx="11059297" cy="4679950"/>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原型是一个部分开发的产品</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原型化：</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使开发者能够对评估可选的设计策略 (设计原型)</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帮助用户理解系统将会是什么样子 (用户界面原型)</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原型化对验证</a:t>
            </a:r>
            <a:r>
              <a:rPr lang="en-US" altLang="zh-CN" dirty="0" smtClean="0">
                <a:latin typeface="华文楷体" panose="02010600040101010101" pitchFamily="2" charset="-122"/>
                <a:ea typeface="华文楷体" panose="02010600040101010101" pitchFamily="2" charset="-122"/>
              </a:rPr>
              <a:t>Verification</a:t>
            </a:r>
            <a:r>
              <a:rPr lang="zh-CN" altLang="en-US" dirty="0" smtClean="0">
                <a:latin typeface="华文楷体" panose="02010600040101010101" pitchFamily="2" charset="-122"/>
                <a:ea typeface="华文楷体" panose="02010600040101010101" pitchFamily="2" charset="-122"/>
              </a:rPr>
              <a:t>和确认</a:t>
            </a:r>
            <a:r>
              <a:rPr lang="en-US" altLang="zh-CN" dirty="0" smtClean="0">
                <a:latin typeface="华文楷体" panose="02010600040101010101" pitchFamily="2" charset="-122"/>
                <a:ea typeface="华文楷体" panose="02010600040101010101" pitchFamily="2" charset="-122"/>
              </a:rPr>
              <a:t>Validation</a:t>
            </a:r>
            <a:r>
              <a:rPr lang="zh-CN" altLang="en-US" dirty="0" smtClean="0">
                <a:latin typeface="华文楷体" panose="02010600040101010101" pitchFamily="2" charset="-122"/>
                <a:ea typeface="华文楷体" panose="02010600040101010101" pitchFamily="2" charset="-122"/>
              </a:rPr>
              <a:t>很有用</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32</a:t>
            </a:fld>
            <a:endParaRPr lang="zh-CN" altLang="en-US"/>
          </a:p>
        </p:txBody>
      </p:sp>
      <p:sp>
        <p:nvSpPr>
          <p:cNvPr id="5"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软件过程模型：原型化瀑布模型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2154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380" y="1591215"/>
            <a:ext cx="7632245" cy="518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33</a:t>
            </a:fld>
            <a:endParaRPr lang="zh-CN" altLang="en-US"/>
          </a:p>
        </p:txBody>
      </p:sp>
      <p:sp>
        <p:nvSpPr>
          <p:cNvPr id="6"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软件过程模型：瀑布模型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Rectangle 1"/>
          <p:cNvSpPr txBox="1">
            <a:spLocks noChangeArrowheads="1"/>
          </p:cNvSpPr>
          <p:nvPr/>
        </p:nvSpPr>
        <p:spPr bwMode="auto">
          <a:xfrm>
            <a:off x="699198" y="862483"/>
            <a:ext cx="2978499" cy="71343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2800" b="1" smtClean="0">
                <a:solidFill>
                  <a:srgbClr val="FF0000"/>
                </a:solidFill>
                <a:ea typeface="宋体" panose="02010600030101010101" pitchFamily="2" charset="-122"/>
              </a:rPr>
              <a:t>原型化瀑布模型</a:t>
            </a:r>
            <a:endParaRPr lang="zh-CN" altLang="en-US" sz="28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143884764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333271" y="847183"/>
            <a:ext cx="2771670" cy="84718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(2) </a:t>
            </a:r>
            <a:r>
              <a:rPr lang="zh-CN" altLang="en-US" sz="4000" dirty="0">
                <a:solidFill>
                  <a:srgbClr val="FF0000"/>
                </a:solidFill>
                <a:latin typeface="华文楷体" panose="02010600040101010101" pitchFamily="2" charset="-122"/>
                <a:ea typeface="华文楷体" panose="02010600040101010101" pitchFamily="2" charset="-122"/>
              </a:rPr>
              <a:t>V 模型</a:t>
            </a:r>
          </a:p>
        </p:txBody>
      </p:sp>
      <p:sp>
        <p:nvSpPr>
          <p:cNvPr id="43011" name="Rectangle 2"/>
          <p:cNvSpPr>
            <a:spLocks noGrp="1" noChangeArrowheads="1"/>
          </p:cNvSpPr>
          <p:nvPr>
            <p:ph type="body" idx="4294967295"/>
          </p:nvPr>
        </p:nvSpPr>
        <p:spPr>
          <a:xfrm>
            <a:off x="333271" y="1849735"/>
            <a:ext cx="11453445" cy="4424363"/>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是瀑布模型的一个变种</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solidFill>
                  <a:srgbClr val="FF0000"/>
                </a:solidFill>
                <a:latin typeface="华文楷体" panose="02010600040101010101" pitchFamily="2" charset="-122"/>
                <a:ea typeface="华文楷体" panose="02010600040101010101" pitchFamily="2" charset="-122"/>
              </a:rPr>
              <a:t>用单元测试验证程序设计</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solidFill>
                  <a:srgbClr val="FF0000"/>
                </a:solidFill>
                <a:latin typeface="华文楷体" panose="02010600040101010101" pitchFamily="2" charset="-122"/>
                <a:ea typeface="华文楷体" panose="02010600040101010101" pitchFamily="2" charset="-122"/>
              </a:rPr>
              <a:t>用系统测试验证系统设计</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solidFill>
                  <a:srgbClr val="FF0000"/>
                </a:solidFill>
                <a:latin typeface="华文楷体" panose="02010600040101010101" pitchFamily="2" charset="-122"/>
                <a:ea typeface="华文楷体" panose="02010600040101010101" pitchFamily="2" charset="-122"/>
              </a:rPr>
              <a:t>用验收测试验证需求</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如果在验证和确认过程中发现了问题，那么在再次执行右边的测试步骤之前，重新执行左边的步骤以修正左边</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34</a:t>
            </a:fld>
            <a:endParaRPr lang="zh-CN" altLang="en-US"/>
          </a:p>
        </p:txBody>
      </p:sp>
      <p:sp>
        <p:nvSpPr>
          <p:cNvPr id="5"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a:t>
            </a:r>
            <a:r>
              <a:rPr lang="en-US" altLang="zh-CN" sz="2800" b="1" dirty="0" smtClean="0">
                <a:solidFill>
                  <a:schemeClr val="accent1"/>
                </a:solidFill>
                <a:latin typeface="微软雅黑" panose="020B0503020204020204" pitchFamily="34" charset="-122"/>
                <a:ea typeface="微软雅黑" panose="020B0503020204020204" pitchFamily="34" charset="-122"/>
              </a:rPr>
              <a:t>V</a:t>
            </a:r>
            <a:r>
              <a:rPr lang="zh-CN" altLang="en-US" sz="2800" b="1" dirty="0" smtClean="0">
                <a:solidFill>
                  <a:schemeClr val="accent1"/>
                </a:solidFill>
                <a:latin typeface="微软雅黑" panose="020B0503020204020204" pitchFamily="34" charset="-122"/>
                <a:ea typeface="微软雅黑" panose="020B0503020204020204" pitchFamily="34" charset="-122"/>
              </a:rPr>
              <a:t>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94503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32" y="1004836"/>
            <a:ext cx="8822108" cy="571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35</a:t>
            </a:fld>
            <a:endParaRPr lang="zh-CN" altLang="en-US"/>
          </a:p>
        </p:txBody>
      </p:sp>
      <p:sp>
        <p:nvSpPr>
          <p:cNvPr id="5"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a:t>
            </a:r>
            <a:r>
              <a:rPr lang="en-US" altLang="zh-CN" sz="2800" b="1" dirty="0" smtClean="0">
                <a:solidFill>
                  <a:schemeClr val="accent1"/>
                </a:solidFill>
                <a:latin typeface="微软雅黑" panose="020B0503020204020204" pitchFamily="34" charset="-122"/>
                <a:ea typeface="微软雅黑" panose="020B0503020204020204" pitchFamily="34" charset="-122"/>
              </a:rPr>
              <a:t>V</a:t>
            </a:r>
            <a:r>
              <a:rPr lang="zh-CN" altLang="en-US" sz="2800" b="1" dirty="0" smtClean="0">
                <a:solidFill>
                  <a:schemeClr val="accent1"/>
                </a:solidFill>
                <a:latin typeface="微软雅黑" panose="020B0503020204020204" pitchFamily="34" charset="-122"/>
                <a:ea typeface="微软雅黑" panose="020B0503020204020204" pitchFamily="34" charset="-122"/>
              </a:rPr>
              <a:t>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1925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body" idx="4294967295"/>
          </p:nvPr>
        </p:nvSpPr>
        <p:spPr>
          <a:xfrm>
            <a:off x="309100" y="1694366"/>
            <a:ext cx="8228013" cy="4424363"/>
          </a:xfrm>
        </p:spPr>
        <p:txBody>
          <a:bodyPr/>
          <a:lstStyle/>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允许需求或设计反复调查</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减少开发中的风险和不确定性</a:t>
            </a:r>
          </a:p>
        </p:txBody>
      </p:sp>
      <p:sp>
        <p:nvSpPr>
          <p:cNvPr id="45060" name="AutoShape 4"/>
          <p:cNvSpPr>
            <a:spLocks noChangeArrowheads="1"/>
          </p:cNvSpPr>
          <p:nvPr/>
        </p:nvSpPr>
        <p:spPr bwMode="auto">
          <a:xfrm rot="5400000">
            <a:off x="8584067" y="2465423"/>
            <a:ext cx="2351088" cy="24495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34"/>
                  <a:pt x="13807" y="5423"/>
                  <a:pt x="10842" y="5400"/>
                </a:cubicBezTo>
                <a:lnTo>
                  <a:pt x="10884" y="0"/>
                </a:lnTo>
                <a:cubicBezTo>
                  <a:pt x="16815" y="46"/>
                  <a:pt x="21599" y="4868"/>
                  <a:pt x="21600" y="10799"/>
                </a:cubicBezTo>
                <a:lnTo>
                  <a:pt x="21600" y="10800"/>
                </a:lnTo>
                <a:lnTo>
                  <a:pt x="24300" y="10800"/>
                </a:lnTo>
                <a:lnTo>
                  <a:pt x="18900" y="16200"/>
                </a:lnTo>
                <a:lnTo>
                  <a:pt x="13500" y="10800"/>
                </a:lnTo>
                <a:lnTo>
                  <a:pt x="16200" y="10800"/>
                </a:lnTo>
                <a:close/>
              </a:path>
            </a:pathLst>
          </a:cu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5061" name="AutoShape 5"/>
          <p:cNvSpPr>
            <a:spLocks noChangeArrowheads="1"/>
          </p:cNvSpPr>
          <p:nvPr/>
        </p:nvSpPr>
        <p:spPr bwMode="auto">
          <a:xfrm rot="-327428">
            <a:off x="8455479" y="1706598"/>
            <a:ext cx="2381250" cy="2825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075" y="10690"/>
                </a:moveTo>
                <a:cubicBezTo>
                  <a:pt x="16016" y="7835"/>
                  <a:pt x="13696" y="5545"/>
                  <a:pt x="10841" y="5523"/>
                </a:cubicBezTo>
                <a:lnTo>
                  <a:pt x="10884" y="0"/>
                </a:lnTo>
                <a:cubicBezTo>
                  <a:pt x="16728" y="45"/>
                  <a:pt x="21475" y="4731"/>
                  <a:pt x="21597" y="10574"/>
                </a:cubicBezTo>
                <a:lnTo>
                  <a:pt x="24297" y="10518"/>
                </a:lnTo>
                <a:lnTo>
                  <a:pt x="18951" y="16093"/>
                </a:lnTo>
                <a:lnTo>
                  <a:pt x="13376" y="10746"/>
                </a:lnTo>
                <a:lnTo>
                  <a:pt x="16075" y="10690"/>
                </a:lnTo>
                <a:close/>
              </a:path>
            </a:pathLst>
          </a:cu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5062" name="AutoShape 6"/>
          <p:cNvSpPr>
            <a:spLocks noChangeArrowheads="1"/>
          </p:cNvSpPr>
          <p:nvPr/>
        </p:nvSpPr>
        <p:spPr bwMode="auto">
          <a:xfrm rot="5400000" flipH="1" flipV="1">
            <a:off x="7352961" y="1023179"/>
            <a:ext cx="3155950" cy="43926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77" y="10726"/>
                </a:moveTo>
                <a:cubicBezTo>
                  <a:pt x="18455" y="8428"/>
                  <a:pt x="17405" y="6261"/>
                  <a:pt x="15616" y="4820"/>
                </a:cubicBezTo>
                <a:lnTo>
                  <a:pt x="17575" y="2389"/>
                </a:lnTo>
                <a:cubicBezTo>
                  <a:pt x="20091" y="4416"/>
                  <a:pt x="21568" y="7464"/>
                  <a:pt x="21599" y="10695"/>
                </a:cubicBezTo>
                <a:lnTo>
                  <a:pt x="24299" y="10669"/>
                </a:lnTo>
                <a:lnTo>
                  <a:pt x="20080" y="14971"/>
                </a:lnTo>
                <a:lnTo>
                  <a:pt x="15777" y="10752"/>
                </a:lnTo>
                <a:lnTo>
                  <a:pt x="18477" y="10726"/>
                </a:lnTo>
                <a:close/>
              </a:path>
            </a:pathLst>
          </a:cu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5063" name="Rectangle 7"/>
          <p:cNvSpPr>
            <a:spLocks noChangeArrowheads="1"/>
          </p:cNvSpPr>
          <p:nvPr/>
        </p:nvSpPr>
        <p:spPr bwMode="auto">
          <a:xfrm>
            <a:off x="10493829" y="1616111"/>
            <a:ext cx="1295400" cy="646113"/>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宋体" panose="02010600030101010101" pitchFamily="2" charset="-122"/>
                <a:ea typeface="宋体" panose="02010600030101010101" pitchFamily="2" charset="-122"/>
              </a:rPr>
              <a:t>建造</a:t>
            </a:r>
            <a:r>
              <a:rPr kumimoji="1" lang="en-US" altLang="zh-CN" sz="1800" b="1">
                <a:solidFill>
                  <a:srgbClr val="2E2EB6"/>
                </a:solidFill>
                <a:latin typeface="宋体" panose="02010600030101010101" pitchFamily="2" charset="-122"/>
                <a:ea typeface="宋体" panose="02010600030101010101" pitchFamily="2" charset="-122"/>
              </a:rPr>
              <a:t>/</a:t>
            </a:r>
            <a:r>
              <a:rPr kumimoji="1" lang="zh-CN" altLang="en-US" sz="1800" b="1">
                <a:solidFill>
                  <a:srgbClr val="2E2EB6"/>
                </a:solidFill>
                <a:latin typeface="宋体" panose="02010600030101010101" pitchFamily="2" charset="-122"/>
                <a:ea typeface="宋体" panose="02010600030101010101" pitchFamily="2" charset="-122"/>
              </a:rPr>
              <a:t>修改原型</a:t>
            </a:r>
          </a:p>
        </p:txBody>
      </p:sp>
      <p:sp>
        <p:nvSpPr>
          <p:cNvPr id="45064" name="AutoShape 8"/>
          <p:cNvSpPr>
            <a:spLocks noChangeArrowheads="1"/>
          </p:cNvSpPr>
          <p:nvPr/>
        </p:nvSpPr>
        <p:spPr bwMode="auto">
          <a:xfrm rot="-8463850">
            <a:off x="6807655" y="2044735"/>
            <a:ext cx="2303463" cy="24844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5065" name="AutoShape 9"/>
          <p:cNvSpPr>
            <a:spLocks noChangeArrowheads="1"/>
          </p:cNvSpPr>
          <p:nvPr/>
        </p:nvSpPr>
        <p:spPr bwMode="auto">
          <a:xfrm rot="8674174">
            <a:off x="7156905" y="2493999"/>
            <a:ext cx="2244725" cy="27590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45066" name="Rectangle 10"/>
          <p:cNvSpPr>
            <a:spLocks noChangeArrowheads="1"/>
          </p:cNvSpPr>
          <p:nvPr/>
        </p:nvSpPr>
        <p:spPr bwMode="auto">
          <a:xfrm>
            <a:off x="8131629" y="4587911"/>
            <a:ext cx="1836738" cy="646113"/>
          </a:xfrm>
          <a:prstGeom prst="rect">
            <a:avLst/>
          </a:prstGeom>
          <a:solidFill>
            <a:srgbClr val="99CC00"/>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宋体" panose="02010600030101010101" pitchFamily="2" charset="-122"/>
                <a:ea typeface="宋体" panose="02010600030101010101" pitchFamily="2" charset="-122"/>
              </a:rPr>
              <a:t>用户测试</a:t>
            </a:r>
          </a:p>
          <a:p>
            <a:pPr>
              <a:spcBef>
                <a:spcPct val="0"/>
              </a:spcBef>
              <a:buClrTx/>
              <a:buSzTx/>
              <a:buFontTx/>
              <a:buNone/>
            </a:pPr>
            <a:r>
              <a:rPr kumimoji="1" lang="zh-CN" altLang="en-US" sz="1800" b="1">
                <a:solidFill>
                  <a:srgbClr val="2E2EB6"/>
                </a:solidFill>
                <a:latin typeface="宋体" panose="02010600030101010101" pitchFamily="2" charset="-122"/>
                <a:ea typeface="宋体" panose="02010600030101010101" pitchFamily="2" charset="-122"/>
              </a:rPr>
              <a:t>运行原型</a:t>
            </a:r>
          </a:p>
        </p:txBody>
      </p:sp>
      <p:sp>
        <p:nvSpPr>
          <p:cNvPr id="45067" name="Rectangle 11"/>
          <p:cNvSpPr>
            <a:spLocks noChangeArrowheads="1"/>
          </p:cNvSpPr>
          <p:nvPr/>
        </p:nvSpPr>
        <p:spPr bwMode="auto">
          <a:xfrm>
            <a:off x="5845629" y="1616111"/>
            <a:ext cx="1295400" cy="646113"/>
          </a:xfrm>
          <a:prstGeom prst="rect">
            <a:avLst/>
          </a:prstGeom>
          <a:solidFill>
            <a:srgbClr val="FFCC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en-US" altLang="zh-CN" sz="1800" b="1">
                <a:solidFill>
                  <a:srgbClr val="2E2EB6"/>
                </a:solidFill>
                <a:latin typeface="宋体" panose="02010600030101010101" pitchFamily="2" charset="-122"/>
                <a:ea typeface="宋体" panose="02010600030101010101" pitchFamily="2" charset="-122"/>
              </a:rPr>
              <a:t> </a:t>
            </a:r>
            <a:r>
              <a:rPr kumimoji="1" lang="zh-CN" altLang="en-US" sz="1800" b="1">
                <a:solidFill>
                  <a:srgbClr val="2E2EB6"/>
                </a:solidFill>
                <a:latin typeface="宋体" panose="02010600030101010101" pitchFamily="2" charset="-122"/>
                <a:ea typeface="宋体" panose="02010600030101010101" pitchFamily="2" charset="-122"/>
              </a:rPr>
              <a:t>听取用</a:t>
            </a:r>
          </a:p>
          <a:p>
            <a:pPr>
              <a:spcBef>
                <a:spcPct val="0"/>
              </a:spcBef>
              <a:buClrTx/>
              <a:buSzTx/>
              <a:buFontTx/>
              <a:buNone/>
            </a:pPr>
            <a:r>
              <a:rPr kumimoji="1" lang="zh-CN" altLang="en-US" sz="1800" b="1">
                <a:solidFill>
                  <a:srgbClr val="2E2EB6"/>
                </a:solidFill>
                <a:latin typeface="宋体" panose="02010600030101010101" pitchFamily="2" charset="-122"/>
                <a:ea typeface="宋体" panose="02010600030101010101" pitchFamily="2" charset="-122"/>
              </a:rPr>
              <a:t> 户意见</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36</a:t>
            </a:fld>
            <a:endParaRPr lang="zh-CN" altLang="en-US"/>
          </a:p>
        </p:txBody>
      </p:sp>
      <p:sp>
        <p:nvSpPr>
          <p:cNvPr id="13" name="Rectangle 1"/>
          <p:cNvSpPr txBox="1">
            <a:spLocks noChangeArrowheads="1"/>
          </p:cNvSpPr>
          <p:nvPr/>
        </p:nvSpPr>
        <p:spPr bwMode="auto">
          <a:xfrm>
            <a:off x="333270" y="847183"/>
            <a:ext cx="4399503" cy="84718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(3)</a:t>
            </a:r>
            <a:r>
              <a:rPr lang="zh-CN" altLang="en-US" sz="4000" dirty="0" smtClean="0">
                <a:solidFill>
                  <a:srgbClr val="FF0000"/>
                </a:solidFill>
                <a:latin typeface="华文楷体" panose="02010600040101010101" pitchFamily="2" charset="-122"/>
                <a:ea typeface="华文楷体" panose="02010600040101010101" pitchFamily="2" charset="-122"/>
              </a:rPr>
              <a:t>原型法模型</a:t>
            </a:r>
            <a:endParaRPr lang="zh-CN" altLang="en-US" sz="4000" dirty="0">
              <a:solidFill>
                <a:srgbClr val="FF0000"/>
              </a:solidFill>
              <a:latin typeface="华文楷体" panose="02010600040101010101" pitchFamily="2" charset="-122"/>
              <a:ea typeface="华文楷体" panose="02010600040101010101" pitchFamily="2" charset="-122"/>
            </a:endParaRPr>
          </a:p>
        </p:txBody>
      </p:sp>
      <p:sp>
        <p:nvSpPr>
          <p:cNvPr id="14"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软件过程模型：原型法模型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210025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5271915" y="398924"/>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dirty="0">
                <a:solidFill>
                  <a:srgbClr val="C00000"/>
                </a:solidFill>
                <a:latin typeface="楷体_GB2312" pitchFamily="49" charset="-122"/>
                <a:ea typeface="楷体_GB2312" pitchFamily="49" charset="-122"/>
              </a:rPr>
              <a:t>采用原型模型的软件生存周期</a:t>
            </a:r>
            <a:endParaRPr lang="zh-CN" altLang="en-US" sz="2400" b="1" dirty="0">
              <a:solidFill>
                <a:srgbClr val="C00000"/>
              </a:solidFill>
              <a:latin typeface="楷体_GB2312" pitchFamily="49" charset="-122"/>
              <a:ea typeface="楷体_GB2312" pitchFamily="49" charset="-122"/>
            </a:endParaRPr>
          </a:p>
        </p:txBody>
      </p:sp>
      <p:grpSp>
        <p:nvGrpSpPr>
          <p:cNvPr id="46083" name="Group 33"/>
          <p:cNvGrpSpPr>
            <a:grpSpLocks/>
          </p:cNvGrpSpPr>
          <p:nvPr/>
        </p:nvGrpSpPr>
        <p:grpSpPr bwMode="auto">
          <a:xfrm>
            <a:off x="2128839" y="990600"/>
            <a:ext cx="7583487" cy="5619750"/>
            <a:chOff x="381" y="768"/>
            <a:chExt cx="4777" cy="3540"/>
          </a:xfrm>
        </p:grpSpPr>
        <p:sp>
          <p:nvSpPr>
            <p:cNvPr id="46084" name="Freeform 32"/>
            <p:cNvSpPr>
              <a:spLocks/>
            </p:cNvSpPr>
            <p:nvPr/>
          </p:nvSpPr>
          <p:spPr bwMode="auto">
            <a:xfrm>
              <a:off x="1657" y="2157"/>
              <a:ext cx="1604" cy="1203"/>
            </a:xfrm>
            <a:custGeom>
              <a:avLst/>
              <a:gdLst>
                <a:gd name="T0" fmla="*/ 170 w 1800"/>
                <a:gd name="T1" fmla="*/ 151 h 1320"/>
                <a:gd name="T2" fmla="*/ 102 w 1800"/>
                <a:gd name="T3" fmla="*/ 224 h 1320"/>
                <a:gd name="T4" fmla="*/ 34 w 1800"/>
                <a:gd name="T5" fmla="*/ 333 h 1320"/>
                <a:gd name="T6" fmla="*/ 0 w 1800"/>
                <a:gd name="T7" fmla="*/ 515 h 1320"/>
                <a:gd name="T8" fmla="*/ 34 w 1800"/>
                <a:gd name="T9" fmla="*/ 661 h 1320"/>
                <a:gd name="T10" fmla="*/ 102 w 1800"/>
                <a:gd name="T11" fmla="*/ 769 h 1320"/>
                <a:gd name="T12" fmla="*/ 204 w 1800"/>
                <a:gd name="T13" fmla="*/ 878 h 1320"/>
                <a:gd name="T14" fmla="*/ 306 w 1800"/>
                <a:gd name="T15" fmla="*/ 951 h 1320"/>
                <a:gd name="T16" fmla="*/ 544 w 1800"/>
                <a:gd name="T17" fmla="*/ 987 h 1320"/>
                <a:gd name="T18" fmla="*/ 782 w 1800"/>
                <a:gd name="T19" fmla="*/ 987 h 1320"/>
                <a:gd name="T20" fmla="*/ 985 w 1800"/>
                <a:gd name="T21" fmla="*/ 914 h 1320"/>
                <a:gd name="T22" fmla="*/ 1121 w 1800"/>
                <a:gd name="T23" fmla="*/ 806 h 1320"/>
                <a:gd name="T24" fmla="*/ 1223 w 1800"/>
                <a:gd name="T25" fmla="*/ 661 h 1320"/>
                <a:gd name="T26" fmla="*/ 1257 w 1800"/>
                <a:gd name="T27" fmla="*/ 442 h 1320"/>
                <a:gd name="T28" fmla="*/ 1121 w 1800"/>
                <a:gd name="T29" fmla="*/ 151 h 1320"/>
                <a:gd name="T30" fmla="*/ 985 w 1800"/>
                <a:gd name="T31" fmla="*/ 42 h 1320"/>
                <a:gd name="T32" fmla="*/ 815 w 1800"/>
                <a:gd name="T33" fmla="*/ 5 h 1320"/>
                <a:gd name="T34" fmla="*/ 645 w 1800"/>
                <a:gd name="T35" fmla="*/ 5 h 13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0" h="1320">
                  <a:moveTo>
                    <a:pt x="240" y="200"/>
                  </a:moveTo>
                  <a:cubicBezTo>
                    <a:pt x="208" y="228"/>
                    <a:pt x="176" y="256"/>
                    <a:pt x="144" y="296"/>
                  </a:cubicBezTo>
                  <a:cubicBezTo>
                    <a:pt x="112" y="336"/>
                    <a:pt x="72" y="376"/>
                    <a:pt x="48" y="440"/>
                  </a:cubicBezTo>
                  <a:cubicBezTo>
                    <a:pt x="24" y="504"/>
                    <a:pt x="0" y="608"/>
                    <a:pt x="0" y="680"/>
                  </a:cubicBezTo>
                  <a:cubicBezTo>
                    <a:pt x="0" y="752"/>
                    <a:pt x="24" y="816"/>
                    <a:pt x="48" y="872"/>
                  </a:cubicBezTo>
                  <a:cubicBezTo>
                    <a:pt x="72" y="928"/>
                    <a:pt x="104" y="968"/>
                    <a:pt x="144" y="1016"/>
                  </a:cubicBezTo>
                  <a:cubicBezTo>
                    <a:pt x="184" y="1064"/>
                    <a:pt x="240" y="1120"/>
                    <a:pt x="288" y="1160"/>
                  </a:cubicBezTo>
                  <a:cubicBezTo>
                    <a:pt x="336" y="1200"/>
                    <a:pt x="352" y="1232"/>
                    <a:pt x="432" y="1256"/>
                  </a:cubicBezTo>
                  <a:cubicBezTo>
                    <a:pt x="512" y="1280"/>
                    <a:pt x="656" y="1296"/>
                    <a:pt x="768" y="1304"/>
                  </a:cubicBezTo>
                  <a:cubicBezTo>
                    <a:pt x="880" y="1312"/>
                    <a:pt x="1000" y="1320"/>
                    <a:pt x="1104" y="1304"/>
                  </a:cubicBezTo>
                  <a:cubicBezTo>
                    <a:pt x="1208" y="1288"/>
                    <a:pt x="1312" y="1248"/>
                    <a:pt x="1392" y="1208"/>
                  </a:cubicBezTo>
                  <a:cubicBezTo>
                    <a:pt x="1472" y="1168"/>
                    <a:pt x="1528" y="1120"/>
                    <a:pt x="1584" y="1064"/>
                  </a:cubicBezTo>
                  <a:cubicBezTo>
                    <a:pt x="1640" y="1008"/>
                    <a:pt x="1696" y="952"/>
                    <a:pt x="1728" y="872"/>
                  </a:cubicBezTo>
                  <a:cubicBezTo>
                    <a:pt x="1760" y="792"/>
                    <a:pt x="1800" y="696"/>
                    <a:pt x="1776" y="584"/>
                  </a:cubicBezTo>
                  <a:cubicBezTo>
                    <a:pt x="1752" y="472"/>
                    <a:pt x="1648" y="288"/>
                    <a:pt x="1584" y="200"/>
                  </a:cubicBezTo>
                  <a:cubicBezTo>
                    <a:pt x="1520" y="112"/>
                    <a:pt x="1464" y="88"/>
                    <a:pt x="1392" y="56"/>
                  </a:cubicBezTo>
                  <a:cubicBezTo>
                    <a:pt x="1320" y="24"/>
                    <a:pt x="1232" y="16"/>
                    <a:pt x="1152" y="8"/>
                  </a:cubicBezTo>
                  <a:cubicBezTo>
                    <a:pt x="1072" y="0"/>
                    <a:pt x="952" y="8"/>
                    <a:pt x="912" y="8"/>
                  </a:cubicBezTo>
                </a:path>
              </a:pathLst>
            </a:custGeom>
            <a:noFill/>
            <a:ln w="19050" cap="flat" cmpd="sng">
              <a:solidFill>
                <a:schemeClr val="tx1"/>
              </a:solidFill>
              <a:prstDash val="solid"/>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5" name="Oval 3"/>
            <p:cNvSpPr>
              <a:spLocks noChangeArrowheads="1"/>
            </p:cNvSpPr>
            <p:nvPr/>
          </p:nvSpPr>
          <p:spPr bwMode="auto">
            <a:xfrm>
              <a:off x="1536" y="960"/>
              <a:ext cx="1141" cy="992"/>
            </a:xfrm>
            <a:prstGeom prst="ellipse">
              <a:avLst/>
            </a:prstGeom>
            <a:solidFill>
              <a:srgbClr val="99CC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kumimoji="1" lang="zh-CN" altLang="zh-CN" sz="2000">
                <a:solidFill>
                  <a:schemeClr val="bg1"/>
                </a:solidFill>
                <a:latin typeface="Times New Roman" panose="02020603050405020304" pitchFamily="18" charset="0"/>
                <a:ea typeface="宋体" panose="02010600030101010101" pitchFamily="2" charset="-122"/>
              </a:endParaRPr>
            </a:p>
          </p:txBody>
        </p:sp>
        <p:sp>
          <p:nvSpPr>
            <p:cNvPr id="46086" name="Oval 4"/>
            <p:cNvSpPr>
              <a:spLocks noChangeArrowheads="1"/>
            </p:cNvSpPr>
            <p:nvPr/>
          </p:nvSpPr>
          <p:spPr bwMode="auto">
            <a:xfrm>
              <a:off x="381" y="2076"/>
              <a:ext cx="848" cy="788"/>
            </a:xfrm>
            <a:prstGeom prst="ellipse">
              <a:avLst/>
            </a:prstGeom>
            <a:solidFill>
              <a:srgbClr val="FFCC99"/>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87" name="Oval 5"/>
            <p:cNvSpPr>
              <a:spLocks noChangeArrowheads="1"/>
            </p:cNvSpPr>
            <p:nvPr/>
          </p:nvSpPr>
          <p:spPr bwMode="auto">
            <a:xfrm>
              <a:off x="4176" y="768"/>
              <a:ext cx="884" cy="788"/>
            </a:xfrm>
            <a:prstGeom prst="ellipse">
              <a:avLst/>
            </a:prstGeom>
            <a:solidFill>
              <a:srgbClr val="FF99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88" name="Oval 6"/>
            <p:cNvSpPr>
              <a:spLocks noChangeArrowheads="1"/>
            </p:cNvSpPr>
            <p:nvPr/>
          </p:nvSpPr>
          <p:spPr bwMode="auto">
            <a:xfrm>
              <a:off x="4095" y="2040"/>
              <a:ext cx="884" cy="824"/>
            </a:xfrm>
            <a:prstGeom prst="ellipse">
              <a:avLst/>
            </a:prstGeom>
            <a:solidFill>
              <a:srgbClr val="FFCC99"/>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89" name="Oval 7"/>
            <p:cNvSpPr>
              <a:spLocks noChangeArrowheads="1"/>
            </p:cNvSpPr>
            <p:nvPr/>
          </p:nvSpPr>
          <p:spPr bwMode="auto">
            <a:xfrm>
              <a:off x="4052" y="3265"/>
              <a:ext cx="849" cy="737"/>
            </a:xfrm>
            <a:prstGeom prst="ellipse">
              <a:avLst/>
            </a:prstGeom>
            <a:solidFill>
              <a:srgbClr val="CC99FF"/>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90" name="Oval 8"/>
            <p:cNvSpPr>
              <a:spLocks noChangeArrowheads="1"/>
            </p:cNvSpPr>
            <p:nvPr/>
          </p:nvSpPr>
          <p:spPr bwMode="auto">
            <a:xfrm>
              <a:off x="937" y="3433"/>
              <a:ext cx="763" cy="700"/>
            </a:xfrm>
            <a:prstGeom prst="ellipse">
              <a:avLst/>
            </a:prstGeom>
            <a:solidFill>
              <a:srgbClr val="FF00FF"/>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91" name="Oval 9"/>
            <p:cNvSpPr>
              <a:spLocks noChangeArrowheads="1"/>
            </p:cNvSpPr>
            <p:nvPr/>
          </p:nvSpPr>
          <p:spPr bwMode="auto">
            <a:xfrm>
              <a:off x="2641" y="3608"/>
              <a:ext cx="770" cy="700"/>
            </a:xfrm>
            <a:prstGeom prst="ellipse">
              <a:avLst/>
            </a:prstGeom>
            <a:solidFill>
              <a:srgbClr val="FFFF99"/>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46092" name="Rectangle 10"/>
            <p:cNvSpPr>
              <a:spLocks noChangeArrowheads="1"/>
            </p:cNvSpPr>
            <p:nvPr/>
          </p:nvSpPr>
          <p:spPr bwMode="auto">
            <a:xfrm>
              <a:off x="1584" y="1152"/>
              <a:ext cx="101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分析定义</a:t>
              </a:r>
            </a:p>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系统需求</a:t>
              </a:r>
            </a:p>
          </p:txBody>
        </p:sp>
        <p:sp>
          <p:nvSpPr>
            <p:cNvPr id="46093" name="Rectangle 11"/>
            <p:cNvSpPr>
              <a:spLocks noChangeArrowheads="1"/>
            </p:cNvSpPr>
            <p:nvPr/>
          </p:nvSpPr>
          <p:spPr bwMode="auto">
            <a:xfrm>
              <a:off x="4272" y="768"/>
              <a:ext cx="88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生成</a:t>
              </a:r>
            </a:p>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原型</a:t>
              </a:r>
              <a:endParaRPr kumimoji="1" lang="zh-CN" altLang="en-US" b="1">
                <a:solidFill>
                  <a:srgbClr val="2E2EB6"/>
                </a:solidFill>
                <a:latin typeface="华文新魏" panose="02010800040101010101" pitchFamily="2" charset="-122"/>
                <a:ea typeface="华文新魏" panose="02010800040101010101" pitchFamily="2" charset="-122"/>
              </a:endParaRPr>
            </a:p>
          </p:txBody>
        </p:sp>
        <p:sp>
          <p:nvSpPr>
            <p:cNvPr id="46094" name="Line 12"/>
            <p:cNvSpPr>
              <a:spLocks noChangeShapeType="1"/>
            </p:cNvSpPr>
            <p:nvPr/>
          </p:nvSpPr>
          <p:spPr bwMode="auto">
            <a:xfrm flipH="1">
              <a:off x="2640" y="960"/>
              <a:ext cx="1454" cy="306"/>
            </a:xfrm>
            <a:prstGeom prst="line">
              <a:avLst/>
            </a:prstGeom>
            <a:noFill/>
            <a:ln w="28575">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Line 13"/>
            <p:cNvSpPr>
              <a:spLocks noChangeShapeType="1"/>
            </p:cNvSpPr>
            <p:nvPr/>
          </p:nvSpPr>
          <p:spPr bwMode="auto">
            <a:xfrm>
              <a:off x="2640" y="1632"/>
              <a:ext cx="1440" cy="816"/>
            </a:xfrm>
            <a:prstGeom prst="line">
              <a:avLst/>
            </a:prstGeom>
            <a:noFill/>
            <a:ln w="28575">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14"/>
            <p:cNvSpPr>
              <a:spLocks noChangeShapeType="1"/>
            </p:cNvSpPr>
            <p:nvPr/>
          </p:nvSpPr>
          <p:spPr bwMode="auto">
            <a:xfrm flipV="1">
              <a:off x="4651" y="1508"/>
              <a:ext cx="0" cy="525"/>
            </a:xfrm>
            <a:prstGeom prst="line">
              <a:avLst/>
            </a:prstGeom>
            <a:noFill/>
            <a:ln w="28575">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Rectangle 15"/>
            <p:cNvSpPr>
              <a:spLocks noChangeArrowheads="1"/>
            </p:cNvSpPr>
            <p:nvPr/>
          </p:nvSpPr>
          <p:spPr bwMode="auto">
            <a:xfrm>
              <a:off x="4236" y="2140"/>
              <a:ext cx="5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系统</a:t>
              </a:r>
            </a:p>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设计</a:t>
              </a:r>
            </a:p>
          </p:txBody>
        </p:sp>
        <p:sp>
          <p:nvSpPr>
            <p:cNvPr id="46098" name="Line 16"/>
            <p:cNvSpPr>
              <a:spLocks noChangeShapeType="1"/>
            </p:cNvSpPr>
            <p:nvPr/>
          </p:nvSpPr>
          <p:spPr bwMode="auto">
            <a:xfrm>
              <a:off x="4480" y="2864"/>
              <a:ext cx="0" cy="39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17"/>
            <p:cNvSpPr>
              <a:spLocks noChangeShapeType="1"/>
            </p:cNvSpPr>
            <p:nvPr/>
          </p:nvSpPr>
          <p:spPr bwMode="auto">
            <a:xfrm flipH="1">
              <a:off x="3411" y="3870"/>
              <a:ext cx="770" cy="21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0" name="Line 18"/>
            <p:cNvSpPr>
              <a:spLocks noChangeShapeType="1"/>
            </p:cNvSpPr>
            <p:nvPr/>
          </p:nvSpPr>
          <p:spPr bwMode="auto">
            <a:xfrm flipH="1" flipV="1">
              <a:off x="1657" y="3914"/>
              <a:ext cx="1027" cy="1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1" name="Line 19"/>
            <p:cNvSpPr>
              <a:spLocks noChangeShapeType="1"/>
            </p:cNvSpPr>
            <p:nvPr/>
          </p:nvSpPr>
          <p:spPr bwMode="auto">
            <a:xfrm flipH="1" flipV="1">
              <a:off x="887" y="2864"/>
              <a:ext cx="214" cy="61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Line 20"/>
            <p:cNvSpPr>
              <a:spLocks noChangeShapeType="1"/>
            </p:cNvSpPr>
            <p:nvPr/>
          </p:nvSpPr>
          <p:spPr bwMode="auto">
            <a:xfrm flipV="1">
              <a:off x="1015" y="1632"/>
              <a:ext cx="617" cy="44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3" name="Rectangle 21"/>
            <p:cNvSpPr>
              <a:spLocks noChangeArrowheads="1"/>
            </p:cNvSpPr>
            <p:nvPr/>
          </p:nvSpPr>
          <p:spPr bwMode="auto">
            <a:xfrm>
              <a:off x="4181" y="3353"/>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程序</a:t>
              </a:r>
            </a:p>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设计</a:t>
              </a:r>
            </a:p>
          </p:txBody>
        </p:sp>
        <p:sp>
          <p:nvSpPr>
            <p:cNvPr id="46104" name="Rectangle 22"/>
            <p:cNvSpPr>
              <a:spLocks noChangeArrowheads="1"/>
            </p:cNvSpPr>
            <p:nvPr/>
          </p:nvSpPr>
          <p:spPr bwMode="auto">
            <a:xfrm>
              <a:off x="2769" y="3783"/>
              <a:ext cx="4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编码</a:t>
              </a:r>
            </a:p>
          </p:txBody>
        </p:sp>
        <p:sp>
          <p:nvSpPr>
            <p:cNvPr id="46105" name="Rectangle 23"/>
            <p:cNvSpPr>
              <a:spLocks noChangeArrowheads="1"/>
            </p:cNvSpPr>
            <p:nvPr/>
          </p:nvSpPr>
          <p:spPr bwMode="auto">
            <a:xfrm>
              <a:off x="960" y="3581"/>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3600" b="1">
                  <a:solidFill>
                    <a:srgbClr val="2E2EB6"/>
                  </a:solidFill>
                  <a:latin typeface="华文新魏" panose="02010800040101010101" pitchFamily="2" charset="-122"/>
                  <a:ea typeface="华文新魏" panose="02010800040101010101" pitchFamily="2" charset="-122"/>
                </a:rPr>
                <a:t>测试</a:t>
              </a:r>
            </a:p>
          </p:txBody>
        </p:sp>
        <p:sp>
          <p:nvSpPr>
            <p:cNvPr id="46106" name="Rectangle 24"/>
            <p:cNvSpPr>
              <a:spLocks noChangeArrowheads="1"/>
            </p:cNvSpPr>
            <p:nvPr/>
          </p:nvSpPr>
          <p:spPr bwMode="auto">
            <a:xfrm>
              <a:off x="480" y="2160"/>
              <a:ext cx="62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运 行</a:t>
              </a:r>
            </a:p>
            <a:p>
              <a:pPr>
                <a:spcBef>
                  <a:spcPct val="0"/>
                </a:spcBef>
                <a:buClrTx/>
                <a:buSzTx/>
                <a:buFontTx/>
                <a:buNone/>
              </a:pPr>
              <a:r>
                <a:rPr kumimoji="1" lang="zh-CN" altLang="en-US" b="1">
                  <a:solidFill>
                    <a:srgbClr val="2E2EB6"/>
                  </a:solidFill>
                  <a:latin typeface="华文新魏" panose="02010800040101010101" pitchFamily="2" charset="-122"/>
                  <a:ea typeface="华文新魏" panose="02010800040101010101" pitchFamily="2" charset="-122"/>
                </a:rPr>
                <a:t>维护</a:t>
              </a:r>
            </a:p>
          </p:txBody>
        </p:sp>
        <p:sp>
          <p:nvSpPr>
            <p:cNvPr id="46107" name="Rectangle 25"/>
            <p:cNvSpPr>
              <a:spLocks noChangeArrowheads="1"/>
            </p:cNvSpPr>
            <p:nvPr/>
          </p:nvSpPr>
          <p:spPr bwMode="auto">
            <a:xfrm>
              <a:off x="3312" y="1392"/>
              <a:ext cx="9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3600" b="1">
                  <a:solidFill>
                    <a:srgbClr val="FC0128"/>
                  </a:solidFill>
                  <a:latin typeface="华文新魏" panose="02010800040101010101" pitchFamily="2" charset="-122"/>
                  <a:ea typeface="华文新魏" panose="02010800040101010101" pitchFamily="2" charset="-122"/>
                </a:rPr>
                <a:t>原型化</a:t>
              </a:r>
            </a:p>
          </p:txBody>
        </p:sp>
        <p:sp>
          <p:nvSpPr>
            <p:cNvPr id="46108" name="Rectangle 26"/>
            <p:cNvSpPr>
              <a:spLocks noChangeArrowheads="1"/>
            </p:cNvSpPr>
            <p:nvPr/>
          </p:nvSpPr>
          <p:spPr bwMode="auto">
            <a:xfrm>
              <a:off x="1819" y="2409"/>
              <a:ext cx="8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含原型化的</a:t>
              </a:r>
            </a:p>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软件生存期</a:t>
              </a:r>
            </a:p>
          </p:txBody>
        </p:sp>
        <p:sp>
          <p:nvSpPr>
            <p:cNvPr id="46109" name="Line 27"/>
            <p:cNvSpPr>
              <a:spLocks noChangeShapeType="1"/>
            </p:cNvSpPr>
            <p:nvPr/>
          </p:nvSpPr>
          <p:spPr bwMode="auto">
            <a:xfrm flipV="1">
              <a:off x="3377" y="1333"/>
              <a:ext cx="171" cy="43"/>
            </a:xfrm>
            <a:prstGeom prst="line">
              <a:avLst/>
            </a:prstGeom>
            <a:noFill/>
            <a:ln w="28575">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Line 28"/>
            <p:cNvSpPr>
              <a:spLocks noChangeShapeType="1"/>
            </p:cNvSpPr>
            <p:nvPr/>
          </p:nvSpPr>
          <p:spPr bwMode="auto">
            <a:xfrm flipH="1" flipV="1">
              <a:off x="3334" y="1245"/>
              <a:ext cx="43" cy="131"/>
            </a:xfrm>
            <a:prstGeom prst="line">
              <a:avLst/>
            </a:prstGeom>
            <a:noFill/>
            <a:ln w="28575">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Line 29"/>
            <p:cNvSpPr>
              <a:spLocks noChangeShapeType="1"/>
            </p:cNvSpPr>
            <p:nvPr/>
          </p:nvSpPr>
          <p:spPr bwMode="auto">
            <a:xfrm flipV="1">
              <a:off x="1700" y="2339"/>
              <a:ext cx="171" cy="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Line 30"/>
            <p:cNvSpPr>
              <a:spLocks noChangeShapeType="1"/>
            </p:cNvSpPr>
            <p:nvPr/>
          </p:nvSpPr>
          <p:spPr bwMode="auto">
            <a:xfrm flipH="1">
              <a:off x="1828" y="2339"/>
              <a:ext cx="43" cy="13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Freeform 31"/>
            <p:cNvSpPr>
              <a:spLocks/>
            </p:cNvSpPr>
            <p:nvPr/>
          </p:nvSpPr>
          <p:spPr bwMode="auto">
            <a:xfrm>
              <a:off x="3360" y="1200"/>
              <a:ext cx="898" cy="802"/>
            </a:xfrm>
            <a:custGeom>
              <a:avLst/>
              <a:gdLst>
                <a:gd name="T0" fmla="*/ 0 w 1016"/>
                <a:gd name="T1" fmla="*/ 183 h 896"/>
                <a:gd name="T2" fmla="*/ 66 w 1016"/>
                <a:gd name="T3" fmla="*/ 81 h 896"/>
                <a:gd name="T4" fmla="*/ 165 w 1016"/>
                <a:gd name="T5" fmla="*/ 12 h 896"/>
                <a:gd name="T6" fmla="*/ 331 w 1016"/>
                <a:gd name="T7" fmla="*/ 12 h 896"/>
                <a:gd name="T8" fmla="*/ 464 w 1016"/>
                <a:gd name="T9" fmla="*/ 46 h 896"/>
                <a:gd name="T10" fmla="*/ 563 w 1016"/>
                <a:gd name="T11" fmla="*/ 81 h 896"/>
                <a:gd name="T12" fmla="*/ 663 w 1016"/>
                <a:gd name="T13" fmla="*/ 183 h 896"/>
                <a:gd name="T14" fmla="*/ 696 w 1016"/>
                <a:gd name="T15" fmla="*/ 390 h 896"/>
                <a:gd name="T16" fmla="*/ 629 w 1016"/>
                <a:gd name="T17" fmla="*/ 493 h 896"/>
                <a:gd name="T18" fmla="*/ 563 w 1016"/>
                <a:gd name="T19" fmla="*/ 562 h 896"/>
                <a:gd name="T20" fmla="*/ 464 w 1016"/>
                <a:gd name="T21" fmla="*/ 631 h 896"/>
                <a:gd name="T22" fmla="*/ 398 w 1016"/>
                <a:gd name="T23" fmla="*/ 631 h 896"/>
                <a:gd name="T24" fmla="*/ 299 w 1016"/>
                <a:gd name="T25" fmla="*/ 631 h 896"/>
                <a:gd name="T26" fmla="*/ 199 w 1016"/>
                <a:gd name="T27" fmla="*/ 597 h 896"/>
                <a:gd name="T28" fmla="*/ 66 w 1016"/>
                <a:gd name="T29" fmla="*/ 493 h 896"/>
                <a:gd name="T30" fmla="*/ 33 w 1016"/>
                <a:gd name="T31" fmla="*/ 459 h 8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6" h="896">
                  <a:moveTo>
                    <a:pt x="0" y="256"/>
                  </a:moveTo>
                  <a:cubicBezTo>
                    <a:pt x="28" y="204"/>
                    <a:pt x="56" y="152"/>
                    <a:pt x="96" y="112"/>
                  </a:cubicBezTo>
                  <a:cubicBezTo>
                    <a:pt x="136" y="72"/>
                    <a:pt x="176" y="32"/>
                    <a:pt x="240" y="16"/>
                  </a:cubicBezTo>
                  <a:cubicBezTo>
                    <a:pt x="304" y="0"/>
                    <a:pt x="408" y="8"/>
                    <a:pt x="480" y="16"/>
                  </a:cubicBezTo>
                  <a:cubicBezTo>
                    <a:pt x="552" y="24"/>
                    <a:pt x="616" y="48"/>
                    <a:pt x="672" y="64"/>
                  </a:cubicBezTo>
                  <a:cubicBezTo>
                    <a:pt x="728" y="80"/>
                    <a:pt x="768" y="80"/>
                    <a:pt x="816" y="112"/>
                  </a:cubicBezTo>
                  <a:cubicBezTo>
                    <a:pt x="864" y="144"/>
                    <a:pt x="928" y="184"/>
                    <a:pt x="960" y="256"/>
                  </a:cubicBezTo>
                  <a:cubicBezTo>
                    <a:pt x="992" y="328"/>
                    <a:pt x="1016" y="472"/>
                    <a:pt x="1008" y="544"/>
                  </a:cubicBezTo>
                  <a:cubicBezTo>
                    <a:pt x="1000" y="616"/>
                    <a:pt x="944" y="648"/>
                    <a:pt x="912" y="688"/>
                  </a:cubicBezTo>
                  <a:cubicBezTo>
                    <a:pt x="880" y="728"/>
                    <a:pt x="856" y="752"/>
                    <a:pt x="816" y="784"/>
                  </a:cubicBezTo>
                  <a:cubicBezTo>
                    <a:pt x="776" y="816"/>
                    <a:pt x="712" y="864"/>
                    <a:pt x="672" y="880"/>
                  </a:cubicBezTo>
                  <a:cubicBezTo>
                    <a:pt x="632" y="896"/>
                    <a:pt x="616" y="880"/>
                    <a:pt x="576" y="880"/>
                  </a:cubicBezTo>
                  <a:cubicBezTo>
                    <a:pt x="536" y="880"/>
                    <a:pt x="480" y="888"/>
                    <a:pt x="432" y="880"/>
                  </a:cubicBezTo>
                  <a:cubicBezTo>
                    <a:pt x="384" y="872"/>
                    <a:pt x="344" y="864"/>
                    <a:pt x="288" y="832"/>
                  </a:cubicBezTo>
                  <a:cubicBezTo>
                    <a:pt x="232" y="800"/>
                    <a:pt x="136" y="720"/>
                    <a:pt x="96" y="688"/>
                  </a:cubicBezTo>
                  <a:cubicBezTo>
                    <a:pt x="56" y="656"/>
                    <a:pt x="48" y="648"/>
                    <a:pt x="48" y="640"/>
                  </a:cubicBezTo>
                </a:path>
              </a:pathLst>
            </a:custGeom>
            <a:noFill/>
            <a:ln w="28575" cap="flat" cmpd="sng">
              <a:solidFill>
                <a:srgbClr val="FC0128"/>
              </a:solidFill>
              <a:prstDash val="solid"/>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219FBB08-465D-48F3-8C58-864F35092011}" type="slidenum">
              <a:rPr lang="zh-CN" altLang="en-US" smtClean="0"/>
              <a:t>37</a:t>
            </a:fld>
            <a:endParaRPr lang="zh-CN" altLang="en-US"/>
          </a:p>
        </p:txBody>
      </p:sp>
      <p:sp>
        <p:nvSpPr>
          <p:cNvPr id="35" name="Rectangle 1"/>
          <p:cNvSpPr txBox="1">
            <a:spLocks noChangeArrowheads="1"/>
          </p:cNvSpPr>
          <p:nvPr/>
        </p:nvSpPr>
        <p:spPr bwMode="auto">
          <a:xfrm>
            <a:off x="272510" y="858593"/>
            <a:ext cx="4399503" cy="84718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(3)</a:t>
            </a:r>
            <a:r>
              <a:rPr lang="zh-CN" altLang="en-US" sz="4000" dirty="0" smtClean="0">
                <a:solidFill>
                  <a:srgbClr val="FF0000"/>
                </a:solidFill>
                <a:latin typeface="华文楷体" panose="02010600040101010101" pitchFamily="2" charset="-122"/>
                <a:ea typeface="华文楷体" panose="02010600040101010101" pitchFamily="2" charset="-122"/>
              </a:rPr>
              <a:t>原型法模型</a:t>
            </a:r>
            <a:endParaRPr lang="zh-CN" altLang="en-US" sz="4000" dirty="0">
              <a:solidFill>
                <a:srgbClr val="FF0000"/>
              </a:solidFill>
              <a:latin typeface="华文楷体" panose="02010600040101010101" pitchFamily="2" charset="-122"/>
              <a:ea typeface="华文楷体" panose="02010600040101010101" pitchFamily="2" charset="-122"/>
            </a:endParaRPr>
          </a:p>
        </p:txBody>
      </p:sp>
      <p:sp>
        <p:nvSpPr>
          <p:cNvPr id="36" name="文本框 11"/>
          <p:cNvSpPr txBox="1"/>
          <p:nvPr/>
        </p:nvSpPr>
        <p:spPr>
          <a:xfrm>
            <a:off x="496307" y="323963"/>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过程模型：原型法</a:t>
            </a:r>
            <a:r>
              <a:rPr lang="zh-CN" altLang="en-US" sz="2800" b="1" dirty="0" smtClean="0">
                <a:solidFill>
                  <a:schemeClr val="accent1"/>
                </a:solidFill>
                <a:latin typeface="微软雅黑" panose="020B0503020204020204" pitchFamily="34" charset="-122"/>
                <a:ea typeface="微软雅黑" panose="020B0503020204020204" pitchFamily="34" charset="-122"/>
              </a:rPr>
              <a:t>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303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432079" y="1825625"/>
            <a:ext cx="11424975" cy="4351338"/>
          </a:xfrm>
        </p:spPr>
        <p:txBody>
          <a:bodyPr/>
          <a:lstStyle/>
          <a:p>
            <a:pPr>
              <a:lnSpc>
                <a:spcPct val="110000"/>
              </a:lnSpc>
              <a:spcAft>
                <a:spcPts val="600"/>
              </a:spcAft>
            </a:pPr>
            <a:r>
              <a:rPr lang="zh-CN" altLang="en-US" sz="2400" b="1" dirty="0">
                <a:latin typeface="华文楷体" panose="02010600040101010101" pitchFamily="2" charset="-122"/>
                <a:ea typeface="华文楷体" panose="02010600040101010101" pitchFamily="2" charset="-122"/>
              </a:rPr>
              <a:t>原型模型存在的问题</a:t>
            </a:r>
            <a:endParaRPr lang="zh-CN" altLang="en-US" sz="2400" dirty="0">
              <a:latin typeface="华文楷体" panose="02010600040101010101" pitchFamily="2" charset="-122"/>
              <a:ea typeface="华文楷体" panose="02010600040101010101" pitchFamily="2" charset="-122"/>
            </a:endParaRPr>
          </a:p>
          <a:p>
            <a:pPr>
              <a:lnSpc>
                <a:spcPct val="110000"/>
              </a:lnSpc>
              <a:spcAft>
                <a:spcPts val="600"/>
              </a:spcAft>
            </a:pPr>
            <a:r>
              <a:rPr lang="en-US" altLang="zh-CN" sz="2400" dirty="0" smtClean="0">
                <a:latin typeface="华文楷体" panose="02010600040101010101" pitchFamily="2" charset="-122"/>
                <a:ea typeface="华文楷体" panose="02010600040101010101" pitchFamily="2" charset="-122"/>
              </a:rPr>
              <a:t>⑴  </a:t>
            </a:r>
            <a:r>
              <a:rPr lang="zh-CN" altLang="en-US" sz="2400" dirty="0">
                <a:latin typeface="华文楷体" panose="02010600040101010101" pitchFamily="2" charset="-122"/>
                <a:ea typeface="华文楷体" panose="02010600040101010101" pitchFamily="2" charset="-122"/>
              </a:rPr>
              <a:t>为了使原型尽快的工作，没有考虑软件的总体质量和长期的可维护性。</a:t>
            </a:r>
          </a:p>
          <a:p>
            <a:pPr>
              <a:lnSpc>
                <a:spcPct val="110000"/>
              </a:lnSpc>
              <a:spcAft>
                <a:spcPts val="600"/>
              </a:spcAft>
            </a:pPr>
            <a:r>
              <a:rPr lang="en-US" altLang="zh-CN" sz="2400" dirty="0" smtClean="0">
                <a:latin typeface="华文楷体" panose="02010600040101010101" pitchFamily="2" charset="-122"/>
                <a:ea typeface="华文楷体" panose="02010600040101010101" pitchFamily="2" charset="-122"/>
              </a:rPr>
              <a:t>⑵  </a:t>
            </a:r>
            <a:r>
              <a:rPr lang="zh-CN" altLang="en-US" sz="2400" dirty="0">
                <a:latin typeface="华文楷体" panose="02010600040101010101" pitchFamily="2" charset="-122"/>
                <a:ea typeface="华文楷体" panose="02010600040101010101" pitchFamily="2" charset="-122"/>
              </a:rPr>
              <a:t>为了演示，可能采用不合适的操作系统、编程语言、效率低的算法，这些不理想的选择成了系统的组成部分。</a:t>
            </a:r>
          </a:p>
          <a:p>
            <a:pPr>
              <a:lnSpc>
                <a:spcPct val="110000"/>
              </a:lnSpc>
              <a:spcAft>
                <a:spcPts val="600"/>
              </a:spcAft>
            </a:pPr>
            <a:r>
              <a:rPr lang="en-US" altLang="zh-CN" sz="2400" dirty="0" smtClean="0">
                <a:latin typeface="华文楷体" panose="02010600040101010101" pitchFamily="2" charset="-122"/>
                <a:ea typeface="华文楷体" panose="02010600040101010101" pitchFamily="2" charset="-122"/>
              </a:rPr>
              <a:t>⑶  </a:t>
            </a:r>
            <a:r>
              <a:rPr lang="zh-CN" altLang="en-US" sz="2400" dirty="0">
                <a:latin typeface="华文楷体" panose="02010600040101010101" pitchFamily="2" charset="-122"/>
                <a:ea typeface="华文楷体" panose="02010600040101010101" pitchFamily="2" charset="-122"/>
              </a:rPr>
              <a:t>开发过程不便于管理</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nSpc>
                <a:spcPct val="110000"/>
              </a:lnSpc>
              <a:spcAft>
                <a:spcPts val="600"/>
              </a:spcAft>
            </a:pPr>
            <a:r>
              <a:rPr lang="zh-CN" altLang="en-US" sz="2400" b="1" dirty="0">
                <a:latin typeface="华文楷体" panose="02010600040101010101" pitchFamily="2" charset="-122"/>
                <a:ea typeface="华文楷体" panose="02010600040101010101" pitchFamily="2" charset="-122"/>
              </a:rPr>
              <a:t>有效的使用原型模式</a:t>
            </a:r>
          </a:p>
          <a:p>
            <a:pPr>
              <a:lnSpc>
                <a:spcPct val="110000"/>
              </a:lnSpc>
              <a:spcAft>
                <a:spcPts val="600"/>
              </a:spcAft>
            </a:pPr>
            <a:r>
              <a:rPr lang="zh-CN" altLang="en-US" sz="2400" dirty="0" smtClean="0">
                <a:latin typeface="华文楷体" panose="02010600040101010101" pitchFamily="2" charset="-122"/>
                <a:ea typeface="华文楷体" panose="02010600040101010101" pitchFamily="2" charset="-122"/>
              </a:rPr>
              <a:t>建造</a:t>
            </a:r>
            <a:r>
              <a:rPr lang="zh-CN" altLang="en-US" sz="2400" dirty="0">
                <a:latin typeface="华文楷体" panose="02010600040101010101" pitchFamily="2" charset="-122"/>
                <a:ea typeface="华文楷体" panose="02010600040101010101" pitchFamily="2" charset="-122"/>
              </a:rPr>
              <a:t>原型仅是为了定义需求，之后就被抛弃（或被部分抛弃），实际的软件在充分考虑了质量和可维护性之后才被开发。</a:t>
            </a:r>
          </a:p>
          <a:p>
            <a:pPr>
              <a:lnSpc>
                <a:spcPct val="110000"/>
              </a:lnSpc>
              <a:spcAft>
                <a:spcPts val="600"/>
              </a:spcAft>
            </a:pP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38</a:t>
            </a:fld>
            <a:endParaRPr lang="zh-CN" altLang="en-US"/>
          </a:p>
        </p:txBody>
      </p:sp>
      <p:sp>
        <p:nvSpPr>
          <p:cNvPr id="5" name="Rectangle 1"/>
          <p:cNvSpPr txBox="1">
            <a:spLocks noChangeArrowheads="1"/>
          </p:cNvSpPr>
          <p:nvPr/>
        </p:nvSpPr>
        <p:spPr bwMode="auto">
          <a:xfrm>
            <a:off x="332800" y="978442"/>
            <a:ext cx="4399503" cy="84718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(3)</a:t>
            </a:r>
            <a:r>
              <a:rPr lang="zh-CN" altLang="en-US" sz="4000" dirty="0" smtClean="0">
                <a:solidFill>
                  <a:srgbClr val="FF0000"/>
                </a:solidFill>
                <a:latin typeface="华文楷体" panose="02010600040101010101" pitchFamily="2" charset="-122"/>
                <a:ea typeface="华文楷体" panose="02010600040101010101" pitchFamily="2" charset="-122"/>
              </a:rPr>
              <a:t>原型法模型</a:t>
            </a:r>
            <a:endParaRPr lang="zh-CN" altLang="en-US" sz="4000" dirty="0">
              <a:solidFill>
                <a:srgbClr val="FF0000"/>
              </a:solidFill>
              <a:latin typeface="华文楷体" panose="02010600040101010101" pitchFamily="2" charset="-122"/>
              <a:ea typeface="华文楷体" panose="02010600040101010101" pitchFamily="2" charset="-122"/>
            </a:endParaRPr>
          </a:p>
        </p:txBody>
      </p:sp>
      <p:sp>
        <p:nvSpPr>
          <p:cNvPr id="6" name="文本框 11"/>
          <p:cNvSpPr txBox="1"/>
          <p:nvPr/>
        </p:nvSpPr>
        <p:spPr>
          <a:xfrm>
            <a:off x="556597" y="443812"/>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过程模型：原型法</a:t>
            </a:r>
            <a:r>
              <a:rPr lang="zh-CN" altLang="en-US" sz="2800" b="1" dirty="0" smtClean="0">
                <a:solidFill>
                  <a:schemeClr val="accent1"/>
                </a:solidFill>
                <a:latin typeface="微软雅黑" panose="020B0503020204020204" pitchFamily="34" charset="-122"/>
                <a:ea typeface="微软雅黑" panose="020B0503020204020204" pitchFamily="34" charset="-122"/>
              </a:rPr>
              <a:t>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56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body" idx="4294967295"/>
          </p:nvPr>
        </p:nvSpPr>
        <p:spPr>
          <a:xfrm>
            <a:off x="131378" y="1825625"/>
            <a:ext cx="8228013" cy="4576763"/>
          </a:xfrm>
        </p:spPr>
        <p:txBody>
          <a:bodyPr/>
          <a:lstStyle/>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在开发过程早期检查需求及其隐含意义</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功能和设计可以合并</a:t>
            </a:r>
          </a:p>
        </p:txBody>
      </p:sp>
      <p:pic>
        <p:nvPicPr>
          <p:cNvPr id="4915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745" y="2353756"/>
            <a:ext cx="8102998" cy="421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39</a:t>
            </a:fld>
            <a:endParaRPr lang="zh-CN" altLang="en-US"/>
          </a:p>
        </p:txBody>
      </p:sp>
      <p:sp>
        <p:nvSpPr>
          <p:cNvPr id="6"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：可操作规格说明</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Rectangle 1"/>
          <p:cNvSpPr txBox="1">
            <a:spLocks noChangeArrowheads="1"/>
          </p:cNvSpPr>
          <p:nvPr/>
        </p:nvSpPr>
        <p:spPr bwMode="auto">
          <a:xfrm>
            <a:off x="302655" y="828588"/>
            <a:ext cx="4399503" cy="84718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(4)</a:t>
            </a:r>
            <a:r>
              <a:rPr lang="zh-CN" altLang="en-US" sz="4000" dirty="0" smtClean="0">
                <a:solidFill>
                  <a:srgbClr val="FF0000"/>
                </a:solidFill>
                <a:latin typeface="华文楷体" panose="02010600040101010101" pitchFamily="2" charset="-122"/>
                <a:ea typeface="华文楷体" panose="02010600040101010101" pitchFamily="2" charset="-122"/>
              </a:rPr>
              <a:t>可操作规格说明</a:t>
            </a:r>
            <a:endParaRPr lang="zh-CN" altLang="en-US" sz="4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385328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软件过程概述</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a:t>
            </a:fld>
            <a:endParaRPr lang="zh-CN" altLang="en-US"/>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body" idx="4294967295"/>
          </p:nvPr>
        </p:nvSpPr>
        <p:spPr>
          <a:xfrm>
            <a:off x="274293" y="1749251"/>
            <a:ext cx="11766620" cy="4424363"/>
          </a:xfrm>
        </p:spPr>
        <p:txBody>
          <a:bodyPr/>
          <a:lstStyle/>
          <a:p>
            <a:pPr marL="336550" indent="-33655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减少主要开发步骤</a:t>
            </a:r>
          </a:p>
          <a:p>
            <a:pPr marL="336550" indent="-33655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应用一系列的转换把需求规格说明变为一个可交付使用的系统</a:t>
            </a:r>
          </a:p>
          <a:p>
            <a:pPr marL="736600" lvl="1" indent="-27940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改变数据表示</a:t>
            </a:r>
          </a:p>
          <a:p>
            <a:pPr marL="736600" lvl="1" indent="-27940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选择算法</a:t>
            </a:r>
          </a:p>
          <a:p>
            <a:pPr marL="736600" lvl="1" indent="-27940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优化</a:t>
            </a:r>
          </a:p>
          <a:p>
            <a:pPr marL="736600" lvl="1" indent="-27940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编译</a:t>
            </a:r>
          </a:p>
          <a:p>
            <a:pPr marL="336550" indent="-33655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形式化开发记录</a:t>
            </a:r>
          </a:p>
          <a:p>
            <a:pPr marL="336550" indent="-336550">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形式化规格说明</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40</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：可操作规格说明</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1"/>
          <p:cNvSpPr txBox="1">
            <a:spLocks noChangeArrowheads="1"/>
          </p:cNvSpPr>
          <p:nvPr/>
        </p:nvSpPr>
        <p:spPr bwMode="auto">
          <a:xfrm>
            <a:off x="302655" y="828588"/>
            <a:ext cx="4399503" cy="847183"/>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(5)</a:t>
            </a:r>
            <a:r>
              <a:rPr lang="zh-CN" altLang="en-US" sz="4000" dirty="0" smtClean="0">
                <a:solidFill>
                  <a:srgbClr val="FF0000"/>
                </a:solidFill>
                <a:latin typeface="华文楷体" panose="02010600040101010101" pitchFamily="2" charset="-122"/>
                <a:ea typeface="华文楷体" panose="02010600040101010101" pitchFamily="2" charset="-122"/>
              </a:rPr>
              <a:t>可转换模型</a:t>
            </a:r>
            <a:endParaRPr lang="zh-CN" altLang="en-US" sz="4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7967217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46065" y="918672"/>
            <a:ext cx="6577733" cy="699114"/>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a:t>
            </a:r>
            <a:r>
              <a:rPr lang="en-US" altLang="zh-CN" sz="4000" dirty="0">
                <a:solidFill>
                  <a:srgbClr val="FF0000"/>
                </a:solidFill>
                <a:latin typeface="华文楷体" panose="02010600040101010101" pitchFamily="2" charset="-122"/>
                <a:ea typeface="华文楷体" panose="02010600040101010101" pitchFamily="2" charset="-122"/>
              </a:rPr>
              <a:t>6) </a:t>
            </a:r>
            <a:r>
              <a:rPr lang="zh-CN" altLang="en-US" sz="4000" dirty="0">
                <a:solidFill>
                  <a:srgbClr val="FF0000"/>
                </a:solidFill>
                <a:latin typeface="华文楷体" panose="02010600040101010101" pitchFamily="2" charset="-122"/>
                <a:ea typeface="华文楷体" panose="02010600040101010101" pitchFamily="2" charset="-122"/>
              </a:rPr>
              <a:t>阶段化开发</a:t>
            </a:r>
            <a:r>
              <a:rPr lang="zh-CN" altLang="en-US" sz="4000" dirty="0" smtClean="0">
                <a:solidFill>
                  <a:srgbClr val="FF0000"/>
                </a:solidFill>
                <a:latin typeface="华文楷体" panose="02010600040101010101" pitchFamily="2" charset="-122"/>
                <a:ea typeface="华文楷体" panose="02010600040101010101" pitchFamily="2" charset="-122"/>
              </a:rPr>
              <a:t>: 增量和迭代</a:t>
            </a:r>
          </a:p>
        </p:txBody>
      </p:sp>
      <p:sp>
        <p:nvSpPr>
          <p:cNvPr id="51203" name="Rectangle 2"/>
          <p:cNvSpPr>
            <a:spLocks noGrp="1" noChangeArrowheads="1"/>
          </p:cNvSpPr>
          <p:nvPr>
            <p:ph type="body" idx="4294967295"/>
          </p:nvPr>
        </p:nvSpPr>
        <p:spPr>
          <a:xfrm>
            <a:off x="460051" y="1700684"/>
            <a:ext cx="11745935" cy="4424363"/>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减少循环时间 </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系统一部分一部分地交付</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系统其他部分在开发时，客户能获得一部分功能</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两个系统功能可以并行</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产品系统 (发布</a:t>
            </a:r>
            <a:r>
              <a:rPr lang="zh-CN" altLang="en-US" i="1" dirty="0" smtClean="0">
                <a:latin typeface="华文楷体" panose="02010600040101010101" pitchFamily="2" charset="-122"/>
                <a:ea typeface="华文楷体" panose="02010600040101010101" pitchFamily="2" charset="-122"/>
              </a:rPr>
              <a:t>n</a:t>
            </a:r>
            <a:r>
              <a:rPr lang="zh-CN" altLang="en-US" dirty="0" smtClean="0">
                <a:latin typeface="华文楷体" panose="02010600040101010101" pitchFamily="2" charset="-122"/>
                <a:ea typeface="华文楷体" panose="02010600040101010101" pitchFamily="2" charset="-122"/>
              </a:rPr>
              <a:t>): 正在运行</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开发系统 (发布 </a:t>
            </a:r>
            <a:r>
              <a:rPr lang="zh-CN" altLang="en-US" i="1" dirty="0" smtClean="0">
                <a:latin typeface="华文楷体" panose="02010600040101010101" pitchFamily="2" charset="-122"/>
                <a:ea typeface="华文楷体" panose="02010600040101010101" pitchFamily="2" charset="-122"/>
              </a:rPr>
              <a:t>n+1</a:t>
            </a:r>
            <a:r>
              <a:rPr lang="zh-CN" altLang="en-US" dirty="0" smtClean="0">
                <a:latin typeface="华文楷体" panose="02010600040101010101" pitchFamily="2" charset="-122"/>
                <a:ea typeface="华文楷体" panose="02010600040101010101" pitchFamily="2" charset="-122"/>
              </a:rPr>
              <a:t>): 下一个版本</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41</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64797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36" y="1849734"/>
            <a:ext cx="7676103" cy="479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42</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(6) </a:t>
            </a:r>
            <a:r>
              <a:rPr lang="zh-CN" altLang="en-US" sz="4000" dirty="0" smtClean="0">
                <a:solidFill>
                  <a:srgbClr val="FF0000"/>
                </a:solidFill>
                <a:latin typeface="华文楷体" panose="02010600040101010101" pitchFamily="2" charset="-122"/>
                <a:ea typeface="华文楷体" panose="02010600040101010101" pitchFamily="2" charset="-122"/>
              </a:rPr>
              <a:t>阶段化开发: 增量和迭代</a:t>
            </a:r>
          </a:p>
        </p:txBody>
      </p:sp>
    </p:spTree>
    <p:extLst>
      <p:ext uri="{BB962C8B-B14F-4D97-AF65-F5344CB8AC3E}">
        <p14:creationId xmlns:p14="http://schemas.microsoft.com/office/powerpoint/2010/main" val="90222830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2133600" y="762001"/>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C00000"/>
                </a:solidFill>
                <a:latin typeface="宋体" panose="02010600030101010101" pitchFamily="2" charset="-122"/>
                <a:ea typeface="宋体" panose="02010600030101010101" pitchFamily="2" charset="-122"/>
              </a:rPr>
              <a:t>增量模型</a:t>
            </a:r>
          </a:p>
        </p:txBody>
      </p:sp>
      <p:grpSp>
        <p:nvGrpSpPr>
          <p:cNvPr id="53251" name="Group 133"/>
          <p:cNvGrpSpPr>
            <a:grpSpLocks/>
          </p:cNvGrpSpPr>
          <p:nvPr/>
        </p:nvGrpSpPr>
        <p:grpSpPr bwMode="auto">
          <a:xfrm>
            <a:off x="1738002" y="1366576"/>
            <a:ext cx="9174507" cy="5178512"/>
            <a:chOff x="96" y="847"/>
            <a:chExt cx="5568" cy="3185"/>
          </a:xfrm>
        </p:grpSpPr>
        <p:sp>
          <p:nvSpPr>
            <p:cNvPr id="53252" name="Line 60"/>
            <p:cNvSpPr>
              <a:spLocks noChangeShapeType="1"/>
            </p:cNvSpPr>
            <p:nvPr/>
          </p:nvSpPr>
          <p:spPr bwMode="auto">
            <a:xfrm flipV="1">
              <a:off x="96" y="847"/>
              <a:ext cx="0" cy="3168"/>
            </a:xfrm>
            <a:prstGeom prst="line">
              <a:avLst/>
            </a:prstGeom>
            <a:noFill/>
            <a:ln w="38100">
              <a:solidFill>
                <a:srgbClr val="FF0000"/>
              </a:solidFill>
              <a:round/>
              <a:headEnd/>
              <a:tailEnd type="none" w="lg"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3" name="Line 61"/>
            <p:cNvSpPr>
              <a:spLocks noChangeShapeType="1"/>
            </p:cNvSpPr>
            <p:nvPr/>
          </p:nvSpPr>
          <p:spPr bwMode="auto">
            <a:xfrm>
              <a:off x="96" y="4015"/>
              <a:ext cx="5472"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4" name="Oval 63"/>
            <p:cNvSpPr>
              <a:spLocks noChangeArrowheads="1"/>
            </p:cNvSpPr>
            <p:nvPr/>
          </p:nvSpPr>
          <p:spPr bwMode="auto">
            <a:xfrm>
              <a:off x="192" y="895"/>
              <a:ext cx="1968" cy="960"/>
            </a:xfrm>
            <a:prstGeom prst="ellipse">
              <a:avLst/>
            </a:prstGeom>
            <a:solidFill>
              <a:schemeClr val="accent1"/>
            </a:solidFill>
            <a:ln>
              <a:noFill/>
            </a:ln>
            <a:effectLst>
              <a:outerShdw dist="53882" dir="2700000" algn="ctr" rotWithShape="0">
                <a:schemeClr val="bg2"/>
              </a:outerShdw>
            </a:effectLst>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kumimoji="1" lang="zh-CN" altLang="zh-CN" sz="2400">
                <a:solidFill>
                  <a:srgbClr val="2E2EB6"/>
                </a:solidFill>
                <a:latin typeface="华文新魏" panose="02010800040101010101" pitchFamily="2" charset="-122"/>
                <a:ea typeface="华文新魏" panose="02010800040101010101" pitchFamily="2" charset="-122"/>
              </a:endParaRPr>
            </a:p>
          </p:txBody>
        </p:sp>
        <p:grpSp>
          <p:nvGrpSpPr>
            <p:cNvPr id="53255" name="Group 108"/>
            <p:cNvGrpSpPr>
              <a:grpSpLocks/>
            </p:cNvGrpSpPr>
            <p:nvPr/>
          </p:nvGrpSpPr>
          <p:grpSpPr bwMode="auto">
            <a:xfrm>
              <a:off x="384" y="1231"/>
              <a:ext cx="2976" cy="336"/>
              <a:chOff x="384" y="1231"/>
              <a:chExt cx="2976" cy="336"/>
            </a:xfrm>
          </p:grpSpPr>
          <p:sp>
            <p:nvSpPr>
              <p:cNvPr id="53289" name="Rectangle 65"/>
              <p:cNvSpPr>
                <a:spLocks noChangeArrowheads="1"/>
              </p:cNvSpPr>
              <p:nvPr/>
            </p:nvSpPr>
            <p:spPr bwMode="auto">
              <a:xfrm>
                <a:off x="384" y="1231"/>
                <a:ext cx="576" cy="336"/>
              </a:xfrm>
              <a:prstGeom prst="rect">
                <a:avLst/>
              </a:prstGeom>
              <a:solidFill>
                <a:schemeClr val="bg1"/>
              </a:solidFill>
              <a:ln w="38100" cmpd="dbl">
                <a:solidFill>
                  <a:srgbClr val="FF00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分析</a:t>
                </a:r>
              </a:p>
            </p:txBody>
          </p:sp>
          <p:sp>
            <p:nvSpPr>
              <p:cNvPr id="53290" name="Rectangle 66"/>
              <p:cNvSpPr>
                <a:spLocks noChangeArrowheads="1"/>
              </p:cNvSpPr>
              <p:nvPr/>
            </p:nvSpPr>
            <p:spPr bwMode="auto">
              <a:xfrm>
                <a:off x="1200" y="1231"/>
                <a:ext cx="576" cy="336"/>
              </a:xfrm>
              <a:prstGeom prst="rect">
                <a:avLst/>
              </a:prstGeom>
              <a:solidFill>
                <a:schemeClr val="bg1"/>
              </a:solidFill>
              <a:ln w="38100" cmpd="dbl">
                <a:solidFill>
                  <a:srgbClr val="0000FF"/>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设计</a:t>
                </a:r>
              </a:p>
            </p:txBody>
          </p:sp>
          <p:sp>
            <p:nvSpPr>
              <p:cNvPr id="53291" name="Rectangle 67"/>
              <p:cNvSpPr>
                <a:spLocks noChangeArrowheads="1"/>
              </p:cNvSpPr>
              <p:nvPr/>
            </p:nvSpPr>
            <p:spPr bwMode="auto">
              <a:xfrm>
                <a:off x="2064" y="1231"/>
                <a:ext cx="528" cy="336"/>
              </a:xfrm>
              <a:prstGeom prst="rect">
                <a:avLst/>
              </a:prstGeom>
              <a:solidFill>
                <a:schemeClr val="bg1"/>
              </a:solidFill>
              <a:ln w="38100" cmpd="dbl">
                <a:solidFill>
                  <a:srgbClr val="FF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编码</a:t>
                </a:r>
              </a:p>
            </p:txBody>
          </p:sp>
          <p:sp>
            <p:nvSpPr>
              <p:cNvPr id="53292" name="Rectangle 68"/>
              <p:cNvSpPr>
                <a:spLocks noChangeArrowheads="1"/>
              </p:cNvSpPr>
              <p:nvPr/>
            </p:nvSpPr>
            <p:spPr bwMode="auto">
              <a:xfrm>
                <a:off x="2832" y="1231"/>
                <a:ext cx="528" cy="336"/>
              </a:xfrm>
              <a:prstGeom prst="rect">
                <a:avLst/>
              </a:prstGeom>
              <a:solidFill>
                <a:schemeClr val="bg1"/>
              </a:solidFill>
              <a:ln w="38100" cmpd="dbl">
                <a:solidFill>
                  <a:srgbClr val="99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测试</a:t>
                </a:r>
              </a:p>
            </p:txBody>
          </p:sp>
          <p:sp>
            <p:nvSpPr>
              <p:cNvPr id="53293" name="Line 69"/>
              <p:cNvSpPr>
                <a:spLocks noChangeShapeType="1"/>
              </p:cNvSpPr>
              <p:nvPr/>
            </p:nvSpPr>
            <p:spPr bwMode="auto">
              <a:xfrm>
                <a:off x="960" y="1392"/>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4" name="Line 70"/>
              <p:cNvSpPr>
                <a:spLocks noChangeShapeType="1"/>
              </p:cNvSpPr>
              <p:nvPr/>
            </p:nvSpPr>
            <p:spPr bwMode="auto">
              <a:xfrm>
                <a:off x="1776" y="1423"/>
                <a:ext cx="28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5" name="Line 71"/>
              <p:cNvSpPr>
                <a:spLocks noChangeShapeType="1"/>
              </p:cNvSpPr>
              <p:nvPr/>
            </p:nvSpPr>
            <p:spPr bwMode="auto">
              <a:xfrm>
                <a:off x="2592" y="1423"/>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56" name="Text Box 96"/>
            <p:cNvSpPr txBox="1">
              <a:spLocks noChangeArrowheads="1"/>
            </p:cNvSpPr>
            <p:nvPr/>
          </p:nvSpPr>
          <p:spPr bwMode="auto">
            <a:xfrm>
              <a:off x="675" y="949"/>
              <a:ext cx="10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系统信息工程 </a:t>
              </a:r>
            </a:p>
          </p:txBody>
        </p:sp>
        <p:sp>
          <p:nvSpPr>
            <p:cNvPr id="53257" name="Text Box 98"/>
            <p:cNvSpPr txBox="1">
              <a:spLocks noChangeArrowheads="1"/>
            </p:cNvSpPr>
            <p:nvPr/>
          </p:nvSpPr>
          <p:spPr bwMode="auto">
            <a:xfrm>
              <a:off x="235" y="2005"/>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增量</a:t>
              </a:r>
              <a:r>
                <a:rPr kumimoji="1" lang="en-US" altLang="zh-CN" sz="1800" b="1">
                  <a:solidFill>
                    <a:srgbClr val="2E2EB6"/>
                  </a:solidFill>
                  <a:latin typeface="华文新魏" panose="02010800040101010101" pitchFamily="2" charset="-122"/>
                  <a:ea typeface="华文新魏" panose="02010800040101010101" pitchFamily="2" charset="-122"/>
                </a:rPr>
                <a:t>2</a:t>
              </a:r>
            </a:p>
          </p:txBody>
        </p:sp>
        <p:sp>
          <p:nvSpPr>
            <p:cNvPr id="53258" name="Text Box 99"/>
            <p:cNvSpPr txBox="1">
              <a:spLocks noChangeArrowheads="1"/>
            </p:cNvSpPr>
            <p:nvPr/>
          </p:nvSpPr>
          <p:spPr bwMode="auto">
            <a:xfrm>
              <a:off x="475" y="2725"/>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增量</a:t>
              </a:r>
              <a:r>
                <a:rPr kumimoji="1" lang="en-US" altLang="zh-CN" sz="1800" b="1">
                  <a:solidFill>
                    <a:srgbClr val="2E2EB6"/>
                  </a:solidFill>
                  <a:latin typeface="华文新魏" panose="02010800040101010101" pitchFamily="2" charset="-122"/>
                  <a:ea typeface="华文新魏" panose="02010800040101010101" pitchFamily="2" charset="-122"/>
                </a:rPr>
                <a:t>3</a:t>
              </a:r>
            </a:p>
          </p:txBody>
        </p:sp>
        <p:sp>
          <p:nvSpPr>
            <p:cNvPr id="53259" name="Text Box 100"/>
            <p:cNvSpPr txBox="1">
              <a:spLocks noChangeArrowheads="1"/>
            </p:cNvSpPr>
            <p:nvPr/>
          </p:nvSpPr>
          <p:spPr bwMode="auto">
            <a:xfrm>
              <a:off x="907" y="3397"/>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增量</a:t>
              </a:r>
              <a:r>
                <a:rPr kumimoji="1" lang="en-US" altLang="zh-CN" sz="1800" b="1">
                  <a:solidFill>
                    <a:srgbClr val="2E2EB6"/>
                  </a:solidFill>
                  <a:latin typeface="华文新魏" panose="02010800040101010101" pitchFamily="2" charset="-122"/>
                  <a:ea typeface="华文新魏" panose="02010800040101010101" pitchFamily="2" charset="-122"/>
                </a:rPr>
                <a:t>4</a:t>
              </a:r>
            </a:p>
          </p:txBody>
        </p:sp>
        <p:sp>
          <p:nvSpPr>
            <p:cNvPr id="53260" name="Text Box 101"/>
            <p:cNvSpPr txBox="1">
              <a:spLocks noChangeArrowheads="1"/>
            </p:cNvSpPr>
            <p:nvPr/>
          </p:nvSpPr>
          <p:spPr bwMode="auto">
            <a:xfrm>
              <a:off x="3600" y="1296"/>
              <a:ext cx="1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600" b="1">
                  <a:solidFill>
                    <a:srgbClr val="FC0128"/>
                  </a:solidFill>
                  <a:latin typeface="华文新魏" panose="02010800040101010101" pitchFamily="2" charset="-122"/>
                  <a:ea typeface="华文新魏" panose="02010800040101010101" pitchFamily="2" charset="-122"/>
                </a:rPr>
                <a:t>第</a:t>
              </a:r>
              <a:r>
                <a:rPr kumimoji="1" lang="en-US" altLang="zh-CN" sz="1600" b="1">
                  <a:solidFill>
                    <a:srgbClr val="FC0128"/>
                  </a:solidFill>
                  <a:latin typeface="华文新魏" panose="02010800040101010101" pitchFamily="2" charset="-122"/>
                  <a:ea typeface="华文新魏" panose="02010800040101010101" pitchFamily="2" charset="-122"/>
                </a:rPr>
                <a:t>1</a:t>
              </a:r>
              <a:r>
                <a:rPr kumimoji="1" lang="zh-CN" altLang="en-US" sz="1600" b="1">
                  <a:solidFill>
                    <a:srgbClr val="FC0128"/>
                  </a:solidFill>
                  <a:latin typeface="华文新魏" panose="02010800040101010101" pitchFamily="2" charset="-122"/>
                  <a:ea typeface="华文新魏" panose="02010800040101010101" pitchFamily="2" charset="-122"/>
                </a:rPr>
                <a:t>个增量的发布</a:t>
              </a:r>
            </a:p>
          </p:txBody>
        </p:sp>
        <p:sp>
          <p:nvSpPr>
            <p:cNvPr id="53261" name="Text Box 102"/>
            <p:cNvSpPr txBox="1">
              <a:spLocks noChangeArrowheads="1"/>
            </p:cNvSpPr>
            <p:nvPr/>
          </p:nvSpPr>
          <p:spPr bwMode="auto">
            <a:xfrm>
              <a:off x="3936" y="2064"/>
              <a:ext cx="1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600" b="1">
                  <a:solidFill>
                    <a:srgbClr val="FC0128"/>
                  </a:solidFill>
                  <a:latin typeface="华文新魏" panose="02010800040101010101" pitchFamily="2" charset="-122"/>
                  <a:ea typeface="华文新魏" panose="02010800040101010101" pitchFamily="2" charset="-122"/>
                </a:rPr>
                <a:t>第</a:t>
              </a:r>
              <a:r>
                <a:rPr kumimoji="1" lang="en-US" altLang="zh-CN" sz="1600" b="1">
                  <a:solidFill>
                    <a:srgbClr val="FC0128"/>
                  </a:solidFill>
                  <a:latin typeface="华文新魏" panose="02010800040101010101" pitchFamily="2" charset="-122"/>
                  <a:ea typeface="华文新魏" panose="02010800040101010101" pitchFamily="2" charset="-122"/>
                </a:rPr>
                <a:t>2</a:t>
              </a:r>
              <a:r>
                <a:rPr kumimoji="1" lang="zh-CN" altLang="en-US" sz="1600" b="1">
                  <a:solidFill>
                    <a:srgbClr val="FC0128"/>
                  </a:solidFill>
                  <a:latin typeface="华文新魏" panose="02010800040101010101" pitchFamily="2" charset="-122"/>
                  <a:ea typeface="华文新魏" panose="02010800040101010101" pitchFamily="2" charset="-122"/>
                </a:rPr>
                <a:t>个增量的发布</a:t>
              </a:r>
            </a:p>
          </p:txBody>
        </p:sp>
        <p:sp>
          <p:nvSpPr>
            <p:cNvPr id="53262" name="Text Box 103"/>
            <p:cNvSpPr txBox="1">
              <a:spLocks noChangeArrowheads="1"/>
            </p:cNvSpPr>
            <p:nvPr/>
          </p:nvSpPr>
          <p:spPr bwMode="auto">
            <a:xfrm>
              <a:off x="4272" y="2736"/>
              <a:ext cx="1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600" b="1">
                  <a:solidFill>
                    <a:srgbClr val="FC0128"/>
                  </a:solidFill>
                  <a:latin typeface="华文新魏" panose="02010800040101010101" pitchFamily="2" charset="-122"/>
                  <a:ea typeface="华文新魏" panose="02010800040101010101" pitchFamily="2" charset="-122"/>
                </a:rPr>
                <a:t>第</a:t>
              </a:r>
              <a:r>
                <a:rPr kumimoji="1" lang="en-US" altLang="zh-CN" sz="1600" b="1">
                  <a:solidFill>
                    <a:srgbClr val="FC0128"/>
                  </a:solidFill>
                  <a:latin typeface="华文新魏" panose="02010800040101010101" pitchFamily="2" charset="-122"/>
                  <a:ea typeface="华文新魏" panose="02010800040101010101" pitchFamily="2" charset="-122"/>
                </a:rPr>
                <a:t>3</a:t>
              </a:r>
              <a:r>
                <a:rPr kumimoji="1" lang="zh-CN" altLang="en-US" sz="1600" b="1">
                  <a:solidFill>
                    <a:srgbClr val="FC0128"/>
                  </a:solidFill>
                  <a:latin typeface="华文新魏" panose="02010800040101010101" pitchFamily="2" charset="-122"/>
                  <a:ea typeface="华文新魏" panose="02010800040101010101" pitchFamily="2" charset="-122"/>
                </a:rPr>
                <a:t>个增量的发布</a:t>
              </a:r>
            </a:p>
          </p:txBody>
        </p:sp>
        <p:sp>
          <p:nvSpPr>
            <p:cNvPr id="53263" name="Text Box 104"/>
            <p:cNvSpPr txBox="1">
              <a:spLocks noChangeArrowheads="1"/>
            </p:cNvSpPr>
            <p:nvPr/>
          </p:nvSpPr>
          <p:spPr bwMode="auto">
            <a:xfrm>
              <a:off x="4608" y="3360"/>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600" b="1">
                  <a:solidFill>
                    <a:srgbClr val="FC0128"/>
                  </a:solidFill>
                  <a:latin typeface="华文新魏" panose="02010800040101010101" pitchFamily="2" charset="-122"/>
                  <a:ea typeface="华文新魏" panose="02010800040101010101" pitchFamily="2" charset="-122"/>
                </a:rPr>
                <a:t>第</a:t>
              </a:r>
              <a:r>
                <a:rPr kumimoji="1" lang="en-US" altLang="zh-CN" sz="1600" b="1">
                  <a:solidFill>
                    <a:srgbClr val="FC0128"/>
                  </a:solidFill>
                  <a:latin typeface="华文新魏" panose="02010800040101010101" pitchFamily="2" charset="-122"/>
                  <a:ea typeface="华文新魏" panose="02010800040101010101" pitchFamily="2" charset="-122"/>
                </a:rPr>
                <a:t>4</a:t>
              </a:r>
              <a:r>
                <a:rPr kumimoji="1" lang="zh-CN" altLang="en-US" sz="1600" b="1">
                  <a:solidFill>
                    <a:srgbClr val="FC0128"/>
                  </a:solidFill>
                  <a:latin typeface="华文新魏" panose="02010800040101010101" pitchFamily="2" charset="-122"/>
                  <a:ea typeface="华文新魏" panose="02010800040101010101" pitchFamily="2" charset="-122"/>
                </a:rPr>
                <a:t>个增量</a:t>
              </a:r>
            </a:p>
            <a:p>
              <a:pPr>
                <a:spcBef>
                  <a:spcPct val="0"/>
                </a:spcBef>
                <a:buClrTx/>
                <a:buSzTx/>
                <a:buFontTx/>
                <a:buNone/>
              </a:pPr>
              <a:r>
                <a:rPr kumimoji="1" lang="zh-CN" altLang="en-US" sz="1600" b="1">
                  <a:solidFill>
                    <a:srgbClr val="FC0128"/>
                  </a:solidFill>
                  <a:latin typeface="华文新魏" panose="02010800040101010101" pitchFamily="2" charset="-122"/>
                  <a:ea typeface="华文新魏" panose="02010800040101010101" pitchFamily="2" charset="-122"/>
                </a:rPr>
                <a:t>的发布</a:t>
              </a:r>
            </a:p>
          </p:txBody>
        </p:sp>
        <p:sp>
          <p:nvSpPr>
            <p:cNvPr id="53264" name="Text Box 105"/>
            <p:cNvSpPr txBox="1">
              <a:spLocks noChangeArrowheads="1"/>
            </p:cNvSpPr>
            <p:nvPr/>
          </p:nvSpPr>
          <p:spPr bwMode="auto">
            <a:xfrm>
              <a:off x="2304" y="3782"/>
              <a:ext cx="10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en-US" altLang="zh-CN" sz="2000" b="1">
                  <a:solidFill>
                    <a:srgbClr val="2E2EB6"/>
                  </a:solidFill>
                  <a:latin typeface="华文新魏" panose="02010800040101010101" pitchFamily="2" charset="-122"/>
                  <a:ea typeface="华文新魏" panose="02010800040101010101" pitchFamily="2" charset="-122"/>
                </a:rPr>
                <a:t>calendar time</a:t>
              </a:r>
            </a:p>
          </p:txBody>
        </p:sp>
        <p:grpSp>
          <p:nvGrpSpPr>
            <p:cNvPr id="53265" name="Group 109"/>
            <p:cNvGrpSpPr>
              <a:grpSpLocks/>
            </p:cNvGrpSpPr>
            <p:nvPr/>
          </p:nvGrpSpPr>
          <p:grpSpPr bwMode="auto">
            <a:xfrm>
              <a:off x="768" y="1968"/>
              <a:ext cx="2976" cy="336"/>
              <a:chOff x="384" y="1231"/>
              <a:chExt cx="2976" cy="336"/>
            </a:xfrm>
          </p:grpSpPr>
          <p:sp>
            <p:nvSpPr>
              <p:cNvPr id="53282" name="Rectangle 110"/>
              <p:cNvSpPr>
                <a:spLocks noChangeArrowheads="1"/>
              </p:cNvSpPr>
              <p:nvPr/>
            </p:nvSpPr>
            <p:spPr bwMode="auto">
              <a:xfrm>
                <a:off x="384" y="1231"/>
                <a:ext cx="576" cy="336"/>
              </a:xfrm>
              <a:prstGeom prst="rect">
                <a:avLst/>
              </a:prstGeom>
              <a:solidFill>
                <a:schemeClr val="bg1"/>
              </a:solidFill>
              <a:ln w="38100" cmpd="dbl">
                <a:solidFill>
                  <a:srgbClr val="FF00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分析</a:t>
                </a:r>
              </a:p>
            </p:txBody>
          </p:sp>
          <p:sp>
            <p:nvSpPr>
              <p:cNvPr id="53283" name="Rectangle 111"/>
              <p:cNvSpPr>
                <a:spLocks noChangeArrowheads="1"/>
              </p:cNvSpPr>
              <p:nvPr/>
            </p:nvSpPr>
            <p:spPr bwMode="auto">
              <a:xfrm>
                <a:off x="1200" y="1231"/>
                <a:ext cx="576" cy="336"/>
              </a:xfrm>
              <a:prstGeom prst="rect">
                <a:avLst/>
              </a:prstGeom>
              <a:solidFill>
                <a:schemeClr val="bg1"/>
              </a:solidFill>
              <a:ln w="38100" cmpd="dbl">
                <a:solidFill>
                  <a:srgbClr val="0000FF"/>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设计</a:t>
                </a:r>
              </a:p>
            </p:txBody>
          </p:sp>
          <p:sp>
            <p:nvSpPr>
              <p:cNvPr id="53284" name="Rectangle 112"/>
              <p:cNvSpPr>
                <a:spLocks noChangeArrowheads="1"/>
              </p:cNvSpPr>
              <p:nvPr/>
            </p:nvSpPr>
            <p:spPr bwMode="auto">
              <a:xfrm>
                <a:off x="2064" y="1231"/>
                <a:ext cx="528" cy="336"/>
              </a:xfrm>
              <a:prstGeom prst="rect">
                <a:avLst/>
              </a:prstGeom>
              <a:solidFill>
                <a:schemeClr val="bg1"/>
              </a:solidFill>
              <a:ln w="38100" cmpd="dbl">
                <a:solidFill>
                  <a:srgbClr val="FF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编码</a:t>
                </a:r>
              </a:p>
            </p:txBody>
          </p:sp>
          <p:sp>
            <p:nvSpPr>
              <p:cNvPr id="53285" name="Rectangle 113"/>
              <p:cNvSpPr>
                <a:spLocks noChangeArrowheads="1"/>
              </p:cNvSpPr>
              <p:nvPr/>
            </p:nvSpPr>
            <p:spPr bwMode="auto">
              <a:xfrm>
                <a:off x="2832" y="1231"/>
                <a:ext cx="528" cy="336"/>
              </a:xfrm>
              <a:prstGeom prst="rect">
                <a:avLst/>
              </a:prstGeom>
              <a:solidFill>
                <a:schemeClr val="bg1"/>
              </a:solidFill>
              <a:ln w="38100" cmpd="dbl">
                <a:solidFill>
                  <a:srgbClr val="99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测试</a:t>
                </a:r>
              </a:p>
            </p:txBody>
          </p:sp>
          <p:sp>
            <p:nvSpPr>
              <p:cNvPr id="53286" name="Line 114"/>
              <p:cNvSpPr>
                <a:spLocks noChangeShapeType="1"/>
              </p:cNvSpPr>
              <p:nvPr/>
            </p:nvSpPr>
            <p:spPr bwMode="auto">
              <a:xfrm>
                <a:off x="960" y="1392"/>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7" name="Line 115"/>
              <p:cNvSpPr>
                <a:spLocks noChangeShapeType="1"/>
              </p:cNvSpPr>
              <p:nvPr/>
            </p:nvSpPr>
            <p:spPr bwMode="auto">
              <a:xfrm>
                <a:off x="1776" y="1423"/>
                <a:ext cx="28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8" name="Line 116"/>
              <p:cNvSpPr>
                <a:spLocks noChangeShapeType="1"/>
              </p:cNvSpPr>
              <p:nvPr/>
            </p:nvSpPr>
            <p:spPr bwMode="auto">
              <a:xfrm>
                <a:off x="2592" y="1423"/>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66" name="Group 117"/>
            <p:cNvGrpSpPr>
              <a:grpSpLocks/>
            </p:cNvGrpSpPr>
            <p:nvPr/>
          </p:nvGrpSpPr>
          <p:grpSpPr bwMode="auto">
            <a:xfrm>
              <a:off x="1056" y="2688"/>
              <a:ext cx="2976" cy="336"/>
              <a:chOff x="384" y="1231"/>
              <a:chExt cx="2976" cy="336"/>
            </a:xfrm>
          </p:grpSpPr>
          <p:sp>
            <p:nvSpPr>
              <p:cNvPr id="53275" name="Rectangle 118"/>
              <p:cNvSpPr>
                <a:spLocks noChangeArrowheads="1"/>
              </p:cNvSpPr>
              <p:nvPr/>
            </p:nvSpPr>
            <p:spPr bwMode="auto">
              <a:xfrm>
                <a:off x="384" y="1231"/>
                <a:ext cx="576" cy="336"/>
              </a:xfrm>
              <a:prstGeom prst="rect">
                <a:avLst/>
              </a:prstGeom>
              <a:solidFill>
                <a:schemeClr val="bg1"/>
              </a:solidFill>
              <a:ln w="38100" cmpd="dbl">
                <a:solidFill>
                  <a:srgbClr val="FF00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分析</a:t>
                </a:r>
              </a:p>
            </p:txBody>
          </p:sp>
          <p:sp>
            <p:nvSpPr>
              <p:cNvPr id="53276" name="Rectangle 119"/>
              <p:cNvSpPr>
                <a:spLocks noChangeArrowheads="1"/>
              </p:cNvSpPr>
              <p:nvPr/>
            </p:nvSpPr>
            <p:spPr bwMode="auto">
              <a:xfrm>
                <a:off x="1200" y="1231"/>
                <a:ext cx="576" cy="336"/>
              </a:xfrm>
              <a:prstGeom prst="rect">
                <a:avLst/>
              </a:prstGeom>
              <a:solidFill>
                <a:schemeClr val="bg1"/>
              </a:solidFill>
              <a:ln w="38100" cmpd="dbl">
                <a:solidFill>
                  <a:srgbClr val="0000FF"/>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设计</a:t>
                </a:r>
              </a:p>
            </p:txBody>
          </p:sp>
          <p:sp>
            <p:nvSpPr>
              <p:cNvPr id="53277" name="Rectangle 120"/>
              <p:cNvSpPr>
                <a:spLocks noChangeArrowheads="1"/>
              </p:cNvSpPr>
              <p:nvPr/>
            </p:nvSpPr>
            <p:spPr bwMode="auto">
              <a:xfrm>
                <a:off x="2064" y="1231"/>
                <a:ext cx="528" cy="336"/>
              </a:xfrm>
              <a:prstGeom prst="rect">
                <a:avLst/>
              </a:prstGeom>
              <a:solidFill>
                <a:schemeClr val="bg1"/>
              </a:solidFill>
              <a:ln w="38100" cmpd="dbl">
                <a:solidFill>
                  <a:srgbClr val="FF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编码</a:t>
                </a:r>
              </a:p>
            </p:txBody>
          </p:sp>
          <p:sp>
            <p:nvSpPr>
              <p:cNvPr id="53278" name="Rectangle 121"/>
              <p:cNvSpPr>
                <a:spLocks noChangeArrowheads="1"/>
              </p:cNvSpPr>
              <p:nvPr/>
            </p:nvSpPr>
            <p:spPr bwMode="auto">
              <a:xfrm>
                <a:off x="2832" y="1231"/>
                <a:ext cx="528" cy="336"/>
              </a:xfrm>
              <a:prstGeom prst="rect">
                <a:avLst/>
              </a:prstGeom>
              <a:solidFill>
                <a:schemeClr val="bg1"/>
              </a:solidFill>
              <a:ln w="38100" cmpd="dbl">
                <a:solidFill>
                  <a:srgbClr val="99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测试</a:t>
                </a:r>
              </a:p>
            </p:txBody>
          </p:sp>
          <p:sp>
            <p:nvSpPr>
              <p:cNvPr id="53279" name="Line 122"/>
              <p:cNvSpPr>
                <a:spLocks noChangeShapeType="1"/>
              </p:cNvSpPr>
              <p:nvPr/>
            </p:nvSpPr>
            <p:spPr bwMode="auto">
              <a:xfrm>
                <a:off x="960" y="1392"/>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Line 123"/>
              <p:cNvSpPr>
                <a:spLocks noChangeShapeType="1"/>
              </p:cNvSpPr>
              <p:nvPr/>
            </p:nvSpPr>
            <p:spPr bwMode="auto">
              <a:xfrm>
                <a:off x="1776" y="1423"/>
                <a:ext cx="28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1" name="Line 124"/>
              <p:cNvSpPr>
                <a:spLocks noChangeShapeType="1"/>
              </p:cNvSpPr>
              <p:nvPr/>
            </p:nvSpPr>
            <p:spPr bwMode="auto">
              <a:xfrm>
                <a:off x="2592" y="1423"/>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67" name="Group 125"/>
            <p:cNvGrpSpPr>
              <a:grpSpLocks/>
            </p:cNvGrpSpPr>
            <p:nvPr/>
          </p:nvGrpSpPr>
          <p:grpSpPr bwMode="auto">
            <a:xfrm>
              <a:off x="1488" y="3360"/>
              <a:ext cx="2976" cy="336"/>
              <a:chOff x="384" y="1231"/>
              <a:chExt cx="2976" cy="336"/>
            </a:xfrm>
          </p:grpSpPr>
          <p:sp>
            <p:nvSpPr>
              <p:cNvPr id="53268" name="Rectangle 126"/>
              <p:cNvSpPr>
                <a:spLocks noChangeArrowheads="1"/>
              </p:cNvSpPr>
              <p:nvPr/>
            </p:nvSpPr>
            <p:spPr bwMode="auto">
              <a:xfrm>
                <a:off x="384" y="1231"/>
                <a:ext cx="576" cy="336"/>
              </a:xfrm>
              <a:prstGeom prst="rect">
                <a:avLst/>
              </a:prstGeom>
              <a:solidFill>
                <a:schemeClr val="bg1"/>
              </a:solidFill>
              <a:ln w="38100" cmpd="dbl">
                <a:solidFill>
                  <a:srgbClr val="FF00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分析</a:t>
                </a:r>
              </a:p>
            </p:txBody>
          </p:sp>
          <p:sp>
            <p:nvSpPr>
              <p:cNvPr id="53269" name="Rectangle 127"/>
              <p:cNvSpPr>
                <a:spLocks noChangeArrowheads="1"/>
              </p:cNvSpPr>
              <p:nvPr/>
            </p:nvSpPr>
            <p:spPr bwMode="auto">
              <a:xfrm>
                <a:off x="1200" y="1231"/>
                <a:ext cx="576" cy="336"/>
              </a:xfrm>
              <a:prstGeom prst="rect">
                <a:avLst/>
              </a:prstGeom>
              <a:solidFill>
                <a:schemeClr val="bg1"/>
              </a:solidFill>
              <a:ln w="38100" cmpd="dbl">
                <a:solidFill>
                  <a:srgbClr val="0000FF"/>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设计</a:t>
                </a:r>
              </a:p>
            </p:txBody>
          </p:sp>
          <p:sp>
            <p:nvSpPr>
              <p:cNvPr id="53270" name="Rectangle 128"/>
              <p:cNvSpPr>
                <a:spLocks noChangeArrowheads="1"/>
              </p:cNvSpPr>
              <p:nvPr/>
            </p:nvSpPr>
            <p:spPr bwMode="auto">
              <a:xfrm>
                <a:off x="2064" y="1231"/>
                <a:ext cx="528" cy="336"/>
              </a:xfrm>
              <a:prstGeom prst="rect">
                <a:avLst/>
              </a:prstGeom>
              <a:solidFill>
                <a:schemeClr val="bg1"/>
              </a:solidFill>
              <a:ln w="38100" cmpd="dbl">
                <a:solidFill>
                  <a:srgbClr val="FF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编码</a:t>
                </a:r>
              </a:p>
            </p:txBody>
          </p:sp>
          <p:sp>
            <p:nvSpPr>
              <p:cNvPr id="53271" name="Rectangle 129"/>
              <p:cNvSpPr>
                <a:spLocks noChangeArrowheads="1"/>
              </p:cNvSpPr>
              <p:nvPr/>
            </p:nvSpPr>
            <p:spPr bwMode="auto">
              <a:xfrm>
                <a:off x="2832" y="1231"/>
                <a:ext cx="528" cy="336"/>
              </a:xfrm>
              <a:prstGeom prst="rect">
                <a:avLst/>
              </a:prstGeom>
              <a:solidFill>
                <a:schemeClr val="bg1"/>
              </a:solidFill>
              <a:ln w="38100" cmpd="dbl">
                <a:solidFill>
                  <a:srgbClr val="99CC00"/>
                </a:solidFill>
                <a:miter lim="800000"/>
                <a:headEnd/>
                <a:tailEnd/>
              </a:ln>
              <a:effectLst>
                <a:outerShdw dist="63500" dir="2212194"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2E2EB6"/>
                    </a:solidFill>
                    <a:latin typeface="华文新魏" panose="02010800040101010101" pitchFamily="2" charset="-122"/>
                    <a:ea typeface="华文新魏" panose="02010800040101010101" pitchFamily="2" charset="-122"/>
                  </a:rPr>
                  <a:t>测试</a:t>
                </a:r>
              </a:p>
            </p:txBody>
          </p:sp>
          <p:sp>
            <p:nvSpPr>
              <p:cNvPr id="53272" name="Line 130"/>
              <p:cNvSpPr>
                <a:spLocks noChangeShapeType="1"/>
              </p:cNvSpPr>
              <p:nvPr/>
            </p:nvSpPr>
            <p:spPr bwMode="auto">
              <a:xfrm>
                <a:off x="960" y="1392"/>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131"/>
              <p:cNvSpPr>
                <a:spLocks noChangeShapeType="1"/>
              </p:cNvSpPr>
              <p:nvPr/>
            </p:nvSpPr>
            <p:spPr bwMode="auto">
              <a:xfrm>
                <a:off x="1776" y="1423"/>
                <a:ext cx="288"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Line 132"/>
              <p:cNvSpPr>
                <a:spLocks noChangeShapeType="1"/>
              </p:cNvSpPr>
              <p:nvPr/>
            </p:nvSpPr>
            <p:spPr bwMode="auto">
              <a:xfrm>
                <a:off x="2592" y="1423"/>
                <a:ext cx="240" cy="0"/>
              </a:xfrm>
              <a:prstGeom prst="line">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 name="灯片编号占位符 1"/>
          <p:cNvSpPr>
            <a:spLocks noGrp="1"/>
          </p:cNvSpPr>
          <p:nvPr>
            <p:ph type="sldNum" sz="quarter" idx="12"/>
          </p:nvPr>
        </p:nvSpPr>
        <p:spPr/>
        <p:txBody>
          <a:bodyPr/>
          <a:lstStyle/>
          <a:p>
            <a:fld id="{219FBB08-465D-48F3-8C58-864F35092011}" type="slidenum">
              <a:rPr lang="zh-CN" altLang="en-US" smtClean="0"/>
              <a:t>43</a:t>
            </a:fld>
            <a:endParaRPr lang="zh-CN" altLang="en-US"/>
          </a:p>
        </p:txBody>
      </p:sp>
      <p:sp>
        <p:nvSpPr>
          <p:cNvPr id="49"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648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body" idx="4294967295"/>
          </p:nvPr>
        </p:nvSpPr>
        <p:spPr>
          <a:xfrm>
            <a:off x="505405" y="1679575"/>
            <a:ext cx="11304396" cy="4676775"/>
          </a:xfrm>
        </p:spPr>
        <p:txBody>
          <a:bodyPr/>
          <a:lstStyle/>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a:latin typeface="华文楷体" panose="02010600040101010101" pitchFamily="2" charset="-122"/>
                <a:ea typeface="华文楷体" panose="02010600040101010101" pitchFamily="2" charset="-122"/>
              </a:rPr>
              <a:t>增量开发:</a:t>
            </a:r>
            <a:r>
              <a:rPr lang="zh-CN" altLang="en-US" dirty="0">
                <a:latin typeface="华文楷体" panose="02010600040101010101" pitchFamily="2" charset="-122"/>
                <a:ea typeface="华文楷体" panose="02010600040101010101" pitchFamily="2" charset="-122"/>
              </a:rPr>
              <a:t> 先定义一个小的功能子系统，再在每个新的发布中增加新功能</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a:latin typeface="华文楷体" panose="02010600040101010101" pitchFamily="2" charset="-122"/>
                <a:ea typeface="华文楷体" panose="02010600040101010101" pitchFamily="2" charset="-122"/>
              </a:rPr>
              <a:t>迭代开发</a:t>
            </a:r>
            <a:r>
              <a:rPr lang="zh-CN" altLang="en-US" dirty="0">
                <a:latin typeface="华文楷体" panose="02010600040101010101" pitchFamily="2" charset="-122"/>
                <a:ea typeface="华文楷体" panose="02010600040101010101" pitchFamily="2" charset="-122"/>
              </a:rPr>
              <a:t>: 一开始就提交完整的系统，再在每一个新的发布中改变每个子系统的功能</a:t>
            </a:r>
          </a:p>
        </p:txBody>
      </p:sp>
      <p:pic>
        <p:nvPicPr>
          <p:cNvPr id="5427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398" y="3576331"/>
            <a:ext cx="56388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44</a:t>
            </a:fld>
            <a:endParaRPr lang="zh-CN" altLang="en-US"/>
          </a:p>
        </p:txBody>
      </p:sp>
      <p:sp>
        <p:nvSpPr>
          <p:cNvPr id="6"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(6) </a:t>
            </a:r>
            <a:r>
              <a:rPr lang="zh-CN" altLang="en-US" sz="4000" dirty="0" smtClean="0">
                <a:solidFill>
                  <a:srgbClr val="FF0000"/>
                </a:solidFill>
                <a:latin typeface="华文楷体" panose="02010600040101010101" pitchFamily="2" charset="-122"/>
                <a:ea typeface="华文楷体" panose="02010600040101010101" pitchFamily="2" charset="-122"/>
              </a:rPr>
              <a:t>阶段化开发: 增量和迭代</a:t>
            </a:r>
          </a:p>
        </p:txBody>
      </p:sp>
    </p:spTree>
    <p:extLst>
      <p:ext uri="{BB962C8B-B14F-4D97-AF65-F5344CB8AC3E}">
        <p14:creationId xmlns:p14="http://schemas.microsoft.com/office/powerpoint/2010/main" val="104298543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body" idx="4294967295"/>
          </p:nvPr>
        </p:nvSpPr>
        <p:spPr>
          <a:xfrm>
            <a:off x="446066" y="1256045"/>
            <a:ext cx="11089442" cy="4773282"/>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阶段化开发的设计基于以下原因</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即使缺少某些功能，也可以在早期的发布中就可以开始进行培训</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可以及早为那些以前从未提供的功能开拓市场</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经常性的发布可以使开发人员全面、快速修复这些问题</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开发团队将重点放在不同的专业领域技术上</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45</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399581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body" idx="4294967295"/>
          </p:nvPr>
        </p:nvSpPr>
        <p:spPr>
          <a:xfrm>
            <a:off x="522514" y="1707870"/>
            <a:ext cx="11134593" cy="4676775"/>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Boehm (1988)提出</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结合开发活动和风险管理，以将风险减到最小并加以控制</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该模型的每个迭代围绕四个主要的活动</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计划</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确定目标、可选方案、约束</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评估可选方案和风险</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开发和测试</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46</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(7) </a:t>
            </a:r>
            <a:r>
              <a:rPr lang="zh-CN" altLang="en-US" sz="4000" dirty="0" smtClean="0">
                <a:solidFill>
                  <a:srgbClr val="FF0000"/>
                </a:solidFill>
                <a:latin typeface="华文楷体" panose="02010600040101010101" pitchFamily="2" charset="-122"/>
                <a:ea typeface="华文楷体" panose="02010600040101010101" pitchFamily="2" charset="-122"/>
              </a:rPr>
              <a:t>螺旋模型</a:t>
            </a:r>
          </a:p>
        </p:txBody>
      </p:sp>
    </p:spTree>
    <p:extLst>
      <p:ext uri="{BB962C8B-B14F-4D97-AF65-F5344CB8AC3E}">
        <p14:creationId xmlns:p14="http://schemas.microsoft.com/office/powerpoint/2010/main" val="332901279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7" name="Group 55"/>
          <p:cNvGrpSpPr>
            <a:grpSpLocks/>
          </p:cNvGrpSpPr>
          <p:nvPr/>
        </p:nvGrpSpPr>
        <p:grpSpPr bwMode="auto">
          <a:xfrm>
            <a:off x="1828800" y="1229179"/>
            <a:ext cx="9525000" cy="5127171"/>
            <a:chOff x="144" y="1056"/>
            <a:chExt cx="5568" cy="3120"/>
          </a:xfrm>
        </p:grpSpPr>
        <p:sp>
          <p:nvSpPr>
            <p:cNvPr id="57348" name="Line 3"/>
            <p:cNvSpPr>
              <a:spLocks noChangeShapeType="1"/>
            </p:cNvSpPr>
            <p:nvPr/>
          </p:nvSpPr>
          <p:spPr bwMode="auto">
            <a:xfrm>
              <a:off x="1296" y="2448"/>
              <a:ext cx="441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49" name="Line 4"/>
            <p:cNvSpPr>
              <a:spLocks noChangeShapeType="1"/>
            </p:cNvSpPr>
            <p:nvPr/>
          </p:nvSpPr>
          <p:spPr bwMode="auto">
            <a:xfrm>
              <a:off x="2784" y="1056"/>
              <a:ext cx="2112" cy="3024"/>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0" name="Rectangle 16"/>
            <p:cNvSpPr>
              <a:spLocks noChangeArrowheads="1"/>
            </p:cNvSpPr>
            <p:nvPr/>
          </p:nvSpPr>
          <p:spPr bwMode="auto">
            <a:xfrm>
              <a:off x="4368" y="1872"/>
              <a:ext cx="10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chemeClr val="accent1"/>
                  </a:solidFill>
                  <a:latin typeface="黑体" panose="02010609060101010101" pitchFamily="49" charset="-122"/>
                  <a:ea typeface="黑体" panose="02010609060101010101" pitchFamily="49" charset="-122"/>
                </a:rPr>
                <a:t>风险分析</a:t>
              </a:r>
              <a:endParaRPr kumimoji="1" lang="zh-CN" altLang="en-US" sz="1800" b="1">
                <a:solidFill>
                  <a:schemeClr val="accent1"/>
                </a:solidFill>
                <a:latin typeface="黑体" panose="02010609060101010101" pitchFamily="49" charset="-122"/>
                <a:ea typeface="黑体" panose="02010609060101010101" pitchFamily="49" charset="-122"/>
              </a:endParaRPr>
            </a:p>
          </p:txBody>
        </p:sp>
        <p:sp>
          <p:nvSpPr>
            <p:cNvPr id="57351" name="Rectangle 17"/>
            <p:cNvSpPr>
              <a:spLocks noChangeArrowheads="1"/>
            </p:cNvSpPr>
            <p:nvPr/>
          </p:nvSpPr>
          <p:spPr bwMode="auto">
            <a:xfrm>
              <a:off x="4416" y="28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rgbClr val="FC0128"/>
                  </a:solidFill>
                  <a:latin typeface="黑体" panose="02010609060101010101" pitchFamily="49" charset="-122"/>
                  <a:ea typeface="黑体" panose="02010609060101010101" pitchFamily="49" charset="-122"/>
                </a:rPr>
                <a:t>工程实施</a:t>
              </a:r>
            </a:p>
          </p:txBody>
        </p:sp>
        <p:sp>
          <p:nvSpPr>
            <p:cNvPr id="57352" name="Rectangle 18"/>
            <p:cNvSpPr>
              <a:spLocks noChangeArrowheads="1"/>
            </p:cNvSpPr>
            <p:nvPr/>
          </p:nvSpPr>
          <p:spPr bwMode="auto">
            <a:xfrm>
              <a:off x="1872" y="1632"/>
              <a:ext cx="1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rgbClr val="FC0128"/>
                  </a:solidFill>
                  <a:latin typeface="黑体" panose="02010609060101010101" pitchFamily="49" charset="-122"/>
                  <a:ea typeface="黑体" panose="02010609060101010101" pitchFamily="49" charset="-122"/>
                </a:rPr>
                <a:t>用户通信</a:t>
              </a:r>
            </a:p>
          </p:txBody>
        </p:sp>
        <p:sp>
          <p:nvSpPr>
            <p:cNvPr id="57353" name="Rectangle 19"/>
            <p:cNvSpPr>
              <a:spLocks noChangeArrowheads="1"/>
            </p:cNvSpPr>
            <p:nvPr/>
          </p:nvSpPr>
          <p:spPr bwMode="auto">
            <a:xfrm>
              <a:off x="1776" y="2928"/>
              <a:ext cx="9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chemeClr val="accent1"/>
                  </a:solidFill>
                  <a:latin typeface="黑体" panose="02010609060101010101" pitchFamily="49" charset="-122"/>
                  <a:ea typeface="黑体" panose="02010609060101010101" pitchFamily="49" charset="-122"/>
                </a:rPr>
                <a:t>用户评估</a:t>
              </a:r>
            </a:p>
          </p:txBody>
        </p:sp>
        <p:grpSp>
          <p:nvGrpSpPr>
            <p:cNvPr id="57354" name="Group 50"/>
            <p:cNvGrpSpPr>
              <a:grpSpLocks/>
            </p:cNvGrpSpPr>
            <p:nvPr/>
          </p:nvGrpSpPr>
          <p:grpSpPr bwMode="auto">
            <a:xfrm>
              <a:off x="158" y="2960"/>
              <a:ext cx="1302" cy="250"/>
              <a:chOff x="158" y="2960"/>
              <a:chExt cx="1302" cy="250"/>
            </a:xfrm>
          </p:grpSpPr>
          <p:sp>
            <p:nvSpPr>
              <p:cNvPr id="57398" name="Rectangle 29"/>
              <p:cNvSpPr>
                <a:spLocks noChangeArrowheads="1"/>
              </p:cNvSpPr>
              <p:nvPr/>
            </p:nvSpPr>
            <p:spPr bwMode="auto">
              <a:xfrm>
                <a:off x="158" y="2987"/>
                <a:ext cx="178" cy="182"/>
              </a:xfrm>
              <a:prstGeom prst="rect">
                <a:avLst/>
              </a:prstGeom>
              <a:solidFill>
                <a:srgbClr val="E50BDB"/>
              </a:solidFill>
              <a:ln w="9525">
                <a:miter lim="800000"/>
                <a:headEnd/>
                <a:tailEnd/>
              </a:ln>
              <a:scene3d>
                <a:camera prst="legacyObliqueTopLeft"/>
                <a:lightRig rig="legacyFlat3" dir="t"/>
              </a:scene3d>
              <a:sp3d extrusionH="277800" prstMaterial="legacyMatte">
                <a:bevelT w="13500" h="13500" prst="angle"/>
                <a:bevelB w="13500" h="13500" prst="angle"/>
                <a:extrusionClr>
                  <a:srgbClr val="E50BDB"/>
                </a:extrusionClr>
                <a:contourClr>
                  <a:srgbClr val="E50BDB"/>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99" name="Rectangle 33"/>
              <p:cNvSpPr>
                <a:spLocks noChangeArrowheads="1"/>
              </p:cNvSpPr>
              <p:nvPr/>
            </p:nvSpPr>
            <p:spPr bwMode="auto">
              <a:xfrm>
                <a:off x="384" y="2960"/>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E50BDB"/>
                    </a:solidFill>
                    <a:latin typeface="Times New Roman" panose="02020603050405020304" pitchFamily="18" charset="0"/>
                    <a:ea typeface="华文新魏" panose="02010800040101010101" pitchFamily="2" charset="-122"/>
                  </a:rPr>
                  <a:t>产品维护项目</a:t>
                </a:r>
                <a:endParaRPr kumimoji="1" lang="zh-CN" altLang="en-US" sz="2000" b="1">
                  <a:solidFill>
                    <a:srgbClr val="E50BDB"/>
                  </a:solidFill>
                  <a:latin typeface="宋体" panose="02010600030101010101" pitchFamily="2" charset="-122"/>
                  <a:ea typeface="华文新魏" panose="02010800040101010101" pitchFamily="2" charset="-122"/>
                </a:endParaRPr>
              </a:p>
            </p:txBody>
          </p:sp>
        </p:grpSp>
        <p:grpSp>
          <p:nvGrpSpPr>
            <p:cNvPr id="57355" name="Group 49"/>
            <p:cNvGrpSpPr>
              <a:grpSpLocks/>
            </p:cNvGrpSpPr>
            <p:nvPr/>
          </p:nvGrpSpPr>
          <p:grpSpPr bwMode="auto">
            <a:xfrm>
              <a:off x="158" y="3277"/>
              <a:ext cx="1302" cy="250"/>
              <a:chOff x="158" y="3277"/>
              <a:chExt cx="1302" cy="250"/>
            </a:xfrm>
          </p:grpSpPr>
          <p:sp>
            <p:nvSpPr>
              <p:cNvPr id="57396" name="Rectangle 30"/>
              <p:cNvSpPr>
                <a:spLocks noChangeArrowheads="1"/>
              </p:cNvSpPr>
              <p:nvPr/>
            </p:nvSpPr>
            <p:spPr bwMode="auto">
              <a:xfrm>
                <a:off x="158" y="3305"/>
                <a:ext cx="178" cy="181"/>
              </a:xfrm>
              <a:prstGeom prst="rect">
                <a:avLst/>
              </a:prstGeom>
              <a:solidFill>
                <a:srgbClr val="000000"/>
              </a:solidFill>
              <a:ln w="9525">
                <a:miter lim="800000"/>
                <a:headEnd/>
                <a:tailEnd/>
              </a:ln>
              <a:scene3d>
                <a:camera prst="legacyObliqueTopLeft"/>
                <a:lightRig rig="legacyFlat3" dir="t"/>
              </a:scene3d>
              <a:sp3d extrusionH="277800" prstMaterial="legacyMatte">
                <a:bevelT w="13500" h="13500" prst="angle"/>
                <a:bevelB w="13500" h="13500" prst="angle"/>
                <a:extrusionClr>
                  <a:srgbClr val="000000"/>
                </a:extrusionClr>
                <a:contourClr>
                  <a:srgbClr val="00000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97" name="Rectangle 34"/>
              <p:cNvSpPr>
                <a:spLocks noChangeArrowheads="1"/>
              </p:cNvSpPr>
              <p:nvPr/>
            </p:nvSpPr>
            <p:spPr bwMode="auto">
              <a:xfrm>
                <a:off x="384" y="3277"/>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chemeClr val="bg1"/>
                    </a:solidFill>
                    <a:latin typeface="Times New Roman" panose="02020603050405020304" pitchFamily="18" charset="0"/>
                    <a:ea typeface="华文新魏" panose="02010800040101010101" pitchFamily="2" charset="-122"/>
                  </a:rPr>
                  <a:t>产品增强项目</a:t>
                </a:r>
              </a:p>
            </p:txBody>
          </p:sp>
        </p:grpSp>
        <p:grpSp>
          <p:nvGrpSpPr>
            <p:cNvPr id="57356" name="Group 48"/>
            <p:cNvGrpSpPr>
              <a:grpSpLocks/>
            </p:cNvGrpSpPr>
            <p:nvPr/>
          </p:nvGrpSpPr>
          <p:grpSpPr bwMode="auto">
            <a:xfrm>
              <a:off x="144" y="3552"/>
              <a:ext cx="1476" cy="250"/>
              <a:chOff x="144" y="3552"/>
              <a:chExt cx="1476" cy="250"/>
            </a:xfrm>
          </p:grpSpPr>
          <p:sp>
            <p:nvSpPr>
              <p:cNvPr id="57394" name="Rectangle 31"/>
              <p:cNvSpPr>
                <a:spLocks noChangeArrowheads="1"/>
              </p:cNvSpPr>
              <p:nvPr/>
            </p:nvSpPr>
            <p:spPr bwMode="auto">
              <a:xfrm>
                <a:off x="144" y="3600"/>
                <a:ext cx="192" cy="192"/>
              </a:xfrm>
              <a:prstGeom prst="rect">
                <a:avLst/>
              </a:prstGeom>
              <a:solidFill>
                <a:srgbClr val="C0C0C0"/>
              </a:solidFill>
              <a:ln w="9525">
                <a:miter lim="800000"/>
                <a:headEnd/>
                <a:tailEnd/>
              </a:ln>
              <a:scene3d>
                <a:camera prst="legacyObliqueTopLeft"/>
                <a:lightRig rig="legacyFlat3" dir="t"/>
              </a:scene3d>
              <a:sp3d extrusionH="277800" prstMaterial="legacyMatte">
                <a:bevelT w="13500" h="13500" prst="angle"/>
                <a:bevelB w="13500" h="13500" prst="angle"/>
                <a:extrusionClr>
                  <a:srgbClr val="C0C0C0"/>
                </a:extrusionClr>
                <a:contourClr>
                  <a:srgbClr val="C0C0C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95" name="Rectangle 35"/>
              <p:cNvSpPr>
                <a:spLocks noChangeArrowheads="1"/>
              </p:cNvSpPr>
              <p:nvPr/>
            </p:nvSpPr>
            <p:spPr bwMode="auto">
              <a:xfrm>
                <a:off x="384" y="3552"/>
                <a:ext cx="1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chemeClr val="folHlink"/>
                    </a:solidFill>
                    <a:latin typeface="Times New Roman" panose="02020603050405020304" pitchFamily="18" charset="0"/>
                    <a:ea typeface="华文新魏" panose="02010800040101010101" pitchFamily="2" charset="-122"/>
                  </a:rPr>
                  <a:t>新产品开发项目</a:t>
                </a:r>
              </a:p>
            </p:txBody>
          </p:sp>
        </p:grpSp>
        <p:grpSp>
          <p:nvGrpSpPr>
            <p:cNvPr id="57357" name="Group 47"/>
            <p:cNvGrpSpPr>
              <a:grpSpLocks/>
            </p:cNvGrpSpPr>
            <p:nvPr/>
          </p:nvGrpSpPr>
          <p:grpSpPr bwMode="auto">
            <a:xfrm>
              <a:off x="156" y="3888"/>
              <a:ext cx="1305" cy="250"/>
              <a:chOff x="156" y="3888"/>
              <a:chExt cx="1305" cy="250"/>
            </a:xfrm>
          </p:grpSpPr>
          <p:sp>
            <p:nvSpPr>
              <p:cNvPr id="57392" name="Rectangle 32"/>
              <p:cNvSpPr>
                <a:spLocks noChangeArrowheads="1"/>
              </p:cNvSpPr>
              <p:nvPr/>
            </p:nvSpPr>
            <p:spPr bwMode="auto">
              <a:xfrm>
                <a:off x="156" y="3939"/>
                <a:ext cx="180" cy="182"/>
              </a:xfrm>
              <a:prstGeom prst="rect">
                <a:avLst/>
              </a:prstGeom>
              <a:solidFill>
                <a:srgbClr val="FF2348"/>
              </a:solidFill>
              <a:ln w="9525">
                <a:miter lim="800000"/>
                <a:headEnd/>
                <a:tailEnd/>
              </a:ln>
              <a:scene3d>
                <a:camera prst="legacyObliqueTopLeft"/>
                <a:lightRig rig="legacyFlat3" dir="t"/>
              </a:scene3d>
              <a:sp3d extrusionH="277800" prstMaterial="legacyMatte">
                <a:bevelT w="13500" h="13500" prst="angle"/>
                <a:bevelB w="13500" h="13500" prst="angle"/>
                <a:extrusionClr>
                  <a:srgbClr val="FF2348"/>
                </a:extrusionClr>
                <a:contourClr>
                  <a:srgbClr val="FF2348"/>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93" name="Rectangle 36"/>
              <p:cNvSpPr>
                <a:spLocks noChangeArrowheads="1"/>
              </p:cNvSpPr>
              <p:nvPr/>
            </p:nvSpPr>
            <p:spPr bwMode="auto">
              <a:xfrm>
                <a:off x="385" y="3888"/>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000" b="1">
                    <a:solidFill>
                      <a:srgbClr val="FC0128"/>
                    </a:solidFill>
                    <a:latin typeface="Times New Roman" panose="02020603050405020304" pitchFamily="18" charset="0"/>
                    <a:ea typeface="华文新魏" panose="02010800040101010101" pitchFamily="2" charset="-122"/>
                  </a:rPr>
                  <a:t>概念开发项目</a:t>
                </a:r>
              </a:p>
            </p:txBody>
          </p:sp>
        </p:grpSp>
        <p:grpSp>
          <p:nvGrpSpPr>
            <p:cNvPr id="57358" name="Group 54"/>
            <p:cNvGrpSpPr>
              <a:grpSpLocks/>
            </p:cNvGrpSpPr>
            <p:nvPr/>
          </p:nvGrpSpPr>
          <p:grpSpPr bwMode="auto">
            <a:xfrm>
              <a:off x="1488" y="1056"/>
              <a:ext cx="3984" cy="3075"/>
              <a:chOff x="1584" y="768"/>
              <a:chExt cx="3984" cy="3075"/>
            </a:xfrm>
          </p:grpSpPr>
          <p:sp>
            <p:nvSpPr>
              <p:cNvPr id="57386" name="Arc 21"/>
              <p:cNvSpPr>
                <a:spLocks/>
              </p:cNvSpPr>
              <p:nvPr/>
            </p:nvSpPr>
            <p:spPr bwMode="auto">
              <a:xfrm>
                <a:off x="3796" y="768"/>
                <a:ext cx="1772" cy="1531"/>
              </a:xfrm>
              <a:custGeom>
                <a:avLst/>
                <a:gdLst>
                  <a:gd name="T0" fmla="*/ 0 w 21612"/>
                  <a:gd name="T1" fmla="*/ 0 h 21600"/>
                  <a:gd name="T2" fmla="*/ 0 w 21612"/>
                  <a:gd name="T3" fmla="*/ 0 h 21600"/>
                  <a:gd name="T4" fmla="*/ 0 w 21612"/>
                  <a:gd name="T5" fmla="*/ 0 h 21600"/>
                  <a:gd name="T6" fmla="*/ 0 60000 65536"/>
                  <a:gd name="T7" fmla="*/ 0 60000 65536"/>
                  <a:gd name="T8" fmla="*/ 0 60000 65536"/>
                  <a:gd name="T9" fmla="*/ 0 w 21612"/>
                  <a:gd name="T10" fmla="*/ 0 h 21600"/>
                  <a:gd name="T11" fmla="*/ 21612 w 21612"/>
                  <a:gd name="T12" fmla="*/ 21600 h 21600"/>
                </a:gdLst>
                <a:ahLst/>
                <a:cxnLst>
                  <a:cxn ang="T6">
                    <a:pos x="T0" y="T1"/>
                  </a:cxn>
                  <a:cxn ang="T7">
                    <a:pos x="T2" y="T3"/>
                  </a:cxn>
                  <a:cxn ang="T8">
                    <a:pos x="T4" y="T5"/>
                  </a:cxn>
                </a:cxnLst>
                <a:rect l="T9" t="T10" r="T11" b="T12"/>
                <a:pathLst>
                  <a:path w="21612" h="21600" fill="none" extrusionOk="0">
                    <a:moveTo>
                      <a:pt x="0" y="0"/>
                    </a:moveTo>
                    <a:cubicBezTo>
                      <a:pt x="4" y="0"/>
                      <a:pt x="8" y="-1"/>
                      <a:pt x="12" y="0"/>
                    </a:cubicBezTo>
                    <a:cubicBezTo>
                      <a:pt x="11941" y="0"/>
                      <a:pt x="21612" y="9670"/>
                      <a:pt x="21612" y="21600"/>
                    </a:cubicBezTo>
                  </a:path>
                  <a:path w="21612" h="21600" stroke="0" extrusionOk="0">
                    <a:moveTo>
                      <a:pt x="0" y="0"/>
                    </a:moveTo>
                    <a:cubicBezTo>
                      <a:pt x="4" y="0"/>
                      <a:pt x="8" y="-1"/>
                      <a:pt x="12" y="0"/>
                    </a:cubicBezTo>
                    <a:cubicBezTo>
                      <a:pt x="11941" y="0"/>
                      <a:pt x="21612" y="9670"/>
                      <a:pt x="21612" y="21600"/>
                    </a:cubicBezTo>
                    <a:lnTo>
                      <a:pt x="12" y="21600"/>
                    </a:lnTo>
                    <a:lnTo>
                      <a:pt x="0" y="0"/>
                    </a:lnTo>
                    <a:close/>
                  </a:path>
                </a:pathLst>
              </a:custGeom>
              <a:noFill/>
              <a:ln w="38100" cap="rnd">
                <a:solidFill>
                  <a:srgbClr val="E50BD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7" name="Arc 22"/>
              <p:cNvSpPr>
                <a:spLocks/>
              </p:cNvSpPr>
              <p:nvPr/>
            </p:nvSpPr>
            <p:spPr bwMode="auto">
              <a:xfrm>
                <a:off x="3808" y="2296"/>
                <a:ext cx="1760" cy="1544"/>
              </a:xfrm>
              <a:custGeom>
                <a:avLst/>
                <a:gdLst>
                  <a:gd name="T0" fmla="*/ 0 w 22409"/>
                  <a:gd name="T1" fmla="*/ 0 h 22773"/>
                  <a:gd name="T2" fmla="*/ 0 w 22409"/>
                  <a:gd name="T3" fmla="*/ 0 h 22773"/>
                  <a:gd name="T4" fmla="*/ 0 w 22409"/>
                  <a:gd name="T5" fmla="*/ 0 h 22773"/>
                  <a:gd name="T6" fmla="*/ 0 60000 65536"/>
                  <a:gd name="T7" fmla="*/ 0 60000 65536"/>
                  <a:gd name="T8" fmla="*/ 0 60000 65536"/>
                  <a:gd name="T9" fmla="*/ 0 w 22409"/>
                  <a:gd name="T10" fmla="*/ 0 h 22773"/>
                  <a:gd name="T11" fmla="*/ 22409 w 22409"/>
                  <a:gd name="T12" fmla="*/ 22773 h 22773"/>
                </a:gdLst>
                <a:ahLst/>
                <a:cxnLst>
                  <a:cxn ang="T6">
                    <a:pos x="T0" y="T1"/>
                  </a:cxn>
                  <a:cxn ang="T7">
                    <a:pos x="T2" y="T3"/>
                  </a:cxn>
                  <a:cxn ang="T8">
                    <a:pos x="T4" y="T5"/>
                  </a:cxn>
                </a:cxnLst>
                <a:rect l="T9" t="T10" r="T11" b="T12"/>
                <a:pathLst>
                  <a:path w="22409" h="22773" fill="none" extrusionOk="0">
                    <a:moveTo>
                      <a:pt x="22377" y="-1"/>
                    </a:moveTo>
                    <a:cubicBezTo>
                      <a:pt x="22398" y="390"/>
                      <a:pt x="22409" y="781"/>
                      <a:pt x="22409" y="1173"/>
                    </a:cubicBezTo>
                    <a:cubicBezTo>
                      <a:pt x="22409" y="13102"/>
                      <a:pt x="12738" y="22773"/>
                      <a:pt x="809" y="22773"/>
                    </a:cubicBezTo>
                    <a:cubicBezTo>
                      <a:pt x="539" y="22773"/>
                      <a:pt x="269" y="22767"/>
                      <a:pt x="0" y="22757"/>
                    </a:cubicBezTo>
                  </a:path>
                  <a:path w="22409" h="22773" stroke="0" extrusionOk="0">
                    <a:moveTo>
                      <a:pt x="22377" y="-1"/>
                    </a:moveTo>
                    <a:cubicBezTo>
                      <a:pt x="22398" y="390"/>
                      <a:pt x="22409" y="781"/>
                      <a:pt x="22409" y="1173"/>
                    </a:cubicBezTo>
                    <a:cubicBezTo>
                      <a:pt x="22409" y="13102"/>
                      <a:pt x="12738" y="22773"/>
                      <a:pt x="809" y="22773"/>
                    </a:cubicBezTo>
                    <a:cubicBezTo>
                      <a:pt x="539" y="22773"/>
                      <a:pt x="269" y="22767"/>
                      <a:pt x="0" y="22757"/>
                    </a:cubicBezTo>
                    <a:lnTo>
                      <a:pt x="809" y="1173"/>
                    </a:lnTo>
                    <a:lnTo>
                      <a:pt x="22377" y="-1"/>
                    </a:lnTo>
                    <a:close/>
                  </a:path>
                </a:pathLst>
              </a:custGeom>
              <a:noFill/>
              <a:ln w="38100" cap="rnd">
                <a:solidFill>
                  <a:srgbClr val="E50BD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8" name="Arc 23"/>
              <p:cNvSpPr>
                <a:spLocks/>
              </p:cNvSpPr>
              <p:nvPr/>
            </p:nvSpPr>
            <p:spPr bwMode="auto">
              <a:xfrm>
                <a:off x="1584" y="2016"/>
                <a:ext cx="2788" cy="1827"/>
              </a:xfrm>
              <a:custGeom>
                <a:avLst/>
                <a:gdLst>
                  <a:gd name="T0" fmla="*/ 1 w 21600"/>
                  <a:gd name="T1" fmla="*/ 0 h 23454"/>
                  <a:gd name="T2" fmla="*/ 0 w 21600"/>
                  <a:gd name="T3" fmla="*/ 0 h 23454"/>
                  <a:gd name="T4" fmla="*/ 1 w 21600"/>
                  <a:gd name="T5" fmla="*/ 0 h 23454"/>
                  <a:gd name="T6" fmla="*/ 0 60000 65536"/>
                  <a:gd name="T7" fmla="*/ 0 60000 65536"/>
                  <a:gd name="T8" fmla="*/ 0 60000 65536"/>
                  <a:gd name="T9" fmla="*/ 0 w 21600"/>
                  <a:gd name="T10" fmla="*/ 0 h 23454"/>
                  <a:gd name="T11" fmla="*/ 21600 w 21600"/>
                  <a:gd name="T12" fmla="*/ 23454 h 23454"/>
                </a:gdLst>
                <a:ahLst/>
                <a:cxnLst>
                  <a:cxn ang="T6">
                    <a:pos x="T0" y="T1"/>
                  </a:cxn>
                  <a:cxn ang="T7">
                    <a:pos x="T2" y="T3"/>
                  </a:cxn>
                  <a:cxn ang="T8">
                    <a:pos x="T4" y="T5"/>
                  </a:cxn>
                </a:cxnLst>
                <a:rect l="T9" t="T10" r="T11" b="T12"/>
                <a:pathLst>
                  <a:path w="21600" h="23454" fill="none" extrusionOk="0">
                    <a:moveTo>
                      <a:pt x="17263" y="23454"/>
                    </a:moveTo>
                    <a:cubicBezTo>
                      <a:pt x="7214" y="21395"/>
                      <a:pt x="0" y="12551"/>
                      <a:pt x="0" y="2294"/>
                    </a:cubicBezTo>
                    <a:cubicBezTo>
                      <a:pt x="-1" y="1527"/>
                      <a:pt x="40" y="761"/>
                      <a:pt x="122" y="0"/>
                    </a:cubicBezTo>
                  </a:path>
                  <a:path w="21600" h="23454" stroke="0" extrusionOk="0">
                    <a:moveTo>
                      <a:pt x="17263" y="23454"/>
                    </a:moveTo>
                    <a:cubicBezTo>
                      <a:pt x="7214" y="21395"/>
                      <a:pt x="0" y="12551"/>
                      <a:pt x="0" y="2294"/>
                    </a:cubicBezTo>
                    <a:cubicBezTo>
                      <a:pt x="-1" y="1527"/>
                      <a:pt x="40" y="761"/>
                      <a:pt x="122" y="0"/>
                    </a:cubicBezTo>
                    <a:lnTo>
                      <a:pt x="21600" y="2294"/>
                    </a:lnTo>
                    <a:lnTo>
                      <a:pt x="17263" y="23454"/>
                    </a:lnTo>
                    <a:close/>
                  </a:path>
                </a:pathLst>
              </a:custGeom>
              <a:noFill/>
              <a:ln w="38100" cap="rnd">
                <a:solidFill>
                  <a:srgbClr val="E50BD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9" name="Arc 24"/>
              <p:cNvSpPr>
                <a:spLocks/>
              </p:cNvSpPr>
              <p:nvPr/>
            </p:nvSpPr>
            <p:spPr bwMode="auto">
              <a:xfrm>
                <a:off x="2076" y="768"/>
                <a:ext cx="1867" cy="1675"/>
              </a:xfrm>
              <a:custGeom>
                <a:avLst/>
                <a:gdLst>
                  <a:gd name="T0" fmla="*/ 0 w 21527"/>
                  <a:gd name="T1" fmla="*/ 0 h 21532"/>
                  <a:gd name="T2" fmla="*/ 0 w 21527"/>
                  <a:gd name="T3" fmla="*/ 0 h 21532"/>
                  <a:gd name="T4" fmla="*/ 0 w 21527"/>
                  <a:gd name="T5" fmla="*/ 0 h 21532"/>
                  <a:gd name="T6" fmla="*/ 0 60000 65536"/>
                  <a:gd name="T7" fmla="*/ 0 60000 65536"/>
                  <a:gd name="T8" fmla="*/ 0 60000 65536"/>
                  <a:gd name="T9" fmla="*/ 0 w 21527"/>
                  <a:gd name="T10" fmla="*/ 0 h 21532"/>
                  <a:gd name="T11" fmla="*/ 21527 w 21527"/>
                  <a:gd name="T12" fmla="*/ 21532 h 21532"/>
                </a:gdLst>
                <a:ahLst/>
                <a:cxnLst>
                  <a:cxn ang="T6">
                    <a:pos x="T0" y="T1"/>
                  </a:cxn>
                  <a:cxn ang="T7">
                    <a:pos x="T2" y="T3"/>
                  </a:cxn>
                  <a:cxn ang="T8">
                    <a:pos x="T4" y="T5"/>
                  </a:cxn>
                </a:cxnLst>
                <a:rect l="T9" t="T10" r="T11" b="T12"/>
                <a:pathLst>
                  <a:path w="21527" h="21532" fill="none" extrusionOk="0">
                    <a:moveTo>
                      <a:pt x="0" y="19753"/>
                    </a:moveTo>
                    <a:cubicBezTo>
                      <a:pt x="872" y="9203"/>
                      <a:pt x="9261" y="839"/>
                      <a:pt x="19814" y="0"/>
                    </a:cubicBezTo>
                  </a:path>
                  <a:path w="21527" h="21532" stroke="0" extrusionOk="0">
                    <a:moveTo>
                      <a:pt x="0" y="19753"/>
                    </a:moveTo>
                    <a:cubicBezTo>
                      <a:pt x="872" y="9203"/>
                      <a:pt x="9261" y="839"/>
                      <a:pt x="19814" y="0"/>
                    </a:cubicBezTo>
                    <a:lnTo>
                      <a:pt x="21527" y="21532"/>
                    </a:lnTo>
                    <a:lnTo>
                      <a:pt x="0" y="19753"/>
                    </a:lnTo>
                    <a:close/>
                  </a:path>
                </a:pathLst>
              </a:custGeom>
              <a:noFill/>
              <a:ln w="38100" cap="rnd">
                <a:solidFill>
                  <a:srgbClr val="E50BDB"/>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90" name="Rectangle 28"/>
              <p:cNvSpPr>
                <a:spLocks noChangeArrowheads="1"/>
              </p:cNvSpPr>
              <p:nvPr/>
            </p:nvSpPr>
            <p:spPr bwMode="auto">
              <a:xfrm>
                <a:off x="1972" y="2104"/>
                <a:ext cx="192" cy="192"/>
              </a:xfrm>
              <a:prstGeom prst="rect">
                <a:avLst/>
              </a:prstGeom>
              <a:solidFill>
                <a:srgbClr val="E50BDB"/>
              </a:solidFill>
              <a:ln w="9525">
                <a:miter lim="800000"/>
                <a:headEnd/>
                <a:tailEnd/>
              </a:ln>
              <a:scene3d>
                <a:camera prst="legacyObliqueTopLeft"/>
                <a:lightRig rig="legacyFlat3" dir="t"/>
              </a:scene3d>
              <a:sp3d extrusionH="277800" prstMaterial="legacyMatte">
                <a:bevelT w="13500" h="13500" prst="angle"/>
                <a:bevelB w="13500" h="13500" prst="angle"/>
                <a:extrusionClr>
                  <a:srgbClr val="E50BDB"/>
                </a:extrusionClr>
                <a:contourClr>
                  <a:srgbClr val="E50BDB"/>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91" name="Arc 37"/>
              <p:cNvSpPr>
                <a:spLocks/>
              </p:cNvSpPr>
              <p:nvPr/>
            </p:nvSpPr>
            <p:spPr bwMode="auto">
              <a:xfrm flipH="1">
                <a:off x="2016" y="172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E50BDB"/>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59" name="Group 53"/>
            <p:cNvGrpSpPr>
              <a:grpSpLocks/>
            </p:cNvGrpSpPr>
            <p:nvPr/>
          </p:nvGrpSpPr>
          <p:grpSpPr bwMode="auto">
            <a:xfrm>
              <a:off x="1972" y="1384"/>
              <a:ext cx="3120" cy="2400"/>
              <a:chOff x="2068" y="1096"/>
              <a:chExt cx="3120" cy="2400"/>
            </a:xfrm>
          </p:grpSpPr>
          <p:sp>
            <p:nvSpPr>
              <p:cNvPr id="57380" name="Arc 13"/>
              <p:cNvSpPr>
                <a:spLocks/>
              </p:cNvSpPr>
              <p:nvPr/>
            </p:nvSpPr>
            <p:spPr bwMode="auto">
              <a:xfrm>
                <a:off x="2548" y="1096"/>
                <a:ext cx="1297" cy="12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5"/>
                      <a:pt x="9663" y="6"/>
                      <a:pt x="21588" y="0"/>
                    </a:cubicBezTo>
                  </a:path>
                  <a:path w="21600" h="21600" stroke="0" extrusionOk="0">
                    <a:moveTo>
                      <a:pt x="0" y="21600"/>
                    </a:moveTo>
                    <a:cubicBezTo>
                      <a:pt x="0" y="9675"/>
                      <a:pt x="9663" y="6"/>
                      <a:pt x="21588" y="0"/>
                    </a:cubicBezTo>
                    <a:lnTo>
                      <a:pt x="21600" y="21600"/>
                    </a:lnTo>
                    <a:lnTo>
                      <a:pt x="0" y="2160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1" name="Arc 14"/>
              <p:cNvSpPr>
                <a:spLocks/>
              </p:cNvSpPr>
              <p:nvPr/>
            </p:nvSpPr>
            <p:spPr bwMode="auto">
              <a:xfrm>
                <a:off x="3796" y="1096"/>
                <a:ext cx="1392" cy="1153"/>
              </a:xfrm>
              <a:custGeom>
                <a:avLst/>
                <a:gdLst>
                  <a:gd name="T0" fmla="*/ 0 w 21612"/>
                  <a:gd name="T1" fmla="*/ 0 h 21600"/>
                  <a:gd name="T2" fmla="*/ 0 w 21612"/>
                  <a:gd name="T3" fmla="*/ 0 h 21600"/>
                  <a:gd name="T4" fmla="*/ 0 w 21612"/>
                  <a:gd name="T5" fmla="*/ 0 h 21600"/>
                  <a:gd name="T6" fmla="*/ 0 60000 65536"/>
                  <a:gd name="T7" fmla="*/ 0 60000 65536"/>
                  <a:gd name="T8" fmla="*/ 0 60000 65536"/>
                  <a:gd name="T9" fmla="*/ 0 w 21612"/>
                  <a:gd name="T10" fmla="*/ 0 h 21600"/>
                  <a:gd name="T11" fmla="*/ 21612 w 21612"/>
                  <a:gd name="T12" fmla="*/ 21600 h 21600"/>
                </a:gdLst>
                <a:ahLst/>
                <a:cxnLst>
                  <a:cxn ang="T6">
                    <a:pos x="T0" y="T1"/>
                  </a:cxn>
                  <a:cxn ang="T7">
                    <a:pos x="T2" y="T3"/>
                  </a:cxn>
                  <a:cxn ang="T8">
                    <a:pos x="T4" y="T5"/>
                  </a:cxn>
                </a:cxnLst>
                <a:rect l="T9" t="T10" r="T11" b="T12"/>
                <a:pathLst>
                  <a:path w="21612" h="21600" fill="none" extrusionOk="0">
                    <a:moveTo>
                      <a:pt x="0" y="0"/>
                    </a:moveTo>
                    <a:cubicBezTo>
                      <a:pt x="4" y="0"/>
                      <a:pt x="8" y="-1"/>
                      <a:pt x="12" y="0"/>
                    </a:cubicBezTo>
                    <a:cubicBezTo>
                      <a:pt x="11941" y="0"/>
                      <a:pt x="21612" y="9670"/>
                      <a:pt x="21612" y="21600"/>
                    </a:cubicBezTo>
                  </a:path>
                  <a:path w="21612" h="21600" stroke="0" extrusionOk="0">
                    <a:moveTo>
                      <a:pt x="0" y="0"/>
                    </a:moveTo>
                    <a:cubicBezTo>
                      <a:pt x="4" y="0"/>
                      <a:pt x="8" y="-1"/>
                      <a:pt x="12" y="0"/>
                    </a:cubicBezTo>
                    <a:cubicBezTo>
                      <a:pt x="11941" y="0"/>
                      <a:pt x="21612" y="9670"/>
                      <a:pt x="21612" y="21600"/>
                    </a:cubicBezTo>
                    <a:lnTo>
                      <a:pt x="12" y="21600"/>
                    </a:lnTo>
                    <a:lnTo>
                      <a:pt x="0" y="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2" name="Arc 15"/>
              <p:cNvSpPr>
                <a:spLocks/>
              </p:cNvSpPr>
              <p:nvPr/>
            </p:nvSpPr>
            <p:spPr bwMode="auto">
              <a:xfrm>
                <a:off x="3797" y="2296"/>
                <a:ext cx="1391" cy="120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1600" y="0"/>
                    </a:moveTo>
                    <a:cubicBezTo>
                      <a:pt x="21600" y="11869"/>
                      <a:pt x="12022" y="21514"/>
                      <a:pt x="154" y="21599"/>
                    </a:cubicBezTo>
                  </a:path>
                  <a:path w="21600" h="21599" stroke="0" extrusionOk="0">
                    <a:moveTo>
                      <a:pt x="21600" y="0"/>
                    </a:moveTo>
                    <a:cubicBezTo>
                      <a:pt x="21600" y="11869"/>
                      <a:pt x="12022" y="21514"/>
                      <a:pt x="154" y="21599"/>
                    </a:cubicBezTo>
                    <a:lnTo>
                      <a:pt x="0" y="0"/>
                    </a:lnTo>
                    <a:lnTo>
                      <a:pt x="21600" y="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3" name="Arc 20"/>
              <p:cNvSpPr>
                <a:spLocks/>
              </p:cNvSpPr>
              <p:nvPr/>
            </p:nvSpPr>
            <p:spPr bwMode="auto">
              <a:xfrm>
                <a:off x="2068" y="2248"/>
                <a:ext cx="2207" cy="1248"/>
              </a:xfrm>
              <a:custGeom>
                <a:avLst/>
                <a:gdLst>
                  <a:gd name="T0" fmla="*/ 0 w 21563"/>
                  <a:gd name="T1" fmla="*/ 0 h 21160"/>
                  <a:gd name="T2" fmla="*/ 0 w 21563"/>
                  <a:gd name="T3" fmla="*/ 0 h 21160"/>
                  <a:gd name="T4" fmla="*/ 0 w 21563"/>
                  <a:gd name="T5" fmla="*/ 0 h 21160"/>
                  <a:gd name="T6" fmla="*/ 0 60000 65536"/>
                  <a:gd name="T7" fmla="*/ 0 60000 65536"/>
                  <a:gd name="T8" fmla="*/ 0 60000 65536"/>
                  <a:gd name="T9" fmla="*/ 0 w 21563"/>
                  <a:gd name="T10" fmla="*/ 0 h 21160"/>
                  <a:gd name="T11" fmla="*/ 21563 w 21563"/>
                  <a:gd name="T12" fmla="*/ 21160 h 21160"/>
                </a:gdLst>
                <a:ahLst/>
                <a:cxnLst>
                  <a:cxn ang="T6">
                    <a:pos x="T0" y="T1"/>
                  </a:cxn>
                  <a:cxn ang="T7">
                    <a:pos x="T2" y="T3"/>
                  </a:cxn>
                  <a:cxn ang="T8">
                    <a:pos x="T4" y="T5"/>
                  </a:cxn>
                </a:cxnLst>
                <a:rect l="T9" t="T10" r="T11" b="T12"/>
                <a:pathLst>
                  <a:path w="21563" h="21160" fill="none" extrusionOk="0">
                    <a:moveTo>
                      <a:pt x="17226" y="21160"/>
                    </a:moveTo>
                    <a:cubicBezTo>
                      <a:pt x="7638" y="19195"/>
                      <a:pt x="569" y="11028"/>
                      <a:pt x="-1" y="1257"/>
                    </a:cubicBezTo>
                  </a:path>
                  <a:path w="21563" h="21160" stroke="0" extrusionOk="0">
                    <a:moveTo>
                      <a:pt x="17226" y="21160"/>
                    </a:moveTo>
                    <a:cubicBezTo>
                      <a:pt x="7638" y="19195"/>
                      <a:pt x="569" y="11028"/>
                      <a:pt x="-1" y="1257"/>
                    </a:cubicBezTo>
                    <a:lnTo>
                      <a:pt x="21563" y="0"/>
                    </a:lnTo>
                    <a:lnTo>
                      <a:pt x="17226" y="2116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4" name="Rectangle 27"/>
              <p:cNvSpPr>
                <a:spLocks noChangeArrowheads="1"/>
              </p:cNvSpPr>
              <p:nvPr/>
            </p:nvSpPr>
            <p:spPr bwMode="auto">
              <a:xfrm>
                <a:off x="2452" y="2104"/>
                <a:ext cx="192" cy="192"/>
              </a:xfrm>
              <a:prstGeom prst="rect">
                <a:avLst/>
              </a:prstGeom>
              <a:solidFill>
                <a:schemeClr val="tx2"/>
              </a:solidFill>
              <a:ln w="9525">
                <a:miter lim="800000"/>
                <a:headEnd/>
                <a:tailEnd/>
              </a:ln>
              <a:scene3d>
                <a:camera prst="legacyObliqueTopLeft"/>
                <a:lightRig rig="legacyFlat3" dir="t"/>
              </a:scene3d>
              <a:sp3d extrusionH="277800" prstMaterial="legacyMatte">
                <a:bevelT w="13500" h="13500" prst="angle"/>
                <a:bevelB w="13500" h="13500" prst="angle"/>
                <a:extrusionClr>
                  <a:schemeClr val="tx2"/>
                </a:extrusionClr>
                <a:contourClr>
                  <a:schemeClr val="tx2"/>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85" name="Arc 38"/>
              <p:cNvSpPr>
                <a:spLocks/>
              </p:cNvSpPr>
              <p:nvPr/>
            </p:nvSpPr>
            <p:spPr bwMode="auto">
              <a:xfrm flipH="1">
                <a:off x="2448" y="172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2"/>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60" name="Group 52"/>
            <p:cNvGrpSpPr>
              <a:grpSpLocks/>
            </p:cNvGrpSpPr>
            <p:nvPr/>
          </p:nvGrpSpPr>
          <p:grpSpPr bwMode="auto">
            <a:xfrm>
              <a:off x="2452" y="1720"/>
              <a:ext cx="2208" cy="1632"/>
              <a:chOff x="2548" y="1432"/>
              <a:chExt cx="2208" cy="1632"/>
            </a:xfrm>
          </p:grpSpPr>
          <p:sp>
            <p:nvSpPr>
              <p:cNvPr id="57374" name="Arc 9"/>
              <p:cNvSpPr>
                <a:spLocks/>
              </p:cNvSpPr>
              <p:nvPr/>
            </p:nvSpPr>
            <p:spPr bwMode="auto">
              <a:xfrm>
                <a:off x="2980" y="1432"/>
                <a:ext cx="817" cy="86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lnTo>
                      <a:pt x="0" y="21600"/>
                    </a:lnTo>
                    <a:close/>
                  </a:path>
                </a:pathLst>
              </a:custGeom>
              <a:noFill/>
              <a:ln w="38100" cap="rnd">
                <a:solidFill>
                  <a:srgbClr val="C0C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5" name="Arc 10"/>
              <p:cNvSpPr>
                <a:spLocks/>
              </p:cNvSpPr>
              <p:nvPr/>
            </p:nvSpPr>
            <p:spPr bwMode="auto">
              <a:xfrm>
                <a:off x="3796" y="1432"/>
                <a:ext cx="960" cy="865"/>
              </a:xfrm>
              <a:custGeom>
                <a:avLst/>
                <a:gdLst>
                  <a:gd name="T0" fmla="*/ 0 w 21617"/>
                  <a:gd name="T1" fmla="*/ 0 h 21600"/>
                  <a:gd name="T2" fmla="*/ 0 w 21617"/>
                  <a:gd name="T3" fmla="*/ 0 h 21600"/>
                  <a:gd name="T4" fmla="*/ 0 w 21617"/>
                  <a:gd name="T5" fmla="*/ 0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lnTo>
                      <a:pt x="0" y="0"/>
                    </a:lnTo>
                    <a:close/>
                  </a:path>
                </a:pathLst>
              </a:custGeom>
              <a:noFill/>
              <a:ln w="38100" cap="rnd">
                <a:solidFill>
                  <a:srgbClr val="C0C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6" name="Arc 11"/>
              <p:cNvSpPr>
                <a:spLocks/>
              </p:cNvSpPr>
              <p:nvPr/>
            </p:nvSpPr>
            <p:spPr bwMode="auto">
              <a:xfrm>
                <a:off x="3796" y="2344"/>
                <a:ext cx="960"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cap="rnd">
                <a:solidFill>
                  <a:srgbClr val="C0C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7" name="Arc 12"/>
              <p:cNvSpPr>
                <a:spLocks/>
              </p:cNvSpPr>
              <p:nvPr/>
            </p:nvSpPr>
            <p:spPr bwMode="auto">
              <a:xfrm>
                <a:off x="2548" y="2296"/>
                <a:ext cx="1201" cy="7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8100" cap="rnd">
                <a:solidFill>
                  <a:srgbClr val="C0C0C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8" name="Rectangle 26"/>
              <p:cNvSpPr>
                <a:spLocks noChangeArrowheads="1"/>
              </p:cNvSpPr>
              <p:nvPr/>
            </p:nvSpPr>
            <p:spPr bwMode="auto">
              <a:xfrm>
                <a:off x="2932" y="2104"/>
                <a:ext cx="192" cy="192"/>
              </a:xfrm>
              <a:prstGeom prst="rect">
                <a:avLst/>
              </a:prstGeom>
              <a:solidFill>
                <a:srgbClr val="C0C0C0"/>
              </a:solidFill>
              <a:ln w="9525">
                <a:miter lim="800000"/>
                <a:headEnd/>
                <a:tailEnd/>
              </a:ln>
              <a:scene3d>
                <a:camera prst="legacyObliqueTopLeft"/>
                <a:lightRig rig="legacyFlat3" dir="t"/>
              </a:scene3d>
              <a:sp3d extrusionH="277800" prstMaterial="legacyMatte">
                <a:bevelT w="13500" h="13500" prst="angle"/>
                <a:bevelB w="13500" h="13500" prst="angle"/>
                <a:extrusionClr>
                  <a:srgbClr val="C0C0C0"/>
                </a:extrusionClr>
                <a:contourClr>
                  <a:srgbClr val="C0C0C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79" name="Arc 39"/>
              <p:cNvSpPr>
                <a:spLocks/>
              </p:cNvSpPr>
              <p:nvPr/>
            </p:nvSpPr>
            <p:spPr bwMode="auto">
              <a:xfrm flipH="1">
                <a:off x="2928" y="172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C0C0"/>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7361" name="Group 51"/>
            <p:cNvGrpSpPr>
              <a:grpSpLocks/>
            </p:cNvGrpSpPr>
            <p:nvPr/>
          </p:nvGrpSpPr>
          <p:grpSpPr bwMode="auto">
            <a:xfrm>
              <a:off x="2884" y="2016"/>
              <a:ext cx="1296" cy="1008"/>
              <a:chOff x="2980" y="1768"/>
              <a:chExt cx="1296" cy="1008"/>
            </a:xfrm>
          </p:grpSpPr>
          <p:sp>
            <p:nvSpPr>
              <p:cNvPr id="57368" name="Arc 5"/>
              <p:cNvSpPr>
                <a:spLocks/>
              </p:cNvSpPr>
              <p:nvPr/>
            </p:nvSpPr>
            <p:spPr bwMode="auto">
              <a:xfrm>
                <a:off x="3796" y="2296"/>
                <a:ext cx="480"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cap="rnd">
                <a:solidFill>
                  <a:srgbClr val="FF234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9" name="Arc 6"/>
              <p:cNvSpPr>
                <a:spLocks/>
              </p:cNvSpPr>
              <p:nvPr/>
            </p:nvSpPr>
            <p:spPr bwMode="auto">
              <a:xfrm>
                <a:off x="3796" y="1768"/>
                <a:ext cx="480" cy="577"/>
              </a:xfrm>
              <a:custGeom>
                <a:avLst/>
                <a:gdLst>
                  <a:gd name="T0" fmla="*/ 0 w 21628"/>
                  <a:gd name="T1" fmla="*/ 0 h 21600"/>
                  <a:gd name="T2" fmla="*/ 0 w 21628"/>
                  <a:gd name="T3" fmla="*/ 0 h 21600"/>
                  <a:gd name="T4" fmla="*/ 0 w 21628"/>
                  <a:gd name="T5" fmla="*/ 0 h 21600"/>
                  <a:gd name="T6" fmla="*/ 0 60000 65536"/>
                  <a:gd name="T7" fmla="*/ 0 60000 65536"/>
                  <a:gd name="T8" fmla="*/ 0 60000 65536"/>
                  <a:gd name="T9" fmla="*/ 0 w 21628"/>
                  <a:gd name="T10" fmla="*/ 0 h 21600"/>
                  <a:gd name="T11" fmla="*/ 21628 w 21628"/>
                  <a:gd name="T12" fmla="*/ 21600 h 21600"/>
                </a:gdLst>
                <a:ahLst/>
                <a:cxnLst>
                  <a:cxn ang="T6">
                    <a:pos x="T0" y="T1"/>
                  </a:cxn>
                  <a:cxn ang="T7">
                    <a:pos x="T2" y="T3"/>
                  </a:cxn>
                  <a:cxn ang="T8">
                    <a:pos x="T4" y="T5"/>
                  </a:cxn>
                </a:cxnLst>
                <a:rect l="T9" t="T10" r="T11" b="T12"/>
                <a:pathLst>
                  <a:path w="21628" h="21600" fill="none" extrusionOk="0">
                    <a:moveTo>
                      <a:pt x="0" y="0"/>
                    </a:moveTo>
                    <a:cubicBezTo>
                      <a:pt x="9" y="0"/>
                      <a:pt x="18" y="-1"/>
                      <a:pt x="28" y="0"/>
                    </a:cubicBezTo>
                    <a:cubicBezTo>
                      <a:pt x="11957" y="0"/>
                      <a:pt x="21628" y="9670"/>
                      <a:pt x="21628" y="21600"/>
                    </a:cubicBezTo>
                  </a:path>
                  <a:path w="21628" h="21600" stroke="0" extrusionOk="0">
                    <a:moveTo>
                      <a:pt x="0" y="0"/>
                    </a:moveTo>
                    <a:cubicBezTo>
                      <a:pt x="9" y="0"/>
                      <a:pt x="18" y="-1"/>
                      <a:pt x="28" y="0"/>
                    </a:cubicBezTo>
                    <a:cubicBezTo>
                      <a:pt x="11957" y="0"/>
                      <a:pt x="21628" y="9670"/>
                      <a:pt x="21628" y="21600"/>
                    </a:cubicBezTo>
                    <a:lnTo>
                      <a:pt x="28" y="21600"/>
                    </a:lnTo>
                    <a:lnTo>
                      <a:pt x="0" y="0"/>
                    </a:lnTo>
                    <a:close/>
                  </a:path>
                </a:pathLst>
              </a:custGeom>
              <a:noFill/>
              <a:ln w="38100" cap="rnd">
                <a:solidFill>
                  <a:srgbClr val="FF234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0" name="Arc 7"/>
              <p:cNvSpPr>
                <a:spLocks/>
              </p:cNvSpPr>
              <p:nvPr/>
            </p:nvSpPr>
            <p:spPr bwMode="auto">
              <a:xfrm>
                <a:off x="3316" y="1768"/>
                <a:ext cx="481" cy="5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3" y="15"/>
                      <a:pt x="21572" y="0"/>
                    </a:cubicBezTo>
                  </a:path>
                  <a:path w="21600" h="21600" stroke="0" extrusionOk="0">
                    <a:moveTo>
                      <a:pt x="0" y="21600"/>
                    </a:moveTo>
                    <a:cubicBezTo>
                      <a:pt x="0" y="9681"/>
                      <a:pt x="9653" y="15"/>
                      <a:pt x="21572" y="0"/>
                    </a:cubicBezTo>
                    <a:lnTo>
                      <a:pt x="21600" y="21600"/>
                    </a:lnTo>
                    <a:lnTo>
                      <a:pt x="0" y="21600"/>
                    </a:lnTo>
                    <a:close/>
                  </a:path>
                </a:pathLst>
              </a:custGeom>
              <a:noFill/>
              <a:ln w="38100" cap="rnd">
                <a:solidFill>
                  <a:srgbClr val="FF234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1" name="Arc 8"/>
              <p:cNvSpPr>
                <a:spLocks/>
              </p:cNvSpPr>
              <p:nvPr/>
            </p:nvSpPr>
            <p:spPr bwMode="auto">
              <a:xfrm>
                <a:off x="2980" y="2296"/>
                <a:ext cx="817"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8100" cap="rnd">
                <a:solidFill>
                  <a:srgbClr val="FF234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72" name="Rectangle 25"/>
              <p:cNvSpPr>
                <a:spLocks noChangeArrowheads="1"/>
              </p:cNvSpPr>
              <p:nvPr/>
            </p:nvSpPr>
            <p:spPr bwMode="auto">
              <a:xfrm>
                <a:off x="3364" y="2152"/>
                <a:ext cx="192" cy="192"/>
              </a:xfrm>
              <a:prstGeom prst="rect">
                <a:avLst/>
              </a:prstGeom>
              <a:solidFill>
                <a:srgbClr val="FF0000"/>
              </a:solidFill>
              <a:ln w="9525">
                <a:miter lim="800000"/>
                <a:headEnd/>
                <a:tailEnd/>
              </a:ln>
              <a:scene3d>
                <a:camera prst="legacyObliqueTopLeft"/>
                <a:lightRig rig="legacyFlat3" dir="t"/>
              </a:scene3d>
              <a:sp3d extrusionH="277800" prstMaterial="legacyMatte">
                <a:bevelT w="13500" h="13500" prst="angle"/>
                <a:bevelB w="13500" h="13500" prst="angle"/>
                <a:extrusionClr>
                  <a:srgbClr val="FF0000"/>
                </a:extrusionClr>
                <a:contourClr>
                  <a:srgbClr val="FF000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7373" name="Arc 40"/>
              <p:cNvSpPr>
                <a:spLocks/>
              </p:cNvSpPr>
              <p:nvPr/>
            </p:nvSpPr>
            <p:spPr bwMode="auto">
              <a:xfrm flipH="1">
                <a:off x="3312" y="1776"/>
                <a:ext cx="192"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C0128"/>
                </a:solidFill>
                <a:round/>
                <a:headEnd type="arrow"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7362" name="Line 41"/>
            <p:cNvSpPr>
              <a:spLocks noChangeShapeType="1"/>
            </p:cNvSpPr>
            <p:nvPr/>
          </p:nvSpPr>
          <p:spPr bwMode="auto">
            <a:xfrm>
              <a:off x="2016" y="2352"/>
              <a:ext cx="288" cy="0"/>
            </a:xfrm>
            <a:prstGeom prst="line">
              <a:avLst/>
            </a:prstGeom>
            <a:noFill/>
            <a:ln w="28575">
              <a:solidFill>
                <a:srgbClr val="66CC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7363" name="Line 42"/>
            <p:cNvSpPr>
              <a:spLocks noChangeShapeType="1"/>
            </p:cNvSpPr>
            <p:nvPr/>
          </p:nvSpPr>
          <p:spPr bwMode="auto">
            <a:xfrm>
              <a:off x="2496" y="2352"/>
              <a:ext cx="288" cy="0"/>
            </a:xfrm>
            <a:prstGeom prst="line">
              <a:avLst/>
            </a:prstGeom>
            <a:noFill/>
            <a:ln w="28575">
              <a:solidFill>
                <a:srgbClr val="66CC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7364" name="Line 43"/>
            <p:cNvSpPr>
              <a:spLocks noChangeShapeType="1"/>
            </p:cNvSpPr>
            <p:nvPr/>
          </p:nvSpPr>
          <p:spPr bwMode="auto">
            <a:xfrm>
              <a:off x="2976" y="2352"/>
              <a:ext cx="288" cy="0"/>
            </a:xfrm>
            <a:prstGeom prst="line">
              <a:avLst/>
            </a:prstGeom>
            <a:noFill/>
            <a:ln w="28575">
              <a:solidFill>
                <a:srgbClr val="66CC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7365" name="Line 44"/>
            <p:cNvSpPr>
              <a:spLocks noChangeShapeType="1"/>
            </p:cNvSpPr>
            <p:nvPr/>
          </p:nvSpPr>
          <p:spPr bwMode="auto">
            <a:xfrm flipH="1">
              <a:off x="2352" y="1056"/>
              <a:ext cx="2544" cy="312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Rectangle 45"/>
            <p:cNvSpPr>
              <a:spLocks noChangeArrowheads="1"/>
            </p:cNvSpPr>
            <p:nvPr/>
          </p:nvSpPr>
          <p:spPr bwMode="auto">
            <a:xfrm>
              <a:off x="3600" y="10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rgbClr val="EF9100"/>
                  </a:solidFill>
                  <a:latin typeface="黑体" panose="02010609060101010101" pitchFamily="49" charset="-122"/>
                  <a:ea typeface="黑体" panose="02010609060101010101" pitchFamily="49" charset="-122"/>
                </a:rPr>
                <a:t>计划</a:t>
              </a:r>
            </a:p>
          </p:txBody>
        </p:sp>
        <p:sp>
          <p:nvSpPr>
            <p:cNvPr id="57367" name="Rectangle 46"/>
            <p:cNvSpPr>
              <a:spLocks noChangeArrowheads="1"/>
            </p:cNvSpPr>
            <p:nvPr/>
          </p:nvSpPr>
          <p:spPr bwMode="auto">
            <a:xfrm>
              <a:off x="3216" y="3744"/>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2400" b="1">
                  <a:solidFill>
                    <a:srgbClr val="EF9100"/>
                  </a:solidFill>
                  <a:latin typeface="黑体" panose="02010609060101010101" pitchFamily="49" charset="-122"/>
                  <a:ea typeface="黑体" panose="02010609060101010101" pitchFamily="49" charset="-122"/>
                </a:rPr>
                <a:t>建造及发布</a:t>
              </a:r>
            </a:p>
          </p:txBody>
        </p:sp>
      </p:grpSp>
      <p:sp>
        <p:nvSpPr>
          <p:cNvPr id="2" name="灯片编号占位符 1"/>
          <p:cNvSpPr>
            <a:spLocks noGrp="1"/>
          </p:cNvSpPr>
          <p:nvPr>
            <p:ph type="sldNum" sz="quarter" idx="12"/>
          </p:nvPr>
        </p:nvSpPr>
        <p:spPr/>
        <p:txBody>
          <a:bodyPr/>
          <a:lstStyle/>
          <a:p>
            <a:fld id="{219FBB08-465D-48F3-8C58-864F35092011}" type="slidenum">
              <a:rPr lang="zh-CN" altLang="en-US" smtClean="0"/>
              <a:t>47</a:t>
            </a:fld>
            <a:endParaRPr lang="zh-CN" altLang="en-US"/>
          </a:p>
        </p:txBody>
      </p:sp>
      <p:sp>
        <p:nvSpPr>
          <p:cNvPr id="57"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8"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(7) </a:t>
            </a:r>
            <a:r>
              <a:rPr lang="zh-CN" altLang="en-US" sz="4000" dirty="0" smtClean="0">
                <a:solidFill>
                  <a:srgbClr val="FF0000"/>
                </a:solidFill>
                <a:latin typeface="华文楷体" panose="02010600040101010101" pitchFamily="2" charset="-122"/>
                <a:ea typeface="华文楷体" panose="02010600040101010101" pitchFamily="2" charset="-122"/>
              </a:rPr>
              <a:t>螺旋模型</a:t>
            </a:r>
          </a:p>
        </p:txBody>
      </p:sp>
    </p:spTree>
    <p:extLst>
      <p:ext uri="{BB962C8B-B14F-4D97-AF65-F5344CB8AC3E}">
        <p14:creationId xmlns:p14="http://schemas.microsoft.com/office/powerpoint/2010/main" val="242324787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6500" y="1707870"/>
            <a:ext cx="11531570" cy="4745915"/>
          </a:xfrm>
          <a:prstGeom prst="rect">
            <a:avLst/>
          </a:prstGeom>
        </p:spPr>
        <p:txBody>
          <a:bodyPr wrap="square">
            <a:spAutoFit/>
          </a:bodyPr>
          <a:lstStyle/>
          <a:p>
            <a:pPr>
              <a:lnSpc>
                <a:spcPct val="120000"/>
              </a:lnSpc>
              <a:defRPr/>
            </a:pPr>
            <a:r>
              <a:rPr kumimoji="1" lang="zh-CN" altLang="en-US" sz="2800" b="1" dirty="0">
                <a:latin typeface="华文楷体" pitchFamily="2" charset="-122"/>
                <a:ea typeface="华文楷体" pitchFamily="2" charset="-122"/>
              </a:rPr>
              <a:t>螺旋模型沿着螺线旋转，在六个象限上分别表达了六个方面的任务和活动，即：</a:t>
            </a:r>
          </a:p>
          <a:p>
            <a:pPr lvl="1">
              <a:lnSpc>
                <a:spcPct val="120000"/>
              </a:lnSpc>
              <a:buFontTx/>
              <a:buChar char="•"/>
              <a:defRPr/>
            </a:pPr>
            <a:r>
              <a:rPr kumimoji="1" lang="zh-CN" altLang="en-US" sz="2800" b="1" dirty="0">
                <a:latin typeface="华文楷体" pitchFamily="2" charset="-122"/>
                <a:ea typeface="华文楷体" pitchFamily="2" charset="-122"/>
              </a:rPr>
              <a:t>用户通信──建立开发者和用户之间有效通信</a:t>
            </a:r>
          </a:p>
          <a:p>
            <a:pPr lvl="1">
              <a:lnSpc>
                <a:spcPct val="120000"/>
              </a:lnSpc>
              <a:buFontTx/>
              <a:buChar char="•"/>
              <a:defRPr/>
            </a:pPr>
            <a:r>
              <a:rPr kumimoji="1" lang="zh-CN" altLang="en-US" sz="2800" b="1" dirty="0">
                <a:latin typeface="华文楷体" pitchFamily="2" charset="-122"/>
                <a:ea typeface="华文楷体" pitchFamily="2" charset="-122"/>
              </a:rPr>
              <a:t>制定计划──确定软件目标，选定实施方案，弄清项目开发的限制条件</a:t>
            </a:r>
          </a:p>
          <a:p>
            <a:pPr lvl="1">
              <a:lnSpc>
                <a:spcPct val="120000"/>
              </a:lnSpc>
              <a:buFontTx/>
              <a:buChar char="•"/>
              <a:defRPr/>
            </a:pPr>
            <a:r>
              <a:rPr kumimoji="1" lang="zh-CN" altLang="en-US" sz="2800" b="1" dirty="0">
                <a:latin typeface="华文楷体" pitchFamily="2" charset="-122"/>
                <a:ea typeface="华文楷体" pitchFamily="2" charset="-122"/>
              </a:rPr>
              <a:t>风险分析──分析所选方案，考虑如何识别和消除风险</a:t>
            </a:r>
          </a:p>
          <a:p>
            <a:pPr lvl="1">
              <a:lnSpc>
                <a:spcPct val="120000"/>
              </a:lnSpc>
              <a:buFontTx/>
              <a:buChar char="•"/>
              <a:defRPr/>
            </a:pPr>
            <a:r>
              <a:rPr kumimoji="1" lang="zh-CN" altLang="en-US" sz="2800" b="1" dirty="0">
                <a:latin typeface="华文楷体" pitchFamily="2" charset="-122"/>
                <a:ea typeface="华文楷体" pitchFamily="2" charset="-122"/>
              </a:rPr>
              <a:t>实施工程──实施软件开发</a:t>
            </a:r>
          </a:p>
          <a:p>
            <a:pPr lvl="1">
              <a:lnSpc>
                <a:spcPct val="120000"/>
              </a:lnSpc>
              <a:buFontTx/>
              <a:buChar char="•"/>
              <a:defRPr/>
            </a:pPr>
            <a:r>
              <a:rPr kumimoji="1" lang="zh-CN" altLang="en-US" sz="2800" b="1" dirty="0">
                <a:latin typeface="华文楷体" pitchFamily="2" charset="-122"/>
                <a:ea typeface="华文楷体" pitchFamily="2" charset="-122"/>
              </a:rPr>
              <a:t>建造及发布──建造、测试、安装和提供用户支持</a:t>
            </a:r>
          </a:p>
          <a:p>
            <a:pPr lvl="1">
              <a:lnSpc>
                <a:spcPct val="120000"/>
              </a:lnSpc>
              <a:buFontTx/>
              <a:buChar char="•"/>
              <a:defRPr/>
            </a:pPr>
            <a:r>
              <a:rPr kumimoji="1" lang="zh-CN" altLang="en-US" sz="2800" b="1" dirty="0">
                <a:latin typeface="华文楷体" pitchFamily="2" charset="-122"/>
                <a:ea typeface="华文楷体" pitchFamily="2" charset="-122"/>
              </a:rPr>
              <a:t>客户评估──评价开发工作，提出修正建议</a:t>
            </a:r>
          </a:p>
        </p:txBody>
      </p:sp>
      <p:sp>
        <p:nvSpPr>
          <p:cNvPr id="3" name="灯片编号占位符 2"/>
          <p:cNvSpPr>
            <a:spLocks noGrp="1"/>
          </p:cNvSpPr>
          <p:nvPr>
            <p:ph type="sldNum" sz="quarter" idx="12"/>
          </p:nvPr>
        </p:nvSpPr>
        <p:spPr/>
        <p:txBody>
          <a:bodyPr/>
          <a:lstStyle/>
          <a:p>
            <a:fld id="{219FBB08-465D-48F3-8C58-864F35092011}" type="slidenum">
              <a:rPr lang="zh-CN" altLang="en-US" smtClean="0"/>
              <a:t>48</a:t>
            </a:fld>
            <a:endParaRPr lang="zh-CN" altLang="en-US"/>
          </a:p>
        </p:txBody>
      </p:sp>
      <p:sp>
        <p:nvSpPr>
          <p:cNvPr id="4"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(7) </a:t>
            </a:r>
            <a:r>
              <a:rPr lang="zh-CN" altLang="en-US" sz="4000" dirty="0" smtClean="0">
                <a:solidFill>
                  <a:srgbClr val="FF0000"/>
                </a:solidFill>
                <a:latin typeface="华文楷体" panose="02010600040101010101" pitchFamily="2" charset="-122"/>
                <a:ea typeface="华文楷体" panose="02010600040101010101" pitchFamily="2" charset="-122"/>
              </a:rPr>
              <a:t>螺旋模型</a:t>
            </a:r>
          </a:p>
        </p:txBody>
      </p:sp>
    </p:spTree>
    <p:extLst>
      <p:ext uri="{BB962C8B-B14F-4D97-AF65-F5344CB8AC3E}">
        <p14:creationId xmlns:p14="http://schemas.microsoft.com/office/powerpoint/2010/main" val="3793779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633046" y="1617786"/>
            <a:ext cx="11394831" cy="4351338"/>
          </a:xfrm>
        </p:spPr>
        <p:txBody>
          <a:bodyPr/>
          <a:lstStyle/>
          <a:p>
            <a:pPr>
              <a:lnSpc>
                <a:spcPct val="110000"/>
              </a:lnSpc>
              <a:spcAft>
                <a:spcPts val="300"/>
              </a:spcAft>
            </a:pPr>
            <a:r>
              <a:rPr lang="zh-CN" altLang="en-US" sz="2400" b="1" dirty="0">
                <a:latin typeface="华文楷体" panose="02010600040101010101" pitchFamily="2" charset="-122"/>
                <a:ea typeface="华文楷体" panose="02010600040101010101" pitchFamily="2" charset="-122"/>
              </a:rPr>
              <a:t>螺旋模型的优点</a:t>
            </a:r>
          </a:p>
          <a:p>
            <a:pPr lvl="1">
              <a:lnSpc>
                <a:spcPct val="110000"/>
              </a:lnSpc>
              <a:spcAft>
                <a:spcPts val="300"/>
              </a:spcAft>
            </a:pPr>
            <a:r>
              <a:rPr lang="zh-CN" altLang="en-US" dirty="0">
                <a:latin typeface="华文楷体" panose="02010600040101010101" pitchFamily="2" charset="-122"/>
                <a:ea typeface="华文楷体" panose="02010600040101010101" pitchFamily="2" charset="-122"/>
              </a:rPr>
              <a:t>对可选方案和约束条件的强调有利于已有软件的重用，也有助于把软件质量作为软件开发的一个重要目标</a:t>
            </a:r>
          </a:p>
          <a:p>
            <a:pPr lvl="1">
              <a:lnSpc>
                <a:spcPct val="110000"/>
              </a:lnSpc>
              <a:spcAft>
                <a:spcPts val="300"/>
              </a:spcAft>
            </a:pPr>
            <a:r>
              <a:rPr lang="zh-CN" altLang="en-US" dirty="0">
                <a:latin typeface="华文楷体" panose="02010600040101010101" pitchFamily="2" charset="-122"/>
                <a:ea typeface="华文楷体" panose="02010600040101010101" pitchFamily="2" charset="-122"/>
              </a:rPr>
              <a:t>减少了过多测试或测试不足</a:t>
            </a:r>
          </a:p>
          <a:p>
            <a:pPr lvl="1">
              <a:lnSpc>
                <a:spcPct val="110000"/>
              </a:lnSpc>
              <a:spcAft>
                <a:spcPts val="300"/>
              </a:spcAft>
            </a:pPr>
            <a:r>
              <a:rPr lang="zh-CN" altLang="en-US" dirty="0">
                <a:latin typeface="华文楷体" panose="02010600040101010101" pitchFamily="2" charset="-122"/>
                <a:ea typeface="华文楷体" panose="02010600040101010101" pitchFamily="2" charset="-122"/>
              </a:rPr>
              <a:t>维护和开发之间并没有本质区别</a:t>
            </a:r>
          </a:p>
          <a:p>
            <a:pPr>
              <a:lnSpc>
                <a:spcPct val="110000"/>
              </a:lnSpc>
              <a:spcAft>
                <a:spcPts val="300"/>
              </a:spcAft>
            </a:pPr>
            <a:r>
              <a:rPr lang="zh-CN" altLang="en-US" sz="2400" b="1" dirty="0">
                <a:latin typeface="华文楷体" panose="02010600040101010101" pitchFamily="2" charset="-122"/>
                <a:ea typeface="华文楷体" panose="02010600040101010101" pitchFamily="2" charset="-122"/>
              </a:rPr>
              <a:t>螺旋模型的特点</a:t>
            </a:r>
            <a:endParaRPr lang="en-US" altLang="zh-CN" sz="2400" b="1" dirty="0">
              <a:latin typeface="华文楷体" panose="02010600040101010101" pitchFamily="2" charset="-122"/>
              <a:ea typeface="华文楷体" panose="02010600040101010101" pitchFamily="2" charset="-122"/>
            </a:endParaRPr>
          </a:p>
          <a:p>
            <a:pPr>
              <a:lnSpc>
                <a:spcPct val="110000"/>
              </a:lnSpc>
              <a:spcAft>
                <a:spcPts val="300"/>
              </a:spcAft>
            </a:pPr>
            <a:r>
              <a:rPr lang="zh-CN" altLang="en-US" sz="2400" dirty="0">
                <a:latin typeface="华文楷体" panose="02010600040101010101" pitchFamily="2" charset="-122"/>
                <a:ea typeface="华文楷体" panose="02010600040101010101" pitchFamily="2" charset="-122"/>
              </a:rPr>
              <a:t>风险驱动，需要相当丰富的风险评估经验和专门知识，否则风险更大</a:t>
            </a:r>
            <a:endParaRPr lang="en-US" altLang="zh-CN" sz="2400" dirty="0">
              <a:latin typeface="华文楷体" panose="02010600040101010101" pitchFamily="2" charset="-122"/>
              <a:ea typeface="华文楷体" panose="02010600040101010101" pitchFamily="2" charset="-122"/>
            </a:endParaRPr>
          </a:p>
          <a:p>
            <a:pPr>
              <a:lnSpc>
                <a:spcPct val="110000"/>
              </a:lnSpc>
              <a:spcAft>
                <a:spcPts val="300"/>
              </a:spcAft>
            </a:pPr>
            <a:r>
              <a:rPr lang="zh-CN" altLang="en-US" sz="2400" dirty="0">
                <a:latin typeface="华文楷体" panose="02010600040101010101" pitchFamily="2" charset="-122"/>
                <a:ea typeface="华文楷体" panose="02010600040101010101" pitchFamily="2" charset="-122"/>
              </a:rPr>
              <a:t>主要适用于内部开发的大规模软件项目，随着过程的进展演化，开发者和用户能够更好的识别和对待每一个演化级别上的风险</a:t>
            </a:r>
            <a:endParaRPr lang="en-US" altLang="zh-CN" sz="2400" dirty="0">
              <a:latin typeface="华文楷体" panose="02010600040101010101" pitchFamily="2" charset="-122"/>
              <a:ea typeface="华文楷体" panose="02010600040101010101" pitchFamily="2" charset="-122"/>
            </a:endParaRPr>
          </a:p>
          <a:p>
            <a:pPr>
              <a:lnSpc>
                <a:spcPct val="110000"/>
              </a:lnSpc>
              <a:spcAft>
                <a:spcPts val="300"/>
              </a:spcAft>
            </a:pPr>
            <a:r>
              <a:rPr lang="zh-CN" altLang="en-US" sz="2400" dirty="0">
                <a:latin typeface="华文楷体" panose="02010600040101010101" pitchFamily="2" charset="-122"/>
                <a:ea typeface="华文楷体" panose="02010600040101010101" pitchFamily="2" charset="-122"/>
              </a:rPr>
              <a:t>随着迭代次数的增加，工作量加大，软件开发成本增加</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49</a:t>
            </a:fld>
            <a:endParaRPr lang="zh-CN" altLang="en-US"/>
          </a:p>
        </p:txBody>
      </p:sp>
      <p:sp>
        <p:nvSpPr>
          <p:cNvPr id="5" name="文本框 11"/>
          <p:cNvSpPr txBox="1"/>
          <p:nvPr/>
        </p:nvSpPr>
        <p:spPr>
          <a:xfrm>
            <a:off x="446065" y="305368"/>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Rectangle 1"/>
          <p:cNvSpPr txBox="1">
            <a:spLocks noChangeArrowheads="1"/>
          </p:cNvSpPr>
          <p:nvPr/>
        </p:nvSpPr>
        <p:spPr bwMode="auto">
          <a:xfrm>
            <a:off x="446065" y="918672"/>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(7) </a:t>
            </a:r>
            <a:r>
              <a:rPr lang="zh-CN" altLang="en-US" sz="4000" dirty="0" smtClean="0">
                <a:solidFill>
                  <a:srgbClr val="FF0000"/>
                </a:solidFill>
                <a:latin typeface="华文楷体" panose="02010600040101010101" pitchFamily="2" charset="-122"/>
                <a:ea typeface="华文楷体" panose="02010600040101010101" pitchFamily="2" charset="-122"/>
              </a:rPr>
              <a:t>螺旋模型</a:t>
            </a:r>
          </a:p>
        </p:txBody>
      </p:sp>
    </p:spTree>
    <p:extLst>
      <p:ext uri="{BB962C8B-B14F-4D97-AF65-F5344CB8AC3E}">
        <p14:creationId xmlns:p14="http://schemas.microsoft.com/office/powerpoint/2010/main" val="13826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305637" y="1115140"/>
            <a:ext cx="10515600" cy="4351338"/>
          </a:xfrm>
        </p:spPr>
        <p:txBody>
          <a:bodyPr/>
          <a:lstStyle/>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软件过程是软件工程的一个核心问题</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软件过程包括把用户的需求转变成软件产品所需的所有活动</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软件过程是整个软件生命周期中一系列有序的软件生产活动的流程。</a:t>
            </a:r>
            <a:endParaRPr lang="en-US" altLang="zh-CN" dirty="0" smtClean="0">
              <a:latin typeface="华文楷体" panose="02010600040101010101" pitchFamily="2" charset="-122"/>
              <a:ea typeface="华文楷体" panose="02010600040101010101" pitchFamily="2" charset="-122"/>
            </a:endParaRP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rgbClr val="FF0000"/>
                </a:solidFill>
                <a:latin typeface="华文楷体" panose="02010600040101010101" pitchFamily="2" charset="-122"/>
                <a:ea typeface="华文楷体" panose="02010600040101010101" pitchFamily="2" charset="-122"/>
              </a:rPr>
              <a:t>过程定义: </a:t>
            </a:r>
            <a:r>
              <a:rPr lang="zh-CN" altLang="en-US" dirty="0">
                <a:solidFill>
                  <a:srgbClr val="FF0000"/>
                </a:solidFill>
                <a:latin typeface="华文楷体" panose="02010600040101010101" pitchFamily="2" charset="-122"/>
                <a:ea typeface="华文楷体" panose="02010600040101010101" pitchFamily="2" charset="-122"/>
              </a:rPr>
              <a:t>一组有序的任务，包括活动、约束和资源使用的一系列步骤，用于产生想要的</a:t>
            </a:r>
            <a:r>
              <a:rPr lang="zh-CN" altLang="en-US" dirty="0" smtClean="0">
                <a:solidFill>
                  <a:srgbClr val="FF0000"/>
                </a:solidFill>
                <a:latin typeface="华文楷体" panose="02010600040101010101" pitchFamily="2" charset="-122"/>
                <a:ea typeface="华文楷体" panose="02010600040101010101" pitchFamily="2" charset="-122"/>
              </a:rPr>
              <a:t>输出</a:t>
            </a:r>
            <a:endParaRPr lang="en-US" altLang="zh-CN" dirty="0" smtClean="0">
              <a:solidFill>
                <a:srgbClr val="FF0000"/>
              </a:solidFill>
              <a:latin typeface="华文楷体" panose="02010600040101010101" pitchFamily="2" charset="-122"/>
              <a:ea typeface="华文楷体" panose="02010600040101010101" pitchFamily="2" charset="-122"/>
            </a:endParaRP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一</a:t>
            </a:r>
            <a:r>
              <a:rPr lang="zh-CN" altLang="en-US" dirty="0">
                <a:latin typeface="华文楷体" panose="02010600040101010101" pitchFamily="2" charset="-122"/>
                <a:ea typeface="华文楷体" panose="02010600040101010101" pitchFamily="2" charset="-122"/>
              </a:rPr>
              <a:t>个过程常常涉及一系列的工具和技术</a:t>
            </a:r>
          </a:p>
          <a:p>
            <a:pPr>
              <a:lnSpc>
                <a:spcPct val="110000"/>
              </a:lnSpc>
              <a:spcAft>
                <a:spcPts val="1200"/>
              </a:spcAft>
            </a:pPr>
            <a:endParaRPr lang="en-US" altLang="zh-CN" dirty="0" smtClean="0">
              <a:latin typeface="华文楷体" panose="02010600040101010101" pitchFamily="2" charset="-122"/>
              <a:ea typeface="华文楷体" panose="02010600040101010101" pitchFamily="2" charset="-122"/>
            </a:endParaRPr>
          </a:p>
        </p:txBody>
      </p:sp>
      <p:pic>
        <p:nvPicPr>
          <p:cNvPr id="6" name="Picture 8" descr="C:\Documents and Settings\TangShan\Local Settings\Temporary Internet Files\Content.IE5\7Q42VDMU\MC90042940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0037" y="4740275"/>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1"/>
          <p:cNvSpPr txBox="1"/>
          <p:nvPr/>
        </p:nvSpPr>
        <p:spPr>
          <a:xfrm>
            <a:off x="458151" y="344546"/>
            <a:ext cx="3126486"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软件过程概述</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5</a:t>
            </a:fld>
            <a:endParaRPr lang="zh-CN" altLang="en-US"/>
          </a:p>
        </p:txBody>
      </p:sp>
    </p:spTree>
    <p:extLst>
      <p:ext uri="{BB962C8B-B14F-4D97-AF65-F5344CB8AC3E}">
        <p14:creationId xmlns:p14="http://schemas.microsoft.com/office/powerpoint/2010/main" val="35069553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9" name="Group 1061"/>
          <p:cNvGrpSpPr>
            <a:grpSpLocks/>
          </p:cNvGrpSpPr>
          <p:nvPr/>
        </p:nvGrpSpPr>
        <p:grpSpPr bwMode="auto">
          <a:xfrm>
            <a:off x="2774184" y="625475"/>
            <a:ext cx="6575425" cy="6096000"/>
            <a:chOff x="1066" y="480"/>
            <a:chExt cx="4142" cy="3840"/>
          </a:xfrm>
        </p:grpSpPr>
        <p:sp>
          <p:nvSpPr>
            <p:cNvPr id="60421" name="Oval 1027"/>
            <p:cNvSpPr>
              <a:spLocks noChangeArrowheads="1"/>
            </p:cNvSpPr>
            <p:nvPr/>
          </p:nvSpPr>
          <p:spPr bwMode="auto">
            <a:xfrm>
              <a:off x="3340" y="872"/>
              <a:ext cx="960" cy="520"/>
            </a:xfrm>
            <a:prstGeom prst="ellipse">
              <a:avLst/>
            </a:prstGeom>
            <a:solidFill>
              <a:srgbClr val="99CC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22" name="Rectangle 1028"/>
            <p:cNvSpPr>
              <a:spLocks noChangeArrowheads="1"/>
            </p:cNvSpPr>
            <p:nvPr/>
          </p:nvSpPr>
          <p:spPr bwMode="auto">
            <a:xfrm>
              <a:off x="4364" y="1248"/>
              <a:ext cx="8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sz="1800" b="1">
                  <a:solidFill>
                    <a:srgbClr val="2E2EB6"/>
                  </a:solidFill>
                  <a:latin typeface="华文新魏" panose="02010800040101010101" pitchFamily="2" charset="-122"/>
                  <a:ea typeface="华文新魏" panose="02010800040101010101" pitchFamily="2" charset="-122"/>
                </a:rPr>
                <a:t>进一步开发</a:t>
              </a:r>
            </a:p>
          </p:txBody>
        </p:sp>
        <p:sp>
          <p:nvSpPr>
            <p:cNvPr id="60423" name="Arc 1029"/>
            <p:cNvSpPr>
              <a:spLocks/>
            </p:cNvSpPr>
            <p:nvPr/>
          </p:nvSpPr>
          <p:spPr bwMode="auto">
            <a:xfrm>
              <a:off x="2764" y="1008"/>
              <a:ext cx="1054" cy="288"/>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4" name="Rectangle 1030"/>
            <p:cNvSpPr>
              <a:spLocks noChangeArrowheads="1"/>
            </p:cNvSpPr>
            <p:nvPr/>
          </p:nvSpPr>
          <p:spPr bwMode="auto">
            <a:xfrm>
              <a:off x="1156" y="1493"/>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FF9900"/>
                  </a:solidFill>
                  <a:latin typeface="宋体" panose="02010600030101010101" pitchFamily="2" charset="-122"/>
                  <a:ea typeface="宋体" panose="02010600030101010101" pitchFamily="2" charset="-122"/>
                </a:rPr>
                <a:t>实现和集成阶段</a:t>
              </a:r>
            </a:p>
          </p:txBody>
        </p:sp>
        <p:sp>
          <p:nvSpPr>
            <p:cNvPr id="60425" name="Oval 1031"/>
            <p:cNvSpPr>
              <a:spLocks noChangeArrowheads="1"/>
            </p:cNvSpPr>
            <p:nvPr/>
          </p:nvSpPr>
          <p:spPr bwMode="auto">
            <a:xfrm>
              <a:off x="3196" y="1488"/>
              <a:ext cx="1152" cy="480"/>
            </a:xfrm>
            <a:prstGeom prst="ellipse">
              <a:avLst/>
            </a:prstGeom>
            <a:solidFill>
              <a:srgbClr val="FF99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26" name="Rectangle 1032"/>
            <p:cNvSpPr>
              <a:spLocks noChangeArrowheads="1"/>
            </p:cNvSpPr>
            <p:nvPr/>
          </p:nvSpPr>
          <p:spPr bwMode="auto">
            <a:xfrm>
              <a:off x="1626" y="1056"/>
              <a:ext cx="11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E2EB6"/>
                  </a:solidFill>
                  <a:latin typeface="宋体" panose="02010600030101010101" pitchFamily="2" charset="-122"/>
                  <a:ea typeface="宋体" panose="02010600030101010101" pitchFamily="2" charset="-122"/>
                </a:rPr>
                <a:t>运行状态</a:t>
              </a:r>
            </a:p>
          </p:txBody>
        </p:sp>
        <p:sp>
          <p:nvSpPr>
            <p:cNvPr id="60427" name="Arc 1033"/>
            <p:cNvSpPr>
              <a:spLocks/>
            </p:cNvSpPr>
            <p:nvPr/>
          </p:nvSpPr>
          <p:spPr bwMode="auto">
            <a:xfrm flipH="1">
              <a:off x="3820" y="1008"/>
              <a:ext cx="1056" cy="288"/>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8" name="Oval 1034"/>
            <p:cNvSpPr>
              <a:spLocks noChangeArrowheads="1"/>
            </p:cNvSpPr>
            <p:nvPr/>
          </p:nvSpPr>
          <p:spPr bwMode="auto">
            <a:xfrm>
              <a:off x="3004" y="720"/>
              <a:ext cx="576" cy="432"/>
            </a:xfrm>
            <a:prstGeom prst="ellipse">
              <a:avLst/>
            </a:prstGeom>
            <a:solidFill>
              <a:srgbClr val="FFCC00"/>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29" name="Oval 1035"/>
            <p:cNvSpPr>
              <a:spLocks noChangeArrowheads="1"/>
            </p:cNvSpPr>
            <p:nvPr/>
          </p:nvSpPr>
          <p:spPr bwMode="auto">
            <a:xfrm>
              <a:off x="3964" y="480"/>
              <a:ext cx="864" cy="672"/>
            </a:xfrm>
            <a:prstGeom prst="ellipse">
              <a:avLst/>
            </a:prstGeom>
            <a:solidFill>
              <a:srgbClr val="FFCC00"/>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0" name="Oval 1036"/>
            <p:cNvSpPr>
              <a:spLocks noChangeArrowheads="1"/>
            </p:cNvSpPr>
            <p:nvPr/>
          </p:nvSpPr>
          <p:spPr bwMode="auto">
            <a:xfrm>
              <a:off x="3196" y="1776"/>
              <a:ext cx="1104" cy="480"/>
            </a:xfrm>
            <a:prstGeom prst="ellipse">
              <a:avLst/>
            </a:prstGeom>
            <a:solidFill>
              <a:srgbClr val="FFFF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1" name="Oval 1037"/>
            <p:cNvSpPr>
              <a:spLocks noChangeArrowheads="1"/>
            </p:cNvSpPr>
            <p:nvPr/>
          </p:nvSpPr>
          <p:spPr bwMode="auto">
            <a:xfrm>
              <a:off x="3292" y="2112"/>
              <a:ext cx="1056" cy="480"/>
            </a:xfrm>
            <a:prstGeom prst="ellipse">
              <a:avLst/>
            </a:prstGeom>
            <a:solidFill>
              <a:srgbClr val="CCFFCC"/>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2" name="Oval 1038"/>
            <p:cNvSpPr>
              <a:spLocks noChangeArrowheads="1"/>
            </p:cNvSpPr>
            <p:nvPr/>
          </p:nvSpPr>
          <p:spPr bwMode="auto">
            <a:xfrm>
              <a:off x="3340" y="2688"/>
              <a:ext cx="1008" cy="480"/>
            </a:xfrm>
            <a:prstGeom prst="ellipse">
              <a:avLst/>
            </a:prstGeom>
            <a:solidFill>
              <a:srgbClr val="00FF00"/>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3" name="Oval 1039"/>
            <p:cNvSpPr>
              <a:spLocks noChangeArrowheads="1"/>
            </p:cNvSpPr>
            <p:nvPr/>
          </p:nvSpPr>
          <p:spPr bwMode="auto">
            <a:xfrm>
              <a:off x="3340" y="3264"/>
              <a:ext cx="1056" cy="480"/>
            </a:xfrm>
            <a:prstGeom prst="ellipse">
              <a:avLst/>
            </a:prstGeom>
            <a:solidFill>
              <a:srgbClr val="CC99FF"/>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4" name="Oval 1040"/>
            <p:cNvSpPr>
              <a:spLocks noChangeArrowheads="1"/>
            </p:cNvSpPr>
            <p:nvPr/>
          </p:nvSpPr>
          <p:spPr bwMode="auto">
            <a:xfrm>
              <a:off x="3340" y="3648"/>
              <a:ext cx="1104" cy="480"/>
            </a:xfrm>
            <a:prstGeom prst="ellipse">
              <a:avLst/>
            </a:prstGeom>
            <a:solidFill>
              <a:srgbClr val="E50BDB"/>
            </a:solidFill>
            <a:ln w="25400">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0435" name="Freeform 1041"/>
            <p:cNvSpPr>
              <a:spLocks/>
            </p:cNvSpPr>
            <p:nvPr/>
          </p:nvSpPr>
          <p:spPr bwMode="auto">
            <a:xfrm>
              <a:off x="3100" y="1248"/>
              <a:ext cx="816" cy="3072"/>
            </a:xfrm>
            <a:custGeom>
              <a:avLst/>
              <a:gdLst>
                <a:gd name="T0" fmla="*/ 524 w 952"/>
                <a:gd name="T1" fmla="*/ 0 h 3352"/>
                <a:gd name="T2" fmla="*/ 524 w 952"/>
                <a:gd name="T3" fmla="*/ 2068 h 3352"/>
                <a:gd name="T4" fmla="*/ 70 w 952"/>
                <a:gd name="T5" fmla="*/ 2512 h 3352"/>
                <a:gd name="T6" fmla="*/ 100 w 952"/>
                <a:gd name="T7" fmla="*/ 2475 h 33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 h="3352">
                  <a:moveTo>
                    <a:pt x="832" y="0"/>
                  </a:moveTo>
                  <a:cubicBezTo>
                    <a:pt x="892" y="1072"/>
                    <a:pt x="952" y="2144"/>
                    <a:pt x="832" y="2688"/>
                  </a:cubicBezTo>
                  <a:cubicBezTo>
                    <a:pt x="712" y="3232"/>
                    <a:pt x="224" y="3176"/>
                    <a:pt x="112" y="3264"/>
                  </a:cubicBezTo>
                  <a:cubicBezTo>
                    <a:pt x="0" y="3352"/>
                    <a:pt x="160" y="3216"/>
                    <a:pt x="160" y="3216"/>
                  </a:cubicBezTo>
                </a:path>
              </a:pathLst>
            </a:custGeom>
            <a:noFill/>
            <a:ln w="12700" cap="flat" cmpd="sng">
              <a:solidFill>
                <a:schemeClr val="tx1"/>
              </a:solidFill>
              <a:prstDash val="solid"/>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6" name="Freeform 1042"/>
            <p:cNvSpPr>
              <a:spLocks/>
            </p:cNvSpPr>
            <p:nvPr/>
          </p:nvSpPr>
          <p:spPr bwMode="auto">
            <a:xfrm>
              <a:off x="3868" y="3168"/>
              <a:ext cx="864" cy="1008"/>
            </a:xfrm>
            <a:custGeom>
              <a:avLst/>
              <a:gdLst>
                <a:gd name="T0" fmla="*/ 0 w 864"/>
                <a:gd name="T1" fmla="*/ 0 h 1248"/>
                <a:gd name="T2" fmla="*/ 240 w 864"/>
                <a:gd name="T3" fmla="*/ 531 h 1248"/>
                <a:gd name="T4" fmla="*/ 864 w 864"/>
                <a:gd name="T5" fmla="*/ 657 h 1248"/>
                <a:gd name="T6" fmla="*/ 0 60000 65536"/>
                <a:gd name="T7" fmla="*/ 0 60000 65536"/>
                <a:gd name="T8" fmla="*/ 0 60000 65536"/>
              </a:gdLst>
              <a:ahLst/>
              <a:cxnLst>
                <a:cxn ang="T6">
                  <a:pos x="T0" y="T1"/>
                </a:cxn>
                <a:cxn ang="T7">
                  <a:pos x="T2" y="T3"/>
                </a:cxn>
                <a:cxn ang="T8">
                  <a:pos x="T4" y="T5"/>
                </a:cxn>
              </a:cxnLst>
              <a:rect l="0" t="0" r="r" b="b"/>
              <a:pathLst>
                <a:path w="864" h="1248">
                  <a:moveTo>
                    <a:pt x="0" y="0"/>
                  </a:moveTo>
                  <a:cubicBezTo>
                    <a:pt x="48" y="400"/>
                    <a:pt x="96" y="800"/>
                    <a:pt x="240" y="1008"/>
                  </a:cubicBezTo>
                  <a:cubicBezTo>
                    <a:pt x="384" y="1216"/>
                    <a:pt x="760" y="1216"/>
                    <a:pt x="864" y="1248"/>
                  </a:cubicBezTo>
                </a:path>
              </a:pathLst>
            </a:custGeom>
            <a:noFill/>
            <a:ln w="12700" cap="flat" cmpd="sng">
              <a:solidFill>
                <a:schemeClr val="tx1"/>
              </a:solidFill>
              <a:prstDash val="solid"/>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7" name="Arc 1043"/>
            <p:cNvSpPr>
              <a:spLocks/>
            </p:cNvSpPr>
            <p:nvPr/>
          </p:nvSpPr>
          <p:spPr bwMode="auto">
            <a:xfrm>
              <a:off x="3532" y="1584"/>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8" name="Arc 1044"/>
            <p:cNvSpPr>
              <a:spLocks/>
            </p:cNvSpPr>
            <p:nvPr/>
          </p:nvSpPr>
          <p:spPr bwMode="auto">
            <a:xfrm flipH="1">
              <a:off x="3820" y="1584"/>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9" name="Arc 1045"/>
            <p:cNvSpPr>
              <a:spLocks/>
            </p:cNvSpPr>
            <p:nvPr/>
          </p:nvSpPr>
          <p:spPr bwMode="auto">
            <a:xfrm>
              <a:off x="3532" y="1872"/>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0" name="Arc 1046"/>
            <p:cNvSpPr>
              <a:spLocks/>
            </p:cNvSpPr>
            <p:nvPr/>
          </p:nvSpPr>
          <p:spPr bwMode="auto">
            <a:xfrm flipH="1">
              <a:off x="3868" y="1920"/>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1" name="Arc 1047"/>
            <p:cNvSpPr>
              <a:spLocks/>
            </p:cNvSpPr>
            <p:nvPr/>
          </p:nvSpPr>
          <p:spPr bwMode="auto">
            <a:xfrm>
              <a:off x="3580" y="2256"/>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2" name="Arc 1048"/>
            <p:cNvSpPr>
              <a:spLocks/>
            </p:cNvSpPr>
            <p:nvPr/>
          </p:nvSpPr>
          <p:spPr bwMode="auto">
            <a:xfrm flipH="1">
              <a:off x="3868" y="2256"/>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3" name="Arc 1049"/>
            <p:cNvSpPr>
              <a:spLocks/>
            </p:cNvSpPr>
            <p:nvPr/>
          </p:nvSpPr>
          <p:spPr bwMode="auto">
            <a:xfrm>
              <a:off x="3580" y="2784"/>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4" name="Arc 1050"/>
            <p:cNvSpPr>
              <a:spLocks/>
            </p:cNvSpPr>
            <p:nvPr/>
          </p:nvSpPr>
          <p:spPr bwMode="auto">
            <a:xfrm flipH="1">
              <a:off x="3868" y="2784"/>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5" name="Arc 1051"/>
            <p:cNvSpPr>
              <a:spLocks/>
            </p:cNvSpPr>
            <p:nvPr/>
          </p:nvSpPr>
          <p:spPr bwMode="auto">
            <a:xfrm>
              <a:off x="3580" y="3360"/>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6" name="Arc 1052"/>
            <p:cNvSpPr>
              <a:spLocks/>
            </p:cNvSpPr>
            <p:nvPr/>
          </p:nvSpPr>
          <p:spPr bwMode="auto">
            <a:xfrm flipH="1">
              <a:off x="3868" y="3360"/>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7" name="Arc 1053"/>
            <p:cNvSpPr>
              <a:spLocks/>
            </p:cNvSpPr>
            <p:nvPr/>
          </p:nvSpPr>
          <p:spPr bwMode="auto">
            <a:xfrm>
              <a:off x="3532" y="3744"/>
              <a:ext cx="288" cy="144"/>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8" name="Arc 1054"/>
            <p:cNvSpPr>
              <a:spLocks/>
            </p:cNvSpPr>
            <p:nvPr/>
          </p:nvSpPr>
          <p:spPr bwMode="auto">
            <a:xfrm flipH="1">
              <a:off x="3916" y="3744"/>
              <a:ext cx="336" cy="96"/>
            </a:xfrm>
            <a:custGeom>
              <a:avLst/>
              <a:gdLst>
                <a:gd name="T0" fmla="*/ 0 w 43100"/>
                <a:gd name="T1" fmla="*/ 0 h 21600"/>
                <a:gd name="T2" fmla="*/ 0 w 43100"/>
                <a:gd name="T3" fmla="*/ 0 h 21600"/>
                <a:gd name="T4" fmla="*/ 0 w 43100"/>
                <a:gd name="T5" fmla="*/ 0 h 21600"/>
                <a:gd name="T6" fmla="*/ 0 60000 65536"/>
                <a:gd name="T7" fmla="*/ 0 60000 65536"/>
                <a:gd name="T8" fmla="*/ 0 60000 65536"/>
                <a:gd name="T9" fmla="*/ 0 w 43100"/>
                <a:gd name="T10" fmla="*/ 0 h 21600"/>
                <a:gd name="T11" fmla="*/ 43100 w 43100"/>
                <a:gd name="T12" fmla="*/ 21600 h 21600"/>
              </a:gdLst>
              <a:ahLst/>
              <a:cxnLst>
                <a:cxn ang="T6">
                  <a:pos x="T0" y="T1"/>
                </a:cxn>
                <a:cxn ang="T7">
                  <a:pos x="T2" y="T3"/>
                </a:cxn>
                <a:cxn ang="T8">
                  <a:pos x="T4" y="T5"/>
                </a:cxn>
              </a:cxnLst>
              <a:rect l="T9" t="T10" r="T11" b="T12"/>
              <a:pathLst>
                <a:path w="43100" h="21600" fill="none" extrusionOk="0">
                  <a:moveTo>
                    <a:pt x="0" y="21600"/>
                  </a:moveTo>
                  <a:cubicBezTo>
                    <a:pt x="0" y="9670"/>
                    <a:pt x="9670" y="0"/>
                    <a:pt x="21600" y="0"/>
                  </a:cubicBezTo>
                  <a:cubicBezTo>
                    <a:pt x="32726" y="0"/>
                    <a:pt x="42032" y="8451"/>
                    <a:pt x="43100" y="19526"/>
                  </a:cubicBezTo>
                </a:path>
                <a:path w="43100" h="21600" stroke="0" extrusionOk="0">
                  <a:moveTo>
                    <a:pt x="0" y="21600"/>
                  </a:moveTo>
                  <a:cubicBezTo>
                    <a:pt x="0" y="9670"/>
                    <a:pt x="9670" y="0"/>
                    <a:pt x="21600" y="0"/>
                  </a:cubicBezTo>
                  <a:cubicBezTo>
                    <a:pt x="32726" y="0"/>
                    <a:pt x="42032" y="8451"/>
                    <a:pt x="43100" y="19526"/>
                  </a:cubicBezTo>
                  <a:lnTo>
                    <a:pt x="21600" y="21600"/>
                  </a:lnTo>
                  <a:lnTo>
                    <a:pt x="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9" name="Rectangle 1055"/>
            <p:cNvSpPr>
              <a:spLocks noChangeArrowheads="1"/>
            </p:cNvSpPr>
            <p:nvPr/>
          </p:nvSpPr>
          <p:spPr bwMode="auto">
            <a:xfrm>
              <a:off x="1429" y="1843"/>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FF9900"/>
                  </a:solidFill>
                  <a:latin typeface="宋体" panose="02010600030101010101" pitchFamily="2" charset="-122"/>
                  <a:ea typeface="宋体" panose="02010600030101010101" pitchFamily="2" charset="-122"/>
                </a:rPr>
                <a:t>实现阶段</a:t>
              </a:r>
            </a:p>
          </p:txBody>
        </p:sp>
        <p:sp>
          <p:nvSpPr>
            <p:cNvPr id="60450" name="Rectangle 1056"/>
            <p:cNvSpPr>
              <a:spLocks noChangeArrowheads="1"/>
            </p:cNvSpPr>
            <p:nvPr/>
          </p:nvSpPr>
          <p:spPr bwMode="auto">
            <a:xfrm>
              <a:off x="1111" y="2160"/>
              <a:ext cx="2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C00000"/>
                  </a:solidFill>
                  <a:latin typeface="宋体" panose="02010600030101010101" pitchFamily="2" charset="-122"/>
                  <a:ea typeface="宋体" panose="02010600030101010101" pitchFamily="2" charset="-122"/>
                </a:rPr>
                <a:t>面向对象设计阶段</a:t>
              </a:r>
            </a:p>
          </p:txBody>
        </p:sp>
        <p:sp>
          <p:nvSpPr>
            <p:cNvPr id="60451" name="Rectangle 1057"/>
            <p:cNvSpPr>
              <a:spLocks noChangeArrowheads="1"/>
            </p:cNvSpPr>
            <p:nvPr/>
          </p:nvSpPr>
          <p:spPr bwMode="auto">
            <a:xfrm>
              <a:off x="1581" y="2707"/>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3C154"/>
                  </a:solidFill>
                  <a:latin typeface="宋体" panose="02010600030101010101" pitchFamily="2" charset="-122"/>
                  <a:ea typeface="宋体" panose="02010600030101010101" pitchFamily="2" charset="-122"/>
                </a:rPr>
                <a:t>计划阶段</a:t>
              </a:r>
            </a:p>
          </p:txBody>
        </p:sp>
        <p:sp>
          <p:nvSpPr>
            <p:cNvPr id="60452" name="Rectangle 1058"/>
            <p:cNvSpPr>
              <a:spLocks noChangeArrowheads="1"/>
            </p:cNvSpPr>
            <p:nvPr/>
          </p:nvSpPr>
          <p:spPr bwMode="auto">
            <a:xfrm>
              <a:off x="1066" y="3308"/>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766B79"/>
                  </a:solidFill>
                  <a:latin typeface="宋体" panose="02010600030101010101" pitchFamily="2" charset="-122"/>
                  <a:ea typeface="宋体" panose="02010600030101010101" pitchFamily="2" charset="-122"/>
                </a:rPr>
                <a:t>面向对象分析阶段</a:t>
              </a:r>
            </a:p>
          </p:txBody>
        </p:sp>
        <p:sp>
          <p:nvSpPr>
            <p:cNvPr id="60453" name="Rectangle 1059"/>
            <p:cNvSpPr>
              <a:spLocks noChangeArrowheads="1"/>
            </p:cNvSpPr>
            <p:nvPr/>
          </p:nvSpPr>
          <p:spPr bwMode="auto">
            <a:xfrm>
              <a:off x="1920" y="3744"/>
              <a:ext cx="13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E50BDB"/>
                  </a:solidFill>
                  <a:latin typeface="宋体" panose="02010600030101010101" pitchFamily="2" charset="-122"/>
                  <a:ea typeface="宋体" panose="02010600030101010101" pitchFamily="2" charset="-122"/>
                </a:rPr>
                <a:t>需求阶段</a:t>
              </a:r>
            </a:p>
          </p:txBody>
        </p:sp>
        <p:sp>
          <p:nvSpPr>
            <p:cNvPr id="60454" name="Rectangle 1060"/>
            <p:cNvSpPr>
              <a:spLocks noChangeArrowheads="1"/>
            </p:cNvSpPr>
            <p:nvPr/>
          </p:nvSpPr>
          <p:spPr bwMode="auto">
            <a:xfrm>
              <a:off x="1996" y="72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kumimoji="1" lang="zh-CN" altLang="en-US" b="1">
                  <a:solidFill>
                    <a:srgbClr val="2E2EB6"/>
                  </a:solidFill>
                  <a:latin typeface="宋体" panose="02010600030101010101" pitchFamily="2" charset="-122"/>
                  <a:ea typeface="宋体" panose="02010600030101010101" pitchFamily="2" charset="-122"/>
                </a:rPr>
                <a:t>维护期</a:t>
              </a:r>
            </a:p>
          </p:txBody>
        </p:sp>
      </p:grpSp>
      <p:sp>
        <p:nvSpPr>
          <p:cNvPr id="60420" name="Rectangle 38"/>
          <p:cNvSpPr>
            <a:spLocks noChangeArrowheads="1"/>
          </p:cNvSpPr>
          <p:nvPr/>
        </p:nvSpPr>
        <p:spPr bwMode="auto">
          <a:xfrm>
            <a:off x="8667750" y="2511425"/>
            <a:ext cx="321944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20000"/>
              </a:spcBef>
              <a:buClr>
                <a:schemeClr val="tx1"/>
              </a:buClr>
              <a:buSzPct val="75000"/>
              <a:buFont typeface="Monotype Sorts" pitchFamily="2" charset="2"/>
              <a:buNone/>
            </a:pPr>
            <a:r>
              <a:rPr kumimoji="1" lang="zh-CN" altLang="en-US" b="1" dirty="0">
                <a:solidFill>
                  <a:schemeClr val="tx1"/>
                </a:solidFill>
                <a:latin typeface="Times New Roman" panose="02020603050405020304" pitchFamily="18" charset="0"/>
                <a:ea typeface="华文楷体" panose="02010600040101010101" pitchFamily="2" charset="-122"/>
              </a:rPr>
              <a:t>特点</a:t>
            </a:r>
            <a:r>
              <a:rPr kumimoji="1" lang="zh-CN" altLang="en-US" dirty="0">
                <a:solidFill>
                  <a:schemeClr val="tx1"/>
                </a:solidFill>
                <a:latin typeface="Times New Roman" panose="02020603050405020304" pitchFamily="18" charset="0"/>
                <a:ea typeface="华文楷体" panose="02010600040101010101" pitchFamily="2" charset="-122"/>
              </a:rPr>
              <a:t>：主要用于支持面向对象开发过程体现了软件创建所固有的迭代和无间隙的特征</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50</a:t>
            </a:fld>
            <a:endParaRPr lang="zh-CN" altLang="en-US"/>
          </a:p>
        </p:txBody>
      </p:sp>
      <p:sp>
        <p:nvSpPr>
          <p:cNvPr id="40" name="文本框 11"/>
          <p:cNvSpPr txBox="1"/>
          <p:nvPr/>
        </p:nvSpPr>
        <p:spPr>
          <a:xfrm>
            <a:off x="444021" y="357492"/>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：增量和迭代</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1"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(8) </a:t>
            </a:r>
            <a:r>
              <a:rPr lang="zh-CN" altLang="en-US" sz="4000" dirty="0" smtClean="0">
                <a:solidFill>
                  <a:srgbClr val="FF0000"/>
                </a:solidFill>
                <a:latin typeface="华文楷体" panose="02010600040101010101" pitchFamily="2" charset="-122"/>
                <a:ea typeface="华文楷体" panose="02010600040101010101" pitchFamily="2" charset="-122"/>
              </a:rPr>
              <a:t>喷泉模型</a:t>
            </a:r>
          </a:p>
        </p:txBody>
      </p:sp>
    </p:spTree>
    <p:extLst>
      <p:ext uri="{BB962C8B-B14F-4D97-AF65-F5344CB8AC3E}">
        <p14:creationId xmlns:p14="http://schemas.microsoft.com/office/powerpoint/2010/main" val="1784982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4294967295"/>
          </p:nvPr>
        </p:nvSpPr>
        <p:spPr>
          <a:xfrm>
            <a:off x="301451" y="1929283"/>
            <a:ext cx="11485266" cy="4497640"/>
          </a:xfrm>
        </p:spPr>
        <p:txBody>
          <a:bodyPr/>
          <a:lstStyle/>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敏捷（</a:t>
            </a:r>
            <a:r>
              <a:rPr lang="en-US" altLang="zh-CN" dirty="0" smtClean="0">
                <a:solidFill>
                  <a:srgbClr val="FF0000"/>
                </a:solidFill>
                <a:latin typeface="华文楷体" panose="02010600040101010101" pitchFamily="2" charset="-122"/>
                <a:ea typeface="华文楷体" panose="02010600040101010101" pitchFamily="2" charset="-122"/>
              </a:rPr>
              <a:t>agile</a:t>
            </a:r>
            <a:r>
              <a:rPr lang="zh-CN" altLang="en-US" dirty="0" smtClean="0">
                <a:solidFill>
                  <a:srgbClr val="FF0000"/>
                </a:solidFill>
                <a:latin typeface="华文楷体" panose="02010600040101010101" pitchFamily="2" charset="-122"/>
                <a:ea typeface="华文楷体" panose="02010600040101010101" pitchFamily="2" charset="-122"/>
              </a:rPr>
              <a:t>）就是</a:t>
            </a:r>
            <a:r>
              <a:rPr lang="zh-CN" altLang="en-US" dirty="0" smtClean="0">
                <a:latin typeface="华文楷体" panose="02010600040101010101" pitchFamily="2" charset="-122"/>
                <a:ea typeface="华文楷体" panose="02010600040101010101" pitchFamily="2" charset="-122"/>
              </a:rPr>
              <a:t>“</a:t>
            </a:r>
            <a:r>
              <a:rPr lang="zh-CN" altLang="en-US" dirty="0" smtClean="0">
                <a:solidFill>
                  <a:srgbClr val="FF0000"/>
                </a:solidFill>
                <a:latin typeface="华文楷体" panose="02010600040101010101" pitchFamily="2" charset="-122"/>
                <a:ea typeface="华文楷体" panose="02010600040101010101" pitchFamily="2" charset="-122"/>
              </a:rPr>
              <a:t>快</a:t>
            </a:r>
            <a:r>
              <a:rPr lang="zh-CN" altLang="en-US" dirty="0" smtClean="0">
                <a:latin typeface="华文楷体" panose="02010600040101010101" pitchFamily="2" charset="-122"/>
                <a:ea typeface="华文楷体" panose="02010600040101010101" pitchFamily="2" charset="-122"/>
              </a:rPr>
              <a:t>”！快才能适应社会的快节奏。</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latin typeface="华文楷体" panose="02010600040101010101" pitchFamily="2" charset="-122"/>
                <a:ea typeface="华文楷体" panose="02010600040101010101" pitchFamily="2" charset="-122"/>
              </a:rPr>
              <a:t>敏捷方法的两大主要特征是对“适应性”的强调，以及对“人”的关注。</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经典的软件工程方法</a:t>
            </a:r>
            <a:r>
              <a:rPr lang="zh-CN" altLang="en-US" dirty="0" smtClean="0">
                <a:latin typeface="华文楷体" panose="02010600040101010101" pitchFamily="2" charset="-122"/>
                <a:ea typeface="华文楷体" panose="02010600040101010101" pitchFamily="2" charset="-122"/>
              </a:rPr>
              <a:t>借鉴了工程学领域的实践，强调前期的设计与规划，并尝试</a:t>
            </a:r>
            <a:r>
              <a:rPr lang="zh-CN" altLang="en-US" dirty="0" smtClean="0">
                <a:solidFill>
                  <a:srgbClr val="FF0000"/>
                </a:solidFill>
                <a:latin typeface="华文楷体" panose="02010600040101010101" pitchFamily="2" charset="-122"/>
                <a:ea typeface="华文楷体" panose="02010600040101010101" pitchFamily="2" charset="-122"/>
              </a:rPr>
              <a:t>在很长的时间跨度内为一个软件开发项目制定严格而详尽的计划</a:t>
            </a:r>
            <a:r>
              <a:rPr lang="zh-CN" altLang="en-US" dirty="0" smtClean="0">
                <a:latin typeface="华文楷体" panose="02010600040101010101" pitchFamily="2" charset="-122"/>
                <a:ea typeface="华文楷体" panose="02010600040101010101" pitchFamily="2" charset="-122"/>
              </a:rPr>
              <a:t>，然后交由具备普通技能的人群分阶段依次完成目标。</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pPr>
            <a:endParaRPr lang="zh-CN" altLang="en-US" dirty="0" smtClean="0">
              <a:latin typeface="华文楷体" panose="02010600040101010101" pitchFamily="2" charset="-122"/>
              <a:ea typeface="华文楷体" panose="02010600040101010101" pitchFamily="2" charset="-122"/>
            </a:endParaRPr>
          </a:p>
        </p:txBody>
      </p:sp>
      <p:sp>
        <p:nvSpPr>
          <p:cNvPr id="66565" name="灯片编号占位符 4"/>
          <p:cNvSpPr txBox="1">
            <a:spLocks noGrp="1"/>
          </p:cNvSpPr>
          <p:nvPr/>
        </p:nvSpPr>
        <p:spPr bwMode="auto">
          <a:xfrm>
            <a:off x="7775576" y="6556375"/>
            <a:ext cx="5889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eaLnBrk="1" hangingPunct="1">
              <a:spcBef>
                <a:spcPct val="0"/>
              </a:spcBef>
              <a:buClrTx/>
              <a:buSzTx/>
              <a:buFontTx/>
              <a:buNone/>
            </a:pPr>
            <a:fld id="{E1A215C0-5DDF-4AAC-8239-F964B6C2CC9D}" type="slidenum">
              <a:rPr lang="zh-CN" altLang="en-US" sz="1100">
                <a:solidFill>
                  <a:schemeClr val="tx2"/>
                </a:solidFill>
                <a:ea typeface="黑体" panose="02010609060101010101" pitchFamily="49" charset="-122"/>
              </a:rPr>
              <a:pPr algn="r" eaLnBrk="1" hangingPunct="1">
                <a:spcBef>
                  <a:spcPct val="0"/>
                </a:spcBef>
                <a:buClrTx/>
                <a:buSzTx/>
                <a:buFontTx/>
                <a:buNone/>
              </a:pPr>
              <a:t>51</a:t>
            </a:fld>
            <a:endParaRPr lang="en-US" altLang="zh-CN" sz="1100">
              <a:solidFill>
                <a:schemeClr val="tx2"/>
              </a:solidFill>
              <a:ea typeface="黑体" panose="02010609060101010101" pitchFamily="49"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51</a:t>
            </a:fld>
            <a:endParaRPr lang="zh-CN" altLang="en-US"/>
          </a:p>
        </p:txBody>
      </p:sp>
      <p:sp>
        <p:nvSpPr>
          <p:cNvPr id="8"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9"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(9) </a:t>
            </a:r>
            <a:r>
              <a:rPr lang="zh-CN" altLang="en-US" sz="4000" dirty="0" smtClean="0">
                <a:solidFill>
                  <a:srgbClr val="FF0000"/>
                </a:solidFill>
                <a:latin typeface="华文楷体" panose="02010600040101010101" pitchFamily="2" charset="-122"/>
                <a:ea typeface="华文楷体" panose="02010600040101010101" pitchFamily="2" charset="-122"/>
              </a:rPr>
              <a:t>敏捷过程模型</a:t>
            </a:r>
          </a:p>
        </p:txBody>
      </p:sp>
    </p:spTree>
    <p:extLst>
      <p:ext uri="{BB962C8B-B14F-4D97-AF65-F5344CB8AC3E}">
        <p14:creationId xmlns:p14="http://schemas.microsoft.com/office/powerpoint/2010/main" val="3254959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4294967295"/>
          </p:nvPr>
        </p:nvSpPr>
        <p:spPr>
          <a:xfrm>
            <a:off x="415550" y="1792988"/>
            <a:ext cx="11109491" cy="4351338"/>
          </a:xfrm>
        </p:spPr>
        <p:txBody>
          <a:bodyPr/>
          <a:lstStyle/>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敏捷过程将整个软件生命周期分解为若干个小的迭代周期，通过在每个迭代周期结束时交付阶段性成果获取切实有效的客户反馈。</a:t>
            </a:r>
            <a:endParaRPr lang="en-US" altLang="zh-CN"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其目的是希望通过</a:t>
            </a:r>
            <a:r>
              <a:rPr lang="zh-CN" altLang="en-US" sz="2800" dirty="0" smtClean="0">
                <a:solidFill>
                  <a:srgbClr val="00B050"/>
                </a:solidFill>
                <a:latin typeface="华文楷体" panose="02010600040101010101" pitchFamily="2" charset="-122"/>
                <a:ea typeface="华文楷体" panose="02010600040101010101" pitchFamily="2" charset="-122"/>
              </a:rPr>
              <a:t>建立及时的反馈机制</a:t>
            </a:r>
            <a:r>
              <a:rPr lang="zh-CN" altLang="en-US" sz="2800" dirty="0" smtClean="0">
                <a:latin typeface="华文楷体" panose="02010600040101010101" pitchFamily="2" charset="-122"/>
                <a:ea typeface="华文楷体" panose="02010600040101010101" pitchFamily="2" charset="-122"/>
              </a:rPr>
              <a:t>，</a:t>
            </a:r>
            <a:r>
              <a:rPr lang="zh-CN" altLang="en-US" sz="2800" dirty="0" smtClean="0">
                <a:solidFill>
                  <a:srgbClr val="00B050"/>
                </a:solidFill>
                <a:latin typeface="华文楷体" panose="02010600040101010101" pitchFamily="2" charset="-122"/>
                <a:ea typeface="华文楷体" panose="02010600040101010101" pitchFamily="2" charset="-122"/>
              </a:rPr>
              <a:t>以应对随时可能的需求变更</a:t>
            </a:r>
            <a:r>
              <a:rPr lang="zh-CN" altLang="en-US" sz="2800" dirty="0" smtClean="0">
                <a:latin typeface="华文楷体" panose="02010600040101010101" pitchFamily="2" charset="-122"/>
                <a:ea typeface="华文楷体" panose="02010600040101010101" pitchFamily="2" charset="-122"/>
              </a:rPr>
              <a:t>，并做出相应的调整，从而增强对软件项目的控制能力。</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相对于经典的软件开发过程的计划性特征，该过程在适应性上具有更大的优势</a:t>
            </a:r>
            <a:endParaRPr lang="en-US" altLang="zh-CN" sz="2800" dirty="0" smtClean="0">
              <a:latin typeface="华文楷体" panose="02010600040101010101" pitchFamily="2" charset="-122"/>
              <a:ea typeface="华文楷体" panose="02010600040101010101" pitchFamily="2" charset="-122"/>
            </a:endParaRPr>
          </a:p>
        </p:txBody>
      </p:sp>
      <p:sp>
        <p:nvSpPr>
          <p:cNvPr id="6" name="矩形 5"/>
          <p:cNvSpPr/>
          <p:nvPr/>
        </p:nvSpPr>
        <p:spPr>
          <a:xfrm>
            <a:off x="1141971" y="5648464"/>
            <a:ext cx="9417963" cy="707886"/>
          </a:xfrm>
          <a:prstGeom prst="rect">
            <a:avLst/>
          </a:prstGeom>
          <a:noFill/>
        </p:spPr>
        <p:txBody>
          <a:bodyPr wrap="none">
            <a:spAutoFit/>
          </a:bodyPr>
          <a:lstStyle/>
          <a:p>
            <a:pPr algn="ctr" fontAlgn="auto">
              <a:spcBef>
                <a:spcPts val="0"/>
              </a:spcBef>
              <a:spcAft>
                <a:spcPts val="0"/>
              </a:spcAft>
              <a:defRPr/>
            </a:pPr>
            <a:r>
              <a:rPr lang="zh-CN" altLang="en-US" sz="4000" b="1" dirty="0">
                <a:ln w="10541" cmpd="sng">
                  <a:solidFill>
                    <a:schemeClr val="accent1">
                      <a:shade val="88000"/>
                      <a:satMod val="110000"/>
                    </a:schemeClr>
                  </a:solidFill>
                  <a:prstDash val="solid"/>
                </a:ln>
                <a:solidFill>
                  <a:schemeClr val="accent5">
                    <a:lumMod val="75000"/>
                  </a:schemeClr>
                </a:solidFill>
                <a:latin typeface="+mn-lt"/>
                <a:ea typeface="+mn-ea"/>
              </a:rPr>
              <a:t>乐观是编程的职业病，反馈则是其处方。</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52</a:t>
            </a:fld>
            <a:endParaRPr lang="zh-CN" altLang="en-US"/>
          </a:p>
        </p:txBody>
      </p:sp>
      <p:sp>
        <p:nvSpPr>
          <p:cNvPr id="9"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0"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(9) </a:t>
            </a:r>
            <a:r>
              <a:rPr lang="zh-CN" altLang="en-US" sz="4000" dirty="0" smtClean="0">
                <a:solidFill>
                  <a:srgbClr val="FF0000"/>
                </a:solidFill>
                <a:latin typeface="华文楷体" panose="02010600040101010101" pitchFamily="2" charset="-122"/>
                <a:ea typeface="华文楷体" panose="02010600040101010101" pitchFamily="2" charset="-122"/>
              </a:rPr>
              <a:t>敏捷过程模型</a:t>
            </a:r>
          </a:p>
        </p:txBody>
      </p:sp>
    </p:spTree>
    <p:extLst>
      <p:ext uri="{BB962C8B-B14F-4D97-AF65-F5344CB8AC3E}">
        <p14:creationId xmlns:p14="http://schemas.microsoft.com/office/powerpoint/2010/main" val="807351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body" idx="4294967295"/>
          </p:nvPr>
        </p:nvSpPr>
        <p:spPr>
          <a:xfrm>
            <a:off x="415550" y="1848364"/>
            <a:ext cx="11582182" cy="4572000"/>
          </a:xfrm>
        </p:spPr>
        <p:txBody>
          <a:bodyPr/>
          <a:lstStyle/>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强调灵活性在快速、有效开发软件中的作用</a:t>
            </a:r>
          </a:p>
          <a:p>
            <a:pPr marL="336550" indent="-33655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敏捷方法</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相对于过程和工具，更强调个人和交互的价值</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更喜欢在生产运行的软件上投入时间 ，而不是在文档的编写上</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注重客户的合作，而不是合同谈判</a:t>
            </a:r>
          </a:p>
          <a:p>
            <a:pPr marL="736600" lvl="1" indent="-279400">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800" dirty="0" smtClean="0">
                <a:latin typeface="华文楷体" panose="02010600040101010101" pitchFamily="2" charset="-122"/>
                <a:ea typeface="华文楷体" panose="02010600040101010101" pitchFamily="2" charset="-122"/>
              </a:rPr>
              <a:t>专注于对变化的反应，而不是创建一个计划而后遵循这个计划</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53</a:t>
            </a:fld>
            <a:endParaRPr lang="zh-CN" altLang="en-US"/>
          </a:p>
        </p:txBody>
      </p:sp>
      <p:sp>
        <p:nvSpPr>
          <p:cNvPr id="6"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敏捷方法</a:t>
            </a:r>
          </a:p>
        </p:txBody>
      </p:sp>
    </p:spTree>
    <p:extLst>
      <p:ext uri="{BB962C8B-B14F-4D97-AF65-F5344CB8AC3E}">
        <p14:creationId xmlns:p14="http://schemas.microsoft.com/office/powerpoint/2010/main" val="342215231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Picture 2" descr="C:\Documents and Settings\TangShan\桌面\b6045da9818b28bc1f17a24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187" y="1536700"/>
            <a:ext cx="54133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716286" y="1320800"/>
            <a:ext cx="5761038" cy="2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Times New Roman" panose="02020603050405020304" pitchFamily="18" charset="0"/>
              </a:defRPr>
            </a:lvl1pPr>
            <a:lvl2pPr marL="742950" indent="-285750">
              <a:defRPr>
                <a:solidFill>
                  <a:schemeClr val="bg1"/>
                </a:solidFill>
                <a:latin typeface="Times New Roman" panose="02020603050405020304" pitchFamily="18" charset="0"/>
              </a:defRPr>
            </a:lvl2pPr>
            <a:lvl3pPr marL="1143000" indent="-228600">
              <a:defRPr>
                <a:solidFill>
                  <a:schemeClr val="bg1"/>
                </a:solidFill>
                <a:latin typeface="Times New Roman" panose="02020603050405020304" pitchFamily="18" charset="0"/>
              </a:defRPr>
            </a:lvl3pPr>
            <a:lvl4pPr marL="1600200" indent="-228600">
              <a:defRPr>
                <a:solidFill>
                  <a:schemeClr val="bg1"/>
                </a:solidFill>
                <a:latin typeface="Times New Roman" panose="02020603050405020304" pitchFamily="18" charset="0"/>
              </a:defRPr>
            </a:lvl4pPr>
            <a:lvl5pPr marL="2057400" indent="-228600">
              <a:defRPr>
                <a:solidFill>
                  <a:schemeClr val="bg1"/>
                </a:solidFill>
                <a:latin typeface="Times New Roman" panose="02020603050405020304" pitchFamily="18"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defRPr>
            </a:lvl9pPr>
          </a:lstStyle>
          <a:p>
            <a:pPr algn="ctr" eaLnBrk="1" hangingPunct="1">
              <a:defRPr/>
            </a:pPr>
            <a:endParaRPr lang="zh-CN" altLang="en-US" smtClean="0">
              <a:solidFill>
                <a:srgbClr val="FFFFFF"/>
              </a:solidFill>
              <a:latin typeface="Lucida Sans Unicode" panose="020B0602030504020204" pitchFamily="34" charset="0"/>
              <a:ea typeface="宋体" panose="02010600030101010101" pitchFamily="2" charset="-122"/>
            </a:endParaRPr>
          </a:p>
        </p:txBody>
      </p:sp>
      <p:sp>
        <p:nvSpPr>
          <p:cNvPr id="7" name="矩形 6"/>
          <p:cNvSpPr/>
          <p:nvPr/>
        </p:nvSpPr>
        <p:spPr>
          <a:xfrm>
            <a:off x="3716287" y="1465262"/>
            <a:ext cx="288925" cy="5256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Times New Roman" panose="02020603050405020304" pitchFamily="18" charset="0"/>
              </a:defRPr>
            </a:lvl1pPr>
            <a:lvl2pPr marL="742950" indent="-285750">
              <a:defRPr>
                <a:solidFill>
                  <a:schemeClr val="bg1"/>
                </a:solidFill>
                <a:latin typeface="Times New Roman" panose="02020603050405020304" pitchFamily="18" charset="0"/>
              </a:defRPr>
            </a:lvl2pPr>
            <a:lvl3pPr marL="1143000" indent="-228600">
              <a:defRPr>
                <a:solidFill>
                  <a:schemeClr val="bg1"/>
                </a:solidFill>
                <a:latin typeface="Times New Roman" panose="02020603050405020304" pitchFamily="18" charset="0"/>
              </a:defRPr>
            </a:lvl3pPr>
            <a:lvl4pPr marL="1600200" indent="-228600">
              <a:defRPr>
                <a:solidFill>
                  <a:schemeClr val="bg1"/>
                </a:solidFill>
                <a:latin typeface="Times New Roman" panose="02020603050405020304" pitchFamily="18" charset="0"/>
              </a:defRPr>
            </a:lvl4pPr>
            <a:lvl5pPr marL="2057400" indent="-228600">
              <a:defRPr>
                <a:solidFill>
                  <a:schemeClr val="bg1"/>
                </a:solidFill>
                <a:latin typeface="Times New Roman" panose="02020603050405020304" pitchFamily="18"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defRPr>
            </a:lvl9pPr>
          </a:lstStyle>
          <a:p>
            <a:pPr algn="ctr" eaLnBrk="1" hangingPunct="1">
              <a:defRPr/>
            </a:pPr>
            <a:endParaRPr lang="zh-CN" altLang="en-US" smtClean="0">
              <a:solidFill>
                <a:srgbClr val="FFFFFF"/>
              </a:solidFill>
              <a:latin typeface="Lucida Sans Unicode" panose="020B0602030504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54</a:t>
            </a:fld>
            <a:endParaRPr lang="zh-CN" altLang="en-US"/>
          </a:p>
        </p:txBody>
      </p:sp>
      <p:sp>
        <p:nvSpPr>
          <p:cNvPr id="8"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9"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敏捷方法</a:t>
            </a:r>
          </a:p>
        </p:txBody>
      </p:sp>
    </p:spTree>
    <p:extLst>
      <p:ext uri="{BB962C8B-B14F-4D97-AF65-F5344CB8AC3E}">
        <p14:creationId xmlns:p14="http://schemas.microsoft.com/office/powerpoint/2010/main" val="3108197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2" descr="C:\Documents and Settings\TangShan\桌面\06493638019e0e64b9998f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509" y="1019798"/>
            <a:ext cx="5832475" cy="5803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19FBB08-465D-48F3-8C58-864F35092011}" type="slidenum">
              <a:rPr lang="zh-CN" altLang="en-US" smtClean="0"/>
              <a:t>55</a:t>
            </a:fld>
            <a:endParaRPr lang="zh-CN" altLang="en-US"/>
          </a:p>
        </p:txBody>
      </p:sp>
      <p:sp>
        <p:nvSpPr>
          <p:cNvPr id="6"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敏捷方法</a:t>
            </a:r>
          </a:p>
        </p:txBody>
      </p:sp>
    </p:spTree>
    <p:extLst>
      <p:ext uri="{BB962C8B-B14F-4D97-AF65-F5344CB8AC3E}">
        <p14:creationId xmlns:p14="http://schemas.microsoft.com/office/powerpoint/2010/main" val="1256133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p:cNvSpPr>
          <p:nvPr>
            <p:ph idx="4294967295"/>
          </p:nvPr>
        </p:nvSpPr>
        <p:spPr>
          <a:xfrm>
            <a:off x="415550" y="1825625"/>
            <a:ext cx="11572134" cy="4351338"/>
          </a:xfrm>
        </p:spPr>
        <p:txBody>
          <a:bodyPr/>
          <a:lstStyle/>
          <a:p>
            <a:r>
              <a:rPr lang="zh-CN" altLang="en-US" dirty="0" smtClean="0">
                <a:latin typeface="华文楷体" panose="02010600040101010101" pitchFamily="2" charset="-122"/>
                <a:ea typeface="华文楷体" panose="02010600040101010101" pitchFamily="2" charset="-122"/>
              </a:rPr>
              <a:t>敏捷过程非常强调人的作用</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敏捷开发提出了以下</a:t>
            </a:r>
            <a:r>
              <a:rPr lang="en-US" altLang="zh-CN" dirty="0" smtClean="0">
                <a:latin typeface="华文楷体" panose="02010600040101010101" pitchFamily="2" charset="-122"/>
                <a:ea typeface="华文楷体" panose="02010600040101010101" pitchFamily="2" charset="-122"/>
              </a:rPr>
              <a:t>12</a:t>
            </a:r>
            <a:r>
              <a:rPr lang="zh-CN" altLang="en-US" dirty="0" smtClean="0">
                <a:latin typeface="华文楷体" panose="02010600040101010101" pitchFamily="2" charset="-122"/>
                <a:ea typeface="华文楷体" panose="02010600040101010101" pitchFamily="2" charset="-122"/>
              </a:rPr>
              <a:t>条原则</a:t>
            </a:r>
            <a:endParaRPr lang="en-US" altLang="zh-CN" dirty="0" smtClean="0">
              <a:latin typeface="华文楷体" panose="02010600040101010101" pitchFamily="2" charset="-122"/>
              <a:ea typeface="华文楷体" panose="02010600040101010101" pitchFamily="2" charset="-122"/>
            </a:endParaRPr>
          </a:p>
          <a:p>
            <a:pPr lvl="1"/>
            <a:r>
              <a:rPr lang="zh-CN" altLang="en-US" sz="2800" dirty="0" smtClean="0">
                <a:latin typeface="华文楷体" panose="02010600040101010101" pitchFamily="2" charset="-122"/>
                <a:ea typeface="华文楷体" panose="02010600040101010101" pitchFamily="2" charset="-122"/>
              </a:rPr>
              <a:t>开发人员最优先要做的是通过尽早且持续地交付有价值的软件从而使客户满意。</a:t>
            </a:r>
            <a:endParaRPr lang="en-US" altLang="zh-CN" sz="2800" dirty="0" smtClean="0">
              <a:latin typeface="华文楷体" panose="02010600040101010101" pitchFamily="2" charset="-122"/>
              <a:ea typeface="华文楷体" panose="02010600040101010101" pitchFamily="2" charset="-122"/>
            </a:endParaRPr>
          </a:p>
          <a:p>
            <a:pPr lvl="1"/>
            <a:r>
              <a:rPr lang="zh-CN" altLang="en-US" sz="2800" dirty="0" smtClean="0">
                <a:latin typeface="华文楷体" panose="02010600040101010101" pitchFamily="2" charset="-122"/>
                <a:ea typeface="华文楷体" panose="02010600040101010101" pitchFamily="2" charset="-122"/>
              </a:rPr>
              <a:t>即使到了开发的后期，也欢迎改变需求，敏捷过程利用变化为客户创造竞争优势。</a:t>
            </a:r>
            <a:r>
              <a:rPr lang="en-US" altLang="zh-CN" sz="2800" dirty="0" smtClean="0">
                <a:latin typeface="华文楷体" panose="02010600040101010101" pitchFamily="2" charset="-122"/>
                <a:ea typeface="华文楷体" panose="02010600040101010101" pitchFamily="2" charset="-122"/>
              </a:rPr>
              <a:t> </a:t>
            </a:r>
            <a:endParaRPr lang="zh-CN" altLang="en-US" sz="2800" dirty="0" smtClean="0">
              <a:latin typeface="华文楷体" panose="02010600040101010101" pitchFamily="2" charset="-122"/>
              <a:ea typeface="华文楷体" panose="02010600040101010101" pitchFamily="2" charset="-122"/>
            </a:endParaRPr>
          </a:p>
          <a:p>
            <a:pPr lvl="1"/>
            <a:r>
              <a:rPr lang="zh-CN" altLang="en-US" sz="2800" dirty="0" smtClean="0">
                <a:latin typeface="华文楷体" panose="02010600040101010101" pitchFamily="2" charset="-122"/>
                <a:ea typeface="华文楷体" panose="02010600040101010101" pitchFamily="2" charset="-122"/>
              </a:rPr>
              <a:t>经常性地交付可以工作的软件，交付的间隔可以从几个星期到几个月，交付的时间间隔越短越好。</a:t>
            </a:r>
          </a:p>
          <a:p>
            <a:pPr lvl="1"/>
            <a:r>
              <a:rPr lang="zh-CN" altLang="en-US" sz="2800" dirty="0" smtClean="0">
                <a:latin typeface="华文楷体" panose="02010600040101010101" pitchFamily="2" charset="-122"/>
                <a:ea typeface="华文楷体" panose="02010600040101010101" pitchFamily="2" charset="-122"/>
              </a:rPr>
              <a:t>在整个项目开发期间，业务人员和开发人员必须天天都在一起工作。</a:t>
            </a:r>
          </a:p>
          <a:p>
            <a:pPr lvl="1"/>
            <a:endParaRPr lang="zh-CN" altLang="en-US" sz="2800" dirty="0" smtClean="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56</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敏捷方法</a:t>
            </a:r>
          </a:p>
        </p:txBody>
      </p:sp>
    </p:spTree>
    <p:extLst>
      <p:ext uri="{BB962C8B-B14F-4D97-AF65-F5344CB8AC3E}">
        <p14:creationId xmlns:p14="http://schemas.microsoft.com/office/powerpoint/2010/main" val="633104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内容占位符 2"/>
          <p:cNvSpPr>
            <a:spLocks noGrp="1"/>
          </p:cNvSpPr>
          <p:nvPr>
            <p:ph idx="4294967295"/>
          </p:nvPr>
        </p:nvSpPr>
        <p:spPr>
          <a:xfrm>
            <a:off x="232643" y="1718912"/>
            <a:ext cx="11744992" cy="4351338"/>
          </a:xfrm>
        </p:spPr>
        <p:txBody>
          <a:bodyPr/>
          <a:lstStyle/>
          <a:p>
            <a:pPr lvl="1">
              <a:lnSpc>
                <a:spcPct val="110000"/>
              </a:lnSpc>
            </a:pPr>
            <a:r>
              <a:rPr lang="zh-CN" altLang="en-US" dirty="0" smtClean="0">
                <a:latin typeface="华文楷体" panose="02010600040101010101" pitchFamily="2" charset="-122"/>
                <a:ea typeface="华文楷体" panose="02010600040101010101" pitchFamily="2" charset="-122"/>
              </a:rPr>
              <a:t>围绕被激励起来的个体构建项目为开发人员提供所需的环境和支持，并且信任他们能够完成工作。</a:t>
            </a:r>
          </a:p>
          <a:p>
            <a:pPr lvl="1">
              <a:lnSpc>
                <a:spcPct val="110000"/>
              </a:lnSpc>
            </a:pPr>
            <a:r>
              <a:rPr lang="zh-CN" altLang="en-US" dirty="0" smtClean="0">
                <a:latin typeface="华文楷体" panose="02010600040101010101" pitchFamily="2" charset="-122"/>
                <a:ea typeface="华文楷体" panose="02010600040101010101" pitchFamily="2" charset="-122"/>
              </a:rPr>
              <a:t>在团队内部，最具有效果并富有效率的传递信息的方法就是面对面的交谈。</a:t>
            </a:r>
            <a:endParaRPr lang="en-US" altLang="zh-CN" dirty="0" smtClean="0">
              <a:latin typeface="华文楷体" panose="02010600040101010101" pitchFamily="2" charset="-122"/>
              <a:ea typeface="华文楷体" panose="02010600040101010101" pitchFamily="2" charset="-122"/>
            </a:endParaRPr>
          </a:p>
          <a:p>
            <a:pPr lvl="1">
              <a:lnSpc>
                <a:spcPct val="110000"/>
              </a:lnSpc>
            </a:pPr>
            <a:r>
              <a:rPr lang="zh-CN" altLang="en-US" dirty="0" smtClean="0">
                <a:latin typeface="华文楷体" panose="02010600040101010101" pitchFamily="2" charset="-122"/>
                <a:ea typeface="华文楷体" panose="02010600040101010101" pitchFamily="2" charset="-122"/>
              </a:rPr>
              <a:t>工作的软件是首要的进度度量标准。</a:t>
            </a:r>
          </a:p>
          <a:p>
            <a:pPr lvl="1">
              <a:lnSpc>
                <a:spcPct val="110000"/>
              </a:lnSpc>
            </a:pPr>
            <a:r>
              <a:rPr lang="zh-CN" altLang="en-US" dirty="0" smtClean="0">
                <a:latin typeface="华文楷体" panose="02010600040101010101" pitchFamily="2" charset="-122"/>
                <a:ea typeface="华文楷体" panose="02010600040101010101" pitchFamily="2" charset="-122"/>
              </a:rPr>
              <a:t>敏捷过程提倡可持续的开发速度，责任人、开发人员和用户应该能够保持一个长期且恒定的开发速度。</a:t>
            </a:r>
          </a:p>
          <a:p>
            <a:pPr lvl="1">
              <a:lnSpc>
                <a:spcPct val="110000"/>
              </a:lnSpc>
            </a:pPr>
            <a:r>
              <a:rPr lang="zh-CN" altLang="en-US" dirty="0" smtClean="0">
                <a:latin typeface="华文楷体" panose="02010600040101010101" pitchFamily="2" charset="-122"/>
                <a:ea typeface="华文楷体" panose="02010600040101010101" pitchFamily="2" charset="-122"/>
              </a:rPr>
              <a:t>不断地关注优秀的技能和好的设计会增强敏捷能力。</a:t>
            </a:r>
            <a:r>
              <a:rPr lang="en-US" altLang="zh-CN" dirty="0" smtClean="0">
                <a:latin typeface="华文楷体" panose="02010600040101010101" pitchFamily="2" charset="-122"/>
                <a:ea typeface="华文楷体" panose="02010600040101010101" pitchFamily="2" charset="-122"/>
              </a:rPr>
              <a:t> </a:t>
            </a:r>
            <a:endParaRPr lang="zh-CN" altLang="en-US" dirty="0" smtClean="0">
              <a:latin typeface="华文楷体" panose="02010600040101010101" pitchFamily="2" charset="-122"/>
              <a:ea typeface="华文楷体" panose="02010600040101010101" pitchFamily="2" charset="-122"/>
            </a:endParaRPr>
          </a:p>
          <a:p>
            <a:pPr lvl="1">
              <a:lnSpc>
                <a:spcPct val="110000"/>
              </a:lnSpc>
            </a:pPr>
            <a:r>
              <a:rPr lang="zh-CN" altLang="en-US" dirty="0" smtClean="0">
                <a:latin typeface="华文楷体" panose="02010600040101010101" pitchFamily="2" charset="-122"/>
                <a:ea typeface="华文楷体" panose="02010600040101010101" pitchFamily="2" charset="-122"/>
              </a:rPr>
              <a:t>简单是最根本的。</a:t>
            </a:r>
            <a:endParaRPr lang="en-US" altLang="zh-CN" dirty="0" smtClean="0">
              <a:latin typeface="华文楷体" panose="02010600040101010101" pitchFamily="2" charset="-122"/>
              <a:ea typeface="华文楷体" panose="02010600040101010101" pitchFamily="2" charset="-122"/>
            </a:endParaRPr>
          </a:p>
          <a:p>
            <a:pPr lvl="1">
              <a:lnSpc>
                <a:spcPct val="110000"/>
              </a:lnSpc>
            </a:pPr>
            <a:r>
              <a:rPr lang="zh-CN" altLang="en-US" dirty="0" smtClean="0">
                <a:latin typeface="华文楷体" panose="02010600040101010101" pitchFamily="2" charset="-122"/>
                <a:ea typeface="华文楷体" panose="02010600040101010101" pitchFamily="2" charset="-122"/>
              </a:rPr>
              <a:t>最好的构架、需求和设计出自于组织团队。</a:t>
            </a:r>
            <a:r>
              <a:rPr lang="en-US" altLang="zh-CN" dirty="0" smtClean="0">
                <a:latin typeface="华文楷体" panose="02010600040101010101" pitchFamily="2" charset="-122"/>
                <a:ea typeface="华文楷体" panose="02010600040101010101" pitchFamily="2" charset="-122"/>
              </a:rPr>
              <a:t> </a:t>
            </a:r>
          </a:p>
          <a:p>
            <a:pPr lvl="1">
              <a:lnSpc>
                <a:spcPct val="110000"/>
              </a:lnSpc>
            </a:pPr>
            <a:r>
              <a:rPr lang="zh-CN" altLang="en-US" dirty="0" smtClean="0">
                <a:latin typeface="华文楷体" panose="02010600040101010101" pitchFamily="2" charset="-122"/>
                <a:ea typeface="华文楷体" panose="02010600040101010101" pitchFamily="2" charset="-122"/>
              </a:rPr>
              <a:t>每隔一定时间团队会在如何才能更有效地工作方面进行反省，然后相应地对自己的行为进行调整。</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57</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敏捷方法</a:t>
            </a:r>
          </a:p>
        </p:txBody>
      </p:sp>
    </p:spTree>
    <p:extLst>
      <p:ext uri="{BB962C8B-B14F-4D97-AF65-F5344CB8AC3E}">
        <p14:creationId xmlns:p14="http://schemas.microsoft.com/office/powerpoint/2010/main" val="1453273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4294967295"/>
          </p:nvPr>
        </p:nvSpPr>
        <p:spPr>
          <a:xfrm>
            <a:off x="415549" y="1825625"/>
            <a:ext cx="11501795" cy="4351338"/>
          </a:xfrm>
        </p:spPr>
        <p:txBody>
          <a:bodyPr/>
          <a:lstStyle/>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极限编程（</a:t>
            </a:r>
            <a:r>
              <a:rPr lang="en-US" altLang="zh-CN" dirty="0" err="1" smtClean="0">
                <a:latin typeface="华文楷体" panose="02010600040101010101" pitchFamily="2" charset="-122"/>
                <a:ea typeface="华文楷体" panose="02010600040101010101" pitchFamily="2" charset="-122"/>
              </a:rPr>
              <a:t>eXtreme</a:t>
            </a:r>
            <a:r>
              <a:rPr lang="en-US" altLang="zh-CN" dirty="0" smtClean="0">
                <a:latin typeface="华文楷体" panose="02010600040101010101" pitchFamily="2" charset="-122"/>
                <a:ea typeface="华文楷体" panose="02010600040101010101" pitchFamily="2" charset="-122"/>
              </a:rPr>
              <a:t> Programming</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XP</a:t>
            </a:r>
            <a:r>
              <a:rPr lang="zh-CN" altLang="en-US" dirty="0" smtClean="0">
                <a:latin typeface="华文楷体" panose="02010600040101010101" pitchFamily="2" charset="-122"/>
                <a:ea typeface="华文楷体" panose="02010600040101010101" pitchFamily="2" charset="-122"/>
              </a:rPr>
              <a:t>）是敏捷软件开发中最富有成效的几种方法学之一，它是由</a:t>
            </a:r>
            <a:r>
              <a:rPr lang="en-US" altLang="zh-CN" dirty="0" err="1" smtClean="0">
                <a:latin typeface="华文楷体" panose="02010600040101010101" pitchFamily="2" charset="-122"/>
                <a:ea typeface="华文楷体" panose="02010600040101010101" pitchFamily="2" charset="-122"/>
              </a:rPr>
              <a:t>KenBeck</a:t>
            </a:r>
            <a:r>
              <a:rPr lang="zh-CN" altLang="en-US" dirty="0" smtClean="0">
                <a:latin typeface="华文楷体" panose="02010600040101010101" pitchFamily="2" charset="-122"/>
                <a:ea typeface="华文楷体" panose="02010600040101010101" pitchFamily="2" charset="-122"/>
              </a:rPr>
              <a:t>在</a:t>
            </a:r>
            <a:r>
              <a:rPr lang="en-US" altLang="zh-CN" dirty="0" smtClean="0">
                <a:latin typeface="华文楷体" panose="02010600040101010101" pitchFamily="2" charset="-122"/>
                <a:ea typeface="华文楷体" panose="02010600040101010101" pitchFamily="2" charset="-122"/>
              </a:rPr>
              <a:t>1996</a:t>
            </a:r>
            <a:r>
              <a:rPr lang="zh-CN" altLang="en-US" dirty="0" smtClean="0">
                <a:latin typeface="华文楷体" panose="02010600040101010101" pitchFamily="2" charset="-122"/>
                <a:ea typeface="华文楷体" panose="02010600040101010101" pitchFamily="2" charset="-122"/>
              </a:rPr>
              <a:t>年提出的。</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r>
              <a:rPr lang="en-US" altLang="zh-CN" dirty="0" smtClean="0">
                <a:latin typeface="华文楷体" panose="02010600040101010101" pitchFamily="2" charset="-122"/>
                <a:ea typeface="华文楷体" panose="02010600040101010101" pitchFamily="2" charset="-122"/>
              </a:rPr>
              <a:t>XP</a:t>
            </a:r>
            <a:r>
              <a:rPr lang="zh-CN" altLang="en-US" dirty="0" smtClean="0">
                <a:latin typeface="华文楷体" panose="02010600040101010101" pitchFamily="2" charset="-122"/>
                <a:ea typeface="华文楷体" panose="02010600040101010101" pitchFamily="2" charset="-122"/>
              </a:rPr>
              <a:t>具有强沟通、简化设计和迅速反馈等特点，一般只适合于规模小、进度紧、需求不稳定、开发小项目的小团队。</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58</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极限编程</a:t>
            </a:r>
          </a:p>
        </p:txBody>
      </p:sp>
    </p:spTree>
    <p:extLst>
      <p:ext uri="{BB962C8B-B14F-4D97-AF65-F5344CB8AC3E}">
        <p14:creationId xmlns:p14="http://schemas.microsoft.com/office/powerpoint/2010/main" val="7468478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4294967295"/>
          </p:nvPr>
        </p:nvSpPr>
        <p:spPr/>
        <p:txBody>
          <a:bodyPr/>
          <a:lstStyle/>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一个严格实施</a:t>
            </a:r>
            <a:r>
              <a:rPr lang="en-US" altLang="zh-CN" dirty="0" smtClean="0">
                <a:latin typeface="华文楷体" panose="02010600040101010101" pitchFamily="2" charset="-122"/>
                <a:ea typeface="华文楷体" panose="02010600040101010101" pitchFamily="2" charset="-122"/>
              </a:rPr>
              <a:t>XP</a:t>
            </a:r>
            <a:r>
              <a:rPr lang="zh-CN" altLang="en-US" dirty="0" smtClean="0">
                <a:latin typeface="华文楷体" panose="02010600040101010101" pitchFamily="2" charset="-122"/>
                <a:ea typeface="华文楷体" panose="02010600040101010101" pitchFamily="2" charset="-122"/>
              </a:rPr>
              <a:t>的项目，其开发过程应该是平稳、高效和快速的。</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与一般流行的开发过程模型相比，</a:t>
            </a:r>
            <a:r>
              <a:rPr lang="en-US" altLang="zh-CN" dirty="0" smtClean="0">
                <a:latin typeface="华文楷体" panose="02010600040101010101" pitchFamily="2" charset="-122"/>
                <a:ea typeface="华文楷体" panose="02010600040101010101" pitchFamily="2" charset="-122"/>
              </a:rPr>
              <a:t>XP</a:t>
            </a:r>
            <a:r>
              <a:rPr lang="zh-CN" altLang="en-US" dirty="0" smtClean="0">
                <a:latin typeface="华文楷体" panose="02010600040101010101" pitchFamily="2" charset="-122"/>
                <a:ea typeface="华文楷体" panose="02010600040101010101" pitchFamily="2" charset="-122"/>
              </a:rPr>
              <a:t>模型具有如下的优点：</a:t>
            </a:r>
            <a:endParaRPr lang="en-US" altLang="zh-CN"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是“轻量型”和“灵活”的软件过程模型，并且与面向对象语言结合起来，提供了一种很有特点的软件开发解决方案。</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是用于解决大型软件开发过程中所遇到的问题的方法，可以称为“专家协作”的开发方式。</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59</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极限编程</a:t>
            </a:r>
          </a:p>
        </p:txBody>
      </p:sp>
    </p:spTree>
    <p:extLst>
      <p:ext uri="{BB962C8B-B14F-4D97-AF65-F5344CB8AC3E}">
        <p14:creationId xmlns:p14="http://schemas.microsoft.com/office/powerpoint/2010/main" val="392312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idx="4294967295"/>
          </p:nvPr>
        </p:nvSpPr>
        <p:spPr>
          <a:xfrm>
            <a:off x="458150" y="1037388"/>
            <a:ext cx="11318517" cy="4676775"/>
          </a:xfrm>
        </p:spPr>
        <p:txBody>
          <a:bodyPr/>
          <a:lstStyle/>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规定了所有主要的活动</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遵从一组约束（例如项目进度）使用资源</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产生中间结果和最终产品</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可以是用某种方式连接起来的子过程构成</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每个过程活动具有进入和退出标准</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活动按一定的序列组织，这样可以知道活动什么时候开始和结束</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每个过程都有其指导原则，用于解释每个活动的目标</a:t>
            </a:r>
          </a:p>
          <a:p>
            <a:pPr marL="336550" indent="-336550">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约束和控制可以应用于活动、资源或产品</a:t>
            </a:r>
          </a:p>
        </p:txBody>
      </p:sp>
      <p:sp>
        <p:nvSpPr>
          <p:cNvPr id="4" name="文本框 11"/>
          <p:cNvSpPr txBox="1"/>
          <p:nvPr/>
        </p:nvSpPr>
        <p:spPr>
          <a:xfrm>
            <a:off x="458150" y="344546"/>
            <a:ext cx="4174139"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软件过程的含义和特性</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a:t>
            </a:fld>
            <a:endParaRPr lang="zh-CN" altLang="en-US"/>
          </a:p>
        </p:txBody>
      </p:sp>
    </p:spTree>
    <p:extLst>
      <p:ext uri="{BB962C8B-B14F-4D97-AF65-F5344CB8AC3E}">
        <p14:creationId xmlns:p14="http://schemas.microsoft.com/office/powerpoint/2010/main" val="1505764981"/>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内容占位符 2"/>
          <p:cNvSpPr>
            <a:spLocks noGrp="1"/>
          </p:cNvSpPr>
          <p:nvPr>
            <p:ph idx="4294967295"/>
          </p:nvPr>
        </p:nvSpPr>
        <p:spPr>
          <a:xfrm>
            <a:off x="232643" y="1825625"/>
            <a:ext cx="11724895" cy="4351338"/>
          </a:xfrm>
        </p:spPr>
        <p:txBody>
          <a:bodyPr/>
          <a:lstStyle/>
          <a:p>
            <a:pPr>
              <a:lnSpc>
                <a:spcPct val="110000"/>
              </a:lnSpc>
              <a:spcAft>
                <a:spcPts val="1200"/>
              </a:spcAft>
            </a:pPr>
            <a:r>
              <a:rPr lang="zh-CN" altLang="en-US" dirty="0" smtClean="0">
                <a:latin typeface="华文楷体" panose="02010600040101010101" pitchFamily="2" charset="-122"/>
                <a:ea typeface="华文楷体" panose="02010600040101010101" pitchFamily="2" charset="-122"/>
              </a:rPr>
              <a:t>极限编程的核心有</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个要点：</a:t>
            </a:r>
            <a:r>
              <a:rPr lang="zh-CN" altLang="en-US" b="1" dirty="0" smtClean="0">
                <a:solidFill>
                  <a:srgbClr val="FF0000"/>
                </a:solidFill>
                <a:latin typeface="华文楷体" panose="02010600040101010101" pitchFamily="2" charset="-122"/>
                <a:ea typeface="华文楷体" panose="02010600040101010101" pitchFamily="2" charset="-122"/>
              </a:rPr>
              <a:t>交流、简单、反馈和勇气</a:t>
            </a:r>
            <a:r>
              <a:rPr lang="zh-CN" altLang="en-US" dirty="0" smtClean="0">
                <a:latin typeface="华文楷体" panose="02010600040101010101" pitchFamily="2" charset="-122"/>
                <a:ea typeface="华文楷体" panose="02010600040101010101" pitchFamily="2" charset="-122"/>
              </a:rPr>
              <a:t>，它们构成了极限编程的精髓。</a:t>
            </a:r>
            <a:endParaRPr lang="en-US" altLang="zh-CN"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dirty="0" smtClean="0">
                <a:solidFill>
                  <a:srgbClr val="FF0000"/>
                </a:solidFill>
                <a:latin typeface="华文楷体" panose="02010600040101010101" pitchFamily="2" charset="-122"/>
                <a:ea typeface="华文楷体" panose="02010600040101010101" pitchFamily="2" charset="-122"/>
              </a:rPr>
              <a:t>交流</a:t>
            </a:r>
            <a:r>
              <a:rPr lang="zh-CN" altLang="en-US" sz="2800" dirty="0" smtClean="0">
                <a:latin typeface="华文楷体" panose="02010600040101010101" pitchFamily="2" charset="-122"/>
                <a:ea typeface="华文楷体" panose="02010600040101010101" pitchFamily="2" charset="-122"/>
              </a:rPr>
              <a:t>包括开发人员与客户的交流、开发人员之间的交流、开发人员与管理人员的交流。</a:t>
            </a:r>
          </a:p>
          <a:p>
            <a:pPr lvl="1">
              <a:lnSpc>
                <a:spcPct val="110000"/>
              </a:lnSpc>
              <a:spcAft>
                <a:spcPts val="1200"/>
              </a:spcAft>
            </a:pPr>
            <a:r>
              <a:rPr lang="zh-CN" altLang="en-US" sz="2800" dirty="0" smtClean="0">
                <a:solidFill>
                  <a:srgbClr val="00B050"/>
                </a:solidFill>
                <a:latin typeface="华文楷体" panose="02010600040101010101" pitchFamily="2" charset="-122"/>
                <a:ea typeface="华文楷体" panose="02010600040101010101" pitchFamily="2" charset="-122"/>
              </a:rPr>
              <a:t>简单</a:t>
            </a:r>
            <a:r>
              <a:rPr lang="zh-CN" altLang="en-US" sz="2800" dirty="0" smtClean="0">
                <a:latin typeface="华文楷体" panose="02010600040101010101" pitchFamily="2" charset="-122"/>
                <a:ea typeface="华文楷体" panose="02010600040101010101" pitchFamily="2" charset="-122"/>
              </a:rPr>
              <a:t>是指设计简单、编码简单、注释简单以及测试简单。</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b="1" dirty="0" smtClean="0">
                <a:solidFill>
                  <a:srgbClr val="B23B7E"/>
                </a:solidFill>
                <a:latin typeface="华文楷体" panose="02010600040101010101" pitchFamily="2" charset="-122"/>
                <a:ea typeface="华文楷体" panose="02010600040101010101" pitchFamily="2" charset="-122"/>
              </a:rPr>
              <a:t>反馈</a:t>
            </a:r>
            <a:r>
              <a:rPr lang="zh-CN" altLang="en-US" sz="2800" dirty="0" smtClean="0">
                <a:latin typeface="华文楷体" panose="02010600040101010101" pitchFamily="2" charset="-122"/>
                <a:ea typeface="华文楷体" panose="02010600040101010101" pitchFamily="2" charset="-122"/>
              </a:rPr>
              <a:t>包括客户对软件的反馈，以及测试代码对功能代码的反馈。</a:t>
            </a:r>
            <a:endParaRPr lang="zh-CN" altLang="en-US" sz="2800" b="1"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sz="2800" b="1" dirty="0" smtClean="0">
                <a:solidFill>
                  <a:srgbClr val="00B0F0"/>
                </a:solidFill>
                <a:latin typeface="华文楷体" panose="02010600040101010101" pitchFamily="2" charset="-122"/>
                <a:ea typeface="华文楷体" panose="02010600040101010101" pitchFamily="2" charset="-122"/>
              </a:rPr>
              <a:t>勇气</a:t>
            </a:r>
            <a:r>
              <a:rPr lang="zh-CN" altLang="en-US" sz="2800" dirty="0" smtClean="0">
                <a:latin typeface="华文楷体" panose="02010600040101010101" pitchFamily="2" charset="-122"/>
                <a:ea typeface="华文楷体" panose="02010600040101010101" pitchFamily="2" charset="-122"/>
              </a:rPr>
              <a:t>是指接受任务的勇气。</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60</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极限编程</a:t>
            </a:r>
          </a:p>
        </p:txBody>
      </p:sp>
    </p:spTree>
    <p:extLst>
      <p:ext uri="{BB962C8B-B14F-4D97-AF65-F5344CB8AC3E}">
        <p14:creationId xmlns:p14="http://schemas.microsoft.com/office/powerpoint/2010/main" val="18685558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idx="4294967295"/>
          </p:nvPr>
        </p:nvSpPr>
        <p:spPr>
          <a:xfrm>
            <a:off x="512465" y="1825625"/>
            <a:ext cx="11294347" cy="4351338"/>
          </a:xfrm>
        </p:spPr>
        <p:txBody>
          <a:bodyPr/>
          <a:lstStyle/>
          <a:p>
            <a:r>
              <a:rPr lang="zh-CN" altLang="en-US" sz="2400" dirty="0" smtClean="0">
                <a:solidFill>
                  <a:srgbClr val="FF0000"/>
                </a:solidFill>
                <a:latin typeface="华文楷体" panose="02010600040101010101" pitchFamily="2" charset="-122"/>
                <a:ea typeface="华文楷体" panose="02010600040101010101" pitchFamily="2" charset="-122"/>
              </a:rPr>
              <a:t>结对编程（</a:t>
            </a:r>
            <a:r>
              <a:rPr lang="en-US" altLang="zh-CN" sz="2400" dirty="0" smtClean="0">
                <a:solidFill>
                  <a:srgbClr val="FF0000"/>
                </a:solidFill>
                <a:latin typeface="华文楷体" panose="02010600040101010101" pitchFamily="2" charset="-122"/>
                <a:ea typeface="华文楷体" panose="02010600040101010101" pitchFamily="2" charset="-122"/>
              </a:rPr>
              <a:t>Pair Programming</a:t>
            </a:r>
            <a:r>
              <a:rPr lang="zh-CN" altLang="en-US" sz="2400" dirty="0" smtClean="0">
                <a:solidFill>
                  <a:srgbClr val="FF0000"/>
                </a:solidFill>
                <a:latin typeface="华文楷体" panose="02010600040101010101" pitchFamily="2" charset="-122"/>
                <a:ea typeface="华文楷体" panose="02010600040101010101" pitchFamily="2" charset="-122"/>
              </a:rPr>
              <a:t>）</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结对编程是一个非常直观的概念，简单的说是指两位程序员肩并肩地坐在同一台计算机前，面对同一个显示器，使用同一个键盘和同一个鼠标一起工作。</a:t>
            </a:r>
            <a:endParaRPr lang="en-US" altLang="zh-CN" dirty="0">
              <a:latin typeface="华文楷体" panose="02010600040101010101" pitchFamily="2" charset="-122"/>
              <a:ea typeface="华文楷体" panose="02010600040101010101" pitchFamily="2" charset="-122"/>
            </a:endParaRPr>
          </a:p>
          <a:p>
            <a:pPr lvl="1"/>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基本上所有的开发环节都面对面、平等、互补地进行开发工作，并且这两人的角色可以随时交换。</a:t>
            </a:r>
            <a:endParaRPr lang="en-US" altLang="zh-CN" dirty="0">
              <a:latin typeface="华文楷体" panose="02010600040101010101" pitchFamily="2" charset="-122"/>
              <a:ea typeface="华文楷体" panose="02010600040101010101" pitchFamily="2" charset="-122"/>
            </a:endParaRPr>
          </a:p>
          <a:p>
            <a:pPr lvl="1"/>
            <a:endParaRPr lang="zh-CN" alt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1995</a:t>
            </a:r>
            <a:r>
              <a:rPr lang="zh-CN" altLang="en-US" dirty="0">
                <a:latin typeface="华文楷体" panose="02010600040101010101" pitchFamily="2" charset="-122"/>
                <a:ea typeface="华文楷体" panose="02010600040101010101" pitchFamily="2" charset="-122"/>
              </a:rPr>
              <a:t>年，澳大利亚悉尼理工大学计算机科学教授、国际公认的软件工程理论与实践之人类因素研究权威人士</a:t>
            </a:r>
            <a:r>
              <a:rPr lang="en-US" altLang="zh-CN" dirty="0">
                <a:latin typeface="华文楷体" panose="02010600040101010101" pitchFamily="2" charset="-122"/>
                <a:ea typeface="华文楷体" panose="02010600040101010101" pitchFamily="2" charset="-122"/>
              </a:rPr>
              <a:t>Larry Constantine</a:t>
            </a:r>
            <a:r>
              <a:rPr lang="zh-CN" altLang="en-US" dirty="0">
                <a:latin typeface="华文楷体" panose="02010600040101010101" pitchFamily="2" charset="-122"/>
                <a:ea typeface="华文楷体" panose="02010600040101010101" pitchFamily="2" charset="-122"/>
              </a:rPr>
              <a:t>，在专栏中第</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次提到他所观察到的一个现象：“</a:t>
            </a:r>
            <a:r>
              <a:rPr lang="zh-CN" altLang="en-US" dirty="0">
                <a:solidFill>
                  <a:srgbClr val="FF0000"/>
                </a:solidFill>
                <a:latin typeface="华文楷体" panose="02010600040101010101" pitchFamily="2" charset="-122"/>
                <a:ea typeface="华文楷体" panose="02010600040101010101" pitchFamily="2" charset="-122"/>
              </a:rPr>
              <a:t>两个开发人员一起工作，可以比以往更快地交出完成并经过测试的代码，而且这些代码几乎是没有错误的</a:t>
            </a:r>
            <a:r>
              <a:rPr lang="zh-CN" altLang="en-US" dirty="0">
                <a:latin typeface="华文楷体" panose="02010600040101010101" pitchFamily="2" charset="-122"/>
                <a:ea typeface="华文楷体" panose="02010600040101010101" pitchFamily="2" charset="-122"/>
              </a:rPr>
              <a:t>”。</a:t>
            </a:r>
          </a:p>
        </p:txBody>
      </p:sp>
      <p:sp>
        <p:nvSpPr>
          <p:cNvPr id="6" name="矩形 5"/>
          <p:cNvSpPr/>
          <p:nvPr/>
        </p:nvSpPr>
        <p:spPr>
          <a:xfrm>
            <a:off x="2097883" y="6114257"/>
            <a:ext cx="7345362"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Times New Roman" panose="02020603050405020304" pitchFamily="18" charset="0"/>
              </a:defRPr>
            </a:lvl1pPr>
            <a:lvl2pPr marL="742950" indent="-285750">
              <a:defRPr>
                <a:solidFill>
                  <a:schemeClr val="bg1"/>
                </a:solidFill>
                <a:latin typeface="Times New Roman" panose="02020603050405020304" pitchFamily="18" charset="0"/>
              </a:defRPr>
            </a:lvl2pPr>
            <a:lvl3pPr marL="1143000" indent="-228600">
              <a:defRPr>
                <a:solidFill>
                  <a:schemeClr val="bg1"/>
                </a:solidFill>
                <a:latin typeface="Times New Roman" panose="02020603050405020304" pitchFamily="18" charset="0"/>
              </a:defRPr>
            </a:lvl3pPr>
            <a:lvl4pPr marL="1600200" indent="-228600">
              <a:defRPr>
                <a:solidFill>
                  <a:schemeClr val="bg1"/>
                </a:solidFill>
                <a:latin typeface="Times New Roman" panose="02020603050405020304" pitchFamily="18" charset="0"/>
              </a:defRPr>
            </a:lvl4pPr>
            <a:lvl5pPr marL="2057400" indent="-228600">
              <a:defRPr>
                <a:solidFill>
                  <a:schemeClr val="bg1"/>
                </a:solidFill>
                <a:latin typeface="Times New Roman" panose="02020603050405020304" pitchFamily="18"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defRPr>
            </a:lvl9pPr>
          </a:lstStyle>
          <a:p>
            <a:pPr algn="ctr" eaLnBrk="1" hangingPunct="1">
              <a:defRPr/>
            </a:pPr>
            <a:r>
              <a:rPr lang="zh-CN" altLang="en-US" smtClean="0">
                <a:solidFill>
                  <a:srgbClr val="FFFFFF"/>
                </a:solidFill>
                <a:latin typeface="Lucida Sans Unicode" panose="020B0602030504020204" pitchFamily="34" charset="0"/>
                <a:ea typeface="宋体" panose="02010600030101010101" pitchFamily="2" charset="-122"/>
              </a:rPr>
              <a:t>一种合作式编程模式，两名开发人员就像是一个联合的智慧的有机体</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61</a:t>
            </a:fld>
            <a:endParaRPr lang="zh-CN" altLang="en-US"/>
          </a:p>
        </p:txBody>
      </p:sp>
      <p:sp>
        <p:nvSpPr>
          <p:cNvPr id="8"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9"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极限编程</a:t>
            </a:r>
          </a:p>
        </p:txBody>
      </p:sp>
    </p:spTree>
    <p:extLst>
      <p:ext uri="{BB962C8B-B14F-4D97-AF65-F5344CB8AC3E}">
        <p14:creationId xmlns:p14="http://schemas.microsoft.com/office/powerpoint/2010/main" val="10984711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内容占位符 2"/>
          <p:cNvSpPr>
            <a:spLocks noGrp="1"/>
          </p:cNvSpPr>
          <p:nvPr>
            <p:ph idx="4294967295"/>
          </p:nvPr>
        </p:nvSpPr>
        <p:spPr>
          <a:xfrm>
            <a:off x="415551" y="1825625"/>
            <a:ext cx="11431456" cy="4351338"/>
          </a:xfrm>
        </p:spPr>
        <p:txBody>
          <a:bodyPr/>
          <a:lstStyle/>
          <a:p>
            <a:r>
              <a:rPr lang="zh-CN" altLang="en-US" sz="2400" dirty="0" smtClean="0">
                <a:latin typeface="华文楷体" panose="02010600040101010101" pitchFamily="2" charset="-122"/>
                <a:ea typeface="华文楷体" panose="02010600040101010101" pitchFamily="2" charset="-122"/>
              </a:rPr>
              <a:t>结对编程的优势与问题</a:t>
            </a:r>
          </a:p>
          <a:p>
            <a:pPr lvl="1"/>
            <a:r>
              <a:rPr lang="zh-CN" altLang="en-US" dirty="0" smtClean="0">
                <a:latin typeface="华文楷体" panose="02010600040101010101" pitchFamily="2" charset="-122"/>
                <a:ea typeface="华文楷体" panose="02010600040101010101" pitchFamily="2" charset="-122"/>
              </a:rPr>
              <a:t>优势：</a:t>
            </a:r>
            <a:endParaRPr lang="en-US" altLang="zh-CN"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可以最大化地提高工作效率</a:t>
            </a:r>
            <a:endParaRPr lang="en-US" altLang="zh-CN" sz="2400"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可以生成更好的代码</a:t>
            </a:r>
            <a:endParaRPr lang="en-US" altLang="zh-CN" sz="2400"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可以减少风险</a:t>
            </a:r>
            <a:endParaRPr lang="en-US" altLang="zh-CN" sz="2400"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是知识传播的最好途径</a:t>
            </a:r>
            <a:endParaRPr lang="en-US" altLang="zh-CN" sz="2400"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可以打造出最佳的合作团队</a:t>
            </a:r>
            <a:endParaRPr lang="en-US" altLang="zh-CN" sz="2400"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问题</a:t>
            </a:r>
            <a:endParaRPr lang="en-US" altLang="zh-CN" dirty="0" smtClean="0">
              <a:latin typeface="华文楷体" panose="02010600040101010101" pitchFamily="2" charset="-122"/>
              <a:ea typeface="华文楷体" panose="02010600040101010101" pitchFamily="2" charset="-122"/>
            </a:endParaRPr>
          </a:p>
          <a:p>
            <a:pPr lvl="2"/>
            <a:r>
              <a:rPr lang="zh-CN" altLang="en-US" sz="2400" dirty="0" smtClean="0">
                <a:latin typeface="华文楷体" panose="02010600040101010101" pitchFamily="2" charset="-122"/>
                <a:ea typeface="华文楷体" panose="02010600040101010101" pitchFamily="2" charset="-122"/>
              </a:rPr>
              <a:t>现在在很多大公司里，越来越多的项目都交给处于不同地理位置和不同工作时间段的开发人员组成的虚拟团队完成（比如，很多开源软件都是由分布在世界各地的开发人员共同完成的），在这种情况下，极限编程推崇的结对编程很难得到应用</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62</a:t>
            </a:fld>
            <a:endParaRPr lang="zh-CN" altLang="en-US"/>
          </a:p>
        </p:txBody>
      </p:sp>
      <p:sp>
        <p:nvSpPr>
          <p:cNvPr id="7" name="文本框 11"/>
          <p:cNvSpPr txBox="1"/>
          <p:nvPr/>
        </p:nvSpPr>
        <p:spPr>
          <a:xfrm>
            <a:off x="415550" y="367126"/>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8" name="Rectangle 1"/>
          <p:cNvSpPr txBox="1">
            <a:spLocks noChangeArrowheads="1"/>
          </p:cNvSpPr>
          <p:nvPr/>
        </p:nvSpPr>
        <p:spPr bwMode="auto">
          <a:xfrm>
            <a:off x="232643" y="1019798"/>
            <a:ext cx="6577733" cy="699114"/>
          </a:xfrm>
          <a:prstGeom prst="rect">
            <a:avLst/>
          </a:prstGeom>
          <a:noFill/>
          <a:ln w="9525">
            <a:noFill/>
            <a:miter lim="800000"/>
          </a:ln>
        </p:spPr>
        <p:txBody>
          <a:bodyPr vert="horz" wrap="square" lIns="91440" tIns="45720" rIns="91440" bIns="45720" numCol="1" anchor="ctr" anchorCtr="0" compatLnSpc="1"/>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4000" dirty="0" smtClean="0">
                <a:solidFill>
                  <a:srgbClr val="FF0000"/>
                </a:solidFill>
                <a:latin typeface="华文楷体" panose="02010600040101010101" pitchFamily="2" charset="-122"/>
                <a:ea typeface="华文楷体" panose="02010600040101010101" pitchFamily="2" charset="-122"/>
              </a:rPr>
              <a:t> </a:t>
            </a:r>
            <a:r>
              <a:rPr lang="zh-CN" altLang="en-US" sz="4000" dirty="0" smtClean="0">
                <a:solidFill>
                  <a:srgbClr val="FF0000"/>
                </a:solidFill>
                <a:latin typeface="华文楷体" panose="02010600040101010101" pitchFamily="2" charset="-122"/>
                <a:ea typeface="华文楷体" panose="02010600040101010101" pitchFamily="2" charset="-122"/>
              </a:rPr>
              <a:t>极限编程</a:t>
            </a:r>
          </a:p>
        </p:txBody>
      </p:sp>
    </p:spTree>
    <p:extLst>
      <p:ext uri="{BB962C8B-B14F-4D97-AF65-F5344CB8AC3E}">
        <p14:creationId xmlns:p14="http://schemas.microsoft.com/office/powerpoint/2010/main" val="26423292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idx="1"/>
          </p:nvPr>
        </p:nvSpPr>
        <p:spPr>
          <a:xfrm>
            <a:off x="747764" y="1323206"/>
            <a:ext cx="10515600" cy="4351338"/>
          </a:xfrm>
        </p:spPr>
        <p:txBody>
          <a:bodyPr/>
          <a:lstStyle/>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自适应软件开发 （</a:t>
            </a:r>
            <a:r>
              <a:rPr lang="en-US" altLang="zh-CN" dirty="0" smtClean="0">
                <a:solidFill>
                  <a:srgbClr val="FF0000"/>
                </a:solidFill>
                <a:latin typeface="华文楷体" panose="02010600040101010101" pitchFamily="2" charset="-122"/>
                <a:ea typeface="华文楷体" panose="02010600040101010101" pitchFamily="2" charset="-122"/>
              </a:rPr>
              <a:t>ASD</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ct val="110000"/>
              </a:lnSpc>
              <a:spcAft>
                <a:spcPts val="600"/>
              </a:spcAft>
            </a:pPr>
            <a:r>
              <a:rPr lang="en-US" altLang="zh-CN" dirty="0" smtClean="0">
                <a:solidFill>
                  <a:srgbClr val="FF0000"/>
                </a:solidFill>
                <a:latin typeface="华文楷体" panose="02010600040101010101" pitchFamily="2" charset="-122"/>
                <a:ea typeface="华文楷体" panose="02010600040101010101" pitchFamily="2" charset="-122"/>
              </a:rPr>
              <a:t>Scrum</a:t>
            </a:r>
          </a:p>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动态系统开发方法（</a:t>
            </a:r>
            <a:r>
              <a:rPr lang="en-US" altLang="zh-CN" dirty="0" smtClean="0">
                <a:solidFill>
                  <a:srgbClr val="FF0000"/>
                </a:solidFill>
                <a:latin typeface="华文楷体" panose="02010600040101010101" pitchFamily="2" charset="-122"/>
                <a:ea typeface="华文楷体" panose="02010600040101010101" pitchFamily="2" charset="-122"/>
              </a:rPr>
              <a:t>DSDM</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ct val="110000"/>
              </a:lnSpc>
              <a:spcAft>
                <a:spcPts val="600"/>
              </a:spcAft>
            </a:pPr>
            <a:r>
              <a:rPr lang="en-US" altLang="zh-CN" dirty="0" smtClean="0">
                <a:solidFill>
                  <a:srgbClr val="FF0000"/>
                </a:solidFill>
                <a:latin typeface="华文楷体" panose="02010600040101010101" pitchFamily="2" charset="-122"/>
                <a:ea typeface="华文楷体" panose="02010600040101010101" pitchFamily="2" charset="-122"/>
              </a:rPr>
              <a:t>Crystal</a:t>
            </a:r>
          </a:p>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特征驱动开发（</a:t>
            </a:r>
            <a:r>
              <a:rPr lang="en-US" altLang="zh-CN" dirty="0" smtClean="0">
                <a:solidFill>
                  <a:srgbClr val="FF0000"/>
                </a:solidFill>
                <a:latin typeface="华文楷体" panose="02010600040101010101" pitchFamily="2" charset="-122"/>
                <a:ea typeface="华文楷体" panose="02010600040101010101" pitchFamily="2" charset="-122"/>
              </a:rPr>
              <a:t>FDD</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敏捷建模（</a:t>
            </a:r>
            <a:r>
              <a:rPr lang="en-US" altLang="zh-CN" dirty="0" smtClean="0">
                <a:solidFill>
                  <a:srgbClr val="FF0000"/>
                </a:solidFill>
                <a:latin typeface="华文楷体" panose="02010600040101010101" pitchFamily="2" charset="-122"/>
                <a:ea typeface="华文楷体" panose="02010600040101010101" pitchFamily="2" charset="-122"/>
              </a:rPr>
              <a:t>AM</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solidFill>
                  <a:srgbClr val="FF0000"/>
                </a:solidFill>
                <a:latin typeface="华文楷体" panose="02010600040101010101" pitchFamily="2" charset="-122"/>
                <a:ea typeface="华文楷体" panose="02010600040101010101" pitchFamily="2" charset="-122"/>
              </a:rPr>
              <a:t>敏捷统一过程（</a:t>
            </a:r>
            <a:r>
              <a:rPr lang="en-US" altLang="zh-CN" dirty="0" smtClean="0">
                <a:solidFill>
                  <a:srgbClr val="FF0000"/>
                </a:solidFill>
                <a:latin typeface="华文楷体" panose="02010600040101010101" pitchFamily="2" charset="-122"/>
                <a:ea typeface="华文楷体" panose="02010600040101010101" pitchFamily="2" charset="-122"/>
              </a:rPr>
              <a:t>AUP</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p:txBody>
      </p:sp>
      <p:sp>
        <p:nvSpPr>
          <p:cNvPr id="78852" name="灯片编号占位符 4"/>
          <p:cNvSpPr>
            <a:spLocks noGrp="1"/>
          </p:cNvSpPr>
          <p:nvPr>
            <p:ph type="sldNum" sz="quarter" idx="4294967295"/>
          </p:nvPr>
        </p:nvSpPr>
        <p:spPr bwMode="auto">
          <a:xfrm>
            <a:off x="10333893" y="6298642"/>
            <a:ext cx="1295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fld id="{9E5E39A0-5391-4679-B9A6-1F5546B6F9B8}" type="slidenum">
              <a:rPr lang="en-US" altLang="zh-CN" sz="1000">
                <a:solidFill>
                  <a:schemeClr val="tx1"/>
                </a:solidFill>
                <a:latin typeface="Helvetica" panose="020B0604020202020204" pitchFamily="34" charset="0"/>
                <a:ea typeface="MS PGothic" pitchFamily="34" charset="-128"/>
              </a:rPr>
              <a:pPr>
                <a:spcBef>
                  <a:spcPct val="0"/>
                </a:spcBef>
                <a:buClrTx/>
                <a:buSzTx/>
                <a:buFontTx/>
                <a:buNone/>
              </a:pPr>
              <a:t>63</a:t>
            </a:fld>
            <a:endParaRPr lang="en-US" altLang="zh-CN" sz="1000">
              <a:solidFill>
                <a:schemeClr val="tx1"/>
              </a:solidFill>
              <a:latin typeface="Helvetica" panose="020B0604020202020204" pitchFamily="34" charset="0"/>
              <a:ea typeface="MS PGothic" pitchFamily="34" charset="-128"/>
            </a:endParaRPr>
          </a:p>
        </p:txBody>
      </p:sp>
      <p:sp>
        <p:nvSpPr>
          <p:cNvPr id="5" name="文本框 11"/>
          <p:cNvSpPr txBox="1"/>
          <p:nvPr/>
        </p:nvSpPr>
        <p:spPr>
          <a:xfrm>
            <a:off x="546179" y="417367"/>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a:t>
            </a:r>
            <a:r>
              <a:rPr lang="zh-CN" altLang="en-US" sz="2800" b="1" dirty="0">
                <a:solidFill>
                  <a:schemeClr val="accent1"/>
                </a:solidFill>
                <a:latin typeface="微软雅黑" panose="020B0503020204020204" pitchFamily="34" charset="-122"/>
                <a:ea typeface="微软雅黑" panose="020B0503020204020204" pitchFamily="34" charset="-122"/>
              </a:rPr>
              <a:t>其他</a:t>
            </a:r>
            <a:r>
              <a:rPr lang="zh-CN" altLang="en-US" sz="2800" b="1" dirty="0" smtClean="0">
                <a:solidFill>
                  <a:schemeClr val="accent1"/>
                </a:solidFill>
                <a:latin typeface="微软雅黑" panose="020B0503020204020204" pitchFamily="34" charset="-122"/>
                <a:ea typeface="微软雅黑" panose="020B0503020204020204" pitchFamily="34" charset="-122"/>
              </a:rPr>
              <a:t>敏捷过程模型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49562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内容占位符 2"/>
          <p:cNvSpPr>
            <a:spLocks noGrp="1"/>
          </p:cNvSpPr>
          <p:nvPr>
            <p:ph idx="4294967295"/>
          </p:nvPr>
        </p:nvSpPr>
        <p:spPr>
          <a:xfrm>
            <a:off x="190919" y="1095270"/>
            <a:ext cx="11545556" cy="5081693"/>
          </a:xfrm>
        </p:spPr>
        <p:txBody>
          <a:bodyPr/>
          <a:lstStyle/>
          <a:p>
            <a:pPr>
              <a:lnSpc>
                <a:spcPct val="110000"/>
              </a:lnSpc>
              <a:spcAft>
                <a:spcPts val="600"/>
              </a:spcAft>
            </a:pPr>
            <a:r>
              <a:rPr lang="zh-CN" altLang="en-US" dirty="0">
                <a:latin typeface="华文楷体" panose="02010600040101010101" pitchFamily="2" charset="-122"/>
                <a:ea typeface="华文楷体" panose="02010600040101010101" pitchFamily="2" charset="-122"/>
              </a:rPr>
              <a:t>能力成熟度模型（</a:t>
            </a:r>
            <a:r>
              <a:rPr lang="en-US" altLang="zh-CN" dirty="0">
                <a:latin typeface="华文楷体" panose="02010600040101010101" pitchFamily="2" charset="-122"/>
                <a:ea typeface="华文楷体" panose="02010600040101010101" pitchFamily="2" charset="-122"/>
              </a:rPr>
              <a:t> Capability Maturity Model </a:t>
            </a:r>
            <a:r>
              <a:rPr lang="zh-CN" altLang="en-US" dirty="0">
                <a:latin typeface="华文楷体" panose="02010600040101010101" pitchFamily="2" charset="-122"/>
                <a:ea typeface="华文楷体" panose="02010600040101010101" pitchFamily="2" charset="-122"/>
              </a:rPr>
              <a:t>，</a:t>
            </a:r>
            <a:r>
              <a:rPr lang="en-US" altLang="zh-CN" dirty="0">
                <a:solidFill>
                  <a:srgbClr val="FF0000"/>
                </a:solidFill>
                <a:latin typeface="华文楷体" panose="02010600040101010101" pitchFamily="2" charset="-122"/>
                <a:ea typeface="华文楷体" panose="02010600040101010101" pitchFamily="2" charset="-122"/>
              </a:rPr>
              <a:t>CMM</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lnSpc>
                <a:spcPct val="110000"/>
              </a:lnSpc>
              <a:spcAft>
                <a:spcPts val="600"/>
              </a:spcAft>
            </a:pPr>
            <a:r>
              <a:rPr lang="zh-CN" altLang="en-US" sz="2800" dirty="0">
                <a:latin typeface="华文楷体" panose="02010600040101010101" pitchFamily="2" charset="-122"/>
                <a:ea typeface="华文楷体" panose="02010600040101010101" pitchFamily="2" charset="-122"/>
              </a:rPr>
              <a:t>是由美国卡内基</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梅隆大学的软件工程研究所开发的软件成熟度模型，共分为</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级，它是一个动态的过程，企业可根据不同级别的要求循序渐进，不断改进。</a:t>
            </a:r>
            <a:endParaRPr lang="en-US" altLang="zh-CN" sz="2800" dirty="0">
              <a:latin typeface="华文楷体" panose="02010600040101010101" pitchFamily="2" charset="-122"/>
              <a:ea typeface="华文楷体" panose="02010600040101010101" pitchFamily="2" charset="-122"/>
            </a:endParaRPr>
          </a:p>
          <a:p>
            <a:pPr lvl="1">
              <a:lnSpc>
                <a:spcPct val="110000"/>
              </a:lnSpc>
              <a:spcAft>
                <a:spcPts val="600"/>
              </a:spcAft>
            </a:pPr>
            <a:r>
              <a:rPr lang="zh-CN" altLang="en-US" sz="2800" dirty="0">
                <a:latin typeface="华文楷体" panose="02010600040101010101" pitchFamily="2" charset="-122"/>
                <a:ea typeface="华文楷体" panose="02010600040101010101" pitchFamily="2" charset="-122"/>
              </a:rPr>
              <a:t>是对于软件组织在定义、实施、度量、控制和改善其软件过程的实践中的各个发展阶段的描述，是国际公认的对软件公司进行成熟度等级认证的重要标准。</a:t>
            </a:r>
            <a:endParaRPr lang="en-US" altLang="zh-CN" sz="2800" dirty="0">
              <a:latin typeface="华文楷体" panose="02010600040101010101" pitchFamily="2" charset="-122"/>
              <a:ea typeface="华文楷体" panose="02010600040101010101" pitchFamily="2" charset="-122"/>
            </a:endParaRPr>
          </a:p>
          <a:p>
            <a:pPr lvl="1">
              <a:lnSpc>
                <a:spcPct val="110000"/>
              </a:lnSpc>
              <a:spcAft>
                <a:spcPts val="600"/>
              </a:spcAft>
            </a:pPr>
            <a:r>
              <a:rPr lang="en-US" altLang="zh-CN" sz="2800" dirty="0">
                <a:solidFill>
                  <a:srgbClr val="00B050"/>
                </a:solidFill>
                <a:latin typeface="华文楷体" panose="02010600040101010101" pitchFamily="2" charset="-122"/>
                <a:ea typeface="华文楷体" panose="02010600040101010101" pitchFamily="2" charset="-122"/>
              </a:rPr>
              <a:t>CMMI</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Capability Maturity Model Integration</a:t>
            </a:r>
            <a:r>
              <a:rPr lang="zh-CN" altLang="en-US" sz="2800" dirty="0">
                <a:latin typeface="华文楷体" panose="02010600040101010101" pitchFamily="2" charset="-122"/>
                <a:ea typeface="华文楷体" panose="02010600040101010101" pitchFamily="2" charset="-122"/>
              </a:rPr>
              <a:t>，能力成熟度模型集成）是</a:t>
            </a:r>
            <a:r>
              <a:rPr lang="en-US" altLang="zh-CN" sz="2800" dirty="0">
                <a:latin typeface="华文楷体" panose="02010600040101010101" pitchFamily="2" charset="-122"/>
                <a:ea typeface="华文楷体" panose="02010600040101010101" pitchFamily="2" charset="-122"/>
              </a:rPr>
              <a:t>CMM</a:t>
            </a:r>
            <a:r>
              <a:rPr lang="zh-CN" altLang="en-US" sz="2800" dirty="0">
                <a:latin typeface="华文楷体" panose="02010600040101010101" pitchFamily="2" charset="-122"/>
                <a:ea typeface="华文楷体" panose="02010600040101010101" pitchFamily="2" charset="-122"/>
              </a:rPr>
              <a:t>模型的最新版本。</a:t>
            </a:r>
            <a:r>
              <a:rPr lang="en-US" altLang="zh-CN" sz="2800" dirty="0">
                <a:latin typeface="华文楷体" panose="02010600040101010101" pitchFamily="2" charset="-122"/>
                <a:ea typeface="华文楷体" panose="02010600040101010101" pitchFamily="2" charset="-122"/>
              </a:rPr>
              <a:t>CMMI</a:t>
            </a:r>
            <a:r>
              <a:rPr lang="zh-CN" altLang="en-US" sz="2800" dirty="0">
                <a:latin typeface="华文楷体" panose="02010600040101010101" pitchFamily="2" charset="-122"/>
                <a:ea typeface="华文楷体" panose="02010600040101010101" pitchFamily="2" charset="-122"/>
              </a:rPr>
              <a:t>是美国国防部的一个设想，想把现在所有，以及将被发展出来的各种能力成熟度模型集成到一个</a:t>
            </a:r>
            <a:r>
              <a:rPr lang="en-US" altLang="zh-CN" sz="2800" dirty="0" err="1">
                <a:latin typeface="华文楷体" panose="02010600040101010101" pitchFamily="2" charset="-122"/>
                <a:ea typeface="华文楷体" panose="02010600040101010101" pitchFamily="2" charset="-122"/>
              </a:rPr>
              <a:t>框架</a:t>
            </a:r>
            <a:r>
              <a:rPr lang="zh-CN" altLang="en-US" sz="2800" dirty="0">
                <a:latin typeface="华文楷体" panose="02010600040101010101" pitchFamily="2" charset="-122"/>
                <a:ea typeface="华文楷体" panose="02010600040101010101" pitchFamily="2" charset="-122"/>
              </a:rPr>
              <a:t>中。</a:t>
            </a:r>
          </a:p>
        </p:txBody>
      </p:sp>
      <p:sp>
        <p:nvSpPr>
          <p:cNvPr id="3" name="灯片编号占位符 2"/>
          <p:cNvSpPr>
            <a:spLocks noGrp="1"/>
          </p:cNvSpPr>
          <p:nvPr>
            <p:ph type="sldNum" sz="quarter" idx="12"/>
          </p:nvPr>
        </p:nvSpPr>
        <p:spPr/>
        <p:txBody>
          <a:bodyPr/>
          <a:lstStyle/>
          <a:p>
            <a:fld id="{219FBB08-465D-48F3-8C58-864F35092011}" type="slidenum">
              <a:rPr lang="zh-CN" altLang="en-US" smtClean="0"/>
              <a:t>64</a:t>
            </a:fld>
            <a:endParaRPr lang="zh-CN" altLang="en-US"/>
          </a:p>
        </p:txBody>
      </p:sp>
      <p:sp>
        <p:nvSpPr>
          <p:cNvPr id="7"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134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idx="4294967295"/>
          </p:nvPr>
        </p:nvSpPr>
        <p:spPr>
          <a:xfrm>
            <a:off x="637233" y="1122240"/>
            <a:ext cx="10515600" cy="4351338"/>
          </a:xfrm>
        </p:spPr>
        <p:txBody>
          <a:bodyPr/>
          <a:lstStyle/>
          <a:p>
            <a:r>
              <a:rPr lang="en-US" altLang="zh-CN" dirty="0" smtClean="0">
                <a:ea typeface="宋体" panose="02010600030101010101" pitchFamily="2" charset="-122"/>
              </a:rPr>
              <a:t>CMM</a:t>
            </a:r>
            <a:r>
              <a:rPr lang="zh-CN" altLang="en-US" dirty="0" smtClean="0">
                <a:ea typeface="宋体" panose="02010600030101010101" pitchFamily="2" charset="-122"/>
              </a:rPr>
              <a:t>的</a:t>
            </a:r>
            <a:r>
              <a:rPr lang="en-US" altLang="zh-CN" dirty="0" smtClean="0">
                <a:ea typeface="宋体" panose="02010600030101010101" pitchFamily="2" charset="-122"/>
              </a:rPr>
              <a:t>5</a:t>
            </a:r>
            <a:r>
              <a:rPr lang="zh-CN" altLang="en-US" dirty="0" smtClean="0">
                <a:ea typeface="宋体" panose="02010600030101010101" pitchFamily="2" charset="-122"/>
              </a:rPr>
              <a:t>级模型</a:t>
            </a:r>
          </a:p>
        </p:txBody>
      </p:sp>
      <p:pic>
        <p:nvPicPr>
          <p:cNvPr id="6" name="Picture 2" descr="2T7"/>
          <p:cNvPicPr>
            <a:picLocks noChangeAspect="1" noChangeArrowheads="1"/>
          </p:cNvPicPr>
          <p:nvPr/>
        </p:nvPicPr>
        <p:blipFill>
          <a:blip r:embed="rId2"/>
          <a:srcRect/>
          <a:stretch>
            <a:fillRect/>
          </a:stretch>
        </p:blipFill>
        <p:spPr bwMode="auto">
          <a:xfrm>
            <a:off x="1849544" y="1709712"/>
            <a:ext cx="8695766" cy="4789702"/>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65</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64345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idx="4294967295"/>
          </p:nvPr>
        </p:nvSpPr>
        <p:spPr>
          <a:xfrm>
            <a:off x="335783" y="1210320"/>
            <a:ext cx="10515600" cy="4351338"/>
          </a:xfrm>
        </p:spPr>
        <p:txBody>
          <a:bodyPr/>
          <a:lstStyle/>
          <a:p>
            <a:pPr lvl="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1</a:t>
            </a:r>
            <a:r>
              <a:rPr lang="zh-CN" altLang="en-US" sz="2800" dirty="0" smtClean="0">
                <a:latin typeface="华文楷体" panose="02010600040101010101" pitchFamily="2" charset="-122"/>
                <a:ea typeface="华文楷体" panose="02010600040101010101" pitchFamily="2" charset="-122"/>
              </a:rPr>
              <a:t>）初始级</a:t>
            </a:r>
            <a:endParaRPr lang="en-US" altLang="zh-CN" sz="2800" dirty="0" smtClean="0">
              <a:latin typeface="华文楷体" panose="02010600040101010101" pitchFamily="2" charset="-122"/>
              <a:ea typeface="华文楷体" panose="02010600040101010101" pitchFamily="2" charset="-122"/>
            </a:endParaRPr>
          </a:p>
          <a:p>
            <a:pPr lvl="2">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过程无序且不可见。软件过程的特点是无秩序的，有时甚至是混乱的。</a:t>
            </a:r>
            <a:endParaRPr lang="en-US" altLang="zh-CN" sz="2800" dirty="0" smtClean="0">
              <a:latin typeface="华文楷体" panose="02010600040101010101" pitchFamily="2" charset="-122"/>
              <a:ea typeface="华文楷体" panose="02010600040101010101" pitchFamily="2" charset="-122"/>
            </a:endParaRPr>
          </a:p>
          <a:p>
            <a:pPr>
              <a:lnSpc>
                <a:spcPct val="110000"/>
              </a:lnSpc>
              <a:spcAft>
                <a:spcPts val="1200"/>
              </a:spcAft>
            </a:pP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pP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buFont typeface="Lucida Sans Unicode" panose="020B0602030504020204" pitchFamily="34" charset="0"/>
              <a:buNone/>
            </a:pPr>
            <a:endParaRPr lang="en-US" altLang="zh-CN" dirty="0" smtClean="0">
              <a:latin typeface="华文楷体" panose="02010600040101010101" pitchFamily="2" charset="-122"/>
              <a:ea typeface="华文楷体" panose="02010600040101010101" pitchFamily="2" charset="-122"/>
            </a:endParaRPr>
          </a:p>
        </p:txBody>
      </p:sp>
      <p:pic>
        <p:nvPicPr>
          <p:cNvPr id="6" name="Picture 2" descr="2T8"/>
          <p:cNvPicPr>
            <a:picLocks noChangeAspect="1" noChangeArrowheads="1"/>
          </p:cNvPicPr>
          <p:nvPr/>
        </p:nvPicPr>
        <p:blipFill>
          <a:blip r:embed="rId2"/>
          <a:srcRect/>
          <a:stretch>
            <a:fillRect/>
          </a:stretch>
        </p:blipFill>
        <p:spPr bwMode="auto">
          <a:xfrm>
            <a:off x="753627" y="3255665"/>
            <a:ext cx="10673877" cy="1594249"/>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66</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75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idx="4294967295"/>
          </p:nvPr>
        </p:nvSpPr>
        <p:spPr>
          <a:xfrm>
            <a:off x="265444" y="1112192"/>
            <a:ext cx="11792578" cy="4351338"/>
          </a:xfrm>
        </p:spPr>
        <p:txBody>
          <a:bodyPr/>
          <a:lstStyle/>
          <a:p>
            <a:pPr lvl="1">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2</a:t>
            </a:r>
            <a:r>
              <a:rPr lang="zh-CN" altLang="en-US" sz="2800" dirty="0" smtClean="0">
                <a:latin typeface="华文楷体" panose="02010600040101010101" pitchFamily="2" charset="-122"/>
                <a:ea typeface="华文楷体" panose="02010600040101010101" pitchFamily="2" charset="-122"/>
              </a:rPr>
              <a:t>）可重复级</a:t>
            </a:r>
            <a:endParaRPr lang="en-US" altLang="zh-CN" sz="2800" dirty="0" smtClean="0">
              <a:latin typeface="华文楷体" panose="02010600040101010101" pitchFamily="2" charset="-122"/>
              <a:ea typeface="华文楷体" panose="02010600040101010101" pitchFamily="2" charset="-122"/>
            </a:endParaRPr>
          </a:p>
          <a:p>
            <a:pPr lvl="2">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里程碑可见，按计划开发。已建立了基本的项目管理过程，可用于对成本、进度和功能特性进行跟踪。对类似的应用项目，过程有章可循并能重复以往所取得的成功。项目有里程碑，可分阶段检查。</a:t>
            </a:r>
          </a:p>
          <a:p>
            <a:pPr>
              <a:lnSpc>
                <a:spcPct val="110000"/>
              </a:lnSpc>
              <a:spcAft>
                <a:spcPts val="600"/>
              </a:spcAft>
            </a:pPr>
            <a:endParaRPr lang="zh-CN" altLang="en-US" dirty="0" smtClean="0">
              <a:latin typeface="华文楷体" panose="02010600040101010101" pitchFamily="2" charset="-122"/>
              <a:ea typeface="华文楷体" panose="02010600040101010101" pitchFamily="2" charset="-122"/>
            </a:endParaRPr>
          </a:p>
        </p:txBody>
      </p:sp>
      <p:pic>
        <p:nvPicPr>
          <p:cNvPr id="6" name="Picture 3" descr="2T9"/>
          <p:cNvPicPr>
            <a:picLocks noChangeAspect="1" noChangeArrowheads="1"/>
          </p:cNvPicPr>
          <p:nvPr/>
        </p:nvPicPr>
        <p:blipFill>
          <a:blip r:embed="rId2"/>
          <a:srcRect/>
          <a:stretch>
            <a:fillRect/>
          </a:stretch>
        </p:blipFill>
        <p:spPr bwMode="auto">
          <a:xfrm>
            <a:off x="888915" y="3723608"/>
            <a:ext cx="10777231" cy="1887982"/>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67</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9762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noGrp="1"/>
          </p:cNvSpPr>
          <p:nvPr>
            <p:ph idx="4294967295"/>
          </p:nvPr>
        </p:nvSpPr>
        <p:spPr>
          <a:xfrm>
            <a:off x="104670" y="980281"/>
            <a:ext cx="10515600" cy="4351338"/>
          </a:xfrm>
        </p:spPr>
        <p:txBody>
          <a:bodyPr/>
          <a:lstStyle/>
          <a:p>
            <a:pPr lvl="1">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3</a:t>
            </a:r>
            <a:r>
              <a:rPr lang="zh-CN" altLang="en-US" sz="2800" dirty="0" smtClean="0">
                <a:latin typeface="华文楷体" panose="02010600040101010101" pitchFamily="2" charset="-122"/>
                <a:ea typeface="华文楷体" panose="02010600040101010101" pitchFamily="2" charset="-122"/>
              </a:rPr>
              <a:t>）已定义级</a:t>
            </a:r>
            <a:endParaRPr lang="en-US" altLang="zh-CN" sz="2800" dirty="0" smtClean="0">
              <a:latin typeface="华文楷体" panose="02010600040101010101" pitchFamily="2" charset="-122"/>
              <a:ea typeface="华文楷体" panose="02010600040101010101" pitchFamily="2" charset="-122"/>
            </a:endParaRPr>
          </a:p>
          <a:p>
            <a:pPr lvl="2">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每个阶段的内部活动可见，形成了整个软件组织的标准化软件过程。全部项目均采用与实际情况相吻合的、且适当修改后的标准软件过程进行操作。</a:t>
            </a:r>
          </a:p>
        </p:txBody>
      </p:sp>
      <p:pic>
        <p:nvPicPr>
          <p:cNvPr id="6" name="Picture 2" descr="2T10"/>
          <p:cNvPicPr>
            <a:picLocks noChangeAspect="1" noChangeArrowheads="1"/>
          </p:cNvPicPr>
          <p:nvPr/>
        </p:nvPicPr>
        <p:blipFill>
          <a:blip r:embed="rId2"/>
          <a:srcRect/>
          <a:stretch>
            <a:fillRect/>
          </a:stretch>
        </p:blipFill>
        <p:spPr bwMode="auto">
          <a:xfrm>
            <a:off x="920909" y="3606163"/>
            <a:ext cx="10262069" cy="1878797"/>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68</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4332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idx="4294967295"/>
          </p:nvPr>
        </p:nvSpPr>
        <p:spPr>
          <a:xfrm>
            <a:off x="0" y="1144587"/>
            <a:ext cx="10515600" cy="4351338"/>
          </a:xfrm>
        </p:spPr>
        <p:txBody>
          <a:bodyPr/>
          <a:lstStyle/>
          <a:p>
            <a:pPr lvl="1">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4</a:t>
            </a:r>
            <a:r>
              <a:rPr lang="zh-CN" altLang="en-US" sz="2800" dirty="0" smtClean="0">
                <a:latin typeface="华文楷体" panose="02010600040101010101" pitchFamily="2" charset="-122"/>
                <a:ea typeface="华文楷体" panose="02010600040101010101" pitchFamily="2" charset="-122"/>
              </a:rPr>
              <a:t>）已管理级</a:t>
            </a:r>
            <a:endParaRPr lang="en-US" altLang="zh-CN" sz="2800" dirty="0" smtClean="0">
              <a:latin typeface="华文楷体" panose="02010600040101010101" pitchFamily="2" charset="-122"/>
              <a:ea typeface="华文楷体" panose="02010600040101010101" pitchFamily="2" charset="-122"/>
            </a:endParaRPr>
          </a:p>
          <a:p>
            <a:pPr lvl="2">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过程可度量，预测值与结果之间的偏差可控。软件过程和产品质量有详细的度量标准，可得到定量的认识和控制。</a:t>
            </a:r>
          </a:p>
        </p:txBody>
      </p:sp>
      <p:pic>
        <p:nvPicPr>
          <p:cNvPr id="7" name="Picture 3" descr="2T11"/>
          <p:cNvPicPr>
            <a:picLocks noChangeAspect="1" noChangeArrowheads="1"/>
          </p:cNvPicPr>
          <p:nvPr/>
        </p:nvPicPr>
        <p:blipFill>
          <a:blip r:embed="rId2"/>
          <a:srcRect/>
          <a:stretch>
            <a:fillRect/>
          </a:stretch>
        </p:blipFill>
        <p:spPr bwMode="auto">
          <a:xfrm>
            <a:off x="813744" y="3320256"/>
            <a:ext cx="10540056" cy="1995322"/>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69</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9159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1539073" y="922819"/>
            <a:ext cx="8228013" cy="1143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3200" b="1" dirty="0" smtClean="0">
                <a:solidFill>
                  <a:srgbClr val="FF0000"/>
                </a:solidFill>
                <a:ea typeface="宋体" panose="02010600030101010101" pitchFamily="2" charset="-122"/>
              </a:rPr>
              <a:t>软件过程模型：</a:t>
            </a:r>
            <a:r>
              <a:rPr lang="zh-CN" altLang="en-US" sz="3200" b="1" dirty="0">
                <a:solidFill>
                  <a:srgbClr val="FF0000"/>
                </a:solidFill>
                <a:ea typeface="宋体" panose="02010600030101010101" pitchFamily="2" charset="-122"/>
              </a:rPr>
              <a:t>过程建模的原因</a:t>
            </a:r>
          </a:p>
        </p:txBody>
      </p:sp>
      <p:sp>
        <p:nvSpPr>
          <p:cNvPr id="9219" name="Rectangle 2"/>
          <p:cNvSpPr>
            <a:spLocks noGrp="1" noChangeArrowheads="1"/>
          </p:cNvSpPr>
          <p:nvPr>
            <p:ph type="body" idx="4294967295"/>
          </p:nvPr>
        </p:nvSpPr>
        <p:spPr>
          <a:xfrm>
            <a:off x="924448" y="2182428"/>
            <a:ext cx="10490479" cy="3685809"/>
          </a:xfrm>
        </p:spPr>
        <p:txBody>
          <a:bodyPr/>
          <a:lstStyle/>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a:t>
            </a:r>
            <a:r>
              <a:rPr lang="en-US" altLang="zh-CN" dirty="0" smtClean="0">
                <a:solidFill>
                  <a:schemeClr val="accent1">
                    <a:lumMod val="50000"/>
                  </a:schemeClr>
                </a:solidFill>
                <a:latin typeface="华文楷体" panose="02010600040101010101" pitchFamily="2" charset="-122"/>
                <a:ea typeface="华文楷体" panose="02010600040101010101" pitchFamily="2" charset="-122"/>
              </a:rPr>
              <a:t>1</a:t>
            </a: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）形成共同的理解</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a:t>
            </a:r>
            <a:r>
              <a:rPr lang="en-US" altLang="zh-CN" dirty="0" smtClean="0">
                <a:solidFill>
                  <a:schemeClr val="accent1">
                    <a:lumMod val="50000"/>
                  </a:schemeClr>
                </a:solidFill>
                <a:latin typeface="华文楷体" panose="02010600040101010101" pitchFamily="2" charset="-122"/>
                <a:ea typeface="华文楷体" panose="02010600040101010101" pitchFamily="2" charset="-122"/>
              </a:rPr>
              <a:t>2</a:t>
            </a: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）发现不一致、冗余和遗漏</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a:t>
            </a:r>
            <a:r>
              <a:rPr lang="en-US" altLang="zh-CN" dirty="0" smtClean="0">
                <a:solidFill>
                  <a:schemeClr val="accent1">
                    <a:lumMod val="50000"/>
                  </a:schemeClr>
                </a:solidFill>
                <a:latin typeface="华文楷体" panose="02010600040101010101" pitchFamily="2" charset="-122"/>
                <a:ea typeface="华文楷体" panose="02010600040101010101" pitchFamily="2" charset="-122"/>
              </a:rPr>
              <a:t>3</a:t>
            </a: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）根据目标评估候选活动是否合适</a:t>
            </a:r>
          </a:p>
          <a:p>
            <a:pPr marL="336550" indent="-33655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a:t>
            </a:r>
            <a:r>
              <a:rPr lang="en-US" altLang="zh-CN" dirty="0" smtClean="0">
                <a:solidFill>
                  <a:schemeClr val="accent1">
                    <a:lumMod val="50000"/>
                  </a:schemeClr>
                </a:solidFill>
                <a:latin typeface="华文楷体" panose="02010600040101010101" pitchFamily="2" charset="-122"/>
                <a:ea typeface="华文楷体" panose="02010600040101010101" pitchFamily="2" charset="-122"/>
              </a:rPr>
              <a:t>4</a:t>
            </a:r>
            <a:r>
              <a:rPr lang="zh-CN" altLang="en-US" dirty="0" smtClean="0">
                <a:solidFill>
                  <a:schemeClr val="accent1">
                    <a:lumMod val="50000"/>
                  </a:schemeClr>
                </a:solidFill>
                <a:latin typeface="华文楷体" panose="02010600040101010101" pitchFamily="2" charset="-122"/>
                <a:ea typeface="华文楷体" panose="02010600040101010101" pitchFamily="2" charset="-122"/>
              </a:rPr>
              <a:t>）根据具体情况对每一个过程进行裁剪</a:t>
            </a:r>
          </a:p>
        </p:txBody>
      </p:sp>
      <p:sp>
        <p:nvSpPr>
          <p:cNvPr id="4" name="文本框 11"/>
          <p:cNvSpPr txBox="1"/>
          <p:nvPr/>
        </p:nvSpPr>
        <p:spPr>
          <a:xfrm>
            <a:off x="458150" y="344546"/>
            <a:ext cx="5711538"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软件过程模型：过程建模的原因</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7</a:t>
            </a:fld>
            <a:endParaRPr lang="zh-CN" altLang="en-US"/>
          </a:p>
        </p:txBody>
      </p:sp>
    </p:spTree>
    <p:extLst>
      <p:ext uri="{BB962C8B-B14F-4D97-AF65-F5344CB8AC3E}">
        <p14:creationId xmlns:p14="http://schemas.microsoft.com/office/powerpoint/2010/main" val="964810845"/>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2"/>
          <p:cNvSpPr>
            <a:spLocks noGrp="1"/>
          </p:cNvSpPr>
          <p:nvPr>
            <p:ph idx="4294967295"/>
          </p:nvPr>
        </p:nvSpPr>
        <p:spPr>
          <a:xfrm>
            <a:off x="144864" y="1108869"/>
            <a:ext cx="11682046" cy="4351338"/>
          </a:xfrm>
        </p:spPr>
        <p:txBody>
          <a:bodyPr/>
          <a:lstStyle/>
          <a:p>
            <a:pPr lvl="1">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5</a:t>
            </a:r>
            <a:r>
              <a:rPr lang="zh-CN" altLang="en-US" sz="2800" dirty="0" smtClean="0">
                <a:latin typeface="华文楷体" panose="02010600040101010101" pitchFamily="2" charset="-122"/>
                <a:ea typeface="华文楷体" panose="02010600040101010101" pitchFamily="2" charset="-122"/>
              </a:rPr>
              <a:t>）优化级</a:t>
            </a:r>
            <a:endParaRPr lang="en-US" altLang="zh-CN" sz="2800" dirty="0" smtClean="0">
              <a:latin typeface="华文楷体" panose="02010600040101010101" pitchFamily="2" charset="-122"/>
              <a:ea typeface="华文楷体" panose="02010600040101010101" pitchFamily="2" charset="-122"/>
            </a:endParaRPr>
          </a:p>
          <a:p>
            <a:pPr lvl="2">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过程动态调整，以及新技术的采用。通过对来自过程、新概念和新技术等方面的各种有用信息的定量分析，能够持续性地对过程进行改进。</a:t>
            </a:r>
          </a:p>
        </p:txBody>
      </p:sp>
      <p:pic>
        <p:nvPicPr>
          <p:cNvPr id="6" name="Picture 2" descr="2T12"/>
          <p:cNvPicPr>
            <a:picLocks noChangeAspect="1" noChangeArrowheads="1"/>
          </p:cNvPicPr>
          <p:nvPr/>
        </p:nvPicPr>
        <p:blipFill>
          <a:blip r:embed="rId2"/>
          <a:srcRect/>
          <a:stretch>
            <a:fillRect/>
          </a:stretch>
        </p:blipFill>
        <p:spPr bwMode="auto">
          <a:xfrm>
            <a:off x="1732756" y="3455358"/>
            <a:ext cx="9621043" cy="2735441"/>
          </a:xfrm>
          <a:prstGeom prst="rect">
            <a:avLst/>
          </a:prstGeom>
          <a:ln>
            <a:noFill/>
          </a:ln>
          <a:effectLst>
            <a:outerShdw blurRad="292100" dist="139700" dir="2700000" algn="tl" rotWithShape="0">
              <a:srgbClr val="333333">
                <a:alpha val="65000"/>
              </a:srgbClr>
            </a:outerShdw>
          </a:effectLst>
        </p:spPr>
      </p:pic>
      <p:sp>
        <p:nvSpPr>
          <p:cNvPr id="2" name="灯片编号占位符 1"/>
          <p:cNvSpPr>
            <a:spLocks noGrp="1"/>
          </p:cNvSpPr>
          <p:nvPr>
            <p:ph type="sldNum" sz="quarter" idx="12"/>
          </p:nvPr>
        </p:nvSpPr>
        <p:spPr/>
        <p:txBody>
          <a:bodyPr/>
          <a:lstStyle/>
          <a:p>
            <a:fld id="{219FBB08-465D-48F3-8C58-864F35092011}" type="slidenum">
              <a:rPr lang="zh-CN" altLang="en-US" smtClean="0"/>
              <a:t>70</a:t>
            </a:fld>
            <a:endParaRPr lang="zh-CN" altLang="en-US"/>
          </a:p>
        </p:txBody>
      </p:sp>
      <p:sp>
        <p:nvSpPr>
          <p:cNvPr id="8" name="文本框 11"/>
          <p:cNvSpPr txBox="1"/>
          <p:nvPr/>
        </p:nvSpPr>
        <p:spPr>
          <a:xfrm>
            <a:off x="485889" y="303720"/>
            <a:ext cx="5711538" cy="523220"/>
          </a:xfrm>
          <a:prstGeom prst="rect">
            <a:avLst/>
          </a:prstGeom>
          <a:noFill/>
        </p:spPr>
        <p:txBody>
          <a:bodyPr wrap="square" rtlCol="0">
            <a:spAutoFit/>
          </a:bodyPr>
          <a:lstStyle/>
          <a:p>
            <a:r>
              <a:rPr lang="zh-CN" altLang="en-US" sz="2800" b="1" dirty="0" smtClean="0">
                <a:solidFill>
                  <a:schemeClr val="accent1"/>
                </a:solidFill>
                <a:latin typeface="微软雅黑" panose="020B0503020204020204" pitchFamily="34" charset="-122"/>
                <a:ea typeface="微软雅黑" panose="020B0503020204020204" pitchFamily="34" charset="-122"/>
              </a:rPr>
              <a:t>软件</a:t>
            </a:r>
            <a:r>
              <a:rPr lang="zh-CN" altLang="en-US" sz="2800" b="1" dirty="0">
                <a:solidFill>
                  <a:schemeClr val="accent1"/>
                </a:solidFill>
                <a:latin typeface="微软雅黑" panose="020B0503020204020204" pitchFamily="34" charset="-122"/>
                <a:ea typeface="微软雅黑" panose="020B0503020204020204" pitchFamily="34" charset="-122"/>
              </a:rPr>
              <a:t>过程模型</a:t>
            </a:r>
            <a:r>
              <a:rPr lang="zh-CN" altLang="en-US" sz="2800" b="1" dirty="0" smtClean="0">
                <a:solidFill>
                  <a:schemeClr val="accent1"/>
                </a:solidFill>
                <a:latin typeface="微软雅黑" panose="020B0503020204020204" pitchFamily="34" charset="-122"/>
                <a:ea typeface="微软雅黑" panose="020B0503020204020204" pitchFamily="34" charset="-122"/>
              </a:rPr>
              <a:t>：能力成熟度模型</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5732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8382000"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软件过程的含义、作用</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smtClean="0">
                <a:solidFill>
                  <a:srgbClr val="040602"/>
                </a:solidFill>
                <a:latin typeface="华文楷体" panose="02010600040101010101" pitchFamily="2" charset="-122"/>
                <a:ea typeface="华文楷体" panose="02010600040101010101" pitchFamily="2" charset="-122"/>
              </a:rPr>
              <a:t>软件生存期各阶段的任务</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各种典型的过程模型的原理、特点和优缺点</a:t>
            </a:r>
            <a:endParaRPr lang="fr-FR"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敏捷开发方法的特点</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71</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63750" y="685800"/>
            <a:ext cx="5761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just">
              <a:spcBef>
                <a:spcPts val="1300"/>
              </a:spcBef>
              <a:spcAft>
                <a:spcPts val="1300"/>
              </a:spcAft>
              <a:buClrTx/>
              <a:buSzTx/>
              <a:buNone/>
            </a:pPr>
            <a:r>
              <a:rPr kumimoji="1" lang="zh-CN" altLang="en-US" sz="3200" dirty="0">
                <a:solidFill>
                  <a:schemeClr val="accent2"/>
                </a:solidFill>
                <a:latin typeface="隶书" panose="02010509060101010101" pitchFamily="49" charset="-122"/>
                <a:ea typeface="隶书" panose="02010509060101010101" pitchFamily="49" charset="-122"/>
              </a:rPr>
              <a:t>软件</a:t>
            </a:r>
            <a:r>
              <a:rPr kumimoji="1" lang="zh-CN" altLang="en-US" sz="3200" dirty="0" smtClean="0">
                <a:solidFill>
                  <a:schemeClr val="accent2"/>
                </a:solidFill>
                <a:latin typeface="隶书" panose="02010509060101010101" pitchFamily="49" charset="-122"/>
                <a:ea typeface="隶书" panose="02010509060101010101" pitchFamily="49" charset="-122"/>
              </a:rPr>
              <a:t>生存期</a:t>
            </a:r>
            <a:r>
              <a:rPr kumimoji="1" lang="zh-CN" altLang="en-US" sz="3200" dirty="0">
                <a:solidFill>
                  <a:schemeClr val="accent2"/>
                </a:solidFill>
                <a:latin typeface="隶书" panose="02010509060101010101" pitchFamily="49" charset="-122"/>
                <a:ea typeface="隶书" panose="02010509060101010101" pitchFamily="49" charset="-122"/>
              </a:rPr>
              <a:t>示意图</a:t>
            </a:r>
          </a:p>
        </p:txBody>
      </p:sp>
      <p:sp>
        <p:nvSpPr>
          <p:cNvPr id="10243" name="Text Box 3"/>
          <p:cNvSpPr txBox="1">
            <a:spLocks noChangeArrowheads="1"/>
          </p:cNvSpPr>
          <p:nvPr/>
        </p:nvSpPr>
        <p:spPr bwMode="auto">
          <a:xfrm>
            <a:off x="2209800" y="1752600"/>
            <a:ext cx="1828800" cy="457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可行性研究</a:t>
            </a:r>
          </a:p>
        </p:txBody>
      </p:sp>
      <p:sp>
        <p:nvSpPr>
          <p:cNvPr id="10244" name="Text Box 4"/>
          <p:cNvSpPr txBox="1">
            <a:spLocks noChangeArrowheads="1"/>
          </p:cNvSpPr>
          <p:nvPr/>
        </p:nvSpPr>
        <p:spPr bwMode="auto">
          <a:xfrm>
            <a:off x="2894013" y="2286000"/>
            <a:ext cx="1447800" cy="457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需求分析</a:t>
            </a:r>
          </a:p>
        </p:txBody>
      </p:sp>
      <p:sp>
        <p:nvSpPr>
          <p:cNvPr id="10245" name="Text Box 5"/>
          <p:cNvSpPr txBox="1">
            <a:spLocks noChangeArrowheads="1"/>
          </p:cNvSpPr>
          <p:nvPr/>
        </p:nvSpPr>
        <p:spPr bwMode="auto">
          <a:xfrm>
            <a:off x="3579813" y="2819400"/>
            <a:ext cx="15240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概要设计</a:t>
            </a:r>
          </a:p>
        </p:txBody>
      </p:sp>
      <p:sp>
        <p:nvSpPr>
          <p:cNvPr id="10246" name="Text Box 6"/>
          <p:cNvSpPr txBox="1">
            <a:spLocks noChangeArrowheads="1"/>
          </p:cNvSpPr>
          <p:nvPr/>
        </p:nvSpPr>
        <p:spPr bwMode="auto">
          <a:xfrm>
            <a:off x="4037013" y="3352800"/>
            <a:ext cx="15240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详细设计</a:t>
            </a:r>
          </a:p>
        </p:txBody>
      </p:sp>
      <p:sp>
        <p:nvSpPr>
          <p:cNvPr id="10247" name="Text Box 7"/>
          <p:cNvSpPr txBox="1">
            <a:spLocks noChangeArrowheads="1"/>
          </p:cNvSpPr>
          <p:nvPr/>
        </p:nvSpPr>
        <p:spPr bwMode="auto">
          <a:xfrm>
            <a:off x="4724400" y="3886200"/>
            <a:ext cx="16002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实 现</a:t>
            </a:r>
          </a:p>
        </p:txBody>
      </p:sp>
      <p:sp>
        <p:nvSpPr>
          <p:cNvPr id="10248" name="Text Box 8"/>
          <p:cNvSpPr txBox="1">
            <a:spLocks noChangeArrowheads="1"/>
          </p:cNvSpPr>
          <p:nvPr/>
        </p:nvSpPr>
        <p:spPr bwMode="auto">
          <a:xfrm>
            <a:off x="5486400" y="4495800"/>
            <a:ext cx="14478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集成测试</a:t>
            </a:r>
          </a:p>
        </p:txBody>
      </p:sp>
      <p:sp>
        <p:nvSpPr>
          <p:cNvPr id="10249" name="Text Box 9"/>
          <p:cNvSpPr txBox="1">
            <a:spLocks noChangeArrowheads="1"/>
          </p:cNvSpPr>
          <p:nvPr/>
        </p:nvSpPr>
        <p:spPr bwMode="auto">
          <a:xfrm>
            <a:off x="6324600" y="5029200"/>
            <a:ext cx="14478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确认测试</a:t>
            </a:r>
          </a:p>
        </p:txBody>
      </p:sp>
      <p:sp>
        <p:nvSpPr>
          <p:cNvPr id="10250" name="Text Box 10"/>
          <p:cNvSpPr txBox="1">
            <a:spLocks noChangeArrowheads="1"/>
          </p:cNvSpPr>
          <p:nvPr/>
        </p:nvSpPr>
        <p:spPr bwMode="auto">
          <a:xfrm>
            <a:off x="7315200" y="5562600"/>
            <a:ext cx="18288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使用与维护</a:t>
            </a:r>
          </a:p>
        </p:txBody>
      </p:sp>
      <p:sp>
        <p:nvSpPr>
          <p:cNvPr id="10251" name="Text Box 11"/>
          <p:cNvSpPr txBox="1">
            <a:spLocks noChangeArrowheads="1"/>
          </p:cNvSpPr>
          <p:nvPr/>
        </p:nvSpPr>
        <p:spPr bwMode="auto">
          <a:xfrm>
            <a:off x="8229600" y="6096000"/>
            <a:ext cx="1828800" cy="457200"/>
          </a:xfrm>
          <a:prstGeom prst="rect">
            <a:avLst/>
          </a:pr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kumimoji="1" lang="zh-CN" altLang="en-US" sz="2400" b="1">
                <a:solidFill>
                  <a:srgbClr val="FF0000"/>
                </a:solidFill>
                <a:latin typeface="Times New Roman" panose="02020603050405020304" pitchFamily="18" charset="0"/>
                <a:ea typeface="宋体" panose="02010600030101010101" pitchFamily="2" charset="-122"/>
              </a:rPr>
              <a:t>退役</a:t>
            </a:r>
          </a:p>
        </p:txBody>
      </p:sp>
      <p:sp>
        <p:nvSpPr>
          <p:cNvPr id="10252" name="AutoShape 12"/>
          <p:cNvSpPr>
            <a:spLocks noChangeArrowheads="1"/>
          </p:cNvSpPr>
          <p:nvPr/>
        </p:nvSpPr>
        <p:spPr bwMode="auto">
          <a:xfrm>
            <a:off x="4113213" y="1828800"/>
            <a:ext cx="457200" cy="381000"/>
          </a:xfrm>
          <a:prstGeom prst="curvedLeftArrow">
            <a:avLst>
              <a:gd name="adj1" fmla="val 20000"/>
              <a:gd name="adj2" fmla="val 40000"/>
              <a:gd name="adj3" fmla="val 40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3" name="AutoShape 13"/>
          <p:cNvSpPr>
            <a:spLocks noChangeArrowheads="1"/>
          </p:cNvSpPr>
          <p:nvPr/>
        </p:nvSpPr>
        <p:spPr bwMode="auto">
          <a:xfrm>
            <a:off x="4494213" y="2438400"/>
            <a:ext cx="533400" cy="304800"/>
          </a:xfrm>
          <a:prstGeom prst="curvedLeftArrow">
            <a:avLst>
              <a:gd name="adj1" fmla="val 20000"/>
              <a:gd name="adj2" fmla="val 40000"/>
              <a:gd name="adj3" fmla="val 58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4" name="AutoShape 14"/>
          <p:cNvSpPr>
            <a:spLocks noChangeArrowheads="1"/>
          </p:cNvSpPr>
          <p:nvPr/>
        </p:nvSpPr>
        <p:spPr bwMode="auto">
          <a:xfrm>
            <a:off x="5256213" y="28956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5" name="AutoShape 15"/>
          <p:cNvSpPr>
            <a:spLocks noChangeArrowheads="1"/>
          </p:cNvSpPr>
          <p:nvPr/>
        </p:nvSpPr>
        <p:spPr bwMode="auto">
          <a:xfrm>
            <a:off x="5713413" y="34290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6" name="AutoShape 16"/>
          <p:cNvSpPr>
            <a:spLocks noChangeArrowheads="1"/>
          </p:cNvSpPr>
          <p:nvPr/>
        </p:nvSpPr>
        <p:spPr bwMode="auto">
          <a:xfrm>
            <a:off x="6399213" y="40386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7" name="AutoShape 17"/>
          <p:cNvSpPr>
            <a:spLocks noChangeArrowheads="1"/>
          </p:cNvSpPr>
          <p:nvPr/>
        </p:nvSpPr>
        <p:spPr bwMode="auto">
          <a:xfrm>
            <a:off x="7848600" y="51054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8" name="AutoShape 18"/>
          <p:cNvSpPr>
            <a:spLocks noChangeArrowheads="1"/>
          </p:cNvSpPr>
          <p:nvPr/>
        </p:nvSpPr>
        <p:spPr bwMode="auto">
          <a:xfrm>
            <a:off x="9144000" y="55626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59" name="AutoShape 19"/>
          <p:cNvSpPr>
            <a:spLocks/>
          </p:cNvSpPr>
          <p:nvPr/>
        </p:nvSpPr>
        <p:spPr bwMode="auto">
          <a:xfrm>
            <a:off x="5637214" y="1676400"/>
            <a:ext cx="306387" cy="838200"/>
          </a:xfrm>
          <a:prstGeom prst="rightBrace">
            <a:avLst>
              <a:gd name="adj1" fmla="val 22798"/>
              <a:gd name="adj2" fmla="val 525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60" name="AutoShape 20"/>
          <p:cNvSpPr>
            <a:spLocks/>
          </p:cNvSpPr>
          <p:nvPr/>
        </p:nvSpPr>
        <p:spPr bwMode="auto">
          <a:xfrm>
            <a:off x="8075613" y="2743200"/>
            <a:ext cx="381000" cy="2438400"/>
          </a:xfrm>
          <a:prstGeom prst="rightBrace">
            <a:avLst>
              <a:gd name="adj1" fmla="val 53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61" name="Text Box 21"/>
          <p:cNvSpPr txBox="1">
            <a:spLocks noChangeArrowheads="1"/>
          </p:cNvSpPr>
          <p:nvPr/>
        </p:nvSpPr>
        <p:spPr bwMode="auto">
          <a:xfrm>
            <a:off x="6246813" y="1828801"/>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b="1">
                <a:solidFill>
                  <a:schemeClr val="accent2"/>
                </a:solidFill>
                <a:latin typeface="Times New Roman" panose="02020603050405020304" pitchFamily="18" charset="0"/>
                <a:ea typeface="隶书" panose="02010509060101010101" pitchFamily="49" charset="-122"/>
              </a:rPr>
              <a:t>软件定义</a:t>
            </a:r>
          </a:p>
        </p:txBody>
      </p:sp>
      <p:sp>
        <p:nvSpPr>
          <p:cNvPr id="10262" name="Text Box 22"/>
          <p:cNvSpPr txBox="1">
            <a:spLocks noChangeArrowheads="1"/>
          </p:cNvSpPr>
          <p:nvPr/>
        </p:nvSpPr>
        <p:spPr bwMode="auto">
          <a:xfrm>
            <a:off x="8532813" y="3657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chemeClr val="accent2"/>
                </a:solidFill>
                <a:latin typeface="Times New Roman" panose="02020603050405020304" pitchFamily="18" charset="0"/>
                <a:ea typeface="隶书" panose="02010509060101010101" pitchFamily="49" charset="-122"/>
              </a:rPr>
              <a:t>软件开发</a:t>
            </a:r>
          </a:p>
        </p:txBody>
      </p:sp>
      <p:sp>
        <p:nvSpPr>
          <p:cNvPr id="10263" name="Text Box 23"/>
          <p:cNvSpPr txBox="1">
            <a:spLocks noChangeArrowheads="1"/>
          </p:cNvSpPr>
          <p:nvPr/>
        </p:nvSpPr>
        <p:spPr bwMode="auto">
          <a:xfrm>
            <a:off x="5638800" y="6096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kumimoji="1" lang="zh-CN" altLang="en-US" sz="2400" b="1">
                <a:solidFill>
                  <a:schemeClr val="accent2"/>
                </a:solidFill>
                <a:latin typeface="Times New Roman" panose="02020603050405020304" pitchFamily="18" charset="0"/>
                <a:ea typeface="隶书" panose="02010509060101010101" pitchFamily="49" charset="-122"/>
              </a:rPr>
              <a:t>维护</a:t>
            </a:r>
          </a:p>
        </p:txBody>
      </p:sp>
      <p:sp>
        <p:nvSpPr>
          <p:cNvPr id="10264" name="AutoShape 24"/>
          <p:cNvSpPr>
            <a:spLocks noChangeArrowheads="1"/>
          </p:cNvSpPr>
          <p:nvPr/>
        </p:nvSpPr>
        <p:spPr bwMode="auto">
          <a:xfrm>
            <a:off x="7010400" y="4572000"/>
            <a:ext cx="381000" cy="381000"/>
          </a:xfrm>
          <a:prstGeom prst="curvedLeftArrow">
            <a:avLst>
              <a:gd name="adj1" fmla="val 20000"/>
              <a:gd name="adj2" fmla="val 40000"/>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265" name="AutoShape 25"/>
          <p:cNvSpPr>
            <a:spLocks/>
          </p:cNvSpPr>
          <p:nvPr/>
        </p:nvSpPr>
        <p:spPr bwMode="auto">
          <a:xfrm>
            <a:off x="6553200" y="5791200"/>
            <a:ext cx="304800" cy="838200"/>
          </a:xfrm>
          <a:prstGeom prst="leftBrace">
            <a:avLst>
              <a:gd name="adj1" fmla="val 2291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26" name="文本框 11"/>
          <p:cNvSpPr txBox="1"/>
          <p:nvPr/>
        </p:nvSpPr>
        <p:spPr>
          <a:xfrm>
            <a:off x="458150" y="344546"/>
            <a:ext cx="5711538"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8</a:t>
            </a:fld>
            <a:endParaRPr lang="zh-CN" altLang="en-US"/>
          </a:p>
        </p:txBody>
      </p:sp>
    </p:spTree>
    <p:extLst>
      <p:ext uri="{BB962C8B-B14F-4D97-AF65-F5344CB8AC3E}">
        <p14:creationId xmlns:p14="http://schemas.microsoft.com/office/powerpoint/2010/main" val="3227026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74355" y="806211"/>
            <a:ext cx="6870700" cy="844550"/>
          </a:xfrm>
        </p:spPr>
        <p:txBody>
          <a:bodyPr/>
          <a:lstStyle/>
          <a:p>
            <a:r>
              <a:rPr lang="zh-CN" altLang="en-US" sz="3600" b="1" dirty="0" smtClean="0">
                <a:solidFill>
                  <a:srgbClr val="FF0000"/>
                </a:solidFill>
                <a:ea typeface="宋体" panose="02010600030101010101" pitchFamily="2" charset="-122"/>
              </a:rPr>
              <a:t>各阶段基本任务</a:t>
            </a:r>
          </a:p>
        </p:txBody>
      </p:sp>
      <p:sp>
        <p:nvSpPr>
          <p:cNvPr id="11267" name="Rectangle 3"/>
          <p:cNvSpPr>
            <a:spLocks noGrp="1" noChangeArrowheads="1"/>
          </p:cNvSpPr>
          <p:nvPr>
            <p:ph type="subTitle" idx="4294967295"/>
          </p:nvPr>
        </p:nvSpPr>
        <p:spPr>
          <a:xfrm>
            <a:off x="458151" y="1700006"/>
            <a:ext cx="11509436" cy="3816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280988">
              <a:lnSpc>
                <a:spcPct val="120000"/>
              </a:lnSpc>
              <a:spcBef>
                <a:spcPct val="10000"/>
              </a:spcBef>
              <a:buFont typeface="Wingdings" panose="05000000000000000000" pitchFamily="2" charset="2"/>
              <a:buAutoNum type="arabicPeriod"/>
            </a:pPr>
            <a:r>
              <a:rPr lang="zh-CN" altLang="en-US" sz="2700" dirty="0" smtClean="0">
                <a:solidFill>
                  <a:srgbClr val="800000"/>
                </a:solidFill>
                <a:latin typeface="华文楷体" panose="02010600040101010101" pitchFamily="2" charset="-122"/>
                <a:ea typeface="华文楷体" panose="02010600040101010101" pitchFamily="2" charset="-122"/>
              </a:rPr>
              <a:t>问题定义</a:t>
            </a:r>
            <a:r>
              <a:rPr lang="en-US" altLang="zh-CN" sz="2700" dirty="0" smtClean="0">
                <a:solidFill>
                  <a:srgbClr val="800000"/>
                </a:solidFill>
                <a:latin typeface="华文楷体" panose="02010600040101010101" pitchFamily="2" charset="-122"/>
                <a:ea typeface="华文楷体" panose="02010600040101010101" pitchFamily="2" charset="-122"/>
              </a:rPr>
              <a:t>——</a:t>
            </a:r>
            <a:r>
              <a:rPr lang="en-US" altLang="zh-CN" sz="2700" dirty="0" smtClean="0">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要解决的问题是什么</a:t>
            </a:r>
            <a:r>
              <a:rPr lang="en-US" altLang="zh-CN" sz="2700" dirty="0" smtClean="0">
                <a:latin typeface="华文楷体" panose="02010600040101010101" pitchFamily="2" charset="-122"/>
                <a:ea typeface="华文楷体" panose="02010600040101010101" pitchFamily="2" charset="-122"/>
              </a:rPr>
              <a:t>?”</a:t>
            </a:r>
          </a:p>
          <a:p>
            <a:pPr marL="0" indent="280988">
              <a:lnSpc>
                <a:spcPct val="120000"/>
              </a:lnSpc>
              <a:spcBef>
                <a:spcPct val="10000"/>
              </a:spcBef>
              <a:buFont typeface="Wingdings" panose="05000000000000000000" pitchFamily="2" charset="2"/>
              <a:buAutoNum type="arabicPeriod"/>
            </a:pPr>
            <a:r>
              <a:rPr lang="zh-CN" altLang="en-US" sz="2700" dirty="0" smtClean="0">
                <a:solidFill>
                  <a:srgbClr val="800000"/>
                </a:solidFill>
                <a:latin typeface="华文楷体" panose="02010600040101010101" pitchFamily="2" charset="-122"/>
                <a:ea typeface="华文楷体" panose="02010600040101010101" pitchFamily="2" charset="-122"/>
              </a:rPr>
              <a:t>可行性研究</a:t>
            </a:r>
            <a:r>
              <a:rPr lang="en-US" altLang="zh-CN" sz="2700" dirty="0" smtClean="0">
                <a:solidFill>
                  <a:srgbClr val="800000"/>
                </a:solidFill>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“对于上一个阶段所确定的问题有行得通的解决办法吗</a:t>
            </a:r>
            <a:r>
              <a:rPr lang="en-US" altLang="zh-CN" sz="2700" dirty="0" smtClean="0">
                <a:latin typeface="华文楷体" panose="02010600040101010101" pitchFamily="2" charset="-122"/>
                <a:ea typeface="华文楷体" panose="02010600040101010101" pitchFamily="2" charset="-122"/>
              </a:rPr>
              <a:t>?”</a:t>
            </a:r>
          </a:p>
          <a:p>
            <a:pPr marL="0" indent="280988">
              <a:lnSpc>
                <a:spcPct val="120000"/>
              </a:lnSpc>
              <a:spcBef>
                <a:spcPct val="10000"/>
              </a:spcBef>
              <a:buFont typeface="Wingdings" panose="05000000000000000000" pitchFamily="2" charset="2"/>
              <a:buAutoNum type="arabicPeriod"/>
            </a:pPr>
            <a:r>
              <a:rPr lang="zh-CN" altLang="en-US" sz="2700" dirty="0" smtClean="0">
                <a:solidFill>
                  <a:srgbClr val="800000"/>
                </a:solidFill>
                <a:latin typeface="华文楷体" panose="02010600040101010101" pitchFamily="2" charset="-122"/>
                <a:ea typeface="华文楷体" panose="02010600040101010101" pitchFamily="2" charset="-122"/>
              </a:rPr>
              <a:t>需求分析</a:t>
            </a:r>
            <a:r>
              <a:rPr lang="en-US" altLang="zh-CN" sz="2700" dirty="0" smtClean="0">
                <a:solidFill>
                  <a:srgbClr val="800000"/>
                </a:solidFill>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“为了解决这个问题，目标系统必须做什么？”</a:t>
            </a:r>
          </a:p>
          <a:p>
            <a:pPr marL="0" indent="280988">
              <a:lnSpc>
                <a:spcPct val="120000"/>
              </a:lnSpc>
              <a:spcBef>
                <a:spcPct val="10000"/>
              </a:spcBef>
              <a:buFont typeface="Wingdings" panose="05000000000000000000" pitchFamily="2" charset="2"/>
              <a:buAutoNum type="arabicPeriod"/>
            </a:pPr>
            <a:r>
              <a:rPr lang="zh-CN" altLang="en-US" sz="2700" dirty="0" smtClean="0">
                <a:solidFill>
                  <a:srgbClr val="800000"/>
                </a:solidFill>
                <a:latin typeface="华文楷体" panose="02010600040101010101" pitchFamily="2" charset="-122"/>
                <a:ea typeface="华文楷体" panose="02010600040101010101" pitchFamily="2" charset="-122"/>
              </a:rPr>
              <a:t>总体设计（</a:t>
            </a:r>
            <a:r>
              <a:rPr lang="zh-CN" altLang="en-US" sz="2700" dirty="0" smtClean="0">
                <a:latin typeface="华文楷体" panose="02010600040101010101" pitchFamily="2" charset="-122"/>
                <a:ea typeface="华文楷体" panose="02010600040101010101" pitchFamily="2" charset="-122"/>
              </a:rPr>
              <a:t>概要设计</a:t>
            </a:r>
            <a:r>
              <a:rPr lang="zh-CN" altLang="en-US" sz="2700" dirty="0" smtClean="0">
                <a:solidFill>
                  <a:srgbClr val="800000"/>
                </a:solidFill>
                <a:latin typeface="华文楷体" panose="02010600040101010101" pitchFamily="2" charset="-122"/>
                <a:ea typeface="华文楷体" panose="02010600040101010101" pitchFamily="2" charset="-122"/>
              </a:rPr>
              <a:t>）</a:t>
            </a:r>
            <a:r>
              <a:rPr lang="en-US" altLang="zh-CN" sz="2700" dirty="0" smtClean="0">
                <a:solidFill>
                  <a:srgbClr val="800000"/>
                </a:solidFill>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“概括地说，应该怎样实现目标系统</a:t>
            </a:r>
            <a:r>
              <a:rPr lang="en-US" altLang="zh-CN" sz="2700" dirty="0" smtClean="0">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 </a:t>
            </a:r>
          </a:p>
          <a:p>
            <a:pPr marL="0" indent="280988">
              <a:lnSpc>
                <a:spcPct val="120000"/>
              </a:lnSpc>
              <a:spcBef>
                <a:spcPct val="10000"/>
              </a:spcBef>
              <a:buFont typeface="Wingdings" panose="05000000000000000000" pitchFamily="2" charset="2"/>
              <a:buAutoNum type="arabicPeriod"/>
            </a:pPr>
            <a:r>
              <a:rPr lang="zh-CN" altLang="en-US" sz="2700" dirty="0" smtClean="0">
                <a:solidFill>
                  <a:srgbClr val="800000"/>
                </a:solidFill>
                <a:latin typeface="华文楷体" panose="02010600040101010101" pitchFamily="2" charset="-122"/>
                <a:ea typeface="华文楷体" panose="02010600040101010101" pitchFamily="2" charset="-122"/>
              </a:rPr>
              <a:t>详细设计</a:t>
            </a:r>
            <a:r>
              <a:rPr lang="en-US" altLang="zh-CN" sz="2700" dirty="0" smtClean="0">
                <a:solidFill>
                  <a:srgbClr val="800000"/>
                </a:solidFill>
                <a:latin typeface="华文楷体" panose="02010600040101010101" pitchFamily="2" charset="-122"/>
                <a:ea typeface="华文楷体" panose="02010600040101010101" pitchFamily="2" charset="-122"/>
              </a:rPr>
              <a:t>——</a:t>
            </a:r>
            <a:r>
              <a:rPr lang="zh-CN" altLang="en-US" sz="2700" dirty="0" smtClean="0">
                <a:latin typeface="华文楷体" panose="02010600040101010101" pitchFamily="2" charset="-122"/>
                <a:ea typeface="华文楷体" panose="02010600040101010101" pitchFamily="2" charset="-122"/>
              </a:rPr>
              <a:t>“应该怎样具体地实现这个系统呢</a:t>
            </a:r>
            <a:r>
              <a:rPr lang="en-US" altLang="zh-CN" sz="2700" dirty="0" smtClean="0">
                <a:latin typeface="华文楷体" panose="02010600040101010101" pitchFamily="2" charset="-122"/>
                <a:ea typeface="华文楷体" panose="02010600040101010101" pitchFamily="2" charset="-122"/>
              </a:rPr>
              <a:t>?”</a:t>
            </a:r>
          </a:p>
          <a:p>
            <a:pPr marL="0" indent="280988">
              <a:lnSpc>
                <a:spcPct val="110000"/>
              </a:lnSpc>
              <a:spcBef>
                <a:spcPct val="30000"/>
              </a:spcBef>
              <a:buFont typeface="Wingdings" panose="05000000000000000000" pitchFamily="2" charset="2"/>
              <a:buAutoNum type="arabicPeriod" startAt="6"/>
            </a:pPr>
            <a:r>
              <a:rPr lang="zh-CN" altLang="en-US" sz="2700" dirty="0">
                <a:solidFill>
                  <a:srgbClr val="800000"/>
                </a:solidFill>
                <a:latin typeface="华文楷体" panose="02010600040101010101" pitchFamily="2" charset="-122"/>
                <a:ea typeface="华文楷体" panose="02010600040101010101" pitchFamily="2" charset="-122"/>
              </a:rPr>
              <a:t>编码和单元测试</a:t>
            </a:r>
            <a:r>
              <a:rPr lang="en-US" altLang="zh-CN" sz="2700" dirty="0">
                <a:solidFill>
                  <a:srgbClr val="800000"/>
                </a:solidFill>
                <a:latin typeface="华文楷体" panose="02010600040101010101" pitchFamily="2" charset="-122"/>
                <a:ea typeface="华文楷体" panose="02010600040101010101" pitchFamily="2" charset="-122"/>
              </a:rPr>
              <a:t>——</a:t>
            </a:r>
            <a:r>
              <a:rPr lang="zh-CN" altLang="en-US" sz="2700" dirty="0">
                <a:latin typeface="华文楷体" panose="02010600040101010101" pitchFamily="2" charset="-122"/>
                <a:ea typeface="华文楷体" panose="02010600040101010101" pitchFamily="2" charset="-122"/>
              </a:rPr>
              <a:t>写出正确的容易理解、容易维护的程序模块。</a:t>
            </a:r>
          </a:p>
          <a:p>
            <a:pPr marL="0" indent="280988">
              <a:lnSpc>
                <a:spcPct val="110000"/>
              </a:lnSpc>
              <a:spcBef>
                <a:spcPct val="30000"/>
              </a:spcBef>
              <a:buFont typeface="Wingdings" panose="05000000000000000000" pitchFamily="2" charset="2"/>
              <a:buAutoNum type="arabicPeriod" startAt="6"/>
            </a:pPr>
            <a:r>
              <a:rPr lang="zh-CN" altLang="en-US" sz="2700" dirty="0">
                <a:solidFill>
                  <a:srgbClr val="800000"/>
                </a:solidFill>
                <a:latin typeface="华文楷体" panose="02010600040101010101" pitchFamily="2" charset="-122"/>
                <a:ea typeface="华文楷体" panose="02010600040101010101" pitchFamily="2" charset="-122"/>
              </a:rPr>
              <a:t>综合测试</a:t>
            </a:r>
            <a:r>
              <a:rPr lang="en-US" altLang="zh-CN" sz="2700" dirty="0">
                <a:solidFill>
                  <a:srgbClr val="800000"/>
                </a:solidFill>
                <a:latin typeface="华文楷体" panose="02010600040101010101" pitchFamily="2" charset="-122"/>
                <a:ea typeface="华文楷体" panose="02010600040101010101" pitchFamily="2" charset="-122"/>
              </a:rPr>
              <a:t>——</a:t>
            </a:r>
            <a:r>
              <a:rPr lang="zh-CN" altLang="en-US" sz="2700" dirty="0">
                <a:latin typeface="华文楷体" panose="02010600040101010101" pitchFamily="2" charset="-122"/>
                <a:ea typeface="华文楷体" panose="02010600040101010101" pitchFamily="2" charset="-122"/>
              </a:rPr>
              <a:t>通过各种类型的测试</a:t>
            </a:r>
            <a:r>
              <a:rPr lang="en-US" altLang="zh-CN" sz="2700" dirty="0">
                <a:latin typeface="华文楷体" panose="02010600040101010101" pitchFamily="2" charset="-122"/>
                <a:ea typeface="华文楷体" panose="02010600040101010101" pitchFamily="2" charset="-122"/>
              </a:rPr>
              <a:t>(</a:t>
            </a:r>
            <a:r>
              <a:rPr lang="zh-CN" altLang="en-US" sz="2700" dirty="0">
                <a:latin typeface="华文楷体" panose="02010600040101010101" pitchFamily="2" charset="-122"/>
                <a:ea typeface="华文楷体" panose="02010600040101010101" pitchFamily="2" charset="-122"/>
              </a:rPr>
              <a:t>及相应的调试</a:t>
            </a:r>
            <a:r>
              <a:rPr lang="en-US" altLang="zh-CN" sz="2700" dirty="0">
                <a:latin typeface="华文楷体" panose="02010600040101010101" pitchFamily="2" charset="-122"/>
                <a:ea typeface="华文楷体" panose="02010600040101010101" pitchFamily="2" charset="-122"/>
              </a:rPr>
              <a:t>)</a:t>
            </a:r>
            <a:r>
              <a:rPr lang="zh-CN" altLang="en-US" sz="2700" dirty="0">
                <a:latin typeface="华文楷体" panose="02010600040101010101" pitchFamily="2" charset="-122"/>
                <a:ea typeface="华文楷体" panose="02010600040101010101" pitchFamily="2" charset="-122"/>
              </a:rPr>
              <a:t>使软件达到预定的要求。</a:t>
            </a:r>
          </a:p>
          <a:p>
            <a:pPr marL="0" indent="280988">
              <a:lnSpc>
                <a:spcPct val="110000"/>
              </a:lnSpc>
              <a:spcBef>
                <a:spcPct val="30000"/>
              </a:spcBef>
              <a:buFont typeface="Wingdings" panose="05000000000000000000" pitchFamily="2" charset="2"/>
              <a:buAutoNum type="arabicPeriod" startAt="6"/>
            </a:pPr>
            <a:r>
              <a:rPr lang="zh-CN" altLang="en-US" sz="2700" dirty="0">
                <a:solidFill>
                  <a:srgbClr val="800000"/>
                </a:solidFill>
                <a:latin typeface="华文楷体" panose="02010600040101010101" pitchFamily="2" charset="-122"/>
                <a:ea typeface="华文楷体" panose="02010600040101010101" pitchFamily="2" charset="-122"/>
              </a:rPr>
              <a:t>软件维护</a:t>
            </a:r>
            <a:r>
              <a:rPr lang="en-US" altLang="zh-CN" sz="2700" dirty="0">
                <a:solidFill>
                  <a:srgbClr val="800000"/>
                </a:solidFill>
                <a:latin typeface="华文楷体" panose="02010600040101010101" pitchFamily="2" charset="-122"/>
                <a:ea typeface="华文楷体" panose="02010600040101010101" pitchFamily="2" charset="-122"/>
              </a:rPr>
              <a:t>——</a:t>
            </a:r>
            <a:r>
              <a:rPr lang="zh-CN" altLang="en-US" sz="2700" dirty="0">
                <a:latin typeface="华文楷体" panose="02010600040101010101" pitchFamily="2" charset="-122"/>
                <a:ea typeface="华文楷体" panose="02010600040101010101" pitchFamily="2" charset="-122"/>
              </a:rPr>
              <a:t>通过各种必要的维护活动使系统持久地满足用户的需要</a:t>
            </a:r>
            <a:r>
              <a:rPr lang="zh-CN" altLang="en-US" sz="2700" dirty="0" smtClean="0">
                <a:latin typeface="华文楷体" panose="02010600040101010101" pitchFamily="2" charset="-122"/>
                <a:ea typeface="华文楷体" panose="02010600040101010101" pitchFamily="2" charset="-122"/>
              </a:rPr>
              <a:t>。</a:t>
            </a:r>
            <a:endParaRPr lang="en-US" altLang="zh-CN" sz="27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458150" y="344546"/>
            <a:ext cx="5711538"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软件生存期：各阶段的任务</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C6C799E-DDB1-4E72-8C34-E101BFC7F4F6}" type="slidenum">
              <a:rPr lang="zh-CN" altLang="en-US" smtClean="0"/>
              <a:t>9</a:t>
            </a:fld>
            <a:endParaRPr lang="zh-CN" altLang="en-US"/>
          </a:p>
        </p:txBody>
      </p:sp>
    </p:spTree>
    <p:extLst>
      <p:ext uri="{BB962C8B-B14F-4D97-AF65-F5344CB8AC3E}">
        <p14:creationId xmlns:p14="http://schemas.microsoft.com/office/powerpoint/2010/main" val="11410759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4806</Words>
  <Application>Microsoft Office PowerPoint</Application>
  <PresentationFormat>宽屏</PresentationFormat>
  <Paragraphs>631</Paragraphs>
  <Slides>71</Slides>
  <Notes>7</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71</vt:i4>
      </vt:variant>
    </vt:vector>
  </HeadingPairs>
  <TitlesOfParts>
    <vt:vector size="90" baseType="lpstr">
      <vt:lpstr>Calibri</vt:lpstr>
      <vt:lpstr>Calibri Light</vt:lpstr>
      <vt:lpstr>Gungsuh</vt:lpstr>
      <vt:lpstr>Monotype Sorts</vt:lpstr>
      <vt:lpstr>MS PGothic</vt:lpstr>
      <vt:lpstr>黑体</vt:lpstr>
      <vt:lpstr>华文楷体</vt:lpstr>
      <vt:lpstr>华文新魏</vt:lpstr>
      <vt:lpstr>楷体_GB2312</vt:lpstr>
      <vt:lpstr>隶书</vt:lpstr>
      <vt:lpstr>宋体</vt:lpstr>
      <vt:lpstr>微软雅黑</vt:lpstr>
      <vt:lpstr>Arial</vt:lpstr>
      <vt:lpstr>Helvetica</vt:lpstr>
      <vt:lpstr>Impact</vt:lpstr>
      <vt:lpstr>Lucida Sans Unicode</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软件过程模型：过程建模的原因</vt:lpstr>
      <vt:lpstr>PowerPoint 演示文稿</vt:lpstr>
      <vt:lpstr>各阶段基本任务</vt:lpstr>
      <vt:lpstr>可行性研究的任务</vt:lpstr>
      <vt:lpstr>可行性研究的任务</vt:lpstr>
      <vt:lpstr>可行性研究的内容</vt:lpstr>
      <vt:lpstr>可行性研究的内容</vt:lpstr>
      <vt:lpstr>PowerPoint 演示文稿</vt:lpstr>
      <vt:lpstr>需求分析</vt:lpstr>
      <vt:lpstr>概要设计</vt:lpstr>
      <vt:lpstr>PowerPoint 演示文稿</vt:lpstr>
      <vt:lpstr>实现阶段</vt:lpstr>
      <vt:lpstr>集成测试</vt:lpstr>
      <vt:lpstr>确认测试</vt:lpstr>
      <vt:lpstr>软件维护</vt:lpstr>
      <vt:lpstr>PowerPoint 演示文稿</vt:lpstr>
      <vt:lpstr>PowerPoint 演示文稿</vt:lpstr>
      <vt:lpstr>PowerPoint 演示文稿</vt:lpstr>
      <vt:lpstr>PowerPoint 演示文稿</vt:lpstr>
      <vt:lpstr>(1) 瀑布模型</vt:lpstr>
      <vt:lpstr>PowerPoint 演示文稿</vt:lpstr>
      <vt:lpstr>PowerPoint 演示文稿</vt:lpstr>
      <vt:lpstr>PowerPoint 演示文稿</vt:lpstr>
      <vt:lpstr>瀑布模型的优点</vt:lpstr>
      <vt:lpstr>PowerPoint 演示文稿</vt:lpstr>
      <vt:lpstr>原型化瀑布模型</vt:lpstr>
      <vt:lpstr>PowerPoint 演示文稿</vt:lpstr>
      <vt:lpstr>(2) V 模型</vt:lpstr>
      <vt:lpstr>PowerPoint 演示文稿</vt:lpstr>
      <vt:lpstr>PowerPoint 演示文稿</vt:lpstr>
      <vt:lpstr>PowerPoint 演示文稿</vt:lpstr>
      <vt:lpstr>PowerPoint 演示文稿</vt:lpstr>
      <vt:lpstr>PowerPoint 演示文稿</vt:lpstr>
      <vt:lpstr>PowerPoint 演示文稿</vt:lpstr>
      <vt:lpstr>(6) 阶段化开发: 增量和迭代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750</cp:revision>
  <dcterms:created xsi:type="dcterms:W3CDTF">2016-03-18T06:16:00Z</dcterms:created>
  <dcterms:modified xsi:type="dcterms:W3CDTF">2023-09-02T12:58:01Z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