
<file path=[Content_Types].xml><?xml version="1.0" encoding="utf-8"?>
<Types xmlns="http://schemas.openxmlformats.org/package/2006/content-types">
  <Default Extension="png" ContentType="image/png"/>
  <Default Extension="jpeg" ContentType="image/jpeg"/>
  <Default Extension="wmf" ContentType="image/x-wmf"/>
  <Default Extension="webp"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56"/>
  </p:notesMasterIdLst>
  <p:handoutMasterIdLst>
    <p:handoutMasterId r:id="rId57"/>
  </p:handoutMasterIdLst>
  <p:sldIdLst>
    <p:sldId id="548" r:id="rId2"/>
    <p:sldId id="554" r:id="rId3"/>
    <p:sldId id="547" r:id="rId4"/>
    <p:sldId id="729" r:id="rId5"/>
    <p:sldId id="730" r:id="rId6"/>
    <p:sldId id="731" r:id="rId7"/>
    <p:sldId id="732" r:id="rId8"/>
    <p:sldId id="733" r:id="rId9"/>
    <p:sldId id="769" r:id="rId10"/>
    <p:sldId id="770" r:id="rId11"/>
    <p:sldId id="735" r:id="rId12"/>
    <p:sldId id="771" r:id="rId13"/>
    <p:sldId id="734" r:id="rId14"/>
    <p:sldId id="772" r:id="rId15"/>
    <p:sldId id="777" r:id="rId16"/>
    <p:sldId id="778" r:id="rId17"/>
    <p:sldId id="779" r:id="rId18"/>
    <p:sldId id="780" r:id="rId19"/>
    <p:sldId id="781" r:id="rId20"/>
    <p:sldId id="737" r:id="rId21"/>
    <p:sldId id="767" r:id="rId22"/>
    <p:sldId id="738" r:id="rId23"/>
    <p:sldId id="739" r:id="rId24"/>
    <p:sldId id="740" r:id="rId25"/>
    <p:sldId id="741" r:id="rId26"/>
    <p:sldId id="742" r:id="rId27"/>
    <p:sldId id="743" r:id="rId28"/>
    <p:sldId id="744" r:id="rId29"/>
    <p:sldId id="746" r:id="rId30"/>
    <p:sldId id="747" r:id="rId31"/>
    <p:sldId id="748" r:id="rId32"/>
    <p:sldId id="749" r:id="rId33"/>
    <p:sldId id="750" r:id="rId34"/>
    <p:sldId id="751" r:id="rId35"/>
    <p:sldId id="753" r:id="rId36"/>
    <p:sldId id="754" r:id="rId37"/>
    <p:sldId id="755" r:id="rId38"/>
    <p:sldId id="756" r:id="rId39"/>
    <p:sldId id="757" r:id="rId40"/>
    <p:sldId id="758" r:id="rId41"/>
    <p:sldId id="759" r:id="rId42"/>
    <p:sldId id="760" r:id="rId43"/>
    <p:sldId id="761" r:id="rId44"/>
    <p:sldId id="768" r:id="rId45"/>
    <p:sldId id="762" r:id="rId46"/>
    <p:sldId id="763" r:id="rId47"/>
    <p:sldId id="764" r:id="rId48"/>
    <p:sldId id="773" r:id="rId49"/>
    <p:sldId id="774" r:id="rId50"/>
    <p:sldId id="620" r:id="rId51"/>
    <p:sldId id="621" r:id="rId52"/>
    <p:sldId id="775" r:id="rId53"/>
    <p:sldId id="776" r:id="rId54"/>
    <p:sldId id="721" r:id="rId55"/>
  </p:sldIdLst>
  <p:sldSz cx="12192000" cy="6858000"/>
  <p:notesSz cx="6858000" cy="9144000"/>
  <p:custDataLst>
    <p:tags r:id="rId58"/>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8063" autoAdjust="0"/>
  </p:normalViewPr>
  <p:slideViewPr>
    <p:cSldViewPr snapToGrid="0">
      <p:cViewPr varScale="1">
        <p:scale>
          <a:sx n="63" d="100"/>
          <a:sy n="63" d="100"/>
        </p:scale>
        <p:origin x="648" y="32"/>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2023/9/23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196868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26475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dirty="0" smtClean="0">
                <a:latin typeface="华文楷体" panose="02010600040101010101" pitchFamily="2" charset="-122"/>
                <a:ea typeface="华文楷体" panose="02010600040101010101" pitchFamily="2" charset="-122"/>
              </a:rPr>
              <a:t/>
            </a:r>
            <a:br>
              <a:rPr lang="zh-CN" altLang="en-US" dirty="0" smtClean="0">
                <a:latin typeface="华文楷体" panose="02010600040101010101" pitchFamily="2" charset="-122"/>
                <a:ea typeface="华文楷体" panose="02010600040101010101" pitchFamily="2" charset="-122"/>
              </a:rPr>
            </a:br>
            <a:r>
              <a:rPr lang="zh-CN" altLang="en-US" dirty="0" smtClean="0">
                <a:latin typeface="华文楷体" panose="02010600040101010101" pitchFamily="2" charset="-122"/>
                <a:ea typeface="华文楷体" panose="02010600040101010101" pitchFamily="2" charset="-122"/>
              </a:rPr>
              <a:t>　非功能性需求是随着软件系统规模增大和复杂性增加这两个因素才逐渐成为软件工程师们的新着眼点和关注点。早期时候，用户方基于自身对软件技术的了解和对系统文件维护的方便性考虑，对系统有了诸如：开发平台、技术流派、关键实现等方面的要求，这些通常被称之为“设计约束”。从甲乙双方合同的角度，设计约束也是一种需求</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一种“非功能”性的需求，后来，软件的质量问题越来越突出，描述软件质量目标的要求也成为非功能性需求的一部分。于是，目前业界关于软件的非功能性需求，通常包括：质量属性要求和约束性要求。</a:t>
            </a:r>
            <a:endParaRPr lang="en-US" altLang="zh-CN" dirty="0" smtClean="0"/>
          </a:p>
        </p:txBody>
      </p:sp>
    </p:spTree>
    <p:extLst>
      <p:ext uri="{BB962C8B-B14F-4D97-AF65-F5344CB8AC3E}">
        <p14:creationId xmlns:p14="http://schemas.microsoft.com/office/powerpoint/2010/main" val="139583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dirty="0" smtClean="0">
                <a:latin typeface="华文楷体" panose="02010600040101010101" pitchFamily="2" charset="-122"/>
                <a:ea typeface="华文楷体" panose="02010600040101010101" pitchFamily="2" charset="-122"/>
              </a:rPr>
              <a:t/>
            </a:r>
            <a:br>
              <a:rPr lang="zh-CN" altLang="en-US" dirty="0" smtClean="0">
                <a:latin typeface="华文楷体" panose="02010600040101010101" pitchFamily="2" charset="-122"/>
                <a:ea typeface="华文楷体" panose="02010600040101010101" pitchFamily="2" charset="-122"/>
              </a:rPr>
            </a:br>
            <a:r>
              <a:rPr lang="zh-CN" altLang="en-US" dirty="0" smtClean="0">
                <a:latin typeface="华文楷体" panose="02010600040101010101" pitchFamily="2" charset="-122"/>
                <a:ea typeface="华文楷体" panose="02010600040101010101" pitchFamily="2" charset="-122"/>
              </a:rPr>
              <a:t>　非功能性需求是随着软件系统规模增大和复杂性增加这两个因素才逐渐成为软件工程师们的新着眼点和关注点。早期时候，用户方基于自身对软件技术的了解和对系统文件维护的方便性考虑，对系统有了诸如：开发平台、技术流派、关键实现等方面的要求，这些通常被称之为“设计约束”。从甲乙双方合同的角度，设计约束也是一种需求</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一种“非功能”性的需求，后来，软件的质量问题越来越突出，描述软件质量目标的要求也成为非功能性需求的一部分。于是，目前业界关于软件的非功能性需求，通常包括：质量属性要求和约束性要求。</a:t>
            </a:r>
            <a:endParaRPr lang="en-US" altLang="zh-CN" dirty="0" smtClean="0"/>
          </a:p>
        </p:txBody>
      </p:sp>
    </p:spTree>
    <p:extLst>
      <p:ext uri="{BB962C8B-B14F-4D97-AF65-F5344CB8AC3E}">
        <p14:creationId xmlns:p14="http://schemas.microsoft.com/office/powerpoint/2010/main" val="110399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dirty="0" smtClean="0">
                <a:latin typeface="华文楷体" panose="02010600040101010101" pitchFamily="2" charset="-122"/>
                <a:ea typeface="华文楷体" panose="02010600040101010101" pitchFamily="2" charset="-122"/>
              </a:rPr>
              <a:t/>
            </a:r>
            <a:br>
              <a:rPr lang="zh-CN" altLang="en-US" dirty="0" smtClean="0">
                <a:latin typeface="华文楷体" panose="02010600040101010101" pitchFamily="2" charset="-122"/>
                <a:ea typeface="华文楷体" panose="02010600040101010101" pitchFamily="2" charset="-122"/>
              </a:rPr>
            </a:br>
            <a:r>
              <a:rPr lang="zh-CN" altLang="en-US" dirty="0" smtClean="0">
                <a:latin typeface="华文楷体" panose="02010600040101010101" pitchFamily="2" charset="-122"/>
                <a:ea typeface="华文楷体" panose="02010600040101010101" pitchFamily="2" charset="-122"/>
              </a:rPr>
              <a:t>　非功能性需求是随着软件系统规模增大和复杂性增加这两个因素才逐渐成为软件工程师们的新着眼点和关注点。早期时候，用户方基于自身对软件技术的了解和对系统文件维护的方便性考虑，对系统有了诸如：开发平台、技术流派、关键实现等方面的要求，这些通常被称之为“设计约束”。从甲乙双方合同的角度，设计约束也是一种需求</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一种“非功能”性的需求，后来，软件的质量问题越来越突出，描述软件质量目标的要求也成为非功能性需求的一部分。于是，目前业界关于软件的非功能性需求，通常包括：质量属性要求和约束性要求。</a:t>
            </a:r>
            <a:endParaRPr lang="en-US" altLang="zh-CN" dirty="0" smtClean="0"/>
          </a:p>
        </p:txBody>
      </p:sp>
    </p:spTree>
    <p:extLst>
      <p:ext uri="{BB962C8B-B14F-4D97-AF65-F5344CB8AC3E}">
        <p14:creationId xmlns:p14="http://schemas.microsoft.com/office/powerpoint/2010/main" val="3890439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dirty="0" smtClean="0">
                <a:latin typeface="华文楷体" panose="02010600040101010101" pitchFamily="2" charset="-122"/>
                <a:ea typeface="华文楷体" panose="02010600040101010101" pitchFamily="2" charset="-122"/>
              </a:rPr>
              <a:t/>
            </a:r>
            <a:br>
              <a:rPr lang="zh-CN" altLang="en-US" dirty="0" smtClean="0">
                <a:latin typeface="华文楷体" panose="02010600040101010101" pitchFamily="2" charset="-122"/>
                <a:ea typeface="华文楷体" panose="02010600040101010101" pitchFamily="2" charset="-122"/>
              </a:rPr>
            </a:br>
            <a:r>
              <a:rPr lang="zh-CN" altLang="en-US" dirty="0" smtClean="0">
                <a:latin typeface="华文楷体" panose="02010600040101010101" pitchFamily="2" charset="-122"/>
                <a:ea typeface="华文楷体" panose="02010600040101010101" pitchFamily="2" charset="-122"/>
              </a:rPr>
              <a:t>　非功能性需求是随着软件系统规模增大和复杂性增加这两个因素才逐渐成为软件工程师们的新着眼点和关注点。早期时候，用户方基于自身对软件技术的了解和对系统文件维护的方便性考虑，对系统有了诸如：开发平台、技术流派、关键实现等方面的要求，这些通常被称之为“设计约束”。从甲乙双方合同的角度，设计约束也是一种需求</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一种“非功能”性的需求，后来，软件的质量问题越来越突出，描述软件质量目标的要求也成为非功能性需求的一部分。于是，目前业界关于软件的非功能性需求，通常包括：质量属性要求和约束性要求。</a:t>
            </a:r>
            <a:endParaRPr lang="en-US" altLang="zh-CN" dirty="0" smtClean="0"/>
          </a:p>
        </p:txBody>
      </p:sp>
    </p:spTree>
    <p:extLst>
      <p:ext uri="{BB962C8B-B14F-4D97-AF65-F5344CB8AC3E}">
        <p14:creationId xmlns:p14="http://schemas.microsoft.com/office/powerpoint/2010/main" val="7733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ChangeArrowheads="1" noTextEdit="1"/>
          </p:cNvSpPr>
          <p:nvPr>
            <p:ph type="sldImg"/>
          </p:nvPr>
        </p:nvSpPr>
        <p:spPr>
          <a:ln/>
        </p:spPr>
      </p:sp>
      <p:sp>
        <p:nvSpPr>
          <p:cNvPr id="2150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dirty="0" smtClean="0">
                <a:latin typeface="华文楷体" panose="02010600040101010101" pitchFamily="2" charset="-122"/>
                <a:ea typeface="华文楷体" panose="02010600040101010101" pitchFamily="2" charset="-122"/>
              </a:rPr>
              <a:t/>
            </a:r>
            <a:br>
              <a:rPr lang="zh-CN" altLang="en-US" dirty="0" smtClean="0">
                <a:latin typeface="华文楷体" panose="02010600040101010101" pitchFamily="2" charset="-122"/>
                <a:ea typeface="华文楷体" panose="02010600040101010101" pitchFamily="2" charset="-122"/>
              </a:rPr>
            </a:br>
            <a:r>
              <a:rPr lang="zh-CN" altLang="en-US" dirty="0" smtClean="0">
                <a:latin typeface="华文楷体" panose="02010600040101010101" pitchFamily="2" charset="-122"/>
                <a:ea typeface="华文楷体" panose="02010600040101010101" pitchFamily="2" charset="-122"/>
              </a:rPr>
              <a:t>　非功能性需求是随着软件系统规模增大和复杂性增加这两个因素才逐渐成为软件工程师们的新着眼点和关注点。早期时候，用户方基于自身对软件技术的了解和对系统文件维护的方便性考虑，对系统有了诸如：开发平台、技术流派、关键实现等方面的要求，这些通常被称之为“设计约束”。从甲乙双方合同的角度，设计约束也是一种需求</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一种“非功能”性的需求，后来，软件的质量问题越来越突出，描述软件质量目标的要求也成为非功能性需求的一部分。于是，目前业界关于软件的非功能性需求，通常包括：质量属性要求和约束性要求。</a:t>
            </a:r>
            <a:endParaRPr lang="en-US" altLang="zh-CN" dirty="0" smtClean="0"/>
          </a:p>
        </p:txBody>
      </p:sp>
    </p:spTree>
    <p:extLst>
      <p:ext uri="{BB962C8B-B14F-4D97-AF65-F5344CB8AC3E}">
        <p14:creationId xmlns:p14="http://schemas.microsoft.com/office/powerpoint/2010/main" val="420076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ln/>
        </p:spPr>
      </p:sp>
      <p:sp>
        <p:nvSpPr>
          <p:cNvPr id="276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4324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ChangeArrowheads="1" noTextEdit="1"/>
          </p:cNvSpPr>
          <p:nvPr>
            <p:ph type="sldImg"/>
          </p:nvPr>
        </p:nvSpPr>
        <p:spPr>
          <a:ln/>
        </p:spPr>
      </p:sp>
      <p:sp>
        <p:nvSpPr>
          <p:cNvPr id="296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210760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ln/>
        </p:spPr>
      </p:sp>
      <p:sp>
        <p:nvSpPr>
          <p:cNvPr id="317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297262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ln/>
        </p:spPr>
      </p:sp>
      <p:sp>
        <p:nvSpPr>
          <p:cNvPr id="337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970570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ln/>
        </p:spPr>
      </p:sp>
      <p:sp>
        <p:nvSpPr>
          <p:cNvPr id="358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373941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ln/>
        </p:spPr>
      </p:sp>
      <p:sp>
        <p:nvSpPr>
          <p:cNvPr id="378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738660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ln/>
        </p:spPr>
      </p:sp>
      <p:sp>
        <p:nvSpPr>
          <p:cNvPr id="3993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926891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ln/>
        </p:spPr>
      </p:sp>
      <p:sp>
        <p:nvSpPr>
          <p:cNvPr id="419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72157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ln/>
        </p:spPr>
      </p:sp>
      <p:sp>
        <p:nvSpPr>
          <p:cNvPr id="4608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07821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ln/>
        </p:spPr>
      </p:sp>
      <p:sp>
        <p:nvSpPr>
          <p:cNvPr id="4813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942819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ln/>
        </p:spPr>
      </p:sp>
      <p:sp>
        <p:nvSpPr>
          <p:cNvPr id="5017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2753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203728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ln/>
        </p:spPr>
      </p:sp>
      <p:sp>
        <p:nvSpPr>
          <p:cNvPr id="5427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025751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Rot="1" noChangeAspect="1" noChangeArrowheads="1" noTextEdit="1"/>
          </p:cNvSpPr>
          <p:nvPr>
            <p:ph type="sldImg"/>
          </p:nvPr>
        </p:nvSpPr>
        <p:spPr>
          <a:ln/>
        </p:spPr>
      </p:sp>
      <p:sp>
        <p:nvSpPr>
          <p:cNvPr id="112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6330516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044250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ln/>
        </p:spPr>
      </p:sp>
      <p:sp>
        <p:nvSpPr>
          <p:cNvPr id="6041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71086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ln/>
        </p:spPr>
      </p:sp>
      <p:sp>
        <p:nvSpPr>
          <p:cNvPr id="6246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910085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529043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76463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164088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ln/>
        </p:spPr>
      </p:sp>
      <p:sp>
        <p:nvSpPr>
          <p:cNvPr id="706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5778199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762871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913586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2177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ChangeArrowheads="1" noTextEdit="1"/>
          </p:cNvSpPr>
          <p:nvPr>
            <p:ph type="sldImg"/>
          </p:nvPr>
        </p:nvSpPr>
        <p:spPr>
          <a:ln/>
        </p:spPr>
      </p:sp>
      <p:sp>
        <p:nvSpPr>
          <p:cNvPr id="1331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1700702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003402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30623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246078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85813" indent="-303213"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08088"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92275" indent="-242888"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4875"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320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92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64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36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a:fld id="{1F96BA13-9008-42AF-B3E4-A4940A18ADFA}" type="slidenum">
              <a:rPr lang="zh-CN" altLang="en-US" sz="1300">
                <a:solidFill>
                  <a:schemeClr val="tx1"/>
                </a:solidFill>
                <a:ea typeface="宋体" panose="02010600030101010101" pitchFamily="2" charset="-122"/>
                <a:cs typeface="Arial" panose="020B0604020202020204" pitchFamily="34" charset="0"/>
              </a:rPr>
              <a:pPr algn="r"/>
              <a:t>54</a:t>
            </a:fld>
            <a:endParaRPr lang="en-US" altLang="zh-CN" sz="1300">
              <a:solidFill>
                <a:schemeClr val="tx1"/>
              </a:solidFill>
              <a:ea typeface="宋体" panose="02010600030101010101" pitchFamily="2" charset="-122"/>
              <a:cs typeface="Arial" panose="020B0604020202020204" pitchFamily="34" charset="0"/>
            </a:endParaRPr>
          </a:p>
        </p:txBody>
      </p:sp>
      <p:sp>
        <p:nvSpPr>
          <p:cNvPr id="130051" name="Rectangle 2"/>
          <p:cNvSpPr>
            <a:spLocks noGrp="1" noRot="1" noChangeAspect="1" noChangeArrowheads="1" noTextEdit="1"/>
          </p:cNvSpPr>
          <p:nvPr>
            <p:ph type="sldImg"/>
          </p:nvPr>
        </p:nvSpPr>
        <p:spPr>
          <a:xfrm>
            <a:off x="3657600" y="2520950"/>
            <a:ext cx="0" cy="0"/>
          </a:xfrm>
          <a:ln/>
        </p:spPr>
      </p:sp>
      <p:sp>
        <p:nvSpPr>
          <p:cNvPr id="130052" name="Rectangle 3"/>
          <p:cNvSpPr txBox="1">
            <a:spLocks noGrp="1" noChangeArrowheads="1"/>
          </p:cNvSpPr>
          <p:nvPr>
            <p:ph type="body" idx="1"/>
          </p:nvPr>
        </p:nvSpPr>
        <p:spPr>
          <a:xfrm>
            <a:off x="974725" y="6575425"/>
            <a:ext cx="1497013" cy="288925"/>
          </a:xfrm>
          <a:solidFill>
            <a:srgbClr val="FFFFFF"/>
          </a:solidFill>
          <a:ln>
            <a:solidFill>
              <a:srgbClr val="000000"/>
            </a:solidFill>
          </a:ln>
        </p:spPr>
        <p:txBody>
          <a:bodyPr lIns="96661" tIns="48331" rIns="96661" bIns="48331"/>
          <a:lstStyle/>
          <a:p>
            <a:pPr defTabSz="914400"/>
            <a:endParaRPr lang="zh-CN" altLang="en-US" dirty="0" smtClean="0"/>
          </a:p>
        </p:txBody>
      </p:sp>
    </p:spTree>
    <p:extLst>
      <p:ext uri="{BB962C8B-B14F-4D97-AF65-F5344CB8AC3E}">
        <p14:creationId xmlns:p14="http://schemas.microsoft.com/office/powerpoint/2010/main" val="276659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ChangeArrowheads="1" noTextEdit="1"/>
          </p:cNvSpPr>
          <p:nvPr>
            <p:ph type="sldImg"/>
          </p:nvPr>
        </p:nvSpPr>
        <p:spPr>
          <a:ln/>
        </p:spPr>
      </p:sp>
      <p:sp>
        <p:nvSpPr>
          <p:cNvPr id="1536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dirty="0" smtClean="0"/>
          </a:p>
        </p:txBody>
      </p:sp>
    </p:spTree>
    <p:extLst>
      <p:ext uri="{BB962C8B-B14F-4D97-AF65-F5344CB8AC3E}">
        <p14:creationId xmlns:p14="http://schemas.microsoft.com/office/powerpoint/2010/main" val="1386188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a:ln/>
        </p:spPr>
      </p:sp>
      <p:sp>
        <p:nvSpPr>
          <p:cNvPr id="1741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604967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a:ln/>
        </p:spPr>
      </p:sp>
      <p:sp>
        <p:nvSpPr>
          <p:cNvPr id="1945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118638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ln/>
        </p:spPr>
      </p:sp>
      <p:sp>
        <p:nvSpPr>
          <p:cNvPr id="2355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64723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ln/>
        </p:spPr>
      </p:sp>
      <p:sp>
        <p:nvSpPr>
          <p:cNvPr id="2560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45238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27D4DA6E-64DA-41C9-8F54-25A8C67BCEF0}" type="datetime1">
              <a:rPr lang="zh-CN" altLang="en-US" smtClean="0"/>
              <a:t>2023/9/23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0950D701-A3F6-443F-80B5-AD86EED6FDC8}" type="datetime1">
              <a:rPr lang="zh-CN" altLang="en-US" smtClean="0"/>
              <a:t>2023/9/23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3ECE514-C0DD-40CF-A4EE-2BDBCDE87E29}" type="datetime1">
              <a:rPr lang="zh-CN" altLang="en-US" smtClean="0"/>
              <a:t>2023/9/23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2FC228-7717-42C0-A645-E846152106E2}" type="datetime1">
              <a:rPr lang="zh-CN" altLang="en-US" smtClean="0"/>
              <a:t>2023/9/23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nvGrpSpPr>
          <p:cNvPr id="10" name="组合 12"/>
          <p:cNvGrpSpPr/>
          <p:nvPr userDrawn="1"/>
        </p:nvGrpSpPr>
        <p:grpSpPr>
          <a:xfrm>
            <a:off x="152400" y="5347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D6709E2C-4080-4744-A998-025EB29BD441}" type="datetime1">
              <a:rPr lang="zh-CN" altLang="en-US" smtClean="0"/>
              <a:t>2023/9/23</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25C06B63-FA93-42A5-AEA2-81AB87E50F0E}" type="datetime1">
              <a:rPr lang="zh-CN" altLang="en-US" smtClean="0"/>
              <a:t>2023/9/23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3685574-46A1-48DB-AB6F-5A7BAF5DDFC1}" type="datetime1">
              <a:rPr lang="zh-CN" altLang="en-US" smtClean="0"/>
              <a:t>2023/9/23</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D789DF1B-B9DB-4029-ADCB-E60EA2DA24CD}" type="datetime1">
              <a:rPr lang="zh-CN" altLang="en-US" smtClean="0"/>
              <a:t>2023/9/23</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22C432A-CB1F-43FB-89D9-E4D1249D8C12}" type="datetime1">
              <a:rPr lang="zh-CN" altLang="en-US" smtClean="0"/>
              <a:t>2023/9/23</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B8AE4C6C-4821-43BC-A802-787F12BD0646}" type="datetime1">
              <a:rPr lang="zh-CN" altLang="en-US" smtClean="0"/>
              <a:t>2023/9/23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C8FFB04F-2F7D-485D-88EF-5BCC09A39F58}" type="datetime1">
              <a:rPr lang="zh-CN" altLang="en-US" smtClean="0"/>
              <a:t>2023/9/23</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E5BA243-1A70-477D-A270-60DEB84209D7}" type="datetime1">
              <a:rPr lang="zh-CN" altLang="en-US" smtClean="0"/>
              <a:t>2023/9/23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notesSlide" Target="../notesSlides/notesSlide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web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012192"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第三</a:t>
            </a:r>
            <a:r>
              <a:rPr lang="zh-CN" altLang="en-US" sz="4800" b="1" smtClean="0">
                <a:solidFill>
                  <a:schemeClr val="tx2"/>
                </a:solidFill>
                <a:latin typeface="微软雅黑" panose="020B0503020204020204" pitchFamily="34" charset="-122"/>
                <a:ea typeface="微软雅黑" panose="020B0503020204020204" pitchFamily="34" charset="-122"/>
              </a:rPr>
              <a:t>章：需求分析概述</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2C05FF52-C4B5-41EC-B10A-2660BAAC8DA7}"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2023年9月23日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87743" y="1256881"/>
            <a:ext cx="11414927" cy="4648200"/>
          </a:xfrm>
        </p:spPr>
        <p:txBody>
          <a:bodyPr/>
          <a:lstStyle/>
          <a:p>
            <a:pPr>
              <a:lnSpc>
                <a:spcPct val="110000"/>
              </a:lnSpc>
              <a:defRPr/>
            </a:pPr>
            <a:r>
              <a:rPr lang="zh-CN" altLang="en-US" b="1" dirty="0">
                <a:latin typeface="华文楷体" panose="02010600040101010101" pitchFamily="2" charset="-122"/>
                <a:ea typeface="华文楷体" panose="02010600040101010101" pitchFamily="2" charset="-122"/>
              </a:rPr>
              <a:t>业务需求一般在项目视图</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范围文档中体现，用户需求通过用例文档以用户的视角呈现，软件需求需要写到软件需求规格说明书（</a:t>
            </a:r>
            <a:r>
              <a:rPr lang="en-US" altLang="zh-CN" b="1" dirty="0">
                <a:latin typeface="华文楷体" panose="02010600040101010101" pitchFamily="2" charset="-122"/>
                <a:ea typeface="华文楷体" panose="02010600040101010101" pitchFamily="2" charset="-122"/>
              </a:rPr>
              <a:t>SRS</a:t>
            </a:r>
            <a:r>
              <a:rPr lang="zh-CN" altLang="en-US" b="1" dirty="0">
                <a:latin typeface="华文楷体" panose="02010600040101010101" pitchFamily="2" charset="-122"/>
                <a:ea typeface="华文楷体" panose="02010600040101010101" pitchFamily="2" charset="-122"/>
              </a:rPr>
              <a:t>）中</a:t>
            </a:r>
            <a:r>
              <a:rPr lang="zh-CN" altLang="en-US" b="1" dirty="0" smtClean="0">
                <a:latin typeface="华文楷体" panose="02010600040101010101" pitchFamily="2" charset="-122"/>
                <a:ea typeface="华文楷体" panose="02010600040101010101" pitchFamily="2" charset="-122"/>
              </a:rPr>
              <a:t>。</a:t>
            </a:r>
            <a:endParaRPr lang="en-US" altLang="zh-CN" b="1" dirty="0">
              <a:latin typeface="华文楷体" panose="02010600040101010101" pitchFamily="2" charset="-122"/>
              <a:ea typeface="华文楷体" panose="02010600040101010101" pitchFamily="2" charset="-122"/>
            </a:endParaRPr>
          </a:p>
        </p:txBody>
      </p:sp>
      <p:sp>
        <p:nvSpPr>
          <p:cNvPr id="7" name="文本框 11"/>
          <p:cNvSpPr txBox="1"/>
          <p:nvPr/>
        </p:nvSpPr>
        <p:spPr>
          <a:xfrm>
            <a:off x="529440" y="386722"/>
            <a:ext cx="312648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a:t>
            </a:fld>
            <a:endParaRPr lang="zh-CN" altLang="en-US"/>
          </a:p>
        </p:txBody>
      </p:sp>
      <p:pic>
        <p:nvPicPr>
          <p:cNvPr id="3" name="图片 2"/>
          <p:cNvPicPr>
            <a:picLocks noChangeAspect="1"/>
          </p:cNvPicPr>
          <p:nvPr/>
        </p:nvPicPr>
        <p:blipFill>
          <a:blip r:embed="rId2"/>
          <a:stretch>
            <a:fillRect/>
          </a:stretch>
        </p:blipFill>
        <p:spPr>
          <a:xfrm>
            <a:off x="1433161" y="2207285"/>
            <a:ext cx="9324089" cy="4650715"/>
          </a:xfrm>
          <a:prstGeom prst="rect">
            <a:avLst/>
          </a:prstGeom>
        </p:spPr>
      </p:pic>
    </p:spTree>
    <p:extLst>
      <p:ext uri="{BB962C8B-B14F-4D97-AF65-F5344CB8AC3E}">
        <p14:creationId xmlns:p14="http://schemas.microsoft.com/office/powerpoint/2010/main" val="4091824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body" idx="4294967295"/>
          </p:nvPr>
        </p:nvSpPr>
        <p:spPr>
          <a:xfrm>
            <a:off x="552661" y="1306287"/>
            <a:ext cx="11404877" cy="4807178"/>
          </a:xfrm>
        </p:spPr>
        <p:txBody>
          <a:bodyPr/>
          <a:lstStyle/>
          <a:p>
            <a:pPr marL="0" indent="0">
              <a:lnSpc>
                <a:spcPct val="110000"/>
              </a:lnSpc>
              <a:spcAft>
                <a:spcPts val="12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两种类型的需求文档：</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smtClean="0">
                <a:solidFill>
                  <a:srgbClr val="FF0000"/>
                </a:solidFill>
                <a:latin typeface="华文楷体" panose="02010600040101010101" pitchFamily="2" charset="-122"/>
                <a:ea typeface="华文楷体" panose="02010600040101010101" pitchFamily="2" charset="-122"/>
              </a:rPr>
              <a:t>需求定义</a:t>
            </a:r>
            <a:r>
              <a:rPr lang="en-GB" altLang="zh-CN" b="1" dirty="0" smtClean="0">
                <a:solidFill>
                  <a:srgbClr val="FF0000"/>
                </a:solidFill>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用户想要得到的每一件事情的完整列表</a:t>
            </a:r>
            <a:endParaRPr lang="en-GB" altLang="zh-CN" dirty="0" smtClean="0">
              <a:latin typeface="华文楷体" panose="02010600040101010101" pitchFamily="2" charset="-122"/>
              <a:ea typeface="华文楷体" panose="02010600040101010101" pitchFamily="2" charset="-122"/>
            </a:endParaRPr>
          </a:p>
          <a:p>
            <a:pPr lvl="1">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描述打算构建的系统将要安装的环境中的实体</a:t>
            </a:r>
          </a:p>
          <a:p>
            <a:pPr>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smtClean="0">
                <a:solidFill>
                  <a:srgbClr val="FF0000"/>
                </a:solidFill>
                <a:latin typeface="华文楷体" panose="02010600040101010101" pitchFamily="2" charset="-122"/>
                <a:ea typeface="华文楷体" panose="02010600040101010101" pitchFamily="2" charset="-122"/>
              </a:rPr>
              <a:t>需求规格说明</a:t>
            </a:r>
            <a:r>
              <a:rPr lang="en-GB" altLang="zh-CN" b="1" dirty="0" smtClean="0">
                <a:solidFill>
                  <a:srgbClr val="FF0000"/>
                </a:solidFill>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将需求重新陈述为关于要构建的系统将如何运转的规格说明</a:t>
            </a:r>
            <a:endParaRPr lang="en-GB" altLang="zh-CN"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需求类型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11</a:t>
            </a:fld>
            <a:endParaRPr lang="zh-CN" altLang="en-US"/>
          </a:p>
        </p:txBody>
      </p:sp>
    </p:spTree>
    <p:extLst>
      <p:ext uri="{BB962C8B-B14F-4D97-AF65-F5344CB8AC3E}">
        <p14:creationId xmlns:p14="http://schemas.microsoft.com/office/powerpoint/2010/main" val="168742177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idx="4294967295"/>
          </p:nvPr>
        </p:nvSpPr>
        <p:spPr>
          <a:xfrm>
            <a:off x="452176" y="1225899"/>
            <a:ext cx="11083332" cy="4887565"/>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需求定义可以处于环境域的任何地方，可能包括系统的接口</a:t>
            </a:r>
            <a:endParaRPr lang="en-GB" altLang="zh-CN" dirty="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规格说明书仅仅限制在环境域和系统域的交集之中</a:t>
            </a:r>
            <a:endParaRPr lang="en-GB" altLang="zh-CN" dirty="0">
              <a:latin typeface="华文楷体" panose="02010600040101010101" pitchFamily="2" charset="-122"/>
              <a:ea typeface="华文楷体" panose="02010600040101010101" pitchFamily="2" charset="-122"/>
            </a:endParaRPr>
          </a:p>
        </p:txBody>
      </p:sp>
      <p:pic>
        <p:nvPicPr>
          <p:cNvPr id="2458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431" y="2617224"/>
            <a:ext cx="7207180" cy="409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需求类型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12</a:t>
            </a:fld>
            <a:endParaRPr lang="zh-CN" altLang="en-US"/>
          </a:p>
        </p:txBody>
      </p:sp>
    </p:spTree>
    <p:extLst>
      <p:ext uri="{BB962C8B-B14F-4D97-AF65-F5344CB8AC3E}">
        <p14:creationId xmlns:p14="http://schemas.microsoft.com/office/powerpoint/2010/main" val="48675416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4294967295"/>
          </p:nvPr>
        </p:nvSpPr>
        <p:spPr>
          <a:xfrm>
            <a:off x="411982" y="1347317"/>
            <a:ext cx="11485266" cy="4665663"/>
          </a:xfrm>
        </p:spPr>
        <p:txBody>
          <a:bodyPr/>
          <a:lstStyle/>
          <a:p>
            <a:pPr marL="0" indent="0">
              <a:lnSpc>
                <a:spcPct val="110000"/>
              </a:lnSpc>
              <a:spcAft>
                <a:spcPts val="12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latin typeface="华文楷体" panose="02010600040101010101" pitchFamily="2" charset="-122"/>
                <a:ea typeface="华文楷体" panose="02010600040101010101" pitchFamily="2" charset="-122"/>
              </a:rPr>
              <a:t>需求规格说明书包括的主要内容：</a:t>
            </a:r>
            <a:endParaRPr lang="en-US" altLang="zh-CN" b="1" dirty="0" smtClean="0">
              <a:latin typeface="华文楷体" panose="02010600040101010101" pitchFamily="2" charset="-122"/>
              <a:ea typeface="华文楷体" panose="02010600040101010101" pitchFamily="2" charset="-122"/>
            </a:endParaRPr>
          </a:p>
          <a:p>
            <a:pPr>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a:t>
            </a:r>
            <a:r>
              <a:rPr lang="zh-CN" altLang="en-GB" b="1" dirty="0" smtClean="0">
                <a:solidFill>
                  <a:srgbClr val="FF0000"/>
                </a:solidFill>
                <a:latin typeface="华文楷体" panose="02010600040101010101" pitchFamily="2" charset="-122"/>
                <a:ea typeface="华文楷体" panose="02010600040101010101" pitchFamily="2" charset="-122"/>
              </a:rPr>
              <a:t>功能需求</a:t>
            </a:r>
            <a:r>
              <a:rPr lang="en-GB" altLang="zh-CN"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根据要求的活动描述需求行为</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a:t>
            </a:r>
            <a:r>
              <a:rPr lang="zh-CN" altLang="en-GB" b="1" dirty="0" smtClean="0">
                <a:solidFill>
                  <a:srgbClr val="FF0000"/>
                </a:solidFill>
                <a:latin typeface="华文楷体" panose="02010600040101010101" pitchFamily="2" charset="-122"/>
                <a:ea typeface="华文楷体" panose="02010600040101010101" pitchFamily="2" charset="-122"/>
              </a:rPr>
              <a:t>质量需求或非功能需求</a:t>
            </a:r>
            <a:r>
              <a:rPr lang="en-GB" altLang="zh-CN"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描述软件必须拥有的质量特征</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3</a:t>
            </a:r>
            <a:r>
              <a:rPr lang="zh-CN" altLang="en-US" b="1" dirty="0" smtClean="0">
                <a:latin typeface="华文楷体" panose="02010600040101010101" pitchFamily="2" charset="-122"/>
                <a:ea typeface="华文楷体" panose="02010600040101010101" pitchFamily="2" charset="-122"/>
              </a:rPr>
              <a:t>）</a:t>
            </a:r>
            <a:r>
              <a:rPr lang="zh-CN" altLang="en-GB" b="1" dirty="0" smtClean="0">
                <a:latin typeface="华文楷体" panose="02010600040101010101" pitchFamily="2" charset="-122"/>
                <a:ea typeface="华文楷体" panose="02010600040101010101" pitchFamily="2" charset="-122"/>
              </a:rPr>
              <a:t>设计约束</a:t>
            </a:r>
            <a:r>
              <a:rPr lang="en-GB" altLang="zh-CN"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已经</a:t>
            </a:r>
            <a:r>
              <a:rPr lang="zh-CN" altLang="en-US" dirty="0" smtClean="0">
                <a:latin typeface="华文楷体" panose="02010600040101010101" pitchFamily="2" charset="-122"/>
                <a:ea typeface="华文楷体" panose="02010600040101010101" pitchFamily="2" charset="-122"/>
              </a:rPr>
              <a:t>做出</a:t>
            </a:r>
            <a:r>
              <a:rPr lang="zh-CN" altLang="en-GB" dirty="0" smtClean="0">
                <a:latin typeface="华文楷体" panose="02010600040101010101" pitchFamily="2" charset="-122"/>
                <a:ea typeface="华文楷体" panose="02010600040101010101" pitchFamily="2" charset="-122"/>
              </a:rPr>
              <a:t>的设计决策或对问题解决方案集的限制的设计决策</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12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4</a:t>
            </a:r>
            <a:r>
              <a:rPr lang="zh-CN" altLang="en-US" b="1" dirty="0" smtClean="0">
                <a:latin typeface="华文楷体" panose="02010600040101010101" pitchFamily="2" charset="-122"/>
                <a:ea typeface="华文楷体" panose="02010600040101010101" pitchFamily="2" charset="-122"/>
              </a:rPr>
              <a:t>）</a:t>
            </a:r>
            <a:r>
              <a:rPr lang="zh-CN" altLang="en-GB" b="1" dirty="0" smtClean="0">
                <a:latin typeface="华文楷体" panose="02010600040101010101" pitchFamily="2" charset="-122"/>
                <a:ea typeface="华文楷体" panose="02010600040101010101" pitchFamily="2" charset="-122"/>
              </a:rPr>
              <a:t>过程约束</a:t>
            </a:r>
            <a:r>
              <a:rPr lang="en-GB" altLang="zh-CN"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对用于构建系统的技术和资源的限制</a:t>
            </a:r>
            <a:endParaRPr lang="en-GB" altLang="zh-CN"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需求类型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13</a:t>
            </a:fld>
            <a:endParaRPr lang="zh-CN" altLang="en-US"/>
          </a:p>
        </p:txBody>
      </p:sp>
    </p:spTree>
    <p:extLst>
      <p:ext uri="{BB962C8B-B14F-4D97-AF65-F5344CB8AC3E}">
        <p14:creationId xmlns:p14="http://schemas.microsoft.com/office/powerpoint/2010/main" val="3283513814"/>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需求类型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1" y="1543522"/>
            <a:ext cx="12032029" cy="4311544"/>
          </a:xfrm>
          <a:prstGeom prst="rect">
            <a:avLst/>
          </a:prstGeom>
        </p:spPr>
      </p:pic>
      <p:sp>
        <p:nvSpPr>
          <p:cNvPr id="3" name="灯片编号占位符 2"/>
          <p:cNvSpPr>
            <a:spLocks noGrp="1"/>
          </p:cNvSpPr>
          <p:nvPr>
            <p:ph type="sldNum" sz="quarter" idx="12"/>
          </p:nvPr>
        </p:nvSpPr>
        <p:spPr/>
        <p:txBody>
          <a:bodyPr/>
          <a:lstStyle/>
          <a:p>
            <a:fld id="{9E937721-40F8-4224-8B5F-1E88C539C186}" type="slidenum">
              <a:rPr lang="zh-CN" altLang="en-US" smtClean="0"/>
              <a:t>14</a:t>
            </a:fld>
            <a:endParaRPr lang="zh-CN" altLang="en-US"/>
          </a:p>
        </p:txBody>
      </p:sp>
    </p:spTree>
    <p:extLst>
      <p:ext uri="{BB962C8B-B14F-4D97-AF65-F5344CB8AC3E}">
        <p14:creationId xmlns:p14="http://schemas.microsoft.com/office/powerpoint/2010/main" val="335663923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4294967295"/>
          </p:nvPr>
        </p:nvSpPr>
        <p:spPr>
          <a:xfrm>
            <a:off x="472272" y="1076012"/>
            <a:ext cx="11485266" cy="4665663"/>
          </a:xfrm>
        </p:spPr>
        <p:txBody>
          <a:bodyPr/>
          <a:lstStyle/>
          <a:p>
            <a:pPr marL="0" indent="0">
              <a:lnSpc>
                <a:spcPct val="110000"/>
              </a:lnSpc>
              <a:spcAft>
                <a:spcPts val="12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非</a:t>
            </a:r>
            <a:r>
              <a:rPr lang="zh-CN" altLang="en-US" dirty="0">
                <a:latin typeface="华文楷体" panose="02010600040101010101" pitchFamily="2" charset="-122"/>
                <a:ea typeface="华文楷体" panose="02010600040101010101" pitchFamily="2" charset="-122"/>
              </a:rPr>
              <a:t>功能性需求（</a:t>
            </a:r>
            <a:r>
              <a:rPr lang="en-US" altLang="zh-CN" dirty="0">
                <a:latin typeface="华文楷体" panose="02010600040101010101" pitchFamily="2" charset="-122"/>
                <a:ea typeface="华文楷体" panose="02010600040101010101" pitchFamily="2" charset="-122"/>
              </a:rPr>
              <a:t>non-functional requirement  NFR</a:t>
            </a:r>
            <a:r>
              <a:rPr lang="zh-CN" altLang="en-US" dirty="0">
                <a:latin typeface="华文楷体" panose="02010600040101010101" pitchFamily="2" charset="-122"/>
                <a:ea typeface="华文楷体" panose="02010600040101010101" pitchFamily="2" charset="-122"/>
              </a:rPr>
              <a:t>）也可称为软件开发的约束，是软件产品为满足用户业务需求而必须具有除功能需求以外的特性。它是影响系统的架构设计、决定软件项目成本的重要依据，是软件需求不可或缺的一部分</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solidFill>
                  <a:srgbClr val="FF0000"/>
                </a:solidFill>
                <a:latin typeface="华文楷体" panose="02010600040101010101" pitchFamily="2" charset="-122"/>
                <a:ea typeface="华文楷体" panose="02010600040101010101" pitchFamily="2" charset="-122"/>
              </a:rPr>
              <a:t>在</a:t>
            </a:r>
            <a:r>
              <a:rPr lang="zh-CN" altLang="en-US" b="1" dirty="0">
                <a:solidFill>
                  <a:srgbClr val="FF0000"/>
                </a:solidFill>
                <a:latin typeface="华文楷体" panose="02010600040101010101" pitchFamily="2" charset="-122"/>
                <a:ea typeface="华文楷体" panose="02010600040101010101" pitchFamily="2" charset="-122"/>
              </a:rPr>
              <a:t>软件开发过程中，明确非功能性需求的优势主要表现在</a:t>
            </a:r>
            <a:r>
              <a:rPr lang="zh-CN" altLang="en-US" b="1" dirty="0" smtClean="0">
                <a:solidFill>
                  <a:srgbClr val="FF0000"/>
                </a:solidFill>
                <a:latin typeface="华文楷体" panose="02010600040101010101" pitchFamily="2" charset="-122"/>
                <a:ea typeface="华文楷体" panose="02010600040101010101" pitchFamily="2" charset="-122"/>
              </a:rPr>
              <a:t>：</a:t>
            </a:r>
            <a:endParaRPr lang="en-US" altLang="zh-CN"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800" dirty="0" smtClean="0">
                <a:latin typeface="华文楷体" panose="02010600040101010101" pitchFamily="2" charset="-122"/>
                <a:ea typeface="华文楷体" panose="02010600040101010101" pitchFamily="2" charset="-122"/>
              </a:rPr>
              <a:t>1</a:t>
            </a:r>
            <a:r>
              <a:rPr lang="en-US" altLang="zh-CN" sz="2800" dirty="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确保</a:t>
            </a:r>
            <a:r>
              <a:rPr lang="zh-CN" altLang="en-US" sz="2800" dirty="0">
                <a:latin typeface="华文楷体" panose="02010600040101010101" pitchFamily="2" charset="-122"/>
                <a:ea typeface="华文楷体" panose="02010600040101010101" pitchFamily="2" charset="-122"/>
              </a:rPr>
              <a:t>软件系统遵守法律和合规性规则</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800" dirty="0" smtClean="0">
                <a:latin typeface="华文楷体" panose="02010600040101010101" pitchFamily="2" charset="-122"/>
                <a:ea typeface="华文楷体" panose="02010600040101010101" pitchFamily="2" charset="-122"/>
              </a:rPr>
              <a:t>2</a:t>
            </a:r>
            <a:r>
              <a:rPr lang="en-US" altLang="zh-CN" sz="2800" dirty="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确保</a:t>
            </a:r>
            <a:r>
              <a:rPr lang="zh-CN" altLang="en-US" sz="2800" dirty="0">
                <a:latin typeface="华文楷体" panose="02010600040101010101" pitchFamily="2" charset="-122"/>
                <a:ea typeface="华文楷体" panose="02010600040101010101" pitchFamily="2" charset="-122"/>
              </a:rPr>
              <a:t>软件系统的可靠性、可用性和性能等</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800" dirty="0" smtClean="0">
                <a:latin typeface="华文楷体" panose="02010600040101010101" pitchFamily="2" charset="-122"/>
                <a:ea typeface="华文楷体" panose="02010600040101010101" pitchFamily="2" charset="-122"/>
              </a:rPr>
              <a:t>3</a:t>
            </a:r>
            <a:r>
              <a:rPr lang="en-US" altLang="zh-CN" sz="2800" dirty="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确保</a:t>
            </a:r>
            <a:r>
              <a:rPr lang="zh-CN" altLang="en-US" sz="2800" dirty="0">
                <a:latin typeface="华文楷体" panose="02010600040101010101" pitchFamily="2" charset="-122"/>
                <a:ea typeface="华文楷体" panose="02010600040101010101" pitchFamily="2" charset="-122"/>
              </a:rPr>
              <a:t>良好的用户体验和易用性</a:t>
            </a:r>
            <a:r>
              <a:rPr lang="zh-CN" altLang="en-US" sz="2800" dirty="0" smtClean="0">
                <a:latin typeface="华文楷体" panose="02010600040101010101" pitchFamily="2" charset="-122"/>
                <a:ea typeface="华文楷体" panose="02010600040101010101" pitchFamily="2" charset="-122"/>
              </a:rPr>
              <a:t>；</a:t>
            </a:r>
            <a:endParaRPr lang="en-US" altLang="zh-CN" sz="2800" dirty="0" smtClean="0">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sz="2800" dirty="0" smtClean="0">
                <a:latin typeface="华文楷体" panose="02010600040101010101" pitchFamily="2" charset="-122"/>
                <a:ea typeface="华文楷体" panose="02010600040101010101" pitchFamily="2" charset="-122"/>
              </a:rPr>
              <a:t>4)</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有助于软件系统的安全策略</a:t>
            </a:r>
            <a:r>
              <a:rPr lang="zh-CN" altLang="en-US" sz="2800" dirty="0" smtClean="0">
                <a:latin typeface="华文楷体" panose="02010600040101010101" pitchFamily="2" charset="-122"/>
                <a:ea typeface="华文楷体" panose="02010600040101010101" pitchFamily="2" charset="-122"/>
              </a:rPr>
              <a:t>。</a:t>
            </a:r>
            <a:endParaRPr lang="en-GB" altLang="zh-CN" sz="28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非功能性需求</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15</a:t>
            </a:fld>
            <a:endParaRPr lang="zh-CN" altLang="en-US"/>
          </a:p>
        </p:txBody>
      </p:sp>
    </p:spTree>
    <p:extLst>
      <p:ext uri="{BB962C8B-B14F-4D97-AF65-F5344CB8AC3E}">
        <p14:creationId xmlns:p14="http://schemas.microsoft.com/office/powerpoint/2010/main" val="425456902"/>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4294967295"/>
          </p:nvPr>
        </p:nvSpPr>
        <p:spPr>
          <a:xfrm>
            <a:off x="472272" y="1076012"/>
            <a:ext cx="11485266" cy="4665663"/>
          </a:xfrm>
        </p:spPr>
        <p:txBody>
          <a:bodyPr/>
          <a:lstStyle/>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下面</a:t>
            </a:r>
            <a:r>
              <a:rPr lang="zh-CN" altLang="en-US" dirty="0">
                <a:latin typeface="华文楷体" panose="02010600040101010101" pitchFamily="2" charset="-122"/>
                <a:ea typeface="华文楷体" panose="02010600040101010101" pitchFamily="2" charset="-122"/>
              </a:rPr>
              <a:t>列出一些常见的非功能性需求描述示例</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smtClean="0">
                <a:solidFill>
                  <a:srgbClr val="FF0000"/>
                </a:solidFill>
                <a:latin typeface="华文楷体" panose="02010600040101010101" pitchFamily="2" charset="-122"/>
                <a:ea typeface="华文楷体" panose="02010600040101010101" pitchFamily="2" charset="-122"/>
              </a:rPr>
              <a:t>1</a:t>
            </a:r>
            <a:r>
              <a:rPr lang="zh-CN" altLang="en-US" b="1" dirty="0">
                <a:solidFill>
                  <a:srgbClr val="FF0000"/>
                </a:solidFill>
                <a:latin typeface="华文楷体" panose="02010600040101010101" pitchFamily="2" charset="-122"/>
                <a:ea typeface="华文楷体" panose="02010600040101010101" pitchFamily="2" charset="-122"/>
              </a:rPr>
              <a:t>）</a:t>
            </a:r>
            <a:r>
              <a:rPr lang="zh-CN" altLang="en-US" b="1" dirty="0" smtClean="0">
                <a:solidFill>
                  <a:srgbClr val="FF0000"/>
                </a:solidFill>
                <a:latin typeface="华文楷体" panose="02010600040101010101" pitchFamily="2" charset="-122"/>
                <a:ea typeface="华文楷体" panose="02010600040101010101" pitchFamily="2" charset="-122"/>
              </a:rPr>
              <a:t>性能需求</a:t>
            </a:r>
            <a:endParaRPr lang="en-US" altLang="zh-CN"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响应时间：在</a:t>
            </a:r>
            <a:r>
              <a:rPr lang="en-US" altLang="zh-CN" dirty="0" smtClean="0">
                <a:latin typeface="华文楷体" panose="02010600040101010101" pitchFamily="2" charset="-122"/>
                <a:ea typeface="华文楷体" panose="02010600040101010101" pitchFamily="2" charset="-122"/>
              </a:rPr>
              <a:t>95</a:t>
            </a:r>
            <a:r>
              <a:rPr lang="zh-CN" altLang="en-US" dirty="0" smtClean="0">
                <a:latin typeface="华文楷体" panose="02010600040101010101" pitchFamily="2" charset="-122"/>
                <a:ea typeface="华文楷体" panose="02010600040101010101" pitchFamily="2" charset="-122"/>
              </a:rPr>
              <a:t>％的情况下，一般时段响应时间不超过</a:t>
            </a:r>
            <a:r>
              <a:rPr lang="en-US" altLang="zh-CN" dirty="0" smtClean="0">
                <a:latin typeface="华文楷体" panose="02010600040101010101" pitchFamily="2" charset="-122"/>
                <a:ea typeface="华文楷体" panose="02010600040101010101" pitchFamily="2" charset="-122"/>
              </a:rPr>
              <a:t>1.5</a:t>
            </a:r>
            <a:r>
              <a:rPr lang="zh-CN" altLang="en-US" dirty="0" smtClean="0">
                <a:latin typeface="华文楷体" panose="02010600040101010101" pitchFamily="2" charset="-122"/>
                <a:ea typeface="华文楷体" panose="02010600040101010101" pitchFamily="2" charset="-122"/>
              </a:rPr>
              <a:t>秒，高峰时段不超过</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秒；在网络畅通时，电子地图刷新时间不超过</a:t>
            </a:r>
            <a:r>
              <a:rPr lang="en-US" altLang="zh-CN" dirty="0" smtClean="0">
                <a:latin typeface="华文楷体" panose="02010600040101010101" pitchFamily="2" charset="-122"/>
                <a:ea typeface="华文楷体" panose="02010600040101010101" pitchFamily="2" charset="-122"/>
              </a:rPr>
              <a:t>10</a:t>
            </a:r>
            <a:r>
              <a:rPr lang="zh-CN" altLang="en-US" dirty="0" smtClean="0">
                <a:latin typeface="华文楷体" panose="02010600040101010101" pitchFamily="2" charset="-122"/>
                <a:ea typeface="华文楷体" panose="02010600040101010101" pitchFamily="2" charset="-122"/>
              </a:rPr>
              <a:t>秒；</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并发数：系统可以同时满足</a:t>
            </a:r>
            <a:r>
              <a:rPr lang="en-US" altLang="zh-CN" dirty="0" smtClean="0">
                <a:latin typeface="华文楷体" panose="02010600040101010101" pitchFamily="2" charset="-122"/>
                <a:ea typeface="华文楷体" panose="02010600040101010101" pitchFamily="2" charset="-122"/>
              </a:rPr>
              <a:t>10,000</a:t>
            </a:r>
            <a:r>
              <a:rPr lang="zh-CN" altLang="en-US" dirty="0" smtClean="0">
                <a:latin typeface="华文楷体" panose="02010600040101010101" pitchFamily="2" charset="-122"/>
                <a:ea typeface="华文楷体" panose="02010600040101010101" pitchFamily="2" charset="-122"/>
              </a:rPr>
              <a:t>个用户请求；</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 资源使用率：</a:t>
            </a:r>
            <a:r>
              <a:rPr lang="en-US" altLang="zh-CN" dirty="0" smtClean="0">
                <a:latin typeface="华文楷体" panose="02010600040101010101" pitchFamily="2" charset="-122"/>
                <a:ea typeface="华文楷体" panose="02010600040101010101" pitchFamily="2" charset="-122"/>
              </a:rPr>
              <a:t>CPU</a:t>
            </a:r>
            <a:r>
              <a:rPr lang="zh-CN" altLang="en-US" dirty="0" smtClean="0">
                <a:latin typeface="华文楷体" panose="02010600040101010101" pitchFamily="2" charset="-122"/>
                <a:ea typeface="华文楷体" panose="02010600040101010101" pitchFamily="2" charset="-122"/>
              </a:rPr>
              <a:t>占用率</a:t>
            </a:r>
            <a:r>
              <a:rPr lang="en-US" altLang="zh-CN" dirty="0" smtClean="0">
                <a:latin typeface="华文楷体" panose="02010600040101010101" pitchFamily="2" charset="-122"/>
                <a:ea typeface="华文楷体" panose="02010600040101010101" pitchFamily="2" charset="-122"/>
              </a:rPr>
              <a:t>&lt;=50%</a:t>
            </a:r>
            <a:r>
              <a:rPr lang="zh-CN" altLang="en-US" dirty="0" smtClean="0">
                <a:latin typeface="华文楷体" panose="02010600040101010101" pitchFamily="2" charset="-122"/>
                <a:ea typeface="华文楷体" panose="02010600040101010101" pitchFamily="2" charset="-122"/>
              </a:rPr>
              <a:t>，内存占用率</a:t>
            </a:r>
            <a:r>
              <a:rPr lang="en-US" altLang="zh-CN" dirty="0" smtClean="0">
                <a:latin typeface="华文楷体" panose="02010600040101010101" pitchFamily="2" charset="-122"/>
                <a:ea typeface="华文楷体" panose="02010600040101010101" pitchFamily="2" charset="-122"/>
              </a:rPr>
              <a:t>&lt;=50%</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2</a:t>
            </a:r>
            <a:r>
              <a:rPr lang="zh-CN" altLang="en-US" b="1" dirty="0">
                <a:solidFill>
                  <a:srgbClr val="FF0000"/>
                </a:solidFill>
                <a:latin typeface="华文楷体" panose="02010600040101010101" pitchFamily="2" charset="-122"/>
                <a:ea typeface="华文楷体" panose="02010600040101010101" pitchFamily="2" charset="-122"/>
              </a:rPr>
              <a:t>）界面</a:t>
            </a:r>
            <a:r>
              <a:rPr lang="zh-CN" altLang="en-US" b="1" dirty="0">
                <a:solidFill>
                  <a:srgbClr val="FF0000"/>
                </a:solidFill>
                <a:latin typeface="华文楷体" panose="02010600040101010101" pitchFamily="2" charset="-122"/>
                <a:ea typeface="华文楷体" panose="02010600040101010101" pitchFamily="2" charset="-122"/>
              </a:rPr>
              <a:t>需求</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对于</a:t>
            </a:r>
            <a:r>
              <a:rPr lang="zh-CN" altLang="en-US" dirty="0">
                <a:latin typeface="华文楷体" panose="02010600040101010101" pitchFamily="2" charset="-122"/>
                <a:ea typeface="华文楷体" panose="02010600040101010101" pitchFamily="2" charset="-122"/>
              </a:rPr>
              <a:t>一个银行系统的界面，</a:t>
            </a:r>
            <a:r>
              <a:rPr lang="en-US" altLang="zh-CN" dirty="0">
                <a:latin typeface="华文楷体" panose="02010600040101010101" pitchFamily="2" charset="-122"/>
                <a:ea typeface="华文楷体" panose="02010600040101010101" pitchFamily="2" charset="-122"/>
              </a:rPr>
              <a:t>80%</a:t>
            </a:r>
            <a:r>
              <a:rPr lang="zh-CN" altLang="en-US" dirty="0">
                <a:latin typeface="华文楷体" panose="02010600040101010101" pitchFamily="2" charset="-122"/>
                <a:ea typeface="华文楷体" panose="02010600040101010101" pitchFamily="2" charset="-122"/>
              </a:rPr>
              <a:t>的用户能够在第一次看见该产品的</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秒内，意识到这是一个</a:t>
            </a:r>
            <a:r>
              <a:rPr lang="en-US" altLang="zh-CN" dirty="0">
                <a:latin typeface="华文楷体" panose="02010600040101010101" pitchFamily="2" charset="-122"/>
                <a:ea typeface="华文楷体" panose="02010600040101010101" pitchFamily="2" charset="-122"/>
              </a:rPr>
              <a:t>xx</a:t>
            </a:r>
            <a:r>
              <a:rPr lang="zh-CN" altLang="en-US" dirty="0">
                <a:latin typeface="华文楷体" panose="02010600040101010101" pitchFamily="2" charset="-122"/>
                <a:ea typeface="华文楷体" panose="02010600040101010101" pitchFamily="2" charset="-122"/>
              </a:rPr>
              <a:t>银行的软件。</a:t>
            </a:r>
            <a:br>
              <a:rPr lang="zh-CN" altLang="en-US" dirty="0">
                <a:latin typeface="华文楷体" panose="02010600040101010101" pitchFamily="2" charset="-122"/>
                <a:ea typeface="华文楷体" panose="02010600040101010101" pitchFamily="2" charset="-122"/>
              </a:rPr>
            </a:br>
            <a:endParaRPr lang="en-GB" altLang="zh-CN" sz="24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非功能性需求</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16</a:t>
            </a:fld>
            <a:endParaRPr lang="zh-CN" altLang="en-US"/>
          </a:p>
        </p:txBody>
      </p:sp>
    </p:spTree>
    <p:extLst>
      <p:ext uri="{BB962C8B-B14F-4D97-AF65-F5344CB8AC3E}">
        <p14:creationId xmlns:p14="http://schemas.microsoft.com/office/powerpoint/2010/main" val="400037320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4294967295"/>
          </p:nvPr>
        </p:nvSpPr>
        <p:spPr>
          <a:xfrm>
            <a:off x="472272" y="1076012"/>
            <a:ext cx="11485266" cy="4665663"/>
          </a:xfrm>
        </p:spPr>
        <p:txBody>
          <a:bodyPr/>
          <a:lstStyle/>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3</a:t>
            </a:r>
            <a:r>
              <a:rPr lang="zh-CN" altLang="en-US" b="1" dirty="0">
                <a:solidFill>
                  <a:srgbClr val="FF0000"/>
                </a:solidFill>
                <a:latin typeface="华文楷体" panose="02010600040101010101" pitchFamily="2" charset="-122"/>
                <a:ea typeface="华文楷体" panose="02010600040101010101" pitchFamily="2" charset="-122"/>
              </a:rPr>
              <a:t>）易用性</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引入该产品的</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个月内，</a:t>
            </a:r>
            <a:r>
              <a:rPr lang="en-US" altLang="zh-CN" dirty="0">
                <a:latin typeface="华文楷体" panose="02010600040101010101" pitchFamily="2" charset="-122"/>
                <a:ea typeface="华文楷体" panose="02010600040101010101" pitchFamily="2" charset="-122"/>
              </a:rPr>
              <a:t>60</a:t>
            </a:r>
            <a:r>
              <a:rPr lang="zh-CN" altLang="en-US" dirty="0">
                <a:latin typeface="华文楷体" panose="02010600040101010101" pitchFamily="2" charset="-122"/>
                <a:ea typeface="华文楷体" panose="02010600040101010101" pitchFamily="2" charset="-122"/>
              </a:rPr>
              <a:t>％的用户</a:t>
            </a:r>
            <a:r>
              <a:rPr lang="zh-CN" altLang="en-US" dirty="0" smtClean="0">
                <a:latin typeface="华文楷体" panose="02010600040101010101" pitchFamily="2" charset="-122"/>
                <a:ea typeface="华文楷体" panose="02010600040101010101" pitchFamily="2" charset="-122"/>
              </a:rPr>
              <a:t>应可以</a:t>
            </a: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45</a:t>
            </a:r>
            <a:r>
              <a:rPr lang="zh-CN" altLang="en-US" dirty="0">
                <a:latin typeface="华文楷体" panose="02010600040101010101" pitchFamily="2" charset="-122"/>
                <a:ea typeface="华文楷体" panose="02010600040101010101" pitchFamily="2" charset="-122"/>
              </a:rPr>
              <a:t>秒内用它来完成转账的任务，失败率控制在万分之一以内</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smtClean="0">
                <a:latin typeface="华文楷体" panose="02010600040101010101" pitchFamily="2" charset="-122"/>
                <a:ea typeface="华文楷体" panose="02010600040101010101" pitchFamily="2" charset="-122"/>
              </a:rPr>
              <a:t>80</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的用户在接受一个</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小时的系统介绍培训后，可以在</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分钟之内成功预订房间。</a:t>
            </a:r>
            <a:r>
              <a:rPr lang="zh-CN" altLang="en-US" dirty="0"/>
              <a:t/>
            </a:r>
            <a:br>
              <a:rPr lang="zh-CN" altLang="en-US" dirty="0"/>
            </a:br>
            <a:r>
              <a:rPr lang="zh-CN" altLang="en-US" dirty="0" smtClean="0">
                <a:latin typeface="华文楷体" panose="02010600040101010101" pitchFamily="2" charset="-122"/>
                <a:ea typeface="华文楷体" panose="02010600040101010101" pitchFamily="2" charset="-122"/>
              </a:rPr>
              <a:t>响应时间：在</a:t>
            </a:r>
            <a:r>
              <a:rPr lang="en-US" altLang="zh-CN" dirty="0" smtClean="0">
                <a:latin typeface="华文楷体" panose="02010600040101010101" pitchFamily="2" charset="-122"/>
                <a:ea typeface="华文楷体" panose="02010600040101010101" pitchFamily="2" charset="-122"/>
              </a:rPr>
              <a:t>95</a:t>
            </a:r>
            <a:r>
              <a:rPr lang="zh-CN" altLang="en-US" dirty="0" smtClean="0">
                <a:latin typeface="华文楷体" panose="02010600040101010101" pitchFamily="2" charset="-122"/>
                <a:ea typeface="华文楷体" panose="02010600040101010101" pitchFamily="2" charset="-122"/>
              </a:rPr>
              <a:t>％的情况下，一般时段响应时间不超过</a:t>
            </a:r>
            <a:r>
              <a:rPr lang="en-US" altLang="zh-CN" dirty="0" smtClean="0">
                <a:latin typeface="华文楷体" panose="02010600040101010101" pitchFamily="2" charset="-122"/>
                <a:ea typeface="华文楷体" panose="02010600040101010101" pitchFamily="2" charset="-122"/>
              </a:rPr>
              <a:t>1.5</a:t>
            </a:r>
            <a:r>
              <a:rPr lang="zh-CN" altLang="en-US" dirty="0" smtClean="0">
                <a:latin typeface="华文楷体" panose="02010600040101010101" pitchFamily="2" charset="-122"/>
                <a:ea typeface="华文楷体" panose="02010600040101010101" pitchFamily="2" charset="-122"/>
              </a:rPr>
              <a:t>秒，高峰时段不超过</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秒；在网络畅通时，电子地图刷新时间不超过</a:t>
            </a:r>
            <a:r>
              <a:rPr lang="en-US" altLang="zh-CN" dirty="0" smtClean="0">
                <a:latin typeface="华文楷体" panose="02010600040101010101" pitchFamily="2" charset="-122"/>
                <a:ea typeface="华文楷体" panose="02010600040101010101" pitchFamily="2" charset="-122"/>
              </a:rPr>
              <a:t>10</a:t>
            </a:r>
            <a:r>
              <a:rPr lang="zh-CN" altLang="en-US" dirty="0" smtClean="0">
                <a:latin typeface="华文楷体" panose="02010600040101010101" pitchFamily="2" charset="-122"/>
                <a:ea typeface="华文楷体" panose="02010600040101010101" pitchFamily="2" charset="-122"/>
              </a:rPr>
              <a:t>秒；</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4</a:t>
            </a:r>
            <a:r>
              <a:rPr lang="zh-CN" altLang="en-US" b="1" dirty="0">
                <a:solidFill>
                  <a:srgbClr val="FF0000"/>
                </a:solidFill>
                <a:latin typeface="华文楷体" panose="02010600040101010101" pitchFamily="2" charset="-122"/>
                <a:ea typeface="华文楷体" panose="02010600040101010101" pitchFamily="2" charset="-122"/>
              </a:rPr>
              <a:t>）安全性</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严格</a:t>
            </a:r>
            <a:r>
              <a:rPr lang="zh-CN" altLang="en-US" dirty="0">
                <a:latin typeface="华文楷体" panose="02010600040101010101" pitchFamily="2" charset="-122"/>
                <a:ea typeface="华文楷体" panose="02010600040101010101" pitchFamily="2" charset="-122"/>
              </a:rPr>
              <a:t>权限访问控制，用户在经过身份认证后，只能访问其权限范围内的数据，只能进行其权限范围内的操作</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提供</a:t>
            </a:r>
            <a:r>
              <a:rPr lang="zh-CN" altLang="en-US" dirty="0">
                <a:latin typeface="华文楷体" panose="02010600040101010101" pitchFamily="2" charset="-122"/>
                <a:ea typeface="华文楷体" panose="02010600040101010101" pitchFamily="2" charset="-122"/>
              </a:rPr>
              <a:t>运行日志管理及安全审计功能，可追踪系统的历史使用情况</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能</a:t>
            </a:r>
            <a:r>
              <a:rPr lang="zh-CN" altLang="en-US" dirty="0">
                <a:latin typeface="华文楷体" panose="02010600040101010101" pitchFamily="2" charset="-122"/>
                <a:ea typeface="华文楷体" panose="02010600040101010101" pitchFamily="2" charset="-122"/>
              </a:rPr>
              <a:t>经受来自互联网的一般性恶意攻击。如病毒（包括木马）攻击、口令猜测攻击、黑客入侵等</a:t>
            </a:r>
            <a:r>
              <a:rPr lang="zh-CN" altLang="en-US" dirty="0" smtClean="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非功能性需求</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17</a:t>
            </a:fld>
            <a:endParaRPr lang="zh-CN" altLang="en-US" dirty="0"/>
          </a:p>
        </p:txBody>
      </p:sp>
    </p:spTree>
    <p:extLst>
      <p:ext uri="{BB962C8B-B14F-4D97-AF65-F5344CB8AC3E}">
        <p14:creationId xmlns:p14="http://schemas.microsoft.com/office/powerpoint/2010/main" val="51881504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4294967295"/>
          </p:nvPr>
        </p:nvSpPr>
        <p:spPr>
          <a:xfrm>
            <a:off x="472272" y="1076012"/>
            <a:ext cx="11485266" cy="4665663"/>
          </a:xfrm>
        </p:spPr>
        <p:txBody>
          <a:bodyPr/>
          <a:lstStyle/>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5</a:t>
            </a:r>
            <a:r>
              <a:rPr lang="zh-CN" altLang="en-US" b="1" dirty="0">
                <a:solidFill>
                  <a:srgbClr val="FF0000"/>
                </a:solidFill>
                <a:latin typeface="华文楷体" panose="02010600040101010101" pitchFamily="2" charset="-122"/>
                <a:ea typeface="华文楷体" panose="02010600040101010101" pitchFamily="2" charset="-122"/>
              </a:rPr>
              <a:t>）完整性</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系统</a:t>
            </a:r>
            <a:r>
              <a:rPr lang="zh-CN" altLang="en-US" dirty="0">
                <a:latin typeface="华文楷体" panose="02010600040101010101" pitchFamily="2" charset="-122"/>
                <a:ea typeface="华文楷体" panose="02010600040101010101" pitchFamily="2" charset="-122"/>
              </a:rPr>
              <a:t>包括数据备份、恢复、日志管理、垃圾数据清除等基本功能</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6</a:t>
            </a:r>
            <a:r>
              <a:rPr lang="zh-CN" altLang="en-US" b="1" dirty="0">
                <a:solidFill>
                  <a:srgbClr val="FF0000"/>
                </a:solidFill>
                <a:latin typeface="华文楷体" panose="02010600040101010101" pitchFamily="2" charset="-122"/>
                <a:ea typeface="华文楷体" panose="02010600040101010101" pitchFamily="2" charset="-122"/>
              </a:rPr>
              <a:t>）可移植性</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软件</a:t>
            </a:r>
            <a:r>
              <a:rPr lang="zh-CN" altLang="en-US" dirty="0">
                <a:latin typeface="华文楷体" panose="02010600040101010101" pitchFamily="2" charset="-122"/>
                <a:ea typeface="华文楷体" panose="02010600040101010101" pitchFamily="2" charset="-122"/>
              </a:rPr>
              <a:t>是便携式的，从一个操作系统移动到其他操作系统不会产生任何问题</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7</a:t>
            </a:r>
            <a:r>
              <a:rPr lang="zh-CN" altLang="en-US" b="1" dirty="0">
                <a:solidFill>
                  <a:srgbClr val="FF0000"/>
                </a:solidFill>
                <a:latin typeface="华文楷体" panose="02010600040101010101" pitchFamily="2" charset="-122"/>
                <a:ea typeface="华文楷体" panose="02010600040101010101" pitchFamily="2" charset="-122"/>
              </a:rPr>
              <a:t>）可</a:t>
            </a:r>
            <a:r>
              <a:rPr lang="zh-CN" altLang="en-US" b="1" dirty="0">
                <a:solidFill>
                  <a:srgbClr val="FF0000"/>
                </a:solidFill>
                <a:latin typeface="华文楷体" panose="02010600040101010101" pitchFamily="2" charset="-122"/>
                <a:ea typeface="华文楷体" panose="02010600040101010101" pitchFamily="2" charset="-122"/>
              </a:rPr>
              <a:t>扩展性</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可</a:t>
            </a:r>
            <a:r>
              <a:rPr lang="zh-CN" altLang="en-US" dirty="0">
                <a:latin typeface="华文楷体" panose="02010600040101010101" pitchFamily="2" charset="-122"/>
                <a:ea typeface="华文楷体" panose="02010600040101010101" pitchFamily="2" charset="-122"/>
              </a:rPr>
              <a:t>实现负载均衡，日后若信息量较大，系统可相应增加服务器实现扩展</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由于</a:t>
            </a:r>
            <a:r>
              <a:rPr lang="zh-CN" altLang="en-US" dirty="0">
                <a:latin typeface="华文楷体" panose="02010600040101010101" pitchFamily="2" charset="-122"/>
                <a:ea typeface="华文楷体" panose="02010600040101010101" pitchFamily="2" charset="-122"/>
              </a:rPr>
              <a:t>系统模块之间的低耦合性，在增加新功能模块时，对于旧的功能模块影响不大</a:t>
            </a:r>
            <a:r>
              <a:rPr lang="zh-CN" altLang="en-US" dirty="0" smtClean="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非功能性需求</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18</a:t>
            </a:fld>
            <a:endParaRPr lang="zh-CN" altLang="en-US" dirty="0"/>
          </a:p>
        </p:txBody>
      </p:sp>
    </p:spTree>
    <p:extLst>
      <p:ext uri="{BB962C8B-B14F-4D97-AF65-F5344CB8AC3E}">
        <p14:creationId xmlns:p14="http://schemas.microsoft.com/office/powerpoint/2010/main" val="139959447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body" idx="4294967295"/>
          </p:nvPr>
        </p:nvSpPr>
        <p:spPr>
          <a:xfrm>
            <a:off x="472272" y="1076012"/>
            <a:ext cx="11485266" cy="4665663"/>
          </a:xfrm>
        </p:spPr>
        <p:txBody>
          <a:bodyPr/>
          <a:lstStyle/>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8</a:t>
            </a:r>
            <a:r>
              <a:rPr lang="zh-CN" altLang="en-US" b="1" dirty="0">
                <a:solidFill>
                  <a:srgbClr val="FF0000"/>
                </a:solidFill>
                <a:latin typeface="华文楷体" panose="02010600040101010101" pitchFamily="2" charset="-122"/>
                <a:ea typeface="华文楷体" panose="02010600040101010101" pitchFamily="2" charset="-122"/>
              </a:rPr>
              <a:t>）可维护性</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latin typeface="华文楷体" panose="02010600040101010101" pitchFamily="2" charset="-122"/>
                <a:ea typeface="华文楷体" panose="02010600040101010101" pitchFamily="2" charset="-122"/>
              </a:rPr>
              <a:t> 从接到修改请求后，对于普通修改应在</a:t>
            </a:r>
            <a:r>
              <a:rPr lang="en-US" altLang="zh-CN" dirty="0">
                <a:latin typeface="华文楷体" panose="02010600040101010101" pitchFamily="2" charset="-122"/>
                <a:ea typeface="华文楷体" panose="02010600040101010101" pitchFamily="2" charset="-122"/>
              </a:rPr>
              <a:t>1~2</a:t>
            </a:r>
            <a:r>
              <a:rPr lang="zh-CN" altLang="en-US" dirty="0">
                <a:latin typeface="华文楷体" panose="02010600040101010101" pitchFamily="2" charset="-122"/>
                <a:ea typeface="华文楷体" panose="02010600040101010101" pitchFamily="2" charset="-122"/>
              </a:rPr>
              <a:t>天内完成</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对于</a:t>
            </a:r>
            <a:r>
              <a:rPr lang="zh-CN" altLang="en-US" dirty="0">
                <a:latin typeface="华文楷体" panose="02010600040101010101" pitchFamily="2" charset="-122"/>
                <a:ea typeface="华文楷体" panose="02010600040101010101" pitchFamily="2" charset="-122"/>
              </a:rPr>
              <a:t>评估后为重大需求或设计修改应在</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周内完成</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smtClean="0">
                <a:latin typeface="华文楷体" panose="02010600040101010101" pitchFamily="2" charset="-122"/>
                <a:ea typeface="华文楷体" panose="02010600040101010101" pitchFamily="2" charset="-122"/>
              </a:rPr>
              <a:t>90</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BUG</a:t>
            </a:r>
            <a:r>
              <a:rPr lang="zh-CN" altLang="en-US" dirty="0">
                <a:latin typeface="华文楷体" panose="02010600040101010101" pitchFamily="2" charset="-122"/>
                <a:ea typeface="华文楷体" panose="02010600040101010101" pitchFamily="2" charset="-122"/>
              </a:rPr>
              <a:t>修改时间不超过</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个工作日，其他不超过</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个工作日</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a:lnSpc>
                <a:spcPct val="110000"/>
              </a:lnSpc>
              <a:spcBef>
                <a:spcPts val="6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a:solidFill>
                  <a:srgbClr val="FF0000"/>
                </a:solidFill>
                <a:latin typeface="华文楷体" panose="02010600040101010101" pitchFamily="2" charset="-122"/>
                <a:ea typeface="华文楷体" panose="02010600040101010101" pitchFamily="2" charset="-122"/>
              </a:rPr>
              <a:t>9</a:t>
            </a:r>
            <a:r>
              <a:rPr lang="zh-CN" altLang="en-US" b="1" dirty="0">
                <a:solidFill>
                  <a:srgbClr val="FF0000"/>
                </a:solidFill>
                <a:latin typeface="华文楷体" panose="02010600040101010101" pitchFamily="2" charset="-122"/>
                <a:ea typeface="华文楷体" panose="02010600040101010101" pitchFamily="2" charset="-122"/>
              </a:rPr>
              <a:t>）可靠性</a:t>
            </a:r>
            <a:endParaRPr lang="en-US" altLang="zh-CN" b="1" dirty="0">
              <a:solidFill>
                <a:srgbClr val="FF0000"/>
              </a:solidFill>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latin typeface="华文楷体" panose="02010600040101010101" pitchFamily="2" charset="-122"/>
                <a:ea typeface="华文楷体" panose="02010600040101010101" pitchFamily="2" charset="-122"/>
              </a:rPr>
              <a:t>分布式系统在发生通信异常时会先暂时切断连接，等问题修复完成后再重新连接，恢复软件的运行</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系统</a:t>
            </a:r>
            <a:r>
              <a:rPr lang="zh-CN" altLang="en-US" dirty="0">
                <a:latin typeface="华文楷体" panose="02010600040101010101" pitchFamily="2" charset="-122"/>
                <a:ea typeface="华文楷体" panose="02010600040101010101" pitchFamily="2" charset="-122"/>
              </a:rPr>
              <a:t>缺陷率每</a:t>
            </a:r>
            <a:r>
              <a:rPr lang="en-US" altLang="zh-CN" dirty="0">
                <a:latin typeface="华文楷体" panose="02010600040101010101" pitchFamily="2" charset="-122"/>
                <a:ea typeface="华文楷体" panose="02010600040101010101" pitchFamily="2" charset="-122"/>
              </a:rPr>
              <a:t>1,000</a:t>
            </a:r>
            <a:r>
              <a:rPr lang="zh-CN" altLang="en-US" dirty="0">
                <a:latin typeface="华文楷体" panose="02010600040101010101" pitchFamily="2" charset="-122"/>
                <a:ea typeface="华文楷体" panose="02010600040101010101" pitchFamily="2" charset="-122"/>
              </a:rPr>
              <a:t>小时最多发生</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次故障</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因</a:t>
            </a:r>
            <a:r>
              <a:rPr lang="zh-CN" altLang="en-US" dirty="0">
                <a:latin typeface="华文楷体" panose="02010600040101010101" pitchFamily="2" charset="-122"/>
                <a:ea typeface="华文楷体" panose="02010600040101010101" pitchFamily="2" charset="-122"/>
              </a:rPr>
              <a:t>软件系统的失效而造成无法完成业务的概率要小于</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软件是便携式的，从一个操作系统移动到其他操作系统不会产生任何问题</a:t>
            </a:r>
            <a:r>
              <a:rPr lang="zh-CN" altLang="en-US" dirty="0" smtClean="0">
                <a:latin typeface="华文楷体" panose="02010600040101010101" pitchFamily="2" charset="-122"/>
                <a:ea typeface="华文楷体" panose="02010600040101010101" pitchFamily="2" charset="-122"/>
              </a:rPr>
              <a:t>。</a:t>
            </a:r>
            <a:endParaRPr lang="en-GB"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非功能性需求</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19</a:t>
            </a:fld>
            <a:endParaRPr lang="zh-CN" altLang="en-US" dirty="0"/>
          </a:p>
        </p:txBody>
      </p:sp>
    </p:spTree>
    <p:extLst>
      <p:ext uri="{BB962C8B-B14F-4D97-AF65-F5344CB8AC3E}">
        <p14:creationId xmlns:p14="http://schemas.microsoft.com/office/powerpoint/2010/main" val="94055947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11"/>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12"/>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3"/>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需求分析概述</a:t>
              </a:r>
              <a:endParaRPr lang="en-US" altLang="zh-CN" sz="2400" dirty="0">
                <a:latin typeface="微软雅黑" panose="020B0503020204020204" pitchFamily="34" charset="-122"/>
              </a:endParaRPr>
            </a:p>
          </p:txBody>
        </p:sp>
      </p:grpSp>
      <p:grpSp>
        <p:nvGrpSpPr>
          <p:cNvPr id="46" name="组合 45"/>
          <p:cNvGrpSpPr/>
          <p:nvPr/>
        </p:nvGrpSpPr>
        <p:grpSpPr>
          <a:xfrm>
            <a:off x="1471158" y="3554643"/>
            <a:ext cx="4129542" cy="600404"/>
            <a:chOff x="2442708" y="3763858"/>
            <a:chExt cx="4129542" cy="600404"/>
          </a:xfrm>
        </p:grpSpPr>
        <p:sp>
          <p:nvSpPr>
            <p:cNvPr id="147" name="MH_Others_6"/>
            <p:cNvSpPr/>
            <p:nvPr>
              <p:custDataLst>
                <p:tags r:id="rId8"/>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9"/>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10"/>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需求建模</a:t>
              </a:r>
              <a:endParaRPr lang="zh-CN" altLang="en-US" sz="2400" dirty="0">
                <a:latin typeface="微软雅黑" panose="020B0503020204020204" pitchFamily="34" charset="-122"/>
              </a:endParaRPr>
            </a:p>
          </p:txBody>
        </p:sp>
      </p:grpSp>
      <p:grpSp>
        <p:nvGrpSpPr>
          <p:cNvPr id="47" name="组合 46"/>
          <p:cNvGrpSpPr/>
          <p:nvPr/>
        </p:nvGrpSpPr>
        <p:grpSpPr>
          <a:xfrm>
            <a:off x="1471158" y="4472304"/>
            <a:ext cx="4129542" cy="600404"/>
            <a:chOff x="2442708" y="4637069"/>
            <a:chExt cx="4129542" cy="600404"/>
          </a:xfrm>
        </p:grpSpPr>
        <p:sp>
          <p:nvSpPr>
            <p:cNvPr id="155" name="MH_Others_8"/>
            <p:cNvSpPr/>
            <p:nvPr>
              <p:custDataLst>
                <p:tags r:id="rId5"/>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6" name="MH_Number_6"/>
            <p:cNvSpPr/>
            <p:nvPr>
              <p:custDataLst>
                <p:tags r:id="rId6"/>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57" name="MH_Entry_6"/>
            <p:cNvSpPr txBox="1">
              <a:spLocks noChangeArrowheads="1"/>
            </p:cNvSpPr>
            <p:nvPr>
              <p:custDataLst>
                <p:tags r:id="rId7"/>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mn-ea"/>
                  <a:ea typeface="+mn-ea"/>
                </a:rPr>
                <a:t>需求文档</a:t>
              </a:r>
              <a:endParaRPr lang="zh-CN" altLang="en-GB" sz="2400" dirty="0">
                <a:latin typeface="+mn-ea"/>
                <a:ea typeface="+mn-ea"/>
              </a:endParaRPr>
            </a:p>
          </p:txBody>
        </p:sp>
      </p:grpSp>
      <p:grpSp>
        <p:nvGrpSpPr>
          <p:cNvPr id="50" name="组合 49"/>
          <p:cNvGrpSpPr/>
          <p:nvPr/>
        </p:nvGrpSpPr>
        <p:grpSpPr>
          <a:xfrm>
            <a:off x="1471158" y="5389966"/>
            <a:ext cx="3609750" cy="600404"/>
            <a:chOff x="2442708" y="5510281"/>
            <a:chExt cx="3609750" cy="600404"/>
          </a:xfrm>
        </p:grpSpPr>
        <p:grpSp>
          <p:nvGrpSpPr>
            <p:cNvPr id="49" name="组合 48"/>
            <p:cNvGrpSpPr/>
            <p:nvPr/>
          </p:nvGrpSpPr>
          <p:grpSpPr>
            <a:xfrm>
              <a:off x="2442708" y="5616014"/>
              <a:ext cx="684213" cy="388938"/>
              <a:chOff x="2442708" y="5616014"/>
              <a:chExt cx="684213" cy="388938"/>
            </a:xfrm>
          </p:grpSpPr>
          <p:sp>
            <p:nvSpPr>
              <p:cNvPr id="163" name="MH_Others_10"/>
              <p:cNvSpPr/>
              <p:nvPr>
                <p:custDataLst>
                  <p:tags r:id="rId3"/>
                </p:custDataLst>
              </p:nvPr>
            </p:nvSpPr>
            <p:spPr>
              <a:xfrm>
                <a:off x="2442708" y="5616014"/>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64" name="MH_Number_8"/>
              <p:cNvSpPr/>
              <p:nvPr>
                <p:custDataLst>
                  <p:tags r:id="rId4"/>
                </p:custDataLst>
              </p:nvPr>
            </p:nvSpPr>
            <p:spPr>
              <a:xfrm>
                <a:off x="2737983" y="5616014"/>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4</a:t>
                </a:r>
                <a:endParaRPr lang="zh-CN" altLang="en-US" sz="2400" b="1" dirty="0">
                  <a:solidFill>
                    <a:srgbClr val="FFFFFF"/>
                  </a:solidFill>
                  <a:ea typeface="Gungsuh" panose="02030600000101010101" pitchFamily="18" charset="-127"/>
                  <a:cs typeface="Times New Roman" panose="02020603050405020304" pitchFamily="18" charset="0"/>
                </a:endParaRPr>
              </a:p>
            </p:txBody>
          </p:sp>
        </p:grpSp>
        <p:sp>
          <p:nvSpPr>
            <p:cNvPr id="165" name="MH_Entry_8"/>
            <p:cNvSpPr txBox="1">
              <a:spLocks noChangeArrowheads="1"/>
            </p:cNvSpPr>
            <p:nvPr>
              <p:custDataLst>
                <p:tags r:id="rId2"/>
              </p:custDataLst>
            </p:nvPr>
          </p:nvSpPr>
          <p:spPr bwMode="auto">
            <a:xfrm>
              <a:off x="3126922" y="5510281"/>
              <a:ext cx="2925536"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mn-ea"/>
                  <a:ea typeface="+mn-ea"/>
                </a:rPr>
                <a:t>需求工程</a:t>
              </a:r>
              <a:endParaRPr lang="zh-CN" altLang="en-GB" sz="2400" dirty="0">
                <a:latin typeface="+mn-ea"/>
                <a:ea typeface="+mn-ea"/>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4294967295"/>
          </p:nvPr>
        </p:nvSpPr>
        <p:spPr>
          <a:xfrm>
            <a:off x="552661" y="1165609"/>
            <a:ext cx="9645439" cy="4797130"/>
          </a:xfrm>
        </p:spPr>
        <p:txBody>
          <a:bodyPr/>
          <a:lstStyle/>
          <a:p>
            <a:pPr marL="0" indent="0">
              <a:lnSpc>
                <a:spcPct val="110000"/>
              </a:lnSpc>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需求应具备的一些典型特征：</a:t>
            </a:r>
            <a:endParaRPr lang="en-US" altLang="zh-CN" dirty="0" smtClean="0">
              <a:latin typeface="华文楷体" panose="02010600040101010101" pitchFamily="2" charset="-122"/>
              <a:ea typeface="华文楷体" panose="02010600040101010101" pitchFamily="2" charset="-122"/>
            </a:endParaRP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正确性</a:t>
            </a: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一致性</a:t>
            </a: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无二义性</a:t>
            </a: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完整性</a:t>
            </a: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可行性</a:t>
            </a: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相关性</a:t>
            </a: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可测试性</a:t>
            </a:r>
          </a:p>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可跟踪性</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需求的特征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5851280" y="1086164"/>
            <a:ext cx="5932645" cy="4279656"/>
          </a:xfrm>
          <a:prstGeom prst="rect">
            <a:avLst/>
          </a:prstGeom>
        </p:spPr>
      </p:pic>
      <p:sp>
        <p:nvSpPr>
          <p:cNvPr id="3" name="矩形 2"/>
          <p:cNvSpPr/>
          <p:nvPr/>
        </p:nvSpPr>
        <p:spPr>
          <a:xfrm>
            <a:off x="6571622" y="5778073"/>
            <a:ext cx="5212303" cy="523220"/>
          </a:xfrm>
          <a:prstGeom prst="rect">
            <a:avLst/>
          </a:prstGeom>
        </p:spPr>
        <p:txBody>
          <a:bodyPr wrap="square">
            <a:spAutoFit/>
          </a:bodyPr>
          <a:lstStyle/>
          <a:p>
            <a:r>
              <a:rPr lang="zh-CN" altLang="en-US" sz="2800" dirty="0" smtClean="0">
                <a:solidFill>
                  <a:srgbClr val="121212"/>
                </a:solidFill>
                <a:latin typeface="华文楷体" panose="02010600040101010101" pitchFamily="2" charset="-122"/>
                <a:ea typeface="华文楷体" panose="02010600040101010101" pitchFamily="2" charset="-122"/>
              </a:rPr>
              <a:t>需求错误的影响可能是指数级的</a:t>
            </a:r>
            <a:endParaRPr lang="zh-CN" altLang="en-US" sz="2800" dirty="0">
              <a:latin typeface="华文楷体" panose="02010600040101010101" pitchFamily="2" charset="-122"/>
              <a:ea typeface="华文楷体" panose="02010600040101010101" pitchFamily="2" charset="-122"/>
            </a:endParaRPr>
          </a:p>
        </p:txBody>
      </p:sp>
      <p:sp>
        <p:nvSpPr>
          <p:cNvPr id="5" name="灯片编号占位符 4"/>
          <p:cNvSpPr>
            <a:spLocks noGrp="1"/>
          </p:cNvSpPr>
          <p:nvPr>
            <p:ph type="sldNum" sz="quarter" idx="12"/>
          </p:nvPr>
        </p:nvSpPr>
        <p:spPr/>
        <p:txBody>
          <a:bodyPr/>
          <a:lstStyle/>
          <a:p>
            <a:fld id="{9E937721-40F8-4224-8B5F-1E88C539C186}" type="slidenum">
              <a:rPr lang="zh-CN" altLang="en-US" smtClean="0"/>
              <a:t>20</a:t>
            </a:fld>
            <a:endParaRPr lang="zh-CN" altLang="en-US"/>
          </a:p>
        </p:txBody>
      </p:sp>
    </p:spTree>
    <p:extLst>
      <p:ext uri="{BB962C8B-B14F-4D97-AF65-F5344CB8AC3E}">
        <p14:creationId xmlns:p14="http://schemas.microsoft.com/office/powerpoint/2010/main" val="307274452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需求建模</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21</a:t>
            </a:fld>
            <a:endParaRPr lang="zh-CN" altLang="en-US"/>
          </a:p>
        </p:txBody>
      </p:sp>
    </p:spTree>
    <p:custDataLst>
      <p:tags r:id="rId1"/>
    </p:custDataLst>
    <p:extLst>
      <p:ext uri="{BB962C8B-B14F-4D97-AF65-F5344CB8AC3E}">
        <p14:creationId xmlns:p14="http://schemas.microsoft.com/office/powerpoint/2010/main" val="25923183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body" idx="4294967295"/>
          </p:nvPr>
        </p:nvSpPr>
        <p:spPr>
          <a:xfrm>
            <a:off x="552661" y="1286189"/>
            <a:ext cx="11364684" cy="4827275"/>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拥有</a:t>
            </a:r>
            <a:r>
              <a:rPr lang="zh-CN" altLang="en-GB" sz="3200" b="1" dirty="0" smtClean="0">
                <a:solidFill>
                  <a:srgbClr val="FF0000"/>
                </a:solidFill>
                <a:latin typeface="华文楷体" panose="02010600040101010101" pitchFamily="2" charset="-122"/>
                <a:ea typeface="华文楷体" panose="02010600040101010101" pitchFamily="2" charset="-122"/>
              </a:rPr>
              <a:t>建模、文档化和交流决策</a:t>
            </a:r>
            <a:r>
              <a:rPr lang="zh-CN" altLang="en-GB" sz="3200" dirty="0" smtClean="0">
                <a:latin typeface="华文楷体" panose="02010600040101010101" pitchFamily="2" charset="-122"/>
                <a:ea typeface="华文楷体" panose="02010600040101010101" pitchFamily="2" charset="-122"/>
              </a:rPr>
              <a:t>的标准表示法很重要</a:t>
            </a:r>
            <a:endParaRPr lang="en-GB" altLang="zh-CN" sz="3200"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建模帮助我们透彻地理解需求</a:t>
            </a:r>
            <a:endParaRPr lang="en-GB" altLang="zh-CN" sz="32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模型中的漏洞揭示出未知的或含糊不清的行为</a:t>
            </a:r>
            <a:endParaRPr lang="en-GB" altLang="zh-CN" sz="28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同一个输入的多个、相互冲突的输出显示出需求的不一致性</a:t>
            </a:r>
            <a:endParaRPr lang="en-GB" altLang="zh-CN" sz="28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22</a:t>
            </a:fld>
            <a:endParaRPr lang="zh-CN" altLang="en-US"/>
          </a:p>
        </p:txBody>
      </p:sp>
    </p:spTree>
    <p:extLst>
      <p:ext uri="{BB962C8B-B14F-4D97-AF65-F5344CB8AC3E}">
        <p14:creationId xmlns:p14="http://schemas.microsoft.com/office/powerpoint/2010/main" val="3665454104"/>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body" idx="4294967295"/>
          </p:nvPr>
        </p:nvSpPr>
        <p:spPr>
          <a:xfrm>
            <a:off x="432081" y="1301228"/>
            <a:ext cx="11344587" cy="4900613"/>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ea typeface="宋体" panose="02010600030101010101" pitchFamily="2" charset="-122"/>
              </a:rPr>
              <a:t>一种表示概念模型的流行图形表示法</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ea typeface="宋体" panose="02010600030101010101" pitchFamily="2" charset="-122"/>
              </a:rPr>
              <a:t>三个核心结构</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ea typeface="宋体" panose="02010600030101010101" pitchFamily="2" charset="-122"/>
              </a:rPr>
              <a:t>实体</a:t>
            </a:r>
            <a:r>
              <a:rPr lang="en-GB" altLang="zh-CN" dirty="0" smtClean="0">
                <a:ea typeface="宋体" panose="02010600030101010101" pitchFamily="2" charset="-122"/>
              </a:rPr>
              <a:t>: </a:t>
            </a:r>
            <a:r>
              <a:rPr lang="zh-CN" altLang="en-GB" dirty="0" smtClean="0">
                <a:ea typeface="宋体" panose="02010600030101010101" pitchFamily="2" charset="-122"/>
              </a:rPr>
              <a:t>表示为矩形，代表具有共同性质和</a:t>
            </a:r>
            <a:r>
              <a:rPr lang="zh-CN" altLang="en-US" dirty="0" smtClean="0">
                <a:ea typeface="宋体" panose="02010600030101010101" pitchFamily="2" charset="-122"/>
              </a:rPr>
              <a:t>行为的</a:t>
            </a:r>
            <a:r>
              <a:rPr lang="zh-CN" altLang="en-GB" dirty="0" smtClean="0">
                <a:ea typeface="宋体" panose="02010600030101010101" pitchFamily="2" charset="-122"/>
              </a:rPr>
              <a:t>现实世界对象构成的集合</a:t>
            </a:r>
            <a:endParaRPr lang="en-GB" altLang="zh-CN" dirty="0" smtClean="0">
              <a:ea typeface="宋体" panose="0201060003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ea typeface="宋体" panose="02010600030101010101" pitchFamily="2" charset="-122"/>
              </a:rPr>
              <a:t>关系</a:t>
            </a:r>
            <a:r>
              <a:rPr lang="en-GB" altLang="zh-CN" dirty="0" smtClean="0">
                <a:ea typeface="宋体" panose="02010600030101010101" pitchFamily="2" charset="-122"/>
              </a:rPr>
              <a:t>: </a:t>
            </a:r>
            <a:r>
              <a:rPr lang="zh-CN" altLang="en-GB" dirty="0" smtClean="0">
                <a:ea typeface="宋体" panose="02010600030101010101" pitchFamily="2" charset="-122"/>
              </a:rPr>
              <a:t>表示为两个实体之间的边，边中间有一个菱形，表示关系的类型</a:t>
            </a:r>
            <a:endParaRPr lang="en-GB" altLang="zh-CN" dirty="0" smtClean="0">
              <a:ea typeface="宋体" panose="0201060003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ea typeface="宋体" panose="02010600030101010101" pitchFamily="2" charset="-122"/>
              </a:rPr>
              <a:t>属性</a:t>
            </a:r>
            <a:r>
              <a:rPr lang="en-GB" altLang="zh-CN" dirty="0" smtClean="0">
                <a:ea typeface="宋体" panose="02010600030101010101" pitchFamily="2" charset="-122"/>
              </a:rPr>
              <a:t>: </a:t>
            </a:r>
            <a:r>
              <a:rPr lang="zh-CN" altLang="en-GB" dirty="0" smtClean="0">
                <a:ea typeface="宋体" panose="02010600030101010101" pitchFamily="2" charset="-122"/>
              </a:rPr>
              <a:t>是实体的注释，描述实体相关的数据或性质</a:t>
            </a:r>
            <a:endParaRPr lang="en-US" altLang="zh-CN" dirty="0" smtClean="0">
              <a:ea typeface="宋体" panose="02010600030101010101" pitchFamily="2" charset="-122"/>
            </a:endParaRPr>
          </a:p>
          <a:p>
            <a:pPr marL="457200" lvl="1" indent="0">
              <a:lnSpc>
                <a:spcPct val="110000"/>
              </a:lnSpc>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dirty="0" smtClean="0">
              <a:ea typeface="宋体" panose="02010600030101010101" pitchFamily="2" charset="-122"/>
            </a:endParaRPr>
          </a:p>
          <a:p>
            <a:pPr marL="0" indent="0" algn="ctr">
              <a:lnSpc>
                <a:spcPct val="110000"/>
              </a:lnSpc>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b="1" dirty="0" smtClean="0">
                <a:solidFill>
                  <a:srgbClr val="FF0000"/>
                </a:solidFill>
                <a:ea typeface="宋体" panose="02010600030101010101" pitchFamily="2" charset="-122"/>
              </a:rPr>
              <a:t>关注的是需求中的实体和实体间的关系，有什么好处？？？</a:t>
            </a:r>
            <a:r>
              <a:rPr lang="en-GB" altLang="zh-CN" b="1" dirty="0" smtClean="0">
                <a:solidFill>
                  <a:srgbClr val="FF0000"/>
                </a:solidFill>
                <a:ea typeface="宋体" panose="02010600030101010101" pitchFamily="2" charset="-122"/>
              </a:rPr>
              <a:t> </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需求建模：实体</a:t>
            </a:r>
            <a:r>
              <a:rPr lang="en-US" altLang="zh-CN" sz="3200" b="1" dirty="0" smtClean="0">
                <a:solidFill>
                  <a:schemeClr val="accent1"/>
                </a:solidFill>
                <a:latin typeface="微软雅黑" panose="020B0503020204020204" pitchFamily="34" charset="-122"/>
                <a:ea typeface="微软雅黑" panose="020B0503020204020204" pitchFamily="34" charset="-122"/>
              </a:rPr>
              <a:t>-</a:t>
            </a:r>
            <a:r>
              <a:rPr lang="zh-CN" altLang="en-US" sz="3200" b="1" dirty="0" smtClean="0">
                <a:solidFill>
                  <a:schemeClr val="accent1"/>
                </a:solidFill>
                <a:latin typeface="微软雅黑" panose="020B0503020204020204" pitchFamily="34" charset="-122"/>
                <a:ea typeface="微软雅黑" panose="020B0503020204020204" pitchFamily="34" charset="-122"/>
              </a:rPr>
              <a:t>关系（</a:t>
            </a:r>
            <a:r>
              <a:rPr lang="en-US" altLang="zh-CN" sz="3200" b="1" dirty="0" smtClean="0">
                <a:solidFill>
                  <a:schemeClr val="accent1"/>
                </a:solidFill>
                <a:latin typeface="微软雅黑" panose="020B0503020204020204" pitchFamily="34" charset="-122"/>
                <a:ea typeface="微软雅黑" panose="020B0503020204020204" pitchFamily="34" charset="-122"/>
              </a:rPr>
              <a:t>ER</a:t>
            </a:r>
            <a:r>
              <a:rPr lang="zh-CN" altLang="en-US" sz="3200" b="1" dirty="0" smtClean="0">
                <a:solidFill>
                  <a:schemeClr val="accent1"/>
                </a:solidFill>
                <a:latin typeface="微软雅黑" panose="020B0503020204020204" pitchFamily="34" charset="-122"/>
                <a:ea typeface="微软雅黑" panose="020B0503020204020204" pitchFamily="34" charset="-122"/>
              </a:rPr>
              <a:t>）图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23</a:t>
            </a:fld>
            <a:endParaRPr lang="zh-CN" altLang="en-US"/>
          </a:p>
        </p:txBody>
      </p:sp>
    </p:spTree>
    <p:extLst>
      <p:ext uri="{BB962C8B-B14F-4D97-AF65-F5344CB8AC3E}">
        <p14:creationId xmlns:p14="http://schemas.microsoft.com/office/powerpoint/2010/main" val="139575118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1702837"/>
            <a:ext cx="6597106" cy="3552287"/>
          </a:xfrm>
          <a:prstGeom prst="rect">
            <a:avLst/>
          </a:prstGeom>
        </p:spPr>
      </p:pic>
      <p:pic>
        <p:nvPicPr>
          <p:cNvPr id="2" name="图片 1"/>
          <p:cNvPicPr>
            <a:picLocks noChangeAspect="1"/>
          </p:cNvPicPr>
          <p:nvPr/>
        </p:nvPicPr>
        <p:blipFill>
          <a:blip r:embed="rId4"/>
          <a:stretch>
            <a:fillRect/>
          </a:stretch>
        </p:blipFill>
        <p:spPr>
          <a:xfrm>
            <a:off x="6342709" y="1614210"/>
            <a:ext cx="5305628" cy="3418638"/>
          </a:xfrm>
          <a:prstGeom prst="rect">
            <a:avLst/>
          </a:prstGeom>
        </p:spPr>
      </p:pic>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需求建模：实体</a:t>
            </a:r>
            <a:r>
              <a:rPr lang="en-US" altLang="zh-CN" sz="3200" b="1" dirty="0" smtClean="0">
                <a:solidFill>
                  <a:schemeClr val="accent1"/>
                </a:solidFill>
                <a:latin typeface="微软雅黑" panose="020B0503020204020204" pitchFamily="34" charset="-122"/>
                <a:ea typeface="微软雅黑" panose="020B0503020204020204" pitchFamily="34" charset="-122"/>
              </a:rPr>
              <a:t>-</a:t>
            </a:r>
            <a:r>
              <a:rPr lang="zh-CN" altLang="en-US" sz="3200" b="1" dirty="0" smtClean="0">
                <a:solidFill>
                  <a:schemeClr val="accent1"/>
                </a:solidFill>
                <a:latin typeface="微软雅黑" panose="020B0503020204020204" pitchFamily="34" charset="-122"/>
                <a:ea typeface="微软雅黑" panose="020B0503020204020204" pitchFamily="34" charset="-122"/>
              </a:rPr>
              <a:t>关系（</a:t>
            </a:r>
            <a:r>
              <a:rPr lang="en-US" altLang="zh-CN" sz="3200" b="1" dirty="0" smtClean="0">
                <a:solidFill>
                  <a:schemeClr val="accent1"/>
                </a:solidFill>
                <a:latin typeface="微软雅黑" panose="020B0503020204020204" pitchFamily="34" charset="-122"/>
                <a:ea typeface="微软雅黑" panose="020B0503020204020204" pitchFamily="34" charset="-122"/>
              </a:rPr>
              <a:t>ER</a:t>
            </a:r>
            <a:r>
              <a:rPr lang="zh-CN" altLang="en-US" sz="3200" b="1" dirty="0" smtClean="0">
                <a:solidFill>
                  <a:schemeClr val="accent1"/>
                </a:solidFill>
                <a:latin typeface="微软雅黑" panose="020B0503020204020204" pitchFamily="34" charset="-122"/>
                <a:ea typeface="微软雅黑" panose="020B0503020204020204" pitchFamily="34" charset="-122"/>
              </a:rPr>
              <a:t>）图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矩形 2"/>
          <p:cNvSpPr/>
          <p:nvPr/>
        </p:nvSpPr>
        <p:spPr>
          <a:xfrm>
            <a:off x="8116321" y="5474977"/>
            <a:ext cx="2440092" cy="523220"/>
          </a:xfrm>
          <a:prstGeom prst="rect">
            <a:avLst/>
          </a:prstGeom>
        </p:spPr>
        <p:txBody>
          <a:bodyPr wrap="none">
            <a:spAutoFit/>
          </a:bodyPr>
          <a:lstStyle/>
          <a:p>
            <a:r>
              <a:rPr lang="zh-CN" altLang="en-US" sz="2800" dirty="0" smtClean="0">
                <a:latin typeface="华文楷体" panose="02010600040101010101" pitchFamily="2" charset="-122"/>
                <a:ea typeface="华文楷体" panose="02010600040101010101" pitchFamily="2" charset="-122"/>
              </a:rPr>
              <a:t>商店管理</a:t>
            </a:r>
            <a:r>
              <a:rPr lang="en-US" altLang="zh-CN" sz="2800" dirty="0" smtClean="0">
                <a:latin typeface="华文楷体" panose="02010600040101010101" pitchFamily="2" charset="-122"/>
                <a:ea typeface="华文楷体" panose="02010600040101010101" pitchFamily="2" charset="-122"/>
              </a:rPr>
              <a:t>ER</a:t>
            </a:r>
            <a:r>
              <a:rPr lang="zh-CN" altLang="en-US" sz="2800" dirty="0">
                <a:latin typeface="华文楷体" panose="02010600040101010101" pitchFamily="2" charset="-122"/>
                <a:ea typeface="华文楷体" panose="02010600040101010101" pitchFamily="2" charset="-122"/>
              </a:rPr>
              <a:t>图</a:t>
            </a:r>
          </a:p>
        </p:txBody>
      </p:sp>
      <p:sp>
        <p:nvSpPr>
          <p:cNvPr id="4" name="矩形 3"/>
          <p:cNvSpPr/>
          <p:nvPr/>
        </p:nvSpPr>
        <p:spPr>
          <a:xfrm>
            <a:off x="1416819" y="5536532"/>
            <a:ext cx="2081019" cy="523220"/>
          </a:xfrm>
          <a:prstGeom prst="rect">
            <a:avLst/>
          </a:prstGeom>
        </p:spPr>
        <p:txBody>
          <a:bodyPr wrap="none">
            <a:spAutoFit/>
          </a:bodyPr>
          <a:lstStyle/>
          <a:p>
            <a:r>
              <a:rPr lang="zh-CN" altLang="en-US" sz="2800" dirty="0" smtClean="0">
                <a:latin typeface="华文楷体" panose="02010600040101010101" pitchFamily="2" charset="-122"/>
                <a:ea typeface="华文楷体" panose="02010600040101010101" pitchFamily="2" charset="-122"/>
              </a:rPr>
              <a:t>运动会</a:t>
            </a:r>
            <a:r>
              <a:rPr lang="en-US" altLang="zh-CN" sz="2800" dirty="0" smtClean="0">
                <a:latin typeface="华文楷体" panose="02010600040101010101" pitchFamily="2" charset="-122"/>
                <a:ea typeface="华文楷体" panose="02010600040101010101" pitchFamily="2" charset="-122"/>
              </a:rPr>
              <a:t>ER</a:t>
            </a:r>
            <a:r>
              <a:rPr lang="zh-CN" altLang="en-US" sz="2800" dirty="0" smtClean="0">
                <a:latin typeface="华文楷体" panose="02010600040101010101" pitchFamily="2" charset="-122"/>
                <a:ea typeface="华文楷体" panose="02010600040101010101" pitchFamily="2" charset="-122"/>
              </a:rPr>
              <a:t>图</a:t>
            </a:r>
            <a:endParaRPr lang="en-US" altLang="zh-CN" sz="2800" dirty="0" smtClean="0">
              <a:latin typeface="华文楷体" panose="02010600040101010101" pitchFamily="2" charset="-122"/>
              <a:ea typeface="华文楷体" panose="02010600040101010101" pitchFamily="2" charset="-122"/>
            </a:endParaRPr>
          </a:p>
        </p:txBody>
      </p:sp>
      <p:sp>
        <p:nvSpPr>
          <p:cNvPr id="6" name="灯片编号占位符 5"/>
          <p:cNvSpPr>
            <a:spLocks noGrp="1"/>
          </p:cNvSpPr>
          <p:nvPr>
            <p:ph type="sldNum" sz="quarter" idx="12"/>
          </p:nvPr>
        </p:nvSpPr>
        <p:spPr/>
        <p:txBody>
          <a:bodyPr/>
          <a:lstStyle/>
          <a:p>
            <a:fld id="{9E937721-40F8-4224-8B5F-1E88C539C186}" type="slidenum">
              <a:rPr lang="zh-CN" altLang="en-US" smtClean="0"/>
              <a:t>24</a:t>
            </a:fld>
            <a:endParaRPr lang="zh-CN" altLang="en-US"/>
          </a:p>
        </p:txBody>
      </p:sp>
    </p:spTree>
    <p:extLst>
      <p:ext uri="{BB962C8B-B14F-4D97-AF65-F5344CB8AC3E}">
        <p14:creationId xmlns:p14="http://schemas.microsoft.com/office/powerpoint/2010/main" val="222258218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4294967295"/>
          </p:nvPr>
        </p:nvSpPr>
        <p:spPr>
          <a:xfrm>
            <a:off x="411982" y="1447801"/>
            <a:ext cx="11525459" cy="4664075"/>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600" dirty="0" smtClean="0">
                <a:latin typeface="华文楷体" panose="02010600040101010101" pitchFamily="2" charset="-122"/>
                <a:ea typeface="华文楷体" panose="02010600040101010101" pitchFamily="2" charset="-122"/>
              </a:rPr>
              <a:t>ER </a:t>
            </a:r>
            <a:r>
              <a:rPr lang="zh-CN" altLang="en-GB" sz="3600" dirty="0" smtClean="0">
                <a:latin typeface="华文楷体" panose="02010600040101010101" pitchFamily="2" charset="-122"/>
                <a:ea typeface="华文楷体" panose="02010600040101010101" pitchFamily="2" charset="-122"/>
              </a:rPr>
              <a:t>流行的原因</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提供一个解决问题的总体概况</a:t>
            </a:r>
            <a:endParaRPr lang="en-GB" altLang="zh-CN" sz="32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当问题的需求发生变化时，该视图是</a:t>
            </a:r>
            <a:r>
              <a:rPr lang="zh-CN" altLang="en-GB" sz="3200" dirty="0" smtClean="0">
                <a:solidFill>
                  <a:srgbClr val="FF0000"/>
                </a:solidFill>
                <a:latin typeface="华文楷体" panose="02010600040101010101" pitchFamily="2" charset="-122"/>
                <a:ea typeface="华文楷体" panose="02010600040101010101" pitchFamily="2" charset="-122"/>
              </a:rPr>
              <a:t>相对稳定</a:t>
            </a:r>
            <a:r>
              <a:rPr lang="zh-CN" altLang="en-GB" sz="3200" dirty="0" smtClean="0">
                <a:latin typeface="华文楷体" panose="02010600040101010101" pitchFamily="2" charset="-122"/>
                <a:ea typeface="华文楷体" panose="02010600040101010101" pitchFamily="2" charset="-122"/>
              </a:rPr>
              <a:t>的</a:t>
            </a:r>
            <a:endParaRPr lang="en-US" altLang="zh-CN" sz="32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3200"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600" dirty="0" smtClean="0">
                <a:latin typeface="华文楷体" panose="02010600040101010101" pitchFamily="2" charset="-122"/>
                <a:ea typeface="华文楷体" panose="02010600040101010101" pitchFamily="2" charset="-122"/>
              </a:rPr>
              <a:t>ER </a:t>
            </a:r>
            <a:r>
              <a:rPr lang="zh-CN" altLang="en-GB" sz="3600" dirty="0" smtClean="0">
                <a:latin typeface="华文楷体" panose="02010600040101010101" pitchFamily="2" charset="-122"/>
                <a:ea typeface="华文楷体" panose="02010600040101010101" pitchFamily="2" charset="-122"/>
              </a:rPr>
              <a:t>图可以在</a:t>
            </a:r>
            <a:r>
              <a:rPr lang="zh-CN" altLang="en-GB" sz="3600" dirty="0" smtClean="0">
                <a:solidFill>
                  <a:srgbClr val="FF0000"/>
                </a:solidFill>
                <a:latin typeface="华文楷体" panose="02010600040101010101" pitchFamily="2" charset="-122"/>
                <a:ea typeface="华文楷体" panose="02010600040101010101" pitchFamily="2" charset="-122"/>
              </a:rPr>
              <a:t>需求过程早期用于建模问题</a:t>
            </a:r>
            <a:endParaRPr lang="en-GB" altLang="zh-CN" sz="3600" dirty="0" smtClean="0">
              <a:solidFill>
                <a:srgbClr val="FF0000"/>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需求建模：实体</a:t>
            </a:r>
            <a:r>
              <a:rPr lang="en-US" altLang="zh-CN" sz="3200" b="1" dirty="0" smtClean="0">
                <a:solidFill>
                  <a:schemeClr val="accent1"/>
                </a:solidFill>
                <a:latin typeface="微软雅黑" panose="020B0503020204020204" pitchFamily="34" charset="-122"/>
                <a:ea typeface="微软雅黑" panose="020B0503020204020204" pitchFamily="34" charset="-122"/>
              </a:rPr>
              <a:t>-</a:t>
            </a:r>
            <a:r>
              <a:rPr lang="zh-CN" altLang="en-US" sz="3200" b="1" dirty="0" smtClean="0">
                <a:solidFill>
                  <a:schemeClr val="accent1"/>
                </a:solidFill>
                <a:latin typeface="微软雅黑" panose="020B0503020204020204" pitchFamily="34" charset="-122"/>
                <a:ea typeface="微软雅黑" panose="020B0503020204020204" pitchFamily="34" charset="-122"/>
              </a:rPr>
              <a:t>关系（</a:t>
            </a:r>
            <a:r>
              <a:rPr lang="en-US" altLang="zh-CN" sz="3200" b="1" dirty="0" smtClean="0">
                <a:solidFill>
                  <a:schemeClr val="accent1"/>
                </a:solidFill>
                <a:latin typeface="微软雅黑" panose="020B0503020204020204" pitchFamily="34" charset="-122"/>
                <a:ea typeface="微软雅黑" panose="020B0503020204020204" pitchFamily="34" charset="-122"/>
              </a:rPr>
              <a:t>ER</a:t>
            </a:r>
            <a:r>
              <a:rPr lang="zh-CN" altLang="en-US" sz="3200" b="1" dirty="0" smtClean="0">
                <a:solidFill>
                  <a:schemeClr val="accent1"/>
                </a:solidFill>
                <a:latin typeface="微软雅黑" panose="020B0503020204020204" pitchFamily="34" charset="-122"/>
                <a:ea typeface="微软雅黑" panose="020B0503020204020204" pitchFamily="34" charset="-122"/>
              </a:rPr>
              <a:t>）图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25</a:t>
            </a:fld>
            <a:endParaRPr lang="zh-CN" altLang="en-US"/>
          </a:p>
        </p:txBody>
      </p:sp>
    </p:spTree>
    <p:extLst>
      <p:ext uri="{BB962C8B-B14F-4D97-AF65-F5344CB8AC3E}">
        <p14:creationId xmlns:p14="http://schemas.microsoft.com/office/powerpoint/2010/main" val="2884199735"/>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body" idx="1"/>
          </p:nvPr>
        </p:nvSpPr>
        <p:spPr>
          <a:xfrm>
            <a:off x="361741" y="1256045"/>
            <a:ext cx="11676184" cy="4995532"/>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b="1" dirty="0" smtClean="0">
                <a:solidFill>
                  <a:srgbClr val="FF0000"/>
                </a:solidFill>
                <a:latin typeface="华文楷体" panose="02010600040101010101" pitchFamily="2" charset="-122"/>
                <a:ea typeface="华文楷体" panose="02010600040101010101" pitchFamily="2" charset="-122"/>
              </a:rPr>
              <a:t>ER</a:t>
            </a:r>
            <a:r>
              <a:rPr lang="zh-CN" altLang="en-US" b="1" dirty="0" smtClean="0">
                <a:solidFill>
                  <a:srgbClr val="FF0000"/>
                </a:solidFill>
                <a:latin typeface="华文楷体" panose="02010600040101010101" pitchFamily="2" charset="-122"/>
                <a:ea typeface="华文楷体" panose="02010600040101010101" pitchFamily="2" charset="-122"/>
              </a:rPr>
              <a:t>图后来进一步演变成了</a:t>
            </a:r>
            <a:r>
              <a:rPr lang="en-US" altLang="zh-CN" b="1" dirty="0" smtClean="0">
                <a:solidFill>
                  <a:srgbClr val="FF0000"/>
                </a:solidFill>
                <a:latin typeface="华文楷体" panose="02010600040101010101" pitchFamily="2" charset="-122"/>
                <a:ea typeface="华文楷体" panose="02010600040101010101" pitchFamily="2" charset="-122"/>
              </a:rPr>
              <a:t>UML</a:t>
            </a:r>
            <a:r>
              <a:rPr lang="zh-CN" altLang="en-US" b="1" dirty="0" smtClean="0">
                <a:solidFill>
                  <a:srgbClr val="FF0000"/>
                </a:solidFill>
                <a:latin typeface="华文楷体" panose="02010600040101010101" pitchFamily="2" charset="-122"/>
                <a:ea typeface="华文楷体" panose="02010600040101010101" pitchFamily="2" charset="-122"/>
              </a:rPr>
              <a:t>类图</a:t>
            </a:r>
            <a:endParaRPr lang="en-US" altLang="zh-CN" b="1" dirty="0" smtClean="0">
              <a:solidFill>
                <a:srgbClr val="FF0000"/>
              </a:solidFill>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b="1" dirty="0" smtClean="0">
                <a:latin typeface="华文楷体" panose="02010600040101010101" pitchFamily="2" charset="-122"/>
                <a:ea typeface="华文楷体" panose="02010600040101010101" pitchFamily="2" charset="-122"/>
              </a:rPr>
              <a:t>统一建模语言</a:t>
            </a:r>
            <a:r>
              <a:rPr lang="en-GB" altLang="zh-CN" b="1" dirty="0" smtClean="0">
                <a:latin typeface="华文楷体" panose="02010600040101010101" pitchFamily="2" charset="-122"/>
                <a:ea typeface="华文楷体" panose="02010600040101010101" pitchFamily="2" charset="-122"/>
              </a:rPr>
              <a:t>UML (Unified </a:t>
            </a:r>
            <a:r>
              <a:rPr lang="en-GB" altLang="zh-CN" b="1" dirty="0" err="1" smtClean="0">
                <a:latin typeface="华文楷体" panose="02010600040101010101" pitchFamily="2" charset="-122"/>
                <a:ea typeface="华文楷体" panose="02010600040101010101" pitchFamily="2" charset="-122"/>
              </a:rPr>
              <a:t>Modeling</a:t>
            </a:r>
            <a:r>
              <a:rPr lang="en-GB" altLang="zh-CN" b="1" dirty="0" smtClean="0">
                <a:latin typeface="华文楷体" panose="02010600040101010101" pitchFamily="2" charset="-122"/>
                <a:ea typeface="华文楷体" panose="02010600040101010101" pitchFamily="2" charset="-122"/>
              </a:rPr>
              <a:t> Language)</a:t>
            </a:r>
            <a:r>
              <a:rPr lang="en-GB" altLang="zh-CN"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是用于文档化软件规格说明和设计的一组表示法</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用下列术语表示一个系统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i="1" dirty="0" smtClean="0">
                <a:latin typeface="华文楷体" panose="02010600040101010101" pitchFamily="2" charset="-122"/>
                <a:ea typeface="华文楷体" panose="02010600040101010101" pitchFamily="2" charset="-122"/>
              </a:rPr>
              <a:t>对象</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类似于实体，按照具有的继承</a:t>
            </a:r>
            <a:r>
              <a:rPr lang="zh-CN" altLang="en-US" sz="2800" dirty="0" smtClean="0">
                <a:latin typeface="华文楷体" panose="02010600040101010101" pitchFamily="2" charset="-122"/>
                <a:ea typeface="华文楷体" panose="02010600040101010101" pitchFamily="2" charset="-122"/>
              </a:rPr>
              <a:t>层次的类</a:t>
            </a:r>
            <a:r>
              <a:rPr lang="zh-CN" altLang="en-GB" sz="2800" dirty="0" smtClean="0">
                <a:latin typeface="华文楷体" panose="02010600040101010101" pitchFamily="2" charset="-122"/>
                <a:ea typeface="华文楷体" panose="02010600040101010101" pitchFamily="2" charset="-122"/>
              </a:rPr>
              <a:t>进行组织</a:t>
            </a:r>
            <a:endParaRPr lang="en-GB" altLang="zh-CN" sz="28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i="1" dirty="0" smtClean="0">
                <a:latin typeface="华文楷体" panose="02010600040101010101" pitchFamily="2" charset="-122"/>
                <a:ea typeface="华文楷体" panose="02010600040101010101" pitchFamily="2" charset="-122"/>
              </a:rPr>
              <a:t>方法</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在对象的变量上执行动作</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类图是“旗舰型”的模型</a:t>
            </a:r>
            <a:endParaRPr lang="en-GB" altLang="zh-CN"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是与规格说明中的类相关的高级</a:t>
            </a:r>
            <a:r>
              <a:rPr lang="en-GB" altLang="zh-CN" sz="2800" dirty="0" smtClean="0">
                <a:latin typeface="华文楷体" panose="02010600040101010101" pitchFamily="2" charset="-122"/>
                <a:ea typeface="华文楷体" panose="02010600040101010101" pitchFamily="2" charset="-122"/>
              </a:rPr>
              <a:t>ER</a:t>
            </a:r>
            <a:r>
              <a:rPr lang="zh-CN" altLang="en-GB" sz="2800" dirty="0" smtClean="0">
                <a:latin typeface="华文楷体" panose="02010600040101010101" pitchFamily="2" charset="-122"/>
                <a:ea typeface="华文楷体" panose="02010600040101010101" pitchFamily="2" charset="-122"/>
              </a:rPr>
              <a:t>图</a:t>
            </a:r>
            <a:endParaRPr lang="en-GB" altLang="zh-CN" sz="28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类图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26</a:t>
            </a:fld>
            <a:endParaRPr lang="zh-CN" altLang="en-US"/>
          </a:p>
        </p:txBody>
      </p:sp>
    </p:spTree>
    <p:extLst>
      <p:ext uri="{BB962C8B-B14F-4D97-AF65-F5344CB8AC3E}">
        <p14:creationId xmlns:p14="http://schemas.microsoft.com/office/powerpoint/2010/main" val="376443603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7" name="Picture 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390" y="1123391"/>
            <a:ext cx="8326813" cy="588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Rectangle 1"/>
          <p:cNvSpPr>
            <a:spLocks noGrp="1" noChangeArrowheads="1"/>
          </p:cNvSpPr>
          <p:nvPr>
            <p:ph type="title" idx="4294967295"/>
          </p:nvPr>
        </p:nvSpPr>
        <p:spPr>
          <a:xfrm>
            <a:off x="1402584" y="3960071"/>
            <a:ext cx="8278813" cy="61595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GB" sz="2800" dirty="0" smtClean="0">
                <a:latin typeface="华文楷体" panose="02010600040101010101" pitchFamily="2" charset="-122"/>
                <a:ea typeface="华文楷体" panose="02010600040101010101" pitchFamily="2" charset="-122"/>
              </a:rPr>
              <a:t>图书馆问题的</a:t>
            </a:r>
            <a:r>
              <a:rPr lang="en-GB" altLang="zh-CN" sz="2800" dirty="0">
                <a:latin typeface="华文楷体" panose="02010600040101010101" pitchFamily="2" charset="-122"/>
                <a:ea typeface="华文楷体" panose="02010600040101010101" pitchFamily="2" charset="-122"/>
              </a:rPr>
              <a:t>UML </a:t>
            </a:r>
            <a:r>
              <a:rPr lang="zh-CN" altLang="en-GB" sz="2800" dirty="0">
                <a:latin typeface="华文楷体" panose="02010600040101010101" pitchFamily="2" charset="-122"/>
                <a:ea typeface="华文楷体" panose="02010600040101010101" pitchFamily="2" charset="-122"/>
              </a:rPr>
              <a:t>类图</a:t>
            </a:r>
          </a:p>
        </p:txBody>
      </p:sp>
      <p:sp>
        <p:nvSpPr>
          <p:cNvPr id="38915" name="AutoShape 41"/>
          <p:cNvSpPr>
            <a:spLocks noChangeArrowheads="1"/>
          </p:cNvSpPr>
          <p:nvPr/>
        </p:nvSpPr>
        <p:spPr bwMode="auto">
          <a:xfrm>
            <a:off x="3542537" y="612775"/>
            <a:ext cx="258702" cy="279180"/>
          </a:xfrm>
          <a:prstGeom prst="roundRect">
            <a:avLst>
              <a:gd name="adj" fmla="val 6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700"/>
              </a:spcBef>
              <a:buClr>
                <a:srgbClr val="003399"/>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
                <a:srgbClr val="000000"/>
              </a:buClr>
              <a:buFont typeface="Symbol" panose="05050102010706020507" pitchFamily="18" charset="2"/>
              <a:buNone/>
            </a:pPr>
            <a:r>
              <a:rPr lang="zh-CN" altLang="en-GB" sz="1200">
                <a:solidFill>
                  <a:schemeClr val="tx1"/>
                </a:solidFill>
                <a:latin typeface="Symbol" panose="05050102010706020507" pitchFamily="18" charset="2"/>
                <a:ea typeface="宋体" panose="02010600030101010101" pitchFamily="2" charset="-122"/>
              </a:rPr>
              <a:t></a:t>
            </a:r>
          </a:p>
        </p:txBody>
      </p:sp>
      <p:sp>
        <p:nvSpPr>
          <p:cNvPr id="38916" name="AutoShape 42"/>
          <p:cNvSpPr>
            <a:spLocks noChangeArrowheads="1"/>
          </p:cNvSpPr>
          <p:nvPr/>
        </p:nvSpPr>
        <p:spPr bwMode="auto">
          <a:xfrm>
            <a:off x="7706549" y="609600"/>
            <a:ext cx="258702" cy="279180"/>
          </a:xfrm>
          <a:prstGeom prst="roundRect">
            <a:avLst>
              <a:gd name="adj" fmla="val 6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700"/>
              </a:spcBef>
              <a:buClr>
                <a:srgbClr val="003399"/>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
                <a:srgbClr val="000000"/>
              </a:buClr>
              <a:buFont typeface="Symbol" panose="05050102010706020507" pitchFamily="18" charset="2"/>
              <a:buNone/>
            </a:pPr>
            <a:r>
              <a:rPr lang="zh-CN" altLang="en-GB" sz="1200">
                <a:solidFill>
                  <a:schemeClr val="tx1"/>
                </a:solidFill>
                <a:latin typeface="Symbol" panose="05050102010706020507" pitchFamily="18" charset="2"/>
                <a:ea typeface="宋体" panose="02010600030101010101" pitchFamily="2" charset="-122"/>
              </a:rPr>
              <a:t></a:t>
            </a:r>
          </a:p>
        </p:txBody>
      </p:sp>
      <p:sp>
        <p:nvSpPr>
          <p:cNvPr id="6"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类图例子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27</a:t>
            </a:fld>
            <a:endParaRPr lang="zh-CN" altLang="en-US"/>
          </a:p>
        </p:txBody>
      </p:sp>
    </p:spTree>
    <p:extLst>
      <p:ext uri="{BB962C8B-B14F-4D97-AF65-F5344CB8AC3E}">
        <p14:creationId xmlns:p14="http://schemas.microsoft.com/office/powerpoint/2010/main" val="207779054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body" idx="4294967295"/>
          </p:nvPr>
        </p:nvSpPr>
        <p:spPr>
          <a:xfrm>
            <a:off x="411982" y="1287027"/>
            <a:ext cx="11525459" cy="4664075"/>
          </a:xfrm>
        </p:spPr>
        <p:txBody>
          <a:bodyPr/>
          <a:lstStyle/>
          <a:p>
            <a:pPr algn="just">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属性和操作是与类相关联的，而不是与类的实例相关联的</a:t>
            </a:r>
            <a:endParaRPr lang="en-GB" altLang="zh-CN" dirty="0">
              <a:latin typeface="华文楷体" panose="02010600040101010101" pitchFamily="2" charset="-122"/>
              <a:ea typeface="华文楷体" panose="02010600040101010101" pitchFamily="2" charset="-122"/>
            </a:endParaRPr>
          </a:p>
          <a:p>
            <a:pPr algn="just">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类范围属性是用带下划线的属性表示，是被类的所有实例共享的数据值</a:t>
            </a:r>
            <a:endParaRPr lang="en-GB" altLang="zh-CN" dirty="0">
              <a:latin typeface="华文楷体" panose="02010600040101010101" pitchFamily="2" charset="-122"/>
              <a:ea typeface="华文楷体" panose="02010600040101010101" pitchFamily="2" charset="-122"/>
            </a:endParaRPr>
          </a:p>
          <a:p>
            <a:pPr algn="just">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类范围操作书写为带下划线的操作，是被抽象类执行的操作，而不是类实例执行的操作</a:t>
            </a:r>
            <a:endParaRPr lang="en-GB" altLang="zh-CN" dirty="0">
              <a:latin typeface="华文楷体" panose="02010600040101010101" pitchFamily="2" charset="-122"/>
              <a:ea typeface="华文楷体" panose="02010600040101010101" pitchFamily="2" charset="-122"/>
            </a:endParaRPr>
          </a:p>
          <a:p>
            <a:pPr algn="just">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关系，标记为两个实体之间的连线表示类的实体之间的关系</a:t>
            </a:r>
            <a:endParaRPr lang="en-US" altLang="zh-CN" dirty="0">
              <a:latin typeface="华文楷体" panose="02010600040101010101" pitchFamily="2" charset="-122"/>
              <a:ea typeface="华文楷体" panose="02010600040101010101" pitchFamily="2" charset="-122"/>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聚合关联表示涉及关联的类中对象的相互作用或事件</a:t>
            </a:r>
            <a:endParaRPr lang="en-GB" altLang="zh-CN" dirty="0">
              <a:latin typeface="华文楷体" panose="02010600040101010101" pitchFamily="2" charset="-122"/>
              <a:ea typeface="华文楷体" panose="02010600040101010101" pitchFamily="2" charset="-122"/>
            </a:endParaRP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2800" dirty="0">
                <a:latin typeface="华文楷体" panose="02010600040101010101" pitchFamily="2" charset="-122"/>
                <a:ea typeface="华文楷体" panose="02010600040101010101" pitchFamily="2" charset="-122"/>
              </a:rPr>
              <a:t>“has-a” </a:t>
            </a:r>
            <a:r>
              <a:rPr lang="zh-CN" altLang="en-GB" sz="2800" dirty="0">
                <a:latin typeface="华文楷体" panose="02010600040101010101" pitchFamily="2" charset="-122"/>
                <a:ea typeface="华文楷体" panose="02010600040101010101" pitchFamily="2" charset="-122"/>
              </a:rPr>
              <a:t>关系</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组装关联是一种特殊的聚合，其中，复合类的实例是物理上由成分类的实例组成的 </a:t>
            </a:r>
            <a:endParaRPr lang="en-GB"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类图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28</a:t>
            </a:fld>
            <a:endParaRPr lang="zh-CN" altLang="en-US"/>
          </a:p>
        </p:txBody>
      </p:sp>
    </p:spTree>
    <p:extLst>
      <p:ext uri="{BB962C8B-B14F-4D97-AF65-F5344CB8AC3E}">
        <p14:creationId xmlns:p14="http://schemas.microsoft.com/office/powerpoint/2010/main" val="74833774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body" idx="4294967295"/>
          </p:nvPr>
        </p:nvSpPr>
        <p:spPr>
          <a:xfrm>
            <a:off x="432080" y="1285945"/>
            <a:ext cx="11244105" cy="4803775"/>
          </a:xfrm>
        </p:spPr>
        <p:txBody>
          <a:bodyPr/>
          <a:lstStyle/>
          <a:p>
            <a:pPr marL="0" indent="0">
              <a:lnSpc>
                <a:spcPct val="110000"/>
              </a:lnSpc>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事件跟踪关注的是“</a:t>
            </a:r>
            <a:r>
              <a:rPr lang="zh-CN" altLang="en-US" sz="3200" b="1" dirty="0" smtClean="0">
                <a:solidFill>
                  <a:srgbClr val="FF0000"/>
                </a:solidFill>
                <a:latin typeface="华文楷体" panose="02010600040101010101" pitchFamily="2" charset="-122"/>
                <a:ea typeface="华文楷体" panose="02010600040101010101" pitchFamily="2" charset="-122"/>
              </a:rPr>
              <a:t>行为</a:t>
            </a:r>
            <a:r>
              <a:rPr lang="zh-CN" altLang="en-US"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关于现实世界实体之间交换的时间序列的图形描述</a:t>
            </a:r>
            <a:endParaRPr lang="en-GB" altLang="zh-CN" sz="32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i="1" dirty="0" smtClean="0">
                <a:latin typeface="华文楷体" panose="02010600040101010101" pitchFamily="2" charset="-122"/>
                <a:ea typeface="华文楷体" panose="02010600040101010101" pitchFamily="2" charset="-122"/>
              </a:rPr>
              <a:t>垂直线</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不同实体的时间线，其名字出现在线的顶部</a:t>
            </a:r>
            <a:endParaRPr lang="en-GB" altLang="zh-CN" sz="28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i="1" dirty="0" smtClean="0">
                <a:latin typeface="华文楷体" panose="02010600040101010101" pitchFamily="2" charset="-122"/>
                <a:ea typeface="华文楷体" panose="02010600040101010101" pitchFamily="2" charset="-122"/>
              </a:rPr>
              <a:t>水平线</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两个实体之间的一个事件或交互</a:t>
            </a:r>
            <a:endParaRPr lang="en-GB" altLang="zh-CN" sz="28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时间按从顶到下跟踪进展</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每一个图描述一个跟踪，表示只是若干个可能行为中的一个</a:t>
            </a:r>
            <a:endParaRPr lang="en-GB" altLang="zh-CN" sz="3200"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事件跟踪语义相对简单，易于理解</a:t>
            </a:r>
            <a:r>
              <a:rPr lang="zh-CN" altLang="en-US" sz="3200" dirty="0" smtClean="0">
                <a:latin typeface="华文楷体" panose="02010600040101010101" pitchFamily="2" charset="-122"/>
                <a:ea typeface="华文楷体" panose="02010600040101010101" pitchFamily="2" charset="-122"/>
              </a:rPr>
              <a:t>。</a:t>
            </a:r>
            <a:endParaRPr lang="en-GB" altLang="zh-CN" sz="32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需求建模：事件跟踪</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29</a:t>
            </a:fld>
            <a:endParaRPr lang="zh-CN" altLang="en-US"/>
          </a:p>
        </p:txBody>
      </p:sp>
    </p:spTree>
    <p:extLst>
      <p:ext uri="{BB962C8B-B14F-4D97-AF65-F5344CB8AC3E}">
        <p14:creationId xmlns:p14="http://schemas.microsoft.com/office/powerpoint/2010/main" val="128757898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需求分析概述</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a:t>
            </a:fld>
            <a:endParaRPr lang="zh-CN"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body" idx="4294967295"/>
          </p:nvPr>
        </p:nvSpPr>
        <p:spPr>
          <a:xfrm>
            <a:off x="283030" y="1136302"/>
            <a:ext cx="8215313" cy="4664075"/>
          </a:xfrm>
        </p:spPr>
        <p:txBody>
          <a:bodyPr/>
          <a:lstStyle/>
          <a:p>
            <a:pPr>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图形表示十字转门问题中的事件跟踪</a:t>
            </a:r>
          </a:p>
          <a:p>
            <a:pPr lvl="1">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左边的跟踪表示典型行为</a:t>
            </a:r>
          </a:p>
          <a:p>
            <a:pPr lvl="1">
              <a:lnSpc>
                <a:spcPct val="11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右边的跟踪表示异常行为</a:t>
            </a:r>
          </a:p>
        </p:txBody>
      </p:sp>
      <p:pic>
        <p:nvPicPr>
          <p:cNvPr id="47108"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719" y="2657339"/>
            <a:ext cx="7875396" cy="420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需求建模：事件跟踪</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30</a:t>
            </a:fld>
            <a:endParaRPr lang="zh-CN" altLang="en-US"/>
          </a:p>
        </p:txBody>
      </p:sp>
    </p:spTree>
    <p:extLst>
      <p:ext uri="{BB962C8B-B14F-4D97-AF65-F5344CB8AC3E}">
        <p14:creationId xmlns:p14="http://schemas.microsoft.com/office/powerpoint/2010/main" val="271687141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body" idx="4294967295"/>
          </p:nvPr>
        </p:nvSpPr>
        <p:spPr>
          <a:xfrm>
            <a:off x="411983" y="1306287"/>
            <a:ext cx="10691446" cy="4805590"/>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扩充的事件跟踪表示法，具有创建和撤销实体、指定动作和计时器、以及组合事件踪迹的能力</a:t>
            </a:r>
            <a:endParaRPr lang="en-GB" altLang="zh-CN" sz="32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竖线表示参与的实体</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一个消息描述为从发送实体到接收实体的箭头</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动作表示为位于实体执行线上的带标记的矩形</a:t>
            </a:r>
            <a:r>
              <a:rPr lang="en-GB" altLang="zh-CN" sz="2800" dirty="0" smtClean="0">
                <a:latin typeface="华文楷体" panose="02010600040101010101" pitchFamily="2" charset="-122"/>
                <a:ea typeface="华文楷体" panose="02010600040101010101" pitchFamily="2" charset="-122"/>
              </a:rPr>
              <a:t>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条件是一个实体演化的重要状态，用有标记的六边形表示</a:t>
            </a:r>
            <a:endParaRPr lang="en-GB" altLang="zh-CN" sz="28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需求建模：消息时序图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31</a:t>
            </a:fld>
            <a:endParaRPr lang="zh-CN" altLang="en-US"/>
          </a:p>
        </p:txBody>
      </p:sp>
    </p:spTree>
    <p:extLst>
      <p:ext uri="{BB962C8B-B14F-4D97-AF65-F5344CB8AC3E}">
        <p14:creationId xmlns:p14="http://schemas.microsoft.com/office/powerpoint/2010/main" val="3886535241"/>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body" idx="4294967295"/>
          </p:nvPr>
        </p:nvSpPr>
        <p:spPr>
          <a:xfrm>
            <a:off x="1544148" y="1090393"/>
            <a:ext cx="8215313" cy="4664075"/>
          </a:xfrm>
        </p:spPr>
        <p:txBody>
          <a:bodyPr/>
          <a:lstStyle/>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图</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书</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借</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出</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事</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务</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的</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消</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息</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时</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序</a:t>
            </a:r>
            <a:endParaRPr lang="en-US" altLang="zh-CN" sz="2400" dirty="0" smtClean="0">
              <a:latin typeface="华文楷体" panose="02010600040101010101" pitchFamily="2" charset="-122"/>
              <a:ea typeface="华文楷体" panose="0201060004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400" dirty="0" smtClean="0">
                <a:latin typeface="华文楷体" panose="02010600040101010101" pitchFamily="2" charset="-122"/>
                <a:ea typeface="华文楷体" panose="02010600040101010101" pitchFamily="2" charset="-122"/>
              </a:rPr>
              <a:t>图</a:t>
            </a:r>
            <a:endParaRPr lang="zh-CN" altLang="en-GB" sz="2400" dirty="0">
              <a:latin typeface="华文楷体" panose="02010600040101010101" pitchFamily="2" charset="-122"/>
              <a:ea typeface="华文楷体" panose="02010600040101010101" pitchFamily="2" charset="-122"/>
            </a:endParaRPr>
          </a:p>
        </p:txBody>
      </p:sp>
      <p:pic>
        <p:nvPicPr>
          <p:cNvPr id="51204"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8981" y="952579"/>
            <a:ext cx="8194012" cy="591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需求建模：消息时序图例子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32</a:t>
            </a:fld>
            <a:endParaRPr lang="zh-CN" altLang="en-US"/>
          </a:p>
        </p:txBody>
      </p:sp>
    </p:spTree>
    <p:extLst>
      <p:ext uri="{BB962C8B-B14F-4D97-AF65-F5344CB8AC3E}">
        <p14:creationId xmlns:p14="http://schemas.microsoft.com/office/powerpoint/2010/main" val="296360674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body" idx="4294967295"/>
          </p:nvPr>
        </p:nvSpPr>
        <p:spPr>
          <a:xfrm>
            <a:off x="442127" y="1226738"/>
            <a:ext cx="11414927" cy="4664075"/>
          </a:xfrm>
        </p:spPr>
        <p:txBody>
          <a:bodyPr/>
          <a:lstStyle/>
          <a:p>
            <a:pPr marL="0" indent="0">
              <a:lnSpc>
                <a:spcPct val="110000"/>
              </a:lnSpc>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latin typeface="华文楷体" panose="02010600040101010101" pitchFamily="2" charset="-122"/>
                <a:ea typeface="华文楷体" panose="02010600040101010101" pitchFamily="2" charset="-122"/>
              </a:rPr>
              <a:t>状态机：</a:t>
            </a:r>
            <a:endParaRPr lang="en-US" altLang="zh-CN" sz="3200"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是一种图形描述，描述了系统与其环境之间的所有对话</a:t>
            </a:r>
            <a:endParaRPr lang="en-GB" altLang="zh-CN" sz="32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点</a:t>
            </a:r>
            <a:r>
              <a:rPr lang="en-GB" altLang="zh-CN" sz="2800" dirty="0" smtClean="0">
                <a:latin typeface="华文楷体" panose="02010600040101010101" pitchFamily="2" charset="-122"/>
                <a:ea typeface="华文楷体" panose="02010600040101010101" pitchFamily="2" charset="-122"/>
              </a:rPr>
              <a:t>(</a:t>
            </a:r>
            <a:r>
              <a:rPr lang="zh-CN" altLang="en-GB" sz="2800" i="1" dirty="0" smtClean="0">
                <a:latin typeface="华文楷体" panose="02010600040101010101" pitchFamily="2" charset="-122"/>
                <a:ea typeface="华文楷体" panose="02010600040101010101" pitchFamily="2" charset="-122"/>
              </a:rPr>
              <a:t>状态</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表示存在于事件发生之间的一个稳定的条件集合</a:t>
            </a:r>
            <a:endParaRPr lang="en-GB" altLang="zh-CN" sz="28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边</a:t>
            </a:r>
            <a:r>
              <a:rPr lang="en-GB" altLang="zh-CN" sz="2800" dirty="0" smtClean="0">
                <a:latin typeface="华文楷体" panose="02010600040101010101" pitchFamily="2" charset="-122"/>
                <a:ea typeface="华文楷体" panose="02010600040101010101" pitchFamily="2" charset="-122"/>
              </a:rPr>
              <a:t>(</a:t>
            </a:r>
            <a:r>
              <a:rPr lang="zh-CN" altLang="en-GB" sz="2800" i="1" dirty="0" smtClean="0">
                <a:latin typeface="华文楷体" panose="02010600040101010101" pitchFamily="2" charset="-122"/>
                <a:ea typeface="华文楷体" panose="02010600040101010101" pitchFamily="2" charset="-122"/>
              </a:rPr>
              <a:t>转移</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表示由于一个事件的发生而产生的行为或条件的变化</a:t>
            </a:r>
            <a:endParaRPr lang="en-GB" altLang="zh-CN" sz="2800"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在表示动态行为方面，以及在描述在响应已经发生的历史事件时行为将如何变化方面很有用</a:t>
            </a:r>
            <a:r>
              <a:rPr lang="en-GB" altLang="zh-CN" sz="3200" dirty="0" smtClean="0">
                <a:latin typeface="华文楷体" panose="02010600040101010101" pitchFamily="2" charset="-122"/>
                <a:ea typeface="华文楷体" panose="02010600040101010101" pitchFamily="2" charset="-122"/>
              </a:rPr>
              <a:t> </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需求建模：状态机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33</a:t>
            </a:fld>
            <a:endParaRPr lang="zh-CN" altLang="en-US"/>
          </a:p>
        </p:txBody>
      </p:sp>
    </p:spTree>
    <p:extLst>
      <p:ext uri="{BB962C8B-B14F-4D97-AF65-F5344CB8AC3E}">
        <p14:creationId xmlns:p14="http://schemas.microsoft.com/office/powerpoint/2010/main" val="2677920310"/>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需求建模：状态机例子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66" y="1137351"/>
            <a:ext cx="5406559" cy="3891345"/>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8774" y="1137351"/>
            <a:ext cx="6883226" cy="3684810"/>
          </a:xfrm>
          <a:prstGeom prst="rect">
            <a:avLst/>
          </a:prstGeom>
        </p:spPr>
      </p:pic>
      <p:sp>
        <p:nvSpPr>
          <p:cNvPr id="4" name="矩形 3"/>
          <p:cNvSpPr/>
          <p:nvPr/>
        </p:nvSpPr>
        <p:spPr>
          <a:xfrm>
            <a:off x="281354" y="5119769"/>
            <a:ext cx="11759921" cy="1591205"/>
          </a:xfrm>
          <a:prstGeom prst="rect">
            <a:avLst/>
          </a:prstGeom>
        </p:spPr>
        <p:txBody>
          <a:bodyPr wrap="square">
            <a:spAutoFit/>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b="1" dirty="0">
                <a:latin typeface="华文楷体" panose="02010600040101010101" pitchFamily="2" charset="-122"/>
                <a:ea typeface="华文楷体" panose="02010600040101010101" pitchFamily="2" charset="-122"/>
              </a:rPr>
              <a:t>路径</a:t>
            </a:r>
            <a:r>
              <a:rPr lang="en-GB" altLang="zh-CN" sz="2800" dirty="0">
                <a:latin typeface="华文楷体" panose="02010600040101010101" pitchFamily="2" charset="-122"/>
                <a:ea typeface="华文楷体" panose="02010600040101010101" pitchFamily="2" charset="-122"/>
              </a:rPr>
              <a:t>: </a:t>
            </a:r>
            <a:r>
              <a:rPr lang="zh-CN" altLang="en-GB" sz="2800" dirty="0">
                <a:latin typeface="华文楷体" panose="02010600040101010101" pitchFamily="2" charset="-122"/>
                <a:ea typeface="华文楷体" panose="02010600040101010101" pitchFamily="2" charset="-122"/>
              </a:rPr>
              <a:t>起始于状态机的初始状态，沿着从状态到状态的转移</a:t>
            </a:r>
            <a:r>
              <a:rPr lang="en-GB" altLang="zh-CN" sz="2800" dirty="0">
                <a:latin typeface="华文楷体" panose="02010600040101010101" pitchFamily="2" charset="-122"/>
                <a:ea typeface="华文楷体" panose="02010600040101010101" pitchFamily="2" charset="-122"/>
              </a:rPr>
              <a:t> , </a:t>
            </a:r>
            <a:r>
              <a:rPr lang="zh-CN" altLang="en-GB" sz="2800" dirty="0">
                <a:latin typeface="华文楷体" panose="02010600040101010101" pitchFamily="2" charset="-122"/>
                <a:ea typeface="华文楷体" panose="02010600040101010101" pitchFamily="2" charset="-122"/>
              </a:rPr>
              <a:t>表示了环境中的一条可观察事件的跟踪</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b="1" dirty="0">
                <a:latin typeface="华文楷体" panose="02010600040101010101" pitchFamily="2" charset="-122"/>
                <a:ea typeface="华文楷体" panose="02010600040101010101" pitchFamily="2" charset="-122"/>
              </a:rPr>
              <a:t>确定的状态机</a:t>
            </a:r>
            <a:r>
              <a:rPr lang="en-GB" altLang="zh-CN" sz="2800" b="1" dirty="0">
                <a:latin typeface="华文楷体" panose="02010600040101010101" pitchFamily="2" charset="-122"/>
                <a:ea typeface="华文楷体" panose="02010600040101010101" pitchFamily="2" charset="-122"/>
              </a:rPr>
              <a:t>: </a:t>
            </a:r>
            <a:r>
              <a:rPr lang="zh-CN" altLang="en-GB" sz="2800" dirty="0">
                <a:latin typeface="华文楷体" panose="02010600040101010101" pitchFamily="2" charset="-122"/>
                <a:ea typeface="华文楷体" panose="02010600040101010101" pitchFamily="2" charset="-122"/>
              </a:rPr>
              <a:t>对每一个状态和事件都有一个唯一的响应</a:t>
            </a:r>
          </a:p>
        </p:txBody>
      </p:sp>
      <p:sp>
        <p:nvSpPr>
          <p:cNvPr id="6" name="灯片编号占位符 5"/>
          <p:cNvSpPr>
            <a:spLocks noGrp="1"/>
          </p:cNvSpPr>
          <p:nvPr>
            <p:ph type="sldNum" sz="quarter" idx="12"/>
          </p:nvPr>
        </p:nvSpPr>
        <p:spPr/>
        <p:txBody>
          <a:bodyPr/>
          <a:lstStyle/>
          <a:p>
            <a:fld id="{9E937721-40F8-4224-8B5F-1E88C539C186}" type="slidenum">
              <a:rPr lang="zh-CN" altLang="en-US" smtClean="0"/>
              <a:t>34</a:t>
            </a:fld>
            <a:endParaRPr lang="zh-CN" altLang="en-US"/>
          </a:p>
        </p:txBody>
      </p:sp>
    </p:spTree>
    <p:extLst>
      <p:ext uri="{BB962C8B-B14F-4D97-AF65-F5344CB8AC3E}">
        <p14:creationId xmlns:p14="http://schemas.microsoft.com/office/powerpoint/2010/main" val="1083850476"/>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772" y="959764"/>
            <a:ext cx="6305550" cy="5553075"/>
          </a:xfrm>
          <a:prstGeom prst="rect">
            <a:avLst/>
          </a:prstGeom>
        </p:spPr>
      </p:pic>
      <p:sp>
        <p:nvSpPr>
          <p:cNvPr id="59395" name="Rectangle 2"/>
          <p:cNvSpPr>
            <a:spLocks noGrp="1" noChangeArrowheads="1"/>
          </p:cNvSpPr>
          <p:nvPr>
            <p:ph type="body" idx="4294967295"/>
          </p:nvPr>
        </p:nvSpPr>
        <p:spPr>
          <a:xfrm>
            <a:off x="138794" y="1216689"/>
            <a:ext cx="6119445" cy="4664075"/>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华文楷体" panose="02010600040101010101" pitchFamily="2" charset="-122"/>
                <a:ea typeface="华文楷体" panose="02010600040101010101" pitchFamily="2" charset="-122"/>
              </a:rPr>
              <a:t>UML</a:t>
            </a:r>
            <a:r>
              <a:rPr lang="zh-CN" altLang="en-GB" dirty="0" smtClean="0">
                <a:latin typeface="华文楷体" panose="02010600040101010101" pitchFamily="2" charset="-122"/>
                <a:ea typeface="华文楷体" panose="02010600040101010101" pitchFamily="2" charset="-122"/>
              </a:rPr>
              <a:t>状态图描述一个</a:t>
            </a:r>
            <a:r>
              <a:rPr lang="en-GB" altLang="zh-CN" dirty="0" smtClean="0">
                <a:latin typeface="华文楷体" panose="02010600040101010101" pitchFamily="2" charset="-122"/>
                <a:ea typeface="华文楷体" panose="02010600040101010101" pitchFamily="2" charset="-122"/>
              </a:rPr>
              <a:t>UML</a:t>
            </a:r>
            <a:r>
              <a:rPr lang="zh-CN" altLang="en-GB" dirty="0" smtClean="0">
                <a:latin typeface="华文楷体" panose="02010600040101010101" pitchFamily="2" charset="-122"/>
                <a:ea typeface="华文楷体" panose="02010600040101010101" pitchFamily="2" charset="-122"/>
              </a:rPr>
              <a:t>类中对象的动态行为</a:t>
            </a:r>
            <a:r>
              <a:rPr lang="en-GB" altLang="zh-CN" dirty="0" smtClean="0">
                <a:latin typeface="华文楷体" panose="02010600040101010101" pitchFamily="2" charset="-122"/>
                <a:ea typeface="华文楷体" panose="02010600040101010101" pitchFamily="2" charset="-122"/>
              </a:rPr>
              <a:t>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华文楷体" panose="02010600040101010101" pitchFamily="2" charset="-122"/>
                <a:ea typeface="华文楷体" panose="02010600040101010101" pitchFamily="2" charset="-122"/>
              </a:rPr>
              <a:t>UML </a:t>
            </a:r>
            <a:r>
              <a:rPr lang="zh-CN" altLang="en-GB" dirty="0" smtClean="0">
                <a:latin typeface="华文楷体" panose="02010600040101010101" pitchFamily="2" charset="-122"/>
                <a:ea typeface="华文楷体" panose="02010600040101010101" pitchFamily="2" charset="-122"/>
              </a:rPr>
              <a:t>类图没有说明实体是如何运转的，行为是如何变化的</a:t>
            </a:r>
            <a:r>
              <a:rPr lang="en-GB" altLang="zh-CN" dirty="0" smtClean="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华文楷体" panose="02010600040101010101" pitchFamily="2" charset="-122"/>
                <a:ea typeface="华文楷体" panose="02010600040101010101" pitchFamily="2" charset="-122"/>
              </a:rPr>
              <a:t> UML </a:t>
            </a:r>
            <a:r>
              <a:rPr lang="zh-CN" altLang="en-GB" dirty="0" smtClean="0">
                <a:latin typeface="华文楷体" panose="02010600040101010101" pitchFamily="2" charset="-122"/>
                <a:ea typeface="华文楷体" panose="02010600040101010101" pitchFamily="2" charset="-122"/>
              </a:rPr>
              <a:t>模型是一组并发执行的状态图</a:t>
            </a:r>
            <a:r>
              <a:rPr lang="en-GB" altLang="zh-CN" dirty="0" smtClean="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华文楷体" panose="02010600040101010101" pitchFamily="2" charset="-122"/>
                <a:ea typeface="华文楷体" panose="02010600040101010101" pitchFamily="2" charset="-122"/>
              </a:rPr>
              <a:t>UML </a:t>
            </a:r>
            <a:r>
              <a:rPr lang="zh-CN" altLang="en-GB" dirty="0" smtClean="0">
                <a:latin typeface="华文楷体" panose="02010600040101010101" pitchFamily="2" charset="-122"/>
                <a:ea typeface="华文楷体" panose="02010600040101010101" pitchFamily="2" charset="-122"/>
              </a:rPr>
              <a:t>状态图含有丰富的语法，包括状态层次、并发性、状态机间通信 </a:t>
            </a:r>
            <a:r>
              <a:rPr lang="en-GB" altLang="zh-CN" dirty="0" smtClean="0">
                <a:latin typeface="华文楷体" panose="02010600040101010101" pitchFamily="2" charset="-122"/>
                <a:ea typeface="华文楷体" panose="02010600040101010101" pitchFamily="2" charset="-122"/>
              </a:rPr>
              <a:t>  </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中的状态图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E937721-40F8-4224-8B5F-1E88C539C186}" type="slidenum">
              <a:rPr lang="zh-CN" altLang="en-US" smtClean="0"/>
              <a:t>35</a:t>
            </a:fld>
            <a:endParaRPr lang="zh-CN" altLang="en-US"/>
          </a:p>
        </p:txBody>
      </p:sp>
    </p:spTree>
    <p:extLst>
      <p:ext uri="{BB962C8B-B14F-4D97-AF65-F5344CB8AC3E}">
        <p14:creationId xmlns:p14="http://schemas.microsoft.com/office/powerpoint/2010/main" val="1406274906"/>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body" idx="4294967295"/>
          </p:nvPr>
        </p:nvSpPr>
        <p:spPr>
          <a:xfrm>
            <a:off x="432079" y="1286189"/>
            <a:ext cx="11485266" cy="4892361"/>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dirty="0" smtClean="0">
                <a:latin typeface="华文楷体" panose="02010600040101010101" pitchFamily="2" charset="-122"/>
                <a:ea typeface="华文楷体" panose="02010600040101010101" pitchFamily="2" charset="-122"/>
              </a:rPr>
              <a:t>ER </a:t>
            </a:r>
            <a:r>
              <a:rPr lang="zh-CN" altLang="en-GB" dirty="0" smtClean="0">
                <a:latin typeface="华文楷体" panose="02010600040101010101" pitchFamily="2" charset="-122"/>
                <a:ea typeface="华文楷体" panose="02010600040101010101" pitchFamily="2" charset="-122"/>
              </a:rPr>
              <a:t>图，事件跟踪和状态机描述的仅仅是转移为一组更低层的行为</a:t>
            </a:r>
            <a:r>
              <a:rPr lang="en-GB" altLang="zh-CN" dirty="0" smtClean="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数据流图 </a:t>
            </a:r>
            <a:r>
              <a:rPr lang="en-GB" altLang="zh-CN" dirty="0" smtClean="0">
                <a:latin typeface="华文楷体" panose="02010600040101010101" pitchFamily="2" charset="-122"/>
                <a:ea typeface="华文楷体" panose="02010600040101010101" pitchFamily="2" charset="-122"/>
              </a:rPr>
              <a:t>(DFD) </a:t>
            </a:r>
            <a:r>
              <a:rPr lang="zh-CN" altLang="en-GB" dirty="0" smtClean="0">
                <a:latin typeface="华文楷体" panose="02010600040101010101" pitchFamily="2" charset="-122"/>
                <a:ea typeface="华文楷体" panose="02010600040101010101" pitchFamily="2" charset="-122"/>
              </a:rPr>
              <a:t>建模功能以及从一个功能到另一个功能数据流</a:t>
            </a:r>
            <a:r>
              <a:rPr lang="en-GB" altLang="zh-CN" dirty="0" smtClean="0">
                <a:latin typeface="华文楷体" panose="02010600040101010101" pitchFamily="2" charset="-122"/>
                <a:ea typeface="华文楷体" panose="02010600040101010101" pitchFamily="2" charset="-122"/>
              </a:rPr>
              <a:t>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一个泡泡表示</a:t>
            </a:r>
            <a:r>
              <a:rPr lang="zh-CN" altLang="en-US"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一个 </a:t>
            </a:r>
            <a:r>
              <a:rPr lang="zh-CN" altLang="en-GB" i="1" dirty="0" smtClean="0">
                <a:latin typeface="华文楷体" panose="02010600040101010101" pitchFamily="2" charset="-122"/>
                <a:ea typeface="华文楷体" panose="02010600040101010101" pitchFamily="2" charset="-122"/>
              </a:rPr>
              <a:t>加工</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箭头表示</a:t>
            </a:r>
            <a:r>
              <a:rPr lang="zh-CN" altLang="en-US"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 </a:t>
            </a:r>
            <a:r>
              <a:rPr lang="zh-CN" altLang="en-GB" i="1" dirty="0" smtClean="0">
                <a:latin typeface="华文楷体" panose="02010600040101010101" pitchFamily="2" charset="-122"/>
                <a:ea typeface="华文楷体" panose="02010600040101010101" pitchFamily="2" charset="-122"/>
              </a:rPr>
              <a:t>数据流</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平行线：</a:t>
            </a:r>
            <a:r>
              <a:rPr lang="zh-CN" altLang="en-GB" dirty="0" smtClean="0">
                <a:latin typeface="华文楷体" panose="02010600040101010101" pitchFamily="2" charset="-122"/>
                <a:ea typeface="华文楷体" panose="02010600040101010101" pitchFamily="2" charset="-122"/>
              </a:rPr>
              <a:t>数据存储</a:t>
            </a:r>
            <a:r>
              <a:rPr lang="en-GB" altLang="zh-CN"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正式的库或信息库</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矩形</a:t>
            </a:r>
            <a:r>
              <a:rPr lang="zh-CN" altLang="en-US"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表示参与者</a:t>
            </a:r>
            <a:r>
              <a:rPr lang="en-GB" altLang="zh-CN" dirty="0" smtClean="0">
                <a:latin typeface="华文楷体" panose="02010600040101010101" pitchFamily="2" charset="-122"/>
                <a:ea typeface="华文楷体" panose="02010600040101010101" pitchFamily="2" charset="-122"/>
              </a:rPr>
              <a:t>: </a:t>
            </a:r>
            <a:r>
              <a:rPr lang="zh-CN" altLang="en-GB" dirty="0" smtClean="0">
                <a:latin typeface="华文楷体" panose="02010600040101010101" pitchFamily="2" charset="-122"/>
                <a:ea typeface="华文楷体" panose="02010600040101010101" pitchFamily="2" charset="-122"/>
              </a:rPr>
              <a:t>提供输入数据或接受输出的实体 </a:t>
            </a:r>
            <a:endParaRPr lang="en-US" altLang="zh-CN" dirty="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a:latin typeface="华文楷体" panose="02010600040101010101" pitchFamily="2" charset="-122"/>
                <a:ea typeface="华文楷体" panose="02010600040101010101" pitchFamily="2" charset="-122"/>
              </a:rPr>
              <a:t>数据流图</a:t>
            </a:r>
            <a:r>
              <a:rPr lang="en-US" altLang="zh-CN" dirty="0">
                <a:latin typeface="华文楷体" panose="02010600040101010101" pitchFamily="2" charset="-122"/>
                <a:ea typeface="华文楷体" panose="02010600040101010101" pitchFamily="2" charset="-122"/>
              </a:rPr>
              <a:t>DFD</a:t>
            </a:r>
            <a:r>
              <a:rPr lang="zh-CN" altLang="en-US" dirty="0">
                <a:latin typeface="华文楷体" panose="02010600040101010101" pitchFamily="2" charset="-122"/>
                <a:ea typeface="华文楷体" panose="02010600040101010101" pitchFamily="2" charset="-122"/>
              </a:rPr>
              <a:t>是描述系统中数据流程的一种图形工具，它标志了一个系统的逻辑输入和逻辑输出，以及把逻辑输入转换逻辑输出所需的加工处理。</a:t>
            </a:r>
            <a:endParaRPr lang="en-US"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需求建模：数据流图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36</a:t>
            </a:fld>
            <a:endParaRPr lang="zh-CN" altLang="en-US"/>
          </a:p>
        </p:txBody>
      </p:sp>
    </p:spTree>
    <p:extLst>
      <p:ext uri="{BB962C8B-B14F-4D97-AF65-F5344CB8AC3E}">
        <p14:creationId xmlns:p14="http://schemas.microsoft.com/office/powerpoint/2010/main" val="162301636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848" y="5807212"/>
            <a:ext cx="11552255" cy="904863"/>
          </a:xfrm>
          <a:prstGeom prst="rect">
            <a:avLst/>
          </a:prstGeom>
        </p:spPr>
        <p:txBody>
          <a:bodyPr wrap="square">
            <a:spAutoFit/>
          </a:bodyPr>
          <a:lstStyle/>
          <a:p>
            <a:pPr>
              <a:lnSpc>
                <a:spcPct val="110000"/>
              </a:lnSpc>
            </a:pPr>
            <a:r>
              <a:rPr lang="zh-CN" altLang="en-US" sz="2400" dirty="0">
                <a:solidFill>
                  <a:srgbClr val="333333"/>
                </a:solidFill>
                <a:latin typeface="华文楷体" panose="02010600040101010101" pitchFamily="2" charset="-122"/>
                <a:ea typeface="华文楷体" panose="02010600040101010101" pitchFamily="2" charset="-122"/>
              </a:rPr>
              <a:t>数据流图不是传统的</a:t>
            </a:r>
            <a:r>
              <a:rPr lang="zh-CN" altLang="en-US" sz="2400" dirty="0" smtClean="0">
                <a:solidFill>
                  <a:srgbClr val="FF0000"/>
                </a:solidFill>
                <a:latin typeface="华文楷体" panose="02010600040101010101" pitchFamily="2" charset="-122"/>
                <a:ea typeface="华文楷体" panose="02010600040101010101" pitchFamily="2" charset="-122"/>
              </a:rPr>
              <a:t>流程图或序列图</a:t>
            </a:r>
            <a:r>
              <a:rPr lang="zh-CN" altLang="en-US" sz="2400" dirty="0" smtClean="0">
                <a:solidFill>
                  <a:srgbClr val="333333"/>
                </a:solidFill>
                <a:latin typeface="华文楷体" panose="02010600040101010101" pitchFamily="2" charset="-122"/>
                <a:ea typeface="华文楷体" panose="02010600040101010101" pitchFamily="2" charset="-122"/>
              </a:rPr>
              <a:t>，</a:t>
            </a:r>
            <a:r>
              <a:rPr lang="zh-CN" altLang="en-US" sz="2400" dirty="0">
                <a:solidFill>
                  <a:srgbClr val="136EC2"/>
                </a:solidFill>
                <a:latin typeface="华文楷体" panose="02010600040101010101" pitchFamily="2" charset="-122"/>
                <a:ea typeface="华文楷体" panose="02010600040101010101" pitchFamily="2" charset="-122"/>
              </a:rPr>
              <a:t>数据流</a:t>
            </a:r>
            <a:r>
              <a:rPr lang="zh-CN" altLang="en-US" sz="2400" dirty="0">
                <a:solidFill>
                  <a:srgbClr val="333333"/>
                </a:solidFill>
                <a:latin typeface="华文楷体" panose="02010600040101010101" pitchFamily="2" charset="-122"/>
                <a:ea typeface="华文楷体" panose="02010600040101010101" pitchFamily="2" charset="-122"/>
              </a:rPr>
              <a:t>也不是控制流。数据流图是从数据的角度来描述一个系统，</a:t>
            </a:r>
            <a:r>
              <a:rPr lang="zh-CN" altLang="en-US" sz="2400" dirty="0" smtClean="0">
                <a:solidFill>
                  <a:srgbClr val="333333"/>
                </a:solidFill>
                <a:latin typeface="华文楷体" panose="02010600040101010101" pitchFamily="2" charset="-122"/>
                <a:ea typeface="华文楷体" panose="02010600040101010101" pitchFamily="2" charset="-122"/>
              </a:rPr>
              <a:t>而流程图是</a:t>
            </a:r>
            <a:r>
              <a:rPr lang="zh-CN" altLang="en-US" sz="2400" dirty="0">
                <a:solidFill>
                  <a:srgbClr val="333333"/>
                </a:solidFill>
                <a:latin typeface="华文楷体" panose="02010600040101010101" pitchFamily="2" charset="-122"/>
                <a:ea typeface="华文楷体" panose="02010600040101010101" pitchFamily="2" charset="-122"/>
              </a:rPr>
              <a:t>从对数据进行加工的</a:t>
            </a:r>
            <a:r>
              <a:rPr lang="zh-CN" altLang="en-US" sz="2400" dirty="0" smtClean="0">
                <a:solidFill>
                  <a:srgbClr val="333333"/>
                </a:solidFill>
                <a:latin typeface="华文楷体" panose="02010600040101010101" pitchFamily="2" charset="-122"/>
                <a:ea typeface="华文楷体" panose="02010600040101010101" pitchFamily="2" charset="-122"/>
              </a:rPr>
              <a:t>工作人员角度描述系统的行为。</a:t>
            </a:r>
            <a:endParaRPr lang="zh-CN" altLang="en-US" sz="2400" dirty="0">
              <a:latin typeface="华文楷体" panose="02010600040101010101" pitchFamily="2" charset="-122"/>
              <a:ea typeface="华文楷体" panose="02010600040101010101" pitchFamily="2" charset="-122"/>
            </a:endParaRPr>
          </a:p>
        </p:txBody>
      </p:sp>
      <p:sp>
        <p:nvSpPr>
          <p:cNvPr id="6"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需求建模：数据流图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750403" y="960570"/>
            <a:ext cx="8458722" cy="4716013"/>
          </a:xfrm>
          <a:prstGeom prst="rect">
            <a:avLst/>
          </a:prstGeom>
        </p:spPr>
      </p:pic>
      <p:sp>
        <p:nvSpPr>
          <p:cNvPr id="3" name="灯片编号占位符 2"/>
          <p:cNvSpPr>
            <a:spLocks noGrp="1"/>
          </p:cNvSpPr>
          <p:nvPr>
            <p:ph type="sldNum" sz="quarter" idx="12"/>
          </p:nvPr>
        </p:nvSpPr>
        <p:spPr/>
        <p:txBody>
          <a:bodyPr/>
          <a:lstStyle/>
          <a:p>
            <a:fld id="{9E937721-40F8-4224-8B5F-1E88C539C186}" type="slidenum">
              <a:rPr lang="zh-CN" altLang="en-US" smtClean="0"/>
              <a:t>37</a:t>
            </a:fld>
            <a:endParaRPr lang="zh-CN" altLang="en-US"/>
          </a:p>
        </p:txBody>
      </p:sp>
    </p:spTree>
    <p:extLst>
      <p:ext uri="{BB962C8B-B14F-4D97-AF65-F5344CB8AC3E}">
        <p14:creationId xmlns:p14="http://schemas.microsoft.com/office/powerpoint/2010/main" val="2186912988"/>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body" idx="4294967295"/>
          </p:nvPr>
        </p:nvSpPr>
        <p:spPr>
          <a:xfrm>
            <a:off x="341644" y="1287027"/>
            <a:ext cx="11535508" cy="4664075"/>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优点</a:t>
            </a:r>
            <a:r>
              <a:rPr lang="en-GB" altLang="zh-CN" sz="3200" dirty="0" smtClean="0">
                <a:latin typeface="华文楷体" panose="02010600040101010101" pitchFamily="2" charset="-122"/>
                <a:ea typeface="华文楷体" panose="02010600040101010101" pitchFamily="2" charset="-122"/>
              </a:rPr>
              <a:t>:</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提供关于被提议系统的高层功能的，以及各种加工之间的数据依赖关系的一个直观模型</a:t>
            </a:r>
            <a:r>
              <a:rPr lang="en-GB" altLang="zh-CN" sz="2800" dirty="0" smtClean="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缺点</a:t>
            </a:r>
            <a:r>
              <a:rPr lang="en-GB" altLang="zh-CN" sz="3200" dirty="0" smtClean="0">
                <a:latin typeface="华文楷体" panose="02010600040101010101" pitchFamily="2" charset="-122"/>
                <a:ea typeface="华文楷体" panose="02010600040101010101" pitchFamily="2" charset="-122"/>
              </a:rPr>
              <a:t>:</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对不太熟悉正在建模的问题的软件开发人员来说，数据流图是含糊不清的</a:t>
            </a:r>
            <a:r>
              <a:rPr lang="en-GB" altLang="zh-CN" sz="2800" dirty="0" smtClean="0">
                <a:latin typeface="华文楷体" panose="02010600040101010101" pitchFamily="2" charset="-122"/>
                <a:ea typeface="华文楷体" panose="02010600040101010101" pitchFamily="2" charset="-122"/>
              </a:rPr>
              <a:t> </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需求建模：数据流图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38</a:t>
            </a:fld>
            <a:endParaRPr lang="zh-CN" altLang="en-US"/>
          </a:p>
        </p:txBody>
      </p:sp>
    </p:spTree>
    <p:extLst>
      <p:ext uri="{BB962C8B-B14F-4D97-AF65-F5344CB8AC3E}">
        <p14:creationId xmlns:p14="http://schemas.microsoft.com/office/powerpoint/2010/main" val="2332366834"/>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body" idx="4294967295"/>
          </p:nvPr>
        </p:nvSpPr>
        <p:spPr>
          <a:xfrm>
            <a:off x="462223" y="1165609"/>
            <a:ext cx="11535509" cy="4952617"/>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数据流图演变成了后面</a:t>
            </a:r>
            <a:r>
              <a:rPr lang="en-US" altLang="zh-CN" dirty="0" smtClean="0">
                <a:latin typeface="华文楷体" panose="02010600040101010101" pitchFamily="2" charset="-122"/>
                <a:ea typeface="华文楷体" panose="02010600040101010101" pitchFamily="2" charset="-122"/>
              </a:rPr>
              <a:t>UML</a:t>
            </a:r>
            <a:r>
              <a:rPr lang="zh-CN" altLang="en-US" dirty="0" smtClean="0">
                <a:latin typeface="华文楷体" panose="02010600040101010101" pitchFamily="2" charset="-122"/>
                <a:ea typeface="华文楷体" panose="02010600040101010101" pitchFamily="2" charset="-122"/>
              </a:rPr>
              <a:t>中的用例图</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构成</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大的方框</a:t>
            </a:r>
            <a:r>
              <a:rPr lang="en-GB" altLang="zh-CN" sz="2800" dirty="0" smtClean="0">
                <a:latin typeface="华文楷体" panose="02010600040101010101" pitchFamily="2" charset="-122"/>
                <a:ea typeface="华文楷体" panose="02010600040101010101" pitchFamily="2" charset="-122"/>
              </a:rPr>
              <a:t>: </a:t>
            </a:r>
            <a:r>
              <a:rPr lang="zh-CN" altLang="en-GB" sz="2800" i="1" dirty="0" smtClean="0">
                <a:latin typeface="华文楷体" panose="02010600040101010101" pitchFamily="2" charset="-122"/>
                <a:ea typeface="华文楷体" panose="02010600040101010101" pitchFamily="2" charset="-122"/>
              </a:rPr>
              <a:t>系统边界</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方框外的小人</a:t>
            </a:r>
            <a:r>
              <a:rPr lang="en-GB" altLang="zh-CN" sz="2800" dirty="0" smtClean="0">
                <a:latin typeface="华文楷体" panose="02010600040101010101" pitchFamily="2" charset="-122"/>
                <a:ea typeface="华文楷体" panose="02010600040101010101" pitchFamily="2" charset="-122"/>
              </a:rPr>
              <a:t>: </a:t>
            </a:r>
            <a:r>
              <a:rPr lang="zh-CN" altLang="en-GB" sz="2800" i="1" dirty="0" smtClean="0">
                <a:latin typeface="华文楷体" panose="02010600040101010101" pitchFamily="2" charset="-122"/>
                <a:ea typeface="华文楷体" panose="02010600040101010101" pitchFamily="2" charset="-122"/>
              </a:rPr>
              <a:t>参与者，人或者系统</a:t>
            </a:r>
            <a:endParaRPr lang="zh-CN" altLang="en-GB" sz="28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方框内的椭圆</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用例，表示必须的主要功能及其变种</a:t>
            </a:r>
            <a:r>
              <a:rPr lang="en-GB" altLang="zh-CN" sz="2800" dirty="0" smtClean="0">
                <a:latin typeface="华文楷体" panose="02010600040101010101" pitchFamily="2" charset="-122"/>
                <a:ea typeface="华文楷体" panose="02010600040101010101" pitchFamily="2" charset="-122"/>
              </a:rPr>
              <a:t>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参与者和用例之间的线</a:t>
            </a:r>
            <a:r>
              <a:rPr lang="en-GB" altLang="zh-CN" sz="2800" dirty="0" smtClean="0">
                <a:latin typeface="华文楷体" panose="02010600040101010101" pitchFamily="2" charset="-122"/>
                <a:ea typeface="华文楷体" panose="02010600040101010101" pitchFamily="2" charset="-122"/>
              </a:rPr>
              <a:t>: </a:t>
            </a:r>
            <a:r>
              <a:rPr lang="zh-CN" altLang="en-GB" sz="2800" dirty="0" smtClean="0">
                <a:latin typeface="华文楷体" panose="02010600040101010101" pitchFamily="2" charset="-122"/>
                <a:ea typeface="华文楷体" panose="02010600040101010101" pitchFamily="2" charset="-122"/>
              </a:rPr>
              <a:t>参与者参与了该用例</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用例不一定建模系统应该提供的所有任务，而是用于说明用户对重要系统行为的观察</a:t>
            </a:r>
            <a:r>
              <a:rPr lang="en-GB" altLang="zh-CN" dirty="0" smtClean="0">
                <a:latin typeface="华文楷体" panose="02010600040101010101" pitchFamily="2" charset="-122"/>
                <a:ea typeface="华文楷体" panose="02010600040101010101" pitchFamily="2" charset="-122"/>
              </a:rPr>
              <a:t> </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需求建模：用例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39</a:t>
            </a:fld>
            <a:endParaRPr lang="zh-CN" altLang="en-US"/>
          </a:p>
        </p:txBody>
      </p:sp>
    </p:spTree>
    <p:extLst>
      <p:ext uri="{BB962C8B-B14F-4D97-AF65-F5344CB8AC3E}">
        <p14:creationId xmlns:p14="http://schemas.microsoft.com/office/powerpoint/2010/main" val="149162215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a:xfrm>
            <a:off x="472274" y="1160576"/>
            <a:ext cx="9254530" cy="4819650"/>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需求是对</a:t>
            </a:r>
            <a:r>
              <a:rPr lang="zh-CN" altLang="en-GB" sz="3200" dirty="0" smtClean="0">
                <a:solidFill>
                  <a:srgbClr val="FF0000"/>
                </a:solidFill>
                <a:latin typeface="华文楷体" panose="02010600040101010101" pitchFamily="2" charset="-122"/>
                <a:ea typeface="华文楷体" panose="02010600040101010101" pitchFamily="2" charset="-122"/>
              </a:rPr>
              <a:t>期望的行为</a:t>
            </a:r>
            <a:r>
              <a:rPr lang="zh-CN" altLang="en-GB" sz="3200" dirty="0" smtClean="0">
                <a:latin typeface="华文楷体" panose="02010600040101010101" pitchFamily="2" charset="-122"/>
                <a:ea typeface="华文楷体" panose="02010600040101010101" pitchFamily="2" charset="-122"/>
              </a:rPr>
              <a:t>的表达</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需求处理</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对象或实体</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他们可能的状态</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他们改变状态或对象特征的功能</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需求集中于</a:t>
            </a:r>
            <a:r>
              <a:rPr lang="zh-CN" altLang="en-GB" sz="3200" dirty="0" smtClean="0">
                <a:solidFill>
                  <a:srgbClr val="FF0000"/>
                </a:solidFill>
                <a:latin typeface="华文楷体" panose="02010600040101010101" pitchFamily="2" charset="-122"/>
                <a:ea typeface="华文楷体" panose="02010600040101010101" pitchFamily="2" charset="-122"/>
              </a:rPr>
              <a:t>用户的需要</a:t>
            </a:r>
            <a:r>
              <a:rPr lang="zh-CN" altLang="en-GB" sz="3200" dirty="0" smtClean="0">
                <a:latin typeface="华文楷体" panose="02010600040101010101" pitchFamily="2" charset="-122"/>
                <a:ea typeface="华文楷体" panose="02010600040101010101" pitchFamily="2" charset="-122"/>
              </a:rPr>
              <a:t>，而不是解决方案和实现</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用户想要什么行为，而不是怎样实现这些行为</a:t>
            </a:r>
            <a:endParaRPr lang="en-GB" altLang="zh-CN" sz="2800" dirty="0" smtClean="0">
              <a:latin typeface="华文楷体" panose="02010600040101010101" pitchFamily="2" charset="-122"/>
              <a:ea typeface="华文楷体" panose="02010600040101010101" pitchFamily="2" charset="-122"/>
            </a:endParaRPr>
          </a:p>
        </p:txBody>
      </p:sp>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需求过程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a:t>
            </a:fld>
            <a:endParaRPr lang="zh-CN" altLang="en-US"/>
          </a:p>
        </p:txBody>
      </p:sp>
    </p:spTree>
    <p:extLst>
      <p:ext uri="{BB962C8B-B14F-4D97-AF65-F5344CB8AC3E}">
        <p14:creationId xmlns:p14="http://schemas.microsoft.com/office/powerpoint/2010/main" val="4260327220"/>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body" idx="4294967295"/>
          </p:nvPr>
        </p:nvSpPr>
        <p:spPr>
          <a:xfrm>
            <a:off x="3980822" y="6018963"/>
            <a:ext cx="5645499" cy="1074237"/>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zh-CN" sz="2200" dirty="0" smtClean="0">
              <a:ea typeface="宋体" panose="02010600030101010101" pitchFamily="2" charset="-122"/>
            </a:endParaRPr>
          </a:p>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200" dirty="0" smtClean="0">
                <a:ea typeface="宋体" panose="02010600030101010101" pitchFamily="2" charset="-122"/>
              </a:rPr>
              <a:t>图书馆</a:t>
            </a:r>
            <a:r>
              <a:rPr lang="zh-CN" altLang="en-GB" sz="2200" dirty="0">
                <a:ea typeface="宋体" panose="02010600030101010101" pitchFamily="2" charset="-122"/>
              </a:rPr>
              <a:t>用例，包括借书、还书、支付罚金</a:t>
            </a:r>
            <a:endParaRPr lang="en-GB" altLang="zh-CN" sz="2200" dirty="0">
              <a:ea typeface="宋体" panose="02010600030101010101" pitchFamily="2" charset="-122"/>
            </a:endParaRPr>
          </a:p>
        </p:txBody>
      </p:sp>
      <p:pic>
        <p:nvPicPr>
          <p:cNvPr id="69636" name="Picture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839184"/>
            <a:ext cx="8104262" cy="558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需求建模：用例例子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40</a:t>
            </a:fld>
            <a:endParaRPr lang="zh-CN" altLang="en-US"/>
          </a:p>
        </p:txBody>
      </p:sp>
    </p:spTree>
    <p:extLst>
      <p:ext uri="{BB962C8B-B14F-4D97-AF65-F5344CB8AC3E}">
        <p14:creationId xmlns:p14="http://schemas.microsoft.com/office/powerpoint/2010/main" val="41170388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a:xfrm>
            <a:off x="371789" y="1307124"/>
            <a:ext cx="10922558" cy="4664075"/>
          </a:xfrm>
        </p:spPr>
        <p:txBody>
          <a:bodyPr/>
          <a:lstStyle/>
          <a:p>
            <a:pPr marL="325438" indent="-32543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zh-CN" dirty="0" smtClean="0">
                <a:latin typeface="华文楷体" panose="02010600040101010101" pitchFamily="2" charset="-122"/>
                <a:ea typeface="华文楷体" panose="02010600040101010101" pitchFamily="2" charset="-122"/>
              </a:rPr>
              <a:t>UML</a:t>
            </a:r>
            <a:r>
              <a:rPr lang="zh-CN" altLang="en-US" dirty="0" smtClean="0">
                <a:latin typeface="华文楷体" panose="02010600040101010101" pitchFamily="2" charset="-122"/>
                <a:ea typeface="华文楷体" panose="02010600040101010101" pitchFamily="2" charset="-122"/>
              </a:rPr>
              <a:t>作为一种统一的建模方法，主要</a:t>
            </a:r>
            <a:r>
              <a:rPr lang="zh-CN" altLang="en-GB" dirty="0" smtClean="0">
                <a:latin typeface="华文楷体" panose="02010600040101010101" pitchFamily="2" charset="-122"/>
                <a:ea typeface="华文楷体" panose="02010600040101010101" pitchFamily="2" charset="-122"/>
              </a:rPr>
              <a:t>包括</a:t>
            </a:r>
            <a:r>
              <a:rPr lang="zh-CN" altLang="en-US" dirty="0" smtClean="0">
                <a:latin typeface="华文楷体" panose="02010600040101010101" pitchFamily="2" charset="-122"/>
                <a:ea typeface="华文楷体" panose="02010600040101010101" pitchFamily="2" charset="-122"/>
              </a:rPr>
              <a:t>了：</a:t>
            </a:r>
            <a:endParaRPr lang="en-GB" altLang="zh-CN" dirty="0" smtClean="0">
              <a:latin typeface="华文楷体" panose="02010600040101010101" pitchFamily="2" charset="-122"/>
              <a:ea typeface="华文楷体" panose="02010600040101010101" pitchFamily="2" charset="-122"/>
            </a:endParaRP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用例图 </a:t>
            </a:r>
            <a:r>
              <a:rPr lang="en-GB" altLang="zh-CN"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一种高层的 </a:t>
            </a:r>
            <a:r>
              <a:rPr lang="en-GB" altLang="zh-CN" dirty="0" smtClean="0">
                <a:latin typeface="华文楷体" panose="02010600040101010101" pitchFamily="2" charset="-122"/>
                <a:ea typeface="华文楷体" panose="02010600040101010101" pitchFamily="2" charset="-122"/>
              </a:rPr>
              <a:t>DFD)</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类图 </a:t>
            </a:r>
            <a:r>
              <a:rPr lang="en-GB" altLang="zh-CN"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一种</a:t>
            </a:r>
            <a:r>
              <a:rPr lang="en-GB" altLang="zh-CN" dirty="0" smtClean="0">
                <a:latin typeface="华文楷体" panose="02010600040101010101" pitchFamily="2" charset="-122"/>
                <a:ea typeface="华文楷体" panose="02010600040101010101" pitchFamily="2" charset="-122"/>
              </a:rPr>
              <a:t>ER </a:t>
            </a:r>
            <a:r>
              <a:rPr lang="zh-CN" altLang="en-GB" dirty="0" smtClean="0">
                <a:latin typeface="华文楷体" panose="02010600040101010101" pitchFamily="2" charset="-122"/>
                <a:ea typeface="华文楷体" panose="02010600040101010101" pitchFamily="2" charset="-122"/>
              </a:rPr>
              <a:t>图</a:t>
            </a:r>
            <a:r>
              <a:rPr lang="en-GB" altLang="zh-CN" dirty="0" smtClean="0">
                <a:latin typeface="华文楷体" panose="02010600040101010101" pitchFamily="2" charset="-122"/>
                <a:ea typeface="华文楷体" panose="02010600040101010101" pitchFamily="2" charset="-122"/>
              </a:rPr>
              <a:t>)</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时序图 </a:t>
            </a:r>
            <a:r>
              <a:rPr lang="en-GB" altLang="zh-CN"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一种事件跟踪</a:t>
            </a:r>
            <a:r>
              <a:rPr lang="en-GB" altLang="zh-CN" dirty="0" smtClean="0">
                <a:latin typeface="华文楷体" panose="02010600040101010101" pitchFamily="2" charset="-122"/>
                <a:ea typeface="华文楷体" panose="02010600040101010101" pitchFamily="2" charset="-122"/>
              </a:rPr>
              <a:t>)</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dirty="0" smtClean="0">
                <a:latin typeface="华文楷体" panose="02010600040101010101" pitchFamily="2" charset="-122"/>
                <a:ea typeface="华文楷体" panose="02010600040101010101" pitchFamily="2" charset="-122"/>
              </a:rPr>
              <a:t>协作</a:t>
            </a:r>
            <a:r>
              <a:rPr lang="zh-CN" altLang="en-GB" dirty="0" smtClean="0">
                <a:latin typeface="华文楷体" panose="02010600040101010101" pitchFamily="2" charset="-122"/>
                <a:ea typeface="华文楷体" panose="02010600040101010101" pitchFamily="2" charset="-122"/>
              </a:rPr>
              <a:t>图 </a:t>
            </a:r>
            <a:r>
              <a:rPr lang="en-GB" altLang="zh-CN"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一种事件跟踪</a:t>
            </a:r>
            <a:r>
              <a:rPr lang="en-GB" altLang="zh-CN" dirty="0" smtClean="0">
                <a:latin typeface="华文楷体" panose="02010600040101010101" pitchFamily="2" charset="-122"/>
                <a:ea typeface="华文楷体" panose="02010600040101010101" pitchFamily="2" charset="-122"/>
              </a:rPr>
              <a:t>)</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状态图 </a:t>
            </a:r>
            <a:r>
              <a:rPr lang="en-GB" altLang="zh-CN"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一种状态机模型</a:t>
            </a:r>
            <a:r>
              <a:rPr lang="en-GB" altLang="zh-CN" dirty="0" smtClean="0">
                <a:latin typeface="华文楷体" panose="02010600040101010101" pitchFamily="2" charset="-122"/>
                <a:ea typeface="华文楷体" panose="02010600040101010101" pitchFamily="2" charset="-122"/>
              </a:rPr>
              <a:t>)</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41</a:t>
            </a:fld>
            <a:endParaRPr lang="zh-CN" altLang="en-US"/>
          </a:p>
        </p:txBody>
      </p:sp>
    </p:spTree>
    <p:extLst>
      <p:ext uri="{BB962C8B-B14F-4D97-AF65-F5344CB8AC3E}">
        <p14:creationId xmlns:p14="http://schemas.microsoft.com/office/powerpoint/2010/main" val="769132462"/>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552661" y="1185705"/>
            <a:ext cx="11505361" cy="5138895"/>
          </a:xfrm>
        </p:spPr>
        <p:txBody>
          <a:bodyPr/>
          <a:lstStyle/>
          <a:p>
            <a:pPr marL="325438" indent="-32543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000" b="1" dirty="0">
                <a:solidFill>
                  <a:srgbClr val="FF0000"/>
                </a:solidFill>
                <a:latin typeface="华文楷体" panose="02010600040101010101" pitchFamily="2" charset="-122"/>
                <a:ea typeface="华文楷体" panose="02010600040101010101" pitchFamily="2" charset="-122"/>
              </a:rPr>
              <a:t>抛弃型原型</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latin typeface="华文楷体" panose="02010600040101010101" pitchFamily="2" charset="-122"/>
                <a:ea typeface="华文楷体" panose="02010600040101010101" pitchFamily="2" charset="-122"/>
              </a:rPr>
              <a:t>为了对问题或提议的解决方案有更好的了解而开发的软件 </a:t>
            </a:r>
            <a:r>
              <a:rPr lang="en-GB" altLang="zh-CN" sz="2600" dirty="0">
                <a:latin typeface="华文楷体" panose="02010600040101010101" pitchFamily="2" charset="-122"/>
                <a:ea typeface="华文楷体" panose="02010600040101010101" pitchFamily="2" charset="-122"/>
              </a:rPr>
              <a:t> </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latin typeface="华文楷体" panose="02010600040101010101" pitchFamily="2" charset="-122"/>
                <a:ea typeface="华文楷体" panose="02010600040101010101" pitchFamily="2" charset="-122"/>
              </a:rPr>
              <a:t>允许我们编写“快速而不考虑质量”的软件</a:t>
            </a:r>
          </a:p>
          <a:p>
            <a:pPr marL="325438" indent="-32543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000" b="1" dirty="0">
                <a:solidFill>
                  <a:srgbClr val="FF0000"/>
                </a:solidFill>
                <a:latin typeface="华文楷体" panose="02010600040101010101" pitchFamily="2" charset="-122"/>
                <a:ea typeface="华文楷体" panose="02010600040101010101" pitchFamily="2" charset="-122"/>
              </a:rPr>
              <a:t>演化型原型</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latin typeface="华文楷体" panose="02010600040101010101" pitchFamily="2" charset="-122"/>
                <a:ea typeface="华文楷体" panose="02010600040101010101" pitchFamily="2" charset="-122"/>
              </a:rPr>
              <a:t>不仅帮我们回答问题，而且还要演变为最终产品 </a:t>
            </a:r>
            <a:r>
              <a:rPr lang="en-GB" altLang="zh-CN" sz="2600" dirty="0">
                <a:latin typeface="华文楷体" panose="02010600040101010101" pitchFamily="2" charset="-122"/>
                <a:ea typeface="华文楷体" panose="02010600040101010101" pitchFamily="2" charset="-122"/>
              </a:rPr>
              <a:t> </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600" dirty="0">
                <a:latin typeface="华文楷体" panose="02010600040101010101" pitchFamily="2" charset="-122"/>
                <a:ea typeface="华文楷体" panose="02010600040101010101" pitchFamily="2" charset="-122"/>
              </a:rPr>
              <a:t>原型必须展现最终产品的质量需求，并且这些质量的要求不能改进</a:t>
            </a:r>
            <a:r>
              <a:rPr lang="en-GB" altLang="zh-CN" sz="2600" dirty="0">
                <a:latin typeface="华文楷体" panose="02010600040101010101" pitchFamily="2" charset="-122"/>
                <a:ea typeface="华文楷体" panose="02010600040101010101" pitchFamily="2" charset="-122"/>
              </a:rPr>
              <a:t> </a:t>
            </a:r>
          </a:p>
          <a:p>
            <a:pPr marL="325438" indent="-32543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000" dirty="0">
                <a:latin typeface="华文楷体" panose="02010600040101010101" pitchFamily="2" charset="-122"/>
                <a:ea typeface="华文楷体" panose="02010600040101010101" pitchFamily="2" charset="-122"/>
              </a:rPr>
              <a:t>两种方法都有时被称作</a:t>
            </a:r>
            <a:r>
              <a:rPr lang="zh-CN" altLang="en-GB" sz="3000" b="1" dirty="0">
                <a:solidFill>
                  <a:srgbClr val="FF0000"/>
                </a:solidFill>
                <a:latin typeface="华文楷体" panose="02010600040101010101" pitchFamily="2" charset="-122"/>
                <a:ea typeface="华文楷体" panose="02010600040101010101" pitchFamily="2" charset="-122"/>
              </a:rPr>
              <a:t>快速原型</a:t>
            </a:r>
            <a:r>
              <a:rPr lang="zh-CN" altLang="en-GB" sz="3000" b="1" dirty="0" smtClean="0">
                <a:solidFill>
                  <a:srgbClr val="FF0000"/>
                </a:solidFill>
                <a:latin typeface="华文楷体" panose="02010600040101010101" pitchFamily="2" charset="-122"/>
                <a:ea typeface="华文楷体" panose="02010600040101010101" pitchFamily="2" charset="-122"/>
              </a:rPr>
              <a:t>化</a:t>
            </a:r>
            <a:r>
              <a:rPr lang="zh-CN" altLang="en-US" sz="3000" b="1" dirty="0" smtClean="0">
                <a:solidFill>
                  <a:srgbClr val="FF0000"/>
                </a:solidFill>
                <a:latin typeface="华文楷体" panose="02010600040101010101" pitchFamily="2" charset="-122"/>
                <a:ea typeface="华文楷体" panose="02010600040101010101" pitchFamily="2" charset="-122"/>
              </a:rPr>
              <a:t>或快速原型法</a:t>
            </a:r>
            <a:r>
              <a:rPr lang="en-GB" altLang="zh-CN" sz="3000" b="1" dirty="0" smtClean="0">
                <a:solidFill>
                  <a:srgbClr val="FF0000"/>
                </a:solidFill>
                <a:latin typeface="华文楷体" panose="02010600040101010101" pitchFamily="2" charset="-122"/>
                <a:ea typeface="华文楷体" panose="02010600040101010101" pitchFamily="2" charset="-122"/>
              </a:rPr>
              <a:t> </a:t>
            </a:r>
            <a:endParaRPr lang="en-GB" altLang="zh-CN" sz="3000" b="1" dirty="0">
              <a:solidFill>
                <a:srgbClr val="FF0000"/>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需求建模：原型化需求</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42</a:t>
            </a:fld>
            <a:endParaRPr lang="zh-CN" altLang="en-US"/>
          </a:p>
        </p:txBody>
      </p:sp>
    </p:spTree>
    <p:extLst>
      <p:ext uri="{BB962C8B-B14F-4D97-AF65-F5344CB8AC3E}">
        <p14:creationId xmlns:p14="http://schemas.microsoft.com/office/powerpoint/2010/main" val="115333480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365092" y="1205804"/>
            <a:ext cx="11502012" cy="5730038"/>
          </a:xfrm>
        </p:spPr>
        <p:txBody>
          <a:bodyPr/>
          <a:lstStyle/>
          <a:p>
            <a:pPr marL="0" indent="0">
              <a:lnSpc>
                <a:spcPct val="110000"/>
              </a:lnSpc>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a:latin typeface="华文楷体" panose="02010600040101010101" pitchFamily="2" charset="-122"/>
                <a:ea typeface="华文楷体" panose="02010600040101010101" pitchFamily="2" charset="-122"/>
              </a:rPr>
              <a:t>原型化 </a:t>
            </a:r>
            <a:r>
              <a:rPr lang="en-GB" altLang="zh-CN" sz="3200" dirty="0">
                <a:latin typeface="华文楷体" panose="02010600040101010101" pitchFamily="2" charset="-122"/>
                <a:ea typeface="华文楷体" panose="02010600040101010101" pitchFamily="2" charset="-122"/>
              </a:rPr>
              <a:t>vs. </a:t>
            </a:r>
            <a:r>
              <a:rPr lang="zh-CN" altLang="en-GB" sz="3200" dirty="0">
                <a:latin typeface="华文楷体" panose="02010600040101010101" pitchFamily="2" charset="-122"/>
                <a:ea typeface="华文楷体" panose="02010600040101010101" pitchFamily="2" charset="-122"/>
              </a:rPr>
              <a:t>建模</a:t>
            </a:r>
            <a:endParaRPr lang="en-US" altLang="zh-CN" sz="3200" dirty="0" smtClean="0">
              <a:latin typeface="华文楷体" panose="02010600040101010101" pitchFamily="2" charset="-122"/>
              <a:ea typeface="华文楷体" panose="02010600040101010101" pitchFamily="2" charset="-122"/>
            </a:endParaRPr>
          </a:p>
          <a:p>
            <a:pPr marL="325438" indent="-32543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原型化</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容易回答用户界面的问题</a:t>
            </a:r>
          </a:p>
          <a:p>
            <a:pPr marL="325438" indent="-32543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3200" dirty="0" smtClean="0">
                <a:latin typeface="华文楷体" panose="02010600040101010101" pitchFamily="2" charset="-122"/>
                <a:ea typeface="华文楷体" panose="02010600040101010101" pitchFamily="2" charset="-122"/>
              </a:rPr>
              <a:t>建模</a:t>
            </a:r>
          </a:p>
          <a:p>
            <a:pPr marL="725488" lvl="1" indent="-268288">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快速回答事件将要发生的顺序这样的约束问题，或者关于活动的同步问题</a:t>
            </a:r>
            <a:r>
              <a:rPr lang="en-GB" altLang="zh-CN" sz="2800" dirty="0" smtClean="0">
                <a:latin typeface="华文楷体" panose="02010600040101010101" pitchFamily="2" charset="-122"/>
                <a:ea typeface="华文楷体" panose="02010600040101010101" pitchFamily="2" charset="-122"/>
              </a:rPr>
              <a:t> </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需求建模：原型化需求</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43</a:t>
            </a:fld>
            <a:endParaRPr lang="zh-CN" altLang="en-US"/>
          </a:p>
        </p:txBody>
      </p:sp>
    </p:spTree>
    <p:extLst>
      <p:ext uri="{BB962C8B-B14F-4D97-AF65-F5344CB8AC3E}">
        <p14:creationId xmlns:p14="http://schemas.microsoft.com/office/powerpoint/2010/main" val="3915529127"/>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需求文档</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44</a:t>
            </a:fld>
            <a:endParaRPr lang="zh-CN" altLang="en-US"/>
          </a:p>
        </p:txBody>
      </p:sp>
    </p:spTree>
    <p:custDataLst>
      <p:tags r:id="rId1"/>
    </p:custDataLst>
    <p:extLst>
      <p:ext uri="{BB962C8B-B14F-4D97-AF65-F5344CB8AC3E}">
        <p14:creationId xmlns:p14="http://schemas.microsoft.com/office/powerpoint/2010/main" val="411660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52661" y="842736"/>
            <a:ext cx="8215313" cy="11303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GB" sz="3200" b="1" dirty="0" smtClean="0">
                <a:solidFill>
                  <a:srgbClr val="FF0000"/>
                </a:solidFill>
                <a:latin typeface="华文楷体" panose="02010600040101010101" pitchFamily="2" charset="-122"/>
                <a:ea typeface="华文楷体" panose="02010600040101010101" pitchFamily="2" charset="-122"/>
              </a:rPr>
              <a:t>需求</a:t>
            </a:r>
            <a:r>
              <a:rPr lang="zh-CN" altLang="en-GB" sz="3200" b="1" dirty="0">
                <a:solidFill>
                  <a:srgbClr val="FF0000"/>
                </a:solidFill>
                <a:latin typeface="华文楷体" panose="02010600040101010101" pitchFamily="2" charset="-122"/>
                <a:ea typeface="华文楷体" panose="02010600040101010101" pitchFamily="2" charset="-122"/>
              </a:rPr>
              <a:t>定义</a:t>
            </a:r>
            <a:r>
              <a:rPr lang="en-GB" altLang="zh-CN" sz="3200" b="1" dirty="0">
                <a:solidFill>
                  <a:srgbClr val="FF0000"/>
                </a:solidFill>
                <a:latin typeface="华文楷体" panose="02010600040101010101" pitchFamily="2" charset="-122"/>
                <a:ea typeface="华文楷体" panose="02010600040101010101" pitchFamily="2" charset="-122"/>
              </a:rPr>
              <a:t>: </a:t>
            </a:r>
            <a:r>
              <a:rPr lang="zh-CN" altLang="en-GB" sz="3200" b="1" dirty="0">
                <a:solidFill>
                  <a:srgbClr val="FF0000"/>
                </a:solidFill>
                <a:latin typeface="华文楷体" panose="02010600040101010101" pitchFamily="2" charset="-122"/>
                <a:ea typeface="华文楷体" panose="02010600040101010101" pitchFamily="2" charset="-122"/>
              </a:rPr>
              <a:t>文档化过程定义</a:t>
            </a:r>
          </a:p>
        </p:txBody>
      </p:sp>
      <p:sp>
        <p:nvSpPr>
          <p:cNvPr id="77827" name="Rectangle 3"/>
          <p:cNvSpPr>
            <a:spLocks noGrp="1" noChangeArrowheads="1"/>
          </p:cNvSpPr>
          <p:nvPr>
            <p:ph type="body" idx="1"/>
          </p:nvPr>
        </p:nvSpPr>
        <p:spPr>
          <a:xfrm>
            <a:off x="453850" y="1898160"/>
            <a:ext cx="11433350" cy="4664075"/>
          </a:xfrm>
        </p:spPr>
        <p:txBody>
          <a:bodyPr/>
          <a:lstStyle/>
          <a:p>
            <a:pPr marL="0" indent="0">
              <a:lnSpc>
                <a:spcPct val="110000"/>
              </a:lnSpc>
              <a:spcBef>
                <a:spcPts val="0"/>
              </a:spcBef>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US" sz="3200" dirty="0" smtClean="0">
                <a:solidFill>
                  <a:srgbClr val="FF0000"/>
                </a:solidFill>
                <a:latin typeface="华文楷体" panose="02010600040101010101" pitchFamily="2" charset="-122"/>
                <a:ea typeface="华文楷体" panose="02010600040101010101" pitchFamily="2" charset="-122"/>
              </a:rPr>
              <a:t>需求文档的目标和内容：</a:t>
            </a:r>
            <a:endParaRPr lang="en-US" altLang="zh-CN" sz="3200" dirty="0" smtClean="0">
              <a:solidFill>
                <a:srgbClr val="FF0000"/>
              </a:solidFill>
              <a:latin typeface="华文楷体" panose="02010600040101010101" pitchFamily="2" charset="-122"/>
              <a:ea typeface="华文楷体" panose="02010600040101010101" pitchFamily="2" charset="-122"/>
            </a:endParaRPr>
          </a:p>
          <a:p>
            <a:pPr marL="325438" indent="-325438">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概述</a:t>
            </a:r>
            <a:r>
              <a:rPr lang="zh-CN" altLang="en-GB" dirty="0">
                <a:latin typeface="华文楷体" panose="02010600040101010101" pitchFamily="2" charset="-122"/>
                <a:ea typeface="华文楷体" panose="02010600040101010101" pitchFamily="2" charset="-122"/>
              </a:rPr>
              <a:t>系统的总体目的和范围，包括相关的益处、目的和目标</a:t>
            </a:r>
            <a:endParaRPr lang="en-GB" altLang="zh-CN" dirty="0">
              <a:latin typeface="华文楷体" panose="02010600040101010101" pitchFamily="2" charset="-122"/>
              <a:ea typeface="华文楷体" panose="02010600040101010101" pitchFamily="2" charset="-122"/>
            </a:endParaRPr>
          </a:p>
          <a:p>
            <a:pPr marL="325438" indent="-325438">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描述系统开发的背景和理由</a:t>
            </a:r>
            <a:r>
              <a:rPr lang="en-GB" altLang="zh-CN" dirty="0">
                <a:latin typeface="华文楷体" panose="02010600040101010101" pitchFamily="2" charset="-122"/>
                <a:ea typeface="华文楷体" panose="02010600040101010101" pitchFamily="2" charset="-122"/>
              </a:rPr>
              <a:t> </a:t>
            </a:r>
          </a:p>
          <a:p>
            <a:pPr marL="325438" indent="-325438">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描述一个可接受的解决方案的基本特征</a:t>
            </a:r>
            <a:r>
              <a:rPr lang="en-GB" altLang="zh-CN" dirty="0">
                <a:latin typeface="华文楷体" panose="02010600040101010101" pitchFamily="2" charset="-122"/>
                <a:ea typeface="华文楷体" panose="02010600040101010101" pitchFamily="2" charset="-122"/>
              </a:rPr>
              <a:t> </a:t>
            </a:r>
          </a:p>
          <a:p>
            <a:pPr marL="325438" indent="-325438">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描述系统运行的环境</a:t>
            </a:r>
          </a:p>
          <a:p>
            <a:pPr marL="325438" indent="-325438">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如果客户对解决问题有提议，概略描述该提议</a:t>
            </a:r>
            <a:endParaRPr lang="en-GB" altLang="zh-CN" dirty="0">
              <a:latin typeface="华文楷体" panose="02010600040101010101" pitchFamily="2" charset="-122"/>
              <a:ea typeface="华文楷体" panose="02010600040101010101" pitchFamily="2" charset="-122"/>
            </a:endParaRPr>
          </a:p>
          <a:p>
            <a:pPr marL="325438" indent="-325438">
              <a:lnSpc>
                <a:spcPct val="110000"/>
              </a:lnSpc>
              <a:spcBef>
                <a:spcPts val="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列出我们对环境作出的任何假设</a:t>
            </a:r>
            <a:r>
              <a:rPr lang="en-GB" altLang="zh-CN" dirty="0">
                <a:latin typeface="华文楷体" panose="02010600040101010101" pitchFamily="2" charset="-122"/>
                <a:ea typeface="华文楷体" panose="02010600040101010101" pitchFamily="2" charset="-122"/>
              </a:rPr>
              <a:t> </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需求文档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45</a:t>
            </a:fld>
            <a:endParaRPr lang="zh-CN" altLang="en-US"/>
          </a:p>
        </p:txBody>
      </p:sp>
    </p:spTree>
    <p:extLst>
      <p:ext uri="{BB962C8B-B14F-4D97-AF65-F5344CB8AC3E}">
        <p14:creationId xmlns:p14="http://schemas.microsoft.com/office/powerpoint/2010/main" val="1362262458"/>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15108" y="1122955"/>
            <a:ext cx="8429625" cy="52497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zh-CN" altLang="en-GB" sz="2800" dirty="0" smtClean="0">
                <a:latin typeface="华文楷体" panose="02010600040101010101" pitchFamily="2" charset="-122"/>
                <a:ea typeface="华文楷体" panose="02010600040101010101" pitchFamily="2" charset="-122"/>
              </a:rPr>
              <a:t>需求规格</a:t>
            </a:r>
            <a:r>
              <a:rPr lang="zh-CN" altLang="en-GB" sz="2800" dirty="0">
                <a:latin typeface="华文楷体" panose="02010600040101010101" pitchFamily="2" charset="-122"/>
                <a:ea typeface="华文楷体" panose="02010600040101010101" pitchFamily="2" charset="-122"/>
              </a:rPr>
              <a:t>说明</a:t>
            </a:r>
            <a:r>
              <a:rPr lang="en-GB" altLang="zh-CN" sz="2800" dirty="0">
                <a:latin typeface="华文楷体" panose="02010600040101010101" pitchFamily="2" charset="-122"/>
                <a:ea typeface="华文楷体" panose="02010600040101010101" pitchFamily="2" charset="-122"/>
              </a:rPr>
              <a:t>: </a:t>
            </a:r>
            <a:r>
              <a:rPr lang="zh-CN" altLang="en-GB" sz="2800" dirty="0">
                <a:latin typeface="华文楷体" panose="02010600040101010101" pitchFamily="2" charset="-122"/>
                <a:ea typeface="华文楷体" panose="02010600040101010101" pitchFamily="2" charset="-122"/>
              </a:rPr>
              <a:t>文档化过程步骤</a:t>
            </a:r>
          </a:p>
        </p:txBody>
      </p:sp>
      <p:sp>
        <p:nvSpPr>
          <p:cNvPr id="79875" name="Rectangle 3"/>
          <p:cNvSpPr>
            <a:spLocks noGrp="1" noChangeArrowheads="1"/>
          </p:cNvSpPr>
          <p:nvPr>
            <p:ph type="body" idx="1"/>
          </p:nvPr>
        </p:nvSpPr>
        <p:spPr>
          <a:xfrm>
            <a:off x="562709" y="1755709"/>
            <a:ext cx="11053186" cy="4687888"/>
          </a:xfrm>
        </p:spPr>
        <p:txBody>
          <a:bodyPr/>
          <a:lstStyle/>
          <a:p>
            <a:pPr marL="325438" indent="-32543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详细描述输入和输出 ，包括</a:t>
            </a:r>
          </a:p>
          <a:p>
            <a:pPr marL="725488" lvl="1" indent="-26828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输入的源</a:t>
            </a:r>
          </a:p>
          <a:p>
            <a:pPr marL="725488" lvl="1" indent="-26828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输出的目的地</a:t>
            </a:r>
            <a:r>
              <a:rPr lang="en-GB" altLang="zh-CN" dirty="0" smtClean="0">
                <a:latin typeface="华文楷体" panose="02010600040101010101" pitchFamily="2" charset="-122"/>
                <a:ea typeface="华文楷体" panose="02010600040101010101" pitchFamily="2" charset="-122"/>
              </a:rPr>
              <a:t>, </a:t>
            </a:r>
          </a:p>
          <a:p>
            <a:pPr marL="725488" lvl="1" indent="-26828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有效范围 </a:t>
            </a:r>
          </a:p>
          <a:p>
            <a:pPr marL="725488" lvl="1" indent="-26828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输入输出的数据格式</a:t>
            </a:r>
          </a:p>
          <a:p>
            <a:pPr marL="725488" lvl="1" indent="-26828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数据协议</a:t>
            </a:r>
          </a:p>
          <a:p>
            <a:pPr marL="725488" lvl="1" indent="-26828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窗口格式和组织</a:t>
            </a:r>
          </a:p>
          <a:p>
            <a:pPr marL="725488" lvl="1" indent="-26828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计时约束 </a:t>
            </a:r>
          </a:p>
          <a:p>
            <a:pPr marL="325438" indent="-32543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根据接口的输入输出重新陈述要求的功能</a:t>
            </a:r>
            <a:endParaRPr lang="en-GB" altLang="zh-CN" dirty="0" smtClean="0">
              <a:latin typeface="华文楷体" panose="02010600040101010101" pitchFamily="2" charset="-122"/>
              <a:ea typeface="华文楷体" panose="02010600040101010101" pitchFamily="2" charset="-122"/>
            </a:endParaRPr>
          </a:p>
          <a:p>
            <a:pPr marL="325438" indent="-325438">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对用户的质量需求，设计适配标准 </a:t>
            </a:r>
          </a:p>
        </p:txBody>
      </p:sp>
      <p:sp>
        <p:nvSpPr>
          <p:cNvPr id="4" name="文本框 11"/>
          <p:cNvSpPr txBox="1"/>
          <p:nvPr/>
        </p:nvSpPr>
        <p:spPr>
          <a:xfrm>
            <a:off x="562709" y="43040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需求文档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46</a:t>
            </a:fld>
            <a:endParaRPr lang="zh-CN" altLang="en-US"/>
          </a:p>
        </p:txBody>
      </p:sp>
    </p:spTree>
    <p:extLst>
      <p:ext uri="{BB962C8B-B14F-4D97-AF65-F5344CB8AC3E}">
        <p14:creationId xmlns:p14="http://schemas.microsoft.com/office/powerpoint/2010/main" val="301237243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p:nvPr/>
        </p:nvSpPr>
        <p:spPr>
          <a:xfrm>
            <a:off x="562709" y="43040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需求文档：需求规格说明书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1547447" y="1015176"/>
            <a:ext cx="3117226" cy="5660882"/>
          </a:xfrm>
          <a:prstGeom prst="rect">
            <a:avLst/>
          </a:prstGeom>
        </p:spPr>
      </p:pic>
      <p:pic>
        <p:nvPicPr>
          <p:cNvPr id="6" name="图片 5"/>
          <p:cNvPicPr>
            <a:picLocks noChangeAspect="1"/>
          </p:cNvPicPr>
          <p:nvPr/>
        </p:nvPicPr>
        <p:blipFill>
          <a:blip r:embed="rId4"/>
          <a:stretch>
            <a:fillRect/>
          </a:stretch>
        </p:blipFill>
        <p:spPr>
          <a:xfrm>
            <a:off x="6443232" y="0"/>
            <a:ext cx="4857750" cy="6858000"/>
          </a:xfrm>
          <a:prstGeom prst="rect">
            <a:avLst/>
          </a:prstGeom>
        </p:spPr>
      </p:pic>
      <p:sp>
        <p:nvSpPr>
          <p:cNvPr id="2" name="灯片编号占位符 1"/>
          <p:cNvSpPr>
            <a:spLocks noGrp="1"/>
          </p:cNvSpPr>
          <p:nvPr>
            <p:ph type="sldNum" sz="quarter" idx="12"/>
          </p:nvPr>
        </p:nvSpPr>
        <p:spPr/>
        <p:txBody>
          <a:bodyPr/>
          <a:lstStyle/>
          <a:p>
            <a:fld id="{9E937721-40F8-4224-8B5F-1E88C539C186}" type="slidenum">
              <a:rPr lang="zh-CN" altLang="en-US" smtClean="0"/>
              <a:t>47</a:t>
            </a:fld>
            <a:endParaRPr lang="zh-CN" altLang="en-US"/>
          </a:p>
        </p:txBody>
      </p:sp>
    </p:spTree>
    <p:extLst>
      <p:ext uri="{BB962C8B-B14F-4D97-AF65-F5344CB8AC3E}">
        <p14:creationId xmlns:p14="http://schemas.microsoft.com/office/powerpoint/2010/main" val="299696043"/>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04</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需求工程</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48</a:t>
            </a:fld>
            <a:endParaRPr lang="zh-CN" altLang="en-US"/>
          </a:p>
        </p:txBody>
      </p:sp>
    </p:spTree>
    <p:custDataLst>
      <p:tags r:id="rId1"/>
    </p:custDataLst>
    <p:extLst>
      <p:ext uri="{BB962C8B-B14F-4D97-AF65-F5344CB8AC3E}">
        <p14:creationId xmlns:p14="http://schemas.microsoft.com/office/powerpoint/2010/main" val="948230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98328" y="1001642"/>
            <a:ext cx="11799887" cy="4351338"/>
          </a:xfrm>
        </p:spPr>
        <p:txBody>
          <a:bodyPr/>
          <a:lstStyle/>
          <a:p>
            <a:pPr algn="just">
              <a:lnSpc>
                <a:spcPct val="110000"/>
              </a:lnSpc>
              <a:spcAft>
                <a:spcPts val="600"/>
              </a:spcAft>
            </a:pPr>
            <a:r>
              <a:rPr lang="zh-CN" altLang="en-US" b="1" dirty="0">
                <a:solidFill>
                  <a:srgbClr val="FF0000"/>
                </a:solidFill>
                <a:latin typeface="华文楷体" panose="02010600040101010101" pitchFamily="2" charset="-122"/>
                <a:ea typeface="华文楷体" panose="02010600040101010101" pitchFamily="2" charset="-122"/>
              </a:rPr>
              <a:t>需求工程</a:t>
            </a:r>
            <a:r>
              <a:rPr lang="zh-CN" altLang="en-US" dirty="0">
                <a:solidFill>
                  <a:srgbClr val="333333"/>
                </a:solidFill>
                <a:latin typeface="华文楷体" panose="02010600040101010101" pitchFamily="2" charset="-122"/>
                <a:ea typeface="华文楷体" panose="02010600040101010101" pitchFamily="2" charset="-122"/>
              </a:rPr>
              <a:t>是指应用已证实有效的原理 、方法 </a:t>
            </a:r>
            <a:r>
              <a:rPr lang="en-US" altLang="zh-CN" dirty="0">
                <a:solidFill>
                  <a:srgbClr val="333333"/>
                </a:solidFill>
                <a:latin typeface="华文楷体" panose="02010600040101010101" pitchFamily="2" charset="-122"/>
                <a:ea typeface="华文楷体" panose="02010600040101010101" pitchFamily="2" charset="-122"/>
              </a:rPr>
              <a:t>, </a:t>
            </a:r>
            <a:r>
              <a:rPr lang="zh-CN" altLang="en-US" dirty="0">
                <a:solidFill>
                  <a:srgbClr val="333333"/>
                </a:solidFill>
                <a:latin typeface="华文楷体" panose="02010600040101010101" pitchFamily="2" charset="-122"/>
                <a:ea typeface="华文楷体" panose="02010600040101010101" pitchFamily="2" charset="-122"/>
              </a:rPr>
              <a:t>通过合适的工具和记号 </a:t>
            </a:r>
            <a:r>
              <a:rPr lang="en-US" altLang="zh-CN" dirty="0">
                <a:solidFill>
                  <a:srgbClr val="333333"/>
                </a:solidFill>
                <a:latin typeface="华文楷体" panose="02010600040101010101" pitchFamily="2" charset="-122"/>
                <a:ea typeface="华文楷体" panose="02010600040101010101" pitchFamily="2" charset="-122"/>
              </a:rPr>
              <a:t>,</a:t>
            </a:r>
            <a:r>
              <a:rPr lang="zh-CN" altLang="en-US" dirty="0">
                <a:solidFill>
                  <a:srgbClr val="333333"/>
                </a:solidFill>
                <a:latin typeface="华文楷体" panose="02010600040101010101" pitchFamily="2" charset="-122"/>
                <a:ea typeface="华文楷体" panose="02010600040101010101" pitchFamily="2" charset="-122"/>
              </a:rPr>
              <a:t>系统地描述待开发系统及其行为特征和相关约束 </a:t>
            </a:r>
            <a:r>
              <a:rPr lang="zh-CN" altLang="en-US" dirty="0" smtClean="0">
                <a:solidFill>
                  <a:srgbClr val="333333"/>
                </a:solidFill>
                <a:latin typeface="华文楷体" panose="02010600040101010101" pitchFamily="2" charset="-122"/>
                <a:ea typeface="华文楷体" panose="02010600040101010101" pitchFamily="2" charset="-122"/>
              </a:rPr>
              <a:t>。</a:t>
            </a:r>
            <a:endParaRPr lang="en-US" altLang="zh-CN" dirty="0" smtClean="0">
              <a:solidFill>
                <a:srgbClr val="333333"/>
              </a:solidFill>
              <a:latin typeface="华文楷体" panose="02010600040101010101" pitchFamily="2" charset="-122"/>
              <a:ea typeface="华文楷体" panose="02010600040101010101" pitchFamily="2" charset="-122"/>
            </a:endParaRPr>
          </a:p>
          <a:p>
            <a:pPr algn="just">
              <a:lnSpc>
                <a:spcPct val="110000"/>
              </a:lnSpc>
              <a:spcAft>
                <a:spcPts val="600"/>
              </a:spcAft>
            </a:pPr>
            <a:r>
              <a:rPr lang="zh-CN" altLang="en-US" dirty="0" smtClean="0">
                <a:solidFill>
                  <a:srgbClr val="333333"/>
                </a:solidFill>
                <a:latin typeface="华文楷体" panose="02010600040101010101" pitchFamily="2" charset="-122"/>
                <a:ea typeface="华文楷体" panose="02010600040101010101" pitchFamily="2" charset="-122"/>
              </a:rPr>
              <a:t>需求</a:t>
            </a:r>
            <a:r>
              <a:rPr lang="zh-CN" altLang="en-US" dirty="0">
                <a:solidFill>
                  <a:srgbClr val="333333"/>
                </a:solidFill>
                <a:latin typeface="华文楷体" panose="02010600040101010101" pitchFamily="2" charset="-122"/>
                <a:ea typeface="华文楷体" panose="02010600040101010101" pitchFamily="2" charset="-122"/>
              </a:rPr>
              <a:t>工程覆盖了</a:t>
            </a:r>
            <a:r>
              <a:rPr lang="zh-CN" altLang="en-US" dirty="0">
                <a:solidFill>
                  <a:srgbClr val="136EC2"/>
                </a:solidFill>
                <a:latin typeface="华文楷体" panose="02010600040101010101" pitchFamily="2" charset="-122"/>
                <a:ea typeface="华文楷体" panose="02010600040101010101" pitchFamily="2" charset="-122"/>
              </a:rPr>
              <a:t>体系结构设计</a:t>
            </a:r>
            <a:r>
              <a:rPr lang="zh-CN" altLang="en-US" dirty="0">
                <a:solidFill>
                  <a:srgbClr val="333333"/>
                </a:solidFill>
                <a:latin typeface="华文楷体" panose="02010600040101010101" pitchFamily="2" charset="-122"/>
                <a:ea typeface="华文楷体" panose="02010600040101010101" pitchFamily="2" charset="-122"/>
              </a:rPr>
              <a:t>之 前的各项开发活动 </a:t>
            </a:r>
            <a:r>
              <a:rPr lang="en-US" altLang="zh-CN" dirty="0">
                <a:solidFill>
                  <a:srgbClr val="333333"/>
                </a:solidFill>
                <a:latin typeface="华文楷体" panose="02010600040101010101" pitchFamily="2" charset="-122"/>
                <a:ea typeface="华文楷体" panose="02010600040101010101" pitchFamily="2" charset="-122"/>
              </a:rPr>
              <a:t>, </a:t>
            </a:r>
            <a:r>
              <a:rPr lang="zh-CN" altLang="en-US" dirty="0">
                <a:solidFill>
                  <a:srgbClr val="333333"/>
                </a:solidFill>
                <a:latin typeface="华文楷体" panose="02010600040101010101" pitchFamily="2" charset="-122"/>
                <a:ea typeface="华文楷体" panose="02010600040101010101" pitchFamily="2" charset="-122"/>
              </a:rPr>
              <a:t>主要包括分析客户要求、对未来系统的各项功性 及</a:t>
            </a:r>
            <a:r>
              <a:rPr lang="zh-CN" altLang="en-US" dirty="0">
                <a:solidFill>
                  <a:srgbClr val="136EC2"/>
                </a:solidFill>
                <a:latin typeface="华文楷体" panose="02010600040101010101" pitchFamily="2" charset="-122"/>
                <a:ea typeface="华文楷体" panose="02010600040101010101" pitchFamily="2" charset="-122"/>
              </a:rPr>
              <a:t>非功能性需求</a:t>
            </a:r>
            <a:r>
              <a:rPr lang="zh-CN" altLang="en-US" dirty="0">
                <a:solidFill>
                  <a:srgbClr val="333333"/>
                </a:solidFill>
                <a:latin typeface="华文楷体" panose="02010600040101010101" pitchFamily="2" charset="-122"/>
                <a:ea typeface="华文楷体" panose="02010600040101010101" pitchFamily="2" charset="-122"/>
              </a:rPr>
              <a:t>进行</a:t>
            </a:r>
            <a:r>
              <a:rPr lang="zh-CN" altLang="en-US" dirty="0">
                <a:solidFill>
                  <a:srgbClr val="136EC2"/>
                </a:solidFill>
                <a:latin typeface="华文楷体" panose="02010600040101010101" pitchFamily="2" charset="-122"/>
                <a:ea typeface="华文楷体" panose="02010600040101010101" pitchFamily="2" charset="-122"/>
              </a:rPr>
              <a:t>规格说明</a:t>
            </a:r>
            <a:r>
              <a:rPr lang="zh-CN" altLang="en-US" dirty="0">
                <a:solidFill>
                  <a:srgbClr val="333333"/>
                </a:solidFill>
                <a:latin typeface="华文楷体" panose="02010600040101010101" pitchFamily="2" charset="-122"/>
                <a:ea typeface="华文楷体" panose="02010600040101010101" pitchFamily="2" charset="-122"/>
              </a:rPr>
              <a:t> </a:t>
            </a:r>
            <a:r>
              <a:rPr lang="en-US" altLang="zh-CN" dirty="0">
                <a:solidFill>
                  <a:srgbClr val="333333"/>
                </a:solidFill>
                <a:latin typeface="华文楷体" panose="02010600040101010101" pitchFamily="2" charset="-122"/>
                <a:ea typeface="华文楷体" panose="02010600040101010101" pitchFamily="2" charset="-122"/>
              </a:rPr>
              <a:t>, </a:t>
            </a:r>
            <a:r>
              <a:rPr lang="zh-CN" altLang="en-US" dirty="0">
                <a:solidFill>
                  <a:srgbClr val="333333"/>
                </a:solidFill>
                <a:latin typeface="华文楷体" panose="02010600040101010101" pitchFamily="2" charset="-122"/>
                <a:ea typeface="华文楷体" panose="02010600040101010101" pitchFamily="2" charset="-122"/>
              </a:rPr>
              <a:t>并针对不同的对象可分为</a:t>
            </a:r>
            <a:r>
              <a:rPr lang="zh-CN" altLang="en-US" dirty="0">
                <a:solidFill>
                  <a:srgbClr val="FF0000"/>
                </a:solidFill>
                <a:latin typeface="华文楷体" panose="02010600040101010101" pitchFamily="2" charset="-122"/>
                <a:ea typeface="华文楷体" panose="02010600040101010101" pitchFamily="2" charset="-122"/>
              </a:rPr>
              <a:t>系统需求工程 </a:t>
            </a:r>
            <a:r>
              <a:rPr lang="en-US" altLang="zh-CN" dirty="0">
                <a:solidFill>
                  <a:srgbClr val="333333"/>
                </a:solidFill>
                <a:latin typeface="华文楷体" panose="02010600040101010101" pitchFamily="2" charset="-122"/>
                <a:ea typeface="华文楷体" panose="02010600040101010101" pitchFamily="2" charset="-122"/>
              </a:rPr>
              <a:t>(</a:t>
            </a:r>
            <a:r>
              <a:rPr lang="zh-CN" altLang="en-US" dirty="0">
                <a:solidFill>
                  <a:srgbClr val="333333"/>
                </a:solidFill>
                <a:latin typeface="华文楷体" panose="02010600040101010101" pitchFamily="2" charset="-122"/>
                <a:ea typeface="华文楷体" panose="02010600040101010101" pitchFamily="2" charset="-122"/>
              </a:rPr>
              <a:t>如果是针对由软硬件共同组成的整个系统 </a:t>
            </a:r>
            <a:r>
              <a:rPr lang="en-US" altLang="zh-CN" dirty="0">
                <a:solidFill>
                  <a:srgbClr val="333333"/>
                </a:solidFill>
                <a:latin typeface="华文楷体" panose="02010600040101010101" pitchFamily="2" charset="-122"/>
                <a:ea typeface="华文楷体" panose="02010600040101010101" pitchFamily="2" charset="-122"/>
              </a:rPr>
              <a:t>)</a:t>
            </a:r>
            <a:r>
              <a:rPr lang="zh-CN" altLang="en-US" dirty="0">
                <a:solidFill>
                  <a:srgbClr val="333333"/>
                </a:solidFill>
                <a:latin typeface="华文楷体" panose="02010600040101010101" pitchFamily="2" charset="-122"/>
                <a:ea typeface="华文楷体" panose="02010600040101010101" pitchFamily="2" charset="-122"/>
              </a:rPr>
              <a:t>和软件需求工程</a:t>
            </a:r>
            <a:r>
              <a:rPr lang="en-US" altLang="zh-CN" dirty="0">
                <a:solidFill>
                  <a:srgbClr val="333333"/>
                </a:solidFill>
                <a:latin typeface="华文楷体" panose="02010600040101010101" pitchFamily="2" charset="-122"/>
                <a:ea typeface="华文楷体" panose="02010600040101010101" pitchFamily="2" charset="-122"/>
              </a:rPr>
              <a:t>(</a:t>
            </a:r>
            <a:r>
              <a:rPr lang="zh-CN" altLang="en-US" dirty="0">
                <a:solidFill>
                  <a:srgbClr val="333333"/>
                </a:solidFill>
                <a:latin typeface="华文楷体" panose="02010600040101010101" pitchFamily="2" charset="-122"/>
                <a:ea typeface="华文楷体" panose="02010600040101010101" pitchFamily="2" charset="-122"/>
              </a:rPr>
              <a:t>如 果仅是 专门</a:t>
            </a:r>
            <a:r>
              <a:rPr lang="zh-CN" altLang="en-US" dirty="0" smtClean="0">
                <a:solidFill>
                  <a:srgbClr val="333333"/>
                </a:solidFill>
                <a:latin typeface="华文楷体" panose="02010600040101010101" pitchFamily="2" charset="-122"/>
                <a:ea typeface="华文楷体" panose="02010600040101010101" pitchFamily="2" charset="-122"/>
              </a:rPr>
              <a:t>针对纯软件</a:t>
            </a:r>
            <a:r>
              <a:rPr lang="zh-CN" altLang="en-US" dirty="0">
                <a:solidFill>
                  <a:srgbClr val="333333"/>
                </a:solidFill>
                <a:latin typeface="华文楷体" panose="02010600040101010101" pitchFamily="2" charset="-122"/>
                <a:ea typeface="华文楷体" panose="02010600040101010101" pitchFamily="2" charset="-122"/>
              </a:rPr>
              <a:t>部分 </a:t>
            </a:r>
            <a:r>
              <a:rPr lang="en-US" altLang="zh-CN" dirty="0">
                <a:solidFill>
                  <a:srgbClr val="333333"/>
                </a:solidFill>
                <a:latin typeface="华文楷体" panose="02010600040101010101" pitchFamily="2" charset="-122"/>
                <a:ea typeface="华文楷体" panose="02010600040101010101" pitchFamily="2" charset="-122"/>
              </a:rPr>
              <a:t>)</a:t>
            </a:r>
            <a:r>
              <a:rPr lang="zh-CN" altLang="en-US" dirty="0">
                <a:solidFill>
                  <a:srgbClr val="333333"/>
                </a:solidFill>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a:lnSpc>
                <a:spcPct val="110000"/>
              </a:lnSpc>
            </a:pPr>
            <a:r>
              <a:rPr lang="zh-CN" altLang="en-US" dirty="0">
                <a:solidFill>
                  <a:srgbClr val="FF0000"/>
                </a:solidFill>
                <a:latin typeface="华文楷体" panose="02010600040101010101" pitchFamily="2" charset="-122"/>
                <a:ea typeface="华文楷体" panose="02010600040101010101" pitchFamily="2" charset="-122"/>
              </a:rPr>
              <a:t>需求工程是一个不断反复的需求定义、文档记录、需求演进的过程 </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并最终在验证的基础上完成需求</a:t>
            </a:r>
            <a:r>
              <a:rPr lang="zh-CN" altLang="en-US" dirty="0" smtClean="0">
                <a:solidFill>
                  <a:srgbClr val="FF0000"/>
                </a:solidFill>
                <a:latin typeface="华文楷体" panose="02010600040101010101" pitchFamily="2" charset="-122"/>
                <a:ea typeface="华文楷体" panose="02010600040101010101" pitchFamily="2" charset="-122"/>
              </a:rPr>
              <a:t>规范</a:t>
            </a:r>
            <a:r>
              <a:rPr lang="zh-CN" altLang="en-US" dirty="0">
                <a:solidFill>
                  <a:srgbClr val="FF0000"/>
                </a:solidFill>
                <a:latin typeface="华文楷体" panose="02010600040101010101" pitchFamily="2" charset="-122"/>
                <a:ea typeface="华文楷体" panose="02010600040101010101" pitchFamily="2" charset="-122"/>
              </a:rPr>
              <a:t>。</a:t>
            </a:r>
          </a:p>
          <a:p>
            <a:pPr marL="609600" indent="-609600" algn="just">
              <a:lnSpc>
                <a:spcPct val="110000"/>
              </a:lnSpc>
              <a:spcAft>
                <a:spcPts val="600"/>
              </a:spcAft>
            </a:pPr>
            <a:endParaRPr kumimoji="1" lang="zh-CN" altLang="en-US"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49</a:t>
            </a:fld>
            <a:endParaRPr lang="zh-CN" altLang="en-US"/>
          </a:p>
        </p:txBody>
      </p:sp>
    </p:spTree>
    <p:extLst>
      <p:ext uri="{BB962C8B-B14F-4D97-AF65-F5344CB8AC3E}">
        <p14:creationId xmlns:p14="http://schemas.microsoft.com/office/powerpoint/2010/main" val="386377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4294967295"/>
          </p:nvPr>
        </p:nvSpPr>
        <p:spPr>
          <a:xfrm>
            <a:off x="442129" y="1136302"/>
            <a:ext cx="11284297" cy="4687888"/>
          </a:xfrm>
        </p:spPr>
        <p:txBody>
          <a:bodyPr/>
          <a:lstStyle/>
          <a:p>
            <a:pPr>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引起项目失败的首要原因</a:t>
            </a:r>
          </a:p>
          <a:p>
            <a:pPr lvl="1">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solidFill>
                  <a:srgbClr val="FF0000"/>
                </a:solidFill>
                <a:latin typeface="华文楷体" panose="02010600040101010101" pitchFamily="2" charset="-122"/>
                <a:ea typeface="华文楷体" panose="02010600040101010101" pitchFamily="2" charset="-122"/>
              </a:rPr>
              <a:t>不完整的需求</a:t>
            </a:r>
          </a:p>
          <a:p>
            <a:pPr lvl="1">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solidFill>
                  <a:srgbClr val="FF0000"/>
                </a:solidFill>
                <a:latin typeface="华文楷体" panose="02010600040101010101" pitchFamily="2" charset="-122"/>
                <a:ea typeface="华文楷体" panose="02010600040101010101" pitchFamily="2" charset="-122"/>
              </a:rPr>
              <a:t>缺少用户的参与</a:t>
            </a:r>
          </a:p>
          <a:p>
            <a:pPr lvl="1">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solidFill>
                  <a:srgbClr val="FF0000"/>
                </a:solidFill>
                <a:latin typeface="华文楷体" panose="02010600040101010101" pitchFamily="2" charset="-122"/>
                <a:ea typeface="华文楷体" panose="02010600040101010101" pitchFamily="2" charset="-122"/>
              </a:rPr>
              <a:t>不实际的期望</a:t>
            </a:r>
          </a:p>
          <a:p>
            <a:pPr lvl="1">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solidFill>
                  <a:srgbClr val="FF0000"/>
                </a:solidFill>
                <a:latin typeface="华文楷体" panose="02010600040101010101" pitchFamily="2" charset="-122"/>
                <a:ea typeface="华文楷体" panose="02010600040101010101" pitchFamily="2" charset="-122"/>
              </a:rPr>
              <a:t>缺少行政支持</a:t>
            </a:r>
          </a:p>
          <a:p>
            <a:pPr lvl="1">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solidFill>
                  <a:srgbClr val="FF0000"/>
                </a:solidFill>
                <a:latin typeface="华文楷体" panose="02010600040101010101" pitchFamily="2" charset="-122"/>
                <a:ea typeface="华文楷体" panose="02010600040101010101" pitchFamily="2" charset="-122"/>
              </a:rPr>
              <a:t>需求和规格说明的改变</a:t>
            </a:r>
          </a:p>
          <a:p>
            <a:pPr lvl="1">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solidFill>
                  <a:srgbClr val="FF0000"/>
                </a:solidFill>
                <a:latin typeface="华文楷体" panose="02010600040101010101" pitchFamily="2" charset="-122"/>
                <a:ea typeface="华文楷体" panose="02010600040101010101" pitchFamily="2" charset="-122"/>
              </a:rPr>
              <a:t>缺少计划</a:t>
            </a:r>
          </a:p>
          <a:p>
            <a:pPr lvl="1">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solidFill>
                  <a:srgbClr val="FF0000"/>
                </a:solidFill>
                <a:latin typeface="华文楷体" panose="02010600040101010101" pitchFamily="2" charset="-122"/>
                <a:ea typeface="华文楷体" panose="02010600040101010101" pitchFamily="2" charset="-122"/>
              </a:rPr>
              <a:t>不</a:t>
            </a:r>
            <a:r>
              <a:rPr lang="zh-CN" altLang="en-US" dirty="0" smtClean="0">
                <a:solidFill>
                  <a:srgbClr val="FF0000"/>
                </a:solidFill>
                <a:latin typeface="华文楷体" panose="02010600040101010101" pitchFamily="2" charset="-122"/>
                <a:ea typeface="华文楷体" panose="02010600040101010101" pitchFamily="2" charset="-122"/>
              </a:rPr>
              <a:t>再</a:t>
            </a:r>
            <a:r>
              <a:rPr lang="zh-CN" altLang="en-GB" dirty="0" smtClean="0">
                <a:solidFill>
                  <a:srgbClr val="FF0000"/>
                </a:solidFill>
                <a:latin typeface="华文楷体" panose="02010600040101010101" pitchFamily="2" charset="-122"/>
                <a:ea typeface="华文楷体" panose="02010600040101010101" pitchFamily="2" charset="-122"/>
              </a:rPr>
              <a:t>需要该系统</a:t>
            </a:r>
          </a:p>
          <a:p>
            <a:pPr>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几乎所有的这些因素都涉及需求过程的某些部分</a:t>
            </a:r>
          </a:p>
          <a:p>
            <a:pPr>
              <a:lnSpc>
                <a:spcPct val="11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如果开发过程的早</a:t>
            </a:r>
            <a:r>
              <a:rPr lang="zh-CN" altLang="en-US" dirty="0" smtClean="0">
                <a:latin typeface="华文楷体" panose="02010600040101010101" pitchFamily="2" charset="-122"/>
                <a:ea typeface="华文楷体" panose="02010600040101010101" pitchFamily="2" charset="-122"/>
              </a:rPr>
              <a:t>期</a:t>
            </a:r>
            <a:r>
              <a:rPr lang="zh-CN" altLang="en-GB" dirty="0" smtClean="0">
                <a:latin typeface="华文楷体" panose="02010600040101010101" pitchFamily="2" charset="-122"/>
                <a:ea typeface="华文楷体" panose="02010600040101010101" pitchFamily="2" charset="-122"/>
              </a:rPr>
              <a:t>没有检测到并修复需求错误，那么会造成很高的代价</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为什么需求分析非常重要？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a:t>
            </a:fld>
            <a:endParaRPr lang="zh-CN" altLang="en-US"/>
          </a:p>
        </p:txBody>
      </p:sp>
    </p:spTree>
    <p:extLst>
      <p:ext uri="{BB962C8B-B14F-4D97-AF65-F5344CB8AC3E}">
        <p14:creationId xmlns:p14="http://schemas.microsoft.com/office/powerpoint/2010/main" val="2287115774"/>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952" y="3210397"/>
            <a:ext cx="10291361" cy="3511078"/>
          </a:xfrm>
          <a:prstGeom prst="rect">
            <a:avLst/>
          </a:prstGeom>
        </p:spPr>
      </p:pic>
      <p:sp>
        <p:nvSpPr>
          <p:cNvPr id="8195" name="Rectangle 3"/>
          <p:cNvSpPr>
            <a:spLocks noGrp="1" noChangeArrowheads="1"/>
          </p:cNvSpPr>
          <p:nvPr>
            <p:ph type="body" idx="1"/>
          </p:nvPr>
        </p:nvSpPr>
        <p:spPr>
          <a:xfrm>
            <a:off x="298328" y="1001642"/>
            <a:ext cx="11799887" cy="4351338"/>
          </a:xfrm>
        </p:spPr>
        <p:txBody>
          <a:bodyPr/>
          <a:lstStyle/>
          <a:p>
            <a:pPr marL="0" indent="0">
              <a:lnSpc>
                <a:spcPct val="110000"/>
              </a:lnSpc>
              <a:buNone/>
            </a:pPr>
            <a:r>
              <a:rPr lang="zh-CN" altLang="en-US" dirty="0">
                <a:latin typeface="华文楷体" panose="02010600040101010101" pitchFamily="2" charset="-122"/>
                <a:ea typeface="华文楷体" panose="02010600040101010101" pitchFamily="2" charset="-122"/>
              </a:rPr>
              <a:t>软件需求工程包括</a:t>
            </a:r>
            <a:r>
              <a:rPr lang="zh-CN" altLang="en-US" dirty="0">
                <a:solidFill>
                  <a:srgbClr val="FF0000"/>
                </a:solidFill>
                <a:latin typeface="华文楷体" panose="02010600040101010101" pitchFamily="2" charset="-122"/>
                <a:ea typeface="华文楷体" panose="02010600040101010101" pitchFamily="2" charset="-122"/>
              </a:rPr>
              <a:t>需求开发</a:t>
            </a:r>
            <a:r>
              <a:rPr lang="zh-CN" altLang="en-US" dirty="0">
                <a:latin typeface="华文楷体" panose="02010600040101010101" pitchFamily="2" charset="-122"/>
                <a:ea typeface="华文楷体" panose="02010600040101010101" pitchFamily="2" charset="-122"/>
              </a:rPr>
              <a:t>和</a:t>
            </a:r>
            <a:r>
              <a:rPr lang="zh-CN" altLang="en-US" dirty="0">
                <a:solidFill>
                  <a:srgbClr val="FF0000"/>
                </a:solidFill>
                <a:latin typeface="华文楷体" panose="02010600040101010101" pitchFamily="2" charset="-122"/>
                <a:ea typeface="华文楷体" panose="02010600040101010101" pitchFamily="2" charset="-122"/>
              </a:rPr>
              <a:t>需求管理</a:t>
            </a:r>
            <a:r>
              <a:rPr lang="zh-CN" altLang="en-US" dirty="0">
                <a:latin typeface="华文楷体" panose="02010600040101010101" pitchFamily="2" charset="-122"/>
                <a:ea typeface="华文楷体" panose="02010600040101010101" pitchFamily="2" charset="-122"/>
              </a:rPr>
              <a:t>两个过程域</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609600" indent="-609600">
              <a:lnSpc>
                <a:spcPct val="110000"/>
              </a:lnSpc>
            </a:pPr>
            <a:r>
              <a:rPr lang="zh-CN" altLang="en-US" b="1" dirty="0" smtClean="0">
                <a:latin typeface="华文楷体" panose="02010600040101010101" pitchFamily="2" charset="-122"/>
                <a:ea typeface="华文楷体" panose="02010600040101010101" pitchFamily="2" charset="-122"/>
              </a:rPr>
              <a:t>需求</a:t>
            </a:r>
            <a:r>
              <a:rPr lang="zh-CN" altLang="en-US" b="1" dirty="0">
                <a:latin typeface="华文楷体" panose="02010600040101010101" pitchFamily="2" charset="-122"/>
                <a:ea typeface="华文楷体" panose="02010600040101010101" pitchFamily="2" charset="-122"/>
              </a:rPr>
              <a:t>开发</a:t>
            </a:r>
            <a:r>
              <a:rPr lang="zh-CN" altLang="en-US" dirty="0">
                <a:latin typeface="华文楷体" panose="02010600040101010101" pitchFamily="2" charset="-122"/>
                <a:ea typeface="华文楷体" panose="02010600040101010101" pitchFamily="2" charset="-122"/>
              </a:rPr>
              <a:t>是收集、分析、整理、编写、验证需求的全过程，重点在于开发出高质量的需求规格说明</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609600" indent="-609600">
              <a:lnSpc>
                <a:spcPct val="110000"/>
              </a:lnSpc>
            </a:pPr>
            <a:r>
              <a:rPr lang="zh-CN" altLang="en-US" b="1" dirty="0" smtClean="0">
                <a:latin typeface="华文楷体" panose="02010600040101010101" pitchFamily="2" charset="-122"/>
                <a:ea typeface="华文楷体" panose="02010600040101010101" pitchFamily="2" charset="-122"/>
              </a:rPr>
              <a:t>需求</a:t>
            </a:r>
            <a:r>
              <a:rPr lang="zh-CN" altLang="en-US" b="1" dirty="0">
                <a:latin typeface="华文楷体" panose="02010600040101010101" pitchFamily="2" charset="-122"/>
                <a:ea typeface="华文楷体" panose="02010600040101010101" pitchFamily="2" charset="-122"/>
              </a:rPr>
              <a:t>管理</a:t>
            </a:r>
            <a:r>
              <a:rPr lang="zh-CN" altLang="en-US" dirty="0">
                <a:latin typeface="华文楷体" panose="02010600040101010101" pitchFamily="2" charset="-122"/>
                <a:ea typeface="华文楷体" panose="02010600040101010101" pitchFamily="2" charset="-122"/>
              </a:rPr>
              <a:t>是对需求的实现、变化进行追踪的全过程，重点在于确保开发的软件满足这些需求。</a:t>
            </a:r>
            <a:endParaRPr kumimoji="1" lang="zh-CN" altLang="en-US"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50</a:t>
            </a:fld>
            <a:endParaRPr lang="zh-CN" altLang="en-US"/>
          </a:p>
        </p:txBody>
      </p:sp>
    </p:spTree>
    <p:extLst>
      <p:ext uri="{BB962C8B-B14F-4D97-AF65-F5344CB8AC3E}">
        <p14:creationId xmlns:p14="http://schemas.microsoft.com/office/powerpoint/2010/main" val="3690429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需求工程：需求开发</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51</a:t>
            </a:fld>
            <a:endParaRPr lang="zh-CN" altLang="en-US"/>
          </a:p>
        </p:txBody>
      </p:sp>
      <p:sp>
        <p:nvSpPr>
          <p:cNvPr id="4" name="矩形 3"/>
          <p:cNvSpPr/>
          <p:nvPr/>
        </p:nvSpPr>
        <p:spPr>
          <a:xfrm>
            <a:off x="4327071" y="6219825"/>
            <a:ext cx="7361255" cy="954107"/>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需求开发工作示意图</a:t>
            </a:r>
            <a:br>
              <a:rPr lang="zh-CN" altLang="en-US" sz="2800" dirty="0">
                <a:latin typeface="华文楷体" panose="02010600040101010101" pitchFamily="2" charset="-122"/>
                <a:ea typeface="华文楷体" panose="02010600040101010101" pitchFamily="2" charset="-122"/>
              </a:rPr>
            </a:br>
            <a:endParaRPr lang="zh-CN" altLang="en-US" sz="2800" dirty="0">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181" y="1135012"/>
            <a:ext cx="7392537" cy="5084813"/>
          </a:xfrm>
          <a:prstGeom prst="rect">
            <a:avLst/>
          </a:prstGeom>
        </p:spPr>
      </p:pic>
    </p:spTree>
    <p:extLst>
      <p:ext uri="{BB962C8B-B14F-4D97-AF65-F5344CB8AC3E}">
        <p14:creationId xmlns:p14="http://schemas.microsoft.com/office/powerpoint/2010/main" val="36257722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98328" y="1001642"/>
            <a:ext cx="11799887" cy="4351338"/>
          </a:xfrm>
        </p:spPr>
        <p:txBody>
          <a:bodyPr/>
          <a:lstStyle/>
          <a:p>
            <a:pPr marL="0" indent="0">
              <a:lnSpc>
                <a:spcPct val="110000"/>
              </a:lnSpc>
              <a:buNone/>
            </a:pPr>
            <a:r>
              <a:rPr lang="zh-CN" altLang="en-US" dirty="0">
                <a:latin typeface="华文楷体" panose="02010600040101010101" pitchFamily="2" charset="-122"/>
                <a:ea typeface="华文楷体" panose="02010600040101010101" pitchFamily="2" charset="-122"/>
              </a:rPr>
              <a:t>随着软件工程技术的发展 </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需求工程越来越引起人们的关注。特别是当今“面向服务”的软件工程时代 </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需求工程占据空前重要的</a:t>
            </a:r>
            <a:r>
              <a:rPr lang="zh-CN" altLang="en-US" dirty="0" smtClean="0">
                <a:latin typeface="华文楷体" panose="02010600040101010101" pitchFamily="2" charset="-122"/>
                <a:ea typeface="华文楷体" panose="02010600040101010101" pitchFamily="2" charset="-122"/>
              </a:rPr>
              <a:t>位置</a:t>
            </a:r>
            <a:endParaRPr lang="en-US" altLang="zh-CN" dirty="0" smtClean="0">
              <a:latin typeface="华文楷体" panose="02010600040101010101" pitchFamily="2" charset="-122"/>
              <a:ea typeface="华文楷体" panose="02010600040101010101" pitchFamily="2" charset="-122"/>
            </a:endParaRPr>
          </a:p>
          <a:p>
            <a:pPr marL="0" indent="0">
              <a:lnSpc>
                <a:spcPct val="110000"/>
              </a:lnSpc>
              <a:buNone/>
            </a:pPr>
            <a:r>
              <a:rPr lang="zh-CN" altLang="en-US" dirty="0" smtClean="0">
                <a:latin typeface="华文楷体" panose="02010600040101010101" pitchFamily="2" charset="-122"/>
                <a:ea typeface="华文楷体" panose="02010600040101010101" pitchFamily="2" charset="-122"/>
              </a:rPr>
              <a:t>下</a:t>
            </a:r>
            <a:r>
              <a:rPr lang="zh-CN" altLang="en-US" dirty="0">
                <a:latin typeface="华文楷体" panose="02010600040101010101" pitchFamily="2" charset="-122"/>
                <a:ea typeface="华文楷体" panose="02010600040101010101" pitchFamily="2" charset="-122"/>
              </a:rPr>
              <a:t>表给出了需求工程发展的几个重要</a:t>
            </a:r>
            <a:r>
              <a:rPr lang="zh-CN" altLang="en-US" dirty="0" smtClean="0">
                <a:latin typeface="华文楷体" panose="02010600040101010101" pitchFamily="2" charset="-122"/>
                <a:ea typeface="华文楷体" panose="02010600040101010101" pitchFamily="2" charset="-122"/>
              </a:rPr>
              <a:t>阶段</a:t>
            </a:r>
            <a:r>
              <a:rPr lang="zh-CN" altLang="en-US" dirty="0">
                <a:latin typeface="华文楷体" panose="02010600040101010101" pitchFamily="2" charset="-122"/>
                <a:ea typeface="华文楷体" panose="02010600040101010101" pitchFamily="2" charset="-122"/>
              </a:rPr>
              <a:t>：</a:t>
            </a:r>
            <a:endParaRPr kumimoji="1" lang="zh-CN" altLang="en-US"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52</a:t>
            </a:fld>
            <a:endParaRPr lang="zh-CN" altLang="en-US"/>
          </a:p>
        </p:txBody>
      </p:sp>
      <p:pic>
        <p:nvPicPr>
          <p:cNvPr id="3" name="图片 2"/>
          <p:cNvPicPr>
            <a:picLocks noChangeAspect="1"/>
          </p:cNvPicPr>
          <p:nvPr/>
        </p:nvPicPr>
        <p:blipFill>
          <a:blip r:embed="rId2"/>
          <a:stretch>
            <a:fillRect/>
          </a:stretch>
        </p:blipFill>
        <p:spPr>
          <a:xfrm>
            <a:off x="298328" y="2783393"/>
            <a:ext cx="11454466" cy="3938082"/>
          </a:xfrm>
          <a:prstGeom prst="rect">
            <a:avLst/>
          </a:prstGeom>
        </p:spPr>
      </p:pic>
    </p:spTree>
    <p:extLst>
      <p:ext uri="{BB962C8B-B14F-4D97-AF65-F5344CB8AC3E}">
        <p14:creationId xmlns:p14="http://schemas.microsoft.com/office/powerpoint/2010/main" val="3637284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98328" y="1001642"/>
            <a:ext cx="11799887" cy="4351338"/>
          </a:xfrm>
        </p:spPr>
        <p:txBody>
          <a:bodyPr/>
          <a:lstStyle/>
          <a:p>
            <a:pPr>
              <a:lnSpc>
                <a:spcPct val="110000"/>
              </a:lnSpc>
              <a:spcBef>
                <a:spcPts val="600"/>
              </a:spcBef>
            </a:pPr>
            <a:r>
              <a:rPr lang="zh-CN" altLang="en-US" dirty="0" smtClean="0">
                <a:latin typeface="华文楷体" panose="02010600040101010101" pitchFamily="2" charset="-122"/>
                <a:ea typeface="华文楷体" panose="02010600040101010101" pitchFamily="2" charset="-122"/>
              </a:rPr>
              <a:t>也可以把</a:t>
            </a:r>
            <a:r>
              <a:rPr lang="zh-CN" altLang="en-US" dirty="0">
                <a:latin typeface="华文楷体" panose="02010600040101010101" pitchFamily="2" charset="-122"/>
                <a:ea typeface="华文楷体" panose="02010600040101010101" pitchFamily="2" charset="-122"/>
              </a:rPr>
              <a:t>需求工程的活动划分为以下</a:t>
            </a:r>
            <a:r>
              <a:rPr lang="en-US" altLang="zh-CN" dirty="0">
                <a:latin typeface="华文楷体" panose="02010600040101010101" pitchFamily="2" charset="-122"/>
                <a:ea typeface="华文楷体" panose="02010600040101010101" pitchFamily="2" charset="-122"/>
              </a:rPr>
              <a:t>5</a:t>
            </a:r>
            <a:r>
              <a:rPr lang="zh-CN" altLang="en-US" dirty="0" smtClean="0">
                <a:latin typeface="华文楷体" panose="02010600040101010101" pitchFamily="2" charset="-122"/>
                <a:ea typeface="华文楷体" panose="02010600040101010101" pitchFamily="2" charset="-122"/>
              </a:rPr>
              <a:t>个主要的独立阶段</a:t>
            </a:r>
            <a:r>
              <a:rPr lang="zh-CN" altLang="en-US" dirty="0">
                <a:latin typeface="华文楷体" panose="02010600040101010101" pitchFamily="2" charset="-122"/>
                <a:ea typeface="华文楷体" panose="02010600040101010101" pitchFamily="2" charset="-122"/>
              </a:rPr>
              <a:t>：</a:t>
            </a:r>
          </a:p>
          <a:p>
            <a:pPr lvl="1">
              <a:lnSpc>
                <a:spcPct val="110000"/>
              </a:lnSpc>
              <a:spcBef>
                <a:spcPts val="600"/>
              </a:spcBef>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1</a:t>
            </a:r>
            <a:r>
              <a:rPr lang="zh-CN" altLang="en-US" sz="2800" dirty="0" smtClean="0">
                <a:latin typeface="华文楷体" panose="02010600040101010101" pitchFamily="2" charset="-122"/>
                <a:ea typeface="华文楷体" panose="02010600040101010101" pitchFamily="2" charset="-122"/>
              </a:rPr>
              <a:t>）需求</a:t>
            </a:r>
            <a:r>
              <a:rPr lang="zh-CN" altLang="en-US" sz="2800" dirty="0">
                <a:latin typeface="华文楷体" panose="02010600040101010101" pitchFamily="2" charset="-122"/>
                <a:ea typeface="华文楷体" panose="02010600040101010101" pitchFamily="2" charset="-122"/>
              </a:rPr>
              <a:t>获取：通过与用户的交流，对现有系统的观察及对任务进行分析，从而开发、捕获和修订用户的需求；</a:t>
            </a:r>
          </a:p>
          <a:p>
            <a:pPr lvl="1">
              <a:lnSpc>
                <a:spcPct val="110000"/>
              </a:lnSpc>
              <a:spcBef>
                <a:spcPts val="600"/>
              </a:spcBef>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2</a:t>
            </a:r>
            <a:r>
              <a:rPr lang="zh-CN" altLang="en-US" sz="2800" dirty="0" smtClean="0">
                <a:latin typeface="华文楷体" panose="02010600040101010101" pitchFamily="2" charset="-122"/>
                <a:ea typeface="华文楷体" panose="02010600040101010101" pitchFamily="2" charset="-122"/>
              </a:rPr>
              <a:t>）需求</a:t>
            </a:r>
            <a:r>
              <a:rPr lang="zh-CN" altLang="en-US" sz="2800" dirty="0">
                <a:latin typeface="华文楷体" panose="02010600040101010101" pitchFamily="2" charset="-122"/>
                <a:ea typeface="华文楷体" panose="02010600040101010101" pitchFamily="2" charset="-122"/>
              </a:rPr>
              <a:t>建模：为最终用户所看到的系统建立一个概念模型，作为对需求的抽象描述，并尽可能多的捕获现实世界的语义；</a:t>
            </a:r>
          </a:p>
          <a:p>
            <a:pPr lvl="1">
              <a:lnSpc>
                <a:spcPct val="110000"/>
              </a:lnSpc>
              <a:spcBef>
                <a:spcPts val="600"/>
              </a:spcBef>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3</a:t>
            </a:r>
            <a:r>
              <a:rPr lang="zh-CN" altLang="en-US" sz="2800" dirty="0" smtClean="0">
                <a:latin typeface="华文楷体" panose="02010600040101010101" pitchFamily="2" charset="-122"/>
                <a:ea typeface="华文楷体" panose="02010600040101010101" pitchFamily="2" charset="-122"/>
              </a:rPr>
              <a:t>）形成</a:t>
            </a:r>
            <a:r>
              <a:rPr lang="zh-CN" altLang="en-US" sz="2800" dirty="0">
                <a:latin typeface="华文楷体" panose="02010600040101010101" pitchFamily="2" charset="-122"/>
                <a:ea typeface="华文楷体" panose="02010600040101010101" pitchFamily="2" charset="-122"/>
              </a:rPr>
              <a:t>需求规格：生成需求模型构件的精确的形式化的描述，作为用户和开发者之间的一个协约；</a:t>
            </a:r>
          </a:p>
          <a:p>
            <a:pPr lvl="1">
              <a:lnSpc>
                <a:spcPct val="110000"/>
              </a:lnSpc>
              <a:spcBef>
                <a:spcPts val="600"/>
              </a:spcBef>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4</a:t>
            </a:r>
            <a:r>
              <a:rPr lang="zh-CN" altLang="en-US" sz="2800" dirty="0" smtClean="0">
                <a:latin typeface="华文楷体" panose="02010600040101010101" pitchFamily="2" charset="-122"/>
                <a:ea typeface="华文楷体" panose="02010600040101010101" pitchFamily="2" charset="-122"/>
              </a:rPr>
              <a:t>）需求验证</a:t>
            </a:r>
            <a:r>
              <a:rPr lang="zh-CN" altLang="en-US" sz="2800" dirty="0">
                <a:latin typeface="华文楷体" panose="02010600040101010101" pitchFamily="2" charset="-122"/>
                <a:ea typeface="华文楷体" panose="02010600040101010101" pitchFamily="2" charset="-122"/>
              </a:rPr>
              <a:t>：以需求规格说明为输入，通过符号执行、模拟或快速原型等途径，分析需求规格的正确性和可行性，包含有效性检查，一致性检查，可行性检查和确认可验证性；</a:t>
            </a:r>
          </a:p>
          <a:p>
            <a:pPr lvl="1">
              <a:lnSpc>
                <a:spcPct val="110000"/>
              </a:lnSpc>
              <a:spcBef>
                <a:spcPts val="600"/>
              </a:spcBef>
            </a:pP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5</a:t>
            </a:r>
            <a:r>
              <a:rPr lang="zh-CN" altLang="en-US" sz="2800" dirty="0" smtClean="0">
                <a:latin typeface="华文楷体" panose="02010600040101010101" pitchFamily="2" charset="-122"/>
                <a:ea typeface="华文楷体" panose="02010600040101010101" pitchFamily="2" charset="-122"/>
              </a:rPr>
              <a:t>）需求</a:t>
            </a:r>
            <a:r>
              <a:rPr lang="zh-CN" altLang="en-US" sz="2800" dirty="0">
                <a:latin typeface="华文楷体" panose="02010600040101010101" pitchFamily="2" charset="-122"/>
                <a:ea typeface="华文楷体" panose="02010600040101010101" pitchFamily="2" charset="-122"/>
              </a:rPr>
              <a:t>管理：支持系统的需求演进，如需求变化和可跟踪性问题</a:t>
            </a:r>
            <a:r>
              <a:rPr lang="zh-CN" altLang="en-US" sz="2800" dirty="0" smtClean="0">
                <a:latin typeface="华文楷体" panose="02010600040101010101" pitchFamily="2" charset="-122"/>
                <a:ea typeface="华文楷体" panose="02010600040101010101" pitchFamily="2" charset="-122"/>
              </a:rPr>
              <a:t>。</a:t>
            </a:r>
            <a:endParaRPr kumimoji="1" lang="zh-CN" altLang="en-US" sz="28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53</a:t>
            </a:fld>
            <a:endParaRPr lang="zh-CN" altLang="en-US"/>
          </a:p>
        </p:txBody>
      </p:sp>
    </p:spTree>
    <p:extLst>
      <p:ext uri="{BB962C8B-B14F-4D97-AF65-F5344CB8AC3E}">
        <p14:creationId xmlns:p14="http://schemas.microsoft.com/office/powerpoint/2010/main" val="3951231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subTitle" idx="4294967295"/>
          </p:nvPr>
        </p:nvSpPr>
        <p:spPr>
          <a:xfrm>
            <a:off x="964642" y="2093408"/>
            <a:ext cx="8382000" cy="3505200"/>
          </a:xfrm>
        </p:spPr>
        <p:txBody>
          <a:bodyPr vert="horz" wrap="square" lIns="91440" tIns="45720" rIns="91440" bIns="45720" numCol="1" anchor="t" anchorCtr="0" compatLnSpc="1"/>
          <a:lstStyle/>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需求分析的目的、内容、特征</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需求建模的主要方法及特点</a:t>
            </a:r>
            <a:endParaRPr lang="fr-FR"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需求文档</a:t>
            </a:r>
            <a:endParaRPr lang="en-US" altLang="zh-CN" b="1" dirty="0" smtClean="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a:solidFill>
                  <a:srgbClr val="040602"/>
                </a:solidFill>
                <a:latin typeface="华文楷体" panose="02010600040101010101" pitchFamily="2" charset="-122"/>
                <a:ea typeface="华文楷体" panose="02010600040101010101" pitchFamily="2" charset="-122"/>
              </a:rPr>
              <a:t>需求</a:t>
            </a:r>
            <a:r>
              <a:rPr lang="zh-CN" altLang="en-US" b="1" dirty="0" smtClean="0">
                <a:solidFill>
                  <a:srgbClr val="040602"/>
                </a:solidFill>
                <a:latin typeface="华文楷体" panose="02010600040101010101" pitchFamily="2" charset="-122"/>
                <a:ea typeface="华文楷体" panose="02010600040101010101" pitchFamily="2" charset="-122"/>
              </a:rPr>
              <a:t>工程</a:t>
            </a:r>
            <a:endParaRPr lang="en-US" altLang="zh-CN" b="1" dirty="0" smtClean="0">
              <a:solidFill>
                <a:srgbClr val="040602"/>
              </a:solidFill>
              <a:latin typeface="华文楷体" panose="02010600040101010101" pitchFamily="2" charset="-122"/>
              <a:ea typeface="华文楷体" panose="02010600040101010101" pitchFamily="2" charset="-122"/>
            </a:endParaRPr>
          </a:p>
        </p:txBody>
      </p:sp>
      <p:sp>
        <p:nvSpPr>
          <p:cNvPr id="108547" name="Rectangle 3"/>
          <p:cNvSpPr>
            <a:spLocks noGrp="1" noChangeArrowheads="1"/>
          </p:cNvSpPr>
          <p:nvPr>
            <p:ph type="ctrTitle" idx="4294967295"/>
          </p:nvPr>
        </p:nvSpPr>
        <p:spPr>
          <a:xfrm>
            <a:off x="2700495" y="1154797"/>
            <a:ext cx="8153400" cy="685800"/>
          </a:xfrm>
          <a:ln>
            <a:miter lim="800000"/>
            <a:headEnd/>
            <a:tailEnd/>
          </a:ln>
        </p:spPr>
        <p:txBody>
          <a:bodyPr vert="horz" wrap="square" lIns="91440" tIns="45720" rIns="91440" bIns="45720" numCol="1" anchor="t" anchorCtr="0" compatLnSpc="1">
            <a:normAutofit fontScale="90000"/>
          </a:bodyPr>
          <a:lstStyle/>
          <a:p>
            <a:pPr>
              <a:lnSpc>
                <a:spcPct val="150000"/>
              </a:lnSpc>
              <a:spcBef>
                <a:spcPct val="50000"/>
              </a:spcBef>
              <a:defRPr/>
            </a:pPr>
            <a:r>
              <a:rPr lang="zh-CN" altLang="en-US" sz="3300" b="1" dirty="0" smtClean="0">
                <a:solidFill>
                  <a:srgbClr val="FF0000"/>
                </a:solidFill>
                <a:ea typeface="华文楷体" panose="02010600040101010101" pitchFamily="2" charset="-122"/>
              </a:rPr>
              <a:t>关键概念和知识</a:t>
            </a:r>
            <a:endParaRPr lang="zh-CN" altLang="en-US" sz="2900" b="1" dirty="0">
              <a:solidFill>
                <a:srgbClr val="FF0000"/>
              </a:solidFill>
              <a:ea typeface="华文楷体" panose="02010600040101010101" pitchFamily="2" charset="-122"/>
            </a:endParaRPr>
          </a:p>
        </p:txBody>
      </p:sp>
      <p:sp>
        <p:nvSpPr>
          <p:cNvPr id="4" name="文本框 11"/>
          <p:cNvSpPr txBox="1"/>
          <p:nvPr/>
        </p:nvSpPr>
        <p:spPr>
          <a:xfrm>
            <a:off x="401212" y="31721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54</a:t>
            </a:fld>
            <a:endParaRPr lang="zh-CN" altLang="en-US"/>
          </a:p>
        </p:txBody>
      </p:sp>
    </p:spTree>
    <p:extLst>
      <p:ext uri="{BB962C8B-B14F-4D97-AF65-F5344CB8AC3E}">
        <p14:creationId xmlns:p14="http://schemas.microsoft.com/office/powerpoint/2010/main" val="168411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4294967295"/>
          </p:nvPr>
        </p:nvSpPr>
        <p:spPr>
          <a:xfrm>
            <a:off x="403609" y="1186543"/>
            <a:ext cx="8216900" cy="4665663"/>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需求分析员或系统分析员执行这些任务</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a:latin typeface="华文楷体" panose="02010600040101010101" pitchFamily="2" charset="-122"/>
                <a:ea typeface="华文楷体" panose="02010600040101010101" pitchFamily="2" charset="-122"/>
              </a:rPr>
              <a:t>最后结果是</a:t>
            </a:r>
            <a:r>
              <a:rPr lang="zh-CN" altLang="en-GB" b="1" dirty="0">
                <a:solidFill>
                  <a:srgbClr val="FF0000"/>
                </a:solidFill>
                <a:latin typeface="华文楷体" panose="02010600040101010101" pitchFamily="2" charset="-122"/>
                <a:ea typeface="华文楷体" panose="02010600040101010101" pitchFamily="2" charset="-122"/>
              </a:rPr>
              <a:t>软件需求规格说明书</a:t>
            </a:r>
          </a:p>
        </p:txBody>
      </p:sp>
      <p:pic>
        <p:nvPicPr>
          <p:cNvPr id="1434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399" y="2274549"/>
            <a:ext cx="9858272" cy="441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获取需求的过程？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a:t>
            </a:fld>
            <a:endParaRPr lang="zh-CN" altLang="en-US"/>
          </a:p>
        </p:txBody>
      </p:sp>
    </p:spTree>
    <p:extLst>
      <p:ext uri="{BB962C8B-B14F-4D97-AF65-F5344CB8AC3E}">
        <p14:creationId xmlns:p14="http://schemas.microsoft.com/office/powerpoint/2010/main" val="65609914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body" idx="4294967295"/>
          </p:nvPr>
        </p:nvSpPr>
        <p:spPr>
          <a:xfrm>
            <a:off x="301451" y="1266093"/>
            <a:ext cx="11555604" cy="4845784"/>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如果需求交织在一起并很复杂，可以用强调前端的建模“重量级”过程</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如果需求不确定，敏捷方法是一个可选的方法</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敏捷方法递增地实现和采集需求</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极限编程 </a:t>
            </a:r>
            <a:r>
              <a:rPr lang="en-GB" altLang="zh-CN" dirty="0" smtClean="0">
                <a:latin typeface="华文楷体" panose="02010600040101010101" pitchFamily="2" charset="-122"/>
                <a:ea typeface="华文楷体" panose="02010600040101010101" pitchFamily="2" charset="-122"/>
              </a:rPr>
              <a:t>(XP) </a:t>
            </a:r>
            <a:r>
              <a:rPr lang="zh-CN" altLang="en-GB" dirty="0" smtClean="0">
                <a:latin typeface="华文楷体" panose="02010600040101010101" pitchFamily="2" charset="-122"/>
                <a:ea typeface="华文楷体" panose="02010600040101010101" pitchFamily="2" charset="-122"/>
              </a:rPr>
              <a:t>是一个敏捷过程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当我们定义需求的时候构建系统</a:t>
            </a:r>
            <a:endParaRPr lang="en-GB" altLang="zh-CN"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不计划和设计将来可能的需求</a:t>
            </a:r>
            <a:endParaRPr lang="en-GB" altLang="zh-CN"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需求编码为最终实现必须通过的测试用例</a:t>
            </a:r>
            <a:endParaRPr lang="en-GB" altLang="zh-CN"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需求过程：敏捷需求建模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a:t>
            </a:fld>
            <a:endParaRPr lang="zh-CN" altLang="en-US"/>
          </a:p>
        </p:txBody>
      </p:sp>
    </p:spTree>
    <p:extLst>
      <p:ext uri="{BB962C8B-B14F-4D97-AF65-F5344CB8AC3E}">
        <p14:creationId xmlns:p14="http://schemas.microsoft.com/office/powerpoint/2010/main" val="39776923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body" idx="4294967295"/>
          </p:nvPr>
        </p:nvSpPr>
        <p:spPr>
          <a:xfrm>
            <a:off x="552661" y="1235947"/>
            <a:ext cx="11143620" cy="4766985"/>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客户并不总是理解他们的需要和问题</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与参与系统的每个人讨论需求是很重要的</a:t>
            </a:r>
            <a:endParaRPr lang="en-GB"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dirty="0" smtClean="0">
                <a:latin typeface="华文楷体" panose="02010600040101010101" pitchFamily="2" charset="-122"/>
                <a:ea typeface="华文楷体" panose="02010600040101010101" pitchFamily="2" charset="-122"/>
              </a:rPr>
              <a:t>所有人都必须对需求是什么达成一致意见</a:t>
            </a:r>
            <a:endParaRPr lang="en-GB" altLang="zh-CN"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zh-CN" altLang="en-GB" sz="2800" dirty="0" smtClean="0">
                <a:latin typeface="华文楷体" panose="02010600040101010101" pitchFamily="2" charset="-122"/>
                <a:ea typeface="华文楷体" panose="02010600040101010101" pitchFamily="2" charset="-122"/>
              </a:rPr>
              <a:t>如果我们不能对需求达成一致，项目注定失败</a:t>
            </a:r>
            <a:endParaRPr lang="en-GB" altLang="zh-CN" sz="28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需求过程：客户参与</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a:t>
            </a:fld>
            <a:endParaRPr lang="zh-CN" altLang="en-US"/>
          </a:p>
        </p:txBody>
      </p:sp>
    </p:spTree>
    <p:extLst>
      <p:ext uri="{BB962C8B-B14F-4D97-AF65-F5344CB8AC3E}">
        <p14:creationId xmlns:p14="http://schemas.microsoft.com/office/powerpoint/2010/main" val="185363018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05" y="1710313"/>
            <a:ext cx="11622292" cy="5147688"/>
          </a:xfrm>
          <a:prstGeom prst="rect">
            <a:avLst/>
          </a:prstGeom>
        </p:spPr>
      </p:pic>
      <p:sp>
        <p:nvSpPr>
          <p:cNvPr id="6147" name="Rectangle 3"/>
          <p:cNvSpPr>
            <a:spLocks noGrp="1" noChangeArrowheads="1"/>
          </p:cNvSpPr>
          <p:nvPr>
            <p:ph type="body" idx="1"/>
          </p:nvPr>
        </p:nvSpPr>
        <p:spPr>
          <a:xfrm>
            <a:off x="190919" y="971497"/>
            <a:ext cx="11424976" cy="4448175"/>
          </a:xfrm>
        </p:spPr>
        <p:txBody>
          <a:bodyPr/>
          <a:lstStyle/>
          <a:p>
            <a:pPr eaLnBrk="1" hangingPunct="1">
              <a:lnSpc>
                <a:spcPct val="110000"/>
              </a:lnSpc>
              <a:spcAft>
                <a:spcPts val="1200"/>
              </a:spcAft>
            </a:pPr>
            <a:r>
              <a:rPr lang="zh-CN" altLang="en-US" sz="3200" b="1" dirty="0" smtClean="0">
                <a:latin typeface="华文楷体" panose="02010600040101010101" pitchFamily="2" charset="-122"/>
                <a:ea typeface="华文楷体" panose="02010600040101010101" pitchFamily="2" charset="-122"/>
              </a:rPr>
              <a:t>需求通常包含了三个</a:t>
            </a:r>
            <a:r>
              <a:rPr lang="zh-CN" altLang="en-US" sz="3200" b="1" dirty="0">
                <a:latin typeface="华文楷体" panose="02010600040101010101" pitchFamily="2" charset="-122"/>
                <a:ea typeface="华文楷体" panose="02010600040101010101" pitchFamily="2" charset="-122"/>
              </a:rPr>
              <a:t>层次</a:t>
            </a:r>
            <a:r>
              <a:rPr lang="zh-CN" altLang="en-US" sz="3200" b="1"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p:txBody>
      </p:sp>
      <p:pic>
        <p:nvPicPr>
          <p:cNvPr id="6148" name="Picture 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6537" y="5024437"/>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29440" y="386722"/>
            <a:ext cx="312648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需求的三个层次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a:t>
            </a:fld>
            <a:endParaRPr lang="zh-CN" altLang="en-US"/>
          </a:p>
        </p:txBody>
      </p:sp>
    </p:spTree>
    <p:extLst>
      <p:ext uri="{BB962C8B-B14F-4D97-AF65-F5344CB8AC3E}">
        <p14:creationId xmlns:p14="http://schemas.microsoft.com/office/powerpoint/2010/main" val="20143737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7.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8"/>
</p:tagLst>
</file>

<file path=ppt/tags/tag3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8"/>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249</TotalTime>
  <Words>2682</Words>
  <Application>Microsoft Office PowerPoint</Application>
  <PresentationFormat>宽屏</PresentationFormat>
  <Paragraphs>376</Paragraphs>
  <Slides>54</Slides>
  <Notes>43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54</vt:i4>
      </vt:variant>
    </vt:vector>
  </HeadingPairs>
  <TitlesOfParts>
    <vt:vector size="67" baseType="lpstr">
      <vt:lpstr>Calibri</vt:lpstr>
      <vt:lpstr>Calibri Light</vt:lpstr>
      <vt:lpstr>Gungsuh</vt:lpstr>
      <vt:lpstr>华文楷体</vt:lpstr>
      <vt:lpstr>宋体</vt:lpstr>
      <vt:lpstr>微软雅黑</vt:lpstr>
      <vt:lpstr>Arial</vt:lpstr>
      <vt:lpstr>Impact</vt:lpstr>
      <vt:lpstr>Lucida Sans Unicode</vt:lpstr>
      <vt:lpstr>Symbol</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图书馆问题的UML 类图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需求定义: 文档化过程定义</vt:lpstr>
      <vt:lpstr>需求规格说明: 文档化过程步骤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关键概念和知识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718</cp:revision>
  <dcterms:created xsi:type="dcterms:W3CDTF">2016-03-18T06:16:00Z</dcterms:created>
  <dcterms:modified xsi:type="dcterms:W3CDTF">2023-09-23T14:55:05Z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