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73"/>
  </p:notesMasterIdLst>
  <p:handoutMasterIdLst>
    <p:handoutMasterId r:id="rId74"/>
  </p:handoutMasterIdLst>
  <p:sldIdLst>
    <p:sldId id="548" r:id="rId2"/>
    <p:sldId id="554" r:id="rId3"/>
    <p:sldId id="547" r:id="rId4"/>
    <p:sldId id="800" r:id="rId5"/>
    <p:sldId id="801" r:id="rId6"/>
    <p:sldId id="1125" r:id="rId7"/>
    <p:sldId id="1127" r:id="rId8"/>
    <p:sldId id="1128" r:id="rId9"/>
    <p:sldId id="1130" r:id="rId10"/>
    <p:sldId id="1131" r:id="rId11"/>
    <p:sldId id="1132" r:id="rId12"/>
    <p:sldId id="1133" r:id="rId13"/>
    <p:sldId id="1134" r:id="rId14"/>
    <p:sldId id="1135" r:id="rId15"/>
    <p:sldId id="1136" r:id="rId16"/>
    <p:sldId id="1137" r:id="rId17"/>
    <p:sldId id="1138" r:id="rId18"/>
    <p:sldId id="1139" r:id="rId19"/>
    <p:sldId id="1194" r:id="rId20"/>
    <p:sldId id="1140" r:id="rId21"/>
    <p:sldId id="1141" r:id="rId22"/>
    <p:sldId id="1142" r:id="rId23"/>
    <p:sldId id="1143" r:id="rId24"/>
    <p:sldId id="1144" r:id="rId25"/>
    <p:sldId id="1145" r:id="rId26"/>
    <p:sldId id="1146" r:id="rId27"/>
    <p:sldId id="1147" r:id="rId28"/>
    <p:sldId id="1148" r:id="rId29"/>
    <p:sldId id="1149" r:id="rId30"/>
    <p:sldId id="1150" r:id="rId31"/>
    <p:sldId id="1151" r:id="rId32"/>
    <p:sldId id="1152" r:id="rId33"/>
    <p:sldId id="1153" r:id="rId34"/>
    <p:sldId id="1154" r:id="rId35"/>
    <p:sldId id="1155" r:id="rId36"/>
    <p:sldId id="1156" r:id="rId37"/>
    <p:sldId id="1157" r:id="rId38"/>
    <p:sldId id="1158" r:id="rId39"/>
    <p:sldId id="1159" r:id="rId40"/>
    <p:sldId id="1161" r:id="rId41"/>
    <p:sldId id="1162" r:id="rId42"/>
    <p:sldId id="1195" r:id="rId43"/>
    <p:sldId id="1164" r:id="rId44"/>
    <p:sldId id="1165" r:id="rId45"/>
    <p:sldId id="1166" r:id="rId46"/>
    <p:sldId id="1167" r:id="rId47"/>
    <p:sldId id="1168" r:id="rId48"/>
    <p:sldId id="1169" r:id="rId49"/>
    <p:sldId id="1170" r:id="rId50"/>
    <p:sldId id="1171" r:id="rId51"/>
    <p:sldId id="1172" r:id="rId52"/>
    <p:sldId id="1173" r:id="rId53"/>
    <p:sldId id="1174" r:id="rId54"/>
    <p:sldId id="1175" r:id="rId55"/>
    <p:sldId id="1176" r:id="rId56"/>
    <p:sldId id="1177" r:id="rId57"/>
    <p:sldId id="1178" r:id="rId58"/>
    <p:sldId id="1179" r:id="rId59"/>
    <p:sldId id="1180" r:id="rId60"/>
    <p:sldId id="1181" r:id="rId61"/>
    <p:sldId id="1183" r:id="rId62"/>
    <p:sldId id="1184" r:id="rId63"/>
    <p:sldId id="1185" r:id="rId64"/>
    <p:sldId id="1188" r:id="rId65"/>
    <p:sldId id="1189" r:id="rId66"/>
    <p:sldId id="1190" r:id="rId67"/>
    <p:sldId id="1191" r:id="rId68"/>
    <p:sldId id="1196" r:id="rId69"/>
    <p:sldId id="1192" r:id="rId70"/>
    <p:sldId id="1193" r:id="rId71"/>
    <p:sldId id="1120" r:id="rId72"/>
  </p:sldIdLst>
  <p:sldSz cx="12192000" cy="6858000"/>
  <p:notesSz cx="6858000" cy="9144000"/>
  <p:custDataLst>
    <p:tags r:id="rId7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24"/>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2023/10/3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2023/10/3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2023/10/3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2023/10/3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2023/10/3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2023/10/3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2023/10/3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2023/10/3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2023/10/3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2023/10/3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2023/10/3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2023/10/3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2023/10/3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453234"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第九章：状态图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2023年10月3日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94CDB98-7D6F-48F2-B4FC-247FB2385E51}" type="slidenum">
              <a:rPr lang="zh-CN" altLang="en-US"/>
              <a:pPr/>
              <a:t>10</a:t>
            </a:fld>
            <a:endParaRPr lang="en-US" altLang="zh-CN"/>
          </a:p>
        </p:txBody>
      </p:sp>
      <p:sp>
        <p:nvSpPr>
          <p:cNvPr id="287747" name="Rectangle 3"/>
          <p:cNvSpPr>
            <a:spLocks noGrp="1" noChangeArrowheads="1"/>
          </p:cNvSpPr>
          <p:nvPr>
            <p:ph type="body" idx="1"/>
          </p:nvPr>
        </p:nvSpPr>
        <p:spPr>
          <a:xfrm>
            <a:off x="552661" y="993305"/>
            <a:ext cx="11024298" cy="4648200"/>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状态是软件对象在其生存期内满足特定条件的存在，在此条件下，对象能执行特定的动作、或等待事件的发生。</a:t>
            </a:r>
          </a:p>
          <a:p>
            <a:pPr>
              <a:lnSpc>
                <a:spcPct val="150000"/>
              </a:lnSpc>
            </a:pPr>
            <a:r>
              <a:rPr lang="zh-CN" altLang="en-US" b="1" dirty="0">
                <a:latin typeface="华文楷体" panose="02010600040101010101" pitchFamily="2" charset="-122"/>
                <a:ea typeface="华文楷体" panose="02010600040101010101" pitchFamily="2" charset="-122"/>
              </a:rPr>
              <a:t>状态被图形化表示为一个圆角矩形（图</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a:t>
            </a:r>
            <a:r>
              <a:rPr lang="zh-CN" altLang="en-US" dirty="0">
                <a:ea typeface="SimSun" panose="02010600030101010101" pitchFamily="2" charset="-122"/>
              </a:rPr>
              <a:t>。</a:t>
            </a:r>
          </a:p>
        </p:txBody>
      </p:sp>
      <p:sp>
        <p:nvSpPr>
          <p:cNvPr id="287748" name="Rectangle 4"/>
          <p:cNvSpPr>
            <a:spLocks noChangeArrowheads="1"/>
          </p:cNvSpPr>
          <p:nvPr/>
        </p:nvSpPr>
        <p:spPr bwMode="auto">
          <a:xfrm>
            <a:off x="5087938" y="5949951"/>
            <a:ext cx="1268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sz="2000" b="1" i="1">
                <a:solidFill>
                  <a:srgbClr val="660033"/>
                </a:solidFill>
                <a:latin typeface="Times New Roman" panose="02020603050405020304" pitchFamily="18" charset="0"/>
                <a:ea typeface="SimSun" panose="02010600030101010101" pitchFamily="2" charset="-122"/>
              </a:rPr>
              <a:t>图 </a:t>
            </a:r>
            <a:r>
              <a:rPr lang="en-US" altLang="zh-CN" sz="2000" b="1" i="1">
                <a:solidFill>
                  <a:srgbClr val="660033"/>
                </a:solidFill>
                <a:latin typeface="Times New Roman" panose="02020603050405020304" pitchFamily="18" charset="0"/>
                <a:ea typeface="SimSun" panose="02010600030101010101" pitchFamily="2" charset="-122"/>
              </a:rPr>
              <a:t>3. </a:t>
            </a:r>
            <a:r>
              <a:rPr lang="zh-CN" altLang="en-US" sz="2000" b="1" i="1">
                <a:solidFill>
                  <a:srgbClr val="660033"/>
                </a:solidFill>
                <a:latin typeface="Times New Roman" panose="02020603050405020304" pitchFamily="18" charset="0"/>
                <a:ea typeface="SimSun" panose="02010600030101010101" pitchFamily="2" charset="-122"/>
              </a:rPr>
              <a:t>状态</a:t>
            </a:r>
          </a:p>
        </p:txBody>
      </p:sp>
      <p:pic>
        <p:nvPicPr>
          <p:cNvPr id="287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429001"/>
            <a:ext cx="560070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06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72CC023-34DC-4A94-8BEF-420D339F2F2F}" type="slidenum">
              <a:rPr lang="zh-CN" altLang="en-US"/>
              <a:pPr/>
              <a:t>11</a:t>
            </a:fld>
            <a:endParaRPr lang="en-US" altLang="zh-CN"/>
          </a:p>
        </p:txBody>
      </p:sp>
      <p:sp>
        <p:nvSpPr>
          <p:cNvPr id="288771" name="Rectangle 3"/>
          <p:cNvSpPr>
            <a:spLocks noGrp="1" noChangeArrowheads="1"/>
          </p:cNvSpPr>
          <p:nvPr>
            <p:ph type="body" idx="1"/>
          </p:nvPr>
        </p:nvSpPr>
        <p:spPr>
          <a:xfrm>
            <a:off x="552661" y="1212675"/>
            <a:ext cx="11193862"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除了用圆角矩形表示的状态外</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还有两种特殊的状态，</a:t>
            </a:r>
            <a:r>
              <a:rPr lang="zh-CN" altLang="en-US" b="1" dirty="0">
                <a:solidFill>
                  <a:srgbClr val="FF3300"/>
                </a:solidFill>
                <a:latin typeface="华文楷体" panose="02010600040101010101" pitchFamily="2" charset="-122"/>
                <a:ea typeface="华文楷体" panose="02010600040101010101" pitchFamily="2" charset="-122"/>
              </a:rPr>
              <a:t>初始状态</a:t>
            </a:r>
            <a:r>
              <a:rPr lang="zh-CN" altLang="en-US" b="1" dirty="0">
                <a:latin typeface="华文楷体" panose="02010600040101010101" pitchFamily="2" charset="-122"/>
                <a:ea typeface="华文楷体" panose="02010600040101010101" pitchFamily="2" charset="-122"/>
              </a:rPr>
              <a:t>和</a:t>
            </a:r>
            <a:r>
              <a:rPr lang="zh-CN" altLang="en-US" b="1" dirty="0">
                <a:solidFill>
                  <a:srgbClr val="FF3300"/>
                </a:solidFill>
                <a:latin typeface="华文楷体" panose="02010600040101010101" pitchFamily="2" charset="-122"/>
                <a:ea typeface="华文楷体" panose="02010600040101010101" pitchFamily="2" charset="-122"/>
              </a:rPr>
              <a:t>终止状态</a:t>
            </a:r>
            <a:r>
              <a:rPr lang="zh-CN" altLang="en-US" b="1" dirty="0">
                <a:latin typeface="华文楷体" panose="02010600040101010101" pitchFamily="2" charset="-122"/>
                <a:ea typeface="华文楷体" panose="02010600040101010101" pitchFamily="2" charset="-122"/>
              </a:rPr>
              <a:t>。</a:t>
            </a:r>
          </a:p>
          <a:p>
            <a:pPr>
              <a:lnSpc>
                <a:spcPct val="150000"/>
              </a:lnSpc>
            </a:pPr>
            <a:r>
              <a:rPr lang="zh-CN" altLang="en-US" b="1" dirty="0" smtClean="0">
                <a:latin typeface="华文楷体" panose="02010600040101010101" pitchFamily="2" charset="-122"/>
                <a:ea typeface="华文楷体" panose="02010600040101010101" pitchFamily="2" charset="-122"/>
              </a:rPr>
              <a:t>状态机</a:t>
            </a:r>
            <a:r>
              <a:rPr lang="zh-CN" altLang="en-US" b="1" dirty="0">
                <a:latin typeface="华文楷体" panose="02010600040101010101" pitchFamily="2" charset="-122"/>
                <a:ea typeface="华文楷体" panose="02010600040101010101" pitchFamily="2" charset="-122"/>
              </a:rPr>
              <a:t>所在对象在创建后状态机产生的第一个变迁将从初始状态出发。</a:t>
            </a:r>
          </a:p>
          <a:p>
            <a:pPr>
              <a:lnSpc>
                <a:spcPct val="150000"/>
              </a:lnSpc>
            </a:pPr>
            <a:r>
              <a:rPr lang="zh-CN" altLang="en-US" b="1" dirty="0" smtClean="0">
                <a:latin typeface="华文楷体" panose="02010600040101010101" pitchFamily="2" charset="-122"/>
                <a:ea typeface="华文楷体" panose="02010600040101010101" pitchFamily="2" charset="-122"/>
              </a:rPr>
              <a:t>用</a:t>
            </a:r>
            <a:r>
              <a:rPr lang="zh-CN" altLang="en-US" b="1" dirty="0">
                <a:solidFill>
                  <a:srgbClr val="FF3300"/>
                </a:solidFill>
                <a:latin typeface="华文楷体" panose="02010600040101010101" pitchFamily="2" charset="-122"/>
                <a:ea typeface="华文楷体" panose="02010600040101010101" pitchFamily="2" charset="-122"/>
              </a:rPr>
              <a:t>带实心圆的圆环</a:t>
            </a:r>
            <a:r>
              <a:rPr lang="zh-CN" altLang="en-US" b="1" dirty="0">
                <a:latin typeface="华文楷体" panose="02010600040101010101" pitchFamily="2" charset="-122"/>
                <a:ea typeface="华文楷体" panose="02010600040101010101" pitchFamily="2" charset="-122"/>
              </a:rPr>
              <a:t>表示的状态称为状态机的</a:t>
            </a:r>
            <a:r>
              <a:rPr lang="zh-CN" altLang="en-US" b="1" dirty="0">
                <a:solidFill>
                  <a:srgbClr val="FF3300"/>
                </a:solidFill>
                <a:latin typeface="华文楷体" panose="02010600040101010101" pitchFamily="2" charset="-122"/>
                <a:ea typeface="华文楷体" panose="02010600040101010101" pitchFamily="2" charset="-122"/>
              </a:rPr>
              <a:t>终止状态（</a:t>
            </a:r>
            <a:r>
              <a:rPr lang="en-US" altLang="zh-CN" b="1" dirty="0">
                <a:solidFill>
                  <a:srgbClr val="FF3300"/>
                </a:solidFill>
                <a:latin typeface="华文楷体" panose="02010600040101010101" pitchFamily="2" charset="-122"/>
                <a:ea typeface="华文楷体" panose="02010600040101010101" pitchFamily="2" charset="-122"/>
              </a:rPr>
              <a:t>final state</a:t>
            </a:r>
            <a:r>
              <a:rPr lang="zh-CN" altLang="en-US" b="1" dirty="0">
                <a:solidFill>
                  <a:srgbClr val="FF3300"/>
                </a:solidFill>
                <a:latin typeface="华文楷体" panose="02010600040101010101" pitchFamily="2" charset="-122"/>
                <a:ea typeface="华文楷体" panose="02010600040101010101" pitchFamily="2" charset="-122"/>
              </a:rPr>
              <a:t>）。</a:t>
            </a:r>
          </a:p>
          <a:p>
            <a:pPr>
              <a:lnSpc>
                <a:spcPct val="150000"/>
              </a:lnSpc>
            </a:pPr>
            <a:endParaRPr lang="zh-CN" altLang="en-US" b="1" dirty="0">
              <a:solidFill>
                <a:srgbClr val="FF3300"/>
              </a:solidFill>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695242" y="4509408"/>
            <a:ext cx="381000" cy="352425"/>
          </a:xfrm>
          <a:prstGeom prst="rect">
            <a:avLst/>
          </a:prstGeom>
        </p:spPr>
      </p:pic>
      <p:pic>
        <p:nvPicPr>
          <p:cNvPr id="3" name="图片 2"/>
          <p:cNvPicPr>
            <a:picLocks noChangeAspect="1"/>
          </p:cNvPicPr>
          <p:nvPr/>
        </p:nvPicPr>
        <p:blipFill>
          <a:blip r:embed="rId3"/>
          <a:stretch>
            <a:fillRect/>
          </a:stretch>
        </p:blipFill>
        <p:spPr>
          <a:xfrm>
            <a:off x="6951941" y="5049664"/>
            <a:ext cx="523875" cy="514350"/>
          </a:xfrm>
          <a:prstGeom prst="rect">
            <a:avLst/>
          </a:prstGeom>
        </p:spPr>
      </p:pic>
      <p:cxnSp>
        <p:nvCxnSpPr>
          <p:cNvPr id="9" name="曲线连接符 8"/>
          <p:cNvCxnSpPr/>
          <p:nvPr/>
        </p:nvCxnSpPr>
        <p:spPr>
          <a:xfrm rot="10800000" flipV="1">
            <a:off x="2351314" y="3094891"/>
            <a:ext cx="7630886" cy="16077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p:nvPr/>
        </p:nvCxnSpPr>
        <p:spPr>
          <a:xfrm rot="10800000" flipV="1">
            <a:off x="7475816" y="3905563"/>
            <a:ext cx="1396724" cy="1259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327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1589DB1-B33F-4CEE-927D-CE337FAB893E}" type="slidenum">
              <a:rPr lang="zh-CN" altLang="en-US"/>
              <a:pPr/>
              <a:t>12</a:t>
            </a:fld>
            <a:endParaRPr lang="en-US" altLang="zh-CN"/>
          </a:p>
        </p:txBody>
      </p:sp>
      <p:sp>
        <p:nvSpPr>
          <p:cNvPr id="289795" name="Rectangle 3"/>
          <p:cNvSpPr>
            <a:spLocks noGrp="1" noChangeArrowheads="1"/>
          </p:cNvSpPr>
          <p:nvPr>
            <p:ph type="body" idx="1"/>
          </p:nvPr>
        </p:nvSpPr>
        <p:spPr>
          <a:xfrm>
            <a:off x="552660" y="1152386"/>
            <a:ext cx="11103427"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变迁被定义为软件对象的两个状态之间的关系，表明在指定的事件发生后，在特定的条件下，对象执行指定的动作，并进入另一个状态。</a:t>
            </a:r>
          </a:p>
          <a:p>
            <a:pPr>
              <a:lnSpc>
                <a:spcPct val="150000"/>
              </a:lnSpc>
            </a:pPr>
            <a:r>
              <a:rPr lang="zh-CN" altLang="en-US" b="1" dirty="0">
                <a:latin typeface="华文楷体" panose="02010600040101010101" pitchFamily="2" charset="-122"/>
                <a:ea typeface="华文楷体" panose="02010600040101010101" pitchFamily="2" charset="-122"/>
              </a:rPr>
              <a:t>变迁被图形化表示为</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连接两个状态的箭头，</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箭头起始端是变迁发生前的状态，</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箭头所指的状态是变迁完成后的状态。</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74565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A4451AC-8B8C-46E7-804D-9574C5C894DB}" type="slidenum">
              <a:rPr lang="zh-CN" altLang="en-US"/>
              <a:pPr/>
              <a:t>13</a:t>
            </a:fld>
            <a:endParaRPr lang="en-US" altLang="zh-CN"/>
          </a:p>
        </p:txBody>
      </p:sp>
      <p:pic>
        <p:nvPicPr>
          <p:cNvPr id="2908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744686" y="2795712"/>
            <a:ext cx="7924800" cy="4278313"/>
          </a:xfrm>
          <a:noFill/>
          <a:ln/>
          <a:extLst>
            <a:ext uri="{91240B29-F687-4F45-9708-019B960494DF}">
              <a14:hiddenLine xmlns:a14="http://schemas.microsoft.com/office/drawing/2010/main" w="39688" cap="flat" cmpd="sng" algn="ctr">
                <a:solidFill>
                  <a:srgbClr val="FFFF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0820" name="Rectangle 4"/>
          <p:cNvSpPr>
            <a:spLocks noChangeArrowheads="1"/>
          </p:cNvSpPr>
          <p:nvPr/>
        </p:nvSpPr>
        <p:spPr bwMode="auto">
          <a:xfrm>
            <a:off x="434818" y="879378"/>
            <a:ext cx="1132175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50000"/>
              </a:lnSpc>
              <a:spcBef>
                <a:spcPts val="0"/>
              </a:spcBef>
            </a:pPr>
            <a:r>
              <a:rPr lang="zh-CN" altLang="en-US" sz="2800" b="1" dirty="0">
                <a:ea typeface="SimSun" panose="02010600030101010101" pitchFamily="2" charset="-122"/>
              </a:rPr>
              <a:t>如果对象的状态发生了沿变迁箭头所指的方向的变化，那么此变迁被称为被：</a:t>
            </a:r>
            <a:r>
              <a:rPr lang="zh-CN" altLang="en-US" sz="2800" b="1" dirty="0">
                <a:solidFill>
                  <a:srgbClr val="FF3300"/>
                </a:solidFill>
                <a:ea typeface="SimSun" panose="02010600030101010101" pitchFamily="2" charset="-122"/>
              </a:rPr>
              <a:t>激发（</a:t>
            </a:r>
            <a:r>
              <a:rPr lang="en-US" altLang="zh-CN" sz="2800" b="1" dirty="0">
                <a:solidFill>
                  <a:srgbClr val="FF3300"/>
                </a:solidFill>
                <a:ea typeface="SimSun" panose="02010600030101010101" pitchFamily="2" charset="-122"/>
              </a:rPr>
              <a:t>fire</a:t>
            </a:r>
            <a:r>
              <a:rPr lang="zh-CN" altLang="en-US" sz="2800" b="1" dirty="0">
                <a:solidFill>
                  <a:srgbClr val="FF3300"/>
                </a:solidFill>
                <a:ea typeface="SimSun" panose="02010600030101010101" pitchFamily="2" charset="-122"/>
              </a:rPr>
              <a:t>）</a:t>
            </a:r>
            <a:r>
              <a:rPr lang="zh-CN" altLang="en-US" sz="2800" b="1" dirty="0">
                <a:ea typeface="SimSun" panose="02010600030101010101" pitchFamily="2" charset="-122"/>
              </a:rPr>
              <a:t>。</a:t>
            </a:r>
          </a:p>
          <a:p>
            <a:pPr marL="0" indent="0">
              <a:lnSpc>
                <a:spcPct val="150000"/>
              </a:lnSpc>
              <a:spcBef>
                <a:spcPts val="0"/>
              </a:spcBef>
            </a:pPr>
            <a:r>
              <a:rPr lang="zh-CN" altLang="en-US" sz="2800" b="1" dirty="0">
                <a:ea typeface="SimSun" panose="02010600030101010101" pitchFamily="2" charset="-122"/>
              </a:rPr>
              <a:t>变迁的激发，可以和特定的事件联系起来，这样的事件被称为</a:t>
            </a:r>
            <a:r>
              <a:rPr lang="zh-CN" altLang="en-US" sz="2800" b="1" dirty="0">
                <a:solidFill>
                  <a:srgbClr val="FF3300"/>
                </a:solidFill>
                <a:ea typeface="SimSun" panose="02010600030101010101" pitchFamily="2" charset="-122"/>
              </a:rPr>
              <a:t>触发事件</a:t>
            </a:r>
            <a:r>
              <a:rPr lang="en-US" altLang="zh-CN" sz="2800" b="1" dirty="0">
                <a:solidFill>
                  <a:srgbClr val="FF3300"/>
                </a:solidFill>
                <a:ea typeface="SimSun" panose="02010600030101010101" pitchFamily="2" charset="-122"/>
              </a:rPr>
              <a:t>(event trigger)</a:t>
            </a:r>
            <a:r>
              <a:rPr lang="zh-CN" altLang="en-US" sz="2800" b="1" dirty="0">
                <a:ea typeface="SimSun" panose="02010600030101010101" pitchFamily="2" charset="-122"/>
              </a:rPr>
              <a:t>。</a:t>
            </a:r>
          </a:p>
        </p:txBody>
      </p:sp>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18200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08C3159-FE6F-44B1-8F23-0B1AAD414DE8}" type="slidenum">
              <a:rPr lang="zh-CN" altLang="en-US"/>
              <a:pPr/>
              <a:t>14</a:t>
            </a:fld>
            <a:endParaRPr lang="en-US" altLang="zh-CN"/>
          </a:p>
        </p:txBody>
      </p:sp>
      <p:sp>
        <p:nvSpPr>
          <p:cNvPr id="291843" name="Rectangle 3"/>
          <p:cNvSpPr>
            <a:spLocks noGrp="1" noChangeArrowheads="1"/>
          </p:cNvSpPr>
          <p:nvPr>
            <p:ph type="body" idx="1"/>
          </p:nvPr>
        </p:nvSpPr>
        <p:spPr>
          <a:xfrm>
            <a:off x="445791" y="1011535"/>
            <a:ext cx="11300418" cy="4572000"/>
          </a:xfrm>
        </p:spPr>
        <p:txBody>
          <a:bodyPr/>
          <a:lstStyle/>
          <a:p>
            <a:pPr>
              <a:lnSpc>
                <a:spcPct val="150000"/>
              </a:lnSpc>
              <a:spcBef>
                <a:spcPts val="0"/>
              </a:spcBef>
            </a:pPr>
            <a:r>
              <a:rPr lang="zh-CN" altLang="en-US" b="1" dirty="0">
                <a:latin typeface="华文楷体" panose="02010600040101010101" pitchFamily="2" charset="-122"/>
                <a:ea typeface="华文楷体" panose="02010600040101010101" pitchFamily="2" charset="-122"/>
              </a:rPr>
              <a:t>变迁用来描述：状态机所在的对象所处的状态的变换。</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变迁由事件触发，变迁的激发还将伴随着特定的动作的执行。</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里，变迁由五个部分构成，它们是：</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起始状态</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目标状态</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触发事件</a:t>
            </a:r>
            <a:r>
              <a:rPr lang="en-US" altLang="zh-CN" sz="2800" b="1" dirty="0">
                <a:solidFill>
                  <a:srgbClr val="FF3300"/>
                </a:solidFill>
                <a:latin typeface="华文楷体" panose="02010600040101010101" pitchFamily="2" charset="-122"/>
                <a:ea typeface="华文楷体" panose="02010600040101010101" pitchFamily="2" charset="-122"/>
              </a:rPr>
              <a:t>(event trigger)</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触发条件</a:t>
            </a:r>
            <a:r>
              <a:rPr lang="en-US" altLang="zh-CN" sz="2800" b="1" dirty="0">
                <a:solidFill>
                  <a:srgbClr val="FF3300"/>
                </a:solidFill>
                <a:latin typeface="华文楷体" panose="02010600040101010101" pitchFamily="2" charset="-122"/>
                <a:ea typeface="华文楷体" panose="02010600040101010101" pitchFamily="2" charset="-122"/>
              </a:rPr>
              <a:t>(guard condition)</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变迁动作。</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716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a:t>华 南 理 工 大 学</a:t>
            </a:r>
          </a:p>
        </p:txBody>
      </p:sp>
      <p:sp>
        <p:nvSpPr>
          <p:cNvPr id="5" name="页脚占位符 4"/>
          <p:cNvSpPr>
            <a:spLocks noGrp="1"/>
          </p:cNvSpPr>
          <p:nvPr>
            <p:ph type="ftr" sz="quarter" idx="11"/>
          </p:nvPr>
        </p:nvSpPr>
        <p:spPr/>
        <p:txBody>
          <a:bodyPr/>
          <a:lstStyle/>
          <a:p>
            <a:r>
              <a:rPr lang="zh-CN" altLang="en-US"/>
              <a:t>软 件 工 程</a:t>
            </a:r>
          </a:p>
        </p:txBody>
      </p:sp>
      <p:sp>
        <p:nvSpPr>
          <p:cNvPr id="6" name="灯片编号占位符 5"/>
          <p:cNvSpPr>
            <a:spLocks noGrp="1"/>
          </p:cNvSpPr>
          <p:nvPr>
            <p:ph type="sldNum" sz="quarter" idx="12"/>
          </p:nvPr>
        </p:nvSpPr>
        <p:spPr/>
        <p:txBody>
          <a:bodyPr/>
          <a:lstStyle/>
          <a:p>
            <a:fld id="{B9C776E1-AA54-41E9-8692-C12CD86B7467}" type="slidenum">
              <a:rPr lang="zh-CN" altLang="en-US"/>
              <a:pPr/>
              <a:t>15</a:t>
            </a:fld>
            <a:endParaRPr lang="en-US" altLang="zh-CN"/>
          </a:p>
        </p:txBody>
      </p:sp>
      <p:sp>
        <p:nvSpPr>
          <p:cNvPr id="292867" name="Rectangle 3"/>
          <p:cNvSpPr>
            <a:spLocks noGrp="1" noChangeArrowheads="1"/>
          </p:cNvSpPr>
          <p:nvPr>
            <p:ph type="body" idx="1"/>
          </p:nvPr>
        </p:nvSpPr>
        <p:spPr>
          <a:xfrm>
            <a:off x="552661" y="1071998"/>
            <a:ext cx="10932605" cy="4351338"/>
          </a:xfrm>
        </p:spPr>
        <p:txBody>
          <a:bodyPr/>
          <a:lstStyle/>
          <a:p>
            <a:pPr marL="0" indent="0">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）、起始状态和目标状态</a:t>
            </a:r>
          </a:p>
          <a:p>
            <a:pPr marL="0" indent="0">
              <a:lnSpc>
                <a:spcPct val="150000"/>
              </a:lnSpc>
              <a:spcBef>
                <a:spcPts val="0"/>
              </a:spcBef>
            </a:pPr>
            <a:r>
              <a:rPr lang="zh-CN" altLang="en-US" b="1" dirty="0">
                <a:latin typeface="华文楷体" panose="02010600040101010101" pitchFamily="2" charset="-122"/>
                <a:ea typeface="华文楷体" panose="02010600040101010101" pitchFamily="2" charset="-122"/>
              </a:rPr>
              <a:t>变迁被激发之前对象所处的状态就是变迁的</a:t>
            </a:r>
            <a:r>
              <a:rPr lang="zh-CN" altLang="en-US" b="1" dirty="0">
                <a:solidFill>
                  <a:srgbClr val="FF3300"/>
                </a:solidFill>
                <a:latin typeface="华文楷体" panose="02010600040101010101" pitchFamily="2" charset="-122"/>
                <a:ea typeface="华文楷体" panose="02010600040101010101" pitchFamily="2" charset="-122"/>
              </a:rPr>
              <a:t>起始状态</a:t>
            </a:r>
          </a:p>
          <a:p>
            <a:pPr marL="0" indent="0">
              <a:lnSpc>
                <a:spcPct val="150000"/>
              </a:lnSpc>
              <a:spcBef>
                <a:spcPts val="0"/>
              </a:spcBef>
            </a:pPr>
            <a:r>
              <a:rPr lang="zh-CN" altLang="en-US" b="1" dirty="0">
                <a:latin typeface="华文楷体" panose="02010600040101010101" pitchFamily="2" charset="-122"/>
                <a:ea typeface="华文楷体" panose="02010600040101010101" pitchFamily="2" charset="-122"/>
              </a:rPr>
              <a:t>变迁完成之后，对象的状态发生了变化，这时对象所处的状态就是变迁的，</a:t>
            </a:r>
            <a:r>
              <a:rPr lang="zh-CN" altLang="en-US" b="1" dirty="0">
                <a:solidFill>
                  <a:srgbClr val="FF3300"/>
                </a:solidFill>
                <a:latin typeface="华文楷体" panose="02010600040101010101" pitchFamily="2" charset="-122"/>
                <a:ea typeface="华文楷体" panose="02010600040101010101" pitchFamily="2" charset="-122"/>
              </a:rPr>
              <a:t>目标状态。</a:t>
            </a:r>
          </a:p>
          <a:p>
            <a:pPr marL="0" indent="0">
              <a:lnSpc>
                <a:spcPct val="150000"/>
              </a:lnSpc>
              <a:spcBef>
                <a:spcPts val="0"/>
              </a:spcBef>
            </a:pPr>
            <a:r>
              <a:rPr lang="zh-CN" altLang="en-US" b="1" dirty="0">
                <a:latin typeface="华文楷体" panose="02010600040101010101" pitchFamily="2" charset="-122"/>
                <a:ea typeface="华文楷体" panose="02010600040101010101" pitchFamily="2" charset="-122"/>
              </a:rPr>
              <a:t>在绘制状态机时，</a:t>
            </a:r>
          </a:p>
          <a:p>
            <a:pPr marL="0" lvl="1" indent="0">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变迁的起始状态位于表示变迁的箭头的起始位置；</a:t>
            </a:r>
          </a:p>
          <a:p>
            <a:pPr marL="0" lvl="1" indent="0">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变迁的目标状态是表示变迁的箭头所指向的那个状态。</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6044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A2EC7BF-C764-4178-B4CE-EDC087D81598}" type="slidenum">
              <a:rPr lang="zh-CN" altLang="en-US"/>
              <a:pPr/>
              <a:t>16</a:t>
            </a:fld>
            <a:endParaRPr lang="en-US" altLang="zh-CN"/>
          </a:p>
        </p:txBody>
      </p:sp>
      <p:sp>
        <p:nvSpPr>
          <p:cNvPr id="293891" name="Rectangle 3"/>
          <p:cNvSpPr>
            <a:spLocks noGrp="1" noChangeArrowheads="1"/>
          </p:cNvSpPr>
          <p:nvPr>
            <p:ph type="body" idx="1"/>
          </p:nvPr>
        </p:nvSpPr>
        <p:spPr>
          <a:xfrm>
            <a:off x="552661" y="1162434"/>
            <a:ext cx="11023040"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一个变迁可以有多个起始状态，</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这时，代表状态机所在对象中的多个控制流在变迁发生的时刻汇合为一个控制流</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一个变迁也可以有多个目标状态</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它表示状态机所在对象在变迁被激发的时刻其中的一个控制流被分解为多个控制流。</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23300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61DC4E7-5BEF-4595-828C-E32D1CD451A4}" type="slidenum">
              <a:rPr lang="zh-CN" altLang="en-US"/>
              <a:pPr/>
              <a:t>17</a:t>
            </a:fld>
            <a:endParaRPr lang="en-US" altLang="zh-CN"/>
          </a:p>
        </p:txBody>
      </p:sp>
      <p:sp>
        <p:nvSpPr>
          <p:cNvPr id="294914" name="Rectangle 2"/>
          <p:cNvSpPr>
            <a:spLocks noGrp="1" noChangeArrowheads="1"/>
          </p:cNvSpPr>
          <p:nvPr>
            <p:ph type="body" idx="1"/>
          </p:nvPr>
        </p:nvSpPr>
        <p:spPr>
          <a:xfrm>
            <a:off x="453851" y="1017832"/>
            <a:ext cx="11284298" cy="4608512"/>
          </a:xfrm>
        </p:spPr>
        <p:txBody>
          <a:bodyPr/>
          <a:lstStyle/>
          <a:p>
            <a:pPr>
              <a:lnSpc>
                <a:spcPct val="150000"/>
              </a:lnSpc>
            </a:pPr>
            <a:r>
              <a:rPr lang="zh-CN" altLang="en-US" dirty="0">
                <a:solidFill>
                  <a:srgbClr val="FF3300"/>
                </a:solidFill>
                <a:ea typeface="SimSun" panose="0201060003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2</a:t>
            </a:r>
            <a:r>
              <a:rPr lang="zh-CN" altLang="en-US" b="1" dirty="0">
                <a:solidFill>
                  <a:srgbClr val="FF3300"/>
                </a:solidFill>
                <a:latin typeface="华文楷体" panose="02010600040101010101" pitchFamily="2" charset="-122"/>
                <a:ea typeface="华文楷体" panose="02010600040101010101" pitchFamily="2" charset="-122"/>
              </a:rPr>
              <a:t>）、触发事件</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变迁的触发事件描述的就是引发状态机所在对象的动作的事件。</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触发事件是状态机在某变迁的起始状态状态下能接受的一个事件，此事件的发生使得变迁的激发成为可能</a:t>
            </a:r>
            <a:r>
              <a:rPr lang="zh-CN" altLang="en-US" sz="2800"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3</a:t>
            </a:r>
            <a:r>
              <a:rPr lang="zh-CN" altLang="en-US" b="1" dirty="0">
                <a:solidFill>
                  <a:srgbClr val="FF3300"/>
                </a:solidFill>
                <a:latin typeface="华文楷体" panose="02010600040101010101" pitchFamily="2" charset="-122"/>
                <a:ea typeface="华文楷体" panose="02010600040101010101" pitchFamily="2" charset="-122"/>
              </a:rPr>
              <a:t>）、触发条件</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要使变迁被激发，状态机所在对象必须还满足触发条件。</a:t>
            </a:r>
          </a:p>
          <a:p>
            <a:pPr lvl="1">
              <a:lnSpc>
                <a:spcPct val="150000"/>
              </a:lnSpc>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触发条件是一个布尔表达。</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23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EEAC28E-40FD-448F-B169-4C55EF397BAF}" type="slidenum">
              <a:rPr lang="zh-CN" altLang="en-US"/>
              <a:pPr/>
              <a:t>18</a:t>
            </a:fld>
            <a:endParaRPr lang="en-US" altLang="zh-CN"/>
          </a:p>
        </p:txBody>
      </p:sp>
      <p:sp>
        <p:nvSpPr>
          <p:cNvPr id="295939" name="Rectangle 3"/>
          <p:cNvSpPr>
            <a:spLocks noGrp="1" noChangeArrowheads="1"/>
          </p:cNvSpPr>
          <p:nvPr>
            <p:ph type="body" idx="1"/>
          </p:nvPr>
        </p:nvSpPr>
        <p:spPr>
          <a:xfrm>
            <a:off x="552661" y="1177876"/>
            <a:ext cx="11073282" cy="4879975"/>
          </a:xfrm>
        </p:spPr>
        <p:txBody>
          <a:bodyPr/>
          <a:lstStyle/>
          <a:p>
            <a:pPr>
              <a:lnSpc>
                <a:spcPct val="150000"/>
              </a:lnSpc>
              <a:spcBef>
                <a:spcPts val="0"/>
              </a:spcBef>
            </a:pPr>
            <a:r>
              <a:rPr lang="zh-CN" altLang="en-US" dirty="0">
                <a:solidFill>
                  <a:srgbClr val="FF3300"/>
                </a:solidFill>
                <a:ea typeface="SimSun" panose="0201060003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4</a:t>
            </a:r>
            <a:r>
              <a:rPr lang="zh-CN" altLang="en-US" b="1" dirty="0">
                <a:solidFill>
                  <a:srgbClr val="FF3300"/>
                </a:solidFill>
                <a:latin typeface="华文楷体" panose="02010600040101010101" pitchFamily="2" charset="-122"/>
                <a:ea typeface="华文楷体" panose="02010600040101010101" pitchFamily="2" charset="-122"/>
              </a:rPr>
              <a:t>）、变迁动作（</a:t>
            </a:r>
            <a:r>
              <a:rPr lang="en-US" altLang="zh-CN" b="1" dirty="0">
                <a:solidFill>
                  <a:srgbClr val="FF3300"/>
                </a:solidFill>
                <a:latin typeface="华文楷体" panose="02010600040101010101" pitchFamily="2" charset="-122"/>
                <a:ea typeface="华文楷体" panose="02010600040101010101" pitchFamily="2" charset="-122"/>
              </a:rPr>
              <a:t>action</a:t>
            </a:r>
            <a:r>
              <a:rPr lang="zh-CN" altLang="en-US" b="1" dirty="0">
                <a:solidFill>
                  <a:srgbClr val="FF3300"/>
                </a:solidFill>
                <a:latin typeface="华文楷体" panose="02010600040101010101" pitchFamily="2" charset="-122"/>
                <a:ea typeface="华文楷体" panose="02010600040101010101" pitchFamily="2" charset="-122"/>
              </a:rPr>
              <a:t>）</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变迁动作是伴随着变迁的激发被执行的一个元计算。</a:t>
            </a:r>
          </a:p>
          <a:p>
            <a:pPr>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5</a:t>
            </a:r>
            <a:r>
              <a:rPr lang="zh-CN" altLang="en-US" b="1" dirty="0">
                <a:solidFill>
                  <a:srgbClr val="FF3300"/>
                </a:solidFill>
                <a:latin typeface="华文楷体" panose="02010600040101010101" pitchFamily="2" charset="-122"/>
                <a:ea typeface="华文楷体" panose="02010600040101010101" pitchFamily="2" charset="-122"/>
              </a:rPr>
              <a:t>）、触发事件、触发条件、变迁动作的图形化表示</a:t>
            </a:r>
          </a:p>
          <a:p>
            <a:pPr>
              <a:lnSpc>
                <a:spcPct val="150000"/>
              </a:lnSpc>
              <a:spcBef>
                <a:spcPts val="0"/>
              </a:spcBef>
            </a:pPr>
            <a:r>
              <a:rPr lang="zh-CN" altLang="en-US" b="1" dirty="0" smtClean="0">
                <a:latin typeface="华文楷体" panose="02010600040101010101" pitchFamily="2" charset="-122"/>
                <a:ea typeface="华文楷体" panose="02010600040101010101" pitchFamily="2" charset="-122"/>
              </a:rPr>
              <a:t>在</a:t>
            </a:r>
            <a:r>
              <a:rPr lang="zh-CN" altLang="en-US" b="1" dirty="0">
                <a:latin typeface="华文楷体" panose="02010600040101010101" pitchFamily="2" charset="-122"/>
                <a:ea typeface="华文楷体" panose="02010600040101010101" pitchFamily="2" charset="-122"/>
              </a:rPr>
              <a:t>绘制变迁时，变迁的触发事件、触发条件和变迁动作被表达成一个字符串被放置在表示变迁的箭头上。此字符串又被称为变迁的文字标记（</a:t>
            </a:r>
            <a:r>
              <a:rPr lang="en-US" altLang="zh-CN" b="1" dirty="0">
                <a:latin typeface="华文楷体" panose="02010600040101010101" pitchFamily="2" charset="-122"/>
                <a:ea typeface="华文楷体" panose="02010600040101010101" pitchFamily="2" charset="-122"/>
              </a:rPr>
              <a:t>text label</a:t>
            </a:r>
            <a:r>
              <a:rPr lang="zh-CN" altLang="en-US" b="1" dirty="0">
                <a:latin typeface="华文楷体" panose="02010600040101010101" pitchFamily="2" charset="-122"/>
                <a:ea typeface="华文楷体" panose="02010600040101010101" pitchFamily="2" charset="-122"/>
              </a:rPr>
              <a:t>）。变迁的文字标记的格式如下：</a:t>
            </a:r>
          </a:p>
          <a:p>
            <a:pPr>
              <a:lnSpc>
                <a:spcPct val="150000"/>
              </a:lnSpc>
              <a:spcBef>
                <a:spcPts val="0"/>
              </a:spcBef>
            </a:pPr>
            <a:r>
              <a:rPr lang="zh-CN" altLang="en-US" b="1" dirty="0" smtClean="0">
                <a:solidFill>
                  <a:srgbClr val="FF3300"/>
                </a:solidFill>
                <a:latin typeface="华文楷体" panose="02010600040101010101" pitchFamily="2" charset="-122"/>
                <a:ea typeface="华文楷体" panose="02010600040101010101" pitchFamily="2" charset="-122"/>
              </a:rPr>
              <a:t>触发</a:t>
            </a:r>
            <a:r>
              <a:rPr lang="zh-CN" altLang="en-US" b="1" dirty="0">
                <a:solidFill>
                  <a:srgbClr val="FF3300"/>
                </a:solidFill>
                <a:latin typeface="华文楷体" panose="02010600040101010101" pitchFamily="2" charset="-122"/>
                <a:ea typeface="华文楷体" panose="02010600040101010101" pitchFamily="2" charset="-122"/>
              </a:rPr>
              <a:t>事件</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触发条件</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变迁动作</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1140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状态图</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19</a:t>
            </a:fld>
            <a:endParaRPr lang="zh-CN" altLang="en-US"/>
          </a:p>
        </p:txBody>
      </p:sp>
    </p:spTree>
    <p:custDataLst>
      <p:tags r:id="rId1"/>
    </p:custDataLst>
    <p:extLst>
      <p:ext uri="{BB962C8B-B14F-4D97-AF65-F5344CB8AC3E}">
        <p14:creationId xmlns:p14="http://schemas.microsoft.com/office/powerpoint/2010/main" val="126245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8"/>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9"/>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0"/>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交互机</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5"/>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6"/>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7"/>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状态图</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3" name="组合 12"/>
          <p:cNvGrpSpPr/>
          <p:nvPr/>
        </p:nvGrpSpPr>
        <p:grpSpPr>
          <a:xfrm>
            <a:off x="1570917" y="4609856"/>
            <a:ext cx="4129542" cy="600404"/>
            <a:chOff x="2442708" y="3763858"/>
            <a:chExt cx="4129542" cy="600404"/>
          </a:xfrm>
        </p:grpSpPr>
        <p:sp>
          <p:nvSpPr>
            <p:cNvPr id="14"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6"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建模步骤</a:t>
              </a:r>
              <a:endParaRPr lang="zh-CN" altLang="en-US" sz="2400" dirty="0">
                <a:latin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14FD340-F1EB-497D-9183-7B37013A534F}" type="slidenum">
              <a:rPr lang="zh-CN" altLang="en-US"/>
              <a:pPr/>
              <a:t>20</a:t>
            </a:fld>
            <a:endParaRPr lang="en-US" altLang="zh-CN"/>
          </a:p>
        </p:txBody>
      </p:sp>
      <p:sp>
        <p:nvSpPr>
          <p:cNvPr id="296963" name="Rectangle 3"/>
          <p:cNvSpPr>
            <a:spLocks noGrp="1" noChangeArrowheads="1"/>
          </p:cNvSpPr>
          <p:nvPr>
            <p:ph type="body" idx="1"/>
          </p:nvPr>
        </p:nvSpPr>
        <p:spPr>
          <a:xfrm>
            <a:off x="445895" y="786994"/>
            <a:ext cx="11239919" cy="4351338"/>
          </a:xfrm>
        </p:spPr>
        <p:txBody>
          <a:bodyPr/>
          <a:lstStyle/>
          <a:p>
            <a:pPr>
              <a:lnSpc>
                <a:spcPct val="150000"/>
              </a:lnSpc>
            </a:pPr>
            <a:r>
              <a:rPr lang="zh-CN" altLang="en-US" b="1" dirty="0">
                <a:solidFill>
                  <a:srgbClr val="FF0000"/>
                </a:solidFill>
                <a:ea typeface="SimSun" panose="02010600030101010101" pitchFamily="2" charset="-122"/>
              </a:rPr>
              <a:t>什么是</a:t>
            </a:r>
            <a:r>
              <a:rPr lang="zh-CN" altLang="en-US" b="1" dirty="0" smtClean="0">
                <a:solidFill>
                  <a:srgbClr val="FF0000"/>
                </a:solidFill>
                <a:ea typeface="SimSun" panose="02010600030101010101" pitchFamily="2" charset="-122"/>
              </a:rPr>
              <a:t>状态图</a:t>
            </a:r>
            <a:r>
              <a:rPr lang="zh-CN" altLang="en-US" b="1" dirty="0">
                <a:solidFill>
                  <a:srgbClr val="FF0000"/>
                </a:solidFill>
                <a:ea typeface="SimSun" panose="02010600030101010101" pitchFamily="2" charset="-122"/>
              </a:rPr>
              <a:t>？</a:t>
            </a:r>
            <a:endParaRPr lang="en-US" altLang="zh-CN" b="1" dirty="0" smtClean="0">
              <a:solidFill>
                <a:srgbClr val="FF0000"/>
              </a:solidFill>
              <a:ea typeface="SimSun" panose="02010600030101010101" pitchFamily="2" charset="-122"/>
            </a:endParaRPr>
          </a:p>
          <a:p>
            <a:pPr>
              <a:lnSpc>
                <a:spcPct val="150000"/>
              </a:lnSpc>
            </a:pPr>
            <a:r>
              <a:rPr lang="zh-CN" altLang="en-US" b="1" dirty="0" smtClean="0">
                <a:solidFill>
                  <a:srgbClr val="FF3300"/>
                </a:solidFill>
                <a:latin typeface="华文楷体" panose="02010600040101010101" pitchFamily="2" charset="-122"/>
                <a:ea typeface="华文楷体" panose="02010600040101010101" pitchFamily="2" charset="-122"/>
              </a:rPr>
              <a:t>状态图</a:t>
            </a:r>
            <a:r>
              <a:rPr lang="zh-CN" altLang="en-US" b="1" dirty="0">
                <a:solidFill>
                  <a:srgbClr val="FF3300"/>
                </a:solidFill>
                <a:latin typeface="华文楷体" panose="02010600040101010101" pitchFamily="2" charset="-122"/>
                <a:ea typeface="华文楷体" panose="02010600040101010101" pitchFamily="2" charset="-122"/>
              </a:rPr>
              <a:t>描述了一个对象或交互过程在它的生命周期中对一系列外界激励的所呈现出的不同状态以及它相应的响应和活动。</a:t>
            </a:r>
          </a:p>
          <a:p>
            <a:pPr>
              <a:lnSpc>
                <a:spcPct val="150000"/>
              </a:lnSpc>
            </a:pPr>
            <a:r>
              <a:rPr lang="zh-CN" altLang="en-US" b="1" dirty="0">
                <a:latin typeface="华文楷体" panose="02010600040101010101" pitchFamily="2" charset="-122"/>
                <a:ea typeface="华文楷体" panose="02010600040101010101" pitchFamily="2" charset="-122"/>
              </a:rPr>
              <a:t>状态机用状态和瞬时过程的变化图形来表示是一个对象对外界激励下的响应。状态机一般附着在一个对象或具体的方法上。</a:t>
            </a:r>
          </a:p>
          <a:p>
            <a:pPr>
              <a:lnSpc>
                <a:spcPct val="150000"/>
              </a:lnSpc>
            </a:pPr>
            <a:r>
              <a:rPr lang="zh-CN" altLang="en-US" b="1" dirty="0">
                <a:latin typeface="华文楷体" panose="02010600040101010101" pitchFamily="2" charset="-122"/>
                <a:ea typeface="华文楷体" panose="02010600040101010101" pitchFamily="2" charset="-122"/>
              </a:rPr>
              <a:t>状态图描述了一个状态机，在我们考虑的范围内，它们是同一件事。</a:t>
            </a:r>
          </a:p>
        </p:txBody>
      </p:sp>
      <p:pic>
        <p:nvPicPr>
          <p:cNvPr id="296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675" y="5035900"/>
            <a:ext cx="4537075" cy="19446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500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a:t>华 南 理 工 大 学</a:t>
            </a:r>
          </a:p>
        </p:txBody>
      </p:sp>
      <p:sp>
        <p:nvSpPr>
          <p:cNvPr id="5" name="页脚占位符 4"/>
          <p:cNvSpPr>
            <a:spLocks noGrp="1"/>
          </p:cNvSpPr>
          <p:nvPr>
            <p:ph type="ftr" sz="quarter" idx="11"/>
          </p:nvPr>
        </p:nvSpPr>
        <p:spPr/>
        <p:txBody>
          <a:bodyPr/>
          <a:lstStyle/>
          <a:p>
            <a:r>
              <a:rPr lang="zh-CN" altLang="en-US"/>
              <a:t>软 件 工 程</a:t>
            </a:r>
          </a:p>
        </p:txBody>
      </p:sp>
      <p:sp>
        <p:nvSpPr>
          <p:cNvPr id="6" name="灯片编号占位符 5"/>
          <p:cNvSpPr>
            <a:spLocks noGrp="1"/>
          </p:cNvSpPr>
          <p:nvPr>
            <p:ph type="sldNum" sz="quarter" idx="12"/>
          </p:nvPr>
        </p:nvSpPr>
        <p:spPr/>
        <p:txBody>
          <a:bodyPr/>
          <a:lstStyle/>
          <a:p>
            <a:fld id="{B9ACAC07-BB89-4E57-82EB-5A70FBA9E90A}" type="slidenum">
              <a:rPr lang="zh-CN" altLang="en-US"/>
              <a:pPr/>
              <a:t>21</a:t>
            </a:fld>
            <a:endParaRPr lang="en-US" altLang="zh-CN"/>
          </a:p>
        </p:txBody>
      </p:sp>
      <p:sp>
        <p:nvSpPr>
          <p:cNvPr id="350211" name="Rectangle 3"/>
          <p:cNvSpPr>
            <a:spLocks noGrp="1" noChangeArrowheads="1"/>
          </p:cNvSpPr>
          <p:nvPr>
            <p:ph type="body" idx="1"/>
          </p:nvPr>
        </p:nvSpPr>
        <p:spPr>
          <a:xfrm>
            <a:off x="355879" y="1021756"/>
            <a:ext cx="11320306"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状态图：描述交互对对象内部的影响，交互图中的消息在这里变成外部事件对对象发出的命令，对象对这些命令的响应导致对象的状态发生变化。因此，从这个意义上说，状态图是顺序图的进一步细化，并且是对核心对象（选择核心对象的依据是看是否在多个交互图中有多个消息指向该对象）的细化。</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80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E5961D-D34D-42CE-B198-34A8656825FF}" type="slidenum">
              <a:rPr lang="zh-CN" altLang="en-US"/>
              <a:pPr/>
              <a:t>22</a:t>
            </a:fld>
            <a:endParaRPr lang="en-US" altLang="zh-CN"/>
          </a:p>
        </p:txBody>
      </p:sp>
      <p:sp>
        <p:nvSpPr>
          <p:cNvPr id="297987" name="Rectangle 3"/>
          <p:cNvSpPr>
            <a:spLocks noGrp="1" noChangeArrowheads="1"/>
          </p:cNvSpPr>
          <p:nvPr>
            <p:ph type="body" idx="1"/>
          </p:nvPr>
        </p:nvSpPr>
        <p:spPr>
          <a:xfrm>
            <a:off x="552660" y="1152386"/>
            <a:ext cx="11093379"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状态图的基本组成成分</a:t>
            </a:r>
            <a:endParaRPr lang="en-US" altLang="zh-CN" b="1"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描述</a:t>
            </a:r>
            <a:r>
              <a:rPr lang="zh-CN" altLang="en-US" dirty="0">
                <a:latin typeface="华文楷体" panose="02010600040101010101" pitchFamily="2" charset="-122"/>
                <a:ea typeface="华文楷体" panose="02010600040101010101" pitchFamily="2" charset="-122"/>
              </a:rPr>
              <a:t>状态图的图符元素有</a:t>
            </a:r>
            <a:r>
              <a:rPr lang="en-US" altLang="zh-CN" dirty="0">
                <a:latin typeface="华文楷体" panose="02010600040101010101" pitchFamily="2" charset="-122"/>
                <a:ea typeface="华文楷体" panose="02010600040101010101" pitchFamily="2" charset="-122"/>
              </a:rPr>
              <a:t>:</a:t>
            </a:r>
            <a:r>
              <a:rPr lang="zh-CN" altLang="en-US" dirty="0">
                <a:solidFill>
                  <a:srgbClr val="FF3300"/>
                </a:solidFill>
                <a:latin typeface="华文楷体" panose="02010600040101010101" pitchFamily="2" charset="-122"/>
                <a:ea typeface="华文楷体" panose="02010600040101010101" pitchFamily="2" charset="-122"/>
              </a:rPr>
              <a:t>状态图符、迁移图符、起始状态、终止状态、条件判定、发出信号、接收信号和并发等。</a:t>
            </a:r>
          </a:p>
          <a:p>
            <a:pPr>
              <a:lnSpc>
                <a:spcPct val="150000"/>
              </a:lnSpc>
            </a:pPr>
            <a:endParaRPr lang="zh-CN" altLang="en-US" dirty="0">
              <a:solidFill>
                <a:srgbClr val="FF3300"/>
              </a:solidFill>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一个对象的状态图就是由以上这些不同的图符元素排除组合而成。</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92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4FCD99B-A8E5-423B-81BF-99D624E7500D}" type="slidenum">
              <a:rPr lang="zh-CN" altLang="en-US"/>
              <a:pPr/>
              <a:t>23</a:t>
            </a:fld>
            <a:endParaRPr lang="en-US" altLang="zh-CN"/>
          </a:p>
        </p:txBody>
      </p:sp>
      <p:sp>
        <p:nvSpPr>
          <p:cNvPr id="299010" name="Rectangle 2"/>
          <p:cNvSpPr>
            <a:spLocks noGrp="1" noChangeArrowheads="1"/>
          </p:cNvSpPr>
          <p:nvPr>
            <p:ph type="title"/>
          </p:nvPr>
        </p:nvSpPr>
        <p:spPr>
          <a:xfrm>
            <a:off x="3742175" y="387349"/>
            <a:ext cx="6326274" cy="1325563"/>
          </a:xfrm>
        </p:spPr>
        <p:txBody>
          <a:bodyPr/>
          <a:lstStyle/>
          <a:p>
            <a:r>
              <a:rPr lang="zh-CN" altLang="en-US" sz="3600" dirty="0">
                <a:solidFill>
                  <a:schemeClr val="tx1"/>
                </a:solidFill>
                <a:ea typeface="SimSun" panose="02010600030101010101" pitchFamily="2" charset="-122"/>
              </a:rPr>
              <a:t>对象状态的基本描述图符</a:t>
            </a:r>
          </a:p>
        </p:txBody>
      </p:sp>
      <p:pic>
        <p:nvPicPr>
          <p:cNvPr id="299011" name="Picture 3"/>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2762948" y="1712912"/>
            <a:ext cx="7613650" cy="4826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99012" name="Object 4"/>
          <p:cNvGraphicFramePr>
            <a:graphicFrameLocks noChangeAspect="1"/>
          </p:cNvGraphicFramePr>
          <p:nvPr>
            <p:ph idx="1"/>
            <p:extLst>
              <p:ext uri="{D42A27DB-BD31-4B8C-83A1-F6EECF244321}">
                <p14:modId xmlns:p14="http://schemas.microsoft.com/office/powerpoint/2010/main" val="499508541"/>
              </p:ext>
            </p:extLst>
          </p:nvPr>
        </p:nvGraphicFramePr>
        <p:xfrm>
          <a:off x="1237456" y="1712912"/>
          <a:ext cx="1944688" cy="1295400"/>
        </p:xfrm>
        <a:graphic>
          <a:graphicData uri="http://schemas.openxmlformats.org/presentationml/2006/ole">
            <mc:AlternateContent xmlns:mc="http://schemas.openxmlformats.org/markup-compatibility/2006">
              <mc:Choice xmlns:v="urn:schemas-microsoft-com:vml" Requires="v">
                <p:oleObj spid="_x0000_s1109" name="Visio" r:id="rId4" imgW="723508" imgH="361580" progId="Visio.Drawing.11">
                  <p:embed/>
                </p:oleObj>
              </mc:Choice>
              <mc:Fallback>
                <p:oleObj name="Visio" r:id="rId4" imgW="723508" imgH="3615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456" y="1712912"/>
                        <a:ext cx="194468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82533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D1D258EA-1C51-4D6C-8A16-0F4B60ACA57B}" type="slidenum">
              <a:rPr lang="zh-CN" altLang="en-US"/>
              <a:pPr/>
              <a:t>24</a:t>
            </a:fld>
            <a:endParaRPr lang="en-US" altLang="zh-CN"/>
          </a:p>
        </p:txBody>
      </p:sp>
      <p:sp>
        <p:nvSpPr>
          <p:cNvPr id="300034" name="Rectangle 2"/>
          <p:cNvSpPr>
            <a:spLocks noChangeArrowheads="1"/>
          </p:cNvSpPr>
          <p:nvPr/>
        </p:nvSpPr>
        <p:spPr bwMode="auto">
          <a:xfrm>
            <a:off x="2208213" y="692151"/>
            <a:ext cx="7340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0"/>
              </a:spcBef>
              <a:defRPr sz="3200" b="1">
                <a:solidFill>
                  <a:schemeClr val="bg1"/>
                </a:solidFill>
                <a:latin typeface="Verdana" panose="020B0604030504040204" pitchFamily="34" charset="0"/>
              </a:defRPr>
            </a:lvl1pPr>
            <a:lvl2pPr>
              <a:spcBef>
                <a:spcPct val="0"/>
              </a:spcBef>
              <a:defRPr sz="3200" b="1">
                <a:solidFill>
                  <a:schemeClr val="bg1"/>
                </a:solidFill>
                <a:latin typeface="Verdana" panose="020B0604030504040204" pitchFamily="34" charset="0"/>
              </a:defRPr>
            </a:lvl2pPr>
            <a:lvl3pPr>
              <a:spcBef>
                <a:spcPct val="0"/>
              </a:spcBef>
              <a:defRPr sz="3200" b="1">
                <a:solidFill>
                  <a:schemeClr val="bg1"/>
                </a:solidFill>
                <a:latin typeface="Verdana" panose="020B0604030504040204" pitchFamily="34" charset="0"/>
              </a:defRPr>
            </a:lvl3pPr>
            <a:lvl4pPr>
              <a:spcBef>
                <a:spcPct val="0"/>
              </a:spcBef>
              <a:defRPr sz="3200" b="1">
                <a:solidFill>
                  <a:schemeClr val="bg1"/>
                </a:solidFill>
                <a:latin typeface="Verdana" panose="020B0604030504040204" pitchFamily="34" charset="0"/>
              </a:defRPr>
            </a:lvl4pPr>
            <a:lvl5pPr>
              <a:spcBef>
                <a:spcPct val="0"/>
              </a:spcBef>
              <a:defRPr sz="3200" b="1">
                <a:solidFill>
                  <a:schemeClr val="bg1"/>
                </a:solidFill>
                <a:latin typeface="Verdana" panose="020B0604030504040204" pitchFamily="34" charset="0"/>
              </a:defRPr>
            </a:lvl5pPr>
            <a:lvl6pPr marL="457200" fontAlgn="base">
              <a:spcBef>
                <a:spcPct val="0"/>
              </a:spcBef>
              <a:spcAft>
                <a:spcPct val="0"/>
              </a:spcAft>
              <a:defRPr sz="3200" b="1">
                <a:solidFill>
                  <a:schemeClr val="bg1"/>
                </a:solidFill>
                <a:latin typeface="Verdana" panose="020B0604030504040204" pitchFamily="34" charset="0"/>
              </a:defRPr>
            </a:lvl6pPr>
            <a:lvl7pPr marL="914400" fontAlgn="base">
              <a:spcBef>
                <a:spcPct val="0"/>
              </a:spcBef>
              <a:spcAft>
                <a:spcPct val="0"/>
              </a:spcAft>
              <a:defRPr sz="3200" b="1">
                <a:solidFill>
                  <a:schemeClr val="bg1"/>
                </a:solidFill>
                <a:latin typeface="Verdana" panose="020B0604030504040204" pitchFamily="34" charset="0"/>
              </a:defRPr>
            </a:lvl7pPr>
            <a:lvl8pPr marL="1371600" fontAlgn="base">
              <a:spcBef>
                <a:spcPct val="0"/>
              </a:spcBef>
              <a:spcAft>
                <a:spcPct val="0"/>
              </a:spcAft>
              <a:defRPr sz="3200" b="1">
                <a:solidFill>
                  <a:schemeClr val="bg1"/>
                </a:solidFill>
                <a:latin typeface="Verdana" panose="020B0604030504040204" pitchFamily="34" charset="0"/>
              </a:defRPr>
            </a:lvl8pPr>
            <a:lvl9pPr marL="1828800" fontAlgn="base">
              <a:spcBef>
                <a:spcPct val="0"/>
              </a:spcBef>
              <a:spcAft>
                <a:spcPct val="0"/>
              </a:spcAft>
              <a:defRPr sz="3200" b="1">
                <a:solidFill>
                  <a:schemeClr val="bg1"/>
                </a:solidFill>
                <a:latin typeface="Verdana" panose="020B0604030504040204" pitchFamily="34" charset="0"/>
              </a:defRPr>
            </a:lvl9pPr>
          </a:lstStyle>
          <a:p>
            <a:pPr>
              <a:buClrTx/>
              <a:buFontTx/>
              <a:buNone/>
            </a:pPr>
            <a:r>
              <a:rPr lang="zh-CN" altLang="en-US" sz="2500" b="0">
                <a:ea typeface="SimSun" panose="02010600030101010101" pitchFamily="2" charset="-122"/>
              </a:rPr>
              <a:t>状态图的要素</a:t>
            </a:r>
          </a:p>
        </p:txBody>
      </p:sp>
      <p:pic>
        <p:nvPicPr>
          <p:cNvPr id="300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900" y="1468439"/>
            <a:ext cx="4895850" cy="3960813"/>
          </a:xfrm>
          <a:prstGeom prst="rect">
            <a:avLst/>
          </a:prstGeom>
          <a:noFill/>
          <a:extLst>
            <a:ext uri="{909E8E84-426E-40DD-AFC4-6F175D3DCCD1}">
              <a14:hiddenFill xmlns:a14="http://schemas.microsoft.com/office/drawing/2010/main">
                <a:solidFill>
                  <a:srgbClr val="FFFFFF"/>
                </a:solidFill>
              </a14:hiddenFill>
            </a:ext>
          </a:extLst>
        </p:spPr>
      </p:pic>
      <p:sp>
        <p:nvSpPr>
          <p:cNvPr id="300036" name="AutoShape 4"/>
          <p:cNvSpPr>
            <a:spLocks noChangeArrowheads="1"/>
          </p:cNvSpPr>
          <p:nvPr/>
        </p:nvSpPr>
        <p:spPr bwMode="auto">
          <a:xfrm>
            <a:off x="1897813" y="2835277"/>
            <a:ext cx="792163" cy="649287"/>
          </a:xfrm>
          <a:prstGeom prst="wedgeRoundRectCallout">
            <a:avLst>
              <a:gd name="adj1" fmla="val 154208"/>
              <a:gd name="adj2" fmla="val -59292"/>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ea typeface="SimSun" panose="02010600030101010101" pitchFamily="2" charset="-122"/>
              </a:rPr>
              <a:t>开始状态</a:t>
            </a:r>
          </a:p>
        </p:txBody>
      </p:sp>
      <p:sp>
        <p:nvSpPr>
          <p:cNvPr id="300037" name="AutoShape 5"/>
          <p:cNvSpPr>
            <a:spLocks noChangeArrowheads="1"/>
          </p:cNvSpPr>
          <p:nvPr/>
        </p:nvSpPr>
        <p:spPr bwMode="auto">
          <a:xfrm>
            <a:off x="2113713" y="1395414"/>
            <a:ext cx="722313" cy="504825"/>
          </a:xfrm>
          <a:prstGeom prst="wedgeRoundRectCallout">
            <a:avLst>
              <a:gd name="adj1" fmla="val 185824"/>
              <a:gd name="adj2" fmla="val -15407"/>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ea typeface="SimSun" panose="02010600030101010101" pitchFamily="2" charset="-122"/>
              </a:rPr>
              <a:t>事件</a:t>
            </a:r>
          </a:p>
        </p:txBody>
      </p:sp>
      <p:sp>
        <p:nvSpPr>
          <p:cNvPr id="300038" name="AutoShape 6"/>
          <p:cNvSpPr>
            <a:spLocks noChangeArrowheads="1"/>
          </p:cNvSpPr>
          <p:nvPr/>
        </p:nvSpPr>
        <p:spPr bwMode="auto">
          <a:xfrm>
            <a:off x="1897813" y="4779964"/>
            <a:ext cx="792163" cy="504825"/>
          </a:xfrm>
          <a:prstGeom prst="wedgeRoundRectCallout">
            <a:avLst>
              <a:gd name="adj1" fmla="val 253407"/>
              <a:gd name="adj2" fmla="val -155977"/>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ea typeface="SimSun" panose="02010600030101010101" pitchFamily="2" charset="-122"/>
              </a:rPr>
              <a:t>状态</a:t>
            </a:r>
          </a:p>
        </p:txBody>
      </p:sp>
      <p:sp>
        <p:nvSpPr>
          <p:cNvPr id="300039" name="AutoShape 7"/>
          <p:cNvSpPr>
            <a:spLocks noChangeArrowheads="1"/>
          </p:cNvSpPr>
          <p:nvPr/>
        </p:nvSpPr>
        <p:spPr bwMode="auto">
          <a:xfrm>
            <a:off x="9243175" y="5068888"/>
            <a:ext cx="792162" cy="649288"/>
          </a:xfrm>
          <a:prstGeom prst="wedgeRoundRectCallout">
            <a:avLst>
              <a:gd name="adj1" fmla="val -247194"/>
              <a:gd name="adj2" fmla="val -40708"/>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ea typeface="SimSun" panose="02010600030101010101" pitchFamily="2" charset="-122"/>
              </a:rPr>
              <a:t>结束状态</a:t>
            </a:r>
          </a:p>
        </p:txBody>
      </p:sp>
      <p:sp>
        <p:nvSpPr>
          <p:cNvPr id="300040" name="AutoShape 8"/>
          <p:cNvSpPr>
            <a:spLocks noChangeArrowheads="1"/>
          </p:cNvSpPr>
          <p:nvPr/>
        </p:nvSpPr>
        <p:spPr bwMode="auto">
          <a:xfrm>
            <a:off x="8738350" y="3195639"/>
            <a:ext cx="792162" cy="504825"/>
          </a:xfrm>
          <a:prstGeom prst="wedgeRoundRectCallout">
            <a:avLst>
              <a:gd name="adj1" fmla="val -205111"/>
              <a:gd name="adj2" fmla="val -22954"/>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ea typeface="SimSun" panose="02010600030101010101" pitchFamily="2" charset="-122"/>
              </a:rPr>
              <a:t>转移</a:t>
            </a:r>
          </a:p>
        </p:txBody>
      </p:sp>
      <p:sp>
        <p:nvSpPr>
          <p:cNvPr id="12"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43210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BC68F1A-A0FF-4BC2-BF51-78B36660D555}" type="slidenum">
              <a:rPr lang="zh-CN" altLang="en-US"/>
              <a:pPr/>
              <a:t>25</a:t>
            </a:fld>
            <a:endParaRPr lang="en-US" altLang="zh-CN"/>
          </a:p>
        </p:txBody>
      </p:sp>
      <p:pic>
        <p:nvPicPr>
          <p:cNvPr id="351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16" y="428416"/>
            <a:ext cx="705643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159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3BEDC78-5466-44D8-B19B-68704B975185}" type="slidenum">
              <a:rPr lang="zh-CN" altLang="en-US"/>
              <a:pPr/>
              <a:t>26</a:t>
            </a:fld>
            <a:endParaRPr lang="en-US" altLang="zh-CN"/>
          </a:p>
        </p:txBody>
      </p:sp>
      <p:pic>
        <p:nvPicPr>
          <p:cNvPr id="301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6" y="1809750"/>
            <a:ext cx="7129463"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59" name="Rectangle 3"/>
          <p:cNvSpPr>
            <a:spLocks noGrp="1" noChangeArrowheads="1"/>
          </p:cNvSpPr>
          <p:nvPr>
            <p:ph type="title"/>
          </p:nvPr>
        </p:nvSpPr>
        <p:spPr>
          <a:xfrm>
            <a:off x="3704388" y="855614"/>
            <a:ext cx="7800975" cy="488950"/>
          </a:xfrm>
        </p:spPr>
        <p:txBody>
          <a:bodyPr/>
          <a:lstStyle/>
          <a:p>
            <a:r>
              <a:rPr lang="zh-CN" altLang="en-US" sz="3600" dirty="0">
                <a:ea typeface="SimSun" panose="02010600030101010101" pitchFamily="2" charset="-122"/>
              </a:rPr>
              <a:t>打电话的状态图</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236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8C2572-5120-4354-AE21-4B1964E9ACE0}" type="slidenum">
              <a:rPr lang="zh-CN" altLang="en-US"/>
              <a:pPr/>
              <a:t>27</a:t>
            </a:fld>
            <a:endParaRPr lang="en-US" altLang="zh-CN"/>
          </a:p>
        </p:txBody>
      </p:sp>
      <p:sp>
        <p:nvSpPr>
          <p:cNvPr id="302083" name="Rectangle 3"/>
          <p:cNvSpPr>
            <a:spLocks noGrp="1" noChangeArrowheads="1"/>
          </p:cNvSpPr>
          <p:nvPr>
            <p:ph type="body" idx="1"/>
          </p:nvPr>
        </p:nvSpPr>
        <p:spPr>
          <a:xfrm>
            <a:off x="552661" y="1132289"/>
            <a:ext cx="11063234" cy="4351338"/>
          </a:xfrm>
        </p:spPr>
        <p:txBody>
          <a:bodyPr/>
          <a:lstStyle/>
          <a:p>
            <a:pPr>
              <a:lnSpc>
                <a:spcPct val="150000"/>
              </a:lnSpc>
              <a:spcBef>
                <a:spcPts val="0"/>
              </a:spcBef>
            </a:pPr>
            <a:r>
              <a:rPr lang="zh-CN" altLang="en-US" b="1" dirty="0">
                <a:ea typeface="SimSun" panose="02010600030101010101" pitchFamily="2" charset="-122"/>
              </a:rPr>
              <a:t>（</a:t>
            </a:r>
            <a:r>
              <a:rPr lang="en-US" altLang="zh-CN" b="1" dirty="0">
                <a:ea typeface="SimSun" panose="02010600030101010101" pitchFamily="2" charset="-122"/>
              </a:rPr>
              <a:t>1</a:t>
            </a:r>
            <a:r>
              <a:rPr lang="zh-CN" altLang="en-US" b="1" dirty="0">
                <a:ea typeface="SimSun" panose="02010600030101010101" pitchFamily="2" charset="-122"/>
              </a:rPr>
              <a:t>）状态的定义</a:t>
            </a:r>
            <a:endParaRPr lang="en-US" altLang="zh-CN" b="1" dirty="0" smtClean="0">
              <a:latin typeface="华文楷体" panose="02010600040101010101" pitchFamily="2" charset="-122"/>
              <a:ea typeface="华文楷体" panose="02010600040101010101" pitchFamily="2" charset="-122"/>
            </a:endParaRPr>
          </a:p>
          <a:p>
            <a:pPr>
              <a:lnSpc>
                <a:spcPct val="150000"/>
              </a:lnSpc>
              <a:spcBef>
                <a:spcPts val="0"/>
              </a:spcBef>
            </a:pPr>
            <a:r>
              <a:rPr lang="zh-CN" altLang="en-US" b="1" dirty="0" smtClean="0">
                <a:latin typeface="华文楷体" panose="02010600040101010101" pitchFamily="2" charset="-122"/>
                <a:ea typeface="华文楷体" panose="02010600040101010101" pitchFamily="2" charset="-122"/>
              </a:rPr>
              <a:t>状态</a:t>
            </a:r>
            <a:r>
              <a:rPr lang="zh-CN" altLang="en-US" b="1" dirty="0">
                <a:latin typeface="华文楷体" panose="02010600040101010101" pitchFamily="2" charset="-122"/>
                <a:ea typeface="华文楷体" panose="02010600040101010101" pitchFamily="2" charset="-122"/>
              </a:rPr>
              <a:t>表示的是一个对象或交互过程中的一个特定阶段：</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状态对应一段有限的时间</a:t>
            </a:r>
          </a:p>
          <a:p>
            <a:pPr lvl="1">
              <a:lnSpc>
                <a:spcPct val="150000"/>
              </a:lnSpc>
              <a:spcBef>
                <a:spcPts val="0"/>
              </a:spcBef>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状态对应于一组对象属性的值。</a:t>
            </a:r>
          </a:p>
          <a:p>
            <a:pPr>
              <a:lnSpc>
                <a:spcPct val="150000"/>
              </a:lnSpc>
              <a:spcBef>
                <a:spcPts val="0"/>
              </a:spcBef>
            </a:pPr>
            <a:endParaRPr lang="zh-CN" altLang="en-US" b="1" dirty="0">
              <a:solidFill>
                <a:srgbClr val="FF3300"/>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状态的图符用一个圆角的矩形框表示。</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56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0AD93AFB-D815-48E3-9F56-3919F2607AEE}" type="slidenum">
              <a:rPr lang="zh-CN" altLang="en-US"/>
              <a:pPr/>
              <a:t>28</a:t>
            </a:fld>
            <a:endParaRPr lang="en-US" altLang="zh-CN"/>
          </a:p>
        </p:txBody>
      </p:sp>
      <p:sp>
        <p:nvSpPr>
          <p:cNvPr id="303107" name="Rectangle 3"/>
          <p:cNvSpPr>
            <a:spLocks noGrp="1" noChangeArrowheads="1"/>
          </p:cNvSpPr>
          <p:nvPr>
            <p:ph type="body" idx="1"/>
          </p:nvPr>
        </p:nvSpPr>
        <p:spPr>
          <a:xfrm>
            <a:off x="765350" y="1172369"/>
            <a:ext cx="8507413" cy="4879975"/>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一个完整的状态包括三个组成部分，它们是：</a:t>
            </a:r>
          </a:p>
          <a:p>
            <a:pPr lvl="1">
              <a:lnSpc>
                <a:spcPct val="150000"/>
              </a:lnSpc>
            </a:pPr>
            <a:r>
              <a:rPr lang="zh-CN" altLang="en-US" sz="2800" b="1" dirty="0">
                <a:solidFill>
                  <a:srgbClr val="FF3300"/>
                </a:solidFill>
                <a:latin typeface="华文楷体" panose="02010600040101010101" pitchFamily="2" charset="-122"/>
                <a:ea typeface="华文楷体" panose="02010600040101010101" pitchFamily="2" charset="-122"/>
              </a:rPr>
              <a:t>状态名</a:t>
            </a:r>
          </a:p>
          <a:p>
            <a:pPr lvl="1">
              <a:lnSpc>
                <a:spcPct val="150000"/>
              </a:lnSpc>
            </a:pPr>
            <a:r>
              <a:rPr lang="zh-CN" altLang="en-US" sz="2800" b="1" dirty="0">
                <a:solidFill>
                  <a:srgbClr val="FF3300"/>
                </a:solidFill>
                <a:latin typeface="华文楷体" panose="02010600040101010101" pitchFamily="2" charset="-122"/>
                <a:ea typeface="华文楷体" panose="02010600040101010101" pitchFamily="2" charset="-122"/>
              </a:rPr>
              <a:t>状态变量</a:t>
            </a:r>
          </a:p>
          <a:p>
            <a:pPr lvl="1">
              <a:lnSpc>
                <a:spcPct val="150000"/>
              </a:lnSpc>
            </a:pPr>
            <a:r>
              <a:rPr lang="zh-CN" altLang="en-US" sz="2800" b="1" dirty="0">
                <a:solidFill>
                  <a:srgbClr val="FF3300"/>
                </a:solidFill>
                <a:latin typeface="华文楷体" panose="02010600040101010101" pitchFamily="2" charset="-122"/>
                <a:ea typeface="华文楷体" panose="02010600040101010101" pitchFamily="2" charset="-122"/>
              </a:rPr>
              <a:t>活动</a:t>
            </a:r>
          </a:p>
        </p:txBody>
      </p:sp>
      <p:sp>
        <p:nvSpPr>
          <p:cNvPr id="303108" name="AutoShape 4"/>
          <p:cNvSpPr>
            <a:spLocks noChangeArrowheads="1"/>
          </p:cNvSpPr>
          <p:nvPr/>
        </p:nvSpPr>
        <p:spPr bwMode="auto">
          <a:xfrm>
            <a:off x="6019800" y="2514600"/>
            <a:ext cx="3429000" cy="2590800"/>
          </a:xfrm>
          <a:prstGeom prst="flowChartAlternateProcess">
            <a:avLst/>
          </a:prstGeom>
          <a:solidFill>
            <a:schemeClr val="accent1"/>
          </a:solidFill>
          <a:ln w="12700"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3109" name="Line 5"/>
          <p:cNvSpPr>
            <a:spLocks noChangeShapeType="1"/>
          </p:cNvSpPr>
          <p:nvPr/>
        </p:nvSpPr>
        <p:spPr bwMode="auto">
          <a:xfrm>
            <a:off x="6019800" y="3124200"/>
            <a:ext cx="34290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3110" name="Line 6"/>
          <p:cNvSpPr>
            <a:spLocks noChangeShapeType="1"/>
          </p:cNvSpPr>
          <p:nvPr/>
        </p:nvSpPr>
        <p:spPr bwMode="auto">
          <a:xfrm>
            <a:off x="6019800" y="4038600"/>
            <a:ext cx="34290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3111" name="Rectangle 7"/>
          <p:cNvSpPr>
            <a:spLocks noChangeArrowheads="1"/>
          </p:cNvSpPr>
          <p:nvPr/>
        </p:nvSpPr>
        <p:spPr bwMode="auto">
          <a:xfrm>
            <a:off x="7162801" y="2590801"/>
            <a:ext cx="12557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状态名</a:t>
            </a:r>
          </a:p>
        </p:txBody>
      </p:sp>
      <p:sp>
        <p:nvSpPr>
          <p:cNvPr id="303112" name="Rectangle 8"/>
          <p:cNvSpPr>
            <a:spLocks noChangeArrowheads="1"/>
          </p:cNvSpPr>
          <p:nvPr/>
        </p:nvSpPr>
        <p:spPr bwMode="auto">
          <a:xfrm>
            <a:off x="6934200" y="3352801"/>
            <a:ext cx="16129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状态变量</a:t>
            </a:r>
          </a:p>
        </p:txBody>
      </p:sp>
      <p:sp>
        <p:nvSpPr>
          <p:cNvPr id="303113" name="Rectangle 9"/>
          <p:cNvSpPr>
            <a:spLocks noChangeArrowheads="1"/>
          </p:cNvSpPr>
          <p:nvPr/>
        </p:nvSpPr>
        <p:spPr bwMode="auto">
          <a:xfrm>
            <a:off x="7340601" y="4267201"/>
            <a:ext cx="8985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活动</a:t>
            </a:r>
          </a:p>
        </p:txBody>
      </p:sp>
      <p:sp>
        <p:nvSpPr>
          <p:cNvPr id="13" name="文本框 12"/>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19860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7C47A0CC-338D-4672-88FD-84DCC41BE40D}" type="slidenum">
              <a:rPr lang="zh-CN" altLang="en-US"/>
              <a:pPr/>
              <a:t>29</a:t>
            </a:fld>
            <a:endParaRPr lang="en-US" altLang="zh-CN"/>
          </a:p>
        </p:txBody>
      </p:sp>
      <p:sp>
        <p:nvSpPr>
          <p:cNvPr id="304132" name="Rectangle 4"/>
          <p:cNvSpPr>
            <a:spLocks noChangeArrowheads="1"/>
          </p:cNvSpPr>
          <p:nvPr/>
        </p:nvSpPr>
        <p:spPr bwMode="auto">
          <a:xfrm>
            <a:off x="2057400" y="1752600"/>
            <a:ext cx="3886200" cy="41148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41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3581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4134" name="Text Box 6"/>
          <p:cNvSpPr txBox="1">
            <a:spLocks noChangeArrowheads="1"/>
          </p:cNvSpPr>
          <p:nvPr/>
        </p:nvSpPr>
        <p:spPr bwMode="auto">
          <a:xfrm>
            <a:off x="2895600" y="52578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kumimoji="1" lang="en-US" altLang="zh-CN" sz="2000">
                <a:latin typeface="Times New Roman" panose="02020603050405020304" pitchFamily="18" charset="0"/>
                <a:ea typeface="SimSun" panose="02010600030101010101" pitchFamily="2" charset="-122"/>
              </a:rPr>
              <a:t>Example of a State</a:t>
            </a:r>
          </a:p>
        </p:txBody>
      </p:sp>
      <p:pic>
        <p:nvPicPr>
          <p:cNvPr id="304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52600"/>
            <a:ext cx="4648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92323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状态机</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4BE56AF-C785-4A64-BFBD-161FCCBF3F92}" type="slidenum">
              <a:rPr lang="zh-CN" altLang="en-US"/>
              <a:pPr/>
              <a:t>30</a:t>
            </a:fld>
            <a:endParaRPr lang="en-US" altLang="zh-CN"/>
          </a:p>
        </p:txBody>
      </p:sp>
      <p:sp>
        <p:nvSpPr>
          <p:cNvPr id="305155" name="Rectangle 3"/>
          <p:cNvSpPr>
            <a:spLocks noGrp="1" noChangeArrowheads="1"/>
          </p:cNvSpPr>
          <p:nvPr>
            <p:ph type="body" idx="1"/>
          </p:nvPr>
        </p:nvSpPr>
        <p:spPr>
          <a:xfrm>
            <a:off x="552661" y="1102144"/>
            <a:ext cx="10515600" cy="4351338"/>
          </a:xfrm>
        </p:spPr>
        <p:txBody>
          <a:bodyPr/>
          <a:lstStyle/>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1</a:t>
            </a:r>
            <a:r>
              <a:rPr lang="zh-CN" altLang="en-US" b="1" dirty="0" smtClean="0">
                <a:solidFill>
                  <a:srgbClr val="FF3300"/>
                </a:solidFill>
                <a:latin typeface="华文楷体" panose="02010600040101010101" pitchFamily="2" charset="-122"/>
                <a:ea typeface="华文楷体" panose="02010600040101010101" pitchFamily="2" charset="-122"/>
              </a:rPr>
              <a:t>）状态</a:t>
            </a:r>
            <a:r>
              <a:rPr lang="zh-CN" altLang="en-US" b="1" dirty="0">
                <a:solidFill>
                  <a:srgbClr val="FF3300"/>
                </a:solidFill>
                <a:latin typeface="华文楷体" panose="02010600040101010101" pitchFamily="2" charset="-122"/>
                <a:ea typeface="华文楷体" panose="02010600040101010101" pitchFamily="2" charset="-122"/>
              </a:rPr>
              <a:t>名</a:t>
            </a:r>
          </a:p>
          <a:p>
            <a:pPr>
              <a:lnSpc>
                <a:spcPct val="150000"/>
              </a:lnSpc>
            </a:pPr>
            <a:r>
              <a:rPr lang="zh-CN" altLang="en-US" b="1" dirty="0">
                <a:latin typeface="华文楷体" panose="02010600040101010101" pitchFamily="2" charset="-122"/>
                <a:ea typeface="华文楷体" panose="02010600040101010101" pitchFamily="2" charset="-122"/>
              </a:rPr>
              <a:t>由一个字符串构成，用以标识不同的状态。</a:t>
            </a:r>
          </a:p>
          <a:p>
            <a:pPr>
              <a:lnSpc>
                <a:spcPct val="150000"/>
              </a:lnSpc>
            </a:pPr>
            <a:r>
              <a:rPr lang="zh-CN" altLang="en-US" b="1" dirty="0">
                <a:latin typeface="华文楷体" panose="02010600040101010101" pitchFamily="2" charset="-122"/>
                <a:ea typeface="华文楷体" panose="02010600040101010101" pitchFamily="2" charset="-122"/>
              </a:rPr>
              <a:t>状态名字可以省略，称为匿名状态。</a:t>
            </a:r>
          </a:p>
          <a:p>
            <a:pPr>
              <a:lnSpc>
                <a:spcPct val="150000"/>
              </a:lnSpc>
            </a:pPr>
            <a:r>
              <a:rPr lang="zh-CN" altLang="en-US" b="1" dirty="0" smtClean="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2</a:t>
            </a:r>
            <a:r>
              <a:rPr lang="zh-CN" altLang="en-US" b="1" dirty="0" smtClean="0">
                <a:solidFill>
                  <a:srgbClr val="FF3300"/>
                </a:solidFill>
                <a:latin typeface="华文楷体" panose="02010600040101010101" pitchFamily="2" charset="-122"/>
                <a:ea typeface="华文楷体" panose="02010600040101010101" pitchFamily="2" charset="-122"/>
              </a:rPr>
              <a:t>）状态变量</a:t>
            </a:r>
            <a:endParaRPr lang="zh-CN" altLang="en-US" b="1" dirty="0">
              <a:solidFill>
                <a:srgbClr val="FF3300"/>
              </a:solidFill>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状态图所描述的类的属性，也可以是临时变量。</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50253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2A4661-A1BB-42CD-84AA-B4CE4AF5BFC8}" type="slidenum">
              <a:rPr lang="zh-CN" altLang="en-US"/>
              <a:pPr/>
              <a:t>31</a:t>
            </a:fld>
            <a:endParaRPr lang="en-US" altLang="zh-CN"/>
          </a:p>
        </p:txBody>
      </p:sp>
      <p:sp>
        <p:nvSpPr>
          <p:cNvPr id="306179" name="Rectangle 3"/>
          <p:cNvSpPr>
            <a:spLocks noGrp="1" noChangeArrowheads="1"/>
          </p:cNvSpPr>
          <p:nvPr>
            <p:ph type="body" idx="1"/>
          </p:nvPr>
        </p:nvSpPr>
        <p:spPr>
          <a:xfrm>
            <a:off x="423704" y="1057296"/>
            <a:ext cx="11222335" cy="4879975"/>
          </a:xfrm>
        </p:spPr>
        <p:txBody>
          <a:bodyPr/>
          <a:lstStyle/>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3</a:t>
            </a:r>
            <a:r>
              <a:rPr lang="zh-CN" altLang="en-US" b="1" dirty="0" smtClean="0">
                <a:solidFill>
                  <a:srgbClr val="FF3300"/>
                </a:solidFill>
                <a:latin typeface="华文楷体" panose="02010600040101010101" pitchFamily="2" charset="-122"/>
                <a:ea typeface="华文楷体" panose="02010600040101010101" pitchFamily="2" charset="-122"/>
              </a:rPr>
              <a:t>）活动</a:t>
            </a:r>
            <a:endParaRPr lang="zh-CN" altLang="en-US" b="1" dirty="0">
              <a:solidFill>
                <a:srgbClr val="FF3300"/>
              </a:solidFill>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列出了在该状态时要执行的事件和动作，是任选项，活动有三个标准活动：</a:t>
            </a:r>
          </a:p>
          <a:p>
            <a:pPr>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entry</a:t>
            </a:r>
            <a:r>
              <a:rPr lang="zh-CN" altLang="en-US" b="1" dirty="0">
                <a:solidFill>
                  <a:srgbClr val="FF3300"/>
                </a:solidFill>
                <a:latin typeface="华文楷体" panose="02010600040101010101" pitchFamily="2" charset="-122"/>
                <a:ea typeface="华文楷体" panose="02010600040101010101" pitchFamily="2" charset="-122"/>
              </a:rPr>
              <a:t>事件</a:t>
            </a:r>
            <a:r>
              <a:rPr lang="zh-CN" altLang="en-US" b="1" dirty="0">
                <a:latin typeface="华文楷体" panose="02010600040101010101" pitchFamily="2" charset="-122"/>
                <a:ea typeface="华文楷体" panose="02010600040101010101" pitchFamily="2" charset="-122"/>
              </a:rPr>
              <a:t>：指明在进入该状态时的特定动作；</a:t>
            </a:r>
          </a:p>
          <a:p>
            <a:pPr>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exit</a:t>
            </a:r>
            <a:r>
              <a:rPr lang="zh-CN" altLang="en-US" b="1" dirty="0">
                <a:solidFill>
                  <a:srgbClr val="FF3300"/>
                </a:solidFill>
                <a:latin typeface="华文楷体" panose="02010600040101010101" pitchFamily="2" charset="-122"/>
                <a:ea typeface="华文楷体" panose="02010600040101010101" pitchFamily="2" charset="-122"/>
              </a:rPr>
              <a:t>事件</a:t>
            </a:r>
            <a:r>
              <a:rPr lang="zh-CN" altLang="en-US" b="1" dirty="0">
                <a:latin typeface="华文楷体" panose="02010600040101010101" pitchFamily="2" charset="-122"/>
                <a:ea typeface="华文楷体" panose="02010600040101010101" pitchFamily="2" charset="-122"/>
              </a:rPr>
              <a:t>：指明退出该状态时的特定动作；</a:t>
            </a:r>
          </a:p>
          <a:p>
            <a:pPr>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do</a:t>
            </a:r>
            <a:r>
              <a:rPr lang="zh-CN" altLang="en-US" b="1" dirty="0">
                <a:solidFill>
                  <a:srgbClr val="FF3300"/>
                </a:solidFill>
                <a:latin typeface="华文楷体" panose="02010600040101010101" pitchFamily="2" charset="-122"/>
                <a:ea typeface="华文楷体" panose="02010600040101010101" pitchFamily="2" charset="-122"/>
              </a:rPr>
              <a:t>事件</a:t>
            </a:r>
            <a:r>
              <a:rPr lang="zh-CN" altLang="en-US" b="1" dirty="0">
                <a:latin typeface="华文楷体" panose="02010600040101010101" pitchFamily="2" charset="-122"/>
                <a:ea typeface="华文楷体" panose="02010600040101010101" pitchFamily="2" charset="-122"/>
              </a:rPr>
              <a:t>：指明在该状态中执行的动作</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34276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345D0A-22AF-4D59-9FB3-93104CF85480}" type="slidenum">
              <a:rPr lang="zh-CN" altLang="en-US"/>
              <a:pPr/>
              <a:t>32</a:t>
            </a:fld>
            <a:endParaRPr lang="en-US" altLang="zh-CN"/>
          </a:p>
        </p:txBody>
      </p:sp>
      <p:sp>
        <p:nvSpPr>
          <p:cNvPr id="307203" name="Rectangle 3"/>
          <p:cNvSpPr>
            <a:spLocks noGrp="1" noChangeArrowheads="1"/>
          </p:cNvSpPr>
          <p:nvPr>
            <p:ph type="body" idx="1"/>
          </p:nvPr>
        </p:nvSpPr>
        <p:spPr>
          <a:xfrm>
            <a:off x="466410" y="1011709"/>
            <a:ext cx="11129387"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a:t>
            </a:r>
            <a:r>
              <a:rPr lang="zh-CN" altLang="en-US" b="1" dirty="0">
                <a:solidFill>
                  <a:srgbClr val="FF3300"/>
                </a:solidFill>
                <a:latin typeface="华文楷体" panose="02010600040101010101" pitchFamily="2" charset="-122"/>
                <a:ea typeface="华文楷体" panose="02010600040101010101" pitchFamily="2" charset="-122"/>
              </a:rPr>
              <a:t>状态的入口</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出口动作动作指的是当状态机进入或退出此状态时，分别应执行的动作</a:t>
            </a:r>
            <a:r>
              <a:rPr lang="zh-CN" altLang="en-US" b="1" dirty="0">
                <a:latin typeface="华文楷体" panose="02010600040101010101" pitchFamily="2" charset="-122"/>
                <a:ea typeface="华文楷体" panose="02010600040101010101" pitchFamily="2" charset="-122"/>
              </a:rPr>
              <a:t>。</a:t>
            </a:r>
          </a:p>
          <a:p>
            <a:pPr>
              <a:lnSpc>
                <a:spcPct val="150000"/>
              </a:lnSpc>
            </a:pPr>
            <a:r>
              <a:rPr lang="zh-CN" altLang="en-US" b="1" dirty="0">
                <a:latin typeface="华文楷体" panose="02010600040101010101" pitchFamily="2" charset="-122"/>
                <a:ea typeface="华文楷体" panose="02010600040101010101" pitchFamily="2" charset="-122"/>
              </a:rPr>
              <a:t>在状态里书写入口</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出口动作的语法和变迁的语法类似，所不同的是在事件的位置上分别用</a:t>
            </a:r>
            <a:r>
              <a:rPr lang="en-US" altLang="zh-CN" b="1" dirty="0">
                <a:latin typeface="华文楷体" panose="02010600040101010101" pitchFamily="2" charset="-122"/>
                <a:ea typeface="华文楷体" panose="02010600040101010101" pitchFamily="2" charset="-122"/>
              </a:rPr>
              <a:t>entry</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exit</a:t>
            </a:r>
            <a:r>
              <a:rPr lang="zh-CN" altLang="en-US" b="1" dirty="0">
                <a:latin typeface="华文楷体" panose="02010600040101010101" pitchFamily="2" charset="-122"/>
                <a:ea typeface="华文楷体" panose="02010600040101010101" pitchFamily="2" charset="-122"/>
              </a:rPr>
              <a:t>代替。	</a:t>
            </a:r>
            <a:br>
              <a:rPr lang="zh-CN" altLang="en-US" b="1" dirty="0">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入口</a:t>
            </a:r>
            <a:r>
              <a:rPr lang="zh-CN" altLang="en-US" b="1" dirty="0">
                <a:latin typeface="华文楷体" panose="02010600040101010101" pitchFamily="2" charset="-122"/>
                <a:ea typeface="华文楷体" panose="02010600040101010101" pitchFamily="2" charset="-122"/>
              </a:rPr>
              <a:t>动作的语法是：</a:t>
            </a:r>
            <a:r>
              <a:rPr lang="en-US" altLang="zh-CN" b="1" dirty="0">
                <a:solidFill>
                  <a:srgbClr val="FF3300"/>
                </a:solidFill>
                <a:latin typeface="华文楷体" panose="02010600040101010101" pitchFamily="2" charset="-122"/>
                <a:ea typeface="华文楷体" panose="02010600040101010101" pitchFamily="2" charset="-122"/>
              </a:rPr>
              <a:t>entry/</a:t>
            </a:r>
            <a:r>
              <a:rPr lang="zh-CN" altLang="en-US" b="1" dirty="0">
                <a:solidFill>
                  <a:srgbClr val="FF3300"/>
                </a:solidFill>
                <a:latin typeface="华文楷体" panose="02010600040101010101" pitchFamily="2" charset="-122"/>
                <a:ea typeface="华文楷体" panose="02010600040101010101" pitchFamily="2" charset="-122"/>
              </a:rPr>
              <a:t>动作</a:t>
            </a:r>
            <a:br>
              <a:rPr lang="zh-CN" altLang="en-US" b="1" dirty="0">
                <a:solidFill>
                  <a:srgbClr val="FF3300"/>
                </a:solidFill>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出口</a:t>
            </a:r>
            <a:r>
              <a:rPr lang="zh-CN" altLang="en-US" b="1" dirty="0">
                <a:latin typeface="华文楷体" panose="02010600040101010101" pitchFamily="2" charset="-122"/>
                <a:ea typeface="华文楷体" panose="02010600040101010101" pitchFamily="2" charset="-122"/>
              </a:rPr>
              <a:t>动作的语法是：</a:t>
            </a:r>
            <a:r>
              <a:rPr lang="en-US" altLang="zh-CN" b="1" dirty="0">
                <a:solidFill>
                  <a:srgbClr val="FF3300"/>
                </a:solidFill>
                <a:latin typeface="华文楷体" panose="02010600040101010101" pitchFamily="2" charset="-122"/>
                <a:ea typeface="华文楷体" panose="02010600040101010101" pitchFamily="2" charset="-122"/>
              </a:rPr>
              <a:t>exit/</a:t>
            </a:r>
            <a:r>
              <a:rPr lang="zh-CN" altLang="en-US" b="1" dirty="0">
                <a:solidFill>
                  <a:srgbClr val="FF3300"/>
                </a:solidFill>
                <a:latin typeface="华文楷体" panose="02010600040101010101" pitchFamily="2" charset="-122"/>
                <a:ea typeface="华文楷体" panose="02010600040101010101" pitchFamily="2" charset="-122"/>
              </a:rPr>
              <a:t>动作</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8587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33</a:t>
            </a:fld>
            <a:endParaRPr lang="en-US" altLang="zh-CN"/>
          </a:p>
        </p:txBody>
      </p:sp>
      <p:sp>
        <p:nvSpPr>
          <p:cNvPr id="308227" name="Rectangle 3"/>
          <p:cNvSpPr>
            <a:spLocks noGrp="1" noChangeArrowheads="1"/>
          </p:cNvSpPr>
          <p:nvPr>
            <p:ph type="body" idx="1"/>
          </p:nvPr>
        </p:nvSpPr>
        <p:spPr>
          <a:xfrm>
            <a:off x="552661" y="971516"/>
            <a:ext cx="11316782" cy="4351338"/>
          </a:xfrm>
        </p:spPr>
        <p:txBody>
          <a:bodyPr/>
          <a:lstStyle/>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状态的内部变迁是不会引起状态变化的变迁</a:t>
            </a:r>
            <a:r>
              <a:rPr lang="zh-CN" altLang="en-US" b="1" dirty="0">
                <a:latin typeface="华文楷体" panose="02010600040101010101" pitchFamily="2" charset="-122"/>
                <a:ea typeface="华文楷体" panose="02010600040101010101" pitchFamily="2" charset="-122"/>
              </a:rPr>
              <a:t>，此变迁的触发不会导致状态的入口</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出口动作的被执行。</a:t>
            </a:r>
          </a:p>
          <a:p>
            <a:pPr>
              <a:lnSpc>
                <a:spcPct val="150000"/>
              </a:lnSpc>
            </a:pPr>
            <a:r>
              <a:rPr lang="zh-CN" altLang="en-US" b="1" dirty="0">
                <a:latin typeface="华文楷体" panose="02010600040101010101" pitchFamily="2" charset="-122"/>
                <a:ea typeface="华文楷体" panose="02010600040101010101" pitchFamily="2" charset="-122"/>
              </a:rPr>
              <a:t>图形表示</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由于内部变迁不引起状态的转换，</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因此它的文字标识（</a:t>
            </a:r>
            <a:r>
              <a:rPr lang="en-US" altLang="zh-CN" sz="2800" b="1" dirty="0">
                <a:latin typeface="华文楷体" panose="02010600040101010101" pitchFamily="2" charset="-122"/>
                <a:ea typeface="华文楷体" panose="02010600040101010101" pitchFamily="2" charset="-122"/>
              </a:rPr>
              <a:t>text </a:t>
            </a:r>
            <a:r>
              <a:rPr lang="en-US" altLang="zh-CN" sz="2800" b="1" dirty="0" err="1">
                <a:latin typeface="华文楷体" panose="02010600040101010101" pitchFamily="2" charset="-122"/>
                <a:ea typeface="华文楷体" panose="02010600040101010101" pitchFamily="2" charset="-122"/>
              </a:rPr>
              <a:t>lable</a:t>
            </a:r>
            <a:r>
              <a:rPr lang="zh-CN" altLang="en-US" sz="2800" b="1" dirty="0">
                <a:latin typeface="华文楷体" panose="02010600040101010101" pitchFamily="2" charset="-122"/>
                <a:ea typeface="华文楷体" panose="02010600040101010101" pitchFamily="2" charset="-122"/>
              </a:rPr>
              <a:t>）被附加在表示状态的圆角矩形内部</a:t>
            </a:r>
            <a:r>
              <a:rPr lang="en-US" altLang="zh-CN" sz="2800" b="1" dirty="0">
                <a:latin typeface="华文楷体" panose="02010600040101010101" pitchFamily="2" charset="-122"/>
                <a:ea typeface="华文楷体" panose="02010600040101010101" pitchFamily="2" charset="-122"/>
              </a:rPr>
              <a:t>,</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不使用箭头进行图形标识 </a:t>
            </a:r>
          </a:p>
        </p:txBody>
      </p:sp>
      <p:pic>
        <p:nvPicPr>
          <p:cNvPr id="308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601" y="4824412"/>
            <a:ext cx="4229100" cy="189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3836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8339D8F-95FD-4E03-A04E-56E3CC57F0C0}" type="slidenum">
              <a:rPr lang="zh-CN" altLang="en-US"/>
              <a:pPr/>
              <a:t>34</a:t>
            </a:fld>
            <a:endParaRPr lang="en-US" altLang="zh-CN"/>
          </a:p>
        </p:txBody>
      </p:sp>
      <p:sp>
        <p:nvSpPr>
          <p:cNvPr id="309251" name="Rectangle 3"/>
          <p:cNvSpPr>
            <a:spLocks noGrp="1" noChangeArrowheads="1"/>
          </p:cNvSpPr>
          <p:nvPr>
            <p:ph type="body" idx="1"/>
          </p:nvPr>
        </p:nvSpPr>
        <p:spPr>
          <a:xfrm>
            <a:off x="393560" y="1177876"/>
            <a:ext cx="11262528" cy="4879975"/>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指某些事件可能不能被马上处理，但也不能被忽略，必须在下一个状态处理。</a:t>
            </a:r>
          </a:p>
          <a:p>
            <a:pPr>
              <a:lnSpc>
                <a:spcPct val="150000"/>
              </a:lnSpc>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里，称为</a:t>
            </a:r>
            <a:r>
              <a:rPr lang="zh-CN" altLang="en-US" b="1" dirty="0">
                <a:solidFill>
                  <a:srgbClr val="FF3300"/>
                </a:solidFill>
                <a:latin typeface="华文楷体" panose="02010600040101010101" pitchFamily="2" charset="-122"/>
                <a:ea typeface="华文楷体" panose="02010600040101010101" pitchFamily="2" charset="-122"/>
              </a:rPr>
              <a:t>延迟事件</a:t>
            </a:r>
            <a:r>
              <a:rPr lang="zh-CN" altLang="en-US" b="1" dirty="0">
                <a:latin typeface="华文楷体" panose="02010600040101010101" pitchFamily="2" charset="-122"/>
                <a:ea typeface="华文楷体" panose="02010600040101010101" pitchFamily="2" charset="-122"/>
              </a:rPr>
              <a:t>。</a:t>
            </a:r>
          </a:p>
          <a:p>
            <a:pPr lvl="1">
              <a:lnSpc>
                <a:spcPct val="150000"/>
              </a:lnSpc>
              <a:buClr>
                <a:schemeClr val="hlink"/>
              </a:buClr>
              <a:buFont typeface="Wingdings" panose="05000000000000000000" pitchFamily="2" charset="2"/>
              <a:buChar char="v"/>
            </a:pPr>
            <a:endParaRPr lang="zh-CN" altLang="en-US" sz="2800" b="1" dirty="0">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当一个内部变迁的触发事件是延迟事件时，</a:t>
            </a:r>
          </a:p>
          <a:p>
            <a:pPr>
              <a:lnSpc>
                <a:spcPct val="150000"/>
              </a:lnSpc>
            </a:pPr>
            <a:r>
              <a:rPr lang="zh-CN" altLang="en-US" b="1" dirty="0">
                <a:latin typeface="华文楷体" panose="02010600040101010101" pitchFamily="2" charset="-122"/>
                <a:ea typeface="华文楷体" panose="02010600040101010101" pitchFamily="2" charset="-122"/>
              </a:rPr>
              <a:t>在此变迁的动作的部分使用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的保留动作</a:t>
            </a:r>
            <a:r>
              <a:rPr lang="en-US" altLang="zh-CN" b="1" dirty="0">
                <a:solidFill>
                  <a:srgbClr val="FF3300"/>
                </a:solidFill>
                <a:latin typeface="华文楷体" panose="02010600040101010101" pitchFamily="2" charset="-122"/>
                <a:ea typeface="华文楷体" panose="02010600040101010101" pitchFamily="2" charset="-122"/>
              </a:rPr>
              <a:t>defer</a:t>
            </a:r>
            <a:r>
              <a:rPr lang="zh-CN" altLang="en-US" b="1" dirty="0">
                <a:latin typeface="华文楷体" panose="02010600040101010101" pitchFamily="2" charset="-122"/>
                <a:ea typeface="华文楷体" panose="02010600040101010101" pitchFamily="2" charset="-122"/>
              </a:rPr>
              <a:t>代替</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797485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E18905-EA16-4FD9-B8C5-7BC9848A0405}" type="slidenum">
              <a:rPr lang="zh-CN" altLang="en-US"/>
              <a:pPr/>
              <a:t>35</a:t>
            </a:fld>
            <a:endParaRPr lang="en-US" altLang="zh-CN"/>
          </a:p>
        </p:txBody>
      </p:sp>
      <p:sp>
        <p:nvSpPr>
          <p:cNvPr id="310275" name="Rectangle 3"/>
          <p:cNvSpPr>
            <a:spLocks noGrp="1" noChangeArrowheads="1"/>
          </p:cNvSpPr>
          <p:nvPr>
            <p:ph type="body" idx="1"/>
          </p:nvPr>
        </p:nvSpPr>
        <p:spPr>
          <a:xfrm>
            <a:off x="416168" y="1001660"/>
            <a:ext cx="11410741" cy="4351338"/>
          </a:xfrm>
        </p:spPr>
        <p:txBody>
          <a:bodyPr/>
          <a:lstStyle/>
          <a:p>
            <a:pPr>
              <a:lnSpc>
                <a:spcPct val="150000"/>
              </a:lnSpc>
              <a:spcBef>
                <a:spcPts val="500"/>
              </a:spcBef>
            </a:pPr>
            <a:r>
              <a:rPr lang="zh-CN" altLang="en-US" b="1" dirty="0">
                <a:solidFill>
                  <a:srgbClr val="FF0000"/>
                </a:solidFill>
                <a:ea typeface="SimSun" panose="02010600030101010101" pitchFamily="2" charset="-122"/>
              </a:rPr>
              <a:t>状态的分类和属性</a:t>
            </a:r>
            <a:endParaRPr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50000"/>
              </a:lnSpc>
              <a:spcBef>
                <a:spcPts val="500"/>
              </a:spcBef>
            </a:pPr>
            <a:r>
              <a:rPr lang="zh-CN" altLang="en-US" b="1" dirty="0" smtClean="0">
                <a:latin typeface="华文楷体" panose="02010600040101010101" pitchFamily="2" charset="-122"/>
                <a:ea typeface="华文楷体" panose="02010600040101010101" pitchFamily="2" charset="-122"/>
              </a:rPr>
              <a:t>对象</a:t>
            </a:r>
            <a:r>
              <a:rPr lang="zh-CN" altLang="en-US" b="1" dirty="0">
                <a:latin typeface="华文楷体" panose="02010600040101010101" pitchFamily="2" charset="-122"/>
                <a:ea typeface="华文楷体" panose="02010600040101010101" pitchFamily="2" charset="-122"/>
              </a:rPr>
              <a:t>的状态属性可分为：</a:t>
            </a:r>
            <a:r>
              <a:rPr lang="zh-CN" altLang="en-US" b="1" dirty="0">
                <a:solidFill>
                  <a:srgbClr val="FF3300"/>
                </a:solidFill>
                <a:latin typeface="华文楷体" panose="02010600040101010101" pitchFamily="2" charset="-122"/>
                <a:ea typeface="华文楷体" panose="02010600040101010101" pitchFamily="2" charset="-122"/>
              </a:rPr>
              <a:t>嵌套状态</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组合状态</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、顺序状态、历史状态、同步状态和并发状态</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a:lnSpc>
                <a:spcPct val="150000"/>
              </a:lnSpc>
              <a:spcBef>
                <a:spcPts val="500"/>
              </a:spcBef>
            </a:pPr>
            <a:r>
              <a:rPr lang="zh-CN" altLang="en-US" b="1" dirty="0">
                <a:latin typeface="华文楷体" panose="02010600040101010101" pitchFamily="2" charset="-122"/>
                <a:ea typeface="华文楷体" panose="02010600040101010101" pitchFamily="2" charset="-122"/>
              </a:rPr>
              <a:t>广义上来讲，对象属性的任何不同值的组合就是对象的一个状态，全部状态的集合描述了一个对象的状态空间。</a:t>
            </a:r>
          </a:p>
          <a:p>
            <a:pPr>
              <a:lnSpc>
                <a:spcPct val="150000"/>
              </a:lnSpc>
              <a:spcBef>
                <a:spcPts val="500"/>
              </a:spcBef>
            </a:pPr>
            <a:r>
              <a:rPr lang="zh-CN" altLang="en-US" b="1" dirty="0" smtClean="0">
                <a:latin typeface="华文楷体" panose="02010600040101010101" pitchFamily="2" charset="-122"/>
                <a:ea typeface="华文楷体" panose="02010600040101010101" pitchFamily="2" charset="-122"/>
              </a:rPr>
              <a:t>注意</a:t>
            </a:r>
            <a:r>
              <a:rPr lang="zh-CN" altLang="en-US" b="1" dirty="0">
                <a:latin typeface="华文楷体" panose="02010600040101010101" pitchFamily="2" charset="-122"/>
                <a:ea typeface="华文楷体" panose="02010600040101010101" pitchFamily="2" charset="-122"/>
              </a:rPr>
              <a:t>：</a:t>
            </a:r>
          </a:p>
          <a:p>
            <a:pPr>
              <a:lnSpc>
                <a:spcPct val="150000"/>
              </a:lnSpc>
              <a:spcBef>
                <a:spcPts val="50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）对象生存期中状态的数量有限；</a:t>
            </a:r>
          </a:p>
          <a:p>
            <a:pPr>
              <a:lnSpc>
                <a:spcPct val="150000"/>
              </a:lnSpc>
              <a:spcBef>
                <a:spcPts val="50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）每个状态持续时间也有限；</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87932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B7BF804-D439-4C2C-9FAA-1F1BA63D6F00}" type="slidenum">
              <a:rPr lang="zh-CN" altLang="en-US"/>
              <a:pPr/>
              <a:t>36</a:t>
            </a:fld>
            <a:endParaRPr lang="en-US" altLang="zh-CN"/>
          </a:p>
        </p:txBody>
      </p:sp>
      <p:sp>
        <p:nvSpPr>
          <p:cNvPr id="311299" name="Rectangle 3"/>
          <p:cNvSpPr>
            <a:spLocks noGrp="1" noChangeArrowheads="1"/>
          </p:cNvSpPr>
          <p:nvPr>
            <p:ph type="body" idx="1"/>
          </p:nvPr>
        </p:nvSpPr>
        <p:spPr>
          <a:xfrm>
            <a:off x="674914" y="1057296"/>
            <a:ext cx="11121851" cy="4879975"/>
          </a:xfrm>
        </p:spPr>
        <p:txBody>
          <a:bodyPr/>
          <a:lstStyle/>
          <a:p>
            <a:pPr marL="0" indent="0">
              <a:lnSpc>
                <a:spcPct val="150000"/>
              </a:lnSpc>
              <a:spcBef>
                <a:spcPts val="600"/>
              </a:spcBef>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里，一个状态内部可以包含其它状态，它们在此状态的内部构成了另一个状态机</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marL="0" indent="0">
              <a:lnSpc>
                <a:spcPct val="150000"/>
              </a:lnSpc>
              <a:spcBef>
                <a:spcPts val="600"/>
              </a:spcBef>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里，子状态被定义为是包含在某一状态内部的状态。</a:t>
            </a:r>
          </a:p>
          <a:p>
            <a:pPr marL="0" indent="0">
              <a:lnSpc>
                <a:spcPct val="150000"/>
              </a:lnSpc>
              <a:spcBef>
                <a:spcPts val="600"/>
              </a:spcBef>
            </a:pPr>
            <a:r>
              <a:rPr lang="zh-CN" altLang="en-US" b="1" dirty="0" smtClean="0">
                <a:latin typeface="华文楷体" panose="02010600040101010101" pitchFamily="2" charset="-122"/>
                <a:ea typeface="华文楷体" panose="02010600040101010101" pitchFamily="2" charset="-122"/>
              </a:rPr>
              <a:t>包含</a:t>
            </a:r>
            <a:r>
              <a:rPr lang="zh-CN" altLang="en-US" b="1" dirty="0">
                <a:latin typeface="华文楷体" panose="02010600040101010101" pitchFamily="2" charset="-122"/>
                <a:ea typeface="华文楷体" panose="02010600040101010101" pitchFamily="2" charset="-122"/>
              </a:rPr>
              <a:t>子状态的状态称为</a:t>
            </a:r>
            <a:r>
              <a:rPr lang="zh-CN" altLang="en-US" b="1" dirty="0">
                <a:solidFill>
                  <a:srgbClr val="FF3300"/>
                </a:solidFill>
                <a:latin typeface="华文楷体" panose="02010600040101010101" pitchFamily="2" charset="-122"/>
                <a:ea typeface="华文楷体" panose="02010600040101010101" pitchFamily="2" charset="-122"/>
              </a:rPr>
              <a:t>复合状态</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composite state</a:t>
            </a:r>
            <a:r>
              <a:rPr lang="zh-CN" altLang="en-US" b="1" dirty="0">
                <a:latin typeface="华文楷体" panose="02010600040101010101" pitchFamily="2" charset="-122"/>
                <a:ea typeface="华文楷体" panose="02010600040101010101" pitchFamily="2" charset="-122"/>
              </a:rPr>
              <a:t>）。</a:t>
            </a:r>
          </a:p>
          <a:p>
            <a:pPr marL="0" indent="0">
              <a:lnSpc>
                <a:spcPct val="150000"/>
              </a:lnSpc>
              <a:spcBef>
                <a:spcPts val="600"/>
              </a:spcBef>
            </a:pPr>
            <a:r>
              <a:rPr lang="zh-CN" altLang="en-US" b="1" dirty="0" smtClean="0">
                <a:latin typeface="华文楷体" panose="02010600040101010101" pitchFamily="2" charset="-122"/>
                <a:ea typeface="华文楷体" panose="02010600040101010101" pitchFamily="2" charset="-122"/>
              </a:rPr>
              <a:t>不</a:t>
            </a:r>
            <a:r>
              <a:rPr lang="zh-CN" altLang="en-US" b="1" dirty="0">
                <a:latin typeface="华文楷体" panose="02010600040101010101" pitchFamily="2" charset="-122"/>
                <a:ea typeface="华文楷体" panose="02010600040101010101" pitchFamily="2" charset="-122"/>
              </a:rPr>
              <a:t>包含子状态的状态称为</a:t>
            </a:r>
            <a:r>
              <a:rPr lang="zh-CN" altLang="en-US" b="1" dirty="0">
                <a:solidFill>
                  <a:srgbClr val="FF3300"/>
                </a:solidFill>
                <a:latin typeface="华文楷体" panose="02010600040101010101" pitchFamily="2" charset="-122"/>
                <a:ea typeface="华文楷体" panose="02010600040101010101" pitchFamily="2" charset="-122"/>
              </a:rPr>
              <a:t>简单状态</a:t>
            </a:r>
            <a:r>
              <a:rPr lang="en-US" altLang="zh-CN" b="1" dirty="0">
                <a:latin typeface="华文楷体" panose="02010600040101010101" pitchFamily="2" charset="-122"/>
                <a:ea typeface="华文楷体" panose="02010600040101010101" pitchFamily="2" charset="-122"/>
              </a:rPr>
              <a:t>(simple state)</a:t>
            </a:r>
            <a:r>
              <a:rPr lang="zh-CN" altLang="en-US" b="1" dirty="0">
                <a:latin typeface="华文楷体" panose="02010600040101010101" pitchFamily="2" charset="-122"/>
                <a:ea typeface="华文楷体" panose="02010600040101010101" pitchFamily="2" charset="-122"/>
              </a:rPr>
              <a:t>。</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84681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46037FC-4E7A-48A9-AA75-523F5F70E42B}" type="slidenum">
              <a:rPr lang="zh-CN" altLang="en-US"/>
              <a:pPr/>
              <a:t>37</a:t>
            </a:fld>
            <a:endParaRPr lang="en-US" altLang="zh-CN"/>
          </a:p>
        </p:txBody>
      </p:sp>
      <p:sp>
        <p:nvSpPr>
          <p:cNvPr id="312322" name="Rectangle 2"/>
          <p:cNvSpPr>
            <a:spLocks noGrp="1" noChangeArrowheads="1"/>
          </p:cNvSpPr>
          <p:nvPr>
            <p:ph type="title"/>
          </p:nvPr>
        </p:nvSpPr>
        <p:spPr>
          <a:xfrm>
            <a:off x="838200" y="577008"/>
            <a:ext cx="10515600" cy="1325563"/>
          </a:xfrm>
        </p:spPr>
        <p:txBody>
          <a:bodyPr/>
          <a:lstStyle/>
          <a:p>
            <a:r>
              <a:rPr lang="zh-CN" altLang="en-US" sz="3600" dirty="0">
                <a:ea typeface="SimSun" panose="02010600030101010101" pitchFamily="2" charset="-122"/>
              </a:rPr>
              <a:t>子状态的定义</a:t>
            </a:r>
          </a:p>
        </p:txBody>
      </p:sp>
      <p:pic>
        <p:nvPicPr>
          <p:cNvPr id="312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7837488"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2787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2D29635-F539-496A-9E64-8F6551C1163A}" type="slidenum">
              <a:rPr lang="zh-CN" altLang="en-US"/>
              <a:pPr/>
              <a:t>38</a:t>
            </a:fld>
            <a:endParaRPr lang="en-US" altLang="zh-CN"/>
          </a:p>
        </p:txBody>
      </p:sp>
      <p:pic>
        <p:nvPicPr>
          <p:cNvPr id="313347"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62200" y="908050"/>
            <a:ext cx="7550150" cy="541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15016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E059F70-E67D-4EF0-B37D-9F801431A3A5}" type="slidenum">
              <a:rPr lang="zh-CN" altLang="en-US"/>
              <a:pPr/>
              <a:t>39</a:t>
            </a:fld>
            <a:endParaRPr lang="en-US" altLang="zh-CN"/>
          </a:p>
        </p:txBody>
      </p:sp>
      <p:sp>
        <p:nvSpPr>
          <p:cNvPr id="314371" name="Rectangle 3"/>
          <p:cNvSpPr>
            <a:spLocks noGrp="1" noChangeArrowheads="1"/>
          </p:cNvSpPr>
          <p:nvPr>
            <p:ph type="body" idx="1"/>
          </p:nvPr>
        </p:nvSpPr>
        <p:spPr>
          <a:xfrm>
            <a:off x="552661" y="879378"/>
            <a:ext cx="10515600" cy="4351338"/>
          </a:xfrm>
        </p:spPr>
        <p:txBody>
          <a:bodyPr/>
          <a:lstStyle/>
          <a:p>
            <a:pPr>
              <a:lnSpc>
                <a:spcPct val="150000"/>
              </a:lnSpc>
              <a:spcBef>
                <a:spcPts val="0"/>
              </a:spcBef>
            </a:pPr>
            <a:r>
              <a:rPr lang="zh-CN" altLang="en-US" b="1" dirty="0">
                <a:latin typeface="华文楷体" panose="02010600040101010101" pitchFamily="2" charset="-122"/>
                <a:ea typeface="华文楷体" panose="02010600040101010101" pitchFamily="2" charset="-122"/>
              </a:rPr>
              <a:t>简单状态对应着一个动作，而组合活动中每个被嵌套的状态图对应着该组合状态内正在进行的一个活动。在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中动作和活动的含义是不一样的。</a:t>
            </a:r>
          </a:p>
          <a:p>
            <a:pPr>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动作</a:t>
            </a:r>
            <a:r>
              <a:rPr lang="zh-CN" altLang="en-US" b="1" dirty="0">
                <a:latin typeface="华文楷体" panose="02010600040101010101" pitchFamily="2" charset="-122"/>
                <a:ea typeface="华文楷体" panose="02010600040101010101" pitchFamily="2" charset="-122"/>
              </a:rPr>
              <a:t>：一组可执行的语句，具有</a:t>
            </a:r>
            <a:r>
              <a:rPr lang="zh-CN" altLang="en-US" b="1" dirty="0">
                <a:solidFill>
                  <a:srgbClr val="FF3300"/>
                </a:solidFill>
                <a:latin typeface="华文楷体" panose="02010600040101010101" pitchFamily="2" charset="-122"/>
                <a:ea typeface="华文楷体" panose="02010600040101010101" pitchFamily="2" charset="-122"/>
              </a:rPr>
              <a:t>迁移性、原子性和连续性</a:t>
            </a:r>
            <a:r>
              <a:rPr lang="zh-CN" altLang="en-US" b="1" dirty="0">
                <a:latin typeface="华文楷体" panose="02010600040101010101" pitchFamily="2" charset="-122"/>
                <a:ea typeface="华文楷体" panose="02010600040101010101" pitchFamily="2" charset="-122"/>
              </a:rPr>
              <a:t>。</a:t>
            </a:r>
          </a:p>
          <a:p>
            <a:pPr>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活动</a:t>
            </a:r>
            <a:r>
              <a:rPr lang="zh-CN" altLang="en-US" b="1" dirty="0">
                <a:latin typeface="华文楷体" panose="02010600040101010101" pitchFamily="2" charset="-122"/>
                <a:ea typeface="华文楷体" panose="02010600040101010101" pitchFamily="2" charset="-122"/>
              </a:rPr>
              <a:t>：一组可执行的动作，具有</a:t>
            </a:r>
            <a:r>
              <a:rPr lang="zh-CN" altLang="en-US" b="1" dirty="0">
                <a:solidFill>
                  <a:srgbClr val="FF3300"/>
                </a:solidFill>
                <a:latin typeface="华文楷体" panose="02010600040101010101" pitchFamily="2" charset="-122"/>
                <a:ea typeface="华文楷体" panose="02010600040101010101" pitchFamily="2" charset="-122"/>
              </a:rPr>
              <a:t>有限性和非原子性</a:t>
            </a:r>
            <a:r>
              <a:rPr lang="zh-CN" altLang="en-US" b="1" dirty="0" smtClean="0">
                <a:solidFill>
                  <a:srgbClr val="FF3300"/>
                </a:solidFill>
                <a:latin typeface="华文楷体" panose="02010600040101010101" pitchFamily="2" charset="-122"/>
                <a:ea typeface="华文楷体" panose="02010600040101010101" pitchFamily="2" charset="-122"/>
              </a:rPr>
              <a:t>。</a:t>
            </a:r>
            <a:endParaRPr lang="en-US" altLang="zh-CN" b="1" dirty="0" smtClean="0">
              <a:solidFill>
                <a:srgbClr val="FF3300"/>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）、顺序状态</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表示状态的顺序迁移。如果一个复合状态的子状态机所在的对象在其生存期内的任一时刻只能处于一个子状态</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则这些子状态被称为串行子状态（</a:t>
            </a:r>
            <a:r>
              <a:rPr lang="en-US" altLang="zh-CN" b="1" dirty="0">
                <a:latin typeface="华文楷体" panose="02010600040101010101" pitchFamily="2" charset="-122"/>
                <a:ea typeface="华文楷体" panose="02010600040101010101" pitchFamily="2" charset="-122"/>
              </a:rPr>
              <a:t>sequential </a:t>
            </a:r>
            <a:r>
              <a:rPr lang="en-US" altLang="zh-CN" b="1" dirty="0" err="1">
                <a:latin typeface="华文楷体" panose="02010600040101010101" pitchFamily="2" charset="-122"/>
                <a:ea typeface="华文楷体" panose="02010600040101010101" pitchFamily="2" charset="-122"/>
              </a:rPr>
              <a:t>substate</a:t>
            </a:r>
            <a:r>
              <a:rPr lang="zh-CN" altLang="en-US" b="1" dirty="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a:t>
            </a:r>
            <a:endParaRPr lang="zh-CN" altLang="en-US" b="1" dirty="0">
              <a:solidFill>
                <a:srgbClr val="FF33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360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4</a:t>
            </a:fld>
            <a:endParaRPr lang="en-US" altLang="zh-CN"/>
          </a:p>
        </p:txBody>
      </p:sp>
      <p:sp>
        <p:nvSpPr>
          <p:cNvPr id="350211" name="Rectangle 3"/>
          <p:cNvSpPr>
            <a:spLocks noGrp="1" noChangeArrowheads="1"/>
          </p:cNvSpPr>
          <p:nvPr>
            <p:ph type="body" idx="1"/>
          </p:nvPr>
        </p:nvSpPr>
        <p:spPr>
          <a:xfrm>
            <a:off x="552661" y="1281420"/>
            <a:ext cx="10515600" cy="4351338"/>
          </a:xfrm>
        </p:spPr>
        <p:txBody>
          <a:bodyPr/>
          <a:lstStyle/>
          <a:p>
            <a:pPr>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）掌握状态图的作用。</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）状态图的构成及其特点。</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）掌握状态图的画法和步骤。</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）状态图的建模步骤。</a:t>
            </a:r>
          </a:p>
          <a:p>
            <a:pPr>
              <a:spcAft>
                <a:spcPct val="30000"/>
              </a:spcAft>
            </a:pPr>
            <a:endParaRPr lang="zh-CN" altLang="en-US" dirty="0">
              <a:latin typeface="华文楷体" panose="02010600040101010101" pitchFamily="2" charset="-122"/>
              <a:ea typeface="华文楷体" panose="02010600040101010101" pitchFamily="2" charset="-122"/>
            </a:endParaRPr>
          </a:p>
          <a:p>
            <a:pPr eaLnBrk="1" hangingPunct="1">
              <a:spcAft>
                <a:spcPct val="30000"/>
              </a:spcAft>
            </a:pPr>
            <a:endParaRPr lang="zh-CN" altLang="en-US" dirty="0">
              <a:latin typeface="华文楷体" panose="02010600040101010101" pitchFamily="2" charset="-122"/>
              <a:ea typeface="华文楷体" panose="02010600040101010101" pitchFamily="2" charset="-122"/>
            </a:endParaRPr>
          </a:p>
          <a:p>
            <a:pPr>
              <a:spcAft>
                <a:spcPct val="30000"/>
              </a:spcAft>
            </a:pP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DC0BFD5-B3BC-4C12-A266-61F4EBF124D5}" type="slidenum">
              <a:rPr lang="zh-CN" altLang="en-US"/>
              <a:pPr/>
              <a:t>40</a:t>
            </a:fld>
            <a:endParaRPr lang="en-US" altLang="zh-CN"/>
          </a:p>
        </p:txBody>
      </p:sp>
      <p:pic>
        <p:nvPicPr>
          <p:cNvPr id="3164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
            <a:ext cx="10972800" cy="6545263"/>
          </a:xfrm>
          <a:noFill/>
          <a:ln/>
          <a:extLst>
            <a:ext uri="{91240B29-F687-4F45-9708-019B960494DF}">
              <a14:hiddenLine xmlns:a14="http://schemas.microsoft.com/office/drawing/2010/main" w="39688" cap="flat" cmpd="sng" algn="ctr">
                <a:solidFill>
                  <a:srgbClr val="FFFF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6420" name="Rectangle 4"/>
          <p:cNvSpPr>
            <a:spLocks noChangeArrowheads="1"/>
          </p:cNvSpPr>
          <p:nvPr/>
        </p:nvSpPr>
        <p:spPr bwMode="auto">
          <a:xfrm>
            <a:off x="4114801" y="6019801"/>
            <a:ext cx="2682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图</a:t>
            </a:r>
            <a:r>
              <a:rPr kumimoji="1" lang="en-US" altLang="zh-CN" sz="2800" b="1">
                <a:solidFill>
                  <a:srgbClr val="181A36"/>
                </a:solidFill>
                <a:latin typeface="Times New Roman" panose="02020603050405020304" pitchFamily="18" charset="0"/>
                <a:ea typeface="SimSun" panose="02010600030101010101" pitchFamily="2" charset="-122"/>
              </a:rPr>
              <a:t>4. </a:t>
            </a:r>
            <a:r>
              <a:rPr kumimoji="1" lang="zh-CN" altLang="en-US" sz="2800" b="1">
                <a:solidFill>
                  <a:srgbClr val="181A36"/>
                </a:solidFill>
                <a:latin typeface="Times New Roman" panose="02020603050405020304" pitchFamily="18" charset="0"/>
                <a:ea typeface="SimSun" panose="02010600030101010101" pitchFamily="2" charset="-122"/>
              </a:rPr>
              <a:t>串行子状态</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608420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14ACAFE-EFA0-4D42-AFB6-26AE39A9D8F5}" type="slidenum">
              <a:rPr lang="zh-CN" altLang="en-US"/>
              <a:pPr/>
              <a:t>41</a:t>
            </a:fld>
            <a:endParaRPr lang="en-US" altLang="zh-CN"/>
          </a:p>
        </p:txBody>
      </p:sp>
      <p:grpSp>
        <p:nvGrpSpPr>
          <p:cNvPr id="317444" name="Group 4"/>
          <p:cNvGrpSpPr>
            <a:grpSpLocks/>
          </p:cNvGrpSpPr>
          <p:nvPr/>
        </p:nvGrpSpPr>
        <p:grpSpPr bwMode="auto">
          <a:xfrm>
            <a:off x="1807377" y="1141571"/>
            <a:ext cx="7920038" cy="5040313"/>
            <a:chOff x="1156" y="1570"/>
            <a:chExt cx="4264" cy="2540"/>
          </a:xfrm>
        </p:grpSpPr>
        <p:pic>
          <p:nvPicPr>
            <p:cNvPr id="3174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 y="1660"/>
              <a:ext cx="3447" cy="2450"/>
            </a:xfrm>
            <a:prstGeom prst="rect">
              <a:avLst/>
            </a:prstGeom>
            <a:noFill/>
            <a:extLst>
              <a:ext uri="{909E8E84-426E-40DD-AFC4-6F175D3DCCD1}">
                <a14:hiddenFill xmlns:a14="http://schemas.microsoft.com/office/drawing/2010/main">
                  <a:solidFill>
                    <a:srgbClr val="FFFFFF"/>
                  </a:solidFill>
                </a14:hiddenFill>
              </a:ext>
            </a:extLst>
          </p:spPr>
        </p:pic>
        <p:sp>
          <p:nvSpPr>
            <p:cNvPr id="317446" name="AutoShape 6"/>
            <p:cNvSpPr>
              <a:spLocks noChangeArrowheads="1"/>
            </p:cNvSpPr>
            <p:nvPr/>
          </p:nvSpPr>
          <p:spPr bwMode="auto">
            <a:xfrm>
              <a:off x="4830" y="1570"/>
              <a:ext cx="499" cy="409"/>
            </a:xfrm>
            <a:prstGeom prst="wedgeRoundRectCallout">
              <a:avLst>
                <a:gd name="adj1" fmla="val -166231"/>
                <a:gd name="adj2" fmla="val 41199"/>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组合状态</a:t>
              </a:r>
            </a:p>
          </p:txBody>
        </p:sp>
        <p:sp>
          <p:nvSpPr>
            <p:cNvPr id="317447" name="AutoShape 7"/>
            <p:cNvSpPr>
              <a:spLocks noChangeArrowheads="1"/>
            </p:cNvSpPr>
            <p:nvPr/>
          </p:nvSpPr>
          <p:spPr bwMode="auto">
            <a:xfrm>
              <a:off x="4830" y="2341"/>
              <a:ext cx="590" cy="317"/>
            </a:xfrm>
            <a:prstGeom prst="wedgeRoundRectCallout">
              <a:avLst>
                <a:gd name="adj1" fmla="val -164574"/>
                <a:gd name="adj2" fmla="val -69875"/>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子状态</a:t>
              </a:r>
            </a:p>
          </p:txBody>
        </p:sp>
      </p:grpSp>
      <p:sp>
        <p:nvSpPr>
          <p:cNvPr id="11" name="文本框 10"/>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160623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14ACAFE-EFA0-4D42-AFB6-26AE39A9D8F5}" type="slidenum">
              <a:rPr lang="zh-CN" altLang="en-US"/>
              <a:pPr/>
              <a:t>42</a:t>
            </a:fld>
            <a:endParaRPr lang="en-US" altLang="zh-CN"/>
          </a:p>
        </p:txBody>
      </p:sp>
      <p:sp>
        <p:nvSpPr>
          <p:cNvPr id="11" name="文本框 10"/>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79810" y="1198266"/>
            <a:ext cx="4293157" cy="4438650"/>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zh-CN" altLang="en-US" b="1" smtClean="0">
                <a:latin typeface="华文楷体" panose="02010600040101010101" pitchFamily="2" charset="-122"/>
                <a:ea typeface="华文楷体" panose="02010600040101010101" pitchFamily="2" charset="-122"/>
              </a:rPr>
              <a:t>状态的并发迁移和同步</a:t>
            </a:r>
            <a:endParaRPr lang="en-US" altLang="zh-CN" b="1" smtClean="0">
              <a:latin typeface="华文楷体" panose="02010600040101010101" pitchFamily="2" charset="-122"/>
              <a:ea typeface="华文楷体" panose="02010600040101010101" pitchFamily="2" charset="-122"/>
            </a:endParaRPr>
          </a:p>
          <a:p>
            <a:pPr>
              <a:lnSpc>
                <a:spcPct val="110000"/>
              </a:lnSpc>
            </a:pPr>
            <a:r>
              <a:rPr lang="zh-CN" altLang="en-US" smtClean="0">
                <a:latin typeface="华文楷体" panose="02010600040101010101" pitchFamily="2" charset="-122"/>
                <a:ea typeface="华文楷体" panose="02010600040101010101" pitchFamily="2" charset="-122"/>
              </a:rPr>
              <a:t>一个状态可以有多个并发的子状态。可以复合迁移的同步并发迁移图来表示并发子状态。</a:t>
            </a:r>
          </a:p>
          <a:p>
            <a:pPr>
              <a:lnSpc>
                <a:spcPct val="110000"/>
              </a:lnSpc>
            </a:pPr>
            <a:r>
              <a:rPr lang="zh-CN" altLang="en-US" smtClean="0">
                <a:latin typeface="华文楷体" panose="02010600040101010101" pitchFamily="2" charset="-122"/>
                <a:ea typeface="华文楷体" panose="02010600040101010101" pitchFamily="2" charset="-122"/>
              </a:rPr>
              <a:t>复合迁移就是由</a:t>
            </a:r>
            <a:r>
              <a:rPr lang="zh-CN" altLang="en-US" smtClean="0">
                <a:solidFill>
                  <a:srgbClr val="FF3300"/>
                </a:solidFill>
                <a:latin typeface="华文楷体" panose="02010600040101010101" pitchFamily="2" charset="-122"/>
                <a:ea typeface="华文楷体" panose="02010600040101010101" pitchFamily="2" charset="-122"/>
              </a:rPr>
              <a:t>条件判断、并发分叉和并发连接</a:t>
            </a:r>
            <a:r>
              <a:rPr lang="zh-CN" altLang="en-US" smtClean="0">
                <a:latin typeface="华文楷体" panose="02010600040101010101" pitchFamily="2" charset="-122"/>
                <a:ea typeface="华文楷体" panose="02010600040101010101" pitchFamily="2" charset="-122"/>
              </a:rPr>
              <a:t>这些图符来表示。</a:t>
            </a:r>
            <a:endParaRPr lang="zh-CN" altLang="en-US" dirty="0">
              <a:latin typeface="华文楷体" panose="02010600040101010101" pitchFamily="2" charset="-122"/>
              <a:ea typeface="华文楷体" panose="02010600040101010101" pitchFamily="2" charset="-122"/>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3" y="879378"/>
            <a:ext cx="4953000" cy="216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366" y="3849879"/>
            <a:ext cx="6227762"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5334543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0CF8B19-19A6-4906-82B9-5772F6AF496E}" type="slidenum">
              <a:rPr lang="zh-CN" altLang="en-US"/>
              <a:pPr/>
              <a:t>43</a:t>
            </a:fld>
            <a:endParaRPr lang="en-US" altLang="zh-CN"/>
          </a:p>
        </p:txBody>
      </p:sp>
      <p:pic>
        <p:nvPicPr>
          <p:cNvPr id="31949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74825" y="692151"/>
            <a:ext cx="8642350" cy="552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445547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D6F8450-76C9-40CA-AA29-F7D6FD187FF5}" type="slidenum">
              <a:rPr lang="zh-CN" altLang="en-US"/>
              <a:pPr/>
              <a:t>44</a:t>
            </a:fld>
            <a:endParaRPr lang="en-US" altLang="zh-CN"/>
          </a:p>
        </p:txBody>
      </p:sp>
      <p:pic>
        <p:nvPicPr>
          <p:cNvPr id="320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88913"/>
            <a:ext cx="85344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0515" name="Rectangle 3"/>
          <p:cNvSpPr>
            <a:spLocks noChangeArrowheads="1"/>
          </p:cNvSpPr>
          <p:nvPr/>
        </p:nvSpPr>
        <p:spPr bwMode="auto">
          <a:xfrm>
            <a:off x="4343401" y="5791201"/>
            <a:ext cx="25050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图</a:t>
            </a:r>
            <a:r>
              <a:rPr kumimoji="1" lang="en-US" altLang="zh-CN" sz="2800" b="1">
                <a:solidFill>
                  <a:srgbClr val="181A36"/>
                </a:solidFill>
                <a:latin typeface="Times New Roman" panose="02020603050405020304" pitchFamily="18" charset="0"/>
                <a:ea typeface="SimSun" panose="02010600030101010101" pitchFamily="2" charset="-122"/>
              </a:rPr>
              <a:t>. </a:t>
            </a:r>
            <a:r>
              <a:rPr kumimoji="1" lang="zh-CN" altLang="en-US" sz="2800" b="1">
                <a:solidFill>
                  <a:srgbClr val="181A36"/>
                </a:solidFill>
                <a:latin typeface="Times New Roman" panose="02020603050405020304" pitchFamily="18" charset="0"/>
                <a:ea typeface="SimSun" panose="02010600030101010101" pitchFamily="2" charset="-122"/>
              </a:rPr>
              <a:t>并发状态图</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283062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C4326E5-B030-4C6F-9C38-965D4AC8BA5A}" type="slidenum">
              <a:rPr lang="zh-CN" altLang="en-US"/>
              <a:pPr/>
              <a:t>45</a:t>
            </a:fld>
            <a:endParaRPr lang="en-US" altLang="zh-CN"/>
          </a:p>
        </p:txBody>
      </p:sp>
      <p:sp>
        <p:nvSpPr>
          <p:cNvPr id="321538" name="Rectangle 2"/>
          <p:cNvSpPr>
            <a:spLocks noChangeArrowheads="1"/>
          </p:cNvSpPr>
          <p:nvPr/>
        </p:nvSpPr>
        <p:spPr bwMode="auto">
          <a:xfrm>
            <a:off x="1774826" y="549275"/>
            <a:ext cx="8208963"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20000"/>
              </a:lnSpc>
              <a:buFont typeface="Wingdings" panose="05000000000000000000" pitchFamily="2" charset="2"/>
              <a:buNone/>
            </a:pPr>
            <a:r>
              <a:rPr lang="zh-CN" altLang="en-US" sz="2400">
                <a:solidFill>
                  <a:schemeClr val="bg1"/>
                </a:solidFill>
                <a:ea typeface="SimSun" panose="02010600030101010101" pitchFamily="2" charset="-122"/>
              </a:rPr>
              <a:t>         并发状态：指一个对象在同一时刻可以处在多种状态。</a:t>
            </a:r>
            <a:r>
              <a:rPr lang="zh-CN" altLang="en-US">
                <a:solidFill>
                  <a:schemeClr val="bg1"/>
                </a:solidFill>
                <a:ea typeface="SimSun" panose="02010600030101010101" pitchFamily="2" charset="-122"/>
              </a:rPr>
              <a:t> </a:t>
            </a:r>
          </a:p>
        </p:txBody>
      </p:sp>
      <p:grpSp>
        <p:nvGrpSpPr>
          <p:cNvPr id="321539" name="Group 3"/>
          <p:cNvGrpSpPr>
            <a:grpSpLocks/>
          </p:cNvGrpSpPr>
          <p:nvPr/>
        </p:nvGrpSpPr>
        <p:grpSpPr bwMode="auto">
          <a:xfrm>
            <a:off x="120581" y="879378"/>
            <a:ext cx="6192838" cy="2952750"/>
            <a:chOff x="1111" y="1207"/>
            <a:chExt cx="3854" cy="2444"/>
          </a:xfrm>
        </p:grpSpPr>
        <p:pic>
          <p:nvPicPr>
            <p:cNvPr id="321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1207"/>
              <a:ext cx="3854" cy="2444"/>
            </a:xfrm>
            <a:prstGeom prst="rect">
              <a:avLst/>
            </a:prstGeom>
            <a:noFill/>
            <a:extLst>
              <a:ext uri="{909E8E84-426E-40DD-AFC4-6F175D3DCCD1}">
                <a14:hiddenFill xmlns:a14="http://schemas.microsoft.com/office/drawing/2010/main">
                  <a:solidFill>
                    <a:srgbClr val="FFFFFF"/>
                  </a:solidFill>
                </a14:hiddenFill>
              </a:ext>
            </a:extLst>
          </p:spPr>
        </p:pic>
        <p:sp>
          <p:nvSpPr>
            <p:cNvPr id="321541" name="Text Box 5"/>
            <p:cNvSpPr txBox="1">
              <a:spLocks noChangeArrowheads="1"/>
            </p:cNvSpPr>
            <p:nvPr/>
          </p:nvSpPr>
          <p:spPr bwMode="auto">
            <a:xfrm>
              <a:off x="2087" y="2870"/>
              <a:ext cx="470" cy="1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buClrTx/>
                <a:buFontTx/>
                <a:buNone/>
              </a:pPr>
              <a:r>
                <a:rPr lang="zh-CN" altLang="en-US" sz="1400" b="1">
                  <a:ea typeface="SimSun" panose="02010600030101010101" pitchFamily="2" charset="-122"/>
                </a:rPr>
                <a:t>付款确认</a:t>
              </a:r>
            </a:p>
          </p:txBody>
        </p:sp>
        <p:sp>
          <p:nvSpPr>
            <p:cNvPr id="321542" name="Text Box 6"/>
            <p:cNvSpPr txBox="1">
              <a:spLocks noChangeArrowheads="1"/>
            </p:cNvSpPr>
            <p:nvPr/>
          </p:nvSpPr>
          <p:spPr bwMode="auto">
            <a:xfrm>
              <a:off x="3002" y="2870"/>
              <a:ext cx="468" cy="1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buClrTx/>
                <a:buFontTx/>
                <a:buNone/>
              </a:pPr>
              <a:r>
                <a:rPr lang="zh-CN" altLang="en-US" sz="1400" b="1">
                  <a:ea typeface="SimSun" panose="02010600030101010101" pitchFamily="2" charset="-122"/>
                </a:rPr>
                <a:t>已确认</a:t>
              </a:r>
            </a:p>
          </p:txBody>
        </p:sp>
      </p:grpSp>
      <p:pic>
        <p:nvPicPr>
          <p:cNvPr id="3215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384" y="2995475"/>
            <a:ext cx="5711911" cy="386126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012886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E1C13E-2089-49EF-9124-3961B335E0C5}" type="slidenum">
              <a:rPr lang="zh-CN" altLang="en-US"/>
              <a:pPr/>
              <a:t>46</a:t>
            </a:fld>
            <a:endParaRPr lang="en-US" altLang="zh-CN"/>
          </a:p>
        </p:txBody>
      </p:sp>
      <p:sp>
        <p:nvSpPr>
          <p:cNvPr id="322562" name="Rectangle 2"/>
          <p:cNvSpPr>
            <a:spLocks noGrp="1" noChangeArrowheads="1"/>
          </p:cNvSpPr>
          <p:nvPr>
            <p:ph type="body" idx="1"/>
          </p:nvPr>
        </p:nvSpPr>
        <p:spPr>
          <a:xfrm>
            <a:off x="803277" y="1496770"/>
            <a:ext cx="3924300" cy="3024187"/>
          </a:xfrm>
          <a:noFill/>
          <a:ln/>
        </p:spPr>
        <p:txBody>
          <a:bodyPr/>
          <a:lstStyle/>
          <a:p>
            <a:pPr>
              <a:lnSpc>
                <a:spcPct val="150000"/>
              </a:lnSpc>
            </a:pPr>
            <a:r>
              <a:rPr lang="zh-CN" altLang="en-US" b="1" dirty="0">
                <a:latin typeface="华文楷体" panose="02010600040101010101" pitchFamily="2" charset="-122"/>
                <a:ea typeface="华文楷体" panose="02010600040101010101" pitchFamily="2" charset="-122"/>
              </a:rPr>
              <a:t>并发状态之间需要通信，或具有确定的时序关系，称为</a:t>
            </a:r>
            <a:r>
              <a:rPr lang="zh-CN" altLang="en-US" b="1" dirty="0">
                <a:solidFill>
                  <a:srgbClr val="FF3300"/>
                </a:solidFill>
                <a:latin typeface="华文楷体" panose="02010600040101010101" pitchFamily="2" charset="-122"/>
                <a:ea typeface="华文楷体" panose="02010600040101010101" pitchFamily="2" charset="-122"/>
              </a:rPr>
              <a:t>并发中的同步。</a:t>
            </a:r>
          </a:p>
        </p:txBody>
      </p:sp>
      <p:pic>
        <p:nvPicPr>
          <p:cNvPr id="322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284" y="227715"/>
            <a:ext cx="4752975" cy="6245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611032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0B66613-77CC-47B6-89A3-DE51F40C1FCB}" type="slidenum">
              <a:rPr lang="zh-CN" altLang="en-US"/>
              <a:pPr/>
              <a:t>47</a:t>
            </a:fld>
            <a:endParaRPr lang="en-US" altLang="zh-CN"/>
          </a:p>
        </p:txBody>
      </p:sp>
      <p:sp>
        <p:nvSpPr>
          <p:cNvPr id="323587" name="Rectangle 3"/>
          <p:cNvSpPr>
            <a:spLocks noGrp="1" noChangeArrowheads="1"/>
          </p:cNvSpPr>
          <p:nvPr>
            <p:ph type="body" idx="1"/>
          </p:nvPr>
        </p:nvSpPr>
        <p:spPr>
          <a:xfrm>
            <a:off x="386025" y="1152385"/>
            <a:ext cx="11370546" cy="4351338"/>
          </a:xfrm>
        </p:spPr>
        <p:txBody>
          <a:bodyPr/>
          <a:lstStyle/>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2</a:t>
            </a:r>
            <a:r>
              <a:rPr lang="zh-CN" altLang="en-US" b="1" dirty="0">
                <a:solidFill>
                  <a:srgbClr val="FF3300"/>
                </a:solidFill>
                <a:latin typeface="华文楷体" panose="02010600040101010101" pitchFamily="2" charset="-122"/>
                <a:ea typeface="华文楷体" panose="02010600040101010101" pitchFamily="2" charset="-122"/>
              </a:rPr>
              <a:t>）、历史状态</a:t>
            </a:r>
          </a:p>
          <a:p>
            <a:pPr>
              <a:lnSpc>
                <a:spcPct val="150000"/>
              </a:lnSpc>
            </a:pPr>
            <a:r>
              <a:rPr lang="zh-CN" altLang="en-US" b="1" dirty="0">
                <a:latin typeface="华文楷体" panose="02010600040101010101" pitchFamily="2" charset="-122"/>
                <a:ea typeface="华文楷体" panose="02010600040101010101" pitchFamily="2" charset="-122"/>
              </a:rPr>
              <a:t>历史状态（</a:t>
            </a:r>
            <a:r>
              <a:rPr lang="en-US" altLang="zh-CN" b="1" dirty="0">
                <a:latin typeface="华文楷体" panose="02010600040101010101" pitchFamily="2" charset="-122"/>
                <a:ea typeface="华文楷体" panose="02010600040101010101" pitchFamily="2" charset="-122"/>
              </a:rPr>
              <a:t>history state</a:t>
            </a:r>
            <a:r>
              <a:rPr lang="zh-CN" altLang="en-US" b="1" dirty="0">
                <a:latin typeface="华文楷体" panose="02010600040101010101" pitchFamily="2" charset="-122"/>
                <a:ea typeface="华文楷体" panose="02010600040101010101" pitchFamily="2" charset="-122"/>
              </a:rPr>
              <a:t>）。</a:t>
            </a:r>
          </a:p>
          <a:p>
            <a:pPr>
              <a:lnSpc>
                <a:spcPct val="150000"/>
              </a:lnSpc>
            </a:pPr>
            <a:r>
              <a:rPr lang="zh-CN" altLang="en-US" b="1" dirty="0">
                <a:latin typeface="华文楷体" panose="02010600040101010101" pitchFamily="2" charset="-122"/>
                <a:ea typeface="华文楷体" panose="02010600040101010101" pitchFamily="2" charset="-122"/>
              </a:rPr>
              <a:t>历史状态是一个特殊的子状态，它记录了复合状态被转出时的活跃子状态。</a:t>
            </a:r>
          </a:p>
          <a:p>
            <a:pPr>
              <a:lnSpc>
                <a:spcPct val="150000"/>
              </a:lnSpc>
            </a:pPr>
            <a:r>
              <a:rPr lang="zh-CN" altLang="en-US" b="1" dirty="0">
                <a:latin typeface="华文楷体" panose="02010600040101010101" pitchFamily="2" charset="-122"/>
                <a:ea typeface="华文楷体" panose="02010600040101010101" pitchFamily="2" charset="-122"/>
              </a:rPr>
              <a:t>在绘制状态机时，其中的历史状态被表示成一个被圆环包围的字母</a:t>
            </a:r>
            <a:r>
              <a:rPr lang="en-US" altLang="zh-CN" b="1" dirty="0">
                <a:latin typeface="华文楷体" panose="02010600040101010101" pitchFamily="2" charset="-122"/>
                <a:ea typeface="华文楷体" panose="02010600040101010101" pitchFamily="2" charset="-122"/>
              </a:rPr>
              <a:t>H(</a:t>
            </a:r>
            <a:r>
              <a:rPr lang="zh-CN" altLang="en-US" b="1" dirty="0">
                <a:latin typeface="华文楷体" panose="02010600040101010101" pitchFamily="2" charset="-122"/>
                <a:ea typeface="华文楷体" panose="02010600040101010101" pitchFamily="2" charset="-122"/>
              </a:rPr>
              <a:t>图</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a:t>
            </a:r>
          </a:p>
          <a:p>
            <a:pPr>
              <a:lnSpc>
                <a:spcPct val="150000"/>
              </a:lnSpc>
            </a:pPr>
            <a:endParaRPr lang="zh-CN" altLang="en-US" b="1" dirty="0">
              <a:latin typeface="华文楷体" panose="02010600040101010101" pitchFamily="2" charset="-122"/>
              <a:ea typeface="华文楷体" panose="02010600040101010101" pitchFamily="2" charset="-122"/>
            </a:endParaRPr>
          </a:p>
          <a:p>
            <a:pPr>
              <a:lnSpc>
                <a:spcPct val="150000"/>
              </a:lnSpc>
            </a:pPr>
            <a:endParaRPr lang="zh-CN" altLang="en-US" b="1" dirty="0">
              <a:latin typeface="华文楷体" panose="02010600040101010101" pitchFamily="2" charset="-122"/>
              <a:ea typeface="华文楷体" panose="02010600040101010101" pitchFamily="2" charset="-122"/>
            </a:endParaRPr>
          </a:p>
        </p:txBody>
      </p:sp>
      <p:pic>
        <p:nvPicPr>
          <p:cNvPr id="323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49" y="4651864"/>
            <a:ext cx="44958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12740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FB87A3E-ED98-4073-BFEF-8F55AFCABA83}" type="slidenum">
              <a:rPr lang="zh-CN" altLang="en-US"/>
              <a:pPr/>
              <a:t>48</a:t>
            </a:fld>
            <a:endParaRPr lang="en-US" altLang="zh-CN"/>
          </a:p>
        </p:txBody>
      </p:sp>
      <p:sp>
        <p:nvSpPr>
          <p:cNvPr id="324611" name="Rectangle 3"/>
          <p:cNvSpPr>
            <a:spLocks noGrp="1" noChangeArrowheads="1"/>
          </p:cNvSpPr>
          <p:nvPr>
            <p:ph type="body" idx="1"/>
          </p:nvPr>
        </p:nvSpPr>
        <p:spPr>
          <a:xfrm>
            <a:off x="594527" y="879378"/>
            <a:ext cx="11002945" cy="4879975"/>
          </a:xfrm>
        </p:spPr>
        <p:txBody>
          <a:bodyPr/>
          <a:lstStyle/>
          <a:p>
            <a:pPr>
              <a:lnSpc>
                <a:spcPct val="130000"/>
              </a:lnSpc>
              <a:spcBef>
                <a:spcPts val="0"/>
              </a:spcBef>
            </a:pPr>
            <a:r>
              <a:rPr lang="zh-CN" altLang="en-US" b="1" dirty="0">
                <a:latin typeface="华文楷体" panose="02010600040101010101" pitchFamily="2" charset="-122"/>
                <a:ea typeface="华文楷体" panose="02010600040101010101" pitchFamily="2" charset="-122"/>
              </a:rPr>
              <a:t>用这种方法绘制的历史状态又被称为</a:t>
            </a:r>
          </a:p>
          <a:p>
            <a:pPr>
              <a:lnSpc>
                <a:spcPct val="13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浅层历史状态</a:t>
            </a:r>
            <a:r>
              <a:rPr lang="en-US" altLang="zh-CN" b="1" dirty="0">
                <a:solidFill>
                  <a:srgbClr val="FF3300"/>
                </a:solidFill>
                <a:latin typeface="华文楷体" panose="02010600040101010101" pitchFamily="2" charset="-122"/>
                <a:ea typeface="华文楷体" panose="02010600040101010101" pitchFamily="2" charset="-122"/>
              </a:rPr>
              <a:t>(shallow history)</a:t>
            </a:r>
            <a:r>
              <a:rPr lang="zh-CN" altLang="en-US" b="1" dirty="0">
                <a:solidFill>
                  <a:srgbClr val="FF3300"/>
                </a:solidFill>
                <a:latin typeface="华文楷体" panose="02010600040101010101" pitchFamily="2" charset="-122"/>
                <a:ea typeface="华文楷体" panose="02010600040101010101" pitchFamily="2" charset="-122"/>
              </a:rPr>
              <a:t>。</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浅层历史状态只记忆被转出变迁打断时最外层的活跃状态。</a:t>
            </a:r>
          </a:p>
          <a:p>
            <a:pPr>
              <a:lnSpc>
                <a:spcPct val="130000"/>
              </a:lnSpc>
              <a:spcBef>
                <a:spcPts val="0"/>
              </a:spcBef>
            </a:pPr>
            <a:r>
              <a:rPr lang="zh-CN" altLang="en-US" b="1" dirty="0">
                <a:latin typeface="华文楷体" panose="02010600040101010101" pitchFamily="2" charset="-122"/>
                <a:ea typeface="华文楷体" panose="02010600040101010101" pitchFamily="2" charset="-122"/>
              </a:rPr>
              <a:t>如果需要历史状态记忆最深层的内嵌活跃子状态（即不再包含子状态的活跃子状态），则应使用</a:t>
            </a:r>
          </a:p>
          <a:p>
            <a:pPr>
              <a:lnSpc>
                <a:spcPct val="13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深层历史状态（</a:t>
            </a:r>
            <a:r>
              <a:rPr lang="en-US" altLang="zh-CN" b="1" dirty="0">
                <a:solidFill>
                  <a:srgbClr val="FF3300"/>
                </a:solidFill>
                <a:latin typeface="华文楷体" panose="02010600040101010101" pitchFamily="2" charset="-122"/>
                <a:ea typeface="华文楷体" panose="02010600040101010101" pitchFamily="2" charset="-122"/>
              </a:rPr>
              <a:t>deep history state</a:t>
            </a:r>
            <a:r>
              <a:rPr lang="zh-CN" altLang="en-US" b="1" dirty="0">
                <a:solidFill>
                  <a:srgbClr val="FF3300"/>
                </a:solidFill>
                <a:latin typeface="华文楷体" panose="02010600040101010101" pitchFamily="2" charset="-122"/>
                <a:ea typeface="华文楷体" panose="02010600040101010101" pitchFamily="2" charset="-122"/>
              </a:rPr>
              <a:t>）。</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深层历史状态在绘制时用一个被圆环包围的带星号的字母</a:t>
            </a:r>
            <a:r>
              <a:rPr lang="en-US" altLang="zh-CN" sz="2800" b="1" dirty="0">
                <a:latin typeface="华文楷体" panose="02010600040101010101" pitchFamily="2" charset="-122"/>
                <a:ea typeface="华文楷体" panose="02010600040101010101" pitchFamily="2" charset="-122"/>
              </a:rPr>
              <a:t>H</a:t>
            </a:r>
            <a:r>
              <a:rPr lang="zh-CN" altLang="en-US" sz="2800" b="1" dirty="0">
                <a:latin typeface="华文楷体" panose="02010600040101010101" pitchFamily="2" charset="-122"/>
                <a:ea typeface="华文楷体" panose="02010600040101010101" pitchFamily="2" charset="-122"/>
              </a:rPr>
              <a:t>表示（</a:t>
            </a:r>
            <a:r>
              <a:rPr lang="en-US" altLang="zh-CN" sz="2800" b="1" dirty="0">
                <a:latin typeface="华文楷体" panose="02010600040101010101" pitchFamily="2" charset="-122"/>
                <a:ea typeface="华文楷体" panose="02010600040101010101" pitchFamily="2" charset="-122"/>
              </a:rPr>
              <a:t>H*, </a:t>
            </a:r>
            <a:r>
              <a:rPr lang="zh-CN" altLang="en-US" sz="2800" b="1" dirty="0">
                <a:latin typeface="华文楷体" panose="02010600040101010101" pitchFamily="2" charset="-122"/>
                <a:ea typeface="华文楷体" panose="02010600040101010101" pitchFamily="2" charset="-122"/>
              </a:rPr>
              <a:t>见图</a:t>
            </a:r>
            <a:r>
              <a:rPr lang="en-US" altLang="zh-CN" sz="2800" b="1" dirty="0">
                <a:latin typeface="华文楷体" panose="02010600040101010101" pitchFamily="2" charset="-122"/>
                <a:ea typeface="华文楷体" panose="02010600040101010101" pitchFamily="2" charset="-122"/>
              </a:rPr>
              <a:t>5</a:t>
            </a:r>
            <a:r>
              <a:rPr lang="zh-CN" altLang="en-US" sz="2800" b="1" dirty="0">
                <a:latin typeface="华文楷体" panose="02010600040101010101" pitchFamily="2" charset="-122"/>
                <a:ea typeface="华文楷体" panose="02010600040101010101" pitchFamily="2" charset="-122"/>
              </a:rPr>
              <a:t>）。</a:t>
            </a:r>
          </a:p>
          <a:p>
            <a:pPr>
              <a:lnSpc>
                <a:spcPct val="130000"/>
              </a:lnSpc>
              <a:spcBef>
                <a:spcPts val="0"/>
              </a:spcBef>
            </a:pPr>
            <a:r>
              <a:rPr lang="zh-CN" altLang="en-US" b="1" dirty="0">
                <a:latin typeface="华文楷体" panose="02010600040101010101" pitchFamily="2" charset="-122"/>
                <a:ea typeface="华文楷体" panose="02010600040101010101" pitchFamily="2" charset="-122"/>
              </a:rPr>
              <a:t>注意：历史状态指示器是一个伪状态，可以有几个进入它的状态迁移，但没有离开它的状态迁移。</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841345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3218B3B-7A8B-4B7A-BA3F-B9DF3E45CC7E}" type="slidenum">
              <a:rPr lang="zh-CN" altLang="en-US"/>
              <a:pPr/>
              <a:t>49</a:t>
            </a:fld>
            <a:endParaRPr lang="en-US" altLang="zh-CN"/>
          </a:p>
        </p:txBody>
      </p:sp>
      <p:pic>
        <p:nvPicPr>
          <p:cNvPr id="325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0"/>
            <a:ext cx="60960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5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76601"/>
            <a:ext cx="5943600" cy="298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5636" name="Rectangle 4"/>
          <p:cNvSpPr>
            <a:spLocks noChangeArrowheads="1"/>
          </p:cNvSpPr>
          <p:nvPr/>
        </p:nvSpPr>
        <p:spPr bwMode="auto">
          <a:xfrm>
            <a:off x="3886201" y="6338888"/>
            <a:ext cx="4022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图</a:t>
            </a:r>
            <a:r>
              <a:rPr kumimoji="1" lang="en-US" altLang="zh-CN" sz="2800" b="1">
                <a:solidFill>
                  <a:srgbClr val="181A36"/>
                </a:solidFill>
                <a:latin typeface="Times New Roman" panose="02020603050405020304" pitchFamily="18" charset="0"/>
                <a:ea typeface="SimSun" panose="02010600030101010101" pitchFamily="2" charset="-122"/>
              </a:rPr>
              <a:t>5.</a:t>
            </a:r>
            <a:r>
              <a:rPr kumimoji="1" lang="zh-CN" altLang="en-US" sz="2800" b="1">
                <a:solidFill>
                  <a:srgbClr val="181A36"/>
                </a:solidFill>
                <a:latin typeface="Times New Roman" panose="02020603050405020304" pitchFamily="18" charset="0"/>
                <a:ea typeface="SimSun" panose="02010600030101010101" pitchFamily="2" charset="-122"/>
              </a:rPr>
              <a:t>浅层和深层历史状态</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2182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1F5389-37BC-49A8-A68C-2CFB8A3970A1}" type="slidenum">
              <a:rPr lang="zh-CN" altLang="en-US"/>
              <a:pPr/>
              <a:t>5</a:t>
            </a:fld>
            <a:endParaRPr lang="en-US" altLang="zh-CN"/>
          </a:p>
        </p:txBody>
      </p:sp>
      <p:sp>
        <p:nvSpPr>
          <p:cNvPr id="282627" name="Rectangle 3"/>
          <p:cNvSpPr>
            <a:spLocks noGrp="1" noChangeArrowheads="1"/>
          </p:cNvSpPr>
          <p:nvPr>
            <p:ph type="body" idx="1"/>
          </p:nvPr>
        </p:nvSpPr>
        <p:spPr>
          <a:xfrm>
            <a:off x="552661" y="879378"/>
            <a:ext cx="11284297" cy="4572000"/>
          </a:xfrm>
        </p:spPr>
        <p:txBody>
          <a:bodyPr/>
          <a:lstStyle/>
          <a:p>
            <a:pPr>
              <a:lnSpc>
                <a:spcPct val="120000"/>
              </a:lnSpc>
              <a:spcAft>
                <a:spcPts val="0"/>
              </a:spcAft>
            </a:pPr>
            <a:r>
              <a:rPr lang="zh-CN" altLang="en-US" dirty="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软件系统中有这样一类对象，</a:t>
            </a:r>
          </a:p>
          <a:p>
            <a:pPr lvl="1">
              <a:lnSpc>
                <a:spcPct val="12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它们一方面需要处理各种随机发生的事件序列，通过相应的动态行为产生对事件的</a:t>
            </a:r>
            <a:r>
              <a:rPr lang="zh-CN" altLang="en-US" sz="2800" dirty="0">
                <a:latin typeface="华文楷体" panose="02010600040101010101" pitchFamily="2" charset="-122"/>
                <a:ea typeface="华文楷体" panose="02010600040101010101" pitchFamily="2" charset="-122"/>
              </a:rPr>
              <a:t>响应</a:t>
            </a:r>
            <a:endParaRPr lang="zh-CN" altLang="en-US" sz="2800" dirty="0">
              <a:latin typeface="华文楷体" panose="02010600040101010101" pitchFamily="2" charset="-122"/>
              <a:ea typeface="华文楷体" panose="02010600040101010101" pitchFamily="2" charset="-122"/>
            </a:endParaRPr>
          </a:p>
          <a:p>
            <a:pPr lvl="1">
              <a:lnSpc>
                <a:spcPct val="12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另一方面，其特定时刻的动态行为取决于此对象在早些时刻的行为的结果。</a:t>
            </a:r>
          </a:p>
          <a:p>
            <a:pPr>
              <a:lnSpc>
                <a:spcPct val="120000"/>
              </a:lnSpc>
              <a:spcAft>
                <a:spcPts val="0"/>
              </a:spcAft>
            </a:pPr>
            <a:r>
              <a:rPr lang="zh-CN" altLang="en-US" b="1" dirty="0">
                <a:latin typeface="华文楷体" panose="02010600040101010101" pitchFamily="2" charset="-122"/>
                <a:ea typeface="华文楷体" panose="02010600040101010101" pitchFamily="2" charset="-122"/>
              </a:rPr>
              <a:t>根据当前事件</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以及对以前事件的响应的结果决定对当前事件的响应的软件对象的动态行为，称为是</a:t>
            </a:r>
            <a:r>
              <a:rPr lang="zh-CN" altLang="en-US" b="1" dirty="0">
                <a:solidFill>
                  <a:srgbClr val="FF3300"/>
                </a:solidFill>
                <a:latin typeface="华文楷体" panose="02010600040101010101" pitchFamily="2" charset="-122"/>
                <a:ea typeface="华文楷体" panose="02010600040101010101" pitchFamily="2" charset="-122"/>
              </a:rPr>
              <a:t>事件驱动</a:t>
            </a:r>
            <a:r>
              <a:rPr lang="zh-CN" altLang="en-US" b="1" dirty="0">
                <a:latin typeface="华文楷体" panose="02010600040101010101" pitchFamily="2" charset="-122"/>
                <a:ea typeface="华文楷体" panose="02010600040101010101" pitchFamily="2" charset="-122"/>
              </a:rPr>
              <a:t>的。</a:t>
            </a:r>
          </a:p>
          <a:p>
            <a:pPr>
              <a:lnSpc>
                <a:spcPct val="120000"/>
              </a:lnSpc>
              <a:spcAft>
                <a:spcPts val="0"/>
              </a:spcAft>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里，</a:t>
            </a:r>
            <a:r>
              <a:rPr lang="zh-CN" altLang="en-US" b="1" dirty="0">
                <a:solidFill>
                  <a:srgbClr val="FF3300"/>
                </a:solidFill>
                <a:latin typeface="华文楷体" panose="02010600040101010101" pitchFamily="2" charset="-122"/>
                <a:ea typeface="华文楷体" panose="02010600040101010101" pitchFamily="2" charset="-122"/>
              </a:rPr>
              <a:t>最适合于描述这类动态行为的建模手段，就是状态机</a:t>
            </a:r>
            <a:r>
              <a:rPr lang="zh-CN" altLang="en-US" b="1" dirty="0">
                <a:latin typeface="华文楷体" panose="02010600040101010101" pitchFamily="2" charset="-122"/>
                <a:ea typeface="华文楷体" panose="02010600040101010101" pitchFamily="2" charset="-122"/>
              </a:rPr>
              <a:t>。</a:t>
            </a:r>
          </a:p>
          <a:p>
            <a:pPr lvl="1">
              <a:lnSpc>
                <a:spcPct val="120000"/>
              </a:lnSpc>
              <a:spcAft>
                <a:spcPts val="0"/>
              </a:spcAft>
              <a:buClr>
                <a:schemeClr val="hlink"/>
              </a:buClr>
              <a:buFont typeface="Wingdings" panose="05000000000000000000" pitchFamily="2" charset="2"/>
              <a:buChar char="v"/>
            </a:pPr>
            <a:r>
              <a:rPr lang="zh-CN" altLang="en-US" sz="2800" b="1" dirty="0" smtClean="0">
                <a:latin typeface="华文楷体" panose="02010600040101010101" pitchFamily="2" charset="-122"/>
                <a:ea typeface="华文楷体" panose="02010600040101010101" pitchFamily="2" charset="-122"/>
              </a:rPr>
              <a:t>用</a:t>
            </a:r>
            <a:r>
              <a:rPr lang="zh-CN" altLang="en-US" sz="2800" b="1" dirty="0">
                <a:solidFill>
                  <a:srgbClr val="FF3300"/>
                </a:solidFill>
                <a:latin typeface="华文楷体" panose="02010600040101010101" pitchFamily="2" charset="-122"/>
                <a:ea typeface="华文楷体" panose="02010600040101010101" pitchFamily="2" charset="-122"/>
              </a:rPr>
              <a:t>状态</a:t>
            </a:r>
            <a:r>
              <a:rPr lang="zh-CN" altLang="en-US" sz="2800" b="1" dirty="0">
                <a:latin typeface="华文楷体" panose="02010600040101010101" pitchFamily="2" charset="-122"/>
                <a:ea typeface="华文楷体" panose="02010600040101010101" pitchFamily="2" charset="-122"/>
              </a:rPr>
              <a:t>：记录以前的动态行为的结果，</a:t>
            </a:r>
          </a:p>
          <a:p>
            <a:pPr lvl="1">
              <a:lnSpc>
                <a:spcPct val="120000"/>
              </a:lnSpc>
              <a:spcAft>
                <a:spcPts val="0"/>
              </a:spcAft>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用</a:t>
            </a:r>
            <a:r>
              <a:rPr lang="zh-CN" altLang="en-US" sz="2800" b="1" dirty="0">
                <a:solidFill>
                  <a:srgbClr val="FF3300"/>
                </a:solidFill>
                <a:latin typeface="华文楷体" panose="02010600040101010101" pitchFamily="2" charset="-122"/>
                <a:ea typeface="华文楷体" panose="02010600040101010101" pitchFamily="2" charset="-122"/>
              </a:rPr>
              <a:t>变迁</a:t>
            </a:r>
            <a:r>
              <a:rPr lang="zh-CN" altLang="en-US" sz="2800" b="1" dirty="0">
                <a:latin typeface="华文楷体" panose="02010600040101010101" pitchFamily="2" charset="-122"/>
                <a:ea typeface="华文楷体" panose="02010600040101010101" pitchFamily="2" charset="-122"/>
              </a:rPr>
              <a:t>：描述软件对象对外来事件的响应以及响应的状态的变化</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11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83F9820-168F-4647-8B23-090D21A4A1CC}" type="slidenum">
              <a:rPr lang="zh-CN" altLang="en-US"/>
              <a:pPr/>
              <a:t>50</a:t>
            </a:fld>
            <a:endParaRPr lang="en-US" altLang="zh-CN"/>
          </a:p>
        </p:txBody>
      </p:sp>
      <p:pic>
        <p:nvPicPr>
          <p:cNvPr id="32665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09800" y="304800"/>
            <a:ext cx="8153400" cy="607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10978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E57233-035C-44E3-86D9-838228B1B524}" type="slidenum">
              <a:rPr lang="zh-CN" altLang="en-US"/>
              <a:pPr/>
              <a:t>51</a:t>
            </a:fld>
            <a:endParaRPr lang="en-US" altLang="zh-CN"/>
          </a:p>
        </p:txBody>
      </p:sp>
      <p:sp>
        <p:nvSpPr>
          <p:cNvPr id="327683" name="Rectangle 3"/>
          <p:cNvSpPr>
            <a:spLocks noGrp="1" noChangeArrowheads="1"/>
          </p:cNvSpPr>
          <p:nvPr>
            <p:ph type="body" idx="1"/>
          </p:nvPr>
        </p:nvSpPr>
        <p:spPr>
          <a:xfrm>
            <a:off x="261256" y="879378"/>
            <a:ext cx="11404879" cy="5244124"/>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状态迁移触发表示当一个特定的事件发生或某些条件满足时，一个源状态下的对象将完成一些特定的动作，称为迁移触发。</a:t>
            </a:r>
          </a:p>
          <a:p>
            <a:pPr>
              <a:lnSpc>
                <a:spcPct val="150000"/>
              </a:lnSpc>
            </a:pPr>
            <a:r>
              <a:rPr lang="zh-CN" altLang="en-US" b="1" dirty="0">
                <a:latin typeface="华文楷体" panose="02010600040101010101" pitchFamily="2" charset="-122"/>
                <a:ea typeface="华文楷体" panose="02010600040101010101" pitchFamily="2" charset="-122"/>
              </a:rPr>
              <a:t>描述状态迁移的形式化语法格式如下：</a:t>
            </a:r>
          </a:p>
          <a:p>
            <a:pPr>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事件</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条件</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动作表达式  发送子句</a:t>
            </a:r>
          </a:p>
          <a:p>
            <a:pPr lvl="1">
              <a:lnSpc>
                <a:spcPct val="150000"/>
              </a:lnSpc>
              <a:buClr>
                <a:schemeClr val="hlink"/>
              </a:buClr>
              <a:buFont typeface="Wingdings" panose="05000000000000000000" pitchFamily="2" charset="2"/>
              <a:buChar char="v"/>
            </a:pPr>
            <a:r>
              <a:rPr lang="zh-CN" altLang="en-US" b="1" dirty="0">
                <a:solidFill>
                  <a:srgbClr val="FF3300"/>
                </a:solidFill>
                <a:latin typeface="华文楷体" panose="02010600040101010101" pitchFamily="2" charset="-122"/>
                <a:ea typeface="华文楷体" panose="02010600040101010101" pitchFamily="2" charset="-122"/>
              </a:rPr>
              <a:t>事件：</a:t>
            </a:r>
            <a:r>
              <a:rPr lang="zh-CN" altLang="en-US" b="1" dirty="0">
                <a:latin typeface="华文楷体" panose="02010600040101010101" pitchFamily="2" charset="-122"/>
                <a:ea typeface="华文楷体" panose="02010600040101010101" pitchFamily="2" charset="-122"/>
              </a:rPr>
              <a:t>指已发生并可能引发某种活动的一件事；</a:t>
            </a:r>
          </a:p>
          <a:p>
            <a:pPr lvl="1">
              <a:lnSpc>
                <a:spcPct val="150000"/>
              </a:lnSpc>
              <a:buClr>
                <a:schemeClr val="hlink"/>
              </a:buClr>
              <a:buFont typeface="Wingdings" panose="05000000000000000000" pitchFamily="2" charset="2"/>
              <a:buChar char="v"/>
            </a:pP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条件</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由方括号围起的关系或逻辑表达式；</a:t>
            </a:r>
          </a:p>
          <a:p>
            <a:pPr lvl="1">
              <a:lnSpc>
                <a:spcPct val="150000"/>
              </a:lnSpc>
              <a:buClr>
                <a:schemeClr val="hlink"/>
              </a:buClr>
              <a:buFont typeface="Wingdings" panose="05000000000000000000" pitchFamily="2" charset="2"/>
              <a:buChar char="v"/>
            </a:pPr>
            <a:r>
              <a:rPr lang="zh-CN" altLang="en-US" b="1" dirty="0">
                <a:solidFill>
                  <a:srgbClr val="FF3300"/>
                </a:solidFill>
                <a:latin typeface="华文楷体" panose="02010600040101010101" pitchFamily="2" charset="-122"/>
                <a:ea typeface="华文楷体" panose="02010600040101010101" pitchFamily="2" charset="-122"/>
              </a:rPr>
              <a:t>动作表达式：</a:t>
            </a:r>
            <a:r>
              <a:rPr lang="zh-CN" altLang="en-US" b="1" dirty="0">
                <a:latin typeface="华文楷体" panose="02010600040101010101" pitchFamily="2" charset="-122"/>
                <a:ea typeface="华文楷体" panose="02010600040101010101" pitchFamily="2" charset="-122"/>
              </a:rPr>
              <a:t>一个触发状态迁移时可执行的过程表达式。</a:t>
            </a:r>
          </a:p>
          <a:p>
            <a:pPr lvl="1">
              <a:lnSpc>
                <a:spcPct val="150000"/>
              </a:lnSpc>
              <a:buClr>
                <a:schemeClr val="hlink"/>
              </a:buClr>
              <a:buFont typeface="Wingdings" panose="05000000000000000000" pitchFamily="2" charset="2"/>
              <a:buChar char="v"/>
            </a:pPr>
            <a:r>
              <a:rPr lang="zh-CN" altLang="en-US" b="1" dirty="0">
                <a:solidFill>
                  <a:srgbClr val="FF3300"/>
                </a:solidFill>
                <a:latin typeface="华文楷体" panose="02010600040101010101" pitchFamily="2" charset="-122"/>
                <a:ea typeface="华文楷体" panose="02010600040101010101" pitchFamily="2" charset="-122"/>
              </a:rPr>
              <a:t>发送子句：</a:t>
            </a:r>
            <a:r>
              <a:rPr lang="zh-CN" altLang="en-US" b="1" dirty="0">
                <a:latin typeface="华文楷体" panose="02010600040101010101" pitchFamily="2" charset="-122"/>
                <a:ea typeface="华文楷体" panose="02010600040101010101" pitchFamily="2" charset="-122"/>
              </a:rPr>
              <a:t>动作的一个特例，说明调用的事件名（操作）是哪个对象的。</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77381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BE1144F-4CEF-4586-8859-678D7FFA3A7C}" type="slidenum">
              <a:rPr lang="zh-CN" altLang="en-US"/>
              <a:pPr/>
              <a:t>52</a:t>
            </a:fld>
            <a:endParaRPr lang="en-US" altLang="zh-CN"/>
          </a:p>
        </p:txBody>
      </p:sp>
      <p:sp>
        <p:nvSpPr>
          <p:cNvPr id="328706" name="Rectangle 2"/>
          <p:cNvSpPr>
            <a:spLocks noGrp="1" noChangeArrowheads="1"/>
          </p:cNvSpPr>
          <p:nvPr>
            <p:ph type="body" idx="1"/>
          </p:nvPr>
        </p:nvSpPr>
        <p:spPr>
          <a:xfrm>
            <a:off x="442129" y="1053307"/>
            <a:ext cx="11364684" cy="3168650"/>
          </a:xfrm>
          <a:noFill/>
          <a:ln/>
        </p:spPr>
        <p:txBody>
          <a:bodyPr/>
          <a:lstStyle/>
          <a:p>
            <a:pPr>
              <a:lnSpc>
                <a:spcPct val="150000"/>
              </a:lnSpc>
              <a:spcBef>
                <a:spcPts val="0"/>
              </a:spcBef>
            </a:pPr>
            <a:r>
              <a:rPr lang="zh-CN" altLang="en-US" b="1" dirty="0">
                <a:solidFill>
                  <a:srgbClr val="FF3300"/>
                </a:solidFill>
                <a:latin typeface="华文楷体" panose="02010600040101010101" pitchFamily="2" charset="-122"/>
                <a:ea typeface="华文楷体" panose="02010600040101010101" pitchFamily="2" charset="-122"/>
              </a:rPr>
              <a:t>转移</a:t>
            </a:r>
            <a:r>
              <a:rPr lang="en-US" altLang="zh-CN" b="1" dirty="0">
                <a:solidFill>
                  <a:srgbClr val="FF3300"/>
                </a:solidFill>
                <a:latin typeface="华文楷体" panose="02010600040101010101" pitchFamily="2" charset="-122"/>
                <a:ea typeface="华文楷体" panose="02010600040101010101" pitchFamily="2" charset="-122"/>
              </a:rPr>
              <a:t>(transition):</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是一个状态向另外一个状态的转换。对象处在源状态时</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发生一个事件</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如果条件满足</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则执行相应的动作</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对象由源状态转移到目标状态。</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 转移用箭头表示，如果没有标有事件，则本转移为自动转移。 </a:t>
            </a:r>
          </a:p>
        </p:txBody>
      </p:sp>
      <p:pic>
        <p:nvPicPr>
          <p:cNvPr id="328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6" y="3933825"/>
            <a:ext cx="4608513" cy="1728788"/>
          </a:xfrm>
          <a:prstGeom prst="rect">
            <a:avLst/>
          </a:prstGeom>
          <a:noFill/>
          <a:extLst>
            <a:ext uri="{909E8E84-426E-40DD-AFC4-6F175D3DCCD1}">
              <a14:hiddenFill xmlns:a14="http://schemas.microsoft.com/office/drawing/2010/main">
                <a:solidFill>
                  <a:srgbClr val="FFFFFF"/>
                </a:solidFill>
              </a14:hiddenFill>
            </a:ext>
          </a:extLst>
        </p:spPr>
      </p:pic>
      <p:sp>
        <p:nvSpPr>
          <p:cNvPr id="328708" name="AutoShape 4"/>
          <p:cNvSpPr>
            <a:spLocks noChangeArrowheads="1"/>
          </p:cNvSpPr>
          <p:nvPr/>
        </p:nvSpPr>
        <p:spPr bwMode="auto">
          <a:xfrm>
            <a:off x="7464426" y="5949951"/>
            <a:ext cx="792163" cy="504825"/>
          </a:xfrm>
          <a:prstGeom prst="wedgeRoundRectCallout">
            <a:avLst>
              <a:gd name="adj1" fmla="val -149597"/>
              <a:gd name="adj2" fmla="val -285222"/>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转移</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27953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29CCCDC-F3FB-4979-A15D-E281ABD1C807}" type="slidenum">
              <a:rPr lang="zh-CN" altLang="en-US"/>
              <a:pPr/>
              <a:t>53</a:t>
            </a:fld>
            <a:endParaRPr lang="en-US" altLang="zh-CN"/>
          </a:p>
        </p:txBody>
      </p:sp>
      <p:sp>
        <p:nvSpPr>
          <p:cNvPr id="329731" name="Rectangle 3"/>
          <p:cNvSpPr>
            <a:spLocks noGrp="1" noChangeArrowheads="1"/>
          </p:cNvSpPr>
          <p:nvPr>
            <p:ph type="body" idx="1"/>
          </p:nvPr>
        </p:nvSpPr>
        <p:spPr>
          <a:xfrm>
            <a:off x="552661" y="893536"/>
            <a:ext cx="11422236" cy="1511300"/>
          </a:xfrm>
          <a:noFill/>
          <a:ln/>
        </p:spPr>
        <p:txBody>
          <a:bodyPr/>
          <a:lstStyle/>
          <a:p>
            <a:pPr marL="0" indent="0">
              <a:lnSpc>
                <a:spcPct val="150000"/>
              </a:lnSpc>
              <a:buNone/>
            </a:pPr>
            <a:r>
              <a:rPr lang="zh-CN" altLang="en-US" dirty="0" smtClean="0">
                <a:ea typeface="SimSun" panose="02010600030101010101" pitchFamily="2" charset="-122"/>
              </a:rPr>
              <a:t>转移</a:t>
            </a:r>
            <a:r>
              <a:rPr lang="zh-CN" altLang="en-US" dirty="0">
                <a:ea typeface="SimSun" panose="02010600030101010101" pitchFamily="2" charset="-122"/>
              </a:rPr>
              <a:t>的类型</a:t>
            </a:r>
            <a:endParaRPr lang="en-US" altLang="zh-CN" b="1" dirty="0" smtClean="0">
              <a:latin typeface="华文楷体" panose="02010600040101010101" pitchFamily="2" charset="-122"/>
              <a:ea typeface="华文楷体" panose="02010600040101010101" pitchFamily="2" charset="-122"/>
            </a:endParaRPr>
          </a:p>
          <a:p>
            <a:pPr>
              <a:lnSpc>
                <a:spcPct val="150000"/>
              </a:lnSpc>
            </a:pPr>
            <a:r>
              <a:rPr lang="zh-CN" altLang="en-US" b="1" dirty="0" smtClean="0">
                <a:latin typeface="华文楷体" panose="02010600040101010101" pitchFamily="2" charset="-122"/>
                <a:ea typeface="华文楷体" panose="02010600040101010101" pitchFamily="2" charset="-122"/>
              </a:rPr>
              <a:t>①  </a:t>
            </a:r>
            <a:r>
              <a:rPr lang="zh-CN" altLang="en-US" b="1" dirty="0">
                <a:solidFill>
                  <a:srgbClr val="FF3300"/>
                </a:solidFill>
                <a:latin typeface="华文楷体" panose="02010600040101010101" pitchFamily="2" charset="-122"/>
                <a:ea typeface="华文楷体" panose="02010600040101010101" pitchFamily="2" charset="-122"/>
              </a:rPr>
              <a:t>自转移</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源状态和目标状态为同一状态的转移。</a:t>
            </a:r>
            <a:r>
              <a:rPr lang="zh-CN" altLang="en-US" dirty="0">
                <a:ea typeface="SimSun" panose="02010600030101010101" pitchFamily="2" charset="-122"/>
              </a:rPr>
              <a:t>           </a:t>
            </a:r>
          </a:p>
        </p:txBody>
      </p:sp>
      <p:pic>
        <p:nvPicPr>
          <p:cNvPr id="329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29" y="2686190"/>
            <a:ext cx="7415159" cy="3771301"/>
          </a:xfrm>
          <a:prstGeom prst="rect">
            <a:avLst/>
          </a:prstGeom>
          <a:noFill/>
          <a:extLst>
            <a:ext uri="{909E8E84-426E-40DD-AFC4-6F175D3DCCD1}">
              <a14:hiddenFill xmlns:a14="http://schemas.microsoft.com/office/drawing/2010/main">
                <a:solidFill>
                  <a:srgbClr val="FFFFFF"/>
                </a:solidFill>
              </a14:hiddenFill>
            </a:ext>
          </a:extLst>
        </p:spPr>
      </p:pic>
      <p:sp>
        <p:nvSpPr>
          <p:cNvPr id="329733" name="AutoShape 5"/>
          <p:cNvSpPr>
            <a:spLocks noChangeArrowheads="1"/>
          </p:cNvSpPr>
          <p:nvPr/>
        </p:nvSpPr>
        <p:spPr bwMode="auto">
          <a:xfrm>
            <a:off x="8688388" y="3573464"/>
            <a:ext cx="1008062" cy="504825"/>
          </a:xfrm>
          <a:prstGeom prst="wedgeRoundRectCallout">
            <a:avLst>
              <a:gd name="adj1" fmla="val -180866"/>
              <a:gd name="adj2" fmla="val 33963"/>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自转移</a:t>
            </a:r>
          </a:p>
        </p:txBody>
      </p:sp>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422868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E063E25B-A4EC-4662-A26F-25FF654319CB}" type="slidenum">
              <a:rPr lang="zh-CN" altLang="en-US"/>
              <a:pPr/>
              <a:t>54</a:t>
            </a:fld>
            <a:endParaRPr lang="en-US" altLang="zh-CN"/>
          </a:p>
        </p:txBody>
      </p:sp>
      <p:sp>
        <p:nvSpPr>
          <p:cNvPr id="330754" name="Rectangle 2"/>
          <p:cNvSpPr>
            <a:spLocks noGrp="1" noChangeArrowheads="1"/>
          </p:cNvSpPr>
          <p:nvPr>
            <p:ph type="body" idx="1"/>
          </p:nvPr>
        </p:nvSpPr>
        <p:spPr>
          <a:xfrm>
            <a:off x="552661" y="1341438"/>
            <a:ext cx="11043137" cy="1223962"/>
          </a:xfrm>
          <a:noFill/>
          <a:ln/>
        </p:spPr>
        <p:txBody>
          <a:bodyPr/>
          <a:lstStyle/>
          <a:p>
            <a:pPr>
              <a:lnSpc>
                <a:spcPct val="120000"/>
              </a:lnSpc>
              <a:buFont typeface="Wingdings" panose="05000000000000000000" pitchFamily="2" charset="2"/>
              <a:buNone/>
            </a:pPr>
            <a:r>
              <a:rPr lang="zh-CN" altLang="en-US" b="1" dirty="0" smtClean="0">
                <a:solidFill>
                  <a:srgbClr val="FF3300"/>
                </a:solidFill>
                <a:latin typeface="华文楷体" panose="02010600040101010101" pitchFamily="2" charset="-122"/>
                <a:ea typeface="华文楷体" panose="02010600040101010101" pitchFamily="2" charset="-122"/>
              </a:rPr>
              <a:t>②  </a:t>
            </a:r>
            <a:r>
              <a:rPr lang="zh-CN" altLang="en-US" b="1" dirty="0">
                <a:solidFill>
                  <a:srgbClr val="FF3300"/>
                </a:solidFill>
                <a:latin typeface="华文楷体" panose="02010600040101010101" pitchFamily="2" charset="-122"/>
                <a:ea typeface="华文楷体" panose="02010600040101010101" pitchFamily="2" charset="-122"/>
              </a:rPr>
              <a:t>自动转移</a:t>
            </a:r>
            <a:r>
              <a:rPr lang="en-US" altLang="zh-CN" b="1" dirty="0">
                <a:solidFill>
                  <a:srgbClr val="FF3300"/>
                </a:solidFill>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一个 状态根据本状态的有关情况，自动触发进入目标状态，在转移上没有事件。           </a:t>
            </a:r>
          </a:p>
        </p:txBody>
      </p:sp>
      <p:pic>
        <p:nvPicPr>
          <p:cNvPr id="330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2565401"/>
            <a:ext cx="3960812" cy="1584325"/>
          </a:xfrm>
          <a:prstGeom prst="rect">
            <a:avLst/>
          </a:prstGeom>
          <a:noFill/>
          <a:extLst>
            <a:ext uri="{909E8E84-426E-40DD-AFC4-6F175D3DCCD1}">
              <a14:hiddenFill xmlns:a14="http://schemas.microsoft.com/office/drawing/2010/main">
                <a:solidFill>
                  <a:srgbClr val="FFFFFF"/>
                </a:solidFill>
              </a14:hiddenFill>
            </a:ext>
          </a:extLst>
        </p:spPr>
      </p:pic>
      <p:sp>
        <p:nvSpPr>
          <p:cNvPr id="330756" name="AutoShape 4"/>
          <p:cNvSpPr>
            <a:spLocks noChangeArrowheads="1"/>
          </p:cNvSpPr>
          <p:nvPr/>
        </p:nvSpPr>
        <p:spPr bwMode="auto">
          <a:xfrm>
            <a:off x="8759826" y="2349501"/>
            <a:ext cx="1439863" cy="504825"/>
          </a:xfrm>
          <a:prstGeom prst="wedgeRoundRectCallout">
            <a:avLst>
              <a:gd name="adj1" fmla="val -253306"/>
              <a:gd name="adj2" fmla="val 135532"/>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自动转移</a:t>
            </a:r>
          </a:p>
        </p:txBody>
      </p:sp>
      <p:sp>
        <p:nvSpPr>
          <p:cNvPr id="330757" name="Rectangle 5"/>
          <p:cNvSpPr>
            <a:spLocks noChangeArrowheads="1"/>
          </p:cNvSpPr>
          <p:nvPr/>
        </p:nvSpPr>
        <p:spPr bwMode="auto">
          <a:xfrm>
            <a:off x="647700" y="3717132"/>
            <a:ext cx="79629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nSpc>
                <a:spcPct val="120000"/>
              </a:lnSpc>
              <a:buFont typeface="Wingdings" panose="05000000000000000000" pitchFamily="2" charset="2"/>
              <a:buNone/>
            </a:pPr>
            <a:r>
              <a:rPr lang="zh-CN" altLang="en-US" sz="2800" b="1" dirty="0" smtClean="0">
                <a:solidFill>
                  <a:srgbClr val="FF3300"/>
                </a:solidFill>
                <a:latin typeface="华文楷体" panose="02010600040101010101" pitchFamily="2" charset="-122"/>
                <a:ea typeface="华文楷体" panose="02010600040101010101" pitchFamily="2" charset="-122"/>
              </a:rPr>
              <a:t>③  </a:t>
            </a:r>
            <a:r>
              <a:rPr lang="zh-CN" altLang="en-US" sz="2800" b="1" dirty="0">
                <a:solidFill>
                  <a:srgbClr val="FF3300"/>
                </a:solidFill>
                <a:latin typeface="华文楷体" panose="02010600040101010101" pitchFamily="2" charset="-122"/>
                <a:ea typeface="华文楷体" panose="02010600040101010101" pitchFamily="2" charset="-122"/>
              </a:rPr>
              <a:t>条件转移</a:t>
            </a:r>
            <a:r>
              <a:rPr lang="en-US" altLang="zh-CN" sz="2800" b="1" dirty="0">
                <a:solidFill>
                  <a:srgbClr val="FF3300"/>
                </a:solidFill>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通过分支判断所确定的转移。</a:t>
            </a:r>
            <a:r>
              <a:rPr lang="zh-CN" altLang="en-US" dirty="0">
                <a:solidFill>
                  <a:srgbClr val="000000"/>
                </a:solidFill>
                <a:ea typeface="SimSun" panose="02010600030101010101" pitchFamily="2" charset="-122"/>
              </a:rPr>
              <a:t>           </a:t>
            </a:r>
          </a:p>
        </p:txBody>
      </p:sp>
      <p:pic>
        <p:nvPicPr>
          <p:cNvPr id="330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8" y="4221163"/>
            <a:ext cx="4464050" cy="2087562"/>
          </a:xfrm>
          <a:prstGeom prst="rect">
            <a:avLst/>
          </a:prstGeom>
          <a:noFill/>
          <a:extLst>
            <a:ext uri="{909E8E84-426E-40DD-AFC4-6F175D3DCCD1}">
              <a14:hiddenFill xmlns:a14="http://schemas.microsoft.com/office/drawing/2010/main">
                <a:solidFill>
                  <a:srgbClr val="FFFFFF"/>
                </a:solidFill>
              </a14:hiddenFill>
            </a:ext>
          </a:extLst>
        </p:spPr>
      </p:pic>
      <p:sp>
        <p:nvSpPr>
          <p:cNvPr id="330759" name="AutoShape 7"/>
          <p:cNvSpPr>
            <a:spLocks noChangeArrowheads="1"/>
          </p:cNvSpPr>
          <p:nvPr/>
        </p:nvSpPr>
        <p:spPr bwMode="auto">
          <a:xfrm>
            <a:off x="2208213" y="5661026"/>
            <a:ext cx="1439862" cy="504825"/>
          </a:xfrm>
          <a:prstGeom prst="wedgeRoundRectCallout">
            <a:avLst>
              <a:gd name="adj1" fmla="val 188259"/>
              <a:gd name="adj2" fmla="val -211634"/>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b="1">
                <a:solidFill>
                  <a:srgbClr val="000000"/>
                </a:solidFill>
                <a:ea typeface="SimSun" panose="02010600030101010101" pitchFamily="2" charset="-122"/>
              </a:rPr>
              <a:t>条件转移</a:t>
            </a:r>
          </a:p>
        </p:txBody>
      </p:sp>
      <p:sp>
        <p:nvSpPr>
          <p:cNvPr id="11" name="文本框 10"/>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6900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198A5B-98DB-45A7-83C7-F7D49759C61D}" type="slidenum">
              <a:rPr lang="zh-CN" altLang="en-US"/>
              <a:pPr/>
              <a:t>55</a:t>
            </a:fld>
            <a:endParaRPr lang="en-US" altLang="zh-CN"/>
          </a:p>
        </p:txBody>
      </p:sp>
      <p:sp>
        <p:nvSpPr>
          <p:cNvPr id="331779" name="Rectangle 3"/>
          <p:cNvSpPr>
            <a:spLocks noGrp="1" noChangeArrowheads="1"/>
          </p:cNvSpPr>
          <p:nvPr>
            <p:ph type="body" idx="1"/>
          </p:nvPr>
        </p:nvSpPr>
        <p:spPr>
          <a:xfrm>
            <a:off x="552661" y="1009859"/>
            <a:ext cx="11183814" cy="4635500"/>
          </a:xfrm>
        </p:spPr>
        <p:txBody>
          <a:bodyPr/>
          <a:lstStyle/>
          <a:p>
            <a:pPr marL="0" indent="0">
              <a:lnSpc>
                <a:spcPct val="150000"/>
              </a:lnSpc>
              <a:spcBef>
                <a:spcPts val="0"/>
              </a:spcBef>
            </a:pPr>
            <a:r>
              <a:rPr lang="zh-CN" altLang="en-US" b="1" dirty="0">
                <a:ea typeface="SimSun" panose="02010600030101010101" pitchFamily="2" charset="-122"/>
              </a:rPr>
              <a:t>（</a:t>
            </a:r>
            <a:r>
              <a:rPr lang="en-US" altLang="zh-CN" b="1" dirty="0">
                <a:ea typeface="SimSun" panose="02010600030101010101" pitchFamily="2" charset="-122"/>
              </a:rPr>
              <a:t>1</a:t>
            </a:r>
            <a:r>
              <a:rPr lang="zh-CN" altLang="en-US" b="1" dirty="0">
                <a:ea typeface="SimSun" panose="02010600030101010101" pitchFamily="2" charset="-122"/>
              </a:rPr>
              <a:t>）事件</a:t>
            </a:r>
            <a:endParaRPr lang="en-US" altLang="zh-CN" b="1" dirty="0" smtClean="0">
              <a:latin typeface="华文楷体" panose="02010600040101010101" pitchFamily="2" charset="-122"/>
              <a:ea typeface="华文楷体" panose="02010600040101010101" pitchFamily="2" charset="-122"/>
            </a:endParaRPr>
          </a:p>
          <a:p>
            <a:pPr marL="0" indent="0">
              <a:lnSpc>
                <a:spcPct val="150000"/>
              </a:lnSpc>
              <a:spcBef>
                <a:spcPts val="0"/>
              </a:spcBef>
            </a:pPr>
            <a:r>
              <a:rPr lang="zh-CN" altLang="en-US" dirty="0" smtClean="0">
                <a:latin typeface="华文楷体" panose="02010600040101010101" pitchFamily="2" charset="-122"/>
                <a:ea typeface="华文楷体" panose="02010600040101010101" pitchFamily="2" charset="-122"/>
              </a:rPr>
              <a:t>从</a:t>
            </a:r>
            <a:r>
              <a:rPr lang="zh-CN" altLang="en-US" dirty="0">
                <a:latin typeface="华文楷体" panose="02010600040101010101" pitchFamily="2" charset="-122"/>
                <a:ea typeface="华文楷体" panose="02010600040101010101" pitchFamily="2" charset="-122"/>
              </a:rPr>
              <a:t>状态图的角度看，事件起到了触发状态变换的作用。事件可能有不同的类型（这些类型不必是互斥的）：</a:t>
            </a:r>
          </a:p>
          <a:p>
            <a:pPr marL="0" lvl="1" indent="0">
              <a:lnSpc>
                <a:spcPct val="150000"/>
              </a:lnSpc>
              <a:spcBef>
                <a:spcPts val="0"/>
              </a:spcBef>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某个条件得到了满足</a:t>
            </a:r>
            <a:r>
              <a:rPr lang="zh-CN" altLang="en-US" sz="2800" dirty="0">
                <a:latin typeface="华文楷体" panose="02010600040101010101" pitchFamily="2" charset="-122"/>
                <a:ea typeface="华文楷体" panose="02010600040101010101" pitchFamily="2" charset="-122"/>
              </a:rPr>
              <a:t>。这种类型被记为警卫条件</a:t>
            </a:r>
            <a:r>
              <a:rPr lang="en-US" altLang="zh-CN" sz="2800" dirty="0">
                <a:latin typeface="华文楷体" panose="02010600040101010101" pitchFamily="2" charset="-122"/>
                <a:ea typeface="华文楷体" panose="02010600040101010101" pitchFamily="2" charset="-122"/>
              </a:rPr>
              <a:t>(guard condition)</a:t>
            </a:r>
            <a:r>
              <a:rPr lang="zh-CN" altLang="en-US" sz="2800" dirty="0">
                <a:latin typeface="华文楷体" panose="02010600040101010101" pitchFamily="2" charset="-122"/>
                <a:ea typeface="华文楷体" panose="02010600040101010101" pitchFamily="2" charset="-122"/>
              </a:rPr>
              <a:t>而无须事件名</a:t>
            </a:r>
          </a:p>
          <a:p>
            <a:pPr marL="0" lvl="1" indent="0">
              <a:lnSpc>
                <a:spcPct val="150000"/>
              </a:lnSpc>
              <a:spcBef>
                <a:spcPts val="0"/>
              </a:spcBef>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收到另一个对象的一个信号</a:t>
            </a:r>
            <a:r>
              <a:rPr lang="zh-CN" altLang="en-US" sz="2800" dirty="0">
                <a:latin typeface="华文楷体" panose="02010600040101010101" pitchFamily="2" charset="-122"/>
                <a:ea typeface="华文楷体" panose="02010600040101010101" pitchFamily="2" charset="-122"/>
              </a:rPr>
              <a:t>。这种类型事件通常有一个事件名代表这个触发事件收到了一个关于所属对象的方法调用。这种类型事件通常有一个事件名代表这个调用表示从某一个事件或状态开始的一个时间约束</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9040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CB0CF69-B9E4-4982-ACEC-8ECE054D06FD}" type="slidenum">
              <a:rPr lang="zh-CN" altLang="en-US"/>
              <a:pPr/>
              <a:t>56</a:t>
            </a:fld>
            <a:endParaRPr lang="en-US" altLang="zh-CN"/>
          </a:p>
        </p:txBody>
      </p:sp>
      <p:sp>
        <p:nvSpPr>
          <p:cNvPr id="332803" name="Rectangle 3"/>
          <p:cNvSpPr>
            <a:spLocks noGrp="1" noChangeArrowheads="1"/>
          </p:cNvSpPr>
          <p:nvPr>
            <p:ph type="body" idx="1"/>
          </p:nvPr>
        </p:nvSpPr>
        <p:spPr>
          <a:xfrm>
            <a:off x="521678" y="1192579"/>
            <a:ext cx="11124361" cy="4351338"/>
          </a:xfrm>
        </p:spPr>
        <p:txBody>
          <a:bodyPr/>
          <a:lstStyle/>
          <a:p>
            <a:pPr marL="0" indent="0">
              <a:lnSpc>
                <a:spcPct val="150000"/>
              </a:lnSpc>
              <a:buNone/>
            </a:pPr>
            <a:r>
              <a:rPr lang="zh-CN" altLang="en-US" b="1" dirty="0">
                <a:ea typeface="SimSun" panose="02010600030101010101" pitchFamily="2" charset="-122"/>
              </a:rPr>
              <a:t>事件的表达</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一</a:t>
            </a:r>
            <a:r>
              <a:rPr lang="zh-CN" altLang="en-US" dirty="0">
                <a:latin typeface="华文楷体" panose="02010600040101010101" pitchFamily="2" charset="-122"/>
                <a:ea typeface="华文楷体" panose="02010600040101010101" pitchFamily="2" charset="-122"/>
              </a:rPr>
              <a:t>个外部对象的信号或对内部方法的调用可用下列方法来描述：</a:t>
            </a:r>
          </a:p>
          <a:p>
            <a:pPr>
              <a:lnSpc>
                <a:spcPct val="150000"/>
              </a:lnSpc>
            </a:pPr>
            <a:r>
              <a:rPr lang="zh-CN" altLang="en-US" dirty="0">
                <a:latin typeface="华文楷体" panose="02010600040101010101" pitchFamily="2" charset="-122"/>
                <a:ea typeface="华文楷体" panose="02010600040101010101" pitchFamily="2" charset="-122"/>
              </a:rPr>
              <a:t>  </a:t>
            </a:r>
            <a:r>
              <a:rPr lang="en-US" altLang="zh-CN" dirty="0">
                <a:solidFill>
                  <a:srgbClr val="FF3300"/>
                </a:solidFill>
                <a:latin typeface="华文楷体" panose="02010600040101010101" pitchFamily="2" charset="-122"/>
                <a:ea typeface="华文楷体" panose="02010600040101010101" pitchFamily="2" charset="-122"/>
              </a:rPr>
              <a:t>event-name (comma-separated-parameter-list )</a:t>
            </a:r>
          </a:p>
          <a:p>
            <a:pPr>
              <a:lnSpc>
                <a:spcPct val="150000"/>
              </a:lnSpc>
            </a:pP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式中 </a:t>
            </a:r>
            <a:r>
              <a:rPr lang="en-US" altLang="zh-CN" dirty="0">
                <a:latin typeface="华文楷体" panose="02010600040101010101" pitchFamily="2" charset="-122"/>
                <a:ea typeface="华文楷体" panose="02010600040101010101" pitchFamily="2" charset="-122"/>
              </a:rPr>
              <a:t>parameter </a:t>
            </a:r>
            <a:r>
              <a:rPr lang="zh-CN" altLang="en-US" dirty="0">
                <a:latin typeface="华文楷体" panose="02010600040101010101" pitchFamily="2" charset="-122"/>
                <a:ea typeface="华文楷体" panose="02010600040101010101" pitchFamily="2" charset="-122"/>
              </a:rPr>
              <a:t>的格式</a:t>
            </a:r>
            <a:r>
              <a:rPr lang="en-US" altLang="zh-CN" dirty="0">
                <a:latin typeface="华文楷体" panose="02010600040101010101" pitchFamily="2" charset="-122"/>
                <a:ea typeface="华文楷体" panose="02010600040101010101" pitchFamily="2" charset="-122"/>
              </a:rPr>
              <a:t>:</a:t>
            </a:r>
          </a:p>
          <a:p>
            <a:pPr>
              <a:lnSpc>
                <a:spcPct val="150000"/>
              </a:lnSpc>
            </a:pPr>
            <a:r>
              <a:rPr lang="en-US" altLang="zh-CN" dirty="0">
                <a:latin typeface="华文楷体" panose="02010600040101010101" pitchFamily="2" charset="-122"/>
                <a:ea typeface="华文楷体" panose="02010600040101010101" pitchFamily="2" charset="-122"/>
              </a:rPr>
              <a:t>       parameter-name ‘:’ type-expression</a:t>
            </a:r>
          </a:p>
          <a:p>
            <a:pPr>
              <a:lnSpc>
                <a:spcPct val="150000"/>
              </a:lnSpc>
            </a:pPr>
            <a:r>
              <a:rPr lang="zh-CN" altLang="en-US" dirty="0">
                <a:latin typeface="华文楷体" panose="02010600040101010101" pitchFamily="2" charset="-122"/>
                <a:ea typeface="华文楷体" panose="02010600040101010101" pitchFamily="2" charset="-122"/>
              </a:rPr>
              <a:t>参数的表示方法和类中属性的定义是一样的。</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6408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C3D38AA-D983-4042-B2A4-25647F79605C}" type="slidenum">
              <a:rPr lang="zh-CN" altLang="en-US"/>
              <a:pPr/>
              <a:t>57</a:t>
            </a:fld>
            <a:endParaRPr lang="en-US" altLang="zh-CN"/>
          </a:p>
        </p:txBody>
      </p:sp>
      <p:sp>
        <p:nvSpPr>
          <p:cNvPr id="333827" name="Rectangle 3"/>
          <p:cNvSpPr>
            <a:spLocks noGrp="1" noChangeArrowheads="1"/>
          </p:cNvSpPr>
          <p:nvPr>
            <p:ph type="body" idx="1"/>
          </p:nvPr>
        </p:nvSpPr>
        <p:spPr>
          <a:xfrm>
            <a:off x="637232" y="1071999"/>
            <a:ext cx="10848033" cy="4351338"/>
          </a:xfrm>
        </p:spPr>
        <p:txBody>
          <a:bodyPr/>
          <a:lstStyle/>
          <a:p>
            <a:pPr indent="0">
              <a:lnSpc>
                <a:spcPct val="150000"/>
              </a:lnSpc>
            </a:pPr>
            <a:r>
              <a:rPr lang="zh-CN" altLang="en-US" dirty="0">
                <a:latin typeface="华文楷体" panose="02010600040101010101" pitchFamily="2" charset="-122"/>
                <a:ea typeface="华文楷体" panose="02010600040101010101" pitchFamily="2" charset="-122"/>
              </a:rPr>
              <a:t>事件的种类</a:t>
            </a:r>
            <a:endParaRPr lang="en-US" altLang="zh-CN" b="1" dirty="0" smtClean="0">
              <a:solidFill>
                <a:srgbClr val="FF3300"/>
              </a:solidFill>
              <a:latin typeface="华文楷体" panose="02010600040101010101" pitchFamily="2" charset="-122"/>
              <a:ea typeface="华文楷体" panose="02010600040101010101" pitchFamily="2" charset="-122"/>
            </a:endParaRPr>
          </a:p>
          <a:p>
            <a:pPr indent="0">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、状态内部事件</a:t>
            </a:r>
          </a:p>
          <a:p>
            <a:pPr lvl="1" indent="0">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如：入口事件、出口事件、</a:t>
            </a:r>
            <a:r>
              <a:rPr lang="en-US" altLang="zh-CN" sz="2800" b="1" dirty="0">
                <a:latin typeface="华文楷体" panose="02010600040101010101" pitchFamily="2" charset="-122"/>
                <a:ea typeface="华文楷体" panose="02010600040101010101" pitchFamily="2" charset="-122"/>
              </a:rPr>
              <a:t>do</a:t>
            </a:r>
            <a:r>
              <a:rPr lang="zh-CN" altLang="en-US" sz="2800" b="1" dirty="0">
                <a:latin typeface="华文楷体" panose="02010600040101010101" pitchFamily="2" charset="-122"/>
                <a:ea typeface="华文楷体" panose="02010600040101010101" pitchFamily="2" charset="-122"/>
              </a:rPr>
              <a:t>事件和自定义事件等</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indent="0">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2</a:t>
            </a:r>
            <a:r>
              <a:rPr lang="zh-CN" altLang="en-US" b="1" dirty="0">
                <a:solidFill>
                  <a:srgbClr val="FF3300"/>
                </a:solidFill>
                <a:latin typeface="华文楷体" panose="02010600040101010101" pitchFamily="2" charset="-122"/>
                <a:ea typeface="华文楷体" panose="02010600040101010101" pitchFamily="2" charset="-122"/>
              </a:rPr>
              <a:t>、消息</a:t>
            </a:r>
          </a:p>
          <a:p>
            <a:pPr lvl="1" indent="0">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包括信号事件和调用</a:t>
            </a:r>
            <a:r>
              <a:rPr lang="zh-CN" altLang="en-US" sz="2800" b="1" dirty="0" smtClean="0">
                <a:latin typeface="华文楷体" panose="02010600040101010101" pitchFamily="2" charset="-122"/>
                <a:ea typeface="华文楷体" panose="02010600040101010101" pitchFamily="2" charset="-122"/>
              </a:rPr>
              <a:t>事件</a:t>
            </a:r>
            <a:endParaRPr lang="zh-CN" altLang="en-US" sz="2800" b="1" dirty="0">
              <a:latin typeface="华文楷体" panose="02010600040101010101" pitchFamily="2" charset="-122"/>
              <a:ea typeface="华文楷体" panose="02010600040101010101" pitchFamily="2" charset="-122"/>
            </a:endParaRPr>
          </a:p>
          <a:p>
            <a:pPr indent="0">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3</a:t>
            </a:r>
            <a:r>
              <a:rPr lang="zh-CN" altLang="en-US" b="1" dirty="0">
                <a:solidFill>
                  <a:srgbClr val="FF3300"/>
                </a:solidFill>
                <a:latin typeface="华文楷体" panose="02010600040101010101" pitchFamily="2" charset="-122"/>
                <a:ea typeface="华文楷体" panose="02010600040101010101" pitchFamily="2" charset="-122"/>
              </a:rPr>
              <a:t>、时间事件</a:t>
            </a:r>
          </a:p>
          <a:p>
            <a:pPr lvl="1" indent="0">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包括：</a:t>
            </a:r>
            <a:r>
              <a:rPr lang="en-US" altLang="zh-CN" sz="2800" b="1" dirty="0">
                <a:latin typeface="华文楷体" panose="02010600040101010101" pitchFamily="2" charset="-122"/>
                <a:ea typeface="华文楷体" panose="02010600040101010101" pitchFamily="2" charset="-122"/>
              </a:rPr>
              <a:t>after</a:t>
            </a:r>
            <a:r>
              <a:rPr lang="zh-CN" altLang="en-US" sz="2800" b="1" dirty="0">
                <a:latin typeface="华文楷体" panose="02010600040101010101" pitchFamily="2" charset="-122"/>
                <a:ea typeface="华文楷体" panose="02010600040101010101" pitchFamily="2" charset="-122"/>
              </a:rPr>
              <a:t>事件、</a:t>
            </a:r>
            <a:r>
              <a:rPr lang="en-US" altLang="zh-CN" sz="2800" b="1" dirty="0">
                <a:latin typeface="华文楷体" panose="02010600040101010101" pitchFamily="2" charset="-122"/>
                <a:ea typeface="华文楷体" panose="02010600040101010101" pitchFamily="2" charset="-122"/>
              </a:rPr>
              <a:t>defer</a:t>
            </a:r>
            <a:r>
              <a:rPr lang="zh-CN" altLang="en-US" sz="2800" b="1" dirty="0">
                <a:latin typeface="华文楷体" panose="02010600040101010101" pitchFamily="2" charset="-122"/>
                <a:ea typeface="华文楷体" panose="02010600040101010101" pitchFamily="2" charset="-122"/>
              </a:rPr>
              <a:t>事件、</a:t>
            </a:r>
            <a:r>
              <a:rPr lang="en-US" altLang="zh-CN" sz="2800" b="1" dirty="0">
                <a:latin typeface="华文楷体" panose="02010600040101010101" pitchFamily="2" charset="-122"/>
                <a:ea typeface="华文楷体" panose="02010600040101010101" pitchFamily="2" charset="-122"/>
              </a:rPr>
              <a:t>when</a:t>
            </a:r>
            <a:r>
              <a:rPr lang="zh-CN" altLang="en-US" sz="2800" b="1" dirty="0">
                <a:latin typeface="华文楷体" panose="02010600040101010101" pitchFamily="2" charset="-122"/>
                <a:ea typeface="华文楷体" panose="02010600040101010101" pitchFamily="2" charset="-122"/>
              </a:rPr>
              <a:t>事件。</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42432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725C78-B113-4FB4-AFE2-5770F7F07E6A}" type="slidenum">
              <a:rPr lang="zh-CN" altLang="en-US"/>
              <a:pPr/>
              <a:t>58</a:t>
            </a:fld>
            <a:endParaRPr lang="en-US" altLang="zh-CN"/>
          </a:p>
        </p:txBody>
      </p:sp>
      <p:sp>
        <p:nvSpPr>
          <p:cNvPr id="334851" name="Rectangle 3"/>
          <p:cNvSpPr>
            <a:spLocks noGrp="1" noChangeArrowheads="1"/>
          </p:cNvSpPr>
          <p:nvPr>
            <p:ph type="body" idx="1"/>
          </p:nvPr>
        </p:nvSpPr>
        <p:spPr>
          <a:xfrm>
            <a:off x="432079" y="879378"/>
            <a:ext cx="11424976" cy="4879975"/>
          </a:xfrm>
        </p:spPr>
        <p:txBody>
          <a:bodyPr/>
          <a:lstStyle/>
          <a:p>
            <a:pPr marL="0" indent="0">
              <a:lnSpc>
                <a:spcPct val="130000"/>
              </a:lnSpc>
              <a:spcBef>
                <a:spcPts val="0"/>
              </a:spcBef>
              <a:buNone/>
            </a:pPr>
            <a:r>
              <a:rPr lang="zh-CN" altLang="en-US" b="1" dirty="0">
                <a:ea typeface="SimSun" panose="02010600030101010101" pitchFamily="2" charset="-122"/>
              </a:rPr>
              <a:t>时间事件</a:t>
            </a:r>
            <a:endParaRPr lang="en-US" altLang="zh-CN" b="1" dirty="0" smtClean="0">
              <a:solidFill>
                <a:srgbClr val="FF3300"/>
              </a:solidFill>
              <a:latin typeface="华文楷体" panose="02010600040101010101" pitchFamily="2" charset="-122"/>
              <a:ea typeface="华文楷体" panose="02010600040101010101" pitchFamily="2" charset="-122"/>
            </a:endParaRPr>
          </a:p>
          <a:p>
            <a:pPr>
              <a:lnSpc>
                <a:spcPct val="130000"/>
              </a:lnSpc>
              <a:spcBef>
                <a:spcPts val="0"/>
              </a:spcBef>
            </a:pPr>
            <a:r>
              <a:rPr lang="en-US" altLang="zh-CN" b="1" dirty="0" smtClean="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after</a:t>
            </a:r>
            <a:r>
              <a:rPr lang="zh-CN" altLang="en-US" b="1" dirty="0">
                <a:solidFill>
                  <a:srgbClr val="FF3300"/>
                </a:solidFill>
                <a:latin typeface="华文楷体" panose="02010600040101010101" pitchFamily="2" charset="-122"/>
                <a:ea typeface="华文楷体" panose="02010600040101010101" pitchFamily="2" charset="-122"/>
              </a:rPr>
              <a:t>事件</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以关键字</a:t>
            </a:r>
            <a:r>
              <a:rPr lang="en-US" altLang="zh-CN" sz="2800" b="1" dirty="0">
                <a:latin typeface="华文楷体" panose="02010600040101010101" pitchFamily="2" charset="-122"/>
                <a:ea typeface="华文楷体" panose="02010600040101010101" pitchFamily="2" charset="-122"/>
              </a:rPr>
              <a:t>after</a:t>
            </a:r>
            <a:r>
              <a:rPr lang="zh-CN" altLang="en-US" sz="2800" b="1" dirty="0">
                <a:latin typeface="华文楷体" panose="02010600040101010101" pitchFamily="2" charset="-122"/>
                <a:ea typeface="华文楷体" panose="02010600040101010101" pitchFamily="2" charset="-122"/>
              </a:rPr>
              <a:t>（时间表达式）说明，“</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后边跟有动作。例如</a:t>
            </a:r>
            <a:r>
              <a:rPr lang="en-US" altLang="zh-CN" sz="2800" b="1" dirty="0">
                <a:latin typeface="华文楷体" panose="02010600040101010101" pitchFamily="2" charset="-122"/>
                <a:ea typeface="华文楷体" panose="02010600040101010101" pitchFamily="2" charset="-122"/>
              </a:rPr>
              <a:t>after(5</a:t>
            </a:r>
            <a:r>
              <a:rPr lang="zh-CN" altLang="en-US" sz="2800" b="1" dirty="0">
                <a:latin typeface="华文楷体" panose="02010600040101010101" pitchFamily="2" charset="-122"/>
                <a:ea typeface="华文楷体" panose="02010600040101010101" pitchFamily="2" charset="-122"/>
              </a:rPr>
              <a:t>分钟</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停止</a:t>
            </a:r>
          </a:p>
          <a:p>
            <a:pPr>
              <a:lnSpc>
                <a:spcPct val="130000"/>
              </a:lnSpc>
              <a:spcBef>
                <a:spcPts val="0"/>
              </a:spcBef>
            </a:pPr>
            <a:r>
              <a:rPr lang="en-US" altLang="zh-CN" b="1" dirty="0">
                <a:solidFill>
                  <a:srgbClr val="FF3300"/>
                </a:solidFill>
                <a:latin typeface="华文楷体" panose="02010600040101010101" pitchFamily="2" charset="-122"/>
                <a:ea typeface="华文楷体" panose="02010600040101010101" pitchFamily="2" charset="-122"/>
              </a:rPr>
              <a:t>2</a:t>
            </a: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defer</a:t>
            </a:r>
            <a:r>
              <a:rPr lang="zh-CN" altLang="en-US" b="1" dirty="0">
                <a:solidFill>
                  <a:srgbClr val="FF3300"/>
                </a:solidFill>
                <a:latin typeface="华文楷体" panose="02010600040101010101" pitchFamily="2" charset="-122"/>
                <a:ea typeface="华文楷体" panose="02010600040101010101" pitchFamily="2" charset="-122"/>
              </a:rPr>
              <a:t>事件</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格式为事件名</a:t>
            </a:r>
            <a:r>
              <a:rPr lang="en-US" altLang="zh-CN" sz="2800" b="1" dirty="0">
                <a:latin typeface="华文楷体" panose="02010600040101010101" pitchFamily="2" charset="-122"/>
                <a:ea typeface="华文楷体" panose="02010600040101010101" pitchFamily="2" charset="-122"/>
              </a:rPr>
              <a:t>/defer</a:t>
            </a:r>
            <a:r>
              <a:rPr lang="zh-CN" altLang="en-US" sz="2800" b="1" dirty="0">
                <a:latin typeface="华文楷体" panose="02010600040101010101" pitchFamily="2" charset="-122"/>
                <a:ea typeface="华文楷体" panose="02010600040101010101" pitchFamily="2" charset="-122"/>
              </a:rPr>
              <a:t>。</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延迟事件在本状态中不进行处理，而将其推迟到下一个状态再处理。</a:t>
            </a:r>
          </a:p>
          <a:p>
            <a:pPr>
              <a:lnSpc>
                <a:spcPct val="130000"/>
              </a:lnSpc>
              <a:spcBef>
                <a:spcPts val="0"/>
              </a:spcBef>
            </a:pPr>
            <a:r>
              <a:rPr lang="en-US" altLang="zh-CN" b="1" dirty="0">
                <a:solidFill>
                  <a:srgbClr val="FF3300"/>
                </a:solidFill>
                <a:latin typeface="华文楷体" panose="02010600040101010101" pitchFamily="2" charset="-122"/>
                <a:ea typeface="华文楷体" panose="02010600040101010101" pitchFamily="2" charset="-122"/>
              </a:rPr>
              <a:t>3</a:t>
            </a:r>
            <a:r>
              <a:rPr lang="zh-CN" altLang="en-US" b="1" dirty="0">
                <a:solidFill>
                  <a:srgbClr val="FF3300"/>
                </a:solidFill>
                <a:latin typeface="华文楷体" panose="02010600040101010101" pitchFamily="2" charset="-122"/>
                <a:ea typeface="华文楷体" panose="02010600040101010101" pitchFamily="2" charset="-122"/>
              </a:rPr>
              <a:t>）</a:t>
            </a:r>
            <a:r>
              <a:rPr lang="en-US" altLang="zh-CN" b="1" dirty="0">
                <a:solidFill>
                  <a:srgbClr val="FF3300"/>
                </a:solidFill>
                <a:latin typeface="华文楷体" panose="02010600040101010101" pitchFamily="2" charset="-122"/>
                <a:ea typeface="华文楷体" panose="02010600040101010101" pitchFamily="2" charset="-122"/>
              </a:rPr>
              <a:t>When</a:t>
            </a:r>
            <a:r>
              <a:rPr lang="zh-CN" altLang="en-US" b="1" dirty="0">
                <a:solidFill>
                  <a:srgbClr val="FF3300"/>
                </a:solidFill>
                <a:latin typeface="华文楷体" panose="02010600040101010101" pitchFamily="2" charset="-122"/>
                <a:ea typeface="华文楷体" panose="02010600040101010101" pitchFamily="2" charset="-122"/>
              </a:rPr>
              <a:t>事件</a:t>
            </a:r>
          </a:p>
          <a:p>
            <a:pPr lvl="1">
              <a:lnSpc>
                <a:spcPct val="130000"/>
              </a:lnSpc>
              <a:spcBef>
                <a:spcPts val="0"/>
              </a:spcBef>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以关键字（逻辑表达式）说明，后面跟有“</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表示动作。例如：</a:t>
            </a:r>
            <a:r>
              <a:rPr lang="en-US" altLang="zh-CN" sz="2800" b="1" dirty="0">
                <a:latin typeface="华文楷体" panose="02010600040101010101" pitchFamily="2" charset="-122"/>
                <a:ea typeface="华文楷体" panose="02010600040101010101" pitchFamily="2" charset="-122"/>
              </a:rPr>
              <a:t>when(</a:t>
            </a:r>
            <a:r>
              <a:rPr lang="zh-CN" altLang="en-US" sz="2800" b="1" dirty="0">
                <a:latin typeface="华文楷体" panose="02010600040101010101" pitchFamily="2" charset="-122"/>
                <a:ea typeface="华文楷体" panose="02010600040101010101" pitchFamily="2" charset="-122"/>
              </a:rPr>
              <a:t>温度</a:t>
            </a:r>
            <a:r>
              <a:rPr lang="en-US" altLang="zh-CN" sz="2800" b="1" dirty="0">
                <a:latin typeface="华文楷体" panose="02010600040101010101" pitchFamily="2" charset="-122"/>
                <a:ea typeface="华文楷体" panose="02010600040101010101" pitchFamily="2" charset="-122"/>
              </a:rPr>
              <a:t>&gt;140</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暂停</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671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A84C11D-4EB7-44B1-9173-304773C15574}" type="slidenum">
              <a:rPr lang="zh-CN" altLang="en-US"/>
              <a:pPr/>
              <a:t>59</a:t>
            </a:fld>
            <a:endParaRPr lang="en-US" altLang="zh-CN"/>
          </a:p>
        </p:txBody>
      </p:sp>
      <p:sp>
        <p:nvSpPr>
          <p:cNvPr id="335875" name="Rectangle 3"/>
          <p:cNvSpPr>
            <a:spLocks noGrp="1" noChangeArrowheads="1"/>
          </p:cNvSpPr>
          <p:nvPr>
            <p:ph type="body" idx="1"/>
          </p:nvPr>
        </p:nvSpPr>
        <p:spPr>
          <a:xfrm>
            <a:off x="416169" y="998455"/>
            <a:ext cx="11320306" cy="4351338"/>
          </a:xfrm>
        </p:spPr>
        <p:txBody>
          <a:bodyPr/>
          <a:lstStyle/>
          <a:p>
            <a:pPr>
              <a:lnSpc>
                <a:spcPct val="150000"/>
              </a:lnSpc>
              <a:spcBef>
                <a:spcPts val="600"/>
              </a:spcBef>
            </a:pPr>
            <a:r>
              <a:rPr lang="zh-CN" altLang="en-US" dirty="0">
                <a:ea typeface="SimSun" panose="02010600030101010101" pitchFamily="2" charset="-122"/>
              </a:rPr>
              <a:t> </a:t>
            </a:r>
            <a:r>
              <a:rPr lang="zh-CN" altLang="en-US" b="1" dirty="0">
                <a:latin typeface="华文楷体" panose="02010600040101010101" pitchFamily="2" charset="-122"/>
                <a:ea typeface="华文楷体" panose="02010600040101010101" pitchFamily="2" charset="-122"/>
              </a:rPr>
              <a:t>状态迁移的条件是由一个方括号围起的关系或逻辑表达式。如果状态迁移中既有事件又有条件，则表示仅当这个事件发生并且条件为真是相应的状态迁移才被触发。</a:t>
            </a:r>
          </a:p>
          <a:p>
            <a:pPr>
              <a:lnSpc>
                <a:spcPct val="150000"/>
              </a:lnSpc>
              <a:spcBef>
                <a:spcPts val="600"/>
              </a:spcBef>
            </a:pPr>
            <a:endParaRPr lang="zh-CN" altLang="en-US" b="1" dirty="0">
              <a:latin typeface="华文楷体" panose="02010600040101010101" pitchFamily="2" charset="-122"/>
              <a:ea typeface="华文楷体" panose="02010600040101010101" pitchFamily="2" charset="-122"/>
            </a:endParaRPr>
          </a:p>
          <a:p>
            <a:pPr>
              <a:lnSpc>
                <a:spcPct val="150000"/>
              </a:lnSpc>
              <a:spcBef>
                <a:spcPts val="600"/>
              </a:spcBef>
            </a:pPr>
            <a:endParaRPr lang="zh-CN" altLang="en-US" dirty="0">
              <a:ea typeface="SimSun" panose="02010600030101010101" pitchFamily="2" charset="-122"/>
            </a:endParaRPr>
          </a:p>
        </p:txBody>
      </p:sp>
      <p:pic>
        <p:nvPicPr>
          <p:cNvPr id="335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492" y="3574466"/>
            <a:ext cx="86868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632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D3F2D63-8C50-4AB5-8EF9-F2E25AC781F0}" type="slidenum">
              <a:rPr lang="zh-CN" altLang="en-US"/>
              <a:pPr/>
              <a:t>6</a:t>
            </a:fld>
            <a:endParaRPr lang="en-US" altLang="zh-CN"/>
          </a:p>
        </p:txBody>
      </p:sp>
      <p:sp>
        <p:nvSpPr>
          <p:cNvPr id="282627" name="Rectangle 3"/>
          <p:cNvSpPr>
            <a:spLocks noGrp="1" noChangeArrowheads="1"/>
          </p:cNvSpPr>
          <p:nvPr>
            <p:ph type="body" idx="1"/>
          </p:nvPr>
        </p:nvSpPr>
        <p:spPr>
          <a:xfrm>
            <a:off x="237812" y="1011708"/>
            <a:ext cx="4953837" cy="4351338"/>
          </a:xfrm>
        </p:spPr>
        <p:txBody>
          <a:bodyPr/>
          <a:lstStyle/>
          <a:p>
            <a:pPr>
              <a:lnSpc>
                <a:spcPct val="150000"/>
              </a:lnSpc>
              <a:spcAft>
                <a:spcPct val="30000"/>
              </a:spcAft>
            </a:pPr>
            <a:r>
              <a:rPr lang="zh-CN" altLang="en-US" b="1" dirty="0">
                <a:latin typeface="华文楷体" panose="02010600040101010101" pitchFamily="2" charset="-122"/>
                <a:ea typeface="华文楷体" panose="02010600040101010101" pitchFamily="2" charset="-122"/>
              </a:rPr>
              <a:t>例如：图</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描述一个软件的图形用户界面的动态行为的状态机。</a:t>
            </a:r>
          </a:p>
          <a:p>
            <a:pPr>
              <a:lnSpc>
                <a:spcPct val="150000"/>
              </a:lnSpc>
              <a:spcAft>
                <a:spcPct val="30000"/>
              </a:spcAft>
            </a:pPr>
            <a:r>
              <a:rPr lang="zh-CN" altLang="en-US" b="1" dirty="0" smtClean="0">
                <a:latin typeface="华文楷体" panose="02010600040101010101" pitchFamily="2" charset="-122"/>
                <a:ea typeface="华文楷体" panose="02010600040101010101" pitchFamily="2" charset="-122"/>
              </a:rPr>
              <a:t>它</a:t>
            </a:r>
            <a:r>
              <a:rPr lang="zh-CN" altLang="en-US" b="1" dirty="0">
                <a:latin typeface="华文楷体" panose="02010600040101010101" pitchFamily="2" charset="-122"/>
                <a:ea typeface="华文楷体" panose="02010600040101010101" pitchFamily="2" charset="-122"/>
              </a:rPr>
              <a:t>描述的是一个位图观察器的图象浏览工具的动态行为。</a:t>
            </a:r>
          </a:p>
          <a:p>
            <a:pPr>
              <a:lnSpc>
                <a:spcPct val="150000"/>
              </a:lnSpc>
              <a:spcAft>
                <a:spcPct val="30000"/>
              </a:spcAft>
            </a:pPr>
            <a:r>
              <a:rPr lang="zh-CN" altLang="en-US" b="1" dirty="0" smtClean="0">
                <a:latin typeface="华文楷体" panose="02010600040101010101" pitchFamily="2" charset="-122"/>
                <a:ea typeface="华文楷体" panose="02010600040101010101" pitchFamily="2" charset="-122"/>
              </a:rPr>
              <a:t>它</a:t>
            </a:r>
            <a:r>
              <a:rPr lang="zh-CN" altLang="en-US" b="1" dirty="0">
                <a:latin typeface="华文楷体" panose="02010600040101010101" pitchFamily="2" charset="-122"/>
                <a:ea typeface="华文楷体" panose="02010600040101010101" pitchFamily="2" charset="-122"/>
              </a:rPr>
              <a:t>可以通过鼠标在窗口上拖动图象，以观察图象的不同局部。</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879378"/>
            <a:ext cx="7467600" cy="56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009647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A0D4314-0A24-439B-B1B8-ED1E10187CA6}" type="slidenum">
              <a:rPr lang="zh-CN" altLang="en-US"/>
              <a:pPr/>
              <a:t>60</a:t>
            </a:fld>
            <a:endParaRPr lang="en-US" altLang="zh-CN"/>
          </a:p>
        </p:txBody>
      </p:sp>
      <p:sp>
        <p:nvSpPr>
          <p:cNvPr id="336899" name="Rectangle 3"/>
          <p:cNvSpPr>
            <a:spLocks noGrp="1" noChangeArrowheads="1"/>
          </p:cNvSpPr>
          <p:nvPr>
            <p:ph type="body" idx="1"/>
          </p:nvPr>
        </p:nvSpPr>
        <p:spPr>
          <a:xfrm>
            <a:off x="552661" y="1122241"/>
            <a:ext cx="11063234" cy="4351338"/>
          </a:xfrm>
        </p:spPr>
        <p:txBody>
          <a:bodyPr/>
          <a:lstStyle/>
          <a:p>
            <a:r>
              <a:rPr lang="zh-CN" altLang="en-US" b="1" dirty="0">
                <a:latin typeface="华文楷体" panose="02010600040101010101" pitchFamily="2" charset="-122"/>
                <a:ea typeface="华文楷体" panose="02010600040101010101" pitchFamily="2" charset="-122"/>
              </a:rPr>
              <a:t>动作表达式是一个触发状态迁移时可执行的过程表达式，表达式中可引用该状态所表示的对象的属性、操作，或者事件中的参数</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r>
              <a:rPr lang="zh-CN" altLang="en-US" b="1" dirty="0">
                <a:solidFill>
                  <a:srgbClr val="CC0000"/>
                </a:solidFill>
                <a:latin typeface="华文楷体" panose="02010600040101010101" pitchFamily="2" charset="-122"/>
                <a:ea typeface="华文楷体" panose="02010600040101010101" pitchFamily="2" charset="-122"/>
              </a:rPr>
              <a:t>简单状态</a:t>
            </a:r>
            <a:r>
              <a:rPr lang="zh-CN" altLang="en-US" b="1" dirty="0">
                <a:latin typeface="华文楷体" panose="02010600040101010101" pitchFamily="2" charset="-122"/>
                <a:ea typeface="华文楷体" panose="02010600040101010101" pitchFamily="2" charset="-122"/>
              </a:rPr>
              <a:t>变化指的是同一个对象的两个状态之间的变化。它表示一个对象从一个状态进入了另一个状态，表示当一个条件满足时要发生的一个事件。整个事件可以有参数。这些参数可能用于描述这个变化过程的活动之中，也可能用于下一个状态的初始活动。</a:t>
            </a:r>
          </a:p>
          <a:p>
            <a:pPr lvl="1">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变化是用一根带有实心箭头的直线来表示的。该直线可以有一个用字符串表示的标识：</a:t>
            </a:r>
          </a:p>
          <a:p>
            <a:pPr lvl="2">
              <a:buClr>
                <a:schemeClr val="hlink"/>
              </a:buClr>
              <a:buFont typeface="Wingdings" panose="05000000000000000000" pitchFamily="2" charset="2"/>
              <a:buChar char="v"/>
            </a:pPr>
            <a:r>
              <a:rPr lang="en-US" altLang="zh-CN" sz="2800" b="1" dirty="0">
                <a:solidFill>
                  <a:srgbClr val="CC0000"/>
                </a:solidFill>
                <a:latin typeface="华文楷体" panose="02010600040101010101" pitchFamily="2" charset="-122"/>
                <a:ea typeface="华文楷体" panose="02010600040101010101" pitchFamily="2" charset="-122"/>
              </a:rPr>
              <a:t>event-signature ‘[’guard-condition ‘]’ ‘/’action-expression ‘^’ send-clause</a:t>
            </a:r>
          </a:p>
          <a:p>
            <a:pPr lvl="1">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其中的事件签名 </a:t>
            </a:r>
            <a:r>
              <a:rPr lang="en-US" altLang="zh-CN" sz="2800" b="1" dirty="0">
                <a:latin typeface="华文楷体" panose="02010600040101010101" pitchFamily="2" charset="-122"/>
                <a:ea typeface="华文楷体" panose="02010600040101010101" pitchFamily="2" charset="-122"/>
              </a:rPr>
              <a:t>(event-signature) </a:t>
            </a:r>
            <a:r>
              <a:rPr lang="zh-CN" altLang="en-US" sz="2800" b="1" dirty="0">
                <a:latin typeface="华文楷体" panose="02010600040101010101" pitchFamily="2" charset="-122"/>
                <a:ea typeface="华文楷体" panose="02010600040101010101" pitchFamily="2" charset="-122"/>
              </a:rPr>
              <a:t>描述了一个事件以及它的参数：</a:t>
            </a:r>
            <a:r>
              <a:rPr lang="en-US" altLang="zh-CN" sz="2800" b="1" dirty="0">
                <a:latin typeface="华文楷体" panose="02010600040101010101" pitchFamily="2" charset="-122"/>
                <a:ea typeface="华文楷体" panose="02010600040101010101" pitchFamily="2" charset="-122"/>
              </a:rPr>
              <a:t>event-name ‘(‘ parameter ‘,’…’)’</a:t>
            </a:r>
          </a:p>
          <a:p>
            <a:endParaRPr lang="zh-CN" altLang="en-US" b="1" dirty="0">
              <a:latin typeface="华文楷体" panose="02010600040101010101" pitchFamily="2" charset="-122"/>
              <a:ea typeface="华文楷体" panose="02010600040101010101" pitchFamily="2" charset="-122"/>
            </a:endParaRPr>
          </a:p>
          <a:p>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048224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A42E9B-4191-4D1F-98E4-44C71A67D4F0}" type="slidenum">
              <a:rPr lang="zh-CN" altLang="en-US"/>
              <a:pPr/>
              <a:t>61</a:t>
            </a:fld>
            <a:endParaRPr lang="en-US" altLang="zh-CN"/>
          </a:p>
        </p:txBody>
      </p:sp>
      <p:sp>
        <p:nvSpPr>
          <p:cNvPr id="338947" name="Rectangle 3"/>
          <p:cNvSpPr>
            <a:spLocks noGrp="1" noChangeArrowheads="1"/>
          </p:cNvSpPr>
          <p:nvPr>
            <p:ph type="body" idx="1"/>
          </p:nvPr>
        </p:nvSpPr>
        <p:spPr>
          <a:xfrm>
            <a:off x="442129" y="1142669"/>
            <a:ext cx="11193862" cy="4254500"/>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发送说明 “</a:t>
            </a:r>
            <a:r>
              <a:rPr lang="en-US" altLang="zh-CN" b="1" dirty="0">
                <a:latin typeface="华文楷体" panose="02010600040101010101" pitchFamily="2" charset="-122"/>
                <a:ea typeface="华文楷体" panose="02010600040101010101" pitchFamily="2" charset="-122"/>
              </a:rPr>
              <a:t>send clause”</a:t>
            </a:r>
            <a:r>
              <a:rPr lang="zh-CN" altLang="en-US" b="1" dirty="0">
                <a:latin typeface="华文楷体" panose="02010600040101010101" pitchFamily="2" charset="-122"/>
                <a:ea typeface="华文楷体" panose="02010600040101010101" pitchFamily="2" charset="-122"/>
              </a:rPr>
              <a:t>是一类特殊的活动，它的表达格式为：</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  </a:t>
            </a:r>
            <a:r>
              <a:rPr lang="en-US" altLang="zh-CN" sz="2800" b="1" dirty="0">
                <a:solidFill>
                  <a:srgbClr val="FF3300"/>
                </a:solidFill>
                <a:latin typeface="华文楷体" panose="02010600040101010101" pitchFamily="2" charset="-122"/>
                <a:ea typeface="华文楷体" panose="02010600040101010101" pitchFamily="2" charset="-122"/>
              </a:rPr>
              <a:t>destination-expression ‘.’destination-message-name ‘(‘argument’,’. . . ‘)’</a:t>
            </a:r>
          </a:p>
          <a:p>
            <a:pPr lvl="1">
              <a:lnSpc>
                <a:spcPct val="150000"/>
              </a:lnSpc>
              <a:buClr>
                <a:schemeClr val="hlink"/>
              </a:buClr>
              <a:buFont typeface="Wingdings" panose="05000000000000000000" pitchFamily="2" charset="2"/>
              <a:buChar char="v"/>
            </a:pP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式中的目的地表达式 “</a:t>
            </a:r>
            <a:r>
              <a:rPr lang="en-US" altLang="zh-CN" sz="2800" b="1" dirty="0">
                <a:latin typeface="华文楷体" panose="02010600040101010101" pitchFamily="2" charset="-122"/>
                <a:ea typeface="华文楷体" panose="02010600040101010101" pitchFamily="2" charset="-122"/>
              </a:rPr>
              <a:t>destination-expression”</a:t>
            </a:r>
            <a:r>
              <a:rPr lang="zh-CN" altLang="en-US" sz="2800" b="1" dirty="0">
                <a:latin typeface="华文楷体" panose="02010600040101010101" pitchFamily="2" charset="-122"/>
                <a:ea typeface="华文楷体" panose="02010600040101010101" pitchFamily="2" charset="-122"/>
              </a:rPr>
              <a:t>是一个表达式，经过计算可演绎为一个或多个具体的接受对象。接受对象的信息名“</a:t>
            </a:r>
            <a:r>
              <a:rPr lang="en-US" altLang="zh-CN" sz="2800" b="1" dirty="0">
                <a:latin typeface="华文楷体" panose="02010600040101010101" pitchFamily="2" charset="-122"/>
                <a:ea typeface="华文楷体" panose="02010600040101010101" pitchFamily="2" charset="-122"/>
              </a:rPr>
              <a:t>destination-message-name”</a:t>
            </a:r>
            <a:r>
              <a:rPr lang="zh-CN" altLang="en-US" sz="2800" b="1" dirty="0">
                <a:latin typeface="华文楷体" panose="02010600040101010101" pitchFamily="2" charset="-122"/>
                <a:ea typeface="华文楷体" panose="02010600040101010101" pitchFamily="2" charset="-122"/>
              </a:rPr>
              <a:t>说明了接受对象的信息的名称。</a:t>
            </a:r>
          </a:p>
          <a:p>
            <a:pPr lvl="1">
              <a:lnSpc>
                <a:spcPct val="150000"/>
              </a:lnSpc>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发送子句用来说明在两个状态的迁移期间发送的消息所调用的事件是属性哪个对象的。</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7408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B4525E8-93CC-486C-8D5A-8B872B1132DD}" type="slidenum">
              <a:rPr lang="zh-CN" altLang="en-US"/>
              <a:pPr/>
              <a:t>62</a:t>
            </a:fld>
            <a:endParaRPr lang="en-US" altLang="zh-CN"/>
          </a:p>
        </p:txBody>
      </p:sp>
      <p:sp>
        <p:nvSpPr>
          <p:cNvPr id="339971" name="Rectangle 3"/>
          <p:cNvSpPr>
            <a:spLocks noGrp="1" noChangeArrowheads="1"/>
          </p:cNvSpPr>
          <p:nvPr>
            <p:ph type="body" idx="1"/>
          </p:nvPr>
        </p:nvSpPr>
        <p:spPr>
          <a:xfrm>
            <a:off x="335783" y="1071998"/>
            <a:ext cx="11370546" cy="4351338"/>
          </a:xfrm>
        </p:spPr>
        <p:txBody>
          <a:bodyPr/>
          <a:lstStyle/>
          <a:p>
            <a:pPr lvl="1">
              <a:lnSpc>
                <a:spcPct val="150000"/>
              </a:lnSpc>
              <a:buClr>
                <a:schemeClr val="hlink"/>
              </a:buClr>
              <a:buFont typeface="Wingdings" panose="05000000000000000000" pitchFamily="2" charset="2"/>
              <a:buChar char="v"/>
            </a:pPr>
            <a:r>
              <a:rPr lang="en-US" altLang="zh-CN" sz="2800" b="1" dirty="0">
                <a:latin typeface="华文楷体" panose="02010600040101010101" pitchFamily="2" charset="-122"/>
                <a:ea typeface="华文楷体" panose="02010600040101010101" pitchFamily="2" charset="-122"/>
              </a:rPr>
              <a:t>Example</a:t>
            </a:r>
          </a:p>
          <a:p>
            <a:pPr lvl="2">
              <a:lnSpc>
                <a:spcPct val="150000"/>
              </a:lnSpc>
              <a:buClr>
                <a:schemeClr val="hlink"/>
              </a:buClr>
              <a:buFont typeface="Wingdings" panose="05000000000000000000" pitchFamily="2" charset="2"/>
              <a:buChar char="v"/>
            </a:pPr>
            <a:r>
              <a:rPr lang="en-US" altLang="zh-CN" sz="2800" b="1" dirty="0">
                <a:solidFill>
                  <a:srgbClr val="FF3300"/>
                </a:solidFill>
                <a:latin typeface="华文楷体" panose="02010600040101010101" pitchFamily="2" charset="-122"/>
                <a:ea typeface="华文楷体" panose="02010600040101010101" pitchFamily="2" charset="-122"/>
              </a:rPr>
              <a:t>  right-mouse-down (location) [location in window] / object := pick-object (location)^ </a:t>
            </a:r>
            <a:r>
              <a:rPr lang="en-US" altLang="zh-CN" sz="2800" b="1" dirty="0" err="1">
                <a:solidFill>
                  <a:srgbClr val="FF3300"/>
                </a:solidFill>
                <a:latin typeface="华文楷体" panose="02010600040101010101" pitchFamily="2" charset="-122"/>
                <a:ea typeface="华文楷体" panose="02010600040101010101" pitchFamily="2" charset="-122"/>
              </a:rPr>
              <a:t>object.highlight</a:t>
            </a:r>
            <a:r>
              <a:rPr lang="en-US" altLang="zh-CN" sz="2800" b="1" dirty="0">
                <a:solidFill>
                  <a:srgbClr val="FF3300"/>
                </a:solidFill>
                <a:latin typeface="华文楷体" panose="02010600040101010101" pitchFamily="2" charset="-122"/>
                <a:ea typeface="华文楷体" panose="02010600040101010101" pitchFamily="2" charset="-122"/>
              </a:rPr>
              <a:t> ()</a:t>
            </a:r>
          </a:p>
          <a:p>
            <a:pPr lvl="2">
              <a:lnSpc>
                <a:spcPct val="150000"/>
              </a:lnSpc>
              <a:buClr>
                <a:schemeClr val="hlink"/>
              </a:buClr>
              <a:buFont typeface="Wingdings" panose="05000000000000000000" pitchFamily="2" charset="2"/>
              <a:buChar char="v"/>
            </a:pP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一个变化可能含有多个发送说明，这些活动和发送说明的顺序关系到它们执行的次序。</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896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11854E6-D8EB-43D7-A393-1EE09AB971B7}" type="slidenum">
              <a:rPr lang="zh-CN" altLang="en-US"/>
              <a:pPr/>
              <a:t>63</a:t>
            </a:fld>
            <a:endParaRPr lang="en-US" altLang="zh-CN"/>
          </a:p>
        </p:txBody>
      </p:sp>
      <p:pic>
        <p:nvPicPr>
          <p:cNvPr id="340996"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581" y="1259924"/>
            <a:ext cx="4668838" cy="5105400"/>
          </a:xfrm>
          <a:prstGeom prst="rect">
            <a:avLst/>
          </a:prstGeom>
          <a:noFill/>
          <a:extLst>
            <a:ext uri="{909E8E84-426E-40DD-AFC4-6F175D3DCCD1}">
              <a14:hiddenFill xmlns:a14="http://schemas.microsoft.com/office/drawing/2010/main">
                <a:solidFill>
                  <a:srgbClr val="FFFFFF"/>
                </a:solidFill>
              </a14:hiddenFill>
            </a:ext>
          </a:extLst>
        </p:spPr>
      </p:pic>
      <p:pic>
        <p:nvPicPr>
          <p:cNvPr id="340997"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7" y="1244503"/>
            <a:ext cx="4545013" cy="51054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004956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2241383-B6E1-4BC8-AA44-D83FAA95A3E5}" type="slidenum">
              <a:rPr lang="zh-CN" altLang="en-US"/>
              <a:pPr/>
              <a:t>64</a:t>
            </a:fld>
            <a:endParaRPr lang="en-US" altLang="zh-CN"/>
          </a:p>
        </p:txBody>
      </p:sp>
      <p:sp>
        <p:nvSpPr>
          <p:cNvPr id="344067" name="Rectangle 3"/>
          <p:cNvSpPr>
            <a:spLocks noGrp="1" noChangeArrowheads="1"/>
          </p:cNvSpPr>
          <p:nvPr>
            <p:ph type="body" idx="1"/>
          </p:nvPr>
        </p:nvSpPr>
        <p:spPr>
          <a:xfrm>
            <a:off x="437015" y="1101969"/>
            <a:ext cx="11319555" cy="4419600"/>
          </a:xfrm>
        </p:spPr>
        <p:txBody>
          <a:bodyPr/>
          <a:lstStyle/>
          <a:p>
            <a:pPr marL="0" indent="0">
              <a:lnSpc>
                <a:spcPct val="15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状态图</a:t>
            </a:r>
            <a:r>
              <a:rPr lang="en-US" altLang="zh-CN" b="1" dirty="0">
                <a:latin typeface="华文楷体" panose="02010600040101010101" pitchFamily="2" charset="-122"/>
                <a:ea typeface="华文楷体" panose="02010600040101010101" pitchFamily="2" charset="-122"/>
              </a:rPr>
              <a:t>: </a:t>
            </a:r>
            <a:r>
              <a:rPr lang="zh-CN" altLang="en-US" b="1" dirty="0">
                <a:solidFill>
                  <a:srgbClr val="FF3300"/>
                </a:solidFill>
                <a:latin typeface="华文楷体" panose="02010600040101010101" pitchFamily="2" charset="-122"/>
                <a:ea typeface="华文楷体" panose="02010600040101010101" pitchFamily="2" charset="-122"/>
              </a:rPr>
              <a:t>用来描述一个对象在其生命周期中所表现出来的状态和行为。</a:t>
            </a:r>
          </a:p>
          <a:p>
            <a:pPr marL="0" indent="0">
              <a:lnSpc>
                <a:spcPct val="15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当</a:t>
            </a:r>
            <a:r>
              <a:rPr lang="zh-CN" altLang="en-US" b="1" dirty="0">
                <a:latin typeface="华文楷体" panose="02010600040101010101" pitchFamily="2" charset="-122"/>
                <a:ea typeface="华文楷体" panose="02010600040101010101" pitchFamily="2" charset="-122"/>
              </a:rPr>
              <a:t>在系统建模过程中需要描述某个事物或对象的不同状态，以及状态之间转移的事件和动作时，用状态图。 </a:t>
            </a:r>
          </a:p>
          <a:p>
            <a:pPr marL="0" indent="0">
              <a:lnSpc>
                <a:spcPct val="15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但</a:t>
            </a:r>
            <a:r>
              <a:rPr lang="zh-CN" altLang="en-US" b="1" dirty="0">
                <a:latin typeface="华文楷体" panose="02010600040101010101" pitchFamily="2" charset="-122"/>
                <a:ea typeface="华文楷体" panose="02010600040101010101" pitchFamily="2" charset="-122"/>
              </a:rPr>
              <a:t>状态图并不是对每一个对象都需要的。</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780764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DEE81EAD-AF56-4339-B019-EA9F8C34D9A4}" type="slidenum">
              <a:rPr lang="zh-CN" altLang="en-US"/>
              <a:pPr/>
              <a:t>65</a:t>
            </a:fld>
            <a:endParaRPr lang="en-US" altLang="zh-CN"/>
          </a:p>
        </p:txBody>
      </p:sp>
      <p:sp>
        <p:nvSpPr>
          <p:cNvPr id="345090" name="Rectangle 2"/>
          <p:cNvSpPr>
            <a:spLocks noGrp="1" noChangeArrowheads="1"/>
          </p:cNvSpPr>
          <p:nvPr>
            <p:ph type="title" idx="4294967295"/>
          </p:nvPr>
        </p:nvSpPr>
        <p:spPr bwMode="auto">
          <a:xfrm>
            <a:off x="2279651" y="836613"/>
            <a:ext cx="5783263" cy="42473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2400">
                <a:ea typeface="SimSun" panose="02010600030101010101" pitchFamily="2" charset="-122"/>
              </a:rPr>
              <a:t>实例</a:t>
            </a:r>
            <a:r>
              <a:rPr lang="en-US" altLang="zh-CN" sz="2400">
                <a:ea typeface="SimSun" panose="02010600030101010101" pitchFamily="2" charset="-122"/>
              </a:rPr>
              <a:t>1</a:t>
            </a:r>
            <a:r>
              <a:rPr lang="zh-CN" altLang="en-US" sz="2400">
                <a:ea typeface="SimSun" panose="02010600030101010101" pitchFamily="2" charset="-122"/>
              </a:rPr>
              <a:t>：图书馆中</a:t>
            </a:r>
            <a:r>
              <a:rPr lang="zh-CN" altLang="en-US" sz="2400">
                <a:latin typeface="Arial" panose="020B0604020202020204" pitchFamily="34" charset="0"/>
                <a:ea typeface="SimSun" panose="02010600030101010101" pitchFamily="2" charset="-122"/>
              </a:rPr>
              <a:t>“</a:t>
            </a:r>
            <a:r>
              <a:rPr lang="zh-CN" altLang="en-US" sz="2400">
                <a:ea typeface="SimSun" panose="02010600030101010101" pitchFamily="2" charset="-122"/>
              </a:rPr>
              <a:t>图书</a:t>
            </a:r>
            <a:r>
              <a:rPr lang="zh-CN" altLang="en-US" sz="2400">
                <a:latin typeface="Arial" panose="020B0604020202020204" pitchFamily="34" charset="0"/>
                <a:ea typeface="SimSun" panose="02010600030101010101" pitchFamily="2" charset="-122"/>
              </a:rPr>
              <a:t>”</a:t>
            </a:r>
            <a:r>
              <a:rPr lang="zh-CN" altLang="en-US" sz="2400">
                <a:ea typeface="SimSun" panose="02010600030101010101" pitchFamily="2" charset="-122"/>
              </a:rPr>
              <a:t>的状态图</a:t>
            </a:r>
          </a:p>
        </p:txBody>
      </p:sp>
      <p:sp>
        <p:nvSpPr>
          <p:cNvPr id="345091" name="Oval 3"/>
          <p:cNvSpPr>
            <a:spLocks noChangeArrowheads="1"/>
          </p:cNvSpPr>
          <p:nvPr/>
        </p:nvSpPr>
        <p:spPr bwMode="auto">
          <a:xfrm>
            <a:off x="8077200" y="990600"/>
            <a:ext cx="2286000" cy="381000"/>
          </a:xfrm>
          <a:prstGeom prst="ellipse">
            <a:avLst/>
          </a:prstGeom>
          <a:gradFill rotWithShape="0">
            <a:gsLst>
              <a:gs pos="0">
                <a:srgbClr val="0066FF"/>
              </a:gs>
              <a:gs pos="100000">
                <a:srgbClr val="000066"/>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5092" name="Picture 4" descr="Multi_3"/>
          <p:cNvPicPr>
            <a:picLocks noChangeAspect="1" noChangeArrowheads="1"/>
          </p:cNvPicPr>
          <p:nvPr/>
        </p:nvPicPr>
        <p:blipFill>
          <a:blip r:embed="rId2" cstate="print">
            <a:clrChange>
              <a:clrFrom>
                <a:srgbClr val="4800A1"/>
              </a:clrFrom>
              <a:clrTo>
                <a:srgbClr val="4800A1">
                  <a:alpha val="0"/>
                </a:srgbClr>
              </a:clrTo>
            </a:clrChange>
            <a:extLst>
              <a:ext uri="{28A0092B-C50C-407E-A947-70E740481C1C}">
                <a14:useLocalDpi xmlns:a14="http://schemas.microsoft.com/office/drawing/2010/main" val="0"/>
              </a:ext>
            </a:extLst>
          </a:blip>
          <a:srcRect/>
          <a:stretch>
            <a:fillRect/>
          </a:stretch>
        </p:blipFill>
        <p:spPr bwMode="auto">
          <a:xfrm>
            <a:off x="9048750" y="188914"/>
            <a:ext cx="1295400" cy="841375"/>
          </a:xfrm>
          <a:prstGeom prst="rect">
            <a:avLst/>
          </a:prstGeom>
          <a:noFill/>
          <a:extLst>
            <a:ext uri="{909E8E84-426E-40DD-AFC4-6F175D3DCCD1}">
              <a14:hiddenFill xmlns:a14="http://schemas.microsoft.com/office/drawing/2010/main">
                <a:solidFill>
                  <a:srgbClr val="FFFFFF"/>
                </a:solidFill>
              </a14:hiddenFill>
            </a:ext>
          </a:extLst>
        </p:spPr>
      </p:pic>
      <p:pic>
        <p:nvPicPr>
          <p:cNvPr id="345093" name="Picture 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0" y="1916113"/>
            <a:ext cx="960438" cy="1422400"/>
          </a:xfrm>
          <a:prstGeom prst="rect">
            <a:avLst/>
          </a:prstGeom>
          <a:noFill/>
          <a:extLst>
            <a:ext uri="{909E8E84-426E-40DD-AFC4-6F175D3DCCD1}">
              <a14:hiddenFill xmlns:a14="http://schemas.microsoft.com/office/drawing/2010/main">
                <a:solidFill>
                  <a:srgbClr val="FFFFFF"/>
                </a:solidFill>
              </a14:hiddenFill>
            </a:ext>
          </a:extLst>
        </p:spPr>
      </p:pic>
      <p:pic>
        <p:nvPicPr>
          <p:cNvPr id="3450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484314"/>
            <a:ext cx="7543800" cy="506253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48782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153161E-1999-428A-B469-F8504AFC6C35}" type="slidenum">
              <a:rPr lang="zh-CN" altLang="en-US"/>
              <a:pPr/>
              <a:t>66</a:t>
            </a:fld>
            <a:endParaRPr lang="en-US" altLang="zh-CN"/>
          </a:p>
        </p:txBody>
      </p:sp>
      <p:sp>
        <p:nvSpPr>
          <p:cNvPr id="346114" name="Rectangle 2"/>
          <p:cNvSpPr>
            <a:spLocks noGrp="1" noChangeArrowheads="1"/>
          </p:cNvSpPr>
          <p:nvPr>
            <p:ph type="title" idx="4294967295"/>
          </p:nvPr>
        </p:nvSpPr>
        <p:spPr bwMode="auto">
          <a:xfrm>
            <a:off x="2135188" y="765176"/>
            <a:ext cx="5783262" cy="480131"/>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2800">
                <a:ea typeface="SimSun" panose="02010600030101010101" pitchFamily="2" charset="-122"/>
              </a:rPr>
              <a:t>实例</a:t>
            </a:r>
            <a:r>
              <a:rPr lang="en-US" altLang="zh-CN" sz="2800">
                <a:ea typeface="SimSun" panose="02010600030101010101" pitchFamily="2" charset="-122"/>
              </a:rPr>
              <a:t>2</a:t>
            </a:r>
            <a:r>
              <a:rPr lang="zh-CN" altLang="en-US" sz="2800">
                <a:ea typeface="SimSun" panose="02010600030101010101" pitchFamily="2" charset="-122"/>
              </a:rPr>
              <a:t>：</a:t>
            </a:r>
            <a:r>
              <a:rPr lang="en-US" altLang="zh-CN" sz="2800">
                <a:ea typeface="SimSun" panose="02010600030101010101" pitchFamily="2" charset="-122"/>
              </a:rPr>
              <a:t>OS</a:t>
            </a:r>
            <a:r>
              <a:rPr lang="zh-CN" altLang="en-US" sz="2800">
                <a:ea typeface="SimSun" panose="02010600030101010101" pitchFamily="2" charset="-122"/>
              </a:rPr>
              <a:t>中</a:t>
            </a:r>
            <a:r>
              <a:rPr lang="zh-CN" altLang="en-US" sz="2800">
                <a:latin typeface="Arial" panose="020B0604020202020204" pitchFamily="34" charset="0"/>
                <a:ea typeface="SimSun" panose="02010600030101010101" pitchFamily="2" charset="-122"/>
              </a:rPr>
              <a:t>“</a:t>
            </a:r>
            <a:r>
              <a:rPr lang="zh-CN" altLang="en-US" sz="2800">
                <a:ea typeface="SimSun" panose="02010600030101010101" pitchFamily="2" charset="-122"/>
              </a:rPr>
              <a:t>进程</a:t>
            </a:r>
            <a:r>
              <a:rPr lang="zh-CN" altLang="en-US" sz="2800">
                <a:latin typeface="Arial" panose="020B0604020202020204" pitchFamily="34" charset="0"/>
                <a:ea typeface="SimSun" panose="02010600030101010101" pitchFamily="2" charset="-122"/>
              </a:rPr>
              <a:t>”</a:t>
            </a:r>
            <a:r>
              <a:rPr lang="zh-CN" altLang="en-US" sz="2800">
                <a:ea typeface="SimSun" panose="02010600030101010101" pitchFamily="2" charset="-122"/>
              </a:rPr>
              <a:t>的状态图</a:t>
            </a:r>
          </a:p>
        </p:txBody>
      </p:sp>
      <p:sp>
        <p:nvSpPr>
          <p:cNvPr id="346146" name="Oval 34"/>
          <p:cNvSpPr>
            <a:spLocks noChangeArrowheads="1"/>
          </p:cNvSpPr>
          <p:nvPr/>
        </p:nvSpPr>
        <p:spPr bwMode="auto">
          <a:xfrm>
            <a:off x="8077200" y="990600"/>
            <a:ext cx="2286000" cy="381000"/>
          </a:xfrm>
          <a:prstGeom prst="ellipse">
            <a:avLst/>
          </a:prstGeom>
          <a:gradFill rotWithShape="0">
            <a:gsLst>
              <a:gs pos="0">
                <a:srgbClr val="0066FF"/>
              </a:gs>
              <a:gs pos="100000">
                <a:srgbClr val="000066"/>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6147" name="Picture 35" descr="Multi_3"/>
          <p:cNvPicPr>
            <a:picLocks noChangeAspect="1" noChangeArrowheads="1"/>
          </p:cNvPicPr>
          <p:nvPr/>
        </p:nvPicPr>
        <p:blipFill>
          <a:blip r:embed="rId2" cstate="print">
            <a:clrChange>
              <a:clrFrom>
                <a:srgbClr val="4800A1"/>
              </a:clrFrom>
              <a:clrTo>
                <a:srgbClr val="4800A1">
                  <a:alpha val="0"/>
                </a:srgbClr>
              </a:clrTo>
            </a:clrChange>
            <a:extLst>
              <a:ext uri="{28A0092B-C50C-407E-A947-70E740481C1C}">
                <a14:useLocalDpi xmlns:a14="http://schemas.microsoft.com/office/drawing/2010/main" val="0"/>
              </a:ext>
            </a:extLst>
          </a:blip>
          <a:srcRect/>
          <a:stretch>
            <a:fillRect/>
          </a:stretch>
        </p:blipFill>
        <p:spPr bwMode="auto">
          <a:xfrm>
            <a:off x="9048750" y="188914"/>
            <a:ext cx="1295400" cy="841375"/>
          </a:xfrm>
          <a:prstGeom prst="rect">
            <a:avLst/>
          </a:prstGeom>
          <a:noFill/>
          <a:extLst>
            <a:ext uri="{909E8E84-426E-40DD-AFC4-6F175D3DCCD1}">
              <a14:hiddenFill xmlns:a14="http://schemas.microsoft.com/office/drawing/2010/main">
                <a:solidFill>
                  <a:srgbClr val="FFFFFF"/>
                </a:solidFill>
              </a14:hiddenFill>
            </a:ext>
          </a:extLst>
        </p:spPr>
      </p:pic>
      <p:pic>
        <p:nvPicPr>
          <p:cNvPr id="346148" name="Picture 3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389" y="2133600"/>
            <a:ext cx="960437" cy="1422400"/>
          </a:xfrm>
          <a:prstGeom prst="rect">
            <a:avLst/>
          </a:prstGeom>
          <a:noFill/>
          <a:extLst>
            <a:ext uri="{909E8E84-426E-40DD-AFC4-6F175D3DCCD1}">
              <a14:hiddenFill xmlns:a14="http://schemas.microsoft.com/office/drawing/2010/main">
                <a:solidFill>
                  <a:srgbClr val="FFFFFF"/>
                </a:solidFill>
              </a14:hiddenFill>
            </a:ext>
          </a:extLst>
        </p:spPr>
      </p:pic>
      <p:pic>
        <p:nvPicPr>
          <p:cNvPr id="34614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557339"/>
            <a:ext cx="6765925" cy="496887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125563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AF63B05-BF10-4D9E-8B73-4153844A7E6D}" type="slidenum">
              <a:rPr lang="zh-CN" altLang="en-US"/>
              <a:pPr/>
              <a:t>67</a:t>
            </a:fld>
            <a:endParaRPr lang="en-US" altLang="zh-CN"/>
          </a:p>
        </p:txBody>
      </p:sp>
      <p:sp>
        <p:nvSpPr>
          <p:cNvPr id="347138" name="Rectangle 2"/>
          <p:cNvSpPr>
            <a:spLocks noGrp="1" noChangeArrowheads="1"/>
          </p:cNvSpPr>
          <p:nvPr>
            <p:ph type="title"/>
          </p:nvPr>
        </p:nvSpPr>
        <p:spPr/>
        <p:txBody>
          <a:bodyPr/>
          <a:lstStyle/>
          <a:p>
            <a:r>
              <a:rPr lang="zh-CN" altLang="en-US" sz="2000">
                <a:solidFill>
                  <a:srgbClr val="000000"/>
                </a:solidFill>
                <a:ea typeface="SimSun" panose="02010600030101010101" pitchFamily="2" charset="-122"/>
              </a:rPr>
              <a:t>实例</a:t>
            </a:r>
            <a:r>
              <a:rPr lang="en-US" altLang="zh-CN" sz="2000">
                <a:solidFill>
                  <a:srgbClr val="000000"/>
                </a:solidFill>
                <a:ea typeface="SimSun" panose="02010600030101010101" pitchFamily="2" charset="-122"/>
              </a:rPr>
              <a:t>3</a:t>
            </a:r>
            <a:r>
              <a:rPr lang="zh-CN" altLang="en-US" sz="2000">
                <a:solidFill>
                  <a:srgbClr val="000000"/>
                </a:solidFill>
                <a:ea typeface="SimSun" panose="02010600030101010101" pitchFamily="2" charset="-122"/>
              </a:rPr>
              <a:t>：电梯的状态图</a:t>
            </a:r>
          </a:p>
        </p:txBody>
      </p:sp>
      <p:pic>
        <p:nvPicPr>
          <p:cNvPr id="347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611" y="731889"/>
            <a:ext cx="8382000" cy="58991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79537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建模步骤</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68</a:t>
            </a:fld>
            <a:endParaRPr lang="zh-CN" altLang="en-US"/>
          </a:p>
        </p:txBody>
      </p:sp>
    </p:spTree>
    <p:custDataLst>
      <p:tags r:id="rId1"/>
    </p:custDataLst>
    <p:extLst>
      <p:ext uri="{BB962C8B-B14F-4D97-AF65-F5344CB8AC3E}">
        <p14:creationId xmlns:p14="http://schemas.microsoft.com/office/powerpoint/2010/main" val="42591416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01B56EE-B1FB-4A39-80D6-112C8E33718E}" type="slidenum">
              <a:rPr lang="zh-CN" altLang="en-US"/>
              <a:pPr/>
              <a:t>69</a:t>
            </a:fld>
            <a:endParaRPr lang="en-US" altLang="zh-CN"/>
          </a:p>
        </p:txBody>
      </p:sp>
      <p:sp>
        <p:nvSpPr>
          <p:cNvPr id="352259" name="Rectangle 3"/>
          <p:cNvSpPr>
            <a:spLocks noGrp="1" noChangeArrowheads="1"/>
          </p:cNvSpPr>
          <p:nvPr>
            <p:ph type="body" idx="1"/>
          </p:nvPr>
        </p:nvSpPr>
        <p:spPr>
          <a:xfrm>
            <a:off x="552661" y="1112192"/>
            <a:ext cx="11143620" cy="4351338"/>
          </a:xfrm>
        </p:spPr>
        <p:txBody>
          <a:bodyPr/>
          <a:lstStyle/>
          <a:p>
            <a:pPr>
              <a:lnSpc>
                <a:spcPct val="140000"/>
              </a:lnSpc>
              <a:spcBef>
                <a:spcPts val="0"/>
              </a:spcBef>
            </a:pPr>
            <a:r>
              <a:rPr lang="zh-CN" altLang="en-US" b="1" dirty="0">
                <a:latin typeface="华文楷体" panose="02010600040101010101" pitchFamily="2" charset="-122"/>
                <a:ea typeface="华文楷体" panose="02010600040101010101" pitchFamily="2" charset="-122"/>
              </a:rPr>
              <a:t>状态图的建模分析步骤</a:t>
            </a:r>
            <a:endParaRPr lang="en-US" altLang="zh-CN" b="1" dirty="0" smtClean="0">
              <a:latin typeface="华文楷体" panose="02010600040101010101" pitchFamily="2" charset="-122"/>
              <a:ea typeface="华文楷体" panose="02010600040101010101" pitchFamily="2" charset="-122"/>
            </a:endParaRPr>
          </a:p>
          <a:p>
            <a:pPr>
              <a:lnSpc>
                <a:spcPct val="140000"/>
              </a:lnSpc>
              <a:spcBef>
                <a:spcPts val="0"/>
              </a:spcBef>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）首先要确定进行系统控制的对象，可以从前面分析的顺序图中寻找。</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）确定对象的起始状态和结束状态。</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）在对象的整个生命周期寻找有意义的控制状态。</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）寻找状态之间的转换。</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）补充引起转换的事件。</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建模工具画状态图。</a:t>
            </a:r>
          </a:p>
          <a:p>
            <a:pPr>
              <a:lnSpc>
                <a:spcPct val="14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）补充必要的文档。</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建模步骤</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902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EF6D789-3005-4110-8C81-D50E073B0110}" type="slidenum">
              <a:rPr lang="zh-CN" altLang="en-US"/>
              <a:pPr/>
              <a:t>7</a:t>
            </a:fld>
            <a:endParaRPr lang="en-US" altLang="zh-CN"/>
          </a:p>
        </p:txBody>
      </p:sp>
      <p:sp>
        <p:nvSpPr>
          <p:cNvPr id="284675" name="Rectangle 3"/>
          <p:cNvSpPr>
            <a:spLocks noGrp="1" noChangeArrowheads="1"/>
          </p:cNvSpPr>
          <p:nvPr>
            <p:ph type="body" idx="1"/>
          </p:nvPr>
        </p:nvSpPr>
        <p:spPr>
          <a:xfrm>
            <a:off x="411982" y="1106157"/>
            <a:ext cx="11224009" cy="4800600"/>
          </a:xfrm>
        </p:spPr>
        <p:txBody>
          <a:bodyPr/>
          <a:lstStyle/>
          <a:p>
            <a:pPr>
              <a:lnSpc>
                <a:spcPct val="150000"/>
              </a:lnSpc>
              <a:spcAft>
                <a:spcPts val="600"/>
              </a:spcAft>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UML</a:t>
            </a:r>
            <a:r>
              <a:rPr lang="zh-CN" altLang="en-US" b="1" dirty="0">
                <a:latin typeface="华文楷体" panose="02010600040101010101" pitchFamily="2" charset="-122"/>
                <a:ea typeface="华文楷体" panose="02010600040101010101" pitchFamily="2" charset="-122"/>
              </a:rPr>
              <a:t>中，除了状态机之外，还有一种为动态行为建模的手段，这就是交互图。</a:t>
            </a:r>
          </a:p>
          <a:p>
            <a:pPr>
              <a:lnSpc>
                <a:spcPct val="150000"/>
              </a:lnSpc>
              <a:spcAft>
                <a:spcPts val="600"/>
              </a:spcAft>
            </a:pPr>
            <a:r>
              <a:rPr lang="zh-CN" altLang="en-US" b="1" dirty="0">
                <a:solidFill>
                  <a:srgbClr val="FF3300"/>
                </a:solidFill>
                <a:latin typeface="华文楷体" panose="02010600040101010101" pitchFamily="2" charset="-122"/>
                <a:ea typeface="华文楷体" panose="02010600040101010101" pitchFamily="2" charset="-122"/>
              </a:rPr>
              <a:t>交互强调的是对象之间的互相协作</a:t>
            </a:r>
            <a:r>
              <a:rPr lang="zh-CN" altLang="en-US" b="1" dirty="0">
                <a:latin typeface="华文楷体" panose="02010600040101010101" pitchFamily="2" charset="-122"/>
                <a:ea typeface="华文楷体" panose="02010600040101010101" pitchFamily="2" charset="-122"/>
              </a:rPr>
              <a:t>，</a:t>
            </a:r>
          </a:p>
          <a:p>
            <a:pPr lvl="1">
              <a:lnSpc>
                <a:spcPct val="150000"/>
              </a:lnSpc>
              <a:spcAft>
                <a:spcPts val="600"/>
              </a:spcAft>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通过软件对象的交互实现软件系统的设计功能。</a:t>
            </a:r>
          </a:p>
          <a:p>
            <a:pPr>
              <a:lnSpc>
                <a:spcPct val="150000"/>
              </a:lnSpc>
              <a:spcAft>
                <a:spcPts val="600"/>
              </a:spcAft>
            </a:pPr>
            <a:r>
              <a:rPr lang="zh-CN" altLang="en-US" b="1" dirty="0">
                <a:solidFill>
                  <a:srgbClr val="FF3300"/>
                </a:solidFill>
                <a:latin typeface="华文楷体" panose="02010600040101010101" pitchFamily="2" charset="-122"/>
                <a:ea typeface="华文楷体" panose="02010600040101010101" pitchFamily="2" charset="-122"/>
              </a:rPr>
              <a:t>状态机则强调的是</a:t>
            </a:r>
          </a:p>
          <a:p>
            <a:pPr lvl="1">
              <a:lnSpc>
                <a:spcPct val="150000"/>
              </a:lnSpc>
              <a:spcAft>
                <a:spcPts val="600"/>
              </a:spcAft>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对象本身对对象外部发生的事件的响应及伴随的状态的变化</a:t>
            </a:r>
            <a:r>
              <a:rPr lang="zh-CN" altLang="en-US" sz="2800" b="1" dirty="0">
                <a:latin typeface="华文楷体" panose="02010600040101010101" pitchFamily="2" charset="-122"/>
                <a:ea typeface="华文楷体" panose="02010600040101010101" pitchFamily="2" charset="-122"/>
              </a:rPr>
              <a:t>。</a:t>
            </a:r>
          </a:p>
        </p:txBody>
      </p:sp>
      <p:sp>
        <p:nvSpPr>
          <p:cNvPr id="6"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2822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F9FA0C2-8001-4A79-9890-3FC0F6C28FD8}" type="slidenum">
              <a:rPr lang="zh-CN" altLang="en-US"/>
              <a:pPr/>
              <a:t>70</a:t>
            </a:fld>
            <a:endParaRPr lang="en-US" altLang="zh-CN"/>
          </a:p>
        </p:txBody>
      </p:sp>
      <p:grpSp>
        <p:nvGrpSpPr>
          <p:cNvPr id="353286" name="Group 6"/>
          <p:cNvGrpSpPr>
            <a:grpSpLocks/>
          </p:cNvGrpSpPr>
          <p:nvPr/>
        </p:nvGrpSpPr>
        <p:grpSpPr bwMode="auto">
          <a:xfrm>
            <a:off x="552661" y="969813"/>
            <a:ext cx="11014581" cy="5260165"/>
            <a:chOff x="431" y="845"/>
            <a:chExt cx="4908" cy="2466"/>
          </a:xfrm>
        </p:grpSpPr>
        <p:pic>
          <p:nvPicPr>
            <p:cNvPr id="353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845"/>
              <a:ext cx="4908" cy="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 y="2590"/>
              <a:ext cx="82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文本框 9"/>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建模步骤</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4630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A7B156-7AC4-4D6C-9229-AAEE14727F3A}" type="slidenum">
              <a:rPr lang="zh-CN" altLang="en-US"/>
              <a:pPr/>
              <a:t>71</a:t>
            </a:fld>
            <a:endParaRPr lang="en-US" altLang="zh-CN"/>
          </a:p>
        </p:txBody>
      </p:sp>
      <p:sp>
        <p:nvSpPr>
          <p:cNvPr id="367619" name="Rectangle 3"/>
          <p:cNvSpPr>
            <a:spLocks noGrp="1" noChangeArrowheads="1"/>
          </p:cNvSpPr>
          <p:nvPr>
            <p:ph type="body" idx="1"/>
          </p:nvPr>
        </p:nvSpPr>
        <p:spPr>
          <a:xfrm>
            <a:off x="381837" y="1152385"/>
            <a:ext cx="11314443" cy="4351338"/>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本章需要掌握的知识点</a:t>
            </a:r>
            <a:endParaRPr lang="en-US" altLang="zh-CN" dirty="0" smtClean="0">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掌握状态机和状态图的作用。</a:t>
            </a:r>
            <a:endParaRPr lang="zh-CN" altLang="en-US" dirty="0">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）状态图的</a:t>
            </a:r>
            <a:r>
              <a:rPr lang="zh-CN" altLang="en-US" dirty="0">
                <a:latin typeface="华文楷体" panose="02010600040101010101" pitchFamily="2" charset="-122"/>
                <a:ea typeface="华文楷体" panose="02010600040101010101" pitchFamily="2" charset="-122"/>
              </a:rPr>
              <a:t>构成及其特点，</a:t>
            </a:r>
            <a:r>
              <a:rPr lang="zh-CN" altLang="en-US" dirty="0" smtClean="0">
                <a:latin typeface="华文楷体" panose="02010600040101010101" pitchFamily="2" charset="-122"/>
                <a:ea typeface="华文楷体" panose="02010600040101010101" pitchFamily="2" charset="-122"/>
              </a:rPr>
              <a:t>掌握状态图</a:t>
            </a:r>
            <a:r>
              <a:rPr lang="zh-CN" altLang="en-US" dirty="0">
                <a:latin typeface="华文楷体" panose="02010600040101010101" pitchFamily="2" charset="-122"/>
                <a:ea typeface="华文楷体" panose="02010600040101010101" pitchFamily="2" charset="-122"/>
              </a:rPr>
              <a:t>的画法和步骤。</a:t>
            </a:r>
          </a:p>
          <a:p>
            <a:pPr>
              <a:lnSpc>
                <a:spcPct val="15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）状态图的建模步骤</a:t>
            </a: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5763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0E8B606-BE58-4CF9-83B4-0A930EF31A1D}" type="slidenum">
              <a:rPr lang="zh-CN" altLang="en-US"/>
              <a:pPr/>
              <a:t>8</a:t>
            </a:fld>
            <a:endParaRPr lang="en-US" altLang="zh-CN"/>
          </a:p>
        </p:txBody>
      </p:sp>
      <p:sp>
        <p:nvSpPr>
          <p:cNvPr id="285699" name="Rectangle 3"/>
          <p:cNvSpPr>
            <a:spLocks noGrp="1" noChangeArrowheads="1"/>
          </p:cNvSpPr>
          <p:nvPr>
            <p:ph type="body" idx="1"/>
          </p:nvPr>
        </p:nvSpPr>
        <p:spPr>
          <a:xfrm>
            <a:off x="552661" y="1082046"/>
            <a:ext cx="11414926" cy="4351338"/>
          </a:xfrm>
        </p:spPr>
        <p:txBody>
          <a:bodyPr/>
          <a:lstStyle/>
          <a:p>
            <a:pPr>
              <a:lnSpc>
                <a:spcPct val="150000"/>
              </a:lnSpc>
              <a:spcAft>
                <a:spcPts val="0"/>
              </a:spcAft>
            </a:pPr>
            <a:r>
              <a:rPr lang="zh-CN" altLang="en-US" b="1" dirty="0">
                <a:latin typeface="华文楷体" panose="02010600040101010101" pitchFamily="2" charset="-122"/>
                <a:ea typeface="华文楷体" panose="02010600040101010101" pitchFamily="2" charset="-122"/>
              </a:rPr>
              <a:t>对状态机而言</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它所能描述的对象是广义的。</a:t>
            </a:r>
          </a:p>
          <a:p>
            <a:pPr>
              <a:lnSpc>
                <a:spcPct val="150000"/>
              </a:lnSpc>
              <a:spcAft>
                <a:spcPts val="0"/>
              </a:spcAft>
            </a:pPr>
            <a:r>
              <a:rPr lang="zh-CN" altLang="en-US" b="1" dirty="0">
                <a:latin typeface="华文楷体" panose="02010600040101010101" pitchFamily="2" charset="-122"/>
                <a:ea typeface="华文楷体" panose="02010600040101010101" pitchFamily="2" charset="-122"/>
              </a:rPr>
              <a:t>状态机描述的对象</a:t>
            </a:r>
          </a:p>
          <a:p>
            <a:pPr lvl="1">
              <a:lnSpc>
                <a:spcPct val="150000"/>
              </a:lnSpc>
              <a:spcAft>
                <a:spcPts val="0"/>
              </a:spcAft>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可以是类的实例</a:t>
            </a:r>
            <a:r>
              <a:rPr lang="en-US" altLang="zh-CN" sz="2800" b="1" dirty="0">
                <a:solidFill>
                  <a:srgbClr val="FF3300"/>
                </a:solidFill>
                <a:latin typeface="华文楷体" panose="02010600040101010101" pitchFamily="2" charset="-122"/>
                <a:ea typeface="华文楷体" panose="02010600040101010101" pitchFamily="2" charset="-122"/>
              </a:rPr>
              <a:t>, </a:t>
            </a:r>
          </a:p>
          <a:p>
            <a:pPr lvl="1">
              <a:lnSpc>
                <a:spcPct val="150000"/>
              </a:lnSpc>
              <a:spcAft>
                <a:spcPts val="0"/>
              </a:spcAft>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可以是用例的实例，</a:t>
            </a:r>
          </a:p>
          <a:p>
            <a:pPr lvl="1">
              <a:lnSpc>
                <a:spcPct val="150000"/>
              </a:lnSpc>
              <a:spcAft>
                <a:spcPts val="0"/>
              </a:spcAft>
              <a:buClr>
                <a:schemeClr val="hlink"/>
              </a:buClr>
              <a:buFont typeface="Wingdings" panose="05000000000000000000" pitchFamily="2" charset="2"/>
              <a:buChar char="v"/>
            </a:pPr>
            <a:r>
              <a:rPr lang="zh-CN" altLang="en-US" sz="2800" b="1" dirty="0">
                <a:solidFill>
                  <a:srgbClr val="FF3300"/>
                </a:solidFill>
                <a:latin typeface="华文楷体" panose="02010600040101010101" pitchFamily="2" charset="-122"/>
                <a:ea typeface="华文楷体" panose="02010600040101010101" pitchFamily="2" charset="-122"/>
              </a:rPr>
              <a:t>甚至可以是非软件对象。</a:t>
            </a:r>
          </a:p>
          <a:p>
            <a:pPr>
              <a:lnSpc>
                <a:spcPct val="150000"/>
              </a:lnSpc>
              <a:spcAft>
                <a:spcPts val="0"/>
              </a:spcAft>
            </a:pPr>
            <a:r>
              <a:rPr lang="zh-CN" altLang="en-US" b="1" dirty="0">
                <a:latin typeface="华文楷体" panose="02010600040101010101" pitchFamily="2" charset="-122"/>
                <a:ea typeface="华文楷体" panose="02010600040101010101" pitchFamily="2" charset="-122"/>
              </a:rPr>
              <a:t>对于任何一个对象，</a:t>
            </a:r>
          </a:p>
          <a:p>
            <a:pPr lvl="1">
              <a:lnSpc>
                <a:spcPct val="150000"/>
              </a:lnSpc>
              <a:spcAft>
                <a:spcPts val="0"/>
              </a:spcAft>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如果此对象的动态行为具有</a:t>
            </a:r>
            <a:r>
              <a:rPr lang="zh-CN" altLang="en-US" sz="2800" b="1" dirty="0">
                <a:solidFill>
                  <a:srgbClr val="FF3300"/>
                </a:solidFill>
                <a:latin typeface="华文楷体" panose="02010600040101010101" pitchFamily="2" charset="-122"/>
                <a:ea typeface="华文楷体" panose="02010600040101010101" pitchFamily="2" charset="-122"/>
              </a:rPr>
              <a:t>事件驱动</a:t>
            </a:r>
            <a:r>
              <a:rPr lang="zh-CN" altLang="en-US" sz="2800" b="1" dirty="0">
                <a:latin typeface="华文楷体" panose="02010600040101010101" pitchFamily="2" charset="-122"/>
                <a:ea typeface="华文楷体" panose="02010600040101010101" pitchFamily="2" charset="-122"/>
              </a:rPr>
              <a:t>的特性，就适合于用</a:t>
            </a:r>
            <a:r>
              <a:rPr lang="zh-CN" altLang="en-US" sz="2800" b="1" dirty="0">
                <a:solidFill>
                  <a:srgbClr val="FF3300"/>
                </a:solidFill>
                <a:latin typeface="华文楷体" panose="02010600040101010101" pitchFamily="2" charset="-122"/>
                <a:ea typeface="华文楷体" panose="02010600040101010101" pitchFamily="2" charset="-122"/>
              </a:rPr>
              <a:t>状态机</a:t>
            </a:r>
            <a:r>
              <a:rPr lang="zh-CN" altLang="en-US" sz="2800" b="1" dirty="0">
                <a:latin typeface="华文楷体" panose="02010600040101010101" pitchFamily="2" charset="-122"/>
                <a:ea typeface="华文楷体" panose="02010600040101010101" pitchFamily="2" charset="-122"/>
              </a:rPr>
              <a:t>来建模</a:t>
            </a:r>
            <a:r>
              <a:rPr lang="zh-CN" altLang="en-US" sz="2800" dirty="0">
                <a:ea typeface="SimSun" panose="02010600030101010101" pitchFamily="2" charset="-122"/>
              </a:rPr>
              <a:t> </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44404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6486DF-41D2-422A-AE32-F2E1D3829752}" type="slidenum">
              <a:rPr lang="zh-CN" altLang="en-US"/>
              <a:pPr/>
              <a:t>9</a:t>
            </a:fld>
            <a:endParaRPr lang="en-US" altLang="zh-CN"/>
          </a:p>
        </p:txBody>
      </p:sp>
      <p:sp>
        <p:nvSpPr>
          <p:cNvPr id="349187" name="Rectangle 3"/>
          <p:cNvSpPr>
            <a:spLocks noGrp="1" noChangeArrowheads="1"/>
          </p:cNvSpPr>
          <p:nvPr>
            <p:ph type="body" idx="1"/>
          </p:nvPr>
        </p:nvSpPr>
        <p:spPr>
          <a:xfrm>
            <a:off x="476040" y="1031805"/>
            <a:ext cx="11239919" cy="4351338"/>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状态机：在类层次反映状态与状态转化的图，它是一个类的对象的所有可能的生命历程的模型。主要用来捕捉外部事件引起的变化，它将一个对象与其外部世界隔离开来独立考察其行为。不宜用来描述系统的整体运作（如有此要求，可用序图）。状态机用来描述界面和控制类业务比较合适。</a:t>
            </a:r>
            <a:endParaRPr lang="en-US" altLang="zh-CN" b="1"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1. </a:t>
            </a:r>
            <a:r>
              <a:rPr lang="zh-CN" altLang="en-US" sz="3200" b="1" dirty="0">
                <a:solidFill>
                  <a:schemeClr val="accent1"/>
                </a:solidFill>
                <a:latin typeface="微软雅黑" panose="020B0503020204020204" pitchFamily="34" charset="-122"/>
                <a:ea typeface="微软雅黑" panose="020B0503020204020204" pitchFamily="34" charset="-122"/>
              </a:rPr>
              <a:t>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56858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539</TotalTime>
  <Words>3678</Words>
  <Application>Microsoft Office PowerPoint</Application>
  <PresentationFormat>宽屏</PresentationFormat>
  <Paragraphs>400</Paragraphs>
  <Slides>71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5" baseType="lpstr">
      <vt:lpstr>Calibri</vt:lpstr>
      <vt:lpstr>Calibri Light</vt:lpstr>
      <vt:lpstr>Gungsuh</vt:lpstr>
      <vt:lpstr>华文楷体</vt:lpstr>
      <vt:lpstr>SimSun</vt:lpstr>
      <vt:lpstr>SimSun</vt:lpstr>
      <vt:lpstr>微软雅黑</vt:lpstr>
      <vt:lpstr>Arial</vt:lpstr>
      <vt:lpstr>Impact</vt:lpstr>
      <vt:lpstr>Times New Roman</vt:lpstr>
      <vt:lpstr>Verdana</vt:lpstr>
      <vt:lpstr>Wingdings</vt:lpstr>
      <vt:lpstr>Office Theme</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对象状态的基本描述图符</vt:lpstr>
      <vt:lpstr>PowerPoint 演示文稿</vt:lpstr>
      <vt:lpstr>PowerPoint 演示文稿</vt:lpstr>
      <vt:lpstr>打电话的状态图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子状态的定义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实例1：图书馆中“图书”的状态图</vt:lpstr>
      <vt:lpstr>实例2：OS中“进程”的状态图</vt:lpstr>
      <vt:lpstr>实例3：电梯的状态图</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1173</cp:revision>
  <dcterms:created xsi:type="dcterms:W3CDTF">2016-03-18T06:16:00Z</dcterms:created>
  <dcterms:modified xsi:type="dcterms:W3CDTF">2023-10-03T14:16:46Z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