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65"/>
  </p:notesMasterIdLst>
  <p:handoutMasterIdLst>
    <p:handoutMasterId r:id="rId66"/>
  </p:handoutMasterIdLst>
  <p:sldIdLst>
    <p:sldId id="257" r:id="rId8"/>
    <p:sldId id="447" r:id="rId9"/>
    <p:sldId id="883" r:id="rId10"/>
    <p:sldId id="884" r:id="rId11"/>
    <p:sldId id="888" r:id="rId12"/>
    <p:sldId id="889" r:id="rId13"/>
    <p:sldId id="887" r:id="rId14"/>
    <p:sldId id="678" r:id="rId15"/>
    <p:sldId id="679" r:id="rId16"/>
    <p:sldId id="824" r:id="rId17"/>
    <p:sldId id="825" r:id="rId18"/>
    <p:sldId id="826" r:id="rId19"/>
    <p:sldId id="827" r:id="rId20"/>
    <p:sldId id="828" r:id="rId21"/>
    <p:sldId id="829" r:id="rId22"/>
    <p:sldId id="830" r:id="rId23"/>
    <p:sldId id="831" r:id="rId24"/>
    <p:sldId id="832" r:id="rId25"/>
    <p:sldId id="833" r:id="rId26"/>
    <p:sldId id="834" r:id="rId27"/>
    <p:sldId id="835" r:id="rId28"/>
    <p:sldId id="819" r:id="rId29"/>
    <p:sldId id="820" r:id="rId30"/>
    <p:sldId id="821" r:id="rId31"/>
    <p:sldId id="822" r:id="rId32"/>
    <p:sldId id="823" r:id="rId33"/>
    <p:sldId id="890" r:id="rId34"/>
    <p:sldId id="644" r:id="rId35"/>
    <p:sldId id="800" r:id="rId36"/>
    <p:sldId id="801" r:id="rId37"/>
    <p:sldId id="802" r:id="rId38"/>
    <p:sldId id="803" r:id="rId39"/>
    <p:sldId id="804" r:id="rId40"/>
    <p:sldId id="805" r:id="rId41"/>
    <p:sldId id="806" r:id="rId42"/>
    <p:sldId id="807" r:id="rId43"/>
    <p:sldId id="808" r:id="rId44"/>
    <p:sldId id="809" r:id="rId45"/>
    <p:sldId id="810" r:id="rId46"/>
    <p:sldId id="811" r:id="rId47"/>
    <p:sldId id="812" r:id="rId48"/>
    <p:sldId id="813" r:id="rId49"/>
    <p:sldId id="814" r:id="rId50"/>
    <p:sldId id="815" r:id="rId51"/>
    <p:sldId id="816" r:id="rId52"/>
    <p:sldId id="817" r:id="rId53"/>
    <p:sldId id="891" r:id="rId54"/>
    <p:sldId id="685" r:id="rId55"/>
    <p:sldId id="686" r:id="rId56"/>
    <p:sldId id="711" r:id="rId57"/>
    <p:sldId id="712" r:id="rId58"/>
    <p:sldId id="713" r:id="rId59"/>
    <p:sldId id="714" r:id="rId60"/>
    <p:sldId id="715" r:id="rId61"/>
    <p:sldId id="716" r:id="rId62"/>
    <p:sldId id="717" r:id="rId63"/>
    <p:sldId id="799" r:id="rId64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80F2819-A7A3-4477-9CF4-0BDF2D33A38C}">
          <p14:sldIdLst>
            <p14:sldId id="257"/>
          </p14:sldIdLst>
        </p14:section>
        <p14:section name="云容器实验" id="{AC8C0E63-371F-4521-A778-8BBAF077D718}">
          <p14:sldIdLst>
            <p14:sldId id="447"/>
            <p14:sldId id="883"/>
            <p14:sldId id="884"/>
            <p14:sldId id="888"/>
            <p14:sldId id="889"/>
            <p14:sldId id="887"/>
            <p14:sldId id="678"/>
            <p14:sldId id="679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19"/>
            <p14:sldId id="820"/>
            <p14:sldId id="821"/>
            <p14:sldId id="822"/>
            <p14:sldId id="823"/>
            <p14:sldId id="890"/>
            <p14:sldId id="644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91"/>
            <p14:sldId id="685"/>
            <p14:sldId id="686"/>
            <p14:sldId id="711"/>
            <p14:sldId id="712"/>
            <p14:sldId id="713"/>
            <p14:sldId id="714"/>
            <p14:sldId id="715"/>
            <p14:sldId id="716"/>
            <p14:sldId id="717"/>
            <p14:sldId id="7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tengyanzjhw" initials="w" lastIdx="9" clrIdx="0">
    <p:extLst>
      <p:ext uri="{19B8F6BF-5375-455C-9EA6-DF929625EA0E}">
        <p15:presenceInfo xmlns:p15="http://schemas.microsoft.com/office/powerpoint/2012/main" userId="S-1-5-21-147214757-305610072-1517763936-70314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970" autoAdjust="0"/>
    <p:restoredTop sz="77751" autoAdjust="0"/>
  </p:normalViewPr>
  <p:slideViewPr>
    <p:cSldViewPr snapToGrid="0" snapToObjects="1">
      <p:cViewPr varScale="1">
        <p:scale>
          <a:sx n="90" d="100"/>
          <a:sy n="90" d="100"/>
        </p:scale>
        <p:origin x="2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8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712AD-0386-4205-A01F-3D12C22AAE9D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ACD633-4BA2-4BE5-842D-A4E138378598}">
      <dgm:prSet phldrT="[文本]" custT="1"/>
      <dgm:spPr/>
      <dgm:t>
        <a:bodyPr/>
        <a:lstStyle/>
        <a:p>
          <a:endParaRPr lang="en-US" sz="12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A3E4AF9A-395A-42FF-B7D7-90562EC62681}" type="parTrans" cxnId="{4F7E655C-B63D-4F42-82E6-65751BEE7724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1B13BB11-BAFC-4AF3-B24A-4243238B8BB0}" type="sibTrans" cxnId="{4F7E655C-B63D-4F42-82E6-65751BEE7724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8A48B5A-6252-44C9-81AE-F0008B86EC72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rPr>
            <a:t>Docker</a:t>
          </a:r>
          <a:r>
            <a:rPr lang="zh-CN" altLang="en-US" sz="200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rPr>
            <a:t>安装</a:t>
          </a:r>
          <a:endParaRPr lang="en-US" sz="20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61C90EEA-A57F-4E32-A378-383C5F84EFC3}" type="parTrans" cxnId="{865B1FDC-0E23-4D81-AB72-F255A737A8A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0F557EA-54EC-488D-8FBE-3772C5CB5A65}" type="sibTrans" cxnId="{865B1FDC-0E23-4D81-AB72-F255A737A8A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77C4044-4155-4761-8E62-112A53A860F5}">
      <dgm:prSet phldrT="[文本]" custT="1"/>
      <dgm:spPr/>
      <dgm:t>
        <a:bodyPr/>
        <a:lstStyle/>
        <a:p>
          <a:endParaRPr lang="en-US" sz="12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328F0E18-0C74-41A1-8A49-7B82F7441EFD}" type="parTrans" cxnId="{396BF927-E197-4FEE-988C-EC340869B9C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F542CD4-D86E-4169-AC31-3D9D8C75D8D2}" type="sibTrans" cxnId="{396BF927-E197-4FEE-988C-EC340869B9C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4E58B69-A03C-4C99-8852-E058B5B8EA2C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rPr>
            <a:t>Docker</a:t>
          </a:r>
          <a:r>
            <a:rPr lang="zh-CN" altLang="en-US" sz="200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rPr>
            <a:t>构建基础镜像</a:t>
          </a:r>
          <a:endParaRPr lang="en-US" sz="20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DC320FBF-1610-4F32-9EB6-0EB5A566C72C}" type="parTrans" cxnId="{38E2CE04-E282-42C6-9DFB-6A6F747FADA4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4E26DD78-D559-4122-98DD-A8D74DD9CD67}" type="sibTrans" cxnId="{38E2CE04-E282-42C6-9DFB-6A6F747FADA4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29043AF-EEDF-429B-8D02-870ED0751FB1}">
      <dgm:prSet phldrT="[文本]" custT="1"/>
      <dgm:spPr/>
      <dgm:t>
        <a:bodyPr/>
        <a:lstStyle/>
        <a:p>
          <a:endParaRPr lang="en-US" sz="12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648C8409-1895-4C45-96C1-16C504568F7B}" type="parTrans" cxnId="{30FBEFCE-5233-498B-81C2-2E78D1CC21D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49EB9F0-57E8-4BCC-AB69-B9FEB3BFA3F5}" type="sibTrans" cxnId="{30FBEFCE-5233-498B-81C2-2E78D1CC21D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BADA48C-4FAC-483F-85E8-F596E0B1B81E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rPr>
            <a:t>Dockerfile</a:t>
          </a:r>
          <a:r>
            <a:rPr lang="zh-CN" altLang="en-US" sz="200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rPr>
            <a:t>创建应用镜像</a:t>
          </a:r>
          <a:endParaRPr lang="en-US" sz="20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2EF37701-7CDE-4FB4-AA99-FF4D90DFBA45}" type="parTrans" cxnId="{C6EEAE53-CDFC-4850-8496-D26142696973}">
      <dgm:prSet/>
      <dgm:spPr/>
      <dgm:t>
        <a:bodyPr/>
        <a:lstStyle/>
        <a:p>
          <a:endParaRPr lang="en-US"/>
        </a:p>
      </dgm:t>
    </dgm:pt>
    <dgm:pt modelId="{52B78435-AFF7-4C7E-990F-2EC387B5C4D7}" type="sibTrans" cxnId="{C6EEAE53-CDFC-4850-8496-D26142696973}">
      <dgm:prSet/>
      <dgm:spPr/>
      <dgm:t>
        <a:bodyPr/>
        <a:lstStyle/>
        <a:p>
          <a:endParaRPr lang="en-US"/>
        </a:p>
      </dgm:t>
    </dgm:pt>
    <dgm:pt modelId="{4E97D6E0-4B1F-43AA-B78F-F8778F113402}">
      <dgm:prSet phldrT="[文本]" custT="1"/>
      <dgm:spPr/>
      <dgm:t>
        <a:bodyPr/>
        <a:lstStyle/>
        <a:p>
          <a:endParaRPr lang="en-US" sz="12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026BE938-6796-46B7-9B1A-4852621C38E1}" type="sibTrans" cxnId="{AE4A20AA-6B34-4A70-AB59-47EA5939544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2EAB3E-066D-484E-A386-FC8F543796AC}" type="parTrans" cxnId="{AE4A20AA-6B34-4A70-AB59-47EA5939544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BF1D360-7456-44EB-8676-3454E7E105C7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rPr>
            <a:t>验证应用镜像</a:t>
          </a:r>
          <a:endParaRPr lang="en-US" sz="20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cs typeface="+mn-ea"/>
            <a:sym typeface="Huawei Sans" panose="020C0503030203020204" pitchFamily="34" charset="0"/>
          </a:endParaRPr>
        </a:p>
      </dgm:t>
    </dgm:pt>
    <dgm:pt modelId="{B6C0AF75-4BE0-4260-A819-FD6E94983F9C}" type="parTrans" cxnId="{B0DD595B-03CF-4B31-971A-5C1BE1CB75C2}">
      <dgm:prSet/>
      <dgm:spPr/>
      <dgm:t>
        <a:bodyPr/>
        <a:lstStyle/>
        <a:p>
          <a:endParaRPr lang="en-US"/>
        </a:p>
      </dgm:t>
    </dgm:pt>
    <dgm:pt modelId="{E99A0B34-8E63-4612-A76E-B3C5E2961E4A}" type="sibTrans" cxnId="{B0DD595B-03CF-4B31-971A-5C1BE1CB75C2}">
      <dgm:prSet/>
      <dgm:spPr/>
      <dgm:t>
        <a:bodyPr/>
        <a:lstStyle/>
        <a:p>
          <a:endParaRPr lang="en-US"/>
        </a:p>
      </dgm:t>
    </dgm:pt>
    <dgm:pt modelId="{3A13CB0D-B162-45FF-BE67-669C162AC675}" type="pres">
      <dgm:prSet presAssocID="{1AE712AD-0386-4205-A01F-3D12C22AAE9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ACDF1D-DB9C-47A7-B833-F67679BE275C}" type="pres">
      <dgm:prSet presAssocID="{62ACD633-4BA2-4BE5-842D-A4E138378598}" presName="composite" presStyleCnt="0"/>
      <dgm:spPr/>
    </dgm:pt>
    <dgm:pt modelId="{D5E798AD-5500-4368-BAFE-37717E119961}" type="pres">
      <dgm:prSet presAssocID="{62ACD633-4BA2-4BE5-842D-A4E13837859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906FA-6EE9-445E-BBE4-7AB8A05E7BC4}" type="pres">
      <dgm:prSet presAssocID="{62ACD633-4BA2-4BE5-842D-A4E13837859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943B-B7D1-4110-AA35-0F5D22BCB4A4}" type="pres">
      <dgm:prSet presAssocID="{1B13BB11-BAFC-4AF3-B24A-4243238B8BB0}" presName="sp" presStyleCnt="0"/>
      <dgm:spPr/>
    </dgm:pt>
    <dgm:pt modelId="{5A7E10AA-6A86-4D5C-A6ED-FE5A4DEF83EB}" type="pres">
      <dgm:prSet presAssocID="{877C4044-4155-4761-8E62-112A53A860F5}" presName="composite" presStyleCnt="0"/>
      <dgm:spPr/>
    </dgm:pt>
    <dgm:pt modelId="{A6C96799-83F7-4FC2-AF3F-B14ED934B469}" type="pres">
      <dgm:prSet presAssocID="{877C4044-4155-4761-8E62-112A53A860F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53F77-3426-4588-AAB2-E40253F8291A}" type="pres">
      <dgm:prSet presAssocID="{877C4044-4155-4761-8E62-112A53A860F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748AA-D7D4-4A9F-8A44-4D9A9F8FFAAC}" type="pres">
      <dgm:prSet presAssocID="{8F542CD4-D86E-4169-AC31-3D9D8C75D8D2}" presName="sp" presStyleCnt="0"/>
      <dgm:spPr/>
    </dgm:pt>
    <dgm:pt modelId="{2F63727C-B986-4A6A-919A-9229715EE83A}" type="pres">
      <dgm:prSet presAssocID="{4E97D6E0-4B1F-43AA-B78F-F8778F113402}" presName="composite" presStyleCnt="0"/>
      <dgm:spPr/>
    </dgm:pt>
    <dgm:pt modelId="{216175B9-637E-4409-B256-46459DCAEABA}" type="pres">
      <dgm:prSet presAssocID="{4E97D6E0-4B1F-43AA-B78F-F8778F11340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DBC55-0922-4B05-8F48-673B6013AAE9}" type="pres">
      <dgm:prSet presAssocID="{4E97D6E0-4B1F-43AA-B78F-F8778F1134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C7835D-D6B2-4E9D-B9DC-B20092AF9CA2}" type="pres">
      <dgm:prSet presAssocID="{026BE938-6796-46B7-9B1A-4852621C38E1}" presName="sp" presStyleCnt="0"/>
      <dgm:spPr/>
    </dgm:pt>
    <dgm:pt modelId="{F5FE18EE-EFC7-40A9-A1B3-2CF6C6C3C3B5}" type="pres">
      <dgm:prSet presAssocID="{329043AF-EEDF-429B-8D02-870ED0751FB1}" presName="composite" presStyleCnt="0"/>
      <dgm:spPr/>
    </dgm:pt>
    <dgm:pt modelId="{0F3F7D17-1C99-41EB-BC3C-A9A089A39DB7}" type="pres">
      <dgm:prSet presAssocID="{329043AF-EEDF-429B-8D02-870ED0751FB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70989-8513-4EC7-9611-C1F9BAE4B981}" type="pres">
      <dgm:prSet presAssocID="{329043AF-EEDF-429B-8D02-870ED0751FB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4DB837-A423-4278-9E79-1182B651F235}" type="presOf" srcId="{329043AF-EEDF-429B-8D02-870ED0751FB1}" destId="{0F3F7D17-1C99-41EB-BC3C-A9A089A39DB7}" srcOrd="0" destOrd="0" presId="urn:microsoft.com/office/officeart/2005/8/layout/chevron2"/>
    <dgm:cxn modelId="{30FBEFCE-5233-498B-81C2-2E78D1CC21DD}" srcId="{1AE712AD-0386-4205-A01F-3D12C22AAE9D}" destId="{329043AF-EEDF-429B-8D02-870ED0751FB1}" srcOrd="3" destOrd="0" parTransId="{648C8409-1895-4C45-96C1-16C504568F7B}" sibTransId="{649EB9F0-57E8-4BCC-AB69-B9FEB3BFA3F5}"/>
    <dgm:cxn modelId="{38E2CE04-E282-42C6-9DFB-6A6F747FADA4}" srcId="{877C4044-4155-4761-8E62-112A53A860F5}" destId="{F4E58B69-A03C-4C99-8852-E058B5B8EA2C}" srcOrd="0" destOrd="0" parTransId="{DC320FBF-1610-4F32-9EB6-0EB5A566C72C}" sibTransId="{4E26DD78-D559-4122-98DD-A8D74DD9CD67}"/>
    <dgm:cxn modelId="{C6EEAE53-CDFC-4850-8496-D26142696973}" srcId="{4E97D6E0-4B1F-43AA-B78F-F8778F113402}" destId="{ABADA48C-4FAC-483F-85E8-F596E0B1B81E}" srcOrd="0" destOrd="0" parTransId="{2EF37701-7CDE-4FB4-AA99-FF4D90DFBA45}" sibTransId="{52B78435-AFF7-4C7E-990F-2EC387B5C4D7}"/>
    <dgm:cxn modelId="{D2C96D44-B350-40AB-B1DD-6676D02D9A5B}" type="presOf" srcId="{9BF1D360-7456-44EB-8676-3454E7E105C7}" destId="{93F70989-8513-4EC7-9611-C1F9BAE4B981}" srcOrd="0" destOrd="0" presId="urn:microsoft.com/office/officeart/2005/8/layout/chevron2"/>
    <dgm:cxn modelId="{76515293-07E9-44B8-BF80-A2B38595428B}" type="presOf" srcId="{F8A48B5A-6252-44C9-81AE-F0008B86EC72}" destId="{970906FA-6EE9-445E-BBE4-7AB8A05E7BC4}" srcOrd="0" destOrd="0" presId="urn:microsoft.com/office/officeart/2005/8/layout/chevron2"/>
    <dgm:cxn modelId="{865B1FDC-0E23-4D81-AB72-F255A737A8A9}" srcId="{62ACD633-4BA2-4BE5-842D-A4E138378598}" destId="{F8A48B5A-6252-44C9-81AE-F0008B86EC72}" srcOrd="0" destOrd="0" parTransId="{61C90EEA-A57F-4E32-A378-383C5F84EFC3}" sibTransId="{E0F557EA-54EC-488D-8FBE-3772C5CB5A65}"/>
    <dgm:cxn modelId="{63EC0E3D-837A-4FE4-A3B0-E8FD8C6508A0}" type="presOf" srcId="{877C4044-4155-4761-8E62-112A53A860F5}" destId="{A6C96799-83F7-4FC2-AF3F-B14ED934B469}" srcOrd="0" destOrd="0" presId="urn:microsoft.com/office/officeart/2005/8/layout/chevron2"/>
    <dgm:cxn modelId="{B0F016FB-43AA-407F-B904-3586751A05B2}" type="presOf" srcId="{4E97D6E0-4B1F-43AA-B78F-F8778F113402}" destId="{216175B9-637E-4409-B256-46459DCAEABA}" srcOrd="0" destOrd="0" presId="urn:microsoft.com/office/officeart/2005/8/layout/chevron2"/>
    <dgm:cxn modelId="{4F7E655C-B63D-4F42-82E6-65751BEE7724}" srcId="{1AE712AD-0386-4205-A01F-3D12C22AAE9D}" destId="{62ACD633-4BA2-4BE5-842D-A4E138378598}" srcOrd="0" destOrd="0" parTransId="{A3E4AF9A-395A-42FF-B7D7-90562EC62681}" sibTransId="{1B13BB11-BAFC-4AF3-B24A-4243238B8BB0}"/>
    <dgm:cxn modelId="{BA594C93-A1D3-4F3C-A55C-4E758BD9E90F}" type="presOf" srcId="{F4E58B69-A03C-4C99-8852-E058B5B8EA2C}" destId="{9FB53F77-3426-4588-AAB2-E40253F8291A}" srcOrd="0" destOrd="0" presId="urn:microsoft.com/office/officeart/2005/8/layout/chevron2"/>
    <dgm:cxn modelId="{310D406B-185C-4629-AE1F-DF7763ECB3AB}" type="presOf" srcId="{ABADA48C-4FAC-483F-85E8-F596E0B1B81E}" destId="{9A9DBC55-0922-4B05-8F48-673B6013AAE9}" srcOrd="0" destOrd="0" presId="urn:microsoft.com/office/officeart/2005/8/layout/chevron2"/>
    <dgm:cxn modelId="{4AC17F65-1D02-4D31-B860-AFAC883BC121}" type="presOf" srcId="{62ACD633-4BA2-4BE5-842D-A4E138378598}" destId="{D5E798AD-5500-4368-BAFE-37717E119961}" srcOrd="0" destOrd="0" presId="urn:microsoft.com/office/officeart/2005/8/layout/chevron2"/>
    <dgm:cxn modelId="{4750A381-84B2-4EB1-8570-66F18395831B}" type="presOf" srcId="{1AE712AD-0386-4205-A01F-3D12C22AAE9D}" destId="{3A13CB0D-B162-45FF-BE67-669C162AC675}" srcOrd="0" destOrd="0" presId="urn:microsoft.com/office/officeart/2005/8/layout/chevron2"/>
    <dgm:cxn modelId="{396BF927-E197-4FEE-988C-EC340869B9C7}" srcId="{1AE712AD-0386-4205-A01F-3D12C22AAE9D}" destId="{877C4044-4155-4761-8E62-112A53A860F5}" srcOrd="1" destOrd="0" parTransId="{328F0E18-0C74-41A1-8A49-7B82F7441EFD}" sibTransId="{8F542CD4-D86E-4169-AC31-3D9D8C75D8D2}"/>
    <dgm:cxn modelId="{B0DD595B-03CF-4B31-971A-5C1BE1CB75C2}" srcId="{329043AF-EEDF-429B-8D02-870ED0751FB1}" destId="{9BF1D360-7456-44EB-8676-3454E7E105C7}" srcOrd="0" destOrd="0" parTransId="{B6C0AF75-4BE0-4260-A819-FD6E94983F9C}" sibTransId="{E99A0B34-8E63-4612-A76E-B3C5E2961E4A}"/>
    <dgm:cxn modelId="{AE4A20AA-6B34-4A70-AB59-47EA59395440}" srcId="{1AE712AD-0386-4205-A01F-3D12C22AAE9D}" destId="{4E97D6E0-4B1F-43AA-B78F-F8778F113402}" srcOrd="2" destOrd="0" parTransId="{CC2EAB3E-066D-484E-A386-FC8F543796AC}" sibTransId="{026BE938-6796-46B7-9B1A-4852621C38E1}"/>
    <dgm:cxn modelId="{4A389C12-3FB2-4D2E-AF07-D4C7C0E035D2}" type="presParOf" srcId="{3A13CB0D-B162-45FF-BE67-669C162AC675}" destId="{5FACDF1D-DB9C-47A7-B833-F67679BE275C}" srcOrd="0" destOrd="0" presId="urn:microsoft.com/office/officeart/2005/8/layout/chevron2"/>
    <dgm:cxn modelId="{C0DC5D7D-CDED-49F6-A9EE-01119C3A7760}" type="presParOf" srcId="{5FACDF1D-DB9C-47A7-B833-F67679BE275C}" destId="{D5E798AD-5500-4368-BAFE-37717E119961}" srcOrd="0" destOrd="0" presId="urn:microsoft.com/office/officeart/2005/8/layout/chevron2"/>
    <dgm:cxn modelId="{3702AE79-BC99-459C-9E8A-63A8F3E78238}" type="presParOf" srcId="{5FACDF1D-DB9C-47A7-B833-F67679BE275C}" destId="{970906FA-6EE9-445E-BBE4-7AB8A05E7BC4}" srcOrd="1" destOrd="0" presId="urn:microsoft.com/office/officeart/2005/8/layout/chevron2"/>
    <dgm:cxn modelId="{8D9CFBC2-27DF-4A97-A27C-7192A24259BD}" type="presParOf" srcId="{3A13CB0D-B162-45FF-BE67-669C162AC675}" destId="{3123943B-B7D1-4110-AA35-0F5D22BCB4A4}" srcOrd="1" destOrd="0" presId="urn:microsoft.com/office/officeart/2005/8/layout/chevron2"/>
    <dgm:cxn modelId="{B52DBD95-9F38-468B-A478-C4129565E99B}" type="presParOf" srcId="{3A13CB0D-B162-45FF-BE67-669C162AC675}" destId="{5A7E10AA-6A86-4D5C-A6ED-FE5A4DEF83EB}" srcOrd="2" destOrd="0" presId="urn:microsoft.com/office/officeart/2005/8/layout/chevron2"/>
    <dgm:cxn modelId="{7334BDEB-2FEF-470F-A803-9E03E501218B}" type="presParOf" srcId="{5A7E10AA-6A86-4D5C-A6ED-FE5A4DEF83EB}" destId="{A6C96799-83F7-4FC2-AF3F-B14ED934B469}" srcOrd="0" destOrd="0" presId="urn:microsoft.com/office/officeart/2005/8/layout/chevron2"/>
    <dgm:cxn modelId="{2BA03C95-024B-4B67-8B5C-56544431AA08}" type="presParOf" srcId="{5A7E10AA-6A86-4D5C-A6ED-FE5A4DEF83EB}" destId="{9FB53F77-3426-4588-AAB2-E40253F8291A}" srcOrd="1" destOrd="0" presId="urn:microsoft.com/office/officeart/2005/8/layout/chevron2"/>
    <dgm:cxn modelId="{E603BC2D-AA98-45A7-B9AF-70E4AEF2C5C0}" type="presParOf" srcId="{3A13CB0D-B162-45FF-BE67-669C162AC675}" destId="{167748AA-D7D4-4A9F-8A44-4D9A9F8FFAAC}" srcOrd="3" destOrd="0" presId="urn:microsoft.com/office/officeart/2005/8/layout/chevron2"/>
    <dgm:cxn modelId="{7F84BB7A-7FA4-43B8-B9FB-AE066F4E7C37}" type="presParOf" srcId="{3A13CB0D-B162-45FF-BE67-669C162AC675}" destId="{2F63727C-B986-4A6A-919A-9229715EE83A}" srcOrd="4" destOrd="0" presId="urn:microsoft.com/office/officeart/2005/8/layout/chevron2"/>
    <dgm:cxn modelId="{D6339778-3411-4841-BBEB-8B06D96067B9}" type="presParOf" srcId="{2F63727C-B986-4A6A-919A-9229715EE83A}" destId="{216175B9-637E-4409-B256-46459DCAEABA}" srcOrd="0" destOrd="0" presId="urn:microsoft.com/office/officeart/2005/8/layout/chevron2"/>
    <dgm:cxn modelId="{AE535E0C-3D6E-4F52-B19E-C085D8DC9973}" type="presParOf" srcId="{2F63727C-B986-4A6A-919A-9229715EE83A}" destId="{9A9DBC55-0922-4B05-8F48-673B6013AAE9}" srcOrd="1" destOrd="0" presId="urn:microsoft.com/office/officeart/2005/8/layout/chevron2"/>
    <dgm:cxn modelId="{0B7AC411-287D-44D7-A4FD-C5AF94D1E47D}" type="presParOf" srcId="{3A13CB0D-B162-45FF-BE67-669C162AC675}" destId="{54C7835D-D6B2-4E9D-B9DC-B20092AF9CA2}" srcOrd="5" destOrd="0" presId="urn:microsoft.com/office/officeart/2005/8/layout/chevron2"/>
    <dgm:cxn modelId="{E9648386-945F-41C0-8F15-EB84241BD2A7}" type="presParOf" srcId="{3A13CB0D-B162-45FF-BE67-669C162AC675}" destId="{F5FE18EE-EFC7-40A9-A1B3-2CF6C6C3C3B5}" srcOrd="6" destOrd="0" presId="urn:microsoft.com/office/officeart/2005/8/layout/chevron2"/>
    <dgm:cxn modelId="{81C96AB9-1344-4338-AEF7-3B157E225D62}" type="presParOf" srcId="{F5FE18EE-EFC7-40A9-A1B3-2CF6C6C3C3B5}" destId="{0F3F7D17-1C99-41EB-BC3C-A9A089A39DB7}" srcOrd="0" destOrd="0" presId="urn:microsoft.com/office/officeart/2005/8/layout/chevron2"/>
    <dgm:cxn modelId="{FFEF2359-1341-4D8B-9EF5-D03EA8CCAEE5}" type="presParOf" srcId="{F5FE18EE-EFC7-40A9-A1B3-2CF6C6C3C3B5}" destId="{93F70989-8513-4EC7-9611-C1F9BAE4B9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9/6/2024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huaweicloud.com/cce2.0/?utm_source=helpcenter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upport.huaweicloud.com/api-cce/cce_02_0001.html" TargetMode="External"/><Relationship Id="rId4" Type="http://schemas.openxmlformats.org/officeDocument/2006/relationships/hyperlink" Target="https://support.huaweicloud.com/usermanual-cce/cce_01_0023.html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3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容器镜像采用分层结构，可分为镜像层和容器层：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镜像层：只读，每一个镜像层都可以共享。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容器层：可读写，在容器启动时被加载到镜像层之上。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容器镜像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一个完整镜像中的所有镜像层联合在一起，即为一个统一的文件系统。用户在容器层中只能看到最上层的文件。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镜像的分层结构使得镜像的制作以增量的方式进行。这样，每次镜像的拉取、推送时的数据量都比完整镜像小很多；且宿主机或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上容器镜像占用的真实存储空间也比所有容器镜像总和小很多，减少空间占用。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/>
              <a:t>注，图片来自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官网。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4672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多个容器可以共享对同一容器镜像，而各个容器独立的可写容器层又使得每个容器有其独立的数据状态。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注，图片来自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076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Overlay2</a:t>
            </a:r>
            <a:r>
              <a:rPr lang="zh-CN" altLang="en-US" dirty="0" smtClean="0"/>
              <a:t>文件系统中的目录说明：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LowerDir</a:t>
            </a:r>
            <a:r>
              <a:rPr lang="zh-CN" altLang="en-US" dirty="0" smtClean="0"/>
              <a:t>：指向镜像层，用于存放镜像层；</a:t>
            </a:r>
            <a:endParaRPr lang="en-US" altLang="zh-CN" dirty="0"/>
          </a:p>
          <a:p>
            <a:pPr lvl="1"/>
            <a:r>
              <a:rPr lang="en-US" altLang="zh-CN" dirty="0" err="1" smtClean="0"/>
              <a:t>UpperDir</a:t>
            </a:r>
            <a:r>
              <a:rPr lang="zh-CN" altLang="en-US" dirty="0" smtClean="0"/>
              <a:t>：指向容器层，在容器中创建文件后，文件出现在此目录；</a:t>
            </a:r>
            <a:endParaRPr lang="en-US" altLang="zh-CN" dirty="0"/>
          </a:p>
          <a:p>
            <a:pPr lvl="1"/>
            <a:r>
              <a:rPr lang="en-US" altLang="zh-CN" dirty="0" err="1" smtClean="0"/>
              <a:t>MergedDir</a:t>
            </a:r>
            <a:r>
              <a:rPr lang="zh-CN" altLang="en-US" dirty="0" smtClean="0"/>
              <a:t>：容器挂载点 ，</a:t>
            </a:r>
            <a:r>
              <a:rPr lang="en-US" altLang="zh-CN" dirty="0" err="1" smtClean="0"/>
              <a:t>lowerdir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upperdir</a:t>
            </a:r>
            <a:r>
              <a:rPr lang="zh-CN" altLang="en-US" dirty="0" smtClean="0"/>
              <a:t>整合起来提供统一的视图给容器，作为根文件系统；</a:t>
            </a:r>
            <a:endParaRPr lang="en-US" altLang="zh-CN" dirty="0"/>
          </a:p>
          <a:p>
            <a:pPr lvl="1"/>
            <a:r>
              <a:rPr lang="en-US" altLang="zh-CN" dirty="0" err="1" smtClean="0"/>
              <a:t>WorkDir</a:t>
            </a:r>
            <a:r>
              <a:rPr lang="zh-CN" altLang="en-US" dirty="0" smtClean="0"/>
              <a:t>：用于实现</a:t>
            </a:r>
            <a:r>
              <a:rPr lang="en-US" altLang="zh-CN" dirty="0" err="1" smtClean="0"/>
              <a:t>copy_up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286459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镜像分层结构的实现，借助于</a:t>
            </a:r>
            <a:r>
              <a:rPr lang="en-US" altLang="zh-CN" dirty="0" err="1" smtClean="0"/>
              <a:t>UnionFS</a:t>
            </a:r>
            <a:r>
              <a:rPr lang="zh-CN" altLang="en-US" dirty="0" smtClean="0"/>
              <a:t>联合文件系统的能力。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Union File System</a:t>
            </a:r>
            <a:r>
              <a:rPr lang="zh-CN" altLang="en-US" dirty="0" smtClean="0"/>
              <a:t>联合文件系统，是实现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镜像的技术基础。它是一种轻量级的高性能分层文件系统，支持将文件系统中的修改进行提交和层层叠加。这个特性使得镜像可通过分层实现和继承。同时支持将不同目录挂载到同一个虚拟文件系统下。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Overlay2</a:t>
            </a:r>
            <a:r>
              <a:rPr lang="zh-CN" altLang="en-US" dirty="0" smtClean="0"/>
              <a:t>为例：</a:t>
            </a:r>
            <a:r>
              <a:rPr lang="en-US" altLang="zh-CN" dirty="0" smtClean="0"/>
              <a:t>Overlay2</a:t>
            </a:r>
            <a:r>
              <a:rPr lang="zh-CN" altLang="en-US" dirty="0" smtClean="0"/>
              <a:t>是一种堆叠文件系统，它依赖并建立在其它的文件系统之上（如</a:t>
            </a:r>
            <a:r>
              <a:rPr lang="en-US" altLang="zh-CN" dirty="0" smtClean="0"/>
              <a:t>ext4fs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xfs</a:t>
            </a:r>
            <a:r>
              <a:rPr lang="zh-CN" altLang="en-US" dirty="0" smtClean="0"/>
              <a:t>等），并不直接参与磁盘空间结构的划分，仅将原来底层文件系统中不同的目录进行“合并”，然后向用户呈现，这也就是联合挂载技术。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注：本课程中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支持的</a:t>
            </a:r>
            <a:r>
              <a:rPr lang="en-US" altLang="zh-CN" dirty="0" err="1" smtClean="0"/>
              <a:t>UnionFS</a:t>
            </a:r>
            <a:r>
              <a:rPr lang="zh-CN" altLang="en-US" dirty="0" smtClean="0"/>
              <a:t>放在容器存储章节中讲解。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38890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storage</a:t>
            </a:r>
            <a:r>
              <a:rPr lang="en-US" altLang="zh-CN" sz="1100" b="0" i="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driver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都支持镜像分层结构和写时复制（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CoW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）策略。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45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45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smtClean="0"/>
              <a:t>docker commit</a:t>
            </a:r>
            <a:r>
              <a:rPr lang="zh-CN" altLang="en-US" dirty="0" smtClean="0"/>
              <a:t>，实际上是在容器运行起来后，把最上层的“可读写层”，加上原先容器镜像的只读层，打包组成了一个新的镜像。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65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en-US" altLang="zh-CN" baseline="0" dirty="0" smtClean="0"/>
              <a:t> history</a:t>
            </a:r>
            <a:r>
              <a:rPr lang="zh-CN" altLang="en-US" baseline="0" dirty="0" smtClean="0"/>
              <a:t>指令会显示镜像的构建过程，并且按照镜像层的顺序由上至下排列。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3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12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本页中的容器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，也称为</a:t>
            </a:r>
            <a:r>
              <a:rPr lang="en-US" altLang="zh-CN" dirty="0" smtClean="0"/>
              <a:t>full</a:t>
            </a:r>
            <a:r>
              <a:rPr lang="en-US" altLang="zh-CN" baseline="0" dirty="0" smtClean="0"/>
              <a:t>-id</a:t>
            </a:r>
            <a:r>
              <a:rPr lang="zh-CN" altLang="en-US" baseline="0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docker</a:t>
            </a:r>
            <a:r>
              <a:rPr lang="en-US" altLang="zh-CN" baseline="0" dirty="0" smtClean="0"/>
              <a:t> run</a:t>
            </a:r>
            <a:r>
              <a:rPr lang="zh-CN" altLang="en-US" baseline="0" dirty="0" smtClean="0"/>
              <a:t>后常用选项：</a:t>
            </a:r>
            <a:endParaRPr lang="en-US" altLang="zh-CN" baseline="0" dirty="0" smtClean="0"/>
          </a:p>
          <a:p>
            <a:pPr lvl="1"/>
            <a:r>
              <a:rPr lang="en-US" altLang="zh-CN" baseline="0" dirty="0" smtClean="0"/>
              <a:t>-d</a:t>
            </a:r>
            <a:r>
              <a:rPr lang="zh-CN" altLang="en-US" baseline="0" dirty="0" smtClean="0"/>
              <a:t>：以后台方式启动容器。</a:t>
            </a:r>
            <a:endParaRPr lang="en-US" altLang="zh-CN" baseline="0" dirty="0" smtClean="0"/>
          </a:p>
          <a:p>
            <a:pPr lvl="1"/>
            <a:r>
              <a:rPr lang="en-US" altLang="zh-CN" baseline="0" dirty="0" smtClean="0"/>
              <a:t>-p</a:t>
            </a:r>
            <a:r>
              <a:rPr lang="zh-CN" altLang="en-US" baseline="0" dirty="0" smtClean="0"/>
              <a:t>：容器端口与宿主机端口进行映射。</a:t>
            </a:r>
            <a:endParaRPr lang="en-US" altLang="zh-CN" baseline="0" dirty="0" smtClean="0"/>
          </a:p>
          <a:p>
            <a:pPr lvl="1"/>
            <a:r>
              <a:rPr lang="en-US" altLang="zh-CN" baseline="0" dirty="0" smtClean="0"/>
              <a:t>-it</a:t>
            </a:r>
            <a:r>
              <a:rPr lang="zh-CN" altLang="en-US" baseline="0" dirty="0" smtClean="0"/>
              <a:t>：在容器启动后，通过命令行终端与容器交互。</a:t>
            </a:r>
            <a:endParaRPr lang="en-US" altLang="zh-CN" baseline="0" dirty="0" smtClean="0"/>
          </a:p>
          <a:p>
            <a:pPr lvl="1"/>
            <a:r>
              <a:rPr lang="en-US" altLang="zh-CN" baseline="0" dirty="0" smtClean="0"/>
              <a:t>-h</a:t>
            </a:r>
            <a:r>
              <a:rPr lang="zh-CN" altLang="en-US" baseline="0" dirty="0" smtClean="0"/>
              <a:t>：指定容器的</a:t>
            </a:r>
            <a:r>
              <a:rPr lang="en-US" altLang="zh-CN" baseline="0" dirty="0" smtClean="0"/>
              <a:t>hostname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59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云原生基金会的调查显示云原生已经成为业界主流的选择，项目使用和</a:t>
            </a:r>
            <a:r>
              <a:rPr lang="en-US" altLang="zh-CN" dirty="0" smtClean="0"/>
              <a:t>CNCNF</a:t>
            </a:r>
            <a:r>
              <a:rPr lang="zh-CN" altLang="en-US" dirty="0" smtClean="0"/>
              <a:t>大会的参会人数快速增长</a:t>
            </a:r>
            <a:endParaRPr lang="en-US" altLang="zh-CN" dirty="0" smtClean="0"/>
          </a:p>
          <a:p>
            <a:r>
              <a:rPr lang="zh-CN" altLang="en-US" dirty="0" smtClean="0"/>
              <a:t>云原生的快速发展得力于云原生的三大优势：更短的开发周期、更灵活的弹性策略、更好的可移植性</a:t>
            </a:r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  <p:extLst>
      <p:ext uri="{BB962C8B-B14F-4D97-AF65-F5344CB8AC3E}">
        <p14:creationId xmlns:p14="http://schemas.microsoft.com/office/powerpoint/2010/main" val="131900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一个容器在宿主机上的标识：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CONTAINER</a:t>
            </a:r>
            <a:r>
              <a:rPr lang="en-US" altLang="zh-CN" baseline="0" dirty="0" smtClean="0"/>
              <a:t> I</a:t>
            </a:r>
            <a:r>
              <a:rPr lang="en-US" altLang="zh-CN" dirty="0" smtClean="0"/>
              <a:t>D</a:t>
            </a:r>
            <a:r>
              <a:rPr lang="zh-CN" altLang="en-US" dirty="0" smtClean="0"/>
              <a:t>：容器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，是容器</a:t>
            </a:r>
            <a:r>
              <a:rPr lang="en-US" altLang="zh-CN" dirty="0" smtClean="0"/>
              <a:t>full-id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个字符，也称为</a:t>
            </a:r>
            <a:r>
              <a:rPr lang="en-US" altLang="zh-CN" dirty="0" smtClean="0"/>
              <a:t>short-id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NAMES</a:t>
            </a:r>
            <a:r>
              <a:rPr lang="zh-CN" altLang="en-US" dirty="0" smtClean="0"/>
              <a:t>：容器名字，由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自动分配，也可通过参数指定一个容器的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751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容器生命周期管理命令：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create</a:t>
            </a:r>
            <a:r>
              <a:rPr lang="zh-CN" altLang="en-US" dirty="0" smtClean="0"/>
              <a:t>：创建一个容器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start</a:t>
            </a:r>
            <a:r>
              <a:rPr lang="zh-CN" altLang="en-US" dirty="0" smtClean="0"/>
              <a:t>：启动一个容器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run</a:t>
            </a:r>
            <a:r>
              <a:rPr lang="zh-CN" altLang="en-US" dirty="0" smtClean="0"/>
              <a:t>：创建并运行一个容器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pause</a:t>
            </a:r>
            <a:r>
              <a:rPr lang="zh-CN" altLang="en-US" dirty="0" smtClean="0"/>
              <a:t>：暂停一个容器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</a:t>
            </a:r>
            <a:r>
              <a:rPr lang="en-US" altLang="zh-CN" dirty="0" err="1" smtClean="0"/>
              <a:t>unpause</a:t>
            </a:r>
            <a:r>
              <a:rPr lang="zh-CN" altLang="en-US" dirty="0" smtClean="0"/>
              <a:t>：恢复一个容器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restart</a:t>
            </a:r>
            <a:r>
              <a:rPr lang="zh-CN" altLang="en-US" dirty="0" smtClean="0"/>
              <a:t>：重启一个容器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stop</a:t>
            </a:r>
            <a:r>
              <a:rPr lang="zh-CN" altLang="en-US" dirty="0" smtClean="0"/>
              <a:t>：停止一个运行的容器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：删除一个处于终止状态的容器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 kill</a:t>
            </a:r>
            <a:r>
              <a:rPr lang="zh-CN" altLang="en-US" dirty="0" smtClean="0"/>
              <a:t>：杀死容器进程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739457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93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893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153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71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用户来说，最好的情况是不需要自己创建镜像。几乎所有常用的数据库、中间件、应用软件等都有现成的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官方镜像或其他人和组织创建的镜像，我们只需要稍作配置就可以直接使用</a:t>
            </a:r>
            <a:endParaRPr lang="en-US" altLang="zh-CN" dirty="0" smtClean="0"/>
          </a:p>
          <a:p>
            <a:r>
              <a:rPr lang="zh-CN" altLang="en-US" dirty="0" smtClean="0"/>
              <a:t>使用现成镜像的好处除了省去自己做镜像的工作量之外，更重要的是可以利用前人得经验。特别是使用那些官方镜像，因为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的工程师知道如何更好的再容器中运行软件。</a:t>
            </a:r>
            <a:endParaRPr lang="en-US" altLang="zh-CN" dirty="0" smtClean="0"/>
          </a:p>
          <a:p>
            <a:r>
              <a:rPr lang="zh-CN" altLang="en-US" dirty="0" smtClean="0"/>
              <a:t>但在某些情况下，我们不得不自己构建镜像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1】</a:t>
            </a:r>
            <a:r>
              <a:rPr lang="zh-CN" altLang="en-US" dirty="0" smtClean="0"/>
              <a:t>找不到现成的镜像，比如自己开发的应用程序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2】</a:t>
            </a:r>
            <a:r>
              <a:rPr lang="zh-CN" altLang="en-US" dirty="0" smtClean="0"/>
              <a:t>需要在镜像中加入特定的功能，比如官方镜像几乎都不提供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提供了两种构建镜像的方法：</a:t>
            </a:r>
            <a:r>
              <a:rPr lang="en-US" altLang="zh-CN" dirty="0" smtClean="0"/>
              <a:t>docker commit </a:t>
            </a:r>
            <a:r>
              <a:rPr lang="zh-CN" altLang="en-US" dirty="0" smtClean="0"/>
              <a:t>命令与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构建文件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227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Dockerfile</a:t>
            </a:r>
            <a:r>
              <a:rPr lang="zh-CN" altLang="en-US" dirty="0" smtClean="0"/>
              <a:t>的注释都是以“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开始的，每一行是一个指令。一般情况下，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部分组成：基础镜像信息、维护者信息、镜像操作指令和容器启动指令。</a:t>
            </a:r>
            <a:endParaRPr lang="en-US" altLang="zh-CN" dirty="0" smtClean="0"/>
          </a:p>
          <a:p>
            <a:r>
              <a:rPr lang="zh-CN" altLang="en-US" dirty="0" smtClean="0"/>
              <a:t>需要说明的是，如果使用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来构建镜像，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的第一条有效信息（注释除外）必须是基础镜像信息，维护者信息紧随其后。而镜像操作指令则在维护者信息之后，因为操作指令的不同，自然 就会构建出千差万别的镜像来。最后是镜像启动指令，它被用作设置镜像的默认启动命令。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413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新镜像不再是从 </a:t>
            </a:r>
            <a:r>
              <a:rPr lang="en-US" altLang="zh-CN" dirty="0" smtClean="0"/>
              <a:t>scratch </a:t>
            </a:r>
            <a:r>
              <a:rPr lang="zh-CN" altLang="en-US" dirty="0" smtClean="0"/>
              <a:t>开始，而是直接在 </a:t>
            </a:r>
            <a:r>
              <a:rPr lang="en-US" altLang="zh-CN" dirty="0" smtClean="0"/>
              <a:t>Debian base </a:t>
            </a:r>
            <a:r>
              <a:rPr lang="zh-CN" altLang="en-US" dirty="0" smtClean="0"/>
              <a:t>镜像上构建。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emacs </a:t>
            </a:r>
            <a:r>
              <a:rPr lang="zh-CN" altLang="en-US" dirty="0" smtClean="0"/>
              <a:t>编辑器。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apache2</a:t>
            </a:r>
            <a:r>
              <a:rPr lang="zh-CN" altLang="en-US" dirty="0" smtClean="0"/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容器启动时运行 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766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一个典型的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系统要能运行的话，它至少需要两个文件系统：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boot file system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bootfs</a:t>
            </a:r>
            <a:r>
              <a:rPr lang="zh-CN" altLang="en-US" dirty="0" smtClean="0"/>
              <a:t>）：包含 </a:t>
            </a:r>
            <a:r>
              <a:rPr lang="en-US" altLang="zh-CN" dirty="0" smtClean="0"/>
              <a:t>boot loader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。用户不会修改这个文件系统。实际上，在启动（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）过程完成后，整个内核都会被加载进内存，此时 </a:t>
            </a:r>
            <a:r>
              <a:rPr lang="en-US" altLang="zh-CN" dirty="0" err="1" smtClean="0"/>
              <a:t>bootfs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会被卸载掉从而释放出所占用的内存。同时也可以看出，对于同样内核版本的不同的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发行版的 </a:t>
            </a:r>
            <a:r>
              <a:rPr lang="en-US" altLang="zh-CN" dirty="0" err="1" smtClean="0"/>
              <a:t>bootfs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都是一致的。</a:t>
            </a:r>
          </a:p>
          <a:p>
            <a:pPr lvl="1"/>
            <a:r>
              <a:rPr lang="en-US" altLang="zh-CN" dirty="0" smtClean="0"/>
              <a:t>root file system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）：包含典型的目录结构，包括 </a:t>
            </a:r>
            <a:r>
              <a:rPr lang="en-US" altLang="zh-CN" dirty="0" smtClean="0"/>
              <a:t>/dev, /proc, /bin,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, /lib,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 and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等再加上要运行用户应用所需要的所有配置文件，二进制文件和库文件。这个文件系统在不同的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发行版中是不同的。而且用户可以对这个文件进行修改。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54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根据权威咨询机构</a:t>
            </a:r>
            <a:r>
              <a:rPr lang="en-US" altLang="zh-CN" dirty="0" smtClean="0"/>
              <a:t>Gartner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451research</a:t>
            </a:r>
            <a:r>
              <a:rPr lang="zh-CN" altLang="en-US" dirty="0" smtClean="0"/>
              <a:t>调查显示，全球超过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的企业已经开始使用容器技术</a:t>
            </a:r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  <p:extLst>
      <p:ext uri="{BB962C8B-B14F-4D97-AF65-F5344CB8AC3E}">
        <p14:creationId xmlns:p14="http://schemas.microsoft.com/office/powerpoint/2010/main" val="3593071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 smtClean="0"/>
              <a:t>构建指令用于构建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，其指定的操作不会在运行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的容器上执行；设置指令用于设置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的属性，其指定的操作将在运行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的容器中执行。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226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 smtClean="0"/>
              <a:t>FROM</a:t>
            </a:r>
            <a:r>
              <a:rPr lang="zh-CN" altLang="en-US" dirty="0" smtClean="0"/>
              <a:t>指令（指定基础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101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 smtClean="0"/>
              <a:t>MAINTAINER</a:t>
            </a:r>
            <a:r>
              <a:rPr lang="zh-CN" altLang="en-US" dirty="0" smtClean="0"/>
              <a:t>（用来指定镜像创建者信息）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70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 smtClean="0"/>
              <a:t>RUN</a:t>
            </a:r>
            <a:r>
              <a:rPr lang="zh-CN" altLang="en-US" dirty="0" smtClean="0"/>
              <a:t>（执行命令）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085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CMD</a:t>
            </a:r>
            <a:r>
              <a:rPr lang="zh-CN" altLang="en-US" dirty="0" smtClean="0"/>
              <a:t>主要用于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时启动指定的服务，当</a:t>
            </a:r>
            <a:r>
              <a:rPr lang="en-US" altLang="zh-CN" dirty="0" smtClean="0"/>
              <a:t>Docker run command</a:t>
            </a:r>
            <a:r>
              <a:rPr lang="zh-CN" altLang="en-US" dirty="0" smtClean="0"/>
              <a:t>的命令匹配到</a:t>
            </a:r>
            <a:r>
              <a:rPr lang="en-US" altLang="zh-CN" dirty="0" smtClean="0"/>
              <a:t>CMD command</a:t>
            </a:r>
            <a:r>
              <a:rPr lang="zh-CN" altLang="en-US" dirty="0" smtClean="0"/>
              <a:t>时，会替换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执行的命令。</a:t>
            </a:r>
          </a:p>
          <a:p>
            <a:r>
              <a:rPr lang="en-US" altLang="zh-CN" dirty="0" smtClean="0"/>
              <a:t>ENTRYPOINT</a:t>
            </a:r>
            <a:r>
              <a:rPr lang="zh-CN" altLang="en-US" dirty="0" smtClean="0"/>
              <a:t>指定的是一个可执行的脚本或者程序的路径，该指定的脚本或者程序将会以</a:t>
            </a:r>
            <a:r>
              <a:rPr lang="en-US" altLang="zh-CN" dirty="0" smtClean="0"/>
              <a:t>param1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param2</a:t>
            </a:r>
            <a:r>
              <a:rPr lang="zh-CN" altLang="en-US" dirty="0" smtClean="0"/>
              <a:t>作为参数执行。所以如果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指令使用上面的形式，那么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中必须要有配套的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239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该指令的使用分为两种情况，一种是独自使用，另一种和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指令配合使用。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当独自使用时，如果你还使用了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命令且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是一个完整的可执行的命令，那么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指令和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会互相覆盖只有最后一个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有效。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CMD</a:t>
            </a:r>
            <a:r>
              <a:rPr lang="zh-CN" altLang="en-US" dirty="0" smtClean="0"/>
              <a:t>指令将不会被执行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指令被执行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CMD echo "Hello, World!"</a:t>
            </a:r>
          </a:p>
          <a:p>
            <a:pPr lvl="1"/>
            <a:r>
              <a:rPr lang="en-US" altLang="zh-CN" dirty="0" smtClean="0"/>
              <a:t>ENTRYPOINT ls –l</a:t>
            </a:r>
          </a:p>
          <a:p>
            <a:r>
              <a:rPr lang="zh-CN" altLang="en-US" dirty="0" smtClean="0"/>
              <a:t>另一种用法和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指令配合使用来指定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的默认参数，这时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指令不是一个完整的可执行命令，仅仅是参数部分；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指令只能使用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方式指定执行命令，而不能指定参数。</a:t>
            </a:r>
          </a:p>
          <a:p>
            <a:pPr lvl="1"/>
            <a:r>
              <a:rPr lang="en-US" altLang="zh-CN" dirty="0" smtClean="0"/>
              <a:t>FROM </a:t>
            </a:r>
            <a:r>
              <a:rPr lang="en-US" altLang="zh-CN" dirty="0" err="1" smtClean="0"/>
              <a:t>ubuntu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CMD ["-l"]</a:t>
            </a:r>
          </a:p>
          <a:p>
            <a:pPr lvl="1"/>
            <a:r>
              <a:rPr lang="en-US" altLang="zh-CN" dirty="0" smtClean="0"/>
              <a:t>ENTRYPOINT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/bin/ls"]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253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指令的上述限制，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的作者一般在包含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规则时都只将其作为哪个端口提供哪个服务的提示。使用时，还要依赖于容器的操作人员进一步指定网络规则，需要配合 </a:t>
            </a:r>
            <a:r>
              <a:rPr lang="en-US" altLang="zh-CN" dirty="0" smtClean="0"/>
              <a:t>docker run -p PORT:EXPORT</a:t>
            </a:r>
            <a:r>
              <a:rPr lang="zh-CN" altLang="en-US" dirty="0" smtClean="0"/>
              <a:t>使用，这样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设置的端口号会被指定需要映射到宿主机器的端口，这时要确保宿主机器上的端口号没有被使用。如果直接指定 </a:t>
            </a:r>
            <a:r>
              <a:rPr lang="en-US" altLang="zh-CN" dirty="0" smtClean="0"/>
              <a:t>docker run-p EXPORT</a:t>
            </a:r>
            <a:r>
              <a:rPr lang="zh-CN" altLang="en-US" dirty="0" smtClean="0"/>
              <a:t>，这样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设置的端口号会被随机映射成宿主机器中的一个端口号。不过通过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命令文档化端口的方式十分有用。本质上说，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或者 </a:t>
            </a:r>
            <a:r>
              <a:rPr lang="en-US" altLang="zh-CN" dirty="0" smtClean="0"/>
              <a:t>--expose</a:t>
            </a:r>
            <a:r>
              <a:rPr lang="zh-CN" altLang="en-US" dirty="0" smtClean="0"/>
              <a:t>只是为其他命令提供所需信息的元数据（比如容器间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操作就依赖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元数据），或者只是告诉容器操作人员有哪些已知选择。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注意，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仅仅是暴露一个端口，一个标识，在没有定义任何端口映射时，外部是无法访问到容器提供的服务。而端口映射（</a:t>
            </a:r>
            <a:r>
              <a:rPr lang="en-US" altLang="zh-CN" dirty="0" smtClean="0"/>
              <a:t>-p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比较重要的一个功能，原因在于我们每次运行容器的时候容器的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地址不能指定，而是在桥接网卡的地址范围内随机生成的。宿主机器的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地址是固定的，我们可以将容器的端口的映射到宿主机器上的一个端口，免去每次访问容器中的某个服务时都要查看容器的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的地址。对于一个运行的容器，可以使用</a:t>
            </a:r>
            <a:r>
              <a:rPr lang="en-US" altLang="zh-CN" dirty="0" smtClean="0"/>
              <a:t>docker port</a:t>
            </a:r>
            <a:r>
              <a:rPr lang="zh-CN" altLang="en-US" dirty="0" smtClean="0"/>
              <a:t>加上容器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EXPOSE</a:t>
            </a:r>
            <a:r>
              <a:rPr lang="zh-CN" altLang="en-US" dirty="0" smtClean="0"/>
              <a:t>暴露的端口来查看该端口号在宿主机器上的映射端口。</a:t>
            </a:r>
            <a:endParaRPr lang="en-US" altLang="zh-CN" dirty="0" smtClean="0"/>
          </a:p>
          <a:p>
            <a:pPr lvl="1"/>
            <a:r>
              <a:rPr lang="sv-SE" altLang="zh-CN" dirty="0" smtClean="0"/>
              <a:t>$ docker port redis 6379</a:t>
            </a:r>
          </a:p>
          <a:p>
            <a:pPr lvl="1"/>
            <a:r>
              <a:rPr lang="sv-SE" altLang="zh-CN" dirty="0" smtClean="0"/>
              <a:t>0.0.0.0:6380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79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设置了后，后续的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命令都可以使用，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启动后，可以通过</a:t>
            </a:r>
            <a:r>
              <a:rPr lang="en-US" altLang="zh-CN" dirty="0" smtClean="0"/>
              <a:t>docker inspect</a:t>
            </a:r>
            <a:r>
              <a:rPr lang="zh-CN" altLang="en-US" dirty="0" smtClean="0"/>
              <a:t>查看这个环境变量，也可以通过在</a:t>
            </a:r>
            <a:r>
              <a:rPr lang="en-US" altLang="zh-CN" dirty="0" smtClean="0"/>
              <a:t>docker run –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key=value</a:t>
            </a:r>
            <a:r>
              <a:rPr lang="zh-CN" altLang="en-US" dirty="0" smtClean="0"/>
              <a:t>时设置或修改环境变量。假如你安装了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程序，需要设置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，那么可以在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中这样写：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ENV JAVA_HOME /path/to/java/</a:t>
            </a:r>
            <a:r>
              <a:rPr lang="en-US" altLang="zh-CN" dirty="0" err="1" smtClean="0"/>
              <a:t>dirent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526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 &lt;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：是相对被构建的源目录的相对路径，可以是文件或目录的路径，也可以是一个远程的文件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中的绝对路径。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24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 smtClean="0"/>
              <a:t>WORKDIR</a:t>
            </a:r>
            <a:r>
              <a:rPr lang="zh-CN" altLang="en-US" dirty="0" smtClean="0"/>
              <a:t>（切换目录）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24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77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dirty="0" smtClean="0"/>
              <a:t>ONBUILD</a:t>
            </a:r>
            <a:r>
              <a:rPr lang="zh-CN" altLang="en-US" dirty="0" smtClean="0"/>
              <a:t>（在子镜像中执行）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037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047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563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795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2876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359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237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395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baseline="0" dirty="0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可以通过</a:t>
            </a:r>
            <a:r>
              <a:rPr lang="zh-CN" alt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hlinkClick r:id="rId3"/>
              </a:rPr>
              <a:t>控制台</a:t>
            </a:r>
            <a:r>
              <a:rPr lang="zh-CN" altLang="en-US" sz="1100" b="0" i="0" kern="1200" baseline="0" dirty="0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、</a:t>
            </a:r>
            <a:r>
              <a:rPr lang="en-US" altLang="zh-CN" sz="1100" b="0" i="0" u="none" strike="noStrike" kern="1200" baseline="0" dirty="0" err="1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hlinkClick r:id="rId4"/>
              </a:rPr>
              <a:t>Kubectl</a:t>
            </a:r>
            <a:r>
              <a:rPr lang="zh-CN" alt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hlinkClick r:id="rId4"/>
              </a:rPr>
              <a:t>命令行</a:t>
            </a:r>
            <a:r>
              <a:rPr lang="zh-CN" altLang="en-US" sz="1100" b="0" i="0" kern="1200" baseline="0" dirty="0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、</a:t>
            </a:r>
            <a:r>
              <a:rPr lang="en-US" altLang="zh-CN" sz="1100" b="0" i="0" u="none" strike="noStrike" kern="1200" baseline="0" dirty="0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hlinkClick r:id="rId5"/>
              </a:rPr>
              <a:t>Kubernetes API</a:t>
            </a:r>
            <a:r>
              <a:rPr lang="zh-CN" altLang="en-US" sz="1100" b="0" i="0" kern="1200" baseline="0" dirty="0" smtClean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使用云容器引擎服务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939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lang="zh-CN" altLang="en-US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价值</a:t>
            </a:r>
            <a:r>
              <a:rPr lang="en-US" altLang="zh-CN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r>
              <a:rPr lang="zh-CN" altLang="en-US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：云容器引擎可根据用户的业务需求预设策略自动调整计算资源，使云服务器或容器数量自动随业务负载增长而增加，随业务负载降低而减少，保证业务平稳健康运行，节省成本。</a:t>
            </a:r>
          </a:p>
          <a:p>
            <a:r>
              <a:rPr lang="zh-CN" altLang="en-US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优势：</a:t>
            </a:r>
            <a:endParaRPr lang="en-US" altLang="zh-CN" sz="110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自由灵活支持多种策略配置，业务流量达到扩容指标，秒级触发容器扩容操作。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高可用自动检测伸缩组中实例运行状况，启用新实例替换不健康实例，保证业务健康可用。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10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低成本只按照实际用量收取云服务器费用。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22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B590742-ADB1-4685-8FAC-04191589E68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698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价值：</a:t>
            </a:r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云容器引擎利用容器环境无关的特性，将私有云和公有云容器服务实现网络互通和统一管理，应用和数据可在云上云下无缝移植，并可统一运维多个云端资源，从而实现资源的灵活使用以及业务容灾等目的。</a:t>
            </a:r>
            <a:endParaRPr lang="en-US" altLang="zh-CN" sz="1100" b="1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优势：</a:t>
            </a:r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云上容灾通过华为云容器引擎，可以将业务系统同时部署在多个云的容器服务上，统一流量分发，单云故障后能够自动将业务流量切换到其他云上，并能快速自动解决现网事故。</a:t>
            </a:r>
          </a:p>
          <a:p>
            <a:pPr lvl="1"/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流量自动分发通过云容器引擎的统一流量分发机制，实现应用访问流量的地域亲和，降低业务访问时延，并需要能够将线下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IDC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中的业务在云上扩展，可根据业务流量峰值情况，自动弹性扩容和缩容。</a:t>
            </a:r>
          </a:p>
          <a:p>
            <a:pPr lvl="1"/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与数据分离，能力共享通过华为云容器引擎，用户可以实现敏感业务数据与一般业务数据的分离，可以实现开发环境和生产环境分离，可以实现特殊计算能力与一般业务的分离，并能够实现弹性扩展和集群的统一管理，达到云上云下资源和能力的共享。</a:t>
            </a:r>
          </a:p>
          <a:p>
            <a:pPr lvl="1"/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降低成本业务高峰时，利用公有云资源池快速扩容，用户不再需要根据流量峰值始终保持和维护大量资源，节约成本。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0817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6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67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不同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发行版的主要差别是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</a:t>
            </a:r>
            <a:r>
              <a:rPr lang="en-US" altLang="zh-CN" baseline="0" dirty="0" smtClean="0"/>
              <a:t> kernel</a:t>
            </a:r>
            <a:r>
              <a:rPr lang="zh-CN" altLang="en-US" baseline="0" dirty="0" smtClean="0"/>
              <a:t>差别并不大。</a:t>
            </a:r>
            <a:endParaRPr lang="en-US" altLang="zh-CN" baseline="0" dirty="0" smtClean="0"/>
          </a:p>
          <a:p>
            <a:r>
              <a:rPr lang="zh-CN" altLang="en-US" dirty="0" smtClean="0"/>
              <a:t>一个典型的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系统要正常运行，至少需要两个文件系统：</a:t>
            </a:r>
          </a:p>
          <a:p>
            <a:pPr lvl="1"/>
            <a:r>
              <a:rPr lang="en-US" altLang="zh-CN" dirty="0" smtClean="0"/>
              <a:t>boot file system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bootfs</a:t>
            </a:r>
            <a:r>
              <a:rPr lang="zh-CN" altLang="en-US" dirty="0" smtClean="0"/>
              <a:t>）：包含</a:t>
            </a:r>
            <a:r>
              <a:rPr lang="en-US" altLang="zh-CN" dirty="0" smtClean="0"/>
              <a:t>boot loader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。用户不会修改这个文件系统。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系统刚启动时会加载</a:t>
            </a:r>
            <a:r>
              <a:rPr lang="en-US" altLang="zh-CN" dirty="0" err="1" smtClean="0"/>
              <a:t>bootfs</a:t>
            </a:r>
            <a:r>
              <a:rPr lang="zh-CN" altLang="en-US" dirty="0" smtClean="0"/>
              <a:t>文件系统；而在启动完成后，整个内核都会被加载进内存，此时</a:t>
            </a:r>
            <a:r>
              <a:rPr lang="en-US" altLang="zh-CN" dirty="0" err="1" smtClean="0"/>
              <a:t>bootfs</a:t>
            </a:r>
            <a:r>
              <a:rPr lang="zh-CN" altLang="en-US" dirty="0" smtClean="0"/>
              <a:t>会被卸载掉从而释放出所占用的内存。对于同样内核版本的不同的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发行版的</a:t>
            </a:r>
            <a:r>
              <a:rPr lang="en-US" altLang="zh-CN" dirty="0" err="1" smtClean="0"/>
              <a:t>bootfs</a:t>
            </a:r>
            <a:r>
              <a:rPr lang="zh-CN" altLang="en-US" dirty="0" smtClean="0"/>
              <a:t>都是一致的。</a:t>
            </a:r>
          </a:p>
          <a:p>
            <a:pPr lvl="1"/>
            <a:r>
              <a:rPr lang="en-US" altLang="zh-CN" dirty="0" smtClean="0"/>
              <a:t>root file system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）：包含典型的目录结构，包括</a:t>
            </a:r>
            <a:r>
              <a:rPr lang="en-US" altLang="zh-CN" dirty="0" smtClean="0"/>
              <a:t>/dev, /proc, /bin,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, /lib,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 and 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等，再加上要运行用户应用所需要的所有配置文件，二进制文件和库文件。这个文件系统在不同的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发行版中是不同的，且用户可以对这个文件进行修改。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12195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对一个应用来说，操作系统是它运行所需要的最完整的依赖。</a:t>
            </a:r>
            <a:endParaRPr lang="en-US" altLang="zh-CN" sz="1100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容器镜像直接打包了应用运行所需要的整个操作系统，从而保证了本地环境和云端环境的高度一致。对软件开发而言，</a:t>
            </a:r>
            <a:r>
              <a:rPr lang="zh-CN" altLang="en-US" sz="1100" dirty="0" smtClean="0"/>
              <a:t>容器镜像打通了“开发 </a:t>
            </a:r>
            <a:r>
              <a:rPr lang="en-US" altLang="zh-CN" sz="1100" dirty="0" smtClean="0"/>
              <a:t>- </a:t>
            </a:r>
            <a:r>
              <a:rPr lang="zh-CN" altLang="en-US" sz="1100" dirty="0" smtClean="0"/>
              <a:t>测试 </a:t>
            </a:r>
            <a:r>
              <a:rPr lang="en-US" altLang="zh-CN" sz="1100" dirty="0" smtClean="0"/>
              <a:t>- </a:t>
            </a:r>
            <a:r>
              <a:rPr lang="zh-CN" altLang="en-US" sz="1100" dirty="0" smtClean="0"/>
              <a:t>部署”的流程。</a:t>
            </a:r>
            <a:endParaRPr lang="en-US" altLang="zh-CN" sz="1100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容器镜像只是提供了一套镜像文件系统中的各种文件，而各种内核相关的模块或者特性支持，完全依赖于宿主机。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474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scratch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官方提供的一个空镜像。</a:t>
            </a:r>
            <a:endParaRPr lang="en-US" altLang="zh-CN" dirty="0" smtClean="0"/>
          </a:p>
          <a:p>
            <a:r>
              <a:rPr lang="zh-CN" altLang="en-US" dirty="0" smtClean="0"/>
              <a:t>上图为</a:t>
            </a:r>
            <a:r>
              <a:rPr lang="en-US" altLang="zh-CN" dirty="0" smtClean="0"/>
              <a:t>docker hub</a:t>
            </a:r>
            <a:r>
              <a:rPr lang="zh-CN" altLang="en-US" dirty="0" smtClean="0"/>
              <a:t>上排名前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base image</a:t>
            </a:r>
            <a:r>
              <a:rPr lang="zh-CN" altLang="en-US" dirty="0" smtClean="0"/>
              <a:t>镜像。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2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9"/>
            </a:lvl1pPr>
            <a:lvl2pPr marL="457154" indent="0" algn="ctr">
              <a:buNone/>
              <a:defRPr sz="1999"/>
            </a:lvl2pPr>
            <a:lvl3pPr marL="914309" indent="0" algn="ctr">
              <a:buNone/>
              <a:defRPr sz="1799"/>
            </a:lvl3pPr>
            <a:lvl4pPr marL="1371462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62BA0-0012-47B9-A09B-4E878267E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8306B5-BD76-437E-8C33-DB5C64F32D1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76901394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616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498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917985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43673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2" r:id="rId11"/>
    <p:sldLayoutId id="2147483875" r:id="rId12"/>
    <p:sldLayoutId id="2147483876" r:id="rId13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74" r:id="rId6"/>
    <p:sldLayoutId id="2147483877" r:id="rId7"/>
    <p:sldLayoutId id="2147483878" r:id="rId8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 smtClean="0">
                <a:cs typeface="+mn-ea"/>
                <a:sym typeface="Huawei Sans" panose="020C0503030203020204" pitchFamily="34" charset="0"/>
              </a:rPr>
              <a:t>实验配套理论</a:t>
            </a:r>
            <a:r>
              <a:rPr lang="en-US" altLang="zh-CN" b="0" dirty="0" smtClean="0">
                <a:cs typeface="+mn-ea"/>
                <a:sym typeface="Huawei Sans" panose="020C0503030203020204" pitchFamily="34" charset="0"/>
              </a:rPr>
              <a:t/>
            </a:r>
            <a:br>
              <a:rPr lang="en-US" altLang="zh-CN" b="0" dirty="0" smtClean="0">
                <a:cs typeface="+mn-ea"/>
                <a:sym typeface="Huawei Sans" panose="020C0503030203020204" pitchFamily="34" charset="0"/>
              </a:rPr>
            </a:b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云容器实验</a:t>
            </a:r>
            <a:endParaRPr lang="zh-CN" altLang="en-US" b="0" dirty="0"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Huawei Sans" panose="020C0503030203020204" pitchFamily="34" charset="0"/>
              </a:rPr>
              <a:t>Linux</a:t>
            </a:r>
            <a:r>
              <a:rPr lang="zh-CN" altLang="en-US" dirty="0" smtClean="0">
                <a:sym typeface="Huawei Sans" panose="020C0503030203020204" pitchFamily="34" charset="0"/>
              </a:rPr>
              <a:t>操作系统结构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>
                <a:sym typeface="Huawei Sans" panose="020C0503030203020204" pitchFamily="34" charset="0"/>
              </a:rPr>
              <a:t>Linux</a:t>
            </a:r>
            <a:r>
              <a:rPr lang="zh-CN" altLang="en-US" sz="2000" dirty="0" smtClean="0">
                <a:sym typeface="Huawei Sans" panose="020C0503030203020204" pitchFamily="34" charset="0"/>
              </a:rPr>
              <a:t>操作系统由内核空间和用户空间构成：</a:t>
            </a:r>
            <a:endParaRPr lang="en-US" altLang="zh-CN" sz="2000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smtClean="0">
                <a:sym typeface="Huawei Sans" panose="020C0503030203020204" pitchFamily="34" charset="0"/>
              </a:rPr>
              <a:t>kernel</a:t>
            </a:r>
            <a:r>
              <a:rPr lang="zh-CN" altLang="en-US" sz="1800" dirty="0">
                <a:sym typeface="Huawei Sans" panose="020C0503030203020204" pitchFamily="34" charset="0"/>
              </a:rPr>
              <a:t>：</a:t>
            </a:r>
            <a:r>
              <a:rPr lang="en-US" altLang="zh-CN" sz="1800" dirty="0">
                <a:sym typeface="Huawei Sans" panose="020C0503030203020204" pitchFamily="34" charset="0"/>
              </a:rPr>
              <a:t>Linux</a:t>
            </a:r>
            <a:r>
              <a:rPr lang="zh-CN" altLang="en-US" sz="1800" dirty="0">
                <a:sym typeface="Huawei Sans" panose="020C0503030203020204" pitchFamily="34" charset="0"/>
              </a:rPr>
              <a:t>系统内核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err="1">
                <a:sym typeface="Huawei Sans" panose="020C0503030203020204" pitchFamily="34" charset="0"/>
              </a:rPr>
              <a:t>rootfs</a:t>
            </a:r>
            <a:r>
              <a:rPr lang="zh-CN" altLang="en-US" sz="1800" dirty="0">
                <a:sym typeface="Huawei Sans" panose="020C0503030203020204" pitchFamily="34" charset="0"/>
              </a:rPr>
              <a:t>：</a:t>
            </a:r>
            <a:r>
              <a:rPr lang="en-US" altLang="zh-CN" sz="1800" dirty="0">
                <a:sym typeface="Huawei Sans" panose="020C0503030203020204" pitchFamily="34" charset="0"/>
              </a:rPr>
              <a:t>Linux</a:t>
            </a:r>
            <a:r>
              <a:rPr lang="zh-CN" altLang="en-US" sz="1800" dirty="0">
                <a:sym typeface="Huawei Sans" panose="020C0503030203020204" pitchFamily="34" charset="0"/>
              </a:rPr>
              <a:t>系统中的用户空间文件系统</a:t>
            </a:r>
            <a:r>
              <a:rPr lang="zh-CN" altLang="en-US" sz="1800" dirty="0" smtClean="0">
                <a:sym typeface="Huawei Sans" panose="020C0503030203020204" pitchFamily="34" charset="0"/>
              </a:rPr>
              <a:t>。</a:t>
            </a:r>
            <a:r>
              <a:rPr lang="en-US" altLang="zh-CN" sz="1800" dirty="0" err="1">
                <a:sym typeface="Huawei Sans" panose="020C0503030203020204" pitchFamily="34" charset="0"/>
              </a:rPr>
              <a:t>rootfs</a:t>
            </a:r>
            <a:r>
              <a:rPr lang="zh-CN" altLang="en-US" sz="1800" dirty="0">
                <a:sym typeface="Huawei Sans" panose="020C0503030203020204" pitchFamily="34" charset="0"/>
              </a:rPr>
              <a:t>是一个操作系统所包含的文件、配置和目录，但并不包括操作系统</a:t>
            </a:r>
            <a:r>
              <a:rPr lang="en-US" altLang="zh-CN" sz="1800" dirty="0">
                <a:sym typeface="Huawei Sans" panose="020C0503030203020204" pitchFamily="34" charset="0"/>
              </a:rPr>
              <a:t>kernel</a:t>
            </a:r>
            <a:r>
              <a:rPr lang="zh-CN" altLang="en-US" sz="1800" dirty="0">
                <a:sym typeface="Huawei Sans" panose="020C0503030203020204" pitchFamily="34" charset="0"/>
              </a:rPr>
              <a:t>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endParaRPr lang="en-US" altLang="zh-CN" sz="1800" dirty="0">
              <a:sym typeface="Huawei Sans" panose="020C0503030203020204" pitchFamily="34" charset="0"/>
            </a:endParaRPr>
          </a:p>
          <a:p>
            <a:endParaRPr lang="zh-CN" altLang="en-US" sz="2000" dirty="0">
              <a:sym typeface="Huawei Sans" panose="020C05030302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2668554"/>
            <a:ext cx="5115633" cy="370883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7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容器镜像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容器镜像是容器的模板，容器是镜像的运行实例，</a:t>
            </a:r>
            <a:r>
              <a:rPr lang="en-US" altLang="zh-CN" dirty="0" smtClean="0">
                <a:sym typeface="Huawei Sans" panose="020C0503030203020204" pitchFamily="34" charset="0"/>
              </a:rPr>
              <a:t>runtime</a:t>
            </a:r>
            <a:r>
              <a:rPr lang="zh-CN" altLang="en-US" dirty="0" smtClean="0">
                <a:sym typeface="Huawei Sans" panose="020C0503030203020204" pitchFamily="34" charset="0"/>
              </a:rPr>
              <a:t>根据容器镜像创建容器。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endParaRPr lang="en-US" altLang="zh-CN" dirty="0" smtClean="0">
              <a:sym typeface="Huawei Sans" panose="020C0503030203020204" pitchFamily="34" charset="0"/>
            </a:endParaRPr>
          </a:p>
          <a:p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容器镜像挂载在容器根目录下，是为容器中的应用提供隔离后执行环境的文件系统。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容器镜像打包了整个操作系统的文件和目录（</a:t>
            </a:r>
            <a:r>
              <a:rPr lang="en-US" altLang="zh-CN" dirty="0" err="1" smtClean="0">
                <a:sym typeface="Huawei Sans" panose="020C0503030203020204" pitchFamily="34" charset="0"/>
              </a:rPr>
              <a:t>rootfs</a:t>
            </a:r>
            <a:r>
              <a:rPr lang="zh-CN" altLang="en-US" dirty="0" smtClean="0">
                <a:sym typeface="Huawei Sans" panose="020C0503030203020204" pitchFamily="34" charset="0"/>
              </a:rPr>
              <a:t>），当然也包括应用本身。即，应用及其运行所需的所有依赖，都在被封装在容器镜像中。</a:t>
            </a:r>
            <a:r>
              <a:rPr lang="zh-CN" altLang="en-US" kern="1200" dirty="0">
                <a:sym typeface="Huawei Sans" panose="020C0503030203020204" pitchFamily="34" charset="0"/>
              </a:rPr>
              <a:t>保证了本地环境和云端环境的高度一致。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容器镜像采用分层结构：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所有容器共享宿主机</a:t>
            </a:r>
            <a:r>
              <a:rPr lang="en-US" altLang="zh-CN" dirty="0" smtClean="0">
                <a:sym typeface="Huawei Sans" panose="020C0503030203020204" pitchFamily="34" charset="0"/>
              </a:rPr>
              <a:t>Kernel</a:t>
            </a:r>
            <a:r>
              <a:rPr lang="zh-CN" altLang="en-US" dirty="0" smtClean="0">
                <a:sym typeface="Huawei Sans" panose="020C0503030203020204" pitchFamily="34" charset="0"/>
              </a:rPr>
              <a:t>，并且不能修改宿主机</a:t>
            </a:r>
            <a:r>
              <a:rPr lang="en-US" altLang="zh-CN" dirty="0" smtClean="0">
                <a:sym typeface="Huawei Sans" panose="020C0503030203020204" pitchFamily="34" charset="0"/>
              </a:rPr>
              <a:t>Kernel</a:t>
            </a:r>
            <a:r>
              <a:rPr lang="zh-CN" altLang="en-US" dirty="0" smtClean="0">
                <a:sym typeface="Huawei Sans" panose="020C0503030203020204" pitchFamily="34" charset="0"/>
              </a:rPr>
              <a:t>。即，容器运行过程中使用容器镜像里的文件，使用宿主机</a:t>
            </a:r>
            <a:r>
              <a:rPr lang="en-US" altLang="zh-CN" dirty="0" smtClean="0">
                <a:sym typeface="Huawei Sans" panose="020C0503030203020204" pitchFamily="34" charset="0"/>
              </a:rPr>
              <a:t>OS</a:t>
            </a:r>
            <a:r>
              <a:rPr lang="zh-CN" altLang="en-US" dirty="0" smtClean="0">
                <a:sym typeface="Huawei Sans" panose="020C0503030203020204" pitchFamily="34" charset="0"/>
              </a:rPr>
              <a:t>上的</a:t>
            </a:r>
            <a:r>
              <a:rPr lang="en-US" altLang="zh-CN" dirty="0" smtClean="0">
                <a:sym typeface="Huawei Sans" panose="020C0503030203020204" pitchFamily="34" charset="0"/>
              </a:rPr>
              <a:t>Kernel</a:t>
            </a:r>
            <a:r>
              <a:rPr lang="zh-CN" altLang="en-US" dirty="0" smtClean="0">
                <a:sym typeface="Huawei Sans" panose="020C0503030203020204" pitchFamily="34" charset="0"/>
              </a:rPr>
              <a:t>。</a:t>
            </a:r>
          </a:p>
          <a:p>
            <a:pPr lvl="1"/>
            <a:endParaRPr lang="en-US" altLang="zh-CN" dirty="0" smtClean="0">
              <a:sym typeface="Huawei Sans" panose="020C0503030203020204" pitchFamily="34" charset="0"/>
            </a:endParaRPr>
          </a:p>
          <a:p>
            <a:endParaRPr lang="en-US" altLang="zh-CN" dirty="0" smtClean="0">
              <a:sym typeface="Huawei Sans" panose="020C0503030203020204" pitchFamily="34" charset="0"/>
            </a:endParaRPr>
          </a:p>
          <a:p>
            <a:endParaRPr lang="en-US" altLang="zh-CN" dirty="0">
              <a:sym typeface="Huawei Sans" panose="020C0503030203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952836"/>
            <a:ext cx="3705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b</a:t>
            </a:r>
            <a:r>
              <a:rPr lang="en-US" altLang="zh-CN" dirty="0" smtClean="0">
                <a:sym typeface="Huawei Sans" panose="020C0503030203020204" pitchFamily="34" charset="0"/>
              </a:rPr>
              <a:t>ase</a:t>
            </a:r>
            <a:r>
              <a:rPr lang="zh-CN" altLang="en-US" dirty="0" smtClean="0">
                <a:sym typeface="Huawei Sans" panose="020C0503030203020204" pitchFamily="34" charset="0"/>
              </a:rPr>
              <a:t>镜像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b</a:t>
            </a:r>
            <a:r>
              <a:rPr lang="en-US" altLang="zh-CN" dirty="0" smtClean="0">
                <a:sym typeface="Huawei Sans" panose="020C0503030203020204" pitchFamily="34" charset="0"/>
              </a:rPr>
              <a:t>ase</a:t>
            </a:r>
            <a:r>
              <a:rPr lang="zh-CN" altLang="en-US" dirty="0">
                <a:sym typeface="Huawei Sans" panose="020C0503030203020204" pitchFamily="34" charset="0"/>
              </a:rPr>
              <a:t>镜</a:t>
            </a:r>
            <a:r>
              <a:rPr lang="zh-CN" altLang="en-US" dirty="0" smtClean="0">
                <a:sym typeface="Huawei Sans" panose="020C0503030203020204" pitchFamily="34" charset="0"/>
              </a:rPr>
              <a:t>像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从</a:t>
            </a:r>
            <a:r>
              <a:rPr lang="en-US" altLang="zh-CN" dirty="0" smtClean="0">
                <a:sym typeface="Huawei Sans" panose="020C0503030203020204" pitchFamily="34" charset="0"/>
              </a:rPr>
              <a:t>scratch</a:t>
            </a:r>
            <a:r>
              <a:rPr lang="zh-CN" altLang="en-US" dirty="0" smtClean="0">
                <a:sym typeface="Huawei Sans" panose="020C0503030203020204" pitchFamily="34" charset="0"/>
              </a:rPr>
              <a:t>构建，不依赖其他镜像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2"/>
            <a:r>
              <a:rPr lang="en-US" altLang="zh-CN" dirty="0">
                <a:sym typeface="Huawei Sans" panose="020C0503030203020204" pitchFamily="34" charset="0"/>
              </a:rPr>
              <a:t>s</a:t>
            </a:r>
            <a:r>
              <a:rPr lang="en-US" altLang="zh-CN" dirty="0" smtClean="0">
                <a:sym typeface="Huawei Sans" panose="020C0503030203020204" pitchFamily="34" charset="0"/>
              </a:rPr>
              <a:t>cratch</a:t>
            </a:r>
            <a:r>
              <a:rPr lang="zh-CN" altLang="en-US" dirty="0">
                <a:sym typeface="Huawei Sans" panose="020C0503030203020204" pitchFamily="34" charset="0"/>
              </a:rPr>
              <a:t>本</a:t>
            </a:r>
            <a:r>
              <a:rPr lang="zh-CN" altLang="en-US" dirty="0" smtClean="0">
                <a:sym typeface="Huawei Sans" panose="020C0503030203020204" pitchFamily="34" charset="0"/>
              </a:rPr>
              <a:t>身是个空镜像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sym typeface="Huawei Sans" panose="020C0503030203020204" pitchFamily="34" charset="0"/>
              </a:rPr>
              <a:t>其</a:t>
            </a:r>
            <a:r>
              <a:rPr lang="zh-CN" altLang="en-US" dirty="0" smtClean="0">
                <a:sym typeface="Huawei Sans" panose="020C0503030203020204" pitchFamily="34" charset="0"/>
              </a:rPr>
              <a:t>他镜像可在</a:t>
            </a:r>
            <a:r>
              <a:rPr lang="en-US" altLang="zh-CN" dirty="0" smtClean="0">
                <a:sym typeface="Huawei Sans" panose="020C0503030203020204" pitchFamily="34" charset="0"/>
              </a:rPr>
              <a:t>base</a:t>
            </a:r>
            <a:r>
              <a:rPr lang="zh-CN" altLang="en-US" dirty="0" smtClean="0">
                <a:sym typeface="Huawei Sans" panose="020C0503030203020204" pitchFamily="34" charset="0"/>
              </a:rPr>
              <a:t>镜像上进行扩展，创建新的镜像。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最常用的</a:t>
            </a:r>
            <a:r>
              <a:rPr lang="en-US" altLang="zh-CN" dirty="0" smtClean="0">
                <a:sym typeface="Huawei Sans" panose="020C0503030203020204" pitchFamily="34" charset="0"/>
              </a:rPr>
              <a:t>base</a:t>
            </a:r>
            <a:r>
              <a:rPr lang="zh-CN" altLang="en-US" dirty="0">
                <a:sym typeface="Huawei Sans" panose="020C0503030203020204" pitchFamily="34" charset="0"/>
              </a:rPr>
              <a:t>镜</a:t>
            </a:r>
            <a:r>
              <a:rPr lang="zh-CN" altLang="en-US" dirty="0" smtClean="0">
                <a:sym typeface="Huawei Sans" panose="020C0503030203020204" pitchFamily="34" charset="0"/>
              </a:rPr>
              <a:t>像是各</a:t>
            </a:r>
            <a:r>
              <a:rPr lang="en-US" altLang="zh-CN" dirty="0" smtClean="0">
                <a:sym typeface="Huawei Sans" panose="020C0503030203020204" pitchFamily="34" charset="0"/>
              </a:rPr>
              <a:t>Linux</a:t>
            </a:r>
            <a:r>
              <a:rPr lang="zh-CN" altLang="en-US" dirty="0" smtClean="0">
                <a:sym typeface="Huawei Sans" panose="020C0503030203020204" pitchFamily="34" charset="0"/>
              </a:rPr>
              <a:t>发行版的</a:t>
            </a:r>
            <a:r>
              <a:rPr lang="en-US" altLang="zh-CN" dirty="0" smtClean="0">
                <a:sym typeface="Huawei Sans" panose="020C0503030203020204" pitchFamily="34" charset="0"/>
              </a:rPr>
              <a:t>Docker</a:t>
            </a:r>
            <a:r>
              <a:rPr lang="zh-CN" altLang="en-US" dirty="0" smtClean="0">
                <a:sym typeface="Huawei Sans" panose="020C0503030203020204" pitchFamily="34" charset="0"/>
              </a:rPr>
              <a:t>镜像，如</a:t>
            </a:r>
            <a:r>
              <a:rPr lang="en-US" altLang="zh-CN" dirty="0" err="1" smtClean="0">
                <a:sym typeface="Huawei Sans" panose="020C0503030203020204" pitchFamily="34" charset="0"/>
              </a:rPr>
              <a:t>ubuntu</a:t>
            </a:r>
            <a:r>
              <a:rPr lang="zh-CN" altLang="en-US" dirty="0" smtClean="0">
                <a:sym typeface="Huawei Sans" panose="020C0503030203020204" pitchFamily="34" charset="0"/>
              </a:rPr>
              <a:t>、</a:t>
            </a:r>
            <a:r>
              <a:rPr lang="en-US" altLang="zh-CN" dirty="0" smtClean="0">
                <a:sym typeface="Huawei Sans" panose="020C0503030203020204" pitchFamily="34" charset="0"/>
              </a:rPr>
              <a:t>centos</a:t>
            </a:r>
            <a:r>
              <a:rPr lang="zh-CN" altLang="en-US" dirty="0" smtClean="0">
                <a:sym typeface="Huawei Sans" panose="020C0503030203020204" pitchFamily="34" charset="0"/>
              </a:rPr>
              <a:t>、</a:t>
            </a:r>
            <a:r>
              <a:rPr lang="en-US" altLang="zh-CN" dirty="0" err="1" smtClean="0">
                <a:sym typeface="Huawei Sans" panose="020C0503030203020204" pitchFamily="34" charset="0"/>
              </a:rPr>
              <a:t>debian</a:t>
            </a:r>
            <a:r>
              <a:rPr lang="zh-CN" altLang="en-US" dirty="0" smtClean="0">
                <a:sym typeface="Huawei Sans" panose="020C0503030203020204" pitchFamily="34" charset="0"/>
              </a:rPr>
              <a:t>等。</a:t>
            </a:r>
            <a:endParaRPr lang="en-US" altLang="zh-CN" dirty="0" smtClean="0">
              <a:sym typeface="Huawei Sans" panose="020C0503030203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585" y="4335933"/>
            <a:ext cx="5857444" cy="1274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32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容器镜像分层结构 </a:t>
            </a:r>
            <a:r>
              <a:rPr lang="en-US" altLang="zh-CN" dirty="0" smtClean="0">
                <a:sym typeface="Huawei Sans" panose="020C0503030203020204" pitchFamily="34" charset="0"/>
              </a:rPr>
              <a:t>(1)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sym typeface="Huawei Sans" panose="020C0503030203020204" pitchFamily="34" charset="0"/>
              </a:rPr>
              <a:t>Docker</a:t>
            </a:r>
            <a:r>
              <a:rPr lang="zh-CN" altLang="en-US" sz="1800" dirty="0" smtClean="0">
                <a:sym typeface="Huawei Sans" panose="020C0503030203020204" pitchFamily="34" charset="0"/>
              </a:rPr>
              <a:t>镜像中引入层</a:t>
            </a:r>
            <a:r>
              <a:rPr lang="en-US" altLang="zh-CN" sz="1800" dirty="0" smtClean="0">
                <a:sym typeface="Huawei Sans" panose="020C0503030203020204" pitchFamily="34" charset="0"/>
              </a:rPr>
              <a:t>layer</a:t>
            </a:r>
            <a:r>
              <a:rPr lang="zh-CN" altLang="en-US" sz="1800" dirty="0" smtClean="0">
                <a:sym typeface="Huawei Sans" panose="020C0503030203020204" pitchFamily="34" charset="0"/>
              </a:rPr>
              <a:t>的</a:t>
            </a:r>
            <a:r>
              <a:rPr lang="zh-CN" altLang="en-US" sz="1800" dirty="0">
                <a:sym typeface="Huawei Sans" panose="020C0503030203020204" pitchFamily="34" charset="0"/>
              </a:rPr>
              <a:t>概念。镜像制作过</a:t>
            </a:r>
            <a:r>
              <a:rPr lang="zh-CN" altLang="en-US" sz="1800" dirty="0" smtClean="0">
                <a:sym typeface="Huawei Sans" panose="020C0503030203020204" pitchFamily="34" charset="0"/>
              </a:rPr>
              <a:t>程中的</a:t>
            </a:r>
            <a:r>
              <a:rPr lang="zh-CN" altLang="en-US" sz="1800" dirty="0">
                <a:sym typeface="Huawei Sans" panose="020C0503030203020204" pitchFamily="34" charset="0"/>
              </a:rPr>
              <a:t>每一步操作，都会生成一</a:t>
            </a:r>
            <a:r>
              <a:rPr lang="zh-CN" altLang="en-US" sz="1800" dirty="0" smtClean="0">
                <a:sym typeface="Huawei Sans" panose="020C0503030203020204" pitchFamily="34" charset="0"/>
              </a:rPr>
              <a:t>个新的镜像层。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pPr lvl="1"/>
            <a:endParaRPr lang="zh-CN" altLang="en-US" sz="1600" dirty="0">
              <a:sym typeface="Huawei Sans" panose="020C0503030203020204" pitchFamily="34" charset="0"/>
            </a:endParaRPr>
          </a:p>
        </p:txBody>
      </p:sp>
      <p:pic>
        <p:nvPicPr>
          <p:cNvPr id="8194" name="Picture 2" descr="åºäºUbuntuæ åçå®¹å¨å±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25" y="1772816"/>
            <a:ext cx="64293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容器镜像分层结构 </a:t>
            </a:r>
            <a:r>
              <a:rPr lang="en-US" altLang="zh-CN" dirty="0" smtClean="0">
                <a:sym typeface="Huawei Sans" panose="020C0503030203020204" pitchFamily="34" charset="0"/>
              </a:rPr>
              <a:t>(2)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sym typeface="Huawei Sans" panose="020C0503030203020204" pitchFamily="34" charset="0"/>
              </a:rPr>
              <a:t>容</a:t>
            </a:r>
            <a:r>
              <a:rPr lang="zh-CN" altLang="en-US" sz="1800" dirty="0" smtClean="0">
                <a:sym typeface="Huawei Sans" panose="020C0503030203020204" pitchFamily="34" charset="0"/>
              </a:rPr>
              <a:t>器由若干只读镜像层和最上面的一个可写容器层构成。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z="1600" dirty="0">
                <a:sym typeface="Huawei Sans" panose="020C0503030203020204" pitchFamily="34" charset="0"/>
              </a:rPr>
              <a:t>分</a:t>
            </a:r>
            <a:r>
              <a:rPr lang="zh-CN" altLang="en-US" sz="1600" dirty="0" smtClean="0">
                <a:sym typeface="Huawei Sans" panose="020C0503030203020204" pitchFamily="34" charset="0"/>
              </a:rPr>
              <a:t>层结构使镜像共享、容器创建、分发非常高效。</a:t>
            </a:r>
            <a:endParaRPr lang="zh-CN" altLang="en-US" sz="1600" dirty="0">
              <a:sym typeface="Huawei Sans" panose="020C05030302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2080876"/>
            <a:ext cx="7324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容器分层结构 </a:t>
            </a:r>
            <a:r>
              <a:rPr lang="en-US" altLang="zh-CN" dirty="0" smtClean="0">
                <a:sym typeface="Huawei Sans" panose="020C0503030203020204" pitchFamily="34" charset="0"/>
              </a:rPr>
              <a:t>(3)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使用</a:t>
            </a:r>
            <a:r>
              <a:rPr lang="en-US" altLang="zh-CN" dirty="0" smtClean="0">
                <a:sym typeface="Huawei Sans" panose="020C0503030203020204" pitchFamily="34" charset="0"/>
              </a:rPr>
              <a:t>docker </a:t>
            </a:r>
            <a:r>
              <a:rPr lang="en-US" altLang="zh-CN" dirty="0">
                <a:sym typeface="Huawei Sans" panose="020C0503030203020204" pitchFamily="34" charset="0"/>
              </a:rPr>
              <a:t>image </a:t>
            </a:r>
            <a:r>
              <a:rPr lang="en-US" altLang="zh-CN" dirty="0" smtClean="0">
                <a:sym typeface="Huawei Sans" panose="020C0503030203020204" pitchFamily="34" charset="0"/>
              </a:rPr>
              <a:t>inspect </a:t>
            </a:r>
            <a:r>
              <a:rPr lang="en-US" altLang="zh-CN" dirty="0" err="1" smtClean="0">
                <a:sym typeface="Huawei Sans" panose="020C0503030203020204" pitchFamily="34" charset="0"/>
              </a:rPr>
              <a:t>ubuntu</a:t>
            </a:r>
            <a:r>
              <a:rPr lang="zh-CN" altLang="en-US" dirty="0">
                <a:sym typeface="Huawei Sans" panose="020C0503030203020204" pitchFamily="34" charset="0"/>
              </a:rPr>
              <a:t>命令</a:t>
            </a:r>
            <a:r>
              <a:rPr lang="zh-CN" altLang="en-US" dirty="0" smtClean="0">
                <a:sym typeface="Huawei Sans" panose="020C0503030203020204" pitchFamily="34" charset="0"/>
              </a:rPr>
              <a:t>查看</a:t>
            </a:r>
            <a:r>
              <a:rPr lang="en-US" altLang="zh-CN" dirty="0" err="1" smtClean="0">
                <a:sym typeface="Huawei Sans" panose="020C0503030203020204" pitchFamily="34" charset="0"/>
              </a:rPr>
              <a:t>ubuntu</a:t>
            </a:r>
            <a:r>
              <a:rPr lang="zh-CN" altLang="en-US" dirty="0" smtClean="0">
                <a:sym typeface="Huawei Sans" panose="020C0503030203020204" pitchFamily="34" charset="0"/>
              </a:rPr>
              <a:t>镜像分层结构，回显如下。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08820"/>
            <a:ext cx="10464800" cy="25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UnionFS</a:t>
            </a:r>
            <a:r>
              <a:rPr lang="zh-CN" altLang="en-US" smtClean="0">
                <a:sym typeface="Huawei Sans" panose="020C0503030203020204" pitchFamily="34" charset="0"/>
              </a:rPr>
              <a:t>联合文件系统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143182" cy="4879805"/>
          </a:xfrm>
        </p:spPr>
        <p:txBody>
          <a:bodyPr/>
          <a:lstStyle/>
          <a:p>
            <a:r>
              <a:rPr lang="en-US" altLang="zh-CN" sz="2000" kern="1200" dirty="0" err="1" smtClean="0">
                <a:sym typeface="Huawei Sans" panose="020C0503030203020204" pitchFamily="34" charset="0"/>
              </a:rPr>
              <a:t>UnionFS</a:t>
            </a:r>
            <a:r>
              <a:rPr lang="zh-CN" altLang="en-US" sz="2000" kern="1200" dirty="0">
                <a:sym typeface="Huawei Sans" panose="020C0503030203020204" pitchFamily="34" charset="0"/>
              </a:rPr>
              <a:t>主要的功能是将多个不同位置的目录联合挂载（</a:t>
            </a:r>
            <a:r>
              <a:rPr lang="en-US" altLang="zh-CN" sz="2000" kern="1200" dirty="0">
                <a:sym typeface="Huawei Sans" panose="020C0503030203020204" pitchFamily="34" charset="0"/>
              </a:rPr>
              <a:t>union mount</a:t>
            </a:r>
            <a:r>
              <a:rPr lang="zh-CN" altLang="en-US" sz="2000" kern="1200" dirty="0">
                <a:sym typeface="Huawei Sans" panose="020C0503030203020204" pitchFamily="34" charset="0"/>
              </a:rPr>
              <a:t>）到同一个目录下。</a:t>
            </a:r>
            <a:endParaRPr lang="en-US" altLang="zh-CN" sz="2000" kern="1200" dirty="0">
              <a:sym typeface="Huawei Sans" panose="020C0503030203020204" pitchFamily="34" charset="0"/>
            </a:endParaRPr>
          </a:p>
          <a:p>
            <a:pPr lvl="1"/>
            <a:r>
              <a:rPr lang="zh-CN" altLang="en-US" sz="1800" kern="1200" dirty="0">
                <a:sym typeface="Huawei Sans" panose="020C0503030203020204" pitchFamily="34" charset="0"/>
              </a:rPr>
              <a:t>每一个镜像层都是</a:t>
            </a:r>
            <a:r>
              <a:rPr lang="en-US" altLang="zh-CN" sz="1800" kern="1200" dirty="0">
                <a:sym typeface="Huawei Sans" panose="020C0503030203020204" pitchFamily="34" charset="0"/>
              </a:rPr>
              <a:t>Linux</a:t>
            </a:r>
            <a:r>
              <a:rPr lang="zh-CN" altLang="en-US" sz="1800" kern="1200" dirty="0">
                <a:sym typeface="Huawei Sans" panose="020C0503030203020204" pitchFamily="34" charset="0"/>
              </a:rPr>
              <a:t>操作系统文件与目录的一部分。在使用镜</a:t>
            </a:r>
            <a:r>
              <a:rPr lang="zh-CN" altLang="en-US" sz="1800" kern="1200" dirty="0" smtClean="0">
                <a:sym typeface="Huawei Sans" panose="020C0503030203020204" pitchFamily="34" charset="0"/>
              </a:rPr>
              <a:t>像</a:t>
            </a:r>
            <a:r>
              <a:rPr lang="zh-CN" altLang="en-US" sz="1800" kern="1200" dirty="0">
                <a:sym typeface="Huawei Sans" panose="020C0503030203020204" pitchFamily="34" charset="0"/>
              </a:rPr>
              <a:t>时</a:t>
            </a:r>
            <a:r>
              <a:rPr lang="zh-CN" altLang="en-US" sz="1800" kern="1200" dirty="0" smtClean="0">
                <a:sym typeface="Huawei Sans" panose="020C0503030203020204" pitchFamily="34" charset="0"/>
              </a:rPr>
              <a:t>，</a:t>
            </a:r>
            <a:r>
              <a:rPr lang="en-US" altLang="zh-CN" sz="1800" kern="1200" dirty="0">
                <a:sym typeface="Huawei Sans" panose="020C0503030203020204" pitchFamily="34" charset="0"/>
              </a:rPr>
              <a:t>docker</a:t>
            </a:r>
            <a:r>
              <a:rPr lang="zh-CN" altLang="en-US" sz="1800" kern="1200" dirty="0">
                <a:sym typeface="Huawei Sans" panose="020C0503030203020204" pitchFamily="34" charset="0"/>
              </a:rPr>
              <a:t>会将所有的镜像层联合挂载到一个统一的挂载点</a:t>
            </a:r>
            <a:r>
              <a:rPr lang="zh-CN" altLang="en-US" sz="1800" kern="1200" dirty="0" smtClean="0">
                <a:sym typeface="Huawei Sans" panose="020C0503030203020204" pitchFamily="34" charset="0"/>
              </a:rPr>
              <a:t>上，表现为一个完整的</a:t>
            </a:r>
            <a:r>
              <a:rPr lang="en-US" altLang="zh-CN" sz="1800" kern="1200" dirty="0" smtClean="0">
                <a:sym typeface="Huawei Sans" panose="020C0503030203020204" pitchFamily="34" charset="0"/>
              </a:rPr>
              <a:t>Linux</a:t>
            </a:r>
            <a:r>
              <a:rPr lang="zh-CN" altLang="en-US" sz="1800" kern="1200" dirty="0" smtClean="0">
                <a:sym typeface="Huawei Sans" panose="020C0503030203020204" pitchFamily="34" charset="0"/>
              </a:rPr>
              <a:t>操作系统供容器使用。</a:t>
            </a:r>
            <a:endParaRPr lang="en-US" altLang="zh-CN" sz="1800" kern="1200" dirty="0">
              <a:sym typeface="Huawei Sans" panose="020C05030302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4629" r="13888" b="6482"/>
          <a:stretch/>
        </p:blipFill>
        <p:spPr>
          <a:xfrm>
            <a:off x="6022184" y="1520788"/>
            <a:ext cx="5114376" cy="472096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699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容器</a:t>
            </a:r>
            <a:r>
              <a:rPr lang="en-US" altLang="zh-CN" dirty="0" smtClean="0">
                <a:sym typeface="Huawei Sans" panose="020C0503030203020204" pitchFamily="34" charset="0"/>
              </a:rPr>
              <a:t>copy-on-write</a:t>
            </a:r>
            <a:r>
              <a:rPr lang="zh-CN" altLang="en-US" dirty="0" smtClean="0">
                <a:sym typeface="Huawei Sans" panose="020C0503030203020204" pitchFamily="34" charset="0"/>
              </a:rPr>
              <a:t>特性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对容器的增删改查操作：</a:t>
            </a:r>
            <a:endParaRPr lang="en-US" altLang="zh-CN" dirty="0" smtClean="0">
              <a:sym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06885"/>
              </p:ext>
            </p:extLst>
          </p:nvPr>
        </p:nvGraphicFramePr>
        <p:xfrm>
          <a:off x="1199456" y="1903916"/>
          <a:ext cx="10081120" cy="2661412"/>
        </p:xfrm>
        <a:graphic>
          <a:graphicData uri="http://schemas.openxmlformats.org/drawingml/2006/table">
            <a:tbl>
              <a:tblPr firstRow="1" bandRow="1"/>
              <a:tblGrid>
                <a:gridCol w="1440160"/>
                <a:gridCol w="8640960"/>
              </a:tblGrid>
              <a:tr h="12712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操作</a:t>
                      </a:r>
                      <a:endParaRPr lang="zh-CN" altLang="en-US" b="1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具体执行</a:t>
                      </a:r>
                      <a:endParaRPr lang="zh-CN" altLang="en-US" b="1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创建文件</a:t>
                      </a:r>
                      <a:endParaRPr lang="zh-CN" altLang="en-US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新文件只能被添加在容器层中。</a:t>
                      </a:r>
                      <a:endParaRPr lang="zh-CN" altLang="en-US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删除文件</a:t>
                      </a:r>
                      <a:endParaRPr lang="zh-CN" altLang="en-US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依据容器分层结构由上往下依次查找。找到后，在容器层中记录该删除操作。</a:t>
                      </a:r>
                      <a:endParaRPr lang="en-US" altLang="zh-CN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  <a:p>
                      <a:pPr lvl="1"/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具体实现是，</a:t>
                      </a:r>
                      <a:r>
                        <a:rPr lang="en-US" altLang="zh-CN" sz="1800" kern="12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UnionFS</a:t>
                      </a:r>
                      <a:r>
                        <a:rPr lang="zh-CN" altLang="en-US" sz="1800" kern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会在容器层创建一个</a:t>
                      </a:r>
                      <a:r>
                        <a:rPr lang="en-US" altLang="zh-CN" sz="1800" kern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”whiteout”</a:t>
                      </a:r>
                      <a:r>
                        <a:rPr lang="zh-CN" altLang="en-US" sz="1800" kern="12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文件，将被删除的文件“遮挡”起来。</a:t>
                      </a:r>
                      <a:endParaRPr lang="zh-CN" altLang="en-US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修改文件</a:t>
                      </a:r>
                      <a:endParaRPr lang="zh-CN" altLang="en-US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依据容器分层结构由上往下依次查找。找到后，将镜像层中的数据复制到容器层进行修改，修改后的数据保存在容器层中。（</a:t>
                      </a:r>
                      <a:r>
                        <a:rPr lang="en-US" altLang="zh-CN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copy-on-write</a:t>
                      </a:r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）</a:t>
                      </a:r>
                      <a:endParaRPr lang="en-US" altLang="zh-CN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读取文件</a:t>
                      </a:r>
                      <a:endParaRPr lang="zh-CN" altLang="en-US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依据容器分层结构由上往下依次查找。</a:t>
                      </a:r>
                      <a:endParaRPr lang="en-US" altLang="zh-CN" dirty="0" smtClean="0"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d</a:t>
            </a:r>
            <a:r>
              <a:rPr lang="en-US" altLang="zh-CN" dirty="0" smtClean="0">
                <a:sym typeface="Huawei Sans" panose="020C0503030203020204" pitchFamily="34" charset="0"/>
              </a:rPr>
              <a:t>ocker commit</a:t>
            </a:r>
            <a:r>
              <a:rPr lang="zh-CN" altLang="en-US" dirty="0" smtClean="0">
                <a:sym typeface="Huawei Sans" panose="020C0503030203020204" pitchFamily="34" charset="0"/>
              </a:rPr>
              <a:t>构建镜像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ym typeface="Huawei Sans" panose="020C0503030203020204" pitchFamily="34" charset="0"/>
              </a:rPr>
              <a:t>d</a:t>
            </a:r>
            <a:r>
              <a:rPr lang="en-US" altLang="zh-CN" dirty="0" smtClean="0">
                <a:sym typeface="Huawei Sans" panose="020C0503030203020204" pitchFamily="34" charset="0"/>
              </a:rPr>
              <a:t>ocker commit</a:t>
            </a:r>
            <a:r>
              <a:rPr lang="zh-CN" altLang="en-US" dirty="0" smtClean="0">
                <a:sym typeface="Huawei Sans" panose="020C0503030203020204" pitchFamily="34" charset="0"/>
              </a:rPr>
              <a:t>命令：</a:t>
            </a:r>
            <a:r>
              <a:rPr lang="zh-CN" altLang="en-US" dirty="0">
                <a:sym typeface="Huawei Sans" panose="020C0503030203020204" pitchFamily="34" charset="0"/>
              </a:rPr>
              <a:t>可将一个运行中的容器保存为镜像</a:t>
            </a:r>
            <a:r>
              <a:rPr lang="zh-CN" altLang="en-US" dirty="0" smtClean="0">
                <a:sym typeface="Huawei Sans" panose="020C0503030203020204" pitchFamily="34" charset="0"/>
              </a:rPr>
              <a:t>。其运行过程可总结如下：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sym typeface="Huawei Sans" panose="020C0503030203020204" pitchFamily="34" charset="0"/>
              </a:rPr>
              <a:t>运</a:t>
            </a:r>
            <a:r>
              <a:rPr lang="zh-CN" altLang="en-US" dirty="0" smtClean="0">
                <a:sym typeface="Huawei Sans" panose="020C0503030203020204" pitchFamily="34" charset="0"/>
              </a:rPr>
              <a:t>行一个容器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修改容器内容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将容器保存为镜像</a:t>
            </a:r>
            <a:endParaRPr lang="en-US" altLang="zh-CN" dirty="0">
              <a:sym typeface="Huawei Sans" panose="020C0503030203020204" pitchFamily="34" charset="0"/>
            </a:endParaRPr>
          </a:p>
          <a:p>
            <a:pPr lvl="1"/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Huawei Sans" panose="020C0503030203020204" pitchFamily="34" charset="0"/>
              </a:rPr>
              <a:t>docker commit</a:t>
            </a:r>
            <a:r>
              <a:rPr lang="zh-CN" altLang="en-US" dirty="0" smtClean="0">
                <a:sym typeface="Huawei Sans" panose="020C0503030203020204" pitchFamily="34" charset="0"/>
              </a:rPr>
              <a:t>示例 </a:t>
            </a:r>
            <a:r>
              <a:rPr lang="en-US" altLang="zh-CN" dirty="0" smtClean="0">
                <a:sym typeface="Huawei Sans" panose="020C0503030203020204" pitchFamily="34" charset="0"/>
              </a:rPr>
              <a:t>(1)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sym typeface="Huawei Sans" panose="020C0503030203020204" pitchFamily="34" charset="0"/>
              </a:rPr>
              <a:t>运</a:t>
            </a:r>
            <a:r>
              <a:rPr lang="zh-CN" altLang="en-US" sz="1800" dirty="0" smtClean="0">
                <a:sym typeface="Huawei Sans" panose="020C0503030203020204" pitchFamily="34" charset="0"/>
              </a:rPr>
              <a:t>行一个</a:t>
            </a:r>
            <a:r>
              <a:rPr lang="en-US" altLang="zh-CN" sz="1800" dirty="0" smtClean="0">
                <a:sym typeface="Huawei Sans" panose="020C0503030203020204" pitchFamily="34" charset="0"/>
              </a:rPr>
              <a:t>centos</a:t>
            </a:r>
            <a:r>
              <a:rPr lang="zh-CN" altLang="en-US" sz="1800" dirty="0">
                <a:sym typeface="Huawei Sans" panose="020C0503030203020204" pitchFamily="34" charset="0"/>
              </a:rPr>
              <a:t>容</a:t>
            </a:r>
            <a:r>
              <a:rPr lang="zh-CN" altLang="en-US" sz="1800" dirty="0" smtClean="0">
                <a:sym typeface="Huawei Sans" panose="020C0503030203020204" pitchFamily="34" charset="0"/>
              </a:rPr>
              <a:t>器中运行</a:t>
            </a:r>
            <a:r>
              <a:rPr lang="en-US" altLang="zh-CN" sz="1800" dirty="0" smtClean="0">
                <a:sym typeface="Huawei Sans" panose="020C0503030203020204" pitchFamily="34" charset="0"/>
              </a:rPr>
              <a:t>/bin/bash</a:t>
            </a:r>
            <a:r>
              <a:rPr lang="zh-CN" altLang="en-US" sz="1800" dirty="0" smtClean="0">
                <a:sym typeface="Huawei Sans" panose="020C0503030203020204" pitchFamily="34" charset="0"/>
              </a:rPr>
              <a:t>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1800" dirty="0" smtClean="0">
                <a:sym typeface="Huawei Sans" panose="020C0503030203020204" pitchFamily="34" charset="0"/>
              </a:rPr>
              <a:t>使用</a:t>
            </a:r>
            <a:r>
              <a:rPr lang="en-US" altLang="zh-CN" sz="1800" dirty="0" smtClean="0">
                <a:sym typeface="Huawei Sans" panose="020C0503030203020204" pitchFamily="34" charset="0"/>
              </a:rPr>
              <a:t>docker commit</a:t>
            </a:r>
            <a:r>
              <a:rPr lang="zh-CN" altLang="en-US" sz="1800" dirty="0" smtClean="0">
                <a:sym typeface="Huawei Sans" panose="020C0503030203020204" pitchFamily="34" charset="0"/>
              </a:rPr>
              <a:t>命令将该容器保存为镜像“</a:t>
            </a:r>
            <a:r>
              <a:rPr lang="en-US" altLang="zh-CN" sz="1800" dirty="0" smtClean="0">
                <a:sym typeface="Huawei Sans" panose="020C0503030203020204" pitchFamily="34" charset="0"/>
              </a:rPr>
              <a:t>test1</a:t>
            </a:r>
            <a:r>
              <a:rPr lang="zh-CN" altLang="en-US" sz="1800" dirty="0" smtClean="0">
                <a:sym typeface="Huawei Sans" panose="020C0503030203020204" pitchFamily="34" charset="0"/>
              </a:rPr>
              <a:t>”。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endParaRPr lang="en-US" altLang="zh-CN" sz="1800" dirty="0">
              <a:sym typeface="Huawei Sans" panose="020C0503030203020204" pitchFamily="34" charset="0"/>
            </a:endParaRPr>
          </a:p>
          <a:p>
            <a:r>
              <a:rPr lang="zh-CN" altLang="en-US" sz="1800" dirty="0">
                <a:sym typeface="Huawei Sans" panose="020C0503030203020204" pitchFamily="34" charset="0"/>
              </a:rPr>
              <a:t>使</a:t>
            </a:r>
            <a:r>
              <a:rPr lang="zh-CN" altLang="en-US" sz="1800" dirty="0" smtClean="0">
                <a:sym typeface="Huawei Sans" panose="020C0503030203020204" pitchFamily="34" charset="0"/>
              </a:rPr>
              <a:t>用</a:t>
            </a:r>
            <a:r>
              <a:rPr lang="en-US" altLang="zh-CN" sz="1800" dirty="0" smtClean="0">
                <a:sym typeface="Huawei Sans" panose="020C0503030203020204" pitchFamily="34" charset="0"/>
              </a:rPr>
              <a:t>docker images</a:t>
            </a:r>
            <a:r>
              <a:rPr lang="zh-CN" altLang="en-US" sz="1800" dirty="0" smtClean="0">
                <a:sym typeface="Huawei Sans" panose="020C0503030203020204" pitchFamily="34" charset="0"/>
              </a:rPr>
              <a:t>查看新的镜像。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endParaRPr lang="en-US" altLang="zh-CN" sz="1800" dirty="0">
              <a:sym typeface="Huawei Sans" panose="020C0503030203020204" pitchFamily="34" charset="0"/>
            </a:endParaRPr>
          </a:p>
          <a:p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zh-CN" altLang="en-US" sz="1800" dirty="0" smtClean="0">
                <a:sym typeface="Huawei Sans" panose="020C0503030203020204" pitchFamily="34" charset="0"/>
              </a:rPr>
              <a:t>以</a:t>
            </a:r>
            <a:r>
              <a:rPr lang="en-US" altLang="zh-CN" sz="1800" dirty="0" smtClean="0">
                <a:sym typeface="Huawei Sans" panose="020C0503030203020204" pitchFamily="34" charset="0"/>
              </a:rPr>
              <a:t>test1</a:t>
            </a:r>
            <a:r>
              <a:rPr lang="zh-CN" altLang="en-US" sz="1800" dirty="0" smtClean="0">
                <a:sym typeface="Huawei Sans" panose="020C0503030203020204" pitchFamily="34" charset="0"/>
              </a:rPr>
              <a:t>镜像运行一个容器。</a:t>
            </a:r>
            <a:endParaRPr lang="en-US" altLang="zh-CN" sz="1800" dirty="0"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9215" y="2519765"/>
            <a:ext cx="10345415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/]# docker commit c0df165d496b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test1</a:t>
            </a:r>
            <a:endParaRPr lang="en-US" altLang="zh-CN" sz="16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sha256:ed67331067d33d0f901f9365cb28e51c9a86ed0fe32f0ae8003a9ae748b1df0d</a:t>
            </a:r>
          </a:p>
        </p:txBody>
      </p:sp>
      <p:sp>
        <p:nvSpPr>
          <p:cNvPr id="5" name="矩形 4"/>
          <p:cNvSpPr/>
          <p:nvPr/>
        </p:nvSpPr>
        <p:spPr>
          <a:xfrm>
            <a:off x="1055440" y="3510300"/>
            <a:ext cx="10345415" cy="1077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~]# docker images</a:t>
            </a:r>
          </a:p>
          <a:p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REPOSITORY      TAG            IMAGE ID       CREATED        SIZE</a:t>
            </a:r>
          </a:p>
          <a:p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test1           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latest         ed67331067d3  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4 minutes ago  202MB</a:t>
            </a:r>
          </a:p>
          <a:p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centos          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latest    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 9f38484d220    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4 months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ago   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202MB</a:t>
            </a:r>
          </a:p>
        </p:txBody>
      </p:sp>
      <p:sp>
        <p:nvSpPr>
          <p:cNvPr id="7" name="矩形 6"/>
          <p:cNvSpPr/>
          <p:nvPr/>
        </p:nvSpPr>
        <p:spPr>
          <a:xfrm>
            <a:off x="1079177" y="4896453"/>
            <a:ext cx="10309411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~]# 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run -d test1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9053281824cedd88869caead4d531f208838f49b0b68937ba300ea5832438510</a:t>
            </a:r>
          </a:p>
        </p:txBody>
      </p:sp>
      <p:sp>
        <p:nvSpPr>
          <p:cNvPr id="8" name="矩形 7"/>
          <p:cNvSpPr/>
          <p:nvPr/>
        </p:nvSpPr>
        <p:spPr>
          <a:xfrm>
            <a:off x="1071206" y="1541793"/>
            <a:ext cx="10345415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~]# docker run -d centos /bin/bash 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c0df165d496baf1e19c5582509bac1627ab427ecb77ffc0bd71d9cf4146a402b</a:t>
            </a:r>
          </a:p>
        </p:txBody>
      </p:sp>
    </p:spTree>
    <p:extLst>
      <p:ext uri="{BB962C8B-B14F-4D97-AF65-F5344CB8AC3E}">
        <p14:creationId xmlns:p14="http://schemas.microsoft.com/office/powerpoint/2010/main" val="4051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ym typeface="Huawei Sans" panose="020C0503030203020204" pitchFamily="34" charset="0"/>
              </a:rPr>
              <a:t>云</a:t>
            </a:r>
            <a:r>
              <a:rPr lang="zh-CN" altLang="en-US" b="1" dirty="0">
                <a:sym typeface="Huawei Sans" panose="020C0503030203020204" pitchFamily="34" charset="0"/>
              </a:rPr>
              <a:t>容器</a:t>
            </a:r>
            <a:r>
              <a:rPr lang="zh-CN" altLang="en-US" b="1" dirty="0" smtClean="0">
                <a:sym typeface="Huawei Sans" panose="020C0503030203020204" pitchFamily="34" charset="0"/>
              </a:rPr>
              <a:t>实验</a:t>
            </a:r>
            <a:endParaRPr lang="en-US" altLang="zh-CN" b="1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容器与云原生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实验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介绍</a:t>
            </a:r>
            <a:endParaRPr lang="en-US" altLang="zh-CN" dirty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Huawei Sans" panose="020C0503030203020204" pitchFamily="34" charset="0"/>
              </a:rPr>
              <a:t>docker </a:t>
            </a:r>
            <a:r>
              <a:rPr lang="en-US" altLang="zh-CN" dirty="0">
                <a:sym typeface="Huawei Sans" panose="020C0503030203020204" pitchFamily="34" charset="0"/>
              </a:rPr>
              <a:t>commit</a:t>
            </a:r>
            <a:r>
              <a:rPr lang="zh-CN" altLang="en-US" dirty="0">
                <a:sym typeface="Huawei Sans" panose="020C0503030203020204" pitchFamily="34" charset="0"/>
              </a:rPr>
              <a:t>示例 </a:t>
            </a:r>
            <a:r>
              <a:rPr lang="en-US" altLang="zh-CN" dirty="0" smtClean="0">
                <a:sym typeface="Huawei Sans" panose="020C0503030203020204" pitchFamily="34" charset="0"/>
              </a:rPr>
              <a:t>(2)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使用</a:t>
            </a:r>
            <a:r>
              <a:rPr lang="en-US" altLang="zh-CN" dirty="0">
                <a:sym typeface="Huawei Sans" panose="020C0503030203020204" pitchFamily="34" charset="0"/>
              </a:rPr>
              <a:t>d</a:t>
            </a:r>
            <a:r>
              <a:rPr lang="en-US" altLang="zh-CN" dirty="0" smtClean="0">
                <a:sym typeface="Huawei Sans" panose="020C0503030203020204" pitchFamily="34" charset="0"/>
              </a:rPr>
              <a:t>ocker history</a:t>
            </a:r>
            <a:r>
              <a:rPr lang="zh-CN" altLang="en-US" dirty="0" smtClean="0">
                <a:sym typeface="Huawei Sans" panose="020C0503030203020204" pitchFamily="34" charset="0"/>
              </a:rPr>
              <a:t>命令查看镜像构建历史。对比镜像</a:t>
            </a:r>
            <a:r>
              <a:rPr lang="en-US" altLang="zh-CN" dirty="0" smtClean="0">
                <a:sym typeface="Huawei Sans" panose="020C0503030203020204" pitchFamily="34" charset="0"/>
              </a:rPr>
              <a:t>test1</a:t>
            </a:r>
            <a:r>
              <a:rPr lang="zh-CN" altLang="en-US" dirty="0" smtClean="0">
                <a:sym typeface="Huawei Sans" panose="020C0503030203020204" pitchFamily="34" charset="0"/>
              </a:rPr>
              <a:t>与</a:t>
            </a:r>
            <a:r>
              <a:rPr lang="en-US" altLang="zh-CN" dirty="0" smtClean="0">
                <a:sym typeface="Huawei Sans" panose="020C0503030203020204" pitchFamily="34" charset="0"/>
              </a:rPr>
              <a:t>centos</a:t>
            </a:r>
            <a:r>
              <a:rPr lang="zh-CN" altLang="en-US" dirty="0" smtClean="0">
                <a:sym typeface="Huawei Sans" panose="020C0503030203020204" pitchFamily="34" charset="0"/>
              </a:rPr>
              <a:t>，</a:t>
            </a:r>
            <a:r>
              <a:rPr lang="en-US" altLang="zh-CN" dirty="0" smtClean="0">
                <a:sym typeface="Huawei Sans" panose="020C0503030203020204" pitchFamily="34" charset="0"/>
              </a:rPr>
              <a:t>test1</a:t>
            </a:r>
            <a:r>
              <a:rPr lang="zh-CN" altLang="en-US" dirty="0" smtClean="0">
                <a:sym typeface="Huawei Sans" panose="020C0503030203020204" pitchFamily="34" charset="0"/>
              </a:rPr>
              <a:t>比</a:t>
            </a:r>
            <a:r>
              <a:rPr lang="en-US" altLang="zh-CN" dirty="0" smtClean="0">
                <a:sym typeface="Huawei Sans" panose="020C0503030203020204" pitchFamily="34" charset="0"/>
              </a:rPr>
              <a:t>centos</a:t>
            </a:r>
            <a:r>
              <a:rPr lang="zh-CN" altLang="en-US" dirty="0">
                <a:sym typeface="Huawei Sans" panose="020C0503030203020204" pitchFamily="34" charset="0"/>
              </a:rPr>
              <a:t>多</a:t>
            </a:r>
            <a:r>
              <a:rPr lang="zh-CN" altLang="en-US" dirty="0" smtClean="0">
                <a:sym typeface="Huawei Sans" panose="020C0503030203020204" pitchFamily="34" charset="0"/>
              </a:rPr>
              <a:t>了一个镜像层。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2228088"/>
            <a:ext cx="10345415" cy="24622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~]# docker history test1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IMAGE               CREATED             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CREATED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BY                                      SIZE                COMMENT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ed67331067d3        4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minutes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ago  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/bin/bash                                    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0B               </a:t>
            </a:r>
            <a:endParaRPr lang="en-US" altLang="zh-CN" sz="14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9f38484d220f        4 months ago        /bin/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sh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-c #(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nop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)  CMD ["/bin/bash"]            0B                  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&lt;missing&gt;           4 months ago        /bin/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sh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-c #(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nop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)  LABEL org.label-schema.sc…   0B                  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&lt;missing&gt;           4 months ago        /bin/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sh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-c #(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nop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) ADD file:074f2c974463ab38c…   202MB               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~]# 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history centos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IMAGE               CREATED             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CREATED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BY                                      SIZE                COMMENT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9f38484d220f        4 months ago        /bin/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sh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-c #(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nop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)  CMD ["/bin/bash"]            0B                  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&lt;missing&gt;           4 months ago        /bin/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sh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-c #(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nop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)  LABEL org.label-schema.sc…   0B                  </a:t>
            </a: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&lt;missing&gt;           4 months ago        /bin/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sh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-c #(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nop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) ADD file:074f2c974463ab38c…   202MB </a:t>
            </a:r>
          </a:p>
        </p:txBody>
      </p:sp>
    </p:spTree>
    <p:extLst>
      <p:ext uri="{BB962C8B-B14F-4D97-AF65-F5344CB8AC3E}">
        <p14:creationId xmlns:p14="http://schemas.microsoft.com/office/powerpoint/2010/main" val="465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sym typeface="Huawei Sans" panose="020C0503030203020204" pitchFamily="34" charset="0"/>
              </a:rPr>
              <a:t>构建镜像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 smtClean="0">
                <a:sym typeface="Huawei Sans" panose="020C0503030203020204" pitchFamily="34" charset="0"/>
              </a:rPr>
              <a:t>DockerFile</a:t>
            </a:r>
            <a:r>
              <a:rPr lang="zh-CN" altLang="en-US" sz="2000" dirty="0">
                <a:sym typeface="Huawei Sans" panose="020C0503030203020204" pitchFamily="34" charset="0"/>
              </a:rPr>
              <a:t>：文件指令集</a:t>
            </a:r>
            <a:r>
              <a:rPr lang="zh-CN" altLang="en-US" sz="2000" dirty="0" smtClean="0">
                <a:sym typeface="Huawei Sans" panose="020C0503030203020204" pitchFamily="34" charset="0"/>
              </a:rPr>
              <a:t>，描述如</a:t>
            </a:r>
            <a:r>
              <a:rPr lang="zh-CN" altLang="en-US" sz="2000" dirty="0">
                <a:sym typeface="Huawei Sans" panose="020C0503030203020204" pitchFamily="34" charset="0"/>
              </a:rPr>
              <a:t>何自动创建</a:t>
            </a:r>
            <a:r>
              <a:rPr lang="en-US" altLang="zh-CN" sz="2000" dirty="0">
                <a:sym typeface="Huawei Sans" panose="020C0503030203020204" pitchFamily="34" charset="0"/>
              </a:rPr>
              <a:t>Docker</a:t>
            </a:r>
            <a:r>
              <a:rPr lang="zh-CN" altLang="en-US" sz="2000" dirty="0">
                <a:sym typeface="Huawei Sans" panose="020C0503030203020204" pitchFamily="34" charset="0"/>
              </a:rPr>
              <a:t>镜</a:t>
            </a:r>
            <a:r>
              <a:rPr lang="zh-CN" altLang="en-US" sz="2000" dirty="0" smtClean="0">
                <a:sym typeface="Huawei Sans" panose="020C0503030203020204" pitchFamily="34" charset="0"/>
              </a:rPr>
              <a:t>像。</a:t>
            </a:r>
            <a:endParaRPr lang="en-US" altLang="zh-CN" sz="2000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smtClean="0">
                <a:sym typeface="Huawei Sans" panose="020C0503030203020204" pitchFamily="34" charset="0"/>
              </a:rPr>
              <a:t>Dockerfile</a:t>
            </a:r>
            <a:r>
              <a:rPr lang="zh-CN" altLang="en-US" sz="1800" dirty="0">
                <a:sym typeface="Huawei Sans" panose="020C0503030203020204" pitchFamily="34" charset="0"/>
              </a:rPr>
              <a:t>是包含若</a:t>
            </a:r>
            <a:r>
              <a:rPr lang="zh-CN" altLang="en-US" sz="1800" dirty="0" smtClean="0">
                <a:sym typeface="Huawei Sans" panose="020C0503030203020204" pitchFamily="34" charset="0"/>
              </a:rPr>
              <a:t>干</a:t>
            </a:r>
            <a:r>
              <a:rPr lang="zh-CN" altLang="en-US" sz="1800" dirty="0">
                <a:sym typeface="Huawei Sans" panose="020C0503030203020204" pitchFamily="34" charset="0"/>
              </a:rPr>
              <a:t>指令</a:t>
            </a:r>
            <a:r>
              <a:rPr lang="zh-CN" altLang="en-US" sz="1800" dirty="0" smtClean="0">
                <a:sym typeface="Huawei Sans" panose="020C0503030203020204" pitchFamily="34" charset="0"/>
              </a:rPr>
              <a:t>的</a:t>
            </a:r>
            <a:r>
              <a:rPr lang="zh-CN" altLang="en-US" sz="1800" dirty="0">
                <a:sym typeface="Huawei Sans" panose="020C0503030203020204" pitchFamily="34" charset="0"/>
              </a:rPr>
              <a:t>文本文件，可以通过这</a:t>
            </a:r>
            <a:r>
              <a:rPr lang="zh-CN" altLang="en-US" sz="1800" dirty="0" smtClean="0">
                <a:sym typeface="Huawei Sans" panose="020C0503030203020204" pitchFamily="34" charset="0"/>
              </a:rPr>
              <a:t>些指令创</a:t>
            </a:r>
            <a:r>
              <a:rPr lang="zh-CN" altLang="en-US" sz="1800" dirty="0">
                <a:sym typeface="Huawei Sans" panose="020C0503030203020204" pitchFamily="34" charset="0"/>
              </a:rPr>
              <a:t>建出</a:t>
            </a:r>
            <a:r>
              <a:rPr lang="en-US" altLang="zh-CN" sz="1800" dirty="0" err="1">
                <a:sym typeface="Huawei Sans" panose="020C0503030203020204" pitchFamily="34" charset="0"/>
              </a:rPr>
              <a:t>dokcer</a:t>
            </a:r>
            <a:r>
              <a:rPr lang="en-US" altLang="zh-CN" sz="1800" dirty="0">
                <a:sym typeface="Huawei Sans" panose="020C0503030203020204" pitchFamily="34" charset="0"/>
              </a:rPr>
              <a:t> image</a:t>
            </a:r>
            <a:r>
              <a:rPr lang="zh-CN" altLang="en-US" sz="1800" dirty="0" smtClean="0">
                <a:sym typeface="Huawei Sans" panose="020C0503030203020204" pitchFamily="34" charset="0"/>
              </a:rPr>
              <a:t>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smtClean="0">
                <a:sym typeface="Huawei Sans" panose="020C0503030203020204" pitchFamily="34" charset="0"/>
              </a:rPr>
              <a:t>Dockerfile</a:t>
            </a:r>
            <a:r>
              <a:rPr lang="zh-CN" altLang="en-US" sz="1800" dirty="0" smtClean="0">
                <a:sym typeface="Huawei Sans" panose="020C0503030203020204" pitchFamily="34" charset="0"/>
              </a:rPr>
              <a:t>文件中的指令执行后，会创建一个个新的镜像层。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smtClean="0">
                <a:sym typeface="Huawei Sans" panose="020C0503030203020204" pitchFamily="34" charset="0"/>
              </a:rPr>
              <a:t>Dockerfile</a:t>
            </a:r>
            <a:r>
              <a:rPr lang="zh-CN" altLang="en-US" sz="1800" dirty="0">
                <a:sym typeface="Huawei Sans" panose="020C0503030203020204" pitchFamily="34" charset="0"/>
              </a:rPr>
              <a:t>文件中的注释以“</a:t>
            </a:r>
            <a:r>
              <a:rPr lang="en-US" altLang="zh-CN" sz="1800" dirty="0">
                <a:sym typeface="Huawei Sans" panose="020C0503030203020204" pitchFamily="34" charset="0"/>
              </a:rPr>
              <a:t>#”</a:t>
            </a:r>
            <a:r>
              <a:rPr lang="zh-CN" altLang="en-US" sz="1800" dirty="0">
                <a:sym typeface="Huawei Sans" panose="020C0503030203020204" pitchFamily="34" charset="0"/>
              </a:rPr>
              <a:t>开始</a:t>
            </a:r>
            <a:r>
              <a:rPr lang="zh-CN" altLang="en-US" sz="1800" dirty="0" smtClean="0">
                <a:sym typeface="Huawei Sans" panose="020C0503030203020204" pitchFamily="34" charset="0"/>
              </a:rPr>
              <a:t>。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smtClean="0">
                <a:sym typeface="Huawei Sans" panose="020C0503030203020204" pitchFamily="34" charset="0"/>
              </a:rPr>
              <a:t>Dockerfile</a:t>
            </a:r>
            <a:r>
              <a:rPr lang="zh-CN" altLang="en-US" sz="1800" dirty="0" smtClean="0">
                <a:sym typeface="Huawei Sans" panose="020C0503030203020204" pitchFamily="34" charset="0"/>
              </a:rPr>
              <a:t>一般由</a:t>
            </a:r>
            <a:r>
              <a:rPr lang="en-US" altLang="zh-CN" sz="1800" dirty="0">
                <a:sym typeface="Huawei Sans" panose="020C0503030203020204" pitchFamily="34" charset="0"/>
              </a:rPr>
              <a:t>4</a:t>
            </a:r>
            <a:r>
              <a:rPr lang="zh-CN" altLang="en-US" sz="1800" dirty="0">
                <a:sym typeface="Huawei Sans" panose="020C0503030203020204" pitchFamily="34" charset="0"/>
              </a:rPr>
              <a:t>部分组成</a:t>
            </a:r>
            <a:r>
              <a:rPr lang="zh-CN" altLang="en-US" sz="1800" dirty="0" smtClean="0">
                <a:sym typeface="Huawei Sans" panose="020C0503030203020204" pitchFamily="34" charset="0"/>
              </a:rPr>
              <a:t>：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pPr lvl="2"/>
            <a:r>
              <a:rPr lang="zh-CN" altLang="en-US" sz="1600" dirty="0" smtClean="0">
                <a:sym typeface="Huawei Sans" panose="020C0503030203020204" pitchFamily="34" charset="0"/>
              </a:rPr>
              <a:t>基</a:t>
            </a:r>
            <a:r>
              <a:rPr lang="zh-CN" altLang="en-US" sz="1600" dirty="0">
                <a:sym typeface="Huawei Sans" panose="020C0503030203020204" pitchFamily="34" charset="0"/>
              </a:rPr>
              <a:t>础镜像信</a:t>
            </a:r>
            <a:r>
              <a:rPr lang="zh-CN" altLang="en-US" sz="1600" dirty="0" smtClean="0">
                <a:sym typeface="Huawei Sans" panose="020C0503030203020204" pitchFamily="34" charset="0"/>
              </a:rPr>
              <a:t>息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pPr lvl="2"/>
            <a:r>
              <a:rPr lang="zh-CN" altLang="en-US" sz="1600" dirty="0" smtClean="0">
                <a:sym typeface="Huawei Sans" panose="020C0503030203020204" pitchFamily="34" charset="0"/>
              </a:rPr>
              <a:t>维</a:t>
            </a:r>
            <a:r>
              <a:rPr lang="zh-CN" altLang="en-US" sz="1600" dirty="0">
                <a:sym typeface="Huawei Sans" panose="020C0503030203020204" pitchFamily="34" charset="0"/>
              </a:rPr>
              <a:t>护者信</a:t>
            </a:r>
            <a:r>
              <a:rPr lang="zh-CN" altLang="en-US" sz="1600" dirty="0" smtClean="0">
                <a:sym typeface="Huawei Sans" panose="020C0503030203020204" pitchFamily="34" charset="0"/>
              </a:rPr>
              <a:t>息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pPr lvl="2"/>
            <a:r>
              <a:rPr lang="zh-CN" altLang="en-US" sz="1600" dirty="0" smtClean="0">
                <a:sym typeface="Huawei Sans" panose="020C0503030203020204" pitchFamily="34" charset="0"/>
              </a:rPr>
              <a:t>镜</a:t>
            </a:r>
            <a:r>
              <a:rPr lang="zh-CN" altLang="en-US" sz="1600" dirty="0">
                <a:sym typeface="Huawei Sans" panose="020C0503030203020204" pitchFamily="34" charset="0"/>
              </a:rPr>
              <a:t>像操作指</a:t>
            </a:r>
            <a:r>
              <a:rPr lang="zh-CN" altLang="en-US" sz="1600" dirty="0" smtClean="0">
                <a:sym typeface="Huawei Sans" panose="020C0503030203020204" pitchFamily="34" charset="0"/>
              </a:rPr>
              <a:t>令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pPr lvl="2"/>
            <a:r>
              <a:rPr lang="zh-CN" altLang="en-US" sz="1600" dirty="0" smtClean="0">
                <a:sym typeface="Huawei Sans" panose="020C0503030203020204" pitchFamily="34" charset="0"/>
              </a:rPr>
              <a:t>容</a:t>
            </a:r>
            <a:r>
              <a:rPr lang="zh-CN" altLang="en-US" sz="1600" dirty="0">
                <a:sym typeface="Huawei Sans" panose="020C0503030203020204" pitchFamily="34" charset="0"/>
              </a:rPr>
              <a:t>器启动指</a:t>
            </a:r>
            <a:r>
              <a:rPr lang="zh-CN" altLang="en-US" sz="1600" dirty="0" smtClean="0">
                <a:sym typeface="Huawei Sans" panose="020C0503030203020204" pitchFamily="34" charset="0"/>
              </a:rPr>
              <a:t>令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r>
              <a:rPr lang="en-US" altLang="zh-CN" sz="2000" dirty="0">
                <a:sym typeface="Huawei Sans" panose="020C0503030203020204" pitchFamily="34" charset="0"/>
              </a:rPr>
              <a:t>build context</a:t>
            </a:r>
            <a:r>
              <a:rPr lang="zh-CN" altLang="en-US" sz="2000" dirty="0">
                <a:sym typeface="Huawei Sans" panose="020C0503030203020204" pitchFamily="34" charset="0"/>
              </a:rPr>
              <a:t>：为镜像构建提供所需的文件或目录</a:t>
            </a:r>
            <a:r>
              <a:rPr lang="zh-CN" altLang="en-US" sz="2000" dirty="0" smtClean="0">
                <a:sym typeface="Huawei Sans" panose="020C0503030203020204" pitchFamily="34" charset="0"/>
              </a:rPr>
              <a:t>。</a:t>
            </a:r>
            <a:endParaRPr lang="en-US" altLang="zh-CN" sz="2000" dirty="0">
              <a:sym typeface="Huawei Sans" panose="020C0503030203020204" pitchFamily="34" charset="0"/>
            </a:endParaRPr>
          </a:p>
          <a:p>
            <a:pPr lvl="1"/>
            <a:endParaRPr lang="en-US" altLang="zh-CN" sz="1800" dirty="0" smtClean="0">
              <a:sym typeface="Huawei Sans" panose="020C0503030203020204" pitchFamily="34" charset="0"/>
            </a:endParaRPr>
          </a:p>
          <a:p>
            <a:pPr lvl="1"/>
            <a:endParaRPr lang="en-US" altLang="zh-CN" sz="1800" dirty="0" smtClean="0">
              <a:sym typeface="Huawei Sans" panose="020C0503030203020204" pitchFamily="34" charset="0"/>
            </a:endParaRPr>
          </a:p>
          <a:p>
            <a:endParaRPr lang="zh-CN" altLang="en-US" sz="2000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运行一个容器 </a:t>
            </a:r>
            <a:r>
              <a:rPr lang="en-US" altLang="zh-CN" smtClean="0">
                <a:sym typeface="Huawei Sans" panose="020C0503030203020204" pitchFamily="34" charset="0"/>
              </a:rPr>
              <a:t>(1)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执行</a:t>
            </a:r>
            <a:r>
              <a:rPr lang="en-US" altLang="zh-CN" dirty="0" smtClean="0">
                <a:sym typeface="Huawei Sans" panose="020C0503030203020204" pitchFamily="34" charset="0"/>
              </a:rPr>
              <a:t>docker run</a:t>
            </a:r>
            <a:r>
              <a:rPr lang="zh-CN" altLang="en-US" dirty="0" smtClean="0">
                <a:sym typeface="Huawei Sans" panose="020C0503030203020204" pitchFamily="34" charset="0"/>
              </a:rPr>
              <a:t>命令运行一个容器。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“</a:t>
            </a:r>
            <a:r>
              <a:rPr lang="en-US" altLang="zh-CN" dirty="0" smtClean="0">
                <a:sym typeface="Huawei Sans" panose="020C0503030203020204" pitchFamily="34" charset="0"/>
              </a:rPr>
              <a:t>-d</a:t>
            </a:r>
            <a:r>
              <a:rPr lang="zh-CN" altLang="en-US" dirty="0" smtClean="0">
                <a:sym typeface="Huawei Sans" panose="020C0503030203020204" pitchFamily="34" charset="0"/>
              </a:rPr>
              <a:t>”参数可在后台运行容器；“</a:t>
            </a:r>
            <a:r>
              <a:rPr lang="en-US" altLang="zh-CN" dirty="0" smtClean="0">
                <a:sym typeface="Huawei Sans" panose="020C0503030203020204" pitchFamily="34" charset="0"/>
              </a:rPr>
              <a:t>-p</a:t>
            </a:r>
            <a:r>
              <a:rPr lang="zh-CN" altLang="en-US" dirty="0" smtClean="0">
                <a:sym typeface="Huawei Sans" panose="020C0503030203020204" pitchFamily="34" charset="0"/>
              </a:rPr>
              <a:t>”参数将宿主机</a:t>
            </a:r>
            <a:r>
              <a:rPr lang="en-US" altLang="zh-CN" dirty="0" smtClean="0">
                <a:sym typeface="Huawei Sans" panose="020C0503030203020204" pitchFamily="34" charset="0"/>
              </a:rPr>
              <a:t>8080</a:t>
            </a:r>
            <a:r>
              <a:rPr lang="zh-CN" altLang="en-US" dirty="0" smtClean="0">
                <a:sym typeface="Huawei Sans" panose="020C0503030203020204" pitchFamily="34" charset="0"/>
              </a:rPr>
              <a:t>端口映射到容</a:t>
            </a:r>
            <a:r>
              <a:rPr lang="zh-CN" altLang="en-US" dirty="0">
                <a:sym typeface="Huawei Sans" panose="020C0503030203020204" pitchFamily="34" charset="0"/>
              </a:rPr>
              <a:t>器</a:t>
            </a:r>
            <a:r>
              <a:rPr lang="en-US" altLang="zh-CN" dirty="0">
                <a:sym typeface="Huawei Sans" panose="020C0503030203020204" pitchFamily="34" charset="0"/>
              </a:rPr>
              <a:t>80</a:t>
            </a:r>
            <a:r>
              <a:rPr lang="zh-CN" altLang="en-US" dirty="0">
                <a:sym typeface="Huawei Sans" panose="020C0503030203020204" pitchFamily="34" charset="0"/>
              </a:rPr>
              <a:t>端</a:t>
            </a:r>
            <a:r>
              <a:rPr lang="zh-CN" altLang="en-US" dirty="0" smtClean="0">
                <a:sym typeface="Huawei Sans" panose="020C0503030203020204" pitchFamily="34" charset="0"/>
              </a:rPr>
              <a:t>口。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endParaRPr lang="en-US" altLang="zh-CN" dirty="0">
              <a:sym typeface="Huawei Sans" panose="020C0503030203020204" pitchFamily="34" charset="0"/>
            </a:endParaRPr>
          </a:p>
          <a:p>
            <a:endParaRPr lang="en-US" altLang="zh-CN" dirty="0" smtClean="0">
              <a:sym typeface="Huawei Sans" panose="020C0503030203020204" pitchFamily="34" charset="0"/>
            </a:endParaRPr>
          </a:p>
          <a:p>
            <a:endParaRPr lang="en-US" altLang="zh-CN" dirty="0">
              <a:sym typeface="Huawei Sans" panose="020C0503030203020204" pitchFamily="34" charset="0"/>
            </a:endParaRPr>
          </a:p>
          <a:p>
            <a:endParaRPr lang="en-US" altLang="zh-CN" dirty="0" smtClean="0">
              <a:sym typeface="Huawei Sans" panose="020C0503030203020204" pitchFamily="34" charset="0"/>
            </a:endParaRPr>
          </a:p>
          <a:p>
            <a:endParaRPr lang="en-US" altLang="zh-CN" dirty="0">
              <a:sym typeface="Huawei Sans" panose="020C0503030203020204" pitchFamily="34" charset="0"/>
            </a:endParaRPr>
          </a:p>
          <a:p>
            <a:endParaRPr lang="en-US" altLang="zh-CN" dirty="0" smtClean="0">
              <a:sym typeface="Huawei Sans" panose="020C0503030203020204" pitchFamily="34" charset="0"/>
            </a:endParaRPr>
          </a:p>
          <a:p>
            <a:pPr marL="401637" lvl="1" indent="0">
              <a:buNone/>
            </a:pPr>
            <a:endParaRPr lang="en-US" altLang="zh-CN" dirty="0"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8063" y="2276872"/>
            <a:ext cx="10464799" cy="2800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~]# 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run -d -p 8080:80 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endParaRPr lang="en-US" altLang="zh-CN" sz="16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Unable to find image '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httpd:latest</a:t>
            </a:r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' locally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latest: Pulling from library/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endParaRPr lang="en-US" altLang="zh-CN" sz="16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f5d23c7fed46: Pull complete 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b083c5fd185b: Pull complete 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bf5100a89e78: Pull complete 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98f47fcaa52f: Pull complete 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622a9dd8cfed: Pull complete 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Digest: sha256:c18b9ace5dd1864674064dea03f7ff4e378e43b9ec57827853d0bd93953772df</a:t>
            </a: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Status: Downloaded newer image for </a:t>
            </a:r>
            <a:r>
              <a:rPr lang="en-US" altLang="zh-CN" sz="16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httpd:latest</a:t>
            </a:r>
            <a:endParaRPr lang="en-US" altLang="zh-CN" sz="16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e3b8da676cc99af74e22bfd2dca833465095727e08253aece16bde650a524a1b</a:t>
            </a: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079776" y="5517232"/>
            <a:ext cx="828092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容器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6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 bwMode="auto">
          <a:xfrm flipV="1">
            <a:off x="4493822" y="5049180"/>
            <a:ext cx="558062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圆角矩形 21"/>
          <p:cNvSpPr/>
          <p:nvPr/>
        </p:nvSpPr>
        <p:spPr bwMode="auto">
          <a:xfrm>
            <a:off x="1039398" y="4725144"/>
            <a:ext cx="8004260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运行一个容器 </a:t>
            </a:r>
            <a:r>
              <a:rPr lang="en-US" altLang="zh-CN" smtClean="0">
                <a:sym typeface="Huawei Sans" panose="020C0503030203020204" pitchFamily="34" charset="0"/>
              </a:rPr>
              <a:t>(2)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000" dirty="0">
                <a:sym typeface="Huawei Sans" panose="020C0503030203020204" pitchFamily="34" charset="0"/>
              </a:rPr>
              <a:t>使</a:t>
            </a:r>
            <a:r>
              <a:rPr lang="zh-CN" altLang="en-US" sz="2000" dirty="0" smtClean="0">
                <a:sym typeface="Huawei Sans" panose="020C0503030203020204" pitchFamily="34" charset="0"/>
              </a:rPr>
              <a:t>用</a:t>
            </a:r>
            <a:r>
              <a:rPr lang="en-US" altLang="zh-CN" sz="2000" dirty="0" smtClean="0">
                <a:sym typeface="Huawei Sans" panose="020C0503030203020204" pitchFamily="34" charset="0"/>
              </a:rPr>
              <a:t>docker images</a:t>
            </a:r>
            <a:r>
              <a:rPr lang="zh-CN" altLang="en-US" sz="2000" dirty="0" smtClean="0">
                <a:sym typeface="Huawei Sans" panose="020C0503030203020204" pitchFamily="34" charset="0"/>
              </a:rPr>
              <a:t>查看下载的镜像。</a:t>
            </a:r>
            <a:endParaRPr lang="en-US" altLang="zh-CN" sz="2000" dirty="0" smtClean="0">
              <a:sym typeface="Huawei Sans" panose="020C0503030203020204" pitchFamily="34" charset="0"/>
            </a:endParaRPr>
          </a:p>
          <a:p>
            <a:endParaRPr lang="en-US" altLang="zh-CN" sz="2000" dirty="0" smtClean="0">
              <a:sym typeface="Huawei Sans" panose="020C0503030203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sym typeface="Huawei Sans" panose="020C0503030203020204" pitchFamily="34" charset="0"/>
            </a:endParaRPr>
          </a:p>
          <a:p>
            <a:r>
              <a:rPr lang="zh-CN" altLang="en-US" sz="2000" dirty="0" smtClean="0">
                <a:sym typeface="Huawei Sans" panose="020C0503030203020204" pitchFamily="34" charset="0"/>
              </a:rPr>
              <a:t>使用</a:t>
            </a:r>
            <a:r>
              <a:rPr lang="en-US" altLang="zh-CN" sz="2000" dirty="0" smtClean="0">
                <a:sym typeface="Huawei Sans" panose="020C0503030203020204" pitchFamily="34" charset="0"/>
              </a:rPr>
              <a:t>docker </a:t>
            </a:r>
            <a:r>
              <a:rPr lang="en-US" altLang="zh-CN" sz="2000" dirty="0" err="1" smtClean="0">
                <a:sym typeface="Huawei Sans" panose="020C0503030203020204" pitchFamily="34" charset="0"/>
              </a:rPr>
              <a:t>ps</a:t>
            </a:r>
            <a:r>
              <a:rPr lang="zh-CN" altLang="en-US" sz="2000" dirty="0" smtClean="0">
                <a:sym typeface="Huawei Sans" panose="020C0503030203020204" pitchFamily="34" charset="0"/>
              </a:rPr>
              <a:t>命令查看容器运行状态。</a:t>
            </a:r>
            <a:endParaRPr lang="en-US" altLang="zh-CN" sz="2000" dirty="0" smtClean="0">
              <a:sym typeface="Huawei Sans" panose="020C0503030203020204" pitchFamily="34" charset="0"/>
            </a:endParaRPr>
          </a:p>
          <a:p>
            <a:endParaRPr lang="en-US" altLang="zh-CN" sz="2000" dirty="0">
              <a:sym typeface="Huawei Sans" panose="020C0503030203020204" pitchFamily="34" charset="0"/>
            </a:endParaRPr>
          </a:p>
          <a:p>
            <a:endParaRPr lang="en-US" altLang="zh-CN" sz="2000" dirty="0" smtClean="0">
              <a:sym typeface="Huawei Sans" panose="020C0503030203020204" pitchFamily="34" charset="0"/>
            </a:endParaRPr>
          </a:p>
          <a:p>
            <a:r>
              <a:rPr lang="zh-CN" altLang="en-US" sz="2000" dirty="0" smtClean="0">
                <a:sym typeface="Huawei Sans" panose="020C0503030203020204" pitchFamily="34" charset="0"/>
              </a:rPr>
              <a:t>在浏览器上输入“宿主机</a:t>
            </a:r>
            <a:r>
              <a:rPr lang="en-US" altLang="zh-CN" sz="2000" dirty="0" smtClean="0">
                <a:sym typeface="Huawei Sans" panose="020C0503030203020204" pitchFamily="34" charset="0"/>
              </a:rPr>
              <a:t>IP</a:t>
            </a:r>
            <a:r>
              <a:rPr lang="en-US" altLang="zh-CN" sz="2000" dirty="0">
                <a:sym typeface="Huawei Sans" panose="020C0503030203020204" pitchFamily="34" charset="0"/>
              </a:rPr>
              <a:t>:</a:t>
            </a:r>
            <a:r>
              <a:rPr lang="zh-CN" altLang="en-US" sz="2000" dirty="0" smtClean="0">
                <a:sym typeface="Huawei Sans" panose="020C0503030203020204" pitchFamily="34" charset="0"/>
              </a:rPr>
              <a:t>端口”，验证容器的可用性。</a:t>
            </a:r>
            <a:endParaRPr lang="zh-CN" altLang="en-US" sz="2000" dirty="0">
              <a:sym typeface="Huawei Sans" panose="020C0503030203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36" y="4777726"/>
            <a:ext cx="5544616" cy="16040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08064" y="1862244"/>
            <a:ext cx="10464800" cy="738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~]#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images</a:t>
            </a:r>
            <a:endParaRPr lang="en-US" altLang="zh-CN" sz="14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REPOSITORY 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TAG         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IMAGE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ID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CREATED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  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SIZE</a:t>
            </a:r>
          </a:p>
          <a:p>
            <a:r>
              <a:rPr lang="en-US" altLang="zh-CN" sz="14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   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latest   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ee39f68eb241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2 weeks ago   </a:t>
            </a:r>
            <a:r>
              <a:rPr lang="en-US" altLang="zh-CN" sz="14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4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154MB</a:t>
            </a:r>
          </a:p>
        </p:txBody>
      </p:sp>
      <p:sp>
        <p:nvSpPr>
          <p:cNvPr id="13" name="矩形 12"/>
          <p:cNvSpPr/>
          <p:nvPr/>
        </p:nvSpPr>
        <p:spPr>
          <a:xfrm>
            <a:off x="1043174" y="3338408"/>
            <a:ext cx="10429689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200" kern="0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~]#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</a:t>
            </a:r>
            <a:r>
              <a:rPr lang="en-US" altLang="zh-CN" sz="1200" kern="0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ps</a:t>
            </a:r>
            <a:endParaRPr lang="en-US" altLang="zh-CN" sz="12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CONTAINER ID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IMAGE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COMMAND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CREATED       STATUS      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PORTS                  NAMES</a:t>
            </a:r>
          </a:p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e3b8da676cc9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"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-foreground"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18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hours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ago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Up 18 hours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0.0.0.0:8080-&gt;80/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tcp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</a:t>
            </a:r>
            <a:r>
              <a:rPr lang="en-US" altLang="zh-CN" sz="1200" kern="0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hungry_mcclintock</a:t>
            </a:r>
            <a:endParaRPr lang="en-US" altLang="zh-CN" sz="12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容器生命周期管理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sym typeface="Huawei Sans" panose="020C0503030203020204" pitchFamily="34" charset="0"/>
              </a:rPr>
              <a:t>使用</a:t>
            </a:r>
            <a:r>
              <a:rPr lang="en-US" altLang="zh-CN" sz="2000" dirty="0" smtClean="0">
                <a:sym typeface="Huawei Sans" panose="020C0503030203020204" pitchFamily="34" charset="0"/>
              </a:rPr>
              <a:t>docker stop</a:t>
            </a:r>
            <a:r>
              <a:rPr lang="zh-CN" altLang="en-US" sz="2000" dirty="0" smtClean="0">
                <a:sym typeface="Huawei Sans" panose="020C0503030203020204" pitchFamily="34" charset="0"/>
              </a:rPr>
              <a:t>命令停止一个容器。</a:t>
            </a:r>
            <a:endParaRPr lang="en-US" altLang="zh-CN" sz="2000" dirty="0" smtClean="0">
              <a:sym typeface="Huawei Sans" panose="020C0503030203020204" pitchFamily="34" charset="0"/>
            </a:endParaRPr>
          </a:p>
          <a:p>
            <a:endParaRPr lang="en-US" altLang="zh-CN" sz="2000" dirty="0">
              <a:sym typeface="Huawei Sans" panose="020C0503030203020204" pitchFamily="34" charset="0"/>
            </a:endParaRPr>
          </a:p>
          <a:p>
            <a:r>
              <a:rPr lang="zh-CN" altLang="en-US" sz="2000" dirty="0" smtClean="0">
                <a:sym typeface="Huawei Sans" panose="020C0503030203020204" pitchFamily="34" charset="0"/>
              </a:rPr>
              <a:t>使用</a:t>
            </a:r>
            <a:r>
              <a:rPr lang="en-US" altLang="zh-CN" sz="2000" dirty="0" smtClean="0">
                <a:sym typeface="Huawei Sans" panose="020C0503030203020204" pitchFamily="34" charset="0"/>
              </a:rPr>
              <a:t>docker </a:t>
            </a:r>
            <a:r>
              <a:rPr lang="en-US" altLang="zh-CN" sz="2000" dirty="0" err="1" smtClean="0">
                <a:sym typeface="Huawei Sans" panose="020C0503030203020204" pitchFamily="34" charset="0"/>
              </a:rPr>
              <a:t>ps</a:t>
            </a:r>
            <a:r>
              <a:rPr lang="en-US" altLang="zh-CN" sz="2000" dirty="0" smtClean="0">
                <a:sym typeface="Huawei Sans" panose="020C0503030203020204" pitchFamily="34" charset="0"/>
              </a:rPr>
              <a:t> -a</a:t>
            </a:r>
            <a:r>
              <a:rPr lang="zh-CN" altLang="en-US" sz="2000" dirty="0">
                <a:sym typeface="Huawei Sans" panose="020C0503030203020204" pitchFamily="34" charset="0"/>
              </a:rPr>
              <a:t>命令</a:t>
            </a:r>
            <a:r>
              <a:rPr lang="zh-CN" altLang="en-US" sz="2000" dirty="0" smtClean="0">
                <a:sym typeface="Huawei Sans" panose="020C0503030203020204" pitchFamily="34" charset="0"/>
              </a:rPr>
              <a:t>可查看所有状态的容器。上一步中被</a:t>
            </a:r>
            <a:r>
              <a:rPr lang="en-US" altLang="zh-CN" sz="2000" dirty="0" smtClean="0">
                <a:sym typeface="Huawei Sans" panose="020C0503030203020204" pitchFamily="34" charset="0"/>
              </a:rPr>
              <a:t>stop</a:t>
            </a:r>
            <a:r>
              <a:rPr lang="zh-CN" altLang="en-US" sz="2000" dirty="0" smtClean="0">
                <a:sym typeface="Huawei Sans" panose="020C0503030203020204" pitchFamily="34" charset="0"/>
              </a:rPr>
              <a:t>的容器状态是</a:t>
            </a:r>
            <a:r>
              <a:rPr lang="en-US" altLang="zh-CN" sz="2000" dirty="0" smtClean="0">
                <a:sym typeface="Huawei Sans" panose="020C0503030203020204" pitchFamily="34" charset="0"/>
              </a:rPr>
              <a:t>Exited</a:t>
            </a:r>
            <a:r>
              <a:rPr lang="zh-CN" altLang="en-US" sz="2000" dirty="0" smtClean="0">
                <a:sym typeface="Huawei Sans" panose="020C0503030203020204" pitchFamily="34" charset="0"/>
              </a:rPr>
              <a:t>。</a:t>
            </a:r>
            <a:endParaRPr lang="en-US" altLang="zh-CN" sz="2000" dirty="0" smtClean="0">
              <a:sym typeface="Huawei Sans" panose="020C0503030203020204" pitchFamily="34" charset="0"/>
            </a:endParaRPr>
          </a:p>
          <a:p>
            <a:endParaRPr lang="en-US" altLang="zh-CN" sz="2000" dirty="0">
              <a:sym typeface="Huawei Sans" panose="020C0503030203020204" pitchFamily="34" charset="0"/>
            </a:endParaRPr>
          </a:p>
          <a:p>
            <a:r>
              <a:rPr lang="zh-CN" altLang="en-US" sz="2000" dirty="0">
                <a:sym typeface="Huawei Sans" panose="020C0503030203020204" pitchFamily="34" charset="0"/>
              </a:rPr>
              <a:t>使</a:t>
            </a:r>
            <a:r>
              <a:rPr lang="zh-CN" altLang="en-US" sz="2000" dirty="0" smtClean="0">
                <a:sym typeface="Huawei Sans" panose="020C0503030203020204" pitchFamily="34" charset="0"/>
              </a:rPr>
              <a:t>用</a:t>
            </a:r>
            <a:r>
              <a:rPr lang="en-US" altLang="zh-CN" sz="2000" dirty="0" smtClean="0">
                <a:sym typeface="Huawei Sans" panose="020C0503030203020204" pitchFamily="34" charset="0"/>
              </a:rPr>
              <a:t>docker start</a:t>
            </a:r>
            <a:r>
              <a:rPr lang="zh-CN" altLang="en-US" sz="2000" dirty="0" smtClean="0">
                <a:sym typeface="Huawei Sans" panose="020C0503030203020204" pitchFamily="34" charset="0"/>
              </a:rPr>
              <a:t>命令启动一个</a:t>
            </a:r>
            <a:r>
              <a:rPr lang="zh-CN" altLang="en-US" sz="2000" dirty="0">
                <a:sym typeface="Huawei Sans" panose="020C0503030203020204" pitchFamily="34" charset="0"/>
              </a:rPr>
              <a:t>容器</a:t>
            </a:r>
            <a:r>
              <a:rPr lang="zh-CN" altLang="en-US" sz="2000" dirty="0" smtClean="0">
                <a:sym typeface="Huawei Sans" panose="020C0503030203020204" pitchFamily="34" charset="0"/>
              </a:rPr>
              <a:t>。</a:t>
            </a:r>
            <a:r>
              <a:rPr lang="en-US" altLang="zh-CN" sz="2000" dirty="0" smtClean="0">
                <a:sym typeface="Huawei Sans" panose="020C0503030203020204" pitchFamily="34" charset="0"/>
              </a:rPr>
              <a:t> </a:t>
            </a:r>
          </a:p>
          <a:p>
            <a:endParaRPr lang="en-US" altLang="zh-CN" sz="2000" dirty="0">
              <a:sym typeface="Huawei Sans" panose="020C0503030203020204" pitchFamily="34" charset="0"/>
            </a:endParaRPr>
          </a:p>
          <a:p>
            <a:r>
              <a:rPr lang="zh-CN" altLang="en-US" sz="2000" dirty="0">
                <a:sym typeface="Huawei Sans" panose="020C0503030203020204" pitchFamily="34" charset="0"/>
              </a:rPr>
              <a:t>使</a:t>
            </a:r>
            <a:r>
              <a:rPr lang="zh-CN" altLang="en-US" sz="2000" dirty="0" smtClean="0">
                <a:sym typeface="Huawei Sans" panose="020C0503030203020204" pitchFamily="34" charset="0"/>
              </a:rPr>
              <a:t>用</a:t>
            </a:r>
            <a:r>
              <a:rPr lang="en-US" altLang="zh-CN" sz="2000" dirty="0">
                <a:sym typeface="Huawei Sans" panose="020C0503030203020204" pitchFamily="34" charset="0"/>
              </a:rPr>
              <a:t>docker </a:t>
            </a:r>
            <a:r>
              <a:rPr lang="en-US" altLang="zh-CN" sz="2000" dirty="0" err="1">
                <a:sym typeface="Huawei Sans" panose="020C0503030203020204" pitchFamily="34" charset="0"/>
              </a:rPr>
              <a:t>ps</a:t>
            </a:r>
            <a:r>
              <a:rPr lang="en-US" altLang="zh-CN" sz="2000" dirty="0">
                <a:sym typeface="Huawei Sans" panose="020C0503030203020204" pitchFamily="34" charset="0"/>
              </a:rPr>
              <a:t> -a</a:t>
            </a:r>
            <a:r>
              <a:rPr lang="zh-CN" altLang="en-US" sz="2000" dirty="0" smtClean="0">
                <a:sym typeface="Huawei Sans" panose="020C0503030203020204" pitchFamily="34" charset="0"/>
              </a:rPr>
              <a:t>命令查看刚才被启动的容器，状态是</a:t>
            </a:r>
            <a:r>
              <a:rPr lang="en-US" altLang="zh-CN" sz="2000" dirty="0" smtClean="0">
                <a:sym typeface="Huawei Sans" panose="020C0503030203020204" pitchFamily="34" charset="0"/>
              </a:rPr>
              <a:t>Up</a:t>
            </a:r>
            <a:r>
              <a:rPr lang="zh-CN" altLang="en-US" sz="2000" dirty="0" smtClean="0">
                <a:sym typeface="Huawei Sans" panose="020C0503030203020204" pitchFamily="34" charset="0"/>
              </a:rPr>
              <a:t>。</a:t>
            </a:r>
            <a:r>
              <a:rPr lang="en-US" altLang="zh-CN" sz="2000" dirty="0" smtClean="0">
                <a:sym typeface="Huawei Sans" panose="020C0503030203020204" pitchFamily="34" charset="0"/>
              </a:rPr>
              <a:t> </a:t>
            </a:r>
            <a:endParaRPr lang="en-US" altLang="zh-CN" sz="2000" dirty="0">
              <a:sym typeface="Huawei Sans" panose="020C0503030203020204" pitchFamily="34" charset="0"/>
            </a:endParaRPr>
          </a:p>
          <a:p>
            <a:endParaRPr lang="en-US" altLang="zh-CN" sz="2000" dirty="0" smtClean="0"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8063" y="1566689"/>
            <a:ext cx="940841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[root@localhost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~</a:t>
            </a:r>
            <a:r>
              <a:rPr lang="de-DE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]# </a:t>
            </a:r>
            <a:r>
              <a:rPr lang="de-DE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stop</a:t>
            </a:r>
            <a:r>
              <a:rPr lang="de-DE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de-DE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e3b8da676cc9</a:t>
            </a:r>
          </a:p>
          <a:p>
            <a:r>
              <a:rPr lang="de-DE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e3b8da676cc9</a:t>
            </a:r>
            <a:endParaRPr lang="de-DE" altLang="zh-CN" sz="16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4088" y="2617331"/>
            <a:ext cx="10458775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~]#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ps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-a</a:t>
            </a:r>
            <a:endParaRPr lang="en-US" altLang="zh-CN" sz="12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CONTAINER ID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IMAGE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COMMAND            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CREATED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STATUS                      PORTS 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NAMES</a:t>
            </a:r>
          </a:p>
          <a:p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e3b8da676cc9  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"</a:t>
            </a:r>
            <a:r>
              <a:rPr lang="en-US" altLang="zh-CN" sz="1200" kern="0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-foreground"   23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hours ago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Exited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(137)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15 seconds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ago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    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hungry_mcclintock</a:t>
            </a:r>
            <a:endParaRPr lang="en-US" altLang="zh-CN" sz="12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8063" y="4758726"/>
            <a:ext cx="1046480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~]#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ps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-a</a:t>
            </a:r>
          </a:p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CONTAINER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ID  IMAGE 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COMMAND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   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CREATED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STATUS       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PORTS                  NAMES</a:t>
            </a:r>
          </a:p>
          <a:p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e3b8da676cc9  </a:t>
            </a:r>
            <a:r>
              <a:rPr lang="en-US" altLang="zh-CN" sz="1200" kern="0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"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httpd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-foreground"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23 hours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ago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Up 14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seconds 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0.0.0.0:8080-&gt;80/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tcp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</a:t>
            </a:r>
            <a:r>
              <a:rPr lang="en-US" altLang="zh-CN" sz="1200" kern="0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hungry_mcclintock</a:t>
            </a:r>
            <a:endParaRPr lang="en-US" altLang="zh-CN" sz="12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8063" y="3663367"/>
            <a:ext cx="940841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[root@localhost </a:t>
            </a:r>
            <a:r>
              <a:rPr lang="en-US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~</a:t>
            </a:r>
            <a:r>
              <a:rPr lang="de-DE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]# </a:t>
            </a:r>
            <a:r>
              <a:rPr lang="de-DE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 </a:t>
            </a:r>
            <a:r>
              <a:rPr lang="de-DE" altLang="zh-CN" sz="16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start </a:t>
            </a:r>
            <a:r>
              <a:rPr lang="de-DE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hungry_mcclintock</a:t>
            </a:r>
          </a:p>
          <a:p>
            <a:r>
              <a:rPr lang="de-DE" altLang="zh-CN" sz="16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hungry_mcclintock</a:t>
            </a:r>
          </a:p>
        </p:txBody>
      </p:sp>
    </p:spTree>
    <p:extLst>
      <p:ext uri="{BB962C8B-B14F-4D97-AF65-F5344CB8AC3E}">
        <p14:creationId xmlns:p14="http://schemas.microsoft.com/office/powerpoint/2010/main" val="18042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进入容器的方法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若</a:t>
            </a:r>
            <a:r>
              <a:rPr lang="zh-CN" altLang="en-US" dirty="0" smtClean="0">
                <a:sym typeface="Huawei Sans" panose="020C0503030203020204" pitchFamily="34" charset="0"/>
              </a:rPr>
              <a:t>要进入容器进行调试，有两种方法：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en-US" altLang="zh-CN" dirty="0" smtClean="0">
                <a:sym typeface="Huawei Sans" panose="020C0503030203020204" pitchFamily="34" charset="0"/>
              </a:rPr>
              <a:t>docker attach</a:t>
            </a:r>
            <a:r>
              <a:rPr lang="zh-CN" altLang="en-US" dirty="0" smtClean="0">
                <a:sym typeface="Huawei Sans" panose="020C0503030203020204" pitchFamily="34" charset="0"/>
              </a:rPr>
              <a:t>命令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2"/>
            <a:r>
              <a:rPr lang="en-US" altLang="zh-CN" dirty="0">
                <a:sym typeface="Huawei Sans" panose="020C0503030203020204" pitchFamily="34" charset="0"/>
              </a:rPr>
              <a:t>docker attach</a:t>
            </a:r>
            <a:r>
              <a:rPr lang="zh-CN" altLang="en-US" dirty="0">
                <a:sym typeface="Huawei Sans" panose="020C0503030203020204" pitchFamily="34" charset="0"/>
              </a:rPr>
              <a:t>命令直接进入已启动容器的命令终端，不会启动新的进程</a:t>
            </a:r>
            <a:r>
              <a:rPr lang="zh-CN" altLang="en-US" dirty="0" smtClean="0">
                <a:sym typeface="Huawei Sans" panose="020C0503030203020204" pitchFamily="34" charset="0"/>
              </a:rPr>
              <a:t>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2"/>
            <a:r>
              <a:rPr lang="en-US" altLang="zh-CN" dirty="0" smtClean="0">
                <a:sym typeface="Huawei Sans" panose="020C0503030203020204" pitchFamily="34" charset="0"/>
              </a:rPr>
              <a:t>Usage</a:t>
            </a:r>
            <a:r>
              <a:rPr lang="zh-CN" altLang="en-US" dirty="0" smtClean="0">
                <a:sym typeface="Huawei Sans" panose="020C0503030203020204" pitchFamily="34" charset="0"/>
              </a:rPr>
              <a:t>：</a:t>
            </a:r>
            <a:r>
              <a:rPr lang="en-US" altLang="zh-CN" dirty="0" smtClean="0">
                <a:sym typeface="Huawei Sans" panose="020C0503030203020204" pitchFamily="34" charset="0"/>
              </a:rPr>
              <a:t>docker </a:t>
            </a:r>
            <a:r>
              <a:rPr lang="en-US" altLang="zh-CN" dirty="0">
                <a:sym typeface="Huawei Sans" panose="020C0503030203020204" pitchFamily="34" charset="0"/>
              </a:rPr>
              <a:t>attach [OPTIONS] </a:t>
            </a:r>
            <a:r>
              <a:rPr lang="en-US" altLang="zh-CN" dirty="0" smtClean="0">
                <a:sym typeface="Huawei Sans" panose="020C0503030203020204" pitchFamily="34" charset="0"/>
              </a:rPr>
              <a:t>CONTAINER</a:t>
            </a:r>
          </a:p>
          <a:p>
            <a:pPr lvl="1"/>
            <a:r>
              <a:rPr lang="en-US" altLang="zh-CN" dirty="0" smtClean="0">
                <a:sym typeface="Huawei Sans" panose="020C0503030203020204" pitchFamily="34" charset="0"/>
              </a:rPr>
              <a:t>docker exec</a:t>
            </a:r>
            <a:r>
              <a:rPr lang="zh-CN" altLang="en-US" dirty="0" smtClean="0">
                <a:sym typeface="Huawei Sans" panose="020C0503030203020204" pitchFamily="34" charset="0"/>
              </a:rPr>
              <a:t>命令</a:t>
            </a:r>
            <a:endParaRPr lang="en-US" altLang="zh-CN" dirty="0">
              <a:sym typeface="Huawei Sans" panose="020C0503030203020204" pitchFamily="34" charset="0"/>
            </a:endParaRPr>
          </a:p>
          <a:p>
            <a:pPr lvl="2"/>
            <a:r>
              <a:rPr lang="en-US" altLang="zh-CN" dirty="0" smtClean="0">
                <a:sym typeface="Huawei Sans" panose="020C0503030203020204" pitchFamily="34" charset="0"/>
              </a:rPr>
              <a:t>docker exec</a:t>
            </a:r>
            <a:r>
              <a:rPr lang="zh-CN" altLang="en-US" dirty="0" smtClean="0">
                <a:sym typeface="Huawei Sans" panose="020C0503030203020204" pitchFamily="34" charset="0"/>
              </a:rPr>
              <a:t>命令是在容器中打开新的终端。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2"/>
            <a:r>
              <a:rPr lang="fr-FR" altLang="zh-CN" dirty="0">
                <a:sym typeface="Huawei Sans" panose="020C0503030203020204" pitchFamily="34" charset="0"/>
              </a:rPr>
              <a:t>Usage</a:t>
            </a:r>
            <a:r>
              <a:rPr lang="zh-CN" altLang="en-US" dirty="0">
                <a:sym typeface="Huawei Sans" panose="020C0503030203020204" pitchFamily="34" charset="0"/>
              </a:rPr>
              <a:t>：</a:t>
            </a:r>
            <a:r>
              <a:rPr lang="fr-FR" altLang="zh-CN" dirty="0">
                <a:sym typeface="Huawei Sans" panose="020C0503030203020204" pitchFamily="34" charset="0"/>
              </a:rPr>
              <a:t>docker </a:t>
            </a:r>
            <a:r>
              <a:rPr lang="fr-FR" altLang="zh-CN" dirty="0" err="1">
                <a:sym typeface="Huawei Sans" panose="020C0503030203020204" pitchFamily="34" charset="0"/>
              </a:rPr>
              <a:t>exec</a:t>
            </a:r>
            <a:r>
              <a:rPr lang="fr-FR" altLang="zh-CN" dirty="0">
                <a:sym typeface="Huawei Sans" panose="020C0503030203020204" pitchFamily="34" charset="0"/>
              </a:rPr>
              <a:t> [OPTIONS] CONTAINER COMMAND [ARG</a:t>
            </a:r>
            <a:r>
              <a:rPr lang="fr-FR" altLang="zh-CN" dirty="0" smtClean="0">
                <a:sym typeface="Huawei Sans" panose="020C0503030203020204" pitchFamily="34" charset="0"/>
              </a:rPr>
              <a:t>...]</a:t>
            </a:r>
            <a:endParaRPr lang="fr-FR" altLang="zh-CN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Huawei Sans" panose="020C0503030203020204" pitchFamily="34" charset="0"/>
              </a:rPr>
              <a:t>进入一个容器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600" dirty="0" smtClean="0">
                <a:sym typeface="Huawei Sans" panose="020C0503030203020204" pitchFamily="34" charset="0"/>
              </a:rPr>
              <a:t>使用</a:t>
            </a:r>
            <a:r>
              <a:rPr lang="en-US" altLang="zh-CN" sz="1600" dirty="0" smtClean="0">
                <a:sym typeface="Huawei Sans" panose="020C0503030203020204" pitchFamily="34" charset="0"/>
              </a:rPr>
              <a:t>docker attach</a:t>
            </a:r>
            <a:r>
              <a:rPr lang="zh-CN" altLang="en-US" sz="1600" dirty="0" smtClean="0">
                <a:sym typeface="Huawei Sans" panose="020C0503030203020204" pitchFamily="34" charset="0"/>
              </a:rPr>
              <a:t>命令进入一个容器。</a:t>
            </a:r>
            <a:endParaRPr lang="en-US" altLang="zh-CN" sz="1600" dirty="0" smtClean="0">
              <a:sym typeface="Huawei Sans" panose="020C0503030203020204" pitchFamily="34" charset="0"/>
            </a:endParaRPr>
          </a:p>
          <a:p>
            <a:endParaRPr lang="en-US" altLang="zh-CN" sz="1600" dirty="0" smtClean="0">
              <a:sym typeface="Huawei Sans" panose="020C0503030203020204" pitchFamily="34" charset="0"/>
            </a:endParaRPr>
          </a:p>
          <a:p>
            <a:endParaRPr lang="en-US" altLang="zh-CN" sz="1600" dirty="0">
              <a:sym typeface="Huawei Sans" panose="020C0503030203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sym typeface="Huawei Sans" panose="020C0503030203020204" pitchFamily="34" charset="0"/>
            </a:endParaRPr>
          </a:p>
          <a:p>
            <a:r>
              <a:rPr lang="zh-CN" altLang="en-US" sz="1600" dirty="0">
                <a:sym typeface="Huawei Sans" panose="020C0503030203020204" pitchFamily="34" charset="0"/>
              </a:rPr>
              <a:t>使用</a:t>
            </a:r>
            <a:r>
              <a:rPr lang="en-US" altLang="zh-CN" sz="1600" dirty="0">
                <a:sym typeface="Huawei Sans" panose="020C0503030203020204" pitchFamily="34" charset="0"/>
              </a:rPr>
              <a:t>docker exec</a:t>
            </a:r>
            <a:r>
              <a:rPr lang="zh-CN" altLang="en-US" sz="1600" dirty="0">
                <a:sym typeface="Huawei Sans" panose="020C0503030203020204" pitchFamily="34" charset="0"/>
              </a:rPr>
              <a:t>命令进</a:t>
            </a:r>
            <a:r>
              <a:rPr lang="zh-CN" altLang="en-US" sz="1600" dirty="0" smtClean="0">
                <a:sym typeface="Huawei Sans" panose="020C0503030203020204" pitchFamily="34" charset="0"/>
              </a:rPr>
              <a:t>入同一</a:t>
            </a:r>
            <a:r>
              <a:rPr lang="zh-CN" altLang="en-US" sz="1600" dirty="0">
                <a:sym typeface="Huawei Sans" panose="020C0503030203020204" pitchFamily="34" charset="0"/>
              </a:rPr>
              <a:t>个容器</a:t>
            </a:r>
            <a:r>
              <a:rPr lang="zh-CN" altLang="en-US" sz="1600" dirty="0" smtClean="0">
                <a:sym typeface="Huawei Sans" panose="020C0503030203020204" pitchFamily="34" charset="0"/>
              </a:rPr>
              <a:t>。</a:t>
            </a:r>
            <a:endParaRPr lang="zh-CN" altLang="en-US" sz="1600" dirty="0"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7448" y="1628800"/>
            <a:ext cx="10345415" cy="12003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~]# docker run -d centos /bin/bash -c "while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true; do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sleep </a:t>
            </a:r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1; echo 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Huawei; done"</a:t>
            </a:r>
          </a:p>
          <a:p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b589b73d4bc382b77b39d9e751b5bd83c6e3bee884a23c71f1c0a0cc5fb92142</a:t>
            </a:r>
          </a:p>
          <a:p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root@localhost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~]# </a:t>
            </a:r>
            <a:r>
              <a:rPr lang="en-US" altLang="zh-CN" sz="1200" kern="0" dirty="0" err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docker</a:t>
            </a:r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attach b589b73d4bc3</a:t>
            </a:r>
          </a:p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Huawei</a:t>
            </a:r>
          </a:p>
          <a:p>
            <a:r>
              <a:rPr lang="en-US" altLang="zh-CN" sz="1200" kern="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Huawei</a:t>
            </a:r>
          </a:p>
          <a:p>
            <a:r>
              <a:rPr lang="en-US" altLang="zh-CN" sz="1200" kern="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Huawei</a:t>
            </a:r>
            <a:endParaRPr lang="en-US" altLang="zh-CN" sz="1200" kern="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28" y="3320988"/>
            <a:ext cx="9915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云</a:t>
            </a:r>
            <a:r>
              <a:rPr lang="zh-CN" altLang="en-US" dirty="0">
                <a:sym typeface="Huawei Sans" panose="020C0503030203020204" pitchFamily="34" charset="0"/>
              </a:rPr>
              <a:t>容器实验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概览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3661" y="1873538"/>
            <a:ext cx="213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容器基本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95882" y="1862107"/>
            <a:ext cx="213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平台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系统容器化部署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08245" y="1873538"/>
            <a:ext cx="217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基本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54661" y="1975518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911980" y="1975518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1521174" y="1959047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74453" y="3247752"/>
            <a:ext cx="264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安装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60717" y="3247752"/>
            <a:ext cx="2537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构建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华为镜像服务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SWR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集群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购买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容器化部署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系统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60598" y="3247752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指令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创建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1109" y="1766857"/>
            <a:ext cx="2583779" cy="7786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5951" y="1766857"/>
            <a:ext cx="2628369" cy="778604"/>
          </a:xfrm>
          <a:prstGeom prst="rect">
            <a:avLst/>
          </a:prstGeom>
          <a:noFill/>
          <a:ln w="28575">
            <a:solidFill>
              <a:srgbClr val="D8D8D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43434" y="1766857"/>
            <a:ext cx="2441150" cy="77860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936898" y="2713134"/>
            <a:ext cx="11160000" cy="69494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8056" y="1242697"/>
            <a:ext cx="3536585" cy="413423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1021" y="1435078"/>
            <a:ext cx="576064" cy="576064"/>
          </a:xfrm>
          <a:prstGeom prst="ellipse">
            <a:avLst/>
          </a:prstGeom>
          <a:solidFill>
            <a:srgbClr val="4870B9"/>
          </a:solidFill>
          <a:ln w="25400" cap="flat" cmpd="sng" algn="ctr">
            <a:solidFill>
              <a:srgbClr val="4870B9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26448" y="1435078"/>
            <a:ext cx="576064" cy="576064"/>
          </a:xfrm>
          <a:prstGeom prst="ellipse">
            <a:avLst/>
          </a:prstGeom>
          <a:solidFill>
            <a:srgbClr val="D8D8D8"/>
          </a:solidFill>
          <a:ln w="25400" cap="flat" cmpd="sng" algn="ctr">
            <a:solidFill>
              <a:srgbClr val="D8D8D8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05599" y="1435078"/>
            <a:ext cx="576064" cy="576064"/>
          </a:xfrm>
          <a:prstGeom prst="ellipse">
            <a:avLst/>
          </a:prstGeom>
          <a:solidFill>
            <a:srgbClr val="ED6D00"/>
          </a:solidFill>
          <a:ln w="25400" cap="flat" cmpd="sng" algn="ctr">
            <a:solidFill>
              <a:srgbClr val="ED6D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基本操作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实践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8649" y="1717421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基本操作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6354" y="2812854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指令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创建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6354" y="1610740"/>
            <a:ext cx="1923107" cy="778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814102" y="1220909"/>
            <a:ext cx="7439816" cy="48216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310812" y="1408274"/>
            <a:ext cx="6778909" cy="4332248"/>
            <a:chOff x="483558" y="2186263"/>
            <a:chExt cx="7021592" cy="4332248"/>
          </a:xfrm>
        </p:grpSpPr>
        <p:sp>
          <p:nvSpPr>
            <p:cNvPr id="26" name="文本框 25"/>
            <p:cNvSpPr txBox="1"/>
            <p:nvPr/>
          </p:nvSpPr>
          <p:spPr>
            <a:xfrm>
              <a:off x="3314773" y="6177118"/>
              <a:ext cx="3240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My computer</a:t>
              </a:r>
              <a:endPara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621058" y="2837338"/>
              <a:ext cx="2891014" cy="3358620"/>
            </a:xfrm>
            <a:prstGeom prst="round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8" name="search-book_80990"/>
            <p:cNvSpPr>
              <a:spLocks noChangeAspect="1"/>
            </p:cNvSpPr>
            <p:nvPr/>
          </p:nvSpPr>
          <p:spPr bwMode="auto">
            <a:xfrm>
              <a:off x="1289242" y="3129395"/>
              <a:ext cx="807550" cy="742224"/>
            </a:xfrm>
            <a:custGeom>
              <a:avLst/>
              <a:gdLst>
                <a:gd name="connsiteX0" fmla="*/ 116720 w 601409"/>
                <a:gd name="connsiteY0" fmla="*/ 443443 h 553130"/>
                <a:gd name="connsiteX1" fmla="*/ 211045 w 601409"/>
                <a:gd name="connsiteY1" fmla="*/ 467230 h 553130"/>
                <a:gd name="connsiteX2" fmla="*/ 206736 w 601409"/>
                <a:gd name="connsiteY2" fmla="*/ 477264 h 553130"/>
                <a:gd name="connsiteX3" fmla="*/ 63106 w 601409"/>
                <a:gd name="connsiteY3" fmla="*/ 460062 h 553130"/>
                <a:gd name="connsiteX4" fmla="*/ 60233 w 601409"/>
                <a:gd name="connsiteY4" fmla="*/ 450028 h 553130"/>
                <a:gd name="connsiteX5" fmla="*/ 116720 w 601409"/>
                <a:gd name="connsiteY5" fmla="*/ 443443 h 553130"/>
                <a:gd name="connsiteX6" fmla="*/ 116720 w 601409"/>
                <a:gd name="connsiteY6" fmla="*/ 410776 h 553130"/>
                <a:gd name="connsiteX7" fmla="*/ 211045 w 601409"/>
                <a:gd name="connsiteY7" fmla="*/ 435745 h 553130"/>
                <a:gd name="connsiteX8" fmla="*/ 206736 w 601409"/>
                <a:gd name="connsiteY8" fmla="*/ 445768 h 553130"/>
                <a:gd name="connsiteX9" fmla="*/ 63106 w 601409"/>
                <a:gd name="connsiteY9" fmla="*/ 428585 h 553130"/>
                <a:gd name="connsiteX10" fmla="*/ 60233 w 601409"/>
                <a:gd name="connsiteY10" fmla="*/ 417130 h 553130"/>
                <a:gd name="connsiteX11" fmla="*/ 116720 w 601409"/>
                <a:gd name="connsiteY11" fmla="*/ 410776 h 553130"/>
                <a:gd name="connsiteX12" fmla="*/ 116720 w 601409"/>
                <a:gd name="connsiteY12" fmla="*/ 378843 h 553130"/>
                <a:gd name="connsiteX13" fmla="*/ 211045 w 601409"/>
                <a:gd name="connsiteY13" fmla="*/ 402630 h 553130"/>
                <a:gd name="connsiteX14" fmla="*/ 206736 w 601409"/>
                <a:gd name="connsiteY14" fmla="*/ 412664 h 553130"/>
                <a:gd name="connsiteX15" fmla="*/ 63106 w 601409"/>
                <a:gd name="connsiteY15" fmla="*/ 395462 h 553130"/>
                <a:gd name="connsiteX16" fmla="*/ 60233 w 601409"/>
                <a:gd name="connsiteY16" fmla="*/ 385428 h 553130"/>
                <a:gd name="connsiteX17" fmla="*/ 116720 w 601409"/>
                <a:gd name="connsiteY17" fmla="*/ 378843 h 553130"/>
                <a:gd name="connsiteX18" fmla="*/ 116720 w 601409"/>
                <a:gd name="connsiteY18" fmla="*/ 347347 h 553130"/>
                <a:gd name="connsiteX19" fmla="*/ 211045 w 601409"/>
                <a:gd name="connsiteY19" fmla="*/ 371134 h 553130"/>
                <a:gd name="connsiteX20" fmla="*/ 206736 w 601409"/>
                <a:gd name="connsiteY20" fmla="*/ 381168 h 553130"/>
                <a:gd name="connsiteX21" fmla="*/ 63106 w 601409"/>
                <a:gd name="connsiteY21" fmla="*/ 363966 h 553130"/>
                <a:gd name="connsiteX22" fmla="*/ 60233 w 601409"/>
                <a:gd name="connsiteY22" fmla="*/ 353932 h 553130"/>
                <a:gd name="connsiteX23" fmla="*/ 116720 w 601409"/>
                <a:gd name="connsiteY23" fmla="*/ 347347 h 553130"/>
                <a:gd name="connsiteX24" fmla="*/ 329547 w 601409"/>
                <a:gd name="connsiteY24" fmla="*/ 314250 h 553130"/>
                <a:gd name="connsiteX25" fmla="*/ 355892 w 601409"/>
                <a:gd name="connsiteY25" fmla="*/ 315317 h 553130"/>
                <a:gd name="connsiteX26" fmla="*/ 361627 w 601409"/>
                <a:gd name="connsiteY26" fmla="*/ 316739 h 553130"/>
                <a:gd name="connsiteX27" fmla="*/ 361627 w 601409"/>
                <a:gd name="connsiteY27" fmla="*/ 328119 h 553130"/>
                <a:gd name="connsiteX28" fmla="*/ 354458 w 601409"/>
                <a:gd name="connsiteY28" fmla="*/ 326697 h 553130"/>
                <a:gd name="connsiteX29" fmla="*/ 285640 w 601409"/>
                <a:gd name="connsiteY29" fmla="*/ 333809 h 553130"/>
                <a:gd name="connsiteX30" fmla="*/ 282773 w 601409"/>
                <a:gd name="connsiteY30" fmla="*/ 323851 h 553130"/>
                <a:gd name="connsiteX31" fmla="*/ 329547 w 601409"/>
                <a:gd name="connsiteY31" fmla="*/ 314250 h 553130"/>
                <a:gd name="connsiteX32" fmla="*/ 116720 w 601409"/>
                <a:gd name="connsiteY32" fmla="*/ 313300 h 553130"/>
                <a:gd name="connsiteX33" fmla="*/ 211045 w 601409"/>
                <a:gd name="connsiteY33" fmla="*/ 338269 h 553130"/>
                <a:gd name="connsiteX34" fmla="*/ 206736 w 601409"/>
                <a:gd name="connsiteY34" fmla="*/ 348292 h 553130"/>
                <a:gd name="connsiteX35" fmla="*/ 63106 w 601409"/>
                <a:gd name="connsiteY35" fmla="*/ 331109 h 553130"/>
                <a:gd name="connsiteX36" fmla="*/ 60233 w 601409"/>
                <a:gd name="connsiteY36" fmla="*/ 319654 h 553130"/>
                <a:gd name="connsiteX37" fmla="*/ 116720 w 601409"/>
                <a:gd name="connsiteY37" fmla="*/ 313300 h 553130"/>
                <a:gd name="connsiteX38" fmla="*/ 333536 w 601409"/>
                <a:gd name="connsiteY38" fmla="*/ 286264 h 553130"/>
                <a:gd name="connsiteX39" fmla="*/ 366003 w 601409"/>
                <a:gd name="connsiteY39" fmla="*/ 288059 h 553130"/>
                <a:gd name="connsiteX40" fmla="*/ 371743 w 601409"/>
                <a:gd name="connsiteY40" fmla="*/ 288059 h 553130"/>
                <a:gd name="connsiteX41" fmla="*/ 370308 w 601409"/>
                <a:gd name="connsiteY41" fmla="*/ 299555 h 553130"/>
                <a:gd name="connsiteX42" fmla="*/ 364568 w 601409"/>
                <a:gd name="connsiteY42" fmla="*/ 299555 h 553130"/>
                <a:gd name="connsiteX43" fmla="*/ 285643 w 601409"/>
                <a:gd name="connsiteY43" fmla="*/ 305302 h 553130"/>
                <a:gd name="connsiteX44" fmla="*/ 282773 w 601409"/>
                <a:gd name="connsiteY44" fmla="*/ 295244 h 553130"/>
                <a:gd name="connsiteX45" fmla="*/ 333536 w 601409"/>
                <a:gd name="connsiteY45" fmla="*/ 286264 h 553130"/>
                <a:gd name="connsiteX46" fmla="*/ 116720 w 601409"/>
                <a:gd name="connsiteY46" fmla="*/ 282976 h 553130"/>
                <a:gd name="connsiteX47" fmla="*/ 211045 w 601409"/>
                <a:gd name="connsiteY47" fmla="*/ 306763 h 553130"/>
                <a:gd name="connsiteX48" fmla="*/ 206736 w 601409"/>
                <a:gd name="connsiteY48" fmla="*/ 316797 h 553130"/>
                <a:gd name="connsiteX49" fmla="*/ 63106 w 601409"/>
                <a:gd name="connsiteY49" fmla="*/ 299595 h 553130"/>
                <a:gd name="connsiteX50" fmla="*/ 60233 w 601409"/>
                <a:gd name="connsiteY50" fmla="*/ 289561 h 553130"/>
                <a:gd name="connsiteX51" fmla="*/ 116720 w 601409"/>
                <a:gd name="connsiteY51" fmla="*/ 282976 h 553130"/>
                <a:gd name="connsiteX52" fmla="*/ 333536 w 601409"/>
                <a:gd name="connsiteY52" fmla="*/ 256138 h 553130"/>
                <a:gd name="connsiteX53" fmla="*/ 366003 w 601409"/>
                <a:gd name="connsiteY53" fmla="*/ 257930 h 553130"/>
                <a:gd name="connsiteX54" fmla="*/ 371743 w 601409"/>
                <a:gd name="connsiteY54" fmla="*/ 257930 h 553130"/>
                <a:gd name="connsiteX55" fmla="*/ 370308 w 601409"/>
                <a:gd name="connsiteY55" fmla="*/ 270831 h 553130"/>
                <a:gd name="connsiteX56" fmla="*/ 364568 w 601409"/>
                <a:gd name="connsiteY56" fmla="*/ 269398 h 553130"/>
                <a:gd name="connsiteX57" fmla="*/ 285643 w 601409"/>
                <a:gd name="connsiteY57" fmla="*/ 276565 h 553130"/>
                <a:gd name="connsiteX58" fmla="*/ 282773 w 601409"/>
                <a:gd name="connsiteY58" fmla="*/ 265097 h 553130"/>
                <a:gd name="connsiteX59" fmla="*/ 333536 w 601409"/>
                <a:gd name="connsiteY59" fmla="*/ 256138 h 553130"/>
                <a:gd name="connsiteX60" fmla="*/ 116720 w 601409"/>
                <a:gd name="connsiteY60" fmla="*/ 249871 h 553130"/>
                <a:gd name="connsiteX61" fmla="*/ 211045 w 601409"/>
                <a:gd name="connsiteY61" fmla="*/ 273658 h 553130"/>
                <a:gd name="connsiteX62" fmla="*/ 206736 w 601409"/>
                <a:gd name="connsiteY62" fmla="*/ 283692 h 553130"/>
                <a:gd name="connsiteX63" fmla="*/ 63106 w 601409"/>
                <a:gd name="connsiteY63" fmla="*/ 266490 h 553130"/>
                <a:gd name="connsiteX64" fmla="*/ 60233 w 601409"/>
                <a:gd name="connsiteY64" fmla="*/ 256456 h 553130"/>
                <a:gd name="connsiteX65" fmla="*/ 116720 w 601409"/>
                <a:gd name="connsiteY65" fmla="*/ 249871 h 553130"/>
                <a:gd name="connsiteX66" fmla="*/ 114841 w 601409"/>
                <a:gd name="connsiteY66" fmla="*/ 199115 h 553130"/>
                <a:gd name="connsiteX67" fmla="*/ 38759 w 601409"/>
                <a:gd name="connsiteY67" fmla="*/ 212015 h 553130"/>
                <a:gd name="connsiteX68" fmla="*/ 38759 w 601409"/>
                <a:gd name="connsiteY68" fmla="*/ 500099 h 553130"/>
                <a:gd name="connsiteX69" fmla="*/ 103357 w 601409"/>
                <a:gd name="connsiteY69" fmla="*/ 488633 h 553130"/>
                <a:gd name="connsiteX70" fmla="*/ 246909 w 601409"/>
                <a:gd name="connsiteY70" fmla="*/ 518732 h 553130"/>
                <a:gd name="connsiteX71" fmla="*/ 246909 w 601409"/>
                <a:gd name="connsiteY71" fmla="*/ 405504 h 553130"/>
                <a:gd name="connsiteX72" fmla="*/ 238295 w 601409"/>
                <a:gd name="connsiteY72" fmla="*/ 414104 h 553130"/>
                <a:gd name="connsiteX73" fmla="*/ 238295 w 601409"/>
                <a:gd name="connsiteY73" fmla="*/ 242113 h 553130"/>
                <a:gd name="connsiteX74" fmla="*/ 114841 w 601409"/>
                <a:gd name="connsiteY74" fmla="*/ 199115 h 553130"/>
                <a:gd name="connsiteX75" fmla="*/ 114841 w 601409"/>
                <a:gd name="connsiteY75" fmla="*/ 186216 h 553130"/>
                <a:gd name="connsiteX76" fmla="*/ 248344 w 601409"/>
                <a:gd name="connsiteY76" fmla="*/ 232080 h 553130"/>
                <a:gd name="connsiteX77" fmla="*/ 381847 w 601409"/>
                <a:gd name="connsiteY77" fmla="*/ 186216 h 553130"/>
                <a:gd name="connsiteX78" fmla="*/ 404815 w 601409"/>
                <a:gd name="connsiteY78" fmla="*/ 186216 h 553130"/>
                <a:gd name="connsiteX79" fmla="*/ 394767 w 601409"/>
                <a:gd name="connsiteY79" fmla="*/ 200549 h 553130"/>
                <a:gd name="connsiteX80" fmla="*/ 381847 w 601409"/>
                <a:gd name="connsiteY80" fmla="*/ 199115 h 553130"/>
                <a:gd name="connsiteX81" fmla="*/ 259828 w 601409"/>
                <a:gd name="connsiteY81" fmla="*/ 242113 h 553130"/>
                <a:gd name="connsiteX82" fmla="*/ 259828 w 601409"/>
                <a:gd name="connsiteY82" fmla="*/ 414104 h 553130"/>
                <a:gd name="connsiteX83" fmla="*/ 251215 w 601409"/>
                <a:gd name="connsiteY83" fmla="*/ 405504 h 553130"/>
                <a:gd name="connsiteX84" fmla="*/ 251215 w 601409"/>
                <a:gd name="connsiteY84" fmla="*/ 518732 h 553130"/>
                <a:gd name="connsiteX85" fmla="*/ 390460 w 601409"/>
                <a:gd name="connsiteY85" fmla="*/ 487200 h 553130"/>
                <a:gd name="connsiteX86" fmla="*/ 459365 w 601409"/>
                <a:gd name="connsiteY86" fmla="*/ 500099 h 553130"/>
                <a:gd name="connsiteX87" fmla="*/ 459365 w 601409"/>
                <a:gd name="connsiteY87" fmla="*/ 302310 h 553130"/>
                <a:gd name="connsiteX88" fmla="*/ 493817 w 601409"/>
                <a:gd name="connsiteY88" fmla="*/ 289411 h 553130"/>
                <a:gd name="connsiteX89" fmla="*/ 493817 w 601409"/>
                <a:gd name="connsiteY89" fmla="*/ 543097 h 553130"/>
                <a:gd name="connsiteX90" fmla="*/ 279925 w 601409"/>
                <a:gd name="connsiteY90" fmla="*/ 543097 h 553130"/>
                <a:gd name="connsiteX91" fmla="*/ 249780 w 601409"/>
                <a:gd name="connsiteY91" fmla="*/ 553130 h 553130"/>
                <a:gd name="connsiteX92" fmla="*/ 218198 w 601409"/>
                <a:gd name="connsiteY92" fmla="*/ 543097 h 553130"/>
                <a:gd name="connsiteX93" fmla="*/ 0 w 601409"/>
                <a:gd name="connsiteY93" fmla="*/ 543097 h 553130"/>
                <a:gd name="connsiteX94" fmla="*/ 0 w 601409"/>
                <a:gd name="connsiteY94" fmla="*/ 246413 h 553130"/>
                <a:gd name="connsiteX95" fmla="*/ 24404 w 601409"/>
                <a:gd name="connsiteY95" fmla="*/ 230647 h 553130"/>
                <a:gd name="connsiteX96" fmla="*/ 24404 w 601409"/>
                <a:gd name="connsiteY96" fmla="*/ 201982 h 553130"/>
                <a:gd name="connsiteX97" fmla="*/ 28710 w 601409"/>
                <a:gd name="connsiteY97" fmla="*/ 200549 h 553130"/>
                <a:gd name="connsiteX98" fmla="*/ 114841 w 601409"/>
                <a:gd name="connsiteY98" fmla="*/ 186216 h 553130"/>
                <a:gd name="connsiteX99" fmla="*/ 189381 w 601409"/>
                <a:gd name="connsiteY99" fmla="*/ 144767 h 553130"/>
                <a:gd name="connsiteX100" fmla="*/ 189381 w 601409"/>
                <a:gd name="connsiteY100" fmla="*/ 150504 h 553130"/>
                <a:gd name="connsiteX101" fmla="*/ 192255 w 601409"/>
                <a:gd name="connsiteY101" fmla="*/ 159109 h 553130"/>
                <a:gd name="connsiteX102" fmla="*/ 198005 w 601409"/>
                <a:gd name="connsiteY102" fmla="*/ 160544 h 553130"/>
                <a:gd name="connsiteX103" fmla="*/ 320181 w 601409"/>
                <a:gd name="connsiteY103" fmla="*/ 160544 h 553130"/>
                <a:gd name="connsiteX104" fmla="*/ 327368 w 601409"/>
                <a:gd name="connsiteY104" fmla="*/ 159109 h 553130"/>
                <a:gd name="connsiteX105" fmla="*/ 330243 w 601409"/>
                <a:gd name="connsiteY105" fmla="*/ 150504 h 553130"/>
                <a:gd name="connsiteX106" fmla="*/ 330243 w 601409"/>
                <a:gd name="connsiteY106" fmla="*/ 144767 h 553130"/>
                <a:gd name="connsiteX107" fmla="*/ 203754 w 601409"/>
                <a:gd name="connsiteY107" fmla="*/ 130425 h 553130"/>
                <a:gd name="connsiteX108" fmla="*/ 203754 w 601409"/>
                <a:gd name="connsiteY108" fmla="*/ 134728 h 553130"/>
                <a:gd name="connsiteX109" fmla="*/ 315869 w 601409"/>
                <a:gd name="connsiteY109" fmla="*/ 134728 h 553130"/>
                <a:gd name="connsiteX110" fmla="*/ 315869 w 601409"/>
                <a:gd name="connsiteY110" fmla="*/ 130425 h 553130"/>
                <a:gd name="connsiteX111" fmla="*/ 222440 w 601409"/>
                <a:gd name="connsiteY111" fmla="*/ 120386 h 553130"/>
                <a:gd name="connsiteX112" fmla="*/ 222440 w 601409"/>
                <a:gd name="connsiteY112" fmla="*/ 124688 h 553130"/>
                <a:gd name="connsiteX113" fmla="*/ 297183 w 601409"/>
                <a:gd name="connsiteY113" fmla="*/ 124688 h 553130"/>
                <a:gd name="connsiteX114" fmla="*/ 297183 w 601409"/>
                <a:gd name="connsiteY114" fmla="*/ 120386 h 553130"/>
                <a:gd name="connsiteX115" fmla="*/ 542565 w 601409"/>
                <a:gd name="connsiteY115" fmla="*/ 65942 h 553130"/>
                <a:gd name="connsiteX116" fmla="*/ 436357 w 601409"/>
                <a:gd name="connsiteY116" fmla="*/ 176323 h 553130"/>
                <a:gd name="connsiteX117" fmla="*/ 453580 w 601409"/>
                <a:gd name="connsiteY117" fmla="*/ 199259 h 553130"/>
                <a:gd name="connsiteX118" fmla="*/ 423440 w 601409"/>
                <a:gd name="connsiteY118" fmla="*/ 199259 h 553130"/>
                <a:gd name="connsiteX119" fmla="*/ 404782 w 601409"/>
                <a:gd name="connsiteY119" fmla="*/ 243699 h 553130"/>
                <a:gd name="connsiteX120" fmla="*/ 416264 w 601409"/>
                <a:gd name="connsiteY120" fmla="*/ 270935 h 553130"/>
                <a:gd name="connsiteX121" fmla="*/ 419135 w 601409"/>
                <a:gd name="connsiteY121" fmla="*/ 272369 h 553130"/>
                <a:gd name="connsiteX122" fmla="*/ 420570 w 601409"/>
                <a:gd name="connsiteY122" fmla="*/ 270935 h 553130"/>
                <a:gd name="connsiteX123" fmla="*/ 510989 w 601409"/>
                <a:gd name="connsiteY123" fmla="*/ 146219 h 553130"/>
                <a:gd name="connsiteX124" fmla="*/ 513860 w 601409"/>
                <a:gd name="connsiteY124" fmla="*/ 147653 h 553130"/>
                <a:gd name="connsiteX125" fmla="*/ 430616 w 601409"/>
                <a:gd name="connsiteY125" fmla="*/ 276670 h 553130"/>
                <a:gd name="connsiteX126" fmla="*/ 429181 w 601409"/>
                <a:gd name="connsiteY126" fmla="*/ 278103 h 553130"/>
                <a:gd name="connsiteX127" fmla="*/ 450710 w 601409"/>
                <a:gd name="connsiteY127" fmla="*/ 278103 h 553130"/>
                <a:gd name="connsiteX128" fmla="*/ 492331 w 601409"/>
                <a:gd name="connsiteY128" fmla="*/ 256600 h 553130"/>
                <a:gd name="connsiteX129" fmla="*/ 486590 w 601409"/>
                <a:gd name="connsiteY129" fmla="*/ 230797 h 553130"/>
                <a:gd name="connsiteX130" fmla="*/ 509554 w 601409"/>
                <a:gd name="connsiteY130" fmla="*/ 237965 h 553130"/>
                <a:gd name="connsiteX131" fmla="*/ 564093 w 601409"/>
                <a:gd name="connsiteY131" fmla="*/ 83144 h 553130"/>
                <a:gd name="connsiteX132" fmla="*/ 546870 w 601409"/>
                <a:gd name="connsiteY132" fmla="*/ 88878 h 553130"/>
                <a:gd name="connsiteX133" fmla="*/ 228190 w 601409"/>
                <a:gd name="connsiteY133" fmla="*/ 61583 h 553130"/>
                <a:gd name="connsiteX134" fmla="*/ 228190 w 601409"/>
                <a:gd name="connsiteY134" fmla="*/ 81662 h 553130"/>
                <a:gd name="connsiteX135" fmla="*/ 189381 w 601409"/>
                <a:gd name="connsiteY135" fmla="*/ 81662 h 553130"/>
                <a:gd name="connsiteX136" fmla="*/ 189381 w 601409"/>
                <a:gd name="connsiteY136" fmla="*/ 106044 h 553130"/>
                <a:gd name="connsiteX137" fmla="*/ 330243 w 601409"/>
                <a:gd name="connsiteY137" fmla="*/ 106044 h 553130"/>
                <a:gd name="connsiteX138" fmla="*/ 330243 w 601409"/>
                <a:gd name="connsiteY138" fmla="*/ 81662 h 553130"/>
                <a:gd name="connsiteX139" fmla="*/ 295746 w 601409"/>
                <a:gd name="connsiteY139" fmla="*/ 81662 h 553130"/>
                <a:gd name="connsiteX140" fmla="*/ 295746 w 601409"/>
                <a:gd name="connsiteY140" fmla="*/ 61583 h 553130"/>
                <a:gd name="connsiteX141" fmla="*/ 579881 w 601409"/>
                <a:gd name="connsiteY141" fmla="*/ 32971 h 553130"/>
                <a:gd name="connsiteX142" fmla="*/ 548305 w 601409"/>
                <a:gd name="connsiteY142" fmla="*/ 60208 h 553130"/>
                <a:gd name="connsiteX143" fmla="*/ 552611 w 601409"/>
                <a:gd name="connsiteY143" fmla="*/ 78844 h 553130"/>
                <a:gd name="connsiteX144" fmla="*/ 566963 w 601409"/>
                <a:gd name="connsiteY144" fmla="*/ 74543 h 553130"/>
                <a:gd name="connsiteX145" fmla="*/ 579881 w 601409"/>
                <a:gd name="connsiteY145" fmla="*/ 32971 h 553130"/>
                <a:gd name="connsiteX146" fmla="*/ 223877 w 601409"/>
                <a:gd name="connsiteY146" fmla="*/ 14254 h 553130"/>
                <a:gd name="connsiteX147" fmla="*/ 300058 w 601409"/>
                <a:gd name="connsiteY147" fmla="*/ 14254 h 553130"/>
                <a:gd name="connsiteX148" fmla="*/ 294309 w 601409"/>
                <a:gd name="connsiteY148" fmla="*/ 48675 h 553130"/>
                <a:gd name="connsiteX149" fmla="*/ 314432 w 601409"/>
                <a:gd name="connsiteY149" fmla="*/ 48675 h 553130"/>
                <a:gd name="connsiteX150" fmla="*/ 314432 w 601409"/>
                <a:gd name="connsiteY150" fmla="*/ 61583 h 553130"/>
                <a:gd name="connsiteX151" fmla="*/ 305808 w 601409"/>
                <a:gd name="connsiteY151" fmla="*/ 61583 h 553130"/>
                <a:gd name="connsiteX152" fmla="*/ 305808 w 601409"/>
                <a:gd name="connsiteY152" fmla="*/ 71622 h 553130"/>
                <a:gd name="connsiteX153" fmla="*/ 338867 w 601409"/>
                <a:gd name="connsiteY153" fmla="*/ 71622 h 553130"/>
                <a:gd name="connsiteX154" fmla="*/ 338867 w 601409"/>
                <a:gd name="connsiteY154" fmla="*/ 150504 h 553130"/>
                <a:gd name="connsiteX155" fmla="*/ 333118 w 601409"/>
                <a:gd name="connsiteY155" fmla="*/ 164846 h 553130"/>
                <a:gd name="connsiteX156" fmla="*/ 320181 w 601409"/>
                <a:gd name="connsiteY156" fmla="*/ 170583 h 553130"/>
                <a:gd name="connsiteX157" fmla="*/ 198005 w 601409"/>
                <a:gd name="connsiteY157" fmla="*/ 170583 h 553130"/>
                <a:gd name="connsiteX158" fmla="*/ 185068 w 601409"/>
                <a:gd name="connsiteY158" fmla="*/ 164846 h 553130"/>
                <a:gd name="connsiteX159" fmla="*/ 179319 w 601409"/>
                <a:gd name="connsiteY159" fmla="*/ 150504 h 553130"/>
                <a:gd name="connsiteX160" fmla="*/ 179319 w 601409"/>
                <a:gd name="connsiteY160" fmla="*/ 71622 h 553130"/>
                <a:gd name="connsiteX161" fmla="*/ 218128 w 601409"/>
                <a:gd name="connsiteY161" fmla="*/ 71622 h 553130"/>
                <a:gd name="connsiteX162" fmla="*/ 218128 w 601409"/>
                <a:gd name="connsiteY162" fmla="*/ 61583 h 553130"/>
                <a:gd name="connsiteX163" fmla="*/ 208066 w 601409"/>
                <a:gd name="connsiteY163" fmla="*/ 61583 h 553130"/>
                <a:gd name="connsiteX164" fmla="*/ 208066 w 601409"/>
                <a:gd name="connsiteY164" fmla="*/ 48675 h 553130"/>
                <a:gd name="connsiteX165" fmla="*/ 228190 w 601409"/>
                <a:gd name="connsiteY165" fmla="*/ 48675 h 553130"/>
                <a:gd name="connsiteX166" fmla="*/ 601409 w 601409"/>
                <a:gd name="connsiteY166" fmla="*/ 0 h 553130"/>
                <a:gd name="connsiteX167" fmla="*/ 595668 w 601409"/>
                <a:gd name="connsiteY167" fmla="*/ 18636 h 553130"/>
                <a:gd name="connsiteX168" fmla="*/ 561223 w 601409"/>
                <a:gd name="connsiteY168" fmla="*/ 130450 h 553130"/>
                <a:gd name="connsiteX169" fmla="*/ 510989 w 601409"/>
                <a:gd name="connsiteY169" fmla="*/ 249433 h 553130"/>
                <a:gd name="connsiteX170" fmla="*/ 508119 w 601409"/>
                <a:gd name="connsiteY170" fmla="*/ 249433 h 553130"/>
                <a:gd name="connsiteX171" fmla="*/ 502378 w 601409"/>
                <a:gd name="connsiteY171" fmla="*/ 247999 h 553130"/>
                <a:gd name="connsiteX172" fmla="*/ 503813 w 601409"/>
                <a:gd name="connsiteY172" fmla="*/ 253733 h 553130"/>
                <a:gd name="connsiteX173" fmla="*/ 503813 w 601409"/>
                <a:gd name="connsiteY173" fmla="*/ 259467 h 553130"/>
                <a:gd name="connsiteX174" fmla="*/ 453580 w 601409"/>
                <a:gd name="connsiteY174" fmla="*/ 289571 h 553130"/>
                <a:gd name="connsiteX175" fmla="*/ 423440 w 601409"/>
                <a:gd name="connsiteY175" fmla="*/ 286704 h 553130"/>
                <a:gd name="connsiteX176" fmla="*/ 414829 w 601409"/>
                <a:gd name="connsiteY176" fmla="*/ 298172 h 553130"/>
                <a:gd name="connsiteX177" fmla="*/ 423440 w 601409"/>
                <a:gd name="connsiteY177" fmla="*/ 303907 h 553130"/>
                <a:gd name="connsiteX178" fmla="*/ 419135 w 601409"/>
                <a:gd name="connsiteY178" fmla="*/ 311074 h 553130"/>
                <a:gd name="connsiteX179" fmla="*/ 410523 w 601409"/>
                <a:gd name="connsiteY179" fmla="*/ 305340 h 553130"/>
                <a:gd name="connsiteX180" fmla="*/ 371772 w 601409"/>
                <a:gd name="connsiteY180" fmla="*/ 356947 h 553130"/>
                <a:gd name="connsiteX181" fmla="*/ 347373 w 601409"/>
                <a:gd name="connsiteY181" fmla="*/ 371282 h 553130"/>
                <a:gd name="connsiteX182" fmla="*/ 400477 w 601409"/>
                <a:gd name="connsiteY182" fmla="*/ 298172 h 553130"/>
                <a:gd name="connsiteX183" fmla="*/ 388995 w 601409"/>
                <a:gd name="connsiteY183" fmla="*/ 291005 h 553130"/>
                <a:gd name="connsiteX184" fmla="*/ 394736 w 601409"/>
                <a:gd name="connsiteY184" fmla="*/ 283837 h 553130"/>
                <a:gd name="connsiteX185" fmla="*/ 406217 w 601409"/>
                <a:gd name="connsiteY185" fmla="*/ 291005 h 553130"/>
                <a:gd name="connsiteX186" fmla="*/ 413394 w 601409"/>
                <a:gd name="connsiteY186" fmla="*/ 282404 h 553130"/>
                <a:gd name="connsiteX187" fmla="*/ 410523 w 601409"/>
                <a:gd name="connsiteY187" fmla="*/ 279537 h 553130"/>
                <a:gd name="connsiteX188" fmla="*/ 394736 w 601409"/>
                <a:gd name="connsiteY188" fmla="*/ 230797 h 553130"/>
                <a:gd name="connsiteX189" fmla="*/ 422005 w 601409"/>
                <a:gd name="connsiteY189" fmla="*/ 187791 h 553130"/>
                <a:gd name="connsiteX190" fmla="*/ 423440 w 601409"/>
                <a:gd name="connsiteY190" fmla="*/ 187791 h 553130"/>
                <a:gd name="connsiteX191" fmla="*/ 432052 w 601409"/>
                <a:gd name="connsiteY191" fmla="*/ 187791 h 553130"/>
                <a:gd name="connsiteX192" fmla="*/ 426311 w 601409"/>
                <a:gd name="connsiteY192" fmla="*/ 180624 h 553130"/>
                <a:gd name="connsiteX193" fmla="*/ 426311 w 601409"/>
                <a:gd name="connsiteY193" fmla="*/ 179190 h 553130"/>
                <a:gd name="connsiteX194" fmla="*/ 587057 w 601409"/>
                <a:gd name="connsiteY194" fmla="*/ 12902 h 55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601409" h="553130">
                  <a:moveTo>
                    <a:pt x="116720" y="443443"/>
                  </a:moveTo>
                  <a:cubicBezTo>
                    <a:pt x="169572" y="444921"/>
                    <a:pt x="208890" y="466154"/>
                    <a:pt x="211045" y="467230"/>
                  </a:cubicBezTo>
                  <a:lnTo>
                    <a:pt x="206736" y="477264"/>
                  </a:lnTo>
                  <a:cubicBezTo>
                    <a:pt x="205300" y="477264"/>
                    <a:pt x="137793" y="439994"/>
                    <a:pt x="63106" y="460062"/>
                  </a:cubicBezTo>
                  <a:lnTo>
                    <a:pt x="60233" y="450028"/>
                  </a:lnTo>
                  <a:cubicBezTo>
                    <a:pt x="79982" y="444653"/>
                    <a:pt x="99103" y="442950"/>
                    <a:pt x="116720" y="443443"/>
                  </a:cubicBezTo>
                  <a:close/>
                  <a:moveTo>
                    <a:pt x="116720" y="410776"/>
                  </a:moveTo>
                  <a:cubicBezTo>
                    <a:pt x="169572" y="412655"/>
                    <a:pt x="208890" y="434671"/>
                    <a:pt x="211045" y="435745"/>
                  </a:cubicBezTo>
                  <a:lnTo>
                    <a:pt x="206736" y="445768"/>
                  </a:lnTo>
                  <a:cubicBezTo>
                    <a:pt x="205300" y="445768"/>
                    <a:pt x="137793" y="408538"/>
                    <a:pt x="63106" y="428585"/>
                  </a:cubicBezTo>
                  <a:lnTo>
                    <a:pt x="60233" y="417130"/>
                  </a:lnTo>
                  <a:cubicBezTo>
                    <a:pt x="79982" y="411760"/>
                    <a:pt x="99103" y="410149"/>
                    <a:pt x="116720" y="410776"/>
                  </a:cubicBezTo>
                  <a:close/>
                  <a:moveTo>
                    <a:pt x="116720" y="378843"/>
                  </a:moveTo>
                  <a:cubicBezTo>
                    <a:pt x="169572" y="380321"/>
                    <a:pt x="208890" y="401554"/>
                    <a:pt x="211045" y="402630"/>
                  </a:cubicBezTo>
                  <a:lnTo>
                    <a:pt x="206736" y="412664"/>
                  </a:lnTo>
                  <a:cubicBezTo>
                    <a:pt x="205300" y="412664"/>
                    <a:pt x="137793" y="376827"/>
                    <a:pt x="63106" y="395462"/>
                  </a:cubicBezTo>
                  <a:lnTo>
                    <a:pt x="60233" y="385428"/>
                  </a:lnTo>
                  <a:cubicBezTo>
                    <a:pt x="79982" y="380053"/>
                    <a:pt x="99103" y="378350"/>
                    <a:pt x="116720" y="378843"/>
                  </a:cubicBezTo>
                  <a:close/>
                  <a:moveTo>
                    <a:pt x="116720" y="347347"/>
                  </a:moveTo>
                  <a:cubicBezTo>
                    <a:pt x="169572" y="348825"/>
                    <a:pt x="208890" y="370059"/>
                    <a:pt x="211045" y="371134"/>
                  </a:cubicBezTo>
                  <a:lnTo>
                    <a:pt x="206736" y="381168"/>
                  </a:lnTo>
                  <a:cubicBezTo>
                    <a:pt x="205300" y="381168"/>
                    <a:pt x="137793" y="345331"/>
                    <a:pt x="63106" y="363966"/>
                  </a:cubicBezTo>
                  <a:lnTo>
                    <a:pt x="60233" y="353932"/>
                  </a:lnTo>
                  <a:cubicBezTo>
                    <a:pt x="79982" y="348556"/>
                    <a:pt x="99103" y="346854"/>
                    <a:pt x="116720" y="347347"/>
                  </a:cubicBezTo>
                  <a:close/>
                  <a:moveTo>
                    <a:pt x="329547" y="314250"/>
                  </a:moveTo>
                  <a:cubicBezTo>
                    <a:pt x="341555" y="313539"/>
                    <a:pt x="350157" y="314606"/>
                    <a:pt x="355892" y="315317"/>
                  </a:cubicBezTo>
                  <a:cubicBezTo>
                    <a:pt x="358760" y="315317"/>
                    <a:pt x="360193" y="315317"/>
                    <a:pt x="361627" y="316739"/>
                  </a:cubicBezTo>
                  <a:lnTo>
                    <a:pt x="361627" y="328119"/>
                  </a:lnTo>
                  <a:cubicBezTo>
                    <a:pt x="360193" y="328119"/>
                    <a:pt x="357326" y="326697"/>
                    <a:pt x="354458" y="326697"/>
                  </a:cubicBezTo>
                  <a:cubicBezTo>
                    <a:pt x="344422" y="325274"/>
                    <a:pt x="322917" y="322429"/>
                    <a:pt x="285640" y="333809"/>
                  </a:cubicBezTo>
                  <a:lnTo>
                    <a:pt x="282773" y="323851"/>
                  </a:lnTo>
                  <a:cubicBezTo>
                    <a:pt x="302128" y="317450"/>
                    <a:pt x="317540" y="314961"/>
                    <a:pt x="329547" y="314250"/>
                  </a:cubicBezTo>
                  <a:close/>
                  <a:moveTo>
                    <a:pt x="116720" y="313300"/>
                  </a:moveTo>
                  <a:cubicBezTo>
                    <a:pt x="169572" y="315179"/>
                    <a:pt x="208890" y="337195"/>
                    <a:pt x="211045" y="338269"/>
                  </a:cubicBezTo>
                  <a:lnTo>
                    <a:pt x="206736" y="348292"/>
                  </a:lnTo>
                  <a:cubicBezTo>
                    <a:pt x="205300" y="348292"/>
                    <a:pt x="137793" y="311062"/>
                    <a:pt x="63106" y="331109"/>
                  </a:cubicBezTo>
                  <a:lnTo>
                    <a:pt x="60233" y="319654"/>
                  </a:lnTo>
                  <a:cubicBezTo>
                    <a:pt x="79982" y="314284"/>
                    <a:pt x="99103" y="312673"/>
                    <a:pt x="116720" y="313300"/>
                  </a:cubicBezTo>
                  <a:close/>
                  <a:moveTo>
                    <a:pt x="333536" y="286264"/>
                  </a:moveTo>
                  <a:cubicBezTo>
                    <a:pt x="347707" y="285904"/>
                    <a:pt x="358828" y="287341"/>
                    <a:pt x="366003" y="288059"/>
                  </a:cubicBezTo>
                  <a:cubicBezTo>
                    <a:pt x="367438" y="288059"/>
                    <a:pt x="370308" y="288059"/>
                    <a:pt x="371743" y="288059"/>
                  </a:cubicBezTo>
                  <a:lnTo>
                    <a:pt x="370308" y="299555"/>
                  </a:lnTo>
                  <a:cubicBezTo>
                    <a:pt x="368873" y="299555"/>
                    <a:pt x="367438" y="299555"/>
                    <a:pt x="364568" y="299555"/>
                  </a:cubicBezTo>
                  <a:cubicBezTo>
                    <a:pt x="350218" y="298118"/>
                    <a:pt x="322953" y="293807"/>
                    <a:pt x="285643" y="305302"/>
                  </a:cubicBezTo>
                  <a:lnTo>
                    <a:pt x="282773" y="295244"/>
                  </a:lnTo>
                  <a:cubicBezTo>
                    <a:pt x="302145" y="288778"/>
                    <a:pt x="319365" y="286623"/>
                    <a:pt x="333536" y="286264"/>
                  </a:cubicBezTo>
                  <a:close/>
                  <a:moveTo>
                    <a:pt x="116720" y="282976"/>
                  </a:moveTo>
                  <a:cubicBezTo>
                    <a:pt x="169572" y="284454"/>
                    <a:pt x="208890" y="305688"/>
                    <a:pt x="211045" y="306763"/>
                  </a:cubicBezTo>
                  <a:lnTo>
                    <a:pt x="206736" y="316797"/>
                  </a:lnTo>
                  <a:cubicBezTo>
                    <a:pt x="205300" y="316797"/>
                    <a:pt x="137793" y="280960"/>
                    <a:pt x="63106" y="299595"/>
                  </a:cubicBezTo>
                  <a:lnTo>
                    <a:pt x="60233" y="289561"/>
                  </a:lnTo>
                  <a:cubicBezTo>
                    <a:pt x="79982" y="284186"/>
                    <a:pt x="99103" y="282483"/>
                    <a:pt x="116720" y="282976"/>
                  </a:cubicBezTo>
                  <a:close/>
                  <a:moveTo>
                    <a:pt x="333536" y="256138"/>
                  </a:moveTo>
                  <a:cubicBezTo>
                    <a:pt x="347707" y="255780"/>
                    <a:pt x="358828" y="257213"/>
                    <a:pt x="366003" y="257930"/>
                  </a:cubicBezTo>
                  <a:cubicBezTo>
                    <a:pt x="367438" y="257930"/>
                    <a:pt x="370308" y="257930"/>
                    <a:pt x="371743" y="257930"/>
                  </a:cubicBezTo>
                  <a:lnTo>
                    <a:pt x="370308" y="270831"/>
                  </a:lnTo>
                  <a:cubicBezTo>
                    <a:pt x="368873" y="270831"/>
                    <a:pt x="367438" y="269398"/>
                    <a:pt x="364568" y="269398"/>
                  </a:cubicBezTo>
                  <a:cubicBezTo>
                    <a:pt x="350218" y="267964"/>
                    <a:pt x="322953" y="265097"/>
                    <a:pt x="285643" y="276565"/>
                  </a:cubicBezTo>
                  <a:lnTo>
                    <a:pt x="282773" y="265097"/>
                  </a:lnTo>
                  <a:cubicBezTo>
                    <a:pt x="302145" y="258647"/>
                    <a:pt x="319365" y="256496"/>
                    <a:pt x="333536" y="256138"/>
                  </a:cubicBezTo>
                  <a:close/>
                  <a:moveTo>
                    <a:pt x="116720" y="249871"/>
                  </a:moveTo>
                  <a:cubicBezTo>
                    <a:pt x="169572" y="251349"/>
                    <a:pt x="208890" y="272582"/>
                    <a:pt x="211045" y="273658"/>
                  </a:cubicBezTo>
                  <a:lnTo>
                    <a:pt x="206736" y="283692"/>
                  </a:lnTo>
                  <a:cubicBezTo>
                    <a:pt x="205300" y="283692"/>
                    <a:pt x="137793" y="247855"/>
                    <a:pt x="63106" y="266490"/>
                  </a:cubicBezTo>
                  <a:lnTo>
                    <a:pt x="60233" y="256456"/>
                  </a:lnTo>
                  <a:cubicBezTo>
                    <a:pt x="79982" y="251081"/>
                    <a:pt x="99103" y="249378"/>
                    <a:pt x="116720" y="249871"/>
                  </a:cubicBezTo>
                  <a:close/>
                  <a:moveTo>
                    <a:pt x="114841" y="199115"/>
                  </a:moveTo>
                  <a:cubicBezTo>
                    <a:pt x="78953" y="199115"/>
                    <a:pt x="48807" y="207715"/>
                    <a:pt x="38759" y="212015"/>
                  </a:cubicBezTo>
                  <a:lnTo>
                    <a:pt x="38759" y="500099"/>
                  </a:lnTo>
                  <a:cubicBezTo>
                    <a:pt x="57421" y="491500"/>
                    <a:pt x="78953" y="488633"/>
                    <a:pt x="103357" y="488633"/>
                  </a:cubicBezTo>
                  <a:cubicBezTo>
                    <a:pt x="166520" y="488633"/>
                    <a:pt x="228247" y="511566"/>
                    <a:pt x="246909" y="518732"/>
                  </a:cubicBezTo>
                  <a:lnTo>
                    <a:pt x="246909" y="405504"/>
                  </a:lnTo>
                  <a:lnTo>
                    <a:pt x="238295" y="414104"/>
                  </a:lnTo>
                  <a:lnTo>
                    <a:pt x="238295" y="242113"/>
                  </a:lnTo>
                  <a:cubicBezTo>
                    <a:pt x="203843" y="214881"/>
                    <a:pt x="163649" y="199115"/>
                    <a:pt x="114841" y="199115"/>
                  </a:cubicBezTo>
                  <a:close/>
                  <a:moveTo>
                    <a:pt x="114841" y="186216"/>
                  </a:moveTo>
                  <a:cubicBezTo>
                    <a:pt x="167955" y="186216"/>
                    <a:pt x="212456" y="201982"/>
                    <a:pt x="248344" y="232080"/>
                  </a:cubicBezTo>
                  <a:cubicBezTo>
                    <a:pt x="285667" y="201982"/>
                    <a:pt x="330168" y="186216"/>
                    <a:pt x="381847" y="186216"/>
                  </a:cubicBezTo>
                  <a:cubicBezTo>
                    <a:pt x="390460" y="186216"/>
                    <a:pt x="397638" y="186216"/>
                    <a:pt x="404815" y="186216"/>
                  </a:cubicBezTo>
                  <a:lnTo>
                    <a:pt x="394767" y="200549"/>
                  </a:lnTo>
                  <a:cubicBezTo>
                    <a:pt x="390460" y="200549"/>
                    <a:pt x="386153" y="199115"/>
                    <a:pt x="381847" y="199115"/>
                  </a:cubicBezTo>
                  <a:cubicBezTo>
                    <a:pt x="334475" y="199115"/>
                    <a:pt x="292845" y="214881"/>
                    <a:pt x="259828" y="242113"/>
                  </a:cubicBezTo>
                  <a:lnTo>
                    <a:pt x="259828" y="414104"/>
                  </a:lnTo>
                  <a:lnTo>
                    <a:pt x="251215" y="405504"/>
                  </a:lnTo>
                  <a:lnTo>
                    <a:pt x="251215" y="518732"/>
                  </a:lnTo>
                  <a:cubicBezTo>
                    <a:pt x="268441" y="511566"/>
                    <a:pt x="328733" y="487200"/>
                    <a:pt x="390460" y="487200"/>
                  </a:cubicBezTo>
                  <a:cubicBezTo>
                    <a:pt x="416299" y="487200"/>
                    <a:pt x="439267" y="491500"/>
                    <a:pt x="459365" y="500099"/>
                  </a:cubicBezTo>
                  <a:lnTo>
                    <a:pt x="459365" y="302310"/>
                  </a:lnTo>
                  <a:cubicBezTo>
                    <a:pt x="459365" y="302310"/>
                    <a:pt x="480897" y="298010"/>
                    <a:pt x="493817" y="289411"/>
                  </a:cubicBezTo>
                  <a:lnTo>
                    <a:pt x="493817" y="543097"/>
                  </a:lnTo>
                  <a:lnTo>
                    <a:pt x="279925" y="543097"/>
                  </a:lnTo>
                  <a:cubicBezTo>
                    <a:pt x="272748" y="548830"/>
                    <a:pt x="261264" y="553130"/>
                    <a:pt x="249780" y="553130"/>
                  </a:cubicBezTo>
                  <a:cubicBezTo>
                    <a:pt x="236860" y="553130"/>
                    <a:pt x="225376" y="548830"/>
                    <a:pt x="218198" y="543097"/>
                  </a:cubicBezTo>
                  <a:lnTo>
                    <a:pt x="0" y="543097"/>
                  </a:lnTo>
                  <a:lnTo>
                    <a:pt x="0" y="246413"/>
                  </a:lnTo>
                  <a:cubicBezTo>
                    <a:pt x="0" y="239247"/>
                    <a:pt x="8613" y="233514"/>
                    <a:pt x="24404" y="230647"/>
                  </a:cubicBezTo>
                  <a:lnTo>
                    <a:pt x="24404" y="201982"/>
                  </a:lnTo>
                  <a:lnTo>
                    <a:pt x="28710" y="200549"/>
                  </a:lnTo>
                  <a:cubicBezTo>
                    <a:pt x="30146" y="199115"/>
                    <a:pt x="66034" y="186216"/>
                    <a:pt x="114841" y="186216"/>
                  </a:cubicBezTo>
                  <a:close/>
                  <a:moveTo>
                    <a:pt x="189381" y="144767"/>
                  </a:moveTo>
                  <a:lnTo>
                    <a:pt x="189381" y="150504"/>
                  </a:lnTo>
                  <a:cubicBezTo>
                    <a:pt x="189381" y="151938"/>
                    <a:pt x="189381" y="156241"/>
                    <a:pt x="192255" y="159109"/>
                  </a:cubicBezTo>
                  <a:cubicBezTo>
                    <a:pt x="193693" y="160544"/>
                    <a:pt x="195130" y="160544"/>
                    <a:pt x="198005" y="160544"/>
                  </a:cubicBezTo>
                  <a:lnTo>
                    <a:pt x="320181" y="160544"/>
                  </a:lnTo>
                  <a:cubicBezTo>
                    <a:pt x="323056" y="160544"/>
                    <a:pt x="325931" y="160544"/>
                    <a:pt x="327368" y="159109"/>
                  </a:cubicBezTo>
                  <a:cubicBezTo>
                    <a:pt x="328805" y="156241"/>
                    <a:pt x="330243" y="151938"/>
                    <a:pt x="330243" y="150504"/>
                  </a:cubicBezTo>
                  <a:lnTo>
                    <a:pt x="330243" y="144767"/>
                  </a:lnTo>
                  <a:close/>
                  <a:moveTo>
                    <a:pt x="203754" y="130425"/>
                  </a:moveTo>
                  <a:lnTo>
                    <a:pt x="203754" y="134728"/>
                  </a:lnTo>
                  <a:lnTo>
                    <a:pt x="315869" y="134728"/>
                  </a:lnTo>
                  <a:lnTo>
                    <a:pt x="315869" y="130425"/>
                  </a:lnTo>
                  <a:close/>
                  <a:moveTo>
                    <a:pt x="222440" y="120386"/>
                  </a:moveTo>
                  <a:lnTo>
                    <a:pt x="222440" y="124688"/>
                  </a:lnTo>
                  <a:lnTo>
                    <a:pt x="297183" y="124688"/>
                  </a:lnTo>
                  <a:lnTo>
                    <a:pt x="297183" y="120386"/>
                  </a:lnTo>
                  <a:close/>
                  <a:moveTo>
                    <a:pt x="542565" y="65942"/>
                  </a:moveTo>
                  <a:cubicBezTo>
                    <a:pt x="486590" y="116115"/>
                    <a:pt x="439228" y="163421"/>
                    <a:pt x="436357" y="176323"/>
                  </a:cubicBezTo>
                  <a:lnTo>
                    <a:pt x="453580" y="199259"/>
                  </a:lnTo>
                  <a:lnTo>
                    <a:pt x="423440" y="199259"/>
                  </a:lnTo>
                  <a:cubicBezTo>
                    <a:pt x="419135" y="202127"/>
                    <a:pt x="404782" y="223629"/>
                    <a:pt x="404782" y="243699"/>
                  </a:cubicBezTo>
                  <a:cubicBezTo>
                    <a:pt x="403347" y="255167"/>
                    <a:pt x="407653" y="265201"/>
                    <a:pt x="416264" y="270935"/>
                  </a:cubicBezTo>
                  <a:cubicBezTo>
                    <a:pt x="417699" y="272369"/>
                    <a:pt x="419135" y="272369"/>
                    <a:pt x="419135" y="272369"/>
                  </a:cubicBezTo>
                  <a:lnTo>
                    <a:pt x="420570" y="270935"/>
                  </a:lnTo>
                  <a:lnTo>
                    <a:pt x="510989" y="146219"/>
                  </a:lnTo>
                  <a:lnTo>
                    <a:pt x="513860" y="147653"/>
                  </a:lnTo>
                  <a:lnTo>
                    <a:pt x="430616" y="276670"/>
                  </a:lnTo>
                  <a:lnTo>
                    <a:pt x="429181" y="278103"/>
                  </a:lnTo>
                  <a:cubicBezTo>
                    <a:pt x="436357" y="279537"/>
                    <a:pt x="443534" y="279537"/>
                    <a:pt x="450710" y="278103"/>
                  </a:cubicBezTo>
                  <a:cubicBezTo>
                    <a:pt x="472238" y="275236"/>
                    <a:pt x="489461" y="260901"/>
                    <a:pt x="492331" y="256600"/>
                  </a:cubicBezTo>
                  <a:lnTo>
                    <a:pt x="486590" y="230797"/>
                  </a:lnTo>
                  <a:lnTo>
                    <a:pt x="509554" y="237965"/>
                  </a:lnTo>
                  <a:cubicBezTo>
                    <a:pt x="518166" y="227930"/>
                    <a:pt x="541129" y="159121"/>
                    <a:pt x="564093" y="83144"/>
                  </a:cubicBezTo>
                  <a:lnTo>
                    <a:pt x="546870" y="88878"/>
                  </a:lnTo>
                  <a:close/>
                  <a:moveTo>
                    <a:pt x="228190" y="61583"/>
                  </a:moveTo>
                  <a:lnTo>
                    <a:pt x="228190" y="81662"/>
                  </a:lnTo>
                  <a:lnTo>
                    <a:pt x="189381" y="81662"/>
                  </a:lnTo>
                  <a:lnTo>
                    <a:pt x="189381" y="106044"/>
                  </a:lnTo>
                  <a:lnTo>
                    <a:pt x="330243" y="106044"/>
                  </a:lnTo>
                  <a:lnTo>
                    <a:pt x="330243" y="81662"/>
                  </a:lnTo>
                  <a:lnTo>
                    <a:pt x="295746" y="81662"/>
                  </a:lnTo>
                  <a:lnTo>
                    <a:pt x="295746" y="61583"/>
                  </a:lnTo>
                  <a:close/>
                  <a:moveTo>
                    <a:pt x="579881" y="32971"/>
                  </a:moveTo>
                  <a:cubicBezTo>
                    <a:pt x="569834" y="41572"/>
                    <a:pt x="558352" y="51607"/>
                    <a:pt x="548305" y="60208"/>
                  </a:cubicBezTo>
                  <a:lnTo>
                    <a:pt x="552611" y="78844"/>
                  </a:lnTo>
                  <a:lnTo>
                    <a:pt x="566963" y="74543"/>
                  </a:lnTo>
                  <a:cubicBezTo>
                    <a:pt x="571269" y="60208"/>
                    <a:pt x="575575" y="47306"/>
                    <a:pt x="579881" y="32971"/>
                  </a:cubicBezTo>
                  <a:close/>
                  <a:moveTo>
                    <a:pt x="223877" y="14254"/>
                  </a:moveTo>
                  <a:lnTo>
                    <a:pt x="300058" y="14254"/>
                  </a:lnTo>
                  <a:lnTo>
                    <a:pt x="294309" y="48675"/>
                  </a:lnTo>
                  <a:lnTo>
                    <a:pt x="314432" y="48675"/>
                  </a:lnTo>
                  <a:lnTo>
                    <a:pt x="314432" y="61583"/>
                  </a:lnTo>
                  <a:lnTo>
                    <a:pt x="305808" y="61583"/>
                  </a:lnTo>
                  <a:lnTo>
                    <a:pt x="305808" y="71622"/>
                  </a:lnTo>
                  <a:lnTo>
                    <a:pt x="338867" y="71622"/>
                  </a:lnTo>
                  <a:lnTo>
                    <a:pt x="338867" y="150504"/>
                  </a:lnTo>
                  <a:cubicBezTo>
                    <a:pt x="338867" y="150504"/>
                    <a:pt x="338867" y="159109"/>
                    <a:pt x="333118" y="164846"/>
                  </a:cubicBezTo>
                  <a:cubicBezTo>
                    <a:pt x="330243" y="169149"/>
                    <a:pt x="325931" y="170583"/>
                    <a:pt x="320181" y="170583"/>
                  </a:cubicBezTo>
                  <a:lnTo>
                    <a:pt x="198005" y="170583"/>
                  </a:lnTo>
                  <a:cubicBezTo>
                    <a:pt x="192255" y="170583"/>
                    <a:pt x="187943" y="169149"/>
                    <a:pt x="185068" y="164846"/>
                  </a:cubicBezTo>
                  <a:cubicBezTo>
                    <a:pt x="179319" y="159109"/>
                    <a:pt x="179319" y="151938"/>
                    <a:pt x="179319" y="150504"/>
                  </a:cubicBezTo>
                  <a:lnTo>
                    <a:pt x="179319" y="71622"/>
                  </a:lnTo>
                  <a:lnTo>
                    <a:pt x="218128" y="71622"/>
                  </a:lnTo>
                  <a:lnTo>
                    <a:pt x="218128" y="61583"/>
                  </a:lnTo>
                  <a:lnTo>
                    <a:pt x="208066" y="61583"/>
                  </a:lnTo>
                  <a:lnTo>
                    <a:pt x="208066" y="48675"/>
                  </a:lnTo>
                  <a:lnTo>
                    <a:pt x="228190" y="48675"/>
                  </a:lnTo>
                  <a:close/>
                  <a:moveTo>
                    <a:pt x="601409" y="0"/>
                  </a:moveTo>
                  <a:lnTo>
                    <a:pt x="595668" y="18636"/>
                  </a:lnTo>
                  <a:cubicBezTo>
                    <a:pt x="595668" y="18636"/>
                    <a:pt x="578445" y="74543"/>
                    <a:pt x="561223" y="130450"/>
                  </a:cubicBezTo>
                  <a:cubicBezTo>
                    <a:pt x="523906" y="247999"/>
                    <a:pt x="516730" y="249433"/>
                    <a:pt x="510989" y="249433"/>
                  </a:cubicBezTo>
                  <a:lnTo>
                    <a:pt x="508119" y="249433"/>
                  </a:lnTo>
                  <a:lnTo>
                    <a:pt x="502378" y="247999"/>
                  </a:lnTo>
                  <a:lnTo>
                    <a:pt x="503813" y="253733"/>
                  </a:lnTo>
                  <a:cubicBezTo>
                    <a:pt x="503813" y="255167"/>
                    <a:pt x="505248" y="258034"/>
                    <a:pt x="503813" y="259467"/>
                  </a:cubicBezTo>
                  <a:cubicBezTo>
                    <a:pt x="499508" y="269502"/>
                    <a:pt x="476544" y="285271"/>
                    <a:pt x="453580" y="289571"/>
                  </a:cubicBezTo>
                  <a:cubicBezTo>
                    <a:pt x="442098" y="291005"/>
                    <a:pt x="432052" y="289571"/>
                    <a:pt x="423440" y="286704"/>
                  </a:cubicBezTo>
                  <a:lnTo>
                    <a:pt x="414829" y="298172"/>
                  </a:lnTo>
                  <a:lnTo>
                    <a:pt x="423440" y="303907"/>
                  </a:lnTo>
                  <a:lnTo>
                    <a:pt x="419135" y="311074"/>
                  </a:lnTo>
                  <a:lnTo>
                    <a:pt x="410523" y="305340"/>
                  </a:lnTo>
                  <a:lnTo>
                    <a:pt x="371772" y="356947"/>
                  </a:lnTo>
                  <a:lnTo>
                    <a:pt x="347373" y="371282"/>
                  </a:lnTo>
                  <a:lnTo>
                    <a:pt x="400477" y="298172"/>
                  </a:lnTo>
                  <a:lnTo>
                    <a:pt x="388995" y="291005"/>
                  </a:lnTo>
                  <a:lnTo>
                    <a:pt x="394736" y="283837"/>
                  </a:lnTo>
                  <a:lnTo>
                    <a:pt x="406217" y="291005"/>
                  </a:lnTo>
                  <a:lnTo>
                    <a:pt x="413394" y="282404"/>
                  </a:lnTo>
                  <a:cubicBezTo>
                    <a:pt x="411958" y="280970"/>
                    <a:pt x="411958" y="280970"/>
                    <a:pt x="410523" y="279537"/>
                  </a:cubicBezTo>
                  <a:cubicBezTo>
                    <a:pt x="394736" y="269502"/>
                    <a:pt x="390430" y="252300"/>
                    <a:pt x="394736" y="230797"/>
                  </a:cubicBezTo>
                  <a:cubicBezTo>
                    <a:pt x="400477" y="212161"/>
                    <a:pt x="413394" y="189225"/>
                    <a:pt x="422005" y="187791"/>
                  </a:cubicBezTo>
                  <a:lnTo>
                    <a:pt x="423440" y="187791"/>
                  </a:lnTo>
                  <a:lnTo>
                    <a:pt x="432052" y="187791"/>
                  </a:lnTo>
                  <a:lnTo>
                    <a:pt x="426311" y="180624"/>
                  </a:lnTo>
                  <a:lnTo>
                    <a:pt x="426311" y="179190"/>
                  </a:lnTo>
                  <a:cubicBezTo>
                    <a:pt x="423440" y="154820"/>
                    <a:pt x="548305" y="45873"/>
                    <a:pt x="587057" y="1290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124014" y="3215316"/>
              <a:ext cx="1521884" cy="908322"/>
              <a:chOff x="3658494" y="2544554"/>
              <a:chExt cx="1805125" cy="1078094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3658494" y="2564830"/>
                <a:ext cx="1805125" cy="1057818"/>
              </a:xfrm>
              <a:prstGeom prst="roundRect">
                <a:avLst/>
              </a:prstGeom>
              <a:solidFill>
                <a:srgbClr val="A6A6A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6" name="Freeform 20"/>
              <p:cNvSpPr>
                <a:spLocks noEditPoints="1"/>
              </p:cNvSpPr>
              <p:nvPr/>
            </p:nvSpPr>
            <p:spPr bwMode="auto">
              <a:xfrm>
                <a:off x="4298875" y="2944664"/>
                <a:ext cx="609600" cy="627412"/>
              </a:xfrm>
              <a:custGeom>
                <a:avLst/>
                <a:gdLst>
                  <a:gd name="T0" fmla="*/ 82 w 148"/>
                  <a:gd name="T1" fmla="*/ 0 h 176"/>
                  <a:gd name="T2" fmla="*/ 14 w 148"/>
                  <a:gd name="T3" fmla="*/ 0 h 176"/>
                  <a:gd name="T4" fmla="*/ 0 w 148"/>
                  <a:gd name="T5" fmla="*/ 14 h 176"/>
                  <a:gd name="T6" fmla="*/ 0 w 148"/>
                  <a:gd name="T7" fmla="*/ 162 h 176"/>
                  <a:gd name="T8" fmla="*/ 14 w 148"/>
                  <a:gd name="T9" fmla="*/ 176 h 176"/>
                  <a:gd name="T10" fmla="*/ 114 w 148"/>
                  <a:gd name="T11" fmla="*/ 176 h 176"/>
                  <a:gd name="T12" fmla="*/ 121 w 148"/>
                  <a:gd name="T13" fmla="*/ 174 h 176"/>
                  <a:gd name="T14" fmla="*/ 137 w 148"/>
                  <a:gd name="T15" fmla="*/ 170 h 176"/>
                  <a:gd name="T16" fmla="*/ 148 w 148"/>
                  <a:gd name="T17" fmla="*/ 154 h 176"/>
                  <a:gd name="T18" fmla="*/ 148 w 148"/>
                  <a:gd name="T19" fmla="*/ 67 h 176"/>
                  <a:gd name="T20" fmla="*/ 82 w 148"/>
                  <a:gd name="T21" fmla="*/ 0 h 176"/>
                  <a:gd name="T22" fmla="*/ 118 w 148"/>
                  <a:gd name="T23" fmla="*/ 162 h 176"/>
                  <a:gd name="T24" fmla="*/ 114 w 148"/>
                  <a:gd name="T25" fmla="*/ 167 h 176"/>
                  <a:gd name="T26" fmla="*/ 14 w 148"/>
                  <a:gd name="T27" fmla="*/ 167 h 176"/>
                  <a:gd name="T28" fmla="*/ 9 w 148"/>
                  <a:gd name="T29" fmla="*/ 162 h 176"/>
                  <a:gd name="T30" fmla="*/ 9 w 148"/>
                  <a:gd name="T31" fmla="*/ 14 h 176"/>
                  <a:gd name="T32" fmla="*/ 14 w 148"/>
                  <a:gd name="T33" fmla="*/ 9 h 176"/>
                  <a:gd name="T34" fmla="*/ 64 w 148"/>
                  <a:gd name="T35" fmla="*/ 9 h 176"/>
                  <a:gd name="T36" fmla="*/ 118 w 148"/>
                  <a:gd name="T37" fmla="*/ 65 h 176"/>
                  <a:gd name="T38" fmla="*/ 118 w 148"/>
                  <a:gd name="T39" fmla="*/ 162 h 176"/>
                  <a:gd name="T40" fmla="*/ 144 w 148"/>
                  <a:gd name="T41" fmla="*/ 154 h 176"/>
                  <a:gd name="T42" fmla="*/ 135 w 148"/>
                  <a:gd name="T43" fmla="*/ 165 h 176"/>
                  <a:gd name="T44" fmla="*/ 126 w 148"/>
                  <a:gd name="T45" fmla="*/ 168 h 176"/>
                  <a:gd name="T46" fmla="*/ 128 w 148"/>
                  <a:gd name="T47" fmla="*/ 162 h 176"/>
                  <a:gd name="T48" fmla="*/ 128 w 148"/>
                  <a:gd name="T49" fmla="*/ 65 h 176"/>
                  <a:gd name="T50" fmla="*/ 88 w 148"/>
                  <a:gd name="T51" fmla="*/ 5 h 176"/>
                  <a:gd name="T52" fmla="*/ 144 w 148"/>
                  <a:gd name="T53" fmla="*/ 67 h 176"/>
                  <a:gd name="T54" fmla="*/ 144 w 148"/>
                  <a:gd name="T55" fmla="*/ 154 h 176"/>
                  <a:gd name="T56" fmla="*/ 80 w 148"/>
                  <a:gd name="T57" fmla="*/ 81 h 176"/>
                  <a:gd name="T58" fmla="*/ 64 w 148"/>
                  <a:gd name="T59" fmla="*/ 70 h 176"/>
                  <a:gd name="T60" fmla="*/ 47 w 148"/>
                  <a:gd name="T61" fmla="*/ 81 h 176"/>
                  <a:gd name="T62" fmla="*/ 32 w 148"/>
                  <a:gd name="T63" fmla="*/ 99 h 176"/>
                  <a:gd name="T64" fmla="*/ 49 w 148"/>
                  <a:gd name="T65" fmla="*/ 116 h 176"/>
                  <a:gd name="T66" fmla="*/ 78 w 148"/>
                  <a:gd name="T67" fmla="*/ 116 h 176"/>
                  <a:gd name="T68" fmla="*/ 96 w 148"/>
                  <a:gd name="T69" fmla="*/ 99 h 176"/>
                  <a:gd name="T70" fmla="*/ 80 w 148"/>
                  <a:gd name="T71" fmla="*/ 81 h 176"/>
                  <a:gd name="T72" fmla="*/ 78 w 148"/>
                  <a:gd name="T73" fmla="*/ 111 h 176"/>
                  <a:gd name="T74" fmla="*/ 49 w 148"/>
                  <a:gd name="T75" fmla="*/ 111 h 176"/>
                  <a:gd name="T76" fmla="*/ 37 w 148"/>
                  <a:gd name="T77" fmla="*/ 99 h 176"/>
                  <a:gd name="T78" fmla="*/ 48 w 148"/>
                  <a:gd name="T79" fmla="*/ 86 h 176"/>
                  <a:gd name="T80" fmla="*/ 52 w 148"/>
                  <a:gd name="T81" fmla="*/ 83 h 176"/>
                  <a:gd name="T82" fmla="*/ 64 w 148"/>
                  <a:gd name="T83" fmla="*/ 74 h 176"/>
                  <a:gd name="T84" fmla="*/ 76 w 148"/>
                  <a:gd name="T85" fmla="*/ 83 h 176"/>
                  <a:gd name="T86" fmla="*/ 80 w 148"/>
                  <a:gd name="T87" fmla="*/ 86 h 176"/>
                  <a:gd name="T88" fmla="*/ 91 w 148"/>
                  <a:gd name="T89" fmla="*/ 99 h 176"/>
                  <a:gd name="T90" fmla="*/ 78 w 148"/>
                  <a:gd name="T91" fmla="*/ 11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8" h="176">
                    <a:moveTo>
                      <a:pt x="8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6" y="176"/>
                      <a:pt x="14" y="176"/>
                    </a:cubicBezTo>
                    <a:cubicBezTo>
                      <a:pt x="114" y="176"/>
                      <a:pt x="114" y="176"/>
                      <a:pt x="114" y="176"/>
                    </a:cubicBezTo>
                    <a:cubicBezTo>
                      <a:pt x="116" y="176"/>
                      <a:pt x="119" y="175"/>
                      <a:pt x="121" y="174"/>
                    </a:cubicBezTo>
                    <a:cubicBezTo>
                      <a:pt x="137" y="170"/>
                      <a:pt x="137" y="170"/>
                      <a:pt x="137" y="170"/>
                    </a:cubicBezTo>
                    <a:cubicBezTo>
                      <a:pt x="143" y="168"/>
                      <a:pt x="148" y="161"/>
                      <a:pt x="148" y="154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148" y="30"/>
                      <a:pt x="118" y="0"/>
                      <a:pt x="82" y="0"/>
                    </a:cubicBezTo>
                    <a:close/>
                    <a:moveTo>
                      <a:pt x="118" y="162"/>
                    </a:moveTo>
                    <a:cubicBezTo>
                      <a:pt x="118" y="165"/>
                      <a:pt x="116" y="167"/>
                      <a:pt x="114" y="167"/>
                    </a:cubicBezTo>
                    <a:cubicBezTo>
                      <a:pt x="14" y="167"/>
                      <a:pt x="14" y="167"/>
                      <a:pt x="14" y="167"/>
                    </a:cubicBezTo>
                    <a:cubicBezTo>
                      <a:pt x="11" y="167"/>
                      <a:pt x="9" y="165"/>
                      <a:pt x="9" y="162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11" y="9"/>
                      <a:pt x="14" y="9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94" y="9"/>
                      <a:pt x="118" y="34"/>
                      <a:pt x="118" y="65"/>
                    </a:cubicBezTo>
                    <a:lnTo>
                      <a:pt x="118" y="162"/>
                    </a:lnTo>
                    <a:close/>
                    <a:moveTo>
                      <a:pt x="144" y="154"/>
                    </a:moveTo>
                    <a:cubicBezTo>
                      <a:pt x="144" y="159"/>
                      <a:pt x="140" y="164"/>
                      <a:pt x="135" y="165"/>
                    </a:cubicBezTo>
                    <a:cubicBezTo>
                      <a:pt x="126" y="168"/>
                      <a:pt x="126" y="168"/>
                      <a:pt x="126" y="168"/>
                    </a:cubicBezTo>
                    <a:cubicBezTo>
                      <a:pt x="127" y="166"/>
                      <a:pt x="128" y="164"/>
                      <a:pt x="128" y="162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38"/>
                      <a:pt x="111" y="15"/>
                      <a:pt x="88" y="5"/>
                    </a:cubicBezTo>
                    <a:cubicBezTo>
                      <a:pt x="119" y="8"/>
                      <a:pt x="144" y="35"/>
                      <a:pt x="144" y="67"/>
                    </a:cubicBezTo>
                    <a:lnTo>
                      <a:pt x="144" y="154"/>
                    </a:lnTo>
                    <a:close/>
                    <a:moveTo>
                      <a:pt x="80" y="81"/>
                    </a:moveTo>
                    <a:cubicBezTo>
                      <a:pt x="78" y="75"/>
                      <a:pt x="71" y="70"/>
                      <a:pt x="64" y="70"/>
                    </a:cubicBezTo>
                    <a:cubicBezTo>
                      <a:pt x="56" y="70"/>
                      <a:pt x="50" y="75"/>
                      <a:pt x="47" y="81"/>
                    </a:cubicBezTo>
                    <a:cubicBezTo>
                      <a:pt x="39" y="82"/>
                      <a:pt x="32" y="90"/>
                      <a:pt x="32" y="99"/>
                    </a:cubicBezTo>
                    <a:cubicBezTo>
                      <a:pt x="32" y="108"/>
                      <a:pt x="40" y="116"/>
                      <a:pt x="49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8" y="116"/>
                      <a:pt x="96" y="108"/>
                      <a:pt x="96" y="99"/>
                    </a:cubicBezTo>
                    <a:cubicBezTo>
                      <a:pt x="96" y="90"/>
                      <a:pt x="89" y="82"/>
                      <a:pt x="80" y="81"/>
                    </a:cubicBezTo>
                    <a:close/>
                    <a:moveTo>
                      <a:pt x="78" y="111"/>
                    </a:moveTo>
                    <a:cubicBezTo>
                      <a:pt x="49" y="111"/>
                      <a:pt x="49" y="111"/>
                      <a:pt x="49" y="111"/>
                    </a:cubicBezTo>
                    <a:cubicBezTo>
                      <a:pt x="42" y="111"/>
                      <a:pt x="37" y="106"/>
                      <a:pt x="37" y="99"/>
                    </a:cubicBezTo>
                    <a:cubicBezTo>
                      <a:pt x="37" y="92"/>
                      <a:pt x="41" y="87"/>
                      <a:pt x="48" y="86"/>
                    </a:cubicBezTo>
                    <a:cubicBezTo>
                      <a:pt x="50" y="86"/>
                      <a:pt x="51" y="85"/>
                      <a:pt x="52" y="83"/>
                    </a:cubicBezTo>
                    <a:cubicBezTo>
                      <a:pt x="54" y="78"/>
                      <a:pt x="58" y="74"/>
                      <a:pt x="64" y="74"/>
                    </a:cubicBezTo>
                    <a:cubicBezTo>
                      <a:pt x="69" y="74"/>
                      <a:pt x="74" y="78"/>
                      <a:pt x="76" y="83"/>
                    </a:cubicBezTo>
                    <a:cubicBezTo>
                      <a:pt x="77" y="85"/>
                      <a:pt x="78" y="86"/>
                      <a:pt x="80" y="86"/>
                    </a:cubicBezTo>
                    <a:cubicBezTo>
                      <a:pt x="86" y="87"/>
                      <a:pt x="91" y="92"/>
                      <a:pt x="91" y="99"/>
                    </a:cubicBezTo>
                    <a:cubicBezTo>
                      <a:pt x="91" y="106"/>
                      <a:pt x="85" y="111"/>
                      <a:pt x="78" y="11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024450" y="2544554"/>
                <a:ext cx="1298160" cy="401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Images</a:t>
                </a:r>
                <a:endParaRPr lang="zh-CN" altLang="en-US" sz="16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124015" y="4608962"/>
              <a:ext cx="1521884" cy="893992"/>
              <a:chOff x="3658495" y="4198683"/>
              <a:chExt cx="1805125" cy="1061086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3658495" y="4201951"/>
                <a:ext cx="1805125" cy="1057818"/>
              </a:xfrm>
              <a:prstGeom prst="roundRect">
                <a:avLst/>
              </a:prstGeom>
              <a:solidFill>
                <a:srgbClr val="A6A6A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3" name="two-cogwheels-configuration-interface-symbol_44520"/>
              <p:cNvSpPr>
                <a:spLocks noChangeAspect="1"/>
              </p:cNvSpPr>
              <p:nvPr/>
            </p:nvSpPr>
            <p:spPr bwMode="auto">
              <a:xfrm>
                <a:off x="4247168" y="4517378"/>
                <a:ext cx="609685" cy="608765"/>
              </a:xfrm>
              <a:custGeom>
                <a:avLst/>
                <a:gdLst>
                  <a:gd name="connsiteX0" fmla="*/ 377627 w 607991"/>
                  <a:gd name="connsiteY0" fmla="*/ 294539 h 607074"/>
                  <a:gd name="connsiteX1" fmla="*/ 294976 w 607991"/>
                  <a:gd name="connsiteY1" fmla="*/ 377063 h 607074"/>
                  <a:gd name="connsiteX2" fmla="*/ 377627 w 607991"/>
                  <a:gd name="connsiteY2" fmla="*/ 459588 h 607074"/>
                  <a:gd name="connsiteX3" fmla="*/ 460355 w 607991"/>
                  <a:gd name="connsiteY3" fmla="*/ 377063 h 607074"/>
                  <a:gd name="connsiteX4" fmla="*/ 377627 w 607991"/>
                  <a:gd name="connsiteY4" fmla="*/ 294539 h 607074"/>
                  <a:gd name="connsiteX5" fmla="*/ 359653 w 607991"/>
                  <a:gd name="connsiteY5" fmla="*/ 147129 h 607074"/>
                  <a:gd name="connsiteX6" fmla="*/ 395678 w 607991"/>
                  <a:gd name="connsiteY6" fmla="*/ 147129 h 607074"/>
                  <a:gd name="connsiteX7" fmla="*/ 423869 w 607991"/>
                  <a:gd name="connsiteY7" fmla="*/ 175277 h 607074"/>
                  <a:gd name="connsiteX8" fmla="*/ 423869 w 607991"/>
                  <a:gd name="connsiteY8" fmla="*/ 197288 h 607074"/>
                  <a:gd name="connsiteX9" fmla="*/ 435698 w 607991"/>
                  <a:gd name="connsiteY9" fmla="*/ 212474 h 607074"/>
                  <a:gd name="connsiteX10" fmla="*/ 453212 w 607991"/>
                  <a:gd name="connsiteY10" fmla="*/ 219760 h 607074"/>
                  <a:gd name="connsiteX11" fmla="*/ 460970 w 607991"/>
                  <a:gd name="connsiteY11" fmla="*/ 221447 h 607074"/>
                  <a:gd name="connsiteX12" fmla="*/ 472185 w 607991"/>
                  <a:gd name="connsiteY12" fmla="*/ 217459 h 607074"/>
                  <a:gd name="connsiteX13" fmla="*/ 487931 w 607991"/>
                  <a:gd name="connsiteY13" fmla="*/ 201737 h 607074"/>
                  <a:gd name="connsiteX14" fmla="*/ 507826 w 607991"/>
                  <a:gd name="connsiteY14" fmla="*/ 193530 h 607074"/>
                  <a:gd name="connsiteX15" fmla="*/ 527798 w 607991"/>
                  <a:gd name="connsiteY15" fmla="*/ 201737 h 607074"/>
                  <a:gd name="connsiteX16" fmla="*/ 553300 w 607991"/>
                  <a:gd name="connsiteY16" fmla="*/ 227200 h 607074"/>
                  <a:gd name="connsiteX17" fmla="*/ 553300 w 607991"/>
                  <a:gd name="connsiteY17" fmla="*/ 267005 h 607074"/>
                  <a:gd name="connsiteX18" fmla="*/ 537553 w 607991"/>
                  <a:gd name="connsiteY18" fmla="*/ 282727 h 607074"/>
                  <a:gd name="connsiteX19" fmla="*/ 535249 w 607991"/>
                  <a:gd name="connsiteY19" fmla="*/ 301671 h 607074"/>
                  <a:gd name="connsiteX20" fmla="*/ 542546 w 607991"/>
                  <a:gd name="connsiteY20" fmla="*/ 319158 h 607074"/>
                  <a:gd name="connsiteX21" fmla="*/ 557755 w 607991"/>
                  <a:gd name="connsiteY21" fmla="*/ 330969 h 607074"/>
                  <a:gd name="connsiteX22" fmla="*/ 579800 w 607991"/>
                  <a:gd name="connsiteY22" fmla="*/ 330969 h 607074"/>
                  <a:gd name="connsiteX23" fmla="*/ 607991 w 607991"/>
                  <a:gd name="connsiteY23" fmla="*/ 359116 h 607074"/>
                  <a:gd name="connsiteX24" fmla="*/ 607991 w 607991"/>
                  <a:gd name="connsiteY24" fmla="*/ 395087 h 607074"/>
                  <a:gd name="connsiteX25" fmla="*/ 579800 w 607991"/>
                  <a:gd name="connsiteY25" fmla="*/ 423234 h 607074"/>
                  <a:gd name="connsiteX26" fmla="*/ 557755 w 607991"/>
                  <a:gd name="connsiteY26" fmla="*/ 423234 h 607074"/>
                  <a:gd name="connsiteX27" fmla="*/ 542546 w 607991"/>
                  <a:gd name="connsiteY27" fmla="*/ 435045 h 607074"/>
                  <a:gd name="connsiteX28" fmla="*/ 535249 w 607991"/>
                  <a:gd name="connsiteY28" fmla="*/ 452532 h 607074"/>
                  <a:gd name="connsiteX29" fmla="*/ 537630 w 607991"/>
                  <a:gd name="connsiteY29" fmla="*/ 471476 h 607074"/>
                  <a:gd name="connsiteX30" fmla="*/ 553300 w 607991"/>
                  <a:gd name="connsiteY30" fmla="*/ 487199 h 607074"/>
                  <a:gd name="connsiteX31" fmla="*/ 553300 w 607991"/>
                  <a:gd name="connsiteY31" fmla="*/ 527004 h 607074"/>
                  <a:gd name="connsiteX32" fmla="*/ 527798 w 607991"/>
                  <a:gd name="connsiteY32" fmla="*/ 552467 h 607074"/>
                  <a:gd name="connsiteX33" fmla="*/ 507826 w 607991"/>
                  <a:gd name="connsiteY33" fmla="*/ 560750 h 607074"/>
                  <a:gd name="connsiteX34" fmla="*/ 487931 w 607991"/>
                  <a:gd name="connsiteY34" fmla="*/ 552467 h 607074"/>
                  <a:gd name="connsiteX35" fmla="*/ 472261 w 607991"/>
                  <a:gd name="connsiteY35" fmla="*/ 536821 h 607074"/>
                  <a:gd name="connsiteX36" fmla="*/ 460970 w 607991"/>
                  <a:gd name="connsiteY36" fmla="*/ 532756 h 607074"/>
                  <a:gd name="connsiteX37" fmla="*/ 453212 w 607991"/>
                  <a:gd name="connsiteY37" fmla="*/ 534443 h 607074"/>
                  <a:gd name="connsiteX38" fmla="*/ 435698 w 607991"/>
                  <a:gd name="connsiteY38" fmla="*/ 541729 h 607074"/>
                  <a:gd name="connsiteX39" fmla="*/ 423869 w 607991"/>
                  <a:gd name="connsiteY39" fmla="*/ 556915 h 607074"/>
                  <a:gd name="connsiteX40" fmla="*/ 423869 w 607991"/>
                  <a:gd name="connsiteY40" fmla="*/ 578927 h 607074"/>
                  <a:gd name="connsiteX41" fmla="*/ 395678 w 607991"/>
                  <a:gd name="connsiteY41" fmla="*/ 607074 h 607074"/>
                  <a:gd name="connsiteX42" fmla="*/ 359653 w 607991"/>
                  <a:gd name="connsiteY42" fmla="*/ 607074 h 607074"/>
                  <a:gd name="connsiteX43" fmla="*/ 331462 w 607991"/>
                  <a:gd name="connsiteY43" fmla="*/ 578927 h 607074"/>
                  <a:gd name="connsiteX44" fmla="*/ 331462 w 607991"/>
                  <a:gd name="connsiteY44" fmla="*/ 556915 h 607074"/>
                  <a:gd name="connsiteX45" fmla="*/ 319633 w 607991"/>
                  <a:gd name="connsiteY45" fmla="*/ 541729 h 607074"/>
                  <a:gd name="connsiteX46" fmla="*/ 302119 w 607991"/>
                  <a:gd name="connsiteY46" fmla="*/ 534443 h 607074"/>
                  <a:gd name="connsiteX47" fmla="*/ 294361 w 607991"/>
                  <a:gd name="connsiteY47" fmla="*/ 532756 h 607074"/>
                  <a:gd name="connsiteX48" fmla="*/ 283146 w 607991"/>
                  <a:gd name="connsiteY48" fmla="*/ 536821 h 607074"/>
                  <a:gd name="connsiteX49" fmla="*/ 267400 w 607991"/>
                  <a:gd name="connsiteY49" fmla="*/ 552467 h 607074"/>
                  <a:gd name="connsiteX50" fmla="*/ 247505 w 607991"/>
                  <a:gd name="connsiteY50" fmla="*/ 560750 h 607074"/>
                  <a:gd name="connsiteX51" fmla="*/ 227533 w 607991"/>
                  <a:gd name="connsiteY51" fmla="*/ 552467 h 607074"/>
                  <a:gd name="connsiteX52" fmla="*/ 202031 w 607991"/>
                  <a:gd name="connsiteY52" fmla="*/ 527004 h 607074"/>
                  <a:gd name="connsiteX53" fmla="*/ 202031 w 607991"/>
                  <a:gd name="connsiteY53" fmla="*/ 487199 h 607074"/>
                  <a:gd name="connsiteX54" fmla="*/ 217701 w 607991"/>
                  <a:gd name="connsiteY54" fmla="*/ 471476 h 607074"/>
                  <a:gd name="connsiteX55" fmla="*/ 220082 w 607991"/>
                  <a:gd name="connsiteY55" fmla="*/ 452532 h 607074"/>
                  <a:gd name="connsiteX56" fmla="*/ 212785 w 607991"/>
                  <a:gd name="connsiteY56" fmla="*/ 435045 h 607074"/>
                  <a:gd name="connsiteX57" fmla="*/ 197576 w 607991"/>
                  <a:gd name="connsiteY57" fmla="*/ 423234 h 607074"/>
                  <a:gd name="connsiteX58" fmla="*/ 175531 w 607991"/>
                  <a:gd name="connsiteY58" fmla="*/ 423234 h 607074"/>
                  <a:gd name="connsiteX59" fmla="*/ 147340 w 607991"/>
                  <a:gd name="connsiteY59" fmla="*/ 395087 h 607074"/>
                  <a:gd name="connsiteX60" fmla="*/ 147340 w 607991"/>
                  <a:gd name="connsiteY60" fmla="*/ 359116 h 607074"/>
                  <a:gd name="connsiteX61" fmla="*/ 175531 w 607991"/>
                  <a:gd name="connsiteY61" fmla="*/ 330969 h 607074"/>
                  <a:gd name="connsiteX62" fmla="*/ 197576 w 607991"/>
                  <a:gd name="connsiteY62" fmla="*/ 330969 h 607074"/>
                  <a:gd name="connsiteX63" fmla="*/ 212785 w 607991"/>
                  <a:gd name="connsiteY63" fmla="*/ 319158 h 607074"/>
                  <a:gd name="connsiteX64" fmla="*/ 220082 w 607991"/>
                  <a:gd name="connsiteY64" fmla="*/ 301671 h 607074"/>
                  <a:gd name="connsiteX65" fmla="*/ 217701 w 607991"/>
                  <a:gd name="connsiteY65" fmla="*/ 282727 h 607074"/>
                  <a:gd name="connsiteX66" fmla="*/ 202031 w 607991"/>
                  <a:gd name="connsiteY66" fmla="*/ 267005 h 607074"/>
                  <a:gd name="connsiteX67" fmla="*/ 193735 w 607991"/>
                  <a:gd name="connsiteY67" fmla="*/ 247141 h 607074"/>
                  <a:gd name="connsiteX68" fmla="*/ 202031 w 607991"/>
                  <a:gd name="connsiteY68" fmla="*/ 227200 h 607074"/>
                  <a:gd name="connsiteX69" fmla="*/ 227533 w 607991"/>
                  <a:gd name="connsiteY69" fmla="*/ 201737 h 607074"/>
                  <a:gd name="connsiteX70" fmla="*/ 247505 w 607991"/>
                  <a:gd name="connsiteY70" fmla="*/ 193530 h 607074"/>
                  <a:gd name="connsiteX71" fmla="*/ 267400 w 607991"/>
                  <a:gd name="connsiteY71" fmla="*/ 201737 h 607074"/>
                  <a:gd name="connsiteX72" fmla="*/ 283070 w 607991"/>
                  <a:gd name="connsiteY72" fmla="*/ 217383 h 607074"/>
                  <a:gd name="connsiteX73" fmla="*/ 294361 w 607991"/>
                  <a:gd name="connsiteY73" fmla="*/ 221447 h 607074"/>
                  <a:gd name="connsiteX74" fmla="*/ 302119 w 607991"/>
                  <a:gd name="connsiteY74" fmla="*/ 219760 h 607074"/>
                  <a:gd name="connsiteX75" fmla="*/ 319633 w 607991"/>
                  <a:gd name="connsiteY75" fmla="*/ 212474 h 607074"/>
                  <a:gd name="connsiteX76" fmla="*/ 331462 w 607991"/>
                  <a:gd name="connsiteY76" fmla="*/ 197288 h 607074"/>
                  <a:gd name="connsiteX77" fmla="*/ 331462 w 607991"/>
                  <a:gd name="connsiteY77" fmla="*/ 175277 h 607074"/>
                  <a:gd name="connsiteX78" fmla="*/ 359653 w 607991"/>
                  <a:gd name="connsiteY78" fmla="*/ 147129 h 607074"/>
                  <a:gd name="connsiteX79" fmla="*/ 119929 w 607991"/>
                  <a:gd name="connsiteY79" fmla="*/ 83135 h 607074"/>
                  <a:gd name="connsiteX80" fmla="*/ 83282 w 607991"/>
                  <a:gd name="connsiteY80" fmla="*/ 119717 h 607074"/>
                  <a:gd name="connsiteX81" fmla="*/ 119929 w 607991"/>
                  <a:gd name="connsiteY81" fmla="*/ 156223 h 607074"/>
                  <a:gd name="connsiteX82" fmla="*/ 156499 w 607991"/>
                  <a:gd name="connsiteY82" fmla="*/ 119717 h 607074"/>
                  <a:gd name="connsiteX83" fmla="*/ 119929 w 607991"/>
                  <a:gd name="connsiteY83" fmla="*/ 83135 h 607074"/>
                  <a:gd name="connsiteX84" fmla="*/ 110863 w 607991"/>
                  <a:gd name="connsiteY84" fmla="*/ 0 h 607074"/>
                  <a:gd name="connsiteX85" fmla="*/ 128918 w 607991"/>
                  <a:gd name="connsiteY85" fmla="*/ 0 h 607074"/>
                  <a:gd name="connsiteX86" fmla="*/ 147741 w 607991"/>
                  <a:gd name="connsiteY86" fmla="*/ 18790 h 607074"/>
                  <a:gd name="connsiteX87" fmla="*/ 147741 w 607991"/>
                  <a:gd name="connsiteY87" fmla="*/ 29834 h 607074"/>
                  <a:gd name="connsiteX88" fmla="*/ 150507 w 607991"/>
                  <a:gd name="connsiteY88" fmla="*/ 32978 h 607074"/>
                  <a:gd name="connsiteX89" fmla="*/ 159726 w 607991"/>
                  <a:gd name="connsiteY89" fmla="*/ 36813 h 607074"/>
                  <a:gd name="connsiteX90" fmla="*/ 161570 w 607991"/>
                  <a:gd name="connsiteY90" fmla="*/ 37196 h 607074"/>
                  <a:gd name="connsiteX91" fmla="*/ 163875 w 607991"/>
                  <a:gd name="connsiteY91" fmla="*/ 36583 h 607074"/>
                  <a:gd name="connsiteX92" fmla="*/ 171711 w 607991"/>
                  <a:gd name="connsiteY92" fmla="*/ 28683 h 607074"/>
                  <a:gd name="connsiteX93" fmla="*/ 185002 w 607991"/>
                  <a:gd name="connsiteY93" fmla="*/ 23238 h 607074"/>
                  <a:gd name="connsiteX94" fmla="*/ 198294 w 607991"/>
                  <a:gd name="connsiteY94" fmla="*/ 28683 h 607074"/>
                  <a:gd name="connsiteX95" fmla="*/ 211047 w 607991"/>
                  <a:gd name="connsiteY95" fmla="*/ 41414 h 607074"/>
                  <a:gd name="connsiteX96" fmla="*/ 211047 w 607991"/>
                  <a:gd name="connsiteY96" fmla="*/ 67950 h 607074"/>
                  <a:gd name="connsiteX97" fmla="*/ 203211 w 607991"/>
                  <a:gd name="connsiteY97" fmla="*/ 75849 h 607074"/>
                  <a:gd name="connsiteX98" fmla="*/ 202903 w 607991"/>
                  <a:gd name="connsiteY98" fmla="*/ 79914 h 607074"/>
                  <a:gd name="connsiteX99" fmla="*/ 206822 w 607991"/>
                  <a:gd name="connsiteY99" fmla="*/ 89117 h 607074"/>
                  <a:gd name="connsiteX100" fmla="*/ 209972 w 607991"/>
                  <a:gd name="connsiteY100" fmla="*/ 91878 h 607074"/>
                  <a:gd name="connsiteX101" fmla="*/ 220958 w 607991"/>
                  <a:gd name="connsiteY101" fmla="*/ 91878 h 607074"/>
                  <a:gd name="connsiteX102" fmla="*/ 239781 w 607991"/>
                  <a:gd name="connsiteY102" fmla="*/ 110668 h 607074"/>
                  <a:gd name="connsiteX103" fmla="*/ 239781 w 607991"/>
                  <a:gd name="connsiteY103" fmla="*/ 128691 h 607074"/>
                  <a:gd name="connsiteX104" fmla="*/ 220958 w 607991"/>
                  <a:gd name="connsiteY104" fmla="*/ 147480 h 607074"/>
                  <a:gd name="connsiteX105" fmla="*/ 209972 w 607991"/>
                  <a:gd name="connsiteY105" fmla="*/ 147480 h 607074"/>
                  <a:gd name="connsiteX106" fmla="*/ 206822 w 607991"/>
                  <a:gd name="connsiteY106" fmla="*/ 150241 h 607074"/>
                  <a:gd name="connsiteX107" fmla="*/ 202903 w 607991"/>
                  <a:gd name="connsiteY107" fmla="*/ 159444 h 607074"/>
                  <a:gd name="connsiteX108" fmla="*/ 203211 w 607991"/>
                  <a:gd name="connsiteY108" fmla="*/ 163586 h 607074"/>
                  <a:gd name="connsiteX109" fmla="*/ 211047 w 607991"/>
                  <a:gd name="connsiteY109" fmla="*/ 171408 h 607074"/>
                  <a:gd name="connsiteX110" fmla="*/ 211047 w 607991"/>
                  <a:gd name="connsiteY110" fmla="*/ 197944 h 607074"/>
                  <a:gd name="connsiteX111" fmla="*/ 198294 w 607991"/>
                  <a:gd name="connsiteY111" fmla="*/ 210675 h 607074"/>
                  <a:gd name="connsiteX112" fmla="*/ 185002 w 607991"/>
                  <a:gd name="connsiteY112" fmla="*/ 216197 h 607074"/>
                  <a:gd name="connsiteX113" fmla="*/ 171711 w 607991"/>
                  <a:gd name="connsiteY113" fmla="*/ 210675 h 607074"/>
                  <a:gd name="connsiteX114" fmla="*/ 163875 w 607991"/>
                  <a:gd name="connsiteY114" fmla="*/ 202852 h 607074"/>
                  <a:gd name="connsiteX115" fmla="*/ 161570 w 607991"/>
                  <a:gd name="connsiteY115" fmla="*/ 202239 h 607074"/>
                  <a:gd name="connsiteX116" fmla="*/ 159726 w 607991"/>
                  <a:gd name="connsiteY116" fmla="*/ 202546 h 607074"/>
                  <a:gd name="connsiteX117" fmla="*/ 150507 w 607991"/>
                  <a:gd name="connsiteY117" fmla="*/ 206457 h 607074"/>
                  <a:gd name="connsiteX118" fmla="*/ 147741 w 607991"/>
                  <a:gd name="connsiteY118" fmla="*/ 209601 h 607074"/>
                  <a:gd name="connsiteX119" fmla="*/ 147741 w 607991"/>
                  <a:gd name="connsiteY119" fmla="*/ 220568 h 607074"/>
                  <a:gd name="connsiteX120" fmla="*/ 128918 w 607991"/>
                  <a:gd name="connsiteY120" fmla="*/ 239358 h 607074"/>
                  <a:gd name="connsiteX121" fmla="*/ 110863 w 607991"/>
                  <a:gd name="connsiteY121" fmla="*/ 239358 h 607074"/>
                  <a:gd name="connsiteX122" fmla="*/ 92117 w 607991"/>
                  <a:gd name="connsiteY122" fmla="*/ 220568 h 607074"/>
                  <a:gd name="connsiteX123" fmla="*/ 92117 w 607991"/>
                  <a:gd name="connsiteY123" fmla="*/ 209601 h 607074"/>
                  <a:gd name="connsiteX124" fmla="*/ 89274 w 607991"/>
                  <a:gd name="connsiteY124" fmla="*/ 206457 h 607074"/>
                  <a:gd name="connsiteX125" fmla="*/ 80055 w 607991"/>
                  <a:gd name="connsiteY125" fmla="*/ 202546 h 607074"/>
                  <a:gd name="connsiteX126" fmla="*/ 78211 w 607991"/>
                  <a:gd name="connsiteY126" fmla="*/ 202239 h 607074"/>
                  <a:gd name="connsiteX127" fmla="*/ 75983 w 607991"/>
                  <a:gd name="connsiteY127" fmla="*/ 202852 h 607074"/>
                  <a:gd name="connsiteX128" fmla="*/ 68070 w 607991"/>
                  <a:gd name="connsiteY128" fmla="*/ 210675 h 607074"/>
                  <a:gd name="connsiteX129" fmla="*/ 54779 w 607991"/>
                  <a:gd name="connsiteY129" fmla="*/ 216197 h 607074"/>
                  <a:gd name="connsiteX130" fmla="*/ 41487 w 607991"/>
                  <a:gd name="connsiteY130" fmla="*/ 210675 h 607074"/>
                  <a:gd name="connsiteX131" fmla="*/ 28734 w 607991"/>
                  <a:gd name="connsiteY131" fmla="*/ 197944 h 607074"/>
                  <a:gd name="connsiteX132" fmla="*/ 23279 w 607991"/>
                  <a:gd name="connsiteY132" fmla="*/ 184676 h 607074"/>
                  <a:gd name="connsiteX133" fmla="*/ 28734 w 607991"/>
                  <a:gd name="connsiteY133" fmla="*/ 171408 h 607074"/>
                  <a:gd name="connsiteX134" fmla="*/ 36570 w 607991"/>
                  <a:gd name="connsiteY134" fmla="*/ 163586 h 607074"/>
                  <a:gd name="connsiteX135" fmla="*/ 36878 w 607991"/>
                  <a:gd name="connsiteY135" fmla="*/ 159444 h 607074"/>
                  <a:gd name="connsiteX136" fmla="*/ 33036 w 607991"/>
                  <a:gd name="connsiteY136" fmla="*/ 150241 h 607074"/>
                  <a:gd name="connsiteX137" fmla="*/ 29886 w 607991"/>
                  <a:gd name="connsiteY137" fmla="*/ 147480 h 607074"/>
                  <a:gd name="connsiteX138" fmla="*/ 18823 w 607991"/>
                  <a:gd name="connsiteY138" fmla="*/ 147480 h 607074"/>
                  <a:gd name="connsiteX139" fmla="*/ 0 w 607991"/>
                  <a:gd name="connsiteY139" fmla="*/ 128691 h 607074"/>
                  <a:gd name="connsiteX140" fmla="*/ 0 w 607991"/>
                  <a:gd name="connsiteY140" fmla="*/ 110668 h 607074"/>
                  <a:gd name="connsiteX141" fmla="*/ 18823 w 607991"/>
                  <a:gd name="connsiteY141" fmla="*/ 91955 h 607074"/>
                  <a:gd name="connsiteX142" fmla="*/ 29886 w 607991"/>
                  <a:gd name="connsiteY142" fmla="*/ 91955 h 607074"/>
                  <a:gd name="connsiteX143" fmla="*/ 33036 w 607991"/>
                  <a:gd name="connsiteY143" fmla="*/ 89194 h 607074"/>
                  <a:gd name="connsiteX144" fmla="*/ 36878 w 607991"/>
                  <a:gd name="connsiteY144" fmla="*/ 79914 h 607074"/>
                  <a:gd name="connsiteX145" fmla="*/ 36570 w 607991"/>
                  <a:gd name="connsiteY145" fmla="*/ 75849 h 607074"/>
                  <a:gd name="connsiteX146" fmla="*/ 28734 w 607991"/>
                  <a:gd name="connsiteY146" fmla="*/ 67950 h 607074"/>
                  <a:gd name="connsiteX147" fmla="*/ 28734 w 607991"/>
                  <a:gd name="connsiteY147" fmla="*/ 41414 h 607074"/>
                  <a:gd name="connsiteX148" fmla="*/ 41487 w 607991"/>
                  <a:gd name="connsiteY148" fmla="*/ 28683 h 607074"/>
                  <a:gd name="connsiteX149" fmla="*/ 54779 w 607991"/>
                  <a:gd name="connsiteY149" fmla="*/ 23238 h 607074"/>
                  <a:gd name="connsiteX150" fmla="*/ 68070 w 607991"/>
                  <a:gd name="connsiteY150" fmla="*/ 28683 h 607074"/>
                  <a:gd name="connsiteX151" fmla="*/ 75983 w 607991"/>
                  <a:gd name="connsiteY151" fmla="*/ 36583 h 607074"/>
                  <a:gd name="connsiteX152" fmla="*/ 78211 w 607991"/>
                  <a:gd name="connsiteY152" fmla="*/ 37196 h 607074"/>
                  <a:gd name="connsiteX153" fmla="*/ 80055 w 607991"/>
                  <a:gd name="connsiteY153" fmla="*/ 36813 h 607074"/>
                  <a:gd name="connsiteX154" fmla="*/ 89351 w 607991"/>
                  <a:gd name="connsiteY154" fmla="*/ 32978 h 607074"/>
                  <a:gd name="connsiteX155" fmla="*/ 92117 w 607991"/>
                  <a:gd name="connsiteY155" fmla="*/ 29834 h 607074"/>
                  <a:gd name="connsiteX156" fmla="*/ 92117 w 607991"/>
                  <a:gd name="connsiteY156" fmla="*/ 18790 h 607074"/>
                  <a:gd name="connsiteX157" fmla="*/ 110863 w 607991"/>
                  <a:gd name="connsiteY157" fmla="*/ 0 h 60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7991" h="607074">
                    <a:moveTo>
                      <a:pt x="377627" y="294539"/>
                    </a:moveTo>
                    <a:cubicBezTo>
                      <a:pt x="332077" y="294539"/>
                      <a:pt x="294976" y="331583"/>
                      <a:pt x="294976" y="377063"/>
                    </a:cubicBezTo>
                    <a:cubicBezTo>
                      <a:pt x="294976" y="422621"/>
                      <a:pt x="332077" y="459588"/>
                      <a:pt x="377627" y="459588"/>
                    </a:cubicBezTo>
                    <a:cubicBezTo>
                      <a:pt x="423254" y="459588"/>
                      <a:pt x="460355" y="422621"/>
                      <a:pt x="460355" y="377063"/>
                    </a:cubicBezTo>
                    <a:cubicBezTo>
                      <a:pt x="460355" y="331583"/>
                      <a:pt x="423254" y="294539"/>
                      <a:pt x="377627" y="294539"/>
                    </a:cubicBezTo>
                    <a:close/>
                    <a:moveTo>
                      <a:pt x="359653" y="147129"/>
                    </a:moveTo>
                    <a:lnTo>
                      <a:pt x="395678" y="147129"/>
                    </a:lnTo>
                    <a:cubicBezTo>
                      <a:pt x="411271" y="147129"/>
                      <a:pt x="423869" y="159707"/>
                      <a:pt x="423869" y="175277"/>
                    </a:cubicBezTo>
                    <a:lnTo>
                      <a:pt x="423869" y="197288"/>
                    </a:lnTo>
                    <a:cubicBezTo>
                      <a:pt x="423869" y="203270"/>
                      <a:pt x="429323" y="210173"/>
                      <a:pt x="435698" y="212474"/>
                    </a:cubicBezTo>
                    <a:cubicBezTo>
                      <a:pt x="441613" y="214545"/>
                      <a:pt x="447527" y="216999"/>
                      <a:pt x="453212" y="219760"/>
                    </a:cubicBezTo>
                    <a:cubicBezTo>
                      <a:pt x="455516" y="220834"/>
                      <a:pt x="458205" y="221447"/>
                      <a:pt x="460970" y="221447"/>
                    </a:cubicBezTo>
                    <a:cubicBezTo>
                      <a:pt x="465502" y="221447"/>
                      <a:pt x="469727" y="219913"/>
                      <a:pt x="472185" y="217459"/>
                    </a:cubicBezTo>
                    <a:lnTo>
                      <a:pt x="487931" y="201737"/>
                    </a:lnTo>
                    <a:cubicBezTo>
                      <a:pt x="493232" y="196445"/>
                      <a:pt x="500298" y="193530"/>
                      <a:pt x="507826" y="193530"/>
                    </a:cubicBezTo>
                    <a:cubicBezTo>
                      <a:pt x="515431" y="193530"/>
                      <a:pt x="522498" y="196445"/>
                      <a:pt x="527798" y="201737"/>
                    </a:cubicBezTo>
                    <a:lnTo>
                      <a:pt x="553300" y="227200"/>
                    </a:lnTo>
                    <a:cubicBezTo>
                      <a:pt x="564284" y="238167"/>
                      <a:pt x="564284" y="256037"/>
                      <a:pt x="553300" y="267005"/>
                    </a:cubicBezTo>
                    <a:lnTo>
                      <a:pt x="537553" y="282727"/>
                    </a:lnTo>
                    <a:cubicBezTo>
                      <a:pt x="533405" y="286946"/>
                      <a:pt x="532253" y="295612"/>
                      <a:pt x="535249" y="301671"/>
                    </a:cubicBezTo>
                    <a:cubicBezTo>
                      <a:pt x="538014" y="307347"/>
                      <a:pt x="540472" y="313252"/>
                      <a:pt x="542546" y="319158"/>
                    </a:cubicBezTo>
                    <a:cubicBezTo>
                      <a:pt x="544850" y="325524"/>
                      <a:pt x="551764" y="330969"/>
                      <a:pt x="557755" y="330969"/>
                    </a:cubicBezTo>
                    <a:lnTo>
                      <a:pt x="579800" y="330969"/>
                    </a:lnTo>
                    <a:cubicBezTo>
                      <a:pt x="595317" y="330969"/>
                      <a:pt x="607991" y="343547"/>
                      <a:pt x="607991" y="359116"/>
                    </a:cubicBezTo>
                    <a:lnTo>
                      <a:pt x="607991" y="395087"/>
                    </a:lnTo>
                    <a:cubicBezTo>
                      <a:pt x="607991" y="410656"/>
                      <a:pt x="595394" y="423234"/>
                      <a:pt x="579800" y="423234"/>
                    </a:cubicBezTo>
                    <a:lnTo>
                      <a:pt x="557755" y="423234"/>
                    </a:lnTo>
                    <a:cubicBezTo>
                      <a:pt x="551764" y="423234"/>
                      <a:pt x="544850" y="428680"/>
                      <a:pt x="542546" y="435045"/>
                    </a:cubicBezTo>
                    <a:cubicBezTo>
                      <a:pt x="540472" y="440951"/>
                      <a:pt x="538014" y="446857"/>
                      <a:pt x="535249" y="452532"/>
                    </a:cubicBezTo>
                    <a:cubicBezTo>
                      <a:pt x="532330" y="458591"/>
                      <a:pt x="533405" y="467258"/>
                      <a:pt x="537630" y="471476"/>
                    </a:cubicBezTo>
                    <a:lnTo>
                      <a:pt x="553300" y="487199"/>
                    </a:lnTo>
                    <a:cubicBezTo>
                      <a:pt x="564284" y="498166"/>
                      <a:pt x="564284" y="516036"/>
                      <a:pt x="553300" y="527004"/>
                    </a:cubicBezTo>
                    <a:lnTo>
                      <a:pt x="527798" y="552467"/>
                    </a:lnTo>
                    <a:cubicBezTo>
                      <a:pt x="522498" y="557759"/>
                      <a:pt x="515431" y="560750"/>
                      <a:pt x="507826" y="560750"/>
                    </a:cubicBezTo>
                    <a:cubicBezTo>
                      <a:pt x="500298" y="560750"/>
                      <a:pt x="493232" y="557759"/>
                      <a:pt x="487931" y="552467"/>
                    </a:cubicBezTo>
                    <a:lnTo>
                      <a:pt x="472261" y="536821"/>
                    </a:lnTo>
                    <a:cubicBezTo>
                      <a:pt x="469727" y="534290"/>
                      <a:pt x="465502" y="532756"/>
                      <a:pt x="460970" y="532756"/>
                    </a:cubicBezTo>
                    <a:cubicBezTo>
                      <a:pt x="458205" y="532756"/>
                      <a:pt x="455439" y="533369"/>
                      <a:pt x="453212" y="534443"/>
                    </a:cubicBezTo>
                    <a:cubicBezTo>
                      <a:pt x="447527" y="537204"/>
                      <a:pt x="441613" y="539658"/>
                      <a:pt x="435698" y="541729"/>
                    </a:cubicBezTo>
                    <a:cubicBezTo>
                      <a:pt x="429323" y="544030"/>
                      <a:pt x="423869" y="550933"/>
                      <a:pt x="423869" y="556915"/>
                    </a:cubicBezTo>
                    <a:lnTo>
                      <a:pt x="423869" y="578927"/>
                    </a:lnTo>
                    <a:cubicBezTo>
                      <a:pt x="423869" y="594496"/>
                      <a:pt x="411271" y="607074"/>
                      <a:pt x="395678" y="607074"/>
                    </a:cubicBezTo>
                    <a:lnTo>
                      <a:pt x="359653" y="607074"/>
                    </a:lnTo>
                    <a:cubicBezTo>
                      <a:pt x="344060" y="607074"/>
                      <a:pt x="331462" y="594496"/>
                      <a:pt x="331462" y="578927"/>
                    </a:cubicBezTo>
                    <a:lnTo>
                      <a:pt x="331462" y="556915"/>
                    </a:lnTo>
                    <a:cubicBezTo>
                      <a:pt x="331462" y="550933"/>
                      <a:pt x="326008" y="544030"/>
                      <a:pt x="319633" y="541729"/>
                    </a:cubicBezTo>
                    <a:cubicBezTo>
                      <a:pt x="313718" y="539658"/>
                      <a:pt x="307804" y="537204"/>
                      <a:pt x="302119" y="534443"/>
                    </a:cubicBezTo>
                    <a:cubicBezTo>
                      <a:pt x="299892" y="533369"/>
                      <a:pt x="297203" y="532756"/>
                      <a:pt x="294361" y="532756"/>
                    </a:cubicBezTo>
                    <a:cubicBezTo>
                      <a:pt x="289829" y="532756"/>
                      <a:pt x="285681" y="534290"/>
                      <a:pt x="283146" y="536821"/>
                    </a:cubicBezTo>
                    <a:lnTo>
                      <a:pt x="267400" y="552467"/>
                    </a:lnTo>
                    <a:cubicBezTo>
                      <a:pt x="262099" y="557759"/>
                      <a:pt x="255033" y="560750"/>
                      <a:pt x="247505" y="560750"/>
                    </a:cubicBezTo>
                    <a:cubicBezTo>
                      <a:pt x="239977" y="560750"/>
                      <a:pt x="232834" y="557759"/>
                      <a:pt x="227533" y="552467"/>
                    </a:cubicBezTo>
                    <a:lnTo>
                      <a:pt x="202031" y="527004"/>
                    </a:lnTo>
                    <a:cubicBezTo>
                      <a:pt x="191047" y="516036"/>
                      <a:pt x="191047" y="498166"/>
                      <a:pt x="202031" y="487199"/>
                    </a:cubicBezTo>
                    <a:lnTo>
                      <a:pt x="217701" y="471476"/>
                    </a:lnTo>
                    <a:cubicBezTo>
                      <a:pt x="221926" y="467258"/>
                      <a:pt x="223001" y="458591"/>
                      <a:pt x="220082" y="452532"/>
                    </a:cubicBezTo>
                    <a:cubicBezTo>
                      <a:pt x="217317" y="446780"/>
                      <a:pt x="214859" y="440951"/>
                      <a:pt x="212785" y="435045"/>
                    </a:cubicBezTo>
                    <a:cubicBezTo>
                      <a:pt x="210481" y="428603"/>
                      <a:pt x="203568" y="423234"/>
                      <a:pt x="197576" y="423234"/>
                    </a:cubicBezTo>
                    <a:lnTo>
                      <a:pt x="175531" y="423234"/>
                    </a:lnTo>
                    <a:cubicBezTo>
                      <a:pt x="159937" y="423234"/>
                      <a:pt x="147340" y="410579"/>
                      <a:pt x="147340" y="395087"/>
                    </a:cubicBezTo>
                    <a:lnTo>
                      <a:pt x="147340" y="359116"/>
                    </a:lnTo>
                    <a:cubicBezTo>
                      <a:pt x="147340" y="343547"/>
                      <a:pt x="159937" y="330969"/>
                      <a:pt x="175531" y="330969"/>
                    </a:cubicBezTo>
                    <a:lnTo>
                      <a:pt x="197576" y="330969"/>
                    </a:lnTo>
                    <a:cubicBezTo>
                      <a:pt x="203568" y="330969"/>
                      <a:pt x="210481" y="325524"/>
                      <a:pt x="212785" y="319158"/>
                    </a:cubicBezTo>
                    <a:cubicBezTo>
                      <a:pt x="214859" y="313252"/>
                      <a:pt x="217317" y="307347"/>
                      <a:pt x="220082" y="301671"/>
                    </a:cubicBezTo>
                    <a:cubicBezTo>
                      <a:pt x="223001" y="295612"/>
                      <a:pt x="221926" y="286946"/>
                      <a:pt x="217701" y="282727"/>
                    </a:cubicBezTo>
                    <a:lnTo>
                      <a:pt x="202031" y="267005"/>
                    </a:lnTo>
                    <a:cubicBezTo>
                      <a:pt x="196731" y="261713"/>
                      <a:pt x="193735" y="254657"/>
                      <a:pt x="193735" y="247141"/>
                    </a:cubicBezTo>
                    <a:cubicBezTo>
                      <a:pt x="193735" y="239624"/>
                      <a:pt x="196731" y="232492"/>
                      <a:pt x="202031" y="227200"/>
                    </a:cubicBezTo>
                    <a:lnTo>
                      <a:pt x="227533" y="201737"/>
                    </a:lnTo>
                    <a:cubicBezTo>
                      <a:pt x="232834" y="196445"/>
                      <a:pt x="239977" y="193530"/>
                      <a:pt x="247505" y="193530"/>
                    </a:cubicBezTo>
                    <a:cubicBezTo>
                      <a:pt x="255033" y="193530"/>
                      <a:pt x="262099" y="196445"/>
                      <a:pt x="267400" y="201737"/>
                    </a:cubicBezTo>
                    <a:lnTo>
                      <a:pt x="283070" y="217383"/>
                    </a:lnTo>
                    <a:cubicBezTo>
                      <a:pt x="285604" y="219913"/>
                      <a:pt x="289829" y="221447"/>
                      <a:pt x="294361" y="221447"/>
                    </a:cubicBezTo>
                    <a:cubicBezTo>
                      <a:pt x="297126" y="221447"/>
                      <a:pt x="299892" y="220834"/>
                      <a:pt x="302119" y="219760"/>
                    </a:cubicBezTo>
                    <a:cubicBezTo>
                      <a:pt x="307804" y="216999"/>
                      <a:pt x="313718" y="214545"/>
                      <a:pt x="319633" y="212474"/>
                    </a:cubicBezTo>
                    <a:cubicBezTo>
                      <a:pt x="326008" y="210173"/>
                      <a:pt x="331462" y="203270"/>
                      <a:pt x="331462" y="197288"/>
                    </a:cubicBezTo>
                    <a:lnTo>
                      <a:pt x="331462" y="175277"/>
                    </a:lnTo>
                    <a:cubicBezTo>
                      <a:pt x="331462" y="159707"/>
                      <a:pt x="344060" y="147129"/>
                      <a:pt x="359653" y="147129"/>
                    </a:cubicBezTo>
                    <a:close/>
                    <a:moveTo>
                      <a:pt x="119929" y="83135"/>
                    </a:moveTo>
                    <a:cubicBezTo>
                      <a:pt x="99723" y="83135"/>
                      <a:pt x="83282" y="99547"/>
                      <a:pt x="83282" y="119717"/>
                    </a:cubicBezTo>
                    <a:cubicBezTo>
                      <a:pt x="83282" y="139888"/>
                      <a:pt x="99723" y="156223"/>
                      <a:pt x="119929" y="156223"/>
                    </a:cubicBezTo>
                    <a:cubicBezTo>
                      <a:pt x="140135" y="156223"/>
                      <a:pt x="156499" y="139888"/>
                      <a:pt x="156499" y="119717"/>
                    </a:cubicBezTo>
                    <a:cubicBezTo>
                      <a:pt x="156499" y="99547"/>
                      <a:pt x="140135" y="83135"/>
                      <a:pt x="119929" y="83135"/>
                    </a:cubicBezTo>
                    <a:close/>
                    <a:moveTo>
                      <a:pt x="110863" y="0"/>
                    </a:moveTo>
                    <a:lnTo>
                      <a:pt x="128918" y="0"/>
                    </a:lnTo>
                    <a:cubicBezTo>
                      <a:pt x="139290" y="0"/>
                      <a:pt x="147741" y="8436"/>
                      <a:pt x="147741" y="18790"/>
                    </a:cubicBezTo>
                    <a:lnTo>
                      <a:pt x="147741" y="29834"/>
                    </a:lnTo>
                    <a:cubicBezTo>
                      <a:pt x="147741" y="30677"/>
                      <a:pt x="148970" y="32441"/>
                      <a:pt x="150507" y="32978"/>
                    </a:cubicBezTo>
                    <a:cubicBezTo>
                      <a:pt x="153580" y="34052"/>
                      <a:pt x="156730" y="35355"/>
                      <a:pt x="159726" y="36813"/>
                    </a:cubicBezTo>
                    <a:cubicBezTo>
                      <a:pt x="160187" y="37043"/>
                      <a:pt x="160878" y="37196"/>
                      <a:pt x="161570" y="37196"/>
                    </a:cubicBezTo>
                    <a:cubicBezTo>
                      <a:pt x="162799" y="37196"/>
                      <a:pt x="163644" y="36813"/>
                      <a:pt x="163875" y="36583"/>
                    </a:cubicBezTo>
                    <a:lnTo>
                      <a:pt x="171711" y="28683"/>
                    </a:lnTo>
                    <a:cubicBezTo>
                      <a:pt x="175245" y="25155"/>
                      <a:pt x="180009" y="23238"/>
                      <a:pt x="185002" y="23238"/>
                    </a:cubicBezTo>
                    <a:cubicBezTo>
                      <a:pt x="189996" y="23238"/>
                      <a:pt x="194760" y="25155"/>
                      <a:pt x="198294" y="28683"/>
                    </a:cubicBezTo>
                    <a:lnTo>
                      <a:pt x="211047" y="41414"/>
                    </a:lnTo>
                    <a:cubicBezTo>
                      <a:pt x="218346" y="48777"/>
                      <a:pt x="218346" y="60664"/>
                      <a:pt x="211047" y="67950"/>
                    </a:cubicBezTo>
                    <a:lnTo>
                      <a:pt x="203211" y="75849"/>
                    </a:lnTo>
                    <a:cubicBezTo>
                      <a:pt x="202596" y="76386"/>
                      <a:pt x="202212" y="78533"/>
                      <a:pt x="202903" y="79914"/>
                    </a:cubicBezTo>
                    <a:cubicBezTo>
                      <a:pt x="204363" y="82905"/>
                      <a:pt x="205669" y="86049"/>
                      <a:pt x="206822" y="89117"/>
                    </a:cubicBezTo>
                    <a:cubicBezTo>
                      <a:pt x="207359" y="90651"/>
                      <a:pt x="209127" y="91878"/>
                      <a:pt x="209972" y="91878"/>
                    </a:cubicBezTo>
                    <a:lnTo>
                      <a:pt x="220958" y="91878"/>
                    </a:lnTo>
                    <a:cubicBezTo>
                      <a:pt x="231330" y="91878"/>
                      <a:pt x="239781" y="100314"/>
                      <a:pt x="239781" y="110668"/>
                    </a:cubicBezTo>
                    <a:lnTo>
                      <a:pt x="239781" y="128691"/>
                    </a:lnTo>
                    <a:cubicBezTo>
                      <a:pt x="239781" y="139044"/>
                      <a:pt x="231330" y="147480"/>
                      <a:pt x="220958" y="147480"/>
                    </a:cubicBezTo>
                    <a:lnTo>
                      <a:pt x="209972" y="147480"/>
                    </a:lnTo>
                    <a:cubicBezTo>
                      <a:pt x="209127" y="147480"/>
                      <a:pt x="207359" y="148707"/>
                      <a:pt x="206822" y="150241"/>
                    </a:cubicBezTo>
                    <a:cubicBezTo>
                      <a:pt x="205669" y="153309"/>
                      <a:pt x="204363" y="156453"/>
                      <a:pt x="202903" y="159444"/>
                    </a:cubicBezTo>
                    <a:cubicBezTo>
                      <a:pt x="202212" y="160825"/>
                      <a:pt x="202596" y="162972"/>
                      <a:pt x="203211" y="163586"/>
                    </a:cubicBezTo>
                    <a:lnTo>
                      <a:pt x="211047" y="171408"/>
                    </a:lnTo>
                    <a:cubicBezTo>
                      <a:pt x="218346" y="178694"/>
                      <a:pt x="218346" y="190658"/>
                      <a:pt x="211047" y="197944"/>
                    </a:cubicBezTo>
                    <a:lnTo>
                      <a:pt x="198294" y="210675"/>
                    </a:lnTo>
                    <a:cubicBezTo>
                      <a:pt x="194760" y="214203"/>
                      <a:pt x="189996" y="216197"/>
                      <a:pt x="185002" y="216197"/>
                    </a:cubicBezTo>
                    <a:cubicBezTo>
                      <a:pt x="180009" y="216197"/>
                      <a:pt x="175245" y="214203"/>
                      <a:pt x="171711" y="210675"/>
                    </a:cubicBezTo>
                    <a:lnTo>
                      <a:pt x="163875" y="202852"/>
                    </a:lnTo>
                    <a:cubicBezTo>
                      <a:pt x="163644" y="202622"/>
                      <a:pt x="162799" y="202239"/>
                      <a:pt x="161570" y="202239"/>
                    </a:cubicBezTo>
                    <a:cubicBezTo>
                      <a:pt x="160878" y="202239"/>
                      <a:pt x="160187" y="202316"/>
                      <a:pt x="159726" y="202546"/>
                    </a:cubicBezTo>
                    <a:cubicBezTo>
                      <a:pt x="156730" y="204003"/>
                      <a:pt x="153580" y="205307"/>
                      <a:pt x="150507" y="206457"/>
                    </a:cubicBezTo>
                    <a:cubicBezTo>
                      <a:pt x="148970" y="206994"/>
                      <a:pt x="147741" y="208758"/>
                      <a:pt x="147741" y="209601"/>
                    </a:cubicBezTo>
                    <a:lnTo>
                      <a:pt x="147741" y="220568"/>
                    </a:lnTo>
                    <a:cubicBezTo>
                      <a:pt x="147741" y="230922"/>
                      <a:pt x="139290" y="239358"/>
                      <a:pt x="128918" y="239358"/>
                    </a:cubicBezTo>
                    <a:lnTo>
                      <a:pt x="110863" y="239358"/>
                    </a:lnTo>
                    <a:cubicBezTo>
                      <a:pt x="100491" y="239358"/>
                      <a:pt x="92117" y="230922"/>
                      <a:pt x="92117" y="220568"/>
                    </a:cubicBezTo>
                    <a:lnTo>
                      <a:pt x="92117" y="209601"/>
                    </a:lnTo>
                    <a:cubicBezTo>
                      <a:pt x="92117" y="208758"/>
                      <a:pt x="90811" y="206917"/>
                      <a:pt x="89274" y="206457"/>
                    </a:cubicBezTo>
                    <a:cubicBezTo>
                      <a:pt x="86201" y="205307"/>
                      <a:pt x="83051" y="204003"/>
                      <a:pt x="80055" y="202546"/>
                    </a:cubicBezTo>
                    <a:cubicBezTo>
                      <a:pt x="79594" y="202316"/>
                      <a:pt x="78903" y="202239"/>
                      <a:pt x="78211" y="202239"/>
                    </a:cubicBezTo>
                    <a:cubicBezTo>
                      <a:pt x="77059" y="202239"/>
                      <a:pt x="76214" y="202622"/>
                      <a:pt x="75983" y="202852"/>
                    </a:cubicBezTo>
                    <a:lnTo>
                      <a:pt x="68070" y="210675"/>
                    </a:lnTo>
                    <a:cubicBezTo>
                      <a:pt x="64536" y="214203"/>
                      <a:pt x="59849" y="216197"/>
                      <a:pt x="54779" y="216197"/>
                    </a:cubicBezTo>
                    <a:cubicBezTo>
                      <a:pt x="49785" y="216197"/>
                      <a:pt x="45021" y="214203"/>
                      <a:pt x="41487" y="210675"/>
                    </a:cubicBezTo>
                    <a:lnTo>
                      <a:pt x="28734" y="197944"/>
                    </a:lnTo>
                    <a:cubicBezTo>
                      <a:pt x="25200" y="194416"/>
                      <a:pt x="23279" y="189661"/>
                      <a:pt x="23279" y="184676"/>
                    </a:cubicBezTo>
                    <a:cubicBezTo>
                      <a:pt x="23279" y="179691"/>
                      <a:pt x="25200" y="174936"/>
                      <a:pt x="28734" y="171408"/>
                    </a:cubicBezTo>
                    <a:lnTo>
                      <a:pt x="36570" y="163586"/>
                    </a:lnTo>
                    <a:cubicBezTo>
                      <a:pt x="37185" y="162972"/>
                      <a:pt x="37569" y="160825"/>
                      <a:pt x="36878" y="159444"/>
                    </a:cubicBezTo>
                    <a:cubicBezTo>
                      <a:pt x="35418" y="156453"/>
                      <a:pt x="34112" y="153386"/>
                      <a:pt x="33036" y="150241"/>
                    </a:cubicBezTo>
                    <a:cubicBezTo>
                      <a:pt x="32498" y="148707"/>
                      <a:pt x="30654" y="147480"/>
                      <a:pt x="29886" y="147480"/>
                    </a:cubicBezTo>
                    <a:lnTo>
                      <a:pt x="18823" y="147480"/>
                    </a:lnTo>
                    <a:cubicBezTo>
                      <a:pt x="8451" y="147480"/>
                      <a:pt x="0" y="139044"/>
                      <a:pt x="0" y="128691"/>
                    </a:cubicBezTo>
                    <a:lnTo>
                      <a:pt x="0" y="110668"/>
                    </a:lnTo>
                    <a:cubicBezTo>
                      <a:pt x="0" y="100314"/>
                      <a:pt x="8451" y="91955"/>
                      <a:pt x="18823" y="91955"/>
                    </a:cubicBezTo>
                    <a:lnTo>
                      <a:pt x="29886" y="91955"/>
                    </a:lnTo>
                    <a:cubicBezTo>
                      <a:pt x="30654" y="91955"/>
                      <a:pt x="32498" y="90651"/>
                      <a:pt x="33036" y="89194"/>
                    </a:cubicBezTo>
                    <a:cubicBezTo>
                      <a:pt x="34112" y="86049"/>
                      <a:pt x="35418" y="82905"/>
                      <a:pt x="36878" y="79914"/>
                    </a:cubicBezTo>
                    <a:cubicBezTo>
                      <a:pt x="37569" y="78533"/>
                      <a:pt x="37185" y="76386"/>
                      <a:pt x="36570" y="75849"/>
                    </a:cubicBezTo>
                    <a:lnTo>
                      <a:pt x="28734" y="67950"/>
                    </a:lnTo>
                    <a:cubicBezTo>
                      <a:pt x="21435" y="60664"/>
                      <a:pt x="21435" y="48777"/>
                      <a:pt x="28734" y="41414"/>
                    </a:cubicBezTo>
                    <a:lnTo>
                      <a:pt x="41487" y="28683"/>
                    </a:lnTo>
                    <a:cubicBezTo>
                      <a:pt x="45021" y="25155"/>
                      <a:pt x="49785" y="23238"/>
                      <a:pt x="54779" y="23238"/>
                    </a:cubicBezTo>
                    <a:cubicBezTo>
                      <a:pt x="59849" y="23238"/>
                      <a:pt x="64536" y="25155"/>
                      <a:pt x="68070" y="28683"/>
                    </a:cubicBezTo>
                    <a:lnTo>
                      <a:pt x="75983" y="36583"/>
                    </a:lnTo>
                    <a:cubicBezTo>
                      <a:pt x="76214" y="36813"/>
                      <a:pt x="77059" y="37196"/>
                      <a:pt x="78211" y="37196"/>
                    </a:cubicBezTo>
                    <a:cubicBezTo>
                      <a:pt x="78903" y="37196"/>
                      <a:pt x="79594" y="37043"/>
                      <a:pt x="80055" y="36813"/>
                    </a:cubicBezTo>
                    <a:cubicBezTo>
                      <a:pt x="83051" y="35355"/>
                      <a:pt x="86201" y="34052"/>
                      <a:pt x="89351" y="32978"/>
                    </a:cubicBezTo>
                    <a:cubicBezTo>
                      <a:pt x="90811" y="32441"/>
                      <a:pt x="92117" y="30677"/>
                      <a:pt x="92117" y="29834"/>
                    </a:cubicBezTo>
                    <a:lnTo>
                      <a:pt x="92117" y="18790"/>
                    </a:lnTo>
                    <a:cubicBezTo>
                      <a:pt x="92117" y="8436"/>
                      <a:pt x="100491" y="0"/>
                      <a:pt x="110863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3799503" y="4198683"/>
                <a:ext cx="1523106" cy="401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Containers</a:t>
                </a:r>
                <a:endParaRPr lang="zh-CN" altLang="en-US" sz="16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483558" y="4025521"/>
              <a:ext cx="212889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Dockerfile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FROM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MAINTAINER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RUN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ADD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WORKDIR</a:t>
              </a:r>
              <a:endPara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VOLUMN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ONBUILD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EXPOSE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CMD</a:t>
              </a:r>
            </a:p>
            <a:p>
              <a:pPr marL="285750" lvl="0" indent="-285750" defTabSz="914400"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…….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894732" y="3778380"/>
              <a:ext cx="1326821" cy="1139167"/>
              <a:chOff x="6157997" y="3245068"/>
              <a:chExt cx="1573759" cy="1352086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6380476" y="3245068"/>
                <a:ext cx="775364" cy="808033"/>
                <a:chOff x="12726988" y="1246187"/>
                <a:chExt cx="611188" cy="661988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13249276" y="1298575"/>
                  <a:ext cx="34925" cy="349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6" name="Oval 36"/>
                <p:cNvSpPr>
                  <a:spLocks noChangeArrowheads="1"/>
                </p:cNvSpPr>
                <p:nvPr/>
              </p:nvSpPr>
              <p:spPr bwMode="auto">
                <a:xfrm>
                  <a:off x="12803188" y="1381125"/>
                  <a:ext cx="49213" cy="539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3058776" y="1381125"/>
                  <a:ext cx="53975" cy="539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8" name="Freeform 38"/>
                <p:cNvSpPr>
                  <a:spLocks noEditPoints="1"/>
                </p:cNvSpPr>
                <p:nvPr/>
              </p:nvSpPr>
              <p:spPr bwMode="auto">
                <a:xfrm>
                  <a:off x="12852401" y="1554162"/>
                  <a:ext cx="206375" cy="139700"/>
                </a:xfrm>
                <a:custGeom>
                  <a:avLst/>
                  <a:gdLst>
                    <a:gd name="T0" fmla="*/ 41 w 54"/>
                    <a:gd name="T1" fmla="*/ 9 h 37"/>
                    <a:gd name="T2" fmla="*/ 27 w 54"/>
                    <a:gd name="T3" fmla="*/ 0 h 37"/>
                    <a:gd name="T4" fmla="*/ 13 w 54"/>
                    <a:gd name="T5" fmla="*/ 9 h 37"/>
                    <a:gd name="T6" fmla="*/ 0 w 54"/>
                    <a:gd name="T7" fmla="*/ 23 h 37"/>
                    <a:gd name="T8" fmla="*/ 15 w 54"/>
                    <a:gd name="T9" fmla="*/ 37 h 37"/>
                    <a:gd name="T10" fmla="*/ 40 w 54"/>
                    <a:gd name="T11" fmla="*/ 37 h 37"/>
                    <a:gd name="T12" fmla="*/ 54 w 54"/>
                    <a:gd name="T13" fmla="*/ 23 h 37"/>
                    <a:gd name="T14" fmla="*/ 41 w 54"/>
                    <a:gd name="T15" fmla="*/ 9 h 37"/>
                    <a:gd name="T16" fmla="*/ 40 w 54"/>
                    <a:gd name="T17" fmla="*/ 32 h 37"/>
                    <a:gd name="T18" fmla="*/ 15 w 54"/>
                    <a:gd name="T19" fmla="*/ 32 h 37"/>
                    <a:gd name="T20" fmla="*/ 5 w 54"/>
                    <a:gd name="T21" fmla="*/ 23 h 37"/>
                    <a:gd name="T22" fmla="*/ 14 w 54"/>
                    <a:gd name="T23" fmla="*/ 14 h 37"/>
                    <a:gd name="T24" fmla="*/ 18 w 54"/>
                    <a:gd name="T25" fmla="*/ 11 h 37"/>
                    <a:gd name="T26" fmla="*/ 27 w 54"/>
                    <a:gd name="T27" fmla="*/ 5 h 37"/>
                    <a:gd name="T28" fmla="*/ 37 w 54"/>
                    <a:gd name="T29" fmla="*/ 11 h 37"/>
                    <a:gd name="T30" fmla="*/ 41 w 54"/>
                    <a:gd name="T31" fmla="*/ 14 h 37"/>
                    <a:gd name="T32" fmla="*/ 50 w 54"/>
                    <a:gd name="T33" fmla="*/ 23 h 37"/>
                    <a:gd name="T34" fmla="*/ 40 w 54"/>
                    <a:gd name="T35" fmla="*/ 3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4" h="37">
                      <a:moveTo>
                        <a:pt x="41" y="9"/>
                      </a:moveTo>
                      <a:cubicBezTo>
                        <a:pt x="39" y="4"/>
                        <a:pt x="34" y="0"/>
                        <a:pt x="27" y="0"/>
                      </a:cubicBezTo>
                      <a:cubicBezTo>
                        <a:pt x="21" y="0"/>
                        <a:pt x="15" y="4"/>
                        <a:pt x="13" y="9"/>
                      </a:cubicBezTo>
                      <a:cubicBezTo>
                        <a:pt x="6" y="10"/>
                        <a:pt x="0" y="16"/>
                        <a:pt x="0" y="23"/>
                      </a:cubicBezTo>
                      <a:cubicBezTo>
                        <a:pt x="0" y="31"/>
                        <a:pt x="7" y="37"/>
                        <a:pt x="15" y="37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8" y="37"/>
                        <a:pt x="54" y="31"/>
                        <a:pt x="54" y="23"/>
                      </a:cubicBezTo>
                      <a:cubicBezTo>
                        <a:pt x="54" y="16"/>
                        <a:pt x="49" y="10"/>
                        <a:pt x="41" y="9"/>
                      </a:cubicBezTo>
                      <a:close/>
                      <a:moveTo>
                        <a:pt x="40" y="32"/>
                      </a:move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9" y="32"/>
                        <a:pt x="5" y="28"/>
                        <a:pt x="5" y="23"/>
                      </a:cubicBezTo>
                      <a:cubicBezTo>
                        <a:pt x="5" y="18"/>
                        <a:pt x="9" y="14"/>
                        <a:pt x="14" y="14"/>
                      </a:cubicBezTo>
                      <a:cubicBezTo>
                        <a:pt x="16" y="14"/>
                        <a:pt x="17" y="13"/>
                        <a:pt x="18" y="11"/>
                      </a:cubicBezTo>
                      <a:cubicBezTo>
                        <a:pt x="19" y="7"/>
                        <a:pt x="23" y="5"/>
                        <a:pt x="27" y="5"/>
                      </a:cubicBezTo>
                      <a:cubicBezTo>
                        <a:pt x="32" y="5"/>
                        <a:pt x="36" y="7"/>
                        <a:pt x="37" y="11"/>
                      </a:cubicBezTo>
                      <a:cubicBezTo>
                        <a:pt x="38" y="13"/>
                        <a:pt x="39" y="14"/>
                        <a:pt x="41" y="14"/>
                      </a:cubicBezTo>
                      <a:cubicBezTo>
                        <a:pt x="46" y="14"/>
                        <a:pt x="50" y="18"/>
                        <a:pt x="50" y="23"/>
                      </a:cubicBezTo>
                      <a:cubicBezTo>
                        <a:pt x="50" y="28"/>
                        <a:pt x="45" y="32"/>
                        <a:pt x="40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9" name="Freeform 39"/>
                <p:cNvSpPr>
                  <a:spLocks noEditPoints="1"/>
                </p:cNvSpPr>
                <p:nvPr/>
              </p:nvSpPr>
              <p:spPr bwMode="auto">
                <a:xfrm>
                  <a:off x="12726988" y="1306512"/>
                  <a:ext cx="461963" cy="601663"/>
                </a:xfrm>
                <a:custGeom>
                  <a:avLst/>
                  <a:gdLst>
                    <a:gd name="T0" fmla="*/ 98 w 121"/>
                    <a:gd name="T1" fmla="*/ 0 h 160"/>
                    <a:gd name="T2" fmla="*/ 22 w 121"/>
                    <a:gd name="T3" fmla="*/ 0 h 160"/>
                    <a:gd name="T4" fmla="*/ 0 w 121"/>
                    <a:gd name="T5" fmla="*/ 22 h 160"/>
                    <a:gd name="T6" fmla="*/ 0 w 121"/>
                    <a:gd name="T7" fmla="*/ 138 h 160"/>
                    <a:gd name="T8" fmla="*/ 22 w 121"/>
                    <a:gd name="T9" fmla="*/ 160 h 160"/>
                    <a:gd name="T10" fmla="*/ 98 w 121"/>
                    <a:gd name="T11" fmla="*/ 160 h 160"/>
                    <a:gd name="T12" fmla="*/ 121 w 121"/>
                    <a:gd name="T13" fmla="*/ 138 h 160"/>
                    <a:gd name="T14" fmla="*/ 121 w 121"/>
                    <a:gd name="T15" fmla="*/ 22 h 160"/>
                    <a:gd name="T16" fmla="*/ 98 w 121"/>
                    <a:gd name="T17" fmla="*/ 0 h 160"/>
                    <a:gd name="T18" fmla="*/ 112 w 121"/>
                    <a:gd name="T19" fmla="*/ 138 h 160"/>
                    <a:gd name="T20" fmla="*/ 98 w 121"/>
                    <a:gd name="T21" fmla="*/ 151 h 160"/>
                    <a:gd name="T22" fmla="*/ 22 w 121"/>
                    <a:gd name="T23" fmla="*/ 151 h 160"/>
                    <a:gd name="T24" fmla="*/ 9 w 121"/>
                    <a:gd name="T25" fmla="*/ 138 h 160"/>
                    <a:gd name="T26" fmla="*/ 9 w 121"/>
                    <a:gd name="T27" fmla="*/ 22 h 160"/>
                    <a:gd name="T28" fmla="*/ 22 w 121"/>
                    <a:gd name="T29" fmla="*/ 9 h 160"/>
                    <a:gd name="T30" fmla="*/ 98 w 121"/>
                    <a:gd name="T31" fmla="*/ 9 h 160"/>
                    <a:gd name="T32" fmla="*/ 112 w 121"/>
                    <a:gd name="T33" fmla="*/ 22 h 160"/>
                    <a:gd name="T34" fmla="*/ 112 w 121"/>
                    <a:gd name="T35" fmla="*/ 13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" h="160">
                      <a:moveTo>
                        <a:pt x="98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50"/>
                        <a:pt x="10" y="160"/>
                        <a:pt x="22" y="160"/>
                      </a:cubicBezTo>
                      <a:cubicBezTo>
                        <a:pt x="98" y="160"/>
                        <a:pt x="98" y="160"/>
                        <a:pt x="98" y="160"/>
                      </a:cubicBezTo>
                      <a:cubicBezTo>
                        <a:pt x="111" y="160"/>
                        <a:pt x="121" y="150"/>
                        <a:pt x="121" y="138"/>
                      </a:cubicBezTo>
                      <a:cubicBezTo>
                        <a:pt x="121" y="22"/>
                        <a:pt x="121" y="22"/>
                        <a:pt x="121" y="22"/>
                      </a:cubicBezTo>
                      <a:cubicBezTo>
                        <a:pt x="121" y="10"/>
                        <a:pt x="111" y="0"/>
                        <a:pt x="98" y="0"/>
                      </a:cubicBezTo>
                      <a:close/>
                      <a:moveTo>
                        <a:pt x="112" y="138"/>
                      </a:moveTo>
                      <a:cubicBezTo>
                        <a:pt x="112" y="145"/>
                        <a:pt x="106" y="151"/>
                        <a:pt x="98" y="151"/>
                      </a:cubicBezTo>
                      <a:cubicBezTo>
                        <a:pt x="22" y="151"/>
                        <a:pt x="22" y="151"/>
                        <a:pt x="22" y="151"/>
                      </a:cubicBezTo>
                      <a:cubicBezTo>
                        <a:pt x="15" y="151"/>
                        <a:pt x="9" y="145"/>
                        <a:pt x="9" y="138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15"/>
                        <a:pt x="15" y="9"/>
                        <a:pt x="22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106" y="9"/>
                        <a:pt x="112" y="15"/>
                        <a:pt x="112" y="22"/>
                      </a:cubicBezTo>
                      <a:lnTo>
                        <a:pt x="112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60" name="Freeform 40"/>
                <p:cNvSpPr>
                  <a:spLocks/>
                </p:cNvSpPr>
                <p:nvPr/>
              </p:nvSpPr>
              <p:spPr bwMode="auto">
                <a:xfrm>
                  <a:off x="12939713" y="1246187"/>
                  <a:ext cx="398463" cy="601663"/>
                </a:xfrm>
                <a:custGeom>
                  <a:avLst/>
                  <a:gdLst>
                    <a:gd name="T0" fmla="*/ 84 w 104"/>
                    <a:gd name="T1" fmla="*/ 0 h 160"/>
                    <a:gd name="T2" fmla="*/ 13 w 104"/>
                    <a:gd name="T3" fmla="*/ 0 h 160"/>
                    <a:gd name="T4" fmla="*/ 0 w 104"/>
                    <a:gd name="T5" fmla="*/ 6 h 160"/>
                    <a:gd name="T6" fmla="*/ 1 w 104"/>
                    <a:gd name="T7" fmla="*/ 9 h 160"/>
                    <a:gd name="T8" fmla="*/ 4 w 104"/>
                    <a:gd name="T9" fmla="*/ 8 h 160"/>
                    <a:gd name="T10" fmla="*/ 13 w 104"/>
                    <a:gd name="T11" fmla="*/ 4 h 160"/>
                    <a:gd name="T12" fmla="*/ 84 w 104"/>
                    <a:gd name="T13" fmla="*/ 4 h 160"/>
                    <a:gd name="T14" fmla="*/ 99 w 104"/>
                    <a:gd name="T15" fmla="*/ 21 h 160"/>
                    <a:gd name="T16" fmla="*/ 99 w 104"/>
                    <a:gd name="T17" fmla="*/ 141 h 160"/>
                    <a:gd name="T18" fmla="*/ 84 w 104"/>
                    <a:gd name="T19" fmla="*/ 155 h 160"/>
                    <a:gd name="T20" fmla="*/ 75 w 104"/>
                    <a:gd name="T21" fmla="*/ 155 h 160"/>
                    <a:gd name="T22" fmla="*/ 73 w 104"/>
                    <a:gd name="T23" fmla="*/ 158 h 160"/>
                    <a:gd name="T24" fmla="*/ 75 w 104"/>
                    <a:gd name="T25" fmla="*/ 160 h 160"/>
                    <a:gd name="T26" fmla="*/ 84 w 104"/>
                    <a:gd name="T27" fmla="*/ 160 h 160"/>
                    <a:gd name="T28" fmla="*/ 104 w 104"/>
                    <a:gd name="T29" fmla="*/ 141 h 160"/>
                    <a:gd name="T30" fmla="*/ 104 w 104"/>
                    <a:gd name="T31" fmla="*/ 21 h 160"/>
                    <a:gd name="T32" fmla="*/ 84 w 104"/>
                    <a:gd name="T3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4" h="160">
                      <a:moveTo>
                        <a:pt x="8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0"/>
                        <a:pt x="2" y="1"/>
                        <a:pt x="0" y="6"/>
                      </a:cubicBezTo>
                      <a:cubicBezTo>
                        <a:pt x="0" y="7"/>
                        <a:pt x="0" y="8"/>
                        <a:pt x="1" y="9"/>
                      </a:cubicBezTo>
                      <a:cubicBezTo>
                        <a:pt x="2" y="9"/>
                        <a:pt x="4" y="9"/>
                        <a:pt x="4" y="8"/>
                      </a:cubicBezTo>
                      <a:cubicBezTo>
                        <a:pt x="5" y="6"/>
                        <a:pt x="9" y="4"/>
                        <a:pt x="13" y="4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94" y="4"/>
                        <a:pt x="99" y="10"/>
                        <a:pt x="99" y="21"/>
                      </a:cubicBezTo>
                      <a:cubicBezTo>
                        <a:pt x="99" y="141"/>
                        <a:pt x="99" y="141"/>
                        <a:pt x="99" y="141"/>
                      </a:cubicBezTo>
                      <a:cubicBezTo>
                        <a:pt x="99" y="152"/>
                        <a:pt x="95" y="155"/>
                        <a:pt x="84" y="155"/>
                      </a:cubicBezTo>
                      <a:cubicBezTo>
                        <a:pt x="75" y="155"/>
                        <a:pt x="75" y="155"/>
                        <a:pt x="75" y="155"/>
                      </a:cubicBezTo>
                      <a:cubicBezTo>
                        <a:pt x="74" y="155"/>
                        <a:pt x="73" y="156"/>
                        <a:pt x="73" y="158"/>
                      </a:cubicBezTo>
                      <a:cubicBezTo>
                        <a:pt x="73" y="159"/>
                        <a:pt x="74" y="160"/>
                        <a:pt x="75" y="160"/>
                      </a:cubicBezTo>
                      <a:cubicBezTo>
                        <a:pt x="84" y="160"/>
                        <a:pt x="84" y="160"/>
                        <a:pt x="84" y="160"/>
                      </a:cubicBezTo>
                      <a:cubicBezTo>
                        <a:pt x="98" y="160"/>
                        <a:pt x="104" y="154"/>
                        <a:pt x="104" y="141"/>
                      </a:cubicBezTo>
                      <a:cubicBezTo>
                        <a:pt x="104" y="21"/>
                        <a:pt x="104" y="21"/>
                        <a:pt x="104" y="21"/>
                      </a:cubicBezTo>
                      <a:cubicBezTo>
                        <a:pt x="104" y="7"/>
                        <a:pt x="97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61" name="Freeform 41"/>
                <p:cNvSpPr>
                  <a:spLocks/>
                </p:cNvSpPr>
                <p:nvPr/>
              </p:nvSpPr>
              <p:spPr bwMode="auto">
                <a:xfrm>
                  <a:off x="13215938" y="1501775"/>
                  <a:ext cx="52388" cy="104775"/>
                </a:xfrm>
                <a:custGeom>
                  <a:avLst/>
                  <a:gdLst>
                    <a:gd name="T0" fmla="*/ 2 w 14"/>
                    <a:gd name="T1" fmla="*/ 23 h 28"/>
                    <a:gd name="T2" fmla="*/ 0 w 14"/>
                    <a:gd name="T3" fmla="*/ 26 h 28"/>
                    <a:gd name="T4" fmla="*/ 2 w 14"/>
                    <a:gd name="T5" fmla="*/ 28 h 28"/>
                    <a:gd name="T6" fmla="*/ 14 w 14"/>
                    <a:gd name="T7" fmla="*/ 14 h 28"/>
                    <a:gd name="T8" fmla="*/ 3 w 14"/>
                    <a:gd name="T9" fmla="*/ 0 h 28"/>
                    <a:gd name="T10" fmla="*/ 0 w 14"/>
                    <a:gd name="T11" fmla="*/ 2 h 28"/>
                    <a:gd name="T12" fmla="*/ 2 w 14"/>
                    <a:gd name="T13" fmla="*/ 5 h 28"/>
                    <a:gd name="T14" fmla="*/ 9 w 14"/>
                    <a:gd name="T15" fmla="*/ 14 h 28"/>
                    <a:gd name="T16" fmla="*/ 2 w 14"/>
                    <a:gd name="T17" fmla="*/ 2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8">
                      <a:moveTo>
                        <a:pt x="2" y="23"/>
                      </a:moveTo>
                      <a:cubicBezTo>
                        <a:pt x="1" y="23"/>
                        <a:pt x="0" y="24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ubicBezTo>
                        <a:pt x="9" y="28"/>
                        <a:pt x="14" y="22"/>
                        <a:pt x="14" y="14"/>
                      </a:cubicBezTo>
                      <a:cubicBezTo>
                        <a:pt x="14" y="7"/>
                        <a:pt x="9" y="1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6" y="5"/>
                        <a:pt x="9" y="10"/>
                        <a:pt x="9" y="14"/>
                      </a:cubicBezTo>
                      <a:cubicBezTo>
                        <a:pt x="9" y="19"/>
                        <a:pt x="6" y="23"/>
                        <a:pt x="2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</p:grpSp>
          <p:sp>
            <p:nvSpPr>
              <p:cNvPr id="54" name="文本框 53"/>
              <p:cNvSpPr txBox="1"/>
              <p:nvPr/>
            </p:nvSpPr>
            <p:spPr>
              <a:xfrm>
                <a:off x="6157997" y="4195322"/>
                <a:ext cx="1573759" cy="401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Backup.tar</a:t>
                </a:r>
                <a:endParaRPr lang="zh-CN" altLang="en-US" sz="16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168667" y="5815535"/>
              <a:ext cx="4336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Local Docker instance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1993685" y="3618435"/>
              <a:ext cx="1174982" cy="91216"/>
            </a:xfrm>
            <a:prstGeom prst="straightConnector1">
              <a:avLst/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/>
            <p:nvPr/>
          </p:nvCxnSpPr>
          <p:spPr>
            <a:xfrm rot="5400000" flipH="1" flipV="1">
              <a:off x="3010908" y="3092188"/>
              <a:ext cx="522025" cy="496304"/>
            </a:xfrm>
            <a:prstGeom prst="curvedConnector3">
              <a:avLst>
                <a:gd name="adj1" fmla="val 127936"/>
              </a:avLst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/>
            <p:nvPr/>
          </p:nvCxnSpPr>
          <p:spPr>
            <a:xfrm flipV="1">
              <a:off x="4011655" y="2352638"/>
              <a:ext cx="1822883" cy="84835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/>
            <p:nvPr/>
          </p:nvCxnSpPr>
          <p:spPr>
            <a:xfrm rot="10800000" flipV="1">
              <a:off x="4645900" y="2803784"/>
              <a:ext cx="1436403" cy="637231"/>
            </a:xfrm>
            <a:prstGeom prst="curvedConnector3">
              <a:avLst/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5" idx="3"/>
            </p:cNvCxnSpPr>
            <p:nvPr/>
          </p:nvCxnSpPr>
          <p:spPr>
            <a:xfrm>
              <a:off x="4645898" y="3678019"/>
              <a:ext cx="1354903" cy="334967"/>
            </a:xfrm>
            <a:prstGeom prst="straightConnector1">
              <a:avLst/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4630644" y="3868174"/>
              <a:ext cx="1358272" cy="347762"/>
            </a:xfrm>
            <a:prstGeom prst="straightConnector1">
              <a:avLst/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>
              <a:off x="3895645" y="4131445"/>
              <a:ext cx="770922" cy="770405"/>
            </a:xfrm>
            <a:prstGeom prst="curvedConnector3">
              <a:avLst>
                <a:gd name="adj1" fmla="val 108427"/>
              </a:avLst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线连接符 40"/>
            <p:cNvCxnSpPr/>
            <p:nvPr/>
          </p:nvCxnSpPr>
          <p:spPr>
            <a:xfrm flipH="1">
              <a:off x="4144673" y="5162021"/>
              <a:ext cx="511560" cy="489128"/>
            </a:xfrm>
            <a:prstGeom prst="curvedConnector3">
              <a:avLst>
                <a:gd name="adj1" fmla="val -27515"/>
              </a:avLst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曲线连接符 41"/>
            <p:cNvCxnSpPr/>
            <p:nvPr/>
          </p:nvCxnSpPr>
          <p:spPr>
            <a:xfrm rot="5400000" flipH="1" flipV="1">
              <a:off x="2744213" y="4451935"/>
              <a:ext cx="793478" cy="13484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97B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041205" y="3251994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build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121468" y="4209604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commit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601780" y="4164935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run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756918" y="5054528"/>
              <a:ext cx="13268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stop</a:t>
              </a:r>
            </a:p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start</a:t>
              </a:r>
            </a:p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restart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745903" y="2848116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tag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676860" y="2241493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push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63757" y="2559780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pull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60537" y="3467209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save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483818" y="4159447"/>
              <a:ext cx="1326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load</a:t>
              </a:r>
              <a:endPara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285" y="2186263"/>
              <a:ext cx="1042937" cy="104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7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如何构建镜像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>
                <a:cs typeface="+mn-ea"/>
                <a:sym typeface="Huawei Sans" panose="020C0503030203020204" pitchFamily="34" charset="0"/>
              </a:rPr>
              <a:t>Dockerfile </a:t>
            </a:r>
            <a:r>
              <a:rPr lang="zh-CN" altLang="en-US" sz="2400" dirty="0">
                <a:cs typeface="+mn-ea"/>
                <a:sym typeface="Huawei Sans" panose="020C0503030203020204" pitchFamily="34" charset="0"/>
              </a:rPr>
              <a:t>是一个文本文件，其内包含了一条条的</a:t>
            </a:r>
            <a:r>
              <a:rPr lang="zh-CN" altLang="en-US" sz="2400" b="1" dirty="0">
                <a:cs typeface="+mn-ea"/>
                <a:sym typeface="Huawei Sans" panose="020C0503030203020204" pitchFamily="34" charset="0"/>
              </a:rPr>
              <a:t>指令</a:t>
            </a:r>
            <a:r>
              <a:rPr lang="zh-CN" altLang="en-US" sz="2400" dirty="0">
                <a:cs typeface="+mn-ea"/>
                <a:sym typeface="Huawei Sans" panose="020C0503030203020204" pitchFamily="34" charset="0"/>
              </a:rPr>
              <a:t>，每一条指令构建一层，因此每一条指令的内容，就是描述该层应当如何构建。 </a:t>
            </a:r>
            <a:endParaRPr lang="en-US" altLang="zh-CN" sz="3200" dirty="0">
              <a:cs typeface="+mn-ea"/>
              <a:sym typeface="Huawei Sans" panose="020C0503030203020204" pitchFamily="34" charset="0"/>
            </a:endParaRPr>
          </a:p>
          <a:p>
            <a:endParaRPr 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3" name="book_118069"/>
          <p:cNvSpPr>
            <a:spLocks noChangeAspect="1"/>
          </p:cNvSpPr>
          <p:nvPr/>
        </p:nvSpPr>
        <p:spPr bwMode="auto">
          <a:xfrm>
            <a:off x="2700395" y="3328884"/>
            <a:ext cx="758206" cy="720260"/>
          </a:xfrm>
          <a:custGeom>
            <a:avLst/>
            <a:gdLst>
              <a:gd name="connsiteX0" fmla="*/ 425970 w 581459"/>
              <a:gd name="connsiteY0" fmla="*/ 357062 h 575885"/>
              <a:gd name="connsiteX1" fmla="*/ 377997 w 581459"/>
              <a:gd name="connsiteY1" fmla="*/ 376992 h 575885"/>
              <a:gd name="connsiteX2" fmla="*/ 377997 w 581459"/>
              <a:gd name="connsiteY2" fmla="*/ 473061 h 575885"/>
              <a:gd name="connsiteX3" fmla="*/ 473943 w 581459"/>
              <a:gd name="connsiteY3" fmla="*/ 473061 h 575885"/>
              <a:gd name="connsiteX4" fmla="*/ 473943 w 581459"/>
              <a:gd name="connsiteY4" fmla="*/ 376992 h 575885"/>
              <a:gd name="connsiteX5" fmla="*/ 425970 w 581459"/>
              <a:gd name="connsiteY5" fmla="*/ 357062 h 575885"/>
              <a:gd name="connsiteX6" fmla="*/ 150751 w 581459"/>
              <a:gd name="connsiteY6" fmla="*/ 350244 h 575885"/>
              <a:gd name="connsiteX7" fmla="*/ 240628 w 581459"/>
              <a:gd name="connsiteY7" fmla="*/ 363240 h 575885"/>
              <a:gd name="connsiteX8" fmla="*/ 234488 w 581459"/>
              <a:gd name="connsiteY8" fmla="*/ 386699 h 575885"/>
              <a:gd name="connsiteX9" fmla="*/ 69060 w 581459"/>
              <a:gd name="connsiteY9" fmla="*/ 386699 h 575885"/>
              <a:gd name="connsiteX10" fmla="*/ 61674 w 581459"/>
              <a:gd name="connsiteY10" fmla="*/ 363240 h 575885"/>
              <a:gd name="connsiteX11" fmla="*/ 150751 w 581459"/>
              <a:gd name="connsiteY11" fmla="*/ 350244 h 575885"/>
              <a:gd name="connsiteX12" fmla="*/ 151950 w 581459"/>
              <a:gd name="connsiteY12" fmla="*/ 262582 h 575885"/>
              <a:gd name="connsiteX13" fmla="*/ 241828 w 581459"/>
              <a:gd name="connsiteY13" fmla="*/ 275517 h 575885"/>
              <a:gd name="connsiteX14" fmla="*/ 234527 w 581459"/>
              <a:gd name="connsiteY14" fmla="*/ 298986 h 575885"/>
              <a:gd name="connsiteX15" fmla="*/ 69017 w 581459"/>
              <a:gd name="connsiteY15" fmla="*/ 298986 h 575885"/>
              <a:gd name="connsiteX16" fmla="*/ 62874 w 581459"/>
              <a:gd name="connsiteY16" fmla="*/ 275517 h 575885"/>
              <a:gd name="connsiteX17" fmla="*/ 151950 w 581459"/>
              <a:gd name="connsiteY17" fmla="*/ 262582 h 575885"/>
              <a:gd name="connsiteX18" fmla="*/ 428466 w 581459"/>
              <a:gd name="connsiteY18" fmla="*/ 261264 h 575885"/>
              <a:gd name="connsiteX19" fmla="*/ 518444 w 581459"/>
              <a:gd name="connsiteY19" fmla="*/ 274268 h 575885"/>
              <a:gd name="connsiteX20" fmla="*/ 512301 w 581459"/>
              <a:gd name="connsiteY20" fmla="*/ 298986 h 575885"/>
              <a:gd name="connsiteX21" fmla="*/ 346791 w 581459"/>
              <a:gd name="connsiteY21" fmla="*/ 298986 h 575885"/>
              <a:gd name="connsiteX22" fmla="*/ 339490 w 581459"/>
              <a:gd name="connsiteY22" fmla="*/ 274268 h 575885"/>
              <a:gd name="connsiteX23" fmla="*/ 428466 w 581459"/>
              <a:gd name="connsiteY23" fmla="*/ 261264 h 575885"/>
              <a:gd name="connsiteX24" fmla="*/ 151950 w 581459"/>
              <a:gd name="connsiteY24" fmla="*/ 174889 h 575885"/>
              <a:gd name="connsiteX25" fmla="*/ 241828 w 581459"/>
              <a:gd name="connsiteY25" fmla="*/ 187885 h 575885"/>
              <a:gd name="connsiteX26" fmla="*/ 234527 w 581459"/>
              <a:gd name="connsiteY26" fmla="*/ 211344 h 575885"/>
              <a:gd name="connsiteX27" fmla="*/ 69017 w 581459"/>
              <a:gd name="connsiteY27" fmla="*/ 211344 h 575885"/>
              <a:gd name="connsiteX28" fmla="*/ 62874 w 581459"/>
              <a:gd name="connsiteY28" fmla="*/ 187885 h 575885"/>
              <a:gd name="connsiteX29" fmla="*/ 151950 w 581459"/>
              <a:gd name="connsiteY29" fmla="*/ 174889 h 575885"/>
              <a:gd name="connsiteX30" fmla="*/ 428466 w 581459"/>
              <a:gd name="connsiteY30" fmla="*/ 173549 h 575885"/>
              <a:gd name="connsiteX31" fmla="*/ 518444 w 581459"/>
              <a:gd name="connsiteY31" fmla="*/ 186547 h 575885"/>
              <a:gd name="connsiteX32" fmla="*/ 512301 w 581459"/>
              <a:gd name="connsiteY32" fmla="*/ 211344 h 575885"/>
              <a:gd name="connsiteX33" fmla="*/ 345633 w 581459"/>
              <a:gd name="connsiteY33" fmla="*/ 211344 h 575885"/>
              <a:gd name="connsiteX34" fmla="*/ 339490 w 581459"/>
              <a:gd name="connsiteY34" fmla="*/ 186547 h 575885"/>
              <a:gd name="connsiteX35" fmla="*/ 428466 w 581459"/>
              <a:gd name="connsiteY35" fmla="*/ 173549 h 575885"/>
              <a:gd name="connsiteX36" fmla="*/ 428466 w 581459"/>
              <a:gd name="connsiteY36" fmla="*/ 85887 h 575885"/>
              <a:gd name="connsiteX37" fmla="*/ 518444 w 581459"/>
              <a:gd name="connsiteY37" fmla="*/ 98824 h 575885"/>
              <a:gd name="connsiteX38" fmla="*/ 512301 w 581459"/>
              <a:gd name="connsiteY38" fmla="*/ 123631 h 575885"/>
              <a:gd name="connsiteX39" fmla="*/ 346791 w 581459"/>
              <a:gd name="connsiteY39" fmla="*/ 123631 h 575885"/>
              <a:gd name="connsiteX40" fmla="*/ 339490 w 581459"/>
              <a:gd name="connsiteY40" fmla="*/ 98824 h 575885"/>
              <a:gd name="connsiteX41" fmla="*/ 428466 w 581459"/>
              <a:gd name="connsiteY41" fmla="*/ 85887 h 575885"/>
              <a:gd name="connsiteX42" fmla="*/ 150647 w 581459"/>
              <a:gd name="connsiteY42" fmla="*/ 85766 h 575885"/>
              <a:gd name="connsiteX43" fmla="*/ 240628 w 581459"/>
              <a:gd name="connsiteY43" fmla="*/ 98764 h 575885"/>
              <a:gd name="connsiteX44" fmla="*/ 234486 w 581459"/>
              <a:gd name="connsiteY44" fmla="*/ 123561 h 575885"/>
              <a:gd name="connsiteX45" fmla="*/ 69010 w 581459"/>
              <a:gd name="connsiteY45" fmla="*/ 123561 h 575885"/>
              <a:gd name="connsiteX46" fmla="*/ 61533 w 581459"/>
              <a:gd name="connsiteY46" fmla="*/ 98764 h 575885"/>
              <a:gd name="connsiteX47" fmla="*/ 150647 w 581459"/>
              <a:gd name="connsiteY47" fmla="*/ 85766 h 575885"/>
              <a:gd name="connsiteX48" fmla="*/ 150594 w 581459"/>
              <a:gd name="connsiteY48" fmla="*/ 23462 h 575885"/>
              <a:gd name="connsiteX49" fmla="*/ 23408 w 581459"/>
              <a:gd name="connsiteY49" fmla="*/ 49412 h 575885"/>
              <a:gd name="connsiteX50" fmla="*/ 23408 w 581459"/>
              <a:gd name="connsiteY50" fmla="*/ 463197 h 575885"/>
              <a:gd name="connsiteX51" fmla="*/ 150594 w 581459"/>
              <a:gd name="connsiteY51" fmla="*/ 438490 h 575885"/>
              <a:gd name="connsiteX52" fmla="*/ 277780 w 581459"/>
              <a:gd name="connsiteY52" fmla="*/ 463197 h 575885"/>
              <a:gd name="connsiteX53" fmla="*/ 277780 w 581459"/>
              <a:gd name="connsiteY53" fmla="*/ 49412 h 575885"/>
              <a:gd name="connsiteX54" fmla="*/ 150594 w 581459"/>
              <a:gd name="connsiteY54" fmla="*/ 23462 h 575885"/>
              <a:gd name="connsiteX55" fmla="*/ 430865 w 581459"/>
              <a:gd name="connsiteY55" fmla="*/ 23373 h 575885"/>
              <a:gd name="connsiteX56" fmla="*/ 301276 w 581459"/>
              <a:gd name="connsiteY56" fmla="*/ 49768 h 575885"/>
              <a:gd name="connsiteX57" fmla="*/ 301276 w 581459"/>
              <a:gd name="connsiteY57" fmla="*/ 463374 h 575885"/>
              <a:gd name="connsiteX58" fmla="*/ 337412 w 581459"/>
              <a:gd name="connsiteY58" fmla="*/ 451821 h 575885"/>
              <a:gd name="connsiteX59" fmla="*/ 360553 w 581459"/>
              <a:gd name="connsiteY59" fmla="*/ 359395 h 575885"/>
              <a:gd name="connsiteX60" fmla="*/ 491388 w 581459"/>
              <a:gd name="connsiteY60" fmla="*/ 359395 h 575885"/>
              <a:gd name="connsiteX61" fmla="*/ 515063 w 581459"/>
              <a:gd name="connsiteY61" fmla="*/ 450221 h 575885"/>
              <a:gd name="connsiteX62" fmla="*/ 556805 w 581459"/>
              <a:gd name="connsiteY62" fmla="*/ 463197 h 575885"/>
              <a:gd name="connsiteX63" fmla="*/ 556805 w 581459"/>
              <a:gd name="connsiteY63" fmla="*/ 49324 h 575885"/>
              <a:gd name="connsiteX64" fmla="*/ 430865 w 581459"/>
              <a:gd name="connsiteY64" fmla="*/ 23373 h 575885"/>
              <a:gd name="connsiteX65" fmla="*/ 151929 w 581459"/>
              <a:gd name="connsiteY65" fmla="*/ 0 h 575885"/>
              <a:gd name="connsiteX66" fmla="*/ 290774 w 581459"/>
              <a:gd name="connsiteY66" fmla="*/ 28083 h 575885"/>
              <a:gd name="connsiteX67" fmla="*/ 429619 w 581459"/>
              <a:gd name="connsiteY67" fmla="*/ 0 h 575885"/>
              <a:gd name="connsiteX68" fmla="*/ 572826 w 581459"/>
              <a:gd name="connsiteY68" fmla="*/ 29683 h 575885"/>
              <a:gd name="connsiteX69" fmla="*/ 581459 w 581459"/>
              <a:gd name="connsiteY69" fmla="*/ 40792 h 575885"/>
              <a:gd name="connsiteX70" fmla="*/ 581459 w 581459"/>
              <a:gd name="connsiteY70" fmla="*/ 480526 h 575885"/>
              <a:gd name="connsiteX71" fmla="*/ 565438 w 581459"/>
              <a:gd name="connsiteY71" fmla="*/ 491635 h 575885"/>
              <a:gd name="connsiteX72" fmla="*/ 505628 w 581459"/>
              <a:gd name="connsiteY72" fmla="*/ 472084 h 575885"/>
              <a:gd name="connsiteX73" fmla="*/ 499220 w 581459"/>
              <a:gd name="connsiteY73" fmla="*/ 481593 h 575885"/>
              <a:gd name="connsiteX74" fmla="*/ 576030 w 581459"/>
              <a:gd name="connsiteY74" fmla="*/ 558466 h 575885"/>
              <a:gd name="connsiteX75" fmla="*/ 558585 w 581459"/>
              <a:gd name="connsiteY75" fmla="*/ 575885 h 575885"/>
              <a:gd name="connsiteX76" fmla="*/ 481686 w 581459"/>
              <a:gd name="connsiteY76" fmla="*/ 499012 h 575885"/>
              <a:gd name="connsiteX77" fmla="*/ 360553 w 581459"/>
              <a:gd name="connsiteY77" fmla="*/ 490480 h 575885"/>
              <a:gd name="connsiteX78" fmla="*/ 347380 w 581459"/>
              <a:gd name="connsiteY78" fmla="*/ 473861 h 575885"/>
              <a:gd name="connsiteX79" fmla="*/ 293978 w 581459"/>
              <a:gd name="connsiteY79" fmla="*/ 491458 h 575885"/>
              <a:gd name="connsiteX80" fmla="*/ 285167 w 581459"/>
              <a:gd name="connsiteY80" fmla="*/ 491635 h 575885"/>
              <a:gd name="connsiteX81" fmla="*/ 150594 w 581459"/>
              <a:gd name="connsiteY81" fmla="*/ 463197 h 575885"/>
              <a:gd name="connsiteX82" fmla="*/ 16021 w 581459"/>
              <a:gd name="connsiteY82" fmla="*/ 491635 h 575885"/>
              <a:gd name="connsiteX83" fmla="*/ 0 w 581459"/>
              <a:gd name="connsiteY83" fmla="*/ 480526 h 575885"/>
              <a:gd name="connsiteX84" fmla="*/ 0 w 581459"/>
              <a:gd name="connsiteY84" fmla="*/ 40792 h 575885"/>
              <a:gd name="connsiteX85" fmla="*/ 8633 w 581459"/>
              <a:gd name="connsiteY85" fmla="*/ 29683 h 575885"/>
              <a:gd name="connsiteX86" fmla="*/ 151929 w 581459"/>
              <a:gd name="connsiteY86" fmla="*/ 0 h 57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81459" h="575885">
                <a:moveTo>
                  <a:pt x="425970" y="357062"/>
                </a:moveTo>
                <a:cubicBezTo>
                  <a:pt x="408592" y="357062"/>
                  <a:pt x="391214" y="363705"/>
                  <a:pt x="377997" y="376992"/>
                </a:cubicBezTo>
                <a:cubicBezTo>
                  <a:pt x="351474" y="403475"/>
                  <a:pt x="351474" y="446489"/>
                  <a:pt x="377997" y="473061"/>
                </a:cubicBezTo>
                <a:cubicBezTo>
                  <a:pt x="404431" y="499634"/>
                  <a:pt x="447420" y="499634"/>
                  <a:pt x="473943" y="473061"/>
                </a:cubicBezTo>
                <a:cubicBezTo>
                  <a:pt x="500466" y="446489"/>
                  <a:pt x="500466" y="403475"/>
                  <a:pt x="473943" y="376992"/>
                </a:cubicBezTo>
                <a:cubicBezTo>
                  <a:pt x="460726" y="363705"/>
                  <a:pt x="443348" y="357062"/>
                  <a:pt x="425970" y="357062"/>
                </a:cubicBezTo>
                <a:close/>
                <a:moveTo>
                  <a:pt x="150751" y="350244"/>
                </a:moveTo>
                <a:cubicBezTo>
                  <a:pt x="179605" y="350244"/>
                  <a:pt x="208593" y="354576"/>
                  <a:pt x="240628" y="363240"/>
                </a:cubicBezTo>
                <a:lnTo>
                  <a:pt x="234488" y="386699"/>
                </a:lnTo>
                <a:cubicBezTo>
                  <a:pt x="175222" y="370615"/>
                  <a:pt x="128237" y="370615"/>
                  <a:pt x="69060" y="386699"/>
                </a:cubicBezTo>
                <a:lnTo>
                  <a:pt x="61674" y="363240"/>
                </a:lnTo>
                <a:cubicBezTo>
                  <a:pt x="93176" y="354576"/>
                  <a:pt x="121896" y="350244"/>
                  <a:pt x="150751" y="350244"/>
                </a:cubicBezTo>
                <a:close/>
                <a:moveTo>
                  <a:pt x="151950" y="262582"/>
                </a:moveTo>
                <a:cubicBezTo>
                  <a:pt x="180797" y="262582"/>
                  <a:pt x="209777" y="266893"/>
                  <a:pt x="241828" y="275517"/>
                </a:cubicBezTo>
                <a:lnTo>
                  <a:pt x="234527" y="298986"/>
                </a:lnTo>
                <a:cubicBezTo>
                  <a:pt x="175232" y="282895"/>
                  <a:pt x="128223" y="282895"/>
                  <a:pt x="69017" y="298986"/>
                </a:cubicBezTo>
                <a:lnTo>
                  <a:pt x="62874" y="275517"/>
                </a:lnTo>
                <a:cubicBezTo>
                  <a:pt x="94391" y="266893"/>
                  <a:pt x="123104" y="262582"/>
                  <a:pt x="151950" y="262582"/>
                </a:cubicBezTo>
                <a:close/>
                <a:moveTo>
                  <a:pt x="428466" y="261264"/>
                </a:moveTo>
                <a:cubicBezTo>
                  <a:pt x="457324" y="261264"/>
                  <a:pt x="486348" y="265598"/>
                  <a:pt x="518444" y="274268"/>
                </a:cubicBezTo>
                <a:lnTo>
                  <a:pt x="512301" y="298986"/>
                </a:lnTo>
                <a:cubicBezTo>
                  <a:pt x="453095" y="282892"/>
                  <a:pt x="406086" y="282892"/>
                  <a:pt x="346791" y="298986"/>
                </a:cubicBezTo>
                <a:lnTo>
                  <a:pt x="339490" y="274268"/>
                </a:lnTo>
                <a:cubicBezTo>
                  <a:pt x="370918" y="265598"/>
                  <a:pt x="399609" y="261264"/>
                  <a:pt x="428466" y="261264"/>
                </a:cubicBezTo>
                <a:close/>
                <a:moveTo>
                  <a:pt x="151950" y="174889"/>
                </a:moveTo>
                <a:cubicBezTo>
                  <a:pt x="180797" y="174889"/>
                  <a:pt x="209777" y="179221"/>
                  <a:pt x="241828" y="187885"/>
                </a:cubicBezTo>
                <a:lnTo>
                  <a:pt x="234527" y="211344"/>
                </a:lnTo>
                <a:cubicBezTo>
                  <a:pt x="175232" y="195172"/>
                  <a:pt x="128223" y="195172"/>
                  <a:pt x="69017" y="211344"/>
                </a:cubicBezTo>
                <a:lnTo>
                  <a:pt x="62874" y="187885"/>
                </a:lnTo>
                <a:cubicBezTo>
                  <a:pt x="94391" y="179221"/>
                  <a:pt x="123104" y="174889"/>
                  <a:pt x="151950" y="174889"/>
                </a:cubicBezTo>
                <a:close/>
                <a:moveTo>
                  <a:pt x="428466" y="173549"/>
                </a:moveTo>
                <a:cubicBezTo>
                  <a:pt x="457324" y="173549"/>
                  <a:pt x="486348" y="177882"/>
                  <a:pt x="518444" y="186547"/>
                </a:cubicBezTo>
                <a:lnTo>
                  <a:pt x="512301" y="211344"/>
                </a:lnTo>
                <a:cubicBezTo>
                  <a:pt x="451848" y="195168"/>
                  <a:pt x="406175" y="195168"/>
                  <a:pt x="345633" y="211344"/>
                </a:cubicBezTo>
                <a:lnTo>
                  <a:pt x="339490" y="186547"/>
                </a:lnTo>
                <a:cubicBezTo>
                  <a:pt x="370918" y="177882"/>
                  <a:pt x="399609" y="173549"/>
                  <a:pt x="428466" y="173549"/>
                </a:cubicBezTo>
                <a:close/>
                <a:moveTo>
                  <a:pt x="428466" y="85887"/>
                </a:moveTo>
                <a:cubicBezTo>
                  <a:pt x="457324" y="85887"/>
                  <a:pt x="486348" y="90199"/>
                  <a:pt x="518444" y="98824"/>
                </a:cubicBezTo>
                <a:lnTo>
                  <a:pt x="512301" y="123631"/>
                </a:lnTo>
                <a:cubicBezTo>
                  <a:pt x="453095" y="107537"/>
                  <a:pt x="406086" y="107537"/>
                  <a:pt x="346791" y="123631"/>
                </a:cubicBezTo>
                <a:lnTo>
                  <a:pt x="339490" y="98824"/>
                </a:lnTo>
                <a:cubicBezTo>
                  <a:pt x="370918" y="90199"/>
                  <a:pt x="399609" y="85887"/>
                  <a:pt x="428466" y="85887"/>
                </a:cubicBezTo>
                <a:close/>
                <a:moveTo>
                  <a:pt x="150647" y="85766"/>
                </a:moveTo>
                <a:cubicBezTo>
                  <a:pt x="179520" y="85766"/>
                  <a:pt x="208539" y="90099"/>
                  <a:pt x="240628" y="98764"/>
                </a:cubicBezTo>
                <a:lnTo>
                  <a:pt x="234486" y="123561"/>
                </a:lnTo>
                <a:cubicBezTo>
                  <a:pt x="175203" y="107385"/>
                  <a:pt x="128204" y="107385"/>
                  <a:pt x="69010" y="123561"/>
                </a:cubicBezTo>
                <a:lnTo>
                  <a:pt x="61533" y="98764"/>
                </a:lnTo>
                <a:cubicBezTo>
                  <a:pt x="93044" y="90099"/>
                  <a:pt x="121773" y="85766"/>
                  <a:pt x="150647" y="85766"/>
                </a:cubicBezTo>
                <a:close/>
                <a:moveTo>
                  <a:pt x="150594" y="23462"/>
                </a:moveTo>
                <a:cubicBezTo>
                  <a:pt x="112411" y="23462"/>
                  <a:pt x="74051" y="30838"/>
                  <a:pt x="23408" y="49412"/>
                </a:cubicBezTo>
                <a:lnTo>
                  <a:pt x="23408" y="463197"/>
                </a:lnTo>
                <a:cubicBezTo>
                  <a:pt x="72894" y="445956"/>
                  <a:pt x="112233" y="438490"/>
                  <a:pt x="150594" y="438490"/>
                </a:cubicBezTo>
                <a:cubicBezTo>
                  <a:pt x="188954" y="438490"/>
                  <a:pt x="227137" y="445956"/>
                  <a:pt x="277780" y="463197"/>
                </a:cubicBezTo>
                <a:lnTo>
                  <a:pt x="277780" y="49412"/>
                </a:lnTo>
                <a:cubicBezTo>
                  <a:pt x="227137" y="30927"/>
                  <a:pt x="188776" y="23462"/>
                  <a:pt x="150594" y="23462"/>
                </a:cubicBezTo>
                <a:close/>
                <a:moveTo>
                  <a:pt x="430865" y="23373"/>
                </a:moveTo>
                <a:cubicBezTo>
                  <a:pt x="394107" y="23373"/>
                  <a:pt x="353521" y="29505"/>
                  <a:pt x="301276" y="49768"/>
                </a:cubicBezTo>
                <a:lnTo>
                  <a:pt x="301276" y="463374"/>
                </a:lnTo>
                <a:cubicBezTo>
                  <a:pt x="311779" y="459997"/>
                  <a:pt x="327087" y="455198"/>
                  <a:pt x="337412" y="451821"/>
                </a:cubicBezTo>
                <a:cubicBezTo>
                  <a:pt x="327799" y="420183"/>
                  <a:pt x="335454" y="384457"/>
                  <a:pt x="360553" y="359395"/>
                </a:cubicBezTo>
                <a:cubicBezTo>
                  <a:pt x="396599" y="323313"/>
                  <a:pt x="455252" y="323313"/>
                  <a:pt x="491388" y="359395"/>
                </a:cubicBezTo>
                <a:cubicBezTo>
                  <a:pt x="515953" y="383923"/>
                  <a:pt x="523785" y="418939"/>
                  <a:pt x="515063" y="450221"/>
                </a:cubicBezTo>
                <a:cubicBezTo>
                  <a:pt x="528235" y="454221"/>
                  <a:pt x="546481" y="459819"/>
                  <a:pt x="556805" y="463197"/>
                </a:cubicBezTo>
                <a:lnTo>
                  <a:pt x="556805" y="49324"/>
                </a:lnTo>
                <a:cubicBezTo>
                  <a:pt x="506251" y="30838"/>
                  <a:pt x="467891" y="23373"/>
                  <a:pt x="430865" y="23373"/>
                </a:cubicBezTo>
                <a:close/>
                <a:moveTo>
                  <a:pt x="151929" y="0"/>
                </a:moveTo>
                <a:cubicBezTo>
                  <a:pt x="192692" y="0"/>
                  <a:pt x="234880" y="8176"/>
                  <a:pt x="290774" y="28083"/>
                </a:cubicBezTo>
                <a:cubicBezTo>
                  <a:pt x="346490" y="8176"/>
                  <a:pt x="388678" y="0"/>
                  <a:pt x="429619" y="0"/>
                </a:cubicBezTo>
                <a:cubicBezTo>
                  <a:pt x="471629" y="0"/>
                  <a:pt x="514796" y="8709"/>
                  <a:pt x="572826" y="29683"/>
                </a:cubicBezTo>
                <a:cubicBezTo>
                  <a:pt x="577810" y="30838"/>
                  <a:pt x="581459" y="35815"/>
                  <a:pt x="581459" y="40792"/>
                </a:cubicBezTo>
                <a:lnTo>
                  <a:pt x="581459" y="480526"/>
                </a:lnTo>
                <a:cubicBezTo>
                  <a:pt x="581459" y="492879"/>
                  <a:pt x="569177" y="492879"/>
                  <a:pt x="565438" y="491635"/>
                </a:cubicBezTo>
                <a:cubicBezTo>
                  <a:pt x="548884" y="485859"/>
                  <a:pt x="524319" y="477683"/>
                  <a:pt x="505628" y="472084"/>
                </a:cubicBezTo>
                <a:cubicBezTo>
                  <a:pt x="503759" y="475461"/>
                  <a:pt x="501623" y="478482"/>
                  <a:pt x="499220" y="481593"/>
                </a:cubicBezTo>
                <a:lnTo>
                  <a:pt x="576030" y="558466"/>
                </a:lnTo>
                <a:lnTo>
                  <a:pt x="558585" y="575885"/>
                </a:lnTo>
                <a:lnTo>
                  <a:pt x="481686" y="499012"/>
                </a:lnTo>
                <a:cubicBezTo>
                  <a:pt x="445373" y="526384"/>
                  <a:pt x="393662" y="523540"/>
                  <a:pt x="360553" y="490480"/>
                </a:cubicBezTo>
                <a:cubicBezTo>
                  <a:pt x="355390" y="485414"/>
                  <a:pt x="351029" y="479815"/>
                  <a:pt x="347380" y="473861"/>
                </a:cubicBezTo>
                <a:cubicBezTo>
                  <a:pt x="331538" y="478749"/>
                  <a:pt x="307596" y="486570"/>
                  <a:pt x="293978" y="491458"/>
                </a:cubicBezTo>
                <a:cubicBezTo>
                  <a:pt x="291842" y="492257"/>
                  <a:pt x="288994" y="492613"/>
                  <a:pt x="285167" y="491635"/>
                </a:cubicBezTo>
                <a:cubicBezTo>
                  <a:pt x="229629" y="471906"/>
                  <a:pt x="190111" y="463197"/>
                  <a:pt x="150594" y="463197"/>
                </a:cubicBezTo>
                <a:cubicBezTo>
                  <a:pt x="111076" y="463197"/>
                  <a:pt x="70402" y="471906"/>
                  <a:pt x="16021" y="491635"/>
                </a:cubicBezTo>
                <a:cubicBezTo>
                  <a:pt x="12372" y="492879"/>
                  <a:pt x="0" y="492257"/>
                  <a:pt x="0" y="480526"/>
                </a:cubicBezTo>
                <a:lnTo>
                  <a:pt x="0" y="40792"/>
                </a:lnTo>
                <a:cubicBezTo>
                  <a:pt x="0" y="35815"/>
                  <a:pt x="3649" y="30838"/>
                  <a:pt x="8633" y="29683"/>
                </a:cubicBezTo>
                <a:cubicBezTo>
                  <a:pt x="66664" y="8709"/>
                  <a:pt x="109919" y="0"/>
                  <a:pt x="15192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297B97"/>
            </a:solidFill>
          </a:ln>
        </p:spPr>
        <p:txBody>
          <a:bodyPr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55" name="Picture 8" descr="C:\Users\swx430145\AppData\Roaming\eSpace_Desktop\UserData\swx430145\imagefiles\A0A1AB5A-83E3-4AA5-8394-442389B7819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79" y="3150838"/>
            <a:ext cx="1161120" cy="8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wx430145\AppData\Roaming\eSpace_Desktop\UserData\swx430145\imagefiles\B46C53D3-B7BB-44CF-B4FD-DA81F7F6AB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52" y="2943922"/>
            <a:ext cx="1824179" cy="135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56"/>
          <p:cNvSpPr txBox="1"/>
          <p:nvPr/>
        </p:nvSpPr>
        <p:spPr>
          <a:xfrm>
            <a:off x="5044320" y="4227333"/>
            <a:ext cx="165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 </a:t>
            </a:r>
          </a:p>
          <a:p>
            <a:r>
              <a:rPr lang="en-US" altLang="zh-CN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Image</a:t>
            </a:r>
            <a:endParaRPr lang="zh-CN" altLang="en-US" sz="16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86558" y="4227333"/>
            <a:ext cx="165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</a:p>
          <a:p>
            <a:r>
              <a:rPr lang="en-US" altLang="zh-CN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Container</a:t>
            </a:r>
            <a:endParaRPr lang="zh-CN" altLang="en-US" sz="16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441359" y="4227333"/>
            <a:ext cx="165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747006" y="3678667"/>
            <a:ext cx="1137150" cy="10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199977" y="3668319"/>
            <a:ext cx="1137150" cy="10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930587" y="3134512"/>
            <a:ext cx="165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Build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311709" y="3113487"/>
            <a:ext cx="165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0583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50973" y="3717660"/>
            <a:ext cx="5832389" cy="2384259"/>
            <a:chOff x="3470015" y="3816516"/>
            <a:chExt cx="5221703" cy="2111039"/>
          </a:xfrm>
        </p:grpSpPr>
        <p:sp>
          <p:nvSpPr>
            <p:cNvPr id="26" name="文本框 25"/>
            <p:cNvSpPr txBox="1"/>
            <p:nvPr/>
          </p:nvSpPr>
          <p:spPr>
            <a:xfrm>
              <a:off x="4507986" y="3816516"/>
              <a:ext cx="3168976" cy="408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7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云原生的</a:t>
              </a:r>
              <a:r>
                <a:rPr lang="en-US" altLang="zh-CN" sz="2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TOP3 </a:t>
              </a:r>
              <a:r>
                <a:rPr lang="zh-CN" altLang="en-US" sz="24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优势</a:t>
              </a:r>
              <a:endParaRPr lang="en-US" sz="2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470015" y="4385561"/>
              <a:ext cx="1736054" cy="1541994"/>
              <a:chOff x="343194" y="4984748"/>
              <a:chExt cx="1970189" cy="1338473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17827" y="4984748"/>
                <a:ext cx="1692220" cy="1338473"/>
              </a:xfrm>
              <a:prstGeom prst="ellipse">
                <a:avLst/>
              </a:prstGeom>
              <a:gradFill>
                <a:gsLst>
                  <a:gs pos="0">
                    <a:srgbClr val="40DCE4">
                      <a:alpha val="70000"/>
                    </a:srgbClr>
                  </a:gs>
                  <a:gs pos="100000">
                    <a:srgbClr val="059AFF">
                      <a:alpha val="70000"/>
                    </a:srgb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43194" y="5545146"/>
                <a:ext cx="1970189" cy="26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Huawei Sans" panose="020C0503030203020204" pitchFamily="34" charset="0"/>
                    <a:sym typeface="Huawei Sans" panose="020C0503030203020204" pitchFamily="34" charset="0"/>
                  </a:rPr>
                  <a:t>更短的开发周期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261852" y="4385561"/>
              <a:ext cx="1656262" cy="1541994"/>
              <a:chOff x="2229657" y="4984747"/>
              <a:chExt cx="1879637" cy="133847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307636" y="4984747"/>
                <a:ext cx="1692221" cy="1338474"/>
              </a:xfrm>
              <a:prstGeom prst="ellipse">
                <a:avLst/>
              </a:prstGeom>
              <a:gradFill>
                <a:gsLst>
                  <a:gs pos="0">
                    <a:srgbClr val="40DCE4">
                      <a:alpha val="70000"/>
                    </a:srgbClr>
                  </a:gs>
                  <a:gs pos="100000">
                    <a:srgbClr val="059AFF">
                      <a:alpha val="70000"/>
                    </a:srgb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229657" y="5534274"/>
                <a:ext cx="1879637" cy="26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Huawei Sans" panose="020C0503030203020204" pitchFamily="34" charset="0"/>
                    <a:sym typeface="Huawei Sans" panose="020C0503030203020204" pitchFamily="34" charset="0"/>
                  </a:rPr>
                  <a:t>更灵活的弹性策略</a:t>
                </a:r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116871" y="4385561"/>
              <a:ext cx="1574847" cy="1526703"/>
              <a:chOff x="4017068" y="4623008"/>
              <a:chExt cx="1804907" cy="169200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4068340" y="4623008"/>
                <a:ext cx="1692000" cy="1692000"/>
              </a:xfrm>
              <a:prstGeom prst="ellipse">
                <a:avLst/>
              </a:prstGeom>
              <a:gradFill>
                <a:gsLst>
                  <a:gs pos="0">
                    <a:srgbClr val="40DCE4">
                      <a:alpha val="70000"/>
                    </a:srgbClr>
                  </a:gs>
                  <a:gs pos="100000">
                    <a:srgbClr val="059AFF">
                      <a:alpha val="70000"/>
                    </a:srgb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017068" y="5315120"/>
                <a:ext cx="1804907" cy="30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Huawei Sans" panose="020C0503030203020204" pitchFamily="34" charset="0"/>
                    <a:sym typeface="Huawei Sans" panose="020C0503030203020204" pitchFamily="34" charset="0"/>
                  </a:rPr>
                  <a:t>更好的可移植性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Huawei Sans" panose="020C0503030203020204" pitchFamily="34" charset="0"/>
                  <a:sym typeface="Huawei Sans" panose="020C0503030203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云原生增长</a:t>
            </a:r>
            <a:r>
              <a:rPr lang="zh-CN" altLang="en-US" dirty="0" smtClean="0">
                <a:sym typeface="Huawei Sans" panose="020C0503030203020204" pitchFamily="34" charset="0"/>
              </a:rPr>
              <a:t>趋势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8" y="1047751"/>
            <a:ext cx="10728326" cy="2488882"/>
          </a:xfrm>
        </p:spPr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云原生的代表技术包括容器、服务网格、微服务、不可变基础设施和声明式</a:t>
            </a:r>
            <a:r>
              <a:rPr lang="en-US" altLang="zh-CN" dirty="0">
                <a:sym typeface="Huawei Sans" panose="020C0503030203020204" pitchFamily="34" charset="0"/>
              </a:rPr>
              <a:t>API</a:t>
            </a:r>
            <a:r>
              <a:rPr lang="zh-CN" altLang="en-US" dirty="0" smtClean="0">
                <a:sym typeface="Huawei Sans" panose="020C0503030203020204" pitchFamily="34" charset="0"/>
              </a:rPr>
              <a:t>。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r>
              <a:rPr lang="zh-CN" altLang="en-US" dirty="0" smtClean="0">
                <a:sym typeface="Huawei Sans" panose="020C0503030203020204" pitchFamily="34" charset="0"/>
              </a:rPr>
              <a:t>云原生技术采纳率持续提升。中国信息通信研究院的云计算发展调查报告显示，</a:t>
            </a:r>
            <a:r>
              <a:rPr lang="en-US" altLang="zh-CN" dirty="0" smtClean="0">
                <a:sym typeface="Huawei Sans" panose="020C0503030203020204" pitchFamily="34" charset="0"/>
              </a:rPr>
              <a:t>2019</a:t>
            </a:r>
            <a:r>
              <a:rPr lang="zh-CN" altLang="en-US" dirty="0" smtClean="0">
                <a:sym typeface="Huawei Sans" panose="020C0503030203020204" pitchFamily="34" charset="0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sym typeface="Huawei Sans" panose="020C0503030203020204" pitchFamily="34" charset="0"/>
              </a:rPr>
              <a:t>43.9%</a:t>
            </a:r>
            <a:r>
              <a:rPr lang="zh-CN" altLang="en-US" dirty="0" smtClean="0">
                <a:sym typeface="Huawei Sans" panose="020C0503030203020204" pitchFamily="34" charset="0"/>
              </a:rPr>
              <a:t>的被访企业表示已经使用容器技术部署业务</a:t>
            </a:r>
            <a:r>
              <a:rPr lang="zh-CN" altLang="en-US" dirty="0">
                <a:sym typeface="Huawei Sans" panose="020C0503030203020204" pitchFamily="34" charset="0"/>
              </a:rPr>
              <a:t>应用，计划使用容器技术部署业务</a:t>
            </a:r>
            <a:r>
              <a:rPr lang="zh-CN" altLang="en-US" dirty="0" smtClean="0">
                <a:sym typeface="Huawei Sans" panose="020C0503030203020204" pitchFamily="34" charset="0"/>
              </a:rPr>
              <a:t>应用的企业占比为</a:t>
            </a:r>
            <a:r>
              <a:rPr lang="en-US" altLang="zh-CN" b="1" dirty="0" smtClean="0">
                <a:solidFill>
                  <a:srgbClr val="FF0000"/>
                </a:solidFill>
                <a:sym typeface="Huawei Sans" panose="020C0503030203020204" pitchFamily="34" charset="0"/>
              </a:rPr>
              <a:t>40.8</a:t>
            </a:r>
            <a:r>
              <a:rPr lang="en-US" altLang="zh-CN" dirty="0" smtClean="0">
                <a:sym typeface="Huawei Sans" panose="020C0503030203020204" pitchFamily="34" charset="0"/>
              </a:rPr>
              <a:t>%</a:t>
            </a:r>
            <a:r>
              <a:rPr lang="zh-CN" altLang="en-US" dirty="0" smtClean="0">
                <a:sym typeface="Huawei Sans" panose="020C0503030203020204" pitchFamily="34" charset="0"/>
              </a:rPr>
              <a:t>。 </a:t>
            </a:r>
            <a:r>
              <a:rPr lang="en-US" altLang="zh-CN" dirty="0" smtClean="0">
                <a:sym typeface="Huawei Sans" panose="020C0503030203020204" pitchFamily="34" charset="0"/>
              </a:rPr>
              <a:t>-- </a:t>
            </a:r>
            <a:r>
              <a:rPr lang="zh-CN" altLang="en-US" dirty="0" smtClean="0">
                <a:sym typeface="Huawei Sans" panose="020C0503030203020204" pitchFamily="34" charset="0"/>
              </a:rPr>
              <a:t>中国信通院</a:t>
            </a:r>
            <a:r>
              <a:rPr lang="en-US" altLang="zh-CN" dirty="0" smtClean="0">
                <a:sym typeface="Huawei Sans" panose="020C0503030203020204" pitchFamily="34" charset="0"/>
              </a:rPr>
              <a:t>《</a:t>
            </a:r>
            <a:r>
              <a:rPr lang="zh-CN" altLang="en-US" dirty="0" smtClean="0">
                <a:sym typeface="Huawei Sans" panose="020C0503030203020204" pitchFamily="34" charset="0"/>
              </a:rPr>
              <a:t>云计算发展白皮书</a:t>
            </a:r>
            <a:r>
              <a:rPr lang="en-US" altLang="zh-CN" dirty="0" smtClean="0">
                <a:sym typeface="Huawei Sans" panose="020C0503030203020204" pitchFamily="34" charset="0"/>
              </a:rPr>
              <a:t>(2020</a:t>
            </a:r>
            <a:r>
              <a:rPr lang="zh-CN" altLang="en-US" dirty="0" smtClean="0">
                <a:sym typeface="Huawei Sans" panose="020C0503030203020204" pitchFamily="34" charset="0"/>
              </a:rPr>
              <a:t>年</a:t>
            </a:r>
            <a:r>
              <a:rPr lang="en-US" altLang="zh-CN" dirty="0" smtClean="0">
                <a:sym typeface="Huawei Sans" panose="020C0503030203020204" pitchFamily="34" charset="0"/>
              </a:rPr>
              <a:t>)》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4800" y="1913860"/>
            <a:ext cx="8506129" cy="434871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一个简单的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Dockerfile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一个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的示例如下所示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：</a:t>
            </a:r>
          </a:p>
          <a:p>
            <a:pPr marL="0" indent="0">
              <a:buNone/>
            </a:pPr>
            <a:endParaRPr lang="en-US" altLang="zh-CN" dirty="0" smtClean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3557" y="2096148"/>
            <a:ext cx="491330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#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基于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centos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FROM centos                           </a:t>
            </a:r>
            <a:endParaRPr lang="en-US" altLang="zh-CN" sz="14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#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维护人的信息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MAINTAINER </a:t>
            </a:r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docker_user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docker_user@email.com</a:t>
            </a: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#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安装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httpd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软件包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 yum -y update</a:t>
            </a: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 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yum -y install </a:t>
            </a:r>
            <a:r>
              <a:rPr lang="en-US" altLang="zh-CN" sz="1400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httpd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#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开启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80</a:t>
            </a:r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端口</a:t>
            </a:r>
            <a:endParaRPr lang="en-US" altLang="zh-CN" sz="14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EXPOSE 80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#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复制网站首页文件至镜像中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站点下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ADD 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index.html /</a:t>
            </a:r>
            <a:r>
              <a:rPr lang="en-US" altLang="zh-CN" sz="1400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var</a:t>
            </a: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/www/html/index.html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#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复制该脚本至镜像中，并修改其权限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ADD 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run.sh /</a:t>
            </a: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run.sh</a:t>
            </a: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 </a:t>
            </a:r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chmod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775 /</a:t>
            </a: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run.sh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#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当启动容器时执行的脚本文件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CMD 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["/run.sh"]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构建镜像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示例 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(1)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/>
            </a:r>
            <a:br>
              <a:rPr lang="zh-CN" altLang="en-US" dirty="0">
                <a:cs typeface="+mn-ea"/>
                <a:sym typeface="Huawei Sans" panose="020C0503030203020204" pitchFamily="34" charset="0"/>
              </a:rPr>
            </a:b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实际上，</a:t>
            </a:r>
            <a:r>
              <a:rPr lang="en-US" altLang="zh-CN" dirty="0">
                <a:sym typeface="Huawei Sans" panose="020C0503030203020204" pitchFamily="34" charset="0"/>
              </a:rPr>
              <a:t>Docker Hub </a:t>
            </a:r>
            <a:r>
              <a:rPr lang="zh-CN" altLang="en-US" dirty="0">
                <a:sym typeface="Huawei Sans" panose="020C0503030203020204" pitchFamily="34" charset="0"/>
              </a:rPr>
              <a:t>中 </a:t>
            </a:r>
            <a:r>
              <a:rPr lang="en-US" altLang="zh-CN" dirty="0">
                <a:sym typeface="Huawei Sans" panose="020C0503030203020204" pitchFamily="34" charset="0"/>
              </a:rPr>
              <a:t>99% </a:t>
            </a:r>
            <a:r>
              <a:rPr lang="zh-CN" altLang="en-US" dirty="0">
                <a:sym typeface="Huawei Sans" panose="020C0503030203020204" pitchFamily="34" charset="0"/>
              </a:rPr>
              <a:t>的镜像都是通过在 </a:t>
            </a:r>
            <a:r>
              <a:rPr lang="en-US" altLang="zh-CN" dirty="0">
                <a:sym typeface="Huawei Sans" panose="020C0503030203020204" pitchFamily="34" charset="0"/>
              </a:rPr>
              <a:t>base </a:t>
            </a:r>
            <a:r>
              <a:rPr lang="zh-CN" altLang="en-US" dirty="0">
                <a:sym typeface="Huawei Sans" panose="020C0503030203020204" pitchFamily="34" charset="0"/>
              </a:rPr>
              <a:t>镜像中安装和配置需要的软件构建出来的。比如我们现在构建一个新的镜像，</a:t>
            </a:r>
            <a:r>
              <a:rPr lang="en-US" altLang="zh-CN" dirty="0">
                <a:sym typeface="Huawei Sans" panose="020C0503030203020204" pitchFamily="34" charset="0"/>
              </a:rPr>
              <a:t>Dockerfile </a:t>
            </a:r>
            <a:r>
              <a:rPr lang="zh-CN" altLang="en-US" dirty="0">
                <a:sym typeface="Huawei Sans" panose="020C0503030203020204" pitchFamily="34" charset="0"/>
              </a:rPr>
              <a:t>如下：</a:t>
            </a: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7830" y="2743200"/>
            <a:ext cx="7081276" cy="342358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7143" y="2881085"/>
            <a:ext cx="4824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FROM</a:t>
            </a:r>
            <a:r>
              <a:rPr lang="en-US" altLang="zh-CN" sz="2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debian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</a:t>
            </a:r>
            <a:r>
              <a:rPr lang="en-US" altLang="zh-CN" sz="2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apt-get install emacs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</a:t>
            </a:r>
            <a:r>
              <a:rPr lang="en-US" altLang="zh-CN" sz="2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apt-get install apache2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CMD</a:t>
            </a:r>
            <a:r>
              <a:rPr lang="en-US" altLang="zh-CN" sz="2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[“/bin/bash”]</a:t>
            </a:r>
            <a:endParaRPr lang="zh-CN" altLang="en-US" sz="24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44080" y="3138282"/>
            <a:ext cx="489857" cy="468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47256" y="3875559"/>
            <a:ext cx="489857" cy="468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</a:t>
            </a:r>
            <a:endParaRPr lang="zh-CN" altLang="en-US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47256" y="4612836"/>
            <a:ext cx="489857" cy="468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3</a:t>
            </a:r>
            <a:endParaRPr lang="zh-CN" altLang="en-US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47256" y="5350113"/>
            <a:ext cx="489857" cy="468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4</a:t>
            </a:r>
            <a:endParaRPr lang="zh-CN" altLang="en-US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构建镜像示例 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(2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)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/>
            </a:r>
            <a:br>
              <a:rPr lang="zh-CN" altLang="en-US" dirty="0">
                <a:cs typeface="+mn-ea"/>
                <a:sym typeface="Huawei Sans" panose="020C0503030203020204" pitchFamily="34" charset="0"/>
              </a:rPr>
            </a:b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可以看到，新镜像是从 </a:t>
            </a:r>
            <a:r>
              <a:rPr lang="en-US" altLang="zh-CN" sz="2000" dirty="0">
                <a:cs typeface="+mn-ea"/>
                <a:sym typeface="Huawei Sans" panose="020C0503030203020204" pitchFamily="34" charset="0"/>
              </a:rPr>
              <a:t>base 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镜像一层一层叠加生成的。每安装一个软件，就在现有镜像的基础上增加一层。 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38778" y="1359863"/>
            <a:ext cx="8956559" cy="577697"/>
          </a:xfrm>
          <a:prstGeom prst="rect">
            <a:avLst/>
          </a:prstGeom>
        </p:spPr>
        <p:txBody>
          <a:bodyPr/>
          <a:lstStyle>
            <a:lvl1pPr marL="302279" indent="-302279" algn="l" defTabSz="914034" rtl="0" eaLnBrk="1" fontAlgn="ctr" latinLnBrk="0" hangingPunct="1">
              <a:lnSpc>
                <a:spcPct val="140000"/>
              </a:lnSpc>
              <a:spcBef>
                <a:spcPts val="792"/>
              </a:spcBef>
              <a:buSzPct val="50000"/>
              <a:buFont typeface="Wingdings" panose="05000000000000000000" pitchFamily="2" charset="2"/>
              <a:buChar char="l"/>
              <a:defRPr sz="21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1pPr>
            <a:lvl2pPr marL="654938" indent="-251899" algn="l" defTabSz="914034" rtl="0" eaLnBrk="1" fontAlgn="ctr" latinLnBrk="0" hangingPunct="1">
              <a:lnSpc>
                <a:spcPct val="140000"/>
              </a:lnSpc>
              <a:spcBef>
                <a:spcPts val="720"/>
              </a:spcBef>
              <a:buClrTx/>
              <a:buSzPct val="50000"/>
              <a:buFont typeface="Wingdings" panose="05000000000000000000" pitchFamily="2" charset="2"/>
              <a:buChar char="p"/>
              <a:defRPr sz="19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2pPr>
            <a:lvl3pPr marL="1003998" indent="-201519" algn="l" defTabSz="914034" rtl="0" eaLnBrk="1" fontAlgn="ctr" latinLnBrk="0" hangingPunct="1">
              <a:lnSpc>
                <a:spcPct val="140000"/>
              </a:lnSpc>
              <a:spcBef>
                <a:spcPts val="648"/>
              </a:spcBef>
              <a:buClrTx/>
              <a:buSzPct val="50000"/>
              <a:buFont typeface="Wingdings" panose="05000000000000000000" pitchFamily="2" charset="2"/>
              <a:buChar char="n"/>
              <a:defRPr sz="17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3pPr>
            <a:lvl4pPr marL="1399840" indent="-197921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4pPr>
            <a:lvl5pPr marL="1802879" indent="-201519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23857" y="2595547"/>
            <a:ext cx="9758686" cy="3019846"/>
            <a:chOff x="1123857" y="2595547"/>
            <a:chExt cx="9758686" cy="30198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857" y="2595547"/>
              <a:ext cx="9312915" cy="3019846"/>
            </a:xfrm>
            <a:prstGeom prst="rect">
              <a:avLst/>
            </a:prstGeom>
          </p:spPr>
        </p:pic>
        <p:pic>
          <p:nvPicPr>
            <p:cNvPr id="1026" name="Picture 2" descr="C:\Users\swx430145\AppData\Roaming\eSpace_Desktop\UserData\swx430145\imagefiles\2FDE71B0-EF14-4757-B634-FB3BB231028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027" y="2794852"/>
              <a:ext cx="2263509" cy="41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wx430145\AppData\Roaming\eSpace_Desktop\UserData\swx430145\imagefiles\9FA2FB25-55FB-49B8-9B7D-876034E59D6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547" y="2794852"/>
              <a:ext cx="3184884" cy="41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swx430145\AppData\Roaming\eSpace_Desktop\UserData\swx430145\imagefiles\F285266C-2764-45E0-B9D8-83676B9F9545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443" y="2794852"/>
              <a:ext cx="3359100" cy="41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60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的指令根据作用可以分为两种：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cs typeface="+mn-ea"/>
                <a:sym typeface="Huawei Sans" panose="020C0503030203020204" pitchFamily="34" charset="0"/>
              </a:rPr>
              <a:t>构建指令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cs typeface="+mn-ea"/>
                <a:sym typeface="Huawei Sans" panose="020C0503030203020204" pitchFamily="34" charset="0"/>
              </a:rPr>
              <a:t>设置指令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FROM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指令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构建指令，必须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指定且需要在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其他指令的前面。后续的指令都依赖，于该指令指定的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。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FROM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指令指定的基础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可以是官方远程仓库中的，也可以位于本地仓库。</a:t>
            </a:r>
          </a:p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该指令有两种格式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：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endParaRPr lang="en-US" altLang="zh-CN" dirty="0" smtClean="0">
              <a:cs typeface="+mn-ea"/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指定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基础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为该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的最后修改的版本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。</a:t>
            </a:r>
            <a:endParaRPr lang="en-US" altLang="zh-CN" dirty="0" smtClean="0">
              <a:cs typeface="+mn-ea"/>
              <a:sym typeface="Huawei Sans" panose="020C0503030203020204" pitchFamily="34" charset="0"/>
            </a:endParaRPr>
          </a:p>
          <a:p>
            <a:pPr lvl="1"/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指定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基础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为该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的一个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tag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版本。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416" y="3284279"/>
            <a:ext cx="29194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FROM &lt;image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&gt;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5416" y="4258970"/>
            <a:ext cx="29194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FROM  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&lt;image&gt;:&lt;tag&gt;</a:t>
            </a:r>
          </a:p>
        </p:txBody>
      </p:sp>
    </p:spTree>
    <p:extLst>
      <p:ext uri="{BB962C8B-B14F-4D97-AF65-F5344CB8AC3E}">
        <p14:creationId xmlns:p14="http://schemas.microsoft.com/office/powerpoint/2010/main" val="11235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MAINTAINER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构建指令，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用于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将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的制作者相关的信息写入到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中。当我们对该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执行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docker inspect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命令时，输出中有相应的字段记录该信息。格式：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8298" y="2453607"/>
            <a:ext cx="29194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MAINTAINER &lt;name&gt;</a:t>
            </a:r>
          </a:p>
        </p:txBody>
      </p:sp>
    </p:spTree>
    <p:extLst>
      <p:ext uri="{BB962C8B-B14F-4D97-AF65-F5344CB8AC3E}">
        <p14:creationId xmlns:p14="http://schemas.microsoft.com/office/powerpoint/2010/main" val="30984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RUN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构建指令， 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RUN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可以运行任何被基础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支持的命令。如基础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选择了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centos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，那么软件管理部分只能使用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centos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的命令。该指令有两种格式：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4231" y="2465955"/>
            <a:ext cx="775587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 &lt;command&gt; (the command is run in a shell - `/bin/</a:t>
            </a:r>
            <a:r>
              <a:rPr lang="en-US" altLang="zh-CN" sz="20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sh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-c`)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230" y="3067232"/>
            <a:ext cx="775587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RUN ["executable", "param1", "param2" ... ] (exec form)</a:t>
            </a:r>
          </a:p>
        </p:txBody>
      </p:sp>
    </p:spTree>
    <p:extLst>
      <p:ext uri="{BB962C8B-B14F-4D97-AF65-F5344CB8AC3E}">
        <p14:creationId xmlns:p14="http://schemas.microsoft.com/office/powerpoint/2010/main" val="3907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CMD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指令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设置指令，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用于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container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启动时指定的操作。该操作可以是执行自定义脚本，也可以是执行系统命令。该指令只能在文件中存在一次，如果有多个，则只执行最后一条。该指令有三种格式：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215" y="2950697"/>
            <a:ext cx="1001433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CMD ["executable","param1","param2"] (like an exec, this is the preferred form)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3213" y="3583474"/>
            <a:ext cx="1001433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CMD command param1 param2 (as a shell)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3215" y="4216251"/>
            <a:ext cx="1001433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CMD ["param1","param2"] (as default parameters to ENTRYPOINT)</a:t>
            </a:r>
          </a:p>
        </p:txBody>
      </p:sp>
    </p:spTree>
    <p:extLst>
      <p:ext uri="{BB962C8B-B14F-4D97-AF65-F5344CB8AC3E}">
        <p14:creationId xmlns:p14="http://schemas.microsoft.com/office/powerpoint/2010/main" val="35520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ENTRYPOINT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container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启动时执行的命令，但是一个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中只能有一条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ENTRYPOINT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命令，如果多条，则只执行最后一条。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ENTRYPOINT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没有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CMD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的可替换特性。两种格式：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350" y="2411162"/>
            <a:ext cx="1001433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ENTRYPOINT ["executable", "param1", "param2"] (like an exec, the preferred form)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1348" y="3043939"/>
            <a:ext cx="1001433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ENTRYPOINT command param1 param2 (as a shell)</a:t>
            </a:r>
          </a:p>
        </p:txBody>
      </p:sp>
    </p:spTree>
    <p:extLst>
      <p:ext uri="{BB962C8B-B14F-4D97-AF65-F5344CB8AC3E}">
        <p14:creationId xmlns:p14="http://schemas.microsoft.com/office/powerpoint/2010/main" val="38794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USER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设置指令，设置启动容器的用户，默认是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root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用户。</a:t>
            </a:r>
          </a:p>
          <a:p>
            <a:pPr lvl="1"/>
            <a:r>
              <a:rPr lang="en-US" altLang="zh-CN" dirty="0">
                <a:cs typeface="+mn-ea"/>
                <a:sym typeface="Huawei Sans" panose="020C0503030203020204" pitchFamily="34" charset="0"/>
              </a:rPr>
              <a:t># 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指定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memcached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的运行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用户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:</a:t>
            </a:r>
          </a:p>
          <a:p>
            <a:endParaRPr lang="en-US" altLang="zh-CN" dirty="0" smtClean="0">
              <a:cs typeface="+mn-ea"/>
              <a:sym typeface="Huawei Sans" panose="020C0503030203020204" pitchFamily="34" charset="0"/>
            </a:endParaRPr>
          </a:p>
          <a:p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或者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3889" y="2270514"/>
            <a:ext cx="6015210" cy="396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ENTRYPOINT ["</a:t>
            </a:r>
            <a:r>
              <a:rPr lang="en-US" altLang="zh-CN" sz="20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memcached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"]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3889" y="2849758"/>
            <a:ext cx="601521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USER daemon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3889" y="3990246"/>
            <a:ext cx="6015210" cy="396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ENTRYPOINT ["</a:t>
            </a:r>
            <a:r>
              <a:rPr lang="en-US" altLang="zh-CN" sz="20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memcached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", "-u", "daemon"]</a:t>
            </a:r>
          </a:p>
        </p:txBody>
      </p:sp>
    </p:spTree>
    <p:extLst>
      <p:ext uri="{BB962C8B-B14F-4D97-AF65-F5344CB8AC3E}">
        <p14:creationId xmlns:p14="http://schemas.microsoft.com/office/powerpoint/2010/main" val="182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7419" y="4656838"/>
            <a:ext cx="517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Gartner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调查显示，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86%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的受访公司有明确的使用容器的计划，其中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78%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的公司已经开始在开发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/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测试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/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生产中使用容器技术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0" y="1557586"/>
            <a:ext cx="5030128" cy="266429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6" name="Picture 6" descr="C:\Users\j00183313\AppData\Roaming\eSpace_Desktop\UserData\j00499811\imagefiles\5E26E172-2414-4143-8FF0-3E76EF4A1F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20" y="1557586"/>
            <a:ext cx="4634214" cy="266429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522000" y="4656837"/>
            <a:ext cx="517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451 Research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调查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显示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，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83%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的企业已经使用容器，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79%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的企业已经使用容器编排技术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Huawei Sans" panose="020C0503030203020204" pitchFamily="34" charset="0"/>
              </a:rPr>
              <a:t>容器技术的应用已经成为全球各行业的主流</a:t>
            </a:r>
            <a:r>
              <a:rPr lang="zh-CN" altLang="en-US" dirty="0" smtClean="0">
                <a:sym typeface="Huawei Sans" panose="020C0503030203020204" pitchFamily="34" charset="0"/>
              </a:rPr>
              <a:t>趋势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Huawei Sans" panose="020C0503030203020204" pitchFamily="34" charset="0"/>
              </a:rPr>
              <a:t>EXPOSE</a:t>
            </a:r>
            <a:r>
              <a:rPr lang="zh-CN" altLang="en-US" smtClean="0">
                <a:sym typeface="Huawei Sans" panose="020C0503030203020204" pitchFamily="34" charset="0"/>
              </a:rPr>
              <a:t>指令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EXPOSE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可以用来暴露端口，或者在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docker run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时指定 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--expose=1234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，这两种方式作用相同。但是， 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--expose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可以接受端口范围作为参数，比如 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--expose=2000-3000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。但是，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EXPOSE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和 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--expose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都不依赖于宿主机器。默认状态下，这些规则并不会使这些端口可以通过宿主机来访问。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r>
              <a:rPr lang="zh-CN" altLang="fr-FR" dirty="0">
                <a:cs typeface="+mn-ea"/>
                <a:sym typeface="Huawei Sans" panose="020C0503030203020204" pitchFamily="34" charset="0"/>
              </a:rPr>
              <a:t>格式：</a:t>
            </a:r>
          </a:p>
          <a:p>
            <a:pPr lvl="1"/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pPr lvl="1"/>
            <a:r>
              <a:rPr lang="en-US" altLang="zh-CN" dirty="0">
                <a:cs typeface="+mn-ea"/>
                <a:sym typeface="Huawei Sans" panose="020C0503030203020204" pitchFamily="34" charset="0"/>
              </a:rPr>
              <a:t>EXPOSE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指令可以一次设置多个端口号，相应的运行容器的时候，可以配套的多次使用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-p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选项。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349" y="3696021"/>
            <a:ext cx="36576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EXPOSE &lt;port&gt; [&lt;port&gt;...]</a:t>
            </a:r>
          </a:p>
        </p:txBody>
      </p:sp>
    </p:spTree>
    <p:extLst>
      <p:ext uri="{BB962C8B-B14F-4D97-AF65-F5344CB8AC3E}">
        <p14:creationId xmlns:p14="http://schemas.microsoft.com/office/powerpoint/2010/main" val="12299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ENV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设置指令，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在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image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中设置一个环境变量。格式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: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349" y="1972978"/>
            <a:ext cx="36576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ENV &lt;key&gt; &lt;value&gt;</a:t>
            </a:r>
          </a:p>
        </p:txBody>
      </p:sp>
    </p:spTree>
    <p:extLst>
      <p:ext uri="{BB962C8B-B14F-4D97-AF65-F5344CB8AC3E}">
        <p14:creationId xmlns:p14="http://schemas.microsoft.com/office/powerpoint/2010/main" val="7300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ADD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设置指令，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所有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拷贝到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container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中的文件和文件夹权限为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0755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，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uid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和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gid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为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0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；如果是一个目录，那么会将该目录下的所有文件添加到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container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中，不包括目录；如果文件是可识别的压缩格式，则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会帮忙解压缩（注意压缩格式）；如果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src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是文件且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dest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中不使用斜杠结束，则会将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dest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视为文件，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src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的内容会写入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dest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；如果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src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是文件且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dest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中使用斜杠结束，则会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src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文件拷贝到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&lt;</a:t>
            </a:r>
            <a:r>
              <a:rPr lang="en-US" altLang="zh-CN" dirty="0" err="1">
                <a:cs typeface="+mn-ea"/>
                <a:sym typeface="Huawei Sans" panose="020C0503030203020204" pitchFamily="34" charset="0"/>
              </a:rPr>
              <a:t>dest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&gt;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目录下。</a:t>
            </a:r>
            <a:endParaRPr lang="en-US" altLang="zh-CN" dirty="0">
              <a:cs typeface="+mn-ea"/>
              <a:sym typeface="Huawei Sans" panose="020C0503030203020204" pitchFamily="34" charset="0"/>
            </a:endParaRP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349" y="4039743"/>
            <a:ext cx="36576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ADD &lt;</a:t>
            </a:r>
            <a:r>
              <a:rPr lang="en-US" altLang="zh-CN" sz="20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src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&gt; &lt;</a:t>
            </a:r>
            <a:r>
              <a:rPr lang="en-US" altLang="zh-CN" sz="20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dest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50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VOLUME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设置指令，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使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容器中的一个目录具有持久化存储数据的功能，该目录可以被容器本身使用，也可以共享给其他容器使用。我们知道容器使用的是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AUFS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，这种文件系统不能持久化数据，当容器关闭后，所有的更改都会丢失。当容器中的应用有持久化数据的需求时可以在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中使用该指令。格式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: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281" y="3373433"/>
            <a:ext cx="452793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VOLUME ["&amp;</a:t>
            </a:r>
            <a:r>
              <a:rPr lang="en-US" altLang="zh-CN" sz="20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lt;mountpoint&amp;gt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;"]</a:t>
            </a:r>
          </a:p>
        </p:txBody>
      </p:sp>
    </p:spTree>
    <p:extLst>
      <p:ext uri="{BB962C8B-B14F-4D97-AF65-F5344CB8AC3E}">
        <p14:creationId xmlns:p14="http://schemas.microsoft.com/office/powerpoint/2010/main" val="20176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WORKDIR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设置指令，可以多次切换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(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相当于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命令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)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，对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RUN,CMD,ENTRYPOINT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生效。格式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:</a:t>
            </a:r>
          </a:p>
          <a:p>
            <a:pPr marL="403039" lvl="1" indent="0">
              <a:buNone/>
            </a:pPr>
            <a:endParaRPr lang="en-US" altLang="zh-CN" dirty="0" smtClean="0">
              <a:cs typeface="+mn-ea"/>
              <a:sym typeface="Huawei Sans" panose="020C0503030203020204" pitchFamily="34" charset="0"/>
            </a:endParaRPr>
          </a:p>
          <a:p>
            <a:pPr lvl="1"/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# 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在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/p1/p2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下执行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vim a.txt;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469" y="2791235"/>
            <a:ext cx="558555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WORKDIR /p1 WORKDIR p2 RUN vim a.txt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00468" y="1695932"/>
            <a:ext cx="558555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WORKDIR /path/to/</a:t>
            </a:r>
            <a:r>
              <a:rPr lang="en-US" altLang="zh-CN" sz="20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workdir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ONBUILD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ONBUILD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指定的命令在构建镜像时并不执行，而是在它的子镜像中执行。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281" y="2036889"/>
            <a:ext cx="452793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SzPct val="50000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ONBUILD &lt;Dockerfile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关键字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2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指令小结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63905" y="2311840"/>
            <a:ext cx="2226935" cy="2768310"/>
            <a:chOff x="1238559" y="2112849"/>
            <a:chExt cx="2226935" cy="2768310"/>
          </a:xfrm>
        </p:grpSpPr>
        <p:grpSp>
          <p:nvGrpSpPr>
            <p:cNvPr id="7" name="Group 9"/>
            <p:cNvGrpSpPr/>
            <p:nvPr/>
          </p:nvGrpSpPr>
          <p:grpSpPr>
            <a:xfrm>
              <a:off x="2253903" y="2563949"/>
              <a:ext cx="744902" cy="849045"/>
              <a:chOff x="4021138" y="1814513"/>
              <a:chExt cx="669925" cy="763588"/>
            </a:xfrm>
            <a:solidFill>
              <a:schemeClr val="bg1"/>
            </a:solidFill>
          </p:grpSpPr>
          <p:sp>
            <p:nvSpPr>
              <p:cNvPr id="8" name="Freeform 6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Huawei Sans" panose="020C0503030203020204" pitchFamily="34" charset="0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238559" y="2112849"/>
              <a:ext cx="2096673" cy="2143361"/>
              <a:chOff x="12639675" y="4092575"/>
              <a:chExt cx="611187" cy="630238"/>
            </a:xfrm>
            <a:solidFill>
              <a:schemeClr val="bg1">
                <a:lumMod val="65000"/>
              </a:schemeClr>
            </a:solidFill>
          </p:grpSpPr>
          <p:sp>
            <p:nvSpPr>
              <p:cNvPr id="21" name="Freeform 29"/>
              <p:cNvSpPr>
                <a:spLocks/>
              </p:cNvSpPr>
              <p:nvPr/>
            </p:nvSpPr>
            <p:spPr bwMode="auto">
              <a:xfrm>
                <a:off x="12639675" y="4092575"/>
                <a:ext cx="542925" cy="630238"/>
              </a:xfrm>
              <a:custGeom>
                <a:avLst/>
                <a:gdLst>
                  <a:gd name="T0" fmla="*/ 84 w 142"/>
                  <a:gd name="T1" fmla="*/ 159 h 168"/>
                  <a:gd name="T2" fmla="*/ 13 w 142"/>
                  <a:gd name="T3" fmla="*/ 159 h 168"/>
                  <a:gd name="T4" fmla="*/ 9 w 142"/>
                  <a:gd name="T5" fmla="*/ 155 h 168"/>
                  <a:gd name="T6" fmla="*/ 9 w 142"/>
                  <a:gd name="T7" fmla="*/ 13 h 168"/>
                  <a:gd name="T8" fmla="*/ 13 w 142"/>
                  <a:gd name="T9" fmla="*/ 9 h 168"/>
                  <a:gd name="T10" fmla="*/ 129 w 142"/>
                  <a:gd name="T11" fmla="*/ 9 h 168"/>
                  <a:gd name="T12" fmla="*/ 133 w 142"/>
                  <a:gd name="T13" fmla="*/ 13 h 168"/>
                  <a:gd name="T14" fmla="*/ 133 w 142"/>
                  <a:gd name="T15" fmla="*/ 84 h 168"/>
                  <a:gd name="T16" fmla="*/ 138 w 142"/>
                  <a:gd name="T17" fmla="*/ 89 h 168"/>
                  <a:gd name="T18" fmla="*/ 142 w 142"/>
                  <a:gd name="T19" fmla="*/ 84 h 168"/>
                  <a:gd name="T20" fmla="*/ 142 w 142"/>
                  <a:gd name="T21" fmla="*/ 13 h 168"/>
                  <a:gd name="T22" fmla="*/ 129 w 142"/>
                  <a:gd name="T23" fmla="*/ 0 h 168"/>
                  <a:gd name="T24" fmla="*/ 13 w 142"/>
                  <a:gd name="T25" fmla="*/ 0 h 168"/>
                  <a:gd name="T26" fmla="*/ 0 w 142"/>
                  <a:gd name="T27" fmla="*/ 13 h 168"/>
                  <a:gd name="T28" fmla="*/ 0 w 142"/>
                  <a:gd name="T29" fmla="*/ 155 h 168"/>
                  <a:gd name="T30" fmla="*/ 13 w 142"/>
                  <a:gd name="T31" fmla="*/ 168 h 168"/>
                  <a:gd name="T32" fmla="*/ 84 w 142"/>
                  <a:gd name="T33" fmla="*/ 168 h 168"/>
                  <a:gd name="T34" fmla="*/ 89 w 142"/>
                  <a:gd name="T35" fmla="*/ 164 h 168"/>
                  <a:gd name="T36" fmla="*/ 84 w 142"/>
                  <a:gd name="T37" fmla="*/ 159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" h="168">
                    <a:moveTo>
                      <a:pt x="84" y="159"/>
                    </a:moveTo>
                    <a:cubicBezTo>
                      <a:pt x="13" y="159"/>
                      <a:pt x="13" y="159"/>
                      <a:pt x="13" y="159"/>
                    </a:cubicBezTo>
                    <a:cubicBezTo>
                      <a:pt x="11" y="159"/>
                      <a:pt x="9" y="157"/>
                      <a:pt x="9" y="15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29" y="9"/>
                      <a:pt x="129" y="9"/>
                      <a:pt x="129" y="9"/>
                    </a:cubicBezTo>
                    <a:cubicBezTo>
                      <a:pt x="131" y="9"/>
                      <a:pt x="133" y="11"/>
                      <a:pt x="133" y="13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33" y="87"/>
                      <a:pt x="135" y="89"/>
                      <a:pt x="138" y="89"/>
                    </a:cubicBezTo>
                    <a:cubicBezTo>
                      <a:pt x="140" y="89"/>
                      <a:pt x="142" y="87"/>
                      <a:pt x="142" y="84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6"/>
                      <a:pt x="136" y="0"/>
                      <a:pt x="12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62"/>
                      <a:pt x="6" y="168"/>
                      <a:pt x="13" y="168"/>
                    </a:cubicBezTo>
                    <a:cubicBezTo>
                      <a:pt x="84" y="168"/>
                      <a:pt x="84" y="168"/>
                      <a:pt x="84" y="168"/>
                    </a:cubicBezTo>
                    <a:cubicBezTo>
                      <a:pt x="87" y="168"/>
                      <a:pt x="89" y="166"/>
                      <a:pt x="89" y="164"/>
                    </a:cubicBezTo>
                    <a:cubicBezTo>
                      <a:pt x="89" y="161"/>
                      <a:pt x="87" y="159"/>
                      <a:pt x="84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" name="Freeform 30"/>
              <p:cNvSpPr>
                <a:spLocks noEditPoints="1"/>
              </p:cNvSpPr>
              <p:nvPr/>
            </p:nvSpPr>
            <p:spPr bwMode="auto">
              <a:xfrm>
                <a:off x="12960350" y="4441825"/>
                <a:ext cx="290512" cy="280988"/>
              </a:xfrm>
              <a:custGeom>
                <a:avLst/>
                <a:gdLst>
                  <a:gd name="T0" fmla="*/ 66 w 76"/>
                  <a:gd name="T1" fmla="*/ 28 h 75"/>
                  <a:gd name="T2" fmla="*/ 67 w 76"/>
                  <a:gd name="T3" fmla="*/ 22 h 75"/>
                  <a:gd name="T4" fmla="*/ 62 w 76"/>
                  <a:gd name="T5" fmla="*/ 8 h 75"/>
                  <a:gd name="T6" fmla="*/ 51 w 76"/>
                  <a:gd name="T7" fmla="*/ 12 h 75"/>
                  <a:gd name="T8" fmla="*/ 48 w 76"/>
                  <a:gd name="T9" fmla="*/ 6 h 75"/>
                  <a:gd name="T10" fmla="*/ 35 w 76"/>
                  <a:gd name="T11" fmla="*/ 0 h 75"/>
                  <a:gd name="T12" fmla="*/ 29 w 76"/>
                  <a:gd name="T13" fmla="*/ 10 h 75"/>
                  <a:gd name="T14" fmla="*/ 22 w 76"/>
                  <a:gd name="T15" fmla="*/ 8 h 75"/>
                  <a:gd name="T16" fmla="*/ 9 w 76"/>
                  <a:gd name="T17" fmla="*/ 13 h 75"/>
                  <a:gd name="T18" fmla="*/ 12 w 76"/>
                  <a:gd name="T19" fmla="*/ 25 h 75"/>
                  <a:gd name="T20" fmla="*/ 6 w 76"/>
                  <a:gd name="T21" fmla="*/ 28 h 75"/>
                  <a:gd name="T22" fmla="*/ 0 w 76"/>
                  <a:gd name="T23" fmla="*/ 41 h 75"/>
                  <a:gd name="T24" fmla="*/ 11 w 76"/>
                  <a:gd name="T25" fmla="*/ 47 h 75"/>
                  <a:gd name="T26" fmla="*/ 9 w 76"/>
                  <a:gd name="T27" fmla="*/ 54 h 75"/>
                  <a:gd name="T28" fmla="*/ 14 w 76"/>
                  <a:gd name="T29" fmla="*/ 67 h 75"/>
                  <a:gd name="T30" fmla="*/ 26 w 76"/>
                  <a:gd name="T31" fmla="*/ 63 h 75"/>
                  <a:gd name="T32" fmla="*/ 29 w 76"/>
                  <a:gd name="T33" fmla="*/ 69 h 75"/>
                  <a:gd name="T34" fmla="*/ 42 w 76"/>
                  <a:gd name="T35" fmla="*/ 75 h 75"/>
                  <a:gd name="T36" fmla="*/ 48 w 76"/>
                  <a:gd name="T37" fmla="*/ 65 h 75"/>
                  <a:gd name="T38" fmla="*/ 54 w 76"/>
                  <a:gd name="T39" fmla="*/ 67 h 75"/>
                  <a:gd name="T40" fmla="*/ 67 w 76"/>
                  <a:gd name="T41" fmla="*/ 62 h 75"/>
                  <a:gd name="T42" fmla="*/ 64 w 76"/>
                  <a:gd name="T43" fmla="*/ 50 h 75"/>
                  <a:gd name="T44" fmla="*/ 70 w 76"/>
                  <a:gd name="T45" fmla="*/ 47 h 75"/>
                  <a:gd name="T46" fmla="*/ 76 w 76"/>
                  <a:gd name="T47" fmla="*/ 34 h 75"/>
                  <a:gd name="T48" fmla="*/ 72 w 76"/>
                  <a:gd name="T49" fmla="*/ 41 h 75"/>
                  <a:gd name="T50" fmla="*/ 62 w 76"/>
                  <a:gd name="T51" fmla="*/ 42 h 75"/>
                  <a:gd name="T52" fmla="*/ 59 w 76"/>
                  <a:gd name="T53" fmla="*/ 50 h 75"/>
                  <a:gd name="T54" fmla="*/ 64 w 76"/>
                  <a:gd name="T55" fmla="*/ 57 h 75"/>
                  <a:gd name="T56" fmla="*/ 59 w 76"/>
                  <a:gd name="T57" fmla="*/ 64 h 75"/>
                  <a:gd name="T58" fmla="*/ 52 w 76"/>
                  <a:gd name="T59" fmla="*/ 58 h 75"/>
                  <a:gd name="T60" fmla="*/ 45 w 76"/>
                  <a:gd name="T61" fmla="*/ 61 h 75"/>
                  <a:gd name="T62" fmla="*/ 43 w 76"/>
                  <a:gd name="T63" fmla="*/ 69 h 75"/>
                  <a:gd name="T64" fmla="*/ 35 w 76"/>
                  <a:gd name="T65" fmla="*/ 71 h 75"/>
                  <a:gd name="T66" fmla="*/ 33 w 76"/>
                  <a:gd name="T67" fmla="*/ 61 h 75"/>
                  <a:gd name="T68" fmla="*/ 26 w 76"/>
                  <a:gd name="T69" fmla="*/ 59 h 75"/>
                  <a:gd name="T70" fmla="*/ 19 w 76"/>
                  <a:gd name="T71" fmla="*/ 64 h 75"/>
                  <a:gd name="T72" fmla="*/ 12 w 76"/>
                  <a:gd name="T73" fmla="*/ 58 h 75"/>
                  <a:gd name="T74" fmla="*/ 18 w 76"/>
                  <a:gd name="T75" fmla="*/ 51 h 75"/>
                  <a:gd name="T76" fmla="*/ 15 w 76"/>
                  <a:gd name="T77" fmla="*/ 44 h 75"/>
                  <a:gd name="T78" fmla="*/ 6 w 76"/>
                  <a:gd name="T79" fmla="*/ 42 h 75"/>
                  <a:gd name="T80" fmla="*/ 5 w 76"/>
                  <a:gd name="T81" fmla="*/ 34 h 75"/>
                  <a:gd name="T82" fmla="*/ 14 w 76"/>
                  <a:gd name="T83" fmla="*/ 33 h 75"/>
                  <a:gd name="T84" fmla="*/ 17 w 76"/>
                  <a:gd name="T85" fmla="*/ 26 h 75"/>
                  <a:gd name="T86" fmla="*/ 12 w 76"/>
                  <a:gd name="T87" fmla="*/ 18 h 75"/>
                  <a:gd name="T88" fmla="*/ 17 w 76"/>
                  <a:gd name="T89" fmla="*/ 12 h 75"/>
                  <a:gd name="T90" fmla="*/ 25 w 76"/>
                  <a:gd name="T91" fmla="*/ 17 h 75"/>
                  <a:gd name="T92" fmla="*/ 32 w 76"/>
                  <a:gd name="T93" fmla="*/ 14 h 75"/>
                  <a:gd name="T94" fmla="*/ 33 w 76"/>
                  <a:gd name="T95" fmla="*/ 6 h 75"/>
                  <a:gd name="T96" fmla="*/ 42 w 76"/>
                  <a:gd name="T97" fmla="*/ 4 h 75"/>
                  <a:gd name="T98" fmla="*/ 43 w 76"/>
                  <a:gd name="T99" fmla="*/ 14 h 75"/>
                  <a:gd name="T100" fmla="*/ 50 w 76"/>
                  <a:gd name="T101" fmla="*/ 16 h 75"/>
                  <a:gd name="T102" fmla="*/ 57 w 76"/>
                  <a:gd name="T103" fmla="*/ 12 h 75"/>
                  <a:gd name="T104" fmla="*/ 64 w 76"/>
                  <a:gd name="T105" fmla="*/ 17 h 75"/>
                  <a:gd name="T106" fmla="*/ 59 w 76"/>
                  <a:gd name="T107" fmla="*/ 24 h 75"/>
                  <a:gd name="T108" fmla="*/ 62 w 76"/>
                  <a:gd name="T109" fmla="*/ 31 h 75"/>
                  <a:gd name="T110" fmla="*/ 70 w 76"/>
                  <a:gd name="T111" fmla="*/ 33 h 75"/>
                  <a:gd name="T112" fmla="*/ 72 w 76"/>
                  <a:gd name="T113" fmla="*/ 4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6" h="75">
                    <a:moveTo>
                      <a:pt x="70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5" y="27"/>
                      <a:pt x="65" y="26"/>
                      <a:pt x="64" y="25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70" y="19"/>
                      <a:pt x="70" y="16"/>
                      <a:pt x="67" y="13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0" y="6"/>
                      <a:pt x="56" y="6"/>
                      <a:pt x="54" y="8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0" y="11"/>
                      <a:pt x="49" y="11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3"/>
                      <a:pt x="45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0"/>
                      <a:pt x="29" y="3"/>
                      <a:pt x="29" y="6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1"/>
                      <a:pt x="27" y="11"/>
                      <a:pt x="26" y="12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0" y="6"/>
                      <a:pt x="16" y="6"/>
                      <a:pt x="14" y="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6"/>
                      <a:pt x="7" y="19"/>
                      <a:pt x="9" y="22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1" y="27"/>
                      <a:pt x="11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3" y="28"/>
                      <a:pt x="0" y="31"/>
                      <a:pt x="0" y="3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4"/>
                      <a:pt x="3" y="47"/>
                      <a:pt x="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2" y="49"/>
                      <a:pt x="12" y="50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7" y="56"/>
                      <a:pt x="7" y="59"/>
                      <a:pt x="9" y="62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6" y="69"/>
                      <a:pt x="20" y="69"/>
                      <a:pt x="22" y="67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7" y="64"/>
                      <a:pt x="28" y="64"/>
                      <a:pt x="29" y="65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73"/>
                      <a:pt x="31" y="75"/>
                      <a:pt x="35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5" y="75"/>
                      <a:pt x="48" y="73"/>
                      <a:pt x="48" y="69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4"/>
                      <a:pt x="50" y="64"/>
                      <a:pt x="51" y="63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6" y="69"/>
                      <a:pt x="60" y="69"/>
                      <a:pt x="62" y="67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70" y="59"/>
                      <a:pt x="70" y="56"/>
                      <a:pt x="67" y="54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5" y="49"/>
                      <a:pt x="65" y="48"/>
                      <a:pt x="66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3" y="47"/>
                      <a:pt x="76" y="44"/>
                      <a:pt x="76" y="41"/>
                    </a:cubicBezTo>
                    <a:cubicBezTo>
                      <a:pt x="76" y="34"/>
                      <a:pt x="76" y="34"/>
                      <a:pt x="76" y="34"/>
                    </a:cubicBezTo>
                    <a:cubicBezTo>
                      <a:pt x="76" y="31"/>
                      <a:pt x="73" y="28"/>
                      <a:pt x="70" y="28"/>
                    </a:cubicBezTo>
                    <a:close/>
                    <a:moveTo>
                      <a:pt x="72" y="41"/>
                    </a:moveTo>
                    <a:cubicBezTo>
                      <a:pt x="72" y="42"/>
                      <a:pt x="71" y="42"/>
                      <a:pt x="70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6"/>
                      <a:pt x="60" y="48"/>
                      <a:pt x="59" y="50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7"/>
                      <a:pt x="65" y="58"/>
                      <a:pt x="64" y="59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4"/>
                      <a:pt x="58" y="64"/>
                      <a:pt x="57" y="64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49" y="60"/>
                      <a:pt x="47" y="60"/>
                      <a:pt x="45" y="61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70"/>
                      <a:pt x="43" y="71"/>
                      <a:pt x="42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4" y="71"/>
                      <a:pt x="33" y="70"/>
                      <a:pt x="33" y="69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0" y="60"/>
                      <a:pt x="28" y="60"/>
                      <a:pt x="26" y="59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4"/>
                      <a:pt x="18" y="64"/>
                      <a:pt x="17" y="6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8"/>
                      <a:pt x="12" y="57"/>
                      <a:pt x="12" y="57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48"/>
                      <a:pt x="15" y="46"/>
                      <a:pt x="15" y="44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2"/>
                      <a:pt x="5" y="42"/>
                      <a:pt x="5" y="41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3"/>
                      <a:pt x="6" y="33"/>
                      <a:pt x="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9"/>
                      <a:pt x="16" y="27"/>
                      <a:pt x="17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7"/>
                      <a:pt x="12" y="17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1"/>
                      <a:pt x="19" y="12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8" y="15"/>
                      <a:pt x="30" y="15"/>
                      <a:pt x="32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5"/>
                      <a:pt x="34" y="4"/>
                      <a:pt x="35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5"/>
                      <a:pt x="43" y="6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7" y="15"/>
                      <a:pt x="49" y="15"/>
                      <a:pt x="50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8" y="11"/>
                      <a:pt x="59" y="11"/>
                      <a:pt x="59" y="12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5" y="17"/>
                      <a:pt x="65" y="18"/>
                      <a:pt x="64" y="18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7"/>
                      <a:pt x="61" y="29"/>
                      <a:pt x="62" y="31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1" y="33"/>
                      <a:pt x="72" y="33"/>
                      <a:pt x="72" y="34"/>
                    </a:cubicBezTo>
                    <a:lnTo>
                      <a:pt x="7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" name="Freeform 31"/>
              <p:cNvSpPr>
                <a:spLocks noEditPoints="1"/>
              </p:cNvSpPr>
              <p:nvPr/>
            </p:nvSpPr>
            <p:spPr bwMode="auto">
              <a:xfrm>
                <a:off x="13049250" y="4524375"/>
                <a:ext cx="117475" cy="115888"/>
              </a:xfrm>
              <a:custGeom>
                <a:avLst/>
                <a:gdLst>
                  <a:gd name="T0" fmla="*/ 15 w 31"/>
                  <a:gd name="T1" fmla="*/ 0 h 31"/>
                  <a:gd name="T2" fmla="*/ 0 w 31"/>
                  <a:gd name="T3" fmla="*/ 16 h 31"/>
                  <a:gd name="T4" fmla="*/ 15 w 31"/>
                  <a:gd name="T5" fmla="*/ 31 h 31"/>
                  <a:gd name="T6" fmla="*/ 31 w 31"/>
                  <a:gd name="T7" fmla="*/ 16 h 31"/>
                  <a:gd name="T8" fmla="*/ 15 w 31"/>
                  <a:gd name="T9" fmla="*/ 0 h 31"/>
                  <a:gd name="T10" fmla="*/ 15 w 31"/>
                  <a:gd name="T11" fmla="*/ 27 h 31"/>
                  <a:gd name="T12" fmla="*/ 4 w 31"/>
                  <a:gd name="T13" fmla="*/ 16 h 31"/>
                  <a:gd name="T14" fmla="*/ 15 w 31"/>
                  <a:gd name="T15" fmla="*/ 5 h 31"/>
                  <a:gd name="T16" fmla="*/ 26 w 31"/>
                  <a:gd name="T17" fmla="*/ 16 h 31"/>
                  <a:gd name="T18" fmla="*/ 15 w 31"/>
                  <a:gd name="T1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  <a:close/>
                    <a:moveTo>
                      <a:pt x="15" y="27"/>
                    </a:moveTo>
                    <a:cubicBezTo>
                      <a:pt x="9" y="27"/>
                      <a:pt x="4" y="22"/>
                      <a:pt x="4" y="16"/>
                    </a:cubicBezTo>
                    <a:cubicBezTo>
                      <a:pt x="4" y="9"/>
                      <a:pt x="9" y="5"/>
                      <a:pt x="15" y="5"/>
                    </a:cubicBezTo>
                    <a:cubicBezTo>
                      <a:pt x="21" y="5"/>
                      <a:pt x="26" y="9"/>
                      <a:pt x="26" y="16"/>
                    </a:cubicBezTo>
                    <a:cubicBezTo>
                      <a:pt x="26" y="22"/>
                      <a:pt x="21" y="27"/>
                      <a:pt x="1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" name="Freeform 32"/>
              <p:cNvSpPr>
                <a:spLocks/>
              </p:cNvSpPr>
              <p:nvPr/>
            </p:nvSpPr>
            <p:spPr bwMode="auto">
              <a:xfrm>
                <a:off x="12807950" y="4227513"/>
                <a:ext cx="274637" cy="14288"/>
              </a:xfrm>
              <a:custGeom>
                <a:avLst/>
                <a:gdLst>
                  <a:gd name="T0" fmla="*/ 69 w 72"/>
                  <a:gd name="T1" fmla="*/ 0 h 4"/>
                  <a:gd name="T2" fmla="*/ 3 w 72"/>
                  <a:gd name="T3" fmla="*/ 0 h 4"/>
                  <a:gd name="T4" fmla="*/ 0 w 72"/>
                  <a:gd name="T5" fmla="*/ 2 h 4"/>
                  <a:gd name="T6" fmla="*/ 3 w 72"/>
                  <a:gd name="T7" fmla="*/ 4 h 4"/>
                  <a:gd name="T8" fmla="*/ 69 w 72"/>
                  <a:gd name="T9" fmla="*/ 4 h 4"/>
                  <a:gd name="T10" fmla="*/ 72 w 72"/>
                  <a:gd name="T11" fmla="*/ 2 h 4"/>
                  <a:gd name="T12" fmla="*/ 69 w 7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">
                    <a:moveTo>
                      <a:pt x="6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0" y="3"/>
                      <a:pt x="1" y="4"/>
                      <a:pt x="3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71" y="4"/>
                      <a:pt x="72" y="3"/>
                      <a:pt x="72" y="2"/>
                    </a:cubicBezTo>
                    <a:cubicBezTo>
                      <a:pt x="72" y="0"/>
                      <a:pt x="71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" name="Freeform 33"/>
              <p:cNvSpPr>
                <a:spLocks/>
              </p:cNvSpPr>
              <p:nvPr/>
            </p:nvSpPr>
            <p:spPr bwMode="auto">
              <a:xfrm>
                <a:off x="12742863" y="4227513"/>
                <a:ext cx="34925" cy="14288"/>
              </a:xfrm>
              <a:custGeom>
                <a:avLst/>
                <a:gdLst>
                  <a:gd name="T0" fmla="*/ 6 w 9"/>
                  <a:gd name="T1" fmla="*/ 0 h 4"/>
                  <a:gd name="T2" fmla="*/ 2 w 9"/>
                  <a:gd name="T3" fmla="*/ 0 h 4"/>
                  <a:gd name="T4" fmla="*/ 0 w 9"/>
                  <a:gd name="T5" fmla="*/ 2 h 4"/>
                  <a:gd name="T6" fmla="*/ 2 w 9"/>
                  <a:gd name="T7" fmla="*/ 4 h 4"/>
                  <a:gd name="T8" fmla="*/ 6 w 9"/>
                  <a:gd name="T9" fmla="*/ 4 h 4"/>
                  <a:gd name="T10" fmla="*/ 9 w 9"/>
                  <a:gd name="T11" fmla="*/ 2 h 4"/>
                  <a:gd name="T12" fmla="*/ 6 w 9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9" y="3"/>
                      <a:pt x="9" y="2"/>
                    </a:cubicBezTo>
                    <a:cubicBezTo>
                      <a:pt x="9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6" name="Freeform 34"/>
              <p:cNvSpPr>
                <a:spLocks/>
              </p:cNvSpPr>
              <p:nvPr/>
            </p:nvSpPr>
            <p:spPr bwMode="auto">
              <a:xfrm>
                <a:off x="12807950" y="4310063"/>
                <a:ext cx="274637" cy="15875"/>
              </a:xfrm>
              <a:custGeom>
                <a:avLst/>
                <a:gdLst>
                  <a:gd name="T0" fmla="*/ 72 w 72"/>
                  <a:gd name="T1" fmla="*/ 2 h 4"/>
                  <a:gd name="T2" fmla="*/ 69 w 72"/>
                  <a:gd name="T3" fmla="*/ 0 h 4"/>
                  <a:gd name="T4" fmla="*/ 3 w 72"/>
                  <a:gd name="T5" fmla="*/ 0 h 4"/>
                  <a:gd name="T6" fmla="*/ 0 w 72"/>
                  <a:gd name="T7" fmla="*/ 2 h 4"/>
                  <a:gd name="T8" fmla="*/ 3 w 72"/>
                  <a:gd name="T9" fmla="*/ 4 h 4"/>
                  <a:gd name="T10" fmla="*/ 69 w 72"/>
                  <a:gd name="T11" fmla="*/ 4 h 4"/>
                  <a:gd name="T12" fmla="*/ 72 w 7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">
                    <a:moveTo>
                      <a:pt x="72" y="2"/>
                    </a:moveTo>
                    <a:cubicBezTo>
                      <a:pt x="72" y="1"/>
                      <a:pt x="71" y="0"/>
                      <a:pt x="6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3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71" y="4"/>
                      <a:pt x="72" y="3"/>
                      <a:pt x="7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7" name="Freeform 35"/>
              <p:cNvSpPr>
                <a:spLocks/>
              </p:cNvSpPr>
              <p:nvPr/>
            </p:nvSpPr>
            <p:spPr bwMode="auto">
              <a:xfrm>
                <a:off x="12742863" y="4310063"/>
                <a:ext cx="34925" cy="15875"/>
              </a:xfrm>
              <a:custGeom>
                <a:avLst/>
                <a:gdLst>
                  <a:gd name="T0" fmla="*/ 6 w 9"/>
                  <a:gd name="T1" fmla="*/ 0 h 4"/>
                  <a:gd name="T2" fmla="*/ 2 w 9"/>
                  <a:gd name="T3" fmla="*/ 0 h 4"/>
                  <a:gd name="T4" fmla="*/ 0 w 9"/>
                  <a:gd name="T5" fmla="*/ 2 h 4"/>
                  <a:gd name="T6" fmla="*/ 2 w 9"/>
                  <a:gd name="T7" fmla="*/ 4 h 4"/>
                  <a:gd name="T8" fmla="*/ 6 w 9"/>
                  <a:gd name="T9" fmla="*/ 4 h 4"/>
                  <a:gd name="T10" fmla="*/ 9 w 9"/>
                  <a:gd name="T11" fmla="*/ 2 h 4"/>
                  <a:gd name="T12" fmla="*/ 6 w 9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9" y="3"/>
                      <a:pt x="9" y="2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8" name="Freeform 36"/>
              <p:cNvSpPr>
                <a:spLocks/>
              </p:cNvSpPr>
              <p:nvPr/>
            </p:nvSpPr>
            <p:spPr bwMode="auto">
              <a:xfrm>
                <a:off x="12807950" y="4392613"/>
                <a:ext cx="222250" cy="15875"/>
              </a:xfrm>
              <a:custGeom>
                <a:avLst/>
                <a:gdLst>
                  <a:gd name="T0" fmla="*/ 58 w 58"/>
                  <a:gd name="T1" fmla="*/ 2 h 4"/>
                  <a:gd name="T2" fmla="*/ 56 w 58"/>
                  <a:gd name="T3" fmla="*/ 0 h 4"/>
                  <a:gd name="T4" fmla="*/ 3 w 58"/>
                  <a:gd name="T5" fmla="*/ 0 h 4"/>
                  <a:gd name="T6" fmla="*/ 0 w 58"/>
                  <a:gd name="T7" fmla="*/ 2 h 4"/>
                  <a:gd name="T8" fmla="*/ 3 w 58"/>
                  <a:gd name="T9" fmla="*/ 4 h 4"/>
                  <a:gd name="T10" fmla="*/ 56 w 58"/>
                  <a:gd name="T11" fmla="*/ 4 h 4"/>
                  <a:gd name="T12" fmla="*/ 58 w 58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4">
                    <a:moveTo>
                      <a:pt x="58" y="2"/>
                    </a:moveTo>
                    <a:cubicBezTo>
                      <a:pt x="58" y="1"/>
                      <a:pt x="57" y="0"/>
                      <a:pt x="5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3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4"/>
                      <a:pt x="58" y="3"/>
                      <a:pt x="5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9" name="Freeform 37"/>
              <p:cNvSpPr>
                <a:spLocks/>
              </p:cNvSpPr>
              <p:nvPr/>
            </p:nvSpPr>
            <p:spPr bwMode="auto">
              <a:xfrm>
                <a:off x="12742863" y="4392613"/>
                <a:ext cx="34925" cy="15875"/>
              </a:xfrm>
              <a:custGeom>
                <a:avLst/>
                <a:gdLst>
                  <a:gd name="T0" fmla="*/ 6 w 9"/>
                  <a:gd name="T1" fmla="*/ 0 h 4"/>
                  <a:gd name="T2" fmla="*/ 2 w 9"/>
                  <a:gd name="T3" fmla="*/ 0 h 4"/>
                  <a:gd name="T4" fmla="*/ 0 w 9"/>
                  <a:gd name="T5" fmla="*/ 2 h 4"/>
                  <a:gd name="T6" fmla="*/ 2 w 9"/>
                  <a:gd name="T7" fmla="*/ 4 h 4"/>
                  <a:gd name="T8" fmla="*/ 6 w 9"/>
                  <a:gd name="T9" fmla="*/ 4 h 4"/>
                  <a:gd name="T10" fmla="*/ 9 w 9"/>
                  <a:gd name="T11" fmla="*/ 2 h 4"/>
                  <a:gd name="T12" fmla="*/ 6 w 9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9" y="3"/>
                      <a:pt x="9" y="2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0" name="Freeform 38"/>
              <p:cNvSpPr>
                <a:spLocks/>
              </p:cNvSpPr>
              <p:nvPr/>
            </p:nvSpPr>
            <p:spPr bwMode="auto">
              <a:xfrm>
                <a:off x="12807950" y="4475163"/>
                <a:ext cx="138112" cy="15875"/>
              </a:xfrm>
              <a:custGeom>
                <a:avLst/>
                <a:gdLst>
                  <a:gd name="T0" fmla="*/ 3 w 36"/>
                  <a:gd name="T1" fmla="*/ 0 h 4"/>
                  <a:gd name="T2" fmla="*/ 0 w 36"/>
                  <a:gd name="T3" fmla="*/ 2 h 4"/>
                  <a:gd name="T4" fmla="*/ 3 w 36"/>
                  <a:gd name="T5" fmla="*/ 4 h 4"/>
                  <a:gd name="T6" fmla="*/ 34 w 36"/>
                  <a:gd name="T7" fmla="*/ 4 h 4"/>
                  <a:gd name="T8" fmla="*/ 36 w 36"/>
                  <a:gd name="T9" fmla="*/ 2 h 4"/>
                  <a:gd name="T10" fmla="*/ 34 w 36"/>
                  <a:gd name="T11" fmla="*/ 0 h 4"/>
                  <a:gd name="T12" fmla="*/ 3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1" name="Freeform 39"/>
              <p:cNvSpPr>
                <a:spLocks/>
              </p:cNvSpPr>
              <p:nvPr/>
            </p:nvSpPr>
            <p:spPr bwMode="auto">
              <a:xfrm>
                <a:off x="12742863" y="4475163"/>
                <a:ext cx="34925" cy="15875"/>
              </a:xfrm>
              <a:custGeom>
                <a:avLst/>
                <a:gdLst>
                  <a:gd name="T0" fmla="*/ 2 w 9"/>
                  <a:gd name="T1" fmla="*/ 0 h 4"/>
                  <a:gd name="T2" fmla="*/ 0 w 9"/>
                  <a:gd name="T3" fmla="*/ 2 h 4"/>
                  <a:gd name="T4" fmla="*/ 2 w 9"/>
                  <a:gd name="T5" fmla="*/ 4 h 4"/>
                  <a:gd name="T6" fmla="*/ 6 w 9"/>
                  <a:gd name="T7" fmla="*/ 4 h 4"/>
                  <a:gd name="T8" fmla="*/ 9 w 9"/>
                  <a:gd name="T9" fmla="*/ 2 h 4"/>
                  <a:gd name="T10" fmla="*/ 6 w 9"/>
                  <a:gd name="T11" fmla="*/ 0 h 4"/>
                  <a:gd name="T12" fmla="*/ 2 w 9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9" y="3"/>
                      <a:pt x="9" y="2"/>
                    </a:cubicBezTo>
                    <a:cubicBezTo>
                      <a:pt x="9" y="1"/>
                      <a:pt x="8" y="0"/>
                      <a:pt x="6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307085" y="4419494"/>
              <a:ext cx="2158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Dockerfile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714705" y="1345096"/>
            <a:ext cx="2041452" cy="4857911"/>
            <a:chOff x="3961509" y="1215201"/>
            <a:chExt cx="2041452" cy="4857911"/>
          </a:xfrm>
        </p:grpSpPr>
        <p:sp>
          <p:nvSpPr>
            <p:cNvPr id="35" name="圆角矩形 34"/>
            <p:cNvSpPr/>
            <p:nvPr/>
          </p:nvSpPr>
          <p:spPr>
            <a:xfrm>
              <a:off x="3961510" y="1215201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FROM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961509" y="1842331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MAINTAINER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961510" y="2469461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RUN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961510" y="3723721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WORKDIR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961510" y="3096591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961510" y="4350851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VOLUME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961510" y="4977981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EXPOSE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961510" y="5605112"/>
              <a:ext cx="2041451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CMD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61128" y="1346605"/>
            <a:ext cx="5587432" cy="4857911"/>
            <a:chOff x="6337004" y="1216710"/>
            <a:chExt cx="5367316" cy="4857911"/>
          </a:xfrm>
        </p:grpSpPr>
        <p:sp>
          <p:nvSpPr>
            <p:cNvPr id="45" name="圆角矩形 44"/>
            <p:cNvSpPr/>
            <p:nvPr/>
          </p:nvSpPr>
          <p:spPr>
            <a:xfrm>
              <a:off x="6337005" y="1216710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这个镜像的妈妈是谁？（指定基础镜像）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337004" y="1843840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告诉别人，谁负责养它？（指定维护者信息）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337005" y="2470970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你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想让它干啥？（在命令前面加上</a:t>
              </a: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RUN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即可）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337005" y="3725230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我是</a:t>
              </a: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cd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，今天化了妆（设置当前工作目录）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337005" y="3098100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给它点创业资金（</a:t>
              </a: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COPY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文件，会自动解压）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6337005" y="4352360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给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它一个存放行李的地方（设置卷，挂载主机目录）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6337005" y="4979490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它要打开见世面（</a:t>
              </a:r>
              <a:r>
                <a:rPr lang="zh-CN" altLang="en-US" kern="100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指定监听</a:t>
              </a:r>
              <a:r>
                <a:rPr lang="zh-CN" altLang="en-US" kern="1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的端口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337005" y="5606621"/>
              <a:ext cx="5367315" cy="46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6A6A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奔跑吧，兄弟！（指定容器启动后要做的事）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56" name="Isosceles Triangle 56"/>
          <p:cNvSpPr/>
          <p:nvPr/>
        </p:nvSpPr>
        <p:spPr>
          <a:xfrm rot="5400000">
            <a:off x="2333595" y="3020970"/>
            <a:ext cx="1897329" cy="738859"/>
          </a:xfrm>
          <a:prstGeom prst="triangl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1000">
                <a:schemeClr val="bg1">
                  <a:lumMod val="75000"/>
                  <a:alpha val="13000"/>
                </a:schemeClr>
              </a:gs>
              <a:gs pos="100000">
                <a:schemeClr val="bg1">
                  <a:lumMod val="50000"/>
                </a:schemeClr>
              </a:gs>
              <a:gs pos="81000">
                <a:schemeClr val="bg1">
                  <a:lumMod val="65000"/>
                  <a:alpha val="8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uawei Sans" panose="020C0503030203020204" pitchFamily="34" charset="0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云</a:t>
            </a:r>
            <a:r>
              <a:rPr lang="zh-CN" altLang="en-US" dirty="0">
                <a:sym typeface="Huawei Sans" panose="020C0503030203020204" pitchFamily="34" charset="0"/>
              </a:rPr>
              <a:t>容器实验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概览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3661" y="1873538"/>
            <a:ext cx="213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容器基本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95882" y="1862107"/>
            <a:ext cx="213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平台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系统容器化部署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08245" y="1873538"/>
            <a:ext cx="217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基本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54661" y="1975518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911980" y="1975518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1521174" y="1959047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74453" y="3247752"/>
            <a:ext cx="264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安装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60717" y="3247752"/>
            <a:ext cx="2537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构建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华为镜像服务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SWR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集群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购买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容器化部署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系统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60598" y="3247752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指令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创建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1109" y="1766857"/>
            <a:ext cx="2583779" cy="7786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5951" y="1766857"/>
            <a:ext cx="2628369" cy="778604"/>
          </a:xfrm>
          <a:prstGeom prst="rect">
            <a:avLst/>
          </a:prstGeom>
          <a:noFill/>
          <a:ln w="28575">
            <a:solidFill>
              <a:srgbClr val="D8D8D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43434" y="1766857"/>
            <a:ext cx="2441150" cy="77860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936897" y="2713134"/>
            <a:ext cx="11160000" cy="69494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26417" y="1242697"/>
            <a:ext cx="3207889" cy="413423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1021" y="1435078"/>
            <a:ext cx="576064" cy="576064"/>
          </a:xfrm>
          <a:prstGeom prst="ellipse">
            <a:avLst/>
          </a:prstGeom>
          <a:solidFill>
            <a:srgbClr val="4870B9"/>
          </a:solidFill>
          <a:ln w="25400" cap="flat" cmpd="sng" algn="ctr">
            <a:solidFill>
              <a:srgbClr val="4870B9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26448" y="1435078"/>
            <a:ext cx="576064" cy="576064"/>
          </a:xfrm>
          <a:prstGeom prst="ellipse">
            <a:avLst/>
          </a:prstGeom>
          <a:solidFill>
            <a:srgbClr val="D8D8D8"/>
          </a:solidFill>
          <a:ln w="25400" cap="flat" cmpd="sng" algn="ctr">
            <a:solidFill>
              <a:srgbClr val="D8D8D8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05599" y="1435078"/>
            <a:ext cx="576064" cy="576064"/>
          </a:xfrm>
          <a:prstGeom prst="ellipse">
            <a:avLst/>
          </a:prstGeom>
          <a:solidFill>
            <a:srgbClr val="ED6D00"/>
          </a:solidFill>
          <a:ln w="25400" cap="flat" cmpd="sng" algn="ctr">
            <a:solidFill>
              <a:srgbClr val="ED6D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sz="3600" dirty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容器</a:t>
            </a:r>
            <a:r>
              <a:rPr lang="zh-CN" altLang="en-US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部署 </a:t>
            </a:r>
            <a:r>
              <a:rPr lang="en-US" altLang="zh-CN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- Dockerfile</a:t>
            </a:r>
            <a:r>
              <a:rPr lang="zh-CN" altLang="en-US" sz="3600" dirty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构建容器</a:t>
            </a:r>
            <a:r>
              <a:rPr lang="zh-CN" altLang="en-US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镜像 </a:t>
            </a:r>
            <a:r>
              <a:rPr lang="en-US" altLang="zh-CN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(1)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440"/>
              </a:lnSpc>
            </a:pPr>
            <a:r>
              <a:rPr lang="zh-CN" altLang="en-US" sz="2200" b="1" dirty="0">
                <a:cs typeface="+mn-ea"/>
                <a:sym typeface="Huawei Sans" panose="020C0503030203020204" pitchFamily="34" charset="0"/>
              </a:rPr>
              <a:t>适用</a:t>
            </a:r>
            <a:r>
              <a:rPr lang="zh-CN" altLang="en-US" sz="2200" b="1" dirty="0" smtClean="0">
                <a:cs typeface="+mn-ea"/>
                <a:sym typeface="Huawei Sans" panose="020C0503030203020204" pitchFamily="34" charset="0"/>
              </a:rPr>
              <a:t>场景</a:t>
            </a:r>
            <a:endParaRPr lang="en-US" altLang="zh-CN" sz="2200" b="1" dirty="0">
              <a:cs typeface="+mn-ea"/>
              <a:sym typeface="Huawei Sans" panose="020C0503030203020204" pitchFamily="34" charset="0"/>
            </a:endParaRPr>
          </a:p>
          <a:p>
            <a:pPr lvl="1">
              <a:lnSpc>
                <a:spcPts val="3440"/>
              </a:lnSpc>
            </a:pP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官方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容器镜像仓库无法直接获取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ARM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容器镜像或者无匹配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版本</a:t>
            </a:r>
            <a:endParaRPr lang="en-US" altLang="zh-CN" sz="1800" dirty="0">
              <a:cs typeface="+mn-ea"/>
              <a:sym typeface="Huawei Sans" panose="020C0503030203020204" pitchFamily="34" charset="0"/>
            </a:endParaRPr>
          </a:p>
          <a:p>
            <a:pPr lvl="1">
              <a:lnSpc>
                <a:spcPts val="3440"/>
              </a:lnSpc>
            </a:pP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通过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官方获取的容器无法正常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运行</a:t>
            </a:r>
            <a:endParaRPr lang="en-US" altLang="zh-CN" sz="1800" dirty="0" smtClean="0">
              <a:cs typeface="+mn-ea"/>
              <a:sym typeface="Huawei Sans" panose="020C0503030203020204" pitchFamily="34" charset="0"/>
            </a:endParaRPr>
          </a:p>
          <a:p>
            <a:pPr lvl="1">
              <a:lnSpc>
                <a:spcPts val="3440"/>
              </a:lnSpc>
            </a:pP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手动部署第三方应用的容器镜像</a:t>
            </a:r>
            <a:endParaRPr lang="en-US" altLang="zh-CN" sz="1800" dirty="0">
              <a:cs typeface="+mn-ea"/>
              <a:sym typeface="Huawei Sans" panose="020C0503030203020204" pitchFamily="34" charset="0"/>
            </a:endParaRPr>
          </a:p>
          <a:p>
            <a:pPr>
              <a:lnSpc>
                <a:spcPts val="3440"/>
              </a:lnSpc>
            </a:pPr>
            <a:r>
              <a:rPr lang="en-US" altLang="zh-CN" sz="2200" b="1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2200" b="1" dirty="0">
                <a:cs typeface="+mn-ea"/>
                <a:sym typeface="Huawei Sans" panose="020C0503030203020204" pitchFamily="34" charset="0"/>
              </a:rPr>
              <a:t>获取或制作</a:t>
            </a:r>
            <a:r>
              <a:rPr lang="zh-CN" altLang="en-US" sz="2200" b="1" dirty="0" smtClean="0">
                <a:cs typeface="+mn-ea"/>
                <a:sym typeface="Huawei Sans" panose="020C0503030203020204" pitchFamily="34" charset="0"/>
              </a:rPr>
              <a:t>方法</a:t>
            </a:r>
            <a:endParaRPr lang="en-US" altLang="zh-CN" sz="2200" b="1" dirty="0">
              <a:cs typeface="+mn-ea"/>
              <a:sym typeface="Huawei Sans" panose="020C0503030203020204" pitchFamily="34" charset="0"/>
            </a:endParaRPr>
          </a:p>
          <a:p>
            <a:pPr lvl="1">
              <a:lnSpc>
                <a:spcPts val="3440"/>
              </a:lnSpc>
            </a:pPr>
            <a:r>
              <a:rPr lang="en-US" altLang="zh-CN" sz="1800" dirty="0" smtClean="0">
                <a:cs typeface="+mn-ea"/>
                <a:sym typeface="Huawei Sans" panose="020C0503030203020204" pitchFamily="34" charset="0"/>
              </a:rPr>
              <a:t>Docker 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hub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搜索到对应的版本，通过版本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链接获取到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文件</a:t>
            </a:r>
            <a:endParaRPr lang="en-US" altLang="zh-CN" sz="1800" dirty="0">
              <a:cs typeface="+mn-ea"/>
              <a:sym typeface="Huawei Sans" panose="020C0503030203020204" pitchFamily="34" charset="0"/>
            </a:endParaRPr>
          </a:p>
          <a:p>
            <a:pPr lvl="1">
              <a:lnSpc>
                <a:spcPts val="3440"/>
              </a:lnSpc>
            </a:pPr>
            <a:r>
              <a:rPr lang="en-US" altLang="zh-CN" sz="1800" dirty="0" err="1" smtClean="0">
                <a:cs typeface="+mn-ea"/>
                <a:sym typeface="Huawei Sans" panose="020C0503030203020204" pitchFamily="34" charset="0"/>
              </a:rPr>
              <a:t>Git</a:t>
            </a:r>
            <a:r>
              <a:rPr lang="en-US" altLang="zh-CN" sz="1800" dirty="0" smtClean="0">
                <a:cs typeface="+mn-ea"/>
                <a:sym typeface="Huawei Sans" panose="020C0503030203020204" pitchFamily="34" charset="0"/>
              </a:rPr>
              <a:t> 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hub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搜索到对应的版本，找到</a:t>
            </a:r>
            <a:r>
              <a:rPr lang="en-US" altLang="zh-CN" sz="1800" dirty="0" err="1">
                <a:cs typeface="+mn-ea"/>
                <a:sym typeface="Huawei Sans" panose="020C0503030203020204" pitchFamily="34" charset="0"/>
              </a:rPr>
              <a:t>git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库中的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文件</a:t>
            </a:r>
            <a:endParaRPr lang="en-US" altLang="zh-CN" sz="1800" dirty="0">
              <a:cs typeface="+mn-ea"/>
              <a:sym typeface="Huawei Sans" panose="020C0503030203020204" pitchFamily="34" charset="0"/>
            </a:endParaRPr>
          </a:p>
          <a:p>
            <a:pPr lvl="1">
              <a:lnSpc>
                <a:spcPts val="3440"/>
              </a:lnSpc>
            </a:pP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基于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本软件其他版本的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定制该版本的</a:t>
            </a:r>
            <a:r>
              <a:rPr lang="en-US" altLang="zh-CN" sz="1800" dirty="0" smtClean="0">
                <a:cs typeface="+mn-ea"/>
                <a:sym typeface="Huawei Sans" panose="020C0503030203020204" pitchFamily="34" charset="0"/>
              </a:rPr>
              <a:t>Dockerfile</a:t>
            </a:r>
          </a:p>
          <a:p>
            <a:pPr lvl="1">
              <a:lnSpc>
                <a:spcPts val="3440"/>
              </a:lnSpc>
            </a:pP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基于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云主机的手工安装命令全新定制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</a:p>
          <a:p>
            <a:pPr marL="0" indent="0" defTabSz="914478">
              <a:lnSpc>
                <a:spcPct val="150000"/>
              </a:lnSpc>
              <a:buNone/>
            </a:pPr>
            <a:endParaRPr lang="en-US" altLang="zh-CN" sz="1600" dirty="0">
              <a:cs typeface="+mn-ea"/>
              <a:sym typeface="Huawei Sans" panose="020C0503030203020204" pitchFamily="34" charset="0"/>
            </a:endParaRPr>
          </a:p>
          <a:p>
            <a:endParaRPr lang="zh-CN" altLang="en-US" sz="1600" dirty="0"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sz="3600" dirty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容器</a:t>
            </a:r>
            <a:r>
              <a:rPr lang="zh-CN" altLang="en-US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部署 </a:t>
            </a:r>
            <a:r>
              <a:rPr lang="en-US" altLang="zh-CN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- Dockerfile</a:t>
            </a:r>
            <a:r>
              <a:rPr lang="zh-CN" altLang="en-US" sz="3600" dirty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构建容器</a:t>
            </a:r>
            <a:r>
              <a:rPr lang="zh-CN" altLang="en-US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镜像 </a:t>
            </a:r>
            <a:r>
              <a:rPr lang="en-US" altLang="zh-CN" sz="3600" dirty="0" smtClean="0">
                <a:solidFill>
                  <a:sysClr val="windowText" lastClr="000000"/>
                </a:solidFill>
                <a:cs typeface="+mn-ea"/>
                <a:sym typeface="Huawei Sans" panose="020C0503030203020204" pitchFamily="34" charset="0"/>
              </a:rPr>
              <a:t>(2)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cs typeface="+mn-ea"/>
                <a:sym typeface="Huawei Sans" panose="020C0503030203020204" pitchFamily="34" charset="0"/>
              </a:rPr>
              <a:t>安装方法：</a:t>
            </a:r>
            <a:endParaRPr lang="en-US" altLang="zh-CN" sz="2200" b="1" dirty="0">
              <a:cs typeface="+mn-ea"/>
              <a:sym typeface="Huawei Sans" panose="020C0503030203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1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、获取或者制作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2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、在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所在的目录运行 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 build –t 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镜像名称</a:t>
            </a:r>
            <a:endParaRPr lang="en-US" altLang="zh-CN" sz="1800" dirty="0">
              <a:cs typeface="+mn-ea"/>
              <a:sym typeface="Huawei Sans" panose="020C0503030203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3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、基于构建好的容器镜像拉起容器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实例</a:t>
            </a:r>
            <a:endParaRPr lang="en-US" altLang="zh-CN" sz="1800" dirty="0" smtClean="0">
              <a:cs typeface="+mn-ea"/>
              <a:sym typeface="Huawei Sans" panose="020C0503030203020204" pitchFamily="34" charset="0"/>
            </a:endParaRPr>
          </a:p>
          <a:p>
            <a:pPr marL="0" indent="0" defTabSz="914478">
              <a:lnSpc>
                <a:spcPct val="150000"/>
              </a:lnSpc>
              <a:buNone/>
            </a:pPr>
            <a:endParaRPr lang="en-US" altLang="zh-CN" sz="1600" dirty="0">
              <a:cs typeface="+mn-ea"/>
              <a:sym typeface="Huawei Sans" panose="020C0503030203020204" pitchFamily="34" charset="0"/>
            </a:endParaRPr>
          </a:p>
          <a:p>
            <a:pPr marL="0" indent="0" defTabSz="914478">
              <a:lnSpc>
                <a:spcPct val="150000"/>
              </a:lnSpc>
              <a:buNone/>
            </a:pPr>
            <a:endParaRPr lang="en-US" altLang="zh-CN" sz="1600" dirty="0">
              <a:cs typeface="+mn-ea"/>
              <a:sym typeface="Huawei Sans" panose="020C0503030203020204" pitchFamily="34" charset="0"/>
            </a:endParaRPr>
          </a:p>
          <a:p>
            <a:pPr marL="0" indent="0" defTabSz="914478">
              <a:lnSpc>
                <a:spcPct val="150000"/>
              </a:lnSpc>
              <a:buNone/>
            </a:pPr>
            <a:endParaRPr lang="en-US" altLang="zh-CN" sz="1600" dirty="0">
              <a:cs typeface="+mn-ea"/>
              <a:sym typeface="Huawei Sans" panose="020C0503030203020204" pitchFamily="34" charset="0"/>
            </a:endParaRPr>
          </a:p>
          <a:p>
            <a:endParaRPr lang="zh-CN" altLang="en-US" sz="1600" dirty="0"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11040274"/>
              </p:ext>
            </p:extLst>
          </p:nvPr>
        </p:nvGraphicFramePr>
        <p:xfrm>
          <a:off x="7215820" y="1494525"/>
          <a:ext cx="4236720" cy="415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5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5973142" y="5045464"/>
            <a:ext cx="5168251" cy="108594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wrap="square" lIns="91418" tIns="45709" rIns="91418" bIns="45709" rtlCol="0" anchor="ctr">
            <a:noAutofit/>
          </a:bodyPr>
          <a:lstStyle/>
          <a:p>
            <a:pPr marL="302199" indent="-302199" algn="just" defTabSz="12192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34427" y="2502373"/>
            <a:ext cx="5168251" cy="1085949"/>
          </a:xfrm>
          <a:prstGeom prst="roundRect">
            <a:avLst/>
          </a:prstGeom>
          <a:solidFill>
            <a:srgbClr val="1875CE"/>
          </a:solidFill>
          <a:ln>
            <a:noFill/>
          </a:ln>
        </p:spPr>
        <p:txBody>
          <a:bodyPr wrap="square" lIns="91418" tIns="45709" rIns="91418" bIns="45709" rtlCol="0" anchor="ctr">
            <a:noAutofit/>
          </a:bodyPr>
          <a:lstStyle/>
          <a:p>
            <a:pPr marL="302199" indent="-302199" algn="just" defTabSz="12192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2" y="1049920"/>
            <a:ext cx="4386267" cy="236175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22" name="组合 21"/>
          <p:cNvGrpSpPr/>
          <p:nvPr/>
        </p:nvGrpSpPr>
        <p:grpSpPr>
          <a:xfrm>
            <a:off x="6034427" y="1053060"/>
            <a:ext cx="5205834" cy="2403420"/>
            <a:chOff x="5947441" y="974529"/>
            <a:chExt cx="5205834" cy="2403420"/>
          </a:xfrm>
        </p:grpSpPr>
        <p:sp>
          <p:nvSpPr>
            <p:cNvPr id="23" name="文本框 22"/>
            <p:cNvSpPr txBox="1"/>
            <p:nvPr/>
          </p:nvSpPr>
          <p:spPr>
            <a:xfrm>
              <a:off x="5947441" y="974529"/>
              <a:ext cx="5131628" cy="954107"/>
            </a:xfrm>
            <a:prstGeom prst="rect">
              <a:avLst/>
            </a:prstGeom>
            <a:solidFill>
              <a:srgbClr val="1875CE"/>
            </a:solidFill>
          </p:spPr>
          <p:txBody>
            <a:bodyPr wrap="square" rtlCol="0">
              <a:spAutoFit/>
            </a:bodyPr>
            <a:lstStyle/>
            <a:p>
              <a:pPr defTabSz="121927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Docker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的技术特点：</a:t>
              </a:r>
              <a:endParaRPr lang="en-US" altLang="zh-CN" sz="1400" b="1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indent="-285750" defTabSz="1219272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容器镜像定义了统一</a:t>
              </a:r>
              <a:r>
                <a:rPr lang="zh-CN" altLang="en-US" sz="14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的软件交付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标准</a:t>
              </a:r>
              <a:endParaRPr lang="en-US" altLang="zh-CN" sz="14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indent="-285750" defTabSz="1219272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文件挂载提供了更小资源占用的运行环境</a:t>
              </a:r>
              <a:endParaRPr lang="en-US" altLang="zh-CN" sz="14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indent="-285750" defTabSz="1219272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共享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OS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内核使容器本质上只是一个进程，秒</a:t>
              </a:r>
              <a:r>
                <a:rPr lang="zh-CN" altLang="en-US" sz="14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级启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停</a:t>
              </a:r>
              <a:endParaRPr lang="en-US" sz="14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963132" y="2423842"/>
              <a:ext cx="51901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7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Docker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的技术优势：</a:t>
              </a:r>
              <a:endParaRPr lang="en-US" altLang="zh-CN" sz="1400" b="1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indent="-285750" defTabSz="1219272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统一的交付标准可以屏蔽环境差异，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使能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DevOps</a:t>
              </a:r>
              <a:endParaRPr lang="en-US" altLang="zh-CN" sz="1400" b="1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indent="-285750" defTabSz="1219272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更小的资源消耗，提高资源利用率，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匹配微服务架构</a:t>
              </a:r>
              <a:endParaRPr lang="en-US" altLang="zh-CN" sz="1400" b="1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indent="-285750" defTabSz="1219272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极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速的弹性伸缩、故障恢复，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解放运维生产力</a:t>
              </a:r>
              <a:endParaRPr lang="en-US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7755731" y="2096761"/>
              <a:ext cx="1584176" cy="274078"/>
            </a:xfrm>
            <a:prstGeom prst="downArrow">
              <a:avLst/>
            </a:prstGeom>
            <a:solidFill>
              <a:srgbClr val="1875CE"/>
            </a:solidFill>
            <a:ln>
              <a:noFill/>
            </a:ln>
          </p:spPr>
          <p:txBody>
            <a:bodyPr wrap="square" lIns="91418" tIns="45709" rIns="91418" bIns="45709" rtlCol="0" anchor="ctr">
              <a:noAutofit/>
            </a:bodyPr>
            <a:lstStyle/>
            <a:p>
              <a:pPr marL="302199" indent="-302199" algn="just" defTabSz="1219272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5062" y="3901440"/>
            <a:ext cx="4216825" cy="224725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27" name="组合 26"/>
          <p:cNvGrpSpPr/>
          <p:nvPr/>
        </p:nvGrpSpPr>
        <p:grpSpPr>
          <a:xfrm>
            <a:off x="6012535" y="3761598"/>
            <a:ext cx="5190143" cy="2296086"/>
            <a:chOff x="5955286" y="1073874"/>
            <a:chExt cx="5190143" cy="2296086"/>
          </a:xfrm>
        </p:grpSpPr>
        <p:sp>
          <p:nvSpPr>
            <p:cNvPr id="28" name="文本框 27"/>
            <p:cNvSpPr txBox="1"/>
            <p:nvPr/>
          </p:nvSpPr>
          <p:spPr>
            <a:xfrm>
              <a:off x="5960362" y="1073874"/>
              <a:ext cx="5185067" cy="95410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Kubernetes</a:t>
              </a: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的技术特点：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marR="0" lvl="0" indent="-28575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通过声明性语法直接定义应用的最终状态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marR="0" lvl="0" indent="-28575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提供开放的开放的插件机制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marR="0" lvl="0" indent="-28575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灵活的资源权限隔离机制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55286" y="2415853"/>
              <a:ext cx="51901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Kubernetes</a:t>
              </a: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的技术优势：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marR="0" lvl="0" indent="-28575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由定义的应用状态，</a:t>
              </a: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自动的部署、重启、迁移、伸缩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marR="0" lvl="0" indent="-28575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插件机制使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K8S</a:t>
              </a: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兼容各类基础设施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（公有云、私有云）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 marL="285750" marR="0" lvl="0" indent="-28575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灵活的隔离机制能够快速</a:t>
              </a: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为不同团队构建运行环境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7756293" y="2063263"/>
              <a:ext cx="1584176" cy="274078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91418" tIns="45709" rIns="91418" bIns="45709" rtlCol="0" anchor="ctr">
              <a:noAutofit/>
            </a:bodyPr>
            <a:lstStyle/>
            <a:p>
              <a:pPr marL="302199" marR="0" lvl="0" indent="-302199" algn="just" defTabSz="1219272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pic>
        <p:nvPicPr>
          <p:cNvPr id="31" name="Picture 2" descr="“docker”的图片搜索结果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626" y="1074383"/>
            <a:ext cx="805564" cy="688086"/>
          </a:xfrm>
          <a:prstGeom prst="rect">
            <a:avLst/>
          </a:prstGeom>
          <a:noFill/>
          <a:extLst/>
        </p:spPr>
      </p:pic>
      <p:pic>
        <p:nvPicPr>
          <p:cNvPr id="32" name="Picture 6" descr="相关图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58" y="3748089"/>
            <a:ext cx="897080" cy="7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容器的技术特点和技术</a:t>
            </a:r>
            <a:r>
              <a:rPr lang="zh-CN" altLang="en-US" dirty="0" smtClean="0">
                <a:sym typeface="Huawei Sans" panose="020C0503030203020204" pitchFamily="34" charset="0"/>
              </a:rPr>
              <a:t>优势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Huawei Sans" panose="020C0503030203020204" pitchFamily="34" charset="0"/>
              </a:rPr>
              <a:t>华为云容器引擎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CCE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云容器引擎（</a:t>
            </a:r>
            <a:r>
              <a:rPr lang="en-US" altLang="zh-CN" sz="2000" dirty="0">
                <a:cs typeface="+mn-ea"/>
                <a:sym typeface="Huawei Sans" panose="020C0503030203020204" pitchFamily="34" charset="0"/>
              </a:rPr>
              <a:t>Cloud Container Engine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，简称</a:t>
            </a:r>
            <a:r>
              <a:rPr lang="en-US" altLang="zh-CN" sz="2000" dirty="0"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）一种基于开源</a:t>
            </a:r>
            <a:r>
              <a:rPr lang="en-US" altLang="zh-CN" sz="2000" dirty="0">
                <a:cs typeface="+mn-ea"/>
                <a:sym typeface="Huawei Sans" panose="020C0503030203020204" pitchFamily="34" charset="0"/>
              </a:rPr>
              <a:t>K8S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、</a:t>
            </a:r>
            <a:r>
              <a:rPr lang="en-US" altLang="zh-CN" sz="2000" dirty="0"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技术的企业级容器服务，为企业应用提供自动化部署、运维等容器生命周期管理能力。</a:t>
            </a:r>
            <a:endParaRPr lang="en-US" altLang="zh-CN" sz="2000" dirty="0">
              <a:cs typeface="+mn-ea"/>
              <a:sym typeface="Huawei Sans" panose="020C0503030203020204" pitchFamily="34" charset="0"/>
            </a:endParaRPr>
          </a:p>
          <a:p>
            <a:endParaRPr lang="zh-CN" altLang="en-US" sz="2000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092572" y="5234374"/>
            <a:ext cx="10152000" cy="1044116"/>
          </a:xfrm>
          <a:prstGeom prst="roundRect">
            <a:avLst>
              <a:gd name="adj" fmla="val 1763"/>
            </a:avLst>
          </a:prstGeom>
          <a:noFill/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100" dirty="0" smtClean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96612" y="5738431"/>
            <a:ext cx="9937104" cy="468052"/>
          </a:xfrm>
          <a:prstGeom prst="rect">
            <a:avLst/>
          </a:prstGeom>
          <a:solidFill>
            <a:srgbClr val="004274">
              <a:alpha val="80000"/>
            </a:srgbClr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华为云网络、存储服务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(EVS, OBS, SFS, VPC, ELB, NAT, …)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96612" y="5306381"/>
            <a:ext cx="9937104" cy="396045"/>
          </a:xfrm>
          <a:prstGeom prst="rect">
            <a:avLst/>
          </a:prstGeom>
          <a:solidFill>
            <a:srgbClr val="00589A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统一资源池管理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092572" y="4363195"/>
            <a:ext cx="10152000" cy="799171"/>
          </a:xfrm>
          <a:prstGeom prst="roundRect">
            <a:avLst>
              <a:gd name="adj" fmla="val 1763"/>
            </a:avLst>
          </a:prstGeom>
          <a:noFill/>
          <a:ln w="15875" cap="flat" cmpd="sng" algn="ctr">
            <a:solidFill>
              <a:srgbClr val="0070C0">
                <a:alpha val="6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100" dirty="0" smtClean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96612" y="4415807"/>
            <a:ext cx="9937104" cy="684076"/>
          </a:xfrm>
          <a:prstGeom prst="rect">
            <a:avLst/>
          </a:prstGeom>
          <a:solidFill>
            <a:srgbClr val="0070C0">
              <a:alpha val="90000"/>
            </a:srgbClr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开源原生容器平台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84" y="4482831"/>
            <a:ext cx="540060" cy="540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02" y="4499417"/>
            <a:ext cx="600918" cy="564462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 bwMode="auto">
          <a:xfrm>
            <a:off x="1092572" y="2907459"/>
            <a:ext cx="10152000" cy="1354807"/>
          </a:xfrm>
          <a:prstGeom prst="roundRect">
            <a:avLst>
              <a:gd name="adj" fmla="val 1763"/>
            </a:avLst>
          </a:prstGeom>
          <a:noFill/>
          <a:ln w="158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00B05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商业增强特性（用户功能）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196612" y="3793053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自动化配置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895432" y="3793053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自动化构建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4594252" y="3793053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自动化部署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293072" y="3793053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节点自动伸缩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991892" y="3793053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GUI/CLI/API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690712" y="3793053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物理共享集群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196612" y="3321195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控制面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HA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895432" y="3321195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跨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AZ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高可用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4594252" y="3321195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Source2image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293072" y="3321195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IaaS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层资源插件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7991892" y="3321195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镜像签名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9690712" y="3321195"/>
            <a:ext cx="1443004" cy="372416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安全部署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92572" y="2026033"/>
            <a:ext cx="10152000" cy="788447"/>
            <a:chOff x="962312" y="1533100"/>
            <a:chExt cx="6221074" cy="434029"/>
          </a:xfrm>
        </p:grpSpPr>
        <p:grpSp>
          <p:nvGrpSpPr>
            <p:cNvPr id="25" name="组合 161"/>
            <p:cNvGrpSpPr/>
            <p:nvPr/>
          </p:nvGrpSpPr>
          <p:grpSpPr>
            <a:xfrm>
              <a:off x="962312" y="1533100"/>
              <a:ext cx="1965115" cy="434029"/>
              <a:chOff x="696987" y="1691113"/>
              <a:chExt cx="2031607" cy="434029"/>
            </a:xfrm>
            <a:solidFill>
              <a:srgbClr val="FFFFFF">
                <a:lumMod val="40000"/>
                <a:lumOff val="60000"/>
              </a:srgbClr>
            </a:solidFill>
          </p:grpSpPr>
          <p:sp>
            <p:nvSpPr>
              <p:cNvPr id="32" name="圆角矩形 31"/>
              <p:cNvSpPr/>
              <p:nvPr/>
            </p:nvSpPr>
            <p:spPr>
              <a:xfrm>
                <a:off x="696987" y="1691113"/>
                <a:ext cx="2031607" cy="434029"/>
              </a:xfrm>
              <a:prstGeom prst="roundRect">
                <a:avLst>
                  <a:gd name="adj" fmla="val 4974"/>
                </a:avLst>
              </a:prstGeom>
              <a:solidFill>
                <a:srgbClr val="FFFFFF"/>
              </a:solidFill>
              <a:ln w="22225" cap="flat" cmpd="sng" algn="ctr">
                <a:solidFill>
                  <a:srgbClr val="FFFFFF">
                    <a:shade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3" name="文本框 16"/>
              <p:cNvSpPr txBox="1"/>
              <p:nvPr/>
            </p:nvSpPr>
            <p:spPr>
              <a:xfrm>
                <a:off x="748267" y="1733079"/>
                <a:ext cx="1857631" cy="2710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多语言多框架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J2EE/Node.JS/</a:t>
                </a:r>
                <a:r>
                  <a:rPr kumimoji="0" lang="en-US" altLang="zh-CN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Vert.x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26" name="组合 160"/>
            <p:cNvGrpSpPr/>
            <p:nvPr/>
          </p:nvGrpSpPr>
          <p:grpSpPr>
            <a:xfrm>
              <a:off x="3068297" y="1533100"/>
              <a:ext cx="1965116" cy="434029"/>
              <a:chOff x="696987" y="948254"/>
              <a:chExt cx="2031607" cy="434029"/>
            </a:xfrm>
            <a:solidFill>
              <a:srgbClr val="FFFFFF">
                <a:lumMod val="40000"/>
                <a:lumOff val="60000"/>
              </a:srgbClr>
            </a:solidFill>
          </p:grpSpPr>
          <p:sp>
            <p:nvSpPr>
              <p:cNvPr id="30" name="圆角矩形 29"/>
              <p:cNvSpPr/>
              <p:nvPr/>
            </p:nvSpPr>
            <p:spPr>
              <a:xfrm>
                <a:off x="696987" y="948254"/>
                <a:ext cx="2031607" cy="434029"/>
              </a:xfrm>
              <a:prstGeom prst="roundRect">
                <a:avLst>
                  <a:gd name="adj" fmla="val 1466"/>
                </a:avLst>
              </a:prstGeom>
              <a:solidFill>
                <a:srgbClr val="FFFFFF"/>
              </a:solidFill>
              <a:ln w="22225" cap="flat" cmpd="sng" algn="ctr">
                <a:solidFill>
                  <a:srgbClr val="FFFFFF">
                    <a:shade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1" name="文本框 22"/>
              <p:cNvSpPr txBox="1"/>
              <p:nvPr/>
            </p:nvSpPr>
            <p:spPr>
              <a:xfrm>
                <a:off x="736610" y="990221"/>
                <a:ext cx="1910943" cy="2710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第三方模板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&amp;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镜像部署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K8S Helm/Docker Hub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27" name="组合 162"/>
            <p:cNvGrpSpPr/>
            <p:nvPr/>
          </p:nvGrpSpPr>
          <p:grpSpPr>
            <a:xfrm>
              <a:off x="5218270" y="1533100"/>
              <a:ext cx="1965116" cy="434029"/>
              <a:chOff x="2980334" y="957036"/>
              <a:chExt cx="2031608" cy="434029"/>
            </a:xfrm>
            <a:solidFill>
              <a:srgbClr val="FFFFFF">
                <a:lumMod val="40000"/>
                <a:lumOff val="60000"/>
              </a:srgbClr>
            </a:solidFill>
          </p:grpSpPr>
          <p:sp>
            <p:nvSpPr>
              <p:cNvPr id="28" name="圆角矩形 27"/>
              <p:cNvSpPr/>
              <p:nvPr/>
            </p:nvSpPr>
            <p:spPr>
              <a:xfrm>
                <a:off x="2980334" y="957036"/>
                <a:ext cx="2031608" cy="434029"/>
              </a:xfrm>
              <a:prstGeom prst="roundRect">
                <a:avLst>
                  <a:gd name="adj" fmla="val 1466"/>
                </a:avLst>
              </a:prstGeom>
              <a:solidFill>
                <a:srgbClr val="FFFFFF"/>
              </a:solidFill>
              <a:ln w="22225" cap="flat" cmpd="sng" algn="ctr">
                <a:solidFill>
                  <a:srgbClr val="FFFFFF">
                    <a:shade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9" name="文本框 23"/>
              <p:cNvSpPr txBox="1"/>
              <p:nvPr/>
            </p:nvSpPr>
            <p:spPr>
              <a:xfrm>
                <a:off x="3032537" y="999002"/>
                <a:ext cx="1853646" cy="2710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第三方服务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&amp;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工具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  <a:p>
                <a:pPr marL="0" marR="0" lvl="0" indent="0" algn="ctr" defTabSz="91440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Kafka/</a:t>
                </a:r>
                <a:r>
                  <a:rPr kumimoji="0" lang="en-US" altLang="zh-CN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Nginx</a:t>
                </a: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/APM/Monitor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产品关键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特性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" name="图片 3" descr="资源 19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3414" y="1434145"/>
            <a:ext cx="4106043" cy="3724745"/>
          </a:xfrm>
          <a:prstGeom prst="rect">
            <a:avLst/>
          </a:prstGeom>
        </p:spPr>
      </p:pic>
      <p:sp>
        <p:nvSpPr>
          <p:cNvPr id="5" name="文本框 34"/>
          <p:cNvSpPr txBox="1"/>
          <p:nvPr/>
        </p:nvSpPr>
        <p:spPr>
          <a:xfrm>
            <a:off x="1487605" y="112987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 b="1">
                <a:latin typeface="+mn-ea"/>
                <a:ea typeface="+mn-ea"/>
                <a:cs typeface="Heiti SC Medium" charset="-122"/>
              </a:defRPr>
            </a:lvl1pPr>
          </a:lstStyle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一站式部署和运维</a:t>
            </a:r>
          </a:p>
        </p:txBody>
      </p:sp>
      <p:sp>
        <p:nvSpPr>
          <p:cNvPr id="6" name="文本框 38"/>
          <p:cNvSpPr txBox="1"/>
          <p:nvPr/>
        </p:nvSpPr>
        <p:spPr>
          <a:xfrm>
            <a:off x="925417" y="1342417"/>
            <a:ext cx="4175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一键创建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Kubernetes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集群，自动化部署、运维容器应用，整个生命周期都在容器服务内一站式完成。</a:t>
            </a:r>
          </a:p>
        </p:txBody>
      </p:sp>
      <p:sp>
        <p:nvSpPr>
          <p:cNvPr id="7" name="文本框 35"/>
          <p:cNvSpPr txBox="1"/>
          <p:nvPr/>
        </p:nvSpPr>
        <p:spPr>
          <a:xfrm>
            <a:off x="4731464" y="519703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高可用业务不中断</a:t>
            </a:r>
          </a:p>
        </p:txBody>
      </p:sp>
      <p:sp>
        <p:nvSpPr>
          <p:cNvPr id="8" name="文本框 39"/>
          <p:cNvSpPr txBox="1"/>
          <p:nvPr/>
        </p:nvSpPr>
        <p:spPr>
          <a:xfrm>
            <a:off x="3721323" y="5419578"/>
            <a:ext cx="3706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集群控制面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HA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和跨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AZ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高可用，容器应用优雅伸缩，安全下线，保障业务不掉线。</a:t>
            </a:r>
          </a:p>
        </p:txBody>
      </p:sp>
      <p:sp>
        <p:nvSpPr>
          <p:cNvPr id="9" name="文本框 36"/>
          <p:cNvSpPr txBox="1"/>
          <p:nvPr/>
        </p:nvSpPr>
        <p:spPr>
          <a:xfrm>
            <a:off x="1157787" y="385892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丰富的应用调度策略</a:t>
            </a:r>
          </a:p>
        </p:txBody>
      </p:sp>
      <p:sp>
        <p:nvSpPr>
          <p:cNvPr id="10" name="文本框 40"/>
          <p:cNvSpPr txBox="1"/>
          <p:nvPr/>
        </p:nvSpPr>
        <p:spPr>
          <a:xfrm>
            <a:off x="830919" y="4138245"/>
            <a:ext cx="2960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支持多种亲和反亲和调度策略，根据应用特点平衡高性能和高可靠性。</a:t>
            </a:r>
          </a:p>
        </p:txBody>
      </p:sp>
      <p:sp>
        <p:nvSpPr>
          <p:cNvPr id="11" name="文本框 37"/>
          <p:cNvSpPr txBox="1"/>
          <p:nvPr/>
        </p:nvSpPr>
        <p:spPr>
          <a:xfrm>
            <a:off x="7104112" y="1129877"/>
            <a:ext cx="2472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灵活的弹性伸缩策略</a:t>
            </a:r>
          </a:p>
        </p:txBody>
      </p:sp>
      <p:sp>
        <p:nvSpPr>
          <p:cNvPr id="12" name="文本框 41"/>
          <p:cNvSpPr txBox="1"/>
          <p:nvPr/>
        </p:nvSpPr>
        <p:spPr>
          <a:xfrm>
            <a:off x="7105698" y="1342417"/>
            <a:ext cx="4153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支持按性能、按时间、按周期的弹性伸缩策略，用户可自由组合策略以应对多变的突发浪涌。</a:t>
            </a:r>
          </a:p>
        </p:txBody>
      </p:sp>
      <p:sp>
        <p:nvSpPr>
          <p:cNvPr id="13" name="文本框 34"/>
          <p:cNvSpPr txBox="1"/>
          <p:nvPr/>
        </p:nvSpPr>
        <p:spPr>
          <a:xfrm>
            <a:off x="7825779" y="4424536"/>
            <a:ext cx="3033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兼容原生</a:t>
            </a:r>
            <a:r>
              <a:rPr kumimoji="1" lang="en-US" altLang="zh-CN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Kubernetes</a:t>
            </a:r>
            <a:r>
              <a:rPr kumimoji="1"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和</a:t>
            </a:r>
            <a:r>
              <a:rPr kumimoji="1" lang="en-US" altLang="zh-CN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endParaRPr kumimoji="1" lang="zh-CN" altLang="en-US" sz="16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文本框 38"/>
          <p:cNvSpPr txBox="1"/>
          <p:nvPr/>
        </p:nvSpPr>
        <p:spPr>
          <a:xfrm>
            <a:off x="7825778" y="4691082"/>
            <a:ext cx="3521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紧跟社区，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个月同步最新版本，兼容原生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API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和命令行。</a:t>
            </a:r>
          </a:p>
        </p:txBody>
      </p:sp>
      <p:sp>
        <p:nvSpPr>
          <p:cNvPr id="15" name="文本框 34"/>
          <p:cNvSpPr txBox="1"/>
          <p:nvPr/>
        </p:nvSpPr>
        <p:spPr>
          <a:xfrm>
            <a:off x="1187041" y="2586298"/>
            <a:ext cx="2481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可定制化的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DevOps</a:t>
            </a:r>
            <a:r>
              <a:rPr kumimoji="1"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能力</a:t>
            </a:r>
          </a:p>
        </p:txBody>
      </p:sp>
      <p:sp>
        <p:nvSpPr>
          <p:cNvPr id="16" name="文本框 38"/>
          <p:cNvSpPr txBox="1"/>
          <p:nvPr/>
        </p:nvSpPr>
        <p:spPr>
          <a:xfrm>
            <a:off x="830918" y="2859418"/>
            <a:ext cx="3283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支持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Java/Python/Go/Node.JS/</a:t>
            </a:r>
            <a:r>
              <a:rPr lang="en-US" altLang="zh-CN" sz="1400" dirty="0" err="1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Vert.x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等语言代码开发一键式生成镜像能力。</a:t>
            </a:r>
          </a:p>
        </p:txBody>
      </p:sp>
      <p:sp>
        <p:nvSpPr>
          <p:cNvPr id="17" name="文本框 34"/>
          <p:cNvSpPr txBox="1"/>
          <p:nvPr/>
        </p:nvSpPr>
        <p:spPr>
          <a:xfrm>
            <a:off x="8021974" y="2586298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IaaS</a:t>
            </a:r>
            <a:r>
              <a:rPr kumimoji="1" lang="zh-CN" altLang="en-US" sz="16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资源深度整合</a:t>
            </a:r>
          </a:p>
        </p:txBody>
      </p:sp>
      <p:sp>
        <p:nvSpPr>
          <p:cNvPr id="18" name="文本框 38"/>
          <p:cNvSpPr txBox="1"/>
          <p:nvPr/>
        </p:nvSpPr>
        <p:spPr>
          <a:xfrm>
            <a:off x="8021972" y="2854585"/>
            <a:ext cx="3404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直接使用华为云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ECS/BMS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、网络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(VPC/EIP)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、存储（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EVS/OBS/SFS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）能力。</a:t>
            </a:r>
          </a:p>
        </p:txBody>
      </p:sp>
    </p:spTree>
    <p:extLst>
      <p:ext uri="{BB962C8B-B14F-4D97-AF65-F5344CB8AC3E}">
        <p14:creationId xmlns:p14="http://schemas.microsoft.com/office/powerpoint/2010/main" val="35793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集群类型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通过云容器引擎直接使用华为多种异构基础设施，根据业务需要在云容器引擎中快速创建混合集群</a:t>
            </a:r>
            <a:r>
              <a:rPr lang="zh-CN" altLang="en-US" sz="2000" dirty="0" smtClean="0">
                <a:cs typeface="+mn-ea"/>
                <a:sym typeface="Huawei Sans" panose="020C0503030203020204" pitchFamily="34" charset="0"/>
              </a:rPr>
              <a:t>、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鲲鹏</a:t>
            </a:r>
            <a:r>
              <a:rPr lang="zh-CN" altLang="en-US" sz="2000" dirty="0" smtClean="0">
                <a:cs typeface="+mn-ea"/>
                <a:sym typeface="Huawei Sans" panose="020C0503030203020204" pitchFamily="34" charset="0"/>
              </a:rPr>
              <a:t>集群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、裸金属集群和</a:t>
            </a:r>
            <a:r>
              <a:rPr lang="en-US" altLang="zh-CN" sz="2000" dirty="0">
                <a:cs typeface="+mn-ea"/>
                <a:sym typeface="Huawei Sans" panose="020C0503030203020204" pitchFamily="34" charset="0"/>
              </a:rPr>
              <a:t>GPU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容器集群，并通过云容器引擎对创建的集群进行统一管理；</a:t>
            </a:r>
            <a:endParaRPr lang="en-US" altLang="zh-CN" sz="2000" dirty="0"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不同节点可以随时加入集群纳管或者从集群中剔除。</a:t>
            </a:r>
            <a:endParaRPr lang="en-US" altLang="zh-CN" sz="2000" dirty="0">
              <a:cs typeface="+mn-ea"/>
              <a:sym typeface="Huawei Sans" panose="020C0503030203020204" pitchFamily="34" charset="0"/>
            </a:endParaRPr>
          </a:p>
          <a:p>
            <a:endParaRPr lang="zh-CN" altLang="en-US" sz="2000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956283" y="3064633"/>
            <a:ext cx="10333828" cy="2772308"/>
          </a:xfrm>
          <a:prstGeom prst="roundRect">
            <a:avLst>
              <a:gd name="adj" fmla="val 1763"/>
            </a:avLst>
          </a:prstGeom>
          <a:noFill/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59975" y="3707986"/>
            <a:ext cx="4940701" cy="2010198"/>
          </a:xfrm>
          <a:prstGeom prst="roundRect">
            <a:avLst>
              <a:gd name="adj" fmla="val 55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混合集群</a:t>
            </a:r>
            <a:endParaRPr lang="zh-CN" altLang="en-US" sz="1200" b="1" dirty="0">
              <a:solidFill>
                <a:srgbClr val="0070C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0322" y="3244653"/>
            <a:ext cx="10109899" cy="37241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CC</a:t>
            </a:r>
            <a:r>
              <a:rPr lang="zh-CN" altLang="en-US" sz="1600" i="1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云容器引擎</a:t>
            </a:r>
            <a:endParaRPr lang="zh-CN" altLang="en-US" sz="1600" i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25" y="4229572"/>
            <a:ext cx="3060340" cy="1441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ECS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</a:t>
            </a:r>
            <a:r>
              <a:rPr lang="en-US" altLang="zh-CN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1298" y="4560966"/>
            <a:ext cx="1355517" cy="981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Pod 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66028" y="4891997"/>
            <a:ext cx="1084341" cy="428682"/>
            <a:chOff x="3352801" y="8040737"/>
            <a:chExt cx="1377178" cy="444116"/>
          </a:xfrm>
        </p:grpSpPr>
        <p:sp>
          <p:nvSpPr>
            <p:cNvPr id="10" name="矩形 9"/>
            <p:cNvSpPr/>
            <p:nvPr/>
          </p:nvSpPr>
          <p:spPr>
            <a:xfrm>
              <a:off x="3519098" y="8132511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41640" y="8087596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352801" y="8040737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450369" y="4761827"/>
            <a:ext cx="3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800" b="1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2662" y="4560966"/>
            <a:ext cx="1355517" cy="981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Pod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17392" y="4891997"/>
            <a:ext cx="1084341" cy="428682"/>
            <a:chOff x="3352801" y="8040737"/>
            <a:chExt cx="1377178" cy="444116"/>
          </a:xfrm>
        </p:grpSpPr>
        <p:sp>
          <p:nvSpPr>
            <p:cNvPr id="16" name="矩形 15"/>
            <p:cNvSpPr/>
            <p:nvPr/>
          </p:nvSpPr>
          <p:spPr>
            <a:xfrm>
              <a:off x="3519098" y="8132511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41640" y="8087596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52801" y="8040737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412587" y="4229572"/>
            <a:ext cx="1511120" cy="1441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ECS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N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9660" y="4560966"/>
            <a:ext cx="1355517" cy="981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Pod 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24390" y="4891997"/>
            <a:ext cx="1084341" cy="428682"/>
            <a:chOff x="3352801" y="8040737"/>
            <a:chExt cx="1377178" cy="444116"/>
          </a:xfrm>
        </p:grpSpPr>
        <p:sp>
          <p:nvSpPr>
            <p:cNvPr id="22" name="矩形 21"/>
            <p:cNvSpPr/>
            <p:nvPr/>
          </p:nvSpPr>
          <p:spPr>
            <a:xfrm>
              <a:off x="3519098" y="8132511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41640" y="8087596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2801" y="8040737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118377" y="4761827"/>
            <a:ext cx="3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B0F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800" b="1" dirty="0">
              <a:solidFill>
                <a:srgbClr val="00B0F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65" y="3268360"/>
            <a:ext cx="291481" cy="291481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 bwMode="auto">
          <a:xfrm>
            <a:off x="7804336" y="3707986"/>
            <a:ext cx="1640570" cy="2010198"/>
          </a:xfrm>
          <a:prstGeom prst="roundRect">
            <a:avLst>
              <a:gd name="adj" fmla="val 55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GPU</a:t>
            </a:r>
            <a:r>
              <a:rPr lang="zh-CN" altLang="en-US" sz="1200" b="1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集群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79024" y="4229572"/>
            <a:ext cx="1511120" cy="1441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ECS 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46097" y="4560966"/>
            <a:ext cx="1355517" cy="981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l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Pod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090827" y="4891997"/>
            <a:ext cx="1084341" cy="428682"/>
            <a:chOff x="3352801" y="8040737"/>
            <a:chExt cx="1377178" cy="444116"/>
          </a:xfrm>
        </p:grpSpPr>
        <p:sp>
          <p:nvSpPr>
            <p:cNvPr id="31" name="矩形 30"/>
            <p:cNvSpPr/>
            <p:nvPr/>
          </p:nvSpPr>
          <p:spPr>
            <a:xfrm>
              <a:off x="3519098" y="8132511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41640" y="8087596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52801" y="8040737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34" name="圆角矩形 33"/>
          <p:cNvSpPr/>
          <p:nvPr/>
        </p:nvSpPr>
        <p:spPr bwMode="auto">
          <a:xfrm>
            <a:off x="9529652" y="3707986"/>
            <a:ext cx="1640570" cy="2010198"/>
          </a:xfrm>
          <a:prstGeom prst="roundRect">
            <a:avLst>
              <a:gd name="adj" fmla="val 55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裸</a:t>
            </a:r>
            <a:r>
              <a:rPr lang="zh-CN" altLang="en-US" sz="1200" b="1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金属集群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604340" y="4229572"/>
            <a:ext cx="1511120" cy="1441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BMS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71413" y="4560966"/>
            <a:ext cx="1355517" cy="981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l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Pod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16143" y="4891997"/>
            <a:ext cx="1084341" cy="428682"/>
            <a:chOff x="3352801" y="8040737"/>
            <a:chExt cx="1377178" cy="444116"/>
          </a:xfrm>
        </p:grpSpPr>
        <p:sp>
          <p:nvSpPr>
            <p:cNvPr id="38" name="矩形 37"/>
            <p:cNvSpPr/>
            <p:nvPr/>
          </p:nvSpPr>
          <p:spPr>
            <a:xfrm>
              <a:off x="3519098" y="8132511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441640" y="8087596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52801" y="8040737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41" name="圆角矩形 40"/>
          <p:cNvSpPr/>
          <p:nvPr/>
        </p:nvSpPr>
        <p:spPr bwMode="auto">
          <a:xfrm>
            <a:off x="6082221" y="3707986"/>
            <a:ext cx="1640570" cy="2010198"/>
          </a:xfrm>
          <a:prstGeom prst="roundRect">
            <a:avLst>
              <a:gd name="adj" fmla="val 55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鲲鹏集群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56909" y="4229572"/>
            <a:ext cx="1511120" cy="1441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ECS 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 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23982" y="4560966"/>
            <a:ext cx="1355517" cy="9811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8" rtlCol="0" anchor="t"/>
          <a:lstStyle/>
          <a:p>
            <a:pPr algn="l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Pod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368712" y="4891997"/>
            <a:ext cx="1084341" cy="428682"/>
            <a:chOff x="3352801" y="8040737"/>
            <a:chExt cx="1377178" cy="444116"/>
          </a:xfrm>
        </p:grpSpPr>
        <p:sp>
          <p:nvSpPr>
            <p:cNvPr id="45" name="矩形 44"/>
            <p:cNvSpPr/>
            <p:nvPr/>
          </p:nvSpPr>
          <p:spPr>
            <a:xfrm>
              <a:off x="3519098" y="8132511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441640" y="8087596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52801" y="8040737"/>
              <a:ext cx="1210881" cy="3523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Container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2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/>
      <p:bldP spid="14" grpId="0" animBg="1"/>
      <p:bldP spid="19" grpId="0" animBg="1"/>
      <p:bldP spid="20" grpId="0" animBg="1"/>
      <p:bldP spid="25" grpId="0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集群管理 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-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 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特性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88880"/>
              </p:ext>
            </p:extLst>
          </p:nvPr>
        </p:nvGraphicFramePr>
        <p:xfrm>
          <a:off x="1091444" y="1304764"/>
          <a:ext cx="10261140" cy="4890296"/>
        </p:xfrm>
        <a:graphic>
          <a:graphicData uri="http://schemas.openxmlformats.org/drawingml/2006/table">
            <a:tbl>
              <a:tblPr firstRow="1" bandRow="1"/>
              <a:tblGrid>
                <a:gridCol w="2342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18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可用性能力</a:t>
                      </a:r>
                      <a:endParaRPr lang="zh-CN" altLang="en-US" sz="1800" b="1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描述</a:t>
                      </a:r>
                      <a:endParaRPr lang="zh-CN" altLang="en-US" sz="1800" b="1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35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HA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能力</a:t>
                      </a:r>
                      <a:endParaRPr lang="zh-CN" altLang="en-US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集群创建时，支持高可用开关，后端会创建</a:t>
                      </a:r>
                      <a:r>
                        <a:rPr lang="en-US" altLang="zh-CN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3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个</a:t>
                      </a:r>
                      <a:r>
                        <a:rPr lang="en-US" altLang="zh-CN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master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节点进行集群部署。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2056"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跨</a:t>
                      </a:r>
                      <a:r>
                        <a:rPr lang="en-US" altLang="zh-CN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AZ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容灾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节点增加时，可用选择在不同的</a:t>
                      </a:r>
                      <a:r>
                        <a:rPr lang="en-US" altLang="zh-CN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AZ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创建，保证</a:t>
                      </a:r>
                      <a:r>
                        <a:rPr lang="en-US" altLang="zh-CN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AZ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故障不持续影响业务。</a:t>
                      </a:r>
                      <a:endParaRPr lang="zh-CN" altLang="en-US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94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数据可靠性</a:t>
                      </a:r>
                      <a:endParaRPr lang="zh-CN" altLang="en-US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支持</a:t>
                      </a:r>
                      <a:r>
                        <a:rPr lang="en-US" altLang="zh-CN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master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节点通过</a:t>
                      </a:r>
                      <a:r>
                        <a:rPr lang="en-US" altLang="zh-CN" sz="1400" dirty="0" err="1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cbcs</a:t>
                      </a:r>
                      <a:r>
                        <a:rPr lang="zh-CN" altLang="en-US" sz="1400" dirty="0" smtClean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定期备份虚拟机，当前虚拟机故障时支持节点快速恢复。</a:t>
                      </a:r>
                      <a:endParaRPr lang="zh-CN" altLang="en-US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过负荷保护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91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服务开放支持流控；</a:t>
                      </a:r>
                    </a:p>
                    <a:p>
                      <a:pPr marL="285750" indent="-285750" algn="l" defTabSz="914491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负载清除后，服务能自动恢复；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  <a:p>
                      <a:pPr marL="285750" indent="-285750" algn="l" defTabSz="914491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CCE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支持根据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CPU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和内存消耗阈值自动扩容节点。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458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在线维护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CCE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有配套服务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AOM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支持集群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cpu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、内存、磁盘、网络等指标监控；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AOM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支持根据指标阈值进行告警通知；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ea"/>
                          <a:sym typeface="Huawei Sans" panose="020C0503030203020204" pitchFamily="34" charset="0"/>
                        </a:rPr>
                        <a:t>支持在线集群规模扩容，系统扩容不中断现有业务。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ea"/>
                        <a:sym typeface="Huawei Sans" panose="020C0503030203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如何管理</a:t>
            </a:r>
            <a:r>
              <a:rPr lang="en-US" altLang="zh-CN" dirty="0"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可以通过控制台、</a:t>
            </a:r>
            <a:r>
              <a:rPr lang="en-US" altLang="zh-CN" sz="2000" dirty="0" err="1">
                <a:cs typeface="+mn-ea"/>
                <a:sym typeface="Huawei Sans" panose="020C0503030203020204" pitchFamily="34" charset="0"/>
              </a:rPr>
              <a:t>Kubectl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命令行、</a:t>
            </a:r>
            <a:r>
              <a:rPr lang="en-US" altLang="zh-CN" sz="2000" dirty="0">
                <a:cs typeface="+mn-ea"/>
                <a:sym typeface="Huawei Sans" panose="020C0503030203020204" pitchFamily="34" charset="0"/>
              </a:rPr>
              <a:t>Kubernetes API</a:t>
            </a:r>
            <a:r>
              <a:rPr lang="zh-CN" altLang="en-US" sz="2000" dirty="0" smtClean="0">
                <a:cs typeface="+mn-ea"/>
                <a:sym typeface="Huawei Sans" panose="020C0503030203020204" pitchFamily="34" charset="0"/>
              </a:rPr>
              <a:t>使用</a:t>
            </a:r>
            <a:r>
              <a:rPr lang="zh-CN" altLang="en-US" sz="2000" dirty="0">
                <a:cs typeface="+mn-ea"/>
                <a:sym typeface="Huawei Sans" panose="020C0503030203020204" pitchFamily="34" charset="0"/>
              </a:rPr>
              <a:t>云容器引擎服务。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098" name="Picture 2" descr="https://support.huaweicloud.com/productdesc-cce/zh-cn_image_01605807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85" y="1737829"/>
            <a:ext cx="9054791" cy="457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应用场景 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(1) : 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弹性伸缩应用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b="1" dirty="0" smtClean="0">
                <a:cs typeface="+mn-ea"/>
                <a:sym typeface="Huawei Sans" panose="020C0503030203020204" pitchFamily="34" charset="0"/>
              </a:rPr>
              <a:t>场景分析：</a:t>
            </a:r>
            <a:endParaRPr lang="en-US" altLang="zh-CN" sz="1800" b="1" dirty="0" smtClean="0">
              <a:cs typeface="+mn-ea"/>
              <a:sym typeface="Huawei Sans" panose="020C0503030203020204" pitchFamily="34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cs typeface="+mn-ea"/>
                <a:sym typeface="Huawei Sans" panose="020C0503030203020204" pitchFamily="34" charset="0"/>
              </a:rPr>
              <a:t>电</a:t>
            </a: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商客户遇到促销、限时秒杀等活动期间，访问量激增，需及时、自动扩展云计算资源。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视频直播客户业务负载变化难以预测，需要根据</a:t>
            </a:r>
            <a:r>
              <a:rPr lang="en-US" altLang="zh-CN" sz="1600" dirty="0">
                <a:cs typeface="+mn-ea"/>
                <a:sym typeface="Huawei Sans" panose="020C0503030203020204" pitchFamily="34" charset="0"/>
              </a:rPr>
              <a:t>CPU/</a:t>
            </a: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内存使用率进行实时扩缩容。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游戏客户每天中午</a:t>
            </a:r>
            <a:r>
              <a:rPr lang="en-US" altLang="zh-CN" sz="1600" dirty="0">
                <a:cs typeface="+mn-ea"/>
                <a:sym typeface="Huawei Sans" panose="020C0503030203020204" pitchFamily="34" charset="0"/>
              </a:rPr>
              <a:t>12</a:t>
            </a: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点及晚上</a:t>
            </a:r>
            <a:r>
              <a:rPr lang="en-US" altLang="zh-CN" sz="1600" dirty="0">
                <a:cs typeface="+mn-ea"/>
                <a:sym typeface="Huawei Sans" panose="020C0503030203020204" pitchFamily="34" charset="0"/>
              </a:rPr>
              <a:t>18:00-23:00</a:t>
            </a: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间需求增长，需要定时扩容。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512211" y="4226310"/>
            <a:ext cx="6741877" cy="1836204"/>
          </a:xfrm>
          <a:prstGeom prst="roundRect">
            <a:avLst>
              <a:gd name="adj" fmla="val 377"/>
            </a:avLst>
          </a:prstGeom>
          <a:solidFill>
            <a:srgbClr val="00B0F0">
              <a:alpha val="5000"/>
            </a:srgbClr>
          </a:solidFill>
          <a:ln w="127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CCE </a:t>
            </a:r>
            <a:r>
              <a:rPr lang="en-US" altLang="zh-CN" sz="1200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Kubernetes</a:t>
            </a: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集群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4572552" y="3345364"/>
            <a:ext cx="3355" cy="2336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4319804" y="3581373"/>
            <a:ext cx="512205" cy="479775"/>
          </a:xfrm>
          <a:custGeom>
            <a:avLst/>
            <a:gdLst>
              <a:gd name="T0" fmla="*/ 164 w 176"/>
              <a:gd name="T1" fmla="*/ 113 h 176"/>
              <a:gd name="T2" fmla="*/ 161 w 176"/>
              <a:gd name="T3" fmla="*/ 114 h 176"/>
              <a:gd name="T4" fmla="*/ 98 w 176"/>
              <a:gd name="T5" fmla="*/ 23 h 176"/>
              <a:gd name="T6" fmla="*/ 102 w 176"/>
              <a:gd name="T7" fmla="*/ 14 h 176"/>
              <a:gd name="T8" fmla="*/ 88 w 176"/>
              <a:gd name="T9" fmla="*/ 0 h 176"/>
              <a:gd name="T10" fmla="*/ 73 w 176"/>
              <a:gd name="T11" fmla="*/ 14 h 176"/>
              <a:gd name="T12" fmla="*/ 77 w 176"/>
              <a:gd name="T13" fmla="*/ 23 h 176"/>
              <a:gd name="T14" fmla="*/ 15 w 176"/>
              <a:gd name="T15" fmla="*/ 114 h 176"/>
              <a:gd name="T16" fmla="*/ 12 w 176"/>
              <a:gd name="T17" fmla="*/ 113 h 176"/>
              <a:gd name="T18" fmla="*/ 0 w 176"/>
              <a:gd name="T19" fmla="*/ 125 h 176"/>
              <a:gd name="T20" fmla="*/ 12 w 176"/>
              <a:gd name="T21" fmla="*/ 136 h 176"/>
              <a:gd name="T22" fmla="*/ 16 w 176"/>
              <a:gd name="T23" fmla="*/ 135 h 176"/>
              <a:gd name="T24" fmla="*/ 74 w 176"/>
              <a:gd name="T25" fmla="*/ 163 h 176"/>
              <a:gd name="T26" fmla="*/ 88 w 176"/>
              <a:gd name="T27" fmla="*/ 176 h 176"/>
              <a:gd name="T28" fmla="*/ 102 w 176"/>
              <a:gd name="T29" fmla="*/ 163 h 176"/>
              <a:gd name="T30" fmla="*/ 159 w 176"/>
              <a:gd name="T31" fmla="*/ 136 h 176"/>
              <a:gd name="T32" fmla="*/ 164 w 176"/>
              <a:gd name="T33" fmla="*/ 136 h 176"/>
              <a:gd name="T34" fmla="*/ 176 w 176"/>
              <a:gd name="T35" fmla="*/ 125 h 176"/>
              <a:gd name="T36" fmla="*/ 164 w 176"/>
              <a:gd name="T37" fmla="*/ 113 h 176"/>
              <a:gd name="T38" fmla="*/ 152 w 176"/>
              <a:gd name="T39" fmla="*/ 125 h 176"/>
              <a:gd name="T40" fmla="*/ 153 w 176"/>
              <a:gd name="T41" fmla="*/ 128 h 176"/>
              <a:gd name="T42" fmla="*/ 99 w 176"/>
              <a:gd name="T43" fmla="*/ 154 h 176"/>
              <a:gd name="T44" fmla="*/ 92 w 176"/>
              <a:gd name="T45" fmla="*/ 149 h 176"/>
              <a:gd name="T46" fmla="*/ 92 w 176"/>
              <a:gd name="T47" fmla="*/ 27 h 176"/>
              <a:gd name="T48" fmla="*/ 95 w 176"/>
              <a:gd name="T49" fmla="*/ 26 h 176"/>
              <a:gd name="T50" fmla="*/ 156 w 176"/>
              <a:gd name="T51" fmla="*/ 116 h 176"/>
              <a:gd name="T52" fmla="*/ 152 w 176"/>
              <a:gd name="T53" fmla="*/ 125 h 176"/>
              <a:gd name="T54" fmla="*/ 81 w 176"/>
              <a:gd name="T55" fmla="*/ 26 h 176"/>
              <a:gd name="T56" fmla="*/ 83 w 176"/>
              <a:gd name="T57" fmla="*/ 27 h 176"/>
              <a:gd name="T58" fmla="*/ 83 w 176"/>
              <a:gd name="T59" fmla="*/ 149 h 176"/>
              <a:gd name="T60" fmla="*/ 76 w 176"/>
              <a:gd name="T61" fmla="*/ 154 h 176"/>
              <a:gd name="T62" fmla="*/ 23 w 176"/>
              <a:gd name="T63" fmla="*/ 128 h 176"/>
              <a:gd name="T64" fmla="*/ 24 w 176"/>
              <a:gd name="T65" fmla="*/ 125 h 176"/>
              <a:gd name="T66" fmla="*/ 19 w 176"/>
              <a:gd name="T67" fmla="*/ 116 h 176"/>
              <a:gd name="T68" fmla="*/ 81 w 176"/>
              <a:gd name="T69" fmla="*/ 26 h 176"/>
              <a:gd name="T70" fmla="*/ 4 w 176"/>
              <a:gd name="T71" fmla="*/ 125 h 176"/>
              <a:gd name="T72" fmla="*/ 12 w 176"/>
              <a:gd name="T73" fmla="*/ 118 h 176"/>
              <a:gd name="T74" fmla="*/ 19 w 176"/>
              <a:gd name="T75" fmla="*/ 125 h 176"/>
              <a:gd name="T76" fmla="*/ 12 w 176"/>
              <a:gd name="T77" fmla="*/ 132 h 176"/>
              <a:gd name="T78" fmla="*/ 4 w 176"/>
              <a:gd name="T79" fmla="*/ 125 h 176"/>
              <a:gd name="T80" fmla="*/ 88 w 176"/>
              <a:gd name="T81" fmla="*/ 171 h 176"/>
              <a:gd name="T82" fmla="*/ 78 w 176"/>
              <a:gd name="T83" fmla="*/ 162 h 176"/>
              <a:gd name="T84" fmla="*/ 88 w 176"/>
              <a:gd name="T85" fmla="*/ 153 h 176"/>
              <a:gd name="T86" fmla="*/ 97 w 176"/>
              <a:gd name="T87" fmla="*/ 162 h 176"/>
              <a:gd name="T88" fmla="*/ 88 w 176"/>
              <a:gd name="T89" fmla="*/ 171 h 176"/>
              <a:gd name="T90" fmla="*/ 164 w 176"/>
              <a:gd name="T91" fmla="*/ 132 h 176"/>
              <a:gd name="T92" fmla="*/ 157 w 176"/>
              <a:gd name="T93" fmla="*/ 125 h 176"/>
              <a:gd name="T94" fmla="*/ 164 w 176"/>
              <a:gd name="T95" fmla="*/ 118 h 176"/>
              <a:gd name="T96" fmla="*/ 171 w 176"/>
              <a:gd name="T97" fmla="*/ 125 h 176"/>
              <a:gd name="T98" fmla="*/ 164 w 176"/>
              <a:gd name="T99" fmla="*/ 1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64" y="113"/>
                </a:moveTo>
                <a:cubicBezTo>
                  <a:pt x="163" y="113"/>
                  <a:pt x="162" y="113"/>
                  <a:pt x="161" y="114"/>
                </a:cubicBezTo>
                <a:cubicBezTo>
                  <a:pt x="98" y="23"/>
                  <a:pt x="98" y="23"/>
                  <a:pt x="98" y="23"/>
                </a:cubicBezTo>
                <a:cubicBezTo>
                  <a:pt x="101" y="20"/>
                  <a:pt x="102" y="17"/>
                  <a:pt x="102" y="14"/>
                </a:cubicBezTo>
                <a:cubicBezTo>
                  <a:pt x="102" y="6"/>
                  <a:pt x="96" y="0"/>
                  <a:pt x="88" y="0"/>
                </a:cubicBezTo>
                <a:cubicBezTo>
                  <a:pt x="80" y="0"/>
                  <a:pt x="73" y="6"/>
                  <a:pt x="73" y="14"/>
                </a:cubicBezTo>
                <a:cubicBezTo>
                  <a:pt x="73" y="17"/>
                  <a:pt x="75" y="21"/>
                  <a:pt x="77" y="23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4" y="114"/>
                  <a:pt x="13" y="113"/>
                  <a:pt x="12" y="113"/>
                </a:cubicBezTo>
                <a:cubicBezTo>
                  <a:pt x="5" y="113"/>
                  <a:pt x="0" y="118"/>
                  <a:pt x="0" y="125"/>
                </a:cubicBezTo>
                <a:cubicBezTo>
                  <a:pt x="0" y="131"/>
                  <a:pt x="5" y="136"/>
                  <a:pt x="12" y="136"/>
                </a:cubicBezTo>
                <a:cubicBezTo>
                  <a:pt x="13" y="136"/>
                  <a:pt x="15" y="136"/>
                  <a:pt x="16" y="135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70"/>
                  <a:pt x="80" y="176"/>
                  <a:pt x="88" y="176"/>
                </a:cubicBezTo>
                <a:cubicBezTo>
                  <a:pt x="95" y="176"/>
                  <a:pt x="102" y="170"/>
                  <a:pt x="102" y="163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61" y="136"/>
                  <a:pt x="162" y="136"/>
                  <a:pt x="164" y="136"/>
                </a:cubicBezTo>
                <a:cubicBezTo>
                  <a:pt x="170" y="136"/>
                  <a:pt x="176" y="131"/>
                  <a:pt x="176" y="125"/>
                </a:cubicBezTo>
                <a:cubicBezTo>
                  <a:pt x="176" y="118"/>
                  <a:pt x="170" y="113"/>
                  <a:pt x="164" y="113"/>
                </a:cubicBezTo>
                <a:close/>
                <a:moveTo>
                  <a:pt x="152" y="125"/>
                </a:moveTo>
                <a:cubicBezTo>
                  <a:pt x="152" y="126"/>
                  <a:pt x="152" y="127"/>
                  <a:pt x="153" y="128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7" y="151"/>
                  <a:pt x="95" y="150"/>
                  <a:pt x="92" y="149"/>
                </a:cubicBezTo>
                <a:cubicBezTo>
                  <a:pt x="92" y="27"/>
                  <a:pt x="92" y="27"/>
                  <a:pt x="92" y="27"/>
                </a:cubicBezTo>
                <a:cubicBezTo>
                  <a:pt x="93" y="26"/>
                  <a:pt x="94" y="26"/>
                  <a:pt x="95" y="2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54" y="118"/>
                  <a:pt x="152" y="121"/>
                  <a:pt x="152" y="125"/>
                </a:cubicBezTo>
                <a:close/>
                <a:moveTo>
                  <a:pt x="81" y="26"/>
                </a:moveTo>
                <a:cubicBezTo>
                  <a:pt x="82" y="26"/>
                  <a:pt x="82" y="27"/>
                  <a:pt x="83" y="27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0" y="150"/>
                  <a:pt x="78" y="151"/>
                  <a:pt x="76" y="154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3" y="127"/>
                  <a:pt x="24" y="126"/>
                  <a:pt x="24" y="125"/>
                </a:cubicBezTo>
                <a:cubicBezTo>
                  <a:pt x="24" y="121"/>
                  <a:pt x="22" y="118"/>
                  <a:pt x="19" y="116"/>
                </a:cubicBezTo>
                <a:lnTo>
                  <a:pt x="81" y="26"/>
                </a:lnTo>
                <a:close/>
                <a:moveTo>
                  <a:pt x="4" y="125"/>
                </a:moveTo>
                <a:cubicBezTo>
                  <a:pt x="4" y="121"/>
                  <a:pt x="8" y="118"/>
                  <a:pt x="12" y="118"/>
                </a:cubicBezTo>
                <a:cubicBezTo>
                  <a:pt x="16" y="118"/>
                  <a:pt x="19" y="121"/>
                  <a:pt x="19" y="125"/>
                </a:cubicBezTo>
                <a:cubicBezTo>
                  <a:pt x="19" y="129"/>
                  <a:pt x="16" y="132"/>
                  <a:pt x="12" y="132"/>
                </a:cubicBezTo>
                <a:cubicBezTo>
                  <a:pt x="8" y="132"/>
                  <a:pt x="4" y="129"/>
                  <a:pt x="4" y="125"/>
                </a:cubicBezTo>
                <a:close/>
                <a:moveTo>
                  <a:pt x="88" y="171"/>
                </a:moveTo>
                <a:cubicBezTo>
                  <a:pt x="82" y="171"/>
                  <a:pt x="78" y="167"/>
                  <a:pt x="78" y="162"/>
                </a:cubicBezTo>
                <a:cubicBezTo>
                  <a:pt x="78" y="157"/>
                  <a:pt x="82" y="153"/>
                  <a:pt x="88" y="153"/>
                </a:cubicBezTo>
                <a:cubicBezTo>
                  <a:pt x="93" y="153"/>
                  <a:pt x="97" y="157"/>
                  <a:pt x="97" y="162"/>
                </a:cubicBezTo>
                <a:cubicBezTo>
                  <a:pt x="97" y="167"/>
                  <a:pt x="93" y="171"/>
                  <a:pt x="88" y="171"/>
                </a:cubicBezTo>
                <a:close/>
                <a:moveTo>
                  <a:pt x="164" y="132"/>
                </a:moveTo>
                <a:cubicBezTo>
                  <a:pt x="160" y="132"/>
                  <a:pt x="157" y="129"/>
                  <a:pt x="157" y="125"/>
                </a:cubicBezTo>
                <a:cubicBezTo>
                  <a:pt x="157" y="121"/>
                  <a:pt x="160" y="118"/>
                  <a:pt x="164" y="118"/>
                </a:cubicBezTo>
                <a:cubicBezTo>
                  <a:pt x="168" y="118"/>
                  <a:pt x="171" y="121"/>
                  <a:pt x="171" y="125"/>
                </a:cubicBezTo>
                <a:cubicBezTo>
                  <a:pt x="171" y="129"/>
                  <a:pt x="168" y="132"/>
                  <a:pt x="164" y="1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26" name="直接箭头连接符 25"/>
          <p:cNvCxnSpPr>
            <a:stCxn id="25" idx="13"/>
          </p:cNvCxnSpPr>
          <p:nvPr/>
        </p:nvCxnSpPr>
        <p:spPr bwMode="auto">
          <a:xfrm>
            <a:off x="4575907" y="4061148"/>
            <a:ext cx="0" cy="13893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3698757" y="4514342"/>
            <a:ext cx="2469251" cy="444467"/>
          </a:xfrm>
          <a:prstGeom prst="roundRect">
            <a:avLst>
              <a:gd name="adj" fmla="val 9271"/>
            </a:avLst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Master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1" y="4559871"/>
            <a:ext cx="664468" cy="37378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25" y="5270426"/>
            <a:ext cx="584002" cy="45460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 bwMode="auto">
          <a:xfrm>
            <a:off x="2020293" y="5630466"/>
            <a:ext cx="63898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Node1</a:t>
            </a:r>
            <a:endParaRPr lang="zh-CN" altLang="en-US" sz="1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40" y="5270426"/>
            <a:ext cx="584002" cy="45460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 bwMode="auto">
          <a:xfrm>
            <a:off x="3264108" y="5630466"/>
            <a:ext cx="63898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Node2</a:t>
            </a:r>
            <a:endParaRPr lang="zh-CN" altLang="en-US" sz="1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64" y="5270426"/>
            <a:ext cx="584002" cy="454602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 bwMode="auto">
          <a:xfrm>
            <a:off x="4503532" y="5630466"/>
            <a:ext cx="63898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Node3</a:t>
            </a:r>
            <a:endParaRPr lang="zh-CN" altLang="en-US" sz="1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10" y="5270426"/>
            <a:ext cx="584002" cy="45460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 bwMode="auto">
          <a:xfrm>
            <a:off x="5717178" y="5630466"/>
            <a:ext cx="63898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Node4</a:t>
            </a:r>
            <a:endParaRPr lang="zh-CN" altLang="en-US" sz="1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7" y="5270426"/>
            <a:ext cx="584002" cy="454602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 bwMode="auto">
          <a:xfrm>
            <a:off x="6897787" y="5630466"/>
            <a:ext cx="70470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Node.N</a:t>
            </a:r>
            <a:endParaRPr lang="zh-CN" altLang="en-US" sz="1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41" name="直接箭头连接符 40"/>
          <p:cNvCxnSpPr>
            <a:stCxn id="27" idx="3"/>
            <a:endCxn id="43" idx="0"/>
          </p:cNvCxnSpPr>
          <p:nvPr/>
        </p:nvCxnSpPr>
        <p:spPr bwMode="auto">
          <a:xfrm flipV="1">
            <a:off x="6168008" y="4099856"/>
            <a:ext cx="3435462" cy="63672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9603470" y="3794262"/>
            <a:ext cx="611187" cy="611187"/>
          </a:xfrm>
          <a:custGeom>
            <a:avLst/>
            <a:gdLst>
              <a:gd name="T0" fmla="*/ 0 w 160"/>
              <a:gd name="T1" fmla="*/ 80 h 160"/>
              <a:gd name="T2" fmla="*/ 160 w 160"/>
              <a:gd name="T3" fmla="*/ 80 h 160"/>
              <a:gd name="T4" fmla="*/ 80 w 160"/>
              <a:gd name="T5" fmla="*/ 152 h 160"/>
              <a:gd name="T6" fmla="*/ 80 w 160"/>
              <a:gd name="T7" fmla="*/ 8 h 160"/>
              <a:gd name="T8" fmla="*/ 80 w 160"/>
              <a:gd name="T9" fmla="*/ 152 h 160"/>
              <a:gd name="T10" fmla="*/ 4 w 160"/>
              <a:gd name="T11" fmla="*/ 32 h 160"/>
              <a:gd name="T12" fmla="*/ 10 w 160"/>
              <a:gd name="T13" fmla="*/ 4 h 160"/>
              <a:gd name="T14" fmla="*/ 34 w 160"/>
              <a:gd name="T15" fmla="*/ 2 h 160"/>
              <a:gd name="T16" fmla="*/ 10 w 160"/>
              <a:gd name="T17" fmla="*/ 0 h 160"/>
              <a:gd name="T18" fmla="*/ 0 w 160"/>
              <a:gd name="T19" fmla="*/ 32 h 160"/>
              <a:gd name="T20" fmla="*/ 152 w 160"/>
              <a:gd name="T21" fmla="*/ 0 h 160"/>
              <a:gd name="T22" fmla="*/ 126 w 160"/>
              <a:gd name="T23" fmla="*/ 2 h 160"/>
              <a:gd name="T24" fmla="*/ 152 w 160"/>
              <a:gd name="T25" fmla="*/ 4 h 160"/>
              <a:gd name="T26" fmla="*/ 156 w 160"/>
              <a:gd name="T27" fmla="*/ 32 h 160"/>
              <a:gd name="T28" fmla="*/ 160 w 160"/>
              <a:gd name="T29" fmla="*/ 32 h 160"/>
              <a:gd name="T30" fmla="*/ 152 w 160"/>
              <a:gd name="T31" fmla="*/ 0 h 160"/>
              <a:gd name="T32" fmla="*/ 156 w 160"/>
              <a:gd name="T33" fmla="*/ 124 h 160"/>
              <a:gd name="T34" fmla="*/ 150 w 160"/>
              <a:gd name="T35" fmla="*/ 156 h 160"/>
              <a:gd name="T36" fmla="*/ 126 w 160"/>
              <a:gd name="T37" fmla="*/ 158 h 160"/>
              <a:gd name="T38" fmla="*/ 150 w 160"/>
              <a:gd name="T39" fmla="*/ 160 h 160"/>
              <a:gd name="T40" fmla="*/ 160 w 160"/>
              <a:gd name="T41" fmla="*/ 124 h 160"/>
              <a:gd name="T42" fmla="*/ 32 w 160"/>
              <a:gd name="T43" fmla="*/ 156 h 160"/>
              <a:gd name="T44" fmla="*/ 4 w 160"/>
              <a:gd name="T45" fmla="*/ 148 h 160"/>
              <a:gd name="T46" fmla="*/ 2 w 160"/>
              <a:gd name="T47" fmla="*/ 126 h 160"/>
              <a:gd name="T48" fmla="*/ 0 w 160"/>
              <a:gd name="T49" fmla="*/ 148 h 160"/>
              <a:gd name="T50" fmla="*/ 32 w 160"/>
              <a:gd name="T51" fmla="*/ 160 h 160"/>
              <a:gd name="T52" fmla="*/ 32 w 160"/>
              <a:gd name="T53" fmla="*/ 156 h 160"/>
              <a:gd name="T54" fmla="*/ 120 w 160"/>
              <a:gd name="T55" fmla="*/ 70 h 160"/>
              <a:gd name="T56" fmla="*/ 96 w 160"/>
              <a:gd name="T57" fmla="*/ 86 h 160"/>
              <a:gd name="T58" fmla="*/ 72 w 160"/>
              <a:gd name="T59" fmla="*/ 70 h 160"/>
              <a:gd name="T60" fmla="*/ 64 w 160"/>
              <a:gd name="T61" fmla="*/ 54 h 160"/>
              <a:gd name="T62" fmla="*/ 56 w 160"/>
              <a:gd name="T63" fmla="*/ 70 h 160"/>
              <a:gd name="T64" fmla="*/ 32 w 160"/>
              <a:gd name="T65" fmla="*/ 86 h 160"/>
              <a:gd name="T66" fmla="*/ 32 w 160"/>
              <a:gd name="T67" fmla="*/ 106 h 160"/>
              <a:gd name="T68" fmla="*/ 40 w 160"/>
              <a:gd name="T69" fmla="*/ 90 h 160"/>
              <a:gd name="T70" fmla="*/ 64 w 160"/>
              <a:gd name="T71" fmla="*/ 74 h 160"/>
              <a:gd name="T72" fmla="*/ 88 w 160"/>
              <a:gd name="T73" fmla="*/ 90 h 160"/>
              <a:gd name="T74" fmla="*/ 97 w 160"/>
              <a:gd name="T75" fmla="*/ 106 h 160"/>
              <a:gd name="T76" fmla="*/ 105 w 160"/>
              <a:gd name="T77" fmla="*/ 90 h 160"/>
              <a:gd name="T78" fmla="*/ 129 w 160"/>
              <a:gd name="T79" fmla="*/ 74 h 160"/>
              <a:gd name="T80" fmla="*/ 129 w 160"/>
              <a:gd name="T81" fmla="*/ 54 h 160"/>
              <a:gd name="T82" fmla="*/ 32 w 160"/>
              <a:gd name="T83" fmla="*/ 102 h 160"/>
              <a:gd name="T84" fmla="*/ 32 w 160"/>
              <a:gd name="T85" fmla="*/ 90 h 160"/>
              <a:gd name="T86" fmla="*/ 32 w 160"/>
              <a:gd name="T87" fmla="*/ 102 h 160"/>
              <a:gd name="T88" fmla="*/ 58 w 160"/>
              <a:gd name="T89" fmla="*/ 64 h 160"/>
              <a:gd name="T90" fmla="*/ 70 w 160"/>
              <a:gd name="T91" fmla="*/ 64 h 160"/>
              <a:gd name="T92" fmla="*/ 96 w 160"/>
              <a:gd name="T93" fmla="*/ 102 h 160"/>
              <a:gd name="T94" fmla="*/ 96 w 160"/>
              <a:gd name="T95" fmla="*/ 90 h 160"/>
              <a:gd name="T96" fmla="*/ 96 w 160"/>
              <a:gd name="T97" fmla="*/ 102 h 160"/>
              <a:gd name="T98" fmla="*/ 128 w 160"/>
              <a:gd name="T99" fmla="*/ 70 h 160"/>
              <a:gd name="T100" fmla="*/ 128 w 160"/>
              <a:gd name="T101" fmla="*/ 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52"/>
                </a:moveTo>
                <a:cubicBezTo>
                  <a:pt x="40" y="152"/>
                  <a:pt x="8" y="120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lose/>
                <a:moveTo>
                  <a:pt x="2" y="34"/>
                </a:moveTo>
                <a:cubicBezTo>
                  <a:pt x="3" y="34"/>
                  <a:pt x="4" y="33"/>
                  <a:pt x="4" y="32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7" y="4"/>
                  <a:pt x="10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4"/>
                  <a:pt x="34" y="3"/>
                  <a:pt x="34" y="2"/>
                </a:cubicBezTo>
                <a:cubicBezTo>
                  <a:pt x="34" y="1"/>
                  <a:pt x="33" y="0"/>
                  <a:pt x="3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4"/>
                  <a:pt x="2" y="34"/>
                </a:cubicBezTo>
                <a:close/>
                <a:moveTo>
                  <a:pt x="152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27" y="0"/>
                  <a:pt x="126" y="1"/>
                  <a:pt x="126" y="2"/>
                </a:cubicBezTo>
                <a:cubicBezTo>
                  <a:pt x="126" y="3"/>
                  <a:pt x="127" y="4"/>
                  <a:pt x="128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3" y="4"/>
                  <a:pt x="156" y="4"/>
                  <a:pt x="156" y="10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56" y="33"/>
                  <a:pt x="157" y="34"/>
                  <a:pt x="158" y="34"/>
                </a:cubicBezTo>
                <a:cubicBezTo>
                  <a:pt x="159" y="34"/>
                  <a:pt x="160" y="33"/>
                  <a:pt x="160" y="32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4"/>
                  <a:pt x="157" y="0"/>
                  <a:pt x="152" y="0"/>
                </a:cubicBezTo>
                <a:close/>
                <a:moveTo>
                  <a:pt x="158" y="122"/>
                </a:moveTo>
                <a:cubicBezTo>
                  <a:pt x="157" y="122"/>
                  <a:pt x="156" y="123"/>
                  <a:pt x="156" y="124"/>
                </a:cubicBezTo>
                <a:cubicBezTo>
                  <a:pt x="156" y="148"/>
                  <a:pt x="156" y="148"/>
                  <a:pt x="156" y="148"/>
                </a:cubicBezTo>
                <a:cubicBezTo>
                  <a:pt x="156" y="152"/>
                  <a:pt x="153" y="156"/>
                  <a:pt x="150" y="156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7" y="156"/>
                  <a:pt x="126" y="157"/>
                  <a:pt x="126" y="158"/>
                </a:cubicBezTo>
                <a:cubicBezTo>
                  <a:pt x="126" y="159"/>
                  <a:pt x="127" y="160"/>
                  <a:pt x="128" y="160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6" y="160"/>
                  <a:pt x="160" y="154"/>
                  <a:pt x="160" y="148"/>
                </a:cubicBezTo>
                <a:cubicBezTo>
                  <a:pt x="160" y="124"/>
                  <a:pt x="160" y="124"/>
                  <a:pt x="160" y="124"/>
                </a:cubicBezTo>
                <a:cubicBezTo>
                  <a:pt x="160" y="123"/>
                  <a:pt x="159" y="122"/>
                  <a:pt x="158" y="122"/>
                </a:cubicBezTo>
                <a:close/>
                <a:moveTo>
                  <a:pt x="32" y="156"/>
                </a:moveTo>
                <a:cubicBezTo>
                  <a:pt x="8" y="156"/>
                  <a:pt x="8" y="156"/>
                  <a:pt x="8" y="156"/>
                </a:cubicBezTo>
                <a:cubicBezTo>
                  <a:pt x="5" y="156"/>
                  <a:pt x="4" y="151"/>
                  <a:pt x="4" y="148"/>
                </a:cubicBezTo>
                <a:cubicBezTo>
                  <a:pt x="4" y="128"/>
                  <a:pt x="4" y="128"/>
                  <a:pt x="4" y="128"/>
                </a:cubicBezTo>
                <a:cubicBezTo>
                  <a:pt x="4" y="127"/>
                  <a:pt x="3" y="126"/>
                  <a:pt x="2" y="126"/>
                </a:cubicBezTo>
                <a:cubicBezTo>
                  <a:pt x="1" y="126"/>
                  <a:pt x="0" y="127"/>
                  <a:pt x="0" y="12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4"/>
                  <a:pt x="2" y="160"/>
                  <a:pt x="8" y="160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33" y="160"/>
                  <a:pt x="34" y="159"/>
                  <a:pt x="34" y="158"/>
                </a:cubicBezTo>
                <a:cubicBezTo>
                  <a:pt x="34" y="157"/>
                  <a:pt x="33" y="156"/>
                  <a:pt x="32" y="156"/>
                </a:cubicBezTo>
                <a:close/>
                <a:moveTo>
                  <a:pt x="118" y="64"/>
                </a:moveTo>
                <a:cubicBezTo>
                  <a:pt x="118" y="66"/>
                  <a:pt x="119" y="68"/>
                  <a:pt x="120" y="70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0" y="86"/>
                  <a:pt x="98" y="86"/>
                  <a:pt x="96" y="86"/>
                </a:cubicBezTo>
                <a:cubicBezTo>
                  <a:pt x="94" y="86"/>
                  <a:pt x="92" y="87"/>
                  <a:pt x="90" y="88"/>
                </a:cubicBezTo>
                <a:cubicBezTo>
                  <a:pt x="72" y="70"/>
                  <a:pt x="72" y="70"/>
                  <a:pt x="72" y="70"/>
                </a:cubicBezTo>
                <a:cubicBezTo>
                  <a:pt x="74" y="68"/>
                  <a:pt x="74" y="66"/>
                  <a:pt x="74" y="64"/>
                </a:cubicBezTo>
                <a:cubicBezTo>
                  <a:pt x="74" y="58"/>
                  <a:pt x="70" y="54"/>
                  <a:pt x="64" y="54"/>
                </a:cubicBezTo>
                <a:cubicBezTo>
                  <a:pt x="58" y="54"/>
                  <a:pt x="54" y="58"/>
                  <a:pt x="54" y="64"/>
                </a:cubicBezTo>
                <a:cubicBezTo>
                  <a:pt x="54" y="66"/>
                  <a:pt x="55" y="68"/>
                  <a:pt x="56" y="70"/>
                </a:cubicBezTo>
                <a:cubicBezTo>
                  <a:pt x="38" y="88"/>
                  <a:pt x="38" y="88"/>
                  <a:pt x="38" y="88"/>
                </a:cubicBezTo>
                <a:cubicBezTo>
                  <a:pt x="36" y="86"/>
                  <a:pt x="34" y="86"/>
                  <a:pt x="32" y="86"/>
                </a:cubicBezTo>
                <a:cubicBezTo>
                  <a:pt x="26" y="86"/>
                  <a:pt x="22" y="90"/>
                  <a:pt x="22" y="96"/>
                </a:cubicBezTo>
                <a:cubicBezTo>
                  <a:pt x="22" y="102"/>
                  <a:pt x="26" y="106"/>
                  <a:pt x="32" y="106"/>
                </a:cubicBezTo>
                <a:cubicBezTo>
                  <a:pt x="38" y="106"/>
                  <a:pt x="42" y="102"/>
                  <a:pt x="42" y="96"/>
                </a:cubicBezTo>
                <a:cubicBezTo>
                  <a:pt x="42" y="94"/>
                  <a:pt x="41" y="92"/>
                  <a:pt x="40" y="90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4"/>
                  <a:pt x="62" y="74"/>
                  <a:pt x="64" y="74"/>
                </a:cubicBezTo>
                <a:cubicBezTo>
                  <a:pt x="66" y="74"/>
                  <a:pt x="68" y="73"/>
                  <a:pt x="70" y="72"/>
                </a:cubicBezTo>
                <a:cubicBezTo>
                  <a:pt x="88" y="90"/>
                  <a:pt x="88" y="90"/>
                  <a:pt x="88" y="90"/>
                </a:cubicBezTo>
                <a:cubicBezTo>
                  <a:pt x="87" y="92"/>
                  <a:pt x="87" y="94"/>
                  <a:pt x="87" y="96"/>
                </a:cubicBezTo>
                <a:cubicBezTo>
                  <a:pt x="87" y="102"/>
                  <a:pt x="91" y="106"/>
                  <a:pt x="97" y="106"/>
                </a:cubicBezTo>
                <a:cubicBezTo>
                  <a:pt x="102" y="106"/>
                  <a:pt x="107" y="102"/>
                  <a:pt x="107" y="96"/>
                </a:cubicBezTo>
                <a:cubicBezTo>
                  <a:pt x="107" y="94"/>
                  <a:pt x="106" y="92"/>
                  <a:pt x="105" y="90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5" y="74"/>
                  <a:pt x="127" y="74"/>
                  <a:pt x="129" y="74"/>
                </a:cubicBezTo>
                <a:cubicBezTo>
                  <a:pt x="134" y="74"/>
                  <a:pt x="139" y="70"/>
                  <a:pt x="139" y="64"/>
                </a:cubicBezTo>
                <a:cubicBezTo>
                  <a:pt x="139" y="58"/>
                  <a:pt x="134" y="54"/>
                  <a:pt x="129" y="54"/>
                </a:cubicBezTo>
                <a:cubicBezTo>
                  <a:pt x="123" y="54"/>
                  <a:pt x="118" y="58"/>
                  <a:pt x="118" y="64"/>
                </a:cubicBezTo>
                <a:close/>
                <a:moveTo>
                  <a:pt x="32" y="102"/>
                </a:moveTo>
                <a:cubicBezTo>
                  <a:pt x="29" y="102"/>
                  <a:pt x="26" y="99"/>
                  <a:pt x="26" y="96"/>
                </a:cubicBezTo>
                <a:cubicBezTo>
                  <a:pt x="26" y="93"/>
                  <a:pt x="29" y="90"/>
                  <a:pt x="32" y="90"/>
                </a:cubicBezTo>
                <a:cubicBezTo>
                  <a:pt x="35" y="90"/>
                  <a:pt x="38" y="93"/>
                  <a:pt x="38" y="96"/>
                </a:cubicBezTo>
                <a:cubicBezTo>
                  <a:pt x="38" y="99"/>
                  <a:pt x="35" y="102"/>
                  <a:pt x="32" y="102"/>
                </a:cubicBezTo>
                <a:close/>
                <a:moveTo>
                  <a:pt x="64" y="70"/>
                </a:moveTo>
                <a:cubicBezTo>
                  <a:pt x="61" y="70"/>
                  <a:pt x="58" y="67"/>
                  <a:pt x="58" y="64"/>
                </a:cubicBezTo>
                <a:cubicBezTo>
                  <a:pt x="58" y="61"/>
                  <a:pt x="61" y="58"/>
                  <a:pt x="64" y="58"/>
                </a:cubicBezTo>
                <a:cubicBezTo>
                  <a:pt x="67" y="58"/>
                  <a:pt x="70" y="61"/>
                  <a:pt x="70" y="64"/>
                </a:cubicBezTo>
                <a:cubicBezTo>
                  <a:pt x="70" y="67"/>
                  <a:pt x="67" y="70"/>
                  <a:pt x="64" y="70"/>
                </a:cubicBezTo>
                <a:close/>
                <a:moveTo>
                  <a:pt x="96" y="102"/>
                </a:moveTo>
                <a:cubicBezTo>
                  <a:pt x="93" y="102"/>
                  <a:pt x="90" y="99"/>
                  <a:pt x="90" y="96"/>
                </a:cubicBezTo>
                <a:cubicBezTo>
                  <a:pt x="90" y="93"/>
                  <a:pt x="93" y="90"/>
                  <a:pt x="96" y="90"/>
                </a:cubicBezTo>
                <a:cubicBezTo>
                  <a:pt x="99" y="90"/>
                  <a:pt x="102" y="93"/>
                  <a:pt x="102" y="96"/>
                </a:cubicBezTo>
                <a:cubicBezTo>
                  <a:pt x="102" y="99"/>
                  <a:pt x="99" y="102"/>
                  <a:pt x="96" y="102"/>
                </a:cubicBezTo>
                <a:close/>
                <a:moveTo>
                  <a:pt x="134" y="64"/>
                </a:moveTo>
                <a:cubicBezTo>
                  <a:pt x="134" y="67"/>
                  <a:pt x="131" y="70"/>
                  <a:pt x="128" y="70"/>
                </a:cubicBezTo>
                <a:cubicBezTo>
                  <a:pt x="125" y="70"/>
                  <a:pt x="122" y="67"/>
                  <a:pt x="122" y="64"/>
                </a:cubicBezTo>
                <a:cubicBezTo>
                  <a:pt x="122" y="61"/>
                  <a:pt x="125" y="58"/>
                  <a:pt x="128" y="58"/>
                </a:cubicBezTo>
                <a:cubicBezTo>
                  <a:pt x="131" y="58"/>
                  <a:pt x="134" y="61"/>
                  <a:pt x="134" y="6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4" name="Freeform 17"/>
          <p:cNvSpPr>
            <a:spLocks noEditPoints="1"/>
          </p:cNvSpPr>
          <p:nvPr/>
        </p:nvSpPr>
        <p:spPr bwMode="auto">
          <a:xfrm>
            <a:off x="9588388" y="5061124"/>
            <a:ext cx="641350" cy="641350"/>
          </a:xfrm>
          <a:custGeom>
            <a:avLst/>
            <a:gdLst>
              <a:gd name="T0" fmla="*/ 150 w 168"/>
              <a:gd name="T1" fmla="*/ 68 h 168"/>
              <a:gd name="T2" fmla="*/ 162 w 168"/>
              <a:gd name="T3" fmla="*/ 48 h 168"/>
              <a:gd name="T4" fmla="*/ 129 w 168"/>
              <a:gd name="T5" fmla="*/ 28 h 168"/>
              <a:gd name="T6" fmla="*/ 117 w 168"/>
              <a:gd name="T7" fmla="*/ 48 h 168"/>
              <a:gd name="T8" fmla="*/ 149 w 168"/>
              <a:gd name="T9" fmla="*/ 32 h 168"/>
              <a:gd name="T10" fmla="*/ 130 w 168"/>
              <a:gd name="T11" fmla="*/ 64 h 168"/>
              <a:gd name="T12" fmla="*/ 167 w 168"/>
              <a:gd name="T13" fmla="*/ 5 h 168"/>
              <a:gd name="T14" fmla="*/ 149 w 168"/>
              <a:gd name="T15" fmla="*/ 5 h 168"/>
              <a:gd name="T16" fmla="*/ 149 w 168"/>
              <a:gd name="T17" fmla="*/ 19 h 168"/>
              <a:gd name="T18" fmla="*/ 159 w 168"/>
              <a:gd name="T19" fmla="*/ 24 h 168"/>
              <a:gd name="T20" fmla="*/ 168 w 168"/>
              <a:gd name="T21" fmla="*/ 7 h 168"/>
              <a:gd name="T22" fmla="*/ 158 w 168"/>
              <a:gd name="T23" fmla="*/ 20 h 168"/>
              <a:gd name="T24" fmla="*/ 158 w 168"/>
              <a:gd name="T25" fmla="*/ 4 h 168"/>
              <a:gd name="T26" fmla="*/ 73 w 168"/>
              <a:gd name="T27" fmla="*/ 47 h 168"/>
              <a:gd name="T28" fmla="*/ 103 w 168"/>
              <a:gd name="T29" fmla="*/ 47 h 168"/>
              <a:gd name="T30" fmla="*/ 103 w 168"/>
              <a:gd name="T31" fmla="*/ 1 h 168"/>
              <a:gd name="T32" fmla="*/ 73 w 168"/>
              <a:gd name="T33" fmla="*/ 1 h 168"/>
              <a:gd name="T34" fmla="*/ 73 w 168"/>
              <a:gd name="T35" fmla="*/ 47 h 168"/>
              <a:gd name="T36" fmla="*/ 112 w 168"/>
              <a:gd name="T37" fmla="*/ 24 h 168"/>
              <a:gd name="T38" fmla="*/ 64 w 168"/>
              <a:gd name="T39" fmla="*/ 24 h 168"/>
              <a:gd name="T40" fmla="*/ 144 w 168"/>
              <a:gd name="T41" fmla="*/ 80 h 168"/>
              <a:gd name="T42" fmla="*/ 97 w 168"/>
              <a:gd name="T43" fmla="*/ 52 h 168"/>
              <a:gd name="T44" fmla="*/ 50 w 168"/>
              <a:gd name="T45" fmla="*/ 24 h 168"/>
              <a:gd name="T46" fmla="*/ 0 w 168"/>
              <a:gd name="T47" fmla="*/ 54 h 168"/>
              <a:gd name="T48" fmla="*/ 0 w 168"/>
              <a:gd name="T49" fmla="*/ 108 h 168"/>
              <a:gd name="T50" fmla="*/ 19 w 168"/>
              <a:gd name="T51" fmla="*/ 144 h 168"/>
              <a:gd name="T52" fmla="*/ 66 w 168"/>
              <a:gd name="T53" fmla="*/ 168 h 168"/>
              <a:gd name="T54" fmla="*/ 115 w 168"/>
              <a:gd name="T55" fmla="*/ 144 h 168"/>
              <a:gd name="T56" fmla="*/ 163 w 168"/>
              <a:gd name="T57" fmla="*/ 114 h 168"/>
              <a:gd name="T58" fmla="*/ 95 w 168"/>
              <a:gd name="T59" fmla="*/ 60 h 168"/>
              <a:gd name="T60" fmla="*/ 96 w 168"/>
              <a:gd name="T61" fmla="*/ 108 h 168"/>
              <a:gd name="T62" fmla="*/ 66 w 168"/>
              <a:gd name="T63" fmla="*/ 60 h 168"/>
              <a:gd name="T64" fmla="*/ 21 w 168"/>
              <a:gd name="T65" fmla="*/ 32 h 168"/>
              <a:gd name="T66" fmla="*/ 62 w 168"/>
              <a:gd name="T67" fmla="*/ 58 h 168"/>
              <a:gd name="T68" fmla="*/ 22 w 168"/>
              <a:gd name="T69" fmla="*/ 80 h 168"/>
              <a:gd name="T70" fmla="*/ 8 w 168"/>
              <a:gd name="T71" fmla="*/ 110 h 168"/>
              <a:gd name="T72" fmla="*/ 64 w 168"/>
              <a:gd name="T73" fmla="*/ 110 h 168"/>
              <a:gd name="T74" fmla="*/ 110 w 168"/>
              <a:gd name="T75" fmla="*/ 138 h 168"/>
              <a:gd name="T76" fmla="*/ 54 w 168"/>
              <a:gd name="T77" fmla="*/ 138 h 168"/>
              <a:gd name="T78" fmla="*/ 96 w 168"/>
              <a:gd name="T79" fmla="*/ 112 h 168"/>
              <a:gd name="T80" fmla="*/ 142 w 168"/>
              <a:gd name="T81" fmla="*/ 136 h 168"/>
              <a:gd name="T82" fmla="*/ 113 w 168"/>
              <a:gd name="T83" fmla="*/ 88 h 168"/>
              <a:gd name="T84" fmla="*/ 142 w 168"/>
              <a:gd name="T85" fmla="*/ 13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8" h="168">
                <a:moveTo>
                  <a:pt x="128" y="67"/>
                </a:moveTo>
                <a:cubicBezTo>
                  <a:pt x="128" y="68"/>
                  <a:pt x="128" y="68"/>
                  <a:pt x="129" y="68"/>
                </a:cubicBezTo>
                <a:cubicBezTo>
                  <a:pt x="150" y="68"/>
                  <a:pt x="150" y="68"/>
                  <a:pt x="150" y="68"/>
                </a:cubicBezTo>
                <a:cubicBezTo>
                  <a:pt x="151" y="68"/>
                  <a:pt x="152" y="68"/>
                  <a:pt x="152" y="67"/>
                </a:cubicBezTo>
                <a:cubicBezTo>
                  <a:pt x="162" y="49"/>
                  <a:pt x="162" y="49"/>
                  <a:pt x="162" y="49"/>
                </a:cubicBezTo>
                <a:cubicBezTo>
                  <a:pt x="163" y="49"/>
                  <a:pt x="163" y="48"/>
                  <a:pt x="162" y="48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2" y="28"/>
                  <a:pt x="151" y="28"/>
                  <a:pt x="150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8" y="28"/>
                  <a:pt x="128" y="28"/>
                  <a:pt x="128" y="29"/>
                </a:cubicBezTo>
                <a:cubicBezTo>
                  <a:pt x="117" y="47"/>
                  <a:pt x="117" y="47"/>
                  <a:pt x="117" y="47"/>
                </a:cubicBezTo>
                <a:cubicBezTo>
                  <a:pt x="117" y="47"/>
                  <a:pt x="117" y="48"/>
                  <a:pt x="117" y="48"/>
                </a:cubicBezTo>
                <a:lnTo>
                  <a:pt x="128" y="67"/>
                </a:lnTo>
                <a:close/>
                <a:moveTo>
                  <a:pt x="130" y="32"/>
                </a:moveTo>
                <a:cubicBezTo>
                  <a:pt x="149" y="32"/>
                  <a:pt x="149" y="32"/>
                  <a:pt x="149" y="32"/>
                </a:cubicBezTo>
                <a:cubicBezTo>
                  <a:pt x="159" y="48"/>
                  <a:pt x="159" y="48"/>
                  <a:pt x="159" y="48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30" y="64"/>
                  <a:pt x="130" y="64"/>
                  <a:pt x="130" y="64"/>
                </a:cubicBezTo>
                <a:cubicBezTo>
                  <a:pt x="121" y="48"/>
                  <a:pt x="121" y="48"/>
                  <a:pt x="121" y="48"/>
                </a:cubicBezTo>
                <a:lnTo>
                  <a:pt x="130" y="32"/>
                </a:lnTo>
                <a:close/>
                <a:moveTo>
                  <a:pt x="167" y="5"/>
                </a:moveTo>
                <a:cubicBezTo>
                  <a:pt x="159" y="0"/>
                  <a:pt x="159" y="0"/>
                  <a:pt x="159" y="0"/>
                </a:cubicBezTo>
                <a:cubicBezTo>
                  <a:pt x="158" y="0"/>
                  <a:pt x="158" y="0"/>
                  <a:pt x="157" y="0"/>
                </a:cubicBezTo>
                <a:cubicBezTo>
                  <a:pt x="149" y="5"/>
                  <a:pt x="149" y="5"/>
                  <a:pt x="149" y="5"/>
                </a:cubicBezTo>
                <a:cubicBezTo>
                  <a:pt x="148" y="6"/>
                  <a:pt x="148" y="6"/>
                  <a:pt x="148" y="7"/>
                </a:cubicBezTo>
                <a:cubicBezTo>
                  <a:pt x="148" y="17"/>
                  <a:pt x="148" y="17"/>
                  <a:pt x="148" y="17"/>
                </a:cubicBezTo>
                <a:cubicBezTo>
                  <a:pt x="148" y="18"/>
                  <a:pt x="148" y="18"/>
                  <a:pt x="149" y="19"/>
                </a:cubicBezTo>
                <a:cubicBezTo>
                  <a:pt x="157" y="24"/>
                  <a:pt x="157" y="24"/>
                  <a:pt x="157" y="24"/>
                </a:cubicBezTo>
                <a:cubicBezTo>
                  <a:pt x="157" y="24"/>
                  <a:pt x="158" y="24"/>
                  <a:pt x="158" y="24"/>
                </a:cubicBezTo>
                <a:cubicBezTo>
                  <a:pt x="158" y="24"/>
                  <a:pt x="159" y="24"/>
                  <a:pt x="159" y="24"/>
                </a:cubicBezTo>
                <a:cubicBezTo>
                  <a:pt x="167" y="19"/>
                  <a:pt x="167" y="19"/>
                  <a:pt x="167" y="19"/>
                </a:cubicBezTo>
                <a:cubicBezTo>
                  <a:pt x="168" y="18"/>
                  <a:pt x="168" y="18"/>
                  <a:pt x="168" y="17"/>
                </a:cubicBezTo>
                <a:cubicBezTo>
                  <a:pt x="168" y="7"/>
                  <a:pt x="168" y="7"/>
                  <a:pt x="168" y="7"/>
                </a:cubicBezTo>
                <a:cubicBezTo>
                  <a:pt x="168" y="6"/>
                  <a:pt x="168" y="6"/>
                  <a:pt x="167" y="5"/>
                </a:cubicBezTo>
                <a:close/>
                <a:moveTo>
                  <a:pt x="164" y="16"/>
                </a:moveTo>
                <a:cubicBezTo>
                  <a:pt x="158" y="20"/>
                  <a:pt x="158" y="20"/>
                  <a:pt x="158" y="20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8"/>
                  <a:pt x="152" y="8"/>
                  <a:pt x="152" y="8"/>
                </a:cubicBezTo>
                <a:cubicBezTo>
                  <a:pt x="158" y="4"/>
                  <a:pt x="158" y="4"/>
                  <a:pt x="158" y="4"/>
                </a:cubicBezTo>
                <a:cubicBezTo>
                  <a:pt x="164" y="8"/>
                  <a:pt x="164" y="8"/>
                  <a:pt x="164" y="8"/>
                </a:cubicBezTo>
                <a:lnTo>
                  <a:pt x="164" y="16"/>
                </a:lnTo>
                <a:close/>
                <a:moveTo>
                  <a:pt x="73" y="47"/>
                </a:moveTo>
                <a:cubicBezTo>
                  <a:pt x="74" y="48"/>
                  <a:pt x="74" y="48"/>
                  <a:pt x="75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2" y="48"/>
                  <a:pt x="102" y="48"/>
                  <a:pt x="103" y="47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6" y="24"/>
                  <a:pt x="116" y="24"/>
                  <a:pt x="116" y="23"/>
                </a:cubicBezTo>
                <a:cubicBezTo>
                  <a:pt x="103" y="1"/>
                  <a:pt x="103" y="1"/>
                  <a:pt x="103" y="1"/>
                </a:cubicBezTo>
                <a:cubicBezTo>
                  <a:pt x="103" y="0"/>
                  <a:pt x="102" y="0"/>
                  <a:pt x="10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4" y="0"/>
                  <a:pt x="74" y="0"/>
                  <a:pt x="73" y="1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4"/>
                  <a:pt x="60" y="24"/>
                  <a:pt x="60" y="25"/>
                </a:cubicBezTo>
                <a:lnTo>
                  <a:pt x="73" y="47"/>
                </a:lnTo>
                <a:close/>
                <a:moveTo>
                  <a:pt x="76" y="4"/>
                </a:moveTo>
                <a:cubicBezTo>
                  <a:pt x="100" y="4"/>
                  <a:pt x="100" y="4"/>
                  <a:pt x="100" y="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0" y="44"/>
                  <a:pt x="100" y="44"/>
                  <a:pt x="100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64" y="24"/>
                  <a:pt x="64" y="24"/>
                  <a:pt x="64" y="24"/>
                </a:cubicBezTo>
                <a:lnTo>
                  <a:pt x="76" y="4"/>
                </a:lnTo>
                <a:close/>
                <a:moveTo>
                  <a:pt x="148" y="82"/>
                </a:moveTo>
                <a:cubicBezTo>
                  <a:pt x="147" y="81"/>
                  <a:pt x="146" y="80"/>
                  <a:pt x="144" y="80"/>
                </a:cubicBezTo>
                <a:cubicBezTo>
                  <a:pt x="115" y="80"/>
                  <a:pt x="115" y="80"/>
                  <a:pt x="115" y="80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53"/>
                  <a:pt x="99" y="52"/>
                  <a:pt x="9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5"/>
                  <a:pt x="52" y="24"/>
                  <a:pt x="50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4"/>
                  <a:pt x="16" y="25"/>
                  <a:pt x="15" y="2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7"/>
                  <a:pt x="0" y="58"/>
                </a:cubicBezTo>
                <a:cubicBezTo>
                  <a:pt x="14" y="82"/>
                  <a:pt x="14" y="82"/>
                  <a:pt x="14" y="8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9"/>
                  <a:pt x="0" y="110"/>
                  <a:pt x="0" y="112"/>
                </a:cubicBezTo>
                <a:cubicBezTo>
                  <a:pt x="15" y="142"/>
                  <a:pt x="15" y="142"/>
                  <a:pt x="15" y="142"/>
                </a:cubicBezTo>
                <a:cubicBezTo>
                  <a:pt x="16" y="143"/>
                  <a:pt x="17" y="144"/>
                  <a:pt x="19" y="144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63" y="167"/>
                  <a:pt x="64" y="168"/>
                  <a:pt x="66" y="168"/>
                </a:cubicBezTo>
                <a:cubicBezTo>
                  <a:pt x="97" y="168"/>
                  <a:pt x="97" y="168"/>
                  <a:pt x="97" y="168"/>
                </a:cubicBezTo>
                <a:cubicBezTo>
                  <a:pt x="98" y="168"/>
                  <a:pt x="100" y="167"/>
                  <a:pt x="100" y="166"/>
                </a:cubicBezTo>
                <a:cubicBezTo>
                  <a:pt x="115" y="144"/>
                  <a:pt x="115" y="144"/>
                  <a:pt x="115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6" y="144"/>
                  <a:pt x="147" y="143"/>
                  <a:pt x="148" y="142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10"/>
                </a:cubicBezTo>
                <a:lnTo>
                  <a:pt x="148" y="82"/>
                </a:lnTo>
                <a:close/>
                <a:moveTo>
                  <a:pt x="95" y="60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52" y="82"/>
                  <a:pt x="52" y="82"/>
                  <a:pt x="52" y="82"/>
                </a:cubicBezTo>
                <a:cubicBezTo>
                  <a:pt x="66" y="60"/>
                  <a:pt x="66" y="60"/>
                  <a:pt x="66" y="60"/>
                </a:cubicBezTo>
                <a:lnTo>
                  <a:pt x="95" y="60"/>
                </a:lnTo>
                <a:close/>
                <a:moveTo>
                  <a:pt x="8" y="56"/>
                </a:moveTo>
                <a:cubicBezTo>
                  <a:pt x="21" y="32"/>
                  <a:pt x="21" y="32"/>
                  <a:pt x="21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49" y="80"/>
                  <a:pt x="49" y="80"/>
                  <a:pt x="49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0"/>
                  <a:pt x="22" y="80"/>
                </a:cubicBezTo>
                <a:lnTo>
                  <a:pt x="8" y="56"/>
                </a:lnTo>
                <a:close/>
                <a:moveTo>
                  <a:pt x="21" y="136"/>
                </a:moveTo>
                <a:cubicBezTo>
                  <a:pt x="8" y="110"/>
                  <a:pt x="8" y="110"/>
                  <a:pt x="8" y="110"/>
                </a:cubicBezTo>
                <a:cubicBezTo>
                  <a:pt x="22" y="84"/>
                  <a:pt x="22" y="84"/>
                  <a:pt x="22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50" y="136"/>
                  <a:pt x="50" y="136"/>
                  <a:pt x="50" y="136"/>
                </a:cubicBezTo>
                <a:lnTo>
                  <a:pt x="21" y="136"/>
                </a:lnTo>
                <a:close/>
                <a:moveTo>
                  <a:pt x="110" y="138"/>
                </a:moveTo>
                <a:cubicBezTo>
                  <a:pt x="95" y="160"/>
                  <a:pt x="95" y="160"/>
                  <a:pt x="95" y="160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lose/>
                <a:moveTo>
                  <a:pt x="142" y="136"/>
                </a:moveTo>
                <a:cubicBezTo>
                  <a:pt x="114" y="136"/>
                  <a:pt x="114" y="136"/>
                  <a:pt x="114" y="136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56" y="112"/>
                  <a:pt x="156" y="112"/>
                  <a:pt x="156" y="112"/>
                </a:cubicBezTo>
                <a:lnTo>
                  <a:pt x="142" y="13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39" y="2861585"/>
            <a:ext cx="635987" cy="635987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 bwMode="auto">
          <a:xfrm>
            <a:off x="2361283" y="5126410"/>
            <a:ext cx="248427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23" name="直接箭头连接符 5122"/>
          <p:cNvCxnSpPr/>
          <p:nvPr/>
        </p:nvCxnSpPr>
        <p:spPr bwMode="auto">
          <a:xfrm>
            <a:off x="2361283" y="5126410"/>
            <a:ext cx="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>
            <a:off x="3585419" y="5126410"/>
            <a:ext cx="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>
            <a:off x="4845559" y="5061124"/>
            <a:ext cx="0" cy="2093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4832009" y="5126410"/>
            <a:ext cx="249782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6069695" y="5126410"/>
            <a:ext cx="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>
            <a:off x="7324316" y="5126410"/>
            <a:ext cx="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31" name="直接箭头连接符 5130"/>
          <p:cNvCxnSpPr>
            <a:stCxn id="27" idx="3"/>
            <a:endCxn id="44" idx="34"/>
          </p:cNvCxnSpPr>
          <p:nvPr/>
        </p:nvCxnSpPr>
        <p:spPr bwMode="auto">
          <a:xfrm>
            <a:off x="6168008" y="4736576"/>
            <a:ext cx="3504366" cy="62995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9930426" y="4483420"/>
            <a:ext cx="0" cy="47538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38" name="文本框 5137"/>
          <p:cNvSpPr txBox="1"/>
          <p:nvPr/>
        </p:nvSpPr>
        <p:spPr bwMode="auto">
          <a:xfrm>
            <a:off x="8650214" y="3972558"/>
            <a:ext cx="356855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①</a:t>
            </a:r>
          </a:p>
        </p:txBody>
      </p:sp>
      <p:sp>
        <p:nvSpPr>
          <p:cNvPr id="90" name="文本框 89"/>
          <p:cNvSpPr txBox="1"/>
          <p:nvPr/>
        </p:nvSpPr>
        <p:spPr bwMode="auto">
          <a:xfrm>
            <a:off x="9908887" y="4562892"/>
            <a:ext cx="356855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②</a:t>
            </a:r>
          </a:p>
        </p:txBody>
      </p:sp>
      <p:sp>
        <p:nvSpPr>
          <p:cNvPr id="91" name="文本框 90"/>
          <p:cNvSpPr txBox="1"/>
          <p:nvPr/>
        </p:nvSpPr>
        <p:spPr bwMode="auto">
          <a:xfrm>
            <a:off x="8655469" y="4892591"/>
            <a:ext cx="356855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588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7" grpId="0" animBg="1"/>
      <p:bldP spid="31" grpId="0"/>
      <p:bldP spid="34" grpId="0"/>
      <p:bldP spid="36" grpId="0"/>
      <p:bldP spid="38" grpId="0"/>
      <p:bldP spid="40" grpId="0"/>
      <p:bldP spid="43" grpId="0" animBg="1"/>
      <p:bldP spid="44" grpId="0" animBg="1"/>
      <p:bldP spid="5138" grpId="0"/>
      <p:bldP spid="90" grpId="0"/>
      <p:bldP spid="9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应用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场景 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(2)</a:t>
            </a:r>
            <a:r>
              <a:rPr lang="zh-CN" altLang="en-US" dirty="0">
                <a:cs typeface="+mn-ea"/>
                <a:sym typeface="Huawei Sans" panose="020C0503030203020204" pitchFamily="34" charset="0"/>
              </a:rPr>
              <a:t> </a:t>
            </a:r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: 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混合云架构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b="1" dirty="0" smtClean="0">
                <a:cs typeface="+mn-ea"/>
                <a:sym typeface="Huawei Sans" panose="020C0503030203020204" pitchFamily="34" charset="0"/>
              </a:rPr>
              <a:t>场景分析：</a:t>
            </a: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业务上云、数据库托管对于金融、安全等行业用户，业务数据的敏感性要求将数据业务保留在本地的</a:t>
            </a:r>
            <a:r>
              <a:rPr lang="en-US" altLang="zh-CN" sz="1600" dirty="0">
                <a:cs typeface="+mn-ea"/>
                <a:sym typeface="Huawei Sans" panose="020C0503030203020204" pitchFamily="34" charset="0"/>
              </a:rPr>
              <a:t>IDC</a:t>
            </a: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中而将一般业务部署在云上，并需要进行统一管理</a:t>
            </a:r>
            <a:r>
              <a:rPr lang="zh-CN" altLang="en-US" sz="1600" dirty="0" smtClean="0">
                <a:cs typeface="+mn-ea"/>
                <a:sym typeface="Huawei Sans" panose="020C0503030203020204" pitchFamily="34" charset="0"/>
              </a:rPr>
              <a:t>。多云</a:t>
            </a:r>
            <a:r>
              <a:rPr lang="zh-CN" altLang="en-US" sz="1600" dirty="0">
                <a:cs typeface="+mn-ea"/>
                <a:sym typeface="Huawei Sans" panose="020C0503030203020204" pitchFamily="34" charset="0"/>
              </a:rPr>
              <a:t>部署、容灾备份为保证业务高可用，需要将业务同时部署在多个云的容器服务上，在某个云出现事故时，通过统一流量分发的机制，自动的将业务流量切换到其他云上</a:t>
            </a:r>
            <a:r>
              <a:rPr lang="zh-CN" altLang="en-US" sz="1600" dirty="0" smtClean="0">
                <a:cs typeface="+mn-ea"/>
                <a:sym typeface="Huawei Sans" panose="020C0503030203020204" pitchFamily="34" charset="0"/>
              </a:rPr>
              <a:t>。</a:t>
            </a:r>
            <a:endParaRPr lang="zh-CN" altLang="en-US" sz="1600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654614" y="2597709"/>
            <a:ext cx="2200132" cy="937686"/>
          </a:xfrm>
          <a:prstGeom prst="roundRect">
            <a:avLst>
              <a:gd name="adj" fmla="val 1382"/>
            </a:avLst>
          </a:prstGeom>
          <a:solidFill>
            <a:srgbClr val="00B050">
              <a:alpha val="70000"/>
            </a:srgbClr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Kubernetes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15" y="2815315"/>
            <a:ext cx="530103" cy="5301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auto">
          <a:xfrm>
            <a:off x="6014942" y="3282381"/>
            <a:ext cx="45463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APP</a:t>
            </a:r>
            <a:endParaRPr lang="zh-CN" alt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5094905" y="3282381"/>
            <a:ext cx="45463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APP</a:t>
            </a:r>
            <a:endParaRPr lang="zh-CN" alt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82" y="2815315"/>
            <a:ext cx="530103" cy="530103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 bwMode="auto">
          <a:xfrm>
            <a:off x="4654614" y="3610266"/>
            <a:ext cx="2200132" cy="937686"/>
          </a:xfrm>
          <a:prstGeom prst="roundRect">
            <a:avLst>
              <a:gd name="adj" fmla="val 1382"/>
            </a:avLst>
          </a:prstGeom>
          <a:solidFill>
            <a:srgbClr val="00B050">
              <a:alpha val="70000"/>
            </a:srgbClr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Kubernetes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15" y="3827872"/>
            <a:ext cx="530103" cy="53010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 bwMode="auto">
          <a:xfrm>
            <a:off x="6014942" y="4294938"/>
            <a:ext cx="45463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APP</a:t>
            </a:r>
            <a:endParaRPr lang="zh-CN" alt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5094905" y="4294938"/>
            <a:ext cx="45463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APP</a:t>
            </a:r>
            <a:endParaRPr lang="zh-CN" alt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82" y="3827872"/>
            <a:ext cx="530103" cy="530103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 bwMode="auto">
          <a:xfrm>
            <a:off x="4654614" y="5124230"/>
            <a:ext cx="2200132" cy="937686"/>
          </a:xfrm>
          <a:prstGeom prst="roundRect">
            <a:avLst>
              <a:gd name="adj" fmla="val 1382"/>
            </a:avLst>
          </a:prstGeom>
          <a:solidFill>
            <a:srgbClr val="0070C0">
              <a:alpha val="70000"/>
            </a:srgbClr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 err="1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Kubernetes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64" y="5352640"/>
            <a:ext cx="530103" cy="53010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 bwMode="auto">
          <a:xfrm>
            <a:off x="5526791" y="5819706"/>
            <a:ext cx="45463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APP</a:t>
            </a:r>
            <a:endParaRPr lang="zh-CN" alt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4904743" y="5819706"/>
            <a:ext cx="45463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APP</a:t>
            </a:r>
            <a:endParaRPr lang="zh-CN" alt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20" y="5352640"/>
            <a:ext cx="530103" cy="5301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35" y="5352640"/>
            <a:ext cx="530103" cy="53010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 bwMode="auto">
          <a:xfrm>
            <a:off x="6194962" y="5819706"/>
            <a:ext cx="45463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APP</a:t>
            </a:r>
            <a:endParaRPr lang="zh-CN" altLang="en-US" sz="1200" dirty="0" smtClean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790301" y="3486957"/>
            <a:ext cx="452284" cy="434911"/>
          </a:xfrm>
          <a:custGeom>
            <a:avLst/>
            <a:gdLst>
              <a:gd name="T0" fmla="*/ 160 w 176"/>
              <a:gd name="T1" fmla="*/ 113 h 177"/>
              <a:gd name="T2" fmla="*/ 150 w 176"/>
              <a:gd name="T3" fmla="*/ 137 h 177"/>
              <a:gd name="T4" fmla="*/ 78 w 176"/>
              <a:gd name="T5" fmla="*/ 167 h 177"/>
              <a:gd name="T6" fmla="*/ 16 w 176"/>
              <a:gd name="T7" fmla="*/ 119 h 177"/>
              <a:gd name="T8" fmla="*/ 16 w 176"/>
              <a:gd name="T9" fmla="*/ 104 h 177"/>
              <a:gd name="T10" fmla="*/ 12 w 176"/>
              <a:gd name="T11" fmla="*/ 81 h 177"/>
              <a:gd name="T12" fmla="*/ 8 w 176"/>
              <a:gd name="T13" fmla="*/ 104 h 177"/>
              <a:gd name="T14" fmla="*/ 8 w 176"/>
              <a:gd name="T15" fmla="*/ 119 h 177"/>
              <a:gd name="T16" fmla="*/ 74 w 176"/>
              <a:gd name="T17" fmla="*/ 173 h 177"/>
              <a:gd name="T18" fmla="*/ 102 w 176"/>
              <a:gd name="T19" fmla="*/ 173 h 177"/>
              <a:gd name="T20" fmla="*/ 168 w 176"/>
              <a:gd name="T21" fmla="*/ 119 h 177"/>
              <a:gd name="T22" fmla="*/ 164 w 176"/>
              <a:gd name="T23" fmla="*/ 109 h 177"/>
              <a:gd name="T24" fmla="*/ 12 w 176"/>
              <a:gd name="T25" fmla="*/ 85 h 177"/>
              <a:gd name="T26" fmla="*/ 12 w 176"/>
              <a:gd name="T27" fmla="*/ 101 h 177"/>
              <a:gd name="T28" fmla="*/ 168 w 176"/>
              <a:gd name="T29" fmla="*/ 74 h 177"/>
              <a:gd name="T30" fmla="*/ 168 w 176"/>
              <a:gd name="T31" fmla="*/ 59 h 177"/>
              <a:gd name="T32" fmla="*/ 102 w 176"/>
              <a:gd name="T33" fmla="*/ 5 h 177"/>
              <a:gd name="T34" fmla="*/ 22 w 176"/>
              <a:gd name="T35" fmla="*/ 34 h 177"/>
              <a:gd name="T36" fmla="*/ 8 w 176"/>
              <a:gd name="T37" fmla="*/ 65 h 177"/>
              <a:gd name="T38" fmla="*/ 16 w 176"/>
              <a:gd name="T39" fmla="*/ 65 h 177"/>
              <a:gd name="T40" fmla="*/ 26 w 176"/>
              <a:gd name="T41" fmla="*/ 41 h 177"/>
              <a:gd name="T42" fmla="*/ 98 w 176"/>
              <a:gd name="T43" fmla="*/ 11 h 177"/>
              <a:gd name="T44" fmla="*/ 160 w 176"/>
              <a:gd name="T45" fmla="*/ 59 h 177"/>
              <a:gd name="T46" fmla="*/ 160 w 176"/>
              <a:gd name="T47" fmla="*/ 74 h 177"/>
              <a:gd name="T48" fmla="*/ 164 w 176"/>
              <a:gd name="T49" fmla="*/ 97 h 177"/>
              <a:gd name="T50" fmla="*/ 168 w 176"/>
              <a:gd name="T51" fmla="*/ 74 h 177"/>
              <a:gd name="T52" fmla="*/ 156 w 176"/>
              <a:gd name="T53" fmla="*/ 85 h 177"/>
              <a:gd name="T54" fmla="*/ 172 w 176"/>
              <a:gd name="T55" fmla="*/ 85 h 177"/>
              <a:gd name="T56" fmla="*/ 118 w 176"/>
              <a:gd name="T57" fmla="*/ 53 h 177"/>
              <a:gd name="T58" fmla="*/ 96 w 176"/>
              <a:gd name="T59" fmla="*/ 55 h 177"/>
              <a:gd name="T60" fmla="*/ 58 w 176"/>
              <a:gd name="T61" fmla="*/ 73 h 177"/>
              <a:gd name="T62" fmla="*/ 56 w 176"/>
              <a:gd name="T63" fmla="*/ 93 h 177"/>
              <a:gd name="T64" fmla="*/ 36 w 176"/>
              <a:gd name="T65" fmla="*/ 95 h 177"/>
              <a:gd name="T66" fmla="*/ 38 w 176"/>
              <a:gd name="T67" fmla="*/ 117 h 177"/>
              <a:gd name="T68" fmla="*/ 140 w 176"/>
              <a:gd name="T69" fmla="*/ 115 h 177"/>
              <a:gd name="T70" fmla="*/ 138 w 176"/>
              <a:gd name="T71" fmla="*/ 93 h 177"/>
              <a:gd name="T72" fmla="*/ 120 w 176"/>
              <a:gd name="T73" fmla="*/ 55 h 177"/>
              <a:gd name="T74" fmla="*/ 56 w 176"/>
              <a:gd name="T75" fmla="*/ 113 h 177"/>
              <a:gd name="T76" fmla="*/ 40 w 176"/>
              <a:gd name="T77" fmla="*/ 97 h 177"/>
              <a:gd name="T78" fmla="*/ 56 w 176"/>
              <a:gd name="T79" fmla="*/ 113 h 177"/>
              <a:gd name="T80" fmla="*/ 60 w 176"/>
              <a:gd name="T81" fmla="*/ 113 h 177"/>
              <a:gd name="T82" fmla="*/ 76 w 176"/>
              <a:gd name="T83" fmla="*/ 97 h 177"/>
              <a:gd name="T84" fmla="*/ 76 w 176"/>
              <a:gd name="T85" fmla="*/ 93 h 177"/>
              <a:gd name="T86" fmla="*/ 60 w 176"/>
              <a:gd name="T87" fmla="*/ 77 h 177"/>
              <a:gd name="T88" fmla="*/ 76 w 176"/>
              <a:gd name="T89" fmla="*/ 93 h 177"/>
              <a:gd name="T90" fmla="*/ 80 w 176"/>
              <a:gd name="T91" fmla="*/ 113 h 177"/>
              <a:gd name="T92" fmla="*/ 96 w 176"/>
              <a:gd name="T93" fmla="*/ 97 h 177"/>
              <a:gd name="T94" fmla="*/ 96 w 176"/>
              <a:gd name="T95" fmla="*/ 93 h 177"/>
              <a:gd name="T96" fmla="*/ 80 w 176"/>
              <a:gd name="T97" fmla="*/ 77 h 177"/>
              <a:gd name="T98" fmla="*/ 96 w 176"/>
              <a:gd name="T99" fmla="*/ 93 h 177"/>
              <a:gd name="T100" fmla="*/ 100 w 176"/>
              <a:gd name="T101" fmla="*/ 113 h 177"/>
              <a:gd name="T102" fmla="*/ 116 w 176"/>
              <a:gd name="T103" fmla="*/ 97 h 177"/>
              <a:gd name="T104" fmla="*/ 116 w 176"/>
              <a:gd name="T105" fmla="*/ 93 h 177"/>
              <a:gd name="T106" fmla="*/ 100 w 176"/>
              <a:gd name="T107" fmla="*/ 77 h 177"/>
              <a:gd name="T108" fmla="*/ 116 w 176"/>
              <a:gd name="T109" fmla="*/ 93 h 177"/>
              <a:gd name="T110" fmla="*/ 100 w 176"/>
              <a:gd name="T111" fmla="*/ 73 h 177"/>
              <a:gd name="T112" fmla="*/ 116 w 176"/>
              <a:gd name="T113" fmla="*/ 57 h 177"/>
              <a:gd name="T114" fmla="*/ 136 w 176"/>
              <a:gd name="T115" fmla="*/ 97 h 177"/>
              <a:gd name="T116" fmla="*/ 120 w 176"/>
              <a:gd name="T117" fmla="*/ 113 h 177"/>
              <a:gd name="T118" fmla="*/ 136 w 176"/>
              <a:gd name="T119" fmla="*/ 9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7">
                <a:moveTo>
                  <a:pt x="164" y="109"/>
                </a:moveTo>
                <a:cubicBezTo>
                  <a:pt x="162" y="109"/>
                  <a:pt x="160" y="111"/>
                  <a:pt x="160" y="113"/>
                </a:cubicBezTo>
                <a:cubicBezTo>
                  <a:pt x="160" y="119"/>
                  <a:pt x="160" y="119"/>
                  <a:pt x="160" y="119"/>
                </a:cubicBezTo>
                <a:cubicBezTo>
                  <a:pt x="160" y="125"/>
                  <a:pt x="155" y="134"/>
                  <a:pt x="150" y="137"/>
                </a:cubicBezTo>
                <a:cubicBezTo>
                  <a:pt x="98" y="167"/>
                  <a:pt x="98" y="167"/>
                  <a:pt x="98" y="167"/>
                </a:cubicBezTo>
                <a:cubicBezTo>
                  <a:pt x="93" y="170"/>
                  <a:pt x="83" y="170"/>
                  <a:pt x="78" y="16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1" y="133"/>
                  <a:pt x="16" y="125"/>
                  <a:pt x="16" y="119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16" y="105"/>
                  <a:pt x="16" y="105"/>
                  <a:pt x="16" y="104"/>
                </a:cubicBezTo>
                <a:cubicBezTo>
                  <a:pt x="21" y="103"/>
                  <a:pt x="24" y="98"/>
                  <a:pt x="24" y="93"/>
                </a:cubicBezTo>
                <a:cubicBezTo>
                  <a:pt x="24" y="86"/>
                  <a:pt x="19" y="81"/>
                  <a:pt x="12" y="81"/>
                </a:cubicBezTo>
                <a:cubicBezTo>
                  <a:pt x="5" y="81"/>
                  <a:pt x="0" y="86"/>
                  <a:pt x="0" y="93"/>
                </a:cubicBezTo>
                <a:cubicBezTo>
                  <a:pt x="0" y="98"/>
                  <a:pt x="4" y="103"/>
                  <a:pt x="8" y="104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19"/>
                  <a:pt x="8" y="119"/>
                  <a:pt x="8" y="119"/>
                </a:cubicBezTo>
                <a:cubicBezTo>
                  <a:pt x="8" y="129"/>
                  <a:pt x="14" y="139"/>
                  <a:pt x="22" y="144"/>
                </a:cubicBezTo>
                <a:cubicBezTo>
                  <a:pt x="74" y="173"/>
                  <a:pt x="74" y="173"/>
                  <a:pt x="74" y="173"/>
                </a:cubicBezTo>
                <a:cubicBezTo>
                  <a:pt x="78" y="176"/>
                  <a:pt x="83" y="177"/>
                  <a:pt x="88" y="177"/>
                </a:cubicBezTo>
                <a:cubicBezTo>
                  <a:pt x="93" y="177"/>
                  <a:pt x="98" y="176"/>
                  <a:pt x="102" y="173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62" y="139"/>
                  <a:pt x="168" y="128"/>
                  <a:pt x="168" y="119"/>
                </a:cubicBezTo>
                <a:cubicBezTo>
                  <a:pt x="168" y="113"/>
                  <a:pt x="168" y="113"/>
                  <a:pt x="168" y="113"/>
                </a:cubicBezTo>
                <a:cubicBezTo>
                  <a:pt x="168" y="111"/>
                  <a:pt x="166" y="109"/>
                  <a:pt x="164" y="109"/>
                </a:cubicBezTo>
                <a:close/>
                <a:moveTo>
                  <a:pt x="4" y="93"/>
                </a:moveTo>
                <a:cubicBezTo>
                  <a:pt x="4" y="89"/>
                  <a:pt x="8" y="85"/>
                  <a:pt x="12" y="85"/>
                </a:cubicBezTo>
                <a:cubicBezTo>
                  <a:pt x="16" y="85"/>
                  <a:pt x="20" y="89"/>
                  <a:pt x="20" y="93"/>
                </a:cubicBezTo>
                <a:cubicBezTo>
                  <a:pt x="20" y="97"/>
                  <a:pt x="16" y="101"/>
                  <a:pt x="12" y="101"/>
                </a:cubicBezTo>
                <a:cubicBezTo>
                  <a:pt x="8" y="101"/>
                  <a:pt x="4" y="97"/>
                  <a:pt x="4" y="93"/>
                </a:cubicBezTo>
                <a:close/>
                <a:moveTo>
                  <a:pt x="168" y="74"/>
                </a:moveTo>
                <a:cubicBezTo>
                  <a:pt x="168" y="73"/>
                  <a:pt x="168" y="73"/>
                  <a:pt x="168" y="73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49"/>
                  <a:pt x="162" y="39"/>
                  <a:pt x="154" y="34"/>
                </a:cubicBezTo>
                <a:cubicBezTo>
                  <a:pt x="102" y="5"/>
                  <a:pt x="102" y="5"/>
                  <a:pt x="102" y="5"/>
                </a:cubicBezTo>
                <a:cubicBezTo>
                  <a:pt x="94" y="0"/>
                  <a:pt x="82" y="0"/>
                  <a:pt x="74" y="5"/>
                </a:cubicBezTo>
                <a:cubicBezTo>
                  <a:pt x="22" y="34"/>
                  <a:pt x="22" y="34"/>
                  <a:pt x="22" y="34"/>
                </a:cubicBezTo>
                <a:cubicBezTo>
                  <a:pt x="14" y="39"/>
                  <a:pt x="8" y="50"/>
                  <a:pt x="8" y="59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67"/>
                  <a:pt x="10" y="69"/>
                  <a:pt x="12" y="69"/>
                </a:cubicBezTo>
                <a:cubicBezTo>
                  <a:pt x="14" y="69"/>
                  <a:pt x="16" y="67"/>
                  <a:pt x="16" y="65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3"/>
                  <a:pt x="21" y="44"/>
                  <a:pt x="26" y="41"/>
                </a:cubicBezTo>
                <a:cubicBezTo>
                  <a:pt x="78" y="11"/>
                  <a:pt x="78" y="11"/>
                  <a:pt x="78" y="11"/>
                </a:cubicBezTo>
                <a:cubicBezTo>
                  <a:pt x="83" y="8"/>
                  <a:pt x="93" y="8"/>
                  <a:pt x="98" y="11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5" y="44"/>
                  <a:pt x="160" y="52"/>
                  <a:pt x="160" y="59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60" y="73"/>
                  <a:pt x="160" y="73"/>
                  <a:pt x="160" y="74"/>
                </a:cubicBezTo>
                <a:cubicBezTo>
                  <a:pt x="155" y="75"/>
                  <a:pt x="152" y="80"/>
                  <a:pt x="152" y="85"/>
                </a:cubicBezTo>
                <a:cubicBezTo>
                  <a:pt x="152" y="92"/>
                  <a:pt x="157" y="97"/>
                  <a:pt x="164" y="97"/>
                </a:cubicBezTo>
                <a:cubicBezTo>
                  <a:pt x="171" y="97"/>
                  <a:pt x="176" y="92"/>
                  <a:pt x="176" y="85"/>
                </a:cubicBezTo>
                <a:cubicBezTo>
                  <a:pt x="176" y="80"/>
                  <a:pt x="172" y="75"/>
                  <a:pt x="168" y="74"/>
                </a:cubicBezTo>
                <a:close/>
                <a:moveTo>
                  <a:pt x="164" y="93"/>
                </a:moveTo>
                <a:cubicBezTo>
                  <a:pt x="160" y="93"/>
                  <a:pt x="156" y="89"/>
                  <a:pt x="156" y="85"/>
                </a:cubicBezTo>
                <a:cubicBezTo>
                  <a:pt x="156" y="81"/>
                  <a:pt x="160" y="77"/>
                  <a:pt x="164" y="77"/>
                </a:cubicBezTo>
                <a:cubicBezTo>
                  <a:pt x="168" y="77"/>
                  <a:pt x="172" y="81"/>
                  <a:pt x="172" y="85"/>
                </a:cubicBezTo>
                <a:cubicBezTo>
                  <a:pt x="172" y="89"/>
                  <a:pt x="168" y="93"/>
                  <a:pt x="164" y="93"/>
                </a:cubicBezTo>
                <a:close/>
                <a:moveTo>
                  <a:pt x="118" y="53"/>
                </a:moveTo>
                <a:cubicBezTo>
                  <a:pt x="98" y="53"/>
                  <a:pt x="98" y="53"/>
                  <a:pt x="98" y="53"/>
                </a:cubicBezTo>
                <a:cubicBezTo>
                  <a:pt x="97" y="53"/>
                  <a:pt x="96" y="54"/>
                  <a:pt x="96" y="55"/>
                </a:cubicBezTo>
                <a:cubicBezTo>
                  <a:pt x="96" y="73"/>
                  <a:pt x="96" y="73"/>
                  <a:pt x="96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7" y="73"/>
                  <a:pt x="56" y="74"/>
                  <a:pt x="56" y="75"/>
                </a:cubicBezTo>
                <a:cubicBezTo>
                  <a:pt x="56" y="93"/>
                  <a:pt x="56" y="93"/>
                  <a:pt x="56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6" y="94"/>
                  <a:pt x="36" y="95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6" y="116"/>
                  <a:pt x="37" y="117"/>
                  <a:pt x="38" y="117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39" y="117"/>
                  <a:pt x="140" y="116"/>
                  <a:pt x="140" y="11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4"/>
                  <a:pt x="139" y="93"/>
                  <a:pt x="138" y="93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120" y="54"/>
                  <a:pt x="119" y="53"/>
                  <a:pt x="118" y="53"/>
                </a:cubicBezTo>
                <a:close/>
                <a:moveTo>
                  <a:pt x="56" y="113"/>
                </a:moveTo>
                <a:cubicBezTo>
                  <a:pt x="40" y="113"/>
                  <a:pt x="40" y="113"/>
                  <a:pt x="40" y="113"/>
                </a:cubicBezTo>
                <a:cubicBezTo>
                  <a:pt x="40" y="97"/>
                  <a:pt x="40" y="97"/>
                  <a:pt x="40" y="97"/>
                </a:cubicBezTo>
                <a:cubicBezTo>
                  <a:pt x="56" y="97"/>
                  <a:pt x="56" y="97"/>
                  <a:pt x="56" y="97"/>
                </a:cubicBezTo>
                <a:lnTo>
                  <a:pt x="56" y="113"/>
                </a:lnTo>
                <a:close/>
                <a:moveTo>
                  <a:pt x="76" y="113"/>
                </a:moveTo>
                <a:cubicBezTo>
                  <a:pt x="60" y="113"/>
                  <a:pt x="60" y="113"/>
                  <a:pt x="60" y="113"/>
                </a:cubicBezTo>
                <a:cubicBezTo>
                  <a:pt x="60" y="97"/>
                  <a:pt x="60" y="97"/>
                  <a:pt x="60" y="97"/>
                </a:cubicBezTo>
                <a:cubicBezTo>
                  <a:pt x="76" y="97"/>
                  <a:pt x="76" y="97"/>
                  <a:pt x="76" y="97"/>
                </a:cubicBezTo>
                <a:lnTo>
                  <a:pt x="76" y="113"/>
                </a:lnTo>
                <a:close/>
                <a:moveTo>
                  <a:pt x="76" y="93"/>
                </a:moveTo>
                <a:cubicBezTo>
                  <a:pt x="60" y="93"/>
                  <a:pt x="60" y="93"/>
                  <a:pt x="60" y="93"/>
                </a:cubicBezTo>
                <a:cubicBezTo>
                  <a:pt x="60" y="77"/>
                  <a:pt x="60" y="77"/>
                  <a:pt x="60" y="77"/>
                </a:cubicBezTo>
                <a:cubicBezTo>
                  <a:pt x="76" y="77"/>
                  <a:pt x="76" y="77"/>
                  <a:pt x="76" y="77"/>
                </a:cubicBezTo>
                <a:lnTo>
                  <a:pt x="76" y="93"/>
                </a:lnTo>
                <a:close/>
                <a:moveTo>
                  <a:pt x="96" y="113"/>
                </a:moveTo>
                <a:cubicBezTo>
                  <a:pt x="80" y="113"/>
                  <a:pt x="80" y="113"/>
                  <a:pt x="80" y="113"/>
                </a:cubicBezTo>
                <a:cubicBezTo>
                  <a:pt x="80" y="97"/>
                  <a:pt x="80" y="97"/>
                  <a:pt x="80" y="97"/>
                </a:cubicBezTo>
                <a:cubicBezTo>
                  <a:pt x="96" y="97"/>
                  <a:pt x="96" y="97"/>
                  <a:pt x="96" y="97"/>
                </a:cubicBezTo>
                <a:lnTo>
                  <a:pt x="96" y="113"/>
                </a:lnTo>
                <a:close/>
                <a:moveTo>
                  <a:pt x="96" y="93"/>
                </a:moveTo>
                <a:cubicBezTo>
                  <a:pt x="80" y="93"/>
                  <a:pt x="80" y="93"/>
                  <a:pt x="80" y="93"/>
                </a:cubicBezTo>
                <a:cubicBezTo>
                  <a:pt x="80" y="77"/>
                  <a:pt x="80" y="77"/>
                  <a:pt x="80" y="77"/>
                </a:cubicBezTo>
                <a:cubicBezTo>
                  <a:pt x="96" y="77"/>
                  <a:pt x="96" y="77"/>
                  <a:pt x="96" y="77"/>
                </a:cubicBezTo>
                <a:lnTo>
                  <a:pt x="96" y="93"/>
                </a:lnTo>
                <a:close/>
                <a:moveTo>
                  <a:pt x="116" y="113"/>
                </a:moveTo>
                <a:cubicBezTo>
                  <a:pt x="100" y="113"/>
                  <a:pt x="100" y="113"/>
                  <a:pt x="100" y="113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16" y="97"/>
                  <a:pt x="116" y="97"/>
                  <a:pt x="116" y="97"/>
                </a:cubicBezTo>
                <a:lnTo>
                  <a:pt x="116" y="113"/>
                </a:lnTo>
                <a:close/>
                <a:moveTo>
                  <a:pt x="116" y="93"/>
                </a:moveTo>
                <a:cubicBezTo>
                  <a:pt x="100" y="93"/>
                  <a:pt x="100" y="93"/>
                  <a:pt x="100" y="93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16" y="77"/>
                  <a:pt x="116" y="77"/>
                  <a:pt x="116" y="77"/>
                </a:cubicBezTo>
                <a:lnTo>
                  <a:pt x="116" y="93"/>
                </a:lnTo>
                <a:close/>
                <a:moveTo>
                  <a:pt x="116" y="73"/>
                </a:moveTo>
                <a:cubicBezTo>
                  <a:pt x="100" y="73"/>
                  <a:pt x="100" y="73"/>
                  <a:pt x="100" y="73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16" y="57"/>
                  <a:pt x="116" y="57"/>
                  <a:pt x="116" y="57"/>
                </a:cubicBezTo>
                <a:lnTo>
                  <a:pt x="116" y="73"/>
                </a:lnTo>
                <a:close/>
                <a:moveTo>
                  <a:pt x="136" y="97"/>
                </a:moveTo>
                <a:cubicBezTo>
                  <a:pt x="136" y="113"/>
                  <a:pt x="136" y="113"/>
                  <a:pt x="136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20" y="97"/>
                  <a:pt x="120" y="97"/>
                  <a:pt x="120" y="97"/>
                </a:cubicBezTo>
                <a:lnTo>
                  <a:pt x="136" y="9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7351346" y="3283367"/>
            <a:ext cx="419880" cy="434911"/>
          </a:xfrm>
          <a:custGeom>
            <a:avLst/>
            <a:gdLst>
              <a:gd name="T0" fmla="*/ 164 w 176"/>
              <a:gd name="T1" fmla="*/ 113 h 176"/>
              <a:gd name="T2" fmla="*/ 161 w 176"/>
              <a:gd name="T3" fmla="*/ 114 h 176"/>
              <a:gd name="T4" fmla="*/ 98 w 176"/>
              <a:gd name="T5" fmla="*/ 23 h 176"/>
              <a:gd name="T6" fmla="*/ 102 w 176"/>
              <a:gd name="T7" fmla="*/ 14 h 176"/>
              <a:gd name="T8" fmla="*/ 88 w 176"/>
              <a:gd name="T9" fmla="*/ 0 h 176"/>
              <a:gd name="T10" fmla="*/ 73 w 176"/>
              <a:gd name="T11" fmla="*/ 14 h 176"/>
              <a:gd name="T12" fmla="*/ 77 w 176"/>
              <a:gd name="T13" fmla="*/ 23 h 176"/>
              <a:gd name="T14" fmla="*/ 15 w 176"/>
              <a:gd name="T15" fmla="*/ 114 h 176"/>
              <a:gd name="T16" fmla="*/ 12 w 176"/>
              <a:gd name="T17" fmla="*/ 113 h 176"/>
              <a:gd name="T18" fmla="*/ 0 w 176"/>
              <a:gd name="T19" fmla="*/ 125 h 176"/>
              <a:gd name="T20" fmla="*/ 12 w 176"/>
              <a:gd name="T21" fmla="*/ 136 h 176"/>
              <a:gd name="T22" fmla="*/ 16 w 176"/>
              <a:gd name="T23" fmla="*/ 135 h 176"/>
              <a:gd name="T24" fmla="*/ 74 w 176"/>
              <a:gd name="T25" fmla="*/ 163 h 176"/>
              <a:gd name="T26" fmla="*/ 88 w 176"/>
              <a:gd name="T27" fmla="*/ 176 h 176"/>
              <a:gd name="T28" fmla="*/ 102 w 176"/>
              <a:gd name="T29" fmla="*/ 163 h 176"/>
              <a:gd name="T30" fmla="*/ 159 w 176"/>
              <a:gd name="T31" fmla="*/ 136 h 176"/>
              <a:gd name="T32" fmla="*/ 164 w 176"/>
              <a:gd name="T33" fmla="*/ 136 h 176"/>
              <a:gd name="T34" fmla="*/ 176 w 176"/>
              <a:gd name="T35" fmla="*/ 125 h 176"/>
              <a:gd name="T36" fmla="*/ 164 w 176"/>
              <a:gd name="T37" fmla="*/ 113 h 176"/>
              <a:gd name="T38" fmla="*/ 152 w 176"/>
              <a:gd name="T39" fmla="*/ 125 h 176"/>
              <a:gd name="T40" fmla="*/ 153 w 176"/>
              <a:gd name="T41" fmla="*/ 128 h 176"/>
              <a:gd name="T42" fmla="*/ 99 w 176"/>
              <a:gd name="T43" fmla="*/ 154 h 176"/>
              <a:gd name="T44" fmla="*/ 92 w 176"/>
              <a:gd name="T45" fmla="*/ 149 h 176"/>
              <a:gd name="T46" fmla="*/ 92 w 176"/>
              <a:gd name="T47" fmla="*/ 27 h 176"/>
              <a:gd name="T48" fmla="*/ 95 w 176"/>
              <a:gd name="T49" fmla="*/ 26 h 176"/>
              <a:gd name="T50" fmla="*/ 156 w 176"/>
              <a:gd name="T51" fmla="*/ 116 h 176"/>
              <a:gd name="T52" fmla="*/ 152 w 176"/>
              <a:gd name="T53" fmla="*/ 125 h 176"/>
              <a:gd name="T54" fmla="*/ 81 w 176"/>
              <a:gd name="T55" fmla="*/ 26 h 176"/>
              <a:gd name="T56" fmla="*/ 83 w 176"/>
              <a:gd name="T57" fmla="*/ 27 h 176"/>
              <a:gd name="T58" fmla="*/ 83 w 176"/>
              <a:gd name="T59" fmla="*/ 149 h 176"/>
              <a:gd name="T60" fmla="*/ 76 w 176"/>
              <a:gd name="T61" fmla="*/ 154 h 176"/>
              <a:gd name="T62" fmla="*/ 23 w 176"/>
              <a:gd name="T63" fmla="*/ 128 h 176"/>
              <a:gd name="T64" fmla="*/ 24 w 176"/>
              <a:gd name="T65" fmla="*/ 125 h 176"/>
              <a:gd name="T66" fmla="*/ 19 w 176"/>
              <a:gd name="T67" fmla="*/ 116 h 176"/>
              <a:gd name="T68" fmla="*/ 81 w 176"/>
              <a:gd name="T69" fmla="*/ 26 h 176"/>
              <a:gd name="T70" fmla="*/ 4 w 176"/>
              <a:gd name="T71" fmla="*/ 125 h 176"/>
              <a:gd name="T72" fmla="*/ 12 w 176"/>
              <a:gd name="T73" fmla="*/ 118 h 176"/>
              <a:gd name="T74" fmla="*/ 19 w 176"/>
              <a:gd name="T75" fmla="*/ 125 h 176"/>
              <a:gd name="T76" fmla="*/ 12 w 176"/>
              <a:gd name="T77" fmla="*/ 132 h 176"/>
              <a:gd name="T78" fmla="*/ 4 w 176"/>
              <a:gd name="T79" fmla="*/ 125 h 176"/>
              <a:gd name="T80" fmla="*/ 88 w 176"/>
              <a:gd name="T81" fmla="*/ 171 h 176"/>
              <a:gd name="T82" fmla="*/ 78 w 176"/>
              <a:gd name="T83" fmla="*/ 162 h 176"/>
              <a:gd name="T84" fmla="*/ 88 w 176"/>
              <a:gd name="T85" fmla="*/ 153 h 176"/>
              <a:gd name="T86" fmla="*/ 97 w 176"/>
              <a:gd name="T87" fmla="*/ 162 h 176"/>
              <a:gd name="T88" fmla="*/ 88 w 176"/>
              <a:gd name="T89" fmla="*/ 171 h 176"/>
              <a:gd name="T90" fmla="*/ 164 w 176"/>
              <a:gd name="T91" fmla="*/ 132 h 176"/>
              <a:gd name="T92" fmla="*/ 157 w 176"/>
              <a:gd name="T93" fmla="*/ 125 h 176"/>
              <a:gd name="T94" fmla="*/ 164 w 176"/>
              <a:gd name="T95" fmla="*/ 118 h 176"/>
              <a:gd name="T96" fmla="*/ 171 w 176"/>
              <a:gd name="T97" fmla="*/ 125 h 176"/>
              <a:gd name="T98" fmla="*/ 164 w 176"/>
              <a:gd name="T99" fmla="*/ 1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64" y="113"/>
                </a:moveTo>
                <a:cubicBezTo>
                  <a:pt x="163" y="113"/>
                  <a:pt x="162" y="113"/>
                  <a:pt x="161" y="114"/>
                </a:cubicBezTo>
                <a:cubicBezTo>
                  <a:pt x="98" y="23"/>
                  <a:pt x="98" y="23"/>
                  <a:pt x="98" y="23"/>
                </a:cubicBezTo>
                <a:cubicBezTo>
                  <a:pt x="101" y="20"/>
                  <a:pt x="102" y="17"/>
                  <a:pt x="102" y="14"/>
                </a:cubicBezTo>
                <a:cubicBezTo>
                  <a:pt x="102" y="6"/>
                  <a:pt x="96" y="0"/>
                  <a:pt x="88" y="0"/>
                </a:cubicBezTo>
                <a:cubicBezTo>
                  <a:pt x="80" y="0"/>
                  <a:pt x="73" y="6"/>
                  <a:pt x="73" y="14"/>
                </a:cubicBezTo>
                <a:cubicBezTo>
                  <a:pt x="73" y="17"/>
                  <a:pt x="75" y="21"/>
                  <a:pt x="77" y="23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4" y="114"/>
                  <a:pt x="13" y="113"/>
                  <a:pt x="12" y="113"/>
                </a:cubicBezTo>
                <a:cubicBezTo>
                  <a:pt x="5" y="113"/>
                  <a:pt x="0" y="118"/>
                  <a:pt x="0" y="125"/>
                </a:cubicBezTo>
                <a:cubicBezTo>
                  <a:pt x="0" y="131"/>
                  <a:pt x="5" y="136"/>
                  <a:pt x="12" y="136"/>
                </a:cubicBezTo>
                <a:cubicBezTo>
                  <a:pt x="13" y="136"/>
                  <a:pt x="15" y="136"/>
                  <a:pt x="16" y="135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70"/>
                  <a:pt x="80" y="176"/>
                  <a:pt x="88" y="176"/>
                </a:cubicBezTo>
                <a:cubicBezTo>
                  <a:pt x="95" y="176"/>
                  <a:pt x="102" y="170"/>
                  <a:pt x="102" y="163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61" y="136"/>
                  <a:pt x="162" y="136"/>
                  <a:pt x="164" y="136"/>
                </a:cubicBezTo>
                <a:cubicBezTo>
                  <a:pt x="170" y="136"/>
                  <a:pt x="176" y="131"/>
                  <a:pt x="176" y="125"/>
                </a:cubicBezTo>
                <a:cubicBezTo>
                  <a:pt x="176" y="118"/>
                  <a:pt x="170" y="113"/>
                  <a:pt x="164" y="113"/>
                </a:cubicBezTo>
                <a:close/>
                <a:moveTo>
                  <a:pt x="152" y="125"/>
                </a:moveTo>
                <a:cubicBezTo>
                  <a:pt x="152" y="126"/>
                  <a:pt x="152" y="127"/>
                  <a:pt x="153" y="128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7" y="151"/>
                  <a:pt x="95" y="150"/>
                  <a:pt x="92" y="149"/>
                </a:cubicBezTo>
                <a:cubicBezTo>
                  <a:pt x="92" y="27"/>
                  <a:pt x="92" y="27"/>
                  <a:pt x="92" y="27"/>
                </a:cubicBezTo>
                <a:cubicBezTo>
                  <a:pt x="93" y="26"/>
                  <a:pt x="94" y="26"/>
                  <a:pt x="95" y="2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54" y="118"/>
                  <a:pt x="152" y="121"/>
                  <a:pt x="152" y="125"/>
                </a:cubicBezTo>
                <a:close/>
                <a:moveTo>
                  <a:pt x="81" y="26"/>
                </a:moveTo>
                <a:cubicBezTo>
                  <a:pt x="82" y="26"/>
                  <a:pt x="82" y="27"/>
                  <a:pt x="83" y="27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0" y="150"/>
                  <a:pt x="78" y="151"/>
                  <a:pt x="76" y="154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3" y="127"/>
                  <a:pt x="24" y="126"/>
                  <a:pt x="24" y="125"/>
                </a:cubicBezTo>
                <a:cubicBezTo>
                  <a:pt x="24" y="121"/>
                  <a:pt x="22" y="118"/>
                  <a:pt x="19" y="116"/>
                </a:cubicBezTo>
                <a:lnTo>
                  <a:pt x="81" y="26"/>
                </a:lnTo>
                <a:close/>
                <a:moveTo>
                  <a:pt x="4" y="125"/>
                </a:moveTo>
                <a:cubicBezTo>
                  <a:pt x="4" y="121"/>
                  <a:pt x="8" y="118"/>
                  <a:pt x="12" y="118"/>
                </a:cubicBezTo>
                <a:cubicBezTo>
                  <a:pt x="16" y="118"/>
                  <a:pt x="19" y="121"/>
                  <a:pt x="19" y="125"/>
                </a:cubicBezTo>
                <a:cubicBezTo>
                  <a:pt x="19" y="129"/>
                  <a:pt x="16" y="132"/>
                  <a:pt x="12" y="132"/>
                </a:cubicBezTo>
                <a:cubicBezTo>
                  <a:pt x="8" y="132"/>
                  <a:pt x="4" y="129"/>
                  <a:pt x="4" y="125"/>
                </a:cubicBezTo>
                <a:close/>
                <a:moveTo>
                  <a:pt x="88" y="171"/>
                </a:moveTo>
                <a:cubicBezTo>
                  <a:pt x="82" y="171"/>
                  <a:pt x="78" y="167"/>
                  <a:pt x="78" y="162"/>
                </a:cubicBezTo>
                <a:cubicBezTo>
                  <a:pt x="78" y="157"/>
                  <a:pt x="82" y="153"/>
                  <a:pt x="88" y="153"/>
                </a:cubicBezTo>
                <a:cubicBezTo>
                  <a:pt x="93" y="153"/>
                  <a:pt x="97" y="157"/>
                  <a:pt x="97" y="162"/>
                </a:cubicBezTo>
                <a:cubicBezTo>
                  <a:pt x="97" y="167"/>
                  <a:pt x="93" y="171"/>
                  <a:pt x="88" y="171"/>
                </a:cubicBezTo>
                <a:close/>
                <a:moveTo>
                  <a:pt x="164" y="132"/>
                </a:moveTo>
                <a:cubicBezTo>
                  <a:pt x="160" y="132"/>
                  <a:pt x="157" y="129"/>
                  <a:pt x="157" y="125"/>
                </a:cubicBezTo>
                <a:cubicBezTo>
                  <a:pt x="157" y="121"/>
                  <a:pt x="160" y="118"/>
                  <a:pt x="164" y="118"/>
                </a:cubicBezTo>
                <a:cubicBezTo>
                  <a:pt x="168" y="118"/>
                  <a:pt x="171" y="121"/>
                  <a:pt x="171" y="125"/>
                </a:cubicBezTo>
                <a:cubicBezTo>
                  <a:pt x="171" y="129"/>
                  <a:pt x="168" y="132"/>
                  <a:pt x="164" y="13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30" name="直接连接符 29"/>
          <p:cNvCxnSpPr>
            <a:endCxn id="7183" idx="0"/>
          </p:cNvCxnSpPr>
          <p:nvPr/>
        </p:nvCxnSpPr>
        <p:spPr bwMode="auto">
          <a:xfrm flipH="1">
            <a:off x="1336528" y="2933991"/>
            <a:ext cx="4763" cy="11510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4338558" y="4076367"/>
            <a:ext cx="3160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1336528" y="2933991"/>
            <a:ext cx="33180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1336528" y="5894430"/>
            <a:ext cx="33180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圆角矩形 34"/>
          <p:cNvSpPr/>
          <p:nvPr/>
        </p:nvSpPr>
        <p:spPr bwMode="auto">
          <a:xfrm>
            <a:off x="3615362" y="2491279"/>
            <a:ext cx="4423628" cy="2155643"/>
          </a:xfrm>
          <a:prstGeom prst="roundRect">
            <a:avLst>
              <a:gd name="adj" fmla="val 928"/>
            </a:avLst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华为云</a:t>
            </a:r>
          </a:p>
        </p:txBody>
      </p:sp>
      <p:sp>
        <p:nvSpPr>
          <p:cNvPr id="40" name="Freeform 13"/>
          <p:cNvSpPr>
            <a:spLocks noEditPoints="1"/>
          </p:cNvSpPr>
          <p:nvPr/>
        </p:nvSpPr>
        <p:spPr bwMode="auto">
          <a:xfrm>
            <a:off x="3790301" y="5260724"/>
            <a:ext cx="452284" cy="434911"/>
          </a:xfrm>
          <a:custGeom>
            <a:avLst/>
            <a:gdLst>
              <a:gd name="T0" fmla="*/ 160 w 176"/>
              <a:gd name="T1" fmla="*/ 113 h 177"/>
              <a:gd name="T2" fmla="*/ 150 w 176"/>
              <a:gd name="T3" fmla="*/ 137 h 177"/>
              <a:gd name="T4" fmla="*/ 78 w 176"/>
              <a:gd name="T5" fmla="*/ 167 h 177"/>
              <a:gd name="T6" fmla="*/ 16 w 176"/>
              <a:gd name="T7" fmla="*/ 119 h 177"/>
              <a:gd name="T8" fmla="*/ 16 w 176"/>
              <a:gd name="T9" fmla="*/ 104 h 177"/>
              <a:gd name="T10" fmla="*/ 12 w 176"/>
              <a:gd name="T11" fmla="*/ 81 h 177"/>
              <a:gd name="T12" fmla="*/ 8 w 176"/>
              <a:gd name="T13" fmla="*/ 104 h 177"/>
              <a:gd name="T14" fmla="*/ 8 w 176"/>
              <a:gd name="T15" fmla="*/ 119 h 177"/>
              <a:gd name="T16" fmla="*/ 74 w 176"/>
              <a:gd name="T17" fmla="*/ 173 h 177"/>
              <a:gd name="T18" fmla="*/ 102 w 176"/>
              <a:gd name="T19" fmla="*/ 173 h 177"/>
              <a:gd name="T20" fmla="*/ 168 w 176"/>
              <a:gd name="T21" fmla="*/ 119 h 177"/>
              <a:gd name="T22" fmla="*/ 164 w 176"/>
              <a:gd name="T23" fmla="*/ 109 h 177"/>
              <a:gd name="T24" fmla="*/ 12 w 176"/>
              <a:gd name="T25" fmla="*/ 85 h 177"/>
              <a:gd name="T26" fmla="*/ 12 w 176"/>
              <a:gd name="T27" fmla="*/ 101 h 177"/>
              <a:gd name="T28" fmla="*/ 168 w 176"/>
              <a:gd name="T29" fmla="*/ 74 h 177"/>
              <a:gd name="T30" fmla="*/ 168 w 176"/>
              <a:gd name="T31" fmla="*/ 59 h 177"/>
              <a:gd name="T32" fmla="*/ 102 w 176"/>
              <a:gd name="T33" fmla="*/ 5 h 177"/>
              <a:gd name="T34" fmla="*/ 22 w 176"/>
              <a:gd name="T35" fmla="*/ 34 h 177"/>
              <a:gd name="T36" fmla="*/ 8 w 176"/>
              <a:gd name="T37" fmla="*/ 65 h 177"/>
              <a:gd name="T38" fmla="*/ 16 w 176"/>
              <a:gd name="T39" fmla="*/ 65 h 177"/>
              <a:gd name="T40" fmla="*/ 26 w 176"/>
              <a:gd name="T41" fmla="*/ 41 h 177"/>
              <a:gd name="T42" fmla="*/ 98 w 176"/>
              <a:gd name="T43" fmla="*/ 11 h 177"/>
              <a:gd name="T44" fmla="*/ 160 w 176"/>
              <a:gd name="T45" fmla="*/ 59 h 177"/>
              <a:gd name="T46" fmla="*/ 160 w 176"/>
              <a:gd name="T47" fmla="*/ 74 h 177"/>
              <a:gd name="T48" fmla="*/ 164 w 176"/>
              <a:gd name="T49" fmla="*/ 97 h 177"/>
              <a:gd name="T50" fmla="*/ 168 w 176"/>
              <a:gd name="T51" fmla="*/ 74 h 177"/>
              <a:gd name="T52" fmla="*/ 156 w 176"/>
              <a:gd name="T53" fmla="*/ 85 h 177"/>
              <a:gd name="T54" fmla="*/ 172 w 176"/>
              <a:gd name="T55" fmla="*/ 85 h 177"/>
              <a:gd name="T56" fmla="*/ 118 w 176"/>
              <a:gd name="T57" fmla="*/ 53 h 177"/>
              <a:gd name="T58" fmla="*/ 96 w 176"/>
              <a:gd name="T59" fmla="*/ 55 h 177"/>
              <a:gd name="T60" fmla="*/ 58 w 176"/>
              <a:gd name="T61" fmla="*/ 73 h 177"/>
              <a:gd name="T62" fmla="*/ 56 w 176"/>
              <a:gd name="T63" fmla="*/ 93 h 177"/>
              <a:gd name="T64" fmla="*/ 36 w 176"/>
              <a:gd name="T65" fmla="*/ 95 h 177"/>
              <a:gd name="T66" fmla="*/ 38 w 176"/>
              <a:gd name="T67" fmla="*/ 117 h 177"/>
              <a:gd name="T68" fmla="*/ 140 w 176"/>
              <a:gd name="T69" fmla="*/ 115 h 177"/>
              <a:gd name="T70" fmla="*/ 138 w 176"/>
              <a:gd name="T71" fmla="*/ 93 h 177"/>
              <a:gd name="T72" fmla="*/ 120 w 176"/>
              <a:gd name="T73" fmla="*/ 55 h 177"/>
              <a:gd name="T74" fmla="*/ 56 w 176"/>
              <a:gd name="T75" fmla="*/ 113 h 177"/>
              <a:gd name="T76" fmla="*/ 40 w 176"/>
              <a:gd name="T77" fmla="*/ 97 h 177"/>
              <a:gd name="T78" fmla="*/ 56 w 176"/>
              <a:gd name="T79" fmla="*/ 113 h 177"/>
              <a:gd name="T80" fmla="*/ 60 w 176"/>
              <a:gd name="T81" fmla="*/ 113 h 177"/>
              <a:gd name="T82" fmla="*/ 76 w 176"/>
              <a:gd name="T83" fmla="*/ 97 h 177"/>
              <a:gd name="T84" fmla="*/ 76 w 176"/>
              <a:gd name="T85" fmla="*/ 93 h 177"/>
              <a:gd name="T86" fmla="*/ 60 w 176"/>
              <a:gd name="T87" fmla="*/ 77 h 177"/>
              <a:gd name="T88" fmla="*/ 76 w 176"/>
              <a:gd name="T89" fmla="*/ 93 h 177"/>
              <a:gd name="T90" fmla="*/ 80 w 176"/>
              <a:gd name="T91" fmla="*/ 113 h 177"/>
              <a:gd name="T92" fmla="*/ 96 w 176"/>
              <a:gd name="T93" fmla="*/ 97 h 177"/>
              <a:gd name="T94" fmla="*/ 96 w 176"/>
              <a:gd name="T95" fmla="*/ 93 h 177"/>
              <a:gd name="T96" fmla="*/ 80 w 176"/>
              <a:gd name="T97" fmla="*/ 77 h 177"/>
              <a:gd name="T98" fmla="*/ 96 w 176"/>
              <a:gd name="T99" fmla="*/ 93 h 177"/>
              <a:gd name="T100" fmla="*/ 100 w 176"/>
              <a:gd name="T101" fmla="*/ 113 h 177"/>
              <a:gd name="T102" fmla="*/ 116 w 176"/>
              <a:gd name="T103" fmla="*/ 97 h 177"/>
              <a:gd name="T104" fmla="*/ 116 w 176"/>
              <a:gd name="T105" fmla="*/ 93 h 177"/>
              <a:gd name="T106" fmla="*/ 100 w 176"/>
              <a:gd name="T107" fmla="*/ 77 h 177"/>
              <a:gd name="T108" fmla="*/ 116 w 176"/>
              <a:gd name="T109" fmla="*/ 93 h 177"/>
              <a:gd name="T110" fmla="*/ 100 w 176"/>
              <a:gd name="T111" fmla="*/ 73 h 177"/>
              <a:gd name="T112" fmla="*/ 116 w 176"/>
              <a:gd name="T113" fmla="*/ 57 h 177"/>
              <a:gd name="T114" fmla="*/ 136 w 176"/>
              <a:gd name="T115" fmla="*/ 97 h 177"/>
              <a:gd name="T116" fmla="*/ 120 w 176"/>
              <a:gd name="T117" fmla="*/ 113 h 177"/>
              <a:gd name="T118" fmla="*/ 136 w 176"/>
              <a:gd name="T119" fmla="*/ 9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7">
                <a:moveTo>
                  <a:pt x="164" y="109"/>
                </a:moveTo>
                <a:cubicBezTo>
                  <a:pt x="162" y="109"/>
                  <a:pt x="160" y="111"/>
                  <a:pt x="160" y="113"/>
                </a:cubicBezTo>
                <a:cubicBezTo>
                  <a:pt x="160" y="119"/>
                  <a:pt x="160" y="119"/>
                  <a:pt x="160" y="119"/>
                </a:cubicBezTo>
                <a:cubicBezTo>
                  <a:pt x="160" y="125"/>
                  <a:pt x="155" y="134"/>
                  <a:pt x="150" y="137"/>
                </a:cubicBezTo>
                <a:cubicBezTo>
                  <a:pt x="98" y="167"/>
                  <a:pt x="98" y="167"/>
                  <a:pt x="98" y="167"/>
                </a:cubicBezTo>
                <a:cubicBezTo>
                  <a:pt x="93" y="170"/>
                  <a:pt x="83" y="170"/>
                  <a:pt x="78" y="16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1" y="133"/>
                  <a:pt x="16" y="125"/>
                  <a:pt x="16" y="119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16" y="105"/>
                  <a:pt x="16" y="105"/>
                  <a:pt x="16" y="104"/>
                </a:cubicBezTo>
                <a:cubicBezTo>
                  <a:pt x="21" y="103"/>
                  <a:pt x="24" y="98"/>
                  <a:pt x="24" y="93"/>
                </a:cubicBezTo>
                <a:cubicBezTo>
                  <a:pt x="24" y="86"/>
                  <a:pt x="19" y="81"/>
                  <a:pt x="12" y="81"/>
                </a:cubicBezTo>
                <a:cubicBezTo>
                  <a:pt x="5" y="81"/>
                  <a:pt x="0" y="86"/>
                  <a:pt x="0" y="93"/>
                </a:cubicBezTo>
                <a:cubicBezTo>
                  <a:pt x="0" y="98"/>
                  <a:pt x="4" y="103"/>
                  <a:pt x="8" y="104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19"/>
                  <a:pt x="8" y="119"/>
                  <a:pt x="8" y="119"/>
                </a:cubicBezTo>
                <a:cubicBezTo>
                  <a:pt x="8" y="129"/>
                  <a:pt x="14" y="139"/>
                  <a:pt x="22" y="144"/>
                </a:cubicBezTo>
                <a:cubicBezTo>
                  <a:pt x="74" y="173"/>
                  <a:pt x="74" y="173"/>
                  <a:pt x="74" y="173"/>
                </a:cubicBezTo>
                <a:cubicBezTo>
                  <a:pt x="78" y="176"/>
                  <a:pt x="83" y="177"/>
                  <a:pt x="88" y="177"/>
                </a:cubicBezTo>
                <a:cubicBezTo>
                  <a:pt x="93" y="177"/>
                  <a:pt x="98" y="176"/>
                  <a:pt x="102" y="173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62" y="139"/>
                  <a:pt x="168" y="128"/>
                  <a:pt x="168" y="119"/>
                </a:cubicBezTo>
                <a:cubicBezTo>
                  <a:pt x="168" y="113"/>
                  <a:pt x="168" y="113"/>
                  <a:pt x="168" y="113"/>
                </a:cubicBezTo>
                <a:cubicBezTo>
                  <a:pt x="168" y="111"/>
                  <a:pt x="166" y="109"/>
                  <a:pt x="164" y="109"/>
                </a:cubicBezTo>
                <a:close/>
                <a:moveTo>
                  <a:pt x="4" y="93"/>
                </a:moveTo>
                <a:cubicBezTo>
                  <a:pt x="4" y="89"/>
                  <a:pt x="8" y="85"/>
                  <a:pt x="12" y="85"/>
                </a:cubicBezTo>
                <a:cubicBezTo>
                  <a:pt x="16" y="85"/>
                  <a:pt x="20" y="89"/>
                  <a:pt x="20" y="93"/>
                </a:cubicBezTo>
                <a:cubicBezTo>
                  <a:pt x="20" y="97"/>
                  <a:pt x="16" y="101"/>
                  <a:pt x="12" y="101"/>
                </a:cubicBezTo>
                <a:cubicBezTo>
                  <a:pt x="8" y="101"/>
                  <a:pt x="4" y="97"/>
                  <a:pt x="4" y="93"/>
                </a:cubicBezTo>
                <a:close/>
                <a:moveTo>
                  <a:pt x="168" y="74"/>
                </a:moveTo>
                <a:cubicBezTo>
                  <a:pt x="168" y="73"/>
                  <a:pt x="168" y="73"/>
                  <a:pt x="168" y="73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49"/>
                  <a:pt x="162" y="39"/>
                  <a:pt x="154" y="34"/>
                </a:cubicBezTo>
                <a:cubicBezTo>
                  <a:pt x="102" y="5"/>
                  <a:pt x="102" y="5"/>
                  <a:pt x="102" y="5"/>
                </a:cubicBezTo>
                <a:cubicBezTo>
                  <a:pt x="94" y="0"/>
                  <a:pt x="82" y="0"/>
                  <a:pt x="74" y="5"/>
                </a:cubicBezTo>
                <a:cubicBezTo>
                  <a:pt x="22" y="34"/>
                  <a:pt x="22" y="34"/>
                  <a:pt x="22" y="34"/>
                </a:cubicBezTo>
                <a:cubicBezTo>
                  <a:pt x="14" y="39"/>
                  <a:pt x="8" y="50"/>
                  <a:pt x="8" y="59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67"/>
                  <a:pt x="10" y="69"/>
                  <a:pt x="12" y="69"/>
                </a:cubicBezTo>
                <a:cubicBezTo>
                  <a:pt x="14" y="69"/>
                  <a:pt x="16" y="67"/>
                  <a:pt x="16" y="65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3"/>
                  <a:pt x="21" y="44"/>
                  <a:pt x="26" y="41"/>
                </a:cubicBezTo>
                <a:cubicBezTo>
                  <a:pt x="78" y="11"/>
                  <a:pt x="78" y="11"/>
                  <a:pt x="78" y="11"/>
                </a:cubicBezTo>
                <a:cubicBezTo>
                  <a:pt x="83" y="8"/>
                  <a:pt x="93" y="8"/>
                  <a:pt x="98" y="11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5" y="44"/>
                  <a:pt x="160" y="52"/>
                  <a:pt x="160" y="59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60" y="73"/>
                  <a:pt x="160" y="73"/>
                  <a:pt x="160" y="74"/>
                </a:cubicBezTo>
                <a:cubicBezTo>
                  <a:pt x="155" y="75"/>
                  <a:pt x="152" y="80"/>
                  <a:pt x="152" y="85"/>
                </a:cubicBezTo>
                <a:cubicBezTo>
                  <a:pt x="152" y="92"/>
                  <a:pt x="157" y="97"/>
                  <a:pt x="164" y="97"/>
                </a:cubicBezTo>
                <a:cubicBezTo>
                  <a:pt x="171" y="97"/>
                  <a:pt x="176" y="92"/>
                  <a:pt x="176" y="85"/>
                </a:cubicBezTo>
                <a:cubicBezTo>
                  <a:pt x="176" y="80"/>
                  <a:pt x="172" y="75"/>
                  <a:pt x="168" y="74"/>
                </a:cubicBezTo>
                <a:close/>
                <a:moveTo>
                  <a:pt x="164" y="93"/>
                </a:moveTo>
                <a:cubicBezTo>
                  <a:pt x="160" y="93"/>
                  <a:pt x="156" y="89"/>
                  <a:pt x="156" y="85"/>
                </a:cubicBezTo>
                <a:cubicBezTo>
                  <a:pt x="156" y="81"/>
                  <a:pt x="160" y="77"/>
                  <a:pt x="164" y="77"/>
                </a:cubicBezTo>
                <a:cubicBezTo>
                  <a:pt x="168" y="77"/>
                  <a:pt x="172" y="81"/>
                  <a:pt x="172" y="85"/>
                </a:cubicBezTo>
                <a:cubicBezTo>
                  <a:pt x="172" y="89"/>
                  <a:pt x="168" y="93"/>
                  <a:pt x="164" y="93"/>
                </a:cubicBezTo>
                <a:close/>
                <a:moveTo>
                  <a:pt x="118" y="53"/>
                </a:moveTo>
                <a:cubicBezTo>
                  <a:pt x="98" y="53"/>
                  <a:pt x="98" y="53"/>
                  <a:pt x="98" y="53"/>
                </a:cubicBezTo>
                <a:cubicBezTo>
                  <a:pt x="97" y="53"/>
                  <a:pt x="96" y="54"/>
                  <a:pt x="96" y="55"/>
                </a:cubicBezTo>
                <a:cubicBezTo>
                  <a:pt x="96" y="73"/>
                  <a:pt x="96" y="73"/>
                  <a:pt x="96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7" y="73"/>
                  <a:pt x="56" y="74"/>
                  <a:pt x="56" y="75"/>
                </a:cubicBezTo>
                <a:cubicBezTo>
                  <a:pt x="56" y="93"/>
                  <a:pt x="56" y="93"/>
                  <a:pt x="56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6" y="94"/>
                  <a:pt x="36" y="95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6" y="116"/>
                  <a:pt x="37" y="117"/>
                  <a:pt x="38" y="117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39" y="117"/>
                  <a:pt x="140" y="116"/>
                  <a:pt x="140" y="11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4"/>
                  <a:pt x="139" y="93"/>
                  <a:pt x="138" y="93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120" y="54"/>
                  <a:pt x="119" y="53"/>
                  <a:pt x="118" y="53"/>
                </a:cubicBezTo>
                <a:close/>
                <a:moveTo>
                  <a:pt x="56" y="113"/>
                </a:moveTo>
                <a:cubicBezTo>
                  <a:pt x="40" y="113"/>
                  <a:pt x="40" y="113"/>
                  <a:pt x="40" y="113"/>
                </a:cubicBezTo>
                <a:cubicBezTo>
                  <a:pt x="40" y="97"/>
                  <a:pt x="40" y="97"/>
                  <a:pt x="40" y="97"/>
                </a:cubicBezTo>
                <a:cubicBezTo>
                  <a:pt x="56" y="97"/>
                  <a:pt x="56" y="97"/>
                  <a:pt x="56" y="97"/>
                </a:cubicBezTo>
                <a:lnTo>
                  <a:pt x="56" y="113"/>
                </a:lnTo>
                <a:close/>
                <a:moveTo>
                  <a:pt x="76" y="113"/>
                </a:moveTo>
                <a:cubicBezTo>
                  <a:pt x="60" y="113"/>
                  <a:pt x="60" y="113"/>
                  <a:pt x="60" y="113"/>
                </a:cubicBezTo>
                <a:cubicBezTo>
                  <a:pt x="60" y="97"/>
                  <a:pt x="60" y="97"/>
                  <a:pt x="60" y="97"/>
                </a:cubicBezTo>
                <a:cubicBezTo>
                  <a:pt x="76" y="97"/>
                  <a:pt x="76" y="97"/>
                  <a:pt x="76" y="97"/>
                </a:cubicBezTo>
                <a:lnTo>
                  <a:pt x="76" y="113"/>
                </a:lnTo>
                <a:close/>
                <a:moveTo>
                  <a:pt x="76" y="93"/>
                </a:moveTo>
                <a:cubicBezTo>
                  <a:pt x="60" y="93"/>
                  <a:pt x="60" y="93"/>
                  <a:pt x="60" y="93"/>
                </a:cubicBezTo>
                <a:cubicBezTo>
                  <a:pt x="60" y="77"/>
                  <a:pt x="60" y="77"/>
                  <a:pt x="60" y="77"/>
                </a:cubicBezTo>
                <a:cubicBezTo>
                  <a:pt x="76" y="77"/>
                  <a:pt x="76" y="77"/>
                  <a:pt x="76" y="77"/>
                </a:cubicBezTo>
                <a:lnTo>
                  <a:pt x="76" y="93"/>
                </a:lnTo>
                <a:close/>
                <a:moveTo>
                  <a:pt x="96" y="113"/>
                </a:moveTo>
                <a:cubicBezTo>
                  <a:pt x="80" y="113"/>
                  <a:pt x="80" y="113"/>
                  <a:pt x="80" y="113"/>
                </a:cubicBezTo>
                <a:cubicBezTo>
                  <a:pt x="80" y="97"/>
                  <a:pt x="80" y="97"/>
                  <a:pt x="80" y="97"/>
                </a:cubicBezTo>
                <a:cubicBezTo>
                  <a:pt x="96" y="97"/>
                  <a:pt x="96" y="97"/>
                  <a:pt x="96" y="97"/>
                </a:cubicBezTo>
                <a:lnTo>
                  <a:pt x="96" y="113"/>
                </a:lnTo>
                <a:close/>
                <a:moveTo>
                  <a:pt x="96" y="93"/>
                </a:moveTo>
                <a:cubicBezTo>
                  <a:pt x="80" y="93"/>
                  <a:pt x="80" y="93"/>
                  <a:pt x="80" y="93"/>
                </a:cubicBezTo>
                <a:cubicBezTo>
                  <a:pt x="80" y="77"/>
                  <a:pt x="80" y="77"/>
                  <a:pt x="80" y="77"/>
                </a:cubicBezTo>
                <a:cubicBezTo>
                  <a:pt x="96" y="77"/>
                  <a:pt x="96" y="77"/>
                  <a:pt x="96" y="77"/>
                </a:cubicBezTo>
                <a:lnTo>
                  <a:pt x="96" y="93"/>
                </a:lnTo>
                <a:close/>
                <a:moveTo>
                  <a:pt x="116" y="113"/>
                </a:moveTo>
                <a:cubicBezTo>
                  <a:pt x="100" y="113"/>
                  <a:pt x="100" y="113"/>
                  <a:pt x="100" y="113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16" y="97"/>
                  <a:pt x="116" y="97"/>
                  <a:pt x="116" y="97"/>
                </a:cubicBezTo>
                <a:lnTo>
                  <a:pt x="116" y="113"/>
                </a:lnTo>
                <a:close/>
                <a:moveTo>
                  <a:pt x="116" y="93"/>
                </a:moveTo>
                <a:cubicBezTo>
                  <a:pt x="100" y="93"/>
                  <a:pt x="100" y="93"/>
                  <a:pt x="100" y="93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16" y="77"/>
                  <a:pt x="116" y="77"/>
                  <a:pt x="116" y="77"/>
                </a:cubicBezTo>
                <a:lnTo>
                  <a:pt x="116" y="93"/>
                </a:lnTo>
                <a:close/>
                <a:moveTo>
                  <a:pt x="116" y="73"/>
                </a:moveTo>
                <a:cubicBezTo>
                  <a:pt x="100" y="73"/>
                  <a:pt x="100" y="73"/>
                  <a:pt x="100" y="73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16" y="57"/>
                  <a:pt x="116" y="57"/>
                  <a:pt x="116" y="57"/>
                </a:cubicBezTo>
                <a:lnTo>
                  <a:pt x="116" y="73"/>
                </a:lnTo>
                <a:close/>
                <a:moveTo>
                  <a:pt x="136" y="97"/>
                </a:moveTo>
                <a:cubicBezTo>
                  <a:pt x="136" y="113"/>
                  <a:pt x="136" y="113"/>
                  <a:pt x="136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20" y="97"/>
                  <a:pt x="120" y="97"/>
                  <a:pt x="120" y="97"/>
                </a:cubicBezTo>
                <a:lnTo>
                  <a:pt x="136" y="9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3615362" y="5053292"/>
            <a:ext cx="4423628" cy="1148016"/>
          </a:xfrm>
          <a:prstGeom prst="roundRect">
            <a:avLst>
              <a:gd name="adj" fmla="val 928"/>
            </a:avLst>
          </a:prstGeom>
          <a:solidFill>
            <a:srgbClr val="0070C0">
              <a:alpha val="10000"/>
            </a:srgbClr>
          </a:solidFill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客户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IDC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61" y="3462516"/>
            <a:ext cx="635987" cy="635987"/>
          </a:xfrm>
          <a:prstGeom prst="rect">
            <a:avLst/>
          </a:prstGeom>
        </p:spPr>
      </p:pic>
      <p:cxnSp>
        <p:nvCxnSpPr>
          <p:cNvPr id="48" name="直接连接符 47"/>
          <p:cNvCxnSpPr>
            <a:endCxn id="65" idx="0"/>
          </p:cNvCxnSpPr>
          <p:nvPr/>
        </p:nvCxnSpPr>
        <p:spPr bwMode="auto">
          <a:xfrm>
            <a:off x="9263126" y="3530438"/>
            <a:ext cx="0" cy="6169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>
            <a:off x="6869414" y="3037116"/>
            <a:ext cx="6918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7858970" y="3530438"/>
            <a:ext cx="14041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3" name="Freeform 6"/>
          <p:cNvSpPr>
            <a:spLocks noEditPoints="1"/>
          </p:cNvSpPr>
          <p:nvPr/>
        </p:nvSpPr>
        <p:spPr bwMode="auto">
          <a:xfrm>
            <a:off x="7351346" y="5403155"/>
            <a:ext cx="419880" cy="434911"/>
          </a:xfrm>
          <a:custGeom>
            <a:avLst/>
            <a:gdLst>
              <a:gd name="T0" fmla="*/ 164 w 176"/>
              <a:gd name="T1" fmla="*/ 113 h 176"/>
              <a:gd name="T2" fmla="*/ 161 w 176"/>
              <a:gd name="T3" fmla="*/ 114 h 176"/>
              <a:gd name="T4" fmla="*/ 98 w 176"/>
              <a:gd name="T5" fmla="*/ 23 h 176"/>
              <a:gd name="T6" fmla="*/ 102 w 176"/>
              <a:gd name="T7" fmla="*/ 14 h 176"/>
              <a:gd name="T8" fmla="*/ 88 w 176"/>
              <a:gd name="T9" fmla="*/ 0 h 176"/>
              <a:gd name="T10" fmla="*/ 73 w 176"/>
              <a:gd name="T11" fmla="*/ 14 h 176"/>
              <a:gd name="T12" fmla="*/ 77 w 176"/>
              <a:gd name="T13" fmla="*/ 23 h 176"/>
              <a:gd name="T14" fmla="*/ 15 w 176"/>
              <a:gd name="T15" fmla="*/ 114 h 176"/>
              <a:gd name="T16" fmla="*/ 12 w 176"/>
              <a:gd name="T17" fmla="*/ 113 h 176"/>
              <a:gd name="T18" fmla="*/ 0 w 176"/>
              <a:gd name="T19" fmla="*/ 125 h 176"/>
              <a:gd name="T20" fmla="*/ 12 w 176"/>
              <a:gd name="T21" fmla="*/ 136 h 176"/>
              <a:gd name="T22" fmla="*/ 16 w 176"/>
              <a:gd name="T23" fmla="*/ 135 h 176"/>
              <a:gd name="T24" fmla="*/ 74 w 176"/>
              <a:gd name="T25" fmla="*/ 163 h 176"/>
              <a:gd name="T26" fmla="*/ 88 w 176"/>
              <a:gd name="T27" fmla="*/ 176 h 176"/>
              <a:gd name="T28" fmla="*/ 102 w 176"/>
              <a:gd name="T29" fmla="*/ 163 h 176"/>
              <a:gd name="T30" fmla="*/ 159 w 176"/>
              <a:gd name="T31" fmla="*/ 136 h 176"/>
              <a:gd name="T32" fmla="*/ 164 w 176"/>
              <a:gd name="T33" fmla="*/ 136 h 176"/>
              <a:gd name="T34" fmla="*/ 176 w 176"/>
              <a:gd name="T35" fmla="*/ 125 h 176"/>
              <a:gd name="T36" fmla="*/ 164 w 176"/>
              <a:gd name="T37" fmla="*/ 113 h 176"/>
              <a:gd name="T38" fmla="*/ 152 w 176"/>
              <a:gd name="T39" fmla="*/ 125 h 176"/>
              <a:gd name="T40" fmla="*/ 153 w 176"/>
              <a:gd name="T41" fmla="*/ 128 h 176"/>
              <a:gd name="T42" fmla="*/ 99 w 176"/>
              <a:gd name="T43" fmla="*/ 154 h 176"/>
              <a:gd name="T44" fmla="*/ 92 w 176"/>
              <a:gd name="T45" fmla="*/ 149 h 176"/>
              <a:gd name="T46" fmla="*/ 92 w 176"/>
              <a:gd name="T47" fmla="*/ 27 h 176"/>
              <a:gd name="T48" fmla="*/ 95 w 176"/>
              <a:gd name="T49" fmla="*/ 26 h 176"/>
              <a:gd name="T50" fmla="*/ 156 w 176"/>
              <a:gd name="T51" fmla="*/ 116 h 176"/>
              <a:gd name="T52" fmla="*/ 152 w 176"/>
              <a:gd name="T53" fmla="*/ 125 h 176"/>
              <a:gd name="T54" fmla="*/ 81 w 176"/>
              <a:gd name="T55" fmla="*/ 26 h 176"/>
              <a:gd name="T56" fmla="*/ 83 w 176"/>
              <a:gd name="T57" fmla="*/ 27 h 176"/>
              <a:gd name="T58" fmla="*/ 83 w 176"/>
              <a:gd name="T59" fmla="*/ 149 h 176"/>
              <a:gd name="T60" fmla="*/ 76 w 176"/>
              <a:gd name="T61" fmla="*/ 154 h 176"/>
              <a:gd name="T62" fmla="*/ 23 w 176"/>
              <a:gd name="T63" fmla="*/ 128 h 176"/>
              <a:gd name="T64" fmla="*/ 24 w 176"/>
              <a:gd name="T65" fmla="*/ 125 h 176"/>
              <a:gd name="T66" fmla="*/ 19 w 176"/>
              <a:gd name="T67" fmla="*/ 116 h 176"/>
              <a:gd name="T68" fmla="*/ 81 w 176"/>
              <a:gd name="T69" fmla="*/ 26 h 176"/>
              <a:gd name="T70" fmla="*/ 4 w 176"/>
              <a:gd name="T71" fmla="*/ 125 h 176"/>
              <a:gd name="T72" fmla="*/ 12 w 176"/>
              <a:gd name="T73" fmla="*/ 118 h 176"/>
              <a:gd name="T74" fmla="*/ 19 w 176"/>
              <a:gd name="T75" fmla="*/ 125 h 176"/>
              <a:gd name="T76" fmla="*/ 12 w 176"/>
              <a:gd name="T77" fmla="*/ 132 h 176"/>
              <a:gd name="T78" fmla="*/ 4 w 176"/>
              <a:gd name="T79" fmla="*/ 125 h 176"/>
              <a:gd name="T80" fmla="*/ 88 w 176"/>
              <a:gd name="T81" fmla="*/ 171 h 176"/>
              <a:gd name="T82" fmla="*/ 78 w 176"/>
              <a:gd name="T83" fmla="*/ 162 h 176"/>
              <a:gd name="T84" fmla="*/ 88 w 176"/>
              <a:gd name="T85" fmla="*/ 153 h 176"/>
              <a:gd name="T86" fmla="*/ 97 w 176"/>
              <a:gd name="T87" fmla="*/ 162 h 176"/>
              <a:gd name="T88" fmla="*/ 88 w 176"/>
              <a:gd name="T89" fmla="*/ 171 h 176"/>
              <a:gd name="T90" fmla="*/ 164 w 176"/>
              <a:gd name="T91" fmla="*/ 132 h 176"/>
              <a:gd name="T92" fmla="*/ 157 w 176"/>
              <a:gd name="T93" fmla="*/ 125 h 176"/>
              <a:gd name="T94" fmla="*/ 164 w 176"/>
              <a:gd name="T95" fmla="*/ 118 h 176"/>
              <a:gd name="T96" fmla="*/ 171 w 176"/>
              <a:gd name="T97" fmla="*/ 125 h 176"/>
              <a:gd name="T98" fmla="*/ 164 w 176"/>
              <a:gd name="T99" fmla="*/ 1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64" y="113"/>
                </a:moveTo>
                <a:cubicBezTo>
                  <a:pt x="163" y="113"/>
                  <a:pt x="162" y="113"/>
                  <a:pt x="161" y="114"/>
                </a:cubicBezTo>
                <a:cubicBezTo>
                  <a:pt x="98" y="23"/>
                  <a:pt x="98" y="23"/>
                  <a:pt x="98" y="23"/>
                </a:cubicBezTo>
                <a:cubicBezTo>
                  <a:pt x="101" y="20"/>
                  <a:pt x="102" y="17"/>
                  <a:pt x="102" y="14"/>
                </a:cubicBezTo>
                <a:cubicBezTo>
                  <a:pt x="102" y="6"/>
                  <a:pt x="96" y="0"/>
                  <a:pt x="88" y="0"/>
                </a:cubicBezTo>
                <a:cubicBezTo>
                  <a:pt x="80" y="0"/>
                  <a:pt x="73" y="6"/>
                  <a:pt x="73" y="14"/>
                </a:cubicBezTo>
                <a:cubicBezTo>
                  <a:pt x="73" y="17"/>
                  <a:pt x="75" y="21"/>
                  <a:pt x="77" y="23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4" y="114"/>
                  <a:pt x="13" y="113"/>
                  <a:pt x="12" y="113"/>
                </a:cubicBezTo>
                <a:cubicBezTo>
                  <a:pt x="5" y="113"/>
                  <a:pt x="0" y="118"/>
                  <a:pt x="0" y="125"/>
                </a:cubicBezTo>
                <a:cubicBezTo>
                  <a:pt x="0" y="131"/>
                  <a:pt x="5" y="136"/>
                  <a:pt x="12" y="136"/>
                </a:cubicBezTo>
                <a:cubicBezTo>
                  <a:pt x="13" y="136"/>
                  <a:pt x="15" y="136"/>
                  <a:pt x="16" y="135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70"/>
                  <a:pt x="80" y="176"/>
                  <a:pt x="88" y="176"/>
                </a:cubicBezTo>
                <a:cubicBezTo>
                  <a:pt x="95" y="176"/>
                  <a:pt x="102" y="170"/>
                  <a:pt x="102" y="163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61" y="136"/>
                  <a:pt x="162" y="136"/>
                  <a:pt x="164" y="136"/>
                </a:cubicBezTo>
                <a:cubicBezTo>
                  <a:pt x="170" y="136"/>
                  <a:pt x="176" y="131"/>
                  <a:pt x="176" y="125"/>
                </a:cubicBezTo>
                <a:cubicBezTo>
                  <a:pt x="176" y="118"/>
                  <a:pt x="170" y="113"/>
                  <a:pt x="164" y="113"/>
                </a:cubicBezTo>
                <a:close/>
                <a:moveTo>
                  <a:pt x="152" y="125"/>
                </a:moveTo>
                <a:cubicBezTo>
                  <a:pt x="152" y="126"/>
                  <a:pt x="152" y="127"/>
                  <a:pt x="153" y="128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7" y="151"/>
                  <a:pt x="95" y="150"/>
                  <a:pt x="92" y="149"/>
                </a:cubicBezTo>
                <a:cubicBezTo>
                  <a:pt x="92" y="27"/>
                  <a:pt x="92" y="27"/>
                  <a:pt x="92" y="27"/>
                </a:cubicBezTo>
                <a:cubicBezTo>
                  <a:pt x="93" y="26"/>
                  <a:pt x="94" y="26"/>
                  <a:pt x="95" y="2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54" y="118"/>
                  <a:pt x="152" y="121"/>
                  <a:pt x="152" y="125"/>
                </a:cubicBezTo>
                <a:close/>
                <a:moveTo>
                  <a:pt x="81" y="26"/>
                </a:moveTo>
                <a:cubicBezTo>
                  <a:pt x="82" y="26"/>
                  <a:pt x="82" y="27"/>
                  <a:pt x="83" y="27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0" y="150"/>
                  <a:pt x="78" y="151"/>
                  <a:pt x="76" y="154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3" y="127"/>
                  <a:pt x="24" y="126"/>
                  <a:pt x="24" y="125"/>
                </a:cubicBezTo>
                <a:cubicBezTo>
                  <a:pt x="24" y="121"/>
                  <a:pt x="22" y="118"/>
                  <a:pt x="19" y="116"/>
                </a:cubicBezTo>
                <a:lnTo>
                  <a:pt x="81" y="26"/>
                </a:lnTo>
                <a:close/>
                <a:moveTo>
                  <a:pt x="4" y="125"/>
                </a:moveTo>
                <a:cubicBezTo>
                  <a:pt x="4" y="121"/>
                  <a:pt x="8" y="118"/>
                  <a:pt x="12" y="118"/>
                </a:cubicBezTo>
                <a:cubicBezTo>
                  <a:pt x="16" y="118"/>
                  <a:pt x="19" y="121"/>
                  <a:pt x="19" y="125"/>
                </a:cubicBezTo>
                <a:cubicBezTo>
                  <a:pt x="19" y="129"/>
                  <a:pt x="16" y="132"/>
                  <a:pt x="12" y="132"/>
                </a:cubicBezTo>
                <a:cubicBezTo>
                  <a:pt x="8" y="132"/>
                  <a:pt x="4" y="129"/>
                  <a:pt x="4" y="125"/>
                </a:cubicBezTo>
                <a:close/>
                <a:moveTo>
                  <a:pt x="88" y="171"/>
                </a:moveTo>
                <a:cubicBezTo>
                  <a:pt x="82" y="171"/>
                  <a:pt x="78" y="167"/>
                  <a:pt x="78" y="162"/>
                </a:cubicBezTo>
                <a:cubicBezTo>
                  <a:pt x="78" y="157"/>
                  <a:pt x="82" y="153"/>
                  <a:pt x="88" y="153"/>
                </a:cubicBezTo>
                <a:cubicBezTo>
                  <a:pt x="93" y="153"/>
                  <a:pt x="97" y="157"/>
                  <a:pt x="97" y="162"/>
                </a:cubicBezTo>
                <a:cubicBezTo>
                  <a:pt x="97" y="167"/>
                  <a:pt x="93" y="171"/>
                  <a:pt x="88" y="171"/>
                </a:cubicBezTo>
                <a:close/>
                <a:moveTo>
                  <a:pt x="164" y="132"/>
                </a:moveTo>
                <a:cubicBezTo>
                  <a:pt x="160" y="132"/>
                  <a:pt x="157" y="129"/>
                  <a:pt x="157" y="125"/>
                </a:cubicBezTo>
                <a:cubicBezTo>
                  <a:pt x="157" y="121"/>
                  <a:pt x="160" y="118"/>
                  <a:pt x="164" y="118"/>
                </a:cubicBezTo>
                <a:cubicBezTo>
                  <a:pt x="168" y="118"/>
                  <a:pt x="171" y="121"/>
                  <a:pt x="171" y="125"/>
                </a:cubicBezTo>
                <a:cubicBezTo>
                  <a:pt x="171" y="129"/>
                  <a:pt x="168" y="132"/>
                  <a:pt x="164" y="13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7858970" y="5584606"/>
            <a:ext cx="14041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7561286" y="3037116"/>
            <a:ext cx="0" cy="196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7571667" y="3767039"/>
            <a:ext cx="0" cy="3179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6869414" y="4075455"/>
            <a:ext cx="6918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6869414" y="5620610"/>
            <a:ext cx="4819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02" y="4147426"/>
            <a:ext cx="1089848" cy="66904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 bwMode="auto">
          <a:xfrm>
            <a:off x="8867543" y="4358894"/>
            <a:ext cx="82493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Internet</a:t>
            </a:r>
            <a:endParaRPr lang="zh-CN" altLang="en-US" sz="1400" dirty="0" smtClean="0">
              <a:solidFill>
                <a:srgbClr val="0070C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2475581" y="3366009"/>
            <a:ext cx="0" cy="705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4338558" y="2933991"/>
            <a:ext cx="0" cy="11414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H="1">
            <a:off x="4042330" y="4158420"/>
            <a:ext cx="8196" cy="10663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C000"/>
            </a:solidFill>
            <a:prstDash val="sysDot"/>
            <a:round/>
            <a:headEnd type="triangle" w="med" len="med"/>
            <a:tailEnd type="triangle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>
            <a:off x="2475581" y="3371121"/>
            <a:ext cx="115030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2475581" y="5367151"/>
            <a:ext cx="113978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10096082" y="3845959"/>
            <a:ext cx="0" cy="13472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>
            <a:off x="9880058" y="4510945"/>
            <a:ext cx="4500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10096082" y="3848985"/>
            <a:ext cx="23402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10096082" y="5193196"/>
            <a:ext cx="23402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7183" name="图片 71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3" y="4085037"/>
            <a:ext cx="593850" cy="59385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61" y="4126605"/>
            <a:ext cx="635987" cy="635987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61" y="4816466"/>
            <a:ext cx="635987" cy="635987"/>
          </a:xfrm>
          <a:prstGeom prst="rect">
            <a:avLst/>
          </a:prstGeom>
        </p:spPr>
      </p:pic>
      <p:cxnSp>
        <p:nvCxnSpPr>
          <p:cNvPr id="95" name="直接连接符 94"/>
          <p:cNvCxnSpPr>
            <a:stCxn id="35" idx="2"/>
            <a:endCxn id="41" idx="0"/>
          </p:cNvCxnSpPr>
          <p:nvPr/>
        </p:nvCxnSpPr>
        <p:spPr bwMode="auto">
          <a:xfrm>
            <a:off x="5827176" y="4646922"/>
            <a:ext cx="0" cy="40637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C000"/>
            </a:solidFill>
            <a:prstDash val="sysDot"/>
            <a:round/>
            <a:headEnd type="triangle" w="med" len="med"/>
            <a:tailEnd type="triangle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1341293" y="4816466"/>
            <a:ext cx="1" cy="10675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直接连接符 60"/>
          <p:cNvCxnSpPr>
            <a:stCxn id="65" idx="2"/>
          </p:cNvCxnSpPr>
          <p:nvPr/>
        </p:nvCxnSpPr>
        <p:spPr bwMode="auto">
          <a:xfrm>
            <a:off x="9263126" y="4816466"/>
            <a:ext cx="0" cy="7681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2475581" y="4816466"/>
            <a:ext cx="0" cy="5506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" name="圆角矩形 45"/>
          <p:cNvSpPr/>
          <p:nvPr/>
        </p:nvSpPr>
        <p:spPr bwMode="auto">
          <a:xfrm>
            <a:off x="1914021" y="3969060"/>
            <a:ext cx="1493887" cy="85365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统一镜像管理</a:t>
            </a:r>
            <a:endParaRPr lang="en-US" altLang="zh-CN" sz="1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统一容器集群管理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自动弹性伸缩</a:t>
            </a:r>
            <a:endParaRPr lang="en-US" altLang="zh-CN" sz="12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基于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VPC</a:t>
            </a: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云间互联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3467708" y="4717680"/>
            <a:ext cx="1437035" cy="2366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相同的镜像和模板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3757196" y="3937238"/>
            <a:ext cx="666240" cy="1851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SWR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3575720" y="5711770"/>
            <a:ext cx="1029351" cy="12949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私有镜像仓库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5340383" y="4762592"/>
            <a:ext cx="1131107" cy="1471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DC</a:t>
            </a: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或者</a:t>
            </a:r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VPN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774242" y="4711043"/>
            <a:ext cx="984675" cy="14419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开发</a:t>
            </a:r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/</a:t>
            </a:r>
            <a:r>
              <a:rPr lang="zh-CN" altLang="en-US" sz="12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运维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6" grpId="0" animBg="1"/>
      <p:bldP spid="18" grpId="0"/>
      <p:bldP spid="19" grpId="0"/>
      <p:bldP spid="21" grpId="0" animBg="1"/>
      <p:bldP spid="23" grpId="0"/>
      <p:bldP spid="24" grpId="0"/>
      <p:bldP spid="27" grpId="0"/>
      <p:bldP spid="28" grpId="0" animBg="1"/>
      <p:bldP spid="29" grpId="0" animBg="1"/>
      <p:bldP spid="35" grpId="0" animBg="1"/>
      <p:bldP spid="40" grpId="0" animBg="1"/>
      <p:bldP spid="41" grpId="0" animBg="1"/>
      <p:bldP spid="53" grpId="0" animBg="1"/>
      <p:bldP spid="66" grpId="0"/>
      <p:bldP spid="46" grpId="0" animBg="1"/>
      <p:bldP spid="78" grpId="0" animBg="1"/>
      <p:bldP spid="85" grpId="0" animBg="1"/>
      <p:bldP spid="88" grpId="0"/>
      <p:bldP spid="89" grpId="0" animBg="1"/>
      <p:bldP spid="9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平台容器应用实践主要流程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本实验中，我们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基于</a:t>
            </a:r>
            <a:r>
              <a:rPr lang="en-US" altLang="zh-CN" sz="1800" dirty="0" err="1" smtClean="0">
                <a:cs typeface="+mn-ea"/>
                <a:sym typeface="Huawei Sans" panose="020C0503030203020204" pitchFamily="34" charset="0"/>
              </a:rPr>
              <a:t>adoptopenjdk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的</a:t>
            </a:r>
            <a:r>
              <a:rPr lang="en-US" altLang="zh-CN" sz="1800" dirty="0" smtClean="0">
                <a:cs typeface="+mn-ea"/>
                <a:sym typeface="Huawei Sans" panose="020C0503030203020204" pitchFamily="34" charset="0"/>
              </a:rPr>
              <a:t>Java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运行环境，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通过</a:t>
            </a:r>
            <a:r>
              <a:rPr lang="en-US" altLang="zh-CN" sz="1800" dirty="0"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构建</a:t>
            </a:r>
            <a:r>
              <a:rPr lang="en-US" altLang="zh-CN" sz="1800" dirty="0" smtClean="0"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sz="1800" dirty="0" smtClean="0">
                <a:cs typeface="+mn-ea"/>
                <a:sym typeface="Huawei Sans" panose="020C0503030203020204" pitchFamily="34" charset="0"/>
              </a:rPr>
              <a:t>应用镜像</a:t>
            </a:r>
            <a:r>
              <a:rPr lang="zh-CN" altLang="en-US" sz="1800" dirty="0">
                <a:cs typeface="+mn-ea"/>
                <a:sym typeface="Huawei Sans" panose="020C0503030203020204" pitchFamily="34" charset="0"/>
              </a:rPr>
              <a:t>。</a:t>
            </a:r>
          </a:p>
          <a:p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1838" y="1720227"/>
            <a:ext cx="10728325" cy="4480548"/>
            <a:chOff x="753186" y="1691753"/>
            <a:chExt cx="11007034" cy="4659912"/>
          </a:xfrm>
        </p:grpSpPr>
        <p:sp>
          <p:nvSpPr>
            <p:cNvPr id="4" name="圆角矩形 3"/>
            <p:cNvSpPr/>
            <p:nvPr/>
          </p:nvSpPr>
          <p:spPr>
            <a:xfrm>
              <a:off x="1051560" y="2580442"/>
              <a:ext cx="4724400" cy="61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获取基础镜像</a:t>
              </a:r>
              <a:r>
                <a:rPr lang="en-US" altLang="zh-CN" dirty="0" err="1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adoptopenjdk:jre-hotspot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51560" y="3475220"/>
              <a:ext cx="4724400" cy="965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编写</a:t>
              </a: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Dockerfile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docker built –t 【image name】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构建镜像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51560" y="4707136"/>
              <a:ext cx="4724400" cy="61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将构建的镜像上传至华为镜像仓库</a:t>
              </a: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SWR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51560" y="5593748"/>
              <a:ext cx="4724400" cy="61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构建</a:t>
              </a: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CCE</a:t>
              </a:r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集群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702000" y="3183395"/>
              <a:ext cx="4724400" cy="61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基于镜像部署</a:t>
              </a:r>
              <a:r>
                <a:rPr lang="en-US" altLang="zh-CN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OA</a:t>
              </a:r>
              <a:r>
                <a:rPr lang="zh-CN" altLang="en-US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应用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61129" y="1691753"/>
              <a:ext cx="3432339" cy="583311"/>
              <a:chOff x="804379" y="1003872"/>
              <a:chExt cx="3432339" cy="746924"/>
            </a:xfrm>
          </p:grpSpPr>
          <p:sp>
            <p:nvSpPr>
              <p:cNvPr id="15" name="同侧圆角矩形 14"/>
              <p:cNvSpPr/>
              <p:nvPr/>
            </p:nvSpPr>
            <p:spPr>
              <a:xfrm rot="5400000">
                <a:off x="2147087" y="-338836"/>
                <a:ext cx="746924" cy="3432339"/>
              </a:xfrm>
              <a:prstGeom prst="round2SameRect">
                <a:avLst/>
              </a:prstGeom>
              <a:ln w="28575"/>
            </p:spPr>
            <p:style>
              <a:lnRef idx="2">
                <a:schemeClr val="accent5">
                  <a:hueOff val="-2451115"/>
                  <a:satOff val="-3409"/>
                  <a:lumOff val="-130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" name="同侧圆角矩形 4"/>
              <p:cNvSpPr/>
              <p:nvPr/>
            </p:nvSpPr>
            <p:spPr>
              <a:xfrm>
                <a:off x="804380" y="1040333"/>
                <a:ext cx="3395877" cy="710463"/>
              </a:xfrm>
              <a:prstGeom prst="rect">
                <a:avLst/>
              </a:prstGeom>
              <a:ln w="28575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2700" rIns="12700" bIns="12700" numCol="1" spcCol="1270" anchor="ctr" anchorCtr="0">
                <a:noAutofit/>
              </a:bodyPr>
              <a:lstStyle/>
              <a:p>
                <a:pPr marL="0" lvl="1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altLang="zh-CN" sz="2000" b="1" kern="1200" dirty="0" smtClean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Dockerfile</a:t>
                </a:r>
                <a:r>
                  <a:rPr lang="zh-CN" altLang="en-US" sz="2000" b="1" kern="1200" dirty="0" smtClean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创建应用镜像</a:t>
                </a:r>
                <a:endParaRPr lang="en-US" sz="2000" b="1" kern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383476" y="1691753"/>
              <a:ext cx="3432339" cy="583310"/>
              <a:chOff x="804379" y="2004940"/>
              <a:chExt cx="3432339" cy="746924"/>
            </a:xfrm>
          </p:grpSpPr>
          <p:sp>
            <p:nvSpPr>
              <p:cNvPr id="13" name="同侧圆角矩形 12"/>
              <p:cNvSpPr/>
              <p:nvPr/>
            </p:nvSpPr>
            <p:spPr>
              <a:xfrm rot="5400000">
                <a:off x="2147087" y="662232"/>
                <a:ext cx="746924" cy="3432339"/>
              </a:xfrm>
              <a:prstGeom prst="round2SameRect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5">
                  <a:hueOff val="-4902230"/>
                  <a:satOff val="-6819"/>
                  <a:lumOff val="-2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" name="同侧圆角矩形 6"/>
              <p:cNvSpPr/>
              <p:nvPr/>
            </p:nvSpPr>
            <p:spPr>
              <a:xfrm>
                <a:off x="804380" y="2041401"/>
                <a:ext cx="3395877" cy="674000"/>
              </a:xfrm>
              <a:prstGeom prst="rect">
                <a:avLst/>
              </a:prstGeom>
              <a:ln w="28575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2700" rIns="12700" bIns="12700" numCol="1" spcCol="1270" anchor="ctr" anchorCtr="0">
                <a:noAutofit/>
              </a:bodyPr>
              <a:lstStyle/>
              <a:p>
                <a:pPr marL="0" lvl="1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验证</a:t>
                </a:r>
                <a:r>
                  <a:rPr lang="zh-CN" altLang="en-US" sz="2000" b="1" kern="1200" dirty="0" smtClean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应用镜像</a:t>
                </a:r>
                <a:endParaRPr lang="en-US" sz="2000" b="1" kern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6439073" y="2451694"/>
              <a:ext cx="5321147" cy="3899971"/>
            </a:xfrm>
            <a:prstGeom prst="rect">
              <a:avLst/>
            </a:prstGeom>
            <a:noFill/>
            <a:ln w="28575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3186" y="2442183"/>
              <a:ext cx="5321147" cy="3899971"/>
            </a:xfrm>
            <a:prstGeom prst="rect">
              <a:avLst/>
            </a:prstGeom>
            <a:noFill/>
            <a:ln w="28575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5400000">
              <a:off x="3085329" y="3201483"/>
              <a:ext cx="282780" cy="264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 rot="5400000">
              <a:off x="3069883" y="4433397"/>
              <a:ext cx="282780" cy="264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rot="5400000">
              <a:off x="3085329" y="5296789"/>
              <a:ext cx="282780" cy="264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702000" y="4120018"/>
              <a:ext cx="4724400" cy="61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访问验证</a:t>
              </a:r>
              <a:endParaRPr lang="zh-CN" alt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5400000">
              <a:off x="8743593" y="3812613"/>
              <a:ext cx="282780" cy="264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4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sym typeface="Huawei Sans" panose="020C0503030203020204" pitchFamily="34" charset="0"/>
              </a:rPr>
              <a:t>云</a:t>
            </a:r>
            <a:r>
              <a:rPr lang="zh-CN" altLang="en-US" b="1" dirty="0">
                <a:sym typeface="Huawei Sans" panose="020C0503030203020204" pitchFamily="34" charset="0"/>
              </a:rPr>
              <a:t>容器</a:t>
            </a:r>
            <a:r>
              <a:rPr lang="zh-CN" altLang="en-US" b="1" dirty="0" smtClean="0">
                <a:sym typeface="Huawei Sans" panose="020C0503030203020204" pitchFamily="34" charset="0"/>
              </a:rPr>
              <a:t>实验</a:t>
            </a:r>
            <a:endParaRPr lang="en-US" altLang="zh-CN" b="1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容器与云原生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实验</a:t>
            </a:r>
            <a:r>
              <a:rPr lang="zh-CN" altLang="en-US" dirty="0">
                <a:sym typeface="Huawei Sans" panose="020C0503030203020204" pitchFamily="34" charset="0"/>
              </a:rPr>
              <a:t>介绍</a:t>
            </a:r>
            <a:endParaRPr lang="en-US" altLang="zh-CN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云</a:t>
            </a:r>
            <a:r>
              <a:rPr lang="zh-CN" altLang="en-US" dirty="0">
                <a:sym typeface="Huawei Sans" panose="020C0503030203020204" pitchFamily="34" charset="0"/>
              </a:rPr>
              <a:t>容器</a:t>
            </a:r>
            <a:r>
              <a:rPr lang="zh-CN" altLang="en-US" dirty="0" smtClean="0">
                <a:sym typeface="Huawei Sans" panose="020C0503030203020204" pitchFamily="34" charset="0"/>
              </a:rPr>
              <a:t>实验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155902" cy="4879805"/>
          </a:xfrm>
        </p:spPr>
        <p:txBody>
          <a:bodyPr/>
          <a:lstStyle/>
          <a:p>
            <a:r>
              <a:rPr lang="zh-CN" altLang="en-US" sz="2000" dirty="0">
                <a:sym typeface="Huawei Sans" panose="020C0503030203020204" pitchFamily="34" charset="0"/>
              </a:rPr>
              <a:t>通过</a:t>
            </a:r>
            <a:r>
              <a:rPr lang="zh-CN" altLang="en-US" sz="2000" dirty="0" smtClean="0">
                <a:sym typeface="Huawei Sans" panose="020C0503030203020204" pitchFamily="34" charset="0"/>
              </a:rPr>
              <a:t>本实验，</a:t>
            </a:r>
            <a:r>
              <a:rPr lang="zh-CN" altLang="en-US" sz="2000" dirty="0">
                <a:sym typeface="Huawei Sans" panose="020C0503030203020204" pitchFamily="34" charset="0"/>
              </a:rPr>
              <a:t>你能获得什么？</a:t>
            </a:r>
          </a:p>
          <a:p>
            <a:pPr lvl="1"/>
            <a:r>
              <a:rPr lang="zh-CN" altLang="en-US" sz="1800" dirty="0">
                <a:sym typeface="Huawei Sans" panose="020C0503030203020204" pitchFamily="34" charset="0"/>
              </a:rPr>
              <a:t>了解</a:t>
            </a:r>
            <a:r>
              <a:rPr lang="en-US" altLang="zh-CN" sz="1800" dirty="0">
                <a:sym typeface="Huawei Sans" panose="020C0503030203020204" pitchFamily="34" charset="0"/>
              </a:rPr>
              <a:t>Docker</a:t>
            </a:r>
            <a:r>
              <a:rPr lang="zh-CN" altLang="en-US" sz="1800" dirty="0">
                <a:sym typeface="Huawei Sans" panose="020C0503030203020204" pitchFamily="34" charset="0"/>
              </a:rPr>
              <a:t>容器</a:t>
            </a:r>
            <a:r>
              <a:rPr lang="zh-CN" altLang="en-US" sz="1800" dirty="0" smtClean="0">
                <a:sym typeface="Huawei Sans" panose="020C0503030203020204" pitchFamily="34" charset="0"/>
              </a:rPr>
              <a:t>和</a:t>
            </a:r>
            <a:r>
              <a:rPr lang="zh-CN" altLang="en-US" sz="1800" dirty="0">
                <a:sym typeface="Huawei Sans" panose="020C0503030203020204" pitchFamily="34" charset="0"/>
              </a:rPr>
              <a:t>镜像</a:t>
            </a:r>
            <a:r>
              <a:rPr lang="zh-CN" altLang="en-US" sz="1800" dirty="0" smtClean="0">
                <a:sym typeface="Huawei Sans" panose="020C0503030203020204" pitchFamily="34" charset="0"/>
              </a:rPr>
              <a:t>的</a:t>
            </a:r>
            <a:r>
              <a:rPr lang="zh-CN" altLang="en-US" sz="1800" dirty="0">
                <a:sym typeface="Huawei Sans" panose="020C0503030203020204" pitchFamily="34" charset="0"/>
              </a:rPr>
              <a:t>基本原理</a:t>
            </a:r>
          </a:p>
          <a:p>
            <a:pPr lvl="1"/>
            <a:r>
              <a:rPr lang="zh-CN" altLang="en-US" sz="1800" dirty="0" smtClean="0">
                <a:sym typeface="Huawei Sans" panose="020C0503030203020204" pitchFamily="34" charset="0"/>
              </a:rPr>
              <a:t>基于弹性</a:t>
            </a:r>
            <a:r>
              <a:rPr lang="zh-CN" altLang="en-US" sz="1800" dirty="0">
                <a:sym typeface="Huawei Sans" panose="020C0503030203020204" pitchFamily="34" charset="0"/>
              </a:rPr>
              <a:t>云服务器构建</a:t>
            </a:r>
            <a:r>
              <a:rPr lang="en-US" altLang="zh-CN" sz="1800" dirty="0">
                <a:sym typeface="Huawei Sans" panose="020C0503030203020204" pitchFamily="34" charset="0"/>
              </a:rPr>
              <a:t>Docker</a:t>
            </a:r>
            <a:r>
              <a:rPr lang="zh-CN" altLang="en-US" sz="1800" dirty="0">
                <a:sym typeface="Huawei Sans" panose="020C0503030203020204" pitchFamily="34" charset="0"/>
              </a:rPr>
              <a:t>镜像的三种</a:t>
            </a:r>
            <a:r>
              <a:rPr lang="zh-CN" altLang="en-US" sz="1800" dirty="0" smtClean="0">
                <a:sym typeface="Huawei Sans" panose="020C0503030203020204" pitchFamily="34" charset="0"/>
              </a:rPr>
              <a:t>方法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z="1800" dirty="0" smtClean="0">
                <a:sym typeface="Huawei Sans" panose="020C0503030203020204" pitchFamily="34" charset="0"/>
              </a:rPr>
              <a:t>了解</a:t>
            </a:r>
            <a:r>
              <a:rPr lang="zh-CN" altLang="en-US" sz="1800" dirty="0">
                <a:sym typeface="Huawei Sans" panose="020C0503030203020204" pitchFamily="34" charset="0"/>
              </a:rPr>
              <a:t>华为镜像服务</a:t>
            </a:r>
            <a:r>
              <a:rPr lang="en-US" altLang="zh-CN" sz="1800" dirty="0" smtClean="0">
                <a:sym typeface="Huawei Sans" panose="020C0503030203020204" pitchFamily="34" charset="0"/>
              </a:rPr>
              <a:t>SWR</a:t>
            </a:r>
            <a:r>
              <a:rPr lang="zh-CN" altLang="en-US" sz="1800" dirty="0" smtClean="0">
                <a:sym typeface="Huawei Sans" panose="020C0503030203020204" pitchFamily="34" charset="0"/>
              </a:rPr>
              <a:t>和华为云云容器引擎</a:t>
            </a:r>
            <a:r>
              <a:rPr lang="en-US" altLang="zh-CN" sz="1800" dirty="0" smtClean="0">
                <a:sym typeface="Huawei Sans" panose="020C0503030203020204" pitchFamily="34" charset="0"/>
              </a:rPr>
              <a:t>CCE</a:t>
            </a:r>
            <a:r>
              <a:rPr lang="zh-CN" altLang="en-US" sz="1800" dirty="0" smtClean="0">
                <a:sym typeface="Huawei Sans" panose="020C0503030203020204" pitchFamily="34" charset="0"/>
              </a:rPr>
              <a:t>集群的使用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z="1800" dirty="0" smtClean="0">
                <a:sym typeface="Huawei Sans" panose="020C0503030203020204" pitchFamily="34" charset="0"/>
              </a:rPr>
              <a:t>使用</a:t>
            </a:r>
            <a:r>
              <a:rPr lang="en-US" altLang="zh-CN" sz="1800" dirty="0" smtClean="0">
                <a:sym typeface="Huawei Sans" panose="020C0503030203020204" pitchFamily="34" charset="0"/>
              </a:rPr>
              <a:t>CCE</a:t>
            </a:r>
            <a:r>
              <a:rPr lang="zh-CN" altLang="en-US" sz="1800" dirty="0" smtClean="0">
                <a:sym typeface="Huawei Sans" panose="020C0503030203020204" pitchFamily="34" charset="0"/>
              </a:rPr>
              <a:t>集群容器化部署实验一中的</a:t>
            </a:r>
            <a:r>
              <a:rPr lang="en-US" altLang="zh-CN" sz="1800" dirty="0" smtClean="0">
                <a:sym typeface="Huawei Sans" panose="020C0503030203020204" pitchFamily="34" charset="0"/>
              </a:rPr>
              <a:t>OA</a:t>
            </a:r>
            <a:r>
              <a:rPr lang="zh-CN" altLang="en-US" sz="1800" dirty="0" smtClean="0">
                <a:sym typeface="Huawei Sans" panose="020C0503030203020204" pitchFamily="34" charset="0"/>
              </a:rPr>
              <a:t>系统</a:t>
            </a:r>
            <a:endParaRPr lang="zh-CN" altLang="en-US" sz="1800" dirty="0">
              <a:sym typeface="Huawei Sans" panose="020C0503030203020204" pitchFamily="34" charset="0"/>
            </a:endParaRPr>
          </a:p>
          <a:p>
            <a:endParaRPr lang="zh-CN" altLang="en-US" sz="2000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云</a:t>
            </a:r>
            <a:r>
              <a:rPr lang="zh-CN" altLang="en-US" dirty="0">
                <a:sym typeface="Huawei Sans" panose="020C0503030203020204" pitchFamily="34" charset="0"/>
              </a:rPr>
              <a:t>容器实验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概览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3661" y="1873538"/>
            <a:ext cx="213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容器基本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95882" y="1862107"/>
            <a:ext cx="213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平台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系统容器化部署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08245" y="1873538"/>
            <a:ext cx="217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基本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54661" y="1975518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911980" y="1975518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1521174" y="1959047"/>
            <a:ext cx="12192" cy="2865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74453" y="3247752"/>
            <a:ext cx="264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安装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60717" y="3247752"/>
            <a:ext cx="25378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构建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华为镜像服务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SWR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CCE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集群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购买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容器化部署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OA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系统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60598" y="3247752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指令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Dockerfile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创建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1109" y="1766857"/>
            <a:ext cx="2583779" cy="7786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5951" y="1766857"/>
            <a:ext cx="2628369" cy="778604"/>
          </a:xfrm>
          <a:prstGeom prst="rect">
            <a:avLst/>
          </a:prstGeom>
          <a:noFill/>
          <a:ln w="28575">
            <a:solidFill>
              <a:srgbClr val="D8D8D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43434" y="1766857"/>
            <a:ext cx="2441150" cy="77860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936899" y="2713134"/>
            <a:ext cx="11160000" cy="69494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403" y="1242697"/>
            <a:ext cx="3536585" cy="413423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1021" y="1435078"/>
            <a:ext cx="576064" cy="576064"/>
          </a:xfrm>
          <a:prstGeom prst="ellipse">
            <a:avLst/>
          </a:prstGeom>
          <a:solidFill>
            <a:srgbClr val="4870B9"/>
          </a:solidFill>
          <a:ln w="25400" cap="flat" cmpd="sng" algn="ctr">
            <a:solidFill>
              <a:srgbClr val="4870B9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26448" y="1435078"/>
            <a:ext cx="576064" cy="576064"/>
          </a:xfrm>
          <a:prstGeom prst="ellipse">
            <a:avLst/>
          </a:prstGeom>
          <a:solidFill>
            <a:srgbClr val="D8D8D8"/>
          </a:solidFill>
          <a:ln w="25400" cap="flat" cmpd="sng" algn="ctr">
            <a:solidFill>
              <a:srgbClr val="D8D8D8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05599" y="1435078"/>
            <a:ext cx="576064" cy="576064"/>
          </a:xfrm>
          <a:prstGeom prst="ellipse">
            <a:avLst/>
          </a:prstGeom>
          <a:solidFill>
            <a:srgbClr val="ED6D00"/>
          </a:solidFill>
          <a:ln w="25400" cap="flat" cmpd="sng" algn="ctr">
            <a:solidFill>
              <a:srgbClr val="ED6D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03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dirty="0" smtClean="0">
                <a:cs typeface="+mn-ea"/>
                <a:sym typeface="Huawei Sans" panose="020C0503030203020204" pitchFamily="34" charset="0"/>
              </a:rPr>
              <a:t>基本操作实践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132" y="1710752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algn="ctr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基本操作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0634" y="1644616"/>
            <a:ext cx="1923107" cy="7786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45" y="1223423"/>
            <a:ext cx="7631603" cy="43026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0634" y="2931508"/>
            <a:ext cx="220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安装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镜像基本操作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容器基本操作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Docker Hub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的使用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…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4E927-2E19-40DA-AC21-D3EBC4321306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5338</TotalTime>
  <Words>6562</Words>
  <Application>Microsoft Office PowerPoint</Application>
  <PresentationFormat>宽屏</PresentationFormat>
  <Paragraphs>706</Paragraphs>
  <Slides>57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方正兰亭黑简体</vt:lpstr>
      <vt:lpstr>宋体</vt:lpstr>
      <vt:lpstr>Microsoft YaHei</vt:lpstr>
      <vt:lpstr>Microsoft YaHei</vt:lpstr>
      <vt:lpstr>Arial</vt:lpstr>
      <vt:lpstr>Courier New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实验配套理论 云容器实验</vt:lpstr>
      <vt:lpstr>PowerPoint 演示文稿</vt:lpstr>
      <vt:lpstr>云原生增长趋势</vt:lpstr>
      <vt:lpstr>容器技术的应用已经成为全球各行业的主流趋势</vt:lpstr>
      <vt:lpstr>容器的技术特点和技术优势</vt:lpstr>
      <vt:lpstr>PowerPoint 演示文稿</vt:lpstr>
      <vt:lpstr>云容器实验</vt:lpstr>
      <vt:lpstr>云容器实验概览</vt:lpstr>
      <vt:lpstr>Docker基本操作实践</vt:lpstr>
      <vt:lpstr>Linux操作系统结构</vt:lpstr>
      <vt:lpstr>容器镜像</vt:lpstr>
      <vt:lpstr>base镜像</vt:lpstr>
      <vt:lpstr>容器镜像分层结构 (1)</vt:lpstr>
      <vt:lpstr>容器镜像分层结构 (2)</vt:lpstr>
      <vt:lpstr>容器分层结构 (3)</vt:lpstr>
      <vt:lpstr>UnionFS联合文件系统</vt:lpstr>
      <vt:lpstr>容器copy-on-write特性</vt:lpstr>
      <vt:lpstr>docker commit构建镜像</vt:lpstr>
      <vt:lpstr>docker commit示例 (1)</vt:lpstr>
      <vt:lpstr>docker commit示例 (2)</vt:lpstr>
      <vt:lpstr>Dockerfile构建镜像</vt:lpstr>
      <vt:lpstr>运行一个容器 (1)</vt:lpstr>
      <vt:lpstr>运行一个容器 (2)</vt:lpstr>
      <vt:lpstr>容器生命周期管理</vt:lpstr>
      <vt:lpstr>进入容器的方法</vt:lpstr>
      <vt:lpstr>进入一个容器</vt:lpstr>
      <vt:lpstr>云容器实验概览</vt:lpstr>
      <vt:lpstr>Dockerfile基本操作实践</vt:lpstr>
      <vt:lpstr>如何构建镜像</vt:lpstr>
      <vt:lpstr>一个简单的Dockerfile</vt:lpstr>
      <vt:lpstr>Dockerfile构建镜像示例 (1) </vt:lpstr>
      <vt:lpstr>Dockerfile构建镜像示例 (2) </vt:lpstr>
      <vt:lpstr>Dockerfile指令</vt:lpstr>
      <vt:lpstr>FROM指令</vt:lpstr>
      <vt:lpstr>MAINTAINER指令</vt:lpstr>
      <vt:lpstr>RUN指令</vt:lpstr>
      <vt:lpstr>CMD指令</vt:lpstr>
      <vt:lpstr>ENTRYPOINT指令</vt:lpstr>
      <vt:lpstr>USER指令</vt:lpstr>
      <vt:lpstr>EXPOSE指令</vt:lpstr>
      <vt:lpstr>ENV指令</vt:lpstr>
      <vt:lpstr>ADD指令</vt:lpstr>
      <vt:lpstr>VOLUME指令</vt:lpstr>
      <vt:lpstr>WORKDIR指令</vt:lpstr>
      <vt:lpstr>ONBUILD指令</vt:lpstr>
      <vt:lpstr>Dockerfile指令小结</vt:lpstr>
      <vt:lpstr>云容器实验概览</vt:lpstr>
      <vt:lpstr>Docker容器部署 - Dockerfile构建容器镜像 (1)</vt:lpstr>
      <vt:lpstr>Docker容器部署 - Dockerfile构建容器镜像 (2)</vt:lpstr>
      <vt:lpstr>华为云容器引擎CCE</vt:lpstr>
      <vt:lpstr>CCE产品关键特性</vt:lpstr>
      <vt:lpstr>CCE集群类型</vt:lpstr>
      <vt:lpstr>CCE集群管理 - 特性</vt:lpstr>
      <vt:lpstr>如何管理CCE集群</vt:lpstr>
      <vt:lpstr>CCE应用场景 (1) : 弹性伸缩应用</vt:lpstr>
      <vt:lpstr>CCE应用场景 (2) : 混合云架构</vt:lpstr>
      <vt:lpstr>平台容器应用实践主要流程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renfengmei</cp:lastModifiedBy>
  <cp:revision>299</cp:revision>
  <cp:lastPrinted>2020-07-31T09:33:18Z</cp:lastPrinted>
  <dcterms:created xsi:type="dcterms:W3CDTF">2018-11-29T10:16:29Z</dcterms:created>
  <dcterms:modified xsi:type="dcterms:W3CDTF">2024-09-06T06:07:48Z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(3)+WMYDYfv2WAdr/J0yfPR1npSPqYCaxCAD+L3n36hyAq4ZjhR8DNNAQuPtlClJrOZ18Rk6Pf9
ObLmMj7kbFGLn35IXdiQrq6quxPVfLfDvn0Z6us/y5STGjJtw6GTR9yEOdR7+zpv8dCY1DhQ
P4gMj2i9rkYikZ+wPoyWB5aL2L6kaqBs4EqW2Y5qy6sPBZbwWX9DvNE/6W0QFLjaHABrOIcT
w3AWRafYfuTho1f8KU</vt:lpwstr>
  </property>
  <property fmtid="{D5CDD505-2E9C-101B-9397-08002B2CF9AE}" pid="3" name="_2015_ms_pID_7253431">
    <vt:lpwstr>x2Wg5HipIggKdu//Id1rUDgeDoAdRlMtaR/nsdQu5TNTIBN4Vqxq5y
HSFzl/sRUEFjuUjzv79Z9/TSTQkGHZHBfu/3LqMnUrC8Bor1aNfJs3VyM/dguKkOS4ZPijya
xZ1bTaEYvePCO29oEy+Uj3RKWK3bJLZ7qp7KJQm6Q4wbjRFmrb/pNw+rzRo3nYL1KZ6fyZEw
uokB//LXIj2J8vgdJ89ay5hAMgfBg1iJi6/n</vt:lpwstr>
  </property>
  <property fmtid="{D5CDD505-2E9C-101B-9397-08002B2CF9AE}" pid="4" name="_2015_ms_pID_7253432">
    <vt:lpwstr>y0vOsU0QCRG2m30U2KcHrw4=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1597996640</vt:lpwstr>
  </property>
</Properties>
</file>