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BD995-47A6-456F-A84E-42AE28F99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A1EDE-B064-4FD3-92D9-A199121366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BD995-47A6-456F-A84E-42AE28F9984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A1EDE-B064-4FD3-92D9-A199121366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4.jpeg"/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jpeg"/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4.jpeg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image" Target="../media/image35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image" Target="../media/image40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image" Target="../media/image4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0.jpeg"/><Relationship Id="rId1" Type="http://schemas.openxmlformats.org/officeDocument/2006/relationships/image" Target="../media/image4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2.jpeg"/><Relationship Id="rId1" Type="http://schemas.openxmlformats.org/officeDocument/2006/relationships/image" Target="../media/image51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4.jpeg"/><Relationship Id="rId1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6.jpeg"/><Relationship Id="rId1" Type="http://schemas.openxmlformats.org/officeDocument/2006/relationships/image" Target="../media/image5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8E0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5986" y="271109"/>
            <a:ext cx="246221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FF0000"/>
                </a:solidFill>
                <a:latin typeface="微软雅黑" panose="020B0503020204020204" charset="-122"/>
              </a:rPr>
              <a:t>机器学习导论</a:t>
            </a:r>
            <a:endParaRPr lang="zh-CN" altLang="en-US" sz="3205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778251" y="298450"/>
            <a:ext cx="1997075" cy="3727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2022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春季学期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54785" y="2577719"/>
            <a:ext cx="7480300" cy="37452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90"/>
              </a:lnSpc>
              <a:buClrTx/>
              <a:buSzTx/>
              <a:buNone/>
              <a:tabLst>
                <a:tab pos="50419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微软雅黑" panose="020B0503020204020204" charset="-122"/>
              </a:rPr>
              <a:t>二、模型评估与选择</a:t>
            </a: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50419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15"/>
              </a:lnSpc>
              <a:buClrTx/>
              <a:buSzTx/>
              <a:buNone/>
              <a:tabLst>
                <a:tab pos="50419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微软雅黑" panose="020B0503020204020204" charset="-122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主讲教师：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蔡宏民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69976" y="4363211"/>
            <a:ext cx="7572756" cy="461774"/>
          </a:xfrm>
          <a:custGeom>
            <a:avLst/>
            <a:gdLst/>
            <a:ahLst/>
            <a:cxnLst/>
            <a:rect l="0" t="0" r="0" b="0"/>
            <a:pathLst>
              <a:path w="7572756" h="461774">
                <a:moveTo>
                  <a:pt x="0" y="461773"/>
                </a:moveTo>
                <a:lnTo>
                  <a:pt x="7572755" y="461773"/>
                </a:lnTo>
                <a:lnTo>
                  <a:pt x="757275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3088" y="5251703"/>
            <a:ext cx="8397241" cy="461774"/>
          </a:xfrm>
          <a:custGeom>
            <a:avLst/>
            <a:gdLst/>
            <a:ahLst/>
            <a:cxnLst/>
            <a:rect l="0" t="0" r="0" b="0"/>
            <a:pathLst>
              <a:path w="8397241" h="461774">
                <a:moveTo>
                  <a:pt x="0" y="461773"/>
                </a:moveTo>
                <a:lnTo>
                  <a:pt x="8397240" y="461773"/>
                </a:lnTo>
                <a:lnTo>
                  <a:pt x="8397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217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439" y="321726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“调参”与最终模型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25" y="1236126"/>
            <a:ext cx="7540526" cy="93615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算法的参数：一般由人工设定，亦称“超参数”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56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模型的参数：一般由学习确定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025" y="3663696"/>
            <a:ext cx="677108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 panose="020B0503020204020204" charset="-122"/>
              </a:rPr>
              <a:t>参数调得好不好对性能往往对最终性能有关键影响</a:t>
            </a:r>
            <a:endParaRPr lang="zh-CN" altLang="en-US" sz="2400">
              <a:solidFill>
                <a:srgbClr val="0000FF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4737" y="2545083"/>
            <a:ext cx="7078861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微软雅黑" panose="020B0503020204020204" charset="-122"/>
              </a:rPr>
              <a:t>调参过程相似：先产生若干模型，然后基于某种评估</a:t>
            </a:r>
            <a:endParaRPr lang="zh-CN" altLang="en-US" sz="2400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>
              <a:lnSpc>
                <a:spcPts val="281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微软雅黑" panose="020B0503020204020204" charset="-122"/>
              </a:rPr>
              <a:t>方法进行选择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2025" y="4407990"/>
            <a:ext cx="6631624" cy="3482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区别：训练集 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vs. 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测试集 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验证集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(validation set)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4832" y="5296814"/>
            <a:ext cx="8156079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算法参数选定后，要用“训练集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+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验证集”重新训练最终模型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486400" y="2263139"/>
            <a:ext cx="624841" cy="413006"/>
          </a:xfrm>
          <a:custGeom>
            <a:avLst/>
            <a:gdLst/>
            <a:ahLst/>
            <a:cxnLst/>
            <a:rect l="0" t="0" r="0" b="0"/>
            <a:pathLst>
              <a:path w="624841" h="413006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5"/>
                </a:lnTo>
                <a:lnTo>
                  <a:pt x="418338" y="309753"/>
                </a:lnTo>
                <a:lnTo>
                  <a:pt x="0" y="3097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00115" y="3249167"/>
            <a:ext cx="624841" cy="413005"/>
          </a:xfrm>
          <a:custGeom>
            <a:avLst/>
            <a:gdLst/>
            <a:ahLst/>
            <a:cxnLst/>
            <a:rect l="0" t="0" r="0" b="0"/>
            <a:pathLst>
              <a:path w="624841" h="413005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4"/>
                </a:lnTo>
                <a:lnTo>
                  <a:pt x="418338" y="309754"/>
                </a:lnTo>
                <a:lnTo>
                  <a:pt x="0" y="309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00115" y="4250435"/>
            <a:ext cx="624841" cy="411481"/>
          </a:xfrm>
          <a:custGeom>
            <a:avLst/>
            <a:gdLst/>
            <a:ahLst/>
            <a:cxnLst/>
            <a:rect l="0" t="0" r="0" b="0"/>
            <a:pathLst>
              <a:path w="624841" h="411481">
                <a:moveTo>
                  <a:pt x="0" y="102870"/>
                </a:moveTo>
                <a:lnTo>
                  <a:pt x="419100" y="102870"/>
                </a:lnTo>
                <a:lnTo>
                  <a:pt x="419100" y="0"/>
                </a:lnTo>
                <a:lnTo>
                  <a:pt x="624840" y="205741"/>
                </a:lnTo>
                <a:lnTo>
                  <a:pt x="419100" y="411480"/>
                </a:lnTo>
                <a:lnTo>
                  <a:pt x="419100" y="308611"/>
                </a:lnTo>
                <a:lnTo>
                  <a:pt x="0" y="308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245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模型选择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0077" y="357121"/>
            <a:ext cx="182101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(model selection)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944" y="1258059"/>
            <a:ext cx="2572820" cy="4755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85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三个关键问题</a:t>
            </a:r>
            <a:r>
              <a:rPr lang="en-US" altLang="zh-CN" sz="320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32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546" y="2274392"/>
            <a:ext cx="4469172" cy="24237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如何获得测试结果？</a:t>
            </a: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如何评估性能优劣？</a:t>
            </a: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如何判断实质差别？</a:t>
            </a: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3509" y="2307879"/>
            <a:ext cx="1436291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评估方法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76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微软雅黑" panose="020B0503020204020204" charset="-122"/>
              </a:rPr>
              <a:t>性能度量</a:t>
            </a: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288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比较检验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972311" y="3087623"/>
            <a:ext cx="7112509" cy="830581"/>
          </a:xfrm>
          <a:custGeom>
            <a:avLst/>
            <a:gdLst/>
            <a:ahLst/>
            <a:cxnLst/>
            <a:rect l="0" t="0" r="0" b="0"/>
            <a:pathLst>
              <a:path w="7112509" h="830581">
                <a:moveTo>
                  <a:pt x="0" y="830580"/>
                </a:moveTo>
                <a:lnTo>
                  <a:pt x="7112508" y="830580"/>
                </a:lnTo>
                <a:lnTo>
                  <a:pt x="71125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276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49500" y="4813300"/>
            <a:ext cx="4711700" cy="1282700"/>
          </a:xfrm>
          <a:prstGeom prst="rect">
            <a:avLst/>
          </a:prstGeom>
        </p:spPr>
      </p:pic>
      <p:pic>
        <p:nvPicPr>
          <p:cNvPr id="4" name="图片 3" descr="ws_277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性能度量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25" y="1230373"/>
            <a:ext cx="6692538" cy="6540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性能度量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(performance measure)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是衡量模型泛化能力的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73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评价标准，反映了任务需求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2025" y="2324735"/>
            <a:ext cx="6463308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使用不同的性能度量往往会导致不同的评判结果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23213" y="3197605"/>
            <a:ext cx="7078861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什么样的模型是“好”的，不仅取决于算法和数据，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68345" y="3554221"/>
            <a:ext cx="2462213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还取决于任务需求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4004" y="4411014"/>
            <a:ext cx="512800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回归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(regression)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任务常用均方误差：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2A58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489200" y="1879600"/>
            <a:ext cx="4584700" cy="1066800"/>
          </a:xfrm>
          <a:prstGeom prst="rect">
            <a:avLst/>
          </a:prstGeom>
        </p:spPr>
      </p:pic>
      <p:pic>
        <p:nvPicPr>
          <p:cNvPr id="3" name="图片 2" descr="ws_2A59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0" y="3530600"/>
            <a:ext cx="5346700" cy="1803400"/>
          </a:xfrm>
          <a:prstGeom prst="rect">
            <a:avLst/>
          </a:prstGeom>
        </p:spPr>
      </p:pic>
      <p:pic>
        <p:nvPicPr>
          <p:cNvPr id="4" name="图片 3" descr="ws_2A6A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439" y="256034"/>
            <a:ext cx="2399696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错误率 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精度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5281" y="1511223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错误率：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08329" y="3314476"/>
            <a:ext cx="150522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精度：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2D0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65300" y="1054100"/>
            <a:ext cx="5092700" cy="2679700"/>
          </a:xfrm>
          <a:prstGeom prst="rect">
            <a:avLst/>
          </a:prstGeom>
        </p:spPr>
      </p:pic>
      <p:pic>
        <p:nvPicPr>
          <p:cNvPr id="3" name="图片 2" descr="ws_2D1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2600" y="3937000"/>
            <a:ext cx="2273300" cy="1092200"/>
          </a:xfrm>
          <a:prstGeom prst="rect">
            <a:avLst/>
          </a:prstGeom>
        </p:spPr>
      </p:pic>
      <p:pic>
        <p:nvPicPr>
          <p:cNvPr id="4" name="图片 3" descr="ws_2D1B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9900" y="5080000"/>
            <a:ext cx="2298700" cy="1028700"/>
          </a:xfrm>
          <a:prstGeom prst="rect">
            <a:avLst/>
          </a:prstGeom>
        </p:spPr>
      </p:pic>
      <p:pic>
        <p:nvPicPr>
          <p:cNvPr id="5" name="图片 4" descr="ws_2D1C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35758" y="4328464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查准率：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439" y="256034"/>
            <a:ext cx="2758769" cy="407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查准率 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查全率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35758" y="5440375"/>
            <a:ext cx="1812997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查全率：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824728" y="2007107"/>
            <a:ext cx="3054096" cy="1708405"/>
          </a:xfrm>
          <a:custGeom>
            <a:avLst/>
            <a:gdLst/>
            <a:ahLst/>
            <a:cxnLst/>
            <a:rect l="0" t="0" r="0" b="0"/>
            <a:pathLst>
              <a:path w="3054096" h="1708405">
                <a:moveTo>
                  <a:pt x="0" y="1708404"/>
                </a:moveTo>
                <a:lnTo>
                  <a:pt x="3054095" y="1708404"/>
                </a:lnTo>
                <a:lnTo>
                  <a:pt x="305409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838444" y="4329684"/>
            <a:ext cx="3055621" cy="1708405"/>
          </a:xfrm>
          <a:custGeom>
            <a:avLst/>
            <a:gdLst/>
            <a:ahLst/>
            <a:cxnLst/>
            <a:rect l="0" t="0" r="0" b="0"/>
            <a:pathLst>
              <a:path w="3055621" h="1708405">
                <a:moveTo>
                  <a:pt x="0" y="1708404"/>
                </a:moveTo>
                <a:lnTo>
                  <a:pt x="3055620" y="1708404"/>
                </a:lnTo>
                <a:lnTo>
                  <a:pt x="3055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02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3500" y="1917700"/>
            <a:ext cx="5308600" cy="4457700"/>
          </a:xfrm>
          <a:prstGeom prst="rect">
            <a:avLst/>
          </a:prstGeom>
        </p:spPr>
      </p:pic>
      <p:pic>
        <p:nvPicPr>
          <p:cNvPr id="5" name="图片 4" descr="ws_303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388865" y="2050795"/>
            <a:ext cx="577081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(BEP)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6421" y="2052320"/>
            <a:ext cx="2672270" cy="37189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PR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图：</a:t>
            </a: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765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A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优于 学习器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C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760"/>
              </a:lnSpc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B </a:t>
            </a:r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</a:rPr>
              <a:t>优于 学习器 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C</a:t>
            </a:r>
            <a:endParaRPr lang="en-US" altLang="zh-CN" sz="18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76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A  ??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B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005"/>
              </a:lnSpc>
            </a:pP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BEP</a:t>
            </a:r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</a:rPr>
              <a:t>：</a:t>
            </a:r>
            <a:endParaRPr lang="zh-CN" altLang="en-US" sz="1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77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A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优于 学习器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B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76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A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优于 学习器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C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276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学习器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B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优于 学习器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C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1439" y="256034"/>
            <a:ext cx="5565626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90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PR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图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, BEP</a:t>
            </a: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77800" algn="l"/>
              </a:tabLst>
              <a:defRPr/>
            </a:pP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250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根据学习器的预测结果按正例可能性大小对样例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1778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	进行排序，并逐个把样本作为正例进行预测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34D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25600" y="1663700"/>
            <a:ext cx="5588000" cy="1117600"/>
          </a:xfrm>
          <a:prstGeom prst="rect">
            <a:avLst/>
          </a:prstGeom>
        </p:spPr>
      </p:pic>
      <p:pic>
        <p:nvPicPr>
          <p:cNvPr id="3" name="图片 2" descr="ws_34D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0" y="3886200"/>
            <a:ext cx="3543300" cy="1092200"/>
          </a:xfrm>
          <a:prstGeom prst="rect">
            <a:avLst/>
          </a:prstGeom>
        </p:spPr>
      </p:pic>
      <p:pic>
        <p:nvPicPr>
          <p:cNvPr id="4" name="图片 3" descr="ws_34EE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300" y="5207000"/>
            <a:ext cx="7073900" cy="406400"/>
          </a:xfrm>
          <a:prstGeom prst="rect">
            <a:avLst/>
          </a:prstGeom>
        </p:spPr>
      </p:pic>
      <p:pic>
        <p:nvPicPr>
          <p:cNvPr id="5" name="图片 4" descr="ws_34EF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254510"/>
            <a:ext cx="378309" cy="4110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F1</a:t>
            </a:r>
            <a:endParaRPr lang="zh-CN" altLang="en-US" sz="27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61720" y="3234182"/>
            <a:ext cx="4393832" cy="354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若对查准率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/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查全率有不同偏好：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1720" y="1185669"/>
            <a:ext cx="3505832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比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BEP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更常用的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F1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度量：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7263" y="3037332"/>
            <a:ext cx="4197097" cy="2944369"/>
          </a:xfrm>
          <a:custGeom>
            <a:avLst/>
            <a:gdLst/>
            <a:ahLst/>
            <a:cxnLst/>
            <a:rect l="0" t="0" r="0" b="0"/>
            <a:pathLst>
              <a:path w="4197097" h="2944369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782311" y="3029711"/>
            <a:ext cx="4197097" cy="2944369"/>
          </a:xfrm>
          <a:custGeom>
            <a:avLst/>
            <a:gdLst/>
            <a:ahLst/>
            <a:cxnLst/>
            <a:rect l="0" t="0" r="0" b="0"/>
            <a:pathLst>
              <a:path w="4197097" h="2944369">
                <a:moveTo>
                  <a:pt x="0" y="2944368"/>
                </a:moveTo>
                <a:lnTo>
                  <a:pt x="4197096" y="2944368"/>
                </a:lnTo>
                <a:lnTo>
                  <a:pt x="41970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80B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90500" y="3187700"/>
            <a:ext cx="4229100" cy="2578100"/>
          </a:xfrm>
          <a:prstGeom prst="rect">
            <a:avLst/>
          </a:prstGeom>
        </p:spPr>
      </p:pic>
      <p:pic>
        <p:nvPicPr>
          <p:cNvPr id="5" name="图片 4" descr="ws_380C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9100" y="3200400"/>
            <a:ext cx="2705100" cy="876300"/>
          </a:xfrm>
          <a:prstGeom prst="rect">
            <a:avLst/>
          </a:prstGeom>
        </p:spPr>
      </p:pic>
      <p:pic>
        <p:nvPicPr>
          <p:cNvPr id="6" name="图片 5" descr="ws_380D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7100" y="4102100"/>
            <a:ext cx="4241800" cy="1612900"/>
          </a:xfrm>
          <a:prstGeom prst="rect">
            <a:avLst/>
          </a:prstGeom>
        </p:spPr>
      </p:pic>
      <p:pic>
        <p:nvPicPr>
          <p:cNvPr id="7" name="图片 6" descr="ws_381E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1439" y="256034"/>
            <a:ext cx="7199087" cy="17568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9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宏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xx vs. 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微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xx</a:t>
            </a: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71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latin typeface="微软雅黑" panose="020B0503020204020204" charset="-122"/>
              </a:rPr>
              <a:t>若能得到多个混淆矩阵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/>
              </a:rPr>
              <a:t>:</a:t>
            </a:r>
            <a:endParaRPr lang="en-US" altLang="zh-CN" sz="2400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endParaRPr lang="en-US" altLang="zh-CN" sz="2400" smtClean="0">
              <a:solidFill>
                <a:srgbClr val="0000FF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05"/>
              </a:lnSpc>
              <a:buClrTx/>
              <a:buSzTx/>
              <a:buNone/>
              <a:tabLst>
                <a:tab pos="850900" algn="l"/>
                <a:tab pos="1308100" algn="l"/>
              </a:tabLst>
              <a:defRPr/>
            </a:pP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/>
              </a:rPr>
              <a:t>		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例如多次训练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/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测试的结果，多分类的两两混淆矩阵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6966" y="2566161"/>
            <a:ext cx="3096489" cy="2635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charset="-122"/>
              </a:rPr>
              <a:t>宏</a:t>
            </a:r>
            <a:r>
              <a:rPr lang="en-US" altLang="zh-CN" sz="1595" b="1" smtClean="0">
                <a:solidFill>
                  <a:srgbClr val="FF0000"/>
                </a:solidFill>
                <a:latin typeface="Times New Roman" panose="02020603050405020304"/>
              </a:rPr>
              <a:t>(macro-)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查准率、查全率、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F1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015229" y="2557600"/>
            <a:ext cx="3053208" cy="26359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lang="zh-CN" altLang="en-US" sz="1800" smtClean="0">
                <a:solidFill>
                  <a:srgbClr val="FF0000"/>
                </a:solidFill>
                <a:latin typeface="微软雅黑" panose="020B0503020204020204" charset="-122"/>
              </a:rPr>
              <a:t>微</a:t>
            </a:r>
            <a:r>
              <a:rPr lang="en-US" altLang="zh-CN" sz="1600" b="1" smtClean="0">
                <a:solidFill>
                  <a:srgbClr val="FF0000"/>
                </a:solidFill>
                <a:latin typeface="Times New Roman" panose="02020603050405020304"/>
              </a:rPr>
              <a:t>(micro-)</a:t>
            </a:r>
            <a:r>
              <a:rPr lang="zh-CN" altLang="en-US" sz="1800" smtClean="0">
                <a:solidFill>
                  <a:srgbClr val="000000"/>
                </a:solidFill>
                <a:latin typeface="微软雅黑" panose="020B0503020204020204" charset="-122"/>
              </a:rPr>
              <a:t>查准率、查全率、</a:t>
            </a:r>
            <a:r>
              <a:rPr lang="en-US" altLang="zh-CN" sz="1800" smtClean="0">
                <a:solidFill>
                  <a:srgbClr val="000000"/>
                </a:solidFill>
                <a:latin typeface="Times New Roman" panose="02020603050405020304"/>
              </a:rPr>
              <a:t>F1</a:t>
            </a:r>
            <a:endParaRPr lang="zh-CN" altLang="en-US" sz="18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98881" y="4798314"/>
            <a:ext cx="2484121" cy="598933"/>
          </a:xfrm>
          <a:custGeom>
            <a:avLst/>
            <a:gdLst/>
            <a:ahLst/>
            <a:cxnLst/>
            <a:rect l="0" t="0" r="0" b="0"/>
            <a:pathLst>
              <a:path w="2484121" h="598933">
                <a:moveTo>
                  <a:pt x="0" y="598932"/>
                </a:moveTo>
                <a:lnTo>
                  <a:pt x="2484120" y="598932"/>
                </a:lnTo>
                <a:lnTo>
                  <a:pt x="2484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327141" y="4377690"/>
            <a:ext cx="2484121" cy="598932"/>
          </a:xfrm>
          <a:custGeom>
            <a:avLst/>
            <a:gdLst/>
            <a:ahLst/>
            <a:cxnLst/>
            <a:rect l="0" t="0" r="0" b="0"/>
            <a:pathLst>
              <a:path w="2484121" h="598932">
                <a:moveTo>
                  <a:pt x="0" y="598931"/>
                </a:moveTo>
                <a:lnTo>
                  <a:pt x="2484120" y="598931"/>
                </a:lnTo>
                <a:lnTo>
                  <a:pt x="24841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3BF6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79400" y="1625600"/>
            <a:ext cx="5003800" cy="3784600"/>
          </a:xfrm>
          <a:prstGeom prst="rect">
            <a:avLst/>
          </a:prstGeom>
        </p:spPr>
      </p:pic>
      <p:pic>
        <p:nvPicPr>
          <p:cNvPr id="5" name="图片 4" descr="ws_3BF7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4800" y="4368800"/>
            <a:ext cx="2362200" cy="647700"/>
          </a:xfrm>
          <a:prstGeom prst="rect">
            <a:avLst/>
          </a:prstGeom>
        </p:spPr>
      </p:pic>
      <p:pic>
        <p:nvPicPr>
          <p:cNvPr id="6" name="图片 5" descr="ws_3C07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5740400"/>
            <a:ext cx="1358900" cy="406400"/>
          </a:xfrm>
          <a:prstGeom prst="rect">
            <a:avLst/>
          </a:prstGeom>
        </p:spPr>
      </p:pic>
      <p:pic>
        <p:nvPicPr>
          <p:cNvPr id="7" name="图片 6" descr="ws_3C08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70100" y="5562600"/>
            <a:ext cx="6667500" cy="774700"/>
          </a:xfrm>
          <a:prstGeom prst="rect">
            <a:avLst/>
          </a:prstGeom>
        </p:spPr>
      </p:pic>
      <p:pic>
        <p:nvPicPr>
          <p:cNvPr id="8" name="图片 7" descr="ws_3C09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597785" y="3230245"/>
            <a:ext cx="1091774" cy="2601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005"/>
              </a:lnSpc>
            </a:pPr>
            <a:r>
              <a:rPr lang="en-US" altLang="zh-CN" sz="2005" i="1" smtClean="0">
                <a:solidFill>
                  <a:srgbClr val="FFFF00"/>
                </a:solidFill>
                <a:latin typeface="Calibri" panose="020F0502020204030204"/>
              </a:rPr>
              <a:t>ROC Curve</a:t>
            </a:r>
            <a:endParaRPr lang="zh-CN" altLang="en-US" sz="2005" i="1">
              <a:solidFill>
                <a:srgbClr val="FFFF00"/>
              </a:solidFill>
              <a:latin typeface="Calibri" panose="020F05020202040302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1439" y="254510"/>
            <a:ext cx="8159285" cy="29495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39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ROC, AUC</a:t>
            </a: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7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07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AUC: </a:t>
            </a:r>
            <a:r>
              <a:rPr lang="en-US" altLang="zh-CN" sz="2195" b="1" smtClean="0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rea </a:t>
            </a:r>
            <a:r>
              <a:rPr lang="en-US" altLang="zh-CN" sz="2195" b="1" smtClean="0">
                <a:solidFill>
                  <a:srgbClr val="000000"/>
                </a:solidFill>
                <a:latin typeface="Times New Roman" panose="02020603050405020304"/>
              </a:rPr>
              <a:t>U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nder the ROC </a:t>
            </a:r>
            <a:r>
              <a:rPr lang="en-US" altLang="zh-CN" sz="2195" b="1" smtClean="0">
                <a:solidFill>
                  <a:srgbClr val="000000"/>
                </a:solidFill>
                <a:latin typeface="Times New Roman" panose="02020603050405020304"/>
              </a:rPr>
              <a:t>C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urve</a:t>
            </a: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15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			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ROC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/>
              </a:rPr>
              <a:t>(Receiver Operating</a:t>
            </a:r>
            <a:endParaRPr lang="en-US" altLang="zh-CN" smtClean="0">
              <a:solidFill>
                <a:srgbClr val="FF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64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mtClean="0">
                <a:solidFill>
                  <a:srgbClr val="FF0000"/>
                </a:solidFill>
                <a:latin typeface="Times New Roman" panose="02020603050405020304"/>
              </a:rPr>
              <a:t>			Characteristic) </a:t>
            </a: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Curve </a:t>
            </a:r>
            <a:r>
              <a:rPr lang="en-US" altLang="zh-CN" sz="1595" smtClean="0">
                <a:solidFill>
                  <a:srgbClr val="C00000"/>
                </a:solidFill>
                <a:latin typeface="Times New Roman" panose="02020603050405020304"/>
              </a:rPr>
              <a:t>[Green</a:t>
            </a:r>
            <a:endParaRPr lang="en-US" altLang="zh-CN" sz="1595" smtClean="0">
              <a:solidFill>
                <a:srgbClr val="C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915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5" smtClean="0">
                <a:solidFill>
                  <a:srgbClr val="C00000"/>
                </a:solidFill>
                <a:latin typeface="Times New Roman" panose="02020603050405020304"/>
              </a:rPr>
              <a:t>			&amp; Swets, Book 66; Spackman,</a:t>
            </a:r>
            <a:endParaRPr lang="en-US" altLang="zh-CN" sz="1595" smtClean="0">
              <a:solidFill>
                <a:srgbClr val="C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5" smtClean="0">
                <a:solidFill>
                  <a:srgbClr val="C00000"/>
                </a:solidFill>
                <a:latin typeface="Times New Roman" panose="02020603050405020304"/>
              </a:rPr>
              <a:t>			IWML’89]</a:t>
            </a:r>
            <a:endParaRPr lang="en-US" altLang="zh-CN" sz="1595" smtClean="0">
              <a:solidFill>
                <a:srgbClr val="C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280"/>
              </a:lnSpc>
              <a:buClrTx/>
              <a:buSzTx/>
              <a:buNone/>
              <a:tabLst>
                <a:tab pos="431800" algn="l"/>
                <a:tab pos="2501900" algn="l"/>
                <a:tab pos="5359400" algn="l"/>
              </a:tabLst>
              <a:defRPr/>
            </a:pPr>
            <a:r>
              <a:rPr lang="en-US" altLang="zh-CN" sz="1595" smtClean="0">
                <a:solidFill>
                  <a:srgbClr val="C00000"/>
                </a:solidFill>
                <a:latin typeface="Times New Roman" panose="02020603050405020304"/>
              </a:rPr>
              <a:t>		</a:t>
            </a:r>
            <a:r>
              <a:rPr lang="en-US" altLang="zh-CN" sz="2005" i="1" smtClean="0">
                <a:solidFill>
                  <a:srgbClr val="FFFF00"/>
                </a:solidFill>
                <a:latin typeface="Calibri" panose="020F0502020204030204"/>
              </a:rPr>
              <a:t>Area Under</a:t>
            </a:r>
            <a:endParaRPr lang="zh-CN" altLang="en-US" sz="2005" i="1">
              <a:solidFill>
                <a:srgbClr val="FFFF00"/>
              </a:solidFill>
              <a:latin typeface="Calibri" panose="020F050202020403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10784" y="3444900"/>
            <a:ext cx="2683170" cy="3121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i="1" smtClean="0">
                <a:solidFill>
                  <a:srgbClr val="000000"/>
                </a:solidFill>
                <a:latin typeface="Calibri" panose="020F0502020204030204"/>
              </a:rPr>
              <a:t>The bigger, the better</a:t>
            </a:r>
            <a:endParaRPr lang="zh-CN" altLang="en-US" sz="2400" i="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3FB2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397500" y="965200"/>
            <a:ext cx="3594100" cy="2552700"/>
          </a:xfrm>
          <a:prstGeom prst="rect">
            <a:avLst/>
          </a:prstGeom>
        </p:spPr>
      </p:pic>
      <p:pic>
        <p:nvPicPr>
          <p:cNvPr id="3" name="图片 2" descr="ws_3FC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1500" y="4165600"/>
            <a:ext cx="5588000" cy="2057400"/>
          </a:xfrm>
          <a:prstGeom prst="rect">
            <a:avLst/>
          </a:prstGeom>
        </p:spPr>
      </p:pic>
      <p:pic>
        <p:nvPicPr>
          <p:cNvPr id="4" name="图片 3" descr="ws_3FC4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非均等代价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9897" y="1359408"/>
            <a:ext cx="4924425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犯不同的错误往往会造成不同的损失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47597" y="2078735"/>
            <a:ext cx="3693319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此时需考虑“非均等代价”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795904" y="2385311"/>
            <a:ext cx="1492203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(unequal cost)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0248" y="3577493"/>
            <a:ext cx="461184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代价敏感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(cost-sensitive)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错误率：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D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D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0" y="1016000"/>
            <a:ext cx="6578600" cy="3530600"/>
          </a:xfrm>
          <a:prstGeom prst="rect">
            <a:avLst/>
          </a:prstGeom>
        </p:spPr>
      </p:pic>
      <p:pic>
        <p:nvPicPr>
          <p:cNvPr id="4" name="图片 3" descr="ws_BEF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71755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1439" y="321726"/>
            <a:ext cx="8540800" cy="171841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66294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典型的机器学习过程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629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695"/>
              </a:lnSpc>
              <a:buClrTx/>
              <a:buSzTx/>
              <a:buNone/>
              <a:tabLst>
                <a:tab pos="66294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 smtClean="0">
                <a:solidFill>
                  <a:srgbClr val="0000FF"/>
                </a:solidFill>
                <a:latin typeface="微软雅黑" panose="020B0503020204020204" charset="-122"/>
              </a:rPr>
              <a:t>什么模型好？</a:t>
            </a:r>
            <a:endParaRPr lang="zh-CN" altLang="en-US" sz="2400">
              <a:solidFill>
                <a:srgbClr val="0000FF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16934" y="4590793"/>
            <a:ext cx="3935757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 panose="020B0503020204020204" charset="-122"/>
              </a:rPr>
              <a:t>能很好地适用于 </a:t>
            </a:r>
            <a:r>
              <a:rPr lang="en-US" altLang="zh-CN" sz="2005" smtClean="0">
                <a:solidFill>
                  <a:srgbClr val="0000FF"/>
                </a:solidFill>
                <a:latin typeface="Times New Roman" panose="02020603050405020304"/>
              </a:rPr>
              <a:t>unseen instance</a:t>
            </a:r>
            <a:endParaRPr lang="zh-CN" altLang="en-US" sz="2005">
              <a:solidFill>
                <a:srgbClr val="0000FF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7604" y="4668357"/>
            <a:ext cx="1538883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FF0000"/>
                </a:solidFill>
                <a:latin typeface="微软雅黑" panose="020B0503020204020204" charset="-122"/>
              </a:rPr>
              <a:t>泛化能力强！</a:t>
            </a:r>
            <a:endParaRPr lang="zh-CN" altLang="en-US" sz="2005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01622" y="5156580"/>
            <a:ext cx="5722720" cy="9874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2120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例如，错误率低、精度高</a:t>
            </a: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120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950"/>
              </a:lnSpc>
              <a:buClrTx/>
              <a:buSzTx/>
              <a:buNone/>
              <a:tabLst>
                <a:tab pos="2120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然而，我们手上没有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unseen instance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，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……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486400" y="2263139"/>
            <a:ext cx="624841" cy="413006"/>
          </a:xfrm>
          <a:custGeom>
            <a:avLst/>
            <a:gdLst/>
            <a:ahLst/>
            <a:cxnLst/>
            <a:rect l="0" t="0" r="0" b="0"/>
            <a:pathLst>
              <a:path w="624841" h="413006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5"/>
                </a:lnTo>
                <a:lnTo>
                  <a:pt x="418338" y="309753"/>
                </a:lnTo>
                <a:lnTo>
                  <a:pt x="0" y="3097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00115" y="3249167"/>
            <a:ext cx="624841" cy="413005"/>
          </a:xfrm>
          <a:custGeom>
            <a:avLst/>
            <a:gdLst/>
            <a:ahLst/>
            <a:cxnLst/>
            <a:rect l="0" t="0" r="0" b="0"/>
            <a:pathLst>
              <a:path w="624841" h="413005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4"/>
                </a:lnTo>
                <a:lnTo>
                  <a:pt x="418338" y="309754"/>
                </a:lnTo>
                <a:lnTo>
                  <a:pt x="0" y="309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00115" y="4250435"/>
            <a:ext cx="624841" cy="411481"/>
          </a:xfrm>
          <a:custGeom>
            <a:avLst/>
            <a:gdLst/>
            <a:ahLst/>
            <a:cxnLst/>
            <a:rect l="0" t="0" r="0" b="0"/>
            <a:pathLst>
              <a:path w="624841" h="411481">
                <a:moveTo>
                  <a:pt x="0" y="102870"/>
                </a:moveTo>
                <a:lnTo>
                  <a:pt x="419100" y="102870"/>
                </a:lnTo>
                <a:lnTo>
                  <a:pt x="419100" y="0"/>
                </a:lnTo>
                <a:lnTo>
                  <a:pt x="624840" y="205741"/>
                </a:lnTo>
                <a:lnTo>
                  <a:pt x="419100" y="411480"/>
                </a:lnTo>
                <a:lnTo>
                  <a:pt x="419100" y="308611"/>
                </a:lnTo>
                <a:lnTo>
                  <a:pt x="0" y="308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42E1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模型选择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0077" y="357121"/>
            <a:ext cx="182101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(model selection)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944" y="1258059"/>
            <a:ext cx="2572820" cy="4755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85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三个关键问题</a:t>
            </a:r>
            <a:r>
              <a:rPr lang="en-US" altLang="zh-CN" sz="320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32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546" y="2274392"/>
            <a:ext cx="4469172" cy="24237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如何获得测试结果？</a:t>
            </a: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如何评估性能优劣？</a:t>
            </a: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如何判断实质差别？</a:t>
            </a: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3509" y="2307879"/>
            <a:ext cx="1436291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评估方法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760"/>
              </a:lnSpc>
            </a:pPr>
            <a:r>
              <a:rPr lang="zh-CN" altLang="en-US" sz="2800" smtClean="0">
                <a:solidFill>
                  <a:srgbClr val="000000"/>
                </a:solidFill>
                <a:latin typeface="微软雅黑" panose="020B0503020204020204" charset="-122"/>
              </a:rPr>
              <a:t>性能度量</a:t>
            </a:r>
            <a:endParaRPr lang="zh-CN" altLang="en-US" sz="2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880"/>
              </a:lnSpc>
            </a:pPr>
            <a:r>
              <a:rPr lang="zh-CN" altLang="en-US" sz="2795" smtClean="0">
                <a:solidFill>
                  <a:srgbClr val="FF0000"/>
                </a:solidFill>
                <a:latin typeface="微软雅黑" panose="020B0503020204020204" charset="-122"/>
              </a:rPr>
              <a:t>比较检验</a:t>
            </a:r>
            <a:endParaRPr lang="zh-CN" altLang="en-US" sz="2795">
              <a:solidFill>
                <a:srgbClr val="FF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39667" y="4549140"/>
            <a:ext cx="969266" cy="585216"/>
          </a:xfrm>
          <a:custGeom>
            <a:avLst/>
            <a:gdLst/>
            <a:ahLst/>
            <a:cxnLst/>
            <a:rect l="0" t="0" r="0" b="0"/>
            <a:pathLst>
              <a:path w="969266" h="585216">
                <a:moveTo>
                  <a:pt x="0" y="146304"/>
                </a:moveTo>
                <a:lnTo>
                  <a:pt x="676656" y="146304"/>
                </a:lnTo>
                <a:lnTo>
                  <a:pt x="676656" y="0"/>
                </a:lnTo>
                <a:lnTo>
                  <a:pt x="969265" y="292607"/>
                </a:lnTo>
                <a:lnTo>
                  <a:pt x="676656" y="585215"/>
                </a:lnTo>
                <a:lnTo>
                  <a:pt x="676656" y="438912"/>
                </a:lnTo>
                <a:lnTo>
                  <a:pt x="0" y="438912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46F7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556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39" y="321726"/>
            <a:ext cx="8874224" cy="30521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比较检验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在某种度量下取得评估结果后，是否可以直接比较以评判优劣？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en-US" altLang="zh-CN" sz="2400" b="1" smtClean="0">
                <a:solidFill>
                  <a:srgbClr val="0000FF"/>
                </a:solidFill>
                <a:latin typeface="Times New Roman" panose="02020603050405020304"/>
              </a:rPr>
              <a:t>NO !  </a:t>
            </a:r>
            <a:r>
              <a:rPr lang="zh-CN" altLang="en-US" sz="2400" smtClean="0">
                <a:solidFill>
                  <a:srgbClr val="0000FF"/>
                </a:solidFill>
                <a:latin typeface="微软雅黑" panose="020B0503020204020204" charset="-122"/>
              </a:rPr>
              <a:t>因为：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测试性能不等于泛化性能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8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			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测试性能随着测试集的变化而变化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80"/>
              </a:lnSpc>
              <a:buClrTx/>
              <a:buSzTx/>
              <a:buNone/>
              <a:tabLst>
                <a:tab pos="254000" algn="l"/>
                <a:tab pos="596900" algn="l"/>
                <a:tab pos="2628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			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很多机器学习算法本身有一定的随机性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1247" y="4565177"/>
            <a:ext cx="2051844" cy="4907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0"/>
              </a:lnSpc>
            </a:pPr>
            <a:r>
              <a:rPr lang="zh-CN" altLang="en-US" sz="3995" smtClean="0">
                <a:solidFill>
                  <a:srgbClr val="000000"/>
                </a:solidFill>
                <a:latin typeface="微软雅黑" panose="020B0503020204020204" charset="-122"/>
              </a:rPr>
              <a:t>机器学习</a:t>
            </a:r>
            <a:endParaRPr lang="zh-CN" altLang="en-US" sz="39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16526" y="4565177"/>
            <a:ext cx="4103688" cy="4907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40"/>
              </a:lnSpc>
            </a:pPr>
            <a:r>
              <a:rPr lang="zh-CN" altLang="en-US" sz="3995" smtClean="0">
                <a:solidFill>
                  <a:srgbClr val="000000"/>
                </a:solidFill>
                <a:latin typeface="微软雅黑" panose="020B0503020204020204" charset="-122"/>
              </a:rPr>
              <a:t>“概率近似正确”</a:t>
            </a:r>
            <a:endParaRPr lang="zh-CN" altLang="en-US" sz="39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4ACF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19300" y="4419600"/>
            <a:ext cx="4419600" cy="711200"/>
          </a:xfrm>
          <a:prstGeom prst="rect">
            <a:avLst/>
          </a:prstGeom>
        </p:spPr>
      </p:pic>
      <p:pic>
        <p:nvPicPr>
          <p:cNvPr id="3" name="图片 2" descr="ws_4AD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8800" y="101600"/>
            <a:ext cx="2120900" cy="2463800"/>
          </a:xfrm>
          <a:prstGeom prst="rect">
            <a:avLst/>
          </a:prstGeom>
        </p:spPr>
      </p:pic>
      <p:pic>
        <p:nvPicPr>
          <p:cNvPr id="4" name="图片 3" descr="ws_4AE0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099045" y="2944911"/>
            <a:ext cx="1695977" cy="67967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535"/>
              </a:lnSpc>
              <a:buClrTx/>
              <a:buSzTx/>
              <a:buNone/>
              <a:tabLst>
                <a:tab pos="266700" algn="l"/>
                <a:tab pos="419100" algn="l"/>
              </a:tabLst>
              <a:defRPr/>
            </a:pPr>
            <a:r>
              <a:rPr lang="en-US" altLang="zh-CN" sz="1595" smtClean="0">
                <a:solidFill>
                  <a:srgbClr val="000000"/>
                </a:solidFill>
                <a:latin typeface="微软雅黑" panose="020B0503020204020204" charset="-122"/>
              </a:rPr>
              <a:t>(</a:t>
            </a:r>
            <a:r>
              <a:rPr lang="zh-CN" altLang="en-US" sz="1595" smtClean="0">
                <a:solidFill>
                  <a:srgbClr val="000000"/>
                </a:solidFill>
                <a:latin typeface="微软雅黑" panose="020B0503020204020204" charset="-122"/>
              </a:rPr>
              <a:t>莱斯利  维利昂特</a:t>
            </a:r>
            <a:r>
              <a:rPr lang="en-US" altLang="zh-CN" sz="1595" smtClean="0">
                <a:solidFill>
                  <a:srgbClr val="000000"/>
                </a:solidFill>
                <a:latin typeface="微软雅黑" panose="020B0503020204020204" charset="-122"/>
              </a:rPr>
              <a:t>)</a:t>
            </a:r>
            <a:endParaRPr lang="en-US" altLang="zh-CN" sz="15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266700" algn="l"/>
                <a:tab pos="419100" algn="l"/>
              </a:tabLst>
              <a:defRPr/>
            </a:pPr>
            <a:r>
              <a:rPr lang="en-US" altLang="zh-CN" sz="1595" smtClean="0">
                <a:solidFill>
                  <a:srgbClr val="000000"/>
                </a:solidFill>
                <a:latin typeface="微软雅黑" panose="020B0503020204020204" charset="-122"/>
              </a:rPr>
              <a:t>		(1949-    )</a:t>
            </a:r>
            <a:endParaRPr lang="en-US" altLang="zh-CN" sz="15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920"/>
              </a:lnSpc>
              <a:buClrTx/>
              <a:buSzTx/>
              <a:buNone/>
              <a:tabLst>
                <a:tab pos="266700" algn="l"/>
                <a:tab pos="419100" algn="l"/>
              </a:tabLst>
              <a:defRPr/>
            </a:pPr>
            <a:r>
              <a:rPr lang="en-US" altLang="zh-CN" sz="1595" smtClean="0">
                <a:solidFill>
                  <a:srgbClr val="000000"/>
                </a:solidFill>
                <a:latin typeface="微软雅黑" panose="020B0503020204020204" charset="-122"/>
              </a:rPr>
              <a:t>	2010</a:t>
            </a:r>
            <a:r>
              <a:rPr lang="zh-CN" altLang="en-US" sz="1595" smtClean="0">
                <a:solidFill>
                  <a:srgbClr val="000000"/>
                </a:solidFill>
                <a:latin typeface="微软雅黑" panose="020B0503020204020204" charset="-122"/>
              </a:rPr>
              <a:t>年图灵奖</a:t>
            </a:r>
            <a:endParaRPr lang="zh-CN" altLang="en-US" sz="15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052" y="321726"/>
            <a:ext cx="8406276" cy="26032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机器学习的理论基础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423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3600" smtClean="0">
                <a:solidFill>
                  <a:srgbClr val="000000"/>
                </a:solidFill>
                <a:latin typeface="微软雅黑" panose="020B0503020204020204" charset="-122"/>
              </a:rPr>
              <a:t>计算学习理论</a:t>
            </a:r>
            <a:endParaRPr lang="zh-CN" altLang="en-US" sz="36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zh-CN" altLang="en-US" sz="36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175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r>
              <a:rPr lang="zh-CN" altLang="en-US" sz="3600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Computational learning theory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180"/>
              </a:lnSpc>
              <a:buClrTx/>
              <a:buSzTx/>
              <a:buNone/>
              <a:tabLst>
                <a:tab pos="368300" algn="l"/>
                <a:tab pos="69723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		</a:t>
            </a:r>
            <a:r>
              <a:rPr lang="en-US" altLang="zh-CN" sz="1595" smtClean="0">
                <a:solidFill>
                  <a:srgbClr val="000000"/>
                </a:solidFill>
                <a:latin typeface="微软雅黑" panose="020B0503020204020204" charset="-122"/>
              </a:rPr>
              <a:t>Leslie  Valiant</a:t>
            </a:r>
            <a:endParaRPr lang="zh-CN" altLang="en-US" sz="15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3912" y="3130933"/>
            <a:ext cx="5037918" cy="41107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US" altLang="zh-CN" sz="2795" b="1" smtClean="0">
                <a:solidFill>
                  <a:srgbClr val="0000FF"/>
                </a:solidFill>
                <a:latin typeface="Times New Roman" panose="02020603050405020304"/>
              </a:rPr>
              <a:t>PAC </a:t>
            </a: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/>
              </a:rPr>
              <a:t>(Probably Approximately Correct)</a:t>
            </a:r>
            <a:endParaRPr lang="zh-CN" altLang="en-US" sz="2400">
              <a:solidFill>
                <a:srgbClr val="0000FF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3912" y="3753358"/>
            <a:ext cx="1880323" cy="3601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FF"/>
                </a:solidFill>
                <a:latin typeface="Times New Roman" panose="02020603050405020304"/>
              </a:rPr>
              <a:t>learning model</a:t>
            </a:r>
            <a:endParaRPr lang="zh-CN" altLang="en-US" sz="2400">
              <a:solidFill>
                <a:srgbClr val="0000FF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08905" y="3824732"/>
            <a:ext cx="1385059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[Valiant, 1984]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553455" y="1543811"/>
            <a:ext cx="3442717" cy="1594106"/>
          </a:xfrm>
          <a:custGeom>
            <a:avLst/>
            <a:gdLst/>
            <a:ahLst/>
            <a:cxnLst/>
            <a:rect l="0" t="0" r="0" b="0"/>
            <a:pathLst>
              <a:path w="3442717" h="1594106">
                <a:moveTo>
                  <a:pt x="1826896" y="320421"/>
                </a:moveTo>
                <a:lnTo>
                  <a:pt x="2357248" y="0"/>
                </a:lnTo>
                <a:lnTo>
                  <a:pt x="2315084" y="426340"/>
                </a:lnTo>
                <a:lnTo>
                  <a:pt x="2870074" y="234062"/>
                </a:lnTo>
                <a:lnTo>
                  <a:pt x="2610739" y="482093"/>
                </a:lnTo>
                <a:lnTo>
                  <a:pt x="3442716" y="490347"/>
                </a:lnTo>
                <a:lnTo>
                  <a:pt x="2707133" y="693928"/>
                </a:lnTo>
                <a:lnTo>
                  <a:pt x="2911984" y="833247"/>
                </a:lnTo>
                <a:lnTo>
                  <a:pt x="2610739" y="908431"/>
                </a:lnTo>
                <a:lnTo>
                  <a:pt x="3008758" y="1153668"/>
                </a:lnTo>
                <a:lnTo>
                  <a:pt x="2333372" y="1059053"/>
                </a:lnTo>
                <a:lnTo>
                  <a:pt x="2381504" y="1281939"/>
                </a:lnTo>
                <a:lnTo>
                  <a:pt x="1941323" y="1176021"/>
                </a:lnTo>
                <a:lnTo>
                  <a:pt x="1850772" y="1390524"/>
                </a:lnTo>
                <a:lnTo>
                  <a:pt x="1573403" y="1281939"/>
                </a:lnTo>
                <a:lnTo>
                  <a:pt x="1386587" y="1454786"/>
                </a:lnTo>
                <a:lnTo>
                  <a:pt x="1199642" y="1337691"/>
                </a:lnTo>
                <a:lnTo>
                  <a:pt x="783717" y="1594105"/>
                </a:lnTo>
                <a:lnTo>
                  <a:pt x="765810" y="1346074"/>
                </a:lnTo>
                <a:lnTo>
                  <a:pt x="204852" y="1315466"/>
                </a:lnTo>
                <a:lnTo>
                  <a:pt x="530734" y="1134365"/>
                </a:lnTo>
                <a:lnTo>
                  <a:pt x="0" y="950341"/>
                </a:lnTo>
                <a:lnTo>
                  <a:pt x="627127" y="855472"/>
                </a:lnTo>
                <a:lnTo>
                  <a:pt x="186817" y="610362"/>
                </a:lnTo>
                <a:lnTo>
                  <a:pt x="856235" y="576962"/>
                </a:lnTo>
                <a:lnTo>
                  <a:pt x="717550" y="267590"/>
                </a:lnTo>
                <a:lnTo>
                  <a:pt x="1362711" y="471043"/>
                </a:lnTo>
                <a:lnTo>
                  <a:pt x="1549527" y="139319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4EA8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515416" y="2193975"/>
            <a:ext cx="2428550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两学习器比较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5416" y="2679826"/>
            <a:ext cx="7622279" cy="36676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交叉验证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t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检验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基于成对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t 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检验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99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	k 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折交叉验证；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5x2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交叉验证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175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McNemar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检验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基于列联表，卡方检验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215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多学习器比较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75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Friedman + Nemenyi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1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		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•  Friedman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检验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基于序值，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F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检验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; 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判断</a:t>
            </a:r>
            <a:r>
              <a:rPr lang="zh-CN" altLang="en-US" sz="2005" smtClean="0">
                <a:solidFill>
                  <a:srgbClr val="000000"/>
                </a:solidFill>
                <a:latin typeface="Times New Roman" panose="02020603050405020304"/>
              </a:rPr>
              <a:t>”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是否都相同</a:t>
            </a:r>
            <a:r>
              <a:rPr lang="zh-CN" altLang="en-US" sz="2005" smtClean="0">
                <a:solidFill>
                  <a:srgbClr val="000000"/>
                </a:solidFill>
                <a:latin typeface="Times New Roman" panose="02020603050405020304"/>
              </a:rPr>
              <a:t>”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080"/>
              </a:lnSpc>
              <a:buClrTx/>
              <a:buSzTx/>
              <a:buNone/>
              <a:tabLst>
                <a:tab pos="457200" algn="l"/>
                <a:tab pos="914400" algn="l"/>
                <a:tab pos="11303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•  Nemenyi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后续检验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基于序值，进一步判断两两差别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439" y="321726"/>
            <a:ext cx="7551747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常用方法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69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295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统计假设检验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(hypothesis test)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为学习器性能比较提供了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05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	重要依据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90817" y="220513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FF0000"/>
                </a:solidFill>
                <a:latin typeface="微软雅黑" panose="020B0503020204020204" charset="-122"/>
              </a:rPr>
              <a:t>统计显著性</a:t>
            </a:r>
            <a:endParaRPr lang="zh-CN" altLang="en-US" sz="2795">
              <a:solidFill>
                <a:srgbClr val="FF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54B2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54100" y="1752600"/>
            <a:ext cx="6515100" cy="3505200"/>
          </a:xfrm>
          <a:prstGeom prst="rect">
            <a:avLst/>
          </a:prstGeom>
        </p:spPr>
      </p:pic>
      <p:pic>
        <p:nvPicPr>
          <p:cNvPr id="3" name="图片 2" descr="ws_54C2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39" y="306577"/>
            <a:ext cx="2332370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Friedman 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检验图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459" y="1165514"/>
            <a:ext cx="874598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横轴为平均序值，每个算法圆点为其平均序值，线段为临界阈值的大小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377950" y="5484395"/>
            <a:ext cx="6229782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若两个算法有交叠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(A 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和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B)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，则说明没有显著差别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;</a:t>
            </a:r>
            <a:endParaRPr lang="en-US" altLang="zh-CN" sz="219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38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否则有显著差别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(A 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和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C)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，算法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A 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显著优于算法 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C</a:t>
            </a:r>
            <a:endParaRPr lang="zh-CN" altLang="en-US" sz="219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588B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407541" y="1878842"/>
            <a:ext cx="5397311" cy="4496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60"/>
              </a:lnSpc>
            </a:pPr>
            <a:r>
              <a:rPr lang="zh-CN" altLang="en-US" sz="3600" smtClean="0">
                <a:solidFill>
                  <a:srgbClr val="000000"/>
                </a:solidFill>
                <a:latin typeface="微软雅黑" panose="020B0503020204020204" charset="-122"/>
              </a:rPr>
              <a:t>“误差”包含了哪些因素 </a:t>
            </a:r>
            <a:r>
              <a:rPr lang="en-US" altLang="zh-CN" sz="3600" smtClean="0">
                <a:solidFill>
                  <a:srgbClr val="000000"/>
                </a:solidFill>
                <a:latin typeface="微软雅黑" panose="020B0503020204020204" charset="-122"/>
              </a:rPr>
              <a:t>?</a:t>
            </a:r>
            <a:endParaRPr lang="zh-CN" altLang="en-US" sz="36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04517" y="3261197"/>
            <a:ext cx="574516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换言之，从机器学习的角度看，</a:t>
            </a: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21610" y="3992467"/>
            <a:ext cx="3473708" cy="39869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“误差”从何而来</a:t>
            </a:r>
            <a:r>
              <a:rPr lang="en-US" altLang="zh-CN" sz="3205" smtClean="0">
                <a:solidFill>
                  <a:srgbClr val="000000"/>
                </a:solidFill>
                <a:latin typeface="微软雅黑" panose="020B0503020204020204" charset="-122"/>
              </a:rPr>
              <a:t>?</a:t>
            </a: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423665" y="2277617"/>
            <a:ext cx="1327025" cy="1"/>
          </a:xfrm>
          <a:custGeom>
            <a:avLst/>
            <a:gdLst/>
            <a:ahLst/>
            <a:cxnLst/>
            <a:rect l="0" t="0" r="0" b="0"/>
            <a:pathLst>
              <a:path w="1327025" h="1">
                <a:moveTo>
                  <a:pt x="0" y="0"/>
                </a:moveTo>
                <a:lnTo>
                  <a:pt x="1327024" y="0"/>
                </a:lnTo>
              </a:path>
            </a:pathLst>
          </a:custGeom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694688" y="2712720"/>
            <a:ext cx="3104389" cy="583692"/>
          </a:xfrm>
          <a:custGeom>
            <a:avLst/>
            <a:gdLst/>
            <a:ahLst/>
            <a:cxnLst/>
            <a:rect l="0" t="0" r="0" b="0"/>
            <a:pathLst>
              <a:path w="3104389" h="583692">
                <a:moveTo>
                  <a:pt x="0" y="583691"/>
                </a:moveTo>
                <a:lnTo>
                  <a:pt x="3104388" y="583691"/>
                </a:lnTo>
                <a:lnTo>
                  <a:pt x="31043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CC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892807" y="3503676"/>
            <a:ext cx="4393694" cy="667513"/>
          </a:xfrm>
          <a:custGeom>
            <a:avLst/>
            <a:gdLst/>
            <a:ahLst/>
            <a:cxnLst/>
            <a:rect l="0" t="0" r="0" b="0"/>
            <a:pathLst>
              <a:path w="4393694" h="667513">
                <a:moveTo>
                  <a:pt x="0" y="667512"/>
                </a:moveTo>
                <a:lnTo>
                  <a:pt x="4393693" y="667512"/>
                </a:lnTo>
                <a:lnTo>
                  <a:pt x="4393693" y="0"/>
                </a:lnTo>
                <a:lnTo>
                  <a:pt x="0" y="0"/>
                </a:lnTo>
                <a:close/>
              </a:path>
            </a:pathLst>
          </a:custGeom>
          <a:solidFill>
            <a:srgbClr val="CCCC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6422897" y="2250185"/>
            <a:ext cx="360047" cy="1"/>
          </a:xfrm>
          <a:custGeom>
            <a:avLst/>
            <a:gdLst/>
            <a:ahLst/>
            <a:cxnLst/>
            <a:rect l="0" t="0" r="0" b="0"/>
            <a:pathLst>
              <a:path w="360047" h="1">
                <a:moveTo>
                  <a:pt x="0" y="0"/>
                </a:moveTo>
                <a:lnTo>
                  <a:pt x="360046" y="0"/>
                </a:lnTo>
              </a:path>
            </a:pathLst>
          </a:custGeom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524500" y="4520184"/>
            <a:ext cx="2549653" cy="583693"/>
          </a:xfrm>
          <a:custGeom>
            <a:avLst/>
            <a:gdLst/>
            <a:ahLst/>
            <a:cxnLst/>
            <a:rect l="0" t="0" r="0" b="0"/>
            <a:pathLst>
              <a:path w="2549653" h="583693">
                <a:moveTo>
                  <a:pt x="0" y="583692"/>
                </a:moveTo>
                <a:lnTo>
                  <a:pt x="2549652" y="583692"/>
                </a:lnTo>
                <a:lnTo>
                  <a:pt x="2549652" y="0"/>
                </a:lnTo>
                <a:lnTo>
                  <a:pt x="0" y="0"/>
                </a:lnTo>
                <a:close/>
              </a:path>
            </a:pathLst>
          </a:custGeom>
          <a:solidFill>
            <a:srgbClr val="CCEFDC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52043" y="5466588"/>
            <a:ext cx="8304277" cy="832104"/>
          </a:xfrm>
          <a:custGeom>
            <a:avLst/>
            <a:gdLst/>
            <a:ahLst/>
            <a:cxnLst/>
            <a:rect l="0" t="0" r="0" b="0"/>
            <a:pathLst>
              <a:path w="8304277" h="832104">
                <a:moveTo>
                  <a:pt x="0" y="832103"/>
                </a:moveTo>
                <a:lnTo>
                  <a:pt x="8304276" y="832103"/>
                </a:lnTo>
                <a:lnTo>
                  <a:pt x="830427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ws_5C34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803400" y="1600200"/>
            <a:ext cx="6286500" cy="3543300"/>
          </a:xfrm>
          <a:prstGeom prst="rect">
            <a:avLst/>
          </a:prstGeom>
        </p:spPr>
      </p:pic>
      <p:pic>
        <p:nvPicPr>
          <p:cNvPr id="10" name="图片 9" descr="ws_5C35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91439" y="256034"/>
            <a:ext cx="2273058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偏差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方差分解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516377" y="357121"/>
            <a:ext cx="315041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(bias-variance decomposition)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3275" y="1245690"/>
            <a:ext cx="7840288" cy="274434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对回归任务，泛化误差可通过“偏差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方差分解”拆解为：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64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5" smtClean="0">
                <a:solidFill>
                  <a:srgbClr val="FF0000"/>
                </a:solidFill>
                <a:latin typeface="微软雅黑" panose="020B0503020204020204" charset="-122"/>
              </a:rPr>
              <a:t>期望输出与真实</a:t>
            </a:r>
            <a:endParaRPr lang="zh-CN" altLang="en-US" sz="1405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645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5" smtClean="0">
                <a:solidFill>
                  <a:srgbClr val="FF0000"/>
                </a:solidFill>
                <a:latin typeface="微软雅黑" panose="020B0503020204020204" charset="-122"/>
              </a:rPr>
              <a:t>输出的差别</a:t>
            </a:r>
            <a:endParaRPr lang="zh-CN" altLang="en-US" sz="1405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1405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1405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endParaRPr lang="zh-CN" altLang="en-US" sz="1405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595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5" smtClean="0">
                <a:solidFill>
                  <a:srgbClr val="FF0000"/>
                </a:solidFill>
                <a:latin typeface="微软雅黑" panose="020B0503020204020204" charset="-122"/>
              </a:rPr>
              <a:t>	</a:t>
            </a:r>
            <a:r>
              <a:rPr lang="zh-CN" altLang="en-US" sz="1405" smtClean="0">
                <a:solidFill>
                  <a:srgbClr val="0000FF"/>
                </a:solidFill>
                <a:latin typeface="微软雅黑" panose="020B0503020204020204" charset="-122"/>
              </a:rPr>
              <a:t>同样大小的训练集</a:t>
            </a:r>
            <a:endParaRPr lang="zh-CN" altLang="en-US" sz="1405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680"/>
              </a:lnSpc>
              <a:buClrTx/>
              <a:buSzTx/>
              <a:buNone/>
              <a:tabLst>
                <a:tab pos="38100" algn="l"/>
                <a:tab pos="50800" algn="l"/>
              </a:tabLst>
              <a:defRPr/>
            </a:pPr>
            <a:r>
              <a:rPr lang="zh-CN" altLang="en-US" sz="1405" smtClean="0">
                <a:solidFill>
                  <a:srgbClr val="0000FF"/>
                </a:solidFill>
                <a:latin typeface="微软雅黑" panose="020B0503020204020204" charset="-122"/>
              </a:rPr>
              <a:t>	的变动，所导致的</a:t>
            </a:r>
            <a:endParaRPr lang="zh-CN" altLang="en-US" sz="1405">
              <a:solidFill>
                <a:srgbClr val="0000FF"/>
              </a:solidFill>
              <a:latin typeface="微软雅黑" panose="020B050302020402020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6804" y="4009739"/>
            <a:ext cx="718145" cy="17953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zh-CN" altLang="en-US" sz="1405" smtClean="0">
                <a:solidFill>
                  <a:srgbClr val="0000FF"/>
                </a:solidFill>
                <a:latin typeface="微软雅黑" panose="020B0503020204020204" charset="-122"/>
              </a:rPr>
              <a:t>性能变化</a:t>
            </a:r>
            <a:endParaRPr lang="zh-CN" altLang="en-US" sz="1405">
              <a:solidFill>
                <a:srgbClr val="0000FF"/>
              </a:solidFill>
              <a:latin typeface="微软雅黑" panose="020B050302020402020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05243" y="3996019"/>
            <a:ext cx="1436291" cy="16908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350"/>
              </a:lnSpc>
            </a:pPr>
            <a:r>
              <a:rPr lang="zh-CN" altLang="en-US" sz="1405" smtClean="0">
                <a:solidFill>
                  <a:srgbClr val="00B050"/>
                </a:solidFill>
                <a:latin typeface="微软雅黑" panose="020B0503020204020204" charset="-122"/>
              </a:rPr>
              <a:t>训练样本的标记与</a:t>
            </a:r>
            <a:endParaRPr lang="zh-CN" altLang="en-US" sz="1405">
              <a:solidFill>
                <a:srgbClr val="00B050"/>
              </a:solidFill>
              <a:latin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4093" y="4204807"/>
            <a:ext cx="8002191" cy="20261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35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mtClean="0"/>
              <a:t>		</a:t>
            </a:r>
            <a:r>
              <a:rPr lang="zh-CN" altLang="en-US" sz="1405" smtClean="0">
                <a:solidFill>
                  <a:srgbClr val="00B050"/>
                </a:solidFill>
                <a:latin typeface="微软雅黑" panose="020B0503020204020204" charset="-122"/>
              </a:rPr>
              <a:t>真实标记有区别</a:t>
            </a:r>
            <a:endParaRPr lang="zh-CN" altLang="en-US" sz="14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535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1405" smtClean="0">
                <a:solidFill>
                  <a:srgbClr val="00B050"/>
                </a:solidFill>
                <a:latin typeface="微软雅黑" panose="020B0503020204020204" charset="-122"/>
              </a:rPr>
              <a:t>	表达了当前任务上任何学习算法</a:t>
            </a:r>
            <a:endParaRPr lang="zh-CN" altLang="en-US" sz="14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645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1405" smtClean="0">
                <a:solidFill>
                  <a:srgbClr val="00B050"/>
                </a:solidFill>
                <a:latin typeface="微软雅黑" panose="020B0503020204020204" charset="-122"/>
              </a:rPr>
              <a:t>	所能达到的期望泛化误差下界</a:t>
            </a:r>
            <a:endParaRPr lang="zh-CN" altLang="en-US" sz="14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endParaRPr lang="zh-CN" altLang="en-US" sz="14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59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泛化性能是由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学习算法的能力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、</a:t>
            </a:r>
            <a:r>
              <a:rPr lang="zh-CN" altLang="en-US" sz="2400" smtClean="0">
                <a:solidFill>
                  <a:srgbClr val="0000FF"/>
                </a:solidFill>
                <a:latin typeface="微软雅黑" panose="020B0503020204020204" charset="-122"/>
              </a:rPr>
              <a:t>数据的充分性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以及</a:t>
            </a:r>
            <a:r>
              <a:rPr lang="zh-CN" altLang="en-US" sz="2400" smtClean="0">
                <a:solidFill>
                  <a:srgbClr val="00B050"/>
                </a:solidFill>
                <a:latin typeface="微软雅黑" panose="020B0503020204020204" charset="-122"/>
              </a:rPr>
              <a:t>学习任务</a:t>
            </a:r>
            <a:endParaRPr lang="zh-CN" altLang="en-US" sz="2400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10"/>
              </a:lnSpc>
              <a:buClrTx/>
              <a:buSzTx/>
              <a:buNone/>
              <a:tabLst>
                <a:tab pos="2336800" algn="l"/>
                <a:tab pos="6464300" algn="l"/>
              </a:tabLst>
              <a:defRPr/>
            </a:pPr>
            <a:r>
              <a:rPr lang="zh-CN" altLang="en-US" sz="2400" smtClean="0">
                <a:solidFill>
                  <a:srgbClr val="00B050"/>
                </a:solidFill>
                <a:latin typeface="微软雅黑" panose="020B0503020204020204" charset="-122"/>
              </a:rPr>
              <a:t>本身的难度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共同决定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60F6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97400" y="1879600"/>
            <a:ext cx="4254500" cy="3670300"/>
          </a:xfrm>
          <a:prstGeom prst="rect">
            <a:avLst/>
          </a:prstGeom>
        </p:spPr>
      </p:pic>
      <p:pic>
        <p:nvPicPr>
          <p:cNvPr id="3" name="图片 2" descr="ws_60F7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39" y="256034"/>
            <a:ext cx="2273058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偏差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方差窘境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6377" y="357121"/>
            <a:ext cx="236064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(bias-variance dillema)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3509" y="1302135"/>
            <a:ext cx="4616648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1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一般而言，偏差与方差存在冲突：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775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训练不足时，学习器拟合能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力不强，偏差主导</a:t>
            </a: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95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随着训练程度加深，学习器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5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	拟合能力逐渐增强，方差逐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57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	渐主导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95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训练充足后，学习器的拟合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25"/>
              </a:lnSpc>
              <a:buClrTx/>
              <a:buSzTx/>
              <a:buNone/>
              <a:tabLst>
                <a:tab pos="203200" algn="l"/>
                <a:tab pos="4953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	能力很强，方差主导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65AA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1498600"/>
            <a:ext cx="7886700" cy="4597400"/>
          </a:xfrm>
          <a:prstGeom prst="rect">
            <a:avLst/>
          </a:prstGeom>
        </p:spPr>
      </p:pic>
      <p:pic>
        <p:nvPicPr>
          <p:cNvPr id="4" name="图片 3" descr="ws_65AB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54198" y="576836"/>
            <a:ext cx="3590727" cy="5755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5"/>
              </a:lnSpc>
            </a:pPr>
            <a:r>
              <a:rPr lang="zh-CN" altLang="en-US" sz="3995" smtClean="0">
                <a:solidFill>
                  <a:srgbClr val="FF0000"/>
                </a:solidFill>
                <a:latin typeface="微软雅黑" panose="020B0503020204020204" charset="-122"/>
              </a:rPr>
              <a:t>前往第三站</a:t>
            </a:r>
            <a:r>
              <a:rPr lang="en-US" altLang="zh-CN" sz="3995" b="1" smtClean="0">
                <a:solidFill>
                  <a:srgbClr val="FF0000"/>
                </a:solidFill>
                <a:latin typeface="Times New Roman" panose="02020603050405020304"/>
              </a:rPr>
              <a:t>……</a:t>
            </a:r>
            <a:endParaRPr lang="zh-CN" altLang="en-US" sz="3995" b="1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E41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1439" y="256034"/>
            <a:ext cx="3449662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泛化误差 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经验误差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8640" y="1316482"/>
            <a:ext cx="4924425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 panose="020B0503020204020204" charset="-122"/>
              </a:rPr>
              <a:t>泛化误差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：在“未来”样本上的误差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48640" y="1834642"/>
            <a:ext cx="677108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FF"/>
                </a:solidFill>
                <a:latin typeface="微软雅黑" panose="020B0503020204020204" charset="-122"/>
              </a:rPr>
              <a:t>经验误差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：在训练集上的误差，亦称“训练误差”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01216" y="2741980"/>
            <a:ext cx="304410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泛化误差越小越好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01216" y="3290620"/>
            <a:ext cx="396743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经验误差是否越小越好？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01216" y="4304794"/>
            <a:ext cx="5780878" cy="406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NO! 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因为会出现“</a:t>
            </a:r>
            <a:r>
              <a:rPr lang="zh-CN" altLang="en-US" sz="2795" smtClean="0">
                <a:solidFill>
                  <a:srgbClr val="0000FF"/>
                </a:solidFill>
                <a:latin typeface="微软雅黑" panose="020B0503020204020204" charset="-122"/>
              </a:rPr>
              <a:t>过拟合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”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(overfitting)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0F0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19100" y="1130300"/>
            <a:ext cx="8293100" cy="4991100"/>
          </a:xfrm>
          <a:prstGeom prst="rect">
            <a:avLst/>
          </a:prstGeom>
        </p:spPr>
      </p:pic>
      <p:pic>
        <p:nvPicPr>
          <p:cNvPr id="3" name="图片 2" descr="ws_1101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91439" y="321726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过拟合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83461" y="357121"/>
            <a:ext cx="124463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(overfitting)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911475" y="256034"/>
            <a:ext cx="1575752" cy="4146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90"/>
              </a:lnSpc>
            </a:pP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vs. 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欠拟合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55769" y="357121"/>
            <a:ext cx="1400576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(underfitting)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5486400" y="2263139"/>
            <a:ext cx="624841" cy="413006"/>
          </a:xfrm>
          <a:custGeom>
            <a:avLst/>
            <a:gdLst/>
            <a:ahLst/>
            <a:cxnLst/>
            <a:rect l="0" t="0" r="0" b="0"/>
            <a:pathLst>
              <a:path w="624841" h="413006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5"/>
                </a:lnTo>
                <a:lnTo>
                  <a:pt x="418338" y="309753"/>
                </a:lnTo>
                <a:lnTo>
                  <a:pt x="0" y="309753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500115" y="3249167"/>
            <a:ext cx="624841" cy="413005"/>
          </a:xfrm>
          <a:custGeom>
            <a:avLst/>
            <a:gdLst/>
            <a:ahLst/>
            <a:cxnLst/>
            <a:rect l="0" t="0" r="0" b="0"/>
            <a:pathLst>
              <a:path w="624841" h="413005">
                <a:moveTo>
                  <a:pt x="0" y="103252"/>
                </a:moveTo>
                <a:lnTo>
                  <a:pt x="418338" y="103252"/>
                </a:lnTo>
                <a:lnTo>
                  <a:pt x="418338" y="0"/>
                </a:lnTo>
                <a:lnTo>
                  <a:pt x="624840" y="206503"/>
                </a:lnTo>
                <a:lnTo>
                  <a:pt x="418338" y="413004"/>
                </a:lnTo>
                <a:lnTo>
                  <a:pt x="418338" y="309754"/>
                </a:lnTo>
                <a:lnTo>
                  <a:pt x="0" y="30975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500115" y="4250435"/>
            <a:ext cx="624841" cy="411481"/>
          </a:xfrm>
          <a:custGeom>
            <a:avLst/>
            <a:gdLst/>
            <a:ahLst/>
            <a:cxnLst/>
            <a:rect l="0" t="0" r="0" b="0"/>
            <a:pathLst>
              <a:path w="624841" h="411481">
                <a:moveTo>
                  <a:pt x="0" y="102870"/>
                </a:moveTo>
                <a:lnTo>
                  <a:pt x="419100" y="102870"/>
                </a:lnTo>
                <a:lnTo>
                  <a:pt x="419100" y="0"/>
                </a:lnTo>
                <a:lnTo>
                  <a:pt x="624840" y="205741"/>
                </a:lnTo>
                <a:lnTo>
                  <a:pt x="419100" y="411480"/>
                </a:lnTo>
                <a:lnTo>
                  <a:pt x="419100" y="308611"/>
                </a:lnTo>
                <a:lnTo>
                  <a:pt x="0" y="308611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1334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模型选择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40077" y="357121"/>
            <a:ext cx="1821011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(model selection)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29944" y="1258059"/>
            <a:ext cx="2572820" cy="47557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85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三个关键问题</a:t>
            </a:r>
            <a:r>
              <a:rPr lang="en-US" altLang="zh-CN" sz="320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32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66546" y="2274392"/>
            <a:ext cx="4469172" cy="24237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535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如何获得测试结果？</a:t>
            </a: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如何评估性能优劣？</a:t>
            </a: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32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680"/>
              </a:lnSpc>
            </a:pPr>
            <a:r>
              <a:rPr lang="zh-CN" altLang="en-US" sz="320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3205" smtClean="0">
                <a:solidFill>
                  <a:srgbClr val="000000"/>
                </a:solidFill>
                <a:latin typeface="微软雅黑" panose="020B0503020204020204" charset="-122"/>
              </a:rPr>
              <a:t>如何判断实质差别？</a:t>
            </a:r>
            <a:endParaRPr lang="zh-CN" altLang="en-US" sz="32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93509" y="2307879"/>
            <a:ext cx="1436291" cy="235962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FF0000"/>
                </a:solidFill>
                <a:latin typeface="微软雅黑" panose="020B0503020204020204" charset="-122"/>
              </a:rPr>
              <a:t>评估方法</a:t>
            </a:r>
            <a:endParaRPr lang="zh-CN" altLang="en-US" sz="2795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795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2760"/>
              </a:lnSpc>
            </a:pPr>
            <a:r>
              <a:rPr lang="zh-CN" altLang="en-US" sz="2800" smtClean="0">
                <a:solidFill>
                  <a:srgbClr val="FF0000"/>
                </a:solidFill>
                <a:latin typeface="微软雅黑" panose="020B0503020204020204" charset="-122"/>
              </a:rPr>
              <a:t>性能度量</a:t>
            </a: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8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2880"/>
              </a:lnSpc>
            </a:pPr>
            <a:r>
              <a:rPr lang="zh-CN" altLang="en-US" sz="2795" smtClean="0">
                <a:solidFill>
                  <a:srgbClr val="FF0000"/>
                </a:solidFill>
                <a:latin typeface="微软雅黑" panose="020B0503020204020204" charset="-122"/>
              </a:rPr>
              <a:t>比较检验</a:t>
            </a:r>
            <a:endParaRPr lang="zh-CN" altLang="en-US" sz="2795">
              <a:solidFill>
                <a:srgbClr val="FF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5D3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1439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评估方法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62025" y="1236126"/>
            <a:ext cx="5608908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710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关键：怎么获得“测试集”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(test set) 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？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052474" y="1963932"/>
            <a:ext cx="4001095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测试集应该与训练集“互斥”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025" y="2921162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常见方法：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31087" y="3579017"/>
            <a:ext cx="2686633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留出法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(hold-out)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31087" y="4097705"/>
            <a:ext cx="4001095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交叉验证法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(cross validation)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08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自助法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(bootstrap)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550669" y="2123694"/>
            <a:ext cx="5542789" cy="1606297"/>
          </a:xfrm>
          <a:custGeom>
            <a:avLst/>
            <a:gdLst/>
            <a:ahLst/>
            <a:cxnLst/>
            <a:rect l="0" t="0" r="0" b="0"/>
            <a:pathLst>
              <a:path w="5542789" h="1606297">
                <a:moveTo>
                  <a:pt x="0" y="1606296"/>
                </a:moveTo>
                <a:lnTo>
                  <a:pt x="5542788" y="1606296"/>
                </a:lnTo>
                <a:lnTo>
                  <a:pt x="55427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0D543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285994" y="2123694"/>
            <a:ext cx="1" cy="1605789"/>
          </a:xfrm>
          <a:custGeom>
            <a:avLst/>
            <a:gdLst/>
            <a:ahLst/>
            <a:cxnLst/>
            <a:rect l="0" t="0" r="0" b="0"/>
            <a:pathLst>
              <a:path w="1" h="1605789">
                <a:moveTo>
                  <a:pt x="0" y="0"/>
                </a:moveTo>
                <a:lnTo>
                  <a:pt x="0" y="1605788"/>
                </a:lnTo>
              </a:path>
            </a:pathLst>
          </a:custGeom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49908" y="1450847"/>
            <a:ext cx="5542788" cy="678181"/>
          </a:xfrm>
          <a:custGeom>
            <a:avLst/>
            <a:gdLst/>
            <a:ahLst/>
            <a:cxnLst/>
            <a:rect l="0" t="0" r="0" b="0"/>
            <a:pathLst>
              <a:path w="5542788" h="678181">
                <a:moveTo>
                  <a:pt x="0" y="678180"/>
                </a:moveTo>
                <a:cubicBezTo>
                  <a:pt x="0" y="490855"/>
                  <a:pt x="25272" y="339091"/>
                  <a:pt x="56514" y="339091"/>
                </a:cubicBezTo>
                <a:lnTo>
                  <a:pt x="2714878" y="339091"/>
                </a:lnTo>
                <a:cubicBezTo>
                  <a:pt x="2746120" y="339091"/>
                  <a:pt x="2771394" y="187326"/>
                  <a:pt x="2771394" y="0"/>
                </a:cubicBezTo>
                <a:cubicBezTo>
                  <a:pt x="2771394" y="187326"/>
                  <a:pt x="2796667" y="339091"/>
                  <a:pt x="2827908" y="339091"/>
                </a:cubicBezTo>
                <a:lnTo>
                  <a:pt x="5486273" y="339091"/>
                </a:lnTo>
                <a:cubicBezTo>
                  <a:pt x="5517514" y="339091"/>
                  <a:pt x="5542787" y="490855"/>
                  <a:pt x="5542787" y="678180"/>
                </a:cubicBezTo>
              </a:path>
            </a:pathLst>
          </a:custGeom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1883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578607" y="2695610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FF"/>
                </a:solidFill>
                <a:latin typeface="微软雅黑" panose="020B0503020204020204" charset="-122"/>
              </a:rPr>
              <a:t>训练集</a:t>
            </a:r>
            <a:endParaRPr lang="zh-CN" altLang="en-US" sz="2795">
              <a:solidFill>
                <a:srgbClr val="0000FF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51246" y="2695610"/>
            <a:ext cx="1077218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FF"/>
                </a:solidFill>
                <a:latin typeface="微软雅黑" panose="020B0503020204020204" charset="-122"/>
              </a:rPr>
              <a:t>测试集</a:t>
            </a:r>
            <a:endParaRPr lang="zh-CN" altLang="en-US" sz="2795">
              <a:solidFill>
                <a:srgbClr val="0000FF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541" y="321726"/>
            <a:ext cx="5014193" cy="10567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3136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留出法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36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36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36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90"/>
              </a:lnSpc>
              <a:buClrTx/>
              <a:buSzTx/>
              <a:buNone/>
              <a:tabLst>
                <a:tab pos="3136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拥有的数据集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09827" y="4148966"/>
            <a:ext cx="6418424" cy="18851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注意：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24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保持数据分布一致性 （例如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: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分层采样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08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多次重复划分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例如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: 100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次随机划分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lnSpc>
                <a:spcPts val="308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Wingdings" panose="05000000000000000000"/>
              </a:rPr>
              <a:t>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测试集不能太大、不能太小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例如：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1/5~1/3)</a:t>
            </a:r>
            <a:endParaRPr lang="zh-CN" altLang="en-US" sz="2400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BED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15900" y="1104900"/>
            <a:ext cx="8648700" cy="4686300"/>
          </a:xfrm>
          <a:prstGeom prst="rect">
            <a:avLst/>
          </a:prstGeom>
        </p:spPr>
      </p:pic>
      <p:pic>
        <p:nvPicPr>
          <p:cNvPr id="3" name="图片 2" descr="ws_1BFE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18541" y="240794"/>
            <a:ext cx="2431756" cy="4345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5"/>
              </a:lnSpc>
            </a:pPr>
            <a:r>
              <a:rPr lang="en-US" altLang="zh-CN" sz="2795" i="1" smtClean="0">
                <a:solidFill>
                  <a:srgbClr val="000000"/>
                </a:solidFill>
                <a:latin typeface="Palatino Linotype" panose="02040502050505030304"/>
              </a:rPr>
              <a:t>k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-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折交叉验证法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67807" y="1254378"/>
            <a:ext cx="2917465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0000FF"/>
                </a:solidFill>
                <a:latin typeface="微软雅黑" panose="020B0503020204020204" charset="-122"/>
              </a:rPr>
              <a:t>若 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/>
              </a:rPr>
              <a:t>k = m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charset="-122"/>
              </a:rPr>
              <a:t>，则得到“留一法”</a:t>
            </a:r>
            <a:endParaRPr lang="zh-CN" altLang="en-US">
              <a:solidFill>
                <a:srgbClr val="0000FF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5909" y="1527175"/>
            <a:ext cx="2013372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00FF"/>
                </a:solidFill>
                <a:latin typeface="Times New Roman" panose="02020603050405020304"/>
              </a:rPr>
              <a:t>(leave-one-out, LOO)</a:t>
            </a:r>
            <a:endParaRPr lang="zh-CN" altLang="en-US">
              <a:solidFill>
                <a:srgbClr val="0000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1E7F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1E8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8200" y="4597400"/>
            <a:ext cx="2641600" cy="660400"/>
          </a:xfrm>
          <a:prstGeom prst="rect">
            <a:avLst/>
          </a:prstGeom>
        </p:spPr>
      </p:pic>
      <p:pic>
        <p:nvPicPr>
          <p:cNvPr id="4" name="图片 3" descr="ws_1E90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6937797" cy="160300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自助法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05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基于“自助采样”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(bootsrap sampling)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005"/>
              </a:lnSpc>
              <a:buClrTx/>
              <a:buSzTx/>
              <a:buNone/>
              <a:tabLst>
                <a:tab pos="1231900" algn="l"/>
                <a:tab pos="16891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</a:t>
            </a:r>
            <a:r>
              <a:rPr lang="zh-CN" altLang="en-US" sz="2400" smtClean="0">
                <a:solidFill>
                  <a:srgbClr val="00B050"/>
                </a:solidFill>
                <a:latin typeface="微软雅黑" panose="020B0503020204020204" charset="-122"/>
              </a:rPr>
              <a:t>亦称“有放回采样”、“可重复采样”</a:t>
            </a:r>
            <a:endParaRPr lang="zh-CN" altLang="en-US" sz="2400">
              <a:solidFill>
                <a:srgbClr val="00B050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51713" y="4253989"/>
            <a:ext cx="285494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约有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36.8% 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的样本不出现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196840" y="4186986"/>
            <a:ext cx="3630802" cy="34624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zh-CN" altLang="en-US" sz="2400" smtClean="0">
                <a:solidFill>
                  <a:srgbClr val="FF0000"/>
                </a:solidFill>
                <a:latin typeface="Wingdings" panose="05000000000000000000"/>
              </a:rPr>
              <a:t>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训练集与原样本集同规模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56716" y="4705146"/>
            <a:ext cx="6785512" cy="11669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50"/>
              </a:lnSpc>
              <a:buClrTx/>
              <a:buSzTx/>
              <a:buNone/>
              <a:tabLst>
                <a:tab pos="4038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FF"/>
                </a:solidFill>
                <a:latin typeface="Wingdings" panose="05000000000000000000"/>
              </a:rPr>
              <a:t></a:t>
            </a:r>
            <a:r>
              <a:rPr lang="zh-CN" altLang="en-US" sz="2400" smtClean="0">
                <a:solidFill>
                  <a:srgbClr val="0000FF"/>
                </a:solidFill>
                <a:latin typeface="微软雅黑" panose="020B0503020204020204" charset="-122"/>
              </a:rPr>
              <a:t>数据分布有所改变</a:t>
            </a:r>
            <a:endParaRPr lang="zh-CN" altLang="en-US" sz="2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38600" algn="l"/>
              </a:tabLst>
              <a:defRPr/>
            </a:pPr>
            <a:endParaRPr lang="zh-CN" altLang="en-US" sz="2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38600" algn="l"/>
              </a:tabLst>
              <a:defRPr/>
            </a:pPr>
            <a:endParaRPr lang="zh-CN" altLang="en-US" sz="2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38600" algn="l"/>
              </a:tabLst>
              <a:defRPr/>
            </a:pPr>
            <a:endParaRPr lang="zh-CN" altLang="en-US" sz="2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430"/>
              </a:lnSpc>
              <a:buClrTx/>
              <a:buSzTx/>
              <a:buNone/>
              <a:tabLst>
                <a:tab pos="40386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“包外估计”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(out-of-bag estimation)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NiODgwZDVjMDAzZGM2YTA2YTdlZGI5MjIwOTg3Mz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2668</Words>
  <Application>WPS 演示</Application>
  <PresentationFormat>自定义</PresentationFormat>
  <Paragraphs>476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Times New Roman</vt:lpstr>
      <vt:lpstr>Wingdings</vt:lpstr>
      <vt:lpstr>Palatino Linotype</vt:lpstr>
      <vt:lpstr>Arial Unicode MS</vt:lpstr>
      <vt:lpstr>Calibri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越儿</cp:lastModifiedBy>
  <cp:revision>9</cp:revision>
  <dcterms:created xsi:type="dcterms:W3CDTF">2017-09-13T08:31:00Z</dcterms:created>
  <dcterms:modified xsi:type="dcterms:W3CDTF">2024-02-29T14:54:11Z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50D6C73CD51C42A2A597BDEA95E1242A</vt:lpwstr>
  </property>
  <property fmtid="{D5CDD505-2E9C-101B-9397-08002B2CF9AE}" pid="3" name="KSOProductBuildVer">
    <vt:lpwstr>2052-12.1.0.16120</vt:lpwstr>
  </property>
</Properties>
</file>