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9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161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3.wmf"/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F57A3-E07D-4809-9059-BDC4099BE7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010F-70C4-4200-AD8B-AB14135756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Relationship Id="rId3" Type="http://schemas.openxmlformats.org/officeDocument/2006/relationships/image" Target="../media/image58.jpeg"/><Relationship Id="rId2" Type="http://schemas.openxmlformats.org/officeDocument/2006/relationships/image" Target="../media/image57.jpeg"/><Relationship Id="rId1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7.jpeg"/><Relationship Id="rId6" Type="http://schemas.openxmlformats.org/officeDocument/2006/relationships/image" Target="../media/image66.jpeg"/><Relationship Id="rId5" Type="http://schemas.openxmlformats.org/officeDocument/2006/relationships/image" Target="../media/image65.jpeg"/><Relationship Id="rId4" Type="http://schemas.openxmlformats.org/officeDocument/2006/relationships/image" Target="../media/image64.jpeg"/><Relationship Id="rId3" Type="http://schemas.openxmlformats.org/officeDocument/2006/relationships/image" Target="../media/image63.jpeg"/><Relationship Id="rId2" Type="http://schemas.openxmlformats.org/officeDocument/2006/relationships/image" Target="../media/image62.jpeg"/><Relationship Id="rId1" Type="http://schemas.openxmlformats.org/officeDocument/2006/relationships/image" Target="../media/image6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6.jpeg"/><Relationship Id="rId8" Type="http://schemas.openxmlformats.org/officeDocument/2006/relationships/image" Target="../media/image75.jpeg"/><Relationship Id="rId7" Type="http://schemas.openxmlformats.org/officeDocument/2006/relationships/image" Target="../media/image74.jpeg"/><Relationship Id="rId6" Type="http://schemas.openxmlformats.org/officeDocument/2006/relationships/image" Target="../media/image73.jpeg"/><Relationship Id="rId5" Type="http://schemas.openxmlformats.org/officeDocument/2006/relationships/image" Target="../media/image72.jpeg"/><Relationship Id="rId4" Type="http://schemas.openxmlformats.org/officeDocument/2006/relationships/image" Target="../media/image71.jpeg"/><Relationship Id="rId3" Type="http://schemas.openxmlformats.org/officeDocument/2006/relationships/image" Target="../media/image70.jpeg"/><Relationship Id="rId2" Type="http://schemas.openxmlformats.org/officeDocument/2006/relationships/image" Target="../media/image69.jpeg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9.jpeg"/><Relationship Id="rId11" Type="http://schemas.openxmlformats.org/officeDocument/2006/relationships/image" Target="../media/image78.jpeg"/><Relationship Id="rId10" Type="http://schemas.openxmlformats.org/officeDocument/2006/relationships/image" Target="../media/image77.jpeg"/><Relationship Id="rId1" Type="http://schemas.openxmlformats.org/officeDocument/2006/relationships/image" Target="../media/image68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1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4.jpeg"/><Relationship Id="rId2" Type="http://schemas.openxmlformats.org/officeDocument/2006/relationships/image" Target="../media/image83.jpeg"/><Relationship Id="rId1" Type="http://schemas.openxmlformats.org/officeDocument/2006/relationships/image" Target="../media/image8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jpeg"/><Relationship Id="rId8" Type="http://schemas.openxmlformats.org/officeDocument/2006/relationships/image" Target="../media/image92.jpeg"/><Relationship Id="rId7" Type="http://schemas.openxmlformats.org/officeDocument/2006/relationships/image" Target="../media/image91.jpeg"/><Relationship Id="rId6" Type="http://schemas.openxmlformats.org/officeDocument/2006/relationships/image" Target="../media/image90.jpeg"/><Relationship Id="rId5" Type="http://schemas.openxmlformats.org/officeDocument/2006/relationships/image" Target="../media/image89.jpeg"/><Relationship Id="rId4" Type="http://schemas.openxmlformats.org/officeDocument/2006/relationships/image" Target="../media/image88.jpeg"/><Relationship Id="rId3" Type="http://schemas.openxmlformats.org/officeDocument/2006/relationships/image" Target="../media/image87.jpeg"/><Relationship Id="rId2" Type="http://schemas.openxmlformats.org/officeDocument/2006/relationships/image" Target="../media/image86.jpe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95.jpeg"/><Relationship Id="rId10" Type="http://schemas.openxmlformats.org/officeDocument/2006/relationships/image" Target="../media/image94.jpeg"/><Relationship Id="rId1" Type="http://schemas.openxmlformats.org/officeDocument/2006/relationships/image" Target="../media/image85.jpe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9.jpeg"/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image" Target="../media/image96.jpe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jpeg"/><Relationship Id="rId8" Type="http://schemas.openxmlformats.org/officeDocument/2006/relationships/image" Target="../media/image107.jpeg"/><Relationship Id="rId7" Type="http://schemas.openxmlformats.org/officeDocument/2006/relationships/image" Target="../media/image106.jpeg"/><Relationship Id="rId6" Type="http://schemas.openxmlformats.org/officeDocument/2006/relationships/image" Target="../media/image105.jpeg"/><Relationship Id="rId5" Type="http://schemas.openxmlformats.org/officeDocument/2006/relationships/image" Target="../media/image104.jpeg"/><Relationship Id="rId4" Type="http://schemas.openxmlformats.org/officeDocument/2006/relationships/image" Target="../media/image103.jpeg"/><Relationship Id="rId3" Type="http://schemas.openxmlformats.org/officeDocument/2006/relationships/image" Target="../media/image102.jpeg"/><Relationship Id="rId2" Type="http://schemas.openxmlformats.org/officeDocument/2006/relationships/image" Target="../media/image101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9.jpeg"/><Relationship Id="rId1" Type="http://schemas.openxmlformats.org/officeDocument/2006/relationships/image" Target="../media/image100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3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10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21.jpeg"/><Relationship Id="rId7" Type="http://schemas.openxmlformats.org/officeDocument/2006/relationships/image" Target="../media/image120.jpeg"/><Relationship Id="rId6" Type="http://schemas.openxmlformats.org/officeDocument/2006/relationships/image" Target="../media/image119.jpeg"/><Relationship Id="rId5" Type="http://schemas.openxmlformats.org/officeDocument/2006/relationships/image" Target="../media/image118.jpeg"/><Relationship Id="rId4" Type="http://schemas.openxmlformats.org/officeDocument/2006/relationships/image" Target="../media/image117.jpeg"/><Relationship Id="rId3" Type="http://schemas.openxmlformats.org/officeDocument/2006/relationships/image" Target="../media/image116.jpeg"/><Relationship Id="rId2" Type="http://schemas.openxmlformats.org/officeDocument/2006/relationships/image" Target="../media/image115.jpeg"/><Relationship Id="rId1" Type="http://schemas.openxmlformats.org/officeDocument/2006/relationships/image" Target="../media/image114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5.jpeg"/><Relationship Id="rId1" Type="http://schemas.openxmlformats.org/officeDocument/2006/relationships/image" Target="../media/image124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8.jpeg"/><Relationship Id="rId2" Type="http://schemas.openxmlformats.org/officeDocument/2006/relationships/image" Target="../media/image127.jpeg"/><Relationship Id="rId1" Type="http://schemas.openxmlformats.org/officeDocument/2006/relationships/image" Target="../media/image12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0.jpeg"/><Relationship Id="rId1" Type="http://schemas.openxmlformats.org/officeDocument/2006/relationships/image" Target="../media/image129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9.jpeg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jpeg"/><Relationship Id="rId8" Type="http://schemas.openxmlformats.org/officeDocument/2006/relationships/image" Target="../media/image27.jpeg"/><Relationship Id="rId7" Type="http://schemas.openxmlformats.org/officeDocument/2006/relationships/image" Target="../media/image26.jpeg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.jpeg"/><Relationship Id="rId1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jpeg"/><Relationship Id="rId8" Type="http://schemas.openxmlformats.org/officeDocument/2006/relationships/image" Target="../media/image37.jpeg"/><Relationship Id="rId7" Type="http://schemas.openxmlformats.org/officeDocument/2006/relationships/image" Target="../media/image36.jpeg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0.jpeg"/><Relationship Id="rId10" Type="http://schemas.openxmlformats.org/officeDocument/2006/relationships/image" Target="../media/image39.jpeg"/><Relationship Id="rId1" Type="http://schemas.openxmlformats.org/officeDocument/2006/relationships/image" Target="../media/image30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5.jpeg"/><Relationship Id="rId4" Type="http://schemas.openxmlformats.org/officeDocument/2006/relationships/image" Target="../media/image44.jpeg"/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image" Target="../media/image4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9.jpe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Relationship Id="rId3" Type="http://schemas.openxmlformats.org/officeDocument/2006/relationships/image" Target="../media/image52.jpeg"/><Relationship Id="rId2" Type="http://schemas.openxmlformats.org/officeDocument/2006/relationships/image" Target="../media/image51.jpeg"/><Relationship Id="rId1" Type="http://schemas.openxmlformats.org/officeDocument/2006/relationships/image" Target="../media/image5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99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95986" y="271109"/>
            <a:ext cx="2462213" cy="3986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80"/>
              </a:lnSpc>
            </a:pPr>
            <a:r>
              <a:rPr lang="zh-CN" altLang="en-US" sz="3205" smtClean="0">
                <a:solidFill>
                  <a:srgbClr val="FF0000"/>
                </a:solidFill>
                <a:latin typeface="微软雅黑" panose="020B0503020204020204" charset="-122"/>
              </a:rPr>
              <a:t>机器学习导论</a:t>
            </a:r>
            <a:endParaRPr lang="zh-CN" altLang="en-US" sz="32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83485" y="2577719"/>
            <a:ext cx="4114800" cy="374523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5190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 panose="020B0503020204020204" charset="-122"/>
              </a:rPr>
              <a:t>三、线性模型</a:t>
            </a: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13200" algn="l"/>
              </a:tabLst>
              <a:defRPr/>
            </a:pPr>
            <a:endParaRPr lang="zh-CN" altLang="en-US" sz="54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15"/>
              </a:lnSpc>
              <a:buClrTx/>
              <a:buSzTx/>
              <a:buNone/>
              <a:tabLst>
                <a:tab pos="4013200" algn="l"/>
              </a:tabLst>
              <a:defRPr/>
            </a:pPr>
            <a:r>
              <a:rPr lang="zh-CN" altLang="en-US" sz="5400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3E8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3F9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100" y="1524000"/>
            <a:ext cx="1536700" cy="660400"/>
          </a:xfrm>
          <a:prstGeom prst="rect">
            <a:avLst/>
          </a:prstGeom>
        </p:spPr>
      </p:pic>
      <p:pic>
        <p:nvPicPr>
          <p:cNvPr id="4" name="图片 3" descr="ws_B3FA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86100" y="1524000"/>
            <a:ext cx="2298700" cy="660400"/>
          </a:xfrm>
          <a:prstGeom prst="rect">
            <a:avLst/>
          </a:prstGeom>
        </p:spPr>
      </p:pic>
      <p:pic>
        <p:nvPicPr>
          <p:cNvPr id="5" name="图片 4" descr="ws_B3FB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3400" y="2374900"/>
            <a:ext cx="2552700" cy="800100"/>
          </a:xfrm>
          <a:prstGeom prst="rect">
            <a:avLst/>
          </a:prstGeom>
        </p:spPr>
      </p:pic>
      <p:pic>
        <p:nvPicPr>
          <p:cNvPr id="6" name="图片 5" descr="ws_B40B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2877391" cy="244938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对率回归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以对率函数为联系函数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2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变为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25"/>
              </a:lnSpc>
              <a:buClrTx/>
              <a:buSzTx/>
              <a:buNone/>
              <a:tabLst>
                <a:tab pos="241300" algn="l"/>
                <a:tab pos="2133600" algn="l"/>
                <a:tab pos="2374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		即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1714" y="3071876"/>
            <a:ext cx="4456348" cy="27764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20"/>
              </a:lnSpc>
            </a:pP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几率</a:t>
            </a:r>
            <a:r>
              <a:rPr lang="en-US" altLang="zh-CN" smtClean="0">
                <a:solidFill>
                  <a:srgbClr val="0000FF"/>
                </a:solidFill>
                <a:latin typeface="Times New Roman" panose="02020603050405020304"/>
              </a:rPr>
              <a:t>(odds), 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反映了 </a:t>
            </a:r>
            <a:r>
              <a:rPr lang="en-US" altLang="zh-CN" b="1" i="1" smtClean="0">
                <a:solidFill>
                  <a:srgbClr val="0000FF"/>
                </a:solidFill>
                <a:latin typeface="Palatino Linotype" panose="02040502050505030304"/>
              </a:rPr>
              <a:t>x 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作为正例的相对可能性</a:t>
            </a:r>
            <a:endParaRPr lang="zh-CN" altLang="en-US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30045" y="3237229"/>
            <a:ext cx="138499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“对数几率”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6863" y="5032677"/>
            <a:ext cx="4866717" cy="12054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35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无需事先假设数据分布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可得到“类别”的近似概率预测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60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可直接应用现有数值优化算法求取最优解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72947" y="3469640"/>
            <a:ext cx="7142981" cy="156453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(log odds, 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亦称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logit)</a:t>
            </a:r>
            <a:endParaRPr lang="en-US" altLang="zh-CN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endParaRPr lang="en-US" altLang="zh-CN" smtClean="0">
              <a:solidFill>
                <a:srgbClr val="FF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微软雅黑" panose="020B0503020204020204" charset="-122"/>
              </a:rPr>
              <a:t>“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对数几率回归”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(logistic regression)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3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简称“对率回归”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00"/>
              </a:lnSpc>
              <a:buClrTx/>
              <a:buSzTx/>
              <a:buNone/>
              <a:tabLst>
                <a:tab pos="762000" algn="l"/>
                <a:tab pos="1270000" algn="l"/>
                <a:tab pos="58039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注意：它是</a:t>
            </a:r>
            <a:endParaRPr lang="zh-CN" altLang="en-US" sz="20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489191" y="5085933"/>
            <a:ext cx="1795363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分类学习算法！</a:t>
            </a:r>
            <a:endParaRPr lang="zh-CN" altLang="en-US" sz="20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720093" y="2712776"/>
            <a:ext cx="3417374" cy="1"/>
          </a:xfrm>
          <a:custGeom>
            <a:avLst/>
            <a:gdLst/>
            <a:ahLst/>
            <a:cxnLst/>
            <a:rect l="0" t="0" r="0" b="0"/>
            <a:pathLst>
              <a:path w="3417374" h="1">
                <a:moveTo>
                  <a:pt x="0" y="0"/>
                </a:moveTo>
                <a:lnTo>
                  <a:pt x="34173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737448" y="4484013"/>
            <a:ext cx="1542021" cy="1"/>
          </a:xfrm>
          <a:custGeom>
            <a:avLst/>
            <a:gdLst/>
            <a:ahLst/>
            <a:cxnLst/>
            <a:rect l="0" t="0" r="0" b="0"/>
            <a:pathLst>
              <a:path w="1542021" h="1">
                <a:moveTo>
                  <a:pt x="0" y="0"/>
                </a:moveTo>
                <a:lnTo>
                  <a:pt x="15420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B7C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3962400" y="1028700"/>
            <a:ext cx="1663700" cy="571500"/>
          </a:xfrm>
          <a:prstGeom prst="rect">
            <a:avLst/>
          </a:prstGeom>
        </p:spPr>
      </p:pic>
      <p:pic>
        <p:nvPicPr>
          <p:cNvPr id="5" name="图片 4" descr="ws_B7C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5500" y="1879600"/>
            <a:ext cx="2552700" cy="800100"/>
          </a:xfrm>
          <a:prstGeom prst="rect">
            <a:avLst/>
          </a:prstGeom>
        </p:spPr>
      </p:pic>
      <p:pic>
        <p:nvPicPr>
          <p:cNvPr id="6" name="图片 5" descr="ws_B7C6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1700" y="1981200"/>
            <a:ext cx="3441700" cy="736600"/>
          </a:xfrm>
          <a:prstGeom prst="rect">
            <a:avLst/>
          </a:prstGeom>
        </p:spPr>
      </p:pic>
      <p:pic>
        <p:nvPicPr>
          <p:cNvPr id="7" name="图片 6" descr="ws_B7D6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1400" y="3225800"/>
            <a:ext cx="482600" cy="101600"/>
          </a:xfrm>
          <a:prstGeom prst="rect">
            <a:avLst/>
          </a:prstGeom>
        </p:spPr>
      </p:pic>
      <p:pic>
        <p:nvPicPr>
          <p:cNvPr id="8" name="图片 7" descr="ws_B7D7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730500" y="4152900"/>
            <a:ext cx="1562100" cy="342900"/>
          </a:xfrm>
          <a:prstGeom prst="rect">
            <a:avLst/>
          </a:prstGeom>
        </p:spPr>
      </p:pic>
      <p:pic>
        <p:nvPicPr>
          <p:cNvPr id="9" name="图片 8" descr="ws_B7D8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17800" y="5041900"/>
            <a:ext cx="3898900" cy="1016000"/>
          </a:xfrm>
          <a:prstGeom prst="rect">
            <a:avLst/>
          </a:prstGeom>
        </p:spPr>
      </p:pic>
      <p:pic>
        <p:nvPicPr>
          <p:cNvPr id="10" name="图片 9" descr="ws_B7D9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6389" y="1221521"/>
            <a:ext cx="4347344" cy="22313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2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若将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y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看作类后验概率估计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99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可写为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05"/>
              </a:lnSpc>
              <a:buClrTx/>
              <a:buSzTx/>
              <a:buNone/>
              <a:tabLst>
                <a:tab pos="673100" algn="l"/>
                <a:tab pos="30861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于是，可使用“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极大似然法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”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53126" y="1169926"/>
            <a:ext cx="597921" cy="226985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mtClean="0"/>
              <a:t>	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,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则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2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1800" smtClean="0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 sz="1800" smtClean="0">
                <a:solidFill>
                  <a:srgbClr val="00B050"/>
                </a:solidFill>
                <a:latin typeface="Times New Roman" panose="02020603050405020304"/>
              </a:rPr>
              <a:t>7</a:t>
            </a:r>
            <a:r>
              <a:rPr lang="zh-CN" altLang="en-US" sz="1800" smtClean="0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  <a:endParaRPr lang="zh-CN" altLang="en-US" sz="1800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94206" y="3448558"/>
            <a:ext cx="4706866" cy="15260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80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(maximum likelihood method)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15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给定数据集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8542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05"/>
              </a:lnSpc>
              <a:buClrTx/>
              <a:buSzTx/>
              <a:buNone/>
              <a:tabLst>
                <a:tab pos="1854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最大化“对数似然”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(log-likelihood)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函数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70468" y="1339463"/>
            <a:ext cx="1281874" cy="1"/>
          </a:xfrm>
          <a:custGeom>
            <a:avLst/>
            <a:gdLst/>
            <a:ahLst/>
            <a:cxnLst/>
            <a:rect l="0" t="0" r="0" b="0"/>
            <a:pathLst>
              <a:path w="1281874" h="1">
                <a:moveTo>
                  <a:pt x="0" y="0"/>
                </a:moveTo>
                <a:lnTo>
                  <a:pt x="128187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96173" y="1318747"/>
            <a:ext cx="1099103" cy="1"/>
          </a:xfrm>
          <a:custGeom>
            <a:avLst/>
            <a:gdLst/>
            <a:ahLst/>
            <a:cxnLst/>
            <a:rect l="0" t="0" r="0" b="0"/>
            <a:pathLst>
              <a:path w="1099103" h="1">
                <a:moveTo>
                  <a:pt x="0" y="0"/>
                </a:moveTo>
                <a:lnTo>
                  <a:pt x="1099102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327922" y="1342218"/>
            <a:ext cx="557084" cy="1"/>
          </a:xfrm>
          <a:custGeom>
            <a:avLst/>
            <a:gdLst/>
            <a:ahLst/>
            <a:cxnLst/>
            <a:rect l="0" t="0" r="0" b="0"/>
            <a:pathLst>
              <a:path w="557084" h="1">
                <a:moveTo>
                  <a:pt x="0" y="0"/>
                </a:moveTo>
                <a:lnTo>
                  <a:pt x="55708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26617" y="1345558"/>
            <a:ext cx="1337694" cy="1"/>
          </a:xfrm>
          <a:custGeom>
            <a:avLst/>
            <a:gdLst/>
            <a:ahLst/>
            <a:cxnLst/>
            <a:rect l="0" t="0" r="0" b="0"/>
            <a:pathLst>
              <a:path w="1337694" h="1">
                <a:moveTo>
                  <a:pt x="0" y="0"/>
                </a:moveTo>
                <a:lnTo>
                  <a:pt x="133769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989444" y="2495016"/>
            <a:ext cx="5631089" cy="1"/>
          </a:xfrm>
          <a:custGeom>
            <a:avLst/>
            <a:gdLst/>
            <a:ahLst/>
            <a:cxnLst/>
            <a:rect l="0" t="0" r="0" b="0"/>
            <a:pathLst>
              <a:path w="5631089" h="1">
                <a:moveTo>
                  <a:pt x="0" y="0"/>
                </a:moveTo>
                <a:lnTo>
                  <a:pt x="56310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644534" y="3157956"/>
            <a:ext cx="6327448" cy="1"/>
          </a:xfrm>
          <a:custGeom>
            <a:avLst/>
            <a:gdLst/>
            <a:ahLst/>
            <a:cxnLst/>
            <a:rect l="0" t="0" r="0" b="0"/>
            <a:pathLst>
              <a:path w="6327448" h="1">
                <a:moveTo>
                  <a:pt x="0" y="0"/>
                </a:moveTo>
                <a:lnTo>
                  <a:pt x="632744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340991" y="5477922"/>
            <a:ext cx="5123765" cy="1"/>
          </a:xfrm>
          <a:custGeom>
            <a:avLst/>
            <a:gdLst/>
            <a:ahLst/>
            <a:cxnLst/>
            <a:rect l="0" t="0" r="0" b="0"/>
            <a:pathLst>
              <a:path w="5123765" h="1">
                <a:moveTo>
                  <a:pt x="0" y="0"/>
                </a:moveTo>
                <a:lnTo>
                  <a:pt x="512376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BB9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08000" y="1016000"/>
            <a:ext cx="1371600" cy="330200"/>
          </a:xfrm>
          <a:prstGeom prst="rect">
            <a:avLst/>
          </a:prstGeom>
        </p:spPr>
      </p:pic>
      <p:pic>
        <p:nvPicPr>
          <p:cNvPr id="11" name="图片 10" descr="ws_BB9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016000"/>
            <a:ext cx="1308100" cy="330200"/>
          </a:xfrm>
          <a:prstGeom prst="rect">
            <a:avLst/>
          </a:prstGeom>
        </p:spPr>
      </p:pic>
      <p:pic>
        <p:nvPicPr>
          <p:cNvPr id="12" name="图片 11" descr="ws_BBA4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7800" y="1016000"/>
            <a:ext cx="1117600" cy="292100"/>
          </a:xfrm>
          <a:prstGeom prst="rect">
            <a:avLst/>
          </a:prstGeom>
        </p:spPr>
      </p:pic>
      <p:pic>
        <p:nvPicPr>
          <p:cNvPr id="13" name="图片 12" descr="ws_BBA5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11900" y="1016000"/>
            <a:ext cx="584200" cy="330200"/>
          </a:xfrm>
          <a:prstGeom prst="rect">
            <a:avLst/>
          </a:prstGeom>
        </p:spPr>
      </p:pic>
      <p:pic>
        <p:nvPicPr>
          <p:cNvPr id="14" name="图片 13" descr="ws_BBA6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7900" y="1612900"/>
            <a:ext cx="3556000" cy="330200"/>
          </a:xfrm>
          <a:prstGeom prst="rect">
            <a:avLst/>
          </a:prstGeom>
        </p:spPr>
      </p:pic>
      <p:pic>
        <p:nvPicPr>
          <p:cNvPr id="15" name="图片 14" descr="ws_BBA7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22800" y="1384300"/>
            <a:ext cx="1460500" cy="723900"/>
          </a:xfrm>
          <a:prstGeom prst="rect">
            <a:avLst/>
          </a:prstGeom>
        </p:spPr>
      </p:pic>
      <p:pic>
        <p:nvPicPr>
          <p:cNvPr id="16" name="图片 15" descr="ws_BBB7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77900" y="2171700"/>
            <a:ext cx="5651500" cy="330200"/>
          </a:xfrm>
          <a:prstGeom prst="rect">
            <a:avLst/>
          </a:prstGeom>
        </p:spPr>
      </p:pic>
      <p:pic>
        <p:nvPicPr>
          <p:cNvPr id="17" name="图片 16" descr="ws_BBB8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31000" y="1981200"/>
            <a:ext cx="1574800" cy="685800"/>
          </a:xfrm>
          <a:prstGeom prst="rect">
            <a:avLst/>
          </a:prstGeom>
        </p:spPr>
      </p:pic>
      <p:pic>
        <p:nvPicPr>
          <p:cNvPr id="18" name="图片 17" descr="ws_BBB9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28900" y="2832100"/>
            <a:ext cx="6350000" cy="330200"/>
          </a:xfrm>
          <a:prstGeom prst="rect">
            <a:avLst/>
          </a:prstGeom>
        </p:spPr>
      </p:pic>
      <p:pic>
        <p:nvPicPr>
          <p:cNvPr id="19" name="图片 18" descr="ws_BBBA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63900" y="3517900"/>
            <a:ext cx="3911600" cy="1016000"/>
          </a:xfrm>
          <a:prstGeom prst="rect">
            <a:avLst/>
          </a:prstGeom>
        </p:spPr>
      </p:pic>
      <p:pic>
        <p:nvPicPr>
          <p:cNvPr id="20" name="图片 19" descr="ws_BBCB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27400" y="4635500"/>
            <a:ext cx="5156200" cy="838200"/>
          </a:xfrm>
          <a:prstGeom prst="rect">
            <a:avLst/>
          </a:prstGeom>
        </p:spPr>
      </p:pic>
      <p:pic>
        <p:nvPicPr>
          <p:cNvPr id="21" name="图片 20" descr="ws_BBCC.tmp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195681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73885" y="1038570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，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72358" y="1038570"/>
            <a:ext cx="512961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，则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213603" y="1038570"/>
            <a:ext cx="102592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可简写为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979" y="1664370"/>
            <a:ext cx="8502328" cy="46294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再令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则似然项可重写为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4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于是，最大化似然函数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8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等价为最小化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7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					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高阶可导连续凸函数，可用经典的数值优化方法</a:t>
            </a:r>
            <a:endParaRPr lang="zh-CN" altLang="en-US" sz="200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35"/>
              </a:lnSpc>
              <a:buClrTx/>
              <a:buSzTx/>
              <a:buNone/>
              <a:tabLst>
                <a:tab pos="25400" algn="l"/>
                <a:tab pos="190500" algn="l"/>
                <a:tab pos="1308100" algn="l"/>
                <a:tab pos="2590800" algn="l"/>
                <a:tab pos="3086100" algn="l"/>
              </a:tabLst>
              <a:defRPr/>
            </a:pP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				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如梯度下降法</a:t>
            </a:r>
            <a:r>
              <a:rPr lang="en-US" altLang="zh-CN" sz="2005" smtClean="0">
                <a:solidFill>
                  <a:srgbClr val="0000FF"/>
                </a:solidFill>
                <a:latin typeface="Times New Roman" panose="02020603050405020304"/>
              </a:rPr>
              <a:t>/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牛顿法 </a:t>
            </a:r>
            <a:r>
              <a:rPr lang="en-US" altLang="zh-CN" sz="1595" smtClean="0">
                <a:solidFill>
                  <a:srgbClr val="0000FF"/>
                </a:solidFill>
                <a:latin typeface="Times New Roman" panose="02020603050405020304"/>
              </a:rPr>
              <a:t>[Boyd and Vandenberghe, 2004]</a:t>
            </a:r>
            <a:endParaRPr lang="zh-CN" altLang="en-US" sz="1595">
              <a:solidFill>
                <a:srgbClr val="0000FF"/>
              </a:solidFill>
              <a:latin typeface="Times New Roman" panose="02020603050405020304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55776" y="2667000"/>
            <a:ext cx="6588224" cy="648000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BF36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BF47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BF48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BF59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218541" y="321726"/>
            <a:ext cx="3231654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线性模型做“分类”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448934" y="1180846"/>
            <a:ext cx="3129062" cy="47705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2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广义线性模型；</a:t>
            </a:r>
            <a:endParaRPr lang="zh-CN" altLang="en-US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r>
              <a:rPr lang="zh-CN" altLang="en-US" sz="1800" smtClean="0">
                <a:solidFill>
                  <a:srgbClr val="0000FF"/>
                </a:solidFill>
                <a:latin typeface="微软雅黑" panose="020B0503020204020204" charset="-122"/>
              </a:rPr>
              <a:t>通过“联系函数”</a:t>
            </a:r>
            <a:endParaRPr lang="zh-CN" altLang="en-US" sz="18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endParaRPr lang="zh-CN" altLang="en-US" sz="1800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85"/>
              </a:lnSpc>
              <a:buClrTx/>
              <a:buSzTx/>
              <a:buNone/>
              <a:tabLst>
                <a:tab pos="1270000" algn="l"/>
                <a:tab pos="1384300" algn="l"/>
                <a:tab pos="2324100" algn="l"/>
              </a:tabLst>
              <a:defRPr/>
            </a:pP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例如，对率回归</a:t>
            </a: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18005" y="1195705"/>
            <a:ext cx="3077766" cy="475771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730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分类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146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95"/>
              </a:lnSpc>
              <a:buClrTx/>
              <a:buSzTx/>
              <a:buNone/>
              <a:tabLst>
                <a:tab pos="2514600" algn="l"/>
              </a:tabLst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如何“直接”做分类？</a:t>
            </a:r>
            <a:endParaRPr lang="zh-CN" altLang="en-US" sz="2400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C2C3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84300" y="1130300"/>
            <a:ext cx="5651500" cy="4089400"/>
          </a:xfrm>
          <a:prstGeom prst="rect">
            <a:avLst/>
          </a:prstGeom>
        </p:spPr>
      </p:pic>
      <p:pic>
        <p:nvPicPr>
          <p:cNvPr id="3" name="图片 2" descr="ws_C2C4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0900" y="5981700"/>
            <a:ext cx="482600" cy="101600"/>
          </a:xfrm>
          <a:prstGeom prst="rect">
            <a:avLst/>
          </a:prstGeom>
        </p:spPr>
      </p:pic>
      <p:pic>
        <p:nvPicPr>
          <p:cNvPr id="4" name="图片 3" descr="ws_C2C5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18541" y="321726"/>
            <a:ext cx="2154436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线性判别分析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477389" y="357121"/>
            <a:ext cx="3196644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(Linear Discriminant Analysis)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73887" y="5499811"/>
            <a:ext cx="7694414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由于将样例投影到一条直线（低维空间），因此也被视为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73887" y="5856177"/>
            <a:ext cx="3813544" cy="2949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4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一种“监督降维”技术   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降维</a:t>
            </a:r>
            <a:endParaRPr lang="zh-CN" altLang="en-US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2747" y="5891555"/>
            <a:ext cx="695703" cy="26802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 panose="02020603050405020304"/>
              </a:rPr>
              <a:t>10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  <a:endParaRPr lang="zh-CN" altLang="en-US">
              <a:solidFill>
                <a:srgbClr val="00B05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069924" y="1428393"/>
            <a:ext cx="1540496" cy="1"/>
          </a:xfrm>
          <a:custGeom>
            <a:avLst/>
            <a:gdLst/>
            <a:ahLst/>
            <a:cxnLst/>
            <a:rect l="0" t="0" r="0" b="0"/>
            <a:pathLst>
              <a:path w="1540496" h="1">
                <a:moveTo>
                  <a:pt x="0" y="0"/>
                </a:moveTo>
                <a:lnTo>
                  <a:pt x="154049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942532" y="1957432"/>
            <a:ext cx="289217" cy="1"/>
          </a:xfrm>
          <a:custGeom>
            <a:avLst/>
            <a:gdLst/>
            <a:ahLst/>
            <a:cxnLst/>
            <a:rect l="0" t="0" r="0" b="0"/>
            <a:pathLst>
              <a:path w="289217" h="1">
                <a:moveTo>
                  <a:pt x="0" y="0"/>
                </a:moveTo>
                <a:lnTo>
                  <a:pt x="2892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478562" y="2382155"/>
            <a:ext cx="279821" cy="1"/>
          </a:xfrm>
          <a:custGeom>
            <a:avLst/>
            <a:gdLst/>
            <a:ahLst/>
            <a:cxnLst/>
            <a:rect l="0" t="0" r="0" b="0"/>
            <a:pathLst>
              <a:path w="279821" h="1">
                <a:moveTo>
                  <a:pt x="0" y="0"/>
                </a:moveTo>
                <a:lnTo>
                  <a:pt x="27982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714555" y="2876310"/>
            <a:ext cx="295441" cy="1"/>
          </a:xfrm>
          <a:custGeom>
            <a:avLst/>
            <a:gdLst/>
            <a:ahLst/>
            <a:cxnLst/>
            <a:rect l="0" t="0" r="0" b="0"/>
            <a:pathLst>
              <a:path w="295441" h="1">
                <a:moveTo>
                  <a:pt x="0" y="0"/>
                </a:moveTo>
                <a:lnTo>
                  <a:pt x="29544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64800" y="3316537"/>
            <a:ext cx="693370" cy="1"/>
          </a:xfrm>
          <a:custGeom>
            <a:avLst/>
            <a:gdLst/>
            <a:ahLst/>
            <a:cxnLst/>
            <a:rect l="0" t="0" r="0" b="0"/>
            <a:pathLst>
              <a:path w="693370" h="1">
                <a:moveTo>
                  <a:pt x="0" y="0"/>
                </a:moveTo>
                <a:lnTo>
                  <a:pt x="693369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829284" y="3316433"/>
            <a:ext cx="683344" cy="1"/>
          </a:xfrm>
          <a:custGeom>
            <a:avLst/>
            <a:gdLst/>
            <a:ahLst/>
            <a:cxnLst/>
            <a:rect l="0" t="0" r="0" b="0"/>
            <a:pathLst>
              <a:path w="683344" h="1">
                <a:moveTo>
                  <a:pt x="0" y="0"/>
                </a:moveTo>
                <a:lnTo>
                  <a:pt x="683343" y="0"/>
                </a:lnTo>
              </a:path>
            </a:pathLst>
          </a:custGeom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164112" y="3770465"/>
            <a:ext cx="989387" cy="1"/>
          </a:xfrm>
          <a:custGeom>
            <a:avLst/>
            <a:gdLst/>
            <a:ahLst/>
            <a:cxnLst/>
            <a:rect l="0" t="0" r="0" b="0"/>
            <a:pathLst>
              <a:path w="989387" h="1">
                <a:moveTo>
                  <a:pt x="0" y="0"/>
                </a:moveTo>
                <a:lnTo>
                  <a:pt x="98938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623484" y="3765524"/>
            <a:ext cx="940217" cy="1"/>
          </a:xfrm>
          <a:custGeom>
            <a:avLst/>
            <a:gdLst/>
            <a:ahLst/>
            <a:cxnLst/>
            <a:rect l="0" t="0" r="0" b="0"/>
            <a:pathLst>
              <a:path w="940217" h="1">
                <a:moveTo>
                  <a:pt x="0" y="0"/>
                </a:moveTo>
                <a:lnTo>
                  <a:pt x="940216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C5E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57400" y="1092200"/>
            <a:ext cx="1562100" cy="342900"/>
          </a:xfrm>
          <a:prstGeom prst="rect">
            <a:avLst/>
          </a:prstGeom>
        </p:spPr>
      </p:pic>
      <p:pic>
        <p:nvPicPr>
          <p:cNvPr id="11" name="图片 10" descr="ws_C5E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3700" y="1689100"/>
            <a:ext cx="304800" cy="266700"/>
          </a:xfrm>
          <a:prstGeom prst="rect">
            <a:avLst/>
          </a:prstGeom>
        </p:spPr>
      </p:pic>
      <p:pic>
        <p:nvPicPr>
          <p:cNvPr id="12" name="图片 11" descr="ws_C5F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2159000"/>
            <a:ext cx="304800" cy="228600"/>
          </a:xfrm>
          <a:prstGeom prst="rect">
            <a:avLst/>
          </a:prstGeom>
        </p:spPr>
      </p:pic>
      <p:pic>
        <p:nvPicPr>
          <p:cNvPr id="13" name="图片 12" descr="ws_C5F4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95700" y="2590800"/>
            <a:ext cx="330200" cy="292100"/>
          </a:xfrm>
          <a:prstGeom prst="rect">
            <a:avLst/>
          </a:prstGeom>
        </p:spPr>
      </p:pic>
      <p:pic>
        <p:nvPicPr>
          <p:cNvPr id="14" name="图片 13" descr="ws_C5F5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200" y="3009900"/>
            <a:ext cx="723900" cy="317500"/>
          </a:xfrm>
          <a:prstGeom prst="rect">
            <a:avLst/>
          </a:prstGeom>
        </p:spPr>
      </p:pic>
      <p:pic>
        <p:nvPicPr>
          <p:cNvPr id="15" name="图片 14" descr="ws_C606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816600" y="3009900"/>
            <a:ext cx="711200" cy="317500"/>
          </a:xfrm>
          <a:prstGeom prst="rect">
            <a:avLst/>
          </a:prstGeom>
        </p:spPr>
      </p:pic>
      <p:pic>
        <p:nvPicPr>
          <p:cNvPr id="16" name="图片 15" descr="ws_C607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49600" y="3467100"/>
            <a:ext cx="1016000" cy="304800"/>
          </a:xfrm>
          <a:prstGeom prst="rect">
            <a:avLst/>
          </a:prstGeom>
        </p:spPr>
      </p:pic>
      <p:pic>
        <p:nvPicPr>
          <p:cNvPr id="17" name="图片 16" descr="ws_C608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610100" y="3479800"/>
            <a:ext cx="965200" cy="279400"/>
          </a:xfrm>
          <a:prstGeom prst="rect">
            <a:avLst/>
          </a:prstGeom>
        </p:spPr>
      </p:pic>
      <p:pic>
        <p:nvPicPr>
          <p:cNvPr id="18" name="图片 17" descr="ws_C619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584700" y="4102100"/>
            <a:ext cx="2781300" cy="1016000"/>
          </a:xfrm>
          <a:prstGeom prst="rect">
            <a:avLst/>
          </a:prstGeom>
        </p:spPr>
      </p:pic>
      <p:pic>
        <p:nvPicPr>
          <p:cNvPr id="19" name="图片 18" descr="ws_C61A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89100" y="5384800"/>
            <a:ext cx="7061200" cy="952500"/>
          </a:xfrm>
          <a:prstGeom prst="rect">
            <a:avLst/>
          </a:prstGeom>
        </p:spPr>
      </p:pic>
      <p:pic>
        <p:nvPicPr>
          <p:cNvPr id="20" name="图片 19" descr="ws_C61B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06577"/>
            <a:ext cx="3436838" cy="259045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的目标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7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给定数据集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类示例的集合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	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类示例的均值向量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5"/>
              </a:lnSpc>
              <a:buClrTx/>
              <a:buSzTx/>
              <a:buNone/>
              <a:tabLst>
                <a:tab pos="304800" algn="l"/>
                <a:tab pos="6731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	第 </a:t>
            </a:r>
            <a:r>
              <a:rPr lang="en-US" altLang="zh-CN" sz="2005" i="1" smtClean="0">
                <a:solidFill>
                  <a:srgbClr val="000000"/>
                </a:solidFill>
                <a:latin typeface="Palatino Linotype" panose="02040502050505030304"/>
              </a:rPr>
              <a:t>i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类示例的协方差矩阵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94588" y="3046313"/>
            <a:ext cx="3847207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两类样本的中心在直线上的投影：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67222" y="30463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94588" y="3503513"/>
            <a:ext cx="2308324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两类样本的协方差：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59834" y="3503513"/>
            <a:ext cx="25648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385557" y="4209835"/>
            <a:ext cx="1128514" cy="75661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尽可能小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84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尽可能大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26389" y="4187779"/>
            <a:ext cx="4033155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同类样例的投影点尽可能接近 </a:t>
            </a:r>
            <a:r>
              <a:rPr lang="zh-CN" altLang="en-US" sz="2200" smtClean="0">
                <a:solidFill>
                  <a:srgbClr val="000000"/>
                </a:solidFill>
                <a:latin typeface="Wingdings" panose="05000000000000000000"/>
              </a:rPr>
              <a:t></a:t>
            </a:r>
            <a:endParaRPr lang="zh-CN" altLang="en-US" sz="2200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1000"/>
              </a:lnSpc>
            </a:pPr>
            <a:endParaRPr lang="zh-CN" altLang="en-US" sz="2200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84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异类样例的投影点尽可能远离 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</a:t>
            </a:r>
            <a:endParaRPr lang="zh-CN" altLang="en-US" sz="219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Wingdings" panose="05000000000000000000"/>
            </a:endParaRPr>
          </a:p>
          <a:p>
            <a:pPr>
              <a:lnSpc>
                <a:spcPts val="257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于是，最大化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2468" y="3026908"/>
            <a:ext cx="7296072" cy="1"/>
          </a:xfrm>
          <a:custGeom>
            <a:avLst/>
            <a:gdLst/>
            <a:ahLst/>
            <a:cxnLst/>
            <a:rect l="0" t="0" r="0" b="0"/>
            <a:pathLst>
              <a:path w="7296072" h="1">
                <a:moveTo>
                  <a:pt x="0" y="0"/>
                </a:moveTo>
                <a:lnTo>
                  <a:pt x="72960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72424" y="4281658"/>
            <a:ext cx="3424145" cy="1"/>
          </a:xfrm>
          <a:custGeom>
            <a:avLst/>
            <a:gdLst/>
            <a:ahLst/>
            <a:cxnLst/>
            <a:rect l="0" t="0" r="0" b="0"/>
            <a:pathLst>
              <a:path w="3424145" h="1">
                <a:moveTo>
                  <a:pt x="0" y="0"/>
                </a:moveTo>
                <a:lnTo>
                  <a:pt x="342414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409724" y="6019651"/>
            <a:ext cx="1658272" cy="1"/>
          </a:xfrm>
          <a:custGeom>
            <a:avLst/>
            <a:gdLst/>
            <a:ahLst/>
            <a:cxnLst/>
            <a:rect l="0" t="0" r="0" b="0"/>
            <a:pathLst>
              <a:path w="1658272" h="1">
                <a:moveTo>
                  <a:pt x="0" y="0"/>
                </a:moveTo>
                <a:lnTo>
                  <a:pt x="165827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263901" y="5151882"/>
            <a:ext cx="2029970" cy="1004316"/>
          </a:xfrm>
          <a:custGeom>
            <a:avLst/>
            <a:gdLst/>
            <a:ahLst/>
            <a:cxnLst/>
            <a:rect l="0" t="0" r="0" b="0"/>
            <a:pathLst>
              <a:path w="2029970" h="1004316">
                <a:moveTo>
                  <a:pt x="0" y="1004315"/>
                </a:moveTo>
                <a:lnTo>
                  <a:pt x="2029969" y="1004315"/>
                </a:lnTo>
                <a:lnTo>
                  <a:pt x="20299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CA31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0400" y="1879600"/>
            <a:ext cx="7315200" cy="1143000"/>
          </a:xfrm>
          <a:prstGeom prst="rect">
            <a:avLst/>
          </a:prstGeom>
        </p:spPr>
      </p:pic>
      <p:pic>
        <p:nvPicPr>
          <p:cNvPr id="7" name="图片 6" descr="ws_CA32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" y="3898900"/>
            <a:ext cx="3454400" cy="381000"/>
          </a:xfrm>
          <a:prstGeom prst="rect">
            <a:avLst/>
          </a:prstGeom>
        </p:spPr>
      </p:pic>
      <p:pic>
        <p:nvPicPr>
          <p:cNvPr id="8" name="图片 7" descr="ws_CA33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00300" y="5308600"/>
            <a:ext cx="1676400" cy="711200"/>
          </a:xfrm>
          <a:prstGeom prst="rect">
            <a:avLst/>
          </a:prstGeom>
        </p:spPr>
      </p:pic>
      <p:pic>
        <p:nvPicPr>
          <p:cNvPr id="9" name="图片 8" descr="ws_CA43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18541" y="306577"/>
            <a:ext cx="1710405" cy="37189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的目标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2582" y="1288414"/>
            <a:ext cx="434663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类内散度矩阵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(within-class scatter matrix)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5630" y="3346196"/>
            <a:ext cx="458381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类间散度矩阵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(between-class scatter matrix)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678" y="4718433"/>
            <a:ext cx="7105791" cy="32303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altLang="zh-CN" sz="2195" smtClean="0">
                <a:solidFill>
                  <a:srgbClr val="FF0000"/>
                </a:solidFill>
                <a:latin typeface="Times New Roman" panose="02020603050405020304"/>
              </a:rPr>
              <a:t>LDA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的目标：最大化广义瑞利商 </a:t>
            </a:r>
            <a:r>
              <a:rPr lang="en-US" altLang="zh-CN" smtClean="0">
                <a:solidFill>
                  <a:srgbClr val="FF0000"/>
                </a:solidFill>
                <a:latin typeface="Times New Roman" panose="02020603050405020304"/>
              </a:rPr>
              <a:t>(generalized Rayleigh quotient)</a:t>
            </a:r>
            <a:endParaRPr lang="zh-CN" altLang="en-US">
              <a:solidFill>
                <a:srgbClr val="FF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720082" y="5368163"/>
            <a:ext cx="2325958" cy="2564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85"/>
              </a:lnSpc>
            </a:pPr>
            <a:r>
              <a:rPr lang="en-US" altLang="zh-CN" b="1" i="1" smtClean="0">
                <a:solidFill>
                  <a:srgbClr val="000000"/>
                </a:solidFill>
                <a:latin typeface="Palatino Linotype" panose="02040502050505030304"/>
              </a:rPr>
              <a:t>w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成倍缩放不影响 </a:t>
            </a:r>
            <a:r>
              <a:rPr lang="en-US" altLang="zh-CN" i="1" smtClean="0">
                <a:solidFill>
                  <a:srgbClr val="000000"/>
                </a:solidFill>
                <a:latin typeface="Times New Roman" panose="02020603050405020304"/>
              </a:rPr>
              <a:t>J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值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20082" y="5653125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仅考虑方向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113867" y="2805528"/>
            <a:ext cx="2167093" cy="1"/>
          </a:xfrm>
          <a:custGeom>
            <a:avLst/>
            <a:gdLst/>
            <a:ahLst/>
            <a:cxnLst/>
            <a:rect l="0" t="0" r="0" b="0"/>
            <a:pathLst>
              <a:path w="2167093" h="1">
                <a:moveTo>
                  <a:pt x="0" y="0"/>
                </a:moveTo>
                <a:lnTo>
                  <a:pt x="21670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05566" y="1540592"/>
            <a:ext cx="1572215" cy="1"/>
          </a:xfrm>
          <a:custGeom>
            <a:avLst/>
            <a:gdLst/>
            <a:ahLst/>
            <a:cxnLst/>
            <a:rect l="0" t="0" r="0" b="0"/>
            <a:pathLst>
              <a:path w="1572215" h="1">
                <a:moveTo>
                  <a:pt x="0" y="0"/>
                </a:moveTo>
                <a:lnTo>
                  <a:pt x="1572214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3817935" y="3539056"/>
            <a:ext cx="1714321" cy="1"/>
          </a:xfrm>
          <a:custGeom>
            <a:avLst/>
            <a:gdLst/>
            <a:ahLst/>
            <a:cxnLst/>
            <a:rect l="0" t="0" r="0" b="0"/>
            <a:pathLst>
              <a:path w="1714321" h="1">
                <a:moveTo>
                  <a:pt x="0" y="0"/>
                </a:moveTo>
                <a:lnTo>
                  <a:pt x="171432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939596" y="4195601"/>
            <a:ext cx="2412289" cy="1"/>
          </a:xfrm>
          <a:custGeom>
            <a:avLst/>
            <a:gdLst/>
            <a:ahLst/>
            <a:cxnLst/>
            <a:rect l="0" t="0" r="0" b="0"/>
            <a:pathLst>
              <a:path w="2412289" h="1">
                <a:moveTo>
                  <a:pt x="0" y="0"/>
                </a:moveTo>
                <a:lnTo>
                  <a:pt x="24122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490292" y="4855530"/>
            <a:ext cx="2424917" cy="1"/>
          </a:xfrm>
          <a:custGeom>
            <a:avLst/>
            <a:gdLst/>
            <a:ahLst/>
            <a:cxnLst/>
            <a:rect l="0" t="0" r="0" b="0"/>
            <a:pathLst>
              <a:path w="2424917" h="1">
                <a:moveTo>
                  <a:pt x="0" y="0"/>
                </a:moveTo>
                <a:lnTo>
                  <a:pt x="242491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CD9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89000" y="1219200"/>
            <a:ext cx="1600200" cy="317500"/>
          </a:xfrm>
          <a:prstGeom prst="rect">
            <a:avLst/>
          </a:prstGeom>
        </p:spPr>
      </p:pic>
      <p:pic>
        <p:nvPicPr>
          <p:cNvPr id="8" name="图片 7" descr="ws_CD9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771900"/>
            <a:ext cx="723900" cy="469900"/>
          </a:xfrm>
          <a:prstGeom prst="rect">
            <a:avLst/>
          </a:prstGeom>
        </p:spPr>
      </p:pic>
      <p:pic>
        <p:nvPicPr>
          <p:cNvPr id="9" name="图片 8" descr="ws_CDA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98800" y="1841500"/>
            <a:ext cx="2197100" cy="965200"/>
          </a:xfrm>
          <a:prstGeom prst="rect">
            <a:avLst/>
          </a:prstGeom>
        </p:spPr>
      </p:pic>
      <p:pic>
        <p:nvPicPr>
          <p:cNvPr id="10" name="图片 9" descr="ws_CDB1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0" y="3251200"/>
            <a:ext cx="1739900" cy="279400"/>
          </a:xfrm>
          <a:prstGeom prst="rect">
            <a:avLst/>
          </a:prstGeom>
        </p:spPr>
      </p:pic>
      <p:pic>
        <p:nvPicPr>
          <p:cNvPr id="11" name="图片 10" descr="ws_CDB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3500" y="3835400"/>
            <a:ext cx="1066800" cy="368300"/>
          </a:xfrm>
          <a:prstGeom prst="rect">
            <a:avLst/>
          </a:prstGeom>
        </p:spPr>
      </p:pic>
      <p:pic>
        <p:nvPicPr>
          <p:cNvPr id="12" name="图片 11" descr="ws_CDB3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27600" y="3873500"/>
            <a:ext cx="2438400" cy="330200"/>
          </a:xfrm>
          <a:prstGeom prst="rect">
            <a:avLst/>
          </a:prstGeom>
        </p:spPr>
      </p:pic>
      <p:pic>
        <p:nvPicPr>
          <p:cNvPr id="13" name="图片 12" descr="ws_CDC4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79800" y="4508500"/>
            <a:ext cx="2451100" cy="342900"/>
          </a:xfrm>
          <a:prstGeom prst="rect">
            <a:avLst/>
          </a:prstGeom>
        </p:spPr>
      </p:pic>
      <p:pic>
        <p:nvPicPr>
          <p:cNvPr id="14" name="图片 13" descr="ws_CDC5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54500" y="5105400"/>
            <a:ext cx="1778000" cy="558800"/>
          </a:xfrm>
          <a:prstGeom prst="rect">
            <a:avLst/>
          </a:prstGeom>
        </p:spPr>
      </p:pic>
      <p:pic>
        <p:nvPicPr>
          <p:cNvPr id="15" name="图片 14" descr="ws_CDC6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29400" y="5524500"/>
            <a:ext cx="609600" cy="101600"/>
          </a:xfrm>
          <a:prstGeom prst="rect">
            <a:avLst/>
          </a:prstGeom>
        </p:spPr>
      </p:pic>
      <p:pic>
        <p:nvPicPr>
          <p:cNvPr id="16" name="图片 15" descr="ws_CDD6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92600" y="5715000"/>
            <a:ext cx="2095500" cy="508000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566927" y="5271170"/>
            <a:ext cx="3667671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实践中通常是进行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奇异值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分解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734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50"/>
              </a:lnSpc>
              <a:buClrTx/>
              <a:buSzTx/>
              <a:buNone/>
              <a:tabLst>
                <a:tab pos="30734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然后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求解思路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26389" y="1255938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577973" y="1255938"/>
            <a:ext cx="394979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，最大化广义瑞利商等价形式为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26389" y="3252378"/>
            <a:ext cx="31034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运用拉格朗日乘子法，有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85062" y="3886362"/>
            <a:ext cx="141064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的方向恒为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664965" y="3886362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，不妨令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90816" y="5469331"/>
            <a:ext cx="692497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附录Ａ</a:t>
            </a:r>
            <a:endParaRPr lang="zh-CN" altLang="en-US">
              <a:solidFill>
                <a:srgbClr val="00B05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18541" y="188640"/>
            <a:ext cx="7733867" cy="5679579"/>
            <a:chOff x="218541" y="321726"/>
            <a:chExt cx="7733867" cy="5679579"/>
          </a:xfrm>
        </p:grpSpPr>
        <p:sp>
          <p:nvSpPr>
            <p:cNvPr id="3" name="TextBox 2"/>
            <p:cNvSpPr txBox="1"/>
            <p:nvPr/>
          </p:nvSpPr>
          <p:spPr>
            <a:xfrm>
              <a:off x="218541" y="321726"/>
              <a:ext cx="2483052" cy="4873129"/>
            </a:xfrm>
            <a:prstGeom prst="rect">
              <a:avLst/>
            </a:prstGeom>
            <a:noFill/>
          </p:spPr>
          <p:txBody>
            <a:bodyPr vert="horz" wrap="none" lIns="0" tIns="0" rIns="0" bIns="0" rtlCol="0">
              <a:spAutoFit/>
            </a:bodyPr>
            <a:lstStyle/>
            <a:p>
              <a:pPr>
                <a:lnSpc>
                  <a:spcPts val="2685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5" smtClean="0">
                  <a:solidFill>
                    <a:srgbClr val="000000"/>
                  </a:solidFill>
                  <a:latin typeface="微软雅黑" panose="020B0503020204020204" charset="-122"/>
                </a:rPr>
                <a:t>推广到多类</a:t>
              </a:r>
              <a:endParaRPr lang="zh-CN" altLang="en-US" sz="27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7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326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795" smtClean="0">
                  <a:solidFill>
                    <a:srgbClr val="000000"/>
                  </a:solidFill>
                  <a:latin typeface="微软雅黑" panose="020B0503020204020204" charset="-122"/>
                </a:rPr>
                <a:t>	</a:t>
              </a: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假定有 </a:t>
              </a:r>
              <a:r>
                <a:rPr lang="en-US" altLang="zh-CN" sz="2195" i="1" smtClean="0">
                  <a:solidFill>
                    <a:srgbClr val="000000"/>
                  </a:solidFill>
                  <a:latin typeface="Palatino Linotype" panose="02040502050505030304"/>
                </a:rPr>
                <a:t>N </a:t>
              </a: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个类</a:t>
              </a: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925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		</a:t>
              </a:r>
              <a:r>
                <a:rPr lang="zh-CN" altLang="en-US" sz="2195" smtClean="0">
                  <a:solidFill>
                    <a:srgbClr val="000000"/>
                  </a:solidFill>
                  <a:latin typeface="Wingdings" panose="05000000000000000000"/>
                </a:rPr>
                <a:t> </a:t>
              </a: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全局散度矩阵</a:t>
              </a:r>
              <a:endParaRPr lang="en-US" altLang="zh-CN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925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925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925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		</a:t>
              </a:r>
              <a:r>
                <a:rPr lang="zh-CN" altLang="en-US" sz="2195" smtClean="0">
                  <a:solidFill>
                    <a:srgbClr val="000000"/>
                  </a:solidFill>
                  <a:latin typeface="Wingdings" panose="05000000000000000000"/>
                </a:rPr>
                <a:t> </a:t>
              </a:r>
              <a:r>
                <a:rPr lang="zh-CN" altLang="en-US" sz="2195" smtClean="0">
                  <a:solidFill>
                    <a:srgbClr val="FF0000"/>
                  </a:solidFill>
                  <a:latin typeface="微软雅黑" panose="020B0503020204020204" charset="-122"/>
                </a:rPr>
                <a:t>类内</a:t>
              </a: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散度矩阵</a:t>
              </a:r>
              <a:endParaRPr lang="en-US" altLang="zh-CN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en-US" altLang="zh-CN" sz="2195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244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1000"/>
                </a:lnSpc>
                <a:tabLst>
                  <a:tab pos="228600" algn="l"/>
                  <a:tab pos="254000" algn="l"/>
                </a:tabLst>
                <a:defRPr/>
              </a:pPr>
              <a:endParaRPr lang="zh-CN" altLang="en-US" sz="2195" smtClean="0">
                <a:solidFill>
                  <a:srgbClr val="000000"/>
                </a:solidFill>
                <a:latin typeface="微软雅黑" panose="020B0503020204020204" charset="-122"/>
              </a:endParaRPr>
            </a:p>
            <a:p>
              <a:pPr>
                <a:lnSpc>
                  <a:spcPts val="3205"/>
                </a:lnSpc>
                <a:tabLst>
                  <a:tab pos="228600" algn="l"/>
                  <a:tab pos="254000" algn="l"/>
                </a:tabLst>
                <a:defRPr/>
              </a:pP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		</a:t>
              </a:r>
              <a:r>
                <a:rPr lang="zh-CN" altLang="en-US" sz="2195" smtClean="0">
                  <a:solidFill>
                    <a:srgbClr val="000000"/>
                  </a:solidFill>
                  <a:latin typeface="Wingdings" panose="05000000000000000000"/>
                </a:rPr>
                <a:t> </a:t>
              </a:r>
              <a:r>
                <a:rPr lang="zh-CN" altLang="en-US" sz="2195" smtClean="0">
                  <a:solidFill>
                    <a:srgbClr val="FF0000"/>
                  </a:solidFill>
                  <a:latin typeface="微软雅黑" panose="020B0503020204020204" charset="-122"/>
                </a:rPr>
                <a:t>类间</a:t>
              </a:r>
              <a:r>
                <a:rPr lang="zh-CN" altLang="en-US" sz="2195" smtClean="0">
                  <a:solidFill>
                    <a:srgbClr val="000000"/>
                  </a:solidFill>
                  <a:latin typeface="微软雅黑" panose="020B0503020204020204" charset="-122"/>
                </a:rPr>
                <a:t>散度矩阵</a:t>
              </a:r>
              <a:endParaRPr lang="zh-CN" altLang="en-US" sz="2195">
                <a:solidFill>
                  <a:srgbClr val="000000"/>
                </a:solidFill>
                <a:latin typeface="微软雅黑" panose="020B0503020204020204" charset="-122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187624" y="2060848"/>
            <a:ext cx="6107113" cy="876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Equation" r:id="rId1" imgW="78638400" imgH="11277600" progId="Equation.DSMT4">
                    <p:embed/>
                  </p:oleObj>
                </mc:Choice>
                <mc:Fallback>
                  <p:oleObj name="Equation" r:id="rId1" imgW="78638400" imgH="11277600" progId="Equation.DSMT4">
                    <p:embed/>
                    <p:pic>
                      <p:nvPicPr>
                        <p:cNvPr id="0" name="图片 30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7624" y="2060848"/>
                          <a:ext cx="6107113" cy="876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/>
          </p:nvGraphicFramePr>
          <p:xfrm>
            <a:off x="2763838" y="3727450"/>
            <a:ext cx="3241675" cy="852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5" name="Equation" r:id="rId3" imgW="41757600" imgH="10972800" progId="Equation.DSMT4">
                    <p:embed/>
                  </p:oleObj>
                </mc:Choice>
                <mc:Fallback>
                  <p:oleObj name="Equation" r:id="rId3" imgW="41757600" imgH="10972800" progId="Equation.DSMT4">
                    <p:embed/>
                    <p:pic>
                      <p:nvPicPr>
                        <p:cNvPr id="0" name="图片 3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3838" y="3727450"/>
                          <a:ext cx="3241675" cy="852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对象 5"/>
            <p:cNvGraphicFramePr>
              <a:graphicFrameLocks noChangeAspect="1"/>
            </p:cNvGraphicFramePr>
            <p:nvPr/>
          </p:nvGraphicFramePr>
          <p:xfrm>
            <a:off x="1043608" y="5194855"/>
            <a:ext cx="6908800" cy="806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Equation" r:id="rId5" imgW="89001600" imgH="10363200" progId="Equation.DSMT4">
                    <p:embed/>
                  </p:oleObj>
                </mc:Choice>
                <mc:Fallback>
                  <p:oleObj name="Equation" r:id="rId5" imgW="89001600" imgH="10363200" progId="Equation.DSMT4">
                    <p:embed/>
                    <p:pic>
                      <p:nvPicPr>
                        <p:cNvPr id="0" name="图片 3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3608" y="5194855"/>
                          <a:ext cx="6908800" cy="806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243693" y="6093296"/>
          <a:ext cx="4038401" cy="64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7" imgW="34442400" imgH="5486400" progId="Equation.DSMT4">
                  <p:embed/>
                </p:oleObj>
              </mc:Choice>
              <mc:Fallback>
                <p:oleObj name="Equation" r:id="rId7" imgW="34442400" imgH="5486400" progId="Equation.DSMT4">
                  <p:embed/>
                  <p:pic>
                    <p:nvPicPr>
                      <p:cNvPr id="0" name="图片 30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93" y="6093296"/>
                        <a:ext cx="4038401" cy="64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36222" y="2785356"/>
            <a:ext cx="1537692" cy="1"/>
          </a:xfrm>
          <a:custGeom>
            <a:avLst/>
            <a:gdLst/>
            <a:ahLst/>
            <a:cxnLst/>
            <a:rect l="0" t="0" r="0" b="0"/>
            <a:pathLst>
              <a:path w="1537692" h="1">
                <a:moveTo>
                  <a:pt x="0" y="0"/>
                </a:moveTo>
                <a:lnTo>
                  <a:pt x="153769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918256" y="2791818"/>
            <a:ext cx="3342923" cy="1"/>
          </a:xfrm>
          <a:custGeom>
            <a:avLst/>
            <a:gdLst/>
            <a:ahLst/>
            <a:cxnLst/>
            <a:rect l="0" t="0" r="0" b="0"/>
            <a:pathLst>
              <a:path w="3342923" h="1">
                <a:moveTo>
                  <a:pt x="0" y="0"/>
                </a:moveTo>
                <a:lnTo>
                  <a:pt x="334292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444915" y="5364887"/>
            <a:ext cx="2055235" cy="1"/>
          </a:xfrm>
          <a:custGeom>
            <a:avLst/>
            <a:gdLst/>
            <a:ahLst/>
            <a:cxnLst/>
            <a:rect l="0" t="0" r="0" b="0"/>
            <a:pathLst>
              <a:path w="2055235" h="1">
                <a:moveTo>
                  <a:pt x="0" y="0"/>
                </a:moveTo>
                <a:lnTo>
                  <a:pt x="205523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695218" y="5911370"/>
            <a:ext cx="1637447" cy="1"/>
          </a:xfrm>
          <a:custGeom>
            <a:avLst/>
            <a:gdLst/>
            <a:ahLst/>
            <a:cxnLst/>
            <a:rect l="0" t="0" r="0" b="0"/>
            <a:pathLst>
              <a:path w="1637447" h="1">
                <a:moveTo>
                  <a:pt x="0" y="0"/>
                </a:moveTo>
                <a:lnTo>
                  <a:pt x="1637446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648713" y="5162208"/>
            <a:ext cx="1714972" cy="1"/>
          </a:xfrm>
          <a:custGeom>
            <a:avLst/>
            <a:gdLst/>
            <a:ahLst/>
            <a:cxnLst/>
            <a:rect l="0" t="0" r="0" b="0"/>
            <a:pathLst>
              <a:path w="1714972" h="1">
                <a:moveTo>
                  <a:pt x="0" y="0"/>
                </a:moveTo>
                <a:lnTo>
                  <a:pt x="1714971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411090" y="5764041"/>
            <a:ext cx="268151" cy="1"/>
          </a:xfrm>
          <a:custGeom>
            <a:avLst/>
            <a:gdLst/>
            <a:ahLst/>
            <a:cxnLst/>
            <a:rect l="0" t="0" r="0" b="0"/>
            <a:pathLst>
              <a:path w="268151" h="1">
                <a:moveTo>
                  <a:pt x="0" y="0"/>
                </a:moveTo>
                <a:lnTo>
                  <a:pt x="268150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6019589" y="5790926"/>
            <a:ext cx="598813" cy="1"/>
          </a:xfrm>
          <a:custGeom>
            <a:avLst/>
            <a:gdLst/>
            <a:ahLst/>
            <a:cxnLst/>
            <a:rect l="0" t="0" r="0" b="0"/>
            <a:pathLst>
              <a:path w="598813" h="1">
                <a:moveTo>
                  <a:pt x="0" y="0"/>
                </a:moveTo>
                <a:lnTo>
                  <a:pt x="59881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3685032" y="4792979"/>
            <a:ext cx="768097" cy="489206"/>
          </a:xfrm>
          <a:custGeom>
            <a:avLst/>
            <a:gdLst/>
            <a:ahLst/>
            <a:cxnLst/>
            <a:rect l="0" t="0" r="0" b="0"/>
            <a:pathLst>
              <a:path w="768097" h="489206">
                <a:moveTo>
                  <a:pt x="0" y="122301"/>
                </a:moveTo>
                <a:lnTo>
                  <a:pt x="523494" y="122301"/>
                </a:lnTo>
                <a:lnTo>
                  <a:pt x="523494" y="0"/>
                </a:lnTo>
                <a:lnTo>
                  <a:pt x="768096" y="244603"/>
                </a:lnTo>
                <a:lnTo>
                  <a:pt x="523494" y="489205"/>
                </a:lnTo>
                <a:lnTo>
                  <a:pt x="523494" y="366904"/>
                </a:lnTo>
                <a:lnTo>
                  <a:pt x="0" y="366904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4236" y="3794759"/>
            <a:ext cx="8284465" cy="694945"/>
          </a:xfrm>
          <a:custGeom>
            <a:avLst/>
            <a:gdLst/>
            <a:ahLst/>
            <a:cxnLst/>
            <a:rect l="0" t="0" r="0" b="0"/>
            <a:pathLst>
              <a:path w="8284465" h="694945">
                <a:moveTo>
                  <a:pt x="0" y="694944"/>
                </a:moveTo>
                <a:lnTo>
                  <a:pt x="8284464" y="694944"/>
                </a:lnTo>
                <a:lnTo>
                  <a:pt x="8284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ws_D190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807449" y="1157810"/>
            <a:ext cx="5397500" cy="1524000"/>
          </a:xfrm>
          <a:prstGeom prst="rect">
            <a:avLst/>
          </a:prstGeom>
        </p:spPr>
      </p:pic>
      <p:pic>
        <p:nvPicPr>
          <p:cNvPr id="12" name="图片 11" descr="ws_D191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200" y="2832100"/>
            <a:ext cx="4838700" cy="850900"/>
          </a:xfrm>
          <a:prstGeom prst="rect">
            <a:avLst/>
          </a:prstGeom>
        </p:spPr>
      </p:pic>
      <p:pic>
        <p:nvPicPr>
          <p:cNvPr id="13" name="图片 12" descr="ws_D192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6500" y="3898900"/>
            <a:ext cx="1562100" cy="457200"/>
          </a:xfrm>
          <a:prstGeom prst="rect">
            <a:avLst/>
          </a:prstGeom>
        </p:spPr>
      </p:pic>
      <p:pic>
        <p:nvPicPr>
          <p:cNvPr id="14" name="图片 13" descr="ws_D1A2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1509" y="4701032"/>
            <a:ext cx="2082800" cy="673100"/>
          </a:xfrm>
          <a:prstGeom prst="rect">
            <a:avLst/>
          </a:prstGeom>
        </p:spPr>
      </p:pic>
      <p:pic>
        <p:nvPicPr>
          <p:cNvPr id="15" name="图片 14" descr="ws_D1A3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5500" y="4914900"/>
            <a:ext cx="1739900" cy="241300"/>
          </a:xfrm>
          <a:prstGeom prst="rect">
            <a:avLst/>
          </a:prstGeom>
        </p:spPr>
      </p:pic>
      <p:pic>
        <p:nvPicPr>
          <p:cNvPr id="16" name="图片 15" descr="ws_D1A4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6400" y="5638800"/>
            <a:ext cx="1663700" cy="254000"/>
          </a:xfrm>
          <a:prstGeom prst="rect">
            <a:avLst/>
          </a:prstGeom>
        </p:spPr>
      </p:pic>
      <p:pic>
        <p:nvPicPr>
          <p:cNvPr id="17" name="图片 16" descr="ws_D1B5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94200" y="5562600"/>
            <a:ext cx="292100" cy="190500"/>
          </a:xfrm>
          <a:prstGeom prst="rect">
            <a:avLst/>
          </a:prstGeom>
        </p:spPr>
      </p:pic>
      <p:pic>
        <p:nvPicPr>
          <p:cNvPr id="18" name="图片 17" descr="ws_D1B6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007100" y="5511800"/>
            <a:ext cx="622300" cy="279400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218541" y="321726"/>
            <a:ext cx="2483052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推广到多类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6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假定有 </a:t>
            </a:r>
            <a:r>
              <a:rPr lang="en-US" altLang="zh-CN" sz="2195" i="1" smtClean="0">
                <a:solidFill>
                  <a:srgbClr val="000000"/>
                </a:solidFill>
                <a:latin typeface="Palatino Linotype" panose="02040502050505030304"/>
              </a:rPr>
              <a:t>N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个类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2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全局散度矩阵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类内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散度矩阵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05"/>
              </a:lnSpc>
              <a:buClrTx/>
              <a:buSzTx/>
              <a:buNone/>
              <a:tabLst>
                <a:tab pos="228600" algn="l"/>
                <a:tab pos="2540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 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类间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散度矩阵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439411" y="5954267"/>
            <a:ext cx="3693319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特征值所对应的特征向量组成的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矩阵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51470" y="3958605"/>
            <a:ext cx="5488682" cy="18466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6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多分类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LDA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有多种实现方法：采用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12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例如，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20"/>
              </a:lnSpc>
              <a:buClrTx/>
              <a:buSzTx/>
              <a:buNone/>
              <a:tabLst>
                <a:tab pos="25400" algn="l"/>
                <a:tab pos="42926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的闭式解是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42861" y="3963670"/>
            <a:ext cx="2008563" cy="185255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中的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任何两个</a:t>
            </a: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35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635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 </a:t>
            </a:r>
            <a:r>
              <a:rPr lang="en-US" altLang="zh-CN" i="1" smtClean="0">
                <a:solidFill>
                  <a:srgbClr val="000000"/>
                </a:solidFill>
                <a:latin typeface="Palatino Linotype" panose="02040502050505030304"/>
              </a:rPr>
              <a:t>N</a:t>
            </a:r>
            <a:r>
              <a:rPr lang="en-US" altLang="zh-CN" smtClean="0">
                <a:solidFill>
                  <a:srgbClr val="000000"/>
                </a:solidFill>
                <a:latin typeface="Palatino Linotype" panose="02040502050505030304"/>
              </a:rPr>
              <a:t>-1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个最大广义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9BEE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图片 2" descr="ws_9BFF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1257300"/>
            <a:ext cx="3225800" cy="2832100"/>
          </a:xfrm>
          <a:prstGeom prst="rect">
            <a:avLst/>
          </a:prstGeom>
        </p:spPr>
      </p:pic>
      <p:pic>
        <p:nvPicPr>
          <p:cNvPr id="4" name="图片 3" descr="ws_9C00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38700" y="1257300"/>
            <a:ext cx="3365500" cy="2832100"/>
          </a:xfrm>
          <a:prstGeom prst="rect">
            <a:avLst/>
          </a:prstGeom>
        </p:spPr>
      </p:pic>
      <p:pic>
        <p:nvPicPr>
          <p:cNvPr id="5" name="图片 4" descr="ws_9C01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1700" y="4965700"/>
            <a:ext cx="4660900" cy="635000"/>
          </a:xfrm>
          <a:prstGeom prst="rect">
            <a:avLst/>
          </a:prstGeom>
        </p:spPr>
      </p:pic>
      <p:pic>
        <p:nvPicPr>
          <p:cNvPr id="6" name="图片 5" descr="ws_9C02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71700" y="5676900"/>
            <a:ext cx="2146300" cy="546100"/>
          </a:xfrm>
          <a:prstGeom prst="rect">
            <a:avLst/>
          </a:prstGeom>
        </p:spPr>
      </p:pic>
      <p:pic>
        <p:nvPicPr>
          <p:cNvPr id="7" name="图片 6" descr="ws_9C03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22827" y="1195705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分类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774558" y="1180846"/>
            <a:ext cx="461665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回归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3768" y="4662296"/>
            <a:ext cx="8239435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(linear model)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试图学得一个通过属性的线性组合来进行预测的函数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014679" y="5888431"/>
            <a:ext cx="1154162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向量形式：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432425" y="5785860"/>
            <a:ext cx="2821285" cy="24564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0"/>
              </a:lnSpc>
            </a:pP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简单、基本、可理解性好</a:t>
            </a:r>
            <a:endParaRPr lang="zh-CN" altLang="en-US" sz="20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861310" y="2586989"/>
            <a:ext cx="647700" cy="345950"/>
          </a:xfrm>
          <a:custGeom>
            <a:avLst/>
            <a:gdLst/>
            <a:ahLst/>
            <a:cxnLst/>
            <a:rect l="0" t="0" r="0" b="0"/>
            <a:pathLst>
              <a:path w="647700" h="345950">
                <a:moveTo>
                  <a:pt x="0" y="172975"/>
                </a:moveTo>
                <a:cubicBezTo>
                  <a:pt x="0" y="77471"/>
                  <a:pt x="145034" y="0"/>
                  <a:pt x="323850" y="0"/>
                </a:cubicBezTo>
                <a:cubicBezTo>
                  <a:pt x="502666" y="0"/>
                  <a:pt x="647699" y="77471"/>
                  <a:pt x="647699" y="172975"/>
                </a:cubicBezTo>
                <a:cubicBezTo>
                  <a:pt x="647699" y="268478"/>
                  <a:pt x="502666" y="345949"/>
                  <a:pt x="323850" y="345949"/>
                </a:cubicBezTo>
                <a:cubicBezTo>
                  <a:pt x="145034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110734" y="2586989"/>
            <a:ext cx="646176" cy="345950"/>
          </a:xfrm>
          <a:custGeom>
            <a:avLst/>
            <a:gdLst/>
            <a:ahLst/>
            <a:cxnLst/>
            <a:rect l="0" t="0" r="0" b="0"/>
            <a:pathLst>
              <a:path w="646176" h="345950">
                <a:moveTo>
                  <a:pt x="0" y="172975"/>
                </a:moveTo>
                <a:cubicBezTo>
                  <a:pt x="0" y="77471"/>
                  <a:pt x="144652" y="0"/>
                  <a:pt x="323087" y="0"/>
                </a:cubicBezTo>
                <a:cubicBezTo>
                  <a:pt x="501523" y="0"/>
                  <a:pt x="646175" y="77471"/>
                  <a:pt x="646175" y="172975"/>
                </a:cubicBezTo>
                <a:cubicBezTo>
                  <a:pt x="646175" y="268478"/>
                  <a:pt x="501523" y="345949"/>
                  <a:pt x="323087" y="345949"/>
                </a:cubicBezTo>
                <a:cubicBezTo>
                  <a:pt x="144652" y="345949"/>
                  <a:pt x="0" y="268478"/>
                  <a:pt x="0" y="17297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66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28700" y="1714500"/>
            <a:ext cx="8001000" cy="46101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91439" y="1747471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900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77952" y="1727202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训练</a:t>
            </a: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N(N-1)/2</a:t>
            </a: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个分类器，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815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存储开销和测试时间大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训练只用</a:t>
            </a:r>
            <a:r>
              <a:rPr lang="zh-CN" altLang="en-US" sz="1595" smtClean="0">
                <a:solidFill>
                  <a:srgbClr val="FF0000"/>
                </a:solidFill>
                <a:latin typeface="微软雅黑" panose="020B0503020204020204" charset="-122"/>
              </a:rPr>
              <a:t>两个类</a:t>
            </a: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的样例，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860"/>
              </a:lnSpc>
            </a:pPr>
            <a:r>
              <a:rPr lang="zh-CN" altLang="en-US" sz="1600" smtClean="0">
                <a:solidFill>
                  <a:srgbClr val="00B050"/>
                </a:solidFill>
                <a:latin typeface="微软雅黑" panose="020B0503020204020204" charset="-122"/>
              </a:rPr>
              <a:t>训练时间短</a:t>
            </a:r>
            <a:endParaRPr lang="zh-CN" altLang="en-US" sz="1600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297421" y="1798652"/>
            <a:ext cx="72136" cy="73096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000"/>
              </a:lnSpc>
            </a:pPr>
            <a:endParaRPr lang="en-US" altLang="zh-CN" sz="1595" smtClean="0">
              <a:solidFill>
                <a:srgbClr val="00B050"/>
              </a:solidFill>
              <a:latin typeface="Times New Roman" panose="02020603050405020304"/>
            </a:endParaRPr>
          </a:p>
          <a:p>
            <a:pPr>
              <a:lnSpc>
                <a:spcPts val="1900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•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583933" y="1778383"/>
            <a:ext cx="2257028" cy="97462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训练</a:t>
            </a: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N</a:t>
            </a: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个分类器，存储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815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开销和测试时间小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980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训练用到全部训练样例，</a:t>
            </a:r>
            <a:endParaRPr lang="zh-CN" altLang="en-US" sz="159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>
              <a:lnSpc>
                <a:spcPts val="1860"/>
              </a:lnSpc>
            </a:pPr>
            <a:r>
              <a:rPr lang="zh-CN" altLang="en-US" sz="1595" smtClean="0">
                <a:solidFill>
                  <a:srgbClr val="00B050"/>
                </a:solidFill>
                <a:latin typeface="微软雅黑" panose="020B0503020204020204" charset="-122"/>
              </a:rPr>
              <a:t>训练时间长</a:t>
            </a:r>
            <a:endParaRPr lang="zh-CN" altLang="en-US" sz="1595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88282" y="260648"/>
            <a:ext cx="7938071" cy="111569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多分类学习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413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45"/>
              </a:lnSpc>
              <a:buClrTx/>
              <a:buSzTx/>
              <a:buNone/>
              <a:tabLst>
                <a:tab pos="241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拆解法：将一个多分类任务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拆分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为若干个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二分类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任务求解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29809" y="5754160"/>
            <a:ext cx="3590727" cy="53860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预测性能取决于具体数据分布，</a:t>
            </a:r>
            <a:endParaRPr lang="zh-CN" altLang="en-US" sz="200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40"/>
              </a:lnSpc>
              <a:buClrTx/>
              <a:buSzTx/>
              <a:buNone/>
              <a:tabLst>
                <a:tab pos="419100" algn="l"/>
              </a:tabLst>
              <a:defRPr/>
            </a:pP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多数情况下两者差不多</a:t>
            </a:r>
            <a:endParaRPr lang="zh-CN" altLang="en-US" sz="200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ws_DA3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01104" y="253678"/>
            <a:ext cx="7802842" cy="123110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纠错输出码 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(ECOC)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14300" algn="l"/>
              </a:tabLst>
              <a:defRPr/>
            </a:pP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75"/>
              </a:lnSpc>
              <a:buClrTx/>
              <a:buSzTx/>
              <a:buNone/>
              <a:tabLst>
                <a:tab pos="1143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FF0000"/>
                </a:solidFill>
                <a:latin typeface="微软雅黑" panose="020B0503020204020204" charset="-122"/>
              </a:rPr>
              <a:t>多对多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(Many vs Many, MvM)</a:t>
            </a: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: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将若干类作为正类，若干类作为反类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72452" y="1984636"/>
            <a:ext cx="3432030" cy="384720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一种常见方法：纠错输出码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94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编码：对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N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个类别做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次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划分，每次将一部分类别划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为正类，一部分划为反类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2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	解码：测试样本交给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个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040"/>
              </a:lnSpc>
              <a:buClrTx/>
              <a:buSzTx/>
              <a:buNone/>
              <a:tabLst>
                <a:tab pos="317500" algn="l"/>
                <a:tab pos="8128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	分类器预测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23928" y="1942281"/>
            <a:ext cx="4467570" cy="37189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5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(Error Correcting Output Code)</a:t>
            </a: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en-US" altLang="zh-CN" sz="16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301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en-US" altLang="zh-CN" sz="1600" smtClean="0">
                <a:solidFill>
                  <a:srgbClr val="000000"/>
                </a:solidFill>
                <a:latin typeface="Times New Roman" panose="02020603050405020304"/>
              </a:rPr>
              <a:t>				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个二类任务；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6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原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)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每类对应一个长为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的编码</a:t>
            </a: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5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距离最小的类为</a:t>
            </a: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			最终结果</a:t>
            </a: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525"/>
              </a:lnSpc>
              <a:buClrTx/>
              <a:buSzTx/>
              <a:buNone/>
              <a:tabLst>
                <a:tab pos="863600" algn="l"/>
                <a:tab pos="1168400" algn="l"/>
                <a:tab pos="1206500" algn="l"/>
                <a:tab pos="1676400" algn="l"/>
                <a:tab pos="1993900" algn="l"/>
              </a:tabLst>
              <a:defRPr/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长为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M 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的预测结果编码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26897" y="2649479"/>
            <a:ext cx="2982469" cy="347473"/>
          </a:xfrm>
          <a:custGeom>
            <a:avLst/>
            <a:gdLst/>
            <a:ahLst/>
            <a:cxnLst/>
            <a:rect l="0" t="0" r="0" b="0"/>
            <a:pathLst>
              <a:path w="2982469" h="347473">
                <a:moveTo>
                  <a:pt x="0" y="347472"/>
                </a:moveTo>
                <a:lnTo>
                  <a:pt x="2982468" y="347472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26897" y="3356992"/>
            <a:ext cx="2982469" cy="454154"/>
          </a:xfrm>
          <a:custGeom>
            <a:avLst/>
            <a:gdLst/>
            <a:ahLst/>
            <a:cxnLst/>
            <a:rect l="0" t="0" r="0" b="0"/>
            <a:pathLst>
              <a:path w="2982469" h="454154">
                <a:moveTo>
                  <a:pt x="0" y="454153"/>
                </a:moveTo>
                <a:lnTo>
                  <a:pt x="2982468" y="454153"/>
                </a:lnTo>
                <a:lnTo>
                  <a:pt x="29824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ws_DF72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44500" y="1230796"/>
            <a:ext cx="3835400" cy="3073400"/>
          </a:xfrm>
          <a:prstGeom prst="rect">
            <a:avLst/>
          </a:prstGeom>
        </p:spPr>
      </p:pic>
      <p:pic>
        <p:nvPicPr>
          <p:cNvPr id="5" name="图片 4" descr="ws_DF73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0400" y="1387388"/>
            <a:ext cx="4330700" cy="26797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纠错输出码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68435" y="4797152"/>
            <a:ext cx="7681590" cy="137217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5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ECOC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编码对分类器错误有一定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容忍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修正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能力，编码越长、纠错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6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能力越强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2794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0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对同等长度的编码，理论上来说，任意两个类别之间的编码距离越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00"/>
              </a:lnSpc>
              <a:buClrTx/>
              <a:buSzTx/>
              <a:buNone/>
              <a:tabLst>
                <a:tab pos="2794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远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，则纠错能力越强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78382" y="4337472"/>
            <a:ext cx="2327560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[Dietterich and Bakiri,1995]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60771" y="4265464"/>
            <a:ext cx="1705595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B050"/>
                </a:solidFill>
                <a:latin typeface="Times New Roman" panose="02020603050405020304"/>
              </a:rPr>
              <a:t>[Allwein et al. 2000]</a:t>
            </a:r>
            <a:endParaRPr lang="zh-CN" altLang="en-US" sz="1595">
              <a:solidFill>
                <a:srgbClr val="00B050"/>
              </a:solidFill>
              <a:latin typeface="Times New Roman" panose="020206030504050203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538634" y="2627620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8050032" y="2220703"/>
            <a:ext cx="745342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106812" y="0"/>
            <a:ext cx="7056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计算海明距离的一种方法，就是对两个位串进行</a:t>
            </a:r>
            <a:r>
              <a:rPr lang="zh-CN" altLang="en-US">
                <a:solidFill>
                  <a:srgbClr val="FF0000"/>
                </a:solidFill>
                <a:latin typeface="Arial" panose="020B0604020202020204"/>
              </a:rPr>
              <a:t>异或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（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xor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）运算，并计算出异或运算结果中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的个数。例如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这两个位串，对它们进行异或运算，其结果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是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/>
              </a:rPr>
              <a:t>：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/>
              </a:rPr>
              <a:t>110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⊕</a:t>
            </a:r>
            <a:r>
              <a:rPr lang="en-US" altLang="zh-CN" smtClean="0">
                <a:solidFill>
                  <a:srgbClr val="333333"/>
                </a:solidFill>
                <a:latin typeface="Arial" panose="020B0604020202020204"/>
              </a:rPr>
              <a:t>011=101</a:t>
            </a:r>
            <a:r>
              <a:rPr lang="zh-CN" altLang="en-US" smtClean="0">
                <a:solidFill>
                  <a:srgbClr val="333333"/>
                </a:solidFill>
                <a:latin typeface="Arial" panose="020B0604020202020204"/>
              </a:rPr>
              <a:t>，异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或结果中含有两个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，因此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110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和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011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之间的</a:t>
            </a:r>
            <a:r>
              <a:rPr lang="zh-CN" altLang="en-US">
                <a:solidFill>
                  <a:srgbClr val="FF0000"/>
                </a:solidFill>
                <a:latin typeface="Arial" panose="020B0604020202020204"/>
              </a:rPr>
              <a:t>海明距离</a:t>
            </a:r>
            <a:r>
              <a:rPr lang="zh-CN" altLang="en-US">
                <a:solidFill>
                  <a:srgbClr val="333333"/>
                </a:solidFill>
                <a:latin typeface="Arial" panose="020B0604020202020204"/>
              </a:rPr>
              <a:t>就等于</a:t>
            </a:r>
            <a:r>
              <a:rPr lang="en-US" altLang="zh-CN">
                <a:solidFill>
                  <a:srgbClr val="333333"/>
                </a:solidFill>
                <a:latin typeface="Arial" panose="020B0604020202020204"/>
              </a:rPr>
              <a:t>2</a:t>
            </a:r>
            <a:endParaRPr lang="en-US" altLang="zh-CN" b="0" i="0">
              <a:solidFill>
                <a:srgbClr val="333333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78180" y="2260092"/>
            <a:ext cx="3019044" cy="824485"/>
          </a:xfrm>
          <a:custGeom>
            <a:avLst/>
            <a:gdLst/>
            <a:ahLst/>
            <a:cxnLst/>
            <a:rect l="0" t="0" r="0" b="0"/>
            <a:pathLst>
              <a:path w="3019044" h="824485">
                <a:moveTo>
                  <a:pt x="0" y="824484"/>
                </a:moveTo>
                <a:lnTo>
                  <a:pt x="3019043" y="824484"/>
                </a:lnTo>
                <a:lnTo>
                  <a:pt x="30190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38015" y="2388107"/>
            <a:ext cx="647701" cy="568454"/>
          </a:xfrm>
          <a:custGeom>
            <a:avLst/>
            <a:gdLst/>
            <a:ahLst/>
            <a:cxnLst/>
            <a:rect l="0" t="0" r="0" b="0"/>
            <a:pathLst>
              <a:path w="647701" h="568454">
                <a:moveTo>
                  <a:pt x="0" y="142113"/>
                </a:moveTo>
                <a:lnTo>
                  <a:pt x="363475" y="142113"/>
                </a:lnTo>
                <a:lnTo>
                  <a:pt x="363475" y="0"/>
                </a:lnTo>
                <a:lnTo>
                  <a:pt x="647700" y="284226"/>
                </a:lnTo>
                <a:lnTo>
                  <a:pt x="363475" y="568453"/>
                </a:lnTo>
                <a:lnTo>
                  <a:pt x="363475" y="426340"/>
                </a:lnTo>
                <a:lnTo>
                  <a:pt x="0" y="42634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795265" y="2198370"/>
            <a:ext cx="3678938" cy="876301"/>
          </a:xfrm>
          <a:custGeom>
            <a:avLst/>
            <a:gdLst/>
            <a:ahLst/>
            <a:cxnLst/>
            <a:rect l="0" t="0" r="0" b="0"/>
            <a:pathLst>
              <a:path w="3678938" h="876301">
                <a:moveTo>
                  <a:pt x="0" y="876300"/>
                </a:moveTo>
                <a:lnTo>
                  <a:pt x="3678937" y="876300"/>
                </a:lnTo>
                <a:lnTo>
                  <a:pt x="36789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4826508" y="3422903"/>
            <a:ext cx="4128516" cy="2709674"/>
          </a:xfrm>
          <a:custGeom>
            <a:avLst/>
            <a:gdLst/>
            <a:ahLst/>
            <a:cxnLst/>
            <a:rect l="0" t="0" r="0" b="0"/>
            <a:pathLst>
              <a:path w="4128516" h="2709674">
                <a:moveTo>
                  <a:pt x="0" y="2709673"/>
                </a:moveTo>
                <a:lnTo>
                  <a:pt x="4128515" y="2709673"/>
                </a:lnTo>
                <a:lnTo>
                  <a:pt x="41285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ws_E32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3100" y="2247900"/>
            <a:ext cx="3035300" cy="850900"/>
          </a:xfrm>
          <a:prstGeom prst="rect">
            <a:avLst/>
          </a:prstGeom>
        </p:spPr>
      </p:pic>
      <p:pic>
        <p:nvPicPr>
          <p:cNvPr id="7" name="图片 6" descr="ws_E33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100" y="4419600"/>
            <a:ext cx="2946400" cy="863600"/>
          </a:xfrm>
          <a:prstGeom prst="rect">
            <a:avLst/>
          </a:prstGeom>
        </p:spPr>
      </p:pic>
      <p:pic>
        <p:nvPicPr>
          <p:cNvPr id="8" name="图片 7" descr="ws_E33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7900" y="2197100"/>
            <a:ext cx="3683000" cy="8763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221134" y="139082"/>
            <a:ext cx="6796732" cy="17568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91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类别不平衡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(class-imbalance)</a:t>
            </a: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en-US" altLang="zh-CN" sz="2400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915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z="2195" smtClean="0">
                <a:solidFill>
                  <a:srgbClr val="0000FF"/>
                </a:solidFill>
                <a:latin typeface="微软雅黑" panose="020B0503020204020204" charset="-122"/>
              </a:rPr>
              <a:t>不同类别的样本比例相差很大；“小类”往往更重要</a:t>
            </a:r>
            <a:endParaRPr lang="zh-CN" altLang="en-US" sz="219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19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6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基本思路：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2154" y="3567918"/>
            <a:ext cx="4506042" cy="228267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305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基本策略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40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——</a:t>
            </a:r>
            <a:r>
              <a:rPr lang="en-US" altLang="zh-CN" sz="2400" smtClean="0">
                <a:solidFill>
                  <a:srgbClr val="000000"/>
                </a:solidFill>
                <a:latin typeface="微软雅黑" panose="020B0503020204020204" charset="-122"/>
              </a:rPr>
              <a:t>“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再缩放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”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(rescaling)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：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304800" algn="l"/>
              </a:tabLst>
              <a:defRPr/>
            </a:pPr>
            <a:endParaRPr lang="zh-CN" altLang="en-US" sz="24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85"/>
              </a:lnSpc>
              <a:buClrTx/>
              <a:buSzTx/>
              <a:buNone/>
              <a:tabLst>
                <a:tab pos="304800" algn="l"/>
              </a:tabLst>
              <a:defRPr/>
            </a:pPr>
            <a:r>
              <a:rPr lang="zh-CN" altLang="en-US" sz="2195" smtClean="0">
                <a:solidFill>
                  <a:srgbClr val="0000FF"/>
                </a:solidFill>
                <a:latin typeface="微软雅黑" panose="020B0503020204020204" charset="-122"/>
              </a:rPr>
              <a:t>然而，精确估计 </a:t>
            </a:r>
            <a:r>
              <a:rPr lang="en-US" altLang="zh-CN" sz="2195" b="1" i="1" smtClean="0">
                <a:solidFill>
                  <a:srgbClr val="0000FF"/>
                </a:solidFill>
                <a:latin typeface="Palatino Linotype" panose="02040502050505030304"/>
              </a:rPr>
              <a:t>m</a:t>
            </a:r>
            <a:r>
              <a:rPr lang="en-US" altLang="zh-CN" sz="1465" b="1" smtClean="0">
                <a:solidFill>
                  <a:srgbClr val="0000FF"/>
                </a:solidFill>
                <a:latin typeface="Palatino Linotype" panose="02040502050505030304"/>
              </a:rPr>
              <a:t>-</a:t>
            </a:r>
            <a:r>
              <a:rPr lang="en-US" altLang="zh-CN" sz="2195" b="1" smtClean="0">
                <a:solidFill>
                  <a:srgbClr val="0000FF"/>
                </a:solidFill>
                <a:latin typeface="Palatino Linotype" panose="02040502050505030304"/>
              </a:rPr>
              <a:t>/</a:t>
            </a:r>
            <a:r>
              <a:rPr lang="en-US" altLang="zh-CN" sz="2195" b="1" i="1" smtClean="0">
                <a:solidFill>
                  <a:srgbClr val="0000FF"/>
                </a:solidFill>
                <a:latin typeface="Palatino Linotype" panose="02040502050505030304"/>
              </a:rPr>
              <a:t>m</a:t>
            </a:r>
            <a:r>
              <a:rPr lang="en-US" altLang="zh-CN" sz="1465" b="1" smtClean="0">
                <a:solidFill>
                  <a:srgbClr val="0000FF"/>
                </a:solidFill>
                <a:latin typeface="Palatino Linotype" panose="02040502050505030304"/>
              </a:rPr>
              <a:t>+ </a:t>
            </a:r>
            <a:r>
              <a:rPr lang="zh-CN" altLang="en-US" sz="2195" smtClean="0">
                <a:solidFill>
                  <a:srgbClr val="0000FF"/>
                </a:solidFill>
                <a:latin typeface="微软雅黑" panose="020B0503020204020204" charset="-122"/>
              </a:rPr>
              <a:t>通常很困难！</a:t>
            </a:r>
            <a:endParaRPr lang="zh-CN" altLang="en-US" sz="219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067300" y="3603914"/>
            <a:ext cx="3385542" cy="23980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常见类别不平衡学习方法：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390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过采样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(oversampling)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 panose="02020603050405020304"/>
              </a:rPr>
              <a:t>SMOTE</a:t>
            </a:r>
            <a:endParaRPr lang="en-US" altLang="zh-CN" smtClean="0">
              <a:solidFill>
                <a:srgbClr val="00B05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欠采样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(undersampling)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75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例如：</a:t>
            </a:r>
            <a:r>
              <a:rPr lang="en-US" altLang="zh-CN" smtClean="0">
                <a:solidFill>
                  <a:srgbClr val="00B050"/>
                </a:solidFill>
                <a:latin typeface="Times New Roman" panose="02020603050405020304"/>
              </a:rPr>
              <a:t>EasyEnsemble</a:t>
            </a:r>
            <a:endParaRPr lang="en-US" altLang="zh-CN" smtClean="0">
              <a:solidFill>
                <a:srgbClr val="00B05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57200" algn="l"/>
              </a:tabLst>
              <a:defRPr/>
            </a:pPr>
            <a:endParaRPr lang="en-US" altLang="zh-CN" smtClean="0">
              <a:solidFill>
                <a:srgbClr val="00B05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845"/>
              </a:lnSpc>
              <a:buClrTx/>
              <a:buSzTx/>
              <a:buNone/>
              <a:tabLst>
                <a:tab pos="457200" algn="l"/>
              </a:tabLst>
              <a:defRPr/>
            </a:pPr>
            <a:r>
              <a:rPr lang="en-US" altLang="zh-CN" sz="2195" smtClean="0">
                <a:solidFill>
                  <a:srgbClr val="000000"/>
                </a:solidFill>
                <a:latin typeface="Times New Roman" panose="02020603050405020304"/>
              </a:rPr>
              <a:t>•  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阈值移动 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(threshold-moving)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382011" y="533400"/>
            <a:ext cx="4561333" cy="707137"/>
          </a:xfrm>
          <a:custGeom>
            <a:avLst/>
            <a:gdLst/>
            <a:ahLst/>
            <a:cxnLst/>
            <a:rect l="0" t="0" r="0" b="0"/>
            <a:pathLst>
              <a:path w="4561333" h="707137">
                <a:moveTo>
                  <a:pt x="0" y="707136"/>
                </a:moveTo>
                <a:lnTo>
                  <a:pt x="4561332" y="707136"/>
                </a:lnTo>
                <a:lnTo>
                  <a:pt x="4561332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E89D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1498600"/>
            <a:ext cx="7886700" cy="4597400"/>
          </a:xfrm>
          <a:prstGeom prst="rect">
            <a:avLst/>
          </a:prstGeom>
        </p:spPr>
      </p:pic>
      <p:pic>
        <p:nvPicPr>
          <p:cNvPr id="4" name="图片 3" descr="ws_E8AE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854198" y="576836"/>
            <a:ext cx="3590727" cy="57554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845"/>
              </a:lnSpc>
            </a:pPr>
            <a:r>
              <a:rPr lang="zh-CN" altLang="en-US" sz="3995" smtClean="0">
                <a:solidFill>
                  <a:srgbClr val="FF0000"/>
                </a:solidFill>
                <a:latin typeface="微软雅黑" panose="020B0503020204020204" charset="-122"/>
              </a:rPr>
              <a:t>前往第四站</a:t>
            </a:r>
            <a:r>
              <a:rPr lang="en-US" altLang="zh-CN" sz="3995" b="1" smtClean="0">
                <a:solidFill>
                  <a:srgbClr val="FF0000"/>
                </a:solidFill>
                <a:latin typeface="Times New Roman" panose="02020603050405020304"/>
              </a:rPr>
              <a:t>……</a:t>
            </a:r>
            <a:endParaRPr lang="zh-CN" altLang="en-US" sz="3995" b="1">
              <a:solidFill>
                <a:srgbClr val="FF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577205" y="4973634"/>
            <a:ext cx="4733022" cy="1"/>
          </a:xfrm>
          <a:custGeom>
            <a:avLst/>
            <a:gdLst/>
            <a:ahLst/>
            <a:cxnLst/>
            <a:rect l="0" t="0" r="0" b="0"/>
            <a:pathLst>
              <a:path w="4733022" h="1">
                <a:moveTo>
                  <a:pt x="0" y="0"/>
                </a:moveTo>
                <a:lnTo>
                  <a:pt x="473302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2258826" y="1679355"/>
            <a:ext cx="1961937" cy="1"/>
          </a:xfrm>
          <a:custGeom>
            <a:avLst/>
            <a:gdLst/>
            <a:ahLst/>
            <a:cxnLst/>
            <a:rect l="0" t="0" r="0" b="0"/>
            <a:pathLst>
              <a:path w="1961937" h="1">
                <a:moveTo>
                  <a:pt x="0" y="0"/>
                </a:moveTo>
                <a:lnTo>
                  <a:pt x="196193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5174203" y="1674864"/>
            <a:ext cx="1297246" cy="1"/>
          </a:xfrm>
          <a:custGeom>
            <a:avLst/>
            <a:gdLst/>
            <a:ahLst/>
            <a:cxnLst/>
            <a:rect l="0" t="0" r="0" b="0"/>
            <a:pathLst>
              <a:path w="1297246" h="1">
                <a:moveTo>
                  <a:pt x="0" y="0"/>
                </a:moveTo>
                <a:lnTo>
                  <a:pt x="1297245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151888" y="1179575"/>
            <a:ext cx="4437889" cy="650749"/>
          </a:xfrm>
          <a:custGeom>
            <a:avLst/>
            <a:gdLst/>
            <a:ahLst/>
            <a:cxnLst/>
            <a:rect l="0" t="0" r="0" b="0"/>
            <a:pathLst>
              <a:path w="4437889" h="650749">
                <a:moveTo>
                  <a:pt x="0" y="650748"/>
                </a:moveTo>
                <a:lnTo>
                  <a:pt x="4437888" y="650748"/>
                </a:lnTo>
                <a:lnTo>
                  <a:pt x="44378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66351" y="6046659"/>
            <a:ext cx="3485031" cy="1"/>
          </a:xfrm>
          <a:custGeom>
            <a:avLst/>
            <a:gdLst/>
            <a:ahLst/>
            <a:cxnLst/>
            <a:rect l="0" t="0" r="0" b="0"/>
            <a:pathLst>
              <a:path w="3485031" h="1">
                <a:moveTo>
                  <a:pt x="0" y="0"/>
                </a:moveTo>
                <a:lnTo>
                  <a:pt x="348503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ws_9E6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47900" y="1358900"/>
            <a:ext cx="1981200" cy="330200"/>
          </a:xfrm>
          <a:prstGeom prst="rect">
            <a:avLst/>
          </a:prstGeom>
        </p:spPr>
      </p:pic>
      <p:pic>
        <p:nvPicPr>
          <p:cNvPr id="8" name="图片 7" descr="ws_9E7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56200" y="1346200"/>
            <a:ext cx="1333500" cy="330200"/>
          </a:xfrm>
          <a:prstGeom prst="rect">
            <a:avLst/>
          </a:prstGeom>
        </p:spPr>
      </p:pic>
      <p:pic>
        <p:nvPicPr>
          <p:cNvPr id="9" name="图片 8" descr="ws_9E76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68700" y="3175000"/>
            <a:ext cx="4749800" cy="1803400"/>
          </a:xfrm>
          <a:prstGeom prst="rect">
            <a:avLst/>
          </a:prstGeom>
        </p:spPr>
      </p:pic>
      <p:pic>
        <p:nvPicPr>
          <p:cNvPr id="10" name="图片 9" descr="ws_9E77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5700" y="5219700"/>
            <a:ext cx="3505200" cy="825500"/>
          </a:xfrm>
          <a:prstGeom prst="rect">
            <a:avLst/>
          </a:prstGeom>
        </p:spPr>
      </p:pic>
      <p:pic>
        <p:nvPicPr>
          <p:cNvPr id="11" name="图片 10" descr="ws_9E78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767204" y="357121"/>
            <a:ext cx="1891159" cy="3077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30"/>
              </a:lnSpc>
            </a:pP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(linear regression)</a:t>
            </a:r>
            <a:endParaRPr lang="zh-CN" altLang="en-US" sz="200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54684" y="5420776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对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871339" y="5445824"/>
            <a:ext cx="2821285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进行最小二乘参数估计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956" y="1376009"/>
            <a:ext cx="6520568" cy="232114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mtClean="0"/>
              <a:t>		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使得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74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 smtClean="0">
                <a:solidFill>
                  <a:srgbClr val="00B050"/>
                </a:solidFill>
                <a:latin typeface="微软雅黑" panose="020B0503020204020204" charset="-122"/>
              </a:rPr>
              <a:t>离散属性的处理：若有“序”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(order)</a:t>
            </a:r>
            <a:r>
              <a:rPr lang="zh-CN" altLang="en-US" sz="2005" smtClean="0">
                <a:solidFill>
                  <a:srgbClr val="00B050"/>
                </a:solidFill>
                <a:latin typeface="微软雅黑" panose="020B0503020204020204" charset="-122"/>
              </a:rPr>
              <a:t>，则连续化；</a:t>
            </a: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005" smtClean="0">
                <a:solidFill>
                  <a:srgbClr val="00B050"/>
                </a:solidFill>
                <a:latin typeface="微软雅黑" panose="020B0503020204020204" charset="-122"/>
              </a:rPr>
              <a:t>		否则，转化为 </a:t>
            </a:r>
            <a:r>
              <a:rPr lang="en-US" altLang="zh-CN" sz="2005" smtClean="0">
                <a:solidFill>
                  <a:srgbClr val="00B050"/>
                </a:solidFill>
                <a:latin typeface="Times New Roman" panose="02020603050405020304"/>
              </a:rPr>
              <a:t>k </a:t>
            </a:r>
            <a:r>
              <a:rPr lang="zh-CN" altLang="en-US" sz="2005" smtClean="0">
                <a:solidFill>
                  <a:srgbClr val="00B050"/>
                </a:solidFill>
                <a:latin typeface="微软雅黑" panose="020B0503020204020204" charset="-122"/>
              </a:rPr>
              <a:t>维向量</a:t>
            </a: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endParaRPr lang="zh-CN" altLang="en-US" sz="2005" smtClean="0">
              <a:solidFill>
                <a:srgbClr val="00B05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075"/>
              </a:lnSpc>
              <a:buClrTx/>
              <a:buSzTx/>
              <a:buNone/>
              <a:tabLst>
                <a:tab pos="800100" algn="l"/>
                <a:tab pos="2844800" algn="l"/>
                <a:tab pos="38227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令均方误差最小化，有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842910" y="2735618"/>
            <a:ext cx="5095540" cy="1"/>
          </a:xfrm>
          <a:custGeom>
            <a:avLst/>
            <a:gdLst/>
            <a:ahLst/>
            <a:cxnLst/>
            <a:rect l="0" t="0" r="0" b="0"/>
            <a:pathLst>
              <a:path w="5095540" h="1">
                <a:moveTo>
                  <a:pt x="0" y="0"/>
                </a:moveTo>
                <a:lnTo>
                  <a:pt x="5095539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842877" y="3686594"/>
            <a:ext cx="4484151" cy="1"/>
          </a:xfrm>
          <a:custGeom>
            <a:avLst/>
            <a:gdLst/>
            <a:ahLst/>
            <a:cxnLst/>
            <a:rect l="0" t="0" r="0" b="0"/>
            <a:pathLst>
              <a:path w="4484151" h="1">
                <a:moveTo>
                  <a:pt x="0" y="0"/>
                </a:moveTo>
                <a:lnTo>
                  <a:pt x="4484150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729796" y="1528858"/>
            <a:ext cx="194915" cy="69333"/>
          </a:xfrm>
          <a:custGeom>
            <a:avLst/>
            <a:gdLst/>
            <a:ahLst/>
            <a:cxnLst/>
            <a:rect l="0" t="0" r="0" b="0"/>
            <a:pathLst>
              <a:path w="194915" h="69333">
                <a:moveTo>
                  <a:pt x="0" y="0"/>
                </a:moveTo>
                <a:lnTo>
                  <a:pt x="194914" y="0"/>
                </a:lnTo>
                <a:lnTo>
                  <a:pt x="194914" y="69332"/>
                </a:lnTo>
                <a:lnTo>
                  <a:pt x="0" y="69332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520288" y="1526144"/>
            <a:ext cx="105559" cy="67702"/>
          </a:xfrm>
          <a:custGeom>
            <a:avLst/>
            <a:gdLst/>
            <a:ahLst/>
            <a:cxnLst/>
            <a:rect l="0" t="0" r="0" b="0"/>
            <a:pathLst>
              <a:path w="105559" h="67702">
                <a:moveTo>
                  <a:pt x="0" y="0"/>
                </a:moveTo>
                <a:lnTo>
                  <a:pt x="105558" y="0"/>
                </a:lnTo>
                <a:lnTo>
                  <a:pt x="105558" y="67701"/>
                </a:lnTo>
                <a:lnTo>
                  <a:pt x="0" y="6770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280526" y="6181333"/>
            <a:ext cx="3224009" cy="1"/>
          </a:xfrm>
          <a:custGeom>
            <a:avLst/>
            <a:gdLst/>
            <a:ahLst/>
            <a:cxnLst/>
            <a:rect l="0" t="0" r="0" b="0"/>
            <a:pathLst>
              <a:path w="3224009" h="1">
                <a:moveTo>
                  <a:pt x="0" y="0"/>
                </a:moveTo>
                <a:lnTo>
                  <a:pt x="322400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261178" y="5740040"/>
            <a:ext cx="2500895" cy="1"/>
          </a:xfrm>
          <a:custGeom>
            <a:avLst/>
            <a:gdLst/>
            <a:ahLst/>
            <a:cxnLst/>
            <a:rect l="0" t="0" r="0" b="0"/>
            <a:pathLst>
              <a:path w="2500895" h="1">
                <a:moveTo>
                  <a:pt x="0" y="0"/>
                </a:moveTo>
                <a:lnTo>
                  <a:pt x="250089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A137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714500" y="1371600"/>
            <a:ext cx="228600" cy="165100"/>
          </a:xfrm>
          <a:prstGeom prst="rect">
            <a:avLst/>
          </a:prstGeom>
        </p:spPr>
      </p:pic>
      <p:pic>
        <p:nvPicPr>
          <p:cNvPr id="9" name="图片 8" descr="ws_A138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1900" y="1308100"/>
            <a:ext cx="139700" cy="228600"/>
          </a:xfrm>
          <a:prstGeom prst="rect">
            <a:avLst/>
          </a:prstGeom>
        </p:spPr>
      </p:pic>
      <p:pic>
        <p:nvPicPr>
          <p:cNvPr id="10" name="图片 9" descr="ws_A148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8800" y="1816100"/>
            <a:ext cx="5118100" cy="914400"/>
          </a:xfrm>
          <a:prstGeom prst="rect">
            <a:avLst/>
          </a:prstGeom>
        </p:spPr>
      </p:pic>
      <p:pic>
        <p:nvPicPr>
          <p:cNvPr id="11" name="图片 10" descr="ws_A149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28800" y="2755900"/>
            <a:ext cx="4508500" cy="927100"/>
          </a:xfrm>
          <a:prstGeom prst="rect">
            <a:avLst/>
          </a:prstGeom>
        </p:spPr>
      </p:pic>
      <p:pic>
        <p:nvPicPr>
          <p:cNvPr id="12" name="图片 11" descr="ws_A14A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70000" y="4660900"/>
            <a:ext cx="3251200" cy="1524000"/>
          </a:xfrm>
          <a:prstGeom prst="rect">
            <a:avLst/>
          </a:prstGeom>
        </p:spPr>
      </p:pic>
      <p:pic>
        <p:nvPicPr>
          <p:cNvPr id="13" name="图片 12" descr="ws_A14B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245100" y="5092700"/>
            <a:ext cx="2527300" cy="647700"/>
          </a:xfrm>
          <a:prstGeom prst="rect">
            <a:avLst/>
          </a:prstGeom>
        </p:spPr>
      </p:pic>
      <p:pic>
        <p:nvPicPr>
          <p:cNvPr id="14" name="图片 13" descr="ws_A14C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18541" y="321726"/>
            <a:ext cx="1436291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15975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分别对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061972" y="1289308"/>
            <a:ext cx="307777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799588" y="1289308"/>
            <a:ext cx="923330" cy="2965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求导：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27252" y="4065396"/>
            <a:ext cx="4732001" cy="3481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910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令导数为 </a:t>
            </a:r>
            <a:r>
              <a:rPr lang="en-US" altLang="zh-CN" sz="2400" smtClean="0">
                <a:solidFill>
                  <a:srgbClr val="000000"/>
                </a:solidFill>
                <a:latin typeface="Times New Roman" panose="02020603050405020304"/>
              </a:rPr>
              <a:t>0, 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得到闭式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(closed-form)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解：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1668973" y="1775117"/>
            <a:ext cx="2314924" cy="1"/>
          </a:xfrm>
          <a:custGeom>
            <a:avLst/>
            <a:gdLst/>
            <a:ahLst/>
            <a:cxnLst/>
            <a:rect l="0" t="0" r="0" b="0"/>
            <a:pathLst>
              <a:path w="2314924" h="1">
                <a:moveTo>
                  <a:pt x="0" y="0"/>
                </a:moveTo>
                <a:lnTo>
                  <a:pt x="231492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5028421" y="1767747"/>
            <a:ext cx="1341189" cy="1"/>
          </a:xfrm>
          <a:custGeom>
            <a:avLst/>
            <a:gdLst/>
            <a:ahLst/>
            <a:cxnLst/>
            <a:rect l="0" t="0" r="0" b="0"/>
            <a:pathLst>
              <a:path w="1341189" h="1">
                <a:moveTo>
                  <a:pt x="0" y="0"/>
                </a:moveTo>
                <a:lnTo>
                  <a:pt x="1341188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1501139" y="1277111"/>
            <a:ext cx="5073397" cy="650750"/>
          </a:xfrm>
          <a:custGeom>
            <a:avLst/>
            <a:gdLst/>
            <a:ahLst/>
            <a:cxnLst/>
            <a:rect l="0" t="0" r="0" b="0"/>
            <a:pathLst>
              <a:path w="5073397" h="650750">
                <a:moveTo>
                  <a:pt x="0" y="650749"/>
                </a:moveTo>
                <a:lnTo>
                  <a:pt x="5073396" y="650749"/>
                </a:lnTo>
                <a:lnTo>
                  <a:pt x="50733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2002759" y="2583087"/>
            <a:ext cx="2752193" cy="1"/>
          </a:xfrm>
          <a:custGeom>
            <a:avLst/>
            <a:gdLst/>
            <a:ahLst/>
            <a:cxnLst/>
            <a:rect l="0" t="0" r="0" b="0"/>
            <a:pathLst>
              <a:path w="2752193" h="1">
                <a:moveTo>
                  <a:pt x="0" y="0"/>
                </a:moveTo>
                <a:lnTo>
                  <a:pt x="2752192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227905" y="2568519"/>
            <a:ext cx="807758" cy="1"/>
          </a:xfrm>
          <a:custGeom>
            <a:avLst/>
            <a:gdLst/>
            <a:ahLst/>
            <a:cxnLst/>
            <a:rect l="0" t="0" r="0" b="0"/>
            <a:pathLst>
              <a:path w="807758" h="1">
                <a:moveTo>
                  <a:pt x="0" y="0"/>
                </a:moveTo>
                <a:lnTo>
                  <a:pt x="807757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1114516" y="3383955"/>
            <a:ext cx="237094" cy="75325"/>
          </a:xfrm>
          <a:custGeom>
            <a:avLst/>
            <a:gdLst/>
            <a:ahLst/>
            <a:cxnLst/>
            <a:rect l="0" t="0" r="0" b="0"/>
            <a:pathLst>
              <a:path w="237094" h="75325">
                <a:moveTo>
                  <a:pt x="0" y="75324"/>
                </a:moveTo>
                <a:lnTo>
                  <a:pt x="237093" y="75324"/>
                </a:lnTo>
                <a:lnTo>
                  <a:pt x="237093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825476" y="3398341"/>
            <a:ext cx="106748" cy="67040"/>
          </a:xfrm>
          <a:custGeom>
            <a:avLst/>
            <a:gdLst/>
            <a:ahLst/>
            <a:cxnLst/>
            <a:rect l="0" t="0" r="0" b="0"/>
            <a:pathLst>
              <a:path w="106748" h="67040">
                <a:moveTo>
                  <a:pt x="0" y="0"/>
                </a:moveTo>
                <a:lnTo>
                  <a:pt x="106747" y="0"/>
                </a:lnTo>
                <a:lnTo>
                  <a:pt x="106747" y="67039"/>
                </a:lnTo>
                <a:lnTo>
                  <a:pt x="0" y="67039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165344" y="3491472"/>
            <a:ext cx="1383080" cy="1"/>
          </a:xfrm>
          <a:custGeom>
            <a:avLst/>
            <a:gdLst/>
            <a:ahLst/>
            <a:cxnLst/>
            <a:rect l="0" t="0" r="0" b="0"/>
            <a:pathLst>
              <a:path w="1383080" h="1">
                <a:moveTo>
                  <a:pt x="0" y="0"/>
                </a:moveTo>
                <a:lnTo>
                  <a:pt x="138307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291368" y="5880179"/>
            <a:ext cx="5784419" cy="1"/>
          </a:xfrm>
          <a:custGeom>
            <a:avLst/>
            <a:gdLst/>
            <a:ahLst/>
            <a:cxnLst/>
            <a:rect l="0" t="0" r="0" b="0"/>
            <a:pathLst>
              <a:path w="5784419" h="1">
                <a:moveTo>
                  <a:pt x="0" y="0"/>
                </a:moveTo>
                <a:lnTo>
                  <a:pt x="5784418" y="0"/>
                </a:lnTo>
              </a:path>
            </a:pathLst>
          </a:custGeom>
          <a:ln w="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6500124" y="5042823"/>
            <a:ext cx="2434071" cy="1"/>
          </a:xfrm>
          <a:custGeom>
            <a:avLst/>
            <a:gdLst/>
            <a:ahLst/>
            <a:cxnLst/>
            <a:rect l="0" t="0" r="0" b="0"/>
            <a:pathLst>
              <a:path w="2434071" h="1">
                <a:moveTo>
                  <a:pt x="0" y="0"/>
                </a:moveTo>
                <a:lnTo>
                  <a:pt x="2434070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ws_A3DC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000" y="1435100"/>
            <a:ext cx="2349500" cy="342900"/>
          </a:xfrm>
          <a:prstGeom prst="rect">
            <a:avLst/>
          </a:prstGeom>
        </p:spPr>
      </p:pic>
      <p:pic>
        <p:nvPicPr>
          <p:cNvPr id="13" name="图片 12" descr="ws_A3DD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6500" y="1447800"/>
            <a:ext cx="1371600" cy="317500"/>
          </a:xfrm>
          <a:prstGeom prst="rect">
            <a:avLst/>
          </a:prstGeom>
        </p:spPr>
      </p:pic>
      <p:pic>
        <p:nvPicPr>
          <p:cNvPr id="14" name="图片 13" descr="ws_A3EE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900" y="2260600"/>
            <a:ext cx="2768600" cy="330200"/>
          </a:xfrm>
          <a:prstGeom prst="rect">
            <a:avLst/>
          </a:prstGeom>
        </p:spPr>
      </p:pic>
      <p:pic>
        <p:nvPicPr>
          <p:cNvPr id="15" name="图片 14" descr="ws_A3EF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9700" y="2273300"/>
            <a:ext cx="825500" cy="304800"/>
          </a:xfrm>
          <a:prstGeom prst="rect">
            <a:avLst/>
          </a:prstGeom>
        </p:spPr>
      </p:pic>
      <p:pic>
        <p:nvPicPr>
          <p:cNvPr id="16" name="图片 15" descr="ws_A3F0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4900" y="3238500"/>
            <a:ext cx="254000" cy="152400"/>
          </a:xfrm>
          <a:prstGeom prst="rect">
            <a:avLst/>
          </a:prstGeom>
        </p:spPr>
      </p:pic>
      <p:pic>
        <p:nvPicPr>
          <p:cNvPr id="17" name="图片 16" descr="ws_A3F1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6100" y="3175000"/>
            <a:ext cx="127000" cy="241300"/>
          </a:xfrm>
          <a:prstGeom prst="rect">
            <a:avLst/>
          </a:prstGeom>
        </p:spPr>
      </p:pic>
      <p:pic>
        <p:nvPicPr>
          <p:cNvPr id="18" name="图片 17" descr="ws_A3F2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52900" y="3175000"/>
            <a:ext cx="1409700" cy="317500"/>
          </a:xfrm>
          <a:prstGeom prst="rect">
            <a:avLst/>
          </a:prstGeom>
        </p:spPr>
      </p:pic>
      <p:pic>
        <p:nvPicPr>
          <p:cNvPr id="19" name="图片 18" descr="ws_A3F3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9400" y="3886200"/>
            <a:ext cx="5803900" cy="2006600"/>
          </a:xfrm>
          <a:prstGeom prst="rect">
            <a:avLst/>
          </a:prstGeom>
        </p:spPr>
      </p:pic>
      <p:pic>
        <p:nvPicPr>
          <p:cNvPr id="20" name="图片 19" descr="ws_A404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89700" y="4711700"/>
            <a:ext cx="2451100" cy="330200"/>
          </a:xfrm>
          <a:prstGeom prst="rect">
            <a:avLst/>
          </a:prstGeom>
        </p:spPr>
      </p:pic>
      <p:pic>
        <p:nvPicPr>
          <p:cNvPr id="21" name="图片 20" descr="ws_A405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218541" y="321726"/>
            <a:ext cx="4655121" cy="14318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多元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(multi-variate)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线性回归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40005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40"/>
              </a:lnSpc>
              <a:buClrTx/>
              <a:buSzTx/>
              <a:buNone/>
              <a:tabLst>
                <a:tab pos="40005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使得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46455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把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420367" y="3158275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和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092451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吸收入向量形式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624195" y="3158275"/>
            <a:ext cx="1974900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，数据集表示为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6994228" y="3832419"/>
            <a:ext cx="237851" cy="75117"/>
          </a:xfrm>
          <a:custGeom>
            <a:avLst/>
            <a:gdLst/>
            <a:ahLst/>
            <a:cxnLst/>
            <a:rect l="0" t="0" r="0" b="0"/>
            <a:pathLst>
              <a:path w="237851" h="75117">
                <a:moveTo>
                  <a:pt x="0" y="75116"/>
                </a:moveTo>
                <a:lnTo>
                  <a:pt x="237850" y="75116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948307" y="3100483"/>
            <a:ext cx="3599625" cy="1"/>
          </a:xfrm>
          <a:custGeom>
            <a:avLst/>
            <a:gdLst/>
            <a:ahLst/>
            <a:cxnLst/>
            <a:rect l="0" t="0" r="0" b="0"/>
            <a:pathLst>
              <a:path w="3599625" h="1">
                <a:moveTo>
                  <a:pt x="0" y="0"/>
                </a:moveTo>
                <a:lnTo>
                  <a:pt x="359962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2030309" y="4038755"/>
            <a:ext cx="2917650" cy="1"/>
          </a:xfrm>
          <a:custGeom>
            <a:avLst/>
            <a:gdLst/>
            <a:ahLst/>
            <a:cxnLst/>
            <a:rect l="0" t="0" r="0" b="0"/>
            <a:pathLst>
              <a:path w="2917650" h="1">
                <a:moveTo>
                  <a:pt x="0" y="0"/>
                </a:moveTo>
                <a:lnTo>
                  <a:pt x="2917649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5319352" y="3035367"/>
            <a:ext cx="237852" cy="75117"/>
          </a:xfrm>
          <a:custGeom>
            <a:avLst/>
            <a:gdLst/>
            <a:ahLst/>
            <a:cxnLst/>
            <a:rect l="0" t="0" r="0" b="0"/>
            <a:pathLst>
              <a:path w="237852" h="75117">
                <a:moveTo>
                  <a:pt x="0" y="75116"/>
                </a:moveTo>
                <a:lnTo>
                  <a:pt x="237851" y="75116"/>
                </a:lnTo>
                <a:lnTo>
                  <a:pt x="237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179980" y="5158433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198876" y="5248993"/>
            <a:ext cx="2649275" cy="1"/>
          </a:xfrm>
          <a:custGeom>
            <a:avLst/>
            <a:gdLst/>
            <a:ahLst/>
            <a:cxnLst/>
            <a:rect l="0" t="0" r="0" b="0"/>
            <a:pathLst>
              <a:path w="2649275" h="1">
                <a:moveTo>
                  <a:pt x="0" y="0"/>
                </a:moveTo>
                <a:lnTo>
                  <a:pt x="2649274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1179980" y="5716217"/>
            <a:ext cx="664525" cy="74875"/>
          </a:xfrm>
          <a:custGeom>
            <a:avLst/>
            <a:gdLst/>
            <a:ahLst/>
            <a:cxnLst/>
            <a:rect l="0" t="0" r="0" b="0"/>
            <a:pathLst>
              <a:path w="664525" h="74875">
                <a:moveTo>
                  <a:pt x="0" y="74874"/>
                </a:moveTo>
                <a:lnTo>
                  <a:pt x="664524" y="74874"/>
                </a:lnTo>
                <a:lnTo>
                  <a:pt x="664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4830148" y="5693223"/>
            <a:ext cx="237851" cy="75118"/>
          </a:xfrm>
          <a:custGeom>
            <a:avLst/>
            <a:gdLst/>
            <a:ahLst/>
            <a:cxnLst/>
            <a:rect l="0" t="0" r="0" b="0"/>
            <a:pathLst>
              <a:path w="237851" h="75118">
                <a:moveTo>
                  <a:pt x="0" y="75117"/>
                </a:moveTo>
                <a:lnTo>
                  <a:pt x="237850" y="75117"/>
                </a:lnTo>
                <a:lnTo>
                  <a:pt x="23785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ws_A6A4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60600" y="1651000"/>
            <a:ext cx="4610100" cy="685800"/>
          </a:xfrm>
          <a:prstGeom prst="rect">
            <a:avLst/>
          </a:prstGeom>
        </p:spPr>
      </p:pic>
      <p:pic>
        <p:nvPicPr>
          <p:cNvPr id="11" name="图片 10" descr="ws_A6A5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800" y="2717800"/>
            <a:ext cx="3619500" cy="381000"/>
          </a:xfrm>
          <a:prstGeom prst="rect">
            <a:avLst/>
          </a:prstGeom>
        </p:spPr>
      </p:pic>
      <p:pic>
        <p:nvPicPr>
          <p:cNvPr id="12" name="图片 11" descr="ws_A6A6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08600" y="2806700"/>
            <a:ext cx="266700" cy="241300"/>
          </a:xfrm>
          <a:prstGeom prst="rect">
            <a:avLst/>
          </a:prstGeom>
        </p:spPr>
      </p:pic>
      <p:pic>
        <p:nvPicPr>
          <p:cNvPr id="13" name="图片 12" descr="ws_A6B7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19300" y="3378200"/>
            <a:ext cx="2946400" cy="660400"/>
          </a:xfrm>
          <a:prstGeom prst="rect">
            <a:avLst/>
          </a:prstGeom>
        </p:spPr>
      </p:pic>
      <p:pic>
        <p:nvPicPr>
          <p:cNvPr id="14" name="图片 13" descr="ws_A6B8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8400" y="4902200"/>
            <a:ext cx="685800" cy="266700"/>
          </a:xfrm>
          <a:prstGeom prst="rect">
            <a:avLst/>
          </a:prstGeom>
        </p:spPr>
      </p:pic>
      <p:pic>
        <p:nvPicPr>
          <p:cNvPr id="15" name="图片 14" descr="ws_A6B9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91000" y="4813300"/>
            <a:ext cx="2667000" cy="444500"/>
          </a:xfrm>
          <a:prstGeom prst="rect">
            <a:avLst/>
          </a:prstGeom>
        </p:spPr>
      </p:pic>
      <p:pic>
        <p:nvPicPr>
          <p:cNvPr id="16" name="图片 15" descr="ws_A6BA.tmp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68400" y="5461000"/>
            <a:ext cx="685800" cy="266700"/>
          </a:xfrm>
          <a:prstGeom prst="rect">
            <a:avLst/>
          </a:prstGeom>
        </p:spPr>
      </p:pic>
      <p:pic>
        <p:nvPicPr>
          <p:cNvPr id="17" name="图片 16" descr="ws_A6BB.tmp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813300" y="5461000"/>
            <a:ext cx="266700" cy="241300"/>
          </a:xfrm>
          <a:prstGeom prst="rect">
            <a:avLst/>
          </a:prstGeom>
        </p:spPr>
      </p:pic>
      <p:pic>
        <p:nvPicPr>
          <p:cNvPr id="18" name="图片 17" descr="ws_A6CC.tmp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85000" y="3606800"/>
            <a:ext cx="254000" cy="241300"/>
          </a:xfrm>
          <a:prstGeom prst="rect">
            <a:avLst/>
          </a:prstGeom>
        </p:spPr>
      </p:pic>
      <p:pic>
        <p:nvPicPr>
          <p:cNvPr id="19" name="图片 18" descr="ws_A6CD.tmp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023100" y="6070600"/>
            <a:ext cx="482600" cy="101600"/>
          </a:xfrm>
          <a:prstGeom prst="rect">
            <a:avLst/>
          </a:prstGeom>
        </p:spPr>
      </p:pic>
      <p:pic>
        <p:nvPicPr>
          <p:cNvPr id="20" name="图片 19" descr="ws_A6CE.tmp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8541" y="321726"/>
            <a:ext cx="3821559" cy="115615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68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多元线性回归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524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165"/>
              </a:lnSpc>
              <a:buClrTx/>
              <a:buSzTx/>
              <a:buNone/>
              <a:tabLst>
                <a:tab pos="1524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同样采用最小二乘法求解，有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02336" y="2776001"/>
            <a:ext cx="282129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692141" y="2808386"/>
            <a:ext cx="564257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，对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644641" y="2808386"/>
            <a:ext cx="846386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求导：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542409" y="3599783"/>
            <a:ext cx="3847207" cy="78226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30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令其为零可得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8636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10"/>
              </a:lnSpc>
              <a:buClrTx/>
              <a:buSzTx/>
              <a:buNone/>
              <a:tabLst>
                <a:tab pos="863600" algn="l"/>
              </a:tabLst>
              <a:defRPr/>
            </a:pPr>
            <a:r>
              <a:rPr lang="zh-CN" altLang="en-US" sz="2005" smtClean="0">
                <a:solidFill>
                  <a:srgbClr val="00B050"/>
                </a:solidFill>
                <a:latin typeface="微软雅黑" panose="020B0503020204020204" charset="-122"/>
              </a:rPr>
              <a:t>然而，麻烦来了：涉及矩阵求逆！</a:t>
            </a:r>
            <a:endParaRPr lang="zh-CN" altLang="en-US" sz="2005">
              <a:solidFill>
                <a:srgbClr val="00B050"/>
              </a:solidFill>
              <a:latin typeface="微软雅黑" panose="020B050302020402020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04139" y="4879314"/>
            <a:ext cx="533800" cy="87203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42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340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Wingdings" panose="05000000000000000000"/>
              </a:rPr>
              <a:t>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956816" y="4901346"/>
            <a:ext cx="2821285" cy="83356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满秩或正定，则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1000"/>
              </a:lnSpc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>
              <a:lnSpc>
                <a:spcPts val="2405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不满秩，则可解出多个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92175" y="6005260"/>
            <a:ext cx="4435510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此时需求助于归纳偏好，或引入 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正则化</a:t>
            </a:r>
            <a:endParaRPr lang="zh-CN" altLang="en-US" sz="2005">
              <a:solidFill>
                <a:srgbClr val="FF0000"/>
              </a:solidFill>
              <a:latin typeface="微软雅黑" panose="020B0503020204020204" charset="-122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288534" y="6010252"/>
            <a:ext cx="1266372" cy="24365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(regularization)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626731" y="6002807"/>
            <a:ext cx="1030154" cy="26289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第</a:t>
            </a:r>
            <a:r>
              <a:rPr lang="en-US" altLang="zh-CN" smtClean="0">
                <a:solidFill>
                  <a:srgbClr val="00B050"/>
                </a:solidFill>
                <a:latin typeface="Times New Roman" panose="02020603050405020304"/>
              </a:rPr>
              <a:t>6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、</a:t>
            </a:r>
            <a:r>
              <a:rPr lang="en-US" altLang="zh-CN" smtClean="0">
                <a:solidFill>
                  <a:srgbClr val="00B050"/>
                </a:solidFill>
                <a:latin typeface="Times New Roman" panose="02020603050405020304"/>
              </a:rPr>
              <a:t>11</a:t>
            </a:r>
            <a:r>
              <a:rPr lang="zh-CN" altLang="en-US" smtClean="0">
                <a:solidFill>
                  <a:srgbClr val="00B050"/>
                </a:solidFill>
                <a:latin typeface="微软雅黑" panose="020B0503020204020204" charset="-122"/>
              </a:rPr>
              <a:t>章</a:t>
            </a:r>
            <a:endParaRPr lang="zh-CN" altLang="en-US">
              <a:solidFill>
                <a:srgbClr val="00B05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364236" y="2593848"/>
            <a:ext cx="3840480" cy="461773"/>
          </a:xfrm>
          <a:custGeom>
            <a:avLst/>
            <a:gdLst/>
            <a:ahLst/>
            <a:cxnLst/>
            <a:rect l="0" t="0" r="0" b="0"/>
            <a:pathLst>
              <a:path w="3840480" h="461773">
                <a:moveTo>
                  <a:pt x="0" y="461772"/>
                </a:moveTo>
                <a:lnTo>
                  <a:pt x="3840479" y="461772"/>
                </a:lnTo>
                <a:lnTo>
                  <a:pt x="38404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99"/>
          </a:solidFill>
          <a:ln w="12700" cap="flat" cmpd="sng" algn="ctr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ws_AA09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51000" y="1206500"/>
            <a:ext cx="3467100" cy="1054100"/>
          </a:xfrm>
          <a:prstGeom prst="rect">
            <a:avLst/>
          </a:prstGeom>
        </p:spPr>
      </p:pic>
      <p:pic>
        <p:nvPicPr>
          <p:cNvPr id="4" name="图片 3" descr="ws_AA1A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3800" y="3467100"/>
            <a:ext cx="2400300" cy="622300"/>
          </a:xfrm>
          <a:prstGeom prst="rect">
            <a:avLst/>
          </a:prstGeom>
        </p:spPr>
      </p:pic>
      <p:pic>
        <p:nvPicPr>
          <p:cNvPr id="5" name="图片 4" descr="ws_AA1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19300" y="5321300"/>
            <a:ext cx="1041400" cy="508000"/>
          </a:xfrm>
          <a:prstGeom prst="rect">
            <a:avLst/>
          </a:prstGeom>
        </p:spPr>
      </p:pic>
      <p:pic>
        <p:nvPicPr>
          <p:cNvPr id="6" name="图片 5" descr="ws_AA1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81500" y="2336800"/>
            <a:ext cx="4483100" cy="3924300"/>
          </a:xfrm>
          <a:prstGeom prst="rect">
            <a:avLst/>
          </a:prstGeom>
        </p:spPr>
      </p:pic>
      <p:pic>
        <p:nvPicPr>
          <p:cNvPr id="7" name="图片 6" descr="ws_AA1D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8900000">
            <a:off x="2253237" y="5193677"/>
            <a:ext cx="127000" cy="2298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95"/>
              </a:lnSpc>
            </a:pPr>
            <a:endParaRPr lang="zh-CN" altLang="en-US" sz="2540">
              <a:solidFill>
                <a:srgbClr val="00FFFF"/>
              </a:solidFill>
              <a:latin typeface="微软雅黑" panose="020B050302020402020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8541" y="321726"/>
            <a:ext cx="2513509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线性模型的变化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55066" y="1332773"/>
            <a:ext cx="1128514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对于样例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4240" y="1332773"/>
            <a:ext cx="5078313" cy="2708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0"/>
              </a:lnSpc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若希望线性模型的预测值逼近真实标记，</a:t>
            </a:r>
            <a:endParaRPr lang="zh-CN" altLang="en-US" sz="21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55066" y="1835693"/>
            <a:ext cx="3731791" cy="31418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则得到线性回归模型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20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令预测值逼近 </a:t>
            </a:r>
            <a:r>
              <a:rPr lang="en-US" altLang="zh-CN" sz="2400" smtClean="0">
                <a:solidFill>
                  <a:srgbClr val="FF0000"/>
                </a:solidFill>
                <a:latin typeface="Palatino Linotype" panose="02040502050505030304"/>
              </a:rPr>
              <a:t>y </a:t>
            </a: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的衍生物？</a:t>
            </a: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400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2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400" smtClean="0">
                <a:solidFill>
                  <a:srgbClr val="FF0000"/>
                </a:solidFill>
                <a:latin typeface="微软雅黑" panose="020B0503020204020204" charset="-122"/>
              </a:rPr>
              <a:t>	</a:t>
            </a: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若令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39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则得到对数线性回归</a:t>
            </a: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endParaRPr lang="zh-CN" altLang="en-US" sz="21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495"/>
              </a:lnSpc>
              <a:buClrTx/>
              <a:buSzTx/>
              <a:buNone/>
              <a:tabLst>
                <a:tab pos="139700" algn="l"/>
                <a:tab pos="939800" algn="l"/>
              </a:tabLst>
              <a:defRPr/>
            </a:pPr>
            <a:r>
              <a:rPr lang="zh-CN" altLang="en-US" sz="219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(log-linear regression)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1708" y="5483138"/>
            <a:ext cx="1282402" cy="2455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925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实际是在用</a:t>
            </a:r>
            <a:endParaRPr lang="zh-CN" altLang="en-US" sz="200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9777" y="5483138"/>
            <a:ext cx="730969" cy="28212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逼近 </a:t>
            </a:r>
            <a:r>
              <a:rPr lang="en-US" altLang="zh-CN" sz="2005" smtClean="0">
                <a:solidFill>
                  <a:srgbClr val="000000"/>
                </a:solidFill>
                <a:latin typeface="Palatino Linotype" panose="02040502050505030304"/>
              </a:rPr>
              <a:t>y</a:t>
            </a:r>
            <a:endParaRPr lang="zh-CN" altLang="en-US" sz="2005">
              <a:solidFill>
                <a:srgbClr val="000000"/>
              </a:solidFill>
              <a:latin typeface="Palatino Linotype" panose="0204050205050503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2962288" y="1855854"/>
            <a:ext cx="2847502" cy="1"/>
          </a:xfrm>
          <a:custGeom>
            <a:avLst/>
            <a:gdLst/>
            <a:ahLst/>
            <a:cxnLst/>
            <a:rect l="0" t="0" r="0" b="0"/>
            <a:pathLst>
              <a:path w="2847502" h="1">
                <a:moveTo>
                  <a:pt x="0" y="0"/>
                </a:moveTo>
                <a:lnTo>
                  <a:pt x="2847501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510534" y="1866138"/>
            <a:ext cx="697231" cy="1"/>
          </a:xfrm>
          <a:custGeom>
            <a:avLst/>
            <a:gdLst/>
            <a:ahLst/>
            <a:cxnLst/>
            <a:rect l="0" t="0" r="0" b="0"/>
            <a:pathLst>
              <a:path w="697231" h="1">
                <a:moveTo>
                  <a:pt x="0" y="0"/>
                </a:moveTo>
                <a:lnTo>
                  <a:pt x="697230" y="0"/>
                </a:ln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ws_AD3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46400" y="1397000"/>
            <a:ext cx="2870200" cy="1308100"/>
          </a:xfrm>
          <a:prstGeom prst="rect">
            <a:avLst/>
          </a:prstGeom>
        </p:spPr>
      </p:pic>
      <p:pic>
        <p:nvPicPr>
          <p:cNvPr id="6" name="图片 5" descr="ws_AD3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0" y="3784600"/>
            <a:ext cx="1498600" cy="330200"/>
          </a:xfrm>
          <a:prstGeom prst="rect">
            <a:avLst/>
          </a:prstGeom>
        </p:spPr>
      </p:pic>
      <p:pic>
        <p:nvPicPr>
          <p:cNvPr id="7" name="图片 6" descr="ws_AD4B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60700" y="4216400"/>
            <a:ext cx="2413000" cy="635000"/>
          </a:xfrm>
          <a:prstGeom prst="rect">
            <a:avLst/>
          </a:prstGeom>
        </p:spPr>
      </p:pic>
      <p:pic>
        <p:nvPicPr>
          <p:cNvPr id="8" name="图片 7" descr="ws_AD4C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218541" y="321726"/>
            <a:ext cx="3507370" cy="15132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710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广义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(generalized)</a:t>
            </a: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线性模型</a:t>
            </a: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685800" algn="l"/>
              </a:tabLst>
              <a:defRPr/>
            </a:pPr>
            <a:endParaRPr lang="zh-CN" altLang="en-US" sz="279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4070"/>
              </a:lnSpc>
              <a:buClrTx/>
              <a:buSzTx/>
              <a:buNone/>
              <a:tabLst>
                <a:tab pos="685800" algn="l"/>
              </a:tabLst>
              <a:defRPr/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	一般形式</a:t>
            </a:r>
            <a:r>
              <a:rPr lang="en-US" altLang="zh-CN" sz="2795" smtClean="0">
                <a:solidFill>
                  <a:srgbClr val="000000"/>
                </a:solidFill>
                <a:latin typeface="Times New Roman" panose="02020603050405020304"/>
              </a:rPr>
              <a:t>:</a:t>
            </a:r>
            <a:endParaRPr lang="zh-CN" altLang="en-US" sz="27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53235" y="2877947"/>
            <a:ext cx="2861361" cy="29649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305"/>
              </a:lnSpc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charset="-122"/>
              </a:rPr>
              <a:t>单调可微的 </a:t>
            </a:r>
            <a:r>
              <a:rPr lang="zh-CN" altLang="en-US" sz="2400" smtClean="0">
                <a:solidFill>
                  <a:srgbClr val="0000FF"/>
                </a:solidFill>
                <a:latin typeface="微软雅黑" panose="020B0503020204020204" charset="-122"/>
              </a:rPr>
              <a:t>联系函数</a:t>
            </a:r>
            <a:endParaRPr lang="zh-CN" altLang="en-US" sz="2400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3478" y="2898139"/>
            <a:ext cx="1340110" cy="26571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80"/>
              </a:lnSpc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(link function)</a:t>
            </a:r>
            <a:endParaRPr lang="zh-CN" altLang="en-US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753235" y="3805721"/>
            <a:ext cx="282129" cy="27097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115"/>
              </a:lnSpc>
            </a:pP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令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11245" y="3805721"/>
            <a:ext cx="2795637" cy="179536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115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200" smtClean="0">
                <a:solidFill>
                  <a:srgbClr val="000000"/>
                </a:solidFill>
                <a:latin typeface="微软雅黑" panose="020B0503020204020204" charset="-122"/>
              </a:rPr>
              <a:t>则得到 对数线性回归</a:t>
            </a: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90500" algn="l"/>
              </a:tabLst>
              <a:defRPr/>
            </a:pPr>
            <a:endParaRPr lang="zh-CN" altLang="en-US" sz="2200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3900"/>
              </a:lnSpc>
              <a:buClrTx/>
              <a:buSzTx/>
              <a:buNone/>
              <a:tabLst>
                <a:tab pos="190500" algn="l"/>
              </a:tabLst>
              <a:defRPr/>
            </a:pPr>
            <a:r>
              <a:rPr lang="en-US" altLang="zh-CN" sz="3205" smtClean="0">
                <a:solidFill>
                  <a:srgbClr val="000000"/>
                </a:solidFill>
                <a:latin typeface="Times New Roman" panose="02020603050405020304"/>
              </a:rPr>
              <a:t>… …</a:t>
            </a:r>
            <a:endParaRPr lang="zh-CN" altLang="en-US" sz="3205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 1"/>
          <p:cNvSpPr/>
          <p:nvPr/>
        </p:nvSpPr>
        <p:spPr>
          <a:xfrm>
            <a:off x="4012904" y="1524212"/>
            <a:ext cx="1644292" cy="1"/>
          </a:xfrm>
          <a:custGeom>
            <a:avLst/>
            <a:gdLst/>
            <a:ahLst/>
            <a:cxnLst/>
            <a:rect l="0" t="0" r="0" b="0"/>
            <a:pathLst>
              <a:path w="1644292" h="1">
                <a:moveTo>
                  <a:pt x="0" y="0"/>
                </a:moveTo>
                <a:lnTo>
                  <a:pt x="1644291" y="0"/>
                </a:lnTo>
              </a:path>
            </a:pathLst>
          </a:custGeom>
          <a:ln w="508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4013380" y="2024100"/>
            <a:ext cx="1221134" cy="1"/>
          </a:xfrm>
          <a:custGeom>
            <a:avLst/>
            <a:gdLst/>
            <a:ahLst/>
            <a:cxnLst/>
            <a:rect l="0" t="0" r="0" b="0"/>
            <a:pathLst>
              <a:path w="1221134" h="1">
                <a:moveTo>
                  <a:pt x="0" y="0"/>
                </a:moveTo>
                <a:lnTo>
                  <a:pt x="1221133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000750" y="1210817"/>
            <a:ext cx="300229" cy="833629"/>
          </a:xfrm>
          <a:custGeom>
            <a:avLst/>
            <a:gdLst/>
            <a:ahLst/>
            <a:cxnLst/>
            <a:rect l="0" t="0" r="0" b="0"/>
            <a:pathLst>
              <a:path w="300229" h="833629">
                <a:moveTo>
                  <a:pt x="0" y="0"/>
                </a:moveTo>
                <a:cubicBezTo>
                  <a:pt x="82930" y="0"/>
                  <a:pt x="150114" y="11177"/>
                  <a:pt x="150114" y="25019"/>
                </a:cubicBezTo>
                <a:lnTo>
                  <a:pt x="150114" y="391796"/>
                </a:lnTo>
                <a:cubicBezTo>
                  <a:pt x="150114" y="405638"/>
                  <a:pt x="217296" y="416815"/>
                  <a:pt x="300228" y="416815"/>
                </a:cubicBezTo>
                <a:cubicBezTo>
                  <a:pt x="217296" y="416815"/>
                  <a:pt x="150114" y="427990"/>
                  <a:pt x="150114" y="441834"/>
                </a:cubicBezTo>
                <a:lnTo>
                  <a:pt x="150114" y="808609"/>
                </a:lnTo>
                <a:cubicBezTo>
                  <a:pt x="150114" y="822453"/>
                  <a:pt x="82930" y="833628"/>
                  <a:pt x="0" y="833628"/>
                </a:cubicBezTo>
              </a:path>
            </a:pathLst>
          </a:custGeom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005652" y="4494586"/>
            <a:ext cx="1974639" cy="1"/>
          </a:xfrm>
          <a:custGeom>
            <a:avLst/>
            <a:gdLst/>
            <a:ahLst/>
            <a:cxnLst/>
            <a:rect l="0" t="0" r="0" b="0"/>
            <a:pathLst>
              <a:path w="1974639" h="1">
                <a:moveTo>
                  <a:pt x="0" y="0"/>
                </a:moveTo>
                <a:lnTo>
                  <a:pt x="1974638" y="0"/>
                </a:lnTo>
              </a:path>
            </a:pathLst>
          </a:custGeom>
          <a:ln w="254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1986407" y="4575555"/>
            <a:ext cx="1201294" cy="1256832"/>
          </a:xfrm>
          <a:custGeom>
            <a:avLst/>
            <a:gdLst/>
            <a:ahLst/>
            <a:cxnLst/>
            <a:rect l="0" t="0" r="0" b="0"/>
            <a:pathLst>
              <a:path w="1201294" h="1256832">
                <a:moveTo>
                  <a:pt x="0" y="136145"/>
                </a:moveTo>
                <a:lnTo>
                  <a:pt x="984885" y="1180580"/>
                </a:lnTo>
                <a:lnTo>
                  <a:pt x="912748" y="1248588"/>
                </a:lnTo>
                <a:lnTo>
                  <a:pt x="1193038" y="1256831"/>
                </a:lnTo>
                <a:lnTo>
                  <a:pt x="1201293" y="976504"/>
                </a:lnTo>
                <a:lnTo>
                  <a:pt x="1129157" y="1044550"/>
                </a:lnTo>
                <a:lnTo>
                  <a:pt x="144272" y="0"/>
                </a:ln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441436" y="6207222"/>
            <a:ext cx="1499847" cy="1"/>
          </a:xfrm>
          <a:custGeom>
            <a:avLst/>
            <a:gdLst/>
            <a:ahLst/>
            <a:cxnLst/>
            <a:rect l="0" t="0" r="0" b="0"/>
            <a:pathLst>
              <a:path w="1499847" h="1">
                <a:moveTo>
                  <a:pt x="0" y="0"/>
                </a:moveTo>
                <a:lnTo>
                  <a:pt x="1499846" y="0"/>
                </a:lnTo>
              </a:path>
            </a:pathLst>
          </a:custGeom>
          <a:ln w="1270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ws_B04A.tmp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990600" y="3251200"/>
            <a:ext cx="2006600" cy="1244600"/>
          </a:xfrm>
          <a:prstGeom prst="rect">
            <a:avLst/>
          </a:prstGeom>
        </p:spPr>
      </p:pic>
      <p:pic>
        <p:nvPicPr>
          <p:cNvPr id="9" name="图片 8" descr="ws_B04B.tmp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0" y="1219200"/>
            <a:ext cx="1663700" cy="292100"/>
          </a:xfrm>
          <a:prstGeom prst="rect">
            <a:avLst/>
          </a:prstGeom>
        </p:spPr>
      </p:pic>
      <p:pic>
        <p:nvPicPr>
          <p:cNvPr id="10" name="图片 9" descr="ws_B04C.tmp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00500" y="1701800"/>
            <a:ext cx="1244600" cy="330200"/>
          </a:xfrm>
          <a:prstGeom prst="rect">
            <a:avLst/>
          </a:prstGeom>
        </p:spPr>
      </p:pic>
      <p:pic>
        <p:nvPicPr>
          <p:cNvPr id="11" name="图片 10" descr="ws_B04D.tmp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35400" y="2184400"/>
            <a:ext cx="5168900" cy="2755900"/>
          </a:xfrm>
          <a:prstGeom prst="rect">
            <a:avLst/>
          </a:prstGeom>
        </p:spPr>
      </p:pic>
      <p:pic>
        <p:nvPicPr>
          <p:cNvPr id="12" name="图片 11" descr="ws_B05D.tmp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29000" y="5549900"/>
            <a:ext cx="1524000" cy="660400"/>
          </a:xfrm>
          <a:prstGeom prst="rect">
            <a:avLst/>
          </a:prstGeom>
        </p:spPr>
      </p:pic>
      <p:pic>
        <p:nvPicPr>
          <p:cNvPr id="13" name="图片 12" descr="ws_B05E.tmp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18541" y="321726"/>
            <a:ext cx="1795363" cy="3473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685"/>
              </a:lnSpc>
            </a:pPr>
            <a:r>
              <a:rPr lang="zh-CN" altLang="en-US" sz="2795" smtClean="0">
                <a:solidFill>
                  <a:srgbClr val="000000"/>
                </a:solidFill>
                <a:latin typeface="微软雅黑" panose="020B0503020204020204" charset="-122"/>
              </a:rPr>
              <a:t>二分类任务</a:t>
            </a:r>
            <a:endParaRPr lang="zh-CN" altLang="en-US" sz="2795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15938" y="1338798"/>
            <a:ext cx="1309654" cy="55143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2210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找 </a:t>
            </a:r>
            <a:r>
              <a:rPr lang="en-US" altLang="zh-CN" sz="2005" i="1" smtClean="0">
                <a:solidFill>
                  <a:srgbClr val="0000FF"/>
                </a:solidFill>
                <a:latin typeface="Palatino Linotype" panose="02040502050505030304"/>
              </a:rPr>
              <a:t>z 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和 </a:t>
            </a:r>
            <a:r>
              <a:rPr lang="en-US" altLang="zh-CN" sz="2005" i="1" smtClean="0">
                <a:solidFill>
                  <a:srgbClr val="0000FF"/>
                </a:solidFill>
                <a:latin typeface="Palatino Linotype" panose="02040502050505030304"/>
              </a:rPr>
              <a:t>y </a:t>
            </a: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的</a:t>
            </a:r>
            <a:endParaRPr lang="zh-CN" altLang="en-US" sz="2005" smtClean="0">
              <a:solidFill>
                <a:srgbClr val="0000FF"/>
              </a:solidFill>
              <a:latin typeface="微软雅黑" panose="020B0503020204020204" charset="-122"/>
            </a:endParaRPr>
          </a:p>
          <a:p>
            <a:pPr>
              <a:lnSpc>
                <a:spcPts val="2115"/>
              </a:lnSpc>
            </a:pPr>
            <a:r>
              <a:rPr lang="zh-CN" altLang="en-US" sz="2005" smtClean="0">
                <a:solidFill>
                  <a:srgbClr val="0000FF"/>
                </a:solidFill>
                <a:latin typeface="微软雅黑" panose="020B0503020204020204" charset="-122"/>
              </a:rPr>
              <a:t>联系函数</a:t>
            </a:r>
            <a:endParaRPr lang="zh-CN" altLang="en-US" sz="2005">
              <a:solidFill>
                <a:srgbClr val="0000FF"/>
              </a:solidFill>
              <a:latin typeface="微软雅黑" panose="020B050302020402020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1663" y="5157034"/>
            <a:ext cx="2051844" cy="85921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243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mtClean="0"/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性质不好</a:t>
            </a:r>
            <a:r>
              <a:rPr lang="en-US" altLang="zh-CN" sz="2005" smtClean="0">
                <a:solidFill>
                  <a:srgbClr val="000000"/>
                </a:solidFill>
                <a:latin typeface="Times New Roman" panose="02020603050405020304"/>
              </a:rPr>
              <a:t>,</a:t>
            </a:r>
            <a:endParaRPr lang="en-US" altLang="zh-CN" sz="2005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27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需找</a:t>
            </a:r>
            <a:r>
              <a:rPr lang="zh-CN" altLang="en-US" sz="2005" smtClean="0">
                <a:solidFill>
                  <a:srgbClr val="FF0000"/>
                </a:solidFill>
                <a:latin typeface="微软雅黑" panose="020B0503020204020204" charset="-122"/>
              </a:rPr>
              <a:t>“替代函数”</a:t>
            </a:r>
            <a:endParaRPr lang="zh-CN" altLang="en-US" sz="2005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030"/>
              </a:lnSpc>
              <a:buClrTx/>
              <a:buSzTx/>
              <a:buNone/>
              <a:tabLst>
                <a:tab pos="469900" algn="l"/>
              </a:tabLst>
              <a:defRPr/>
            </a:pPr>
            <a:r>
              <a:rPr lang="en-US" altLang="zh-CN" sz="1595" smtClean="0">
                <a:solidFill>
                  <a:srgbClr val="000000"/>
                </a:solidFill>
                <a:latin typeface="Times New Roman" panose="02020603050405020304"/>
              </a:rPr>
              <a:t>(surrogate function)</a:t>
            </a:r>
            <a:endParaRPr lang="zh-CN" altLang="en-US" sz="1595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1888" y="1273901"/>
            <a:ext cx="3334246" cy="380873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ts val="192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线性回归模型产生的实值输出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6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	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期望输出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87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</a:t>
            </a: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理想的“单位阶跃函数”</a:t>
            </a:r>
            <a:endParaRPr lang="zh-CN" altLang="en-US" sz="2005" smtClean="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0" marR="0" lvl="0" indent="0" defTabSz="914400" eaLnBrk="1" fontAlgn="auto" latinLnBrk="0" hangingPunct="1">
              <a:lnSpc>
                <a:spcPts val="227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zh-CN" altLang="en-US" sz="2005" smtClean="0">
                <a:solidFill>
                  <a:srgbClr val="000000"/>
                </a:solidFill>
                <a:latin typeface="微软雅黑" panose="020B0503020204020204" charset="-122"/>
              </a:rPr>
              <a:t>		</a:t>
            </a: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(unit-step function)</a:t>
            </a: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1000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endParaRPr lang="en-US" altLang="zh-CN" smtClean="0">
              <a:solidFill>
                <a:srgbClr val="000000"/>
              </a:solidFill>
              <a:latin typeface="Times New Roman" panose="02020603050405020304"/>
            </a:endParaRPr>
          </a:p>
          <a:p>
            <a:pPr marL="0" marR="0" lvl="0" indent="0" defTabSz="914400" eaLnBrk="1" fontAlgn="auto" latinLnBrk="0" hangingPunct="1">
              <a:lnSpc>
                <a:spcPts val="2005"/>
              </a:lnSpc>
              <a:buClrTx/>
              <a:buSzTx/>
              <a:buNone/>
              <a:tabLst>
                <a:tab pos="127000" algn="l"/>
                <a:tab pos="660400" algn="l"/>
                <a:tab pos="2286000" algn="l"/>
                <a:tab pos="2476500" algn="l"/>
              </a:tabLst>
              <a:defRPr/>
            </a:pPr>
            <a:r>
              <a:rPr lang="en-US" altLang="zh-CN" smtClean="0">
                <a:solidFill>
                  <a:srgbClr val="000000"/>
                </a:solidFill>
                <a:latin typeface="Times New Roman" panose="02020603050405020304"/>
              </a:rPr>
              <a:t>				</a:t>
            </a: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常用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951733" y="5097526"/>
            <a:ext cx="2308324" cy="21993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000000"/>
                </a:solidFill>
                <a:latin typeface="微软雅黑" panose="020B0503020204020204" charset="-122"/>
              </a:rPr>
              <a:t>单调可微、任意阶可导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26634" y="5558637"/>
            <a:ext cx="1846659" cy="74379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173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对数几率函数</a:t>
            </a:r>
            <a:endParaRPr lang="zh-CN" altLang="en-US" smtClean="0">
              <a:solidFill>
                <a:srgbClr val="FF0000"/>
              </a:solidFill>
              <a:latin typeface="微软雅黑" panose="020B0503020204020204" charset="-122"/>
            </a:endParaRPr>
          </a:p>
          <a:p>
            <a:pPr>
              <a:lnSpc>
                <a:spcPts val="2020"/>
              </a:lnSpc>
            </a:pPr>
            <a:r>
              <a:rPr lang="en-US" altLang="zh-CN" sz="1595" smtClean="0">
                <a:solidFill>
                  <a:srgbClr val="FF0000"/>
                </a:solidFill>
                <a:latin typeface="Times New Roman" panose="02020603050405020304"/>
              </a:rPr>
              <a:t>(logistic function)</a:t>
            </a:r>
            <a:endParaRPr lang="en-US" altLang="zh-CN" sz="1595" smtClean="0">
              <a:solidFill>
                <a:srgbClr val="FF0000"/>
              </a:solidFill>
              <a:latin typeface="Times New Roman" panose="02020603050405020304"/>
            </a:endParaRPr>
          </a:p>
          <a:p>
            <a:pPr>
              <a:lnSpc>
                <a:spcPts val="2060"/>
              </a:lnSpc>
            </a:pPr>
            <a:r>
              <a:rPr lang="zh-CN" altLang="en-US" smtClean="0">
                <a:solidFill>
                  <a:srgbClr val="FF0000"/>
                </a:solidFill>
                <a:latin typeface="微软雅黑" panose="020B0503020204020204" charset="-122"/>
              </a:rPr>
              <a:t>简称“对率函数”</a:t>
            </a:r>
            <a:endParaRPr lang="zh-CN" altLang="en-US">
              <a:solidFill>
                <a:srgbClr val="FF0000"/>
              </a:solidFill>
              <a:latin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TNiODgwZDVjMDAzZGM2YTA2YTdlZGI5MjIwOTg3MzE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</Words>
  <Application>WPS 演示</Application>
  <PresentationFormat>全屏显示(4:3)</PresentationFormat>
  <Paragraphs>655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Times New Roman</vt:lpstr>
      <vt:lpstr>Wingdings</vt:lpstr>
      <vt:lpstr>Palatino Linotype</vt:lpstr>
      <vt:lpstr>Arial Unicode MS</vt:lpstr>
      <vt:lpstr>Calibri</vt:lpstr>
      <vt:lpstr>Arial</vt:lpstr>
      <vt:lpstr>Office 主题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LuMaoMao</dc:creator>
  <cp:lastModifiedBy>越儿</cp:lastModifiedBy>
  <cp:revision>18</cp:revision>
  <dcterms:created xsi:type="dcterms:W3CDTF">2017-09-13T09:02:00Z</dcterms:created>
  <dcterms:modified xsi:type="dcterms:W3CDTF">2024-04-22T12:23:26Z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5BD84A79E7294DCAA08869FF31A54E46</vt:lpwstr>
  </property>
  <property fmtid="{D5CDD505-2E9C-101B-9397-08002B2CF9AE}" pid="3" name="KSOProductBuildVer">
    <vt:lpwstr>2052-12.1.0.16120</vt:lpwstr>
  </property>
</Properties>
</file>