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256" r:id="rId3"/>
    <p:sldId id="289" r:id="rId5"/>
    <p:sldId id="299" r:id="rId6"/>
    <p:sldId id="296" r:id="rId7"/>
    <p:sldId id="297" r:id="rId8"/>
    <p:sldId id="298" r:id="rId9"/>
    <p:sldId id="293" r:id="rId10"/>
    <p:sldId id="278" r:id="rId11"/>
    <p:sldId id="287" r:id="rId12"/>
  </p:sldIdLst>
  <p:sldSz cx="9144000" cy="6858000" type="screen4x3"/>
  <p:notesSz cx="6858000" cy="9144000"/>
  <p:custDataLst>
    <p:tags r:id="rId17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9900"/>
    <a:srgbClr val="FFFF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vertBarState="maximized">
    <p:restoredLeft sz="15620"/>
    <p:restoredTop sz="88654"/>
  </p:normalViewPr>
  <p:slideViewPr>
    <p:cSldViewPr showGuides="1">
      <p:cViewPr>
        <p:scale>
          <a:sx n="75" d="100"/>
          <a:sy n="75" d="100"/>
        </p:scale>
        <p:origin x="-1704" y="-1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18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878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878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878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en-US" altLang="zh-CN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4" name="Rectangle 4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fontAlgn="base" hangingPunct="1"/>
            <a:fld id="{9A0DB2DC-4C9A-4742-B13C-FB6460FD3503}" type="slidenum">
              <a:rPr lang="en-US" altLang="zh-CN" sz="1200" strike="noStrike" noProof="1" dirty="0"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lang="en-US" altLang="zh-CN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dirty="0">
                <a:latin typeface="Arial" panose="020B0604020202020204" pitchFamily="34" charset="0"/>
                <a:ea typeface="宋体" panose="02010600030101010101" pitchFamily="2" charset="-122"/>
              </a:rPr>
            </a:fld>
            <a:endParaRPr lang="en-US" altLang="zh-CN" sz="1200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170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7171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9218" name="Rectangle 2"/>
          <p:cNvSpPr>
            <a:spLocks noRot="1" noTextEdit="1"/>
          </p:cNvSpPr>
          <p:nvPr>
            <p:ph type="sldImg"/>
          </p:nvPr>
        </p:nvSpPr>
        <p:spPr/>
      </p:sp>
      <p:sp>
        <p:nvSpPr>
          <p:cNvPr id="9219" name="Rectangle 3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3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3314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1331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5362" name="备注占位符 2"/>
          <p:cNvSpPr>
            <a:spLocks noGrp="1"/>
          </p:cNvSpPr>
          <p:nvPr>
            <p:ph type="body"/>
          </p:nvPr>
        </p:nvSpPr>
        <p:spPr/>
        <p:txBody>
          <a:bodyPr wrap="square" lIns="91440" tIns="45720" rIns="91440" bIns="45720" anchor="t" anchorCtr="0"/>
          <a:p>
            <a:pPr lvl="0"/>
            <a:endParaRPr lang="zh-CN" altLang="en-US" dirty="0"/>
          </a:p>
        </p:txBody>
      </p:sp>
      <p:sp>
        <p:nvSpPr>
          <p:cNvPr id="15363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b" anchorCtr="0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oShape 2"/>
          <p:cNvSpPr>
            <a:spLocks noChangeArrowheads="1"/>
          </p:cNvSpPr>
          <p:nvPr/>
        </p:nvSpPr>
        <p:spPr bwMode="auto">
          <a:xfrm>
            <a:off x="228600" y="381000"/>
            <a:ext cx="8686800" cy="6048375"/>
          </a:xfrm>
          <a:prstGeom prst="roundRect">
            <a:avLst>
              <a:gd name="adj" fmla="val 7912"/>
            </a:avLst>
          </a:prstGeom>
          <a:solidFill>
            <a:schemeClr val="folHlink"/>
          </a:solidFill>
          <a:ln w="9525">
            <a:noFill/>
            <a:rou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" name="AutoShape 3"/>
          <p:cNvSpPr>
            <a:spLocks noChangeArrowheads="1"/>
          </p:cNvSpPr>
          <p:nvPr/>
        </p:nvSpPr>
        <p:spPr bwMode="white">
          <a:xfrm>
            <a:off x="327025" y="488950"/>
            <a:ext cx="8435975" cy="4768850"/>
          </a:xfrm>
          <a:prstGeom prst="roundRect">
            <a:avLst>
              <a:gd name="adj" fmla="val 7310"/>
            </a:avLst>
          </a:prstGeom>
          <a:solidFill>
            <a:schemeClr val="bg1"/>
          </a:solidFill>
          <a:ln w="9525">
            <a:noFill/>
            <a:rou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AutoShape 4"/>
          <p:cNvSpPr>
            <a:spLocks noChangeArrowheads="1"/>
          </p:cNvSpPr>
          <p:nvPr/>
        </p:nvSpPr>
        <p:spPr bwMode="blackWhite">
          <a:xfrm>
            <a:off x="1371600" y="4500563"/>
            <a:ext cx="6400800" cy="135731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chemeClr val="bg2"/>
            </a:solidFill>
            <a:round/>
          </a:ln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zh-CN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053" name="Picture 2" descr="E:\CADGraphics\scut_new_logo1.pn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60363" y="539750"/>
            <a:ext cx="719137" cy="7207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5237" name="Rectangle 5"/>
          <p:cNvSpPr>
            <a:spLocks noGrp="1" noChangeArrowheads="1"/>
          </p:cNvSpPr>
          <p:nvPr>
            <p:ph type="ctrTitle"/>
          </p:nvPr>
        </p:nvSpPr>
        <p:spPr>
          <a:xfrm>
            <a:off x="685800" y="836613"/>
            <a:ext cx="7772400" cy="2266950"/>
          </a:xfrm>
        </p:spPr>
        <p:txBody>
          <a:bodyPr anchor="ctr" anchorCtr="1"/>
          <a:lstStyle>
            <a:lvl1pPr algn="ctr">
              <a:defRPr sz="4100" i="1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  <a:endParaRPr lang="zh-CN" altLang="en-US" strike="noStrike" noProof="1"/>
          </a:p>
        </p:txBody>
      </p:sp>
      <p:sp>
        <p:nvSpPr>
          <p:cNvPr id="95238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1876444" y="4357694"/>
            <a:ext cx="5410200" cy="1905000"/>
          </a:xfrm>
        </p:spPr>
        <p:txBody>
          <a:bodyPr anchor="ctr"/>
          <a:lstStyle>
            <a:lvl1pPr marL="0" indent="0" algn="ctr">
              <a:buFont typeface="Wingdings" panose="05000000000000000000" pitchFamily="2" charset="2"/>
              <a:buNone/>
              <a:defRPr sz="3300"/>
            </a:lvl1pPr>
          </a:lstStyle>
          <a:p>
            <a:pPr fontAlgn="base"/>
            <a:r>
              <a:rPr lang="zh-CN" altLang="en-US" strike="noStrike" noProof="1"/>
              <a:t>单击此处编辑母版副标题样式</a:t>
            </a:r>
            <a:endParaRPr lang="zh-CN" altLang="en-US" strike="noStrike" noProof="1"/>
          </a:p>
        </p:txBody>
      </p:sp>
    </p:spTree>
  </p:cSld>
  <p:clrMapOvr>
    <a:masterClrMapping/>
  </p:clrMapOvr>
  <p:transition spd="slow">
    <p:pull dir="r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FD81EE-8703-4874-B9EC-ADEA77C38A25}" type="datetime3"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pull dir="r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34150" y="533400"/>
            <a:ext cx="1924050" cy="54102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762000" y="533400"/>
            <a:ext cx="5619750" cy="54102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FD81EE-8703-4874-B9EC-ADEA77C38A25}" type="datetime3"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pull dir="r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762000" y="1905000"/>
            <a:ext cx="7696200" cy="403860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  <a:defRPr/>
            </a:pPr>
            <a:endParaRPr kumimoji="0" lang="zh-CN" altLang="en-US" sz="24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日期占位符 3"/>
          <p:cNvSpPr>
            <a:spLocks noGrp="1"/>
          </p:cNvSpPr>
          <p:nvPr>
            <p:ph type="dt" sz="half" idx="2"/>
          </p:nvPr>
        </p:nvSpPr>
        <p:spPr bwMode="auto">
          <a:xfrm>
            <a:off x="762000" y="6391275"/>
            <a:ext cx="2057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01DCC99-BC70-446C-BD63-9476BBCCB5A6}" type="datetime3"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pull dir="r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dirty="0" smtClean="0"/>
              <a:t>单击此处编辑母版标题样式</a:t>
            </a:r>
            <a:endParaRPr lang="zh-CN" altLang="en-US" strike="noStrike" noProof="1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158" y="1071546"/>
            <a:ext cx="8429684" cy="5429288"/>
          </a:xfrm>
        </p:spPr>
        <p:txBody>
          <a:bodyPr/>
          <a:lstStyle/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base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FD81EE-8703-4874-B9EC-ADEA77C38A25}" type="datetime3"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pull dir="r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28596" y="4406900"/>
            <a:ext cx="8358246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28596" y="2906713"/>
            <a:ext cx="8358246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FD81EE-8703-4874-B9EC-ADEA77C38A25}" type="datetime3"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pull dir="r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28596" y="1905000"/>
            <a:ext cx="4105304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86300" y="1905000"/>
            <a:ext cx="4100542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dirty="0" smtClean="0"/>
              <a:t>单击此处编辑母版文本样式</a:t>
            </a:r>
            <a:endParaRPr lang="zh-CN" altLang="en-US" strike="noStrike" noProof="1" dirty="0" smtClean="0"/>
          </a:p>
          <a:p>
            <a:pPr lvl="1" fontAlgn="base"/>
            <a:r>
              <a:rPr lang="zh-CN" altLang="en-US" strike="noStrike" noProof="1" dirty="0" smtClean="0"/>
              <a:t>第二级</a:t>
            </a:r>
            <a:endParaRPr lang="zh-CN" altLang="en-US" strike="noStrike" noProof="1" dirty="0" smtClean="0"/>
          </a:p>
          <a:p>
            <a:pPr lvl="2" fontAlgn="base"/>
            <a:r>
              <a:rPr lang="zh-CN" altLang="en-US" strike="noStrike" noProof="1" dirty="0" smtClean="0"/>
              <a:t>第三级</a:t>
            </a:r>
            <a:endParaRPr lang="zh-CN" altLang="en-US" strike="noStrike" noProof="1" dirty="0" smtClean="0"/>
          </a:p>
          <a:p>
            <a:pPr lvl="3" fontAlgn="base"/>
            <a:r>
              <a:rPr lang="zh-CN" altLang="en-US" strike="noStrike" noProof="1" dirty="0" smtClean="0"/>
              <a:t>第四级</a:t>
            </a:r>
            <a:endParaRPr lang="zh-CN" altLang="en-US" strike="noStrike" noProof="1" dirty="0" smtClean="0"/>
          </a:p>
          <a:p>
            <a:pPr lvl="4" fontAlgn="base"/>
            <a:r>
              <a:rPr lang="zh-CN" altLang="en-US" strike="noStrike" noProof="1" dirty="0" smtClean="0"/>
              <a:t>第五级</a:t>
            </a:r>
            <a:endParaRPr lang="zh-CN" altLang="en-US" strike="noStrike" noProof="1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FD81EE-8703-4874-B9EC-ADEA77C38A25}" type="datetime3"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pull dir="r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FD81EE-8703-4874-B9EC-ADEA77C38A25}" type="datetime3"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pull dir="r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FD81EE-8703-4874-B9EC-ADEA77C38A25}" type="datetime3"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pull dir="r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FD81EE-8703-4874-B9EC-ADEA77C38A25}" type="datetime3"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pull dir="r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FD81EE-8703-4874-B9EC-ADEA77C38A25}" type="datetime3"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pull dir="r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FD81EE-8703-4874-B9EC-ADEA77C38A25}" type="datetime3"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pull dir="ru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357188" y="141288"/>
            <a:ext cx="8429625" cy="64293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357188" y="928688"/>
            <a:ext cx="8429625" cy="55721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421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62000" y="6602413"/>
            <a:ext cx="20574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000" b="1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FD81EE-8703-4874-B9EC-ADEA77C38A25}" type="datetime3"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cxnSp>
        <p:nvCxnSpPr>
          <p:cNvPr id="21" name="直接连接符 20"/>
          <p:cNvCxnSpPr/>
          <p:nvPr/>
        </p:nvCxnSpPr>
        <p:spPr>
          <a:xfrm>
            <a:off x="357188" y="855663"/>
            <a:ext cx="8429625" cy="1588"/>
          </a:xfrm>
          <a:prstGeom prst="line">
            <a:avLst/>
          </a:prstGeom>
          <a:ln w="38100">
            <a:solidFill>
              <a:srgbClr val="00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TextBox 26"/>
          <p:cNvSpPr txBox="1">
            <a:spLocks noChangeArrowheads="1"/>
          </p:cNvSpPr>
          <p:nvPr/>
        </p:nvSpPr>
        <p:spPr bwMode="auto">
          <a:xfrm>
            <a:off x="4857750" y="71438"/>
            <a:ext cx="4000500" cy="261938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100" b="0" i="1" u="none" strike="noStrike" kern="1200" cap="none" spc="0" normalizeH="0" baseline="0" noProof="0" smtClean="0">
                <a:ln>
                  <a:noFill/>
                </a:ln>
                <a:solidFill>
                  <a:srgbClr val="3A7877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Web 2.0 Programming – Internet and World Wide Web</a:t>
            </a:r>
            <a:endParaRPr kumimoji="0" lang="zh-CN" altLang="en-US" sz="1100" b="0" i="1" u="none" strike="noStrike" kern="1200" cap="none" spc="0" normalizeH="0" baseline="0" noProof="0" smtClean="0">
              <a:ln>
                <a:noFill/>
              </a:ln>
              <a:solidFill>
                <a:srgbClr val="3A7877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Rectangle 4"/>
          <p:cNvSpPr txBox="1"/>
          <p:nvPr/>
        </p:nvSpPr>
        <p:spPr>
          <a:xfrm>
            <a:off x="6643688" y="6615113"/>
            <a:ext cx="2057400" cy="457200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 algn="ctr"/>
            <a:fld id="{9A0DB2DC-4C9A-4742-B13C-FB6460FD3503}" type="slidenum">
              <a:rPr lang="en-US" altLang="zh-CN" sz="1000" b="1" dirty="0">
                <a:solidFill>
                  <a:srgbClr val="3A7877"/>
                </a:solidFill>
                <a:latin typeface="Arial" panose="020B0604020202020204" pitchFamily="34" charset="0"/>
                <a:ea typeface="宋体" panose="02010600030101010101" pitchFamily="2" charset="-122"/>
              </a:rPr>
            </a:fld>
            <a:r>
              <a:rPr lang="en-US" altLang="zh-CN" sz="1000" b="1" dirty="0">
                <a:solidFill>
                  <a:srgbClr val="3A7877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 / 31</a:t>
            </a:r>
            <a:endParaRPr lang="en-US" altLang="zh-CN" sz="1000" b="1" dirty="0">
              <a:solidFill>
                <a:srgbClr val="3A7877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3" name="矩形 1"/>
          <p:cNvSpPr/>
          <p:nvPr/>
        </p:nvSpPr>
        <p:spPr>
          <a:xfrm>
            <a:off x="2916238" y="6615113"/>
            <a:ext cx="4176713" cy="24288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South China University of Technology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slow">
    <p:pull dir="ru"/>
  </p:transition>
  <p:hf sldNum="0"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anose="020B0A040201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anose="05000000000000000000" pitchFamily="2" charset="2"/>
        <a:buChar char="l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sz="16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16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5" name="Rectangle 2"/>
          <p:cNvSpPr>
            <a:spLocks noGrp="1"/>
          </p:cNvSpPr>
          <p:nvPr>
            <p:ph type="ctrTitle"/>
          </p:nvPr>
        </p:nvSpPr>
        <p:spPr>
          <a:xfrm>
            <a:off x="214313" y="1519238"/>
            <a:ext cx="8643937" cy="2266950"/>
          </a:xfrm>
        </p:spPr>
        <p:txBody>
          <a:bodyPr wrap="square" lIns="91440" tIns="45720" rIns="91440" bIns="45720" anchor="ctr" anchorCtr="1"/>
          <a:p>
            <a:pPr eaLnBrk="1" hangingPunct="1">
              <a:buClrTx/>
              <a:buSzTx/>
              <a:buFontTx/>
            </a:pPr>
            <a:r>
              <a:rPr lang="zh-CN" altLang="en-US" b="1" i="0" dirty="0">
                <a:latin typeface="+mj-lt"/>
                <a:ea typeface="+mj-ea"/>
                <a:cs typeface="+mj-cs"/>
              </a:rPr>
              <a:t>第</a:t>
            </a:r>
            <a:r>
              <a:rPr lang="en-US" altLang="zh-CN" b="1" i="0" dirty="0">
                <a:latin typeface="+mj-lt"/>
                <a:ea typeface="+mj-ea"/>
                <a:cs typeface="+mj-cs"/>
              </a:rPr>
              <a:t>0</a:t>
            </a:r>
            <a:r>
              <a:rPr lang="zh-CN" altLang="en-US" b="1" i="0" dirty="0">
                <a:latin typeface="+mj-lt"/>
                <a:ea typeface="+mj-ea"/>
                <a:cs typeface="+mj-cs"/>
              </a:rPr>
              <a:t>讲 课程简介</a:t>
            </a:r>
            <a:endParaRPr lang="en-US" altLang="zh-CN" b="1" i="0" dirty="0">
              <a:latin typeface="+mj-lt"/>
              <a:ea typeface="+mj-ea"/>
              <a:cs typeface="+mj-cs"/>
            </a:endParaRPr>
          </a:p>
        </p:txBody>
      </p:sp>
      <p:sp>
        <p:nvSpPr>
          <p:cNvPr id="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71625" y="4643438"/>
            <a:ext cx="6072188" cy="995363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Web Programming</a:t>
            </a:r>
            <a:endParaRPr kumimoji="0" lang="en-US" altLang="zh-CN" sz="800" b="1" i="0" u="none" strike="noStrike" kern="0" cap="none" spc="0" normalizeH="0" baseline="0" noProof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School of Computer Science and Engineering,</a:t>
            </a:r>
            <a:endParaRPr kumimoji="0" lang="en-US" altLang="zh-CN" sz="1400" b="1" i="0" u="none" strike="noStrike" kern="0" cap="none" spc="0" normalizeH="0" baseline="0" noProof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14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South China University of Technology</a:t>
            </a:r>
            <a:endParaRPr kumimoji="0" lang="en-US" altLang="zh-CN" sz="1400" b="1" i="0" u="none" strike="noStrike" kern="0" cap="none" spc="0" normalizeH="0" baseline="0" noProof="0" dirty="0" smtClean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pull dir="r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F5C8DD55-FF6D-41BF-BEC2-54691DC65FFD}" type="datetime3"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0" u="none" strike="noStrike" kern="1200" cap="none" spc="0" normalizeH="0" baseline="0" noProof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4" name="Rectangle 2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b" anchorCtr="0"/>
          <a:p>
            <a:pPr eaLnBrk="1" hangingPunct="1"/>
            <a:r>
              <a:rPr lang="zh-CN" altLang="en-US" b="1" dirty="0"/>
              <a:t>课程概要</a:t>
            </a:r>
            <a:endParaRPr lang="en-US" altLang="zh-CN" b="1" dirty="0"/>
          </a:p>
        </p:txBody>
      </p:sp>
      <p:sp>
        <p:nvSpPr>
          <p:cNvPr id="5124" name="Rectangle 3"/>
          <p:cNvSpPr>
            <a:spLocks noGrp="1"/>
          </p:cNvSpPr>
          <p:nvPr>
            <p:ph idx="1"/>
          </p:nvPr>
        </p:nvSpPr>
        <p:spPr>
          <a:xfrm>
            <a:off x="357188" y="1071563"/>
            <a:ext cx="8429625" cy="5429250"/>
          </a:xfrm>
        </p:spPr>
        <p:txBody>
          <a:bodyPr vert="horz" wrap="square" lIns="91440" tIns="45720" rIns="91440" bIns="45720" anchor="t"/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</a:pPr>
            <a:r>
              <a:rPr kumimoji="0" lang="zh-CN" altLang="en-US" sz="28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课程资料</a:t>
            </a:r>
            <a:endParaRPr kumimoji="0" lang="en-US" altLang="zh-CN" sz="2800" b="0" i="0" u="none" strike="noStrike" kern="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anose="05000000000000000000" pitchFamily="2" charset="2"/>
              <a:buChar char="Ø"/>
            </a:pPr>
            <a:r>
              <a:rPr kumimoji="0" lang="zh-CN" altLang="en-US" sz="28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相应的开发工具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dreamweaver</a:t>
            </a:r>
            <a:r>
              <a:rPr kumimoji="0" lang="zh-CN" altLang="en-US" sz="28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等及本课程相关的课件、参考资料与网站</a:t>
            </a:r>
            <a:endParaRPr kumimoji="0" lang="en-US" altLang="zh-CN" sz="2800" b="0" i="0" u="none" strike="noStrike" kern="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ea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</a:pPr>
            <a:r>
              <a:rPr kumimoji="0" lang="zh-CN" altLang="en-US" sz="28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课程考核方式</a:t>
            </a:r>
            <a:endParaRPr kumimoji="0" lang="en-US" altLang="zh-CN" sz="2800" b="0" i="0" u="none" strike="noStrike" kern="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anose="05000000000000000000" pitchFamily="2" charset="2"/>
              <a:buChar char="Ø"/>
            </a:pPr>
            <a:r>
              <a:rPr kumimoji="0" lang="zh-CN" altLang="en-US" sz="28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上课出勤情况  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20%</a:t>
            </a:r>
            <a:endParaRPr kumimoji="0" lang="en-US" altLang="zh-CN" sz="2800" b="0" i="0" u="none" strike="noStrike" kern="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anose="05000000000000000000" pitchFamily="2" charset="2"/>
              <a:buChar char="Ø"/>
            </a:pPr>
            <a:r>
              <a:rPr kumimoji="0" lang="zh-CN" altLang="en-US" sz="28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课上练习与实验情况  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20%</a:t>
            </a:r>
            <a:endParaRPr kumimoji="0" lang="en-US" altLang="zh-CN" sz="2800" b="0" i="0" u="none" strike="noStrike" kern="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anose="05000000000000000000" pitchFamily="2" charset="2"/>
              <a:buChar char="Ø"/>
            </a:pPr>
            <a:r>
              <a:rPr kumimoji="0" lang="zh-CN" altLang="en-US" sz="28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大作业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   : 60%</a:t>
            </a:r>
            <a:endParaRPr kumimoji="0" lang="en-US" altLang="zh-CN" sz="2800" b="0" i="0" u="none" strike="noStrike" kern="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ea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50000"/>
              <a:buFont typeface="Wingdings" panose="05000000000000000000" pitchFamily="2" charset="2"/>
              <a:buNone/>
            </a:pPr>
            <a:r>
              <a:rPr kumimoji="0" lang="zh-CN" altLang="en-US" sz="28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颜老师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ea"/>
              </a:rPr>
              <a:t>: xiaoyyan@scut.edu.cn, 13711795218</a:t>
            </a:r>
            <a:endParaRPr kumimoji="0" lang="en-US" altLang="zh-CN" sz="2800" b="0" i="0" u="none" strike="noStrike" kern="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ea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</a:pPr>
            <a:r>
              <a:rPr kumimoji="0" lang="zh-CN" altLang="en-US" sz="28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刘捷老师</a:t>
            </a:r>
            <a:r>
              <a:rPr kumimoji="0" lang="en-US" altLang="zh-CN" sz="28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seliujie@scut.edu.cn, 13760786615</a:t>
            </a:r>
            <a:endParaRPr kumimoji="0" lang="en-US" altLang="zh-CN" sz="2800" b="0" i="0" u="none" strike="noStrike" kern="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None/>
            </a:pPr>
            <a:r>
              <a:rPr kumimoji="0" lang="zh-CN" altLang="en-US" sz="2800" b="0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实验报告和大作业交给刘老师</a:t>
            </a:r>
            <a:endParaRPr kumimoji="0" lang="zh-CN" altLang="en-US" sz="2800" b="0" i="0" u="none" strike="noStrike" kern="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342900" marR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anose="05000000000000000000" pitchFamily="2" charset="2"/>
              <a:buChar char="l"/>
            </a:pPr>
            <a:endParaRPr kumimoji="0" lang="en-US" altLang="zh-CN" sz="2700" b="1" i="0" u="none" strike="noStrike" kern="0" cap="none" spc="0" normalizeH="0" baseline="0" noProof="1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 spd="slow">
    <p:pull dir="r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FD81EE-8703-4874-B9EC-ADEA77C38A25}" type="datetime3"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3555" y="840105"/>
            <a:ext cx="7820660" cy="5762625"/>
          </a:xfrm>
          <a:prstGeom prst="rect">
            <a:avLst/>
          </a:prstGeom>
        </p:spPr>
      </p:pic>
    </p:spTree>
  </p:cSld>
  <p:clrMapOvr>
    <a:masterClrMapping/>
  </p:clrMapOvr>
  <p:transition spd="slow">
    <p:pull dir="r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标题 1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rPr lang="zh-CN" altLang="en-US" b="1" dirty="0"/>
              <a:t>课程概要</a:t>
            </a:r>
            <a:endParaRPr lang="zh-CN" altLang="en-US"/>
          </a:p>
        </p:txBody>
      </p:sp>
      <p:sp>
        <p:nvSpPr>
          <p:cNvPr id="10242" name="内容占位符 2"/>
          <p:cNvSpPr>
            <a:spLocks noGrp="1"/>
          </p:cNvSpPr>
          <p:nvPr>
            <p:ph idx="1"/>
          </p:nvPr>
        </p:nvSpPr>
        <p:spPr>
          <a:xfrm>
            <a:off x="357188" y="1071563"/>
            <a:ext cx="8429625" cy="5429250"/>
          </a:xfrm>
        </p:spPr>
        <p:txBody>
          <a:bodyPr anchor="t" anchorCtr="0"/>
          <a:p>
            <a:r>
              <a:rPr lang="zh-CN" altLang="en-US"/>
              <a:t>上课时间：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试验时间安排</a:t>
            </a:r>
            <a:endParaRPr lang="zh-CN" altLang="en-US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 b="1"/>
              <a:t>QQ</a:t>
            </a:r>
            <a:r>
              <a:rPr lang="zh-CN" altLang="en-US" b="1"/>
              <a:t>群号：</a:t>
            </a:r>
            <a:r>
              <a:rPr lang="en-US" altLang="zh-CN" b="1"/>
              <a:t>560266682</a:t>
            </a:r>
            <a:r>
              <a:rPr lang="zh-CN" altLang="en-US" b="1"/>
              <a:t>，</a:t>
            </a:r>
            <a:r>
              <a:rPr lang="en-US" altLang="zh-CN" b="1"/>
              <a:t> </a:t>
            </a:r>
            <a:r>
              <a:rPr lang="zh-CN" altLang="en-US" b="1"/>
              <a:t>大家加入，上课资料在群里提供，</a:t>
            </a:r>
            <a:endParaRPr lang="zh-CN" altLang="en-US" b="1"/>
          </a:p>
          <a:p>
            <a:pPr marL="0" indent="0">
              <a:buNone/>
            </a:pPr>
            <a:endParaRPr lang="zh-CN" altLang="en-US" b="1"/>
          </a:p>
          <a:p>
            <a:pPr marL="0" indent="0">
              <a:buNone/>
            </a:pPr>
            <a:r>
              <a:rPr lang="en-US" altLang="zh-CN" b="1"/>
              <a:t>                     </a:t>
            </a:r>
            <a:r>
              <a:rPr lang="zh-CN" altLang="en-US" b="1"/>
              <a:t>实验时打卡也要用到</a:t>
            </a:r>
            <a:endParaRPr lang="en-US" altLang="zh-CN" b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vert="horz" wrap="square" lIns="91440" tIns="45720" rIns="91440" bIns="45720" numCol="1" anchor="t" anchorCtr="0" compatLnSpc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FD81EE-8703-4874-B9EC-ADEA77C38A25}" type="datetime3"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2555875" y="1485900"/>
          <a:ext cx="5153660" cy="14017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5605"/>
                <a:gridCol w="911225"/>
                <a:gridCol w="1288415"/>
                <a:gridCol w="1288415"/>
              </a:tblGrid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周次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星期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节次</a:t>
                      </a: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/>
                        <a:t>教室</a:t>
                      </a:r>
                      <a:endParaRPr lang="zh-CN" altLang="en-US"/>
                    </a:p>
                  </a:txBody>
                  <a:tcPr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1-16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b="1"/>
                        <a:t>三</a:t>
                      </a:r>
                      <a:endParaRPr lang="zh-CN" altLang="en-US" b="1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800">
                          <a:sym typeface="+mn-ea"/>
                        </a:rPr>
                        <a:t>3-4</a:t>
                      </a: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A1202</a:t>
                      </a:r>
                      <a:endParaRPr lang="en-US" altLang="zh-CN"/>
                    </a:p>
                  </a:txBody>
                  <a:tcPr/>
                </a:tc>
              </a:tr>
              <a:tr h="49593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/>
                    </a:p>
                  </a:txBody>
                  <a:tcPr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pull dir="r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实验时间安排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FD81EE-8703-4874-B9EC-ADEA77C38A25}" type="datetime3"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515" y="1104265"/>
            <a:ext cx="8934450" cy="4286885"/>
          </a:xfrm>
          <a:prstGeom prst="rect">
            <a:avLst/>
          </a:prstGeom>
        </p:spPr>
      </p:pic>
    </p:spTree>
  </p:cSld>
  <p:clrMapOvr>
    <a:masterClrMapping/>
  </p:clrMapOvr>
  <p:transition spd="slow">
    <p:pull dir="r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实验时间安排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FD81EE-8703-4874-B9EC-ADEA77C38A25}" type="datetime3"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4395" y="1021080"/>
            <a:ext cx="7312660" cy="5687695"/>
          </a:xfrm>
          <a:prstGeom prst="rect">
            <a:avLst/>
          </a:prstGeom>
        </p:spPr>
      </p:pic>
    </p:spTree>
  </p:cSld>
  <p:clrMapOvr>
    <a:masterClrMapping/>
  </p:clrMapOvr>
  <p:transition spd="slow">
    <p:pull dir="r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5" name="标题 1"/>
          <p:cNvSpPr>
            <a:spLocks noGrp="1"/>
          </p:cNvSpPr>
          <p:nvPr>
            <p:ph type="title"/>
          </p:nvPr>
        </p:nvSpPr>
        <p:spPr/>
        <p:txBody>
          <a:bodyPr anchor="b" anchorCtr="0"/>
          <a:p>
            <a:r>
              <a:rPr lang="zh-CN" altLang="en-US" b="1" dirty="0">
                <a:sym typeface="宋体" panose="02010600030101010101" pitchFamily="2" charset="-122"/>
              </a:rPr>
              <a:t>课程概要</a:t>
            </a:r>
            <a:endParaRPr lang="zh-CN" altLang="en-US"/>
          </a:p>
        </p:txBody>
      </p:sp>
      <p:sp>
        <p:nvSpPr>
          <p:cNvPr id="11266" name="内容占位符 2"/>
          <p:cNvSpPr>
            <a:spLocks noGrp="1"/>
          </p:cNvSpPr>
          <p:nvPr>
            <p:ph idx="1"/>
          </p:nvPr>
        </p:nvSpPr>
        <p:spPr>
          <a:xfrm>
            <a:off x="357188" y="1071563"/>
            <a:ext cx="8429625" cy="5429250"/>
          </a:xfrm>
        </p:spPr>
        <p:txBody>
          <a:bodyPr anchor="t" anchorCtr="0"/>
          <a:p>
            <a:r>
              <a:rPr lang="zh-CN" altLang="en-US"/>
              <a:t>大作业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vert="horz" wrap="square" lIns="91440" tIns="45720" rIns="91440" bIns="45720" numCol="1" anchor="t" anchorCtr="0" compatLnSpc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0FD81EE-8703-4874-B9EC-ADEA77C38A25}" type="datetime3"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0" name="文本框 99"/>
          <p:cNvSpPr txBox="1"/>
          <p:nvPr/>
        </p:nvSpPr>
        <p:spPr>
          <a:xfrm>
            <a:off x="927100" y="1628775"/>
            <a:ext cx="7342188" cy="89916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altLang="zh-CN" sz="2600" b="1" noProof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        </a:t>
            </a:r>
            <a:r>
              <a:rPr lang="zh-CN" altLang="en-US" sz="2600" b="1" noProof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未定，确定后再告诉大家</a:t>
            </a:r>
            <a:r>
              <a:rPr lang="zh-CN" altLang="en-US" sz="1050" noProof="1">
                <a:latin typeface="Calibri" panose="020F0502020204030204" charset="0"/>
                <a:ea typeface="宋体" panose="02010600030101010101" pitchFamily="2" charset="-122"/>
                <a:cs typeface="Calibri" panose="020F0502020204030204" charset="0"/>
              </a:rPr>
              <a:t> </a:t>
            </a:r>
            <a:r>
              <a:rPr lang="zh-CN" altLang="en-US" sz="1600" noProof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   </a:t>
            </a:r>
            <a:endParaRPr lang="zh-CN" altLang="en-US" b="1" noProof="1">
              <a:solidFill>
                <a:srgbClr val="0070C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1269" name="文本框 1"/>
          <p:cNvSpPr txBox="1"/>
          <p:nvPr/>
        </p:nvSpPr>
        <p:spPr>
          <a:xfrm>
            <a:off x="377825" y="5661025"/>
            <a:ext cx="8594725" cy="5222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大作业评分标准：完成内容质量及所要求用的数量</a:t>
            </a:r>
            <a:endParaRPr lang="zh-CN" altLang="en-US" sz="2800" b="1" dirty="0">
              <a:solidFill>
                <a:srgbClr val="FF0000"/>
              </a:solidFill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ll dir="r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1"/>
          <p:cNvSpPr>
            <a:spLocks noGrp="1"/>
          </p:cNvSpPr>
          <p:nvPr>
            <p:ph type="title"/>
          </p:nvPr>
        </p:nvSpPr>
        <p:spPr/>
        <p:txBody>
          <a:bodyPr wrap="square" lIns="91440" tIns="45720" rIns="91440" bIns="45720" anchor="b" anchorCtr="0"/>
          <a:p>
            <a:r>
              <a:rPr lang="zh-CN" altLang="en-US" b="1" dirty="0"/>
              <a:t>本课程主要包含的内容</a:t>
            </a:r>
            <a:endParaRPr lang="zh-CN" altLang="en-US" b="1" dirty="0"/>
          </a:p>
        </p:txBody>
      </p:sp>
      <p:sp>
        <p:nvSpPr>
          <p:cNvPr id="12290" name="内容占位符 2"/>
          <p:cNvSpPr>
            <a:spLocks noGrp="1"/>
          </p:cNvSpPr>
          <p:nvPr>
            <p:ph idx="1"/>
          </p:nvPr>
        </p:nvSpPr>
        <p:spPr>
          <a:xfrm>
            <a:off x="1908175" y="908050"/>
            <a:ext cx="6878638" cy="5592763"/>
          </a:xfrm>
        </p:spPr>
        <p:txBody>
          <a:bodyPr wrap="square" lIns="91440" tIns="45720" rIns="91440" bIns="45720" anchor="t" anchorCtr="0"/>
          <a:p>
            <a:r>
              <a:rPr lang="zh-CN" altLang="en-US" sz="2800" dirty="0"/>
              <a:t>因特网与万维网简介</a:t>
            </a:r>
            <a:endParaRPr lang="en-US" altLang="zh-CN" sz="2800" dirty="0"/>
          </a:p>
          <a:p>
            <a:r>
              <a:rPr lang="en-US" altLang="zh-CN" sz="2800" dirty="0"/>
              <a:t>HTML</a:t>
            </a:r>
            <a:r>
              <a:rPr lang="zh-CN" altLang="en-US" sz="2800" dirty="0"/>
              <a:t>与</a:t>
            </a:r>
            <a:r>
              <a:rPr lang="en-US" altLang="zh-CN" sz="2800" dirty="0"/>
              <a:t>CSS</a:t>
            </a:r>
            <a:endParaRPr lang="en-US" altLang="zh-CN" sz="2800" dirty="0"/>
          </a:p>
          <a:p>
            <a:r>
              <a:rPr lang="zh-CN" altLang="en-US" sz="2800" dirty="0"/>
              <a:t>网页区域和 </a:t>
            </a:r>
            <a:r>
              <a:rPr lang="en-US" altLang="zh-CN" sz="2800" dirty="0"/>
              <a:t>CSS </a:t>
            </a:r>
            <a:r>
              <a:rPr lang="zh-CN" altLang="en-US" sz="2800" dirty="0"/>
              <a:t>盒子模型</a:t>
            </a:r>
            <a:endParaRPr lang="en-US" altLang="zh-CN" sz="2800" dirty="0"/>
          </a:p>
          <a:p>
            <a:r>
              <a:rPr lang="en-US" altLang="zh-CN" sz="2800" dirty="0"/>
              <a:t>PHP</a:t>
            </a:r>
            <a:r>
              <a:rPr lang="zh-CN" altLang="en-US" sz="2800" dirty="0"/>
              <a:t>服务端编程</a:t>
            </a:r>
            <a:endParaRPr lang="en-US" altLang="zh-CN" sz="2800" dirty="0"/>
          </a:p>
          <a:p>
            <a:r>
              <a:rPr lang="en-US" altLang="zh-CN" sz="2800" dirty="0"/>
              <a:t>JavaScript</a:t>
            </a:r>
            <a:r>
              <a:rPr lang="zh-CN" altLang="en-US" sz="2800" dirty="0"/>
              <a:t>和</a:t>
            </a:r>
            <a:r>
              <a:rPr lang="en-US" altLang="zh-CN" sz="2800" dirty="0"/>
              <a:t>DOM</a:t>
            </a:r>
            <a:endParaRPr lang="en-US" altLang="zh-CN" sz="2800" dirty="0"/>
          </a:p>
          <a:p>
            <a:r>
              <a:rPr lang="en-US" altLang="zh-CN" sz="2800" dirty="0"/>
              <a:t>Cookie</a:t>
            </a:r>
            <a:r>
              <a:rPr lang="zh-CN" altLang="en-US" sz="2800" dirty="0"/>
              <a:t>与</a:t>
            </a:r>
            <a:r>
              <a:rPr lang="en-US" altLang="zh-CN" sz="2800" dirty="0"/>
              <a:t>Session</a:t>
            </a:r>
            <a:endParaRPr lang="en-US" altLang="zh-CN" sz="2800" dirty="0"/>
          </a:p>
          <a:p>
            <a:r>
              <a:rPr lang="en-US" altLang="zh-CN" sz="2800" b="1" dirty="0"/>
              <a:t>Web</a:t>
            </a:r>
            <a:r>
              <a:rPr lang="zh-CN" altLang="en-US" sz="2800" b="1" dirty="0"/>
              <a:t>安全基础</a:t>
            </a:r>
            <a:endParaRPr lang="en-US" altLang="zh-CN" sz="2800" b="1" dirty="0"/>
          </a:p>
          <a:p>
            <a:r>
              <a:rPr lang="en-US" altLang="zh-CN" sz="2800" b="1" dirty="0"/>
              <a:t>HTML5</a:t>
            </a:r>
            <a:endParaRPr lang="en-US" altLang="zh-CN" sz="2800" b="1" dirty="0"/>
          </a:p>
          <a:p>
            <a:r>
              <a:rPr lang="en-US" altLang="zh-CN" sz="2800" b="1" dirty="0"/>
              <a:t>XML</a:t>
            </a:r>
            <a:endParaRPr lang="en-US" altLang="zh-CN" sz="2800" b="1" dirty="0"/>
          </a:p>
          <a:p>
            <a:r>
              <a:rPr lang="fr-FR" altLang="zh-CN" sz="2800" dirty="0"/>
              <a:t>Mashup</a:t>
            </a:r>
            <a:endParaRPr lang="fr-FR" altLang="zh-CN" sz="2800" dirty="0"/>
          </a:p>
          <a:p>
            <a:r>
              <a:rPr lang="en-US" altLang="zh-CN" sz="2800" dirty="0"/>
              <a:t>…….</a:t>
            </a:r>
            <a:endParaRPr lang="en-US" altLang="zh-CN" sz="2800" dirty="0"/>
          </a:p>
        </p:txBody>
      </p:sp>
      <p:sp>
        <p:nvSpPr>
          <p:cNvPr id="4" name="日期占位符 3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t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4F58EE7-5634-48D8-9D06-FCD3BCC7D6C7}" type="datetime3">
              <a:rPr kumimoji="0" lang="en-US" sz="1000" b="1" i="0" u="none" strike="noStrike" kern="1200" cap="none" spc="0" normalizeH="0" baseline="0" noProof="0" smtClean="0">
                <a:ln>
                  <a:noFill/>
                </a:ln>
                <a:solidFill>
                  <a:schemeClr val="accent1">
                    <a:lumMod val="50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000" b="1" i="0" u="none" strike="noStrike" kern="1200" cap="none" spc="0" normalizeH="0" baseline="0" noProof="0" dirty="0">
              <a:ln>
                <a:noFill/>
              </a:ln>
              <a:solidFill>
                <a:schemeClr val="accent1">
                  <a:lumMod val="50000"/>
                </a:schemeClr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 spd="slow">
    <p:pull dir="r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4337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4438" y="2268538"/>
            <a:ext cx="6965950" cy="39465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38" name="Rectangle 2"/>
          <p:cNvSpPr txBox="1"/>
          <p:nvPr/>
        </p:nvSpPr>
        <p:spPr>
          <a:xfrm>
            <a:off x="357188" y="1357313"/>
            <a:ext cx="8429625" cy="642937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algn="ctr"/>
            <a:r>
              <a:rPr lang="zh-CN" altLang="en-US" sz="4400" b="1" dirty="0">
                <a:solidFill>
                  <a:schemeClr val="tx2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谢谢</a:t>
            </a:r>
            <a:r>
              <a:rPr lang="en-US" altLang="zh-CN" sz="4400" b="1" dirty="0">
                <a:solidFill>
                  <a:schemeClr val="tx2"/>
                </a:solidFill>
                <a:latin typeface="Arial Black" panose="020B0A04020102020204" pitchFamily="34" charset="0"/>
                <a:ea typeface="宋体" panose="02010600030101010101" pitchFamily="2" charset="-122"/>
              </a:rPr>
              <a:t>!</a:t>
            </a:r>
            <a:endParaRPr lang="en-US" altLang="zh-CN" sz="4400" b="1" dirty="0">
              <a:solidFill>
                <a:schemeClr val="tx2"/>
              </a:solidFill>
              <a:latin typeface="Arial Black" panose="020B0A040201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 spd="slow">
    <p:pull dir="ru"/>
  </p:transition>
</p:sld>
</file>

<file path=ppt/tags/tag1.xml><?xml version="1.0" encoding="utf-8"?>
<p:tagLst xmlns:p="http://schemas.openxmlformats.org/presentationml/2006/main">
  <p:tag name="commondata" val="eyJoZGlkIjoiZmMyYWU0NGEyMDRhZWMyZDhiZjE5M2Y4NTQ0YzU1NzIifQ=="/>
</p:tagLst>
</file>

<file path=ppt/theme/theme1.xml><?xml version="1.0" encoding="utf-8"?>
<a:theme xmlns:a="http://schemas.openxmlformats.org/drawingml/2006/main" name="Studio">
  <a:themeElements>
    <a:clrScheme name="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Studio">
      <a:majorFont>
        <a:latin typeface="Arial Black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raClrSchemeLst>
    <a:extraClrScheme>
      <a:clrScheme name="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Studio</Template>
  <TotalTime>0</TotalTime>
  <Words>574</Words>
  <Application>WPS 演示</Application>
  <PresentationFormat>全屏显示(4:3)</PresentationFormat>
  <Paragraphs>92</Paragraphs>
  <Slides>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8" baseType="lpstr">
      <vt:lpstr>Arial</vt:lpstr>
      <vt:lpstr>宋体</vt:lpstr>
      <vt:lpstr>Wingdings</vt:lpstr>
      <vt:lpstr>Arial Black</vt:lpstr>
      <vt:lpstr>Times New Roman</vt:lpstr>
      <vt:lpstr>Calibri</vt:lpstr>
      <vt:lpstr>微软雅黑</vt:lpstr>
      <vt:lpstr>Arial Unicode MS</vt:lpstr>
      <vt:lpstr>Studio</vt:lpstr>
      <vt:lpstr>第0讲 课程简介</vt:lpstr>
      <vt:lpstr>课程概要</vt:lpstr>
      <vt:lpstr>PowerPoint 演示文稿</vt:lpstr>
      <vt:lpstr>课程概要</vt:lpstr>
      <vt:lpstr>PowerPoint 演示文稿</vt:lpstr>
      <vt:lpstr>PowerPoint 演示文稿</vt:lpstr>
      <vt:lpstr>课程概要</vt:lpstr>
      <vt:lpstr>本课程主要包含的内容</vt:lpstr>
      <vt:lpstr>PowerPoint 演示文稿</vt:lpstr>
    </vt:vector>
  </TitlesOfParts>
  <Company>www.topcoder.com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Eric</dc:creator>
  <cp:lastModifiedBy>dudu</cp:lastModifiedBy>
  <cp:revision>205</cp:revision>
  <dcterms:created xsi:type="dcterms:W3CDTF">2008-03-21T00:06:00Z</dcterms:created>
  <dcterms:modified xsi:type="dcterms:W3CDTF">2025-02-25T13:34:18Z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2052-12.1.0.20305</vt:lpwstr>
  </property>
  <property fmtid="{D5CDD505-2E9C-101B-9397-08002B2CF9AE}" pid="3" name="ICV">
    <vt:lpwstr>4CA7707EAECA415D8C08293F4C02D2DF_12</vt:lpwstr>
  </property>
</Properties>
</file>