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3"/>
  </p:notesMasterIdLst>
  <p:sldIdLst>
    <p:sldId id="330" r:id="rId3"/>
    <p:sldId id="314" r:id="rId4"/>
    <p:sldId id="315" r:id="rId5"/>
    <p:sldId id="359" r:id="rId6"/>
    <p:sldId id="360" r:id="rId7"/>
    <p:sldId id="367" r:id="rId8"/>
    <p:sldId id="337" r:id="rId9"/>
    <p:sldId id="358" r:id="rId10"/>
    <p:sldId id="361" r:id="rId11"/>
    <p:sldId id="362" r:id="rId12"/>
    <p:sldId id="363" r:id="rId13"/>
    <p:sldId id="348" r:id="rId14"/>
    <p:sldId id="364" r:id="rId15"/>
    <p:sldId id="336" r:id="rId16"/>
    <p:sldId id="355" r:id="rId17"/>
    <p:sldId id="356" r:id="rId18"/>
    <p:sldId id="365" r:id="rId19"/>
    <p:sldId id="366" r:id="rId20"/>
    <p:sldId id="338" r:id="rId21"/>
    <p:sldId id="32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4AE"/>
    <a:srgbClr val="F6FAF8"/>
    <a:srgbClr val="F8FDFB"/>
    <a:srgbClr val="F6FFFD"/>
    <a:srgbClr val="F6FDFB"/>
    <a:srgbClr val="92BFB5"/>
    <a:srgbClr val="BAE8DB"/>
    <a:srgbClr val="000000"/>
    <a:srgbClr val="FFFFFF"/>
    <a:srgbClr val="7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6314" autoAdjust="0"/>
  </p:normalViewPr>
  <p:slideViewPr>
    <p:cSldViewPr snapToGrid="0">
      <p:cViewPr varScale="1">
        <p:scale>
          <a:sx n="74" d="100"/>
          <a:sy n="74" d="100"/>
        </p:scale>
        <p:origin x="3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58D-4693-4D7D-ADA6-732BDE111134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67A2-8DEF-40AA-809F-50C0F430C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3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3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9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7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5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3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0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91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1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9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2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2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8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8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3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7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0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5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25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3" name="等腰三角形 12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35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87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2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6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81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863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74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0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9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2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2" r:id="rId5"/>
    <p:sldLayoutId id="2147483657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9" r:id="rId12"/>
    <p:sldLayoutId id="2147483671" r:id="rId13"/>
    <p:sldLayoutId id="2147483670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1793594" y="2174167"/>
            <a:ext cx="6819720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48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挑战性任务</a:t>
            </a:r>
            <a:r>
              <a:rPr lang="zh-CN" altLang="en-US" sz="40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答辩</a:t>
            </a:r>
            <a:endParaRPr lang="zh-CN" altLang="en-US" sz="7200" b="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2275673" y="3236330"/>
            <a:ext cx="4436957" cy="3712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r">
              <a:defRPr/>
            </a:pPr>
            <a:r>
              <a:rPr lang="en-US" altLang="zh-CN" sz="18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—— MOS Shell </a:t>
            </a:r>
            <a:r>
              <a:rPr lang="zh-CN" altLang="en-US" sz="18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的迭代开发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0A730B71-A113-49A7-9792-E431D2B4B9AB}"/>
              </a:ext>
            </a:extLst>
          </p:cNvPr>
          <p:cNvSpPr/>
          <p:nvPr/>
        </p:nvSpPr>
        <p:spPr>
          <a:xfrm>
            <a:off x="2275673" y="4215970"/>
            <a:ext cx="1374771" cy="2841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  <a:tileRect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cs typeface="+mn-ea"/>
                <a:sym typeface="+mn-lt"/>
              </a:rPr>
              <a:t>李子涵</a:t>
            </a:r>
          </a:p>
        </p:txBody>
      </p:sp>
      <p:sp>
        <p:nvSpPr>
          <p:cNvPr id="10" name="矩形: 圆角 39">
            <a:extLst>
              <a:ext uri="{FF2B5EF4-FFF2-40B4-BE49-F238E27FC236}">
                <a16:creationId xmlns:a16="http://schemas.microsoft.com/office/drawing/2014/main" id="{B29F3D11-9447-4511-AF5C-ECB1EAB7D31E}"/>
              </a:ext>
            </a:extLst>
          </p:cNvPr>
          <p:cNvSpPr/>
          <p:nvPr/>
        </p:nvSpPr>
        <p:spPr>
          <a:xfrm>
            <a:off x="4662841" y="4248885"/>
            <a:ext cx="1374771" cy="2841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2022/07/04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1074004" y="1322312"/>
            <a:ext cx="5137389" cy="701924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Lab6 Challenge</a:t>
            </a:r>
            <a:endParaRPr lang="zh-CN" altLang="en-US" sz="3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430595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E47117-075F-3765-0A93-C3518DF3E2DA}"/>
              </a:ext>
            </a:extLst>
          </p:cNvPr>
          <p:cNvGrpSpPr/>
          <p:nvPr/>
        </p:nvGrpSpPr>
        <p:grpSpPr>
          <a:xfrm>
            <a:off x="1729042" y="3749061"/>
            <a:ext cx="4856689" cy="284171"/>
            <a:chOff x="3492591" y="4116896"/>
            <a:chExt cx="4671414" cy="187855"/>
          </a:xfrm>
          <a:solidFill>
            <a:srgbClr val="77B6BF"/>
          </a:solidFill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454A255-4DF9-BB8D-B507-C3F5A0604842}"/>
                </a:ext>
              </a:extLst>
            </p:cNvPr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grpFill/>
            <a:ln w="19050">
              <a:solidFill>
                <a:srgbClr val="77B6BF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94B9C4E0-3CDC-99CA-5785-F62264EEB0D7}"/>
                </a:ext>
              </a:extLst>
            </p:cNvPr>
            <p:cNvSpPr/>
            <p:nvPr/>
          </p:nvSpPr>
          <p:spPr bwMode="auto">
            <a:xfrm>
              <a:off x="5750407" y="4116896"/>
              <a:ext cx="129439" cy="187855"/>
            </a:xfrm>
            <a:prstGeom prst="diamond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1A3687A-827B-3F47-A51D-B24DFE004A79}"/>
                </a:ext>
              </a:extLst>
            </p:cNvPr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grpFill/>
            <a:ln w="19050">
              <a:solidFill>
                <a:srgbClr val="77B6BF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1.48148E-6 L 0.01302 -1.48148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6" grpId="0"/>
      <p:bldP spid="9" grpId="0" animBg="1"/>
      <p:bldP spid="10" grpId="0" animBg="1"/>
      <p:bldP spid="14" grpId="0"/>
      <p:bldP spid="14" grpId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1715999" y="1434478"/>
            <a:ext cx="2194294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677186" y="2197286"/>
              <a:ext cx="1146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Touch.c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B966EE-7A2C-91D8-EF21-3C5923A4ABFE}"/>
              </a:ext>
            </a:extLst>
          </p:cNvPr>
          <p:cNvGrpSpPr/>
          <p:nvPr/>
        </p:nvGrpSpPr>
        <p:grpSpPr>
          <a:xfrm>
            <a:off x="1715999" y="4105908"/>
            <a:ext cx="2194294" cy="482177"/>
            <a:chOff x="964740" y="2157253"/>
            <a:chExt cx="2487060" cy="4821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23DA15-0AE9-C3F5-A6A6-0188B50AC9FB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56E69-B5AF-020D-2019-2156D88B947C}"/>
                </a:ext>
              </a:extLst>
            </p:cNvPr>
            <p:cNvSpPr/>
            <p:nvPr/>
          </p:nvSpPr>
          <p:spPr>
            <a:xfrm>
              <a:off x="1700732" y="2213675"/>
              <a:ext cx="1099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mkdir.c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08" y="2149226"/>
            <a:ext cx="38748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将相对路径和当前路径使用</a:t>
            </a:r>
            <a:r>
              <a:rPr lang="en-US" altLang="zh-CN" dirty="0" err="1"/>
              <a:t>strcat</a:t>
            </a:r>
            <a:r>
              <a:rPr lang="zh-CN" altLang="en-US" dirty="0"/>
              <a:t>拼接出完整路径。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文件服务函数</a:t>
            </a:r>
            <a:r>
              <a:rPr lang="en-US" altLang="zh-CN" dirty="0"/>
              <a:t>create()</a:t>
            </a:r>
            <a:r>
              <a:rPr lang="zh-CN" altLang="en-US" dirty="0"/>
              <a:t>创建新文件</a:t>
            </a:r>
          </a:p>
        </p:txBody>
      </p:sp>
      <p:sp>
        <p:nvSpPr>
          <p:cNvPr id="54" name="Rectangle 13" descr="FD1DDF730CE4456e89755B07FE1653D0# #Rectangle 13">
            <a:extLst>
              <a:ext uri="{FF2B5EF4-FFF2-40B4-BE49-F238E27FC236}">
                <a16:creationId xmlns:a16="http://schemas.microsoft.com/office/drawing/2014/main" id="{A885A6A2-ABC8-80A6-60CE-BECD3E11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08" y="4820656"/>
            <a:ext cx="38748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 err="1"/>
              <a:t>touch.c</a:t>
            </a:r>
            <a:r>
              <a:rPr lang="zh-CN" altLang="en-US" dirty="0"/>
              <a:t>基本相同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Create()</a:t>
            </a:r>
            <a:r>
              <a:rPr lang="zh-CN" altLang="en-US" dirty="0"/>
              <a:t>的文件类型为</a:t>
            </a:r>
            <a:r>
              <a:rPr lang="en-US" altLang="zh-CN" dirty="0"/>
              <a:t>FTYPE_DIR</a:t>
            </a:r>
            <a:endParaRPr lang="zh-CN" altLang="en-US" dirty="0"/>
          </a:p>
        </p:txBody>
      </p:sp>
      <p:grpSp>
        <p:nvGrpSpPr>
          <p:cNvPr id="56" name="组合 31">
            <a:extLst>
              <a:ext uri="{FF2B5EF4-FFF2-40B4-BE49-F238E27FC236}">
                <a16:creationId xmlns:a16="http://schemas.microsoft.com/office/drawing/2014/main" id="{5A66E8ED-AA63-1061-8B54-4DFB3F9F118D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663524" y="3362086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07FF6227-8B53-8C85-EE01-82E9A905AD67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矩形 14">
              <a:extLst>
                <a:ext uri="{FF2B5EF4-FFF2-40B4-BE49-F238E27FC236}">
                  <a16:creationId xmlns:a16="http://schemas.microsoft.com/office/drawing/2014/main" id="{B4CF8093-D7FA-C607-D3E9-0B0841124416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5997014" y="1073512"/>
            <a:ext cx="5076578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A369907-54C5-FC18-F94D-E57C88FA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777" y="1294489"/>
            <a:ext cx="5162815" cy="384829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8011C26-F71C-75F3-C0B5-FCAEB8C71C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7014" y="5462832"/>
            <a:ext cx="5150115" cy="939848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0BC41B-9389-95F1-5D7F-B2BBC918143C}"/>
              </a:ext>
            </a:extLst>
          </p:cNvPr>
          <p:cNvCxnSpPr>
            <a:cxnSpLocks/>
          </p:cNvCxnSpPr>
          <p:nvPr/>
        </p:nvCxnSpPr>
        <p:spPr>
          <a:xfrm>
            <a:off x="5910777" y="5329137"/>
            <a:ext cx="5162815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6C5CB-439A-8B48-7FD9-89923E9C1EE5}"/>
              </a:ext>
            </a:extLst>
          </p:cNvPr>
          <p:cNvGrpSpPr/>
          <p:nvPr/>
        </p:nvGrpSpPr>
        <p:grpSpPr>
          <a:xfrm>
            <a:off x="461552" y="552767"/>
            <a:ext cx="4962871" cy="613162"/>
            <a:chOff x="194266" y="321621"/>
            <a:chExt cx="4962871" cy="613162"/>
          </a:xfrm>
        </p:grpSpPr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ADB02607-AA31-4F6F-35DF-712E352A1438}"/>
                </a:ext>
              </a:extLst>
            </p:cNvPr>
            <p:cNvSpPr txBox="1"/>
            <p:nvPr/>
          </p:nvSpPr>
          <p:spPr>
            <a:xfrm>
              <a:off x="1016260" y="398715"/>
              <a:ext cx="4140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增加 </a:t>
              </a:r>
              <a:r>
                <a:rPr lang="zh-CN" altLang="en-US" sz="2800" b="1" u="sng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外部指令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流程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BFAE4CF-6BD8-105C-F3DD-27B3FA3D1734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02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1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13736" y="904250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5691597" cy="613162"/>
            <a:chOff x="194266" y="321621"/>
            <a:chExt cx="5691597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4869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0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 create(const char *path, int type)</a:t>
              </a:r>
              <a:endParaRPr lang="zh-CN" altLang="en-US" sz="2000" b="1" dirty="0">
                <a:solidFill>
                  <a:srgbClr val="52A4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02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868567" y="1486271"/>
            <a:ext cx="4165770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0BC41B-9389-95F1-5D7F-B2BBC918143C}"/>
              </a:ext>
            </a:extLst>
          </p:cNvPr>
          <p:cNvCxnSpPr>
            <a:cxnSpLocks/>
          </p:cNvCxnSpPr>
          <p:nvPr/>
        </p:nvCxnSpPr>
        <p:spPr>
          <a:xfrm>
            <a:off x="809243" y="6228139"/>
            <a:ext cx="4235368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AEB6BF0-C664-9315-CF15-140FCA99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862" y="2002281"/>
            <a:ext cx="3518081" cy="1308167"/>
          </a:xfrm>
          <a:prstGeom prst="rect">
            <a:avLst/>
          </a:prstGeom>
        </p:spPr>
      </p:pic>
      <p:sp>
        <p:nvSpPr>
          <p:cNvPr id="26" name="Rectangle 13" descr="FD1DDF730CE4456e89755B07FE1653D0# #Rectangle 13">
            <a:extLst>
              <a:ext uri="{FF2B5EF4-FFF2-40B4-BE49-F238E27FC236}">
                <a16:creationId xmlns:a16="http://schemas.microsoft.com/office/drawing/2014/main" id="{7CA2BEB4-EA6B-9004-723D-FA38481E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4" y="1576054"/>
            <a:ext cx="35041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User/</a:t>
            </a:r>
            <a:r>
              <a:rPr lang="en-US" altLang="zh-CN" dirty="0" err="1"/>
              <a:t>file.c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FBF024-9D61-7E62-A179-F1D88C0E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862" y="3826457"/>
            <a:ext cx="4210266" cy="2254366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7DD02F-7197-8C92-8486-2B8B5D533868}"/>
              </a:ext>
            </a:extLst>
          </p:cNvPr>
          <p:cNvCxnSpPr>
            <a:cxnSpLocks/>
          </p:cNvCxnSpPr>
          <p:nvPr/>
        </p:nvCxnSpPr>
        <p:spPr>
          <a:xfrm>
            <a:off x="883556" y="3364670"/>
            <a:ext cx="4140507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088AADF-1139-3A46-A35A-1DB3B431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1428" y="3719743"/>
            <a:ext cx="4076910" cy="2584583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CDFBD81-461B-C29A-6E8F-801B44063119}"/>
              </a:ext>
            </a:extLst>
          </p:cNvPr>
          <p:cNvCxnSpPr>
            <a:cxnSpLocks/>
          </p:cNvCxnSpPr>
          <p:nvPr/>
        </p:nvCxnSpPr>
        <p:spPr>
          <a:xfrm>
            <a:off x="6381748" y="3252444"/>
            <a:ext cx="5162815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6802453F-FCE0-D270-DF2F-3B49E2EC75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0131" y="1584920"/>
            <a:ext cx="4934204" cy="1555830"/>
          </a:xfrm>
          <a:prstGeom prst="rect">
            <a:avLst/>
          </a:prstGeom>
        </p:spPr>
      </p:pic>
      <p:sp>
        <p:nvSpPr>
          <p:cNvPr id="37" name="Rectangle 13" descr="FD1DDF730CE4456e89755B07FE1653D0# #Rectangle 13">
            <a:extLst>
              <a:ext uri="{FF2B5EF4-FFF2-40B4-BE49-F238E27FC236}">
                <a16:creationId xmlns:a16="http://schemas.microsoft.com/office/drawing/2014/main" id="{5010E2E0-0DFC-2002-8CE9-8D372D6C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503" y="1183469"/>
            <a:ext cx="35041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User/</a:t>
            </a:r>
            <a:r>
              <a:rPr lang="en-US" altLang="zh-CN" dirty="0" err="1"/>
              <a:t>fsipc.c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28996F-D3F7-B1B1-C2D7-D762060FF375}"/>
              </a:ext>
            </a:extLst>
          </p:cNvPr>
          <p:cNvCxnSpPr>
            <a:cxnSpLocks/>
          </p:cNvCxnSpPr>
          <p:nvPr/>
        </p:nvCxnSpPr>
        <p:spPr>
          <a:xfrm>
            <a:off x="6365825" y="1126858"/>
            <a:ext cx="5162815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3" descr="FD1DDF730CE4456e89755B07FE1653D0# #Rectangle 13">
            <a:extLst>
              <a:ext uri="{FF2B5EF4-FFF2-40B4-BE49-F238E27FC236}">
                <a16:creationId xmlns:a16="http://schemas.microsoft.com/office/drawing/2014/main" id="{5FE0A997-7C4F-FA49-AEE8-47EB66F0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4" y="3527994"/>
            <a:ext cx="35041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fs/</a:t>
            </a:r>
            <a:r>
              <a:rPr lang="en-US" altLang="zh-CN" dirty="0" err="1"/>
              <a:t>serv.c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152465D-96CE-34BD-1075-078A22AAA247}"/>
              </a:ext>
            </a:extLst>
          </p:cNvPr>
          <p:cNvCxnSpPr>
            <a:cxnSpLocks/>
          </p:cNvCxnSpPr>
          <p:nvPr/>
        </p:nvCxnSpPr>
        <p:spPr>
          <a:xfrm>
            <a:off x="6381749" y="6333857"/>
            <a:ext cx="5162815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3" descr="FD1DDF730CE4456e89755B07FE1653D0# #Rectangle 13">
            <a:extLst>
              <a:ext uri="{FF2B5EF4-FFF2-40B4-BE49-F238E27FC236}">
                <a16:creationId xmlns:a16="http://schemas.microsoft.com/office/drawing/2014/main" id="{B5372D4E-5F28-373D-3D66-23C468FD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429" y="3384546"/>
            <a:ext cx="35041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Fs/</a:t>
            </a:r>
            <a:r>
              <a:rPr lang="en-US" altLang="zh-CN" dirty="0" err="1"/>
              <a:t>fsformat.c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55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 rot="1287405">
            <a:off x="8076986" y="-60805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 rot="1469972">
            <a:off x="8064363" y="-354021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7"/>
            <a:ext cx="5550607" cy="2075451"/>
            <a:chOff x="737131" y="4486612"/>
            <a:chExt cx="5551573" cy="20770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8466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历史命令文件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.history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追加写入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导出历史命令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使用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PgUp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PgDn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切换历史命令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历史命令的回溯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spc="10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cs typeface="+mn-ea"/>
                  <a:sym typeface="+mn-lt"/>
                </a:rPr>
                <a:t>03</a:t>
              </a:r>
              <a:endParaRPr lang="zh-CN" altLang="en-US" sz="13800" spc="10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Berlin Sans FB Demi" panose="020E0802020502020306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 rot="1257862">
            <a:off x="9329855" y="-825379"/>
            <a:ext cx="1455443" cy="239178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 rot="1265603">
            <a:off x="8069451" y="-1674457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711478">
            <a:off x="7459852" y="890792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711478">
            <a:off x="6954639" y="586104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711478">
            <a:off x="6425962" y="309514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711478">
            <a:off x="6541119" y="1108830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958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3520169" cy="613162"/>
            <a:chOff x="194266" y="321621"/>
            <a:chExt cx="3520169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历史命令的回溯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03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1993227" y="1434478"/>
            <a:ext cx="2194294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318105" y="2197286"/>
              <a:ext cx="1864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Hisory_init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( )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B966EE-7A2C-91D8-EF21-3C5923A4ABFE}"/>
              </a:ext>
            </a:extLst>
          </p:cNvPr>
          <p:cNvGrpSpPr/>
          <p:nvPr/>
        </p:nvGrpSpPr>
        <p:grpSpPr>
          <a:xfrm>
            <a:off x="1993227" y="3949933"/>
            <a:ext cx="2194294" cy="482177"/>
            <a:chOff x="964740" y="2157253"/>
            <a:chExt cx="2487060" cy="4821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23DA15-0AE9-C3F5-A6A6-0188B50AC9FB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56E69-B5AF-020D-2019-2156D88B947C}"/>
                </a:ext>
              </a:extLst>
            </p:cNvPr>
            <p:cNvSpPr/>
            <p:nvPr/>
          </p:nvSpPr>
          <p:spPr>
            <a:xfrm>
              <a:off x="1302513" y="2213675"/>
              <a:ext cx="1896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user/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history.c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46" y="2203136"/>
            <a:ext cx="339194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Shell</a:t>
            </a:r>
            <a:r>
              <a:rPr lang="zh-CN" altLang="en-US" dirty="0">
                <a:cs typeface="+mn-ea"/>
                <a:sym typeface="+mn-lt"/>
              </a:rPr>
              <a:t>中创建</a:t>
            </a:r>
            <a:r>
              <a:rPr lang="en-US" altLang="zh-CN" dirty="0">
                <a:cs typeface="+mn-ea"/>
                <a:sym typeface="+mn-lt"/>
              </a:rPr>
              <a:t>.history</a:t>
            </a:r>
            <a:r>
              <a:rPr lang="zh-CN" altLang="en-US" dirty="0">
                <a:cs typeface="+mn-ea"/>
                <a:sym typeface="+mn-lt"/>
              </a:rPr>
              <a:t>文件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+mn-ea"/>
                <a:sym typeface="+mn-lt"/>
              </a:rPr>
              <a:t>Runcmd</a:t>
            </a:r>
            <a:r>
              <a:rPr lang="en-US" altLang="zh-CN" dirty="0">
                <a:cs typeface="+mn-ea"/>
                <a:sym typeface="+mn-lt"/>
              </a:rPr>
              <a:t>()</a:t>
            </a:r>
            <a:r>
              <a:rPr lang="zh-CN" altLang="en-US" dirty="0">
                <a:cs typeface="+mn-ea"/>
                <a:sym typeface="+mn-lt"/>
              </a:rPr>
              <a:t>中读到新命令时，追加写入</a:t>
            </a:r>
            <a:r>
              <a:rPr lang="en-US" altLang="zh-CN" dirty="0">
                <a:cs typeface="+mn-ea"/>
                <a:sym typeface="+mn-lt"/>
              </a:rPr>
              <a:t>.history</a:t>
            </a:r>
            <a:r>
              <a:rPr lang="zh-CN" altLang="en-US" dirty="0">
                <a:cs typeface="+mn-ea"/>
                <a:sym typeface="+mn-lt"/>
              </a:rPr>
              <a:t>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6" name="组合 31">
            <a:extLst>
              <a:ext uri="{FF2B5EF4-FFF2-40B4-BE49-F238E27FC236}">
                <a16:creationId xmlns:a16="http://schemas.microsoft.com/office/drawing/2014/main" id="{5A66E8ED-AA63-1061-8B54-4DFB3F9F118D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903444" y="3295827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07FF6227-8B53-8C85-EE01-82E9A905AD67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矩形 14">
              <a:extLst>
                <a:ext uri="{FF2B5EF4-FFF2-40B4-BE49-F238E27FC236}">
                  <a16:creationId xmlns:a16="http://schemas.microsoft.com/office/drawing/2014/main" id="{B4CF8093-D7FA-C607-D3E9-0B0841124416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5969228" y="4267430"/>
            <a:ext cx="5445361" cy="351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F8F53C0-F91F-637E-B084-C6EAC1D210EE}"/>
              </a:ext>
            </a:extLst>
          </p:cNvPr>
          <p:cNvCxnSpPr>
            <a:cxnSpLocks/>
          </p:cNvCxnSpPr>
          <p:nvPr/>
        </p:nvCxnSpPr>
        <p:spPr>
          <a:xfrm>
            <a:off x="5969228" y="1275274"/>
            <a:ext cx="5445361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3" descr="FD1DDF730CE4456e89755B07FE1653D0# #Rectangle 13">
            <a:extLst>
              <a:ext uri="{FF2B5EF4-FFF2-40B4-BE49-F238E27FC236}">
                <a16:creationId xmlns:a16="http://schemas.microsoft.com/office/drawing/2014/main" id="{AB54E886-02E8-B214-E730-26FA9A32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41" y="4815086"/>
            <a:ext cx="339194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Shell</a:t>
            </a:r>
            <a:r>
              <a:rPr lang="zh-CN" altLang="en-US" dirty="0"/>
              <a:t>中使用</a:t>
            </a:r>
            <a:r>
              <a:rPr lang="en-US" altLang="zh-CN" dirty="0" err="1"/>
              <a:t>history.b</a:t>
            </a:r>
            <a:r>
              <a:rPr lang="zh-CN" altLang="en-US" dirty="0"/>
              <a:t>指令时，使用</a:t>
            </a:r>
            <a:r>
              <a:rPr lang="en-US" altLang="zh-CN" dirty="0"/>
              <a:t>history()</a:t>
            </a:r>
            <a:r>
              <a:rPr lang="zh-CN" altLang="en-US" dirty="0"/>
              <a:t>函数导出所有历史命令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Write(1,buf,n) </a:t>
            </a:r>
            <a:r>
              <a:rPr lang="zh-CN" altLang="en-US" dirty="0"/>
              <a:t>写到标准输出的文件描述符，显示在终端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307B4-8C73-0405-0E40-8547C219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4432110"/>
            <a:ext cx="4673840" cy="20575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A37394A-FDDD-17A1-F414-8E629A9D6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452349"/>
            <a:ext cx="4858000" cy="275604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75FE9F5D-7D63-FAE2-F098-07A67E1AA327}"/>
              </a:ext>
            </a:extLst>
          </p:cNvPr>
          <p:cNvSpPr/>
          <p:nvPr/>
        </p:nvSpPr>
        <p:spPr>
          <a:xfrm>
            <a:off x="1156934" y="2062554"/>
            <a:ext cx="3842535" cy="1040600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63FB32-9537-A281-C5EA-E1FAEC06956C}"/>
              </a:ext>
            </a:extLst>
          </p:cNvPr>
          <p:cNvSpPr/>
          <p:nvPr/>
        </p:nvSpPr>
        <p:spPr>
          <a:xfrm>
            <a:off x="1156934" y="4701610"/>
            <a:ext cx="3842535" cy="1611946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24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F4B6894A-786F-D178-52A0-DB323DA37360}"/>
              </a:ext>
            </a:extLst>
          </p:cNvPr>
          <p:cNvSpPr/>
          <p:nvPr/>
        </p:nvSpPr>
        <p:spPr>
          <a:xfrm>
            <a:off x="499107" y="2145162"/>
            <a:ext cx="5038664" cy="4438878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04606B-7270-A41D-117A-1933E54A5299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3520169" cy="613162"/>
            <a:chOff x="194266" y="321621"/>
            <a:chExt cx="3520169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历史命令的回溯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03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883B79-58BE-362F-40BD-D446368D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9126" y="2193390"/>
            <a:ext cx="6147116" cy="443887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8D99AEF-6FCA-26AD-A28D-603427EB23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398" y="3073176"/>
            <a:ext cx="4956472" cy="3410906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A60817-CB3E-C570-B609-3050FE7F7793}"/>
              </a:ext>
            </a:extLst>
          </p:cNvPr>
          <p:cNvGrpSpPr/>
          <p:nvPr/>
        </p:nvGrpSpPr>
        <p:grpSpPr>
          <a:xfrm>
            <a:off x="1403440" y="1440067"/>
            <a:ext cx="2593966" cy="482177"/>
            <a:chOff x="961122" y="2157253"/>
            <a:chExt cx="2940056" cy="48217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1C67955-0590-E67A-EFEF-4D69282F8BC8}"/>
                </a:ext>
              </a:extLst>
            </p:cNvPr>
            <p:cNvSpPr/>
            <p:nvPr/>
          </p:nvSpPr>
          <p:spPr>
            <a:xfrm>
              <a:off x="964740" y="2157253"/>
              <a:ext cx="2936438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4C4F39-D778-EB3B-96AC-A301C9E26CCC}"/>
                </a:ext>
              </a:extLst>
            </p:cNvPr>
            <p:cNvSpPr/>
            <p:nvPr/>
          </p:nvSpPr>
          <p:spPr>
            <a:xfrm>
              <a:off x="961122" y="2197285"/>
              <a:ext cx="2936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Sh.c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调用 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history_read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478B38A-5CF1-0FC8-FF5F-9E1061813235}"/>
              </a:ext>
            </a:extLst>
          </p:cNvPr>
          <p:cNvGrpSpPr/>
          <p:nvPr/>
        </p:nvGrpSpPr>
        <p:grpSpPr>
          <a:xfrm>
            <a:off x="6076870" y="1443376"/>
            <a:ext cx="2194294" cy="482177"/>
            <a:chOff x="964740" y="2157253"/>
            <a:chExt cx="2487060" cy="482177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4F96D61-0AA5-6A36-A1CD-AA339FB98DAD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F0CF92-E84D-30D9-18A5-0A2A02DBD5F3}"/>
                </a:ext>
              </a:extLst>
            </p:cNvPr>
            <p:cNvSpPr/>
            <p:nvPr/>
          </p:nvSpPr>
          <p:spPr>
            <a:xfrm>
              <a:off x="1106691" y="2197286"/>
              <a:ext cx="2287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Sh.c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readline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( )</a:t>
              </a:r>
            </a:p>
          </p:txBody>
        </p:sp>
      </p:grpSp>
      <p:grpSp>
        <p:nvGrpSpPr>
          <p:cNvPr id="42" name="组合 31">
            <a:extLst>
              <a:ext uri="{FF2B5EF4-FFF2-40B4-BE49-F238E27FC236}">
                <a16:creationId xmlns:a16="http://schemas.microsoft.com/office/drawing/2014/main" id="{43D3FAD3-B1FE-283F-5155-AF38098DE4B3}"/>
              </a:ext>
            </a:extLst>
          </p:cNvPr>
          <p:cNvGrpSpPr>
            <a:grpSpLocks noChangeAspect="1"/>
          </p:cNvGrpSpPr>
          <p:nvPr/>
        </p:nvGrpSpPr>
        <p:grpSpPr>
          <a:xfrm>
            <a:off x="4962190" y="1556289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43" name="矩形 14">
              <a:extLst>
                <a:ext uri="{FF2B5EF4-FFF2-40B4-BE49-F238E27FC236}">
                  <a16:creationId xmlns:a16="http://schemas.microsoft.com/office/drawing/2014/main" id="{7CABADD1-BF25-10A3-31C1-699369B40EAE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4" name="矩形 14">
              <a:extLst>
                <a:ext uri="{FF2B5EF4-FFF2-40B4-BE49-F238E27FC236}">
                  <a16:creationId xmlns:a16="http://schemas.microsoft.com/office/drawing/2014/main" id="{D0688AC4-4F27-BAB1-8DB5-0FD588079E61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5" name="Rectangle 13" descr="FD1DDF730CE4456e89755B07FE1653D0# #Rectangle 13">
            <a:extLst>
              <a:ext uri="{FF2B5EF4-FFF2-40B4-BE49-F238E27FC236}">
                <a16:creationId xmlns:a16="http://schemas.microsoft.com/office/drawing/2014/main" id="{89E4D671-60DE-AFA8-28BF-F7FCFA37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98" y="2290272"/>
            <a:ext cx="46194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将所有历史命令</a:t>
            </a:r>
            <a:r>
              <a:rPr lang="zh-CN" altLang="en-US" sz="1600" b="1" dirty="0"/>
              <a:t>按顺序</a:t>
            </a:r>
            <a:r>
              <a:rPr lang="zh-CN" altLang="en-US" sz="1600" dirty="0"/>
              <a:t>存在</a:t>
            </a:r>
            <a:r>
              <a:rPr lang="zh-CN" altLang="en-US" sz="1600" b="1" dirty="0"/>
              <a:t>字符串数组</a:t>
            </a:r>
            <a:r>
              <a:rPr lang="zh-CN" altLang="en-US" sz="1600" dirty="0"/>
              <a:t>中，便于</a:t>
            </a:r>
            <a:r>
              <a:rPr lang="en-US" altLang="zh-CN" sz="1600" dirty="0"/>
              <a:t>shell</a:t>
            </a:r>
            <a:r>
              <a:rPr lang="zh-CN" altLang="en-US" sz="1600" dirty="0"/>
              <a:t>中使用上下键进行</a:t>
            </a:r>
            <a:r>
              <a:rPr lang="zh-CN" altLang="en-US" sz="1600" b="1" dirty="0"/>
              <a:t>回溯</a:t>
            </a:r>
            <a:r>
              <a:rPr lang="zh-CN" altLang="en-US" sz="1600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397668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 rot="1287405">
            <a:off x="8076986" y="-60805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 rot="1469972">
            <a:off x="8064363" y="-354021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7" y="3503337"/>
            <a:ext cx="5741403" cy="1816919"/>
            <a:chOff x="737130" y="4486612"/>
            <a:chExt cx="5742402" cy="18182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5879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Global variable / local variable / read-only variable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Declare / reset / unset / search / list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0" y="4969275"/>
              <a:ext cx="5742402" cy="70841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en-US" altLang="zh-CN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Shell</a:t>
              </a: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FOUR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spc="10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cs typeface="+mn-ea"/>
                  <a:sym typeface="+mn-lt"/>
                </a:rPr>
                <a:t>04</a:t>
              </a:r>
              <a:endParaRPr lang="zh-CN" altLang="en-US" sz="13800" spc="10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Berlin Sans FB Demi" panose="020E0802020502020306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 rot="1257862">
            <a:off x="9329855" y="-825379"/>
            <a:ext cx="1455443" cy="239178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 rot="1265603">
            <a:off x="8069451" y="-1674457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711478">
            <a:off x="7459852" y="890792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711478">
            <a:off x="6954639" y="586104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711478">
            <a:off x="6425962" y="309514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711478">
            <a:off x="6541119" y="1108830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48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CC04606B-7270-A41D-117A-1933E54A5299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4388996" cy="613162"/>
            <a:chOff x="194266" y="321621"/>
            <a:chExt cx="4388996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70970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04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692472" y="2674950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3F53098-205C-360E-DFA5-F069A49E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68" y="2867763"/>
            <a:ext cx="4845299" cy="264808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905144E-B001-1955-6F2A-8012B64E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739" y="2941513"/>
            <a:ext cx="3981655" cy="3175163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8B3AB0-C7E2-2744-9765-3C177647F2F9}"/>
              </a:ext>
            </a:extLst>
          </p:cNvPr>
          <p:cNvCxnSpPr>
            <a:cxnSpLocks/>
          </p:cNvCxnSpPr>
          <p:nvPr/>
        </p:nvCxnSpPr>
        <p:spPr>
          <a:xfrm>
            <a:off x="6474136" y="2700090"/>
            <a:ext cx="4437019" cy="1640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7F0C82C-66A3-16C7-E8D7-C45935D8FC56}"/>
              </a:ext>
            </a:extLst>
          </p:cNvPr>
          <p:cNvGrpSpPr/>
          <p:nvPr/>
        </p:nvGrpSpPr>
        <p:grpSpPr>
          <a:xfrm>
            <a:off x="1201660" y="1451157"/>
            <a:ext cx="3730774" cy="1023910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2" name="圆角矩形 3">
              <a:extLst>
                <a:ext uri="{FF2B5EF4-FFF2-40B4-BE49-F238E27FC236}">
                  <a16:creationId xmlns:a16="http://schemas.microsoft.com/office/drawing/2014/main" id="{7BD5C6B6-9885-E499-08E0-686A4A6E002E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BD9CE1D-C487-42C2-00A6-2B6BC73B16C0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使用局部静态变量数组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存储不同类型的环境变量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9C48CE3-0D38-29B4-BCDA-ABCBD9E5714A}"/>
              </a:ext>
            </a:extLst>
          </p:cNvPr>
          <p:cNvGrpSpPr/>
          <p:nvPr/>
        </p:nvGrpSpPr>
        <p:grpSpPr>
          <a:xfrm>
            <a:off x="6727444" y="1447133"/>
            <a:ext cx="4183711" cy="1023910"/>
            <a:chOff x="-2556442" y="1787226"/>
            <a:chExt cx="439240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8" name="圆角矩形 3">
              <a:extLst>
                <a:ext uri="{FF2B5EF4-FFF2-40B4-BE49-F238E27FC236}">
                  <a16:creationId xmlns:a16="http://schemas.microsoft.com/office/drawing/2014/main" id="{19A79E05-A191-5AFE-619C-7EDD8C42144D}"/>
                </a:ext>
              </a:extLst>
            </p:cNvPr>
            <p:cNvSpPr/>
            <p:nvPr/>
          </p:nvSpPr>
          <p:spPr>
            <a:xfrm>
              <a:off x="-2556442" y="1787226"/>
              <a:ext cx="4392403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150151E-9F88-91A6-DB6D-D129B818B9A7}"/>
                </a:ext>
              </a:extLst>
            </p:cNvPr>
            <p:cNvSpPr txBox="1"/>
            <p:nvPr/>
          </p:nvSpPr>
          <p:spPr>
            <a:xfrm>
              <a:off x="-2318903" y="2185037"/>
              <a:ext cx="4002208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静态变量使用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ENVX(</a:t>
              </a:r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envid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)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只读变量使用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mode[]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作标记</a:t>
              </a:r>
            </a:p>
          </p:txBody>
        </p:sp>
      </p:grpSp>
      <p:grpSp>
        <p:nvGrpSpPr>
          <p:cNvPr id="70" name="组合 31">
            <a:extLst>
              <a:ext uri="{FF2B5EF4-FFF2-40B4-BE49-F238E27FC236}">
                <a16:creationId xmlns:a16="http://schemas.microsoft.com/office/drawing/2014/main" id="{44ED281C-73BF-7D51-B016-C47EAAAB0364}"/>
              </a:ext>
            </a:extLst>
          </p:cNvPr>
          <p:cNvGrpSpPr>
            <a:grpSpLocks noChangeAspect="1"/>
          </p:cNvGrpSpPr>
          <p:nvPr/>
        </p:nvGrpSpPr>
        <p:grpSpPr>
          <a:xfrm>
            <a:off x="5571819" y="1834810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401DCE8C-9DCD-2523-FEF2-EA8868A0E374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2" name="矩形 14">
              <a:extLst>
                <a:ext uri="{FF2B5EF4-FFF2-40B4-BE49-F238E27FC236}">
                  <a16:creationId xmlns:a16="http://schemas.microsoft.com/office/drawing/2014/main" id="{ED5EAEF2-94C5-8CFB-2D13-FFD002487AAF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6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CC04606B-7270-A41D-117A-1933E54A5299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CBEFA-5714-72E2-A88E-48EF07B4B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rcRect b="49435"/>
          <a:stretch/>
        </p:blipFill>
        <p:spPr>
          <a:xfrm>
            <a:off x="6474136" y="2945537"/>
            <a:ext cx="5226319" cy="259770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A26F02-A58A-4D3C-0978-2F9D5EEC047C}"/>
              </a:ext>
            </a:extLst>
          </p:cNvPr>
          <p:cNvGrpSpPr/>
          <p:nvPr/>
        </p:nvGrpSpPr>
        <p:grpSpPr>
          <a:xfrm>
            <a:off x="461552" y="552767"/>
            <a:ext cx="4388996" cy="613162"/>
            <a:chOff x="194266" y="321621"/>
            <a:chExt cx="4388996" cy="613162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1DCC5B2-5427-A9D8-448D-9B263462A385}"/>
                </a:ext>
              </a:extLst>
            </p:cNvPr>
            <p:cNvSpPr txBox="1"/>
            <p:nvPr/>
          </p:nvSpPr>
          <p:spPr>
            <a:xfrm>
              <a:off x="1016260" y="398715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8C0BF1-D6B7-826A-133F-FD562C1CC56F}"/>
                </a:ext>
              </a:extLst>
            </p:cNvPr>
            <p:cNvSpPr/>
            <p:nvPr/>
          </p:nvSpPr>
          <p:spPr>
            <a:xfrm>
              <a:off x="194266" y="321621"/>
              <a:ext cx="70970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04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845278-C99C-8372-1278-A78E0CD92CFA}"/>
              </a:ext>
            </a:extLst>
          </p:cNvPr>
          <p:cNvCxnSpPr>
            <a:cxnSpLocks/>
          </p:cNvCxnSpPr>
          <p:nvPr/>
        </p:nvCxnSpPr>
        <p:spPr>
          <a:xfrm>
            <a:off x="692472" y="2674950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5C93961B-CB02-EA39-94DF-788949E902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68" y="2867763"/>
            <a:ext cx="4845299" cy="2648086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79000AE-510F-A412-401C-126E815D8724}"/>
              </a:ext>
            </a:extLst>
          </p:cNvPr>
          <p:cNvCxnSpPr>
            <a:cxnSpLocks/>
          </p:cNvCxnSpPr>
          <p:nvPr/>
        </p:nvCxnSpPr>
        <p:spPr>
          <a:xfrm>
            <a:off x="6474136" y="2700090"/>
            <a:ext cx="4437019" cy="1640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E5B831-086B-61C6-825D-BEB2FE1E579A}"/>
              </a:ext>
            </a:extLst>
          </p:cNvPr>
          <p:cNvGrpSpPr/>
          <p:nvPr/>
        </p:nvGrpSpPr>
        <p:grpSpPr>
          <a:xfrm>
            <a:off x="1201660" y="1451157"/>
            <a:ext cx="3730774" cy="1023910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9" name="圆角矩形 3">
              <a:extLst>
                <a:ext uri="{FF2B5EF4-FFF2-40B4-BE49-F238E27FC236}">
                  <a16:creationId xmlns:a16="http://schemas.microsoft.com/office/drawing/2014/main" id="{82A0A5AD-E2BD-080C-1D93-5A421850E2EF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EAAB9D-A457-1A25-DAE7-6447A84E2CB3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使用局部静态变量数组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存储不同类型的环境变量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E369D9-9ABE-27DB-0716-3ED3BFA7348D}"/>
              </a:ext>
            </a:extLst>
          </p:cNvPr>
          <p:cNvGrpSpPr/>
          <p:nvPr/>
        </p:nvGrpSpPr>
        <p:grpSpPr>
          <a:xfrm>
            <a:off x="6727444" y="1447133"/>
            <a:ext cx="4657741" cy="1121959"/>
            <a:chOff x="-2556442" y="1787226"/>
            <a:chExt cx="4392403" cy="2134948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5" name="圆角矩形 3">
              <a:extLst>
                <a:ext uri="{FF2B5EF4-FFF2-40B4-BE49-F238E27FC236}">
                  <a16:creationId xmlns:a16="http://schemas.microsoft.com/office/drawing/2014/main" id="{CFD002CE-8582-B980-FBB6-B57F36222CF7}"/>
                </a:ext>
              </a:extLst>
            </p:cNvPr>
            <p:cNvSpPr/>
            <p:nvPr/>
          </p:nvSpPr>
          <p:spPr>
            <a:xfrm>
              <a:off x="-2556442" y="1787226"/>
              <a:ext cx="4392403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620B13B-04BB-81BB-8BC0-12C8CEAF513F}"/>
                </a:ext>
              </a:extLst>
            </p:cNvPr>
            <p:cNvSpPr txBox="1"/>
            <p:nvPr/>
          </p:nvSpPr>
          <p:spPr>
            <a:xfrm>
              <a:off x="-2361345" y="2165192"/>
              <a:ext cx="4002208" cy="175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导出所有变量列表时：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被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unset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的变量的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Mode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为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，不导出</a:t>
              </a:r>
            </a:p>
          </p:txBody>
        </p:sp>
      </p:grpSp>
      <p:grpSp>
        <p:nvGrpSpPr>
          <p:cNvPr id="27" name="组合 31">
            <a:extLst>
              <a:ext uri="{FF2B5EF4-FFF2-40B4-BE49-F238E27FC236}">
                <a16:creationId xmlns:a16="http://schemas.microsoft.com/office/drawing/2014/main" id="{B9B131F1-0467-E5B5-8D15-2CB474066F80}"/>
              </a:ext>
            </a:extLst>
          </p:cNvPr>
          <p:cNvGrpSpPr>
            <a:grpSpLocks noChangeAspect="1"/>
          </p:cNvGrpSpPr>
          <p:nvPr/>
        </p:nvGrpSpPr>
        <p:grpSpPr>
          <a:xfrm>
            <a:off x="5571819" y="1834810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621344E3-28AA-0C9A-085C-06CE770BEBCD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39B658F3-CC6D-01B2-2EE3-D478496B3989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6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CC04606B-7270-A41D-117A-1933E54A5299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6671749" y="1274276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ABF3DAA8-0A74-C3D2-B616-0F44715DC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rcRect t="1679" b="1313"/>
          <a:stretch/>
        </p:blipFill>
        <p:spPr>
          <a:xfrm>
            <a:off x="6593535" y="1486102"/>
            <a:ext cx="4515082" cy="497755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61D55-01A6-A740-42A8-AE6385ABA55D}"/>
              </a:ext>
            </a:extLst>
          </p:cNvPr>
          <p:cNvGrpSpPr/>
          <p:nvPr/>
        </p:nvGrpSpPr>
        <p:grpSpPr>
          <a:xfrm>
            <a:off x="461552" y="552767"/>
            <a:ext cx="4388996" cy="613162"/>
            <a:chOff x="194266" y="321621"/>
            <a:chExt cx="4388996" cy="613162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31B70CB-9F20-B514-ED01-0DC0DCD5A05F}"/>
                </a:ext>
              </a:extLst>
            </p:cNvPr>
            <p:cNvSpPr txBox="1"/>
            <p:nvPr/>
          </p:nvSpPr>
          <p:spPr>
            <a:xfrm>
              <a:off x="1016260" y="398715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096C5E-B02B-1728-5F3E-7C99D3DC336D}"/>
                </a:ext>
              </a:extLst>
            </p:cNvPr>
            <p:cNvSpPr/>
            <p:nvPr/>
          </p:nvSpPr>
          <p:spPr>
            <a:xfrm>
              <a:off x="194266" y="321621"/>
              <a:ext cx="70970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04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8EE162-98CE-F6BF-8A14-38B8BB9DF60E}"/>
              </a:ext>
            </a:extLst>
          </p:cNvPr>
          <p:cNvCxnSpPr>
            <a:cxnSpLocks/>
          </p:cNvCxnSpPr>
          <p:nvPr/>
        </p:nvCxnSpPr>
        <p:spPr>
          <a:xfrm>
            <a:off x="692472" y="2674950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4C5EBC0-C307-405D-8C41-4E9B84A6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68" y="2867763"/>
            <a:ext cx="4845299" cy="264808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ECC887-E418-277E-F75D-82054432C5B9}"/>
              </a:ext>
            </a:extLst>
          </p:cNvPr>
          <p:cNvGrpSpPr/>
          <p:nvPr/>
        </p:nvGrpSpPr>
        <p:grpSpPr>
          <a:xfrm>
            <a:off x="1201660" y="1451157"/>
            <a:ext cx="3730774" cy="1023910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6" name="圆角矩形 3">
              <a:extLst>
                <a:ext uri="{FF2B5EF4-FFF2-40B4-BE49-F238E27FC236}">
                  <a16:creationId xmlns:a16="http://schemas.microsoft.com/office/drawing/2014/main" id="{11467A4E-A831-9F75-4102-497977D1DF48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F730DD-693F-D91E-79E3-C5DD754C129F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使用局部静态变量数组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存储不同类型的环境变量</a:t>
              </a:r>
            </a:p>
          </p:txBody>
        </p:sp>
      </p:grpSp>
      <p:grpSp>
        <p:nvGrpSpPr>
          <p:cNvPr id="18" name="组合 31">
            <a:extLst>
              <a:ext uri="{FF2B5EF4-FFF2-40B4-BE49-F238E27FC236}">
                <a16:creationId xmlns:a16="http://schemas.microsoft.com/office/drawing/2014/main" id="{C49CE2B6-3948-AB6C-3510-AA3C7821F300}"/>
              </a:ext>
            </a:extLst>
          </p:cNvPr>
          <p:cNvGrpSpPr>
            <a:grpSpLocks noChangeAspect="1"/>
          </p:cNvGrpSpPr>
          <p:nvPr/>
        </p:nvGrpSpPr>
        <p:grpSpPr>
          <a:xfrm>
            <a:off x="5571819" y="1834810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19" name="矩形 14">
              <a:extLst>
                <a:ext uri="{FF2B5EF4-FFF2-40B4-BE49-F238E27FC236}">
                  <a16:creationId xmlns:a16="http://schemas.microsoft.com/office/drawing/2014/main" id="{EF98000D-219F-DF61-1DF3-7FB210C13C3C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E67174F1-BFA7-2897-433B-6B5A6529971E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EC15A7-08D1-96CE-734E-4A91B2D02B5A}"/>
              </a:ext>
            </a:extLst>
          </p:cNvPr>
          <p:cNvGrpSpPr/>
          <p:nvPr/>
        </p:nvGrpSpPr>
        <p:grpSpPr>
          <a:xfrm>
            <a:off x="6814382" y="552767"/>
            <a:ext cx="2165231" cy="600314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5" name="圆角矩形 3">
              <a:extLst>
                <a:ext uri="{FF2B5EF4-FFF2-40B4-BE49-F238E27FC236}">
                  <a16:creationId xmlns:a16="http://schemas.microsoft.com/office/drawing/2014/main" id="{17495B3F-8D05-4247-8DC5-6481742A32A0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6F907BD-7FDE-952C-FABD-4DEC2EF74BA6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Search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功能</a:t>
              </a: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6E1535-DAEA-6ACB-3D30-0A0F34863990}"/>
              </a:ext>
            </a:extLst>
          </p:cNvPr>
          <p:cNvCxnSpPr>
            <a:cxnSpLocks/>
          </p:cNvCxnSpPr>
          <p:nvPr/>
        </p:nvCxnSpPr>
        <p:spPr>
          <a:xfrm>
            <a:off x="6671749" y="1270016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D3BF5E-0252-1F21-77AC-532517294DE8}"/>
              </a:ext>
            </a:extLst>
          </p:cNvPr>
          <p:cNvGrpSpPr/>
          <p:nvPr/>
        </p:nvGrpSpPr>
        <p:grpSpPr>
          <a:xfrm>
            <a:off x="6814382" y="548507"/>
            <a:ext cx="2165231" cy="600314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4" name="圆角矩形 3">
              <a:extLst>
                <a:ext uri="{FF2B5EF4-FFF2-40B4-BE49-F238E27FC236}">
                  <a16:creationId xmlns:a16="http://schemas.microsoft.com/office/drawing/2014/main" id="{FF71498D-3990-03C0-690E-6063D3B51FE3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AC07E3E-D83B-C991-A0CE-B21CA0ACB098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Search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38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7C39C7-0625-EB3B-DF28-CB74A331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6480" y="1280069"/>
            <a:ext cx="6159817" cy="5302523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0562BE1B-8504-1E32-271B-643246B2E364}"/>
              </a:ext>
            </a:extLst>
          </p:cNvPr>
          <p:cNvGrpSpPr/>
          <p:nvPr/>
        </p:nvGrpSpPr>
        <p:grpSpPr>
          <a:xfrm>
            <a:off x="461552" y="552767"/>
            <a:ext cx="4388996" cy="613162"/>
            <a:chOff x="194266" y="321621"/>
            <a:chExt cx="4388996" cy="613162"/>
          </a:xfrm>
        </p:grpSpPr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4432CC3B-1143-088E-F6CA-8C270B963A96}"/>
                </a:ext>
              </a:extLst>
            </p:cNvPr>
            <p:cNvSpPr txBox="1"/>
            <p:nvPr/>
          </p:nvSpPr>
          <p:spPr>
            <a:xfrm>
              <a:off x="1016260" y="398715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0A6426-CA47-1D96-C8B0-F671CC24BB74}"/>
                </a:ext>
              </a:extLst>
            </p:cNvPr>
            <p:cNvSpPr/>
            <p:nvPr/>
          </p:nvSpPr>
          <p:spPr>
            <a:xfrm>
              <a:off x="194266" y="321621"/>
              <a:ext cx="70970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04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B5D8FE-4D3B-E823-DACD-B088D5615452}"/>
              </a:ext>
            </a:extLst>
          </p:cNvPr>
          <p:cNvCxnSpPr>
            <a:cxnSpLocks/>
          </p:cNvCxnSpPr>
          <p:nvPr/>
        </p:nvCxnSpPr>
        <p:spPr>
          <a:xfrm>
            <a:off x="692472" y="2674950"/>
            <a:ext cx="4948719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1EB72841-76C3-29F8-756D-AEC25597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68" y="2867763"/>
            <a:ext cx="4845299" cy="2648086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FC0419-42E9-478A-7BEF-2CFE3AC82CBD}"/>
              </a:ext>
            </a:extLst>
          </p:cNvPr>
          <p:cNvGrpSpPr/>
          <p:nvPr/>
        </p:nvGrpSpPr>
        <p:grpSpPr>
          <a:xfrm>
            <a:off x="1201660" y="1451157"/>
            <a:ext cx="3730774" cy="1023910"/>
            <a:chOff x="-6944252" y="1666411"/>
            <a:chExt cx="3916873" cy="1948373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8" name="圆角矩形 3">
              <a:extLst>
                <a:ext uri="{FF2B5EF4-FFF2-40B4-BE49-F238E27FC236}">
                  <a16:creationId xmlns:a16="http://schemas.microsoft.com/office/drawing/2014/main" id="{CAD9DDC1-2384-7E8A-5056-338DD2ED3DA0}"/>
                </a:ext>
              </a:extLst>
            </p:cNvPr>
            <p:cNvSpPr/>
            <p:nvPr/>
          </p:nvSpPr>
          <p:spPr>
            <a:xfrm>
              <a:off x="-6944252" y="1666411"/>
              <a:ext cx="3688479" cy="1948373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9B2699E-EC69-465B-739E-EB4DFF2C0DFC}"/>
                </a:ext>
              </a:extLst>
            </p:cNvPr>
            <p:cNvSpPr txBox="1"/>
            <p:nvPr/>
          </p:nvSpPr>
          <p:spPr>
            <a:xfrm>
              <a:off x="-6715858" y="2017998"/>
              <a:ext cx="3688479" cy="122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使用局部静态变量数组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存储不同类型的环境变量</a:t>
              </a:r>
            </a:p>
          </p:txBody>
        </p:sp>
      </p:grpSp>
      <p:grpSp>
        <p:nvGrpSpPr>
          <p:cNvPr id="66" name="组合 31">
            <a:extLst>
              <a:ext uri="{FF2B5EF4-FFF2-40B4-BE49-F238E27FC236}">
                <a16:creationId xmlns:a16="http://schemas.microsoft.com/office/drawing/2014/main" id="{362626A9-828C-DF3A-8D9C-D8405D3C3A61}"/>
              </a:ext>
            </a:extLst>
          </p:cNvPr>
          <p:cNvGrpSpPr>
            <a:grpSpLocks noChangeAspect="1"/>
          </p:cNvGrpSpPr>
          <p:nvPr/>
        </p:nvGrpSpPr>
        <p:grpSpPr>
          <a:xfrm>
            <a:off x="5251143" y="1821182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67" name="矩形 14">
              <a:extLst>
                <a:ext uri="{FF2B5EF4-FFF2-40B4-BE49-F238E27FC236}">
                  <a16:creationId xmlns:a16="http://schemas.microsoft.com/office/drawing/2014/main" id="{4DEF0252-C4C9-E638-1696-575000497B91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8" name="矩形 14">
              <a:extLst>
                <a:ext uri="{FF2B5EF4-FFF2-40B4-BE49-F238E27FC236}">
                  <a16:creationId xmlns:a16="http://schemas.microsoft.com/office/drawing/2014/main" id="{01BD2F03-E164-8341-0851-1BF6DC345CF7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7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52152" y="3401497"/>
            <a:ext cx="2956544" cy="949083"/>
            <a:chOff x="6914054" y="1071705"/>
            <a:chExt cx="2956544" cy="949083"/>
          </a:xfrm>
        </p:grpSpPr>
        <p:sp>
          <p:nvSpPr>
            <p:cNvPr id="7" name="文本框 6"/>
            <p:cNvSpPr txBox="1"/>
            <p:nvPr/>
          </p:nvSpPr>
          <p:spPr>
            <a:xfrm>
              <a:off x="6914054" y="107170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指令的格式化解析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504043"/>
              <a:ext cx="2912117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用户指令的层次化拆分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指令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参数（重定向、命令参数）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69850" y="3434559"/>
            <a:ext cx="1008284" cy="700477"/>
            <a:chOff x="5871092" y="1184851"/>
            <a:chExt cx="1008284" cy="700477"/>
          </a:xfrm>
        </p:grpSpPr>
        <p:grpSp>
          <p:nvGrpSpPr>
            <p:cNvPr id="9" name="组合 8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9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970202" y="3422045"/>
            <a:ext cx="3031599" cy="768579"/>
            <a:chOff x="6914054" y="1071705"/>
            <a:chExt cx="3031599" cy="768579"/>
          </a:xfrm>
        </p:grpSpPr>
        <p:sp>
          <p:nvSpPr>
            <p:cNvPr id="93" name="文本框 92"/>
            <p:cNvSpPr txBox="1"/>
            <p:nvPr/>
          </p:nvSpPr>
          <p:spPr>
            <a:xfrm>
              <a:off x="6914054" y="1071705"/>
              <a:ext cx="303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增加外部指令的流程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545139"/>
              <a:ext cx="2912117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Tree.b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mkdir.b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touch.b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687900" y="3434559"/>
            <a:ext cx="1008284" cy="700477"/>
            <a:chOff x="5871092" y="1184851"/>
            <a:chExt cx="1008284" cy="700477"/>
          </a:xfrm>
        </p:grpSpPr>
        <p:grpSp>
          <p:nvGrpSpPr>
            <p:cNvPr id="96" name="组合 95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97" name="等腰三角形 96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896934" y="5009010"/>
            <a:ext cx="2897566" cy="1075788"/>
            <a:chOff x="6914054" y="1071705"/>
            <a:chExt cx="2897566" cy="1075788"/>
          </a:xfrm>
        </p:grpSpPr>
        <p:sp>
          <p:nvSpPr>
            <p:cNvPr id="101" name="文本框 100"/>
            <p:cNvSpPr txBox="1"/>
            <p:nvPr/>
          </p:nvSpPr>
          <p:spPr>
            <a:xfrm>
              <a:off x="6914054" y="107170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历史命令的回溯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853139" cy="6845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历史命令文件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.history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追加写入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导出历史命令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使用 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PgUp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PgDn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切换历史命令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614632" y="5042072"/>
            <a:ext cx="1008284" cy="700477"/>
            <a:chOff x="5871092" y="1184851"/>
            <a:chExt cx="1008284" cy="70047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7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8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970203" y="5009010"/>
            <a:ext cx="3086101" cy="907987"/>
            <a:chOff x="6914054" y="1071705"/>
            <a:chExt cx="3086101" cy="907987"/>
          </a:xfrm>
        </p:grpSpPr>
        <p:sp>
          <p:nvSpPr>
            <p:cNvPr id="109" name="文本框 108"/>
            <p:cNvSpPr txBox="1"/>
            <p:nvPr/>
          </p:nvSpPr>
          <p:spPr>
            <a:xfrm>
              <a:off x="6914054" y="1071705"/>
              <a:ext cx="3086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Shell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环境变量的实现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2" y="1462947"/>
              <a:ext cx="3024134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Global  / local / read-only variable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Declare / reset / unset / search / list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87901" y="5042072"/>
            <a:ext cx="1008284" cy="700477"/>
            <a:chOff x="5871092" y="1184851"/>
            <a:chExt cx="1008284" cy="700477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5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9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3" name="等腰三角形 112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7AF36117-07C3-9705-41BB-47B0499AA5E2}"/>
              </a:ext>
            </a:extLst>
          </p:cNvPr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>
            <a:extLst>
              <a:ext uri="{FF2B5EF4-FFF2-40B4-BE49-F238E27FC236}">
                <a16:creationId xmlns:a16="http://schemas.microsoft.com/office/drawing/2014/main" id="{0A0F655A-4859-7883-B79B-40143EEB0732}"/>
              </a:ext>
            </a:extLst>
          </p:cNvPr>
          <p:cNvSpPr/>
          <p:nvPr/>
        </p:nvSpPr>
        <p:spPr>
          <a:xfrm rot="1287405">
            <a:off x="7978323" y="125643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>
            <a:extLst>
              <a:ext uri="{FF2B5EF4-FFF2-40B4-BE49-F238E27FC236}">
                <a16:creationId xmlns:a16="http://schemas.microsoft.com/office/drawing/2014/main" id="{65A8CC28-78E6-E73F-B1BD-A10321462D9A}"/>
              </a:ext>
            </a:extLst>
          </p:cNvPr>
          <p:cNvSpPr/>
          <p:nvPr/>
        </p:nvSpPr>
        <p:spPr>
          <a:xfrm rot="1469972">
            <a:off x="7965700" y="-167573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25D311AD-868E-3BEF-1688-490437F2CA9A}"/>
              </a:ext>
            </a:extLst>
          </p:cNvPr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0FBAD97-2D2B-C4B8-3786-349A3E7AC4C0}"/>
              </a:ext>
            </a:extLst>
          </p:cNvPr>
          <p:cNvGrpSpPr/>
          <p:nvPr/>
        </p:nvGrpSpPr>
        <p:grpSpPr>
          <a:xfrm rot="10800000">
            <a:off x="42323" y="-1979067"/>
            <a:ext cx="4347999" cy="4217290"/>
            <a:chOff x="-1139274" y="232452"/>
            <a:chExt cx="4762837" cy="4762838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B18DBE-FAC7-94D6-7CF4-678D4CDF392F}"/>
                </a:ext>
              </a:extLst>
            </p:cNvPr>
            <p:cNvSpPr/>
            <p:nvPr/>
          </p:nvSpPr>
          <p:spPr>
            <a:xfrm>
              <a:off x="-1139274" y="23245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8DB20C6-A1FA-DC38-1AE5-6767AE48407F}"/>
                </a:ext>
              </a:extLst>
            </p:cNvPr>
            <p:cNvSpPr txBox="1"/>
            <p:nvPr/>
          </p:nvSpPr>
          <p:spPr>
            <a:xfrm rot="10800000">
              <a:off x="-815222" y="1134606"/>
              <a:ext cx="4130320" cy="135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spc="1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ea typeface="华文琥珀" panose="02010800040101010101" pitchFamily="2" charset="-122"/>
                  <a:cs typeface="+mn-ea"/>
                  <a:sym typeface="+mn-lt"/>
                </a:rPr>
                <a:t>C</a:t>
              </a:r>
              <a:r>
                <a:rPr lang="en-US" altLang="zh-CN" sz="4800" spc="1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ea typeface="华文琥珀" panose="02010800040101010101" pitchFamily="2" charset="-122"/>
                  <a:cs typeface="+mn-ea"/>
                  <a:sym typeface="+mn-lt"/>
                </a:rPr>
                <a:t>ONTENTS</a:t>
              </a:r>
              <a:endParaRPr lang="zh-CN" altLang="en-US" sz="4800" spc="1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Berlin Sans FB Demi" panose="020E0802020502020306" pitchFamily="34" charset="0"/>
                <a:ea typeface="华文琥珀" panose="020108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9F0D979D-884A-9CC1-D4F8-78DAF5CC745F}"/>
              </a:ext>
            </a:extLst>
          </p:cNvPr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>
            <a:extLst>
              <a:ext uri="{FF2B5EF4-FFF2-40B4-BE49-F238E27FC236}">
                <a16:creationId xmlns:a16="http://schemas.microsoft.com/office/drawing/2014/main" id="{04488C4B-012A-2635-DEED-E7D5DDC34685}"/>
              </a:ext>
            </a:extLst>
          </p:cNvPr>
          <p:cNvSpPr/>
          <p:nvPr/>
        </p:nvSpPr>
        <p:spPr>
          <a:xfrm rot="1257862">
            <a:off x="9249368" y="-926501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>
            <a:extLst>
              <a:ext uri="{FF2B5EF4-FFF2-40B4-BE49-F238E27FC236}">
                <a16:creationId xmlns:a16="http://schemas.microsoft.com/office/drawing/2014/main" id="{C028E70B-6CC5-8E34-3B93-693891281901}"/>
              </a:ext>
            </a:extLst>
          </p:cNvPr>
          <p:cNvSpPr/>
          <p:nvPr/>
        </p:nvSpPr>
        <p:spPr>
          <a:xfrm rot="1265603">
            <a:off x="7970788" y="-1488009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>
            <a:extLst>
              <a:ext uri="{FF2B5EF4-FFF2-40B4-BE49-F238E27FC236}">
                <a16:creationId xmlns:a16="http://schemas.microsoft.com/office/drawing/2014/main" id="{3D1D9BE5-8D21-F870-0427-D187AEE4AC83}"/>
              </a:ext>
            </a:extLst>
          </p:cNvPr>
          <p:cNvSpPr/>
          <p:nvPr/>
        </p:nvSpPr>
        <p:spPr>
          <a:xfrm rot="19711478">
            <a:off x="7361189" y="1077240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>
            <a:extLst>
              <a:ext uri="{FF2B5EF4-FFF2-40B4-BE49-F238E27FC236}">
                <a16:creationId xmlns:a16="http://schemas.microsoft.com/office/drawing/2014/main" id="{0480DC9A-2AC2-3A20-D314-7735CDDE35AD}"/>
              </a:ext>
            </a:extLst>
          </p:cNvPr>
          <p:cNvSpPr/>
          <p:nvPr/>
        </p:nvSpPr>
        <p:spPr>
          <a:xfrm rot="19711478">
            <a:off x="6855976" y="772552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>
            <a:extLst>
              <a:ext uri="{FF2B5EF4-FFF2-40B4-BE49-F238E27FC236}">
                <a16:creationId xmlns:a16="http://schemas.microsoft.com/office/drawing/2014/main" id="{FD69C9F3-869C-1077-A534-4CA774EA729E}"/>
              </a:ext>
            </a:extLst>
          </p:cNvPr>
          <p:cNvSpPr/>
          <p:nvPr/>
        </p:nvSpPr>
        <p:spPr>
          <a:xfrm rot="19711478">
            <a:off x="6327299" y="495962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等腰三角形 21">
            <a:extLst>
              <a:ext uri="{FF2B5EF4-FFF2-40B4-BE49-F238E27FC236}">
                <a16:creationId xmlns:a16="http://schemas.microsoft.com/office/drawing/2014/main" id="{C8559EAB-F5F7-5525-45E7-3985CDCF547F}"/>
              </a:ext>
            </a:extLst>
          </p:cNvPr>
          <p:cNvSpPr/>
          <p:nvPr/>
        </p:nvSpPr>
        <p:spPr>
          <a:xfrm rot="19711478">
            <a:off x="6442456" y="1295278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PA_矩形 29">
            <a:extLst>
              <a:ext uri="{FF2B5EF4-FFF2-40B4-BE49-F238E27FC236}">
                <a16:creationId xmlns:a16="http://schemas.microsoft.com/office/drawing/2014/main" id="{4B13470C-C319-094D-8F49-379220E4CA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53647" y="1306273"/>
            <a:ext cx="2540784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6000" b="1" spc="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endParaRPr lang="en-US" altLang="zh-CN" sz="6000" b="1" spc="800" dirty="0">
              <a:gradFill>
                <a:gsLst>
                  <a:gs pos="0">
                    <a:srgbClr val="B6D3B7"/>
                  </a:gs>
                  <a:gs pos="98000">
                    <a:srgbClr val="52A4AE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2" grpId="0" animBg="1"/>
          <p:bldP spid="43" grpId="0" animBg="1"/>
          <p:bldP spid="44" grpId="0" animBg="1"/>
          <p:bldP spid="45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2" grpId="0" animBg="1"/>
          <p:bldP spid="43" grpId="0" animBg="1"/>
          <p:bldP spid="44" grpId="0" animBg="1"/>
          <p:bldP spid="45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157843" y="2174604"/>
            <a:ext cx="6922119" cy="1243611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6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感谢观看！</a:t>
            </a:r>
            <a:endParaRPr lang="en-US" altLang="zh-CN" sz="6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6229" y="2374137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5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3 1.11111E-6 L 0.01303 1.11111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31" grpId="0"/>
      <p:bldP spid="31" grpId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 rot="1287405">
            <a:off x="8076986" y="-60805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 rot="1469972">
            <a:off x="8064363" y="-354021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8"/>
            <a:ext cx="5550607" cy="1592242"/>
            <a:chOff x="737131" y="4486612"/>
            <a:chExt cx="5551573" cy="15934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3630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用户指令的层次化拆分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 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指令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 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参数（重定向、命令参数）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指令的格式化解析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spc="10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cs typeface="+mn-ea"/>
                  <a:sym typeface="+mn-lt"/>
                </a:rPr>
                <a:t>01</a:t>
              </a:r>
              <a:endParaRPr lang="zh-CN" altLang="en-US" sz="13800" spc="10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Berlin Sans FB Demi" panose="020E0802020502020306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 rot="1257862">
            <a:off x="9329855" y="-825379"/>
            <a:ext cx="1455443" cy="239178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 rot="1265603">
            <a:off x="8069451" y="-1674457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711478">
            <a:off x="7459852" y="890792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711478">
            <a:off x="6954639" y="586104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711478">
            <a:off x="6425962" y="309514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711478">
            <a:off x="6541119" y="1108830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88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5571564" cy="613162"/>
            <a:chOff x="194266" y="321621"/>
            <a:chExt cx="5571564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4749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对于指令的格式化解析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1820434" y="1437461"/>
            <a:ext cx="2280648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067620" y="2216658"/>
              <a:ext cx="2384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Parse Commands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B966EE-7A2C-91D8-EF21-3C5923A4ABFE}"/>
              </a:ext>
            </a:extLst>
          </p:cNvPr>
          <p:cNvGrpSpPr/>
          <p:nvPr/>
        </p:nvGrpSpPr>
        <p:grpSpPr>
          <a:xfrm>
            <a:off x="7594761" y="1437461"/>
            <a:ext cx="2280648" cy="482177"/>
            <a:chOff x="964740" y="2157253"/>
            <a:chExt cx="2487060" cy="4821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23DA15-0AE9-C3F5-A6A6-0188B50AC9FB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56E69-B5AF-020D-2019-2156D88B947C}"/>
                </a:ext>
              </a:extLst>
            </p:cNvPr>
            <p:cNvSpPr/>
            <p:nvPr/>
          </p:nvSpPr>
          <p:spPr>
            <a:xfrm>
              <a:off x="1115740" y="2213675"/>
              <a:ext cx="2269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Split Commands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933" y="2204018"/>
            <a:ext cx="29789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用户指令的层次化拆分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6" name="组合 31">
            <a:extLst>
              <a:ext uri="{FF2B5EF4-FFF2-40B4-BE49-F238E27FC236}">
                <a16:creationId xmlns:a16="http://schemas.microsoft.com/office/drawing/2014/main" id="{5A66E8ED-AA63-1061-8B54-4DFB3F9F118D}"/>
              </a:ext>
            </a:extLst>
          </p:cNvPr>
          <p:cNvGrpSpPr>
            <a:grpSpLocks noChangeAspect="1"/>
          </p:cNvGrpSpPr>
          <p:nvPr/>
        </p:nvGrpSpPr>
        <p:grpSpPr>
          <a:xfrm>
            <a:off x="5608774" y="1535458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07FF6227-8B53-8C85-EE01-82E9A905AD67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矩形 14">
              <a:extLst>
                <a:ext uri="{FF2B5EF4-FFF2-40B4-BE49-F238E27FC236}">
                  <a16:creationId xmlns:a16="http://schemas.microsoft.com/office/drawing/2014/main" id="{B4CF8093-D7FA-C607-D3E9-0B0841124416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 flipV="1">
            <a:off x="6457665" y="2622728"/>
            <a:ext cx="4804384" cy="2983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BBEDE05-3ECF-51FC-40B8-7E307208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05" y="2762464"/>
            <a:ext cx="4880844" cy="3199551"/>
          </a:xfrm>
          <a:prstGeom prst="rect">
            <a:avLst/>
          </a:prstGeom>
        </p:spPr>
      </p:pic>
      <p:sp>
        <p:nvSpPr>
          <p:cNvPr id="30" name="Rectangle 13" descr="FD1DDF730CE4456e89755B07FE1653D0# #Rectangle 13">
            <a:extLst>
              <a:ext uri="{FF2B5EF4-FFF2-40B4-BE49-F238E27FC236}">
                <a16:creationId xmlns:a16="http://schemas.microsoft.com/office/drawing/2014/main" id="{EE66022C-AD03-E727-ED53-8C44B3B1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83" y="2178243"/>
            <a:ext cx="37047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指令 </a:t>
            </a:r>
            <a:r>
              <a:rPr lang="en-US" altLang="zh-CN" dirty="0">
                <a:cs typeface="+mn-ea"/>
                <a:sym typeface="+mn-lt"/>
              </a:rPr>
              <a:t>+ </a:t>
            </a:r>
            <a:r>
              <a:rPr lang="zh-CN" altLang="en-US" dirty="0">
                <a:cs typeface="+mn-ea"/>
                <a:sym typeface="+mn-lt"/>
              </a:rPr>
              <a:t>参数（重定向、命令参数）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F224C3-B9F7-F1CA-2061-05B92232C039}"/>
              </a:ext>
            </a:extLst>
          </p:cNvPr>
          <p:cNvCxnSpPr>
            <a:cxnSpLocks/>
          </p:cNvCxnSpPr>
          <p:nvPr/>
        </p:nvCxnSpPr>
        <p:spPr>
          <a:xfrm>
            <a:off x="905401" y="2607981"/>
            <a:ext cx="4291013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9FECD7E2-0F0F-3BE8-5206-296552E3C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0" y="2921583"/>
            <a:ext cx="4583998" cy="27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5571564" cy="613162"/>
            <a:chOff x="194266" y="321621"/>
            <a:chExt cx="5571564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4749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对于指令的格式化解析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620017" y="1398353"/>
            <a:ext cx="2280648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067620" y="2216658"/>
              <a:ext cx="2384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Parse Commands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B966EE-7A2C-91D8-EF21-3C5923A4ABFE}"/>
              </a:ext>
            </a:extLst>
          </p:cNvPr>
          <p:cNvGrpSpPr/>
          <p:nvPr/>
        </p:nvGrpSpPr>
        <p:grpSpPr>
          <a:xfrm>
            <a:off x="667188" y="3748599"/>
            <a:ext cx="2280648" cy="482177"/>
            <a:chOff x="964740" y="2157253"/>
            <a:chExt cx="2487060" cy="4821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23DA15-0AE9-C3F5-A6A6-0188B50AC9FB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56E69-B5AF-020D-2019-2156D88B947C}"/>
                </a:ext>
              </a:extLst>
            </p:cNvPr>
            <p:cNvSpPr/>
            <p:nvPr/>
          </p:nvSpPr>
          <p:spPr>
            <a:xfrm>
              <a:off x="1115740" y="2213675"/>
              <a:ext cx="2269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Split Commands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071" y="1484215"/>
            <a:ext cx="29789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层次化拆分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508723" y="4343402"/>
            <a:ext cx="4318679" cy="830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BBEDE05-3ECF-51FC-40B8-7E307208A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9" y="4408125"/>
            <a:ext cx="3208147" cy="2103044"/>
          </a:xfrm>
          <a:prstGeom prst="rect">
            <a:avLst/>
          </a:prstGeom>
        </p:spPr>
      </p:pic>
      <p:sp>
        <p:nvSpPr>
          <p:cNvPr id="30" name="Rectangle 13" descr="FD1DDF730CE4456e89755B07FE1653D0# #Rectangle 13">
            <a:extLst>
              <a:ext uri="{FF2B5EF4-FFF2-40B4-BE49-F238E27FC236}">
                <a16:creationId xmlns:a16="http://schemas.microsoft.com/office/drawing/2014/main" id="{EE66022C-AD03-E727-ED53-8C44B3B1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071" y="3860376"/>
            <a:ext cx="1863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指令 </a:t>
            </a:r>
            <a:r>
              <a:rPr lang="en-US" altLang="zh-CN" dirty="0">
                <a:cs typeface="+mn-ea"/>
                <a:sym typeface="+mn-lt"/>
              </a:rPr>
              <a:t>+ </a:t>
            </a:r>
            <a:r>
              <a:rPr lang="zh-CN" altLang="en-US" dirty="0">
                <a:cs typeface="+mn-ea"/>
                <a:sym typeface="+mn-lt"/>
              </a:rPr>
              <a:t>参数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F224C3-B9F7-F1CA-2061-05B92232C039}"/>
              </a:ext>
            </a:extLst>
          </p:cNvPr>
          <p:cNvCxnSpPr>
            <a:cxnSpLocks/>
          </p:cNvCxnSpPr>
          <p:nvPr/>
        </p:nvCxnSpPr>
        <p:spPr>
          <a:xfrm>
            <a:off x="461552" y="2015780"/>
            <a:ext cx="4291013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9FECD7E2-0F0F-3BE8-5206-296552E3C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>
          <a:xfrm>
            <a:off x="620017" y="2116696"/>
            <a:ext cx="2857001" cy="145685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E50F62A9-0ADB-272A-C625-451428ECAB8E}"/>
              </a:ext>
            </a:extLst>
          </p:cNvPr>
          <p:cNvSpPr/>
          <p:nvPr/>
        </p:nvSpPr>
        <p:spPr>
          <a:xfrm>
            <a:off x="5687805" y="2205360"/>
            <a:ext cx="1863806" cy="1409212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BE6A26-F927-2085-0E82-EB46AF577561}"/>
              </a:ext>
            </a:extLst>
          </p:cNvPr>
          <p:cNvSpPr txBox="1"/>
          <p:nvPr/>
        </p:nvSpPr>
        <p:spPr>
          <a:xfrm>
            <a:off x="5824587" y="2402937"/>
            <a:ext cx="1727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pipe</a:t>
            </a:r>
            <a:r>
              <a:rPr lang="zh-CN" altLang="en-US" dirty="0">
                <a:cs typeface="+mn-ea"/>
                <a:sym typeface="+mn-lt"/>
              </a:rPr>
              <a:t>管道  </a:t>
            </a:r>
            <a:r>
              <a:rPr lang="en-US" altLang="zh-CN" dirty="0">
                <a:cs typeface="+mn-ea"/>
                <a:sym typeface="+mn-lt"/>
              </a:rPr>
              <a:t>|</a:t>
            </a:r>
          </a:p>
          <a:p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cs typeface="+mn-ea"/>
                <a:sym typeface="+mn-lt"/>
              </a:rPr>
              <a:t>多条命令  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E17CD1F-824B-5E4E-03A0-16F37EC9003B}"/>
              </a:ext>
            </a:extLst>
          </p:cNvPr>
          <p:cNvSpPr/>
          <p:nvPr/>
        </p:nvSpPr>
        <p:spPr>
          <a:xfrm>
            <a:off x="5687806" y="3975942"/>
            <a:ext cx="1906550" cy="1972335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4EB287-15C1-55B7-0EC2-AC89124E5A0D}"/>
              </a:ext>
            </a:extLst>
          </p:cNvPr>
          <p:cNvSpPr txBox="1"/>
          <p:nvPr/>
        </p:nvSpPr>
        <p:spPr>
          <a:xfrm>
            <a:off x="5780937" y="4084099"/>
            <a:ext cx="24020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命令</a:t>
            </a:r>
            <a:r>
              <a:rPr lang="en-US" altLang="zh-CN" dirty="0">
                <a:cs typeface="+mn-ea"/>
                <a:sym typeface="+mn-lt"/>
              </a:rPr>
              <a:t>‘w’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重定向    </a:t>
            </a:r>
            <a:r>
              <a:rPr lang="en-US" altLang="zh-CN" dirty="0">
                <a:cs typeface="+mn-ea"/>
                <a:sym typeface="+mn-lt"/>
              </a:rPr>
              <a:t>&lt;</a:t>
            </a:r>
            <a:r>
              <a:rPr lang="zh-CN" altLang="en-US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文件名 </a:t>
            </a:r>
            <a:r>
              <a:rPr lang="en-US" altLang="zh-CN" dirty="0">
                <a:cs typeface="+mn-ea"/>
                <a:sym typeface="+mn-lt"/>
              </a:rPr>
              <a:t>‘w’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cs typeface="+mn-ea"/>
                <a:sym typeface="+mn-lt"/>
              </a:rPr>
              <a:t>字符串 </a:t>
            </a:r>
            <a:r>
              <a:rPr lang="en-US" altLang="zh-CN" b="1" dirty="0">
                <a:cs typeface="+mn-ea"/>
                <a:sym typeface="+mn-lt"/>
              </a:rPr>
              <a:t>‘w’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cs typeface="+mn-ea"/>
                <a:sym typeface="+mn-lt"/>
              </a:rPr>
              <a:t>后台符    </a:t>
            </a:r>
            <a:r>
              <a:rPr lang="en-US" altLang="zh-CN" b="1" dirty="0">
                <a:cs typeface="+mn-ea"/>
                <a:sym typeface="+mn-lt"/>
              </a:rPr>
              <a:t>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3B53ADE-3591-9E69-3A4C-B7C43E8E8658}"/>
              </a:ext>
            </a:extLst>
          </p:cNvPr>
          <p:cNvSpPr/>
          <p:nvPr/>
        </p:nvSpPr>
        <p:spPr>
          <a:xfrm>
            <a:off x="5208970" y="2331429"/>
            <a:ext cx="241749" cy="1218989"/>
          </a:xfrm>
          <a:prstGeom prst="leftBrace">
            <a:avLst>
              <a:gd name="adj1" fmla="val 52267"/>
              <a:gd name="adj2" fmla="val 33016"/>
            </a:avLst>
          </a:prstGeom>
          <a:ln>
            <a:solidFill>
              <a:srgbClr val="52A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4B5EE7D1-CC97-0B71-CDFA-C4D28682054F}"/>
              </a:ext>
            </a:extLst>
          </p:cNvPr>
          <p:cNvSpPr/>
          <p:nvPr/>
        </p:nvSpPr>
        <p:spPr>
          <a:xfrm>
            <a:off x="5230000" y="4269513"/>
            <a:ext cx="241749" cy="1218989"/>
          </a:xfrm>
          <a:prstGeom prst="leftBrace">
            <a:avLst>
              <a:gd name="adj1" fmla="val 52267"/>
              <a:gd name="adj2" fmla="val 33016"/>
            </a:avLst>
          </a:prstGeom>
          <a:ln>
            <a:solidFill>
              <a:srgbClr val="52A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641847E-BCDF-7466-568C-C6858B465D80}"/>
              </a:ext>
            </a:extLst>
          </p:cNvPr>
          <p:cNvGrpSpPr/>
          <p:nvPr/>
        </p:nvGrpSpPr>
        <p:grpSpPr>
          <a:xfrm>
            <a:off x="5594281" y="1398352"/>
            <a:ext cx="2050854" cy="482177"/>
            <a:chOff x="1108248" y="2155010"/>
            <a:chExt cx="2236468" cy="48217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C430F54-73CC-8FAA-1C0F-B5FD87F94AF1}"/>
                </a:ext>
              </a:extLst>
            </p:cNvPr>
            <p:cNvSpPr/>
            <p:nvPr/>
          </p:nvSpPr>
          <p:spPr>
            <a:xfrm>
              <a:off x="1108248" y="2155010"/>
              <a:ext cx="2236468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3252AE-CFF6-7443-7263-6A9355E54F77}"/>
                </a:ext>
              </a:extLst>
            </p:cNvPr>
            <p:cNvSpPr/>
            <p:nvPr/>
          </p:nvSpPr>
          <p:spPr>
            <a:xfrm>
              <a:off x="1414773" y="2176682"/>
              <a:ext cx="171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_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gettoken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( )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EDFD28A-232C-A871-5851-E97C2E06A131}"/>
              </a:ext>
            </a:extLst>
          </p:cNvPr>
          <p:cNvGrpSpPr/>
          <p:nvPr/>
        </p:nvGrpSpPr>
        <p:grpSpPr>
          <a:xfrm>
            <a:off x="8630347" y="1393676"/>
            <a:ext cx="2050854" cy="482177"/>
            <a:chOff x="1108248" y="2155010"/>
            <a:chExt cx="2236468" cy="482177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8CD15CE-F588-A233-F163-7D6EA07A34A1}"/>
                </a:ext>
              </a:extLst>
            </p:cNvPr>
            <p:cNvSpPr/>
            <p:nvPr/>
          </p:nvSpPr>
          <p:spPr>
            <a:xfrm>
              <a:off x="1108248" y="2155010"/>
              <a:ext cx="2236468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17DB394-D933-770F-F607-F3B7B0CBE4AC}"/>
                </a:ext>
              </a:extLst>
            </p:cNvPr>
            <p:cNvSpPr/>
            <p:nvPr/>
          </p:nvSpPr>
          <p:spPr>
            <a:xfrm>
              <a:off x="1500869" y="2216658"/>
              <a:ext cx="1517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Runcmd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( )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8220FB3-BA75-8130-F49E-DB02D78ABF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6302" y="3913757"/>
            <a:ext cx="3118010" cy="19304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F99089-3F6A-8B2E-AB91-146F281C09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7760" y="2118555"/>
            <a:ext cx="2775093" cy="1644735"/>
          </a:xfrm>
          <a:prstGeom prst="rect">
            <a:avLst/>
          </a:prstGeom>
        </p:spPr>
      </p:pic>
      <p:grpSp>
        <p:nvGrpSpPr>
          <p:cNvPr id="60" name="组合 31">
            <a:extLst>
              <a:ext uri="{FF2B5EF4-FFF2-40B4-BE49-F238E27FC236}">
                <a16:creationId xmlns:a16="http://schemas.microsoft.com/office/drawing/2014/main" id="{C8E0812A-85C8-4652-8D8E-800A535D0632}"/>
              </a:ext>
            </a:extLst>
          </p:cNvPr>
          <p:cNvGrpSpPr>
            <a:grpSpLocks noChangeAspect="1"/>
          </p:cNvGrpSpPr>
          <p:nvPr/>
        </p:nvGrpSpPr>
        <p:grpSpPr>
          <a:xfrm>
            <a:off x="4932732" y="1490672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DBB2AF76-84DF-FD92-999B-EF502C9297D6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2" name="矩形 14">
              <a:extLst>
                <a:ext uri="{FF2B5EF4-FFF2-40B4-BE49-F238E27FC236}">
                  <a16:creationId xmlns:a16="http://schemas.microsoft.com/office/drawing/2014/main" id="{B62B9733-A29D-FB37-E334-4A886A60E0D0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组合 31">
            <a:extLst>
              <a:ext uri="{FF2B5EF4-FFF2-40B4-BE49-F238E27FC236}">
                <a16:creationId xmlns:a16="http://schemas.microsoft.com/office/drawing/2014/main" id="{59654904-5625-34A1-A6A1-8AE8CBEC7777}"/>
              </a:ext>
            </a:extLst>
          </p:cNvPr>
          <p:cNvGrpSpPr>
            <a:grpSpLocks noChangeAspect="1"/>
          </p:cNvGrpSpPr>
          <p:nvPr/>
        </p:nvGrpSpPr>
        <p:grpSpPr>
          <a:xfrm>
            <a:off x="7958729" y="1512658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65" name="矩形 14">
              <a:extLst>
                <a:ext uri="{FF2B5EF4-FFF2-40B4-BE49-F238E27FC236}">
                  <a16:creationId xmlns:a16="http://schemas.microsoft.com/office/drawing/2014/main" id="{D2FC3124-E232-E7E3-41A2-53A78813E75B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F0036E79-6D2D-BF28-689E-01F8519B2EA2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1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41" grpId="0"/>
      <p:bldP spid="8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7C25337-944D-BFB5-1E76-A61969DB1AEC}"/>
              </a:ext>
            </a:extLst>
          </p:cNvPr>
          <p:cNvSpPr/>
          <p:nvPr/>
        </p:nvSpPr>
        <p:spPr>
          <a:xfrm>
            <a:off x="809243" y="2279645"/>
            <a:ext cx="4200712" cy="3658817"/>
          </a:xfrm>
          <a:prstGeom prst="rect">
            <a:avLst/>
          </a:prstGeom>
          <a:gradFill>
            <a:gsLst>
              <a:gs pos="0">
                <a:srgbClr val="B6D3B7">
                  <a:alpha val="9000"/>
                </a:srgbClr>
              </a:gs>
              <a:gs pos="100000">
                <a:srgbClr val="92BFB5">
                  <a:alpha val="1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5571564" cy="613162"/>
            <a:chOff x="194266" y="321621"/>
            <a:chExt cx="5571564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4749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对于指令的格式化解析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B93BC77-43DB-F5FA-D0FB-F99E10E7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7362" y="2078407"/>
            <a:ext cx="5670841" cy="436902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06C33832-08A5-EB6B-5F2D-9FA38EE3CF0E}"/>
              </a:ext>
            </a:extLst>
          </p:cNvPr>
          <p:cNvGrpSpPr/>
          <p:nvPr/>
        </p:nvGrpSpPr>
        <p:grpSpPr>
          <a:xfrm>
            <a:off x="7575359" y="1313554"/>
            <a:ext cx="2270552" cy="482177"/>
            <a:chOff x="1007412" y="2155010"/>
            <a:chExt cx="2476050" cy="482177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DD496B-C541-EEDB-A5BE-1C2AF90C7A82}"/>
                </a:ext>
              </a:extLst>
            </p:cNvPr>
            <p:cNvSpPr/>
            <p:nvPr/>
          </p:nvSpPr>
          <p:spPr>
            <a:xfrm>
              <a:off x="1007412" y="2155010"/>
              <a:ext cx="247605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C00135C-1EB8-02FD-1954-C445CADD30E9}"/>
                </a:ext>
              </a:extLst>
            </p:cNvPr>
            <p:cNvSpPr/>
            <p:nvPr/>
          </p:nvSpPr>
          <p:spPr>
            <a:xfrm>
              <a:off x="1111048" y="2216658"/>
              <a:ext cx="22973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Runcmd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( )  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runit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: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EFFF684-A25B-23FE-362F-A3348D3E2B54}"/>
              </a:ext>
            </a:extLst>
          </p:cNvPr>
          <p:cNvSpPr txBox="1"/>
          <p:nvPr/>
        </p:nvSpPr>
        <p:spPr>
          <a:xfrm>
            <a:off x="809243" y="2474855"/>
            <a:ext cx="40979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+mn-ea"/>
                <a:sym typeface="+mn-lt"/>
              </a:rPr>
              <a:t>runcmd</a:t>
            </a:r>
            <a:r>
              <a:rPr lang="en-US" altLang="zh-CN" dirty="0">
                <a:cs typeface="+mn-ea"/>
                <a:sym typeface="+mn-lt"/>
              </a:rPr>
              <a:t>(char *s) </a:t>
            </a:r>
            <a:r>
              <a:rPr lang="zh-CN" altLang="en-US" dirty="0">
                <a:cs typeface="+mn-ea"/>
                <a:sym typeface="+mn-lt"/>
              </a:rPr>
              <a:t>函数中增加对</a:t>
            </a:r>
            <a:r>
              <a:rPr lang="en-US" altLang="zh-CN" dirty="0">
                <a:cs typeface="+mn-ea"/>
                <a:sym typeface="+mn-lt"/>
              </a:rPr>
              <a:t>`SYMBOLS "&lt;|&gt;&amp;;()"`</a:t>
            </a:r>
            <a:r>
              <a:rPr lang="zh-CN" altLang="en-US" dirty="0">
                <a:cs typeface="+mn-ea"/>
                <a:sym typeface="+mn-lt"/>
              </a:rPr>
              <a:t>中</a:t>
            </a:r>
            <a:r>
              <a:rPr lang="en-US" altLang="zh-CN" dirty="0">
                <a:cs typeface="+mn-ea"/>
                <a:sym typeface="+mn-lt"/>
              </a:rPr>
              <a:t>`&amp;`</a:t>
            </a:r>
            <a:r>
              <a:rPr lang="zh-CN" altLang="en-US" dirty="0">
                <a:cs typeface="+mn-ea"/>
                <a:sym typeface="+mn-lt"/>
              </a:rPr>
              <a:t>的识别，做好本条指令后台运行的</a:t>
            </a:r>
            <a:r>
              <a:rPr lang="en-US" altLang="zh-CN" dirty="0">
                <a:cs typeface="+mn-ea"/>
                <a:sym typeface="+mn-lt"/>
              </a:rPr>
              <a:t>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+mn-ea"/>
                <a:sym typeface="+mn-lt"/>
              </a:rPr>
              <a:t>runit</a:t>
            </a:r>
            <a:r>
              <a:rPr lang="en-US" altLang="zh-CN" dirty="0">
                <a:cs typeface="+mn-ea"/>
                <a:sym typeface="+mn-lt"/>
              </a:rPr>
              <a:t>: </a:t>
            </a:r>
            <a:r>
              <a:rPr lang="zh-CN" altLang="en-US" dirty="0">
                <a:cs typeface="+mn-ea"/>
                <a:sym typeface="+mn-lt"/>
              </a:rPr>
              <a:t>的 </a:t>
            </a:r>
            <a:r>
              <a:rPr lang="en-US" altLang="zh-CN" dirty="0">
                <a:cs typeface="+mn-ea"/>
                <a:sym typeface="+mn-lt"/>
              </a:rPr>
              <a:t>spawn() </a:t>
            </a:r>
            <a:r>
              <a:rPr lang="zh-CN" altLang="en-US" dirty="0">
                <a:cs typeface="+mn-ea"/>
                <a:sym typeface="+mn-lt"/>
              </a:rPr>
              <a:t>后，父进程中如果不是后台运行指令，继续</a:t>
            </a:r>
            <a:r>
              <a:rPr lang="en-US" altLang="zh-CN" dirty="0">
                <a:cs typeface="+mn-ea"/>
                <a:sym typeface="+mn-lt"/>
              </a:rPr>
              <a:t> wait() </a:t>
            </a:r>
            <a:r>
              <a:rPr lang="zh-CN" altLang="en-US" dirty="0">
                <a:cs typeface="+mn-ea"/>
                <a:sym typeface="+mn-lt"/>
              </a:rPr>
              <a:t>等待子进程运行结束后再运行；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如果是后台运行指令，</a:t>
            </a:r>
            <a:r>
              <a:rPr lang="en-US" altLang="zh-CN" dirty="0">
                <a:cs typeface="+mn-ea"/>
                <a:sym typeface="+mn-lt"/>
              </a:rPr>
              <a:t>fork()</a:t>
            </a:r>
            <a:r>
              <a:rPr lang="zh-CN" altLang="en-US" dirty="0">
                <a:cs typeface="+mn-ea"/>
                <a:sym typeface="+mn-lt"/>
              </a:rPr>
              <a:t>出子进程中等待进程运行完毕后输出本条指令运行完毕的 </a:t>
            </a:r>
            <a:r>
              <a:rPr lang="en-US" altLang="zh-CN" dirty="0">
                <a:cs typeface="+mn-ea"/>
                <a:sym typeface="+mn-lt"/>
              </a:rPr>
              <a:t>DONE </a:t>
            </a:r>
            <a:r>
              <a:rPr lang="zh-CN" altLang="en-US" dirty="0">
                <a:cs typeface="+mn-ea"/>
                <a:sym typeface="+mn-lt"/>
              </a:rPr>
              <a:t>标志。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40461E-1E6F-7739-FA61-D3DEF07FEA8C}"/>
              </a:ext>
            </a:extLst>
          </p:cNvPr>
          <p:cNvGrpSpPr/>
          <p:nvPr/>
        </p:nvGrpSpPr>
        <p:grpSpPr>
          <a:xfrm>
            <a:off x="892317" y="1542737"/>
            <a:ext cx="2270552" cy="482177"/>
            <a:chOff x="1007412" y="2155010"/>
            <a:chExt cx="2476050" cy="48217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64D46D9-F7D4-0558-D12D-230F08ED901D}"/>
                </a:ext>
              </a:extLst>
            </p:cNvPr>
            <p:cNvSpPr/>
            <p:nvPr/>
          </p:nvSpPr>
          <p:spPr>
            <a:xfrm>
              <a:off x="1007412" y="2155010"/>
              <a:ext cx="247605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DA67FE-2C7F-9906-8D26-F713BC925400}"/>
                </a:ext>
              </a:extLst>
            </p:cNvPr>
            <p:cNvSpPr/>
            <p:nvPr/>
          </p:nvSpPr>
          <p:spPr>
            <a:xfrm>
              <a:off x="1277994" y="2216658"/>
              <a:ext cx="1963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后台运行流程：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AC7B583-392D-5322-FEBA-04F6C6B9E787}"/>
              </a:ext>
            </a:extLst>
          </p:cNvPr>
          <p:cNvCxnSpPr>
            <a:cxnSpLocks/>
          </p:cNvCxnSpPr>
          <p:nvPr/>
        </p:nvCxnSpPr>
        <p:spPr>
          <a:xfrm>
            <a:off x="5880246" y="1955142"/>
            <a:ext cx="5513798" cy="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2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 rot="1287405">
            <a:off x="8076986" y="-60805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 rot="1469972">
            <a:off x="8064363" y="-354021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7"/>
            <a:ext cx="6186416" cy="1558386"/>
            <a:chOff x="737131" y="4486612"/>
            <a:chExt cx="5551573" cy="15595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3291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Tree.b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mkdir.b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/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touch.b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增加外部指令的流程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spc="10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Berlin Sans FB Demi" panose="020E0802020502020306" pitchFamily="34" charset="0"/>
                  <a:cs typeface="+mn-ea"/>
                  <a:sym typeface="+mn-lt"/>
                </a:rPr>
                <a:t>02</a:t>
              </a:r>
              <a:endParaRPr lang="zh-CN" altLang="en-US" sz="13800" spc="10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Berlin Sans FB Demi" panose="020E0802020502020306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 rot="1257862">
            <a:off x="9329855" y="-825379"/>
            <a:ext cx="1455443" cy="239178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 rot="1265603">
            <a:off x="8069451" y="-1674457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711478">
            <a:off x="7459852" y="890792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711478">
            <a:off x="6954639" y="586104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711478">
            <a:off x="6425962" y="309514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711478">
            <a:off x="6541119" y="1108830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68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1E845A-4D38-B452-A038-909606F6D3D0}"/>
              </a:ext>
            </a:extLst>
          </p:cNvPr>
          <p:cNvGrpSpPr/>
          <p:nvPr/>
        </p:nvGrpSpPr>
        <p:grpSpPr>
          <a:xfrm>
            <a:off x="461552" y="552767"/>
            <a:ext cx="4962871" cy="613162"/>
            <a:chOff x="194266" y="321621"/>
            <a:chExt cx="4962871" cy="613162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12D6364F-3F7C-A73E-CB6C-D6DFC2031A1F}"/>
                </a:ext>
              </a:extLst>
            </p:cNvPr>
            <p:cNvSpPr txBox="1"/>
            <p:nvPr/>
          </p:nvSpPr>
          <p:spPr>
            <a:xfrm>
              <a:off x="1016260" y="398715"/>
              <a:ext cx="4140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增加 </a:t>
              </a:r>
              <a:r>
                <a:rPr lang="zh-CN" altLang="en-US" sz="2800" b="1" u="sng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外部指令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流程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D5B13E-ED9C-4BE6-B099-7CA4DE343A1C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02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1715999" y="1434478"/>
            <a:ext cx="2194294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291138" y="2197286"/>
              <a:ext cx="1918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user/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Makefile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B966EE-7A2C-91D8-EF21-3C5923A4ABFE}"/>
              </a:ext>
            </a:extLst>
          </p:cNvPr>
          <p:cNvGrpSpPr/>
          <p:nvPr/>
        </p:nvGrpSpPr>
        <p:grpSpPr>
          <a:xfrm>
            <a:off x="1715999" y="3949933"/>
            <a:ext cx="2194294" cy="482177"/>
            <a:chOff x="964740" y="2157253"/>
            <a:chExt cx="2487060" cy="4821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A23DA15-0AE9-C3F5-A6A6-0188B50AC9FB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56E69-B5AF-020D-2019-2156D88B947C}"/>
                </a:ext>
              </a:extLst>
            </p:cNvPr>
            <p:cNvSpPr/>
            <p:nvPr/>
          </p:nvSpPr>
          <p:spPr>
            <a:xfrm>
              <a:off x="1273877" y="2213675"/>
              <a:ext cx="195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user/</a:t>
              </a:r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Makefile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8" y="2203136"/>
            <a:ext cx="339194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user</a:t>
            </a:r>
            <a:r>
              <a:rPr lang="zh-CN" altLang="en-US" dirty="0"/>
              <a:t>文件夹中编写</a:t>
            </a:r>
            <a:r>
              <a:rPr lang="zh-CN" altLang="en-US" b="1" dirty="0"/>
              <a:t>外部命令</a:t>
            </a:r>
            <a:r>
              <a:rPr lang="zh-CN" altLang="en-US" dirty="0"/>
              <a:t>的</a:t>
            </a:r>
            <a:r>
              <a:rPr lang="en-US" altLang="zh-CN" b="1" dirty="0"/>
              <a:t>c</a:t>
            </a:r>
            <a:r>
              <a:rPr lang="zh-CN" altLang="en-US" b="1" dirty="0"/>
              <a:t>文件</a:t>
            </a:r>
            <a:r>
              <a:rPr lang="zh-CN" altLang="en-US" dirty="0"/>
              <a:t>，在</a:t>
            </a:r>
            <a:r>
              <a:rPr lang="en-US" altLang="zh-CN" dirty="0">
                <a:cs typeface="+mn-ea"/>
                <a:sym typeface="+mn-lt"/>
              </a:rPr>
              <a:t>user/</a:t>
            </a:r>
            <a:r>
              <a:rPr lang="en-US" altLang="zh-CN" dirty="0" err="1">
                <a:cs typeface="+mn-ea"/>
                <a:sym typeface="+mn-lt"/>
              </a:rPr>
              <a:t>Makefile</a:t>
            </a:r>
            <a:r>
              <a:rPr lang="zh-CN" altLang="en-US" dirty="0">
                <a:cs typeface="+mn-ea"/>
                <a:sym typeface="+mn-lt"/>
              </a:rPr>
              <a:t>的目标构建</a:t>
            </a:r>
            <a:r>
              <a:rPr lang="en-US" altLang="zh-CN" dirty="0">
                <a:cs typeface="+mn-ea"/>
                <a:sym typeface="+mn-lt"/>
              </a:rPr>
              <a:t>all: </a:t>
            </a:r>
            <a:r>
              <a:rPr lang="zh-CN" altLang="en-US" dirty="0">
                <a:cs typeface="+mn-ea"/>
                <a:sym typeface="+mn-lt"/>
              </a:rPr>
              <a:t>中生成</a:t>
            </a:r>
            <a:r>
              <a:rPr lang="en-US" altLang="zh-CN" dirty="0">
                <a:cs typeface="+mn-ea"/>
                <a:sym typeface="+mn-lt"/>
              </a:rPr>
              <a:t>elf</a:t>
            </a:r>
            <a:r>
              <a:rPr lang="zh-CN" altLang="en-US" dirty="0">
                <a:cs typeface="+mn-ea"/>
                <a:sym typeface="+mn-lt"/>
              </a:rPr>
              <a:t>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6" name="组合 31">
            <a:extLst>
              <a:ext uri="{FF2B5EF4-FFF2-40B4-BE49-F238E27FC236}">
                <a16:creationId xmlns:a16="http://schemas.microsoft.com/office/drawing/2014/main" id="{5A66E8ED-AA63-1061-8B54-4DFB3F9F118D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663524" y="3206111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07FF6227-8B53-8C85-EE01-82E9A905AD67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矩形 14">
              <a:extLst>
                <a:ext uri="{FF2B5EF4-FFF2-40B4-BE49-F238E27FC236}">
                  <a16:creationId xmlns:a16="http://schemas.microsoft.com/office/drawing/2014/main" id="{B4CF8093-D7FA-C607-D3E9-0B0841124416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5969228" y="2699540"/>
            <a:ext cx="5445361" cy="3510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31">
            <a:extLst>
              <a:ext uri="{FF2B5EF4-FFF2-40B4-BE49-F238E27FC236}">
                <a16:creationId xmlns:a16="http://schemas.microsoft.com/office/drawing/2014/main" id="{6E9BCBA4-0E4D-B68D-9724-FD02D92DC40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8371290" y="2198047"/>
            <a:ext cx="373859" cy="248556"/>
            <a:chOff x="2881121" y="2516898"/>
            <a:chExt cx="376100" cy="250202"/>
          </a:xfrm>
          <a:solidFill>
            <a:srgbClr val="52A4AE"/>
          </a:solidFill>
        </p:grpSpPr>
        <p:sp>
          <p:nvSpPr>
            <p:cNvPr id="74" name="矩形 14">
              <a:extLst>
                <a:ext uri="{FF2B5EF4-FFF2-40B4-BE49-F238E27FC236}">
                  <a16:creationId xmlns:a16="http://schemas.microsoft.com/office/drawing/2014/main" id="{182B7DD8-6BCF-E1C8-E456-1404AAB25539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5" name="矩形 14">
              <a:extLst>
                <a:ext uri="{FF2B5EF4-FFF2-40B4-BE49-F238E27FC236}">
                  <a16:creationId xmlns:a16="http://schemas.microsoft.com/office/drawing/2014/main" id="{ABB7CB6A-CD2A-C70B-2556-56EF7CD874E4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399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F8F53C0-F91F-637E-B084-C6EAC1D210EE}"/>
              </a:ext>
            </a:extLst>
          </p:cNvPr>
          <p:cNvCxnSpPr>
            <a:cxnSpLocks/>
          </p:cNvCxnSpPr>
          <p:nvPr/>
        </p:nvCxnSpPr>
        <p:spPr>
          <a:xfrm>
            <a:off x="5969228" y="1275274"/>
            <a:ext cx="5445361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FD8B361-14B8-3221-3034-372F7B86B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7810" y="2803399"/>
            <a:ext cx="6188341" cy="33532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3FDC4EE-542C-32C0-56A5-571F55867A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180" y="1388886"/>
            <a:ext cx="6188341" cy="670142"/>
          </a:xfrm>
          <a:prstGeom prst="rect">
            <a:avLst/>
          </a:prstGeom>
        </p:spPr>
      </p:pic>
      <p:sp>
        <p:nvSpPr>
          <p:cNvPr id="29" name="Rectangle 13" descr="FD1DDF730CE4456e89755B07FE1653D0# #Rectangle 13">
            <a:extLst>
              <a:ext uri="{FF2B5EF4-FFF2-40B4-BE49-F238E27FC236}">
                <a16:creationId xmlns:a16="http://schemas.microsoft.com/office/drawing/2014/main" id="{AB54E886-02E8-B214-E730-26FA9A32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13" y="4815086"/>
            <a:ext cx="33919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b="1" dirty="0"/>
              <a:t>磁盘映像</a:t>
            </a:r>
            <a:r>
              <a:rPr lang="zh-CN" altLang="en-US" dirty="0"/>
              <a:t>的文件列表中增加</a:t>
            </a:r>
            <a:r>
              <a:rPr lang="zh-CN" altLang="en-US" b="1" dirty="0"/>
              <a:t>外部命令</a:t>
            </a:r>
            <a:r>
              <a:rPr lang="zh-CN" altLang="en-US" dirty="0"/>
              <a:t>对应的</a:t>
            </a:r>
            <a:r>
              <a:rPr lang="zh-CN" altLang="en-US" b="1" dirty="0"/>
              <a:t>二进制</a:t>
            </a:r>
            <a:r>
              <a:rPr lang="en-US" altLang="zh-CN" b="1" dirty="0"/>
              <a:t>elf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16822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8F74306-1205-75E3-A74E-204AF612215C}"/>
              </a:ext>
            </a:extLst>
          </p:cNvPr>
          <p:cNvSpPr txBox="1"/>
          <p:nvPr/>
        </p:nvSpPr>
        <p:spPr>
          <a:xfrm>
            <a:off x="5537771" y="714513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C6392-EB83-7888-98EB-38BC2D4AB6B8}"/>
              </a:ext>
            </a:extLst>
          </p:cNvPr>
          <p:cNvSpPr txBox="1"/>
          <p:nvPr/>
        </p:nvSpPr>
        <p:spPr>
          <a:xfrm>
            <a:off x="5537771" y="909722"/>
            <a:ext cx="1480897" cy="75001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95C863-56AE-9C47-5054-F46AAF8882C6}"/>
              </a:ext>
            </a:extLst>
          </p:cNvPr>
          <p:cNvGrpSpPr/>
          <p:nvPr/>
        </p:nvGrpSpPr>
        <p:grpSpPr>
          <a:xfrm>
            <a:off x="666422" y="1629964"/>
            <a:ext cx="2194294" cy="482177"/>
            <a:chOff x="964740" y="2157253"/>
            <a:chExt cx="2487060" cy="482177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B953AB6-D6EB-4727-3AA0-2B096E092980}"/>
                </a:ext>
              </a:extLst>
            </p:cNvPr>
            <p:cNvSpPr/>
            <p:nvPr/>
          </p:nvSpPr>
          <p:spPr>
            <a:xfrm>
              <a:off x="964740" y="2157253"/>
              <a:ext cx="2487060" cy="4821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F54A73-EA32-44E8-AB09-B77467266F21}"/>
                </a:ext>
              </a:extLst>
            </p:cNvPr>
            <p:cNvSpPr/>
            <p:nvPr/>
          </p:nvSpPr>
          <p:spPr>
            <a:xfrm>
              <a:off x="1788488" y="2197286"/>
              <a:ext cx="924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cs typeface="+mn-ea"/>
                  <a:sym typeface="+mn-lt"/>
                </a:rPr>
                <a:t>Tree.c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13" descr="FD1DDF730CE4456e89755B07FE1653D0# #Rectangle 13">
            <a:extLst>
              <a:ext uri="{FF2B5EF4-FFF2-40B4-BE49-F238E27FC236}">
                <a16:creationId xmlns:a16="http://schemas.microsoft.com/office/drawing/2014/main" id="{014C60BC-3D74-9614-35AC-F948AC75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2" y="2671204"/>
            <a:ext cx="475800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fdnum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</a:rPr>
              <a:t>遍历</a:t>
            </a:r>
            <a:r>
              <a:rPr lang="en-US" altLang="zh-CN" dirty="0">
                <a:latin typeface="Consolas" panose="020B0609020204030204" pitchFamily="49" charset="0"/>
              </a:rPr>
              <a:t>path</a:t>
            </a:r>
            <a:r>
              <a:rPr lang="zh-CN" altLang="en-US" dirty="0">
                <a:latin typeface="Consolas" panose="020B0609020204030204" pitchFamily="49" charset="0"/>
              </a:rPr>
              <a:t>的目录项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path,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level)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</a:rPr>
              <a:t>类似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zh-CN" altLang="en-US" dirty="0">
                <a:latin typeface="Consolas" panose="020B0609020204030204" pitchFamily="49" charset="0"/>
              </a:rPr>
              <a:t>递归遍历所有子目录的文件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把传入路径和目录项路径进行拼接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51516-2F85-4533-2178-E74866D5D38E}"/>
              </a:ext>
            </a:extLst>
          </p:cNvPr>
          <p:cNvCxnSpPr>
            <a:cxnSpLocks/>
          </p:cNvCxnSpPr>
          <p:nvPr/>
        </p:nvCxnSpPr>
        <p:spPr>
          <a:xfrm>
            <a:off x="6189198" y="1084299"/>
            <a:ext cx="4179915" cy="16008"/>
          </a:xfrm>
          <a:prstGeom prst="line">
            <a:avLst/>
          </a:prstGeom>
          <a:ln>
            <a:solidFill>
              <a:srgbClr val="77B6BF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89C4E05-07DC-88CD-54A2-61068438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6E2"/>
              </a:clrFrom>
              <a:clrTo>
                <a:srgbClr val="FCF6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845" y="1284729"/>
            <a:ext cx="6204269" cy="471194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AB3B42-4811-B733-8BC7-A240DCA3157C}"/>
              </a:ext>
            </a:extLst>
          </p:cNvPr>
          <p:cNvGrpSpPr/>
          <p:nvPr/>
        </p:nvGrpSpPr>
        <p:grpSpPr>
          <a:xfrm>
            <a:off x="461552" y="552767"/>
            <a:ext cx="4962871" cy="613162"/>
            <a:chOff x="194266" y="321621"/>
            <a:chExt cx="4962871" cy="613162"/>
          </a:xfrm>
        </p:grpSpPr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08B6B441-CE2E-B93B-4688-1F8CCEDE8BDF}"/>
                </a:ext>
              </a:extLst>
            </p:cNvPr>
            <p:cNvSpPr txBox="1"/>
            <p:nvPr/>
          </p:nvSpPr>
          <p:spPr>
            <a:xfrm>
              <a:off x="1016260" y="398715"/>
              <a:ext cx="4140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Shell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增加 </a:t>
              </a:r>
              <a:r>
                <a:rPr lang="zh-CN" altLang="en-US" sz="2800" b="1" u="sng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外部指令</a:t>
              </a:r>
              <a:r>
                <a:rPr lang="zh-CN" altLang="en-US" sz="2800" b="1" dirty="0">
                  <a:solidFill>
                    <a:srgbClr val="52A4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流程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F51CC47-D051-5E69-7606-F2A4B3561DE9}"/>
                </a:ext>
              </a:extLst>
            </p:cNvPr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8575">
              <a:solidFill>
                <a:srgbClr val="52A4A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52A4AE"/>
                  </a:solidFill>
                  <a:latin typeface="Bahnschrift SemiBold" panose="020B0502040204020203" pitchFamily="34" charset="0"/>
                </a:rPr>
                <a:t>02</a:t>
              </a:r>
              <a:endParaRPr lang="zh-CN" altLang="en-US" sz="3600" dirty="0">
                <a:solidFill>
                  <a:srgbClr val="52A4AE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28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780</Words>
  <Application>Microsoft Office PowerPoint</Application>
  <PresentationFormat>宽屏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思源黑体</vt:lpstr>
      <vt:lpstr>微软雅黑</vt:lpstr>
      <vt:lpstr>Arial</vt:lpstr>
      <vt:lpstr>Bahnschrift SemiBold</vt:lpstr>
      <vt:lpstr>Berlin Sans FB Demi</vt:lpstr>
      <vt:lpstr>Calibri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李 子涵</cp:lastModifiedBy>
  <cp:revision>374</cp:revision>
  <dcterms:created xsi:type="dcterms:W3CDTF">2021-04-15T07:04:59Z</dcterms:created>
  <dcterms:modified xsi:type="dcterms:W3CDTF">2022-07-04T03:00:49Z</dcterms:modified>
</cp:coreProperties>
</file>