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73" r:id="rId6"/>
    <p:sldId id="267" r:id="rId7"/>
    <p:sldId id="259" r:id="rId8"/>
    <p:sldId id="268" r:id="rId9"/>
    <p:sldId id="261" r:id="rId10"/>
    <p:sldId id="269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44" userDrawn="1">
          <p15:clr>
            <a:srgbClr val="A4A3A4"/>
          </p15:clr>
        </p15:guide>
        <p15:guide id="2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508927"/>
    <a:srgbClr val="77B345"/>
    <a:srgbClr val="729D51"/>
    <a:srgbClr val="99CB38"/>
    <a:srgbClr val="C3E089"/>
    <a:srgbClr val="94B84E"/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pos="2544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85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91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87D8-20F7-42F7-93B4-00291171298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59B3BD-D84B-463E-944A-730BF33A8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662554-58EC-2CC9-032F-6A426C69FE22}"/>
              </a:ext>
            </a:extLst>
          </p:cNvPr>
          <p:cNvSpPr/>
          <p:nvPr/>
        </p:nvSpPr>
        <p:spPr>
          <a:xfrm>
            <a:off x="0" y="4128655"/>
            <a:ext cx="12192000" cy="2729345"/>
          </a:xfrm>
          <a:prstGeom prst="rect">
            <a:avLst/>
          </a:prstGeom>
          <a:solidFill>
            <a:srgbClr val="699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EB7D-8096-BD53-D73A-626C61C0D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0" y="1931799"/>
            <a:ext cx="9652001" cy="16581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MEDICINAL PLANT IDENTIFICATION USING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95F6C-51D6-B550-6728-EB067B31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6945" y="4473357"/>
            <a:ext cx="3269674" cy="229715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Dr.A.Bhavani Sankar 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B.E., M.E.,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Head,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Engineering.</a:t>
            </a:r>
          </a:p>
          <a:p>
            <a:pPr marL="0" indent="0" algn="l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1578F-B9EF-B7C6-C6E6-1B717C45877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1199" y="4473357"/>
            <a:ext cx="3662363" cy="20399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  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M.Mugesh       - 820420106032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K.Mamannan  - 820420106025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S.G.Mohan      - 820420106031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D.Dhasarathan - 820420106013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5B2BF-1963-6FDA-64EB-DC19E92FBEE7}"/>
              </a:ext>
            </a:extLst>
          </p:cNvPr>
          <p:cNvCxnSpPr/>
          <p:nvPr/>
        </p:nvCxnSpPr>
        <p:spPr>
          <a:xfrm>
            <a:off x="7509164" y="4473357"/>
            <a:ext cx="0" cy="1816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CC521-1B1E-579C-5294-72D9DE98732D}"/>
              </a:ext>
            </a:extLst>
          </p:cNvPr>
          <p:cNvCxnSpPr/>
          <p:nvPr/>
        </p:nvCxnSpPr>
        <p:spPr>
          <a:xfrm>
            <a:off x="604982" y="4585021"/>
            <a:ext cx="0" cy="1816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E99B1C-DF86-066F-727B-C17B87AFDA94}"/>
              </a:ext>
            </a:extLst>
          </p:cNvPr>
          <p:cNvSpPr txBox="1"/>
          <p:nvPr/>
        </p:nvSpPr>
        <p:spPr>
          <a:xfrm>
            <a:off x="1191489" y="489527"/>
            <a:ext cx="344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3D47-7B63-009D-7E80-D7F75CC9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89" y="1098974"/>
            <a:ext cx="9578109" cy="53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5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CE719-FD4A-F142-9204-DD44C4EF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008495"/>
            <a:ext cx="10169236" cy="5720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A20A2-BFC3-E9D3-39BF-343BF7686924}"/>
              </a:ext>
            </a:extLst>
          </p:cNvPr>
          <p:cNvSpPr txBox="1"/>
          <p:nvPr/>
        </p:nvSpPr>
        <p:spPr>
          <a:xfrm>
            <a:off x="1025236" y="429552"/>
            <a:ext cx="5643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Dataset:</a:t>
            </a:r>
          </a:p>
        </p:txBody>
      </p:sp>
    </p:spTree>
    <p:extLst>
      <p:ext uri="{BB962C8B-B14F-4D97-AF65-F5344CB8AC3E}">
        <p14:creationId xmlns:p14="http://schemas.microsoft.com/office/powerpoint/2010/main" val="114764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6D7C6-BE53-5492-C4D4-C461503B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4" y="1119331"/>
            <a:ext cx="9873673" cy="555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3851D-1B9D-2077-1ABC-8472CFCDE9E9}"/>
              </a:ext>
            </a:extLst>
          </p:cNvPr>
          <p:cNvSpPr txBox="1"/>
          <p:nvPr/>
        </p:nvSpPr>
        <p:spPr>
          <a:xfrm>
            <a:off x="1052944" y="6576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:</a:t>
            </a:r>
          </a:p>
        </p:txBody>
      </p:sp>
    </p:spTree>
    <p:extLst>
      <p:ext uri="{BB962C8B-B14F-4D97-AF65-F5344CB8AC3E}">
        <p14:creationId xmlns:p14="http://schemas.microsoft.com/office/powerpoint/2010/main" val="35529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5A7AE-A7DC-C99D-4E12-0E472F8B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5" y="710045"/>
            <a:ext cx="10584873" cy="5953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738CD-5F04-221F-A823-A0029BE5B4D7}"/>
              </a:ext>
            </a:extLst>
          </p:cNvPr>
          <p:cNvSpPr txBox="1"/>
          <p:nvPr/>
        </p:nvSpPr>
        <p:spPr>
          <a:xfrm>
            <a:off x="1173018" y="3407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</a:t>
            </a:r>
          </a:p>
        </p:txBody>
      </p:sp>
    </p:spTree>
    <p:extLst>
      <p:ext uri="{BB962C8B-B14F-4D97-AF65-F5344CB8AC3E}">
        <p14:creationId xmlns:p14="http://schemas.microsoft.com/office/powerpoint/2010/main" val="419122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940B2-50B9-0705-22B9-9A03D9FA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672" y="3038763"/>
            <a:ext cx="5551055" cy="1025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77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E73-3863-F467-C4D4-87E5F463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18" y="1345045"/>
            <a:ext cx="11104418" cy="20839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94B8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5EC8C-95DE-65EA-C943-84CD0249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2055090"/>
            <a:ext cx="9720073" cy="254461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a medicinal plant identification project is to develop a system that can accurately identify various species of medicinal plants from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 proposes a deep learning-based approach that uses a convolutional neural network (CNN).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CNN is capable of learning and representing complex features in images, enabling it to recognize and classify medicinal plants with high accuracy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61D8-1942-238A-A9B5-5B39F88D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C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75BA5-5594-7D67-A5A0-08166D627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989556"/>
              </p:ext>
            </p:extLst>
          </p:nvPr>
        </p:nvGraphicFramePr>
        <p:xfrm>
          <a:off x="295564" y="881431"/>
          <a:ext cx="1160087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41">
                  <a:extLst>
                    <a:ext uri="{9D8B030D-6E8A-4147-A177-3AD203B41FA5}">
                      <a16:colId xmlns:a16="http://schemas.microsoft.com/office/drawing/2014/main" val="614064012"/>
                    </a:ext>
                  </a:extLst>
                </a:gridCol>
                <a:gridCol w="2723455">
                  <a:extLst>
                    <a:ext uri="{9D8B030D-6E8A-4147-A177-3AD203B41FA5}">
                      <a16:colId xmlns:a16="http://schemas.microsoft.com/office/drawing/2014/main" val="2898275252"/>
                    </a:ext>
                  </a:extLst>
                </a:gridCol>
                <a:gridCol w="1925544">
                  <a:extLst>
                    <a:ext uri="{9D8B030D-6E8A-4147-A177-3AD203B41FA5}">
                      <a16:colId xmlns:a16="http://schemas.microsoft.com/office/drawing/2014/main" val="2291717010"/>
                    </a:ext>
                  </a:extLst>
                </a:gridCol>
                <a:gridCol w="2572001">
                  <a:extLst>
                    <a:ext uri="{9D8B030D-6E8A-4147-A177-3AD203B41FA5}">
                      <a16:colId xmlns:a16="http://schemas.microsoft.com/office/drawing/2014/main" val="2169483683"/>
                    </a:ext>
                  </a:extLst>
                </a:gridCol>
                <a:gridCol w="1277826">
                  <a:extLst>
                    <a:ext uri="{9D8B030D-6E8A-4147-A177-3AD203B41FA5}">
                      <a16:colId xmlns:a16="http://schemas.microsoft.com/office/drawing/2014/main" val="213519429"/>
                    </a:ext>
                  </a:extLst>
                </a:gridCol>
                <a:gridCol w="2646205">
                  <a:extLst>
                    <a:ext uri="{9D8B030D-6E8A-4147-A177-3AD203B41FA5}">
                      <a16:colId xmlns:a16="http://schemas.microsoft.com/office/drawing/2014/main" val="254840120"/>
                    </a:ext>
                  </a:extLst>
                </a:gridCol>
              </a:tblGrid>
              <a:tr h="111408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58849"/>
                  </a:ext>
                </a:extLst>
              </a:tr>
              <a:tr h="2006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Real-Time Identification of Medicinal Plants Species in Natural Environment Using Deep Learning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Owais A. Malik, Nazrul Ismail,Burhan R. Hussein and Umar Yahya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Library of Medicine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Center For Biotechnology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was achieved 87% and 84% Top-1 accuracies on a test set for the private and public datasets, respectively, which is more than a 10% accuracy improvement compared to the baseline model.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67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3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0A5033-72A4-8F4D-537C-4FF75469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82410"/>
              </p:ext>
            </p:extLst>
          </p:nvPr>
        </p:nvGraphicFramePr>
        <p:xfrm>
          <a:off x="559954" y="338570"/>
          <a:ext cx="1107209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896">
                  <a:extLst>
                    <a:ext uri="{9D8B030D-6E8A-4147-A177-3AD203B41FA5}">
                      <a16:colId xmlns:a16="http://schemas.microsoft.com/office/drawing/2014/main" val="1257472940"/>
                    </a:ext>
                  </a:extLst>
                </a:gridCol>
                <a:gridCol w="2497946">
                  <a:extLst>
                    <a:ext uri="{9D8B030D-6E8A-4147-A177-3AD203B41FA5}">
                      <a16:colId xmlns:a16="http://schemas.microsoft.com/office/drawing/2014/main" val="4212871675"/>
                    </a:ext>
                  </a:extLst>
                </a:gridCol>
                <a:gridCol w="1766104">
                  <a:extLst>
                    <a:ext uri="{9D8B030D-6E8A-4147-A177-3AD203B41FA5}">
                      <a16:colId xmlns:a16="http://schemas.microsoft.com/office/drawing/2014/main" val="3929834205"/>
                    </a:ext>
                  </a:extLst>
                </a:gridCol>
                <a:gridCol w="2359033">
                  <a:extLst>
                    <a:ext uri="{9D8B030D-6E8A-4147-A177-3AD203B41FA5}">
                      <a16:colId xmlns:a16="http://schemas.microsoft.com/office/drawing/2014/main" val="658198987"/>
                    </a:ext>
                  </a:extLst>
                </a:gridCol>
                <a:gridCol w="1430876">
                  <a:extLst>
                    <a:ext uri="{9D8B030D-6E8A-4147-A177-3AD203B41FA5}">
                      <a16:colId xmlns:a16="http://schemas.microsoft.com/office/drawing/2014/main" val="4169644633"/>
                    </a:ext>
                  </a:extLst>
                </a:gridCol>
                <a:gridCol w="2168236">
                  <a:extLst>
                    <a:ext uri="{9D8B030D-6E8A-4147-A177-3AD203B41FA5}">
                      <a16:colId xmlns:a16="http://schemas.microsoft.com/office/drawing/2014/main" val="1004334327"/>
                    </a:ext>
                  </a:extLst>
                </a:gridCol>
              </a:tblGrid>
              <a:tr h="801888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2187"/>
                  </a:ext>
                </a:extLst>
              </a:tr>
              <a:tr h="3486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Medicinal Plant identification in the wild by using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Nguyen Quoc,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Vinh Truong Hoang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Convolutional Neural Network (CNN) to recognize Vietnamese medicinal plant images in this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paper.he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highest accuracy reached by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88.26%.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5E58D8-946B-B905-9734-0D837E332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29125"/>
              </p:ext>
            </p:extLst>
          </p:nvPr>
        </p:nvGraphicFramePr>
        <p:xfrm>
          <a:off x="559954" y="338570"/>
          <a:ext cx="110720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896">
                  <a:extLst>
                    <a:ext uri="{9D8B030D-6E8A-4147-A177-3AD203B41FA5}">
                      <a16:colId xmlns:a16="http://schemas.microsoft.com/office/drawing/2014/main" val="1257472940"/>
                    </a:ext>
                  </a:extLst>
                </a:gridCol>
                <a:gridCol w="2497946">
                  <a:extLst>
                    <a:ext uri="{9D8B030D-6E8A-4147-A177-3AD203B41FA5}">
                      <a16:colId xmlns:a16="http://schemas.microsoft.com/office/drawing/2014/main" val="4212871675"/>
                    </a:ext>
                  </a:extLst>
                </a:gridCol>
                <a:gridCol w="1766104">
                  <a:extLst>
                    <a:ext uri="{9D8B030D-6E8A-4147-A177-3AD203B41FA5}">
                      <a16:colId xmlns:a16="http://schemas.microsoft.com/office/drawing/2014/main" val="3929834205"/>
                    </a:ext>
                  </a:extLst>
                </a:gridCol>
                <a:gridCol w="2359033">
                  <a:extLst>
                    <a:ext uri="{9D8B030D-6E8A-4147-A177-3AD203B41FA5}">
                      <a16:colId xmlns:a16="http://schemas.microsoft.com/office/drawing/2014/main" val="658198987"/>
                    </a:ext>
                  </a:extLst>
                </a:gridCol>
                <a:gridCol w="1430876">
                  <a:extLst>
                    <a:ext uri="{9D8B030D-6E8A-4147-A177-3AD203B41FA5}">
                      <a16:colId xmlns:a16="http://schemas.microsoft.com/office/drawing/2014/main" val="4169644633"/>
                    </a:ext>
                  </a:extLst>
                </a:gridCol>
                <a:gridCol w="2168236">
                  <a:extLst>
                    <a:ext uri="{9D8B030D-6E8A-4147-A177-3AD203B41FA5}">
                      <a16:colId xmlns:a16="http://schemas.microsoft.com/office/drawing/2014/main" val="1004334327"/>
                    </a:ext>
                  </a:extLst>
                </a:gridCol>
              </a:tblGrid>
              <a:tr h="801888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2187"/>
                  </a:ext>
                </a:extLst>
              </a:tr>
              <a:tr h="8018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Medicinal Plant Recognition based on CNN and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Bhanuprakash Dudi, Dr.V.Rajesh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Advanced Trends in Computer Science and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data is fed as the training dataset for the CNN and machine learning based proposed system. An accuracy has been achieved in the recognition of the medicinal plant species.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66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9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630098-5D9A-2347-56ED-B387DD12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99C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38CAD-A6F2-B353-CD1C-4C326B82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73" y="1520826"/>
            <a:ext cx="85966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diverse images of medicinal plants, ensuring comprehensive coverage of species. Annotate the dataset with plant species labels for supervised learning.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Divide the dataset into training, validation, and testing sets for model training and evaluation. Choose a pre-trained CNN for feature extraction, considering its effectiveness in image recognition.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parameters for enhanced performance. Evaluate the model using the Training set to ensure accurate identification. Create a user-friendly interface for seamless plant image upload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3726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DF67-3952-5050-6FBA-07AF2530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989"/>
            <a:ext cx="10515600" cy="7778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C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7FA0-D0F8-3CC7-EECB-63EA4425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547" y="1015370"/>
            <a:ext cx="7474526" cy="20603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identification ensures the proper utilization of plant resources for medicinal purposes, potentially leading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breakthroughs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medicinal plants are endangered due to overharvesting and habitat destruction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0903-BF14-0DE9-0EC7-5438BC061101}"/>
              </a:ext>
            </a:extLst>
          </p:cNvPr>
          <p:cNvSpPr txBox="1"/>
          <p:nvPr/>
        </p:nvSpPr>
        <p:spPr>
          <a:xfrm>
            <a:off x="838200" y="28939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EEC5A-E37F-FA26-313E-59B46996AB78}"/>
              </a:ext>
            </a:extLst>
          </p:cNvPr>
          <p:cNvSpPr txBox="1"/>
          <p:nvPr/>
        </p:nvSpPr>
        <p:spPr>
          <a:xfrm>
            <a:off x="2122055" y="3276075"/>
            <a:ext cx="73636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medicinal plants can be challenging due to the vast diversity of plant species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comprehensive dataset of medicinal plant images for training machine learning models can be difficult due to limited access to plant specimens, particularly for rare or endangered species.</a:t>
            </a:r>
          </a:p>
        </p:txBody>
      </p:sp>
    </p:spTree>
    <p:extLst>
      <p:ext uri="{BB962C8B-B14F-4D97-AF65-F5344CB8AC3E}">
        <p14:creationId xmlns:p14="http://schemas.microsoft.com/office/powerpoint/2010/main" val="198367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605F-88C9-939E-1205-ADFD86E4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C454-2E01-B691-6B12-A6FABD0C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70"/>
            <a:ext cx="8878455" cy="47922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Medicine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Identification of Medicinal plants is crucial for ensuring the safe and effective use of traditional herbal remedies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Knowledge Preservation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Indigenous communities often have valuable knowledge about the uses and the properties of medicinal plants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Awareness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medicinal plant identification system can be used as an educational tool to raise awareness about the important of traditional medicine</a:t>
            </a:r>
          </a:p>
        </p:txBody>
      </p:sp>
    </p:spTree>
    <p:extLst>
      <p:ext uri="{BB962C8B-B14F-4D97-AF65-F5344CB8AC3E}">
        <p14:creationId xmlns:p14="http://schemas.microsoft.com/office/powerpoint/2010/main" val="49722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ED885F0-62C8-4882-915F-0673D1A0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69" y="1394125"/>
            <a:ext cx="1670275" cy="1805794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D789F3FA-3129-D93B-F979-D187BF34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09A3ADA6-12CF-8766-3687-D7E22CFC5ED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687050" y="3200400"/>
            <a:ext cx="150495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Gotukola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42938B-303C-6F4B-D88B-01B5A413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82" y="1394125"/>
            <a:ext cx="1670275" cy="1805794"/>
          </a:xfrm>
          <a:prstGeom prst="rect">
            <a:avLst/>
          </a:prstGeom>
        </p:spPr>
      </p:pic>
      <p:sp>
        <p:nvSpPr>
          <p:cNvPr id="23" name="Subtitle 17">
            <a:extLst>
              <a:ext uri="{FF2B5EF4-FFF2-40B4-BE49-F238E27FC236}">
                <a16:creationId xmlns:a16="http://schemas.microsoft.com/office/drawing/2014/main" id="{AF6759E6-031D-C884-EBBF-1DB6227BBB9B}"/>
              </a:ext>
            </a:extLst>
          </p:cNvPr>
          <p:cNvSpPr txBox="1">
            <a:spLocks/>
          </p:cNvSpPr>
          <p:nvPr/>
        </p:nvSpPr>
        <p:spPr>
          <a:xfrm>
            <a:off x="2211387" y="3238103"/>
            <a:ext cx="1785257" cy="5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Tulsi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2EEA46-CC53-47A3-1043-35F891AF8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49" y="3926151"/>
            <a:ext cx="9997951" cy="25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1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2712</TotalTime>
  <Words>614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Roboto</vt:lpstr>
      <vt:lpstr>Times New Roman</vt:lpstr>
      <vt:lpstr>Trebuchet MS</vt:lpstr>
      <vt:lpstr>Wingdings 3</vt:lpstr>
      <vt:lpstr>Facet</vt:lpstr>
      <vt:lpstr>MEDICINAL PLANT IDENTIFICATION USING MACHINE LEARNING</vt:lpstr>
      <vt:lpstr>PROJECT OBJECTIVE</vt:lpstr>
      <vt:lpstr>LITERATURE REVIEW</vt:lpstr>
      <vt:lpstr>PowerPoint Presentation</vt:lpstr>
      <vt:lpstr>PowerPoint Presentation</vt:lpstr>
      <vt:lpstr>Modules</vt:lpstr>
      <vt:lpstr>PROS </vt:lpstr>
      <vt:lpstr>Application</vt:lpstr>
      <vt:lpstr>FLOWCHART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MEDICINAL PLANT IDENTIFICATION USING MACHINE LEARNING</dc:title>
  <dc:creator>Mohan S G</dc:creator>
  <cp:lastModifiedBy>Mugesh M</cp:lastModifiedBy>
  <cp:revision>27</cp:revision>
  <dcterms:created xsi:type="dcterms:W3CDTF">2024-02-09T06:45:08Z</dcterms:created>
  <dcterms:modified xsi:type="dcterms:W3CDTF">2024-04-26T04:50:45Z</dcterms:modified>
</cp:coreProperties>
</file>