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2"/>
  </p:notes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82" r:id="rId15"/>
    <p:sldId id="299" r:id="rId16"/>
    <p:sldId id="301" r:id="rId17"/>
    <p:sldId id="274" r:id="rId18"/>
    <p:sldId id="303" r:id="rId19"/>
    <p:sldId id="302" r:id="rId20"/>
    <p:sldId id="304" r:id="rId21"/>
    <p:sldId id="307" r:id="rId22"/>
    <p:sldId id="305" r:id="rId23"/>
    <p:sldId id="308" r:id="rId24"/>
    <p:sldId id="306" r:id="rId25"/>
    <p:sldId id="309" r:id="rId26"/>
    <p:sldId id="311" r:id="rId27"/>
    <p:sldId id="310" r:id="rId28"/>
    <p:sldId id="312" r:id="rId29"/>
    <p:sldId id="313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>
      <p:cViewPr varScale="1">
        <p:scale>
          <a:sx n="70" d="100"/>
          <a:sy n="70" d="100"/>
        </p:scale>
        <p:origin x="9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hira\diabetes%20new%2020%203%20times%207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a\Desktop\Result%20sheet\RBF%20main\RBF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Result%20sheet\self%20organizing%20feature%20map\self%20organizing%20feature%20map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a\Desktop\Result%20sheet\Recurrent%20network\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a\Desktop\Result%20sheet\13%20erro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a\Desktop\Result%20sheet\fuzzy\diabetes%20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7976689084077"/>
          <c:y val="0.18645170037964767"/>
          <c:w val="0.82729610926293784"/>
          <c:h val="0.606660720024908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Desired output 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Sheet2!$A$2:$A$55</c:f>
              <c:numCache>
                <c:formatCode>General</c:formatCode>
                <c:ptCount val="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</c:numCache>
            </c:numRef>
          </c:xVal>
          <c:yVal>
            <c:numRef>
              <c:f>Sheet2!$B$2:$B$55</c:f>
              <c:numCache>
                <c:formatCode>General</c:formatCode>
                <c:ptCount val="5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MLP neural network output</c:v>
                </c:pt>
              </c:strCache>
            </c:strRef>
          </c:tx>
          <c:spPr>
            <a:ln w="25400" cap="rnd">
              <a:solidFill>
                <a:srgbClr val="00206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Sheet2!$A$2:$A$55</c:f>
              <c:numCache>
                <c:formatCode>General</c:formatCode>
                <c:ptCount val="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</c:numCache>
            </c:numRef>
          </c:xVal>
          <c:yVal>
            <c:numRef>
              <c:f>Sheet2!$C$2:$C$55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79824"/>
        <c:axId val="424267312"/>
      </c:scatterChart>
      <c:valAx>
        <c:axId val="42427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tx1"/>
                    </a:solidFill>
                  </a:rPr>
                  <a:t>Examplar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24267312"/>
        <c:crosses val="autoZero"/>
        <c:crossBetween val="midCat"/>
      </c:valAx>
      <c:valAx>
        <c:axId val="424267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tx1"/>
                    </a:solidFill>
                  </a:rPr>
                  <a:t>Output</a:t>
                </a:r>
              </a:p>
            </c:rich>
          </c:tx>
          <c:layout>
            <c:manualLayout>
              <c:xMode val="edge"/>
              <c:yMode val="edge"/>
              <c:x val="2.6229965935109175E-2"/>
              <c:y val="0.401487844322490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2427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66062686423766"/>
          <c:y val="3.3820267416067938E-2"/>
          <c:w val="0.41382333031998286"/>
          <c:h val="0.21080304355894908"/>
        </c:manualLayout>
      </c:layout>
      <c:overlay val="1"/>
      <c:spPr>
        <a:noFill/>
        <a:ln w="12700">
          <a:noFill/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9320501603968"/>
          <c:y val="5.0925925925925923E-2"/>
          <c:w val="0.6730412656751239"/>
          <c:h val="0.7343048264800233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Sheet23!$B$1</c:f>
              <c:strCache>
                <c:ptCount val="1"/>
                <c:pt idx="0">
                  <c:v>Desired output 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Sheet23!$A$2:$A$56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Sheet23!$B$2:$B$56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Sheet23!$C$1</c:f>
              <c:strCache>
                <c:ptCount val="1"/>
                <c:pt idx="0">
                  <c:v>RBF neural network output</c:v>
                </c:pt>
              </c:strCache>
            </c:strRef>
          </c:tx>
          <c:spPr>
            <a:ln w="2222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dPt>
            <c:idx val="50"/>
            <c:marker>
              <c:symbol val="circle"/>
              <c:size val="5"/>
              <c:spPr>
                <a:noFill/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2225" cap="rnd">
                <a:solidFill>
                  <a:srgbClr val="C00000"/>
                </a:solidFill>
                <a:prstDash val="sysDot"/>
                <a:round/>
              </a:ln>
              <a:effectLst/>
            </c:spPr>
          </c:dPt>
          <c:xVal>
            <c:numRef>
              <c:f>Sheet23!$A$2:$A$56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Sheet23!$C$2:$C$56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77648"/>
        <c:axId val="424282000"/>
      </c:scatterChart>
      <c:valAx>
        <c:axId val="42427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alpha val="98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alpha val="83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282000"/>
        <c:crosses val="autoZero"/>
        <c:crossBetween val="midCat"/>
      </c:valAx>
      <c:valAx>
        <c:axId val="42428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c:rich>
          </c:tx>
          <c:layout>
            <c:manualLayout>
              <c:xMode val="edge"/>
              <c:yMode val="edge"/>
              <c:x val="1.9040390784485273E-2"/>
              <c:y val="0.33686315252260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27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5898647862150281"/>
          <c:y val="0.31539297171186931"/>
          <c:w val="0.22180452765292749"/>
          <c:h val="0.24016258384368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49596869253619E-2"/>
          <c:y val="5.0925925925925923E-2"/>
          <c:w val="0.69892718500007855"/>
          <c:h val="0.792244823563721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Desired output</c:v>
                </c:pt>
              </c:strCache>
            </c:strRef>
          </c:tx>
          <c:spPr>
            <a:ln w="22225" cap="sq">
              <a:solidFill>
                <a:srgbClr val="00B050">
                  <a:alpha val="99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31"/>
            <c:marker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</c:dPt>
          <c:dPt>
            <c:idx val="43"/>
            <c:marker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</c:dPt>
          <c:xVal>
            <c:numRef>
              <c:f>Sheet2!$A$2:$A$56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Sheet2!$B$2:$B$56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Self-organizing feature map neural network output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92D050"/>
                </a:solidFill>
              </a:ln>
              <a:effectLst/>
            </c:spPr>
          </c:marker>
          <c:dPt>
            <c:idx val="24"/>
            <c:bubble3D val="0"/>
          </c:dPt>
          <c:dPt>
            <c:idx val="32"/>
            <c:bubble3D val="0"/>
          </c:dPt>
          <c:dPt>
            <c:idx val="47"/>
            <c:bubble3D val="0"/>
          </c:dPt>
          <c:xVal>
            <c:numRef>
              <c:f>Sheet2!$A$2:$A$56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Sheet2!$C$2:$C$56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70032"/>
        <c:axId val="424282544"/>
      </c:scatterChart>
      <c:valAx>
        <c:axId val="42427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Exempler</a:t>
                </a:r>
              </a:p>
            </c:rich>
          </c:tx>
          <c:layout>
            <c:manualLayout>
              <c:xMode val="edge"/>
              <c:yMode val="edge"/>
              <c:x val="0.38219309412670716"/>
              <c:y val="0.8570596383785360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282544"/>
        <c:crosses val="autoZero"/>
        <c:crossBetween val="midCat"/>
      </c:valAx>
      <c:valAx>
        <c:axId val="424282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27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096468480362111"/>
          <c:y val="0.22743000874890634"/>
          <c:w val="0.24903531519637889"/>
          <c:h val="0.304977398658501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3136428182916E-2"/>
          <c:y val="5.0925925925925923E-2"/>
          <c:w val="0.70143265471510086"/>
          <c:h val="0.73577136191309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Desired output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Sheet2!$B$2:$B$56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Recurrent neural network output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Sheet2!$A$2:$A$56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Sheet2!$C$2:$C$56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81456"/>
        <c:axId val="424276016"/>
      </c:scatterChart>
      <c:valAx>
        <c:axId val="424281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Exempler</a:t>
                </a:r>
              </a:p>
            </c:rich>
          </c:tx>
          <c:layout>
            <c:manualLayout>
              <c:xMode val="edge"/>
              <c:yMode val="edge"/>
              <c:x val="0.35234252881115868"/>
              <c:y val="0.880207786526684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76016"/>
        <c:crosses val="autoZero"/>
        <c:crossBetween val="midCat"/>
      </c:valAx>
      <c:valAx>
        <c:axId val="42427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c:rich>
          </c:tx>
          <c:layout>
            <c:manualLayout>
              <c:xMode val="edge"/>
              <c:yMode val="edge"/>
              <c:x val="2.1146313595362472E-3"/>
              <c:y val="0.39437846310877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81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854472037149199"/>
          <c:y val="0.29687445319335076"/>
          <c:w val="0.22855158489804162"/>
          <c:h val="0.2771996208807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28578045391385"/>
          <c:y val="5.0925925925925923E-2"/>
          <c:w val="0.6746970819823993"/>
          <c:h val="0.792244823563721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Desired output </c:v>
                </c:pt>
              </c:strCache>
            </c:strRef>
          </c:tx>
          <c:spPr>
            <a:ln w="22225" cap="rnd">
              <a:solidFill>
                <a:srgbClr val="00206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Sheet11!$A$2:$A$56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Sheet11!$B$2:$B$56</c:f>
              <c:numCache>
                <c:formatCode>General</c:formatCode>
                <c:ptCount val="55"/>
                <c:pt idx="0">
                  <c:v>6.1491248238851763E-2</c:v>
                </c:pt>
                <c:pt idx="1">
                  <c:v>0.28862275132659188</c:v>
                </c:pt>
                <c:pt idx="2">
                  <c:v>0.83437954562066408</c:v>
                </c:pt>
                <c:pt idx="3">
                  <c:v>0.82698905134582368</c:v>
                </c:pt>
                <c:pt idx="4">
                  <c:v>0.35037350980328857</c:v>
                </c:pt>
                <c:pt idx="5">
                  <c:v>0.13727965358723046</c:v>
                </c:pt>
                <c:pt idx="6">
                  <c:v>0.36165177782050917</c:v>
                </c:pt>
                <c:pt idx="7">
                  <c:v>6.0424593349505465E-2</c:v>
                </c:pt>
                <c:pt idx="8">
                  <c:v>7.795103851280856E-2</c:v>
                </c:pt>
                <c:pt idx="9">
                  <c:v>0.3872180762859001</c:v>
                </c:pt>
                <c:pt idx="10">
                  <c:v>0.36795775088918192</c:v>
                </c:pt>
                <c:pt idx="11">
                  <c:v>0.36538122772849974</c:v>
                </c:pt>
                <c:pt idx="12">
                  <c:v>0.1885310728031567</c:v>
                </c:pt>
                <c:pt idx="13">
                  <c:v>2.3667128918757163E-2</c:v>
                </c:pt>
                <c:pt idx="14">
                  <c:v>6.1683829512775942E-2</c:v>
                </c:pt>
                <c:pt idx="15">
                  <c:v>0.73301510748678356</c:v>
                </c:pt>
                <c:pt idx="16">
                  <c:v>4.5498002023946882E-2</c:v>
                </c:pt>
                <c:pt idx="17">
                  <c:v>0.34768478284717452</c:v>
                </c:pt>
                <c:pt idx="18">
                  <c:v>0.37028904515051825</c:v>
                </c:pt>
                <c:pt idx="19">
                  <c:v>0.73349375927408467</c:v>
                </c:pt>
                <c:pt idx="20">
                  <c:v>1.7430719369444022E-3</c:v>
                </c:pt>
                <c:pt idx="21">
                  <c:v>0.36551905070200646</c:v>
                </c:pt>
                <c:pt idx="22">
                  <c:v>0.10342242372182146</c:v>
                </c:pt>
                <c:pt idx="23">
                  <c:v>6.8724407227388493E-3</c:v>
                </c:pt>
                <c:pt idx="24">
                  <c:v>0.17296836794549514</c:v>
                </c:pt>
                <c:pt idx="25">
                  <c:v>1.1552648306191699E-2</c:v>
                </c:pt>
                <c:pt idx="26">
                  <c:v>0.3601906985791245</c:v>
                </c:pt>
                <c:pt idx="27">
                  <c:v>0.62767571533982103</c:v>
                </c:pt>
                <c:pt idx="28">
                  <c:v>0.11800641067001036</c:v>
                </c:pt>
                <c:pt idx="29">
                  <c:v>-3.1224665948460951E-3</c:v>
                </c:pt>
                <c:pt idx="30">
                  <c:v>0.44181752480402259</c:v>
                </c:pt>
                <c:pt idx="31">
                  <c:v>0.83955705933938962</c:v>
                </c:pt>
                <c:pt idx="32">
                  <c:v>0.34434366388194498</c:v>
                </c:pt>
                <c:pt idx="33">
                  <c:v>0.59797781042850751</c:v>
                </c:pt>
                <c:pt idx="34">
                  <c:v>0.19869584913750257</c:v>
                </c:pt>
                <c:pt idx="35">
                  <c:v>0.83646458854491679</c:v>
                </c:pt>
                <c:pt idx="36">
                  <c:v>0.37726438471110041</c:v>
                </c:pt>
                <c:pt idx="37">
                  <c:v>0.66231196659872904</c:v>
                </c:pt>
                <c:pt idx="38">
                  <c:v>0.18009475079783252</c:v>
                </c:pt>
                <c:pt idx="39">
                  <c:v>9.4540267152239288E-2</c:v>
                </c:pt>
                <c:pt idx="40">
                  <c:v>0.32555519845586789</c:v>
                </c:pt>
                <c:pt idx="41">
                  <c:v>0.42564815258252536</c:v>
                </c:pt>
                <c:pt idx="42">
                  <c:v>0.71533039318597258</c:v>
                </c:pt>
                <c:pt idx="43">
                  <c:v>0.39338111209293675</c:v>
                </c:pt>
                <c:pt idx="44">
                  <c:v>0.36789741615348914</c:v>
                </c:pt>
                <c:pt idx="45">
                  <c:v>0.13820249530377535</c:v>
                </c:pt>
                <c:pt idx="46">
                  <c:v>0.78262160361229938</c:v>
                </c:pt>
                <c:pt idx="47">
                  <c:v>3.0090052475949848E-2</c:v>
                </c:pt>
                <c:pt idx="48">
                  <c:v>0.83527109506093478</c:v>
                </c:pt>
                <c:pt idx="49">
                  <c:v>0.26899770235833054</c:v>
                </c:pt>
                <c:pt idx="50">
                  <c:v>0.307875397041044</c:v>
                </c:pt>
                <c:pt idx="51">
                  <c:v>0.14737345204575933</c:v>
                </c:pt>
                <c:pt idx="52">
                  <c:v>0.34949414437610665</c:v>
                </c:pt>
                <c:pt idx="53">
                  <c:v>0.36787289023714925</c:v>
                </c:pt>
                <c:pt idx="54">
                  <c:v>4.5433583425677883E-3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Sheet11!$C$1</c:f>
              <c:strCache>
                <c:ptCount val="1"/>
                <c:pt idx="0">
                  <c:v>SVM neural network output</c:v>
                </c:pt>
              </c:strCache>
            </c:strRef>
          </c:tx>
          <c:spPr>
            <a:ln w="2540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Sheet11!$A$2:$A$56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xVal>
          <c:yVal>
            <c:numRef>
              <c:f>Sheet11!$C$2:$C$56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69488"/>
        <c:axId val="424270576"/>
      </c:scatterChart>
      <c:valAx>
        <c:axId val="42426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270576"/>
        <c:crosses val="autoZero"/>
        <c:crossBetween val="midCat"/>
      </c:valAx>
      <c:valAx>
        <c:axId val="424270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c:rich>
          </c:tx>
          <c:layout>
            <c:manualLayout>
              <c:xMode val="edge"/>
              <c:yMode val="edge"/>
              <c:x val="2.0084761463640573E-2"/>
              <c:y val="0.356573709536307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4269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7154315269414864"/>
          <c:y val="0.32465223097112866"/>
          <c:w val="0.21785765014667285"/>
          <c:h val="0.24016258384368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587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55377963956497"/>
          <c:y val="8.503703703703705E-2"/>
          <c:w val="0.71454247450932074"/>
          <c:h val="0.71860250801983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Desired output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Sheet1!$A$2:$A$55</c:f>
              <c:numCache>
                <c:formatCode>General</c:formatCode>
                <c:ptCount val="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Fuzzy logic output</c:v>
                </c:pt>
              </c:strCache>
            </c:strRef>
          </c:tx>
          <c:spPr>
            <a:ln w="2222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B0F0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noFill/>
                <a:ln w="9525">
                  <a:solidFill>
                    <a:srgbClr val="00B0F0"/>
                  </a:solidFill>
                </a:ln>
                <a:effectLst/>
              </c:spPr>
            </c:marker>
            <c:bubble3D val="0"/>
          </c:dPt>
          <c:dPt>
            <c:idx val="31"/>
            <c:marker>
              <c:symbol val="circle"/>
              <c:size val="5"/>
              <c:spPr>
                <a:noFill/>
                <a:ln w="9525">
                  <a:solidFill>
                    <a:srgbClr val="00B0F0"/>
                  </a:solidFill>
                </a:ln>
                <a:effectLst/>
              </c:spPr>
            </c:marker>
            <c:bubble3D val="0"/>
          </c:dPt>
          <c:xVal>
            <c:numRef>
              <c:f>Sheet1!$A$2:$A$55</c:f>
              <c:numCache>
                <c:formatCode>General</c:formatCode>
                <c:ptCount val="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</c:numCache>
            </c:numRef>
          </c:xVal>
          <c:yVal>
            <c:numRef>
              <c:f>Sheet1!$C$2:$C$55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272752"/>
        <c:axId val="424273296"/>
      </c:scatterChart>
      <c:valAx>
        <c:axId val="42427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24273296"/>
        <c:crosses val="autoZero"/>
        <c:crossBetween val="midCat"/>
      </c:valAx>
      <c:valAx>
        <c:axId val="424273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c:rich>
          </c:tx>
          <c:layout>
            <c:manualLayout>
              <c:xMode val="edge"/>
              <c:yMode val="edge"/>
              <c:x val="3.7543784978513531E-2"/>
              <c:y val="0.37159755030621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2427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6881441740123879"/>
          <c:y val="0.32327992334291544"/>
          <c:w val="0.22913975724584926"/>
          <c:h val="0.206878806815814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EA32D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Multilayer perceptron</c:v>
                </c:pt>
                <c:pt idx="1">
                  <c:v>Support vector machine</c:v>
                </c:pt>
                <c:pt idx="2">
                  <c:v>Recurrent</c:v>
                </c:pt>
                <c:pt idx="3">
                  <c:v>Radial basis function</c:v>
                </c:pt>
                <c:pt idx="4">
                  <c:v>Self-organizing feature map</c:v>
                </c:pt>
                <c:pt idx="5">
                  <c:v>Fuzzy logic</c:v>
                </c:pt>
              </c:strCache>
            </c:strRef>
          </c:cat>
          <c:val>
            <c:numRef>
              <c:f>Sheet1!$B$2:$G$2</c:f>
              <c:numCache>
                <c:formatCode>0.00%</c:formatCode>
                <c:ptCount val="6"/>
                <c:pt idx="0" formatCode="0%">
                  <c:v>0.64</c:v>
                </c:pt>
                <c:pt idx="1">
                  <c:v>0.76370000000000005</c:v>
                </c:pt>
                <c:pt idx="2">
                  <c:v>0.83640000000000003</c:v>
                </c:pt>
                <c:pt idx="3">
                  <c:v>0.873</c:v>
                </c:pt>
                <c:pt idx="4">
                  <c:v>0.83640000000000003</c:v>
                </c:pt>
                <c:pt idx="5">
                  <c:v>0.746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4274928"/>
        <c:axId val="424275472"/>
      </c:barChart>
      <c:catAx>
        <c:axId val="42427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24275472"/>
        <c:crosses val="autoZero"/>
        <c:auto val="1"/>
        <c:lblAlgn val="ctr"/>
        <c:lblOffset val="100"/>
        <c:noMultiLvlLbl val="0"/>
      </c:catAx>
      <c:valAx>
        <c:axId val="42427547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242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A855D-72E3-47A2-9371-399080E79A4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B1E18-3BD2-4488-843B-D8415CE7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1E18-3BD2-4488-843B-D8415CE7F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1E18-3BD2-4488-843B-D8415CE7F1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9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00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26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9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4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6833-8DB1-4DD3-8B16-0A6A85F8B2A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1A203A-FEA3-4CF8-898F-E6536CCA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81201"/>
            <a:ext cx="9372600" cy="14477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 APPROACH ON DETECTING EARLY GESTATIONAL DIABETES MELLITUS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429000"/>
            <a:ext cx="8572500" cy="28955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Tanzina Rahman Hera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Roll No: BKH-1311034F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Session: 2012-13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Year: IV, Term: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2400"/>
            <a:ext cx="1981200" cy="14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46088"/>
            <a:ext cx="9067800" cy="7731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 Problem statement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1598613"/>
            <a:ext cx="9601200" cy="42624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early detection model of GDM with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accuracy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complex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efﬁcient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is urgently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screening and diagnostic methods of gestational diabetes to reduce maternal and fetal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complications is necessary.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 (ANN)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becoming more popular in detecting various diseases so that the risk of the specific disease decreases. </a:t>
            </a:r>
          </a:p>
        </p:txBody>
      </p:sp>
    </p:spTree>
    <p:extLst>
      <p:ext uri="{BB962C8B-B14F-4D97-AF65-F5344CB8AC3E}">
        <p14:creationId xmlns:p14="http://schemas.microsoft.com/office/powerpoint/2010/main" val="19194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924800" cy="97631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Objectives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1598612"/>
            <a:ext cx="10134600" cy="5259387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objectives of the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as follows: </a:t>
            </a:r>
            <a:endParaRPr 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cost-effective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 and diagnostic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gestational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diabetes mellitus (GDM)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reduce maternal and fetal complications.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different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(ANN)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or structures for the early detection of GDM.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the performance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these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applying the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dataset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comparison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this ANN structures on the basis of finding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network that shows the more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result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efficient and better ANN structure for predicting the GDM. </a:t>
            </a:r>
          </a:p>
        </p:txBody>
      </p:sp>
    </p:spTree>
    <p:extLst>
      <p:ext uri="{BB962C8B-B14F-4D97-AF65-F5344CB8AC3E}">
        <p14:creationId xmlns:p14="http://schemas.microsoft.com/office/powerpoint/2010/main" val="20079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2400"/>
            <a:ext cx="7469188" cy="9128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Methodology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371600"/>
            <a:ext cx="8764588" cy="54863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(AI)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 (ANN)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25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:\Users\HP\Desktop\Captur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92964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828800" y="5943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Figure 2.  A  simple structure of Artificial neural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00200" y="624110"/>
            <a:ext cx="10591800" cy="97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3.1 Different Artificial Neural Network (ANN)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Structures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52600" y="1447800"/>
            <a:ext cx="9752011" cy="445604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Perceptron Neural Network (MLPNN)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(RBFNN)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Self-organizing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(SOM) network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network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machine (SVM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Neural Network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logic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9675811" cy="762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Working procedure by a schematic diagram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828800" y="1219200"/>
            <a:ext cx="9067800" cy="46920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the patient data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network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network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network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testing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compute the accuracy of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I:\comparison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105156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286000" y="6248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Figure 2.  A  </a:t>
            </a:r>
            <a:r>
              <a:rPr lang="en-US" b="1" dirty="0"/>
              <a:t>Schematic diagram of </a:t>
            </a:r>
            <a:r>
              <a:rPr lang="en-US" b="1" dirty="0" smtClean="0"/>
              <a:t>working procedure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24110"/>
            <a:ext cx="9599611" cy="8236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4. Result and Discussions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05000" y="1600200"/>
            <a:ext cx="8305800" cy="43110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values of Mean square error and linear correlation coefficient of different ANN models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accuracy values from validation test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figure of validation result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9372600" cy="5867400"/>
          </a:xfrm>
        </p:spPr>
      </p:pic>
      <p:sp>
        <p:nvSpPr>
          <p:cNvPr id="6" name="Rectangle 5"/>
          <p:cNvSpPr/>
          <p:nvPr/>
        </p:nvSpPr>
        <p:spPr>
          <a:xfrm>
            <a:off x="1905000" y="6324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Comparison of the neural network structures by 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training and testing 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9200" y="6200745"/>
            <a:ext cx="952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055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Fig. Comparison of the neural network structures by validation result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2812423"/>
              </p:ext>
            </p:extLst>
          </p:nvPr>
        </p:nvGraphicFramePr>
        <p:xfrm>
          <a:off x="1676400" y="685801"/>
          <a:ext cx="9067800" cy="5105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1200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 structure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                   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51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Multilayer perceptron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95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76.37%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2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Recurrent network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83.64%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2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 logic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74.6%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2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Self-organizing feature map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83.64%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95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Radial Basis Function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87.3%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8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762000"/>
            <a:ext cx="7924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828800"/>
            <a:ext cx="7924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Md Ashikur Rahman Khan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&amp; Chairman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Information and Communication       Engineering.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Noakhali Science &amp; Technology University.</a:t>
            </a:r>
          </a:p>
        </p:txBody>
      </p:sp>
    </p:spTree>
    <p:extLst>
      <p:ext uri="{BB962C8B-B14F-4D97-AF65-F5344CB8AC3E}">
        <p14:creationId xmlns:p14="http://schemas.microsoft.com/office/powerpoint/2010/main" val="25529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2928423"/>
              </p:ext>
            </p:extLst>
          </p:nvPr>
        </p:nvGraphicFramePr>
        <p:xfrm>
          <a:off x="1828006" y="152400"/>
          <a:ext cx="10135394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4191000" y="6096000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V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alidation result of MLPNN 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0308037"/>
              </p:ext>
            </p:extLst>
          </p:nvPr>
        </p:nvGraphicFramePr>
        <p:xfrm>
          <a:off x="1600200" y="533400"/>
          <a:ext cx="10210799" cy="537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657600" y="6324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Validation result 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of RBFNN 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9299316"/>
              </p:ext>
            </p:extLst>
          </p:nvPr>
        </p:nvGraphicFramePr>
        <p:xfrm>
          <a:off x="1828800" y="45492"/>
          <a:ext cx="9982199" cy="597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733800" y="6248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Validation result of 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SOM network 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69372"/>
              </p:ext>
            </p:extLst>
          </p:nvPr>
        </p:nvGraphicFramePr>
        <p:xfrm>
          <a:off x="1600200" y="304800"/>
          <a:ext cx="9982199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453575" y="5562600"/>
            <a:ext cx="730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Validation result of 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Recurrent neural network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5734151"/>
              </p:ext>
            </p:extLst>
          </p:nvPr>
        </p:nvGraphicFramePr>
        <p:xfrm>
          <a:off x="1676400" y="457200"/>
          <a:ext cx="10286999" cy="545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184942" y="5715000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Validation result of 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SVM 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neural network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9225170"/>
              </p:ext>
            </p:extLst>
          </p:nvPr>
        </p:nvGraphicFramePr>
        <p:xfrm>
          <a:off x="1600200" y="533400"/>
          <a:ext cx="102108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505200" y="6248400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90550" algn="l"/>
              </a:tabLs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Fig. Validation result of </a:t>
            </a:r>
            <a:r>
              <a:rPr lang="en-US" b="1" dirty="0" smtClean="0">
                <a:ea typeface="Calibri" panose="020F0502020204030204" pitchFamily="34" charset="0"/>
                <a:cs typeface="Arial" panose="020B0604020202020204" pitchFamily="34" charset="0"/>
              </a:rPr>
              <a:t>fuzzy 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neural network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9597487" cy="76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Comparative analysis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4562425"/>
              </p:ext>
            </p:extLst>
          </p:nvPr>
        </p:nvGraphicFramePr>
        <p:xfrm>
          <a:off x="1828801" y="1219200"/>
          <a:ext cx="9448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2438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Fig. Statistical view of the comparison of different neural network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9675811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371600"/>
            <a:ext cx="8153400" cy="45396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911687" cy="8382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9829800" cy="53340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Andries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Engelbrecht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“Computational Intelligence: An Introduction”, Second Edition, John Wiley &amp; Sons Ltd., (2007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Caipo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Jinjie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Song,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Zhilong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Wu, “Fuzzy Integral be Applied to the Diagnosis of Gestational Diabetes Mellitus” Sixth International Conference on Fuzzy Systems and Knowledge Discovery, vol. 4,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296-300, (Nov 2009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[3] J. K.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Olarinoye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A. E.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Ohwovoriole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G. O.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Ajayi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“Diagnosis of Gestational Diabetes Mellitus in Nigerian pregnant women - comparison between 75g and 100g Oral Glucose Tolerance Tests”,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Lohse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N, Marseille E, Kahn JG, “Development of a model to assess the cost-effectiveness of gestational diabetes mellitus screening and lifestyle change for the prevention of type 2 diabetes mellitus”, International Journal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Gynaecology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Obstetrics, vol. 115, Supplement 1,pp S20-S25, (Nov 2011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  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Okeh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U. M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Oyeka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I. C. A “Receiver Operating Characteristic Curve Analysis Of Diagnostic Tests Results For Gestational Diabetic Mellitus”, Journal of Mathematics, vol. 8 (1),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11-17, (Sept - Oct 2013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[6]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Ozcimen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Uckuyu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Ciftci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FC,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Yanik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FF,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Bakar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C, “Diagnosis of gestational diabetes mellitus by use of the homeostasis model assessment-insulin resistance index in the first trimester”, The official Journal of the International Society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Gynaecological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Endocrinology, vol. 24 (4),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224-229, (April 2008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09600"/>
            <a:ext cx="100584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Priya ShirleyMuller, S. Meenakshi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Sundaram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Nirmala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“An unconventional Approach 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of Gestational Diabetes Mellitus using Influential Parameters” International Conference on Computational Intelligence and Advanced Manufacturing Research, vol. 1,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144-148, (May 2014).  </a:t>
            </a:r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8]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Sreedevi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E, Vijaya Lakshmi K,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Chaitanya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Krishna E,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Padmavathamma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M., “Modelling effective diagnosis of risk complications in gestational diabetes mellitus: an e-diabetic expert system for pregnant women” SPIE Proceedings, Fourth International Conference on Digital Image Processing (ICDIP 2012), vol. 8334, (May 2012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9] 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Surabhi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Nanda, Mina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Savvidou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Argyro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Syngelaki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Ranjit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Akolekar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Kypros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H.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Nicolaides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“Prediction of Gestational Diabetes Mellitus by maternal factors and biomarkers at 11 to 13 weeks”, Prenatal Diagnosis, Published in Wiley Online Library, vol. 31 (2),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135-141, (Jan 2011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Thach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S.Tran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Jane E.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Hirst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My An T. Do, Jonathan M. Morris, Heather E.     Jeffery, “Early Prediction of Gestational Diabetes Mellitus in Vietnam”: Clinical impact of currently recommended diagnostic criteria, Diabetes Care, Volume 36,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618–624, (2013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 M.A. Kennelly, F.M. McAuliffe, Prediction and prevention of Gestational Diabetes: an update of recent literature, European Journal of Obstetrics &amp; Gynecology and Reproductive biology (2016).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Ahlam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Sharief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Alaa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Sheta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(IJARAI) International Journal of Advanced Research in   Artificial Intelligence, Vol. 3, No.10, 2014. 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[13] Sung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Yang,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Changsoo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Kim, Hyun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Sook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An, Hyun An and Jin </a:t>
            </a:r>
            <a:r>
              <a:rPr lang="en-U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Lee, Prediction of Gestational Diabetes Mellitus in Pregnant Korean Women Based on Abdominal Subcutaneous Fat Thickness as Measured by Ultrasonography, Diabetes &amp; Metabolism journal, (Mar. 6, 2017).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9599613" cy="762000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sz="43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62000"/>
            <a:ext cx="8610600" cy="6048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Introduction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1.1. Gestational Diabetes Mellitus (GDM)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1.2. Symptoms Of GDM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1.3. Risks on having GDM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1.4. Necessity of early diagnosis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1.5. Conventional Techniques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1.6. Disadvantages of conventional techniques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1.7. Problem Statement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Objectives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Methodology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3.1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Different Artificial Neural Network (ANN) Structures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Working procedure by a schematic diagram	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Result and discussions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4.1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analysis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6.References</a:t>
            </a:r>
            <a:endPara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43200"/>
            <a:ext cx="830738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Thank You !</a:t>
            </a:r>
            <a:endParaRPr lang="en-US" sz="5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6400" y="76200"/>
            <a:ext cx="4418011" cy="1066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Introduction</a:t>
            </a:r>
            <a:endParaRPr lang="en-US" sz="4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443040"/>
            <a:ext cx="5868987" cy="541496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676400" y="1443040"/>
            <a:ext cx="4646613" cy="54149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1.1.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Gestational Diabetes Mellitus (GDM)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temporary condition that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occurs during pregnancy.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to 25%of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pregnant women develop gestational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diabetes.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More than 50% of women who had gestational diabetes will develop type 2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diabetes.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4265611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Symptoms of GDM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8839200" cy="4343400"/>
          </a:xfrm>
        </p:spPr>
      </p:pic>
    </p:spTree>
    <p:extLst>
      <p:ext uri="{BB962C8B-B14F-4D97-AF65-F5344CB8AC3E}">
        <p14:creationId xmlns:p14="http://schemas.microsoft.com/office/powerpoint/2010/main" val="32485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450388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Risks on having GDM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6097588" cy="5562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1598612"/>
            <a:ext cx="3352799" cy="525938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Baby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228600"/>
            <a:ext cx="10439399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Necessity of early Diagnosis of GDM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434329"/>
            <a:ext cx="4494212" cy="1600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Pregnancy complications.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miscarriage.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mother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type 2 diabetes as she gets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426368"/>
            <a:ext cx="5868987" cy="5431632"/>
          </a:xfrm>
        </p:spPr>
      </p:pic>
    </p:spTree>
    <p:extLst>
      <p:ext uri="{BB962C8B-B14F-4D97-AF65-F5344CB8AC3E}">
        <p14:creationId xmlns:p14="http://schemas.microsoft.com/office/powerpoint/2010/main" val="31374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442" y="304800"/>
            <a:ext cx="104394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Conventional diagnosis techniques of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1598613"/>
            <a:ext cx="7543800" cy="42624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Non-challenge blood glucose tests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Screening glucose challenge test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Oral glucose tolerance test </a:t>
            </a:r>
          </a:p>
        </p:txBody>
      </p:sp>
    </p:spTree>
    <p:extLst>
      <p:ext uri="{BB962C8B-B14F-4D97-AF65-F5344CB8AC3E}">
        <p14:creationId xmlns:p14="http://schemas.microsoft.com/office/powerpoint/2010/main" val="13215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46088"/>
            <a:ext cx="9753600" cy="7731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Disadvantages of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diagnosis techniques of GDM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1598613"/>
            <a:ext cx="7543800" cy="327818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consuming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Costly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1262</Words>
  <Application>Microsoft Office PowerPoint</Application>
  <PresentationFormat>Widescreen</PresentationFormat>
  <Paragraphs>152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ARTIFICIAL NEURAL NETWORK APPROACH ON DETECTING EARLY GESTATIONAL DIABETES MELLITUS </vt:lpstr>
      <vt:lpstr>Supervised By</vt:lpstr>
      <vt:lpstr>Contents</vt:lpstr>
      <vt:lpstr>1. Introduction</vt:lpstr>
      <vt:lpstr>1.2 Symptoms of GDM</vt:lpstr>
      <vt:lpstr>1.3 Risks on having GDM</vt:lpstr>
      <vt:lpstr>1.4 Necessity of early Diagnosis of GDM</vt:lpstr>
      <vt:lpstr>1.5 Conventional diagnosis techniques of GDM</vt:lpstr>
      <vt:lpstr>1.6 Disadvantages of Conventional diagnosis techniques of GDM</vt:lpstr>
      <vt:lpstr>1.7 Problem statement</vt:lpstr>
      <vt:lpstr>2. Objectives</vt:lpstr>
      <vt:lpstr>3. Methodology</vt:lpstr>
      <vt:lpstr>PowerPoint Presentation</vt:lpstr>
      <vt:lpstr>             </vt:lpstr>
      <vt:lpstr>3.2 Working procedure by a schematic diagram</vt:lpstr>
      <vt:lpstr>PowerPoint Presentation</vt:lpstr>
      <vt:lpstr>4. Result and Discussions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 Comparative analysis</vt:lpstr>
      <vt:lpstr>5. Conclusion</vt:lpstr>
      <vt:lpstr>5.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Title  OBTAINING THE BEST MULTILAYER PERCEPTRON NEURAL NETWORK FOR MATHEMATICAL MODELING</dc:title>
  <dc:creator>Hera</dc:creator>
  <cp:lastModifiedBy>Hera</cp:lastModifiedBy>
  <cp:revision>416</cp:revision>
  <dcterms:created xsi:type="dcterms:W3CDTF">2018-01-21T13:28:07Z</dcterms:created>
  <dcterms:modified xsi:type="dcterms:W3CDTF">2018-07-19T19:22:46Z</dcterms:modified>
</cp:coreProperties>
</file>