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65" r:id="rId3"/>
    <p:sldId id="257" r:id="rId4"/>
    <p:sldId id="258" r:id="rId5"/>
    <p:sldId id="260" r:id="rId6"/>
    <p:sldId id="259" r:id="rId7"/>
    <p:sldId id="268" r:id="rId8"/>
    <p:sldId id="267" r:id="rId9"/>
    <p:sldId id="269" r:id="rId10"/>
    <p:sldId id="261" r:id="rId11"/>
    <p:sldId id="262"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r Hosen" initials="AH" lastIdx="1" clrIdx="0">
    <p:extLst>
      <p:ext uri="{19B8F6BF-5375-455C-9EA6-DF929625EA0E}">
        <p15:presenceInfo xmlns:p15="http://schemas.microsoft.com/office/powerpoint/2012/main" userId="fd5954b20047bb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A12220"/>
    <a:srgbClr val="8033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A38DC1-A26E-4D1F-B35D-2087F5C943FA}" type="datetimeFigureOut">
              <a:rPr lang="en-US" smtClean="0"/>
              <a:t>1/8/2019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45679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A38DC1-A26E-4D1F-B35D-2087F5C943F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174906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A38DC1-A26E-4D1F-B35D-2087F5C943F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25098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A38DC1-A26E-4D1F-B35D-2087F5C943F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67DB7-355D-4B6A-A876-959D6F1639F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36852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A38DC1-A26E-4D1F-B35D-2087F5C943F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2978421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A38DC1-A26E-4D1F-B35D-2087F5C943FA}"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3090483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A38DC1-A26E-4D1F-B35D-2087F5C943FA}"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2478245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38DC1-A26E-4D1F-B35D-2087F5C943F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446374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38DC1-A26E-4D1F-B35D-2087F5C943F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414109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38DC1-A26E-4D1F-B35D-2087F5C943F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2412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38DC1-A26E-4D1F-B35D-2087F5C943F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3092357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A38DC1-A26E-4D1F-B35D-2087F5C943F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324135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A38DC1-A26E-4D1F-B35D-2087F5C943FA}"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425724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A38DC1-A26E-4D1F-B35D-2087F5C943FA}"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29115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38DC1-A26E-4D1F-B35D-2087F5C943FA}"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260694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A38DC1-A26E-4D1F-B35D-2087F5C943F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248998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A38DC1-A26E-4D1F-B35D-2087F5C943F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67DB7-355D-4B6A-A876-959D6F1639F3}" type="slidenum">
              <a:rPr lang="en-US" smtClean="0"/>
              <a:t>‹#›</a:t>
            </a:fld>
            <a:endParaRPr lang="en-US"/>
          </a:p>
        </p:txBody>
      </p:sp>
    </p:spTree>
    <p:extLst>
      <p:ext uri="{BB962C8B-B14F-4D97-AF65-F5344CB8AC3E}">
        <p14:creationId xmlns:p14="http://schemas.microsoft.com/office/powerpoint/2010/main" val="282339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A38DC1-A26E-4D1F-B35D-2087F5C943FA}" type="datetimeFigureOut">
              <a:rPr lang="en-US" smtClean="0"/>
              <a:t>1/8/2019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267DB7-355D-4B6A-A876-959D6F1639F3}" type="slidenum">
              <a:rPr lang="en-US" smtClean="0"/>
              <a:t>‹#›</a:t>
            </a:fld>
            <a:endParaRPr lang="en-US"/>
          </a:p>
        </p:txBody>
      </p:sp>
    </p:spTree>
    <p:extLst>
      <p:ext uri="{BB962C8B-B14F-4D97-AF65-F5344CB8AC3E}">
        <p14:creationId xmlns:p14="http://schemas.microsoft.com/office/powerpoint/2010/main" val="1773360414"/>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roceedings.mlr.press/v5/salakhutdinov09a/salakhutdinov09a.pdf" TargetMode="External"/><Relationship Id="rId2" Type="http://schemas.openxmlformats.org/officeDocument/2006/relationships/hyperlink" Target="http://www.cs.toronto.edu/~fritz/absps/ws.pdf" TargetMode="External"/><Relationship Id="rId1" Type="http://schemas.openxmlformats.org/officeDocument/2006/relationships/slideLayout" Target="../slideLayouts/slideLayout2.xml"/><Relationship Id="rId4" Type="http://schemas.openxmlformats.org/officeDocument/2006/relationships/hyperlink" Target="https://web.stanford.edu/group/yamamotogroup/Thesis/DFthesis.pdf"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holarworks.rit.edu/cgi/viewcontent.cgi?article=5671&amp;context=theses" TargetMode="External"/><Relationship Id="rId3" Type="http://schemas.openxmlformats.org/officeDocument/2006/relationships/hyperlink" Target="https://www.ncbi.nlm.nih.gov/pubmed/?term=Hinton%20GE%5BAuthor%5D&amp;cauthor=true&amp;cauthor_uid=16764513" TargetMode="External"/><Relationship Id="rId7" Type="http://schemas.openxmlformats.org/officeDocument/2006/relationships/hyperlink" Target="http://yann.lecun.com/exdb/publis/pdf/lecun-06.pdf" TargetMode="External"/><Relationship Id="rId2" Type="http://schemas.openxmlformats.org/officeDocument/2006/relationships/hyperlink" Target="http://www.robots.ox.ac.uk/~ojw/files/NotesOnCD.pdf" TargetMode="External"/><Relationship Id="rId1" Type="http://schemas.openxmlformats.org/officeDocument/2006/relationships/slideLayout" Target="../slideLayouts/slideLayout2.xml"/><Relationship Id="rId6" Type="http://schemas.openxmlformats.org/officeDocument/2006/relationships/hyperlink" Target="https://www.cs.toronto.edu/~hinton/absps/fastnc.pdf" TargetMode="External"/><Relationship Id="rId5" Type="http://schemas.openxmlformats.org/officeDocument/2006/relationships/hyperlink" Target="https://www.ncbi.nlm.nih.gov/pubmed/?term=Teh%20YW%5BAuthor%5D&amp;cauthor=true&amp;cauthor_uid=16764513" TargetMode="External"/><Relationship Id="rId4" Type="http://schemas.openxmlformats.org/officeDocument/2006/relationships/hyperlink" Target="https://www.ncbi.nlm.nih.gov/pubmed/?term=Osindero%20S%5BAuthor%5D&amp;cauthor=true&amp;cauthor_uid=1676451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Alpha_particle" TargetMode="External"/><Relationship Id="rId3" Type="http://schemas.openxmlformats.org/officeDocument/2006/relationships/hyperlink" Target="https://en.wikipedia.org/wiki/Radioactivity" TargetMode="External"/><Relationship Id="rId7" Type="http://schemas.openxmlformats.org/officeDocument/2006/relationships/hyperlink" Target="https://en.wikipedia.org/wiki/Geiger_counter" TargetMode="External"/><Relationship Id="rId12" Type="http://schemas.openxmlformats.org/officeDocument/2006/relationships/hyperlink" Target="https://en.wikipedia.org/wiki/Scintillation_counter" TargetMode="External"/><Relationship Id="rId2" Type="http://schemas.openxmlformats.org/officeDocument/2006/relationships/hyperlink" Target="https://en.wikipedia.org/wiki/Ionizing_radiation" TargetMode="External"/><Relationship Id="rId1" Type="http://schemas.openxmlformats.org/officeDocument/2006/relationships/slideLayout" Target="../slideLayouts/slideLayout2.xml"/><Relationship Id="rId6" Type="http://schemas.openxmlformats.org/officeDocument/2006/relationships/hyperlink" Target="https://en.wikipedia.org/wiki/Particle_physics" TargetMode="External"/><Relationship Id="rId11" Type="http://schemas.openxmlformats.org/officeDocument/2006/relationships/hyperlink" Target="https://en.wikipedia.org/wiki/Geiger%E2%80%93M%C3%BCller_tube" TargetMode="External"/><Relationship Id="rId5" Type="http://schemas.openxmlformats.org/officeDocument/2006/relationships/hyperlink" Target="https://en.wikipedia.org/wiki/Gaseous_ionization_detectors" TargetMode="External"/><Relationship Id="rId10" Type="http://schemas.openxmlformats.org/officeDocument/2006/relationships/hyperlink" Target="https://en.wikipedia.org/wiki/Gamma_ray" TargetMode="External"/><Relationship Id="rId4" Type="http://schemas.openxmlformats.org/officeDocument/2006/relationships/hyperlink" Target="https://en.wikipedia.org/wiki/Ionization_chamber" TargetMode="External"/><Relationship Id="rId9" Type="http://schemas.openxmlformats.org/officeDocument/2006/relationships/hyperlink" Target="https://en.wikipedia.org/wiki/Beta_particl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7566-0DB9-456E-A361-A52E1B5A770F}"/>
              </a:ext>
            </a:extLst>
          </p:cNvPr>
          <p:cNvSpPr>
            <a:spLocks noGrp="1"/>
          </p:cNvSpPr>
          <p:nvPr>
            <p:ph type="title"/>
          </p:nvPr>
        </p:nvSpPr>
        <p:spPr>
          <a:xfrm>
            <a:off x="838200" y="365125"/>
            <a:ext cx="10515600" cy="2635652"/>
          </a:xfrm>
        </p:spPr>
        <p:txBody>
          <a:bodyPr>
            <a:normAutofit/>
          </a:bodyPr>
          <a:lstStyle/>
          <a:p>
            <a:pPr algn="ctr"/>
            <a:r>
              <a:rPr lang="en-US" sz="4800" b="1" dirty="0"/>
              <a:t>Distributive Frequency of Energy Classification Using </a:t>
            </a:r>
            <a:br>
              <a:rPr lang="en-US" sz="4800" b="1" dirty="0"/>
            </a:br>
            <a:r>
              <a:rPr lang="en-US" sz="4800" b="1" dirty="0"/>
              <a:t>Deep Boltzmann Machine</a:t>
            </a:r>
          </a:p>
        </p:txBody>
      </p:sp>
      <p:sp>
        <p:nvSpPr>
          <p:cNvPr id="3" name="Subtitle 2">
            <a:extLst>
              <a:ext uri="{FF2B5EF4-FFF2-40B4-BE49-F238E27FC236}">
                <a16:creationId xmlns:a16="http://schemas.microsoft.com/office/drawing/2014/main" id="{F780D219-39EF-4354-B6B2-9FB71AFF3532}"/>
              </a:ext>
            </a:extLst>
          </p:cNvPr>
          <p:cNvSpPr>
            <a:spLocks noGrp="1"/>
          </p:cNvSpPr>
          <p:nvPr>
            <p:ph sz="half" idx="1"/>
          </p:nvPr>
        </p:nvSpPr>
        <p:spPr>
          <a:xfrm>
            <a:off x="6392214" y="4413701"/>
            <a:ext cx="5185893" cy="1985849"/>
          </a:xfrm>
        </p:spPr>
        <p:txBody>
          <a:bodyPr>
            <a:normAutofit fontScale="70000" lnSpcReduction="20000"/>
          </a:bodyPr>
          <a:lstStyle/>
          <a:p>
            <a:pPr marL="0" indent="0">
              <a:buNone/>
            </a:pPr>
            <a:r>
              <a:rPr lang="en-US" b="1" dirty="0"/>
              <a:t>Thesis Supervisor</a:t>
            </a:r>
            <a:endParaRPr lang="en-US" dirty="0"/>
          </a:p>
          <a:p>
            <a:pPr marL="0" indent="0">
              <a:buNone/>
            </a:pPr>
            <a:r>
              <a:rPr lang="en-US" b="1" dirty="0"/>
              <a:t>Saifur Rahman</a:t>
            </a:r>
          </a:p>
          <a:p>
            <a:pPr marL="0" indent="0">
              <a:buNone/>
            </a:pPr>
            <a:r>
              <a:rPr lang="en-US" dirty="0"/>
              <a:t>Assistant Professor,</a:t>
            </a:r>
          </a:p>
          <a:p>
            <a:pPr marL="0" indent="0">
              <a:buNone/>
            </a:pPr>
            <a:r>
              <a:rPr lang="en-US" dirty="0"/>
              <a:t>Information And Communication Engineering</a:t>
            </a:r>
          </a:p>
          <a:p>
            <a:pPr marL="0" indent="0">
              <a:buNone/>
            </a:pPr>
            <a:r>
              <a:rPr lang="en-US" dirty="0"/>
              <a:t>Noakhali Science &amp; Technology University</a:t>
            </a:r>
          </a:p>
        </p:txBody>
      </p:sp>
      <p:sp>
        <p:nvSpPr>
          <p:cNvPr id="4" name="Content Placeholder 3">
            <a:extLst>
              <a:ext uri="{FF2B5EF4-FFF2-40B4-BE49-F238E27FC236}">
                <a16:creationId xmlns:a16="http://schemas.microsoft.com/office/drawing/2014/main" id="{2C5461C3-1F42-49F1-A9A7-D46631FEDF64}"/>
              </a:ext>
            </a:extLst>
          </p:cNvPr>
          <p:cNvSpPr>
            <a:spLocks noGrp="1"/>
          </p:cNvSpPr>
          <p:nvPr>
            <p:ph sz="half" idx="2"/>
          </p:nvPr>
        </p:nvSpPr>
        <p:spPr>
          <a:xfrm>
            <a:off x="1210614" y="4414952"/>
            <a:ext cx="5181600" cy="1984598"/>
          </a:xfrm>
        </p:spPr>
        <p:txBody>
          <a:bodyPr>
            <a:normAutofit fontScale="70000" lnSpcReduction="20000"/>
          </a:bodyPr>
          <a:lstStyle/>
          <a:p>
            <a:pPr marL="0" indent="0">
              <a:buNone/>
            </a:pPr>
            <a:r>
              <a:rPr lang="en-US" b="1" dirty="0"/>
              <a:t>Submitted By</a:t>
            </a:r>
            <a:endParaRPr lang="en-US" dirty="0"/>
          </a:p>
          <a:p>
            <a:pPr marL="0" indent="0">
              <a:buNone/>
            </a:pPr>
            <a:r>
              <a:rPr lang="en-US" b="1" dirty="0"/>
              <a:t>Abir Hosen</a:t>
            </a:r>
            <a:endParaRPr lang="en-US" dirty="0"/>
          </a:p>
          <a:p>
            <a:pPr marL="0" indent="0">
              <a:buNone/>
            </a:pPr>
            <a:r>
              <a:rPr lang="en-US" b="1" dirty="0"/>
              <a:t>Exam Roll: ASH1511033M</a:t>
            </a:r>
          </a:p>
          <a:p>
            <a:pPr marL="0" indent="0">
              <a:buNone/>
            </a:pPr>
            <a:r>
              <a:rPr lang="en-US" dirty="0"/>
              <a:t>Information And Communication Engineering</a:t>
            </a:r>
          </a:p>
          <a:p>
            <a:pPr marL="0" indent="0">
              <a:buNone/>
            </a:pPr>
            <a:r>
              <a:rPr lang="en-US" dirty="0"/>
              <a:t>Noakhali Science &amp; Technology University</a:t>
            </a:r>
          </a:p>
          <a:p>
            <a:pPr marL="0" indent="0">
              <a:buNone/>
            </a:pPr>
            <a:endParaRPr lang="en-US" dirty="0"/>
          </a:p>
        </p:txBody>
      </p:sp>
    </p:spTree>
    <p:extLst>
      <p:ext uri="{BB962C8B-B14F-4D97-AF65-F5344CB8AC3E}">
        <p14:creationId xmlns:p14="http://schemas.microsoft.com/office/powerpoint/2010/main" val="172325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3254-F633-4832-A53A-41C0A3ECA29D}"/>
              </a:ext>
            </a:extLst>
          </p:cNvPr>
          <p:cNvSpPr>
            <a:spLocks noGrp="1"/>
          </p:cNvSpPr>
          <p:nvPr>
            <p:ph type="title"/>
          </p:nvPr>
        </p:nvSpPr>
        <p:spPr/>
        <p:txBody>
          <a:bodyPr/>
          <a:lstStyle/>
          <a:p>
            <a:pPr algn="ctr"/>
            <a:r>
              <a:rPr lang="en-US" dirty="0"/>
              <a:t>Expected result</a:t>
            </a:r>
          </a:p>
        </p:txBody>
      </p:sp>
      <p:sp>
        <p:nvSpPr>
          <p:cNvPr id="3" name="Content Placeholder 2">
            <a:extLst>
              <a:ext uri="{FF2B5EF4-FFF2-40B4-BE49-F238E27FC236}">
                <a16:creationId xmlns:a16="http://schemas.microsoft.com/office/drawing/2014/main" id="{1E24A933-B24E-4400-B0B8-7F5C5A78C28F}"/>
              </a:ext>
            </a:extLst>
          </p:cNvPr>
          <p:cNvSpPr>
            <a:spLocks noGrp="1"/>
          </p:cNvSpPr>
          <p:nvPr>
            <p:ph idx="1"/>
          </p:nvPr>
        </p:nvSpPr>
        <p:spPr/>
        <p:txBody>
          <a:bodyPr/>
          <a:lstStyle/>
          <a:p>
            <a:r>
              <a:rPr lang="en-US" dirty="0"/>
              <a:t>AI based detection &amp; identification of objects through the radiation pattern of it’s own.</a:t>
            </a:r>
          </a:p>
        </p:txBody>
      </p:sp>
    </p:spTree>
    <p:extLst>
      <p:ext uri="{BB962C8B-B14F-4D97-AF65-F5344CB8AC3E}">
        <p14:creationId xmlns:p14="http://schemas.microsoft.com/office/powerpoint/2010/main" val="126996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C208-7A67-425A-8D17-6BED99A18E58}"/>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7A9AD406-763C-4FB1-A727-93F557F2F188}"/>
              </a:ext>
            </a:extLst>
          </p:cNvPr>
          <p:cNvSpPr>
            <a:spLocks noGrp="1"/>
          </p:cNvSpPr>
          <p:nvPr>
            <p:ph idx="1"/>
          </p:nvPr>
        </p:nvSpPr>
        <p:spPr>
          <a:xfrm>
            <a:off x="1141412" y="2249487"/>
            <a:ext cx="9905999" cy="3842219"/>
          </a:xfrm>
        </p:spPr>
        <p:txBody>
          <a:bodyPr>
            <a:normAutofit fontScale="92500" lnSpcReduction="20000"/>
          </a:bodyPr>
          <a:lstStyle/>
          <a:p>
            <a:r>
              <a:rPr lang="en-US" b="1" dirty="0"/>
              <a:t>Gas Classification Using Deep Convolutional Neural Networks, Pai Peng 1,3, </a:t>
            </a:r>
            <a:r>
              <a:rPr lang="en-US" b="1" dirty="0" err="1"/>
              <a:t>Xiaojin</a:t>
            </a:r>
            <a:r>
              <a:rPr lang="en-US" b="1" dirty="0"/>
              <a:t> Zhao 1, </a:t>
            </a:r>
            <a:r>
              <a:rPr lang="en-US" b="1" dirty="0" err="1"/>
              <a:t>Xiaofang</a:t>
            </a:r>
            <a:r>
              <a:rPr lang="en-US" b="1" dirty="0"/>
              <a:t> Pan 2 and </a:t>
            </a:r>
            <a:r>
              <a:rPr lang="en-US" b="1" dirty="0" err="1"/>
              <a:t>Wenbin</a:t>
            </a:r>
            <a:r>
              <a:rPr lang="en-US" b="1" dirty="0"/>
              <a:t> Ye 1. </a:t>
            </a:r>
            <a:r>
              <a:rPr lang="en-US" dirty="0"/>
              <a:t>Published: 8 January 2018 </a:t>
            </a:r>
            <a:r>
              <a:rPr lang="en-US" u="sng" dirty="0">
                <a:solidFill>
                  <a:srgbClr val="A12220"/>
                </a:solidFill>
              </a:rPr>
              <a:t>https://www.mdpi.com/1424-8220/18/1/157/pdf</a:t>
            </a:r>
          </a:p>
          <a:p>
            <a:r>
              <a:rPr lang="en-US" dirty="0"/>
              <a:t>The wake-sleep algorithm for unsupervised neural networks, Geoffrey Hinton, 1995. </a:t>
            </a:r>
            <a:r>
              <a:rPr lang="en-US" u="sng" dirty="0">
                <a:hlinkClick r:id="rId2"/>
              </a:rPr>
              <a:t>http://www.cs.toronto.edu/~fritz/absps/ws.pdf</a:t>
            </a:r>
            <a:endParaRPr lang="en-US" dirty="0"/>
          </a:p>
          <a:p>
            <a:r>
              <a:rPr lang="en-US" dirty="0"/>
              <a:t>Deep Boltzmann Machines, </a:t>
            </a:r>
            <a:r>
              <a:rPr lang="en-US" dirty="0" err="1"/>
              <a:t>RuslanSalakhutdinov</a:t>
            </a:r>
            <a:r>
              <a:rPr lang="en-US" dirty="0"/>
              <a:t>, 2009 </a:t>
            </a:r>
            <a:r>
              <a:rPr lang="en-US" u="sng" dirty="0">
                <a:hlinkClick r:id="rId3"/>
              </a:rPr>
              <a:t>http://proceedings.mlr.press/v5/salakhutdinov09a/salakhutdinov09a.pdf</a:t>
            </a:r>
            <a:endParaRPr lang="en-US" u="sng" dirty="0"/>
          </a:p>
          <a:p>
            <a:r>
              <a:rPr lang="en-US" dirty="0"/>
              <a:t>SINGLE PHOTONS FOR QUANTUM INFORMATION PROCESSING, , David </a:t>
            </a:r>
            <a:r>
              <a:rPr lang="en-US" dirty="0" err="1"/>
              <a:t>Fattal</a:t>
            </a:r>
            <a:r>
              <a:rPr lang="en-US" dirty="0"/>
              <a:t>, September 2010 </a:t>
            </a:r>
            <a:r>
              <a:rPr lang="en-US" u="sng" dirty="0">
                <a:hlinkClick r:id="rId4"/>
              </a:rPr>
              <a:t>https://web.stanford.edu/group/yamamotogroup/Thesis/DFthesis.pdf</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12834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C70B-A63B-4F35-A695-5F28E55ED36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A0DFBB53-478C-4F1A-8FF7-56A731BD8A36}"/>
              </a:ext>
            </a:extLst>
          </p:cNvPr>
          <p:cNvSpPr>
            <a:spLocks noGrp="1"/>
          </p:cNvSpPr>
          <p:nvPr>
            <p:ph idx="1"/>
          </p:nvPr>
        </p:nvSpPr>
        <p:spPr>
          <a:xfrm>
            <a:off x="1141412" y="2249487"/>
            <a:ext cx="9905999" cy="3752068"/>
          </a:xfrm>
        </p:spPr>
        <p:txBody>
          <a:bodyPr>
            <a:normAutofit fontScale="92500" lnSpcReduction="20000"/>
          </a:bodyPr>
          <a:lstStyle/>
          <a:p>
            <a:r>
              <a:rPr lang="en-US" dirty="0"/>
              <a:t>Contrastive Divergence, Oliver Woodford, 2012 </a:t>
            </a:r>
            <a:r>
              <a:rPr lang="en-US" u="sng" dirty="0">
                <a:hlinkClick r:id="rId2"/>
              </a:rPr>
              <a:t>http://www.robots.ox.ac.uk/~ojw/files/NotesOnCD.pdf</a:t>
            </a:r>
            <a:endParaRPr lang="en-US" dirty="0"/>
          </a:p>
          <a:p>
            <a:r>
              <a:rPr lang="en-US" dirty="0"/>
              <a:t>A fast learning algorithm for deep belief nets. </a:t>
            </a:r>
            <a:r>
              <a:rPr lang="en-US" dirty="0">
                <a:hlinkClick r:id="rId3">
                  <a:extLst>
                    <a:ext uri="{A12FA001-AC4F-418D-AE19-62706E023703}">
                      <ahyp:hlinkClr xmlns:ahyp="http://schemas.microsoft.com/office/drawing/2018/hyperlinkcolor" val="tx"/>
                    </a:ext>
                  </a:extLst>
                </a:hlinkClick>
              </a:rPr>
              <a:t>Hinton GE</a:t>
            </a:r>
            <a:r>
              <a:rPr lang="en-US" baseline="30000" dirty="0"/>
              <a:t>1</a:t>
            </a:r>
            <a:r>
              <a:rPr lang="en-US" dirty="0"/>
              <a:t>, </a:t>
            </a:r>
            <a:r>
              <a:rPr lang="en-US" u="sng" dirty="0" err="1">
                <a:hlinkClick r:id="rId4">
                  <a:extLst>
                    <a:ext uri="{A12FA001-AC4F-418D-AE19-62706E023703}">
                      <ahyp:hlinkClr xmlns:ahyp="http://schemas.microsoft.com/office/drawing/2018/hyperlinkcolor" val="tx"/>
                    </a:ext>
                  </a:extLst>
                </a:hlinkClick>
              </a:rPr>
              <a:t>Osindero</a:t>
            </a:r>
            <a:r>
              <a:rPr lang="en-US" u="sng" dirty="0">
                <a:hlinkClick r:id="rId4">
                  <a:extLst>
                    <a:ext uri="{A12FA001-AC4F-418D-AE19-62706E023703}">
                      <ahyp:hlinkClr xmlns:ahyp="http://schemas.microsoft.com/office/drawing/2018/hyperlinkcolor" val="tx"/>
                    </a:ext>
                  </a:extLst>
                </a:hlinkClick>
              </a:rPr>
              <a:t> S</a:t>
            </a:r>
            <a:r>
              <a:rPr lang="en-US" dirty="0"/>
              <a:t>, </a:t>
            </a:r>
            <a:r>
              <a:rPr lang="en-US" u="sng" dirty="0" err="1">
                <a:hlinkClick r:id="rId5">
                  <a:extLst>
                    <a:ext uri="{A12FA001-AC4F-418D-AE19-62706E023703}">
                      <ahyp:hlinkClr xmlns:ahyp="http://schemas.microsoft.com/office/drawing/2018/hyperlinkcolor" val="tx"/>
                    </a:ext>
                  </a:extLst>
                </a:hlinkClick>
              </a:rPr>
              <a:t>Teh</a:t>
            </a:r>
            <a:r>
              <a:rPr lang="en-US" u="sng" dirty="0">
                <a:hlinkClick r:id="rId5">
                  <a:extLst>
                    <a:ext uri="{A12FA001-AC4F-418D-AE19-62706E023703}">
                      <ahyp:hlinkClr xmlns:ahyp="http://schemas.microsoft.com/office/drawing/2018/hyperlinkcolor" val="tx"/>
                    </a:ext>
                  </a:extLst>
                </a:hlinkClick>
              </a:rPr>
              <a:t> YW</a:t>
            </a:r>
            <a:r>
              <a:rPr lang="en-US" dirty="0"/>
              <a:t>.  </a:t>
            </a:r>
            <a:r>
              <a:rPr lang="en-US" u="sng" dirty="0">
                <a:hlinkClick r:id="rId6"/>
              </a:rPr>
              <a:t>https://www.cs.toronto.edu/~hinton/absps/fastnc.pdf</a:t>
            </a:r>
            <a:endParaRPr lang="en-US" dirty="0"/>
          </a:p>
          <a:p>
            <a:r>
              <a:rPr lang="en-US" u="sng" dirty="0"/>
              <a:t>Energy based models, </a:t>
            </a:r>
            <a:r>
              <a:rPr lang="en-US" u="sng" dirty="0" err="1"/>
              <a:t>YannLeCun</a:t>
            </a:r>
            <a:r>
              <a:rPr lang="en-US" u="sng" dirty="0"/>
              <a:t>, 2006,</a:t>
            </a:r>
            <a:r>
              <a:rPr lang="en-US" dirty="0"/>
              <a:t> </a:t>
            </a:r>
            <a:r>
              <a:rPr lang="en-US" u="sng" dirty="0">
                <a:hlinkClick r:id="rId7"/>
              </a:rPr>
              <a:t>http://yann.lecun.com/exdb/publis/pdf/lecun-06.pdf</a:t>
            </a:r>
            <a:endParaRPr lang="en-US" dirty="0"/>
          </a:p>
          <a:p>
            <a:r>
              <a:rPr lang="en-US" dirty="0"/>
              <a:t>Effects of ionizing radiation on nanomaterials and III-V semiconductor devices. by Cory Cress</a:t>
            </a:r>
          </a:p>
          <a:p>
            <a:r>
              <a:rPr lang="en-US" u="sng" dirty="0">
                <a:hlinkClick r:id="rId8"/>
              </a:rPr>
              <a:t>http://scholarworks.rit.edu/cgi/viewcontent.cgi?article=5671&amp;context=theses</a:t>
            </a:r>
            <a:endParaRPr lang="en-US" dirty="0"/>
          </a:p>
          <a:p>
            <a:endParaRPr lang="en-US" dirty="0"/>
          </a:p>
        </p:txBody>
      </p:sp>
    </p:spTree>
    <p:extLst>
      <p:ext uri="{BB962C8B-B14F-4D97-AF65-F5344CB8AC3E}">
        <p14:creationId xmlns:p14="http://schemas.microsoft.com/office/powerpoint/2010/main" val="86164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009A-A08B-42F0-950E-CDDE0492FADD}"/>
              </a:ext>
            </a:extLst>
          </p:cNvPr>
          <p:cNvSpPr>
            <a:spLocks noGrp="1"/>
          </p:cNvSpPr>
          <p:nvPr>
            <p:ph type="title"/>
          </p:nvPr>
        </p:nvSpPr>
        <p:spPr/>
        <p:txBody>
          <a:bodyPr/>
          <a:lstStyle/>
          <a:p>
            <a:pPr algn="ctr"/>
            <a:r>
              <a:rPr lang="en-US" dirty="0"/>
              <a:t>Introduction</a:t>
            </a:r>
          </a:p>
        </p:txBody>
      </p:sp>
      <p:pic>
        <p:nvPicPr>
          <p:cNvPr id="5" name="Content Placeholder 4">
            <a:extLst>
              <a:ext uri="{FF2B5EF4-FFF2-40B4-BE49-F238E27FC236}">
                <a16:creationId xmlns:a16="http://schemas.microsoft.com/office/drawing/2014/main" id="{E5D5A1D7-7467-476B-B06E-76F23E5E11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299" y="2249488"/>
            <a:ext cx="9810228" cy="3541712"/>
          </a:xfrm>
        </p:spPr>
      </p:pic>
    </p:spTree>
    <p:extLst>
      <p:ext uri="{BB962C8B-B14F-4D97-AF65-F5344CB8AC3E}">
        <p14:creationId xmlns:p14="http://schemas.microsoft.com/office/powerpoint/2010/main" val="2041858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9A5B-1314-48EF-8CB0-C47135330A2A}"/>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BD0372D2-93DD-4E44-891D-F78D4014DFA9}"/>
              </a:ext>
            </a:extLst>
          </p:cNvPr>
          <p:cNvSpPr>
            <a:spLocks noGrp="1"/>
          </p:cNvSpPr>
          <p:nvPr>
            <p:ph idx="1"/>
          </p:nvPr>
        </p:nvSpPr>
        <p:spPr/>
        <p:txBody>
          <a:bodyPr/>
          <a:lstStyle/>
          <a:p>
            <a:r>
              <a:rPr lang="en-US" dirty="0"/>
              <a:t>Quantum Mechanics rules over every atom &amp; tiny particle in every piece of matter. Photons can be viewed in some sense as energy wave-packets of arbitrary spatiotemporal(belonging to both space and time or to space–time) amplitude, moving at the speed of light.</a:t>
            </a:r>
          </a:p>
          <a:p>
            <a:r>
              <a:rPr lang="en-US" dirty="0"/>
              <a:t>The photonic frequency identification according to it’s information is the main obstruct that will be tried to solve beside the huge data storage in minimal form with the purpose of easy learning process of Deep Boltzmann Machine.</a:t>
            </a:r>
          </a:p>
        </p:txBody>
      </p:sp>
    </p:spTree>
    <p:extLst>
      <p:ext uri="{BB962C8B-B14F-4D97-AF65-F5344CB8AC3E}">
        <p14:creationId xmlns:p14="http://schemas.microsoft.com/office/powerpoint/2010/main" val="373257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F66C-49F6-48AA-AF17-D5E4555A1C47}"/>
              </a:ext>
            </a:extLst>
          </p:cNvPr>
          <p:cNvSpPr>
            <a:spLocks noGrp="1"/>
          </p:cNvSpPr>
          <p:nvPr>
            <p:ph type="title"/>
          </p:nvPr>
        </p:nvSpPr>
        <p:spPr/>
        <p:txBody>
          <a:bodyPr/>
          <a:lstStyle/>
          <a:p>
            <a:pPr algn="ctr"/>
            <a:r>
              <a:rPr lang="en-US" dirty="0"/>
              <a:t>Purpose</a:t>
            </a:r>
          </a:p>
        </p:txBody>
      </p:sp>
      <p:sp>
        <p:nvSpPr>
          <p:cNvPr id="3" name="Content Placeholder 2">
            <a:extLst>
              <a:ext uri="{FF2B5EF4-FFF2-40B4-BE49-F238E27FC236}">
                <a16:creationId xmlns:a16="http://schemas.microsoft.com/office/drawing/2014/main" id="{2E5E7C9E-15D5-4A75-97EB-5C1129FF2419}"/>
              </a:ext>
            </a:extLst>
          </p:cNvPr>
          <p:cNvSpPr>
            <a:spLocks noGrp="1"/>
          </p:cNvSpPr>
          <p:nvPr>
            <p:ph idx="1"/>
          </p:nvPr>
        </p:nvSpPr>
        <p:spPr/>
        <p:txBody>
          <a:bodyPr/>
          <a:lstStyle/>
          <a:p>
            <a:r>
              <a:rPr lang="en-US" dirty="0"/>
              <a:t>Here to build an algorithm following Deep Boltzmann Machine, in purpose of ionize frequency detection and classification.</a:t>
            </a:r>
          </a:p>
          <a:p>
            <a:r>
              <a:rPr lang="en-US" dirty="0"/>
              <a:t>The outcome will help auto detection of any existence around us, thus every existence contain radioactive as well as electromagnetic frequency.</a:t>
            </a:r>
          </a:p>
        </p:txBody>
      </p:sp>
    </p:spTree>
    <p:extLst>
      <p:ext uri="{BB962C8B-B14F-4D97-AF65-F5344CB8AC3E}">
        <p14:creationId xmlns:p14="http://schemas.microsoft.com/office/powerpoint/2010/main" val="361589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B424-912B-49E4-AB1D-64075733CF1A}"/>
              </a:ext>
            </a:extLst>
          </p:cNvPr>
          <p:cNvSpPr>
            <a:spLocks noGrp="1"/>
          </p:cNvSpPr>
          <p:nvPr>
            <p:ph type="title"/>
          </p:nvPr>
        </p:nvSpPr>
        <p:spPr/>
        <p:txBody>
          <a:bodyPr/>
          <a:lstStyle/>
          <a:p>
            <a:pPr algn="ctr"/>
            <a:r>
              <a:rPr lang="en-US" dirty="0"/>
              <a:t>objective</a:t>
            </a:r>
          </a:p>
        </p:txBody>
      </p:sp>
      <p:sp>
        <p:nvSpPr>
          <p:cNvPr id="3" name="Content Placeholder 2">
            <a:extLst>
              <a:ext uri="{FF2B5EF4-FFF2-40B4-BE49-F238E27FC236}">
                <a16:creationId xmlns:a16="http://schemas.microsoft.com/office/drawing/2014/main" id="{6188D8CB-114F-4C8D-9DE5-3F61F6C3A31E}"/>
              </a:ext>
            </a:extLst>
          </p:cNvPr>
          <p:cNvSpPr>
            <a:spLocks noGrp="1"/>
          </p:cNvSpPr>
          <p:nvPr>
            <p:ph idx="1"/>
          </p:nvPr>
        </p:nvSpPr>
        <p:spPr/>
        <p:txBody>
          <a:bodyPr/>
          <a:lstStyle/>
          <a:p>
            <a:r>
              <a:rPr lang="en-US" dirty="0"/>
              <a:t>General Boltzmann Machine, Restricted Boltzmann Machine, Deep Belief Network will be discussed at a glance.</a:t>
            </a:r>
          </a:p>
          <a:p>
            <a:r>
              <a:rPr lang="en-US" dirty="0"/>
              <a:t>Brief discussion of Deep Boltzmann Machine &amp; Energy based model will implement the complete ideology of the paper.</a:t>
            </a:r>
          </a:p>
          <a:p>
            <a:endParaRPr lang="en-US" dirty="0"/>
          </a:p>
        </p:txBody>
      </p:sp>
    </p:spTree>
    <p:extLst>
      <p:ext uri="{BB962C8B-B14F-4D97-AF65-F5344CB8AC3E}">
        <p14:creationId xmlns:p14="http://schemas.microsoft.com/office/powerpoint/2010/main" val="330159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6A96F-A014-414F-B0B9-1DB5F953FF90}"/>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F458C322-0E4F-4E9F-AAF2-E47431D80A47}"/>
              </a:ext>
            </a:extLst>
          </p:cNvPr>
          <p:cNvSpPr>
            <a:spLocks noGrp="1"/>
          </p:cNvSpPr>
          <p:nvPr>
            <p:ph idx="1"/>
          </p:nvPr>
        </p:nvSpPr>
        <p:spPr/>
        <p:txBody>
          <a:bodyPr/>
          <a:lstStyle/>
          <a:p>
            <a:r>
              <a:rPr lang="en-US" dirty="0"/>
              <a:t>Sensors for radioactive frequency detection.</a:t>
            </a:r>
          </a:p>
          <a:p>
            <a:r>
              <a:rPr lang="en-US" dirty="0"/>
              <a:t>Ionize radiation measurement for data identification.</a:t>
            </a:r>
          </a:p>
          <a:p>
            <a:r>
              <a:rPr lang="en-US" dirty="0"/>
              <a:t>Deep Boltzmann Machine comparing Deep Belief Network.</a:t>
            </a:r>
          </a:p>
          <a:p>
            <a:r>
              <a:rPr lang="en-US" dirty="0"/>
              <a:t>Constructive Divergence.</a:t>
            </a:r>
          </a:p>
        </p:txBody>
      </p:sp>
    </p:spTree>
    <p:extLst>
      <p:ext uri="{BB962C8B-B14F-4D97-AF65-F5344CB8AC3E}">
        <p14:creationId xmlns:p14="http://schemas.microsoft.com/office/powerpoint/2010/main" val="240803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51FD-F55C-4C0F-B520-DC13CBE97CAB}"/>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F6515FDC-ACE2-45FE-9F28-16FA3B6B79D5}"/>
              </a:ext>
            </a:extLst>
          </p:cNvPr>
          <p:cNvSpPr>
            <a:spLocks noGrp="1"/>
          </p:cNvSpPr>
          <p:nvPr>
            <p:ph idx="1"/>
          </p:nvPr>
        </p:nvSpPr>
        <p:spPr>
          <a:xfrm>
            <a:off x="1141412" y="2249487"/>
            <a:ext cx="9905999" cy="3867978"/>
          </a:xfrm>
        </p:spPr>
        <p:txBody>
          <a:bodyPr>
            <a:normAutofit fontScale="92500" lnSpcReduction="20000"/>
          </a:bodyPr>
          <a:lstStyle/>
          <a:p>
            <a:pPr marL="0" indent="0">
              <a:buNone/>
            </a:pPr>
            <a:r>
              <a:rPr lang="en-US" dirty="0"/>
              <a:t>The following equipment can be used to detect </a:t>
            </a:r>
            <a:r>
              <a:rPr lang="en-US" dirty="0">
                <a:hlinkClick r:id="rId2" tooltip="Ionizing radiation">
                  <a:extLst>
                    <a:ext uri="{A12FA001-AC4F-418D-AE19-62706E023703}">
                      <ahyp:hlinkClr xmlns:ahyp="http://schemas.microsoft.com/office/drawing/2018/hyperlinkcolor" val="tx"/>
                    </a:ext>
                  </a:extLst>
                </a:hlinkClick>
              </a:rPr>
              <a:t>ionizing radiation</a:t>
            </a:r>
            <a:r>
              <a:rPr lang="en-US" dirty="0"/>
              <a:t> (</a:t>
            </a:r>
            <a:r>
              <a:rPr lang="en-US" dirty="0">
                <a:hlinkClick r:id="rId3" tooltip="Radioactivity">
                  <a:extLst>
                    <a:ext uri="{A12FA001-AC4F-418D-AE19-62706E023703}">
                      <ahyp:hlinkClr xmlns:ahyp="http://schemas.microsoft.com/office/drawing/2018/hyperlinkcolor" val="tx"/>
                    </a:ext>
                  </a:extLst>
                </a:hlinkClick>
              </a:rPr>
              <a:t>radioactivity</a:t>
            </a:r>
            <a:r>
              <a:rPr lang="en-US" dirty="0"/>
              <a:t>):</a:t>
            </a:r>
          </a:p>
          <a:p>
            <a:r>
              <a:rPr lang="en-US" dirty="0">
                <a:hlinkClick r:id="rId4" tooltip="Ionization chamber">
                  <a:extLst>
                    <a:ext uri="{A12FA001-AC4F-418D-AE19-62706E023703}">
                      <ahyp:hlinkClr xmlns:ahyp="http://schemas.microsoft.com/office/drawing/2018/hyperlinkcolor" val="tx"/>
                    </a:ext>
                  </a:extLst>
                </a:hlinkClick>
              </a:rPr>
              <a:t>Ionization chambers</a:t>
            </a:r>
            <a:r>
              <a:rPr lang="en-US" dirty="0"/>
              <a:t> (the simplest of all gas-filled radiation detectors)</a:t>
            </a:r>
          </a:p>
          <a:p>
            <a:r>
              <a:rPr lang="en-US" dirty="0">
                <a:hlinkClick r:id="rId5" tooltip="Gaseous ionization detectors">
                  <a:extLst>
                    <a:ext uri="{A12FA001-AC4F-418D-AE19-62706E023703}">
                      <ahyp:hlinkClr xmlns:ahyp="http://schemas.microsoft.com/office/drawing/2018/hyperlinkcolor" val="tx"/>
                    </a:ext>
                  </a:extLst>
                </a:hlinkClick>
              </a:rPr>
              <a:t>Gaseous ionization detectors</a:t>
            </a:r>
            <a:r>
              <a:rPr lang="en-US" dirty="0"/>
              <a:t> (used in </a:t>
            </a:r>
            <a:r>
              <a:rPr lang="en-US" u="sng" dirty="0">
                <a:hlinkClick r:id="rId6" tooltip="Particle physics">
                  <a:extLst>
                    <a:ext uri="{A12FA001-AC4F-418D-AE19-62706E023703}">
                      <ahyp:hlinkClr xmlns:ahyp="http://schemas.microsoft.com/office/drawing/2018/hyperlinkcolor" val="tx"/>
                    </a:ext>
                  </a:extLst>
                </a:hlinkClick>
              </a:rPr>
              <a:t>particle physics</a:t>
            </a:r>
            <a:r>
              <a:rPr lang="en-US" dirty="0"/>
              <a:t> to detect the presence of ionizing particles)</a:t>
            </a:r>
          </a:p>
          <a:p>
            <a:r>
              <a:rPr lang="en-US" dirty="0">
                <a:hlinkClick r:id="rId7" tooltip="Geiger counter">
                  <a:extLst>
                    <a:ext uri="{A12FA001-AC4F-418D-AE19-62706E023703}">
                      <ahyp:hlinkClr xmlns:ahyp="http://schemas.microsoft.com/office/drawing/2018/hyperlinkcolor" val="tx"/>
                    </a:ext>
                  </a:extLst>
                </a:hlinkClick>
              </a:rPr>
              <a:t>Geiger counters</a:t>
            </a:r>
            <a:r>
              <a:rPr lang="en-US" dirty="0"/>
              <a:t> (detects ionizing radiation such as </a:t>
            </a:r>
            <a:r>
              <a:rPr lang="en-US" dirty="0">
                <a:hlinkClick r:id="rId8" tooltip="Alpha particle">
                  <a:extLst>
                    <a:ext uri="{A12FA001-AC4F-418D-AE19-62706E023703}">
                      <ahyp:hlinkClr xmlns:ahyp="http://schemas.microsoft.com/office/drawing/2018/hyperlinkcolor" val="tx"/>
                    </a:ext>
                  </a:extLst>
                </a:hlinkClick>
              </a:rPr>
              <a:t>alpha particles</a:t>
            </a:r>
            <a:r>
              <a:rPr lang="en-US" dirty="0"/>
              <a:t>, </a:t>
            </a:r>
            <a:r>
              <a:rPr lang="en-US" dirty="0">
                <a:hlinkClick r:id="rId9" tooltip="Beta particle">
                  <a:extLst>
                    <a:ext uri="{A12FA001-AC4F-418D-AE19-62706E023703}">
                      <ahyp:hlinkClr xmlns:ahyp="http://schemas.microsoft.com/office/drawing/2018/hyperlinkcolor" val="tx"/>
                    </a:ext>
                  </a:extLst>
                </a:hlinkClick>
              </a:rPr>
              <a:t>beta particles</a:t>
            </a:r>
            <a:r>
              <a:rPr lang="en-US" dirty="0"/>
              <a:t>, and </a:t>
            </a:r>
            <a:r>
              <a:rPr lang="en-US" dirty="0">
                <a:hlinkClick r:id="rId10" tooltip="Gamma ray">
                  <a:extLst>
                    <a:ext uri="{A12FA001-AC4F-418D-AE19-62706E023703}">
                      <ahyp:hlinkClr xmlns:ahyp="http://schemas.microsoft.com/office/drawing/2018/hyperlinkcolor" val="tx"/>
                    </a:ext>
                  </a:extLst>
                </a:hlinkClick>
              </a:rPr>
              <a:t>gamma rays</a:t>
            </a:r>
            <a:r>
              <a:rPr lang="en-US" dirty="0"/>
              <a:t> using the ionization effect produced in a </a:t>
            </a:r>
            <a:r>
              <a:rPr lang="en-US" dirty="0">
                <a:hlinkClick r:id="rId11" tooltip="Geiger–Müller tube">
                  <a:extLst>
                    <a:ext uri="{A12FA001-AC4F-418D-AE19-62706E023703}">
                      <ahyp:hlinkClr xmlns:ahyp="http://schemas.microsoft.com/office/drawing/2018/hyperlinkcolor" val="tx"/>
                    </a:ext>
                  </a:extLst>
                </a:hlinkClick>
              </a:rPr>
              <a:t>Geiger–Müller tube</a:t>
            </a:r>
            <a:r>
              <a:rPr lang="en-US" dirty="0"/>
              <a:t>)</a:t>
            </a:r>
          </a:p>
          <a:p>
            <a:r>
              <a:rPr lang="en-US" dirty="0">
                <a:hlinkClick r:id="rId12" tooltip="Scintillation counter">
                  <a:extLst>
                    <a:ext uri="{A12FA001-AC4F-418D-AE19-62706E023703}">
                      <ahyp:hlinkClr xmlns:ahyp="http://schemas.microsoft.com/office/drawing/2018/hyperlinkcolor" val="tx"/>
                    </a:ext>
                  </a:extLst>
                </a:hlinkClick>
              </a:rPr>
              <a:t>Scintillation counters</a:t>
            </a:r>
            <a:r>
              <a:rPr lang="en-US" dirty="0"/>
              <a:t> (for detecting and measuring </a:t>
            </a:r>
            <a:r>
              <a:rPr lang="en-US" dirty="0">
                <a:hlinkClick r:id="rId2" tooltip="Ionizing radiation">
                  <a:extLst>
                    <a:ext uri="{A12FA001-AC4F-418D-AE19-62706E023703}">
                      <ahyp:hlinkClr xmlns:ahyp="http://schemas.microsoft.com/office/drawing/2018/hyperlinkcolor" val="tx"/>
                    </a:ext>
                  </a:extLst>
                </a:hlinkClick>
              </a:rPr>
              <a:t>ionizing radiation</a:t>
            </a:r>
            <a:r>
              <a:rPr lang="en-US" dirty="0"/>
              <a:t> by using the excitation effect of incident radiation on a scintillating material, and detecting the resultant light pulses)</a:t>
            </a:r>
          </a:p>
          <a:p>
            <a:endParaRPr lang="en-US" dirty="0"/>
          </a:p>
        </p:txBody>
      </p:sp>
    </p:spTree>
    <p:extLst>
      <p:ext uri="{BB962C8B-B14F-4D97-AF65-F5344CB8AC3E}">
        <p14:creationId xmlns:p14="http://schemas.microsoft.com/office/powerpoint/2010/main" val="389558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9F45-87F2-4042-8741-8793554328E3}"/>
              </a:ext>
            </a:extLst>
          </p:cNvPr>
          <p:cNvSpPr>
            <a:spLocks noGrp="1"/>
          </p:cNvSpPr>
          <p:nvPr>
            <p:ph type="title"/>
          </p:nvPr>
        </p:nvSpPr>
        <p:spPr/>
        <p:txBody>
          <a:bodyPr/>
          <a:lstStyle/>
          <a:p>
            <a:pPr algn="ctr"/>
            <a:r>
              <a:rPr lang="en-US" dirty="0"/>
              <a:t>Methods</a:t>
            </a:r>
          </a:p>
        </p:txBody>
      </p:sp>
      <p:pic>
        <p:nvPicPr>
          <p:cNvPr id="17" name="Content Placeholder 16">
            <a:extLst>
              <a:ext uri="{FF2B5EF4-FFF2-40B4-BE49-F238E27FC236}">
                <a16:creationId xmlns:a16="http://schemas.microsoft.com/office/drawing/2014/main" id="{A9CB55A8-CBC8-4E1D-A737-9387B07D36F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5763" y="2249486"/>
            <a:ext cx="6127630" cy="3702216"/>
          </a:xfrm>
        </p:spPr>
      </p:pic>
      <p:sp>
        <p:nvSpPr>
          <p:cNvPr id="20" name="Content Placeholder 19">
            <a:extLst>
              <a:ext uri="{FF2B5EF4-FFF2-40B4-BE49-F238E27FC236}">
                <a16:creationId xmlns:a16="http://schemas.microsoft.com/office/drawing/2014/main" id="{42520654-146E-43F1-A256-F8D644A864B4}"/>
              </a:ext>
            </a:extLst>
          </p:cNvPr>
          <p:cNvSpPr>
            <a:spLocks noGrp="1"/>
          </p:cNvSpPr>
          <p:nvPr>
            <p:ph sz="half" idx="2"/>
          </p:nvPr>
        </p:nvSpPr>
        <p:spPr>
          <a:xfrm>
            <a:off x="7688687" y="2249486"/>
            <a:ext cx="3358724" cy="3541714"/>
          </a:xfrm>
        </p:spPr>
        <p:txBody>
          <a:bodyPr>
            <a:normAutofit fontScale="92500" lnSpcReduction="10000"/>
          </a:bodyPr>
          <a:lstStyle/>
          <a:p>
            <a:r>
              <a:rPr lang="en-US" dirty="0"/>
              <a:t>When used in unsupervised learning, it is common practice to model the joint distribution between a set of observable variables, called the </a:t>
            </a:r>
            <a:r>
              <a:rPr lang="en-US" i="1" dirty="0"/>
              <a:t>visible units</a:t>
            </a:r>
            <a:r>
              <a:rPr lang="en-US" dirty="0"/>
              <a:t> and auxiliary variables called the </a:t>
            </a:r>
            <a:r>
              <a:rPr lang="en-US" i="1" dirty="0"/>
              <a:t>hidden units</a:t>
            </a:r>
            <a:r>
              <a:rPr lang="en-US" dirty="0"/>
              <a:t>.</a:t>
            </a:r>
          </a:p>
        </p:txBody>
      </p:sp>
    </p:spTree>
    <p:extLst>
      <p:ext uri="{BB962C8B-B14F-4D97-AF65-F5344CB8AC3E}">
        <p14:creationId xmlns:p14="http://schemas.microsoft.com/office/powerpoint/2010/main" val="171041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85D6-7FFA-4C9C-9F27-AF9EEDCC762F}"/>
              </a:ext>
            </a:extLst>
          </p:cNvPr>
          <p:cNvSpPr>
            <a:spLocks noGrp="1"/>
          </p:cNvSpPr>
          <p:nvPr>
            <p:ph type="title"/>
          </p:nvPr>
        </p:nvSpPr>
        <p:spPr/>
        <p:txBody>
          <a:bodyPr/>
          <a:lstStyle/>
          <a:p>
            <a:pPr algn="ctr"/>
            <a:r>
              <a:rPr lang="en-US" dirty="0"/>
              <a:t>Methods</a:t>
            </a:r>
          </a:p>
        </p:txBody>
      </p:sp>
      <p:pic>
        <p:nvPicPr>
          <p:cNvPr id="14" name="Content Placeholder 13">
            <a:extLst>
              <a:ext uri="{FF2B5EF4-FFF2-40B4-BE49-F238E27FC236}">
                <a16:creationId xmlns:a16="http://schemas.microsoft.com/office/drawing/2014/main" id="{51539FFC-63E2-44BC-B1D1-3F11F7EC4F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36417" y="3554570"/>
            <a:ext cx="4026226" cy="1164210"/>
          </a:xfrm>
        </p:spPr>
      </p:pic>
      <p:pic>
        <p:nvPicPr>
          <p:cNvPr id="10" name="Content Placeholder 9">
            <a:extLst>
              <a:ext uri="{FF2B5EF4-FFF2-40B4-BE49-F238E27FC236}">
                <a16:creationId xmlns:a16="http://schemas.microsoft.com/office/drawing/2014/main" id="{F6B6906D-9C1E-4C8E-A207-D8CC468F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86260" y="2249485"/>
            <a:ext cx="6792579" cy="3694112"/>
          </a:xfrm>
        </p:spPr>
      </p:pic>
    </p:spTree>
    <p:extLst>
      <p:ext uri="{BB962C8B-B14F-4D97-AF65-F5344CB8AC3E}">
        <p14:creationId xmlns:p14="http://schemas.microsoft.com/office/powerpoint/2010/main" val="3853395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432</TotalTime>
  <Words>449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Distributive Frequency of Energy Classification Using  Deep Boltzmann Machine</vt:lpstr>
      <vt:lpstr>Introduction</vt:lpstr>
      <vt:lpstr>Introduction</vt:lpstr>
      <vt:lpstr>Purpose</vt:lpstr>
      <vt:lpstr>objective</vt:lpstr>
      <vt:lpstr>Methods</vt:lpstr>
      <vt:lpstr>Methods</vt:lpstr>
      <vt:lpstr>Methods</vt:lpstr>
      <vt:lpstr>Methods</vt:lpstr>
      <vt:lpstr>Expected result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Distributive Frequency of Energy Classification Using Deep Boltzmann Machine</dc:title>
  <dc:creator>Abir Hosen</dc:creator>
  <cp:lastModifiedBy>Abir Hosen</cp:lastModifiedBy>
  <cp:revision>23</cp:revision>
  <dcterms:created xsi:type="dcterms:W3CDTF">2019-01-08T13:36:54Z</dcterms:created>
  <dcterms:modified xsi:type="dcterms:W3CDTF">2019-01-08T20:49:43Z</dcterms:modified>
</cp:coreProperties>
</file>