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20" r:id="rId2"/>
    <p:sldMasterId id="2147483732" r:id="rId3"/>
  </p:sldMasterIdLst>
  <p:notesMasterIdLst>
    <p:notesMasterId r:id="rId44"/>
  </p:notesMasterIdLst>
  <p:sldIdLst>
    <p:sldId id="258" r:id="rId4"/>
    <p:sldId id="33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2" r:id="rId14"/>
    <p:sldId id="274" r:id="rId15"/>
    <p:sldId id="275" r:id="rId16"/>
    <p:sldId id="277" r:id="rId17"/>
    <p:sldId id="278" r:id="rId18"/>
    <p:sldId id="279" r:id="rId19"/>
    <p:sldId id="280" r:id="rId20"/>
    <p:sldId id="291" r:id="rId21"/>
    <p:sldId id="311" r:id="rId22"/>
    <p:sldId id="294" r:id="rId23"/>
    <p:sldId id="295" r:id="rId24"/>
    <p:sldId id="312" r:id="rId25"/>
    <p:sldId id="323" r:id="rId26"/>
    <p:sldId id="297" r:id="rId27"/>
    <p:sldId id="322" r:id="rId28"/>
    <p:sldId id="326" r:id="rId29"/>
    <p:sldId id="313" r:id="rId30"/>
    <p:sldId id="324" r:id="rId31"/>
    <p:sldId id="316" r:id="rId32"/>
    <p:sldId id="317" r:id="rId33"/>
    <p:sldId id="318" r:id="rId34"/>
    <p:sldId id="319" r:id="rId35"/>
    <p:sldId id="325" r:id="rId36"/>
    <p:sldId id="327" r:id="rId37"/>
    <p:sldId id="328" r:id="rId38"/>
    <p:sldId id="329" r:id="rId39"/>
    <p:sldId id="320" r:id="rId40"/>
    <p:sldId id="309" r:id="rId41"/>
    <p:sldId id="310" r:id="rId42"/>
    <p:sldId id="30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6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taset\emotion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taset\plac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Emotions Vs. Gender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Sheet1!$D$16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Sheet1!$C$17:$C$26</c:f>
              <c:strCache>
                <c:ptCount val="10"/>
                <c:pt idx="0">
                  <c:v>Joy</c:v>
                </c:pt>
                <c:pt idx="1">
                  <c:v>Fear</c:v>
                </c:pt>
                <c:pt idx="2">
                  <c:v>Sadness</c:v>
                </c:pt>
                <c:pt idx="3">
                  <c:v>Surprise</c:v>
                </c:pt>
                <c:pt idx="4">
                  <c:v>Trust</c:v>
                </c:pt>
                <c:pt idx="5">
                  <c:v>Positive</c:v>
                </c:pt>
                <c:pt idx="6">
                  <c:v>Negative</c:v>
                </c:pt>
                <c:pt idx="7">
                  <c:v>Anger</c:v>
                </c:pt>
                <c:pt idx="8">
                  <c:v>Anticipation</c:v>
                </c:pt>
                <c:pt idx="9">
                  <c:v>Disgust</c:v>
                </c:pt>
              </c:strCache>
            </c:strRef>
          </c:cat>
          <c:val>
            <c:numRef>
              <c:f>Sheet1!$D$17:$D$26</c:f>
              <c:numCache>
                <c:formatCode>0.00%</c:formatCode>
                <c:ptCount val="10"/>
                <c:pt idx="0">
                  <c:v>0.52037252619324792</c:v>
                </c:pt>
                <c:pt idx="1">
                  <c:v>0.16414435389988358</c:v>
                </c:pt>
                <c:pt idx="2">
                  <c:v>0.18742724097788127</c:v>
                </c:pt>
                <c:pt idx="3">
                  <c:v>0.17578579743888242</c:v>
                </c:pt>
                <c:pt idx="4">
                  <c:v>0.40279394644935973</c:v>
                </c:pt>
                <c:pt idx="5">
                  <c:v>0.45750873108265427</c:v>
                </c:pt>
                <c:pt idx="6">
                  <c:v>6.0535506402793947E-2</c:v>
                </c:pt>
                <c:pt idx="7">
                  <c:v>0.16065192083818394</c:v>
                </c:pt>
                <c:pt idx="8">
                  <c:v>3.9580908032596042E-2</c:v>
                </c:pt>
                <c:pt idx="9">
                  <c:v>3.3760186263096625E-2</c:v>
                </c:pt>
              </c:numCache>
            </c:numRef>
          </c:val>
        </c:ser>
        <c:ser>
          <c:idx val="1"/>
          <c:order val="1"/>
          <c:tx>
            <c:strRef>
              <c:f>Sheet1!$E$16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Sheet1!$C$17:$C$26</c:f>
              <c:strCache>
                <c:ptCount val="10"/>
                <c:pt idx="0">
                  <c:v>Joy</c:v>
                </c:pt>
                <c:pt idx="1">
                  <c:v>Fear</c:v>
                </c:pt>
                <c:pt idx="2">
                  <c:v>Sadness</c:v>
                </c:pt>
                <c:pt idx="3">
                  <c:v>Surprise</c:v>
                </c:pt>
                <c:pt idx="4">
                  <c:v>Trust</c:v>
                </c:pt>
                <c:pt idx="5">
                  <c:v>Positive</c:v>
                </c:pt>
                <c:pt idx="6">
                  <c:v>Negative</c:v>
                </c:pt>
                <c:pt idx="7">
                  <c:v>Anger</c:v>
                </c:pt>
                <c:pt idx="8">
                  <c:v>Anticipation</c:v>
                </c:pt>
                <c:pt idx="9">
                  <c:v>Disgust</c:v>
                </c:pt>
              </c:strCache>
            </c:strRef>
          </c:cat>
          <c:val>
            <c:numRef>
              <c:f>Sheet1!$E$17:$E$26</c:f>
              <c:numCache>
                <c:formatCode>0.00%</c:formatCode>
                <c:ptCount val="10"/>
                <c:pt idx="0">
                  <c:v>0.484375</c:v>
                </c:pt>
                <c:pt idx="1">
                  <c:v>0.21354166666666666</c:v>
                </c:pt>
                <c:pt idx="2">
                  <c:v>0.265625</c:v>
                </c:pt>
                <c:pt idx="3">
                  <c:v>0.31770833333333331</c:v>
                </c:pt>
                <c:pt idx="4">
                  <c:v>0.52604166666666663</c:v>
                </c:pt>
                <c:pt idx="5">
                  <c:v>0.41666666666666669</c:v>
                </c:pt>
                <c:pt idx="6">
                  <c:v>7.2916666666666671E-2</c:v>
                </c:pt>
                <c:pt idx="7">
                  <c:v>0.22916666666666666</c:v>
                </c:pt>
                <c:pt idx="8">
                  <c:v>4.6875E-2</c:v>
                </c:pt>
                <c:pt idx="9">
                  <c:v>2.6041666666666668E-2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503232"/>
        <c:axId val="33956992"/>
        <c:axId val="0"/>
      </c:bar3DChart>
      <c:catAx>
        <c:axId val="7503232"/>
        <c:scaling>
          <c:orientation val="minMax"/>
        </c:scaling>
        <c:delete val="0"/>
        <c:axPos val="b"/>
        <c:majorTickMark val="none"/>
        <c:minorTickMark val="none"/>
        <c:tickLblPos val="nextTo"/>
        <c:crossAx val="33956992"/>
        <c:crosses val="autoZero"/>
        <c:auto val="1"/>
        <c:lblAlgn val="ctr"/>
        <c:lblOffset val="100"/>
        <c:noMultiLvlLbl val="0"/>
      </c:catAx>
      <c:valAx>
        <c:axId val="33956992"/>
        <c:scaling>
          <c:orientation val="minMax"/>
        </c:scaling>
        <c:delete val="0"/>
        <c:axPos val="l"/>
        <c:majorGridlines/>
        <c:numFmt formatCode="0.00%" sourceLinked="1"/>
        <c:majorTickMark val="none"/>
        <c:minorTickMark val="none"/>
        <c:tickLblPos val="nextTo"/>
        <c:crossAx val="750323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Sheet1!$E$3:$E$10</c:f>
              <c:strCache>
                <c:ptCount val="8"/>
                <c:pt idx="0">
                  <c:v>Cox's Bazar</c:v>
                </c:pt>
                <c:pt idx="1">
                  <c:v>Saint Martin</c:v>
                </c:pt>
                <c:pt idx="2">
                  <c:v>Kuakata</c:v>
                </c:pt>
                <c:pt idx="3">
                  <c:v>Sundarban</c:v>
                </c:pt>
                <c:pt idx="4">
                  <c:v>Bandarban</c:v>
                </c:pt>
                <c:pt idx="5">
                  <c:v>Rangamati</c:v>
                </c:pt>
                <c:pt idx="6">
                  <c:v>Sylhet</c:v>
                </c:pt>
                <c:pt idx="7">
                  <c:v>Comilla</c:v>
                </c:pt>
              </c:strCache>
            </c:strRef>
          </c:cat>
          <c:val>
            <c:numRef>
              <c:f>Sheet1!$F$3:$F$10</c:f>
              <c:numCache>
                <c:formatCode>0.00%</c:formatCode>
                <c:ptCount val="8"/>
                <c:pt idx="0">
                  <c:v>0.60651920838183937</c:v>
                </c:pt>
                <c:pt idx="1">
                  <c:v>0.47147846332945287</c:v>
                </c:pt>
                <c:pt idx="2">
                  <c:v>0.22584400465657742</c:v>
                </c:pt>
                <c:pt idx="3">
                  <c:v>0.26309662398137368</c:v>
                </c:pt>
                <c:pt idx="4">
                  <c:v>0.35389988358556462</c:v>
                </c:pt>
                <c:pt idx="5">
                  <c:v>0.23632130384167638</c:v>
                </c:pt>
                <c:pt idx="6">
                  <c:v>0.35506402793946451</c:v>
                </c:pt>
                <c:pt idx="7">
                  <c:v>7.9161816065192084E-2</c:v>
                </c:pt>
              </c:numCache>
            </c:numRef>
          </c:val>
        </c:ser>
        <c:ser>
          <c:idx val="1"/>
          <c:order val="1"/>
          <c:tx>
            <c:strRef>
              <c:f>Sheet1!$G$2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Sheet1!$E$3:$E$10</c:f>
              <c:strCache>
                <c:ptCount val="8"/>
                <c:pt idx="0">
                  <c:v>Cox's Bazar</c:v>
                </c:pt>
                <c:pt idx="1">
                  <c:v>Saint Martin</c:v>
                </c:pt>
                <c:pt idx="2">
                  <c:v>Kuakata</c:v>
                </c:pt>
                <c:pt idx="3">
                  <c:v>Sundarban</c:v>
                </c:pt>
                <c:pt idx="4">
                  <c:v>Bandarban</c:v>
                </c:pt>
                <c:pt idx="5">
                  <c:v>Rangamati</c:v>
                </c:pt>
                <c:pt idx="6">
                  <c:v>Sylhet</c:v>
                </c:pt>
                <c:pt idx="7">
                  <c:v>Comilla</c:v>
                </c:pt>
              </c:strCache>
            </c:strRef>
          </c:cat>
          <c:val>
            <c:numRef>
              <c:f>Sheet1!$G$3:$G$10</c:f>
              <c:numCache>
                <c:formatCode>0.00%</c:formatCode>
                <c:ptCount val="8"/>
                <c:pt idx="0">
                  <c:v>0.78645833333333337</c:v>
                </c:pt>
                <c:pt idx="1">
                  <c:v>0.59895833333333337</c:v>
                </c:pt>
                <c:pt idx="2">
                  <c:v>0.296875</c:v>
                </c:pt>
                <c:pt idx="3">
                  <c:v>0.29166666666666669</c:v>
                </c:pt>
                <c:pt idx="4">
                  <c:v>0.36458333333333331</c:v>
                </c:pt>
                <c:pt idx="5">
                  <c:v>0.32291666666666669</c:v>
                </c:pt>
                <c:pt idx="6">
                  <c:v>0.33854166666666669</c:v>
                </c:pt>
                <c:pt idx="7">
                  <c:v>7.8125E-2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002048"/>
        <c:axId val="34003584"/>
        <c:axId val="0"/>
      </c:bar3DChart>
      <c:catAx>
        <c:axId val="34002048"/>
        <c:scaling>
          <c:orientation val="minMax"/>
        </c:scaling>
        <c:delete val="0"/>
        <c:axPos val="b"/>
        <c:majorTickMark val="none"/>
        <c:minorTickMark val="none"/>
        <c:tickLblPos val="nextTo"/>
        <c:crossAx val="34003584"/>
        <c:crosses val="autoZero"/>
        <c:auto val="1"/>
        <c:lblAlgn val="ctr"/>
        <c:lblOffset val="100"/>
        <c:noMultiLvlLbl val="0"/>
      </c:catAx>
      <c:valAx>
        <c:axId val="34003584"/>
        <c:scaling>
          <c:orientation val="minMax"/>
        </c:scaling>
        <c:delete val="0"/>
        <c:axPos val="l"/>
        <c:majorGridlines/>
        <c:numFmt formatCode="0.00%" sourceLinked="1"/>
        <c:majorTickMark val="none"/>
        <c:minorTickMark val="none"/>
        <c:tickLblPos val="nextTo"/>
        <c:crossAx val="3400204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CEC2C-3825-4B03-B657-C2B8D1B28E70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600D2-06C7-4EA0-A9E0-2F6C24C19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9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00D2-06C7-4EA0-A9E0-2F6C24C193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924D-8772-4B1D-B558-22447D8622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9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75B-43B7-49ED-A319-A44A59695F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7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A31C-8C64-4D5C-8DA9-65EA8402165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19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4298-A788-4A8A-8AC5-722AB90C27CF}" type="datetime1">
              <a:rPr lang="en-US" smtClean="0"/>
              <a:t>7/19/2018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BC0C-50DA-4E24-8FCB-A5CB347D7F55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FA02-ABDD-4666-B0AE-9228ED3C04D5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7FF2-8079-4E14-B56D-35344D2452A0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022E-FC34-4E66-AC70-5202D2DF26FB}" type="datetime1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852D-81E2-44B1-B123-59AAE693A848}" type="datetime1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63B4-0F0E-4551-9DB2-1A29C125E9BE}" type="datetime1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156-4A10-4A31-9EB2-0CD7327994C0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B579-A691-44AE-BA5A-100D5762E0B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033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541C-6322-4E32-94E6-41F70586DBBE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CB8E-997C-4C62-B38B-1FF276527D15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BFE0-224C-4073-964E-1E4BB2F60F9D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0AC-6532-47D3-BC4F-5A2B1EC1D08B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t>7/19/2018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190010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2B82-2DBC-421D-85D7-CEA034848778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t>7/19/2018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3015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8C1D-9621-4D8B-BF52-DD8AFAB31602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t>7/19/2018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4012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A5D3-70FF-4925-BFC4-99F99323A254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t>7/19/2018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9307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250F-2674-404F-AA12-0E64C4619829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t>7/19/2018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1241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35E8-A824-403E-A99E-54B6372348D6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t>7/19/2018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708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5A40-9A12-4C64-84A5-68B0ED9E6EB6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t>7/19/2018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2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5847-9CF8-422F-AC57-65FD4187A8A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2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17CD-B854-48DF-916E-B183A6A43731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t>7/19/2018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401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7A02-4EA6-4E50-B05C-B42CAD2EA64A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t>7/19/2018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3309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8818-717F-4746-916D-6A93F9E90915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t>7/19/2018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9086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977A-FB34-4365-A1D8-C8C67155F415}" type="datetime1">
              <a:rPr lang="en-US" smtClean="0">
                <a:solidFill>
                  <a:prstClr val="white">
                    <a:shade val="50000"/>
                  </a:prstClr>
                </a:solidFill>
              </a:rPr>
              <a:t>7/19/2018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24BD-9DCE-4D63-9053-EBC0D13BB0A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54CB-124C-44CC-A5A2-CA53EA6AA12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38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9EDA-4BCC-406C-98A7-4019E07F88F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06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3E94-1E5B-42CD-B411-FB774FAF5E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7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E826-9F00-47FD-959E-79EC023C392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6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0232-312F-4665-B7C8-0C96C16D7B4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10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02924-4C9C-4CE8-8957-23E37AD3FF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41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0101467-6696-40B3-9605-1016C3BAB94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28E970A-3FFB-43DE-A1C9-45C72592C5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166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295400"/>
            <a:ext cx="3150578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57200"/>
            <a:ext cx="6858000" cy="9906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Emotions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05000"/>
            <a:ext cx="7086600" cy="4419600"/>
          </a:xfrm>
        </p:spPr>
        <p:txBody>
          <a:bodyPr>
            <a:normAutofit fontScale="32500" lnSpcReduction="20000"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US" sz="8600" b="1" dirty="0" smtClean="0"/>
              <a:t>Positive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8600" b="1" dirty="0" smtClean="0"/>
              <a:t>Negative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8600" b="1" dirty="0" smtClean="0"/>
              <a:t>Anger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8600" b="1" dirty="0" smtClean="0"/>
              <a:t>Anticipation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8600" b="1" dirty="0" smtClean="0"/>
              <a:t>Disgust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8600" b="1" dirty="0" smtClean="0"/>
              <a:t>Fear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8600" b="1" dirty="0" smtClean="0"/>
              <a:t>Joy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8600" b="1" dirty="0" smtClean="0"/>
              <a:t>Sadness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8600" b="1" dirty="0" smtClean="0"/>
              <a:t>Surprise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8600" b="1" dirty="0" smtClean="0"/>
              <a:t>Trust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73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9599"/>
            <a:ext cx="6858000" cy="1066801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b="1" dirty="0" smtClean="0">
                <a:solidFill>
                  <a:srgbClr val="002060"/>
                </a:solidFill>
              </a:rPr>
              <a:t>Preferences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38400"/>
            <a:ext cx="6858000" cy="28194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200" b="1" u="sng" dirty="0" smtClean="0"/>
              <a:t>Attributes / Parameters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3200" b="1" dirty="0"/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3200" b="1" dirty="0"/>
              <a:t> </a:t>
            </a:r>
            <a:r>
              <a:rPr lang="en-US" sz="3200" b="1" dirty="0" smtClean="0"/>
              <a:t>Gender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3200" b="1" dirty="0" smtClean="0"/>
              <a:t>Age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3200" b="1" dirty="0" smtClean="0"/>
              <a:t>Geographic Region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3200" b="1" dirty="0" smtClean="0"/>
              <a:t>Marital Status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85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914400"/>
            <a:ext cx="6858000" cy="50292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Preferences</a:t>
            </a:r>
          </a:p>
          <a:p>
            <a:endParaRPr lang="en-US" sz="4200" dirty="0"/>
          </a:p>
          <a:p>
            <a:pPr marL="457200" indent="-457200" algn="l">
              <a:buFont typeface="Wingdings" pitchFamily="2" charset="2"/>
              <a:buChar char="q"/>
            </a:pPr>
            <a:r>
              <a:rPr lang="en-US" b="1" dirty="0"/>
              <a:t>BOOKS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b="1" dirty="0"/>
              <a:t>MOVIES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b="1" dirty="0" smtClean="0"/>
              <a:t>PLACES</a:t>
            </a: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r>
              <a:rPr lang="en-US" b="1" dirty="0" smtClean="0"/>
              <a:t>NEWSPAPES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b="1" dirty="0" smtClean="0"/>
              <a:t>GAMES</a:t>
            </a:r>
          </a:p>
          <a:p>
            <a:pPr algn="l"/>
            <a:endParaRPr lang="en-US" sz="3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35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81001"/>
            <a:ext cx="7696200" cy="5058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endParaRPr lang="en-US" sz="4800" b="1" dirty="0" smtClean="0">
              <a:solidFill>
                <a:srgbClr val="002060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4800" b="1" dirty="0" smtClean="0">
                <a:solidFill>
                  <a:srgbClr val="002060"/>
                </a:solidFill>
              </a:rPr>
              <a:t>Preferences</a:t>
            </a:r>
            <a:endParaRPr lang="en-US" sz="4800" b="1" dirty="0">
              <a:solidFill>
                <a:srgbClr val="002060"/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 smtClean="0"/>
              <a:t>SPORTS</a:t>
            </a: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 smtClean="0"/>
              <a:t>LANGUAGES</a:t>
            </a: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 smtClean="0"/>
              <a:t>FOOD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 smtClean="0"/>
              <a:t>TV CHANNELS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SEASONS</a:t>
            </a:r>
          </a:p>
          <a:p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2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9600"/>
            <a:ext cx="6858000" cy="990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Requirement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8686800" cy="41148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b="1" dirty="0" smtClean="0"/>
              <a:t>Data</a:t>
            </a:r>
            <a:r>
              <a:rPr lang="en-US" sz="2800" b="1" dirty="0"/>
              <a:t>: Facebook  data,  Online  </a:t>
            </a:r>
            <a:r>
              <a:rPr lang="en-US" sz="2800" b="1" dirty="0" smtClean="0"/>
              <a:t>information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Hardware Requirement: Computer, Calculator</a:t>
            </a:r>
            <a:r>
              <a:rPr lang="en-US" sz="2800" b="1" dirty="0" smtClean="0"/>
              <a:t>.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Software Requirement: Microsoft </a:t>
            </a:r>
            <a:r>
              <a:rPr lang="en-US" sz="2800" b="1" dirty="0" smtClean="0"/>
              <a:t>Excel, MATLAB</a:t>
            </a:r>
            <a:r>
              <a:rPr lang="en-US" sz="2800" b="1" dirty="0"/>
              <a:t>, Notepad</a:t>
            </a:r>
            <a:r>
              <a:rPr lang="en-US" sz="2800" b="1" dirty="0" smtClean="0"/>
              <a:t>++, Browser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Programming Languages: </a:t>
            </a:r>
            <a:r>
              <a:rPr lang="en-US" sz="2800" b="1" dirty="0" smtClean="0"/>
              <a:t>PHP, MATLAB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Algorithms: </a:t>
            </a:r>
            <a:r>
              <a:rPr lang="en-US" sz="2800" b="1" dirty="0" smtClean="0"/>
              <a:t>APRIORI and Filtering algorithm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24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9600"/>
            <a:ext cx="68580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Methodology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05" y="1350162"/>
            <a:ext cx="6400800" cy="507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52"/>
            <a:ext cx="9144000" cy="684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40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902074"/>
          </a:xfrm>
        </p:spPr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800" b="1" dirty="0" smtClean="0">
                <a:solidFill>
                  <a:srgbClr val="002060"/>
                </a:solidFill>
              </a:rPr>
              <a:t>Result </a:t>
            </a:r>
            <a:r>
              <a:rPr lang="en-US" sz="4800" b="1" dirty="0">
                <a:solidFill>
                  <a:srgbClr val="002060"/>
                </a:solidFill>
              </a:rPr>
              <a:t>and Representation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2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7614" y="381000"/>
            <a:ext cx="6753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Personality-Traits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2153" y="5039844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Table : Personality-Traits of Bangladeshi Facebook users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55595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/>
              <a:t> 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717347"/>
              </p:ext>
            </p:extLst>
          </p:nvPr>
        </p:nvGraphicFramePr>
        <p:xfrm>
          <a:off x="671556" y="1716085"/>
          <a:ext cx="7772400" cy="2666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5533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Personality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Percentage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227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Creative and Curious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52.22%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227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Conscious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44.09%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227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Extrovert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23.65%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227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Friendly and Co-operative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60.93%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227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Emotional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34.63%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98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7614" y="381000"/>
            <a:ext cx="6753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Personality-Traits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9607" y="5974731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Fig: Personality-Traits of Bangladeshi Facebook users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086599" cy="350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193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h"/>
          <p:cNvSpPr/>
          <p:nvPr/>
        </p:nvSpPr>
        <p:spPr>
          <a:xfrm>
            <a:off x="2819400" y="2652213"/>
            <a:ext cx="380999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 smtClean="0">
                <a:ln w="0">
                  <a:solidFill>
                    <a:prstClr val="black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obago Poster" panose="02000503020000020004" pitchFamily="2" charset="0"/>
              </a:rPr>
              <a:t>elcome</a:t>
            </a:r>
            <a:endParaRPr lang="en-US" sz="9600" dirty="0">
              <a:ln w="0">
                <a:solidFill>
                  <a:prstClr val="black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obago Poster" panose="02000503020000020004" pitchFamily="2" charset="0"/>
            </a:endParaRPr>
          </a:p>
        </p:txBody>
      </p:sp>
      <p:sp>
        <p:nvSpPr>
          <p:cNvPr id="4" name="T"/>
          <p:cNvSpPr/>
          <p:nvPr/>
        </p:nvSpPr>
        <p:spPr>
          <a:xfrm>
            <a:off x="2593981" y="2670749"/>
            <a:ext cx="75554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 smtClean="0">
                <a:ln w="0">
                  <a:solidFill>
                    <a:prstClr val="black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obago Poster" panose="02000503020000020004" pitchFamily="2" charset="0"/>
              </a:rPr>
              <a:t>W</a:t>
            </a:r>
            <a:endParaRPr lang="en-US" sz="9600" dirty="0">
              <a:ln w="0">
                <a:solidFill>
                  <a:prstClr val="black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obago Poster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9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7614" y="381000"/>
            <a:ext cx="6753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Relationship between Gender and </a:t>
            </a:r>
            <a:r>
              <a:rPr lang="en-US" sz="2800" b="1" dirty="0">
                <a:solidFill>
                  <a:srgbClr val="0070C0"/>
                </a:solidFill>
              </a:rPr>
              <a:t>Emotions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5224376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Fig: Relationship between gender and Emotions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488847"/>
              </p:ext>
            </p:extLst>
          </p:nvPr>
        </p:nvGraphicFramePr>
        <p:xfrm>
          <a:off x="990600" y="1295400"/>
          <a:ext cx="7239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7614" y="381000"/>
            <a:ext cx="6753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Seasons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229600" cy="388620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1676400" y="56388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Fig: </a:t>
            </a:r>
            <a:r>
              <a:rPr lang="en-US" b="1" dirty="0" smtClean="0">
                <a:solidFill>
                  <a:prstClr val="black"/>
                </a:solidFill>
              </a:rPr>
              <a:t>Seasons preferences </a:t>
            </a:r>
            <a:r>
              <a:rPr lang="en-US" b="1" dirty="0">
                <a:solidFill>
                  <a:prstClr val="black"/>
                </a:solidFill>
              </a:rPr>
              <a:t>of Bangladeshi Facebook users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6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76400" y="56388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Fig: </a:t>
            </a:r>
            <a:r>
              <a:rPr lang="en-US" b="1" dirty="0" smtClean="0">
                <a:solidFill>
                  <a:prstClr val="black"/>
                </a:solidFill>
              </a:rPr>
              <a:t>Seasons preferences and Gender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47707" y="381000"/>
            <a:ext cx="655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Relationship between Gender and </a:t>
            </a:r>
            <a:r>
              <a:rPr lang="en-US" sz="2400" b="1" dirty="0" smtClean="0">
                <a:solidFill>
                  <a:srgbClr val="0070C0"/>
                </a:solidFill>
              </a:rPr>
              <a:t>Seasons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82" y="1524001"/>
            <a:ext cx="7333818" cy="3637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84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7614" y="381000"/>
            <a:ext cx="6753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Newspapers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76400" y="56388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Fig: </a:t>
            </a:r>
            <a:r>
              <a:rPr lang="en-US" b="1" dirty="0" smtClean="0">
                <a:solidFill>
                  <a:prstClr val="black"/>
                </a:solidFill>
              </a:rPr>
              <a:t>Newspapers preferences and Gender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19218"/>
              </p:ext>
            </p:extLst>
          </p:nvPr>
        </p:nvGraphicFramePr>
        <p:xfrm>
          <a:off x="1247613" y="1143000"/>
          <a:ext cx="6559077" cy="13876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6359"/>
                <a:gridCol w="2186359"/>
                <a:gridCol w="2186359"/>
              </a:tblGrid>
              <a:tr h="4500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Newspaper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Percentage (Male)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Percentage (Female)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687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online newspaper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59.25%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35.94%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687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printed newspaper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40.75%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63.02%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14" y="2666999"/>
            <a:ext cx="6600986" cy="294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5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7614" y="381000"/>
            <a:ext cx="6753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Books Preferences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5409042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Fig: Books preferences </a:t>
            </a:r>
            <a:r>
              <a:rPr lang="en-US" b="1" dirty="0">
                <a:solidFill>
                  <a:prstClr val="black"/>
                </a:solidFill>
              </a:rPr>
              <a:t>of Bangladeshi Facebook users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934200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75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76400" y="56388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Fig: </a:t>
            </a:r>
            <a:r>
              <a:rPr lang="en-US" b="1" dirty="0" smtClean="0">
                <a:solidFill>
                  <a:prstClr val="black"/>
                </a:solidFill>
              </a:rPr>
              <a:t>Books preferences and Gender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47707" y="381000"/>
            <a:ext cx="6553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Relationship between Gender and </a:t>
            </a:r>
            <a:r>
              <a:rPr lang="en-US" sz="2400" b="1" dirty="0" smtClean="0">
                <a:solidFill>
                  <a:srgbClr val="0070C0"/>
                </a:solidFill>
              </a:rPr>
              <a:t>Books preference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1" y="1447800"/>
            <a:ext cx="8301519" cy="386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67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7614" y="381000"/>
            <a:ext cx="6753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Books Preferences and Age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5409042"/>
            <a:ext cx="670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solidFill>
                <a:prstClr val="black"/>
              </a:solidFill>
            </a:endParaRPr>
          </a:p>
          <a:p>
            <a:pPr algn="ctr"/>
            <a:endParaRPr lang="en-US" b="1" dirty="0">
              <a:solidFill>
                <a:prstClr val="black"/>
              </a:solidFill>
            </a:endParaRPr>
          </a:p>
          <a:p>
            <a:pPr algn="ctr"/>
            <a:r>
              <a:rPr lang="en-US" b="1" dirty="0" smtClean="0">
                <a:solidFill>
                  <a:prstClr val="black"/>
                </a:solidFill>
              </a:rPr>
              <a:t>Fig: Books preferences and Age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45657"/>
              </p:ext>
            </p:extLst>
          </p:nvPr>
        </p:nvGraphicFramePr>
        <p:xfrm>
          <a:off x="685800" y="1371600"/>
          <a:ext cx="7924800" cy="4343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4432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Age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94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Books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&lt;15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16-20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21-25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26-30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&gt;31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050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Science fiction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30.43%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48.00%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44.68%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37.20%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17.86%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151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Satire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0.00%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3.08%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4.26%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9.76%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0.00%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151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Drama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21.74%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20.00%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25.34%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18.29%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14.29%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050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Action and Adventure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13.04%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36.62%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33.66%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28.66%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7.14%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151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Romance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30.43%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30.15%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30.17%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21.95%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3.57%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151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Mystery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4.35%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26.77%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27.66%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25.00%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7.14%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151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Horror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13.04%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22.15%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14.31%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8.54%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0.00%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050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 don't like to read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8.70%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15.08%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11.80%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35.37%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60.71%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7614" y="381000"/>
            <a:ext cx="6753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Movies Preferences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5409042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Fig: Movies preferences </a:t>
            </a:r>
            <a:r>
              <a:rPr lang="en-US" b="1" dirty="0">
                <a:solidFill>
                  <a:prstClr val="black"/>
                </a:solidFill>
              </a:rPr>
              <a:t>of Bangladeshi Facebook users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24" y="1447800"/>
            <a:ext cx="7106476" cy="383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80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76400" y="5638800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solidFill>
                <a:prstClr val="black"/>
              </a:solidFill>
            </a:endParaRPr>
          </a:p>
          <a:p>
            <a:pPr algn="ctr"/>
            <a:r>
              <a:rPr lang="en-US" b="1" dirty="0" smtClean="0">
                <a:solidFill>
                  <a:prstClr val="black"/>
                </a:solidFill>
              </a:rPr>
              <a:t>Fig</a:t>
            </a:r>
            <a:r>
              <a:rPr lang="en-US" b="1" dirty="0">
                <a:solidFill>
                  <a:prstClr val="black"/>
                </a:solidFill>
              </a:rPr>
              <a:t>: </a:t>
            </a:r>
            <a:r>
              <a:rPr lang="en-US" b="1" dirty="0" smtClean="0">
                <a:solidFill>
                  <a:prstClr val="black"/>
                </a:solidFill>
              </a:rPr>
              <a:t>Movies preferences and Gender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47707" y="381000"/>
            <a:ext cx="6553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Relationship between Gender and </a:t>
            </a:r>
            <a:r>
              <a:rPr lang="en-US" sz="2400" b="1" dirty="0" smtClean="0">
                <a:solidFill>
                  <a:srgbClr val="0070C0"/>
                </a:solidFill>
              </a:rPr>
              <a:t>Movies preference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1295400"/>
            <a:ext cx="8986837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7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7614" y="381000"/>
            <a:ext cx="6753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Places Preferences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5409042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Fig: Places preferences </a:t>
            </a:r>
            <a:r>
              <a:rPr lang="en-US" b="1" dirty="0">
                <a:solidFill>
                  <a:prstClr val="black"/>
                </a:solidFill>
              </a:rPr>
              <a:t>of Bangladeshi Facebook users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2390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271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Thesis </a:t>
            </a:r>
            <a:r>
              <a:rPr lang="en-US" sz="3600" b="1" dirty="0" smtClean="0">
                <a:solidFill>
                  <a:srgbClr val="002060"/>
                </a:solidFill>
              </a:rPr>
              <a:t>Title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0" y="2819400"/>
            <a:ext cx="7772400" cy="1981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600" dirty="0" smtClean="0">
                <a:solidFill>
                  <a:schemeClr val="bg1"/>
                </a:solidFill>
                <a:effectLst/>
                <a:latin typeface="Book Antiqua (Body)"/>
                <a:ea typeface="Calibri"/>
                <a:cs typeface="Vrinda"/>
              </a:rPr>
              <a:t>Social Network Site (SNS) - Facebook and Bangladesh: A study of data analysis over Bangladeshi Facebook users with personality-traits, emotions and preferences to explore the opportunities.</a:t>
            </a:r>
            <a:endParaRPr lang="en-US" sz="2600" dirty="0">
              <a:solidFill>
                <a:schemeClr val="bg1"/>
              </a:solidFill>
              <a:latin typeface="Book Antiqua (Body)"/>
              <a:ea typeface="Calibri"/>
              <a:cs typeface="Vrinda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7614" y="381000"/>
            <a:ext cx="6753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Places Preferences and Gender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5409042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solidFill>
                <a:prstClr val="black"/>
              </a:solidFill>
            </a:endParaRPr>
          </a:p>
          <a:p>
            <a:pPr algn="ctr"/>
            <a:r>
              <a:rPr lang="en-US" b="1" dirty="0" smtClean="0">
                <a:solidFill>
                  <a:prstClr val="black"/>
                </a:solidFill>
              </a:rPr>
              <a:t>Fig: Places preferences and Gender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0249948"/>
              </p:ext>
            </p:extLst>
          </p:nvPr>
        </p:nvGraphicFramePr>
        <p:xfrm>
          <a:off x="228600" y="1219200"/>
          <a:ext cx="8534400" cy="4189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778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7614" y="381000"/>
            <a:ext cx="6753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Places Preferences and Age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5409042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Fig: Places preferences and Age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567294"/>
              </p:ext>
            </p:extLst>
          </p:nvPr>
        </p:nvGraphicFramePr>
        <p:xfrm>
          <a:off x="762000" y="1143000"/>
          <a:ext cx="7620000" cy="4114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3816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Age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07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Places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&lt;15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16-20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21-25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26-30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&gt;31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816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Cox's Bazar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60.87%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62.77%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59.19%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75.00%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89.29%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308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Saint Martin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60.87%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44.62%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48.16%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59.76%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50.00%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816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Kuakata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26.09%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29.85%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20.50%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21.34%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25.00%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816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Sundarban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30.43%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25.54%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26.31%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29.27%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28.57%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816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Bandarban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21.74%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36.92%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31.91%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46.95%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25.00%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816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Rangamati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4.35%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29.23%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24.18%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23.17%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21.43%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816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Sylhet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8.70%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37.85%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37.14%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29.27%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17.86%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816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Comilla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0.00%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9.23%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9.09%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3.05%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3.57%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49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7614" y="381000"/>
            <a:ext cx="6753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Places Preferences and Age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5409042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solidFill>
                <a:prstClr val="black"/>
              </a:solidFill>
            </a:endParaRPr>
          </a:p>
          <a:p>
            <a:pPr algn="ctr"/>
            <a:r>
              <a:rPr lang="en-US" b="1" dirty="0" smtClean="0">
                <a:solidFill>
                  <a:prstClr val="black"/>
                </a:solidFill>
              </a:rPr>
              <a:t>Fig: Places preferences and Age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077200" cy="4189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62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391528"/>
              </p:ext>
            </p:extLst>
          </p:nvPr>
        </p:nvGraphicFramePr>
        <p:xfrm>
          <a:off x="0" y="914399"/>
          <a:ext cx="8991600" cy="457200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23950"/>
                <a:gridCol w="1123950"/>
                <a:gridCol w="1123950"/>
                <a:gridCol w="1123950"/>
                <a:gridCol w="1123950"/>
                <a:gridCol w="1123950"/>
                <a:gridCol w="1123950"/>
                <a:gridCol w="1123950"/>
              </a:tblGrid>
              <a:tr h="597066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Dhaka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Chittagong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Sylhet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Barisal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Khulna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Rajshahi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Mymensingh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7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Cox's Bazar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74.19%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59.82%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68.66%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47.73%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76.62%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57.43%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80.00%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7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Saint Martin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63.59%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41.41%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56.72%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44.32%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67.53%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36.63%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65.33%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Kuakata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25.35%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18.40%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23.88%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47.73%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36.36%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22.77%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10.67%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7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Sundarban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33.64%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19.02%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34.33%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28.41%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55.84%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14.85%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30.67%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7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Bandarban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47.93%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31.60%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55.22%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25.00%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44.16%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20.79%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34.67%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7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Rangamati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39.63%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24.54%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28.36%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20.45%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23.38%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15.84%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13.33%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Sylhet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22.12%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32.21%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68.66%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27.27%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61.04%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17.82%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14.67%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Comilla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4.61%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14.11%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1.49%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5.68%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6.67%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179888" y="228600"/>
            <a:ext cx="3754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Places Preferences and </a:t>
            </a:r>
            <a:r>
              <a:rPr lang="en-US" sz="2400" b="1" dirty="0" smtClean="0">
                <a:solidFill>
                  <a:srgbClr val="0070C0"/>
                </a:solidFill>
              </a:rPr>
              <a:t>Area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5747511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Fig: Places preferences and Area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7614" y="381000"/>
            <a:ext cx="6753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TV Channels Preferences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5409042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Fig: TV Channels preferences </a:t>
            </a:r>
            <a:r>
              <a:rPr lang="en-US" b="1" dirty="0">
                <a:solidFill>
                  <a:prstClr val="black"/>
                </a:solidFill>
              </a:rPr>
              <a:t>of Bangladeshi Facebook users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6200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501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9533" y="159427"/>
            <a:ext cx="6753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Games Preferences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67078" y="63246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Fig: Games preferences </a:t>
            </a:r>
            <a:r>
              <a:rPr lang="en-US" b="1" dirty="0">
                <a:solidFill>
                  <a:prstClr val="black"/>
                </a:solidFill>
              </a:rPr>
              <a:t>of Bangladeshi Facebook users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9749"/>
            <a:ext cx="8305800" cy="2514600"/>
          </a:xfrm>
          <a:prstGeom prst="rect">
            <a:avLst/>
          </a:prstGeom>
          <a:noFill/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6600"/>
            <a:ext cx="8305800" cy="2755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11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9533" y="159427"/>
            <a:ext cx="6753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Sports Preferences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67078" y="63246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Fig: Sports preferences </a:t>
            </a:r>
            <a:r>
              <a:rPr lang="en-US" b="1" dirty="0">
                <a:solidFill>
                  <a:prstClr val="black"/>
                </a:solidFill>
              </a:rPr>
              <a:t>of Bangladeshi Facebook users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31" y="865474"/>
            <a:ext cx="8305800" cy="2365353"/>
          </a:xfrm>
          <a:prstGeom prst="rect">
            <a:avLst/>
          </a:prstGeom>
          <a:noFill/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31" y="3241159"/>
            <a:ext cx="8305800" cy="2755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97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7614" y="381000"/>
            <a:ext cx="6753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Language Association (APRIORI)</a:t>
            </a:r>
            <a:endParaRPr 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53109"/>
              </p:ext>
            </p:extLst>
          </p:nvPr>
        </p:nvGraphicFramePr>
        <p:xfrm>
          <a:off x="762000" y="1219200"/>
          <a:ext cx="7620000" cy="4800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5131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Language Association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Confidence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89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English =&gt; Bangla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98.25%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89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Bangla =&gt; English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75.38%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89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Hindi =&gt; Bangla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99.53%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89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Hindi =&gt; English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96.46%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89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Arabic =&gt; Bangla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92.00%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89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Arabic =&gt; English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92.00%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89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Spanish =&gt; Bangla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85.71%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89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Korean =&gt; Bangla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100.00%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89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Korean =&gt; English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100.00%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89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French =&gt; Bangla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75.00%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89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French =&gt; Spanish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75.00%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7614" y="381000"/>
            <a:ext cx="67533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Future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6980" y="1327577"/>
            <a:ext cx="8382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prstClr val="black"/>
              </a:solidFill>
            </a:endParaRPr>
          </a:p>
          <a:p>
            <a:endParaRPr lang="en-US" sz="2000" dirty="0">
              <a:solidFill>
                <a:prstClr val="black"/>
              </a:solidFill>
            </a:endParaRPr>
          </a:p>
          <a:p>
            <a:endParaRPr lang="en-US" sz="2000" dirty="0" smtClean="0">
              <a:solidFill>
                <a:prstClr val="black"/>
              </a:solidFill>
            </a:endParaRPr>
          </a:p>
          <a:p>
            <a:pPr algn="just"/>
            <a:endParaRPr lang="en-US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b="1" dirty="0" smtClean="0">
                <a:solidFill>
                  <a:prstClr val="black"/>
                </a:solidFill>
              </a:rPr>
              <a:t>Automatic Prediction </a:t>
            </a:r>
          </a:p>
          <a:p>
            <a:endParaRPr lang="en-US" sz="2800" b="1" dirty="0" smtClean="0">
              <a:solidFill>
                <a:prstClr val="black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b="1" dirty="0" smtClean="0">
                <a:solidFill>
                  <a:prstClr val="black"/>
                </a:solidFill>
              </a:rPr>
              <a:t>Making Decision</a:t>
            </a:r>
          </a:p>
          <a:p>
            <a:endParaRPr lang="en-US" sz="2800" b="1" dirty="0" smtClean="0">
              <a:solidFill>
                <a:prstClr val="black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b="1" dirty="0" smtClean="0">
                <a:solidFill>
                  <a:prstClr val="black"/>
                </a:solidFill>
              </a:rPr>
              <a:t>Prediction On The Personal Choices</a:t>
            </a:r>
          </a:p>
          <a:p>
            <a:endParaRPr lang="en-US" sz="2800" b="1" dirty="0" smtClean="0">
              <a:solidFill>
                <a:prstClr val="black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b="1" dirty="0" smtClean="0">
                <a:solidFill>
                  <a:prstClr val="black"/>
                </a:solidFill>
              </a:rPr>
              <a:t>Business Decision Accuracy</a:t>
            </a:r>
          </a:p>
        </p:txBody>
      </p:sp>
    </p:spTree>
    <p:extLst>
      <p:ext uri="{BB962C8B-B14F-4D97-AF65-F5344CB8AC3E}">
        <p14:creationId xmlns:p14="http://schemas.microsoft.com/office/powerpoint/2010/main" val="14452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882" y="0"/>
            <a:ext cx="9258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"/>
            <a:ext cx="6705600" cy="52578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3500" b="1" dirty="0" smtClean="0">
                <a:solidFill>
                  <a:srgbClr val="002060"/>
                </a:solidFill>
              </a:rPr>
              <a:t>Presented By</a:t>
            </a:r>
          </a:p>
          <a:p>
            <a:endParaRPr lang="en-US" sz="3500" dirty="0">
              <a:solidFill>
                <a:schemeClr val="bg1"/>
              </a:solidFill>
            </a:endParaRPr>
          </a:p>
          <a:p>
            <a:endParaRPr lang="en-US" sz="3500" dirty="0" smtClean="0">
              <a:solidFill>
                <a:schemeClr val="bg1"/>
              </a:solidFill>
            </a:endParaRPr>
          </a:p>
          <a:p>
            <a:endParaRPr lang="en-US" sz="3500" dirty="0">
              <a:solidFill>
                <a:schemeClr val="bg1"/>
              </a:solidFill>
            </a:endParaRPr>
          </a:p>
          <a:p>
            <a:r>
              <a:rPr lang="en-US" sz="3500" b="1" dirty="0" smtClean="0">
                <a:solidFill>
                  <a:schemeClr val="bg1"/>
                </a:solidFill>
              </a:rPr>
              <a:t>MD</a:t>
            </a:r>
            <a:r>
              <a:rPr lang="en-US" sz="3500" b="1" dirty="0">
                <a:solidFill>
                  <a:schemeClr val="bg1"/>
                </a:solidFill>
              </a:rPr>
              <a:t>. MAHBUBUL ALAM</a:t>
            </a:r>
          </a:p>
          <a:p>
            <a:r>
              <a:rPr lang="en-US" sz="3500" b="1" dirty="0" smtClean="0">
                <a:solidFill>
                  <a:schemeClr val="bg1"/>
                </a:solidFill>
              </a:rPr>
              <a:t>ID: </a:t>
            </a:r>
            <a:r>
              <a:rPr lang="en-US" sz="3500" b="1" dirty="0">
                <a:solidFill>
                  <a:schemeClr val="bg1"/>
                </a:solidFill>
              </a:rPr>
              <a:t>ASH1311047M</a:t>
            </a:r>
          </a:p>
          <a:p>
            <a:r>
              <a:rPr lang="en-US" sz="3500" b="1" dirty="0">
                <a:solidFill>
                  <a:schemeClr val="bg1"/>
                </a:solidFill>
              </a:rPr>
              <a:t>Session: 2012-2013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4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34" y="1219200"/>
            <a:ext cx="6955972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33400"/>
            <a:ext cx="9067800" cy="5105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200" b="1" dirty="0" smtClean="0">
                <a:solidFill>
                  <a:srgbClr val="002060"/>
                </a:solidFill>
                <a:latin typeface="Book Antiqua (Body)"/>
              </a:rPr>
              <a:t>Supervised By</a:t>
            </a:r>
            <a:endParaRPr lang="en-US" sz="3200" b="1" dirty="0">
              <a:solidFill>
                <a:srgbClr val="002060"/>
              </a:solidFill>
              <a:latin typeface="Book Antiqua (Body)"/>
            </a:endParaRPr>
          </a:p>
          <a:p>
            <a:endParaRPr lang="en-US" sz="3200" dirty="0" smtClean="0">
              <a:solidFill>
                <a:srgbClr val="002060"/>
              </a:solidFill>
              <a:latin typeface="Book Antiqua (Body)"/>
            </a:endParaRPr>
          </a:p>
          <a:p>
            <a:endParaRPr lang="en-US" sz="3200" dirty="0">
              <a:solidFill>
                <a:srgbClr val="002060"/>
              </a:solidFill>
              <a:latin typeface="Book Antiqua (Body)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Book Antiqua (Body)"/>
              </a:rPr>
              <a:t>MD. SAIFUR RAHMAN</a:t>
            </a:r>
            <a:br>
              <a:rPr lang="en-US" sz="3200" b="1" dirty="0">
                <a:solidFill>
                  <a:schemeClr val="bg1"/>
                </a:solidFill>
                <a:latin typeface="Book Antiqua (Body)"/>
              </a:rPr>
            </a:br>
            <a:r>
              <a:rPr lang="en-US" b="1" dirty="0">
                <a:solidFill>
                  <a:schemeClr val="bg1"/>
                </a:solidFill>
                <a:latin typeface="Book Antiqua (Body)"/>
              </a:rPr>
              <a:t>Assistant </a:t>
            </a:r>
            <a:r>
              <a:rPr lang="en-US" b="1" dirty="0" smtClean="0">
                <a:solidFill>
                  <a:schemeClr val="bg1"/>
                </a:solidFill>
                <a:latin typeface="Book Antiqua (Body)"/>
              </a:rPr>
              <a:t>Professor</a:t>
            </a:r>
            <a:endParaRPr lang="en-US" b="1" dirty="0">
              <a:solidFill>
                <a:schemeClr val="bg1"/>
              </a:solidFill>
              <a:latin typeface="Book Antiqua (Body)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Department of Information and Communication Engineering (ICE)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Noakhali</a:t>
            </a:r>
            <a:r>
              <a:rPr lang="en-US" sz="2000" dirty="0">
                <a:solidFill>
                  <a:schemeClr val="bg1"/>
                </a:solidFill>
              </a:rPr>
              <a:t> Science and Technology University (NSTU)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Noakhali-3843, Bangladesh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2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772" y="3810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Facebook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62" y="2286000"/>
            <a:ext cx="7310438" cy="3733800"/>
          </a:xfrm>
        </p:spPr>
        <p:txBody>
          <a:bodyPr>
            <a:normAutofit/>
          </a:bodyPr>
          <a:lstStyle/>
          <a:p>
            <a:pPr marL="571500" lvl="0" indent="-571500">
              <a:buFont typeface="+mj-lt"/>
              <a:buAutoNum type="romanUcPeriod"/>
            </a:pP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571500" lvl="0" indent="-571500">
              <a:buFont typeface="+mj-lt"/>
              <a:buAutoNum type="romanUcPeriod"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marL="571500" lvl="0" indent="-571500">
              <a:buFont typeface="+mj-lt"/>
              <a:buAutoNum type="romanUcPeriod"/>
            </a:pP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571500" lvl="0" indent="-571500">
              <a:buFont typeface="+mj-lt"/>
              <a:buAutoNum type="romanUcPeriod"/>
            </a:pP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571500" lvl="0" indent="-571500">
              <a:buFont typeface="+mj-lt"/>
              <a:buAutoNum type="romanUcPeriod"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143125" cy="20574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1886919" y="2079356"/>
            <a:ext cx="60198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buClr>
                <a:prstClr val="white">
                  <a:shade val="95000"/>
                </a:prstClr>
              </a:buClr>
              <a:buSzPct val="65000"/>
            </a:pPr>
            <a:r>
              <a:rPr lang="en-US" sz="2800" b="1" dirty="0">
                <a:solidFill>
                  <a:schemeClr val="tx1"/>
                </a:solidFill>
              </a:rPr>
              <a:t>Most popular online social network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1886919" y="3015712"/>
            <a:ext cx="60198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sz="2800" b="1" dirty="0">
                <a:solidFill>
                  <a:schemeClr val="tx1"/>
                </a:solidFill>
              </a:rPr>
              <a:t>L</a:t>
            </a:r>
            <a:r>
              <a:rPr lang="en-US" sz="2800" b="1" dirty="0" smtClean="0">
                <a:solidFill>
                  <a:schemeClr val="tx1"/>
                </a:solidFill>
              </a:rPr>
              <a:t>aunched </a:t>
            </a:r>
            <a:r>
              <a:rPr lang="en-US" sz="2800" b="1" dirty="0">
                <a:solidFill>
                  <a:schemeClr val="tx1"/>
                </a:solidFill>
              </a:rPr>
              <a:t>on February 04, 2004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3672" y="3930112"/>
            <a:ext cx="60198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chemeClr val="tx1"/>
                </a:solidFill>
              </a:rPr>
              <a:t>Founded by Mark </a:t>
            </a:r>
            <a:r>
              <a:rPr lang="en-US" sz="2800" b="1" dirty="0" err="1">
                <a:solidFill>
                  <a:schemeClr val="tx1"/>
                </a:solidFill>
              </a:rPr>
              <a:t>Zuckerberg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86919" y="4800600"/>
            <a:ext cx="60198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chemeClr val="tx1"/>
                </a:solidFill>
              </a:rPr>
              <a:t>Active</a:t>
            </a:r>
            <a:r>
              <a:rPr lang="en-US" sz="2800" b="1" dirty="0">
                <a:solidFill>
                  <a:schemeClr val="tx1"/>
                </a:solidFill>
              </a:rPr>
              <a:t> Facebook users : Two billion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6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1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66800"/>
            <a:ext cx="3962400" cy="54768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72059" y="223837"/>
            <a:ext cx="6858000" cy="1071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BANGLADESH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2667000"/>
            <a:ext cx="6858000" cy="2590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Area: </a:t>
            </a:r>
            <a:r>
              <a:rPr lang="en-US" sz="3600" dirty="0" smtClean="0"/>
              <a:t>147,570</a:t>
            </a:r>
            <a:r>
              <a:rPr lang="en-US" sz="3600" dirty="0"/>
              <a:t> </a:t>
            </a:r>
            <a:r>
              <a:rPr lang="en-US" sz="3600" dirty="0" smtClean="0"/>
              <a:t>km²</a:t>
            </a:r>
          </a:p>
          <a:p>
            <a:r>
              <a:rPr lang="en-US" sz="3600" b="1" dirty="0" smtClean="0"/>
              <a:t>Population</a:t>
            </a:r>
            <a:r>
              <a:rPr lang="en-US" sz="3600" b="1" dirty="0"/>
              <a:t>: </a:t>
            </a:r>
            <a:r>
              <a:rPr lang="en-US" sz="3600" dirty="0" smtClean="0"/>
              <a:t>166,368,149</a:t>
            </a:r>
          </a:p>
          <a:p>
            <a:r>
              <a:rPr lang="en-US" sz="3600" b="1" dirty="0" smtClean="0"/>
              <a:t>Active</a:t>
            </a:r>
            <a:r>
              <a:rPr lang="en-US" sz="3600" b="1" dirty="0"/>
              <a:t> Facebook users </a:t>
            </a:r>
            <a:r>
              <a:rPr lang="en-US" sz="3600" b="1" dirty="0" smtClean="0"/>
              <a:t>:</a:t>
            </a:r>
            <a:r>
              <a:rPr lang="en-US" sz="3600" dirty="0"/>
              <a:t> 22 </a:t>
            </a:r>
            <a:r>
              <a:rPr lang="en-US" sz="3600" dirty="0" smtClean="0"/>
              <a:t>million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51" y="152399"/>
            <a:ext cx="1143000" cy="18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9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685800"/>
            <a:ext cx="8686800" cy="85883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Why  Facebook  as  Research  tool?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667000"/>
            <a:ext cx="6858000" cy="2286000"/>
          </a:xfrm>
        </p:spPr>
        <p:txBody>
          <a:bodyPr>
            <a:no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800" b="1" dirty="0"/>
              <a:t>Demographic </a:t>
            </a:r>
            <a:r>
              <a:rPr lang="en-US" sz="2800" b="1" dirty="0" smtClean="0"/>
              <a:t>profile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800" b="1" dirty="0" smtClean="0"/>
              <a:t>User-generated content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800" b="1" dirty="0"/>
              <a:t>Social network </a:t>
            </a:r>
            <a:r>
              <a:rPr lang="en-US" sz="2800" b="1" dirty="0" smtClean="0"/>
              <a:t>structure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800" b="1" dirty="0"/>
              <a:t>User preferences and </a:t>
            </a:r>
            <a:r>
              <a:rPr lang="en-US" sz="2800" b="1" dirty="0" smtClean="0"/>
              <a:t>activities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800" b="1" dirty="0"/>
              <a:t>Information about user’s friends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18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9600"/>
            <a:ext cx="6858000" cy="160496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</a:rPr>
              <a:t>Personality-traits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38400"/>
            <a:ext cx="6858000" cy="2819400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3200" b="1" dirty="0" smtClean="0"/>
              <a:t>Creativity </a:t>
            </a:r>
            <a:r>
              <a:rPr lang="en-US" sz="3200" b="1" dirty="0"/>
              <a:t>and </a:t>
            </a:r>
            <a:r>
              <a:rPr lang="en-US" sz="3200" b="1" dirty="0" smtClean="0"/>
              <a:t>Curiousness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3200" b="1" dirty="0" smtClean="0"/>
              <a:t>Conscientiousness</a:t>
            </a:r>
            <a:endParaRPr lang="en-US" sz="3200" b="1" dirty="0"/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3200" b="1" dirty="0" smtClean="0"/>
              <a:t>Extroversion</a:t>
            </a:r>
            <a:endParaRPr lang="en-US" sz="3200" b="1" dirty="0"/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3200" b="1" dirty="0"/>
              <a:t>Agreeableness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3200" b="1" dirty="0"/>
              <a:t>Emotional Stability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7415-4C4C-4849-A822-3ED02E04AC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1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Words>867</Words>
  <Application>Microsoft Office PowerPoint</Application>
  <PresentationFormat>On-screen Show (4:3)</PresentationFormat>
  <Paragraphs>418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1_Office Theme</vt:lpstr>
      <vt:lpstr>Apex</vt:lpstr>
      <vt:lpstr>1_Apex</vt:lpstr>
      <vt:lpstr>PowerPoint Presentation</vt:lpstr>
      <vt:lpstr>PowerPoint Presentation</vt:lpstr>
      <vt:lpstr>Thesis Title</vt:lpstr>
      <vt:lpstr>PowerPoint Presentation</vt:lpstr>
      <vt:lpstr>PowerPoint Presentation</vt:lpstr>
      <vt:lpstr>Facebook</vt:lpstr>
      <vt:lpstr> BANGLADESH</vt:lpstr>
      <vt:lpstr>Why  Facebook  as  Research  tool?</vt:lpstr>
      <vt:lpstr>Personality-traits </vt:lpstr>
      <vt:lpstr>Emotions</vt:lpstr>
      <vt:lpstr>  Preferences</vt:lpstr>
      <vt:lpstr>PowerPoint Presentation</vt:lpstr>
      <vt:lpstr>PowerPoint Presentation</vt:lpstr>
      <vt:lpstr>Requirement</vt:lpstr>
      <vt:lpstr>Methodology</vt:lpstr>
      <vt:lpstr>PowerPoint Presentation</vt:lpstr>
      <vt:lpstr>   Result and Representation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Mahbubul Alam Naeem</dc:creator>
  <cp:lastModifiedBy>Mahbubul Alam Naeem</cp:lastModifiedBy>
  <cp:revision>106</cp:revision>
  <dcterms:created xsi:type="dcterms:W3CDTF">2006-08-16T00:00:00Z</dcterms:created>
  <dcterms:modified xsi:type="dcterms:W3CDTF">2018-07-19T07:07:58Z</dcterms:modified>
  <cp:contentStatus/>
</cp:coreProperties>
</file>