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6" r:id="rId4"/>
    <p:sldId id="275" r:id="rId5"/>
    <p:sldId id="268" r:id="rId6"/>
    <p:sldId id="269" r:id="rId7"/>
    <p:sldId id="270" r:id="rId8"/>
    <p:sldId id="271" r:id="rId9"/>
    <p:sldId id="272" r:id="rId10"/>
    <p:sldId id="276" r:id="rId11"/>
    <p:sldId id="277" r:id="rId12"/>
    <p:sldId id="273" r:id="rId13"/>
    <p:sldId id="274" r:id="rId14"/>
    <p:sldId id="278"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7" userDrawn="1">
          <p15:clr>
            <a:srgbClr val="A4A3A4"/>
          </p15:clr>
        </p15:guide>
        <p15:guide id="2" pos="3273" userDrawn="1">
          <p15:clr>
            <a:srgbClr val="A4A3A4"/>
          </p15:clr>
        </p15:guide>
        <p15:guide id="3" orient="horz" pos="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5165" autoAdjust="0"/>
  </p:normalViewPr>
  <p:slideViewPr>
    <p:cSldViewPr snapToGrid="0">
      <p:cViewPr varScale="1">
        <p:scale>
          <a:sx n="78" d="100"/>
          <a:sy n="78" d="100"/>
        </p:scale>
        <p:origin x="1776" y="72"/>
      </p:cViewPr>
      <p:guideLst>
        <p:guide orient="horz" pos="3407"/>
        <p:guide pos="3273"/>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4C7F-65C3-4244-8466-67333D505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4541EB1-8CEA-4D3D-8BBD-C112A5CCB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949ED6E-BF44-416B-B233-72CB40D2385E}"/>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2B7192D2-5809-4409-9341-C2DB4E000F8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51D1721-4ECC-4B44-B672-D77DEFBE5FD1}"/>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97504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F044-3493-4E74-B302-284B8C1E399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3B652DA-58A9-4C42-BE58-49BE648985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B10E2D0-671E-4F25-BBC8-E6D9B78BF94C}"/>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8E21DDF1-CE26-4611-9BDA-BBA8CA4BD06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E97B19E-72B4-4024-BEF5-AAD90F64407E}"/>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0724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79BC1F-7069-4913-AA90-3155B7B92C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DF32ADA3-F6C3-4919-AFFE-C5B33C2FA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0DCBF6B-D235-4BFB-8DEA-B8B104DC94E2}"/>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6495060E-0115-40AA-B716-4BFE7251290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7B624E8-821C-4FC0-BFFB-B8F3FB3689E4}"/>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277979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F982-974D-498C-966B-53EDB85675C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ECCA8B6-69B4-4F11-AC21-B4EEB2BDB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4A65C74-E5D5-425B-BEEE-38E8A7CED75A}"/>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A697EAC0-73DE-4EDC-96D3-0101D3955A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EF3FA8C-E9E6-4DED-BBFA-2974E4B7988A}"/>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279338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522A-E3D2-41D5-87A7-19D7A597A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FB10A2D-F859-4A9F-A815-ECCACCDB9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5B471-9E0A-46C7-B51C-6B939B468F7B}"/>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974E6AA5-0103-4920-BDB4-D562ECF71BB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D5BF7-5B38-43D3-80FF-0E6AE68828E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404298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F42B-3DAA-4947-9CE4-2CF858FFB55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1C219BD-02E8-45FD-940C-A7C59EA13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F6957881-20E0-43B1-9F8A-8377F3C44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B46C018-7CD6-4551-90FB-038E949758F6}"/>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CC4DF1B7-809F-4399-91F4-27D819D0D62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1FF6686-4A46-4131-BAE9-E1B8E6D370DB}"/>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71655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DB78-7587-468F-8C02-9EC861E028B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AA86C3A-964E-4BE6-BD00-D184EE5DCB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8E4A8D-1B6D-46EE-A5CD-638F3E373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DD953D2A-7006-4BE2-95B7-B935ED77F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66C01-3059-46FF-B48B-D8D19A696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6B4CB464-AF98-4D8B-9398-B4F03CB06D37}"/>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8" name="Footer Placeholder 7">
            <a:extLst>
              <a:ext uri="{FF2B5EF4-FFF2-40B4-BE49-F238E27FC236}">
                <a16:creationId xmlns:a16="http://schemas.microsoft.com/office/drawing/2014/main" id="{BB56D7C5-C39F-49F3-A45B-0B11EEC6D6DD}"/>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FCF09B27-3CE7-4975-8C99-48F180F8358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3473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0132-B20A-4003-AC64-B88D17B131E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09BA819-3020-4609-93BC-8EB6451A0F55}"/>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4" name="Footer Placeholder 3">
            <a:extLst>
              <a:ext uri="{FF2B5EF4-FFF2-40B4-BE49-F238E27FC236}">
                <a16:creationId xmlns:a16="http://schemas.microsoft.com/office/drawing/2014/main" id="{D4525DE1-B5EF-43BC-A311-0A70066F247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D07C5D1-90CE-46ED-A507-FAC22373B53A}"/>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109940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C4E00-8F75-4919-8CD9-910A13CE381B}"/>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3" name="Footer Placeholder 2">
            <a:extLst>
              <a:ext uri="{FF2B5EF4-FFF2-40B4-BE49-F238E27FC236}">
                <a16:creationId xmlns:a16="http://schemas.microsoft.com/office/drawing/2014/main" id="{AFE13A4C-7360-4A7F-9083-080E39819BD1}"/>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29A58E9-BD9F-409F-81E7-563E1AC016C5}"/>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54954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3B70-7F07-4050-A670-B6A3F0FC9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AD9B31CF-D739-4D72-8BC4-E1EE724D4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6CA6F67-DA05-480E-BB08-BAA0DC468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2EDBB-CCE1-44A0-8F49-0E7C812C9886}"/>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B7A33FEF-8BEC-4EBF-B9A8-26E3980E4F8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17A5FBB-185A-4DFB-99BD-63467C41DDB0}"/>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378308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0D67-2BC0-4581-8F4B-1F05FEC58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3C2DF0C-10F3-4097-A9D8-D3F2D6A06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AD15B49-7393-4105-9120-FC67CA924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1B671-749C-4E59-944A-76674D3110A2}"/>
              </a:ext>
            </a:extLst>
          </p:cNvPr>
          <p:cNvSpPr>
            <a:spLocks noGrp="1"/>
          </p:cNvSpPr>
          <p:nvPr>
            <p:ph type="dt" sz="half" idx="10"/>
          </p:nvPr>
        </p:nvSpPr>
        <p:spPr/>
        <p:txBody>
          <a:bodyPr/>
          <a:lstStyle/>
          <a:p>
            <a:fld id="{D1FB077C-A529-431B-A09A-467D9F705ECC}" type="datetimeFigureOut">
              <a:rPr lang="en-KE" smtClean="0"/>
              <a:t>12/02/2025</a:t>
            </a:fld>
            <a:endParaRPr lang="en-KE"/>
          </a:p>
        </p:txBody>
      </p:sp>
      <p:sp>
        <p:nvSpPr>
          <p:cNvPr id="6" name="Footer Placeholder 5">
            <a:extLst>
              <a:ext uri="{FF2B5EF4-FFF2-40B4-BE49-F238E27FC236}">
                <a16:creationId xmlns:a16="http://schemas.microsoft.com/office/drawing/2014/main" id="{E58C2969-9EDB-4A9D-B91C-2C6D6B1CFEA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35AED27-22A3-42F1-8DD0-09F2E234C358}"/>
              </a:ext>
            </a:extLst>
          </p:cNvPr>
          <p:cNvSpPr>
            <a:spLocks noGrp="1"/>
          </p:cNvSpPr>
          <p:nvPr>
            <p:ph type="sldNum" sz="quarter" idx="12"/>
          </p:nvPr>
        </p:nvSpPr>
        <p:spPr/>
        <p:txBody>
          <a:bodyPr/>
          <a:lstStyle/>
          <a:p>
            <a:fld id="{E1696E00-8618-4094-8EED-F9E23F3E6614}" type="slidenum">
              <a:rPr lang="en-KE" smtClean="0"/>
              <a:t>‹#›</a:t>
            </a:fld>
            <a:endParaRPr lang="en-KE"/>
          </a:p>
        </p:txBody>
      </p:sp>
    </p:spTree>
    <p:extLst>
      <p:ext uri="{BB962C8B-B14F-4D97-AF65-F5344CB8AC3E}">
        <p14:creationId xmlns:p14="http://schemas.microsoft.com/office/powerpoint/2010/main" val="60415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C237D-EED5-4A7C-ACAA-38D7C3998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BD645D6-4F34-4663-9039-FB5217599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1CC7335-0593-4ABA-BDC9-1F23DC308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B077C-A529-431B-A09A-467D9F705ECC}" type="datetimeFigureOut">
              <a:rPr lang="en-KE" smtClean="0"/>
              <a:t>12/02/2025</a:t>
            </a:fld>
            <a:endParaRPr lang="en-KE"/>
          </a:p>
        </p:txBody>
      </p:sp>
      <p:sp>
        <p:nvSpPr>
          <p:cNvPr id="5" name="Footer Placeholder 4">
            <a:extLst>
              <a:ext uri="{FF2B5EF4-FFF2-40B4-BE49-F238E27FC236}">
                <a16:creationId xmlns:a16="http://schemas.microsoft.com/office/drawing/2014/main" id="{D7EA919B-0C73-416C-8C5C-A2660C1844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1E1A8219-4F07-424A-897B-19B69EE55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96E00-8618-4094-8EED-F9E23F3E6614}" type="slidenum">
              <a:rPr lang="en-KE" smtClean="0"/>
              <a:t>‹#›</a:t>
            </a:fld>
            <a:endParaRPr lang="en-KE"/>
          </a:p>
        </p:txBody>
      </p:sp>
    </p:spTree>
    <p:extLst>
      <p:ext uri="{BB962C8B-B14F-4D97-AF65-F5344CB8AC3E}">
        <p14:creationId xmlns:p14="http://schemas.microsoft.com/office/powerpoint/2010/main" val="512241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3C1EB-2601-4F9E-A647-4067DBD75638}"/>
              </a:ext>
            </a:extLst>
          </p:cNvPr>
          <p:cNvSpPr txBox="1"/>
          <p:nvPr/>
        </p:nvSpPr>
        <p:spPr>
          <a:xfrm>
            <a:off x="6679407" y="350907"/>
            <a:ext cx="5195887" cy="707886"/>
          </a:xfrm>
          <a:prstGeom prst="rect">
            <a:avLst/>
          </a:prstGeom>
          <a:solidFill>
            <a:schemeClr val="tx1">
              <a:lumMod val="95000"/>
              <a:lumOff val="5000"/>
            </a:schemeClr>
          </a:solidFill>
          <a:ln>
            <a:noFill/>
          </a:ln>
          <a:effectLst>
            <a:glow rad="304800">
              <a:srgbClr val="00B0F0">
                <a:alpha val="50000"/>
              </a:srgbClr>
            </a:glow>
          </a:effectLst>
        </p:spPr>
        <p:txBody>
          <a:bodyPr wrap="square" rtlCol="0">
            <a:spAutoFit/>
          </a:bodyPr>
          <a:lstStyle/>
          <a:p>
            <a:r>
              <a:rPr lang="en-US" sz="2000" b="1" spc="600" dirty="0">
                <a:solidFill>
                  <a:srgbClr val="00B0F0"/>
                </a:solidFill>
                <a:latin typeface="Anurati" pitchFamily="50" charset="0"/>
              </a:rPr>
              <a:t>BIO_AFYA</a:t>
            </a:r>
            <a:endParaRPr lang="en-KE" sz="2000" b="1" spc="600" dirty="0">
              <a:solidFill>
                <a:srgbClr val="00B0F0"/>
              </a:solidFill>
              <a:latin typeface="Anurati" pitchFamily="50" charset="0"/>
            </a:endParaRPr>
          </a:p>
          <a:p>
            <a:endParaRPr lang="en-KE" sz="2000" spc="600" dirty="0">
              <a:solidFill>
                <a:srgbClr val="00B0F0"/>
              </a:solidFill>
            </a:endParaRPr>
          </a:p>
        </p:txBody>
      </p:sp>
    </p:spTree>
    <p:extLst>
      <p:ext uri="{BB962C8B-B14F-4D97-AF65-F5344CB8AC3E}">
        <p14:creationId xmlns:p14="http://schemas.microsoft.com/office/powerpoint/2010/main" val="4150720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B39583-0CA2-4012-8FFF-7104F70646CE}"/>
              </a:ext>
            </a:extLst>
          </p:cNvPr>
          <p:cNvGrpSpPr/>
          <p:nvPr/>
        </p:nvGrpSpPr>
        <p:grpSpPr>
          <a:xfrm>
            <a:off x="5111460" y="-6628988"/>
            <a:ext cx="2854918" cy="36921597"/>
            <a:chOff x="5275253" y="-6569949"/>
            <a:chExt cx="2854918" cy="36921597"/>
          </a:xfrm>
          <a:effectLst>
            <a:glow rad="228600">
              <a:srgbClr val="00B0F0">
                <a:alpha val="50000"/>
              </a:srgbClr>
            </a:glow>
          </a:effectLst>
        </p:grpSpPr>
        <p:grpSp>
          <p:nvGrpSpPr>
            <p:cNvPr id="294" name="Group 293">
              <a:extLst>
                <a:ext uri="{FF2B5EF4-FFF2-40B4-BE49-F238E27FC236}">
                  <a16:creationId xmlns:a16="http://schemas.microsoft.com/office/drawing/2014/main" id="{6F12A1E0-9B3B-4ECB-A482-BF01BC6DB160}"/>
                </a:ext>
              </a:extLst>
            </p:cNvPr>
            <p:cNvGrpSpPr/>
            <p:nvPr/>
          </p:nvGrpSpPr>
          <p:grpSpPr>
            <a:xfrm>
              <a:off x="5358396" y="1505254"/>
              <a:ext cx="2771775" cy="28846394"/>
              <a:chOff x="5195888" y="-23437781"/>
              <a:chExt cx="2771775" cy="28846394"/>
            </a:xfrm>
          </p:grpSpPr>
          <p:sp>
            <p:nvSpPr>
              <p:cNvPr id="295" name="Rectangle: Rounded Corners 294">
                <a:extLst>
                  <a:ext uri="{FF2B5EF4-FFF2-40B4-BE49-F238E27FC236}">
                    <a16:creationId xmlns:a16="http://schemas.microsoft.com/office/drawing/2014/main" id="{19119A6B-06F1-48D2-AEDF-53D59DB49E35}"/>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510EC1F7-B8DD-4D39-B38E-4E0B44294F16}"/>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7" name="Rectangle: Rounded Corners 296">
                <a:extLst>
                  <a:ext uri="{FF2B5EF4-FFF2-40B4-BE49-F238E27FC236}">
                    <a16:creationId xmlns:a16="http://schemas.microsoft.com/office/drawing/2014/main" id="{27FFF33A-D101-43CF-AFE7-1F45199ADD06}"/>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Rectangle: Rounded Corners 297">
                <a:extLst>
                  <a:ext uri="{FF2B5EF4-FFF2-40B4-BE49-F238E27FC236}">
                    <a16:creationId xmlns:a16="http://schemas.microsoft.com/office/drawing/2014/main" id="{18533936-D6C2-4A88-AAAB-EDA780EB1AD7}"/>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Rectangle: Rounded Corners 298">
                <a:extLst>
                  <a:ext uri="{FF2B5EF4-FFF2-40B4-BE49-F238E27FC236}">
                    <a16:creationId xmlns:a16="http://schemas.microsoft.com/office/drawing/2014/main" id="{CA14F1F2-352B-4D9D-BA55-231707858394}"/>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0" name="Rectangle: Rounded Corners 299">
                <a:extLst>
                  <a:ext uri="{FF2B5EF4-FFF2-40B4-BE49-F238E27FC236}">
                    <a16:creationId xmlns:a16="http://schemas.microsoft.com/office/drawing/2014/main" id="{970E9408-D171-4A93-934E-11DD63BAAB4D}"/>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1" name="Rectangle: Rounded Corners 300">
                <a:extLst>
                  <a:ext uri="{FF2B5EF4-FFF2-40B4-BE49-F238E27FC236}">
                    <a16:creationId xmlns:a16="http://schemas.microsoft.com/office/drawing/2014/main" id="{08DF0DA9-0526-4EE8-91CE-F12B1C099603}"/>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302" name="Rectangle: Rounded Corners 301">
              <a:extLst>
                <a:ext uri="{FF2B5EF4-FFF2-40B4-BE49-F238E27FC236}">
                  <a16:creationId xmlns:a16="http://schemas.microsoft.com/office/drawing/2014/main" id="{63205F5B-DA15-40B9-A1C6-035C567A6431}"/>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3" name="Rectangle: Rounded Corners 302">
              <a:extLst>
                <a:ext uri="{FF2B5EF4-FFF2-40B4-BE49-F238E27FC236}">
                  <a16:creationId xmlns:a16="http://schemas.microsoft.com/office/drawing/2014/main" id="{BC513630-0AB6-4919-9D10-9C7DEF49AB86}"/>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147" name="Group 146">
            <a:extLst>
              <a:ext uri="{FF2B5EF4-FFF2-40B4-BE49-F238E27FC236}">
                <a16:creationId xmlns:a16="http://schemas.microsoft.com/office/drawing/2014/main" id="{B3623213-7EAE-4BD3-A3BA-4A7339016BD7}"/>
              </a:ext>
            </a:extLst>
          </p:cNvPr>
          <p:cNvGrpSpPr/>
          <p:nvPr/>
        </p:nvGrpSpPr>
        <p:grpSpPr>
          <a:xfrm>
            <a:off x="8377238" y="-22922812"/>
            <a:ext cx="2847974" cy="36464429"/>
            <a:chOff x="8364752" y="1449388"/>
            <a:chExt cx="2847974" cy="36464429"/>
          </a:xfrm>
          <a:effectLst>
            <a:glow rad="127000">
              <a:srgbClr val="00B0F0">
                <a:alpha val="50000"/>
              </a:srgbClr>
            </a:glow>
          </a:effectLst>
        </p:grpSpPr>
        <p:grpSp>
          <p:nvGrpSpPr>
            <p:cNvPr id="148" name="Group 147">
              <a:extLst>
                <a:ext uri="{FF2B5EF4-FFF2-40B4-BE49-F238E27FC236}">
                  <a16:creationId xmlns:a16="http://schemas.microsoft.com/office/drawing/2014/main" id="{FE172065-A5D0-45A5-9236-3D218B4BA38A}"/>
                </a:ext>
              </a:extLst>
            </p:cNvPr>
            <p:cNvGrpSpPr/>
            <p:nvPr/>
          </p:nvGrpSpPr>
          <p:grpSpPr>
            <a:xfrm>
              <a:off x="8402852" y="1449388"/>
              <a:ext cx="2771775" cy="3959225"/>
              <a:chOff x="8377238" y="1449388"/>
              <a:chExt cx="2771775" cy="3959225"/>
            </a:xfrm>
          </p:grpSpPr>
          <p:sp>
            <p:nvSpPr>
              <p:cNvPr id="261" name="Rectangle: Rounded Corners 260">
                <a:extLst>
                  <a:ext uri="{FF2B5EF4-FFF2-40B4-BE49-F238E27FC236}">
                    <a16:creationId xmlns:a16="http://schemas.microsoft.com/office/drawing/2014/main" id="{8C31EED1-8650-428B-B9D7-BD03896BAFF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Freeform: Shape 261">
                <a:extLst>
                  <a:ext uri="{FF2B5EF4-FFF2-40B4-BE49-F238E27FC236}">
                    <a16:creationId xmlns:a16="http://schemas.microsoft.com/office/drawing/2014/main" id="{523B55E9-0652-4D33-A736-B06648B4975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3" name="Rectangle: Rounded Corners 262">
                <a:extLst>
                  <a:ext uri="{FF2B5EF4-FFF2-40B4-BE49-F238E27FC236}">
                    <a16:creationId xmlns:a16="http://schemas.microsoft.com/office/drawing/2014/main" id="{0FFC01B8-180D-4B3B-8711-00D087CECA3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Rectangle: Rounded Corners 263">
                <a:extLst>
                  <a:ext uri="{FF2B5EF4-FFF2-40B4-BE49-F238E27FC236}">
                    <a16:creationId xmlns:a16="http://schemas.microsoft.com/office/drawing/2014/main" id="{7A1E83EC-7604-4A82-82CD-6EF94C140C0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5" name="TextBox 264">
                <a:extLst>
                  <a:ext uri="{FF2B5EF4-FFF2-40B4-BE49-F238E27FC236}">
                    <a16:creationId xmlns:a16="http://schemas.microsoft.com/office/drawing/2014/main" id="{82857373-DC20-48A1-920D-0F1B8808633E}"/>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266" name="Rectangle: Rounded Corners 265">
                <a:extLst>
                  <a:ext uri="{FF2B5EF4-FFF2-40B4-BE49-F238E27FC236}">
                    <a16:creationId xmlns:a16="http://schemas.microsoft.com/office/drawing/2014/main" id="{D224145D-DAF2-4F53-A8FA-DAE3CEC403D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TextBox 266">
                <a:extLst>
                  <a:ext uri="{FF2B5EF4-FFF2-40B4-BE49-F238E27FC236}">
                    <a16:creationId xmlns:a16="http://schemas.microsoft.com/office/drawing/2014/main" id="{D3B1E1C5-B997-42B4-959B-AA11B2A5C2A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68" name="TextBox 267">
                <a:extLst>
                  <a:ext uri="{FF2B5EF4-FFF2-40B4-BE49-F238E27FC236}">
                    <a16:creationId xmlns:a16="http://schemas.microsoft.com/office/drawing/2014/main" id="{5F6C4509-07E9-4B88-B231-4BACA3C2DFF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9" name="TextBox 268">
                <a:extLst>
                  <a:ext uri="{FF2B5EF4-FFF2-40B4-BE49-F238E27FC236}">
                    <a16:creationId xmlns:a16="http://schemas.microsoft.com/office/drawing/2014/main" id="{49886B3A-9EF0-433C-986A-A7678981842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70" name="TextBox 269">
                <a:extLst>
                  <a:ext uri="{FF2B5EF4-FFF2-40B4-BE49-F238E27FC236}">
                    <a16:creationId xmlns:a16="http://schemas.microsoft.com/office/drawing/2014/main" id="{4874AB93-BC36-4BEF-AE73-BD7A40B16A7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1" name="Graphic 270" descr="Bar chart with solid fill">
                <a:extLst>
                  <a:ext uri="{FF2B5EF4-FFF2-40B4-BE49-F238E27FC236}">
                    <a16:creationId xmlns:a16="http://schemas.microsoft.com/office/drawing/2014/main" id="{4DA4A78D-D10F-4598-BC53-916DB9F6230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2" name="Graphic 271" descr="Bar graph with upward trend with solid fill">
                <a:extLst>
                  <a:ext uri="{FF2B5EF4-FFF2-40B4-BE49-F238E27FC236}">
                    <a16:creationId xmlns:a16="http://schemas.microsoft.com/office/drawing/2014/main" id="{FC23A2D3-385C-42C9-9C40-98AA3A3E71E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3" name="TextBox 272">
                <a:extLst>
                  <a:ext uri="{FF2B5EF4-FFF2-40B4-BE49-F238E27FC236}">
                    <a16:creationId xmlns:a16="http://schemas.microsoft.com/office/drawing/2014/main" id="{182B6F9E-D3B0-4AEA-9337-FEB4FBBC24B2}"/>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49" name="Group 148">
              <a:extLst>
                <a:ext uri="{FF2B5EF4-FFF2-40B4-BE49-F238E27FC236}">
                  <a16:creationId xmlns:a16="http://schemas.microsoft.com/office/drawing/2014/main" id="{876B15ED-FB47-4004-A4B6-22ACD9FE27E0}"/>
                </a:ext>
              </a:extLst>
            </p:cNvPr>
            <p:cNvGrpSpPr/>
            <p:nvPr/>
          </p:nvGrpSpPr>
          <p:grpSpPr>
            <a:xfrm>
              <a:off x="8364752" y="5512539"/>
              <a:ext cx="2847974" cy="3959225"/>
              <a:chOff x="8377238" y="1449388"/>
              <a:chExt cx="2847974" cy="3959225"/>
            </a:xfrm>
          </p:grpSpPr>
          <p:sp>
            <p:nvSpPr>
              <p:cNvPr id="248" name="Rectangle: Rounded Corners 247">
                <a:extLst>
                  <a:ext uri="{FF2B5EF4-FFF2-40B4-BE49-F238E27FC236}">
                    <a16:creationId xmlns:a16="http://schemas.microsoft.com/office/drawing/2014/main" id="{6AF75F74-515C-48DC-A2C3-6129398C5EC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Freeform: Shape 248">
                <a:extLst>
                  <a:ext uri="{FF2B5EF4-FFF2-40B4-BE49-F238E27FC236}">
                    <a16:creationId xmlns:a16="http://schemas.microsoft.com/office/drawing/2014/main" id="{03FAF10B-90BB-47CC-85A5-DDB724F1D3F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0" name="Rectangle: Rounded Corners 249">
                <a:extLst>
                  <a:ext uri="{FF2B5EF4-FFF2-40B4-BE49-F238E27FC236}">
                    <a16:creationId xmlns:a16="http://schemas.microsoft.com/office/drawing/2014/main" id="{8162192F-DFD5-4C6B-B498-617ADC4C84C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Rectangle: Rounded Corners 250">
                <a:extLst>
                  <a:ext uri="{FF2B5EF4-FFF2-40B4-BE49-F238E27FC236}">
                    <a16:creationId xmlns:a16="http://schemas.microsoft.com/office/drawing/2014/main" id="{18F7ED64-9DB8-46B8-A840-07A130ECFE5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2" name="TextBox 251">
                <a:extLst>
                  <a:ext uri="{FF2B5EF4-FFF2-40B4-BE49-F238E27FC236}">
                    <a16:creationId xmlns:a16="http://schemas.microsoft.com/office/drawing/2014/main" id="{AED0779F-C889-4B40-8704-1F1483E8DF8C}"/>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53" name="Rectangle: Rounded Corners 252">
                <a:extLst>
                  <a:ext uri="{FF2B5EF4-FFF2-40B4-BE49-F238E27FC236}">
                    <a16:creationId xmlns:a16="http://schemas.microsoft.com/office/drawing/2014/main" id="{E0E94C67-BB28-4E54-A773-8082FAE0C4C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TextBox 253">
                <a:extLst>
                  <a:ext uri="{FF2B5EF4-FFF2-40B4-BE49-F238E27FC236}">
                    <a16:creationId xmlns:a16="http://schemas.microsoft.com/office/drawing/2014/main" id="{828F60B8-A664-4FBF-9431-966414D67F4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255" name="TextBox 254">
                <a:extLst>
                  <a:ext uri="{FF2B5EF4-FFF2-40B4-BE49-F238E27FC236}">
                    <a16:creationId xmlns:a16="http://schemas.microsoft.com/office/drawing/2014/main" id="{7676F76F-344E-494B-BB25-B28EA94E5C8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6" name="TextBox 255">
                <a:extLst>
                  <a:ext uri="{FF2B5EF4-FFF2-40B4-BE49-F238E27FC236}">
                    <a16:creationId xmlns:a16="http://schemas.microsoft.com/office/drawing/2014/main" id="{F3B3772B-281A-4832-823E-00EC683D940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257" name="TextBox 256">
                <a:extLst>
                  <a:ext uri="{FF2B5EF4-FFF2-40B4-BE49-F238E27FC236}">
                    <a16:creationId xmlns:a16="http://schemas.microsoft.com/office/drawing/2014/main" id="{CEC7EB2A-E42A-4AC5-9245-FD1E11929E7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8" name="Graphic 257" descr="Bar chart with solid fill">
                <a:extLst>
                  <a:ext uri="{FF2B5EF4-FFF2-40B4-BE49-F238E27FC236}">
                    <a16:creationId xmlns:a16="http://schemas.microsoft.com/office/drawing/2014/main" id="{6BCF5AF9-113B-470B-A61F-FEF1842EFED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9" name="Graphic 258" descr="Bar graph with upward trend with solid fill">
                <a:extLst>
                  <a:ext uri="{FF2B5EF4-FFF2-40B4-BE49-F238E27FC236}">
                    <a16:creationId xmlns:a16="http://schemas.microsoft.com/office/drawing/2014/main" id="{D9F2807F-643E-4F4F-8EC3-E54BA8BED0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0" name="TextBox 259">
                <a:extLst>
                  <a:ext uri="{FF2B5EF4-FFF2-40B4-BE49-F238E27FC236}">
                    <a16:creationId xmlns:a16="http://schemas.microsoft.com/office/drawing/2014/main" id="{9C82DBC0-F04F-4A81-B124-44C866201B8D}"/>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50" name="Group 149">
              <a:extLst>
                <a:ext uri="{FF2B5EF4-FFF2-40B4-BE49-F238E27FC236}">
                  <a16:creationId xmlns:a16="http://schemas.microsoft.com/office/drawing/2014/main" id="{02700F83-D80A-435E-855C-782C266E6DB8}"/>
                </a:ext>
              </a:extLst>
            </p:cNvPr>
            <p:cNvGrpSpPr/>
            <p:nvPr/>
          </p:nvGrpSpPr>
          <p:grpSpPr>
            <a:xfrm>
              <a:off x="8364752" y="9575690"/>
              <a:ext cx="2847974" cy="3959225"/>
              <a:chOff x="8377238" y="1449388"/>
              <a:chExt cx="2847974" cy="3959225"/>
            </a:xfrm>
          </p:grpSpPr>
          <p:sp>
            <p:nvSpPr>
              <p:cNvPr id="235" name="Rectangle: Rounded Corners 234">
                <a:extLst>
                  <a:ext uri="{FF2B5EF4-FFF2-40B4-BE49-F238E27FC236}">
                    <a16:creationId xmlns:a16="http://schemas.microsoft.com/office/drawing/2014/main" id="{5584A0D8-84CB-413A-B8D7-4E70F48CA97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Freeform: Shape 235">
                <a:extLst>
                  <a:ext uri="{FF2B5EF4-FFF2-40B4-BE49-F238E27FC236}">
                    <a16:creationId xmlns:a16="http://schemas.microsoft.com/office/drawing/2014/main" id="{9015BD8F-9ADE-4278-8DC9-E0A78DADEB5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7" name="Rectangle: Rounded Corners 236">
                <a:extLst>
                  <a:ext uri="{FF2B5EF4-FFF2-40B4-BE49-F238E27FC236}">
                    <a16:creationId xmlns:a16="http://schemas.microsoft.com/office/drawing/2014/main" id="{B3085D9E-31F7-4F07-BD24-582E6DAAADF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Rectangle: Rounded Corners 237">
                <a:extLst>
                  <a:ext uri="{FF2B5EF4-FFF2-40B4-BE49-F238E27FC236}">
                    <a16:creationId xmlns:a16="http://schemas.microsoft.com/office/drawing/2014/main" id="{CDF0607F-9CD4-4074-B26B-ED92A5AECBF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9" name="TextBox 238">
                <a:extLst>
                  <a:ext uri="{FF2B5EF4-FFF2-40B4-BE49-F238E27FC236}">
                    <a16:creationId xmlns:a16="http://schemas.microsoft.com/office/drawing/2014/main" id="{D5D387AB-AF90-4B66-B7D9-98C6DA0F8025}"/>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40" name="Rectangle: Rounded Corners 239">
                <a:extLst>
                  <a:ext uri="{FF2B5EF4-FFF2-40B4-BE49-F238E27FC236}">
                    <a16:creationId xmlns:a16="http://schemas.microsoft.com/office/drawing/2014/main" id="{452C07F3-471B-4BDA-A133-5E30D3B681C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TextBox 240">
                <a:extLst>
                  <a:ext uri="{FF2B5EF4-FFF2-40B4-BE49-F238E27FC236}">
                    <a16:creationId xmlns:a16="http://schemas.microsoft.com/office/drawing/2014/main" id="{9EFE3808-23D1-4B50-8B01-2DED4FD245C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42" name="TextBox 241">
                <a:extLst>
                  <a:ext uri="{FF2B5EF4-FFF2-40B4-BE49-F238E27FC236}">
                    <a16:creationId xmlns:a16="http://schemas.microsoft.com/office/drawing/2014/main" id="{293B738E-670B-4CD7-91FB-5078A63935C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3" name="TextBox 242">
                <a:extLst>
                  <a:ext uri="{FF2B5EF4-FFF2-40B4-BE49-F238E27FC236}">
                    <a16:creationId xmlns:a16="http://schemas.microsoft.com/office/drawing/2014/main" id="{96045CD8-871B-4791-8461-42A8B2C0760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44" name="TextBox 243">
                <a:extLst>
                  <a:ext uri="{FF2B5EF4-FFF2-40B4-BE49-F238E27FC236}">
                    <a16:creationId xmlns:a16="http://schemas.microsoft.com/office/drawing/2014/main" id="{38056FB2-3756-469F-A422-B8672101626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5" name="Graphic 244" descr="Bar chart with solid fill">
                <a:extLst>
                  <a:ext uri="{FF2B5EF4-FFF2-40B4-BE49-F238E27FC236}">
                    <a16:creationId xmlns:a16="http://schemas.microsoft.com/office/drawing/2014/main" id="{EE542DDC-B10F-4CC7-947B-D3BC8C6DD2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6" name="Graphic 245" descr="Bar graph with upward trend with solid fill">
                <a:extLst>
                  <a:ext uri="{FF2B5EF4-FFF2-40B4-BE49-F238E27FC236}">
                    <a16:creationId xmlns:a16="http://schemas.microsoft.com/office/drawing/2014/main" id="{4F3966A2-F3B7-4B1D-AD31-4FD4095051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7" name="TextBox 246">
                <a:extLst>
                  <a:ext uri="{FF2B5EF4-FFF2-40B4-BE49-F238E27FC236}">
                    <a16:creationId xmlns:a16="http://schemas.microsoft.com/office/drawing/2014/main" id="{A09768A0-4BB7-476F-A062-7B0E7C37DB6E}"/>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51" name="Group 150">
              <a:extLst>
                <a:ext uri="{FF2B5EF4-FFF2-40B4-BE49-F238E27FC236}">
                  <a16:creationId xmlns:a16="http://schemas.microsoft.com/office/drawing/2014/main" id="{E8E0C92A-9EFB-4630-9C0C-0667E2C07097}"/>
                </a:ext>
              </a:extLst>
            </p:cNvPr>
            <p:cNvGrpSpPr/>
            <p:nvPr/>
          </p:nvGrpSpPr>
          <p:grpSpPr>
            <a:xfrm>
              <a:off x="8364752" y="13638841"/>
              <a:ext cx="2847974" cy="3959225"/>
              <a:chOff x="8377238" y="1449388"/>
              <a:chExt cx="2847974" cy="3959225"/>
            </a:xfrm>
          </p:grpSpPr>
          <p:sp>
            <p:nvSpPr>
              <p:cNvPr id="222" name="Rectangle: Rounded Corners 221">
                <a:extLst>
                  <a:ext uri="{FF2B5EF4-FFF2-40B4-BE49-F238E27FC236}">
                    <a16:creationId xmlns:a16="http://schemas.microsoft.com/office/drawing/2014/main" id="{F36A2133-AA36-46F2-B5F2-F5AC85B87A7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Freeform: Shape 222">
                <a:extLst>
                  <a:ext uri="{FF2B5EF4-FFF2-40B4-BE49-F238E27FC236}">
                    <a16:creationId xmlns:a16="http://schemas.microsoft.com/office/drawing/2014/main" id="{515BE626-6AD8-4B78-A497-EAEB5E3CFF7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24" name="Rectangle: Rounded Corners 223">
                <a:extLst>
                  <a:ext uri="{FF2B5EF4-FFF2-40B4-BE49-F238E27FC236}">
                    <a16:creationId xmlns:a16="http://schemas.microsoft.com/office/drawing/2014/main" id="{E11076DA-91E0-43D4-BCA3-8EE1B2AE522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Rectangle: Rounded Corners 224">
                <a:extLst>
                  <a:ext uri="{FF2B5EF4-FFF2-40B4-BE49-F238E27FC236}">
                    <a16:creationId xmlns:a16="http://schemas.microsoft.com/office/drawing/2014/main" id="{C0AFA70F-4BAE-4958-8746-24EC2CFB3F5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6" name="TextBox 225">
                <a:extLst>
                  <a:ext uri="{FF2B5EF4-FFF2-40B4-BE49-F238E27FC236}">
                    <a16:creationId xmlns:a16="http://schemas.microsoft.com/office/drawing/2014/main" id="{56CBAB42-ECE1-4406-A1D2-99B201716A5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27" name="Rectangle: Rounded Corners 226">
                <a:extLst>
                  <a:ext uri="{FF2B5EF4-FFF2-40B4-BE49-F238E27FC236}">
                    <a16:creationId xmlns:a16="http://schemas.microsoft.com/office/drawing/2014/main" id="{E992E0FD-9E72-436B-B15A-494223169F2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TextBox 227">
                <a:extLst>
                  <a:ext uri="{FF2B5EF4-FFF2-40B4-BE49-F238E27FC236}">
                    <a16:creationId xmlns:a16="http://schemas.microsoft.com/office/drawing/2014/main" id="{11FC1CA4-8FD8-43B2-9E5E-29682ECC0F2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29" name="TextBox 228">
                <a:extLst>
                  <a:ext uri="{FF2B5EF4-FFF2-40B4-BE49-F238E27FC236}">
                    <a16:creationId xmlns:a16="http://schemas.microsoft.com/office/drawing/2014/main" id="{E6F4F5FF-6771-48B6-8EBA-6CBD7566664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0" name="TextBox 229">
                <a:extLst>
                  <a:ext uri="{FF2B5EF4-FFF2-40B4-BE49-F238E27FC236}">
                    <a16:creationId xmlns:a16="http://schemas.microsoft.com/office/drawing/2014/main" id="{228ADEED-B6E5-465F-9977-5D02C268E89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1" name="TextBox 230">
                <a:extLst>
                  <a:ext uri="{FF2B5EF4-FFF2-40B4-BE49-F238E27FC236}">
                    <a16:creationId xmlns:a16="http://schemas.microsoft.com/office/drawing/2014/main" id="{43651DCA-015B-4576-8662-0C4334BD84E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2" name="Graphic 231" descr="Bar chart with solid fill">
                <a:extLst>
                  <a:ext uri="{FF2B5EF4-FFF2-40B4-BE49-F238E27FC236}">
                    <a16:creationId xmlns:a16="http://schemas.microsoft.com/office/drawing/2014/main" id="{3FD7A406-F7F8-4AD6-8986-9D67D8534DA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3" name="Graphic 232" descr="Bar graph with upward trend with solid fill">
                <a:extLst>
                  <a:ext uri="{FF2B5EF4-FFF2-40B4-BE49-F238E27FC236}">
                    <a16:creationId xmlns:a16="http://schemas.microsoft.com/office/drawing/2014/main" id="{BA194573-8C88-4684-8573-6B72A6CA145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4" name="TextBox 233">
                <a:extLst>
                  <a:ext uri="{FF2B5EF4-FFF2-40B4-BE49-F238E27FC236}">
                    <a16:creationId xmlns:a16="http://schemas.microsoft.com/office/drawing/2014/main" id="{95CE46A5-962A-4F4F-9319-D0D3119DA92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52" name="Group 151">
              <a:extLst>
                <a:ext uri="{FF2B5EF4-FFF2-40B4-BE49-F238E27FC236}">
                  <a16:creationId xmlns:a16="http://schemas.microsoft.com/office/drawing/2014/main" id="{AD57DD08-CEA9-41B4-A445-830BF9EF45D5}"/>
                </a:ext>
              </a:extLst>
            </p:cNvPr>
            <p:cNvGrpSpPr/>
            <p:nvPr/>
          </p:nvGrpSpPr>
          <p:grpSpPr>
            <a:xfrm>
              <a:off x="8364752" y="17701992"/>
              <a:ext cx="2847974" cy="3959225"/>
              <a:chOff x="8377238" y="1449388"/>
              <a:chExt cx="2847974" cy="3959225"/>
            </a:xfrm>
          </p:grpSpPr>
          <p:sp>
            <p:nvSpPr>
              <p:cNvPr id="209" name="Rectangle: Rounded Corners 208">
                <a:extLst>
                  <a:ext uri="{FF2B5EF4-FFF2-40B4-BE49-F238E27FC236}">
                    <a16:creationId xmlns:a16="http://schemas.microsoft.com/office/drawing/2014/main" id="{CA4019EB-71D5-4E8E-AEA7-30669BB262C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Freeform: Shape 209">
                <a:extLst>
                  <a:ext uri="{FF2B5EF4-FFF2-40B4-BE49-F238E27FC236}">
                    <a16:creationId xmlns:a16="http://schemas.microsoft.com/office/drawing/2014/main" id="{E927B665-7B4D-48D5-B0E4-5BEA77A1980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11" name="Rectangle: Rounded Corners 210">
                <a:extLst>
                  <a:ext uri="{FF2B5EF4-FFF2-40B4-BE49-F238E27FC236}">
                    <a16:creationId xmlns:a16="http://schemas.microsoft.com/office/drawing/2014/main" id="{0BCC8297-C83D-45C8-80D4-9DB1668A8E7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Rectangle: Rounded Corners 211">
                <a:extLst>
                  <a:ext uri="{FF2B5EF4-FFF2-40B4-BE49-F238E27FC236}">
                    <a16:creationId xmlns:a16="http://schemas.microsoft.com/office/drawing/2014/main" id="{F4C4BC92-2EDB-4E02-BD03-801440A7E61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3" name="TextBox 212">
                <a:extLst>
                  <a:ext uri="{FF2B5EF4-FFF2-40B4-BE49-F238E27FC236}">
                    <a16:creationId xmlns:a16="http://schemas.microsoft.com/office/drawing/2014/main" id="{B88794EB-786B-48A6-948A-EE7ABFB32C95}"/>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14" name="Rectangle: Rounded Corners 213">
                <a:extLst>
                  <a:ext uri="{FF2B5EF4-FFF2-40B4-BE49-F238E27FC236}">
                    <a16:creationId xmlns:a16="http://schemas.microsoft.com/office/drawing/2014/main" id="{158B42CD-41B2-4540-833B-9C91DD449B4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TextBox 214">
                <a:extLst>
                  <a:ext uri="{FF2B5EF4-FFF2-40B4-BE49-F238E27FC236}">
                    <a16:creationId xmlns:a16="http://schemas.microsoft.com/office/drawing/2014/main" id="{54A0CFAE-E0A6-4AC6-B0B5-6D9BA547E8E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16" name="TextBox 215">
                <a:extLst>
                  <a:ext uri="{FF2B5EF4-FFF2-40B4-BE49-F238E27FC236}">
                    <a16:creationId xmlns:a16="http://schemas.microsoft.com/office/drawing/2014/main" id="{93704CF2-B989-491C-827C-5157BC6CCF1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7" name="TextBox 216">
                <a:extLst>
                  <a:ext uri="{FF2B5EF4-FFF2-40B4-BE49-F238E27FC236}">
                    <a16:creationId xmlns:a16="http://schemas.microsoft.com/office/drawing/2014/main" id="{7A945B9F-7D08-4CE9-AB4D-486BC082AAB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18" name="TextBox 217">
                <a:extLst>
                  <a:ext uri="{FF2B5EF4-FFF2-40B4-BE49-F238E27FC236}">
                    <a16:creationId xmlns:a16="http://schemas.microsoft.com/office/drawing/2014/main" id="{29C9FCA1-9F3D-4195-955C-F2989FA6C9A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9" name="Graphic 218" descr="Bar chart with solid fill">
                <a:extLst>
                  <a:ext uri="{FF2B5EF4-FFF2-40B4-BE49-F238E27FC236}">
                    <a16:creationId xmlns:a16="http://schemas.microsoft.com/office/drawing/2014/main" id="{6B61F4BC-D7F5-4F97-BD69-23F43552D5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0" name="Graphic 219" descr="Bar graph with upward trend with solid fill">
                <a:extLst>
                  <a:ext uri="{FF2B5EF4-FFF2-40B4-BE49-F238E27FC236}">
                    <a16:creationId xmlns:a16="http://schemas.microsoft.com/office/drawing/2014/main" id="{2976D262-8822-44B1-84AE-5E67FB473F0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1" name="TextBox 220">
                <a:extLst>
                  <a:ext uri="{FF2B5EF4-FFF2-40B4-BE49-F238E27FC236}">
                    <a16:creationId xmlns:a16="http://schemas.microsoft.com/office/drawing/2014/main" id="{96F72AAF-CBF9-4FDC-84AC-F8F3F36B19F7}"/>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53" name="Group 152">
              <a:extLst>
                <a:ext uri="{FF2B5EF4-FFF2-40B4-BE49-F238E27FC236}">
                  <a16:creationId xmlns:a16="http://schemas.microsoft.com/office/drawing/2014/main" id="{76A0B811-3A84-4915-9C0B-CD52CAAEC357}"/>
                </a:ext>
              </a:extLst>
            </p:cNvPr>
            <p:cNvGrpSpPr/>
            <p:nvPr/>
          </p:nvGrpSpPr>
          <p:grpSpPr>
            <a:xfrm>
              <a:off x="8364752" y="21765143"/>
              <a:ext cx="2847974" cy="3959225"/>
              <a:chOff x="8377238" y="1449388"/>
              <a:chExt cx="2847974" cy="3959225"/>
            </a:xfrm>
          </p:grpSpPr>
          <p:sp>
            <p:nvSpPr>
              <p:cNvPr id="196" name="Rectangle: Rounded Corners 195">
                <a:extLst>
                  <a:ext uri="{FF2B5EF4-FFF2-40B4-BE49-F238E27FC236}">
                    <a16:creationId xmlns:a16="http://schemas.microsoft.com/office/drawing/2014/main" id="{9EC6509E-1743-41F0-B2EF-A7BC88D12B3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7" name="Freeform: Shape 196">
                <a:extLst>
                  <a:ext uri="{FF2B5EF4-FFF2-40B4-BE49-F238E27FC236}">
                    <a16:creationId xmlns:a16="http://schemas.microsoft.com/office/drawing/2014/main" id="{D68EFD9C-DC8C-4668-8CC9-189D8AC40FE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98" name="Rectangle: Rounded Corners 197">
                <a:extLst>
                  <a:ext uri="{FF2B5EF4-FFF2-40B4-BE49-F238E27FC236}">
                    <a16:creationId xmlns:a16="http://schemas.microsoft.com/office/drawing/2014/main" id="{E5ABCC1C-CAFA-4C61-BFEF-C3FCF06F5DB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9" name="Rectangle: Rounded Corners 198">
                <a:extLst>
                  <a:ext uri="{FF2B5EF4-FFF2-40B4-BE49-F238E27FC236}">
                    <a16:creationId xmlns:a16="http://schemas.microsoft.com/office/drawing/2014/main" id="{F39241C4-AAA3-410D-A9F0-1A452186906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0" name="TextBox 199">
                <a:extLst>
                  <a:ext uri="{FF2B5EF4-FFF2-40B4-BE49-F238E27FC236}">
                    <a16:creationId xmlns:a16="http://schemas.microsoft.com/office/drawing/2014/main" id="{41A888E2-E1B3-4AF9-AF63-AD3CC7346B4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01" name="Rectangle: Rounded Corners 200">
                <a:extLst>
                  <a:ext uri="{FF2B5EF4-FFF2-40B4-BE49-F238E27FC236}">
                    <a16:creationId xmlns:a16="http://schemas.microsoft.com/office/drawing/2014/main" id="{3A39F66C-C5B3-4BA3-AC70-6C127849462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2" name="TextBox 201">
                <a:extLst>
                  <a:ext uri="{FF2B5EF4-FFF2-40B4-BE49-F238E27FC236}">
                    <a16:creationId xmlns:a16="http://schemas.microsoft.com/office/drawing/2014/main" id="{C07B68E3-7B70-412C-B8E6-8A4AC06BD78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03" name="TextBox 202">
                <a:extLst>
                  <a:ext uri="{FF2B5EF4-FFF2-40B4-BE49-F238E27FC236}">
                    <a16:creationId xmlns:a16="http://schemas.microsoft.com/office/drawing/2014/main" id="{A77F2523-2A17-4AA4-93C4-16A9B04A8E5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04" name="TextBox 203">
                <a:extLst>
                  <a:ext uri="{FF2B5EF4-FFF2-40B4-BE49-F238E27FC236}">
                    <a16:creationId xmlns:a16="http://schemas.microsoft.com/office/drawing/2014/main" id="{C3D0F8B1-1C33-4400-9372-2AFF366C30B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05" name="TextBox 204">
                <a:extLst>
                  <a:ext uri="{FF2B5EF4-FFF2-40B4-BE49-F238E27FC236}">
                    <a16:creationId xmlns:a16="http://schemas.microsoft.com/office/drawing/2014/main" id="{3541B6DA-3A54-44B1-8EE5-31D404E3088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06" name="Graphic 205" descr="Bar chart with solid fill">
                <a:extLst>
                  <a:ext uri="{FF2B5EF4-FFF2-40B4-BE49-F238E27FC236}">
                    <a16:creationId xmlns:a16="http://schemas.microsoft.com/office/drawing/2014/main" id="{DFD785A9-6A37-4DAC-94B6-6DFF286E156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07" name="Graphic 206" descr="Bar graph with upward trend with solid fill">
                <a:extLst>
                  <a:ext uri="{FF2B5EF4-FFF2-40B4-BE49-F238E27FC236}">
                    <a16:creationId xmlns:a16="http://schemas.microsoft.com/office/drawing/2014/main" id="{6B6DC960-5959-4A3B-8507-9A2445F400B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08" name="TextBox 207">
                <a:extLst>
                  <a:ext uri="{FF2B5EF4-FFF2-40B4-BE49-F238E27FC236}">
                    <a16:creationId xmlns:a16="http://schemas.microsoft.com/office/drawing/2014/main" id="{5E6FF691-6382-42FE-84CB-4E5E4CA6EFC1}"/>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54" name="Group 153">
              <a:extLst>
                <a:ext uri="{FF2B5EF4-FFF2-40B4-BE49-F238E27FC236}">
                  <a16:creationId xmlns:a16="http://schemas.microsoft.com/office/drawing/2014/main" id="{34960CD3-31C1-4E84-ACE3-58DEBD384B0C}"/>
                </a:ext>
              </a:extLst>
            </p:cNvPr>
            <p:cNvGrpSpPr/>
            <p:nvPr/>
          </p:nvGrpSpPr>
          <p:grpSpPr>
            <a:xfrm>
              <a:off x="8364752" y="25828294"/>
              <a:ext cx="2847974" cy="3959225"/>
              <a:chOff x="8377238" y="1449388"/>
              <a:chExt cx="2847974" cy="3959225"/>
            </a:xfrm>
          </p:grpSpPr>
          <p:sp>
            <p:nvSpPr>
              <p:cNvPr id="183" name="Rectangle: Rounded Corners 182">
                <a:extLst>
                  <a:ext uri="{FF2B5EF4-FFF2-40B4-BE49-F238E27FC236}">
                    <a16:creationId xmlns:a16="http://schemas.microsoft.com/office/drawing/2014/main" id="{DA6D5DAB-471C-43C6-9291-E50747807AC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4" name="Freeform: Shape 183">
                <a:extLst>
                  <a:ext uri="{FF2B5EF4-FFF2-40B4-BE49-F238E27FC236}">
                    <a16:creationId xmlns:a16="http://schemas.microsoft.com/office/drawing/2014/main" id="{975EB561-B294-4AA5-A66A-B1E981BF8AD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5" name="Rectangle: Rounded Corners 184">
                <a:extLst>
                  <a:ext uri="{FF2B5EF4-FFF2-40B4-BE49-F238E27FC236}">
                    <a16:creationId xmlns:a16="http://schemas.microsoft.com/office/drawing/2014/main" id="{2B426E53-3837-47CC-A001-1A553D9B6DB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6" name="Rectangle: Rounded Corners 185">
                <a:extLst>
                  <a:ext uri="{FF2B5EF4-FFF2-40B4-BE49-F238E27FC236}">
                    <a16:creationId xmlns:a16="http://schemas.microsoft.com/office/drawing/2014/main" id="{F63D33C3-A930-4C5F-A959-C2F7C45F95F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87" name="TextBox 186">
                <a:extLst>
                  <a:ext uri="{FF2B5EF4-FFF2-40B4-BE49-F238E27FC236}">
                    <a16:creationId xmlns:a16="http://schemas.microsoft.com/office/drawing/2014/main" id="{EB0C785C-A437-4F64-ADA6-2118E613937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88" name="Rectangle: Rounded Corners 187">
                <a:extLst>
                  <a:ext uri="{FF2B5EF4-FFF2-40B4-BE49-F238E27FC236}">
                    <a16:creationId xmlns:a16="http://schemas.microsoft.com/office/drawing/2014/main" id="{FE19D1CD-631E-42CC-9F5C-B745E874537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9" name="TextBox 188">
                <a:extLst>
                  <a:ext uri="{FF2B5EF4-FFF2-40B4-BE49-F238E27FC236}">
                    <a16:creationId xmlns:a16="http://schemas.microsoft.com/office/drawing/2014/main" id="{0D895527-43B2-47C8-A1CD-6DBD66B850F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90" name="TextBox 189">
                <a:extLst>
                  <a:ext uri="{FF2B5EF4-FFF2-40B4-BE49-F238E27FC236}">
                    <a16:creationId xmlns:a16="http://schemas.microsoft.com/office/drawing/2014/main" id="{E79FC494-ECBB-4FAB-B4ED-197CCF9C5F2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91" name="TextBox 190">
                <a:extLst>
                  <a:ext uri="{FF2B5EF4-FFF2-40B4-BE49-F238E27FC236}">
                    <a16:creationId xmlns:a16="http://schemas.microsoft.com/office/drawing/2014/main" id="{808414B8-5B53-4FFE-A0AB-E69CE4461E8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92" name="TextBox 191">
                <a:extLst>
                  <a:ext uri="{FF2B5EF4-FFF2-40B4-BE49-F238E27FC236}">
                    <a16:creationId xmlns:a16="http://schemas.microsoft.com/office/drawing/2014/main" id="{1EB3E50C-C1E4-4EDD-BEF9-DF3651421B6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93" name="Graphic 192" descr="Bar chart with solid fill">
                <a:extLst>
                  <a:ext uri="{FF2B5EF4-FFF2-40B4-BE49-F238E27FC236}">
                    <a16:creationId xmlns:a16="http://schemas.microsoft.com/office/drawing/2014/main" id="{BFFA1C73-FBFE-45B5-A22E-8CCA27BDB4B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94" name="Graphic 193" descr="Bar graph with upward trend with solid fill">
                <a:extLst>
                  <a:ext uri="{FF2B5EF4-FFF2-40B4-BE49-F238E27FC236}">
                    <a16:creationId xmlns:a16="http://schemas.microsoft.com/office/drawing/2014/main" id="{FFFCA06E-7D95-44BB-A7BC-EDD0373A762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95" name="TextBox 194">
                <a:extLst>
                  <a:ext uri="{FF2B5EF4-FFF2-40B4-BE49-F238E27FC236}">
                    <a16:creationId xmlns:a16="http://schemas.microsoft.com/office/drawing/2014/main" id="{A64ABD30-9C5B-42F6-8C8D-AF1030EE03DB}"/>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155" name="Group 154">
              <a:extLst>
                <a:ext uri="{FF2B5EF4-FFF2-40B4-BE49-F238E27FC236}">
                  <a16:creationId xmlns:a16="http://schemas.microsoft.com/office/drawing/2014/main" id="{29882B66-B43E-4510-98ED-902A64BDFD31}"/>
                </a:ext>
              </a:extLst>
            </p:cNvPr>
            <p:cNvGrpSpPr/>
            <p:nvPr/>
          </p:nvGrpSpPr>
          <p:grpSpPr>
            <a:xfrm>
              <a:off x="8402852" y="29891445"/>
              <a:ext cx="2771775" cy="3959225"/>
              <a:chOff x="8377238" y="1449388"/>
              <a:chExt cx="2771775" cy="3959225"/>
            </a:xfrm>
          </p:grpSpPr>
          <p:sp>
            <p:nvSpPr>
              <p:cNvPr id="170" name="Rectangle: Rounded Corners 169">
                <a:extLst>
                  <a:ext uri="{FF2B5EF4-FFF2-40B4-BE49-F238E27FC236}">
                    <a16:creationId xmlns:a16="http://schemas.microsoft.com/office/drawing/2014/main" id="{668A0FD4-BCC1-4107-B822-558F283766E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Freeform: Shape 170">
                <a:extLst>
                  <a:ext uri="{FF2B5EF4-FFF2-40B4-BE49-F238E27FC236}">
                    <a16:creationId xmlns:a16="http://schemas.microsoft.com/office/drawing/2014/main" id="{46B0E534-A047-4E09-8499-246A289103F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72" name="Rectangle: Rounded Corners 171">
                <a:extLst>
                  <a:ext uri="{FF2B5EF4-FFF2-40B4-BE49-F238E27FC236}">
                    <a16:creationId xmlns:a16="http://schemas.microsoft.com/office/drawing/2014/main" id="{9A4BD0E1-FCBF-47DF-AB70-8A84018BD7D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9F58D4BF-00CC-4B73-85A1-7B681ECD4F2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74" name="TextBox 173">
                <a:extLst>
                  <a:ext uri="{FF2B5EF4-FFF2-40B4-BE49-F238E27FC236}">
                    <a16:creationId xmlns:a16="http://schemas.microsoft.com/office/drawing/2014/main" id="{92F016D8-BDB8-40C1-9A16-DBDA2F27BDA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175" name="Rectangle: Rounded Corners 174">
                <a:extLst>
                  <a:ext uri="{FF2B5EF4-FFF2-40B4-BE49-F238E27FC236}">
                    <a16:creationId xmlns:a16="http://schemas.microsoft.com/office/drawing/2014/main" id="{5FE3F27C-11D8-479C-AC7B-68D373B49B5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TextBox 175">
                <a:extLst>
                  <a:ext uri="{FF2B5EF4-FFF2-40B4-BE49-F238E27FC236}">
                    <a16:creationId xmlns:a16="http://schemas.microsoft.com/office/drawing/2014/main" id="{EC8DABA1-6652-49C8-9D83-1DA77AF510B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177" name="TextBox 176">
                <a:extLst>
                  <a:ext uri="{FF2B5EF4-FFF2-40B4-BE49-F238E27FC236}">
                    <a16:creationId xmlns:a16="http://schemas.microsoft.com/office/drawing/2014/main" id="{6E528B9A-3DBF-4E6A-9B4A-270DFABB12E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78" name="TextBox 177">
                <a:extLst>
                  <a:ext uri="{FF2B5EF4-FFF2-40B4-BE49-F238E27FC236}">
                    <a16:creationId xmlns:a16="http://schemas.microsoft.com/office/drawing/2014/main" id="{234C6EAB-2653-40AA-ACB2-7C3227D7B7D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179" name="TextBox 178">
                <a:extLst>
                  <a:ext uri="{FF2B5EF4-FFF2-40B4-BE49-F238E27FC236}">
                    <a16:creationId xmlns:a16="http://schemas.microsoft.com/office/drawing/2014/main" id="{55698C2C-EAA4-4605-855C-845F6DD7F44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80" name="Graphic 179" descr="Bar chart with solid fill">
                <a:extLst>
                  <a:ext uri="{FF2B5EF4-FFF2-40B4-BE49-F238E27FC236}">
                    <a16:creationId xmlns:a16="http://schemas.microsoft.com/office/drawing/2014/main" id="{A8371B49-F62C-4946-82CF-3E5843AD617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81" name="Graphic 180" descr="Bar graph with upward trend with solid fill">
                <a:extLst>
                  <a:ext uri="{FF2B5EF4-FFF2-40B4-BE49-F238E27FC236}">
                    <a16:creationId xmlns:a16="http://schemas.microsoft.com/office/drawing/2014/main" id="{95C200F4-CD62-4990-9131-79383D6482B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82" name="TextBox 181">
                <a:extLst>
                  <a:ext uri="{FF2B5EF4-FFF2-40B4-BE49-F238E27FC236}">
                    <a16:creationId xmlns:a16="http://schemas.microsoft.com/office/drawing/2014/main" id="{C1B1116E-485F-4BD9-BA05-F9BC6FCE86EF}"/>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156" name="Group 155">
              <a:extLst>
                <a:ext uri="{FF2B5EF4-FFF2-40B4-BE49-F238E27FC236}">
                  <a16:creationId xmlns:a16="http://schemas.microsoft.com/office/drawing/2014/main" id="{8922D2FD-50F3-4AB9-9E36-49610AF1228E}"/>
                </a:ext>
              </a:extLst>
            </p:cNvPr>
            <p:cNvGrpSpPr/>
            <p:nvPr/>
          </p:nvGrpSpPr>
          <p:grpSpPr>
            <a:xfrm>
              <a:off x="8402852" y="33954592"/>
              <a:ext cx="2771775" cy="3959225"/>
              <a:chOff x="8377238" y="1449388"/>
              <a:chExt cx="2771775" cy="3959225"/>
            </a:xfrm>
          </p:grpSpPr>
          <p:sp>
            <p:nvSpPr>
              <p:cNvPr id="157" name="Rectangle: Rounded Corners 156">
                <a:extLst>
                  <a:ext uri="{FF2B5EF4-FFF2-40B4-BE49-F238E27FC236}">
                    <a16:creationId xmlns:a16="http://schemas.microsoft.com/office/drawing/2014/main" id="{3F378627-B82C-4BDB-82F8-8FAD70EAA8A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8" name="Freeform: Shape 157">
                <a:extLst>
                  <a:ext uri="{FF2B5EF4-FFF2-40B4-BE49-F238E27FC236}">
                    <a16:creationId xmlns:a16="http://schemas.microsoft.com/office/drawing/2014/main" id="{EF2835F9-4197-42C0-AFAF-9B3C8B6523B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59" name="Rectangle: Rounded Corners 158">
                <a:extLst>
                  <a:ext uri="{FF2B5EF4-FFF2-40B4-BE49-F238E27FC236}">
                    <a16:creationId xmlns:a16="http://schemas.microsoft.com/office/drawing/2014/main" id="{47717088-80AF-42BB-8F3E-F2D949F928D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0" name="Rectangle: Rounded Corners 159">
                <a:extLst>
                  <a:ext uri="{FF2B5EF4-FFF2-40B4-BE49-F238E27FC236}">
                    <a16:creationId xmlns:a16="http://schemas.microsoft.com/office/drawing/2014/main" id="{866A1810-AFB9-451E-B4DC-EC51A384BA2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1" name="TextBox 160">
                <a:extLst>
                  <a:ext uri="{FF2B5EF4-FFF2-40B4-BE49-F238E27FC236}">
                    <a16:creationId xmlns:a16="http://schemas.microsoft.com/office/drawing/2014/main" id="{DC922B86-11D4-463E-9671-E0D1255D3CB7}"/>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162" name="Rectangle: Rounded Corners 161">
                <a:extLst>
                  <a:ext uri="{FF2B5EF4-FFF2-40B4-BE49-F238E27FC236}">
                    <a16:creationId xmlns:a16="http://schemas.microsoft.com/office/drawing/2014/main" id="{7064261D-7E55-44AE-83F9-296BF725B57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3" name="TextBox 162">
                <a:extLst>
                  <a:ext uri="{FF2B5EF4-FFF2-40B4-BE49-F238E27FC236}">
                    <a16:creationId xmlns:a16="http://schemas.microsoft.com/office/drawing/2014/main" id="{EB6C62FC-E786-4C2C-BA88-E6AE6914E0F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164" name="TextBox 163">
                <a:extLst>
                  <a:ext uri="{FF2B5EF4-FFF2-40B4-BE49-F238E27FC236}">
                    <a16:creationId xmlns:a16="http://schemas.microsoft.com/office/drawing/2014/main" id="{267E5A0E-FE19-488D-ABCC-463D3341353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65" name="TextBox 164">
                <a:extLst>
                  <a:ext uri="{FF2B5EF4-FFF2-40B4-BE49-F238E27FC236}">
                    <a16:creationId xmlns:a16="http://schemas.microsoft.com/office/drawing/2014/main" id="{661661C3-9183-4EB3-AFBB-53B9158DEF5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166" name="TextBox 165">
                <a:extLst>
                  <a:ext uri="{FF2B5EF4-FFF2-40B4-BE49-F238E27FC236}">
                    <a16:creationId xmlns:a16="http://schemas.microsoft.com/office/drawing/2014/main" id="{72BE9C52-73A9-455F-A545-DD1919B8C69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67" name="Graphic 166" descr="Bar chart with solid fill">
                <a:extLst>
                  <a:ext uri="{FF2B5EF4-FFF2-40B4-BE49-F238E27FC236}">
                    <a16:creationId xmlns:a16="http://schemas.microsoft.com/office/drawing/2014/main" id="{1FCDD919-EB3A-4147-B743-B1E97FABDD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68" name="Graphic 167" descr="Bar graph with upward trend with solid fill">
                <a:extLst>
                  <a:ext uri="{FF2B5EF4-FFF2-40B4-BE49-F238E27FC236}">
                    <a16:creationId xmlns:a16="http://schemas.microsoft.com/office/drawing/2014/main" id="{9CD6C8D6-4873-46E7-B6FC-C951575F86D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69" name="TextBox 168">
                <a:extLst>
                  <a:ext uri="{FF2B5EF4-FFF2-40B4-BE49-F238E27FC236}">
                    <a16:creationId xmlns:a16="http://schemas.microsoft.com/office/drawing/2014/main" id="{049BF786-E918-4FE7-BAC3-1BAA7ADF59D6}"/>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806854"/>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07</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 name="Group 3">
            <a:extLst>
              <a:ext uri="{FF2B5EF4-FFF2-40B4-BE49-F238E27FC236}">
                <a16:creationId xmlns:a16="http://schemas.microsoft.com/office/drawing/2014/main" id="{463E8B5A-710C-418B-8289-492D897FD846}"/>
              </a:ext>
            </a:extLst>
          </p:cNvPr>
          <p:cNvGrpSpPr/>
          <p:nvPr/>
        </p:nvGrpSpPr>
        <p:grpSpPr>
          <a:xfrm>
            <a:off x="828675" y="1545902"/>
            <a:ext cx="7400926" cy="3726023"/>
            <a:chOff x="828675" y="1545902"/>
            <a:chExt cx="7400926" cy="3726023"/>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1569660"/>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global livestock industry faces billions of dollars in losses annually due to preventable diseases, making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MARKET POTENTIAL &amp; SCALABILITY</a:t>
              </a:r>
              <a:endParaRPr lang="en-KE" sz="44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37292" y="176976"/>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274" name="Group 273">
            <a:extLst>
              <a:ext uri="{FF2B5EF4-FFF2-40B4-BE49-F238E27FC236}">
                <a16:creationId xmlns:a16="http://schemas.microsoft.com/office/drawing/2014/main" id="{47D403B5-D99B-468A-BE20-476DB66D2299}"/>
              </a:ext>
            </a:extLst>
          </p:cNvPr>
          <p:cNvGrpSpPr/>
          <p:nvPr/>
        </p:nvGrpSpPr>
        <p:grpSpPr>
          <a:xfrm>
            <a:off x="-9102725" y="1698302"/>
            <a:ext cx="7400926" cy="5203351"/>
            <a:chOff x="828675" y="1545902"/>
            <a:chExt cx="7400926" cy="5203351"/>
          </a:xfrm>
        </p:grpSpPr>
        <p:sp>
          <p:nvSpPr>
            <p:cNvPr id="275" name="TextBox 274">
              <a:extLst>
                <a:ext uri="{FF2B5EF4-FFF2-40B4-BE49-F238E27FC236}">
                  <a16:creationId xmlns:a16="http://schemas.microsoft.com/office/drawing/2014/main" id="{5D71FD27-A5AB-4D7D-9801-855FDEE4A733}"/>
                </a:ext>
              </a:extLst>
            </p:cNvPr>
            <p:cNvSpPr txBox="1"/>
            <p:nvPr/>
          </p:nvSpPr>
          <p:spPr>
            <a:xfrm>
              <a:off x="853762" y="3702265"/>
              <a:ext cx="3524250" cy="304698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solidFill>
                  <a:srgbClr val="00B0F0"/>
                </a:solidFill>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ECDC6E61-3818-47C1-B344-4B83A655ACD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77" name="TextBox 276">
              <a:extLst>
                <a:ext uri="{FF2B5EF4-FFF2-40B4-BE49-F238E27FC236}">
                  <a16:creationId xmlns:a16="http://schemas.microsoft.com/office/drawing/2014/main" id="{2450D61F-F87F-4D0C-8460-38FFA0B4A222}"/>
                </a:ext>
              </a:extLst>
            </p:cNvPr>
            <p:cNvSpPr txBox="1"/>
            <p:nvPr/>
          </p:nvSpPr>
          <p:spPr>
            <a:xfrm>
              <a:off x="828675" y="1545902"/>
              <a:ext cx="7400926" cy="1569660"/>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TECHNOLOGY STACK</a:t>
              </a:r>
              <a:endParaRPr lang="en-KE" sz="4800" b="1" dirty="0">
                <a:solidFill>
                  <a:srgbClr val="00B0F0"/>
                </a:solidFill>
                <a:latin typeface="Kristen ITC" panose="03050502040202030202" pitchFamily="66" charset="0"/>
              </a:endParaRPr>
            </a:p>
          </p:txBody>
        </p:sp>
      </p:grpSp>
      <p:grpSp>
        <p:nvGrpSpPr>
          <p:cNvPr id="278" name="Group 277">
            <a:extLst>
              <a:ext uri="{FF2B5EF4-FFF2-40B4-BE49-F238E27FC236}">
                <a16:creationId xmlns:a16="http://schemas.microsoft.com/office/drawing/2014/main" id="{E13ADDB6-B98B-4CA2-B07A-3F488A26291A}"/>
              </a:ext>
            </a:extLst>
          </p:cNvPr>
          <p:cNvGrpSpPr/>
          <p:nvPr/>
        </p:nvGrpSpPr>
        <p:grpSpPr>
          <a:xfrm>
            <a:off x="-2625725" y="-5718498"/>
            <a:ext cx="7400926" cy="5203351"/>
            <a:chOff x="828675" y="1545902"/>
            <a:chExt cx="7400926" cy="5203351"/>
          </a:xfrm>
        </p:grpSpPr>
        <p:sp>
          <p:nvSpPr>
            <p:cNvPr id="279" name="TextBox 278">
              <a:extLst>
                <a:ext uri="{FF2B5EF4-FFF2-40B4-BE49-F238E27FC236}">
                  <a16:creationId xmlns:a16="http://schemas.microsoft.com/office/drawing/2014/main" id="{CAA88DB2-2872-452C-BF50-D27B73E6D663}"/>
                </a:ext>
              </a:extLst>
            </p:cNvPr>
            <p:cNvSpPr txBox="1"/>
            <p:nvPr/>
          </p:nvSpPr>
          <p:spPr>
            <a:xfrm>
              <a:off x="853762" y="3702265"/>
              <a:ext cx="3524250" cy="304698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solidFill>
                  <a:srgbClr val="00B0F0"/>
                </a:solidFill>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5D55A42C-990C-4B8D-A547-EF143CC21EDE}"/>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81" name="TextBox 280">
              <a:extLst>
                <a:ext uri="{FF2B5EF4-FFF2-40B4-BE49-F238E27FC236}">
                  <a16:creationId xmlns:a16="http://schemas.microsoft.com/office/drawing/2014/main" id="{20C974D9-6C3C-44C6-A932-4C3429E547C4}"/>
                </a:ext>
              </a:extLst>
            </p:cNvPr>
            <p:cNvSpPr txBox="1"/>
            <p:nvPr/>
          </p:nvSpPr>
          <p:spPr>
            <a:xfrm>
              <a:off x="828675" y="1545902"/>
              <a:ext cx="7400926" cy="1569660"/>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TECHNOLOGY STACK</a:t>
              </a:r>
              <a:endParaRPr lang="en-KE" sz="4800" b="1" dirty="0">
                <a:solidFill>
                  <a:srgbClr val="00B0F0"/>
                </a:solidFill>
                <a:latin typeface="Kristen ITC" panose="03050502040202030202" pitchFamily="66" charset="0"/>
              </a:endParaRPr>
            </a:p>
          </p:txBody>
        </p:sp>
      </p:grpSp>
      <p:grpSp>
        <p:nvGrpSpPr>
          <p:cNvPr id="286" name="Group 285">
            <a:extLst>
              <a:ext uri="{FF2B5EF4-FFF2-40B4-BE49-F238E27FC236}">
                <a16:creationId xmlns:a16="http://schemas.microsoft.com/office/drawing/2014/main" id="{C494869D-58BC-4A3C-9DE6-48904ECBD016}"/>
              </a:ext>
            </a:extLst>
          </p:cNvPr>
          <p:cNvGrpSpPr/>
          <p:nvPr/>
        </p:nvGrpSpPr>
        <p:grpSpPr>
          <a:xfrm>
            <a:off x="-2625725" y="8480102"/>
            <a:ext cx="7400926" cy="4095355"/>
            <a:chOff x="828675" y="1545902"/>
            <a:chExt cx="7400926" cy="4095355"/>
          </a:xfrm>
        </p:grpSpPr>
        <p:sp>
          <p:nvSpPr>
            <p:cNvPr id="287" name="TextBox 286">
              <a:extLst>
                <a:ext uri="{FF2B5EF4-FFF2-40B4-BE49-F238E27FC236}">
                  <a16:creationId xmlns:a16="http://schemas.microsoft.com/office/drawing/2014/main" id="{5C70A351-915A-412F-84FC-F9858B0F56AB}"/>
                </a:ext>
              </a:extLst>
            </p:cNvPr>
            <p:cNvSpPr txBox="1"/>
            <p:nvPr/>
          </p:nvSpPr>
          <p:spPr>
            <a:xfrm>
              <a:off x="853762" y="3702265"/>
              <a:ext cx="3524250" cy="1938992"/>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poised to transform the future of livestock farming.</a:t>
              </a:r>
              <a:endParaRPr lang="en-KE" sz="1200" dirty="0">
                <a:solidFill>
                  <a:srgbClr val="00B0F0"/>
                </a:solidFill>
                <a:latin typeface="Kristen ITC" panose="03050502040202030202" pitchFamily="66" charset="0"/>
              </a:endParaRPr>
            </a:p>
          </p:txBody>
        </p:sp>
        <p:sp>
          <p:nvSpPr>
            <p:cNvPr id="288" name="Rectangle: Rounded Corners 287">
              <a:extLst>
                <a:ext uri="{FF2B5EF4-FFF2-40B4-BE49-F238E27FC236}">
                  <a16:creationId xmlns:a16="http://schemas.microsoft.com/office/drawing/2014/main" id="{B0F1C9E4-C077-4797-B963-139C7C258F20}"/>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89" name="TextBox 288">
              <a:extLst>
                <a:ext uri="{FF2B5EF4-FFF2-40B4-BE49-F238E27FC236}">
                  <a16:creationId xmlns:a16="http://schemas.microsoft.com/office/drawing/2014/main" id="{45A549F9-EE6F-42BC-B6D8-F16F821D95D0}"/>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CONCLUSION &amp; CALL TO ACTION</a:t>
              </a:r>
              <a:endParaRPr lang="en-KE" sz="44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290178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4" name="Group 283">
            <a:extLst>
              <a:ext uri="{FF2B5EF4-FFF2-40B4-BE49-F238E27FC236}">
                <a16:creationId xmlns:a16="http://schemas.microsoft.com/office/drawing/2014/main" id="{34576C75-A939-4A75-BB6B-3686200EE62C}"/>
              </a:ext>
            </a:extLst>
          </p:cNvPr>
          <p:cNvGrpSpPr/>
          <p:nvPr/>
        </p:nvGrpSpPr>
        <p:grpSpPr>
          <a:xfrm>
            <a:off x="5187710" y="-2579626"/>
            <a:ext cx="2854918" cy="36921597"/>
            <a:chOff x="5275253" y="-6569949"/>
            <a:chExt cx="2854918" cy="36921597"/>
          </a:xfrm>
          <a:effectLst>
            <a:glow rad="228600">
              <a:srgbClr val="00B0F0">
                <a:alpha val="50000"/>
              </a:srgbClr>
            </a:glow>
          </a:effectLst>
        </p:grpSpPr>
        <p:grpSp>
          <p:nvGrpSpPr>
            <p:cNvPr id="285" name="Group 284">
              <a:extLst>
                <a:ext uri="{FF2B5EF4-FFF2-40B4-BE49-F238E27FC236}">
                  <a16:creationId xmlns:a16="http://schemas.microsoft.com/office/drawing/2014/main" id="{83035790-8420-4F5C-BB0F-98A47837D54D}"/>
                </a:ext>
              </a:extLst>
            </p:cNvPr>
            <p:cNvGrpSpPr/>
            <p:nvPr/>
          </p:nvGrpSpPr>
          <p:grpSpPr>
            <a:xfrm>
              <a:off x="5358396" y="1505254"/>
              <a:ext cx="2771775" cy="28846394"/>
              <a:chOff x="5195888" y="-23437781"/>
              <a:chExt cx="2771775" cy="28846394"/>
            </a:xfrm>
          </p:grpSpPr>
          <p:sp>
            <p:nvSpPr>
              <p:cNvPr id="292" name="Rectangle: Rounded Corners 291">
                <a:extLst>
                  <a:ext uri="{FF2B5EF4-FFF2-40B4-BE49-F238E27FC236}">
                    <a16:creationId xmlns:a16="http://schemas.microsoft.com/office/drawing/2014/main" id="{11D55B38-7F22-4631-9FA4-23BF16004108}"/>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3" name="Rectangle: Rounded Corners 292">
                <a:extLst>
                  <a:ext uri="{FF2B5EF4-FFF2-40B4-BE49-F238E27FC236}">
                    <a16:creationId xmlns:a16="http://schemas.microsoft.com/office/drawing/2014/main" id="{688C4306-9EA1-479A-84F2-0999FBDD05DC}"/>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Rectangle: Rounded Corners 293">
                <a:extLst>
                  <a:ext uri="{FF2B5EF4-FFF2-40B4-BE49-F238E27FC236}">
                    <a16:creationId xmlns:a16="http://schemas.microsoft.com/office/drawing/2014/main" id="{D7E3C674-8EFE-4A48-9C53-478CE90CBFA5}"/>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5" name="Rectangle: Rounded Corners 294">
                <a:extLst>
                  <a:ext uri="{FF2B5EF4-FFF2-40B4-BE49-F238E27FC236}">
                    <a16:creationId xmlns:a16="http://schemas.microsoft.com/office/drawing/2014/main" id="{DC22E796-7E07-4816-B1E2-3D5A22E1411A}"/>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D66BC1DB-3CAF-41C8-B6E7-4C7F95D24176}"/>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7" name="Rectangle: Rounded Corners 296">
                <a:extLst>
                  <a:ext uri="{FF2B5EF4-FFF2-40B4-BE49-F238E27FC236}">
                    <a16:creationId xmlns:a16="http://schemas.microsoft.com/office/drawing/2014/main" id="{83105F80-8161-42CF-AD14-1DD6D27993D0}"/>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Rectangle: Rounded Corners 297">
                <a:extLst>
                  <a:ext uri="{FF2B5EF4-FFF2-40B4-BE49-F238E27FC236}">
                    <a16:creationId xmlns:a16="http://schemas.microsoft.com/office/drawing/2014/main" id="{9EF634B1-4E7B-4DFD-BBE1-37D8265B0F48}"/>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290" name="Rectangle: Rounded Corners 289">
              <a:extLst>
                <a:ext uri="{FF2B5EF4-FFF2-40B4-BE49-F238E27FC236}">
                  <a16:creationId xmlns:a16="http://schemas.microsoft.com/office/drawing/2014/main" id="{E92B6CB3-F4AA-4692-A8C5-1F0AED85020F}"/>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1" name="Rectangle: Rounded Corners 290">
              <a:extLst>
                <a:ext uri="{FF2B5EF4-FFF2-40B4-BE49-F238E27FC236}">
                  <a16:creationId xmlns:a16="http://schemas.microsoft.com/office/drawing/2014/main" id="{4F433EA5-07E3-4928-8C78-31874636F4D8}"/>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147" name="Group 146">
            <a:extLst>
              <a:ext uri="{FF2B5EF4-FFF2-40B4-BE49-F238E27FC236}">
                <a16:creationId xmlns:a16="http://schemas.microsoft.com/office/drawing/2014/main" id="{D2DDAB45-59E3-41C7-8E99-A2BF2AD7E4A7}"/>
              </a:ext>
            </a:extLst>
          </p:cNvPr>
          <p:cNvGrpSpPr/>
          <p:nvPr/>
        </p:nvGrpSpPr>
        <p:grpSpPr>
          <a:xfrm>
            <a:off x="8329804" y="-26990438"/>
            <a:ext cx="2847974" cy="36464429"/>
            <a:chOff x="8364752" y="1449388"/>
            <a:chExt cx="2847974" cy="36464429"/>
          </a:xfrm>
          <a:effectLst>
            <a:glow rad="127000">
              <a:srgbClr val="00B0F0">
                <a:alpha val="50000"/>
              </a:srgbClr>
            </a:glow>
          </a:effectLst>
        </p:grpSpPr>
        <p:grpSp>
          <p:nvGrpSpPr>
            <p:cNvPr id="148" name="Group 147">
              <a:extLst>
                <a:ext uri="{FF2B5EF4-FFF2-40B4-BE49-F238E27FC236}">
                  <a16:creationId xmlns:a16="http://schemas.microsoft.com/office/drawing/2014/main" id="{D47978A3-89A0-47BC-A0D9-B6DD501589C0}"/>
                </a:ext>
              </a:extLst>
            </p:cNvPr>
            <p:cNvGrpSpPr/>
            <p:nvPr/>
          </p:nvGrpSpPr>
          <p:grpSpPr>
            <a:xfrm>
              <a:off x="8402852" y="1449388"/>
              <a:ext cx="2771775" cy="3959225"/>
              <a:chOff x="8377238" y="1449388"/>
              <a:chExt cx="2771775" cy="3959225"/>
            </a:xfrm>
          </p:grpSpPr>
          <p:sp>
            <p:nvSpPr>
              <p:cNvPr id="261" name="Rectangle: Rounded Corners 260">
                <a:extLst>
                  <a:ext uri="{FF2B5EF4-FFF2-40B4-BE49-F238E27FC236}">
                    <a16:creationId xmlns:a16="http://schemas.microsoft.com/office/drawing/2014/main" id="{D3368FD0-8AC0-4437-ACED-CFB77500761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Freeform: Shape 261">
                <a:extLst>
                  <a:ext uri="{FF2B5EF4-FFF2-40B4-BE49-F238E27FC236}">
                    <a16:creationId xmlns:a16="http://schemas.microsoft.com/office/drawing/2014/main" id="{6A520BAB-3A45-4102-B3B8-8782ECAB725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3" name="Rectangle: Rounded Corners 262">
                <a:extLst>
                  <a:ext uri="{FF2B5EF4-FFF2-40B4-BE49-F238E27FC236}">
                    <a16:creationId xmlns:a16="http://schemas.microsoft.com/office/drawing/2014/main" id="{4546299E-1946-4AF5-9FB2-D6239E21853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Rectangle: Rounded Corners 263">
                <a:extLst>
                  <a:ext uri="{FF2B5EF4-FFF2-40B4-BE49-F238E27FC236}">
                    <a16:creationId xmlns:a16="http://schemas.microsoft.com/office/drawing/2014/main" id="{A9825287-D4A4-418B-B6D7-D5A422339D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5" name="TextBox 264">
                <a:extLst>
                  <a:ext uri="{FF2B5EF4-FFF2-40B4-BE49-F238E27FC236}">
                    <a16:creationId xmlns:a16="http://schemas.microsoft.com/office/drawing/2014/main" id="{B18F6488-B4B1-4A87-9ADF-78DB6FA0833C}"/>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266" name="Rectangle: Rounded Corners 265">
                <a:extLst>
                  <a:ext uri="{FF2B5EF4-FFF2-40B4-BE49-F238E27FC236}">
                    <a16:creationId xmlns:a16="http://schemas.microsoft.com/office/drawing/2014/main" id="{E0106D55-3D60-43E6-90EB-97BD29F2B76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TextBox 266">
                <a:extLst>
                  <a:ext uri="{FF2B5EF4-FFF2-40B4-BE49-F238E27FC236}">
                    <a16:creationId xmlns:a16="http://schemas.microsoft.com/office/drawing/2014/main" id="{5B279F54-8C3E-422A-926E-366C054FAA5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68" name="TextBox 267">
                <a:extLst>
                  <a:ext uri="{FF2B5EF4-FFF2-40B4-BE49-F238E27FC236}">
                    <a16:creationId xmlns:a16="http://schemas.microsoft.com/office/drawing/2014/main" id="{560E21C8-22DA-4031-9C90-9159B9BB2FE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9" name="TextBox 268">
                <a:extLst>
                  <a:ext uri="{FF2B5EF4-FFF2-40B4-BE49-F238E27FC236}">
                    <a16:creationId xmlns:a16="http://schemas.microsoft.com/office/drawing/2014/main" id="{0776CB18-A493-4580-935A-21D0566EFB8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70" name="TextBox 269">
                <a:extLst>
                  <a:ext uri="{FF2B5EF4-FFF2-40B4-BE49-F238E27FC236}">
                    <a16:creationId xmlns:a16="http://schemas.microsoft.com/office/drawing/2014/main" id="{1DBACE7D-4293-4168-8758-D4DB765DA4EB}"/>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1" name="Graphic 270" descr="Bar chart with solid fill">
                <a:extLst>
                  <a:ext uri="{FF2B5EF4-FFF2-40B4-BE49-F238E27FC236}">
                    <a16:creationId xmlns:a16="http://schemas.microsoft.com/office/drawing/2014/main" id="{341A3140-88C6-4D4D-8EE1-C0664325F32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2" name="Graphic 271" descr="Bar graph with upward trend with solid fill">
                <a:extLst>
                  <a:ext uri="{FF2B5EF4-FFF2-40B4-BE49-F238E27FC236}">
                    <a16:creationId xmlns:a16="http://schemas.microsoft.com/office/drawing/2014/main" id="{254B0731-DC95-4887-A13C-6CCCB4415D7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3" name="TextBox 272">
                <a:extLst>
                  <a:ext uri="{FF2B5EF4-FFF2-40B4-BE49-F238E27FC236}">
                    <a16:creationId xmlns:a16="http://schemas.microsoft.com/office/drawing/2014/main" id="{F90BF14E-43B2-4F38-B5B8-E9302FAC0086}"/>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49" name="Group 148">
              <a:extLst>
                <a:ext uri="{FF2B5EF4-FFF2-40B4-BE49-F238E27FC236}">
                  <a16:creationId xmlns:a16="http://schemas.microsoft.com/office/drawing/2014/main" id="{657B2006-C965-45EC-B7C2-88377FF46D74}"/>
                </a:ext>
              </a:extLst>
            </p:cNvPr>
            <p:cNvGrpSpPr/>
            <p:nvPr/>
          </p:nvGrpSpPr>
          <p:grpSpPr>
            <a:xfrm>
              <a:off x="8364752" y="5512539"/>
              <a:ext cx="2847974" cy="3959225"/>
              <a:chOff x="8377238" y="1449388"/>
              <a:chExt cx="2847974" cy="3959225"/>
            </a:xfrm>
          </p:grpSpPr>
          <p:sp>
            <p:nvSpPr>
              <p:cNvPr id="248" name="Rectangle: Rounded Corners 247">
                <a:extLst>
                  <a:ext uri="{FF2B5EF4-FFF2-40B4-BE49-F238E27FC236}">
                    <a16:creationId xmlns:a16="http://schemas.microsoft.com/office/drawing/2014/main" id="{C9E390A1-6DFC-4605-88A4-653DBF78DC5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Freeform: Shape 248">
                <a:extLst>
                  <a:ext uri="{FF2B5EF4-FFF2-40B4-BE49-F238E27FC236}">
                    <a16:creationId xmlns:a16="http://schemas.microsoft.com/office/drawing/2014/main" id="{72FE0BBE-B043-4252-91EA-FFD679B8A97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0" name="Rectangle: Rounded Corners 249">
                <a:extLst>
                  <a:ext uri="{FF2B5EF4-FFF2-40B4-BE49-F238E27FC236}">
                    <a16:creationId xmlns:a16="http://schemas.microsoft.com/office/drawing/2014/main" id="{A3F9C6D3-21B3-4A3A-B7E6-AE2C7483CEE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Rectangle: Rounded Corners 250">
                <a:extLst>
                  <a:ext uri="{FF2B5EF4-FFF2-40B4-BE49-F238E27FC236}">
                    <a16:creationId xmlns:a16="http://schemas.microsoft.com/office/drawing/2014/main" id="{EDFA7981-FF3B-4618-A59F-8B324B007D2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2" name="TextBox 251">
                <a:extLst>
                  <a:ext uri="{FF2B5EF4-FFF2-40B4-BE49-F238E27FC236}">
                    <a16:creationId xmlns:a16="http://schemas.microsoft.com/office/drawing/2014/main" id="{8FD104B4-5ED7-4227-9DC1-2F71C7BCB2F2}"/>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53" name="Rectangle: Rounded Corners 252">
                <a:extLst>
                  <a:ext uri="{FF2B5EF4-FFF2-40B4-BE49-F238E27FC236}">
                    <a16:creationId xmlns:a16="http://schemas.microsoft.com/office/drawing/2014/main" id="{FD959DA1-3538-47E7-961E-5C777381A1F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TextBox 253">
                <a:extLst>
                  <a:ext uri="{FF2B5EF4-FFF2-40B4-BE49-F238E27FC236}">
                    <a16:creationId xmlns:a16="http://schemas.microsoft.com/office/drawing/2014/main" id="{28020FB0-5B4E-4404-8DF0-49373374681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255" name="TextBox 254">
                <a:extLst>
                  <a:ext uri="{FF2B5EF4-FFF2-40B4-BE49-F238E27FC236}">
                    <a16:creationId xmlns:a16="http://schemas.microsoft.com/office/drawing/2014/main" id="{852F5577-E9C4-4C67-91BD-92A5E3848D5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6" name="TextBox 255">
                <a:extLst>
                  <a:ext uri="{FF2B5EF4-FFF2-40B4-BE49-F238E27FC236}">
                    <a16:creationId xmlns:a16="http://schemas.microsoft.com/office/drawing/2014/main" id="{08D966A0-A97D-43AC-9081-9E7A0B46F02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257" name="TextBox 256">
                <a:extLst>
                  <a:ext uri="{FF2B5EF4-FFF2-40B4-BE49-F238E27FC236}">
                    <a16:creationId xmlns:a16="http://schemas.microsoft.com/office/drawing/2014/main" id="{7985C563-FF71-4712-8A3D-7AA46FD6970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8" name="Graphic 257" descr="Bar chart with solid fill">
                <a:extLst>
                  <a:ext uri="{FF2B5EF4-FFF2-40B4-BE49-F238E27FC236}">
                    <a16:creationId xmlns:a16="http://schemas.microsoft.com/office/drawing/2014/main" id="{36CE254E-92F2-4E5D-8E7D-EB1CE82136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9" name="Graphic 258" descr="Bar graph with upward trend with solid fill">
                <a:extLst>
                  <a:ext uri="{FF2B5EF4-FFF2-40B4-BE49-F238E27FC236}">
                    <a16:creationId xmlns:a16="http://schemas.microsoft.com/office/drawing/2014/main" id="{2782E342-ADD2-4BBC-A6CC-3B79E36CBA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0" name="TextBox 259">
                <a:extLst>
                  <a:ext uri="{FF2B5EF4-FFF2-40B4-BE49-F238E27FC236}">
                    <a16:creationId xmlns:a16="http://schemas.microsoft.com/office/drawing/2014/main" id="{11041764-CEF9-4D86-9227-504AE0EDBC9F}"/>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50" name="Group 149">
              <a:extLst>
                <a:ext uri="{FF2B5EF4-FFF2-40B4-BE49-F238E27FC236}">
                  <a16:creationId xmlns:a16="http://schemas.microsoft.com/office/drawing/2014/main" id="{D117C6E4-4197-4094-B757-44B5CA393F83}"/>
                </a:ext>
              </a:extLst>
            </p:cNvPr>
            <p:cNvGrpSpPr/>
            <p:nvPr/>
          </p:nvGrpSpPr>
          <p:grpSpPr>
            <a:xfrm>
              <a:off x="8364752" y="9575690"/>
              <a:ext cx="2847974" cy="3959225"/>
              <a:chOff x="8377238" y="1449388"/>
              <a:chExt cx="2847974" cy="3959225"/>
            </a:xfrm>
          </p:grpSpPr>
          <p:sp>
            <p:nvSpPr>
              <p:cNvPr id="235" name="Rectangle: Rounded Corners 234">
                <a:extLst>
                  <a:ext uri="{FF2B5EF4-FFF2-40B4-BE49-F238E27FC236}">
                    <a16:creationId xmlns:a16="http://schemas.microsoft.com/office/drawing/2014/main" id="{E46F2D36-2791-4885-A78E-C800D2523B8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Freeform: Shape 235">
                <a:extLst>
                  <a:ext uri="{FF2B5EF4-FFF2-40B4-BE49-F238E27FC236}">
                    <a16:creationId xmlns:a16="http://schemas.microsoft.com/office/drawing/2014/main" id="{80393315-C2DE-4283-A7FA-060F50C97BF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37" name="Rectangle: Rounded Corners 236">
                <a:extLst>
                  <a:ext uri="{FF2B5EF4-FFF2-40B4-BE49-F238E27FC236}">
                    <a16:creationId xmlns:a16="http://schemas.microsoft.com/office/drawing/2014/main" id="{ED5910FF-F708-4A57-8949-E1FF54F066B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Rectangle: Rounded Corners 237">
                <a:extLst>
                  <a:ext uri="{FF2B5EF4-FFF2-40B4-BE49-F238E27FC236}">
                    <a16:creationId xmlns:a16="http://schemas.microsoft.com/office/drawing/2014/main" id="{13D0C33E-76F7-425D-8BAB-50C38EFD53E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9" name="TextBox 238">
                <a:extLst>
                  <a:ext uri="{FF2B5EF4-FFF2-40B4-BE49-F238E27FC236}">
                    <a16:creationId xmlns:a16="http://schemas.microsoft.com/office/drawing/2014/main" id="{1AC0A4F4-0E03-4C88-A9B7-3E58B85740A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40" name="Rectangle: Rounded Corners 239">
                <a:extLst>
                  <a:ext uri="{FF2B5EF4-FFF2-40B4-BE49-F238E27FC236}">
                    <a16:creationId xmlns:a16="http://schemas.microsoft.com/office/drawing/2014/main" id="{02EA5AE3-CC49-42CC-8D9E-6822CFF731D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TextBox 240">
                <a:extLst>
                  <a:ext uri="{FF2B5EF4-FFF2-40B4-BE49-F238E27FC236}">
                    <a16:creationId xmlns:a16="http://schemas.microsoft.com/office/drawing/2014/main" id="{563CA40C-C8FB-4106-928D-94CFD22CDC9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42" name="TextBox 241">
                <a:extLst>
                  <a:ext uri="{FF2B5EF4-FFF2-40B4-BE49-F238E27FC236}">
                    <a16:creationId xmlns:a16="http://schemas.microsoft.com/office/drawing/2014/main" id="{ED59749D-7F8D-40C4-B1A4-DDF36A31886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3" name="TextBox 242">
                <a:extLst>
                  <a:ext uri="{FF2B5EF4-FFF2-40B4-BE49-F238E27FC236}">
                    <a16:creationId xmlns:a16="http://schemas.microsoft.com/office/drawing/2014/main" id="{3D50FCEE-4890-4EF8-A172-9225C96B489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44" name="TextBox 243">
                <a:extLst>
                  <a:ext uri="{FF2B5EF4-FFF2-40B4-BE49-F238E27FC236}">
                    <a16:creationId xmlns:a16="http://schemas.microsoft.com/office/drawing/2014/main" id="{31AF9E20-6DB8-4D0E-9C37-563E9261137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5" name="Graphic 244" descr="Bar chart with solid fill">
                <a:extLst>
                  <a:ext uri="{FF2B5EF4-FFF2-40B4-BE49-F238E27FC236}">
                    <a16:creationId xmlns:a16="http://schemas.microsoft.com/office/drawing/2014/main" id="{B33A7BFC-B4E3-4355-BEFF-520A5698B06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6" name="Graphic 245" descr="Bar graph with upward trend with solid fill">
                <a:extLst>
                  <a:ext uri="{FF2B5EF4-FFF2-40B4-BE49-F238E27FC236}">
                    <a16:creationId xmlns:a16="http://schemas.microsoft.com/office/drawing/2014/main" id="{96A1DA0B-9D2F-4A3C-8847-24AB85BB569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7" name="TextBox 246">
                <a:extLst>
                  <a:ext uri="{FF2B5EF4-FFF2-40B4-BE49-F238E27FC236}">
                    <a16:creationId xmlns:a16="http://schemas.microsoft.com/office/drawing/2014/main" id="{907FB686-FC35-4A2E-8516-33B520CA3F0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51" name="Group 150">
              <a:extLst>
                <a:ext uri="{FF2B5EF4-FFF2-40B4-BE49-F238E27FC236}">
                  <a16:creationId xmlns:a16="http://schemas.microsoft.com/office/drawing/2014/main" id="{A2E7C1C6-814F-475C-BE10-46F4B62B959F}"/>
                </a:ext>
              </a:extLst>
            </p:cNvPr>
            <p:cNvGrpSpPr/>
            <p:nvPr/>
          </p:nvGrpSpPr>
          <p:grpSpPr>
            <a:xfrm>
              <a:off x="8364752" y="13638841"/>
              <a:ext cx="2847974" cy="3959225"/>
              <a:chOff x="8377238" y="1449388"/>
              <a:chExt cx="2847974" cy="3959225"/>
            </a:xfrm>
          </p:grpSpPr>
          <p:sp>
            <p:nvSpPr>
              <p:cNvPr id="222" name="Rectangle: Rounded Corners 221">
                <a:extLst>
                  <a:ext uri="{FF2B5EF4-FFF2-40B4-BE49-F238E27FC236}">
                    <a16:creationId xmlns:a16="http://schemas.microsoft.com/office/drawing/2014/main" id="{38570417-AB11-41DA-9F00-3D61EE5017C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Freeform: Shape 222">
                <a:extLst>
                  <a:ext uri="{FF2B5EF4-FFF2-40B4-BE49-F238E27FC236}">
                    <a16:creationId xmlns:a16="http://schemas.microsoft.com/office/drawing/2014/main" id="{C49EA5CA-19A4-45AF-A963-D94A0246D6D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24" name="Rectangle: Rounded Corners 223">
                <a:extLst>
                  <a:ext uri="{FF2B5EF4-FFF2-40B4-BE49-F238E27FC236}">
                    <a16:creationId xmlns:a16="http://schemas.microsoft.com/office/drawing/2014/main" id="{87D454D8-6F4B-466B-AE54-5E167B2E438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Rectangle: Rounded Corners 224">
                <a:extLst>
                  <a:ext uri="{FF2B5EF4-FFF2-40B4-BE49-F238E27FC236}">
                    <a16:creationId xmlns:a16="http://schemas.microsoft.com/office/drawing/2014/main" id="{77CAD12E-435D-4C14-B371-9AF4C6B03E7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6" name="TextBox 225">
                <a:extLst>
                  <a:ext uri="{FF2B5EF4-FFF2-40B4-BE49-F238E27FC236}">
                    <a16:creationId xmlns:a16="http://schemas.microsoft.com/office/drawing/2014/main" id="{D60E6E39-00BA-4CE0-A897-E4699C9927E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27" name="Rectangle: Rounded Corners 226">
                <a:extLst>
                  <a:ext uri="{FF2B5EF4-FFF2-40B4-BE49-F238E27FC236}">
                    <a16:creationId xmlns:a16="http://schemas.microsoft.com/office/drawing/2014/main" id="{07E309BF-B648-4314-9C95-D3774889AAB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TextBox 227">
                <a:extLst>
                  <a:ext uri="{FF2B5EF4-FFF2-40B4-BE49-F238E27FC236}">
                    <a16:creationId xmlns:a16="http://schemas.microsoft.com/office/drawing/2014/main" id="{A1D838C2-D6D2-46F0-BD54-DEDBFB96FA1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29" name="TextBox 228">
                <a:extLst>
                  <a:ext uri="{FF2B5EF4-FFF2-40B4-BE49-F238E27FC236}">
                    <a16:creationId xmlns:a16="http://schemas.microsoft.com/office/drawing/2014/main" id="{D7B6821A-2502-49A4-8533-5A282389F1C2}"/>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0" name="TextBox 229">
                <a:extLst>
                  <a:ext uri="{FF2B5EF4-FFF2-40B4-BE49-F238E27FC236}">
                    <a16:creationId xmlns:a16="http://schemas.microsoft.com/office/drawing/2014/main" id="{917DBA47-AD3F-41C5-8700-4CC2069E8CC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1" name="TextBox 230">
                <a:extLst>
                  <a:ext uri="{FF2B5EF4-FFF2-40B4-BE49-F238E27FC236}">
                    <a16:creationId xmlns:a16="http://schemas.microsoft.com/office/drawing/2014/main" id="{B4561D79-685F-4C74-8BF3-30E815F2CF7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2" name="Graphic 231" descr="Bar chart with solid fill">
                <a:extLst>
                  <a:ext uri="{FF2B5EF4-FFF2-40B4-BE49-F238E27FC236}">
                    <a16:creationId xmlns:a16="http://schemas.microsoft.com/office/drawing/2014/main" id="{7CE603AE-939E-49D7-9D4E-4EB9B6F3B3B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3" name="Graphic 232" descr="Bar graph with upward trend with solid fill">
                <a:extLst>
                  <a:ext uri="{FF2B5EF4-FFF2-40B4-BE49-F238E27FC236}">
                    <a16:creationId xmlns:a16="http://schemas.microsoft.com/office/drawing/2014/main" id="{FDF93943-1251-406C-8281-411167B4E2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4" name="TextBox 233">
                <a:extLst>
                  <a:ext uri="{FF2B5EF4-FFF2-40B4-BE49-F238E27FC236}">
                    <a16:creationId xmlns:a16="http://schemas.microsoft.com/office/drawing/2014/main" id="{7287463B-4D42-4082-89AB-49C9272748B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52" name="Group 151">
              <a:extLst>
                <a:ext uri="{FF2B5EF4-FFF2-40B4-BE49-F238E27FC236}">
                  <a16:creationId xmlns:a16="http://schemas.microsoft.com/office/drawing/2014/main" id="{233A0CF3-FCF5-4607-9868-B90321A56534}"/>
                </a:ext>
              </a:extLst>
            </p:cNvPr>
            <p:cNvGrpSpPr/>
            <p:nvPr/>
          </p:nvGrpSpPr>
          <p:grpSpPr>
            <a:xfrm>
              <a:off x="8364752" y="17701992"/>
              <a:ext cx="2847974" cy="3959225"/>
              <a:chOff x="8377238" y="1449388"/>
              <a:chExt cx="2847974" cy="3959225"/>
            </a:xfrm>
          </p:grpSpPr>
          <p:sp>
            <p:nvSpPr>
              <p:cNvPr id="209" name="Rectangle: Rounded Corners 208">
                <a:extLst>
                  <a:ext uri="{FF2B5EF4-FFF2-40B4-BE49-F238E27FC236}">
                    <a16:creationId xmlns:a16="http://schemas.microsoft.com/office/drawing/2014/main" id="{5EAFDD06-922C-49A8-BC1E-852DDC804F7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Freeform: Shape 209">
                <a:extLst>
                  <a:ext uri="{FF2B5EF4-FFF2-40B4-BE49-F238E27FC236}">
                    <a16:creationId xmlns:a16="http://schemas.microsoft.com/office/drawing/2014/main" id="{54C5A0B4-BC54-414E-8AA4-35569950584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11" name="Rectangle: Rounded Corners 210">
                <a:extLst>
                  <a:ext uri="{FF2B5EF4-FFF2-40B4-BE49-F238E27FC236}">
                    <a16:creationId xmlns:a16="http://schemas.microsoft.com/office/drawing/2014/main" id="{632510D8-8A1D-489E-A8A5-C39C5E95EE8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Rectangle: Rounded Corners 211">
                <a:extLst>
                  <a:ext uri="{FF2B5EF4-FFF2-40B4-BE49-F238E27FC236}">
                    <a16:creationId xmlns:a16="http://schemas.microsoft.com/office/drawing/2014/main" id="{BAE8FB90-7DEF-4C24-9011-ADD489D0F7E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3" name="TextBox 212">
                <a:extLst>
                  <a:ext uri="{FF2B5EF4-FFF2-40B4-BE49-F238E27FC236}">
                    <a16:creationId xmlns:a16="http://schemas.microsoft.com/office/drawing/2014/main" id="{4C01E52C-6F29-4B5A-8FD2-A5D3423DC2EE}"/>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14" name="Rectangle: Rounded Corners 213">
                <a:extLst>
                  <a:ext uri="{FF2B5EF4-FFF2-40B4-BE49-F238E27FC236}">
                    <a16:creationId xmlns:a16="http://schemas.microsoft.com/office/drawing/2014/main" id="{32ADA592-9FBB-49D9-BA80-90871ACA827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TextBox 214">
                <a:extLst>
                  <a:ext uri="{FF2B5EF4-FFF2-40B4-BE49-F238E27FC236}">
                    <a16:creationId xmlns:a16="http://schemas.microsoft.com/office/drawing/2014/main" id="{D1E0E95C-3CFA-4782-9A05-B3A5E5E327B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16" name="TextBox 215">
                <a:extLst>
                  <a:ext uri="{FF2B5EF4-FFF2-40B4-BE49-F238E27FC236}">
                    <a16:creationId xmlns:a16="http://schemas.microsoft.com/office/drawing/2014/main" id="{313651E2-2945-4D0E-A7E5-7C4FBF0A446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7" name="TextBox 216">
                <a:extLst>
                  <a:ext uri="{FF2B5EF4-FFF2-40B4-BE49-F238E27FC236}">
                    <a16:creationId xmlns:a16="http://schemas.microsoft.com/office/drawing/2014/main" id="{73D72A20-48EE-41B4-B60C-4D5D35EB991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18" name="TextBox 217">
                <a:extLst>
                  <a:ext uri="{FF2B5EF4-FFF2-40B4-BE49-F238E27FC236}">
                    <a16:creationId xmlns:a16="http://schemas.microsoft.com/office/drawing/2014/main" id="{5120A67D-A902-424A-BF60-BF3A09A9DDCD}"/>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9" name="Graphic 218" descr="Bar chart with solid fill">
                <a:extLst>
                  <a:ext uri="{FF2B5EF4-FFF2-40B4-BE49-F238E27FC236}">
                    <a16:creationId xmlns:a16="http://schemas.microsoft.com/office/drawing/2014/main" id="{7D9DB427-A58B-493E-822F-2C75BBB26BF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0" name="Graphic 219" descr="Bar graph with upward trend with solid fill">
                <a:extLst>
                  <a:ext uri="{FF2B5EF4-FFF2-40B4-BE49-F238E27FC236}">
                    <a16:creationId xmlns:a16="http://schemas.microsoft.com/office/drawing/2014/main" id="{E7D4F028-7E8B-4EFE-B236-455D6D94904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1" name="TextBox 220">
                <a:extLst>
                  <a:ext uri="{FF2B5EF4-FFF2-40B4-BE49-F238E27FC236}">
                    <a16:creationId xmlns:a16="http://schemas.microsoft.com/office/drawing/2014/main" id="{0BBBFA67-9661-443B-9283-17C968D2829E}"/>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53" name="Group 152">
              <a:extLst>
                <a:ext uri="{FF2B5EF4-FFF2-40B4-BE49-F238E27FC236}">
                  <a16:creationId xmlns:a16="http://schemas.microsoft.com/office/drawing/2014/main" id="{43A467FF-80CF-49EE-ADED-1BC668D0C681}"/>
                </a:ext>
              </a:extLst>
            </p:cNvPr>
            <p:cNvGrpSpPr/>
            <p:nvPr/>
          </p:nvGrpSpPr>
          <p:grpSpPr>
            <a:xfrm>
              <a:off x="8364752" y="21765143"/>
              <a:ext cx="2847974" cy="3959225"/>
              <a:chOff x="8377238" y="1449388"/>
              <a:chExt cx="2847974" cy="3959225"/>
            </a:xfrm>
          </p:grpSpPr>
          <p:sp>
            <p:nvSpPr>
              <p:cNvPr id="196" name="Rectangle: Rounded Corners 195">
                <a:extLst>
                  <a:ext uri="{FF2B5EF4-FFF2-40B4-BE49-F238E27FC236}">
                    <a16:creationId xmlns:a16="http://schemas.microsoft.com/office/drawing/2014/main" id="{14724DA0-9FD2-4E7E-8B26-7C5F9D315E1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7" name="Freeform: Shape 196">
                <a:extLst>
                  <a:ext uri="{FF2B5EF4-FFF2-40B4-BE49-F238E27FC236}">
                    <a16:creationId xmlns:a16="http://schemas.microsoft.com/office/drawing/2014/main" id="{E20FBD02-AD5B-4E24-992F-D9C7FB3556E5}"/>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98" name="Rectangle: Rounded Corners 197">
                <a:extLst>
                  <a:ext uri="{FF2B5EF4-FFF2-40B4-BE49-F238E27FC236}">
                    <a16:creationId xmlns:a16="http://schemas.microsoft.com/office/drawing/2014/main" id="{A5A44DAB-1CA1-4605-8E4B-649D49A024F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9" name="Rectangle: Rounded Corners 198">
                <a:extLst>
                  <a:ext uri="{FF2B5EF4-FFF2-40B4-BE49-F238E27FC236}">
                    <a16:creationId xmlns:a16="http://schemas.microsoft.com/office/drawing/2014/main" id="{8B0B9F20-17CB-433B-AACC-4FA26A7308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0" name="TextBox 199">
                <a:extLst>
                  <a:ext uri="{FF2B5EF4-FFF2-40B4-BE49-F238E27FC236}">
                    <a16:creationId xmlns:a16="http://schemas.microsoft.com/office/drawing/2014/main" id="{0EB8396A-8525-43A8-9D6F-ECDF89F26A3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01" name="Rectangle: Rounded Corners 200">
                <a:extLst>
                  <a:ext uri="{FF2B5EF4-FFF2-40B4-BE49-F238E27FC236}">
                    <a16:creationId xmlns:a16="http://schemas.microsoft.com/office/drawing/2014/main" id="{6C063BA7-4132-4297-867B-EF95EDA6E0C4}"/>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2" name="TextBox 201">
                <a:extLst>
                  <a:ext uri="{FF2B5EF4-FFF2-40B4-BE49-F238E27FC236}">
                    <a16:creationId xmlns:a16="http://schemas.microsoft.com/office/drawing/2014/main" id="{DDBD26C1-716F-45E6-82F2-06519162104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03" name="TextBox 202">
                <a:extLst>
                  <a:ext uri="{FF2B5EF4-FFF2-40B4-BE49-F238E27FC236}">
                    <a16:creationId xmlns:a16="http://schemas.microsoft.com/office/drawing/2014/main" id="{F5BF73C5-78BB-459A-B7D9-2B1352334C0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04" name="TextBox 203">
                <a:extLst>
                  <a:ext uri="{FF2B5EF4-FFF2-40B4-BE49-F238E27FC236}">
                    <a16:creationId xmlns:a16="http://schemas.microsoft.com/office/drawing/2014/main" id="{AD8D8537-CD72-44A1-83FF-8FA17E87311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05" name="TextBox 204">
                <a:extLst>
                  <a:ext uri="{FF2B5EF4-FFF2-40B4-BE49-F238E27FC236}">
                    <a16:creationId xmlns:a16="http://schemas.microsoft.com/office/drawing/2014/main" id="{9812617C-D492-4310-BFB8-4D75520F582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06" name="Graphic 205" descr="Bar chart with solid fill">
                <a:extLst>
                  <a:ext uri="{FF2B5EF4-FFF2-40B4-BE49-F238E27FC236}">
                    <a16:creationId xmlns:a16="http://schemas.microsoft.com/office/drawing/2014/main" id="{BE5B170E-833F-4210-8E1E-24EBE57411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07" name="Graphic 206" descr="Bar graph with upward trend with solid fill">
                <a:extLst>
                  <a:ext uri="{FF2B5EF4-FFF2-40B4-BE49-F238E27FC236}">
                    <a16:creationId xmlns:a16="http://schemas.microsoft.com/office/drawing/2014/main" id="{B194ED1E-21CB-4A0C-A9FB-93364056728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08" name="TextBox 207">
                <a:extLst>
                  <a:ext uri="{FF2B5EF4-FFF2-40B4-BE49-F238E27FC236}">
                    <a16:creationId xmlns:a16="http://schemas.microsoft.com/office/drawing/2014/main" id="{72AFBCFC-B67D-468F-9C19-7E6D0C3E9745}"/>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54" name="Group 153">
              <a:extLst>
                <a:ext uri="{FF2B5EF4-FFF2-40B4-BE49-F238E27FC236}">
                  <a16:creationId xmlns:a16="http://schemas.microsoft.com/office/drawing/2014/main" id="{499C9867-6FD8-4CB9-B5D1-7DC71CAEBF68}"/>
                </a:ext>
              </a:extLst>
            </p:cNvPr>
            <p:cNvGrpSpPr/>
            <p:nvPr/>
          </p:nvGrpSpPr>
          <p:grpSpPr>
            <a:xfrm>
              <a:off x="8364752" y="25828294"/>
              <a:ext cx="2847974" cy="3959225"/>
              <a:chOff x="8377238" y="1449388"/>
              <a:chExt cx="2847974" cy="3959225"/>
            </a:xfrm>
          </p:grpSpPr>
          <p:sp>
            <p:nvSpPr>
              <p:cNvPr id="183" name="Rectangle: Rounded Corners 182">
                <a:extLst>
                  <a:ext uri="{FF2B5EF4-FFF2-40B4-BE49-F238E27FC236}">
                    <a16:creationId xmlns:a16="http://schemas.microsoft.com/office/drawing/2014/main" id="{1718B551-BE7D-466A-987E-6D1B6E932F7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4" name="Freeform: Shape 183">
                <a:extLst>
                  <a:ext uri="{FF2B5EF4-FFF2-40B4-BE49-F238E27FC236}">
                    <a16:creationId xmlns:a16="http://schemas.microsoft.com/office/drawing/2014/main" id="{5627C8FE-3AF9-4E5F-B799-4C2E044E890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85" name="Rectangle: Rounded Corners 184">
                <a:extLst>
                  <a:ext uri="{FF2B5EF4-FFF2-40B4-BE49-F238E27FC236}">
                    <a16:creationId xmlns:a16="http://schemas.microsoft.com/office/drawing/2014/main" id="{8359C7E9-272C-4181-AB68-830FEBD284D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6" name="Rectangle: Rounded Corners 185">
                <a:extLst>
                  <a:ext uri="{FF2B5EF4-FFF2-40B4-BE49-F238E27FC236}">
                    <a16:creationId xmlns:a16="http://schemas.microsoft.com/office/drawing/2014/main" id="{3E2D0E1D-B696-4E29-8D5F-9AA82BCB14A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87" name="TextBox 186">
                <a:extLst>
                  <a:ext uri="{FF2B5EF4-FFF2-40B4-BE49-F238E27FC236}">
                    <a16:creationId xmlns:a16="http://schemas.microsoft.com/office/drawing/2014/main" id="{1A0F20DD-5A51-44C7-A837-3ACB916950CD}"/>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88" name="Rectangle: Rounded Corners 187">
                <a:extLst>
                  <a:ext uri="{FF2B5EF4-FFF2-40B4-BE49-F238E27FC236}">
                    <a16:creationId xmlns:a16="http://schemas.microsoft.com/office/drawing/2014/main" id="{34523640-E559-4938-A986-5890E40C156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9" name="TextBox 188">
                <a:extLst>
                  <a:ext uri="{FF2B5EF4-FFF2-40B4-BE49-F238E27FC236}">
                    <a16:creationId xmlns:a16="http://schemas.microsoft.com/office/drawing/2014/main" id="{95CD70CB-4278-43F9-B5B8-6C4D364E380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90" name="TextBox 189">
                <a:extLst>
                  <a:ext uri="{FF2B5EF4-FFF2-40B4-BE49-F238E27FC236}">
                    <a16:creationId xmlns:a16="http://schemas.microsoft.com/office/drawing/2014/main" id="{6365665A-F793-44F9-B864-A3EB38A0565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91" name="TextBox 190">
                <a:extLst>
                  <a:ext uri="{FF2B5EF4-FFF2-40B4-BE49-F238E27FC236}">
                    <a16:creationId xmlns:a16="http://schemas.microsoft.com/office/drawing/2014/main" id="{DE99507F-F775-449F-8564-392612AEB78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92" name="TextBox 191">
                <a:extLst>
                  <a:ext uri="{FF2B5EF4-FFF2-40B4-BE49-F238E27FC236}">
                    <a16:creationId xmlns:a16="http://schemas.microsoft.com/office/drawing/2014/main" id="{D1C68949-492D-46DE-B84F-9776A255243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93" name="Graphic 192" descr="Bar chart with solid fill">
                <a:extLst>
                  <a:ext uri="{FF2B5EF4-FFF2-40B4-BE49-F238E27FC236}">
                    <a16:creationId xmlns:a16="http://schemas.microsoft.com/office/drawing/2014/main" id="{CFDE4581-59C4-49DD-A9EC-75689BBB82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94" name="Graphic 193" descr="Bar graph with upward trend with solid fill">
                <a:extLst>
                  <a:ext uri="{FF2B5EF4-FFF2-40B4-BE49-F238E27FC236}">
                    <a16:creationId xmlns:a16="http://schemas.microsoft.com/office/drawing/2014/main" id="{CE52AB3E-DEEB-4A2B-B9B6-219E0A5B98A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95" name="TextBox 194">
                <a:extLst>
                  <a:ext uri="{FF2B5EF4-FFF2-40B4-BE49-F238E27FC236}">
                    <a16:creationId xmlns:a16="http://schemas.microsoft.com/office/drawing/2014/main" id="{486A77A6-5271-4584-82A1-BE5DC3BD8035}"/>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155" name="Group 154">
              <a:extLst>
                <a:ext uri="{FF2B5EF4-FFF2-40B4-BE49-F238E27FC236}">
                  <a16:creationId xmlns:a16="http://schemas.microsoft.com/office/drawing/2014/main" id="{4F3B9563-6E78-41EB-AF74-B392F76858B9}"/>
                </a:ext>
              </a:extLst>
            </p:cNvPr>
            <p:cNvGrpSpPr/>
            <p:nvPr/>
          </p:nvGrpSpPr>
          <p:grpSpPr>
            <a:xfrm>
              <a:off x="8402852" y="29891445"/>
              <a:ext cx="2771775" cy="3959225"/>
              <a:chOff x="8377238" y="1449388"/>
              <a:chExt cx="2771775" cy="3959225"/>
            </a:xfrm>
          </p:grpSpPr>
          <p:sp>
            <p:nvSpPr>
              <p:cNvPr id="170" name="Rectangle: Rounded Corners 169">
                <a:extLst>
                  <a:ext uri="{FF2B5EF4-FFF2-40B4-BE49-F238E27FC236}">
                    <a16:creationId xmlns:a16="http://schemas.microsoft.com/office/drawing/2014/main" id="{068222BB-BD7E-440E-AC16-5AB414ED129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Freeform: Shape 170">
                <a:extLst>
                  <a:ext uri="{FF2B5EF4-FFF2-40B4-BE49-F238E27FC236}">
                    <a16:creationId xmlns:a16="http://schemas.microsoft.com/office/drawing/2014/main" id="{B82352A5-5A91-4B00-BEC0-51B95C947E3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72" name="Rectangle: Rounded Corners 171">
                <a:extLst>
                  <a:ext uri="{FF2B5EF4-FFF2-40B4-BE49-F238E27FC236}">
                    <a16:creationId xmlns:a16="http://schemas.microsoft.com/office/drawing/2014/main" id="{64840294-84A2-4FA6-AFF3-DE0B25A4669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8923BD1C-1B89-4D2A-851B-DDB3B66896E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74" name="TextBox 173">
                <a:extLst>
                  <a:ext uri="{FF2B5EF4-FFF2-40B4-BE49-F238E27FC236}">
                    <a16:creationId xmlns:a16="http://schemas.microsoft.com/office/drawing/2014/main" id="{D71F47CF-353B-4985-BF9F-35899D6C431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175" name="Rectangle: Rounded Corners 174">
                <a:extLst>
                  <a:ext uri="{FF2B5EF4-FFF2-40B4-BE49-F238E27FC236}">
                    <a16:creationId xmlns:a16="http://schemas.microsoft.com/office/drawing/2014/main" id="{02A98407-5321-4F59-9FF2-F8A19A4EA50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TextBox 175">
                <a:extLst>
                  <a:ext uri="{FF2B5EF4-FFF2-40B4-BE49-F238E27FC236}">
                    <a16:creationId xmlns:a16="http://schemas.microsoft.com/office/drawing/2014/main" id="{40CEE318-9515-4B15-80F4-98A64C5933E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177" name="TextBox 176">
                <a:extLst>
                  <a:ext uri="{FF2B5EF4-FFF2-40B4-BE49-F238E27FC236}">
                    <a16:creationId xmlns:a16="http://schemas.microsoft.com/office/drawing/2014/main" id="{1AC991D5-FCA2-454F-98F5-17A4C00F261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78" name="TextBox 177">
                <a:extLst>
                  <a:ext uri="{FF2B5EF4-FFF2-40B4-BE49-F238E27FC236}">
                    <a16:creationId xmlns:a16="http://schemas.microsoft.com/office/drawing/2014/main" id="{72C638C8-CAD7-480B-948A-E7650215F61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179" name="TextBox 178">
                <a:extLst>
                  <a:ext uri="{FF2B5EF4-FFF2-40B4-BE49-F238E27FC236}">
                    <a16:creationId xmlns:a16="http://schemas.microsoft.com/office/drawing/2014/main" id="{8AC4F0CA-B959-4F68-9320-106872E2414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80" name="Graphic 179" descr="Bar chart with solid fill">
                <a:extLst>
                  <a:ext uri="{FF2B5EF4-FFF2-40B4-BE49-F238E27FC236}">
                    <a16:creationId xmlns:a16="http://schemas.microsoft.com/office/drawing/2014/main" id="{65ED91A4-FAE9-4D38-A781-0DCEDCCB91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81" name="Graphic 180" descr="Bar graph with upward trend with solid fill">
                <a:extLst>
                  <a:ext uri="{FF2B5EF4-FFF2-40B4-BE49-F238E27FC236}">
                    <a16:creationId xmlns:a16="http://schemas.microsoft.com/office/drawing/2014/main" id="{BD8E0392-37F4-4CB2-9B1E-2B98149FE1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82" name="TextBox 181">
                <a:extLst>
                  <a:ext uri="{FF2B5EF4-FFF2-40B4-BE49-F238E27FC236}">
                    <a16:creationId xmlns:a16="http://schemas.microsoft.com/office/drawing/2014/main" id="{0C521736-42C9-4E0D-86BF-03BCAB27C8A0}"/>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156" name="Group 155">
              <a:extLst>
                <a:ext uri="{FF2B5EF4-FFF2-40B4-BE49-F238E27FC236}">
                  <a16:creationId xmlns:a16="http://schemas.microsoft.com/office/drawing/2014/main" id="{305D89D5-5ED3-4853-AE22-8C567A2F89AD}"/>
                </a:ext>
              </a:extLst>
            </p:cNvPr>
            <p:cNvGrpSpPr/>
            <p:nvPr/>
          </p:nvGrpSpPr>
          <p:grpSpPr>
            <a:xfrm>
              <a:off x="8402852" y="33954592"/>
              <a:ext cx="2771775" cy="3959225"/>
              <a:chOff x="8377238" y="1449388"/>
              <a:chExt cx="2771775" cy="3959225"/>
            </a:xfrm>
          </p:grpSpPr>
          <p:sp>
            <p:nvSpPr>
              <p:cNvPr id="157" name="Rectangle: Rounded Corners 156">
                <a:extLst>
                  <a:ext uri="{FF2B5EF4-FFF2-40B4-BE49-F238E27FC236}">
                    <a16:creationId xmlns:a16="http://schemas.microsoft.com/office/drawing/2014/main" id="{241B8C98-BEB8-4194-8E40-7205C232C2F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58" name="Freeform: Shape 157">
                <a:extLst>
                  <a:ext uri="{FF2B5EF4-FFF2-40B4-BE49-F238E27FC236}">
                    <a16:creationId xmlns:a16="http://schemas.microsoft.com/office/drawing/2014/main" id="{8A459027-D711-4228-9520-8B5EC1489BD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59" name="Rectangle: Rounded Corners 158">
                <a:extLst>
                  <a:ext uri="{FF2B5EF4-FFF2-40B4-BE49-F238E27FC236}">
                    <a16:creationId xmlns:a16="http://schemas.microsoft.com/office/drawing/2014/main" id="{6083ED05-EE3D-4A14-9688-9DA85BE44C3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0" name="Rectangle: Rounded Corners 159">
                <a:extLst>
                  <a:ext uri="{FF2B5EF4-FFF2-40B4-BE49-F238E27FC236}">
                    <a16:creationId xmlns:a16="http://schemas.microsoft.com/office/drawing/2014/main" id="{4393EF1E-DFBA-4BEA-A50B-7E418EC5DF3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1" name="TextBox 160">
                <a:extLst>
                  <a:ext uri="{FF2B5EF4-FFF2-40B4-BE49-F238E27FC236}">
                    <a16:creationId xmlns:a16="http://schemas.microsoft.com/office/drawing/2014/main" id="{E26E6EE3-6B10-482D-8F17-37F28D31DF98}"/>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162" name="Rectangle: Rounded Corners 161">
                <a:extLst>
                  <a:ext uri="{FF2B5EF4-FFF2-40B4-BE49-F238E27FC236}">
                    <a16:creationId xmlns:a16="http://schemas.microsoft.com/office/drawing/2014/main" id="{7B3A2261-253A-4FCC-9AC5-CC21F665B26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3" name="TextBox 162">
                <a:extLst>
                  <a:ext uri="{FF2B5EF4-FFF2-40B4-BE49-F238E27FC236}">
                    <a16:creationId xmlns:a16="http://schemas.microsoft.com/office/drawing/2014/main" id="{A8FC8308-A540-4527-997D-5CE3E46B3FA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164" name="TextBox 163">
                <a:extLst>
                  <a:ext uri="{FF2B5EF4-FFF2-40B4-BE49-F238E27FC236}">
                    <a16:creationId xmlns:a16="http://schemas.microsoft.com/office/drawing/2014/main" id="{DBA762C8-9B65-47B8-9383-21896AC6340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65" name="TextBox 164">
                <a:extLst>
                  <a:ext uri="{FF2B5EF4-FFF2-40B4-BE49-F238E27FC236}">
                    <a16:creationId xmlns:a16="http://schemas.microsoft.com/office/drawing/2014/main" id="{03847548-5D63-4385-AC0D-CC6D02FAC4D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166" name="TextBox 165">
                <a:extLst>
                  <a:ext uri="{FF2B5EF4-FFF2-40B4-BE49-F238E27FC236}">
                    <a16:creationId xmlns:a16="http://schemas.microsoft.com/office/drawing/2014/main" id="{36CD7224-80D4-4EB1-A159-76530789D24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67" name="Graphic 166" descr="Bar chart with solid fill">
                <a:extLst>
                  <a:ext uri="{FF2B5EF4-FFF2-40B4-BE49-F238E27FC236}">
                    <a16:creationId xmlns:a16="http://schemas.microsoft.com/office/drawing/2014/main" id="{D667D89B-9EDA-4364-88AF-0B8635DFE25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68" name="Graphic 167" descr="Bar graph with upward trend with solid fill">
                <a:extLst>
                  <a:ext uri="{FF2B5EF4-FFF2-40B4-BE49-F238E27FC236}">
                    <a16:creationId xmlns:a16="http://schemas.microsoft.com/office/drawing/2014/main" id="{2E0A4137-A8C3-4851-B74C-13BC8E5111C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69" name="TextBox 168">
                <a:extLst>
                  <a:ext uri="{FF2B5EF4-FFF2-40B4-BE49-F238E27FC236}">
                    <a16:creationId xmlns:a16="http://schemas.microsoft.com/office/drawing/2014/main" id="{2643F053-47B2-4B2E-9C98-9CCA70303678}"/>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57694"/>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08</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 name="Group 3">
            <a:extLst>
              <a:ext uri="{FF2B5EF4-FFF2-40B4-BE49-F238E27FC236}">
                <a16:creationId xmlns:a16="http://schemas.microsoft.com/office/drawing/2014/main" id="{EFB32D10-BA7A-4A4D-A17C-F4C3DB603359}"/>
              </a:ext>
            </a:extLst>
          </p:cNvPr>
          <p:cNvGrpSpPr/>
          <p:nvPr/>
        </p:nvGrpSpPr>
        <p:grpSpPr>
          <a:xfrm>
            <a:off x="828675" y="1545902"/>
            <a:ext cx="7400926" cy="4095355"/>
            <a:chOff x="828675" y="1545902"/>
            <a:chExt cx="7400926" cy="4095355"/>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1938992"/>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poised to transform the future of livestock farming.</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CONCLUSION &amp; CALL TO ACTION</a:t>
              </a:r>
              <a:endParaRPr lang="en-KE" sz="44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56956" y="265477"/>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274" name="Group 273">
            <a:extLst>
              <a:ext uri="{FF2B5EF4-FFF2-40B4-BE49-F238E27FC236}">
                <a16:creationId xmlns:a16="http://schemas.microsoft.com/office/drawing/2014/main" id="{E0DD7020-0C02-43CD-8A11-74B33D01CFF9}"/>
              </a:ext>
            </a:extLst>
          </p:cNvPr>
          <p:cNvGrpSpPr/>
          <p:nvPr/>
        </p:nvGrpSpPr>
        <p:grpSpPr>
          <a:xfrm>
            <a:off x="-9712325" y="1698302"/>
            <a:ext cx="7400926" cy="3726023"/>
            <a:chOff x="828675" y="1545902"/>
            <a:chExt cx="7400926" cy="3726023"/>
          </a:xfrm>
        </p:grpSpPr>
        <p:sp>
          <p:nvSpPr>
            <p:cNvPr id="275" name="TextBox 274">
              <a:extLst>
                <a:ext uri="{FF2B5EF4-FFF2-40B4-BE49-F238E27FC236}">
                  <a16:creationId xmlns:a16="http://schemas.microsoft.com/office/drawing/2014/main" id="{E83F38BC-41EB-44C2-9318-4F5198F4FE11}"/>
                </a:ext>
              </a:extLst>
            </p:cNvPr>
            <p:cNvSpPr txBox="1"/>
            <p:nvPr/>
          </p:nvSpPr>
          <p:spPr>
            <a:xfrm>
              <a:off x="853762" y="3702265"/>
              <a:ext cx="3524250" cy="1569660"/>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global livestock industry faces billions of dollars in losses annually due to preventable diseases, making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solidFill>
                  <a:srgbClr val="00B0F0"/>
                </a:solidFill>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5F35B9E1-D88A-4397-8F6D-A456FCDB2A6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77" name="TextBox 276">
              <a:extLst>
                <a:ext uri="{FF2B5EF4-FFF2-40B4-BE49-F238E27FC236}">
                  <a16:creationId xmlns:a16="http://schemas.microsoft.com/office/drawing/2014/main" id="{7A4A15CA-A4CB-4115-BEB9-9C4B7172D2F3}"/>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MARKET POTENTIAL &amp; SCALABILITY</a:t>
              </a:r>
              <a:endParaRPr lang="en-KE" sz="4400" b="1" dirty="0">
                <a:solidFill>
                  <a:srgbClr val="00B0F0"/>
                </a:solidFill>
                <a:latin typeface="Kristen ITC" panose="03050502040202030202" pitchFamily="66" charset="0"/>
              </a:endParaRPr>
            </a:p>
          </p:txBody>
        </p:sp>
      </p:grpSp>
      <p:grpSp>
        <p:nvGrpSpPr>
          <p:cNvPr id="278" name="Group 277">
            <a:extLst>
              <a:ext uri="{FF2B5EF4-FFF2-40B4-BE49-F238E27FC236}">
                <a16:creationId xmlns:a16="http://schemas.microsoft.com/office/drawing/2014/main" id="{2E6CD006-A2FC-4542-A805-046221C138B5}"/>
              </a:ext>
            </a:extLst>
          </p:cNvPr>
          <p:cNvGrpSpPr/>
          <p:nvPr/>
        </p:nvGrpSpPr>
        <p:grpSpPr>
          <a:xfrm>
            <a:off x="-2498725" y="-4626298"/>
            <a:ext cx="7400926" cy="3726023"/>
            <a:chOff x="828675" y="1545902"/>
            <a:chExt cx="7400926" cy="3726023"/>
          </a:xfrm>
        </p:grpSpPr>
        <p:sp>
          <p:nvSpPr>
            <p:cNvPr id="279" name="TextBox 278">
              <a:extLst>
                <a:ext uri="{FF2B5EF4-FFF2-40B4-BE49-F238E27FC236}">
                  <a16:creationId xmlns:a16="http://schemas.microsoft.com/office/drawing/2014/main" id="{17184B25-B838-45E6-8ACD-AF5FF814677D}"/>
                </a:ext>
              </a:extLst>
            </p:cNvPr>
            <p:cNvSpPr txBox="1"/>
            <p:nvPr/>
          </p:nvSpPr>
          <p:spPr>
            <a:xfrm>
              <a:off x="853762" y="3702265"/>
              <a:ext cx="3524250" cy="1569660"/>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global livestock industry faces billions of dollars in losses annually due to preventable diseases, making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solidFill>
                  <a:srgbClr val="00B0F0"/>
                </a:solidFill>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B78BABF0-0596-456E-90CE-D81AA70CAA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81" name="TextBox 280">
              <a:extLst>
                <a:ext uri="{FF2B5EF4-FFF2-40B4-BE49-F238E27FC236}">
                  <a16:creationId xmlns:a16="http://schemas.microsoft.com/office/drawing/2014/main" id="{07BB8315-3912-4BFF-A978-3CA121137397}"/>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MARKET POTENTIAL &amp; SCALABILITY</a:t>
              </a:r>
              <a:endParaRPr lang="en-KE" sz="4400" b="1" dirty="0">
                <a:solidFill>
                  <a:srgbClr val="00B0F0"/>
                </a:solidFill>
                <a:latin typeface="Kristen ITC" panose="03050502040202030202" pitchFamily="66" charset="0"/>
              </a:endParaRPr>
            </a:p>
          </p:txBody>
        </p:sp>
      </p:grpSp>
      <p:grpSp>
        <p:nvGrpSpPr>
          <p:cNvPr id="286" name="Group 285">
            <a:extLst>
              <a:ext uri="{FF2B5EF4-FFF2-40B4-BE49-F238E27FC236}">
                <a16:creationId xmlns:a16="http://schemas.microsoft.com/office/drawing/2014/main" id="{FDA25029-B7FB-489A-A1B9-1DE06AF58111}"/>
              </a:ext>
            </a:extLst>
          </p:cNvPr>
          <p:cNvGrpSpPr/>
          <p:nvPr/>
        </p:nvGrpSpPr>
        <p:grpSpPr>
          <a:xfrm>
            <a:off x="-2549525" y="8073702"/>
            <a:ext cx="7400926" cy="4213927"/>
            <a:chOff x="828675" y="1545902"/>
            <a:chExt cx="7400926" cy="4213927"/>
          </a:xfrm>
        </p:grpSpPr>
        <p:sp>
          <p:nvSpPr>
            <p:cNvPr id="287" name="TextBox 286">
              <a:extLst>
                <a:ext uri="{FF2B5EF4-FFF2-40B4-BE49-F238E27FC236}">
                  <a16:creationId xmlns:a16="http://schemas.microsoft.com/office/drawing/2014/main" id="{073E7B6E-9BB5-45EF-8645-37DF4CE32121}"/>
                </a:ext>
              </a:extLst>
            </p:cNvPr>
            <p:cNvSpPr txBox="1"/>
            <p:nvPr/>
          </p:nvSpPr>
          <p:spPr>
            <a:xfrm>
              <a:off x="833363" y="4005503"/>
              <a:ext cx="3524250" cy="1754326"/>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future of livestock farming depends on innovation, data-driven insights, and real-time action. With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solidFill>
                  <a:srgbClr val="00B0F0"/>
                </a:solidFill>
                <a:latin typeface="Kristen ITC" panose="03050502040202030202" pitchFamily="66" charset="0"/>
              </a:endParaRPr>
            </a:p>
          </p:txBody>
        </p:sp>
        <p:sp>
          <p:nvSpPr>
            <p:cNvPr id="288" name="Rectangle: Rounded Corners 287">
              <a:extLst>
                <a:ext uri="{FF2B5EF4-FFF2-40B4-BE49-F238E27FC236}">
                  <a16:creationId xmlns:a16="http://schemas.microsoft.com/office/drawing/2014/main" id="{951FD74A-E512-47DE-94C2-55261ECB60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89" name="TextBox 288">
              <a:extLst>
                <a:ext uri="{FF2B5EF4-FFF2-40B4-BE49-F238E27FC236}">
                  <a16:creationId xmlns:a16="http://schemas.microsoft.com/office/drawing/2014/main" id="{A0B072A5-1935-4285-8638-492909CD7342}"/>
                </a:ext>
              </a:extLst>
            </p:cNvPr>
            <p:cNvSpPr txBox="1"/>
            <p:nvPr/>
          </p:nvSpPr>
          <p:spPr>
            <a:xfrm>
              <a:off x="828675" y="1545902"/>
              <a:ext cx="7400926" cy="2308324"/>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FINAL REMARK &amp; CLOSING STATEMENT</a:t>
              </a:r>
              <a:endParaRPr lang="en-KE" sz="48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3566165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158">
            <a:extLst>
              <a:ext uri="{FF2B5EF4-FFF2-40B4-BE49-F238E27FC236}">
                <a16:creationId xmlns:a16="http://schemas.microsoft.com/office/drawing/2014/main" id="{FE034A5C-7186-4320-B9C2-26CEA9F14E0D}"/>
              </a:ext>
            </a:extLst>
          </p:cNvPr>
          <p:cNvGrpSpPr/>
          <p:nvPr/>
        </p:nvGrpSpPr>
        <p:grpSpPr>
          <a:xfrm>
            <a:off x="5170227" y="1449388"/>
            <a:ext cx="2854918" cy="36921597"/>
            <a:chOff x="5275253" y="-6569949"/>
            <a:chExt cx="2854918" cy="36921597"/>
          </a:xfrm>
          <a:effectLst>
            <a:glow rad="228600">
              <a:srgbClr val="00B0F0">
                <a:alpha val="50000"/>
              </a:srgbClr>
            </a:glow>
          </a:effectLst>
        </p:grpSpPr>
        <p:grpSp>
          <p:nvGrpSpPr>
            <p:cNvPr id="160" name="Group 159">
              <a:extLst>
                <a:ext uri="{FF2B5EF4-FFF2-40B4-BE49-F238E27FC236}">
                  <a16:creationId xmlns:a16="http://schemas.microsoft.com/office/drawing/2014/main" id="{90CDC830-019A-430E-9B97-E94864BF809D}"/>
                </a:ext>
              </a:extLst>
            </p:cNvPr>
            <p:cNvGrpSpPr/>
            <p:nvPr/>
          </p:nvGrpSpPr>
          <p:grpSpPr>
            <a:xfrm>
              <a:off x="5358396" y="1505254"/>
              <a:ext cx="2771775" cy="28846394"/>
              <a:chOff x="5195888" y="-23437781"/>
              <a:chExt cx="2771775" cy="28846394"/>
            </a:xfrm>
          </p:grpSpPr>
          <p:sp>
            <p:nvSpPr>
              <p:cNvPr id="163" name="Rectangle: Rounded Corners 162">
                <a:extLst>
                  <a:ext uri="{FF2B5EF4-FFF2-40B4-BE49-F238E27FC236}">
                    <a16:creationId xmlns:a16="http://schemas.microsoft.com/office/drawing/2014/main" id="{77CBB315-BDCA-4B4C-B653-384CA228A94C}"/>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4" name="Rectangle: Rounded Corners 163">
                <a:extLst>
                  <a:ext uri="{FF2B5EF4-FFF2-40B4-BE49-F238E27FC236}">
                    <a16:creationId xmlns:a16="http://schemas.microsoft.com/office/drawing/2014/main" id="{8713D2F3-46B6-454E-A6BA-678C0DA1E862}"/>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5" name="Rectangle: Rounded Corners 164">
                <a:extLst>
                  <a:ext uri="{FF2B5EF4-FFF2-40B4-BE49-F238E27FC236}">
                    <a16:creationId xmlns:a16="http://schemas.microsoft.com/office/drawing/2014/main" id="{0381B75B-000D-4318-86B7-3830FC506A20}"/>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6" name="Rectangle: Rounded Corners 165">
                <a:extLst>
                  <a:ext uri="{FF2B5EF4-FFF2-40B4-BE49-F238E27FC236}">
                    <a16:creationId xmlns:a16="http://schemas.microsoft.com/office/drawing/2014/main" id="{17B2AAD2-B2AC-4E88-9A26-E789ABCDAC1B}"/>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7" name="Rectangle: Rounded Corners 166">
                <a:extLst>
                  <a:ext uri="{FF2B5EF4-FFF2-40B4-BE49-F238E27FC236}">
                    <a16:creationId xmlns:a16="http://schemas.microsoft.com/office/drawing/2014/main" id="{6F4496C3-1EEC-4349-8E5D-54AD2148AF43}"/>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8" name="Rectangle: Rounded Corners 167">
                <a:extLst>
                  <a:ext uri="{FF2B5EF4-FFF2-40B4-BE49-F238E27FC236}">
                    <a16:creationId xmlns:a16="http://schemas.microsoft.com/office/drawing/2014/main" id="{38333A22-3851-4943-AB78-8A0FFE6A54C3}"/>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9" name="Rectangle: Rounded Corners 168">
                <a:extLst>
                  <a:ext uri="{FF2B5EF4-FFF2-40B4-BE49-F238E27FC236}">
                    <a16:creationId xmlns:a16="http://schemas.microsoft.com/office/drawing/2014/main" id="{8A483BE6-E662-434A-A08E-9326E4C22399}"/>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61" name="Rectangle: Rounded Corners 160">
              <a:extLst>
                <a:ext uri="{FF2B5EF4-FFF2-40B4-BE49-F238E27FC236}">
                  <a16:creationId xmlns:a16="http://schemas.microsoft.com/office/drawing/2014/main" id="{8ED16039-FB5E-4AD3-9482-2011D7E94BE8}"/>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2" name="Rectangle: Rounded Corners 161">
              <a:extLst>
                <a:ext uri="{FF2B5EF4-FFF2-40B4-BE49-F238E27FC236}">
                  <a16:creationId xmlns:a16="http://schemas.microsoft.com/office/drawing/2014/main" id="{548C5AAD-AEF4-4EB4-80F7-2DA5F32F7255}"/>
                </a:ext>
              </a:extLst>
            </p:cNvPr>
            <p:cNvSpPr/>
            <p:nvPr/>
          </p:nvSpPr>
          <p:spPr>
            <a:xfrm>
              <a:off x="529423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197" name="Group 196">
            <a:extLst>
              <a:ext uri="{FF2B5EF4-FFF2-40B4-BE49-F238E27FC236}">
                <a16:creationId xmlns:a16="http://schemas.microsoft.com/office/drawing/2014/main" id="{84919F0A-4A3D-43E6-A783-C35240A2AF1E}"/>
              </a:ext>
            </a:extLst>
          </p:cNvPr>
          <p:cNvGrpSpPr/>
          <p:nvPr/>
        </p:nvGrpSpPr>
        <p:grpSpPr>
          <a:xfrm>
            <a:off x="8330392" y="-31055816"/>
            <a:ext cx="2847974" cy="36464429"/>
            <a:chOff x="8364752" y="1449388"/>
            <a:chExt cx="2847974" cy="36464429"/>
          </a:xfrm>
          <a:effectLst>
            <a:glow rad="127000">
              <a:srgbClr val="00B0F0">
                <a:alpha val="50000"/>
              </a:srgbClr>
            </a:glow>
          </a:effectLst>
        </p:grpSpPr>
        <p:grpSp>
          <p:nvGrpSpPr>
            <p:cNvPr id="198" name="Group 197">
              <a:extLst>
                <a:ext uri="{FF2B5EF4-FFF2-40B4-BE49-F238E27FC236}">
                  <a16:creationId xmlns:a16="http://schemas.microsoft.com/office/drawing/2014/main" id="{C70AD24C-AD51-42B2-A872-66E0ABAAA322}"/>
                </a:ext>
              </a:extLst>
            </p:cNvPr>
            <p:cNvGrpSpPr/>
            <p:nvPr/>
          </p:nvGrpSpPr>
          <p:grpSpPr>
            <a:xfrm>
              <a:off x="8402852" y="1449388"/>
              <a:ext cx="2771775" cy="3959225"/>
              <a:chOff x="8377238" y="1449388"/>
              <a:chExt cx="2771775" cy="3959225"/>
            </a:xfrm>
          </p:grpSpPr>
          <p:sp>
            <p:nvSpPr>
              <p:cNvPr id="311" name="Rectangle: Rounded Corners 310">
                <a:extLst>
                  <a:ext uri="{FF2B5EF4-FFF2-40B4-BE49-F238E27FC236}">
                    <a16:creationId xmlns:a16="http://schemas.microsoft.com/office/drawing/2014/main" id="{47253C34-A49B-4790-82D5-95FE1D843F3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Freeform: Shape 311">
                <a:extLst>
                  <a:ext uri="{FF2B5EF4-FFF2-40B4-BE49-F238E27FC236}">
                    <a16:creationId xmlns:a16="http://schemas.microsoft.com/office/drawing/2014/main" id="{67E923C0-B0E9-47BA-A972-4C399B788A3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3" name="Rectangle: Rounded Corners 312">
                <a:extLst>
                  <a:ext uri="{FF2B5EF4-FFF2-40B4-BE49-F238E27FC236}">
                    <a16:creationId xmlns:a16="http://schemas.microsoft.com/office/drawing/2014/main" id="{576C11D0-7E5D-4455-8D81-9C18B6BCDAB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4" name="Rectangle: Rounded Corners 313">
                <a:extLst>
                  <a:ext uri="{FF2B5EF4-FFF2-40B4-BE49-F238E27FC236}">
                    <a16:creationId xmlns:a16="http://schemas.microsoft.com/office/drawing/2014/main" id="{DF725CDA-27C7-4A80-B638-DCE09AAC92B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5" name="TextBox 314">
                <a:extLst>
                  <a:ext uri="{FF2B5EF4-FFF2-40B4-BE49-F238E27FC236}">
                    <a16:creationId xmlns:a16="http://schemas.microsoft.com/office/drawing/2014/main" id="{A4DE0583-CC44-4584-ACC1-684590DBB1FC}"/>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6" name="Rectangle: Rounded Corners 315">
                <a:extLst>
                  <a:ext uri="{FF2B5EF4-FFF2-40B4-BE49-F238E27FC236}">
                    <a16:creationId xmlns:a16="http://schemas.microsoft.com/office/drawing/2014/main" id="{E1F7132E-B72F-477C-8FB0-6ACD0CB2807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7" name="TextBox 316">
                <a:extLst>
                  <a:ext uri="{FF2B5EF4-FFF2-40B4-BE49-F238E27FC236}">
                    <a16:creationId xmlns:a16="http://schemas.microsoft.com/office/drawing/2014/main" id="{5B81E627-3712-4770-83FD-3A36CC86D8F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8" name="TextBox 317">
                <a:extLst>
                  <a:ext uri="{FF2B5EF4-FFF2-40B4-BE49-F238E27FC236}">
                    <a16:creationId xmlns:a16="http://schemas.microsoft.com/office/drawing/2014/main" id="{67408BA0-08C3-492E-A7A8-B4CFBAAA3FD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9" name="TextBox 318">
                <a:extLst>
                  <a:ext uri="{FF2B5EF4-FFF2-40B4-BE49-F238E27FC236}">
                    <a16:creationId xmlns:a16="http://schemas.microsoft.com/office/drawing/2014/main" id="{4466E8A4-6AE0-4E27-AD75-D0F06C35C95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0" name="TextBox 319">
                <a:extLst>
                  <a:ext uri="{FF2B5EF4-FFF2-40B4-BE49-F238E27FC236}">
                    <a16:creationId xmlns:a16="http://schemas.microsoft.com/office/drawing/2014/main" id="{5B530606-EB8B-4FB1-9E88-92B798EAFA3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1" name="Graphic 320" descr="Bar chart with solid fill">
                <a:extLst>
                  <a:ext uri="{FF2B5EF4-FFF2-40B4-BE49-F238E27FC236}">
                    <a16:creationId xmlns:a16="http://schemas.microsoft.com/office/drawing/2014/main" id="{005B3046-370A-4CA0-8D93-BD62DB418C5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22" name="Graphic 321" descr="Bar graph with upward trend with solid fill">
                <a:extLst>
                  <a:ext uri="{FF2B5EF4-FFF2-40B4-BE49-F238E27FC236}">
                    <a16:creationId xmlns:a16="http://schemas.microsoft.com/office/drawing/2014/main" id="{E1B19D42-34DE-4D09-BA50-4B82F1CC73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23" name="TextBox 322">
                <a:extLst>
                  <a:ext uri="{FF2B5EF4-FFF2-40B4-BE49-F238E27FC236}">
                    <a16:creationId xmlns:a16="http://schemas.microsoft.com/office/drawing/2014/main" id="{CC37D295-9195-43E0-A4FD-8AF962A2BA17}"/>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99" name="Group 198">
              <a:extLst>
                <a:ext uri="{FF2B5EF4-FFF2-40B4-BE49-F238E27FC236}">
                  <a16:creationId xmlns:a16="http://schemas.microsoft.com/office/drawing/2014/main" id="{D35DC147-ED93-4FF7-8123-3A174862AD5F}"/>
                </a:ext>
              </a:extLst>
            </p:cNvPr>
            <p:cNvGrpSpPr/>
            <p:nvPr/>
          </p:nvGrpSpPr>
          <p:grpSpPr>
            <a:xfrm>
              <a:off x="8364752" y="5512539"/>
              <a:ext cx="2847974" cy="3959225"/>
              <a:chOff x="8377238" y="1449388"/>
              <a:chExt cx="2847974" cy="3959225"/>
            </a:xfrm>
          </p:grpSpPr>
          <p:sp>
            <p:nvSpPr>
              <p:cNvPr id="298" name="Rectangle: Rounded Corners 297">
                <a:extLst>
                  <a:ext uri="{FF2B5EF4-FFF2-40B4-BE49-F238E27FC236}">
                    <a16:creationId xmlns:a16="http://schemas.microsoft.com/office/drawing/2014/main" id="{39B52002-93B9-4DCC-A222-2E1DA8DC7EA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Freeform: Shape 298">
                <a:extLst>
                  <a:ext uri="{FF2B5EF4-FFF2-40B4-BE49-F238E27FC236}">
                    <a16:creationId xmlns:a16="http://schemas.microsoft.com/office/drawing/2014/main" id="{4117A165-261A-4639-8416-8D0D732BCE2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0" name="Rectangle: Rounded Corners 299">
                <a:extLst>
                  <a:ext uri="{FF2B5EF4-FFF2-40B4-BE49-F238E27FC236}">
                    <a16:creationId xmlns:a16="http://schemas.microsoft.com/office/drawing/2014/main" id="{24BD5589-1539-4741-A65F-7CE9A484A58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1" name="Rectangle: Rounded Corners 300">
                <a:extLst>
                  <a:ext uri="{FF2B5EF4-FFF2-40B4-BE49-F238E27FC236}">
                    <a16:creationId xmlns:a16="http://schemas.microsoft.com/office/drawing/2014/main" id="{F734F098-64A1-4D5C-B441-5AE44AB0F0E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2" name="TextBox 301">
                <a:extLst>
                  <a:ext uri="{FF2B5EF4-FFF2-40B4-BE49-F238E27FC236}">
                    <a16:creationId xmlns:a16="http://schemas.microsoft.com/office/drawing/2014/main" id="{5333EFEA-DBF1-4A65-A685-9AB2D708440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3" name="Rectangle: Rounded Corners 302">
                <a:extLst>
                  <a:ext uri="{FF2B5EF4-FFF2-40B4-BE49-F238E27FC236}">
                    <a16:creationId xmlns:a16="http://schemas.microsoft.com/office/drawing/2014/main" id="{A50AB438-C71E-49CC-8D2C-7F2A624989A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4" name="TextBox 303">
                <a:extLst>
                  <a:ext uri="{FF2B5EF4-FFF2-40B4-BE49-F238E27FC236}">
                    <a16:creationId xmlns:a16="http://schemas.microsoft.com/office/drawing/2014/main" id="{0BB1D72F-E107-4F67-9A1B-C19C0371D1E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5" name="TextBox 304">
                <a:extLst>
                  <a:ext uri="{FF2B5EF4-FFF2-40B4-BE49-F238E27FC236}">
                    <a16:creationId xmlns:a16="http://schemas.microsoft.com/office/drawing/2014/main" id="{1F1D4EAE-96AF-4C65-B4D4-98F01528B97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6" name="TextBox 305">
                <a:extLst>
                  <a:ext uri="{FF2B5EF4-FFF2-40B4-BE49-F238E27FC236}">
                    <a16:creationId xmlns:a16="http://schemas.microsoft.com/office/drawing/2014/main" id="{FB847478-E511-4F26-BF45-A589938321C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07" name="TextBox 306">
                <a:extLst>
                  <a:ext uri="{FF2B5EF4-FFF2-40B4-BE49-F238E27FC236}">
                    <a16:creationId xmlns:a16="http://schemas.microsoft.com/office/drawing/2014/main" id="{3C0760B6-6FE1-4CD3-B857-330F86C5D93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8" name="Graphic 307" descr="Bar chart with solid fill">
                <a:extLst>
                  <a:ext uri="{FF2B5EF4-FFF2-40B4-BE49-F238E27FC236}">
                    <a16:creationId xmlns:a16="http://schemas.microsoft.com/office/drawing/2014/main" id="{7D4BA5F9-D76E-411C-A953-1B930111553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9" name="Graphic 308" descr="Bar graph with upward trend with solid fill">
                <a:extLst>
                  <a:ext uri="{FF2B5EF4-FFF2-40B4-BE49-F238E27FC236}">
                    <a16:creationId xmlns:a16="http://schemas.microsoft.com/office/drawing/2014/main" id="{2B12424B-0A46-4A53-A441-BDEDB214E5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0" name="TextBox 309">
                <a:extLst>
                  <a:ext uri="{FF2B5EF4-FFF2-40B4-BE49-F238E27FC236}">
                    <a16:creationId xmlns:a16="http://schemas.microsoft.com/office/drawing/2014/main" id="{154FD0B2-8DB3-4637-A237-CA087C5B6CEA}"/>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0" name="Group 199">
              <a:extLst>
                <a:ext uri="{FF2B5EF4-FFF2-40B4-BE49-F238E27FC236}">
                  <a16:creationId xmlns:a16="http://schemas.microsoft.com/office/drawing/2014/main" id="{93F732D8-82BF-49A5-AD2C-1EFE37EE117D}"/>
                </a:ext>
              </a:extLst>
            </p:cNvPr>
            <p:cNvGrpSpPr/>
            <p:nvPr/>
          </p:nvGrpSpPr>
          <p:grpSpPr>
            <a:xfrm>
              <a:off x="8364752" y="9575690"/>
              <a:ext cx="2847974" cy="3959225"/>
              <a:chOff x="8377238" y="1449388"/>
              <a:chExt cx="2847974" cy="3959225"/>
            </a:xfrm>
          </p:grpSpPr>
          <p:sp>
            <p:nvSpPr>
              <p:cNvPr id="285" name="Rectangle: Rounded Corners 284">
                <a:extLst>
                  <a:ext uri="{FF2B5EF4-FFF2-40B4-BE49-F238E27FC236}">
                    <a16:creationId xmlns:a16="http://schemas.microsoft.com/office/drawing/2014/main" id="{3E9E7E28-7BA4-4ED1-B885-188335D702F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Freeform: Shape 285">
                <a:extLst>
                  <a:ext uri="{FF2B5EF4-FFF2-40B4-BE49-F238E27FC236}">
                    <a16:creationId xmlns:a16="http://schemas.microsoft.com/office/drawing/2014/main" id="{C080114A-CE9E-46F5-9D25-16B68D3E990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7" name="Rectangle: Rounded Corners 286">
                <a:extLst>
                  <a:ext uri="{FF2B5EF4-FFF2-40B4-BE49-F238E27FC236}">
                    <a16:creationId xmlns:a16="http://schemas.microsoft.com/office/drawing/2014/main" id="{99E720E8-548C-47B9-95B3-9CE6A54420D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8" name="Rectangle: Rounded Corners 287">
                <a:extLst>
                  <a:ext uri="{FF2B5EF4-FFF2-40B4-BE49-F238E27FC236}">
                    <a16:creationId xmlns:a16="http://schemas.microsoft.com/office/drawing/2014/main" id="{DDF9077D-1B46-49EE-8383-0955F857956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9" name="TextBox 288">
                <a:extLst>
                  <a:ext uri="{FF2B5EF4-FFF2-40B4-BE49-F238E27FC236}">
                    <a16:creationId xmlns:a16="http://schemas.microsoft.com/office/drawing/2014/main" id="{F6E40463-3AFB-4B98-8A39-E78658550558}"/>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0" name="Rectangle: Rounded Corners 289">
                <a:extLst>
                  <a:ext uri="{FF2B5EF4-FFF2-40B4-BE49-F238E27FC236}">
                    <a16:creationId xmlns:a16="http://schemas.microsoft.com/office/drawing/2014/main" id="{15E24118-4FDF-4361-BA85-BC0F48554A5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1" name="TextBox 290">
                <a:extLst>
                  <a:ext uri="{FF2B5EF4-FFF2-40B4-BE49-F238E27FC236}">
                    <a16:creationId xmlns:a16="http://schemas.microsoft.com/office/drawing/2014/main" id="{13363B57-C5DA-4145-A6B9-C27B0D85AF0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2" name="TextBox 291">
                <a:extLst>
                  <a:ext uri="{FF2B5EF4-FFF2-40B4-BE49-F238E27FC236}">
                    <a16:creationId xmlns:a16="http://schemas.microsoft.com/office/drawing/2014/main" id="{AE5EA36C-CD8F-4684-B50B-B0EBCFBDA0D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3" name="TextBox 292">
                <a:extLst>
                  <a:ext uri="{FF2B5EF4-FFF2-40B4-BE49-F238E27FC236}">
                    <a16:creationId xmlns:a16="http://schemas.microsoft.com/office/drawing/2014/main" id="{2D0A1A8E-47E3-471B-BCDA-68A9434795D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4" name="TextBox 293">
                <a:extLst>
                  <a:ext uri="{FF2B5EF4-FFF2-40B4-BE49-F238E27FC236}">
                    <a16:creationId xmlns:a16="http://schemas.microsoft.com/office/drawing/2014/main" id="{7303889F-E580-4D7A-8AD5-726E04D5B36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5" name="Graphic 294" descr="Bar chart with solid fill">
                <a:extLst>
                  <a:ext uri="{FF2B5EF4-FFF2-40B4-BE49-F238E27FC236}">
                    <a16:creationId xmlns:a16="http://schemas.microsoft.com/office/drawing/2014/main" id="{EFF59EE7-B52F-48D7-BB67-3E1F81B8BC5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6" name="Graphic 295" descr="Bar graph with upward trend with solid fill">
                <a:extLst>
                  <a:ext uri="{FF2B5EF4-FFF2-40B4-BE49-F238E27FC236}">
                    <a16:creationId xmlns:a16="http://schemas.microsoft.com/office/drawing/2014/main" id="{F72B1FA1-9498-42B2-B9D3-92C87C902C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97" name="TextBox 296">
                <a:extLst>
                  <a:ext uri="{FF2B5EF4-FFF2-40B4-BE49-F238E27FC236}">
                    <a16:creationId xmlns:a16="http://schemas.microsoft.com/office/drawing/2014/main" id="{04C941A8-16A5-4393-9FFD-89942C04F20A}"/>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1" name="Group 200">
              <a:extLst>
                <a:ext uri="{FF2B5EF4-FFF2-40B4-BE49-F238E27FC236}">
                  <a16:creationId xmlns:a16="http://schemas.microsoft.com/office/drawing/2014/main" id="{55DD6E09-A101-4270-944E-66B5E8740E8A}"/>
                </a:ext>
              </a:extLst>
            </p:cNvPr>
            <p:cNvGrpSpPr/>
            <p:nvPr/>
          </p:nvGrpSpPr>
          <p:grpSpPr>
            <a:xfrm>
              <a:off x="8364752" y="13638841"/>
              <a:ext cx="2847974" cy="3959225"/>
              <a:chOff x="8377238" y="1449388"/>
              <a:chExt cx="2847974" cy="3959225"/>
            </a:xfrm>
          </p:grpSpPr>
          <p:sp>
            <p:nvSpPr>
              <p:cNvPr id="272" name="Rectangle: Rounded Corners 271">
                <a:extLst>
                  <a:ext uri="{FF2B5EF4-FFF2-40B4-BE49-F238E27FC236}">
                    <a16:creationId xmlns:a16="http://schemas.microsoft.com/office/drawing/2014/main" id="{92F78DCC-FB1F-4066-89E5-B8C98C685C4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Freeform: Shape 272">
                <a:extLst>
                  <a:ext uri="{FF2B5EF4-FFF2-40B4-BE49-F238E27FC236}">
                    <a16:creationId xmlns:a16="http://schemas.microsoft.com/office/drawing/2014/main" id="{2AC10490-EE4B-45C6-B761-4977FD818E0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4" name="Rectangle: Rounded Corners 273">
                <a:extLst>
                  <a:ext uri="{FF2B5EF4-FFF2-40B4-BE49-F238E27FC236}">
                    <a16:creationId xmlns:a16="http://schemas.microsoft.com/office/drawing/2014/main" id="{A073964E-35C6-474C-A977-3DFA04950CC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5" name="Rectangle: Rounded Corners 274">
                <a:extLst>
                  <a:ext uri="{FF2B5EF4-FFF2-40B4-BE49-F238E27FC236}">
                    <a16:creationId xmlns:a16="http://schemas.microsoft.com/office/drawing/2014/main" id="{3526BCFC-4696-44A6-8700-9D1C6A427C1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6" name="TextBox 275">
                <a:extLst>
                  <a:ext uri="{FF2B5EF4-FFF2-40B4-BE49-F238E27FC236}">
                    <a16:creationId xmlns:a16="http://schemas.microsoft.com/office/drawing/2014/main" id="{F7515070-CD21-4016-856F-B22907C32B96}"/>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77" name="Rectangle: Rounded Corners 276">
                <a:extLst>
                  <a:ext uri="{FF2B5EF4-FFF2-40B4-BE49-F238E27FC236}">
                    <a16:creationId xmlns:a16="http://schemas.microsoft.com/office/drawing/2014/main" id="{5DFC67DD-7F9F-4CE4-87ED-23B296F8BAC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8" name="TextBox 277">
                <a:extLst>
                  <a:ext uri="{FF2B5EF4-FFF2-40B4-BE49-F238E27FC236}">
                    <a16:creationId xmlns:a16="http://schemas.microsoft.com/office/drawing/2014/main" id="{91941F06-5DA6-4B6C-AF6E-8410ED13CA0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9" name="TextBox 278">
                <a:extLst>
                  <a:ext uri="{FF2B5EF4-FFF2-40B4-BE49-F238E27FC236}">
                    <a16:creationId xmlns:a16="http://schemas.microsoft.com/office/drawing/2014/main" id="{A5CE9218-C310-424B-8752-DE239545FC3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0" name="TextBox 279">
                <a:extLst>
                  <a:ext uri="{FF2B5EF4-FFF2-40B4-BE49-F238E27FC236}">
                    <a16:creationId xmlns:a16="http://schemas.microsoft.com/office/drawing/2014/main" id="{17F7CC73-FD25-4FE1-9FA9-A4E55FEBDAF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1" name="TextBox 280">
                <a:extLst>
                  <a:ext uri="{FF2B5EF4-FFF2-40B4-BE49-F238E27FC236}">
                    <a16:creationId xmlns:a16="http://schemas.microsoft.com/office/drawing/2014/main" id="{0527245A-C139-487A-AB0A-E2E1806E5D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2" name="Graphic 281" descr="Bar chart with solid fill">
                <a:extLst>
                  <a:ext uri="{FF2B5EF4-FFF2-40B4-BE49-F238E27FC236}">
                    <a16:creationId xmlns:a16="http://schemas.microsoft.com/office/drawing/2014/main" id="{9087D839-789B-4FCF-B395-583C5F5B9C2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83" name="Graphic 282" descr="Bar graph with upward trend with solid fill">
                <a:extLst>
                  <a:ext uri="{FF2B5EF4-FFF2-40B4-BE49-F238E27FC236}">
                    <a16:creationId xmlns:a16="http://schemas.microsoft.com/office/drawing/2014/main" id="{B1965E7F-2622-47D4-A359-53C68944A6E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84" name="TextBox 283">
                <a:extLst>
                  <a:ext uri="{FF2B5EF4-FFF2-40B4-BE49-F238E27FC236}">
                    <a16:creationId xmlns:a16="http://schemas.microsoft.com/office/drawing/2014/main" id="{8BCF10EA-D7C4-485C-8050-DE2387AE7BA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2" name="Group 201">
              <a:extLst>
                <a:ext uri="{FF2B5EF4-FFF2-40B4-BE49-F238E27FC236}">
                  <a16:creationId xmlns:a16="http://schemas.microsoft.com/office/drawing/2014/main" id="{0EE4698E-C137-4DCC-8836-B022727D24C7}"/>
                </a:ext>
              </a:extLst>
            </p:cNvPr>
            <p:cNvGrpSpPr/>
            <p:nvPr/>
          </p:nvGrpSpPr>
          <p:grpSpPr>
            <a:xfrm>
              <a:off x="8364752" y="17701992"/>
              <a:ext cx="2847974" cy="3959225"/>
              <a:chOff x="8377238" y="1449388"/>
              <a:chExt cx="2847974" cy="3959225"/>
            </a:xfrm>
          </p:grpSpPr>
          <p:sp>
            <p:nvSpPr>
              <p:cNvPr id="259" name="Rectangle: Rounded Corners 258">
                <a:extLst>
                  <a:ext uri="{FF2B5EF4-FFF2-40B4-BE49-F238E27FC236}">
                    <a16:creationId xmlns:a16="http://schemas.microsoft.com/office/drawing/2014/main" id="{3A252D91-8D1C-44CB-AD84-A07299B739F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Freeform: Shape 259">
                <a:extLst>
                  <a:ext uri="{FF2B5EF4-FFF2-40B4-BE49-F238E27FC236}">
                    <a16:creationId xmlns:a16="http://schemas.microsoft.com/office/drawing/2014/main" id="{69445FD4-D8C2-463C-A0D6-176F0D881EC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1" name="Rectangle: Rounded Corners 260">
                <a:extLst>
                  <a:ext uri="{FF2B5EF4-FFF2-40B4-BE49-F238E27FC236}">
                    <a16:creationId xmlns:a16="http://schemas.microsoft.com/office/drawing/2014/main" id="{62857029-7CB5-482C-B7D2-5BDF11D76F6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2" name="Rectangle: Rounded Corners 261">
                <a:extLst>
                  <a:ext uri="{FF2B5EF4-FFF2-40B4-BE49-F238E27FC236}">
                    <a16:creationId xmlns:a16="http://schemas.microsoft.com/office/drawing/2014/main" id="{3291DA1A-1920-4273-AC22-5FF9304020C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3" name="TextBox 262">
                <a:extLst>
                  <a:ext uri="{FF2B5EF4-FFF2-40B4-BE49-F238E27FC236}">
                    <a16:creationId xmlns:a16="http://schemas.microsoft.com/office/drawing/2014/main" id="{163C1984-581E-4A66-A31B-4A7B4B000D10}"/>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4" name="Rectangle: Rounded Corners 263">
                <a:extLst>
                  <a:ext uri="{FF2B5EF4-FFF2-40B4-BE49-F238E27FC236}">
                    <a16:creationId xmlns:a16="http://schemas.microsoft.com/office/drawing/2014/main" id="{1244951A-7842-44CE-83CA-BD59C0C7D65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5" name="TextBox 264">
                <a:extLst>
                  <a:ext uri="{FF2B5EF4-FFF2-40B4-BE49-F238E27FC236}">
                    <a16:creationId xmlns:a16="http://schemas.microsoft.com/office/drawing/2014/main" id="{60827A7A-40AE-4AE1-B06C-BA71345F668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6" name="TextBox 265">
                <a:extLst>
                  <a:ext uri="{FF2B5EF4-FFF2-40B4-BE49-F238E27FC236}">
                    <a16:creationId xmlns:a16="http://schemas.microsoft.com/office/drawing/2014/main" id="{5DFE47D4-2175-4043-9119-867F4B4514E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7" name="TextBox 266">
                <a:extLst>
                  <a:ext uri="{FF2B5EF4-FFF2-40B4-BE49-F238E27FC236}">
                    <a16:creationId xmlns:a16="http://schemas.microsoft.com/office/drawing/2014/main" id="{F22C151F-3684-41F8-A088-33A4567C3C3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8" name="TextBox 267">
                <a:extLst>
                  <a:ext uri="{FF2B5EF4-FFF2-40B4-BE49-F238E27FC236}">
                    <a16:creationId xmlns:a16="http://schemas.microsoft.com/office/drawing/2014/main" id="{EFDC45E6-A220-4E60-ACBC-733F9F391B1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9" name="Graphic 268" descr="Bar chart with solid fill">
                <a:extLst>
                  <a:ext uri="{FF2B5EF4-FFF2-40B4-BE49-F238E27FC236}">
                    <a16:creationId xmlns:a16="http://schemas.microsoft.com/office/drawing/2014/main" id="{D13EB26F-9C97-4B72-91A2-1B76EF852B8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0" name="Graphic 269" descr="Bar graph with upward trend with solid fill">
                <a:extLst>
                  <a:ext uri="{FF2B5EF4-FFF2-40B4-BE49-F238E27FC236}">
                    <a16:creationId xmlns:a16="http://schemas.microsoft.com/office/drawing/2014/main" id="{5B91AC14-0517-4802-8499-28138F00883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1" name="TextBox 270">
                <a:extLst>
                  <a:ext uri="{FF2B5EF4-FFF2-40B4-BE49-F238E27FC236}">
                    <a16:creationId xmlns:a16="http://schemas.microsoft.com/office/drawing/2014/main" id="{558DF40D-AF23-416E-B64E-751E410CF41D}"/>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3" name="Group 202">
              <a:extLst>
                <a:ext uri="{FF2B5EF4-FFF2-40B4-BE49-F238E27FC236}">
                  <a16:creationId xmlns:a16="http://schemas.microsoft.com/office/drawing/2014/main" id="{071414C6-0869-46F0-BD2C-2C1B7ACFFA02}"/>
                </a:ext>
              </a:extLst>
            </p:cNvPr>
            <p:cNvGrpSpPr/>
            <p:nvPr/>
          </p:nvGrpSpPr>
          <p:grpSpPr>
            <a:xfrm>
              <a:off x="8364752" y="21765143"/>
              <a:ext cx="2847974" cy="3959225"/>
              <a:chOff x="8377238" y="1449388"/>
              <a:chExt cx="2847974" cy="3959225"/>
            </a:xfrm>
          </p:grpSpPr>
          <p:sp>
            <p:nvSpPr>
              <p:cNvPr id="246" name="Rectangle: Rounded Corners 245">
                <a:extLst>
                  <a:ext uri="{FF2B5EF4-FFF2-40B4-BE49-F238E27FC236}">
                    <a16:creationId xmlns:a16="http://schemas.microsoft.com/office/drawing/2014/main" id="{08933AEF-ADDA-43EF-9BED-983EDC9B0B0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Freeform: Shape 246">
                <a:extLst>
                  <a:ext uri="{FF2B5EF4-FFF2-40B4-BE49-F238E27FC236}">
                    <a16:creationId xmlns:a16="http://schemas.microsoft.com/office/drawing/2014/main" id="{935B2ED0-5AD1-420A-963D-96B46459338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48" name="Rectangle: Rounded Corners 247">
                <a:extLst>
                  <a:ext uri="{FF2B5EF4-FFF2-40B4-BE49-F238E27FC236}">
                    <a16:creationId xmlns:a16="http://schemas.microsoft.com/office/drawing/2014/main" id="{625CE108-6EAD-42F7-937C-0BDBF5F4A89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9" name="Rectangle: Rounded Corners 248">
                <a:extLst>
                  <a:ext uri="{FF2B5EF4-FFF2-40B4-BE49-F238E27FC236}">
                    <a16:creationId xmlns:a16="http://schemas.microsoft.com/office/drawing/2014/main" id="{425B60F4-65D4-4FC9-879D-70F543DA000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0" name="TextBox 249">
                <a:extLst>
                  <a:ext uri="{FF2B5EF4-FFF2-40B4-BE49-F238E27FC236}">
                    <a16:creationId xmlns:a16="http://schemas.microsoft.com/office/drawing/2014/main" id="{EF382850-F395-4771-9170-E519E6D7D83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1" name="Rectangle: Rounded Corners 250">
                <a:extLst>
                  <a:ext uri="{FF2B5EF4-FFF2-40B4-BE49-F238E27FC236}">
                    <a16:creationId xmlns:a16="http://schemas.microsoft.com/office/drawing/2014/main" id="{C826BAD5-CAAA-4C0B-ADD2-E8D52DB5DD8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2" name="TextBox 251">
                <a:extLst>
                  <a:ext uri="{FF2B5EF4-FFF2-40B4-BE49-F238E27FC236}">
                    <a16:creationId xmlns:a16="http://schemas.microsoft.com/office/drawing/2014/main" id="{F981BC92-8E24-487A-8CF9-84D69B53611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3" name="TextBox 252">
                <a:extLst>
                  <a:ext uri="{FF2B5EF4-FFF2-40B4-BE49-F238E27FC236}">
                    <a16:creationId xmlns:a16="http://schemas.microsoft.com/office/drawing/2014/main" id="{B0BC2383-DAFC-46DB-B3B1-84D6F7E9291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4" name="TextBox 253">
                <a:extLst>
                  <a:ext uri="{FF2B5EF4-FFF2-40B4-BE49-F238E27FC236}">
                    <a16:creationId xmlns:a16="http://schemas.microsoft.com/office/drawing/2014/main" id="{993B6EE8-15D6-4919-B283-8058AD96F2D6}"/>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5" name="TextBox 254">
                <a:extLst>
                  <a:ext uri="{FF2B5EF4-FFF2-40B4-BE49-F238E27FC236}">
                    <a16:creationId xmlns:a16="http://schemas.microsoft.com/office/drawing/2014/main" id="{2BD4A0A7-9E02-447B-8653-CEC8FAEC97F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6" name="Graphic 255" descr="Bar chart with solid fill">
                <a:extLst>
                  <a:ext uri="{FF2B5EF4-FFF2-40B4-BE49-F238E27FC236}">
                    <a16:creationId xmlns:a16="http://schemas.microsoft.com/office/drawing/2014/main" id="{74DAEBD7-91FE-489E-AD4C-F682355F01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7" name="Graphic 256" descr="Bar graph with upward trend with solid fill">
                <a:extLst>
                  <a:ext uri="{FF2B5EF4-FFF2-40B4-BE49-F238E27FC236}">
                    <a16:creationId xmlns:a16="http://schemas.microsoft.com/office/drawing/2014/main" id="{B14813DD-BE60-4C7E-AAA7-C7250E998A3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58" name="TextBox 257">
                <a:extLst>
                  <a:ext uri="{FF2B5EF4-FFF2-40B4-BE49-F238E27FC236}">
                    <a16:creationId xmlns:a16="http://schemas.microsoft.com/office/drawing/2014/main" id="{02A799BD-FCE4-4F01-B23C-41594956B83C}"/>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B8B5A93F-03F9-474E-BD41-1063908EE516}"/>
                </a:ext>
              </a:extLst>
            </p:cNvPr>
            <p:cNvGrpSpPr/>
            <p:nvPr/>
          </p:nvGrpSpPr>
          <p:grpSpPr>
            <a:xfrm>
              <a:off x="8364752" y="25828294"/>
              <a:ext cx="2847974" cy="3959225"/>
              <a:chOff x="8377238" y="1449388"/>
              <a:chExt cx="2847974" cy="3959225"/>
            </a:xfrm>
          </p:grpSpPr>
          <p:sp>
            <p:nvSpPr>
              <p:cNvPr id="233" name="Rectangle: Rounded Corners 232">
                <a:extLst>
                  <a:ext uri="{FF2B5EF4-FFF2-40B4-BE49-F238E27FC236}">
                    <a16:creationId xmlns:a16="http://schemas.microsoft.com/office/drawing/2014/main" id="{365A6576-2A78-4F4B-9819-448D6229E57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Freeform: Shape 233">
                <a:extLst>
                  <a:ext uri="{FF2B5EF4-FFF2-40B4-BE49-F238E27FC236}">
                    <a16:creationId xmlns:a16="http://schemas.microsoft.com/office/drawing/2014/main" id="{79AB6BE9-103F-4C3C-B50B-189A745AB66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5" name="Rectangle: Rounded Corners 234">
                <a:extLst>
                  <a:ext uri="{FF2B5EF4-FFF2-40B4-BE49-F238E27FC236}">
                    <a16:creationId xmlns:a16="http://schemas.microsoft.com/office/drawing/2014/main" id="{5A181FA3-3C3D-41D3-AFDD-AD65E53749E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6" name="Rectangle: Rounded Corners 235">
                <a:extLst>
                  <a:ext uri="{FF2B5EF4-FFF2-40B4-BE49-F238E27FC236}">
                    <a16:creationId xmlns:a16="http://schemas.microsoft.com/office/drawing/2014/main" id="{FB89EF7E-0F4B-4C51-ABD9-75B097FA7E9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7" name="TextBox 236">
                <a:extLst>
                  <a:ext uri="{FF2B5EF4-FFF2-40B4-BE49-F238E27FC236}">
                    <a16:creationId xmlns:a16="http://schemas.microsoft.com/office/drawing/2014/main" id="{524B37D3-7E5A-4201-879A-2920D863CEF0}"/>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38" name="Rectangle: Rounded Corners 237">
                <a:extLst>
                  <a:ext uri="{FF2B5EF4-FFF2-40B4-BE49-F238E27FC236}">
                    <a16:creationId xmlns:a16="http://schemas.microsoft.com/office/drawing/2014/main" id="{A40D9F33-9B17-4554-A046-FAF5401AEAF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9" name="TextBox 238">
                <a:extLst>
                  <a:ext uri="{FF2B5EF4-FFF2-40B4-BE49-F238E27FC236}">
                    <a16:creationId xmlns:a16="http://schemas.microsoft.com/office/drawing/2014/main" id="{84B9E246-B3F1-4BCD-9B79-1D7437118A4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0" name="TextBox 239">
                <a:extLst>
                  <a:ext uri="{FF2B5EF4-FFF2-40B4-BE49-F238E27FC236}">
                    <a16:creationId xmlns:a16="http://schemas.microsoft.com/office/drawing/2014/main" id="{05D20A6A-D28B-462A-B9A9-C54C48DC2C1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1" name="TextBox 240">
                <a:extLst>
                  <a:ext uri="{FF2B5EF4-FFF2-40B4-BE49-F238E27FC236}">
                    <a16:creationId xmlns:a16="http://schemas.microsoft.com/office/drawing/2014/main" id="{F3679BC5-4029-4352-A879-AC7E99098A4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2" name="TextBox 241">
                <a:extLst>
                  <a:ext uri="{FF2B5EF4-FFF2-40B4-BE49-F238E27FC236}">
                    <a16:creationId xmlns:a16="http://schemas.microsoft.com/office/drawing/2014/main" id="{4E38A6BA-035E-43B5-91D3-3EFDCEE4E37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3" name="Graphic 242" descr="Bar chart with solid fill">
                <a:extLst>
                  <a:ext uri="{FF2B5EF4-FFF2-40B4-BE49-F238E27FC236}">
                    <a16:creationId xmlns:a16="http://schemas.microsoft.com/office/drawing/2014/main" id="{EB8DE65C-FD0C-4123-B1AE-3920F20C7B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4" name="Graphic 243" descr="Bar graph with upward trend with solid fill">
                <a:extLst>
                  <a:ext uri="{FF2B5EF4-FFF2-40B4-BE49-F238E27FC236}">
                    <a16:creationId xmlns:a16="http://schemas.microsoft.com/office/drawing/2014/main" id="{6B820E55-9AFA-4AEE-BD54-98C7E3C7D5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5" name="TextBox 244">
                <a:extLst>
                  <a:ext uri="{FF2B5EF4-FFF2-40B4-BE49-F238E27FC236}">
                    <a16:creationId xmlns:a16="http://schemas.microsoft.com/office/drawing/2014/main" id="{577291F4-0233-4C0F-9BA3-0AC29155E434}"/>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209A6C01-EF89-4431-B4E5-E167B5E09BC6}"/>
                </a:ext>
              </a:extLst>
            </p:cNvPr>
            <p:cNvGrpSpPr/>
            <p:nvPr/>
          </p:nvGrpSpPr>
          <p:grpSpPr>
            <a:xfrm>
              <a:off x="8402852" y="29891445"/>
              <a:ext cx="2771775" cy="3959225"/>
              <a:chOff x="8377238" y="1449388"/>
              <a:chExt cx="2771775" cy="3959225"/>
            </a:xfrm>
          </p:grpSpPr>
          <p:sp>
            <p:nvSpPr>
              <p:cNvPr id="220" name="Rectangle: Rounded Corners 219">
                <a:extLst>
                  <a:ext uri="{FF2B5EF4-FFF2-40B4-BE49-F238E27FC236}">
                    <a16:creationId xmlns:a16="http://schemas.microsoft.com/office/drawing/2014/main" id="{C62B6C2B-1DB3-445D-B126-BFC3E370078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Freeform: Shape 220">
                <a:extLst>
                  <a:ext uri="{FF2B5EF4-FFF2-40B4-BE49-F238E27FC236}">
                    <a16:creationId xmlns:a16="http://schemas.microsoft.com/office/drawing/2014/main" id="{D359F84E-E2FF-451D-B333-64E763361C5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2" name="Rectangle: Rounded Corners 221">
                <a:extLst>
                  <a:ext uri="{FF2B5EF4-FFF2-40B4-BE49-F238E27FC236}">
                    <a16:creationId xmlns:a16="http://schemas.microsoft.com/office/drawing/2014/main" id="{C80C83F7-A48B-4F3E-92F8-68B8F77D09F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Rectangle: Rounded Corners 222">
                <a:extLst>
                  <a:ext uri="{FF2B5EF4-FFF2-40B4-BE49-F238E27FC236}">
                    <a16:creationId xmlns:a16="http://schemas.microsoft.com/office/drawing/2014/main" id="{29E19FE8-0D53-4DAC-B6C1-B8B343BD860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4" name="TextBox 223">
                <a:extLst>
                  <a:ext uri="{FF2B5EF4-FFF2-40B4-BE49-F238E27FC236}">
                    <a16:creationId xmlns:a16="http://schemas.microsoft.com/office/drawing/2014/main" id="{EBD2E7BE-70A9-4D32-AE7B-A3FA4900FECC}"/>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5" name="Rectangle: Rounded Corners 224">
                <a:extLst>
                  <a:ext uri="{FF2B5EF4-FFF2-40B4-BE49-F238E27FC236}">
                    <a16:creationId xmlns:a16="http://schemas.microsoft.com/office/drawing/2014/main" id="{208E5CAA-C811-479F-B2B2-31B9EB9419B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TextBox 225">
                <a:extLst>
                  <a:ext uri="{FF2B5EF4-FFF2-40B4-BE49-F238E27FC236}">
                    <a16:creationId xmlns:a16="http://schemas.microsoft.com/office/drawing/2014/main" id="{2F16E862-31E6-4BA3-9F1F-256A990F66B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27" name="TextBox 226">
                <a:extLst>
                  <a:ext uri="{FF2B5EF4-FFF2-40B4-BE49-F238E27FC236}">
                    <a16:creationId xmlns:a16="http://schemas.microsoft.com/office/drawing/2014/main" id="{007D5959-4EA1-4424-AE43-49C704E76FA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8" name="TextBox 227">
                <a:extLst>
                  <a:ext uri="{FF2B5EF4-FFF2-40B4-BE49-F238E27FC236}">
                    <a16:creationId xmlns:a16="http://schemas.microsoft.com/office/drawing/2014/main" id="{A061884C-3B8B-413C-A948-DCEBF066836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29" name="TextBox 228">
                <a:extLst>
                  <a:ext uri="{FF2B5EF4-FFF2-40B4-BE49-F238E27FC236}">
                    <a16:creationId xmlns:a16="http://schemas.microsoft.com/office/drawing/2014/main" id="{9C08A155-18C3-4661-A3C1-7E8D290380A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0" name="Graphic 229" descr="Bar chart with solid fill">
                <a:extLst>
                  <a:ext uri="{FF2B5EF4-FFF2-40B4-BE49-F238E27FC236}">
                    <a16:creationId xmlns:a16="http://schemas.microsoft.com/office/drawing/2014/main" id="{0C9E6AA7-BBF7-46D0-ABD3-E8B2319DBB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1" name="Graphic 230" descr="Bar graph with upward trend with solid fill">
                <a:extLst>
                  <a:ext uri="{FF2B5EF4-FFF2-40B4-BE49-F238E27FC236}">
                    <a16:creationId xmlns:a16="http://schemas.microsoft.com/office/drawing/2014/main" id="{387E3DBA-34D5-4ADC-8157-B492A061C7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2" name="TextBox 231">
                <a:extLst>
                  <a:ext uri="{FF2B5EF4-FFF2-40B4-BE49-F238E27FC236}">
                    <a16:creationId xmlns:a16="http://schemas.microsoft.com/office/drawing/2014/main" id="{2BCFD5EA-D176-4D8E-A8C8-759268646202}"/>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71ABD034-FCB2-4268-A99D-72054209F1B6}"/>
                </a:ext>
              </a:extLst>
            </p:cNvPr>
            <p:cNvGrpSpPr/>
            <p:nvPr/>
          </p:nvGrpSpPr>
          <p:grpSpPr>
            <a:xfrm>
              <a:off x="8402852" y="33954592"/>
              <a:ext cx="2771775" cy="3959225"/>
              <a:chOff x="8377238" y="1449388"/>
              <a:chExt cx="2771775" cy="3959225"/>
            </a:xfrm>
          </p:grpSpPr>
          <p:sp>
            <p:nvSpPr>
              <p:cNvPr id="207" name="Rectangle: Rounded Corners 206">
                <a:extLst>
                  <a:ext uri="{FF2B5EF4-FFF2-40B4-BE49-F238E27FC236}">
                    <a16:creationId xmlns:a16="http://schemas.microsoft.com/office/drawing/2014/main" id="{B95D0994-841F-4EED-BC60-39D44F14900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8" name="Freeform: Shape 207">
                <a:extLst>
                  <a:ext uri="{FF2B5EF4-FFF2-40B4-BE49-F238E27FC236}">
                    <a16:creationId xmlns:a16="http://schemas.microsoft.com/office/drawing/2014/main" id="{D8AAE08B-6A2B-4C1D-BF72-3CA846B0F40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9" name="Rectangle: Rounded Corners 208">
                <a:extLst>
                  <a:ext uri="{FF2B5EF4-FFF2-40B4-BE49-F238E27FC236}">
                    <a16:creationId xmlns:a16="http://schemas.microsoft.com/office/drawing/2014/main" id="{62131A5C-1354-4568-878B-7237F475114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0" name="Rectangle: Rounded Corners 209">
                <a:extLst>
                  <a:ext uri="{FF2B5EF4-FFF2-40B4-BE49-F238E27FC236}">
                    <a16:creationId xmlns:a16="http://schemas.microsoft.com/office/drawing/2014/main" id="{8D53D764-BA0B-47E2-9EE0-008D5A2C81F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1" name="TextBox 210">
                <a:extLst>
                  <a:ext uri="{FF2B5EF4-FFF2-40B4-BE49-F238E27FC236}">
                    <a16:creationId xmlns:a16="http://schemas.microsoft.com/office/drawing/2014/main" id="{BFE24D19-B90C-4645-B666-D842458A44C3}"/>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2" name="Rectangle: Rounded Corners 211">
                <a:extLst>
                  <a:ext uri="{FF2B5EF4-FFF2-40B4-BE49-F238E27FC236}">
                    <a16:creationId xmlns:a16="http://schemas.microsoft.com/office/drawing/2014/main" id="{2B0B166A-5BCF-4CF8-80AD-7FE94B0ACDF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3" name="TextBox 212">
                <a:extLst>
                  <a:ext uri="{FF2B5EF4-FFF2-40B4-BE49-F238E27FC236}">
                    <a16:creationId xmlns:a16="http://schemas.microsoft.com/office/drawing/2014/main" id="{74E5959A-FD26-49F4-8419-B342D969481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4" name="TextBox 213">
                <a:extLst>
                  <a:ext uri="{FF2B5EF4-FFF2-40B4-BE49-F238E27FC236}">
                    <a16:creationId xmlns:a16="http://schemas.microsoft.com/office/drawing/2014/main" id="{4A2344F9-B07B-49AB-99B5-329091FC0AC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5" name="TextBox 214">
                <a:extLst>
                  <a:ext uri="{FF2B5EF4-FFF2-40B4-BE49-F238E27FC236}">
                    <a16:creationId xmlns:a16="http://schemas.microsoft.com/office/drawing/2014/main" id="{1CC19B75-C6F9-482F-BE6E-144051ABAED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6" name="TextBox 215">
                <a:extLst>
                  <a:ext uri="{FF2B5EF4-FFF2-40B4-BE49-F238E27FC236}">
                    <a16:creationId xmlns:a16="http://schemas.microsoft.com/office/drawing/2014/main" id="{8086D44A-781E-4DE8-B135-0D7B48D2D84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7" name="Graphic 216" descr="Bar chart with solid fill">
                <a:extLst>
                  <a:ext uri="{FF2B5EF4-FFF2-40B4-BE49-F238E27FC236}">
                    <a16:creationId xmlns:a16="http://schemas.microsoft.com/office/drawing/2014/main" id="{1D4CBBA5-9AE5-4FDA-8241-79405F7AAE8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18" name="Graphic 217" descr="Bar graph with upward trend with solid fill">
                <a:extLst>
                  <a:ext uri="{FF2B5EF4-FFF2-40B4-BE49-F238E27FC236}">
                    <a16:creationId xmlns:a16="http://schemas.microsoft.com/office/drawing/2014/main" id="{0C6873E5-F5E6-4D2C-9996-CD7CA9218D5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19" name="TextBox 218">
                <a:extLst>
                  <a:ext uri="{FF2B5EF4-FFF2-40B4-BE49-F238E27FC236}">
                    <a16:creationId xmlns:a16="http://schemas.microsoft.com/office/drawing/2014/main" id="{3D86BFC2-16EE-4141-96A1-53CD57383985}"/>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57694"/>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09</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1754326"/>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future of livestock farming depends on innovation, data-driven insights, and real-time action. With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2308324"/>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FINAL REMARK &amp; CLOSING STATEMENT</a:t>
            </a:r>
            <a:endParaRPr lang="en-KE" sz="4800" b="1" dirty="0">
              <a:solidFill>
                <a:srgbClr val="00B0F0"/>
              </a:solidFill>
              <a:latin typeface="Kristen ITC" panose="03050502040202030202" pitchFamily="66" charset="0"/>
            </a:endParaRPr>
          </a:p>
        </p:txBody>
      </p:sp>
      <p:sp>
        <p:nvSpPr>
          <p:cNvPr id="21" name="TextBox 20">
            <a:extLst>
              <a:ext uri="{FF2B5EF4-FFF2-40B4-BE49-F238E27FC236}">
                <a16:creationId xmlns:a16="http://schemas.microsoft.com/office/drawing/2014/main" id="{CF0E4A05-7915-4D94-B063-2AE54D3D11C4}"/>
              </a:ext>
            </a:extLst>
          </p:cNvPr>
          <p:cNvSpPr txBox="1"/>
          <p:nvPr/>
        </p:nvSpPr>
        <p:spPr>
          <a:xfrm>
            <a:off x="917628" y="167144"/>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24" name="Group 323">
            <a:extLst>
              <a:ext uri="{FF2B5EF4-FFF2-40B4-BE49-F238E27FC236}">
                <a16:creationId xmlns:a16="http://schemas.microsoft.com/office/drawing/2014/main" id="{3F73DFCE-DC1F-49ED-81A5-02B19E1E4691}"/>
              </a:ext>
            </a:extLst>
          </p:cNvPr>
          <p:cNvGrpSpPr/>
          <p:nvPr/>
        </p:nvGrpSpPr>
        <p:grpSpPr>
          <a:xfrm>
            <a:off x="-10093325" y="1698302"/>
            <a:ext cx="7400926" cy="4095355"/>
            <a:chOff x="828675" y="1545902"/>
            <a:chExt cx="7400926" cy="4095355"/>
          </a:xfrm>
        </p:grpSpPr>
        <p:sp>
          <p:nvSpPr>
            <p:cNvPr id="325" name="TextBox 324">
              <a:extLst>
                <a:ext uri="{FF2B5EF4-FFF2-40B4-BE49-F238E27FC236}">
                  <a16:creationId xmlns:a16="http://schemas.microsoft.com/office/drawing/2014/main" id="{E307E5B9-5DC8-4393-AD85-75C4C41C58DF}"/>
                </a:ext>
              </a:extLst>
            </p:cNvPr>
            <p:cNvSpPr txBox="1"/>
            <p:nvPr/>
          </p:nvSpPr>
          <p:spPr>
            <a:xfrm>
              <a:off x="853762" y="3702265"/>
              <a:ext cx="3524250" cy="1938992"/>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poised to transform the future of livestock farming.</a:t>
              </a:r>
              <a:endParaRPr lang="en-KE" sz="1200" dirty="0">
                <a:solidFill>
                  <a:srgbClr val="00B0F0"/>
                </a:solidFill>
                <a:latin typeface="Kristen ITC" panose="03050502040202030202" pitchFamily="66" charset="0"/>
              </a:endParaRPr>
            </a:p>
          </p:txBody>
        </p:sp>
        <p:sp>
          <p:nvSpPr>
            <p:cNvPr id="326" name="Rectangle: Rounded Corners 325">
              <a:extLst>
                <a:ext uri="{FF2B5EF4-FFF2-40B4-BE49-F238E27FC236}">
                  <a16:creationId xmlns:a16="http://schemas.microsoft.com/office/drawing/2014/main" id="{0CA181E3-259A-47DC-8C95-CA65E5859E5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27" name="TextBox 326">
              <a:extLst>
                <a:ext uri="{FF2B5EF4-FFF2-40B4-BE49-F238E27FC236}">
                  <a16:creationId xmlns:a16="http://schemas.microsoft.com/office/drawing/2014/main" id="{0E9DE7AC-958B-4823-A46F-8BDAE658E1A2}"/>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CONCLUSION &amp; CALL TO ACTION</a:t>
              </a:r>
              <a:endParaRPr lang="en-KE" sz="4400" b="1" dirty="0">
                <a:solidFill>
                  <a:srgbClr val="00B0F0"/>
                </a:solidFill>
                <a:latin typeface="Kristen ITC" panose="03050502040202030202" pitchFamily="66" charset="0"/>
              </a:endParaRPr>
            </a:p>
          </p:txBody>
        </p:sp>
      </p:grpSp>
      <p:grpSp>
        <p:nvGrpSpPr>
          <p:cNvPr id="328" name="Group 327">
            <a:extLst>
              <a:ext uri="{FF2B5EF4-FFF2-40B4-BE49-F238E27FC236}">
                <a16:creationId xmlns:a16="http://schemas.microsoft.com/office/drawing/2014/main" id="{2F68793C-2BE6-4C9E-9960-7C85B0C0EAE9}"/>
              </a:ext>
            </a:extLst>
          </p:cNvPr>
          <p:cNvGrpSpPr/>
          <p:nvPr/>
        </p:nvGrpSpPr>
        <p:grpSpPr>
          <a:xfrm>
            <a:off x="-2549525" y="-4804098"/>
            <a:ext cx="7400926" cy="4095355"/>
            <a:chOff x="828675" y="1545902"/>
            <a:chExt cx="7400926" cy="4095355"/>
          </a:xfrm>
        </p:grpSpPr>
        <p:sp>
          <p:nvSpPr>
            <p:cNvPr id="329" name="TextBox 328">
              <a:extLst>
                <a:ext uri="{FF2B5EF4-FFF2-40B4-BE49-F238E27FC236}">
                  <a16:creationId xmlns:a16="http://schemas.microsoft.com/office/drawing/2014/main" id="{9339A42B-A114-48AF-B599-D4B9DC3DD687}"/>
                </a:ext>
              </a:extLst>
            </p:cNvPr>
            <p:cNvSpPr txBox="1"/>
            <p:nvPr/>
          </p:nvSpPr>
          <p:spPr>
            <a:xfrm>
              <a:off x="853762" y="3702265"/>
              <a:ext cx="3524250" cy="1938992"/>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 game-changing innovation that combines AI, IoT, and real-time analytics to revolutionize livestock health management. By enabling early disease detection, automated diagnosis, and real-time monitoring, our system helps reduce losses, improve productivity, and enhance food security. With a scalable and data-driven approach,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poised to transform the future of livestock farming.</a:t>
              </a:r>
              <a:endParaRPr lang="en-KE" sz="1200" dirty="0">
                <a:solidFill>
                  <a:srgbClr val="00B0F0"/>
                </a:solidFill>
                <a:latin typeface="Kristen ITC" panose="03050502040202030202" pitchFamily="66" charset="0"/>
              </a:endParaRPr>
            </a:p>
          </p:txBody>
        </p:sp>
        <p:sp>
          <p:nvSpPr>
            <p:cNvPr id="330" name="Rectangle: Rounded Corners 329">
              <a:extLst>
                <a:ext uri="{FF2B5EF4-FFF2-40B4-BE49-F238E27FC236}">
                  <a16:creationId xmlns:a16="http://schemas.microsoft.com/office/drawing/2014/main" id="{7EBC3272-045C-40CA-86E8-83362684D3F6}"/>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1" name="TextBox 330">
              <a:extLst>
                <a:ext uri="{FF2B5EF4-FFF2-40B4-BE49-F238E27FC236}">
                  <a16:creationId xmlns:a16="http://schemas.microsoft.com/office/drawing/2014/main" id="{C4900E57-4259-47B4-9309-F926696AF76B}"/>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CONCLUSION &amp; CALL TO ACTION</a:t>
              </a:r>
              <a:endParaRPr lang="en-KE" sz="4400" b="1" dirty="0">
                <a:solidFill>
                  <a:srgbClr val="00B0F0"/>
                </a:solidFill>
                <a:latin typeface="Kristen ITC" panose="03050502040202030202" pitchFamily="66" charset="0"/>
              </a:endParaRPr>
            </a:p>
          </p:txBody>
        </p:sp>
      </p:grpSp>
      <p:grpSp>
        <p:nvGrpSpPr>
          <p:cNvPr id="170" name="Group 169">
            <a:extLst>
              <a:ext uri="{FF2B5EF4-FFF2-40B4-BE49-F238E27FC236}">
                <a16:creationId xmlns:a16="http://schemas.microsoft.com/office/drawing/2014/main" id="{CABE9A7F-6A28-473A-A966-5362EF5313D3}"/>
              </a:ext>
            </a:extLst>
          </p:cNvPr>
          <p:cNvGrpSpPr/>
          <p:nvPr/>
        </p:nvGrpSpPr>
        <p:grpSpPr>
          <a:xfrm>
            <a:off x="-1381127" y="8276902"/>
            <a:ext cx="4367215" cy="5272628"/>
            <a:chOff x="828673" y="1545902"/>
            <a:chExt cx="4367215" cy="5272628"/>
          </a:xfrm>
        </p:grpSpPr>
        <p:sp>
          <p:nvSpPr>
            <p:cNvPr id="171" name="Rectangle: Rounded Corners 170">
              <a:extLst>
                <a:ext uri="{FF2B5EF4-FFF2-40B4-BE49-F238E27FC236}">
                  <a16:creationId xmlns:a16="http://schemas.microsoft.com/office/drawing/2014/main" id="{AE337E8A-8CD1-4D66-98B9-49E4EF5E7696}"/>
                </a:ext>
              </a:extLst>
            </p:cNvPr>
            <p:cNvSpPr/>
            <p:nvPr/>
          </p:nvSpPr>
          <p:spPr>
            <a:xfrm>
              <a:off x="828673" y="2735691"/>
              <a:ext cx="4137775" cy="4082839"/>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a:effectLst>
              <a:glow rad="190500">
                <a:srgbClr val="00B0F0">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2" name="TextBox 171">
              <a:extLst>
                <a:ext uri="{FF2B5EF4-FFF2-40B4-BE49-F238E27FC236}">
                  <a16:creationId xmlns:a16="http://schemas.microsoft.com/office/drawing/2014/main" id="{4EDC27D1-92CD-4233-946A-E51AE0C8D0F8}"/>
                </a:ext>
              </a:extLst>
            </p:cNvPr>
            <p:cNvSpPr txBox="1"/>
            <p:nvPr/>
          </p:nvSpPr>
          <p:spPr>
            <a:xfrm>
              <a:off x="828675" y="1545902"/>
              <a:ext cx="4367213" cy="646331"/>
            </a:xfrm>
            <a:prstGeom prst="rect">
              <a:avLst/>
            </a:prstGeom>
            <a:solidFill>
              <a:schemeClr val="tx1">
                <a:lumMod val="95000"/>
                <a:lumOff val="5000"/>
              </a:schemeClr>
            </a:solidFill>
            <a:ln>
              <a:noFill/>
            </a:ln>
            <a:effectLst>
              <a:glow rad="127000">
                <a:srgbClr val="00B0F0"/>
              </a:glow>
            </a:effectLst>
          </p:spPr>
          <p:txBody>
            <a:bodyPr wrap="square" rtlCol="0">
              <a:spAutoFit/>
            </a:bodyPr>
            <a:lstStyle/>
            <a:p>
              <a:r>
                <a:rPr lang="en-US" sz="3600" b="1" dirty="0">
                  <a:solidFill>
                    <a:srgbClr val="00B0F0"/>
                  </a:solidFill>
                  <a:latin typeface="Anurati" pitchFamily="50" charset="0"/>
                </a:rPr>
                <a:t>BIO_AFYA</a:t>
              </a:r>
              <a:endParaRPr lang="en-KE" sz="3600" b="1" dirty="0">
                <a:solidFill>
                  <a:srgbClr val="00B0F0"/>
                </a:solidFill>
                <a:latin typeface="Anurati" pitchFamily="50" charset="0"/>
              </a:endParaRPr>
            </a:p>
          </p:txBody>
        </p:sp>
        <p:sp>
          <p:nvSpPr>
            <p:cNvPr id="173" name="TextBox 172">
              <a:extLst>
                <a:ext uri="{FF2B5EF4-FFF2-40B4-BE49-F238E27FC236}">
                  <a16:creationId xmlns:a16="http://schemas.microsoft.com/office/drawing/2014/main" id="{8DE5DDA4-81DB-45A6-9D17-24E6942DB11D}"/>
                </a:ext>
              </a:extLst>
            </p:cNvPr>
            <p:cNvSpPr txBox="1"/>
            <p:nvPr/>
          </p:nvSpPr>
          <p:spPr>
            <a:xfrm>
              <a:off x="828675" y="2193652"/>
              <a:ext cx="4275888" cy="369332"/>
            </a:xfrm>
            <a:prstGeom prst="rect">
              <a:avLst/>
            </a:prstGeom>
            <a:solidFill>
              <a:schemeClr val="tx1">
                <a:lumMod val="95000"/>
                <a:lumOff val="5000"/>
              </a:schemeClr>
            </a:solidFill>
            <a:ln>
              <a:noFill/>
            </a:ln>
            <a:effectLst>
              <a:glow rad="127000">
                <a:schemeClr val="tx1">
                  <a:lumMod val="95000"/>
                  <a:lumOff val="5000"/>
                </a:schemeClr>
              </a:glow>
            </a:effectLst>
          </p:spPr>
          <p:txBody>
            <a:bodyPr wrap="square">
              <a:spAutoFit/>
            </a:bodyPr>
            <a:lstStyle/>
            <a:p>
              <a:r>
                <a:rPr lang="en-US" b="1" dirty="0">
                  <a:solidFill>
                    <a:srgbClr val="00B0F0"/>
                  </a:solidFill>
                  <a:latin typeface="Anurati" pitchFamily="50" charset="0"/>
                </a:rPr>
                <a:t>THANKYOU</a:t>
              </a:r>
              <a:endParaRPr lang="en-KE" dirty="0">
                <a:solidFill>
                  <a:srgbClr val="00B0F0"/>
                </a:solidFill>
              </a:endParaRPr>
            </a:p>
          </p:txBody>
        </p:sp>
        <p:sp>
          <p:nvSpPr>
            <p:cNvPr id="174" name="TextBox 173">
              <a:extLst>
                <a:ext uri="{FF2B5EF4-FFF2-40B4-BE49-F238E27FC236}">
                  <a16:creationId xmlns:a16="http://schemas.microsoft.com/office/drawing/2014/main" id="{AB32B6B8-3296-464F-9890-8C00F66DCB6C}"/>
                </a:ext>
              </a:extLst>
            </p:cNvPr>
            <p:cNvSpPr txBox="1"/>
            <p:nvPr/>
          </p:nvSpPr>
          <p:spPr>
            <a:xfrm>
              <a:off x="1144960" y="2848212"/>
              <a:ext cx="3505200" cy="3970318"/>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a:t>
              </a:r>
              <a:r>
                <a:rPr lang="en-US" i="1" dirty="0" err="1">
                  <a:latin typeface="Kristen ITC" panose="03050502040202030202" pitchFamily="66" charset="0"/>
                </a:rPr>
                <a:t>BIO_Afya.team</a:t>
              </a:r>
              <a:r>
                <a:rPr lang="en-US" i="1" dirty="0">
                  <a:latin typeface="Kristen ITC" panose="03050502040202030202" pitchFamily="66" charset="0"/>
                </a:rPr>
                <a:t>]</a:t>
              </a:r>
            </a:p>
            <a:p>
              <a:r>
                <a:rPr lang="en-US" dirty="0">
                  <a:latin typeface="Kristen ITC" panose="03050502040202030202" pitchFamily="66" charset="0"/>
                </a:rPr>
                <a:t>📧 Contact Us: </a:t>
              </a:r>
              <a:r>
                <a:rPr lang="en-US" i="1" dirty="0">
                  <a:latin typeface="Kristen ITC" panose="03050502040202030202" pitchFamily="66" charset="0"/>
                </a:rPr>
                <a:t>[bioafya@gmail.com]</a:t>
              </a:r>
            </a:p>
            <a:p>
              <a:endParaRPr lang="en-US" i="1" dirty="0">
                <a:latin typeface="Kristen ITC" panose="03050502040202030202" pitchFamily="66" charset="0"/>
              </a:endParaRPr>
            </a:p>
            <a:p>
              <a:r>
                <a:rPr lang="en-US" dirty="0">
                  <a:latin typeface="Kristen ITC" panose="03050502040202030202" pitchFamily="66" charset="0"/>
                </a:rPr>
                <a:t>Let’s work together to revolutionize livestock farming!</a:t>
              </a:r>
            </a:p>
            <a:p>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grpSp>
    </p:spTree>
    <p:extLst>
      <p:ext uri="{BB962C8B-B14F-4D97-AF65-F5344CB8AC3E}">
        <p14:creationId xmlns:p14="http://schemas.microsoft.com/office/powerpoint/2010/main" val="3189278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BBF4C820-1890-4034-BABE-0588836424AC}"/>
              </a:ext>
            </a:extLst>
          </p:cNvPr>
          <p:cNvSpPr txBox="1"/>
          <p:nvPr/>
        </p:nvSpPr>
        <p:spPr>
          <a:xfrm>
            <a:off x="828673" y="3877334"/>
            <a:ext cx="5559428" cy="338554"/>
          </a:xfrm>
          <a:prstGeom prst="rect">
            <a:avLst/>
          </a:prstGeom>
          <a:noFill/>
        </p:spPr>
        <p:txBody>
          <a:bodyPr wrap="square" rtlCol="0">
            <a:spAutoFit/>
          </a:bodyPr>
          <a:lstStyle/>
          <a:p>
            <a:r>
              <a:rPr lang="en-US" sz="1600" b="1" dirty="0">
                <a:solidFill>
                  <a:schemeClr val="bg1"/>
                </a:solidFill>
                <a:latin typeface="Anurati" pitchFamily="50" charset="0"/>
              </a:rPr>
              <a:t>WE ARE  THANKFUL</a:t>
            </a:r>
            <a:endParaRPr lang="en-KE" sz="1600" b="1" dirty="0">
              <a:solidFill>
                <a:schemeClr val="bg1"/>
              </a:solidFill>
              <a:latin typeface="Anurati" pitchFamily="50" charset="0"/>
            </a:endParaRPr>
          </a:p>
        </p:txBody>
      </p:sp>
      <p:sp>
        <p:nvSpPr>
          <p:cNvPr id="7" name="Rectangle: Rounded Corners 6">
            <a:extLst>
              <a:ext uri="{FF2B5EF4-FFF2-40B4-BE49-F238E27FC236}">
                <a16:creationId xmlns:a16="http://schemas.microsoft.com/office/drawing/2014/main" id="{E82A23C7-C20F-4AF3-B11C-97EDD07E1435}"/>
              </a:ext>
            </a:extLst>
          </p:cNvPr>
          <p:cNvSpPr/>
          <p:nvPr/>
        </p:nvSpPr>
        <p:spPr>
          <a:xfrm>
            <a:off x="5767388" y="1449388"/>
            <a:ext cx="5953125" cy="3959225"/>
          </a:xfrm>
          <a:prstGeom prst="roundRect">
            <a:avLst>
              <a:gd name="adj" fmla="val 12199"/>
            </a:avLst>
          </a:prstGeom>
          <a:blipFill dpi="0" rotWithShape="1">
            <a:blip r:embed="rId2"/>
            <a:srcRect/>
            <a:stretch>
              <a:fillRect/>
            </a:stretch>
          </a:blipFill>
          <a:ln>
            <a:noFill/>
          </a:ln>
          <a:effectLst>
            <a:glow rad="228600">
              <a:srgbClr val="00B0F0">
                <a:alpha val="50000"/>
              </a:srgbClr>
            </a:glow>
            <a:outerShdw blurRad="635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 name="TextBox 2">
            <a:extLst>
              <a:ext uri="{FF2B5EF4-FFF2-40B4-BE49-F238E27FC236}">
                <a16:creationId xmlns:a16="http://schemas.microsoft.com/office/drawing/2014/main" id="{3B8A3417-FE37-4CDD-8A83-A146DBC49F2F}"/>
              </a:ext>
            </a:extLst>
          </p:cNvPr>
          <p:cNvSpPr txBox="1"/>
          <p:nvPr/>
        </p:nvSpPr>
        <p:spPr>
          <a:xfrm>
            <a:off x="9702050" y="6150115"/>
            <a:ext cx="1446963" cy="369332"/>
          </a:xfrm>
          <a:prstGeom prst="rect">
            <a:avLst/>
          </a:prstGeom>
          <a:solidFill>
            <a:schemeClr val="tx1"/>
          </a:solidFill>
          <a:effectLst>
            <a:glow rad="228600">
              <a:srgbClr val="00B0F0">
                <a:alpha val="50000"/>
              </a:srgbClr>
            </a:glow>
          </a:effectLst>
        </p:spPr>
        <p:txBody>
          <a:bodyPr wrap="square" rtlCol="0">
            <a:spAutoFit/>
          </a:bodyPr>
          <a:lstStyle/>
          <a:p>
            <a:r>
              <a:rPr lang="en-US" spc="600" dirty="0">
                <a:solidFill>
                  <a:srgbClr val="00B0F0"/>
                </a:solidFill>
                <a:latin typeface="Anurati" pitchFamily="50" charset="0"/>
              </a:rPr>
              <a:t>END</a:t>
            </a:r>
            <a:endParaRPr lang="en-KE" spc="600" dirty="0">
              <a:solidFill>
                <a:srgbClr val="00B0F0"/>
              </a:solidFill>
              <a:latin typeface="Anurati" pitchFamily="50" charset="0"/>
            </a:endParaRPr>
          </a:p>
        </p:txBody>
      </p:sp>
      <p:grpSp>
        <p:nvGrpSpPr>
          <p:cNvPr id="2" name="Group 1">
            <a:extLst>
              <a:ext uri="{FF2B5EF4-FFF2-40B4-BE49-F238E27FC236}">
                <a16:creationId xmlns:a16="http://schemas.microsoft.com/office/drawing/2014/main" id="{848703AF-FE0F-49A3-A6C6-5844A55E9DFD}"/>
              </a:ext>
            </a:extLst>
          </p:cNvPr>
          <p:cNvGrpSpPr/>
          <p:nvPr/>
        </p:nvGrpSpPr>
        <p:grpSpPr>
          <a:xfrm>
            <a:off x="828673" y="1545902"/>
            <a:ext cx="4367215" cy="5272628"/>
            <a:chOff x="828673" y="1545902"/>
            <a:chExt cx="4367215" cy="5272628"/>
          </a:xfrm>
        </p:grpSpPr>
        <p:sp>
          <p:nvSpPr>
            <p:cNvPr id="27" name="Rectangle: Rounded Corners 26">
              <a:extLst>
                <a:ext uri="{FF2B5EF4-FFF2-40B4-BE49-F238E27FC236}">
                  <a16:creationId xmlns:a16="http://schemas.microsoft.com/office/drawing/2014/main" id="{BC7228AD-75BA-4BB0-93E8-EC39BD1DC850}"/>
                </a:ext>
              </a:extLst>
            </p:cNvPr>
            <p:cNvSpPr/>
            <p:nvPr/>
          </p:nvSpPr>
          <p:spPr>
            <a:xfrm>
              <a:off x="828673" y="2735691"/>
              <a:ext cx="4137775" cy="4082839"/>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a:effectLst>
              <a:glow rad="190500">
                <a:srgbClr val="00B0F0">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4367213" cy="646331"/>
            </a:xfrm>
            <a:prstGeom prst="rect">
              <a:avLst/>
            </a:prstGeom>
            <a:solidFill>
              <a:schemeClr val="tx1">
                <a:lumMod val="95000"/>
                <a:lumOff val="5000"/>
              </a:schemeClr>
            </a:solidFill>
            <a:ln>
              <a:noFill/>
            </a:ln>
            <a:effectLst>
              <a:glow rad="127000">
                <a:srgbClr val="00B0F0"/>
              </a:glow>
            </a:effectLst>
          </p:spPr>
          <p:txBody>
            <a:bodyPr wrap="square" rtlCol="0">
              <a:spAutoFit/>
            </a:bodyPr>
            <a:lstStyle/>
            <a:p>
              <a:r>
                <a:rPr lang="en-US" sz="3600" b="1" dirty="0">
                  <a:solidFill>
                    <a:srgbClr val="00B0F0"/>
                  </a:solidFill>
                  <a:latin typeface="Anurati" pitchFamily="50" charset="0"/>
                </a:rPr>
                <a:t>BIO_AFYA</a:t>
              </a:r>
              <a:endParaRPr lang="en-KE" sz="3600" b="1" dirty="0">
                <a:solidFill>
                  <a:srgbClr val="00B0F0"/>
                </a:solidFill>
                <a:latin typeface="Anurati" pitchFamily="50" charset="0"/>
              </a:endParaRPr>
            </a:p>
          </p:txBody>
        </p:sp>
        <p:sp>
          <p:nvSpPr>
            <p:cNvPr id="26" name="TextBox 25">
              <a:extLst>
                <a:ext uri="{FF2B5EF4-FFF2-40B4-BE49-F238E27FC236}">
                  <a16:creationId xmlns:a16="http://schemas.microsoft.com/office/drawing/2014/main" id="{B64E00B1-79D0-4AC8-9825-79D05A4691C9}"/>
                </a:ext>
              </a:extLst>
            </p:cNvPr>
            <p:cNvSpPr txBox="1"/>
            <p:nvPr/>
          </p:nvSpPr>
          <p:spPr>
            <a:xfrm>
              <a:off x="828675" y="2193652"/>
              <a:ext cx="4275888" cy="369332"/>
            </a:xfrm>
            <a:prstGeom prst="rect">
              <a:avLst/>
            </a:prstGeom>
            <a:solidFill>
              <a:schemeClr val="tx1">
                <a:lumMod val="95000"/>
                <a:lumOff val="5000"/>
              </a:schemeClr>
            </a:solidFill>
            <a:ln>
              <a:noFill/>
            </a:ln>
            <a:effectLst>
              <a:glow rad="127000">
                <a:schemeClr val="tx1">
                  <a:lumMod val="95000"/>
                  <a:lumOff val="5000"/>
                </a:schemeClr>
              </a:glow>
            </a:effectLst>
          </p:spPr>
          <p:txBody>
            <a:bodyPr wrap="square">
              <a:spAutoFit/>
            </a:bodyPr>
            <a:lstStyle/>
            <a:p>
              <a:r>
                <a:rPr lang="en-US" b="1" dirty="0">
                  <a:solidFill>
                    <a:srgbClr val="00B0F0"/>
                  </a:solidFill>
                  <a:latin typeface="Anurati" pitchFamily="50" charset="0"/>
                </a:rPr>
                <a:t>THANKYOU</a:t>
              </a:r>
              <a:endParaRPr lang="en-KE" dirty="0">
                <a:solidFill>
                  <a:srgbClr val="00B0F0"/>
                </a:solidFill>
              </a:endParaRPr>
            </a:p>
          </p:txBody>
        </p:sp>
        <p:sp>
          <p:nvSpPr>
            <p:cNvPr id="4" name="TextBox 3">
              <a:extLst>
                <a:ext uri="{FF2B5EF4-FFF2-40B4-BE49-F238E27FC236}">
                  <a16:creationId xmlns:a16="http://schemas.microsoft.com/office/drawing/2014/main" id="{ADE11F75-F0EC-4A1F-80A2-D6B7E37C9A6D}"/>
                </a:ext>
              </a:extLst>
            </p:cNvPr>
            <p:cNvSpPr txBox="1"/>
            <p:nvPr/>
          </p:nvSpPr>
          <p:spPr>
            <a:xfrm>
              <a:off x="1144960" y="2848212"/>
              <a:ext cx="3505200" cy="3970318"/>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a:t>
              </a:r>
              <a:r>
                <a:rPr lang="en-US" i="1" dirty="0" err="1">
                  <a:latin typeface="Kristen ITC" panose="03050502040202030202" pitchFamily="66" charset="0"/>
                </a:rPr>
                <a:t>BIO_Afya.team</a:t>
              </a:r>
              <a:r>
                <a:rPr lang="en-US" i="1" dirty="0">
                  <a:latin typeface="Kristen ITC" panose="03050502040202030202" pitchFamily="66" charset="0"/>
                </a:rPr>
                <a:t>]</a:t>
              </a:r>
            </a:p>
            <a:p>
              <a:r>
                <a:rPr lang="en-US" dirty="0">
                  <a:latin typeface="Kristen ITC" panose="03050502040202030202" pitchFamily="66" charset="0"/>
                </a:rPr>
                <a:t>📧 Contact Us: </a:t>
              </a:r>
              <a:r>
                <a:rPr lang="en-US" i="1" dirty="0">
                  <a:latin typeface="Kristen ITC" panose="03050502040202030202" pitchFamily="66" charset="0"/>
                </a:rPr>
                <a:t>[bioafya@gmail.com]</a:t>
              </a:r>
            </a:p>
            <a:p>
              <a:endParaRPr lang="en-US" i="1" dirty="0">
                <a:latin typeface="Kristen ITC" panose="03050502040202030202" pitchFamily="66" charset="0"/>
              </a:endParaRPr>
            </a:p>
            <a:p>
              <a:r>
                <a:rPr lang="en-US" dirty="0">
                  <a:latin typeface="Kristen ITC" panose="03050502040202030202" pitchFamily="66" charset="0"/>
                </a:rPr>
                <a:t>Let’s work together to revolutionize livestock farming!</a:t>
              </a:r>
            </a:p>
            <a:p>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grpSp>
      <p:sp>
        <p:nvSpPr>
          <p:cNvPr id="46" name="TextBox 45">
            <a:extLst>
              <a:ext uri="{FF2B5EF4-FFF2-40B4-BE49-F238E27FC236}">
                <a16:creationId xmlns:a16="http://schemas.microsoft.com/office/drawing/2014/main" id="{0179C0A4-9540-4459-A5CB-4ADAFBDD4C66}"/>
              </a:ext>
            </a:extLst>
          </p:cNvPr>
          <p:cNvSpPr txBox="1"/>
          <p:nvPr/>
        </p:nvSpPr>
        <p:spPr>
          <a:xfrm>
            <a:off x="-9072637" y="4132503"/>
            <a:ext cx="3524250" cy="1754326"/>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future of livestock farming depends on innovation, data-driven insights, and real-time action. With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solidFill>
                <a:srgbClr val="00B0F0"/>
              </a:solidFill>
              <a:latin typeface="Kristen ITC" panose="03050502040202030202" pitchFamily="66" charset="0"/>
            </a:endParaRPr>
          </a:p>
        </p:txBody>
      </p:sp>
      <p:sp>
        <p:nvSpPr>
          <p:cNvPr id="48" name="TextBox 47">
            <a:extLst>
              <a:ext uri="{FF2B5EF4-FFF2-40B4-BE49-F238E27FC236}">
                <a16:creationId xmlns:a16="http://schemas.microsoft.com/office/drawing/2014/main" id="{B5EF9D42-523A-4ED7-BC4B-66F62BC36D49}"/>
              </a:ext>
            </a:extLst>
          </p:cNvPr>
          <p:cNvSpPr txBox="1"/>
          <p:nvPr/>
        </p:nvSpPr>
        <p:spPr>
          <a:xfrm>
            <a:off x="-9077325" y="1672902"/>
            <a:ext cx="7400926" cy="2308324"/>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FINAL REMARK &amp; CLOSING STATEMENT</a:t>
            </a:r>
            <a:endParaRPr lang="en-KE" sz="4800" b="1" dirty="0">
              <a:solidFill>
                <a:srgbClr val="00B0F0"/>
              </a:solidFill>
              <a:latin typeface="Kristen ITC" panose="03050502040202030202" pitchFamily="66" charset="0"/>
            </a:endParaRPr>
          </a:p>
        </p:txBody>
      </p:sp>
      <p:sp>
        <p:nvSpPr>
          <p:cNvPr id="50" name="TextBox 49">
            <a:extLst>
              <a:ext uri="{FF2B5EF4-FFF2-40B4-BE49-F238E27FC236}">
                <a16:creationId xmlns:a16="http://schemas.microsoft.com/office/drawing/2014/main" id="{4FD0BA9E-A627-48E9-AB1A-44F310F0D38C}"/>
              </a:ext>
            </a:extLst>
          </p:cNvPr>
          <p:cNvSpPr txBox="1"/>
          <p:nvPr/>
        </p:nvSpPr>
        <p:spPr>
          <a:xfrm>
            <a:off x="-2798837" y="-2598497"/>
            <a:ext cx="3524250" cy="1754326"/>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future of livestock farming depends on innovation, data-driven insights, and real-time action. With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we are not just solving a problem—we are empowering farmers, protecting livelihoods, and securing food supply chains. By leveraging cutting-edge technology, we can reduce livestock losses, improve productivity, and create a smarter, healthier agricultural ecosystem.</a:t>
            </a:r>
            <a:endParaRPr lang="en-KE" sz="1200" dirty="0">
              <a:solidFill>
                <a:srgbClr val="00B0F0"/>
              </a:solidFill>
              <a:latin typeface="Kristen ITC" panose="03050502040202030202" pitchFamily="66" charset="0"/>
            </a:endParaRPr>
          </a:p>
        </p:txBody>
      </p:sp>
      <p:sp>
        <p:nvSpPr>
          <p:cNvPr id="52" name="TextBox 51">
            <a:extLst>
              <a:ext uri="{FF2B5EF4-FFF2-40B4-BE49-F238E27FC236}">
                <a16:creationId xmlns:a16="http://schemas.microsoft.com/office/drawing/2014/main" id="{1506B419-BB0C-4E7D-B5DD-A7912ADDDA15}"/>
              </a:ext>
            </a:extLst>
          </p:cNvPr>
          <p:cNvSpPr txBox="1"/>
          <p:nvPr/>
        </p:nvSpPr>
        <p:spPr>
          <a:xfrm>
            <a:off x="-2803525" y="-5058098"/>
            <a:ext cx="7400926" cy="2308324"/>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FINAL REMARK &amp; CLOSING STATEMENT</a:t>
            </a:r>
            <a:endParaRPr lang="en-KE" sz="4800" b="1" dirty="0">
              <a:solidFill>
                <a:srgbClr val="00B0F0"/>
              </a:solidFill>
              <a:latin typeface="Kristen ITC" panose="03050502040202030202" pitchFamily="66" charset="0"/>
            </a:endParaRPr>
          </a:p>
        </p:txBody>
      </p:sp>
      <p:sp>
        <p:nvSpPr>
          <p:cNvPr id="19" name="TextBox 18">
            <a:extLst>
              <a:ext uri="{FF2B5EF4-FFF2-40B4-BE49-F238E27FC236}">
                <a16:creationId xmlns:a16="http://schemas.microsoft.com/office/drawing/2014/main" id="{B14D41DC-1BD3-4848-8482-431243166147}"/>
              </a:ext>
            </a:extLst>
          </p:cNvPr>
          <p:cNvSpPr txBox="1"/>
          <p:nvPr/>
        </p:nvSpPr>
        <p:spPr>
          <a:xfrm>
            <a:off x="-2006739" y="9935587"/>
            <a:ext cx="5195887" cy="707886"/>
          </a:xfrm>
          <a:prstGeom prst="rect">
            <a:avLst/>
          </a:prstGeom>
          <a:solidFill>
            <a:schemeClr val="tx1">
              <a:lumMod val="95000"/>
              <a:lumOff val="5000"/>
            </a:schemeClr>
          </a:solidFill>
          <a:ln>
            <a:noFill/>
          </a:ln>
          <a:effectLst>
            <a:glow rad="304800">
              <a:srgbClr val="00B0F0">
                <a:alpha val="50000"/>
              </a:srgbClr>
            </a:glow>
          </a:effectLst>
        </p:spPr>
        <p:txBody>
          <a:bodyPr wrap="square" rtlCol="0">
            <a:spAutoFit/>
          </a:bodyPr>
          <a:lstStyle/>
          <a:p>
            <a:r>
              <a:rPr lang="en-US" sz="2000" b="1" spc="600" dirty="0">
                <a:solidFill>
                  <a:srgbClr val="00B0F0"/>
                </a:solidFill>
                <a:latin typeface="Anurati" pitchFamily="50" charset="0"/>
              </a:rPr>
              <a:t>BIO_AFYA</a:t>
            </a:r>
            <a:endParaRPr lang="en-KE" sz="2000" b="1" spc="600" dirty="0">
              <a:solidFill>
                <a:srgbClr val="00B0F0"/>
              </a:solidFill>
              <a:latin typeface="Anurati" pitchFamily="50" charset="0"/>
            </a:endParaRPr>
          </a:p>
          <a:p>
            <a:endParaRPr lang="en-KE" sz="2000" spc="600" dirty="0">
              <a:solidFill>
                <a:srgbClr val="00B0F0"/>
              </a:solidFill>
            </a:endParaRPr>
          </a:p>
        </p:txBody>
      </p:sp>
      <p:sp>
        <p:nvSpPr>
          <p:cNvPr id="20" name="TextBox 19">
            <a:extLst>
              <a:ext uri="{FF2B5EF4-FFF2-40B4-BE49-F238E27FC236}">
                <a16:creationId xmlns:a16="http://schemas.microsoft.com/office/drawing/2014/main" id="{552D2CCE-F839-42C6-A5F1-FA0E21CE250B}"/>
              </a:ext>
            </a:extLst>
          </p:cNvPr>
          <p:cNvSpPr txBox="1"/>
          <p:nvPr/>
        </p:nvSpPr>
        <p:spPr>
          <a:xfrm>
            <a:off x="241161" y="251837"/>
            <a:ext cx="5195887" cy="707886"/>
          </a:xfrm>
          <a:prstGeom prst="rect">
            <a:avLst/>
          </a:prstGeom>
          <a:solidFill>
            <a:schemeClr val="tx1">
              <a:lumMod val="95000"/>
              <a:lumOff val="5000"/>
            </a:schemeClr>
          </a:solidFill>
          <a:ln>
            <a:noFill/>
          </a:ln>
          <a:effectLst>
            <a:glow rad="304800">
              <a:srgbClr val="00B0F0">
                <a:alpha val="50000"/>
              </a:srgbClr>
            </a:glow>
          </a:effectLst>
        </p:spPr>
        <p:txBody>
          <a:bodyPr wrap="square" rtlCol="0">
            <a:spAutoFit/>
          </a:bodyPr>
          <a:lstStyle/>
          <a:p>
            <a:r>
              <a:rPr lang="en-US" sz="2000" b="1" spc="600" dirty="0">
                <a:solidFill>
                  <a:srgbClr val="00B0F0"/>
                </a:solidFill>
                <a:latin typeface="Anurati" pitchFamily="50" charset="0"/>
              </a:rPr>
              <a:t>BIO_AFYA</a:t>
            </a:r>
            <a:endParaRPr lang="en-KE" sz="2000" b="1" spc="600" dirty="0">
              <a:solidFill>
                <a:srgbClr val="00B0F0"/>
              </a:solidFill>
              <a:latin typeface="Anurati" pitchFamily="50" charset="0"/>
            </a:endParaRPr>
          </a:p>
          <a:p>
            <a:endParaRPr lang="en-KE" sz="2000" spc="600" dirty="0">
              <a:solidFill>
                <a:srgbClr val="00B0F0"/>
              </a:solidFill>
            </a:endParaRPr>
          </a:p>
        </p:txBody>
      </p:sp>
    </p:spTree>
    <p:extLst>
      <p:ext uri="{BB962C8B-B14F-4D97-AF65-F5344CB8AC3E}">
        <p14:creationId xmlns:p14="http://schemas.microsoft.com/office/powerpoint/2010/main" val="263331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3C1EB-2601-4F9E-A647-4067DBD75638}"/>
              </a:ext>
            </a:extLst>
          </p:cNvPr>
          <p:cNvSpPr txBox="1"/>
          <p:nvPr/>
        </p:nvSpPr>
        <p:spPr>
          <a:xfrm>
            <a:off x="203061" y="232787"/>
            <a:ext cx="5195887" cy="707886"/>
          </a:xfrm>
          <a:prstGeom prst="rect">
            <a:avLst/>
          </a:prstGeom>
          <a:solidFill>
            <a:schemeClr val="tx1">
              <a:lumMod val="95000"/>
              <a:lumOff val="5000"/>
            </a:schemeClr>
          </a:solidFill>
          <a:ln>
            <a:noFill/>
          </a:ln>
          <a:effectLst>
            <a:glow rad="304800">
              <a:srgbClr val="00B0F0">
                <a:alpha val="50000"/>
              </a:srgbClr>
            </a:glow>
          </a:effectLst>
        </p:spPr>
        <p:txBody>
          <a:bodyPr wrap="square" rtlCol="0">
            <a:spAutoFit/>
          </a:bodyPr>
          <a:lstStyle/>
          <a:p>
            <a:r>
              <a:rPr lang="en-US" sz="2000" b="1" spc="600" dirty="0">
                <a:solidFill>
                  <a:srgbClr val="00B0F0"/>
                </a:solidFill>
                <a:latin typeface="Anurati" pitchFamily="50" charset="0"/>
              </a:rPr>
              <a:t>BIO_AFYA</a:t>
            </a:r>
            <a:endParaRPr lang="en-KE" sz="2000" b="1" spc="600" dirty="0">
              <a:solidFill>
                <a:srgbClr val="00B0F0"/>
              </a:solidFill>
              <a:latin typeface="Anurati" pitchFamily="50" charset="0"/>
            </a:endParaRPr>
          </a:p>
          <a:p>
            <a:endParaRPr lang="en-KE" sz="2000" spc="600" dirty="0">
              <a:solidFill>
                <a:srgbClr val="00B0F0"/>
              </a:solidFill>
            </a:endParaRPr>
          </a:p>
        </p:txBody>
      </p:sp>
      <p:grpSp>
        <p:nvGrpSpPr>
          <p:cNvPr id="17" name="Group 16">
            <a:extLst>
              <a:ext uri="{FF2B5EF4-FFF2-40B4-BE49-F238E27FC236}">
                <a16:creationId xmlns:a16="http://schemas.microsoft.com/office/drawing/2014/main" id="{3F919762-ECCD-4968-ACC6-53EAF8C8E94F}"/>
              </a:ext>
            </a:extLst>
          </p:cNvPr>
          <p:cNvGrpSpPr/>
          <p:nvPr/>
        </p:nvGrpSpPr>
        <p:grpSpPr>
          <a:xfrm>
            <a:off x="-9001127" y="428302"/>
            <a:ext cx="4367215" cy="5272628"/>
            <a:chOff x="828673" y="1545902"/>
            <a:chExt cx="4367215" cy="5272628"/>
          </a:xfrm>
        </p:grpSpPr>
        <p:sp>
          <p:nvSpPr>
            <p:cNvPr id="18" name="Rectangle: Rounded Corners 17">
              <a:extLst>
                <a:ext uri="{FF2B5EF4-FFF2-40B4-BE49-F238E27FC236}">
                  <a16:creationId xmlns:a16="http://schemas.microsoft.com/office/drawing/2014/main" id="{B78B27C3-A157-4D91-94D6-A4250BFB998C}"/>
                </a:ext>
              </a:extLst>
            </p:cNvPr>
            <p:cNvSpPr/>
            <p:nvPr/>
          </p:nvSpPr>
          <p:spPr>
            <a:xfrm>
              <a:off x="828673" y="2735691"/>
              <a:ext cx="4137775" cy="4082839"/>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a:effectLst>
              <a:glow rad="190500">
                <a:srgbClr val="00B0F0">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TextBox 18">
              <a:extLst>
                <a:ext uri="{FF2B5EF4-FFF2-40B4-BE49-F238E27FC236}">
                  <a16:creationId xmlns:a16="http://schemas.microsoft.com/office/drawing/2014/main" id="{72541AD5-0439-4DA3-A000-DA9103C49E83}"/>
                </a:ext>
              </a:extLst>
            </p:cNvPr>
            <p:cNvSpPr txBox="1"/>
            <p:nvPr/>
          </p:nvSpPr>
          <p:spPr>
            <a:xfrm>
              <a:off x="828675" y="1545902"/>
              <a:ext cx="4367213" cy="646331"/>
            </a:xfrm>
            <a:prstGeom prst="rect">
              <a:avLst/>
            </a:prstGeom>
            <a:solidFill>
              <a:schemeClr val="tx1">
                <a:lumMod val="95000"/>
                <a:lumOff val="5000"/>
              </a:schemeClr>
            </a:solidFill>
            <a:ln>
              <a:noFill/>
            </a:ln>
            <a:effectLst>
              <a:glow rad="127000">
                <a:srgbClr val="00B0F0"/>
              </a:glow>
            </a:effectLst>
          </p:spPr>
          <p:txBody>
            <a:bodyPr wrap="square" rtlCol="0">
              <a:spAutoFit/>
            </a:bodyPr>
            <a:lstStyle/>
            <a:p>
              <a:r>
                <a:rPr lang="en-US" sz="3600" b="1" dirty="0">
                  <a:solidFill>
                    <a:srgbClr val="00B0F0"/>
                  </a:solidFill>
                  <a:latin typeface="Anurati" pitchFamily="50" charset="0"/>
                </a:rPr>
                <a:t>BIO_AFYA</a:t>
              </a:r>
              <a:endParaRPr lang="en-KE" sz="3600" b="1" dirty="0">
                <a:solidFill>
                  <a:srgbClr val="00B0F0"/>
                </a:solidFill>
                <a:latin typeface="Anurati" pitchFamily="50" charset="0"/>
              </a:endParaRPr>
            </a:p>
          </p:txBody>
        </p:sp>
        <p:sp>
          <p:nvSpPr>
            <p:cNvPr id="20" name="TextBox 19">
              <a:extLst>
                <a:ext uri="{FF2B5EF4-FFF2-40B4-BE49-F238E27FC236}">
                  <a16:creationId xmlns:a16="http://schemas.microsoft.com/office/drawing/2014/main" id="{B3C7F813-7EA5-447E-9E4C-28654C11DECA}"/>
                </a:ext>
              </a:extLst>
            </p:cNvPr>
            <p:cNvSpPr txBox="1"/>
            <p:nvPr/>
          </p:nvSpPr>
          <p:spPr>
            <a:xfrm>
              <a:off x="828675" y="2193652"/>
              <a:ext cx="4275888" cy="369332"/>
            </a:xfrm>
            <a:prstGeom prst="rect">
              <a:avLst/>
            </a:prstGeom>
            <a:solidFill>
              <a:schemeClr val="tx1">
                <a:lumMod val="95000"/>
                <a:lumOff val="5000"/>
              </a:schemeClr>
            </a:solidFill>
            <a:ln>
              <a:noFill/>
            </a:ln>
            <a:effectLst>
              <a:glow rad="127000">
                <a:schemeClr val="tx1">
                  <a:lumMod val="95000"/>
                  <a:lumOff val="5000"/>
                </a:schemeClr>
              </a:glow>
            </a:effectLst>
          </p:spPr>
          <p:txBody>
            <a:bodyPr wrap="square">
              <a:spAutoFit/>
            </a:bodyPr>
            <a:lstStyle/>
            <a:p>
              <a:r>
                <a:rPr lang="en-US" b="1" dirty="0">
                  <a:solidFill>
                    <a:srgbClr val="00B0F0"/>
                  </a:solidFill>
                  <a:latin typeface="Anurati" pitchFamily="50" charset="0"/>
                </a:rPr>
                <a:t>THANKYOU</a:t>
              </a:r>
              <a:endParaRPr lang="en-KE" dirty="0">
                <a:solidFill>
                  <a:srgbClr val="00B0F0"/>
                </a:solidFill>
              </a:endParaRPr>
            </a:p>
          </p:txBody>
        </p:sp>
        <p:sp>
          <p:nvSpPr>
            <p:cNvPr id="21" name="TextBox 20">
              <a:extLst>
                <a:ext uri="{FF2B5EF4-FFF2-40B4-BE49-F238E27FC236}">
                  <a16:creationId xmlns:a16="http://schemas.microsoft.com/office/drawing/2014/main" id="{862E1190-6A5E-4677-A09F-3228F332A38C}"/>
                </a:ext>
              </a:extLst>
            </p:cNvPr>
            <p:cNvSpPr txBox="1"/>
            <p:nvPr/>
          </p:nvSpPr>
          <p:spPr>
            <a:xfrm>
              <a:off x="1144960" y="2848212"/>
              <a:ext cx="3505200" cy="3970318"/>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a:t>
              </a:r>
              <a:r>
                <a:rPr lang="en-US" i="1" dirty="0" err="1">
                  <a:latin typeface="Kristen ITC" panose="03050502040202030202" pitchFamily="66" charset="0"/>
                </a:rPr>
                <a:t>BIO_Afya.team</a:t>
              </a:r>
              <a:r>
                <a:rPr lang="en-US" i="1" dirty="0">
                  <a:latin typeface="Kristen ITC" panose="03050502040202030202" pitchFamily="66" charset="0"/>
                </a:rPr>
                <a:t>]</a:t>
              </a:r>
            </a:p>
            <a:p>
              <a:r>
                <a:rPr lang="en-US" dirty="0">
                  <a:latin typeface="Kristen ITC" panose="03050502040202030202" pitchFamily="66" charset="0"/>
                </a:rPr>
                <a:t>📧 Contact Us: </a:t>
              </a:r>
              <a:r>
                <a:rPr lang="en-US" i="1" dirty="0">
                  <a:latin typeface="Kristen ITC" panose="03050502040202030202" pitchFamily="66" charset="0"/>
                </a:rPr>
                <a:t>[bioafya@gmail.com]</a:t>
              </a:r>
            </a:p>
            <a:p>
              <a:endParaRPr lang="en-US" i="1" dirty="0">
                <a:latin typeface="Kristen ITC" panose="03050502040202030202" pitchFamily="66" charset="0"/>
              </a:endParaRPr>
            </a:p>
            <a:p>
              <a:r>
                <a:rPr lang="en-US" dirty="0">
                  <a:latin typeface="Kristen ITC" panose="03050502040202030202" pitchFamily="66" charset="0"/>
                </a:rPr>
                <a:t>Let’s work together to revolutionize livestock farming!</a:t>
              </a:r>
            </a:p>
            <a:p>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grpSp>
      <p:grpSp>
        <p:nvGrpSpPr>
          <p:cNvPr id="22" name="Group 21">
            <a:extLst>
              <a:ext uri="{FF2B5EF4-FFF2-40B4-BE49-F238E27FC236}">
                <a16:creationId xmlns:a16="http://schemas.microsoft.com/office/drawing/2014/main" id="{CB6E1107-28F9-4ED5-BFF3-C78706E1D16C}"/>
              </a:ext>
            </a:extLst>
          </p:cNvPr>
          <p:cNvGrpSpPr/>
          <p:nvPr/>
        </p:nvGrpSpPr>
        <p:grpSpPr>
          <a:xfrm>
            <a:off x="930273" y="-6429698"/>
            <a:ext cx="4367215" cy="5272628"/>
            <a:chOff x="828673" y="1545902"/>
            <a:chExt cx="4367215" cy="5272628"/>
          </a:xfrm>
        </p:grpSpPr>
        <p:sp>
          <p:nvSpPr>
            <p:cNvPr id="23" name="Rectangle: Rounded Corners 22">
              <a:extLst>
                <a:ext uri="{FF2B5EF4-FFF2-40B4-BE49-F238E27FC236}">
                  <a16:creationId xmlns:a16="http://schemas.microsoft.com/office/drawing/2014/main" id="{C444D59B-CC05-4BA5-AB69-E6F000A46435}"/>
                </a:ext>
              </a:extLst>
            </p:cNvPr>
            <p:cNvSpPr/>
            <p:nvPr/>
          </p:nvSpPr>
          <p:spPr>
            <a:xfrm>
              <a:off x="828673" y="2735691"/>
              <a:ext cx="4137775" cy="4082839"/>
            </a:xfrm>
            <a:prstGeom prst="roundRect">
              <a:avLst>
                <a:gd name="adj" fmla="val 14077"/>
              </a:avLst>
            </a:prstGeom>
            <a:gradFill>
              <a:gsLst>
                <a:gs pos="0">
                  <a:srgbClr val="00B0F0"/>
                </a:gs>
                <a:gs pos="0">
                  <a:srgbClr val="00B0F0"/>
                </a:gs>
                <a:gs pos="99000">
                  <a:schemeClr val="accent1">
                    <a:lumMod val="75000"/>
                  </a:schemeClr>
                </a:gs>
                <a:gs pos="100000">
                  <a:srgbClr val="00B0F0"/>
                </a:gs>
              </a:gsLst>
              <a:lin ang="5400000" scaled="1"/>
            </a:gradFill>
            <a:effectLst>
              <a:glow rad="190500">
                <a:srgbClr val="00B0F0">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 name="TextBox 23">
              <a:extLst>
                <a:ext uri="{FF2B5EF4-FFF2-40B4-BE49-F238E27FC236}">
                  <a16:creationId xmlns:a16="http://schemas.microsoft.com/office/drawing/2014/main" id="{9C4E05C1-2D1C-4729-AF76-04B3CD4D5CE2}"/>
                </a:ext>
              </a:extLst>
            </p:cNvPr>
            <p:cNvSpPr txBox="1"/>
            <p:nvPr/>
          </p:nvSpPr>
          <p:spPr>
            <a:xfrm>
              <a:off x="828675" y="1545902"/>
              <a:ext cx="4367213" cy="646331"/>
            </a:xfrm>
            <a:prstGeom prst="rect">
              <a:avLst/>
            </a:prstGeom>
            <a:solidFill>
              <a:schemeClr val="tx1">
                <a:lumMod val="95000"/>
                <a:lumOff val="5000"/>
              </a:schemeClr>
            </a:solidFill>
            <a:ln>
              <a:noFill/>
            </a:ln>
            <a:effectLst>
              <a:glow rad="127000">
                <a:srgbClr val="00B0F0"/>
              </a:glow>
            </a:effectLst>
          </p:spPr>
          <p:txBody>
            <a:bodyPr wrap="square" rtlCol="0">
              <a:spAutoFit/>
            </a:bodyPr>
            <a:lstStyle/>
            <a:p>
              <a:r>
                <a:rPr lang="en-US" sz="3600" b="1" dirty="0">
                  <a:solidFill>
                    <a:srgbClr val="00B0F0"/>
                  </a:solidFill>
                  <a:latin typeface="Anurati" pitchFamily="50" charset="0"/>
                </a:rPr>
                <a:t>BIO_AFYA</a:t>
              </a:r>
              <a:endParaRPr lang="en-KE" sz="3600" b="1" dirty="0">
                <a:solidFill>
                  <a:srgbClr val="00B0F0"/>
                </a:solidFill>
                <a:latin typeface="Anurati" pitchFamily="50" charset="0"/>
              </a:endParaRPr>
            </a:p>
          </p:txBody>
        </p:sp>
        <p:sp>
          <p:nvSpPr>
            <p:cNvPr id="25" name="TextBox 24">
              <a:extLst>
                <a:ext uri="{FF2B5EF4-FFF2-40B4-BE49-F238E27FC236}">
                  <a16:creationId xmlns:a16="http://schemas.microsoft.com/office/drawing/2014/main" id="{A3A6974A-8940-45BE-8A5A-45E1EA78CD5D}"/>
                </a:ext>
              </a:extLst>
            </p:cNvPr>
            <p:cNvSpPr txBox="1"/>
            <p:nvPr/>
          </p:nvSpPr>
          <p:spPr>
            <a:xfrm>
              <a:off x="828675" y="2193652"/>
              <a:ext cx="4275888" cy="369332"/>
            </a:xfrm>
            <a:prstGeom prst="rect">
              <a:avLst/>
            </a:prstGeom>
            <a:solidFill>
              <a:schemeClr val="tx1">
                <a:lumMod val="95000"/>
                <a:lumOff val="5000"/>
              </a:schemeClr>
            </a:solidFill>
            <a:ln>
              <a:noFill/>
            </a:ln>
            <a:effectLst>
              <a:glow rad="127000">
                <a:schemeClr val="tx1">
                  <a:lumMod val="95000"/>
                  <a:lumOff val="5000"/>
                </a:schemeClr>
              </a:glow>
            </a:effectLst>
          </p:spPr>
          <p:txBody>
            <a:bodyPr wrap="square">
              <a:spAutoFit/>
            </a:bodyPr>
            <a:lstStyle/>
            <a:p>
              <a:r>
                <a:rPr lang="en-US" b="1" dirty="0">
                  <a:solidFill>
                    <a:srgbClr val="00B0F0"/>
                  </a:solidFill>
                  <a:latin typeface="Anurati" pitchFamily="50" charset="0"/>
                </a:rPr>
                <a:t>THANKYOU</a:t>
              </a:r>
              <a:endParaRPr lang="en-KE" dirty="0">
                <a:solidFill>
                  <a:srgbClr val="00B0F0"/>
                </a:solidFill>
              </a:endParaRPr>
            </a:p>
          </p:txBody>
        </p:sp>
        <p:sp>
          <p:nvSpPr>
            <p:cNvPr id="26" name="TextBox 25">
              <a:extLst>
                <a:ext uri="{FF2B5EF4-FFF2-40B4-BE49-F238E27FC236}">
                  <a16:creationId xmlns:a16="http://schemas.microsoft.com/office/drawing/2014/main" id="{BB049A95-903F-4A23-AD31-0E09943519F5}"/>
                </a:ext>
              </a:extLst>
            </p:cNvPr>
            <p:cNvSpPr txBox="1"/>
            <p:nvPr/>
          </p:nvSpPr>
          <p:spPr>
            <a:xfrm>
              <a:off x="1144960" y="2848212"/>
              <a:ext cx="3505200" cy="3970318"/>
            </a:xfrm>
            <a:prstGeom prst="rect">
              <a:avLst/>
            </a:prstGeom>
            <a:noFill/>
          </p:spPr>
          <p:txBody>
            <a:bodyPr wrap="square" rtlCol="0">
              <a:spAutoFit/>
            </a:bodyPr>
            <a:lstStyle/>
            <a:p>
              <a:r>
                <a:rPr lang="en-US" dirty="0">
                  <a:latin typeface="Kristen ITC" panose="03050502040202030202" pitchFamily="66" charset="0"/>
                </a:rPr>
                <a:t>🌱 </a:t>
              </a:r>
              <a:r>
                <a:rPr lang="en-US" dirty="0" err="1">
                  <a:latin typeface="Kristen ITC" panose="03050502040202030202" pitchFamily="66" charset="0"/>
                </a:rPr>
                <a:t>Bio_Afya</a:t>
              </a:r>
              <a:r>
                <a:rPr lang="en-US" dirty="0">
                  <a:latin typeface="Kristen ITC" panose="03050502040202030202" pitchFamily="66" charset="0"/>
                </a:rPr>
                <a:t> – Smarter Farming, Healthier Livestock! 🌱</a:t>
              </a:r>
            </a:p>
            <a:p>
              <a:r>
                <a:rPr lang="en-US" dirty="0">
                  <a:latin typeface="Kristen ITC" panose="03050502040202030202" pitchFamily="66" charset="0"/>
                </a:rPr>
                <a:t>📌 Presented by: </a:t>
              </a:r>
              <a:r>
                <a:rPr lang="en-US" i="1" dirty="0">
                  <a:latin typeface="Kristen ITC" panose="03050502040202030202" pitchFamily="66" charset="0"/>
                </a:rPr>
                <a:t>[</a:t>
              </a:r>
              <a:r>
                <a:rPr lang="en-US" i="1" dirty="0" err="1">
                  <a:latin typeface="Kristen ITC" panose="03050502040202030202" pitchFamily="66" charset="0"/>
                </a:rPr>
                <a:t>BIO_Afya.team</a:t>
              </a:r>
              <a:r>
                <a:rPr lang="en-US" i="1" dirty="0">
                  <a:latin typeface="Kristen ITC" panose="03050502040202030202" pitchFamily="66" charset="0"/>
                </a:rPr>
                <a:t>]</a:t>
              </a:r>
            </a:p>
            <a:p>
              <a:r>
                <a:rPr lang="en-US" dirty="0">
                  <a:latin typeface="Kristen ITC" panose="03050502040202030202" pitchFamily="66" charset="0"/>
                </a:rPr>
                <a:t>📧 Contact Us: </a:t>
              </a:r>
              <a:r>
                <a:rPr lang="en-US" i="1" dirty="0">
                  <a:latin typeface="Kristen ITC" panose="03050502040202030202" pitchFamily="66" charset="0"/>
                </a:rPr>
                <a:t>[bioafya@gmail.com]</a:t>
              </a:r>
            </a:p>
            <a:p>
              <a:endParaRPr lang="en-US" i="1" dirty="0">
                <a:latin typeface="Kristen ITC" panose="03050502040202030202" pitchFamily="66" charset="0"/>
              </a:endParaRPr>
            </a:p>
            <a:p>
              <a:r>
                <a:rPr lang="en-US" dirty="0">
                  <a:latin typeface="Kristen ITC" panose="03050502040202030202" pitchFamily="66" charset="0"/>
                </a:rPr>
                <a:t>Let’s work together to revolutionize livestock farming!</a:t>
              </a:r>
            </a:p>
            <a:p>
              <a:endParaRPr lang="en-US" i="1" dirty="0">
                <a:latin typeface="Kristen ITC" panose="03050502040202030202" pitchFamily="66" charset="0"/>
              </a:endParaRPr>
            </a:p>
            <a:p>
              <a:r>
                <a:rPr lang="en-US" dirty="0">
                  <a:latin typeface="Kristen ITC" panose="03050502040202030202" pitchFamily="66" charset="0"/>
                </a:rPr>
                <a:t>🚀 Thank you for your time and attention! 🚀</a:t>
              </a:r>
              <a:endParaRPr lang="en-KE" dirty="0">
                <a:latin typeface="Kristen ITC" panose="03050502040202030202" pitchFamily="66" charset="0"/>
              </a:endParaRPr>
            </a:p>
          </p:txBody>
        </p:sp>
      </p:grpSp>
    </p:spTree>
    <p:extLst>
      <p:ext uri="{BB962C8B-B14F-4D97-AF65-F5344CB8AC3E}">
        <p14:creationId xmlns:p14="http://schemas.microsoft.com/office/powerpoint/2010/main" val="254555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82A23C7-C20F-4AF3-B11C-97EDD07E1435}"/>
              </a:ext>
            </a:extLst>
          </p:cNvPr>
          <p:cNvSpPr/>
          <p:nvPr/>
        </p:nvSpPr>
        <p:spPr>
          <a:xfrm>
            <a:off x="5595938" y="1449388"/>
            <a:ext cx="5953125" cy="3959225"/>
          </a:xfrm>
          <a:prstGeom prst="roundRect">
            <a:avLst>
              <a:gd name="adj" fmla="val 12199"/>
            </a:avLst>
          </a:prstGeom>
          <a:blipFill dpi="0" rotWithShape="1">
            <a:blip r:embed="rId2"/>
            <a:srcRect/>
            <a:stretch>
              <a:fillRect/>
            </a:stretch>
          </a:blipFill>
          <a:ln>
            <a:noFill/>
          </a:ln>
          <a:effectLst>
            <a:glow rad="571500">
              <a:srgbClr val="00B0F0">
                <a:alpha val="50000"/>
              </a:srgb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 name="TextBox 20">
            <a:extLst>
              <a:ext uri="{FF2B5EF4-FFF2-40B4-BE49-F238E27FC236}">
                <a16:creationId xmlns:a16="http://schemas.microsoft.com/office/drawing/2014/main" id="{CF0E4A05-7915-4D94-B063-2AE54D3D11C4}"/>
              </a:ext>
            </a:extLst>
          </p:cNvPr>
          <p:cNvSpPr txBox="1"/>
          <p:nvPr/>
        </p:nvSpPr>
        <p:spPr>
          <a:xfrm>
            <a:off x="185737" y="177874"/>
            <a:ext cx="5195887" cy="707886"/>
          </a:xfrm>
          <a:prstGeom prst="rect">
            <a:avLst/>
          </a:prstGeom>
          <a:solidFill>
            <a:schemeClr val="tx1">
              <a:lumMod val="95000"/>
              <a:lumOff val="5000"/>
            </a:schemeClr>
          </a:solidFill>
          <a:ln>
            <a:noFill/>
          </a:ln>
          <a:effectLst>
            <a:glow rad="304800">
              <a:srgbClr val="00B0F0">
                <a:alpha val="50000"/>
              </a:srgbClr>
            </a:glow>
          </a:effectLst>
        </p:spPr>
        <p:txBody>
          <a:bodyPr wrap="square" rtlCol="0">
            <a:spAutoFit/>
          </a:bodyPr>
          <a:lstStyle/>
          <a:p>
            <a:r>
              <a:rPr lang="en-US" sz="2000" b="1" spc="600" dirty="0">
                <a:solidFill>
                  <a:srgbClr val="00B0F0"/>
                </a:solidFill>
                <a:latin typeface="Anurati" pitchFamily="50" charset="0"/>
              </a:rPr>
              <a:t>BIO_AFYA</a:t>
            </a:r>
            <a:endParaRPr lang="en-KE" sz="2000" b="1" spc="600" dirty="0">
              <a:solidFill>
                <a:srgbClr val="00B0F0"/>
              </a:solidFill>
              <a:latin typeface="Anurati" pitchFamily="50" charset="0"/>
            </a:endParaRPr>
          </a:p>
          <a:p>
            <a:endParaRPr lang="en-KE" sz="2000" spc="600" dirty="0">
              <a:solidFill>
                <a:srgbClr val="00B0F0"/>
              </a:solidFill>
            </a:endParaRPr>
          </a:p>
        </p:txBody>
      </p:sp>
      <p:sp>
        <p:nvSpPr>
          <p:cNvPr id="3" name="TextBox 2">
            <a:extLst>
              <a:ext uri="{FF2B5EF4-FFF2-40B4-BE49-F238E27FC236}">
                <a16:creationId xmlns:a16="http://schemas.microsoft.com/office/drawing/2014/main" id="{3B8A3417-FE37-4CDD-8A83-A146DBC49F2F}"/>
              </a:ext>
            </a:extLst>
          </p:cNvPr>
          <p:cNvSpPr txBox="1"/>
          <p:nvPr/>
        </p:nvSpPr>
        <p:spPr>
          <a:xfrm>
            <a:off x="9702050" y="6150115"/>
            <a:ext cx="1446963" cy="369332"/>
          </a:xfrm>
          <a:prstGeom prst="rect">
            <a:avLst/>
          </a:prstGeom>
          <a:solidFill>
            <a:schemeClr val="tx1">
              <a:lumMod val="95000"/>
              <a:lumOff val="5000"/>
            </a:schemeClr>
          </a:solidFill>
          <a:effectLst>
            <a:glow rad="228600">
              <a:srgbClr val="00B0F0">
                <a:alpha val="40000"/>
              </a:srgbClr>
            </a:glow>
          </a:effectLst>
        </p:spPr>
        <p:txBody>
          <a:bodyPr wrap="square" rtlCol="0">
            <a:spAutoFit/>
          </a:bodyPr>
          <a:lstStyle/>
          <a:p>
            <a:r>
              <a:rPr lang="en-US" spc="600" dirty="0">
                <a:solidFill>
                  <a:srgbClr val="00B0F0"/>
                </a:solidFill>
                <a:latin typeface="Anurati" pitchFamily="50" charset="0"/>
              </a:rPr>
              <a:t>COVER</a:t>
            </a:r>
            <a:endParaRPr lang="en-KE" spc="600" dirty="0">
              <a:solidFill>
                <a:srgbClr val="00B0F0"/>
              </a:solidFill>
              <a:latin typeface="Anurati" pitchFamily="50" charset="0"/>
            </a:endParaRPr>
          </a:p>
        </p:txBody>
      </p:sp>
      <p:grpSp>
        <p:nvGrpSpPr>
          <p:cNvPr id="49" name="Group 48">
            <a:extLst>
              <a:ext uri="{FF2B5EF4-FFF2-40B4-BE49-F238E27FC236}">
                <a16:creationId xmlns:a16="http://schemas.microsoft.com/office/drawing/2014/main" id="{19E620BC-EC92-45A3-8689-D75ED98001B9}"/>
              </a:ext>
            </a:extLst>
          </p:cNvPr>
          <p:cNvGrpSpPr/>
          <p:nvPr/>
        </p:nvGrpSpPr>
        <p:grpSpPr>
          <a:xfrm>
            <a:off x="503163" y="8708630"/>
            <a:ext cx="4362525" cy="4188599"/>
            <a:chOff x="833363" y="1571230"/>
            <a:chExt cx="4362525" cy="4188599"/>
          </a:xfrm>
        </p:grpSpPr>
        <p:sp>
          <p:nvSpPr>
            <p:cNvPr id="50" name="Rectangle: Rounded Corners 49">
              <a:extLst>
                <a:ext uri="{FF2B5EF4-FFF2-40B4-BE49-F238E27FC236}">
                  <a16:creationId xmlns:a16="http://schemas.microsoft.com/office/drawing/2014/main" id="{A889F281-DF42-4956-9F1E-4D126CF605C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51" name="TextBox 50">
              <a:extLst>
                <a:ext uri="{FF2B5EF4-FFF2-40B4-BE49-F238E27FC236}">
                  <a16:creationId xmlns:a16="http://schemas.microsoft.com/office/drawing/2014/main" id="{F919190F-F652-4F11-B438-E1608BA10DD8}"/>
                </a:ext>
              </a:extLst>
            </p:cNvPr>
            <p:cNvSpPr txBox="1"/>
            <p:nvPr/>
          </p:nvSpPr>
          <p:spPr>
            <a:xfrm>
              <a:off x="833363" y="1571230"/>
              <a:ext cx="4362525" cy="830997"/>
            </a:xfrm>
            <a:prstGeom prst="rect">
              <a:avLst/>
            </a:prstGeom>
            <a:noFill/>
          </p:spPr>
          <p:txBody>
            <a:bodyPr wrap="square" rtlCol="0">
              <a:spAutoFit/>
            </a:bodyPr>
            <a:lstStyle/>
            <a:p>
              <a:r>
                <a:rPr lang="en-US" sz="4800" b="1" dirty="0">
                  <a:solidFill>
                    <a:srgbClr val="00B0F0"/>
                  </a:solidFill>
                  <a:latin typeface="Kristen ITC" panose="03050502040202030202" pitchFamily="66" charset="0"/>
                </a:rPr>
                <a:t>WELCOME</a:t>
              </a:r>
              <a:endParaRPr lang="en-KE" sz="4800" b="1" dirty="0">
                <a:solidFill>
                  <a:srgbClr val="00B0F0"/>
                </a:solidFill>
                <a:latin typeface="Kristen ITC" panose="03050502040202030202" pitchFamily="66" charset="0"/>
              </a:endParaRPr>
            </a:p>
          </p:txBody>
        </p:sp>
        <p:sp>
          <p:nvSpPr>
            <p:cNvPr id="52" name="TextBox 51">
              <a:extLst>
                <a:ext uri="{FF2B5EF4-FFF2-40B4-BE49-F238E27FC236}">
                  <a16:creationId xmlns:a16="http://schemas.microsoft.com/office/drawing/2014/main" id="{E3E14EE6-A153-4542-BB7D-170EFF8F01B2}"/>
                </a:ext>
              </a:extLst>
            </p:cNvPr>
            <p:cNvSpPr txBox="1"/>
            <p:nvPr/>
          </p:nvSpPr>
          <p:spPr>
            <a:xfrm>
              <a:off x="833363" y="4005503"/>
              <a:ext cx="3524250" cy="1754326"/>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solidFill>
                  <a:srgbClr val="00B0F0"/>
                </a:solidFill>
                <a:latin typeface="Kristen ITC" panose="03050502040202030202" pitchFamily="66" charset="0"/>
              </a:endParaRPr>
            </a:p>
          </p:txBody>
        </p:sp>
      </p:grpSp>
      <p:grpSp>
        <p:nvGrpSpPr>
          <p:cNvPr id="2" name="Group 1">
            <a:extLst>
              <a:ext uri="{FF2B5EF4-FFF2-40B4-BE49-F238E27FC236}">
                <a16:creationId xmlns:a16="http://schemas.microsoft.com/office/drawing/2014/main" id="{08256C02-C167-4517-B47B-7313E9838AB2}"/>
              </a:ext>
            </a:extLst>
          </p:cNvPr>
          <p:cNvGrpSpPr/>
          <p:nvPr/>
        </p:nvGrpSpPr>
        <p:grpSpPr>
          <a:xfrm>
            <a:off x="501500" y="1624560"/>
            <a:ext cx="4368876" cy="1684153"/>
            <a:chOff x="501500" y="1624560"/>
            <a:chExt cx="4368876" cy="1684153"/>
          </a:xfrm>
        </p:grpSpPr>
        <p:sp>
          <p:nvSpPr>
            <p:cNvPr id="34" name="TextBox 33">
              <a:extLst>
                <a:ext uri="{FF2B5EF4-FFF2-40B4-BE49-F238E27FC236}">
                  <a16:creationId xmlns:a16="http://schemas.microsoft.com/office/drawing/2014/main" id="{4ED5666C-26A2-48D7-9638-D10DA5877409}"/>
                </a:ext>
              </a:extLst>
            </p:cNvPr>
            <p:cNvSpPr txBox="1"/>
            <p:nvPr/>
          </p:nvSpPr>
          <p:spPr>
            <a:xfrm>
              <a:off x="503163" y="1624560"/>
              <a:ext cx="4367213" cy="1200329"/>
            </a:xfrm>
            <a:prstGeom prst="rect">
              <a:avLst/>
            </a:prstGeom>
            <a:solidFill>
              <a:schemeClr val="tx1">
                <a:lumMod val="95000"/>
                <a:lumOff val="5000"/>
              </a:schemeClr>
            </a:solidFill>
            <a:ln>
              <a:noFill/>
            </a:ln>
            <a:effectLst>
              <a:glow rad="228600">
                <a:srgbClr val="00B0F0">
                  <a:alpha val="50000"/>
                </a:srgbClr>
              </a:glow>
            </a:effectLst>
          </p:spPr>
          <p:txBody>
            <a:bodyPr wrap="square" rtlCol="0">
              <a:spAutoFit/>
            </a:bodyPr>
            <a:lstStyle/>
            <a:p>
              <a:r>
                <a:rPr lang="en-US" sz="3600" b="1" dirty="0">
                  <a:solidFill>
                    <a:srgbClr val="00B0F0"/>
                  </a:solidFill>
                  <a:latin typeface="Kristen ITC" panose="03050502040202030202" pitchFamily="66" charset="0"/>
                  <a:cs typeface="Arial" panose="020B0604020202020204" pitchFamily="34" charset="0"/>
                </a:rPr>
                <a:t>OUR PROJECT</a:t>
              </a:r>
            </a:p>
            <a:p>
              <a:endParaRPr lang="en-KE" sz="3600" b="1" dirty="0">
                <a:solidFill>
                  <a:srgbClr val="00B0F0"/>
                </a:solidFill>
                <a:latin typeface="Kristen ITC" panose="03050502040202030202" pitchFamily="66" charset="0"/>
                <a:cs typeface="Arial" panose="020B0604020202020204" pitchFamily="34" charset="0"/>
              </a:endParaRPr>
            </a:p>
          </p:txBody>
        </p:sp>
        <p:sp>
          <p:nvSpPr>
            <p:cNvPr id="26" name="TextBox 25">
              <a:extLst>
                <a:ext uri="{FF2B5EF4-FFF2-40B4-BE49-F238E27FC236}">
                  <a16:creationId xmlns:a16="http://schemas.microsoft.com/office/drawing/2014/main" id="{B64E00B1-79D0-4AC8-9825-79D05A4691C9}"/>
                </a:ext>
              </a:extLst>
            </p:cNvPr>
            <p:cNvSpPr txBox="1"/>
            <p:nvPr/>
          </p:nvSpPr>
          <p:spPr>
            <a:xfrm>
              <a:off x="501500" y="2385383"/>
              <a:ext cx="4368875" cy="923330"/>
            </a:xfrm>
            <a:prstGeom prst="rect">
              <a:avLst/>
            </a:prstGeom>
            <a:solidFill>
              <a:schemeClr val="tx1">
                <a:lumMod val="95000"/>
                <a:lumOff val="5000"/>
              </a:schemeClr>
            </a:solidFill>
            <a:ln>
              <a:noFill/>
            </a:ln>
            <a:effectLst>
              <a:glow rad="228600">
                <a:schemeClr val="tx1">
                  <a:lumMod val="95000"/>
                  <a:lumOff val="5000"/>
                  <a:alpha val="40000"/>
                </a:schemeClr>
              </a:glow>
            </a:effectLst>
          </p:spPr>
          <p:txBody>
            <a:bodyPr wrap="square">
              <a:spAutoFit/>
            </a:bodyPr>
            <a:lstStyle/>
            <a:p>
              <a:r>
                <a:rPr lang="en-US" sz="1800" b="1" dirty="0">
                  <a:solidFill>
                    <a:srgbClr val="00B0F0"/>
                  </a:solidFill>
                  <a:latin typeface="Kristen ITC" panose="03050502040202030202" pitchFamily="66" charset="0"/>
                  <a:cs typeface="Arial" panose="020B0604020202020204" pitchFamily="34" charset="0"/>
                </a:rPr>
                <a:t>PRESENTATION</a:t>
              </a:r>
            </a:p>
            <a:p>
              <a:endParaRPr lang="en-US" b="1" dirty="0">
                <a:solidFill>
                  <a:srgbClr val="00B0F0"/>
                </a:solidFill>
                <a:latin typeface="Kristen ITC" panose="03050502040202030202" pitchFamily="66" charset="0"/>
                <a:cs typeface="Arial" panose="020B0604020202020204" pitchFamily="34" charset="0"/>
              </a:endParaRPr>
            </a:p>
            <a:p>
              <a:endParaRPr lang="en-KE" dirty="0">
                <a:solidFill>
                  <a:srgbClr val="00B0F0"/>
                </a:solidFill>
                <a:latin typeface="Kristen ITC" panose="03050502040202030202" pitchFamily="66" charset="0"/>
                <a:cs typeface="Arial" panose="020B0604020202020204" pitchFamily="34" charset="0"/>
              </a:endParaRPr>
            </a:p>
          </p:txBody>
        </p:sp>
      </p:grpSp>
    </p:spTree>
    <p:extLst>
      <p:ext uri="{BB962C8B-B14F-4D97-AF65-F5344CB8AC3E}">
        <p14:creationId xmlns:p14="http://schemas.microsoft.com/office/powerpoint/2010/main" val="1388566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a:effectLst/>
      </p:bgPr>
    </p:bg>
    <p:spTree>
      <p:nvGrpSpPr>
        <p:cNvPr id="1" name=""/>
        <p:cNvGrpSpPr/>
        <p:nvPr/>
      </p:nvGrpSpPr>
      <p:grpSpPr>
        <a:xfrm>
          <a:off x="0" y="0"/>
          <a:ext cx="0" cy="0"/>
          <a:chOff x="0" y="0"/>
          <a:chExt cx="0" cy="0"/>
        </a:xfrm>
      </p:grpSpPr>
      <p:grpSp>
        <p:nvGrpSpPr>
          <p:cNvPr id="172" name="Group 171">
            <a:extLst>
              <a:ext uri="{FF2B5EF4-FFF2-40B4-BE49-F238E27FC236}">
                <a16:creationId xmlns:a16="http://schemas.microsoft.com/office/drawing/2014/main" id="{13A4D7DB-5ED0-47E9-935F-E7AFB27CA25A}"/>
              </a:ext>
            </a:extLst>
          </p:cNvPr>
          <p:cNvGrpSpPr/>
          <p:nvPr/>
        </p:nvGrpSpPr>
        <p:grpSpPr>
          <a:xfrm>
            <a:off x="5102847" y="-35782039"/>
            <a:ext cx="2854918" cy="36921597"/>
            <a:chOff x="5275253" y="-6569949"/>
            <a:chExt cx="2854918" cy="36921597"/>
          </a:xfrm>
          <a:effectLst>
            <a:glow rad="228600">
              <a:srgbClr val="00B0F0">
                <a:alpha val="50000"/>
              </a:srgbClr>
            </a:glow>
          </a:effectLst>
        </p:grpSpPr>
        <p:grpSp>
          <p:nvGrpSpPr>
            <p:cNvPr id="173" name="Group 172">
              <a:extLst>
                <a:ext uri="{FF2B5EF4-FFF2-40B4-BE49-F238E27FC236}">
                  <a16:creationId xmlns:a16="http://schemas.microsoft.com/office/drawing/2014/main" id="{94955E28-909B-4A1D-8476-8E13C9EBE12F}"/>
                </a:ext>
              </a:extLst>
            </p:cNvPr>
            <p:cNvGrpSpPr/>
            <p:nvPr/>
          </p:nvGrpSpPr>
          <p:grpSpPr>
            <a:xfrm>
              <a:off x="5358396" y="1505254"/>
              <a:ext cx="2771775" cy="28846394"/>
              <a:chOff x="5195888" y="-23437781"/>
              <a:chExt cx="2771775" cy="28846394"/>
            </a:xfrm>
          </p:grpSpPr>
          <p:sp>
            <p:nvSpPr>
              <p:cNvPr id="176" name="Rectangle: Rounded Corners 175">
                <a:extLst>
                  <a:ext uri="{FF2B5EF4-FFF2-40B4-BE49-F238E27FC236}">
                    <a16:creationId xmlns:a16="http://schemas.microsoft.com/office/drawing/2014/main" id="{282B149B-4447-401E-AD60-04EE0C5B8DDD}"/>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7" name="Rectangle: Rounded Corners 176">
                <a:extLst>
                  <a:ext uri="{FF2B5EF4-FFF2-40B4-BE49-F238E27FC236}">
                    <a16:creationId xmlns:a16="http://schemas.microsoft.com/office/drawing/2014/main" id="{AF6EFC4F-1404-467C-A6D4-4764CE03B857}"/>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8" name="Rectangle: Rounded Corners 177">
                <a:extLst>
                  <a:ext uri="{FF2B5EF4-FFF2-40B4-BE49-F238E27FC236}">
                    <a16:creationId xmlns:a16="http://schemas.microsoft.com/office/drawing/2014/main" id="{B022A094-0F0C-479F-A48B-904CEF48A456}"/>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9" name="Rectangle: Rounded Corners 178">
                <a:extLst>
                  <a:ext uri="{FF2B5EF4-FFF2-40B4-BE49-F238E27FC236}">
                    <a16:creationId xmlns:a16="http://schemas.microsoft.com/office/drawing/2014/main" id="{044E257F-81E0-4C99-82B0-4061CE6C58AA}"/>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0" name="Rectangle: Rounded Corners 179">
                <a:extLst>
                  <a:ext uri="{FF2B5EF4-FFF2-40B4-BE49-F238E27FC236}">
                    <a16:creationId xmlns:a16="http://schemas.microsoft.com/office/drawing/2014/main" id="{3EE7CE85-676D-4B84-8E44-D63FD4BFAAD1}"/>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1" name="Rectangle: Rounded Corners 180">
                <a:extLst>
                  <a:ext uri="{FF2B5EF4-FFF2-40B4-BE49-F238E27FC236}">
                    <a16:creationId xmlns:a16="http://schemas.microsoft.com/office/drawing/2014/main" id="{321EF8F8-19C9-4DCF-A6D4-9A35C0A215C4}"/>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2" name="Rectangle: Rounded Corners 181">
                <a:extLst>
                  <a:ext uri="{FF2B5EF4-FFF2-40B4-BE49-F238E27FC236}">
                    <a16:creationId xmlns:a16="http://schemas.microsoft.com/office/drawing/2014/main" id="{EE66B87A-596E-4CCB-9E23-E69449AE7092}"/>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74" name="Rectangle: Rounded Corners 173">
              <a:extLst>
                <a:ext uri="{FF2B5EF4-FFF2-40B4-BE49-F238E27FC236}">
                  <a16:creationId xmlns:a16="http://schemas.microsoft.com/office/drawing/2014/main" id="{DD3850E7-87DF-40BD-8A20-3DE6F4A60958}"/>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5" name="Rectangle: Rounded Corners 174">
              <a:extLst>
                <a:ext uri="{FF2B5EF4-FFF2-40B4-BE49-F238E27FC236}">
                  <a16:creationId xmlns:a16="http://schemas.microsoft.com/office/drawing/2014/main" id="{B2B9CAA5-92D4-4B49-9911-7F517B061606}"/>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grpSp>
      <p:grpSp>
        <p:nvGrpSpPr>
          <p:cNvPr id="218" name="Group 217">
            <a:extLst>
              <a:ext uri="{FF2B5EF4-FFF2-40B4-BE49-F238E27FC236}">
                <a16:creationId xmlns:a16="http://schemas.microsoft.com/office/drawing/2014/main" id="{F047A3C0-5BDC-4C6D-978D-3F9223D55632}"/>
              </a:ext>
            </a:extLst>
          </p:cNvPr>
          <p:cNvGrpSpPr/>
          <p:nvPr/>
        </p:nvGrpSpPr>
        <p:grpSpPr>
          <a:xfrm>
            <a:off x="8296177" y="5759829"/>
            <a:ext cx="2847974" cy="36464429"/>
            <a:chOff x="8364752" y="1449388"/>
            <a:chExt cx="2847974" cy="36464429"/>
          </a:xfrm>
          <a:effectLst>
            <a:glow rad="127000">
              <a:srgbClr val="00B0F0">
                <a:alpha val="50000"/>
              </a:srgbClr>
            </a:glow>
          </a:effectLst>
        </p:grpSpPr>
        <p:grpSp>
          <p:nvGrpSpPr>
            <p:cNvPr id="219" name="Group 218">
              <a:extLst>
                <a:ext uri="{FF2B5EF4-FFF2-40B4-BE49-F238E27FC236}">
                  <a16:creationId xmlns:a16="http://schemas.microsoft.com/office/drawing/2014/main" id="{92D37929-312C-4674-918D-25549EE2A909}"/>
                </a:ext>
              </a:extLst>
            </p:cNvPr>
            <p:cNvGrpSpPr/>
            <p:nvPr/>
          </p:nvGrpSpPr>
          <p:grpSpPr>
            <a:xfrm>
              <a:off x="8402852" y="1449388"/>
              <a:ext cx="2771775" cy="3959225"/>
              <a:chOff x="8377238" y="1449388"/>
              <a:chExt cx="2771775" cy="3959225"/>
            </a:xfrm>
          </p:grpSpPr>
          <p:sp>
            <p:nvSpPr>
              <p:cNvPr id="332" name="Rectangle: Rounded Corners 331">
                <a:extLst>
                  <a:ext uri="{FF2B5EF4-FFF2-40B4-BE49-F238E27FC236}">
                    <a16:creationId xmlns:a16="http://schemas.microsoft.com/office/drawing/2014/main" id="{3DCAEABF-C568-42EC-923F-B668DCAAF2B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3" name="Freeform: Shape 332">
                <a:extLst>
                  <a:ext uri="{FF2B5EF4-FFF2-40B4-BE49-F238E27FC236}">
                    <a16:creationId xmlns:a16="http://schemas.microsoft.com/office/drawing/2014/main" id="{45E3B5D3-F95A-4B4F-9E8D-804B5A76312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34" name="Rectangle: Rounded Corners 333">
                <a:extLst>
                  <a:ext uri="{FF2B5EF4-FFF2-40B4-BE49-F238E27FC236}">
                    <a16:creationId xmlns:a16="http://schemas.microsoft.com/office/drawing/2014/main" id="{D64B69FB-BFC6-4765-BE9C-12401AFFCE4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5" name="Rectangle: Rounded Corners 334">
                <a:extLst>
                  <a:ext uri="{FF2B5EF4-FFF2-40B4-BE49-F238E27FC236}">
                    <a16:creationId xmlns:a16="http://schemas.microsoft.com/office/drawing/2014/main" id="{9A9ED774-7289-42D2-91CB-82BB5A1AF69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36" name="TextBox 335">
                <a:extLst>
                  <a:ext uri="{FF2B5EF4-FFF2-40B4-BE49-F238E27FC236}">
                    <a16:creationId xmlns:a16="http://schemas.microsoft.com/office/drawing/2014/main" id="{D4F0DCF8-8D9F-48F0-90BC-19E7A5A03F13}"/>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37" name="Rectangle: Rounded Corners 336">
                <a:extLst>
                  <a:ext uri="{FF2B5EF4-FFF2-40B4-BE49-F238E27FC236}">
                    <a16:creationId xmlns:a16="http://schemas.microsoft.com/office/drawing/2014/main" id="{F2D392FD-150B-4AE1-82B8-3A98918D4F8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38" name="TextBox 337">
                <a:extLst>
                  <a:ext uri="{FF2B5EF4-FFF2-40B4-BE49-F238E27FC236}">
                    <a16:creationId xmlns:a16="http://schemas.microsoft.com/office/drawing/2014/main" id="{44B4DC96-BC20-4BC8-AFF6-D40DD98CDCF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39" name="TextBox 338">
                <a:extLst>
                  <a:ext uri="{FF2B5EF4-FFF2-40B4-BE49-F238E27FC236}">
                    <a16:creationId xmlns:a16="http://schemas.microsoft.com/office/drawing/2014/main" id="{B4AF065B-2261-4939-82CC-74B1BF271D3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40" name="TextBox 339">
                <a:extLst>
                  <a:ext uri="{FF2B5EF4-FFF2-40B4-BE49-F238E27FC236}">
                    <a16:creationId xmlns:a16="http://schemas.microsoft.com/office/drawing/2014/main" id="{1C52CF00-CEE2-4F59-9054-0EE05A3C495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41" name="TextBox 340">
                <a:extLst>
                  <a:ext uri="{FF2B5EF4-FFF2-40B4-BE49-F238E27FC236}">
                    <a16:creationId xmlns:a16="http://schemas.microsoft.com/office/drawing/2014/main" id="{9F613EE7-1282-40ED-9E6C-340AA0C9723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42" name="Graphic 341" descr="Bar chart with solid fill">
                <a:extLst>
                  <a:ext uri="{FF2B5EF4-FFF2-40B4-BE49-F238E27FC236}">
                    <a16:creationId xmlns:a16="http://schemas.microsoft.com/office/drawing/2014/main" id="{E9C5D48E-18ED-4893-8A9B-307570B88F8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43" name="Graphic 342" descr="Bar graph with upward trend with solid fill">
                <a:extLst>
                  <a:ext uri="{FF2B5EF4-FFF2-40B4-BE49-F238E27FC236}">
                    <a16:creationId xmlns:a16="http://schemas.microsoft.com/office/drawing/2014/main" id="{640A72C0-D4A8-495A-9299-AEC81A4B40B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44" name="TextBox 343">
                <a:extLst>
                  <a:ext uri="{FF2B5EF4-FFF2-40B4-BE49-F238E27FC236}">
                    <a16:creationId xmlns:a16="http://schemas.microsoft.com/office/drawing/2014/main" id="{1EE6074F-1172-498E-A7E3-3202C46181DF}"/>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20" name="Group 219">
              <a:extLst>
                <a:ext uri="{FF2B5EF4-FFF2-40B4-BE49-F238E27FC236}">
                  <a16:creationId xmlns:a16="http://schemas.microsoft.com/office/drawing/2014/main" id="{9860981E-BA5D-47B2-A09C-5B26A3F76090}"/>
                </a:ext>
              </a:extLst>
            </p:cNvPr>
            <p:cNvGrpSpPr/>
            <p:nvPr/>
          </p:nvGrpSpPr>
          <p:grpSpPr>
            <a:xfrm>
              <a:off x="8364752" y="5512539"/>
              <a:ext cx="2847974" cy="3959225"/>
              <a:chOff x="8377238" y="1449388"/>
              <a:chExt cx="2847974" cy="3959225"/>
            </a:xfrm>
          </p:grpSpPr>
          <p:sp>
            <p:nvSpPr>
              <p:cNvPr id="319" name="Rectangle: Rounded Corners 318">
                <a:extLst>
                  <a:ext uri="{FF2B5EF4-FFF2-40B4-BE49-F238E27FC236}">
                    <a16:creationId xmlns:a16="http://schemas.microsoft.com/office/drawing/2014/main" id="{42DC3808-E034-4428-801B-ACCD6779237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0" name="Freeform: Shape 319">
                <a:extLst>
                  <a:ext uri="{FF2B5EF4-FFF2-40B4-BE49-F238E27FC236}">
                    <a16:creationId xmlns:a16="http://schemas.microsoft.com/office/drawing/2014/main" id="{1F857497-D8AB-4E84-8FD0-ABFB8B63018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1" name="Rectangle: Rounded Corners 320">
                <a:extLst>
                  <a:ext uri="{FF2B5EF4-FFF2-40B4-BE49-F238E27FC236}">
                    <a16:creationId xmlns:a16="http://schemas.microsoft.com/office/drawing/2014/main" id="{CBA2C830-E575-4C91-98BF-ACE8E826707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2" name="Rectangle: Rounded Corners 321">
                <a:extLst>
                  <a:ext uri="{FF2B5EF4-FFF2-40B4-BE49-F238E27FC236}">
                    <a16:creationId xmlns:a16="http://schemas.microsoft.com/office/drawing/2014/main" id="{7A1A5530-FF87-4758-8C05-D0D34EA795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3" name="TextBox 322">
                <a:extLst>
                  <a:ext uri="{FF2B5EF4-FFF2-40B4-BE49-F238E27FC236}">
                    <a16:creationId xmlns:a16="http://schemas.microsoft.com/office/drawing/2014/main" id="{32FF3923-2393-4CC2-ADA1-7D11A63AD55D}"/>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24" name="Rectangle: Rounded Corners 323">
                <a:extLst>
                  <a:ext uri="{FF2B5EF4-FFF2-40B4-BE49-F238E27FC236}">
                    <a16:creationId xmlns:a16="http://schemas.microsoft.com/office/drawing/2014/main" id="{ABB50BE0-216C-4760-8453-9299FE18C08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5" name="TextBox 324">
                <a:extLst>
                  <a:ext uri="{FF2B5EF4-FFF2-40B4-BE49-F238E27FC236}">
                    <a16:creationId xmlns:a16="http://schemas.microsoft.com/office/drawing/2014/main" id="{E1B3DC11-CD10-4D17-A154-AF0A2D2AB7D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26" name="TextBox 325">
                <a:extLst>
                  <a:ext uri="{FF2B5EF4-FFF2-40B4-BE49-F238E27FC236}">
                    <a16:creationId xmlns:a16="http://schemas.microsoft.com/office/drawing/2014/main" id="{61067AC5-8947-4AE7-B0CB-601918C588D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7" name="TextBox 326">
                <a:extLst>
                  <a:ext uri="{FF2B5EF4-FFF2-40B4-BE49-F238E27FC236}">
                    <a16:creationId xmlns:a16="http://schemas.microsoft.com/office/drawing/2014/main" id="{9552C2A6-0065-4410-96B1-88C1AAB86C2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28" name="TextBox 327">
                <a:extLst>
                  <a:ext uri="{FF2B5EF4-FFF2-40B4-BE49-F238E27FC236}">
                    <a16:creationId xmlns:a16="http://schemas.microsoft.com/office/drawing/2014/main" id="{A7F47953-BB73-4535-9346-DC57E538F4C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9" name="Graphic 328" descr="Bar chart with solid fill">
                <a:extLst>
                  <a:ext uri="{FF2B5EF4-FFF2-40B4-BE49-F238E27FC236}">
                    <a16:creationId xmlns:a16="http://schemas.microsoft.com/office/drawing/2014/main" id="{E426C2AC-D3BA-4900-8CEA-69816EF637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30" name="Graphic 329" descr="Bar graph with upward trend with solid fill">
                <a:extLst>
                  <a:ext uri="{FF2B5EF4-FFF2-40B4-BE49-F238E27FC236}">
                    <a16:creationId xmlns:a16="http://schemas.microsoft.com/office/drawing/2014/main" id="{66C4898B-273D-4C55-AF64-BFEED94514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31" name="TextBox 330">
                <a:extLst>
                  <a:ext uri="{FF2B5EF4-FFF2-40B4-BE49-F238E27FC236}">
                    <a16:creationId xmlns:a16="http://schemas.microsoft.com/office/drawing/2014/main" id="{70202BD9-9E71-4830-804B-8BB3680411DC}"/>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21" name="Group 220">
              <a:extLst>
                <a:ext uri="{FF2B5EF4-FFF2-40B4-BE49-F238E27FC236}">
                  <a16:creationId xmlns:a16="http://schemas.microsoft.com/office/drawing/2014/main" id="{EFCC89AE-40E5-4A64-90DA-62EB84D65E0E}"/>
                </a:ext>
              </a:extLst>
            </p:cNvPr>
            <p:cNvGrpSpPr/>
            <p:nvPr/>
          </p:nvGrpSpPr>
          <p:grpSpPr>
            <a:xfrm>
              <a:off x="8364752" y="9575690"/>
              <a:ext cx="2847974" cy="3959225"/>
              <a:chOff x="8377238" y="1449388"/>
              <a:chExt cx="2847974" cy="3959225"/>
            </a:xfrm>
          </p:grpSpPr>
          <p:sp>
            <p:nvSpPr>
              <p:cNvPr id="306" name="Rectangle: Rounded Corners 305">
                <a:extLst>
                  <a:ext uri="{FF2B5EF4-FFF2-40B4-BE49-F238E27FC236}">
                    <a16:creationId xmlns:a16="http://schemas.microsoft.com/office/drawing/2014/main" id="{7CEF518F-4F27-4ECC-A1D4-AF794EF3733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Freeform: Shape 306">
                <a:extLst>
                  <a:ext uri="{FF2B5EF4-FFF2-40B4-BE49-F238E27FC236}">
                    <a16:creationId xmlns:a16="http://schemas.microsoft.com/office/drawing/2014/main" id="{0BC67A55-A9EE-4C0A-9062-ACBD47239B1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8" name="Rectangle: Rounded Corners 307">
                <a:extLst>
                  <a:ext uri="{FF2B5EF4-FFF2-40B4-BE49-F238E27FC236}">
                    <a16:creationId xmlns:a16="http://schemas.microsoft.com/office/drawing/2014/main" id="{C88A7C6F-8335-431B-AD8C-4A340186120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9" name="Rectangle: Rounded Corners 308">
                <a:extLst>
                  <a:ext uri="{FF2B5EF4-FFF2-40B4-BE49-F238E27FC236}">
                    <a16:creationId xmlns:a16="http://schemas.microsoft.com/office/drawing/2014/main" id="{519D7BE8-5AE8-4322-9A12-DB59DD592CE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0" name="TextBox 309">
                <a:extLst>
                  <a:ext uri="{FF2B5EF4-FFF2-40B4-BE49-F238E27FC236}">
                    <a16:creationId xmlns:a16="http://schemas.microsoft.com/office/drawing/2014/main" id="{86A46397-B205-4D68-A897-231E4864DD41}"/>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311" name="Rectangle: Rounded Corners 310">
                <a:extLst>
                  <a:ext uri="{FF2B5EF4-FFF2-40B4-BE49-F238E27FC236}">
                    <a16:creationId xmlns:a16="http://schemas.microsoft.com/office/drawing/2014/main" id="{0D155A4D-9334-4D29-B0C5-4D8E49DB1C3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TextBox 311">
                <a:extLst>
                  <a:ext uri="{FF2B5EF4-FFF2-40B4-BE49-F238E27FC236}">
                    <a16:creationId xmlns:a16="http://schemas.microsoft.com/office/drawing/2014/main" id="{C8D92D81-0C2D-4A95-8CE2-5C0ACD13C79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3" name="TextBox 312">
                <a:extLst>
                  <a:ext uri="{FF2B5EF4-FFF2-40B4-BE49-F238E27FC236}">
                    <a16:creationId xmlns:a16="http://schemas.microsoft.com/office/drawing/2014/main" id="{3F3C3378-C88A-4ED1-BAF1-08DDBC343B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4" name="TextBox 313">
                <a:extLst>
                  <a:ext uri="{FF2B5EF4-FFF2-40B4-BE49-F238E27FC236}">
                    <a16:creationId xmlns:a16="http://schemas.microsoft.com/office/drawing/2014/main" id="{36BA9114-89E9-44AA-B190-A25C652E9E6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15" name="TextBox 314">
                <a:extLst>
                  <a:ext uri="{FF2B5EF4-FFF2-40B4-BE49-F238E27FC236}">
                    <a16:creationId xmlns:a16="http://schemas.microsoft.com/office/drawing/2014/main" id="{92050EF1-3090-45F7-B8B9-369CED438D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6" name="Graphic 315" descr="Bar chart with solid fill">
                <a:extLst>
                  <a:ext uri="{FF2B5EF4-FFF2-40B4-BE49-F238E27FC236}">
                    <a16:creationId xmlns:a16="http://schemas.microsoft.com/office/drawing/2014/main" id="{BBD9DA92-4490-460C-BBFD-BD7E0D3BC7C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7" name="Graphic 316" descr="Bar graph with upward trend with solid fill">
                <a:extLst>
                  <a:ext uri="{FF2B5EF4-FFF2-40B4-BE49-F238E27FC236}">
                    <a16:creationId xmlns:a16="http://schemas.microsoft.com/office/drawing/2014/main" id="{F262E9E6-34B5-41E4-851D-7FA057D06B2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8" name="TextBox 317">
                <a:extLst>
                  <a:ext uri="{FF2B5EF4-FFF2-40B4-BE49-F238E27FC236}">
                    <a16:creationId xmlns:a16="http://schemas.microsoft.com/office/drawing/2014/main" id="{DE0DAC66-1D36-4FA0-9C4D-CD150665974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22" name="Group 221">
              <a:extLst>
                <a:ext uri="{FF2B5EF4-FFF2-40B4-BE49-F238E27FC236}">
                  <a16:creationId xmlns:a16="http://schemas.microsoft.com/office/drawing/2014/main" id="{2E8BD36E-8A0A-4936-9A73-332178E5C967}"/>
                </a:ext>
              </a:extLst>
            </p:cNvPr>
            <p:cNvGrpSpPr/>
            <p:nvPr/>
          </p:nvGrpSpPr>
          <p:grpSpPr>
            <a:xfrm>
              <a:off x="8364752" y="13638841"/>
              <a:ext cx="2847974" cy="3959225"/>
              <a:chOff x="8377238" y="1449388"/>
              <a:chExt cx="2847974" cy="3959225"/>
            </a:xfrm>
          </p:grpSpPr>
          <p:sp>
            <p:nvSpPr>
              <p:cNvPr id="293" name="Rectangle: Rounded Corners 292">
                <a:extLst>
                  <a:ext uri="{FF2B5EF4-FFF2-40B4-BE49-F238E27FC236}">
                    <a16:creationId xmlns:a16="http://schemas.microsoft.com/office/drawing/2014/main" id="{A7792EFA-5B83-46EB-B60B-03B5589A9B0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Freeform: Shape 293">
                <a:extLst>
                  <a:ext uri="{FF2B5EF4-FFF2-40B4-BE49-F238E27FC236}">
                    <a16:creationId xmlns:a16="http://schemas.microsoft.com/office/drawing/2014/main" id="{FCB89BE1-88B9-4733-8CF2-AF15BCE90BF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5" name="Rectangle: Rounded Corners 294">
                <a:extLst>
                  <a:ext uri="{FF2B5EF4-FFF2-40B4-BE49-F238E27FC236}">
                    <a16:creationId xmlns:a16="http://schemas.microsoft.com/office/drawing/2014/main" id="{078E1E86-7F01-4650-8F81-662434EDE6F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46E78C9C-1B16-48A0-8082-2B4A8188DB0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7" name="TextBox 296">
                <a:extLst>
                  <a:ext uri="{FF2B5EF4-FFF2-40B4-BE49-F238E27FC236}">
                    <a16:creationId xmlns:a16="http://schemas.microsoft.com/office/drawing/2014/main" id="{74C7ACF3-9B79-4897-BC5B-B4F57A9FD1E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98" name="Rectangle: Rounded Corners 297">
                <a:extLst>
                  <a:ext uri="{FF2B5EF4-FFF2-40B4-BE49-F238E27FC236}">
                    <a16:creationId xmlns:a16="http://schemas.microsoft.com/office/drawing/2014/main" id="{1ACD3698-00B4-4077-AE8B-35AA6C3793A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TextBox 298">
                <a:extLst>
                  <a:ext uri="{FF2B5EF4-FFF2-40B4-BE49-F238E27FC236}">
                    <a16:creationId xmlns:a16="http://schemas.microsoft.com/office/drawing/2014/main" id="{6B95E380-D67B-45D1-9C3C-D7ADC164F1C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300" name="TextBox 299">
                <a:extLst>
                  <a:ext uri="{FF2B5EF4-FFF2-40B4-BE49-F238E27FC236}">
                    <a16:creationId xmlns:a16="http://schemas.microsoft.com/office/drawing/2014/main" id="{DB71811F-59A4-4E5F-9E81-F7B82257F260}"/>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1" name="TextBox 300">
                <a:extLst>
                  <a:ext uri="{FF2B5EF4-FFF2-40B4-BE49-F238E27FC236}">
                    <a16:creationId xmlns:a16="http://schemas.microsoft.com/office/drawing/2014/main" id="{A865F4BA-08E0-4234-9FE5-A94E3CE1D40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302" name="TextBox 301">
                <a:extLst>
                  <a:ext uri="{FF2B5EF4-FFF2-40B4-BE49-F238E27FC236}">
                    <a16:creationId xmlns:a16="http://schemas.microsoft.com/office/drawing/2014/main" id="{C9BFB430-1B1C-41F1-B291-2EFF410AF31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3" name="Graphic 302" descr="Bar chart with solid fill">
                <a:extLst>
                  <a:ext uri="{FF2B5EF4-FFF2-40B4-BE49-F238E27FC236}">
                    <a16:creationId xmlns:a16="http://schemas.microsoft.com/office/drawing/2014/main" id="{E672C96F-90CE-4940-B987-B2E8F9ECAD4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4" name="Graphic 303" descr="Bar graph with upward trend with solid fill">
                <a:extLst>
                  <a:ext uri="{FF2B5EF4-FFF2-40B4-BE49-F238E27FC236}">
                    <a16:creationId xmlns:a16="http://schemas.microsoft.com/office/drawing/2014/main" id="{3A1E3198-3982-4493-B1EE-20BC7A1512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5" name="TextBox 304">
                <a:extLst>
                  <a:ext uri="{FF2B5EF4-FFF2-40B4-BE49-F238E27FC236}">
                    <a16:creationId xmlns:a16="http://schemas.microsoft.com/office/drawing/2014/main" id="{63FAA223-D2C6-4F82-8625-DA7E2339BA85}"/>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23" name="Group 222">
              <a:extLst>
                <a:ext uri="{FF2B5EF4-FFF2-40B4-BE49-F238E27FC236}">
                  <a16:creationId xmlns:a16="http://schemas.microsoft.com/office/drawing/2014/main" id="{5345D37D-3C00-4DA6-B95C-52004A19C7E4}"/>
                </a:ext>
              </a:extLst>
            </p:cNvPr>
            <p:cNvGrpSpPr/>
            <p:nvPr/>
          </p:nvGrpSpPr>
          <p:grpSpPr>
            <a:xfrm>
              <a:off x="8364752" y="17701992"/>
              <a:ext cx="2847974" cy="3959225"/>
              <a:chOff x="8377238" y="1449388"/>
              <a:chExt cx="2847974" cy="3959225"/>
            </a:xfrm>
          </p:grpSpPr>
          <p:sp>
            <p:nvSpPr>
              <p:cNvPr id="280" name="Rectangle: Rounded Corners 279">
                <a:extLst>
                  <a:ext uri="{FF2B5EF4-FFF2-40B4-BE49-F238E27FC236}">
                    <a16:creationId xmlns:a16="http://schemas.microsoft.com/office/drawing/2014/main" id="{5573FEBE-630D-42DC-A328-A4C18D567FC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Freeform: Shape 280">
                <a:extLst>
                  <a:ext uri="{FF2B5EF4-FFF2-40B4-BE49-F238E27FC236}">
                    <a16:creationId xmlns:a16="http://schemas.microsoft.com/office/drawing/2014/main" id="{D0128CD7-78D5-4350-9817-322AE3B687E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2" name="Rectangle: Rounded Corners 281">
                <a:extLst>
                  <a:ext uri="{FF2B5EF4-FFF2-40B4-BE49-F238E27FC236}">
                    <a16:creationId xmlns:a16="http://schemas.microsoft.com/office/drawing/2014/main" id="{5485028B-10D6-4D4C-882F-547603916B6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3" name="Rectangle: Rounded Corners 282">
                <a:extLst>
                  <a:ext uri="{FF2B5EF4-FFF2-40B4-BE49-F238E27FC236}">
                    <a16:creationId xmlns:a16="http://schemas.microsoft.com/office/drawing/2014/main" id="{0D51EF53-64AA-46F6-8B08-D7F7DB793A1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4" name="TextBox 283">
                <a:extLst>
                  <a:ext uri="{FF2B5EF4-FFF2-40B4-BE49-F238E27FC236}">
                    <a16:creationId xmlns:a16="http://schemas.microsoft.com/office/drawing/2014/main" id="{B70DCFEC-174A-4A51-BDAF-F80C2A512528}"/>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85" name="Rectangle: Rounded Corners 284">
                <a:extLst>
                  <a:ext uri="{FF2B5EF4-FFF2-40B4-BE49-F238E27FC236}">
                    <a16:creationId xmlns:a16="http://schemas.microsoft.com/office/drawing/2014/main" id="{CCB679A8-CD1B-40A2-9DF7-6E751869661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TextBox 285">
                <a:extLst>
                  <a:ext uri="{FF2B5EF4-FFF2-40B4-BE49-F238E27FC236}">
                    <a16:creationId xmlns:a16="http://schemas.microsoft.com/office/drawing/2014/main" id="{FD583921-7DAA-4460-A3F5-86CD7E1DE90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7" name="TextBox 286">
                <a:extLst>
                  <a:ext uri="{FF2B5EF4-FFF2-40B4-BE49-F238E27FC236}">
                    <a16:creationId xmlns:a16="http://schemas.microsoft.com/office/drawing/2014/main" id="{FC83D4A6-1792-411C-8550-4A2E79A09C0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8" name="TextBox 287">
                <a:extLst>
                  <a:ext uri="{FF2B5EF4-FFF2-40B4-BE49-F238E27FC236}">
                    <a16:creationId xmlns:a16="http://schemas.microsoft.com/office/drawing/2014/main" id="{1B1479EB-48BA-4CC3-A761-2A32538299A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9" name="TextBox 288">
                <a:extLst>
                  <a:ext uri="{FF2B5EF4-FFF2-40B4-BE49-F238E27FC236}">
                    <a16:creationId xmlns:a16="http://schemas.microsoft.com/office/drawing/2014/main" id="{F06773A8-A028-4D03-A1E7-44FB493F97D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0" name="Graphic 289" descr="Bar chart with solid fill">
                <a:extLst>
                  <a:ext uri="{FF2B5EF4-FFF2-40B4-BE49-F238E27FC236}">
                    <a16:creationId xmlns:a16="http://schemas.microsoft.com/office/drawing/2014/main" id="{D34B7409-D6E2-41F4-89F1-9F81BBA90CD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1" name="Graphic 290" descr="Bar graph with upward trend with solid fill">
                <a:extLst>
                  <a:ext uri="{FF2B5EF4-FFF2-40B4-BE49-F238E27FC236}">
                    <a16:creationId xmlns:a16="http://schemas.microsoft.com/office/drawing/2014/main" id="{BD5A55D0-69C5-4B40-8933-FF0AFCFB41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92" name="TextBox 291">
                <a:extLst>
                  <a:ext uri="{FF2B5EF4-FFF2-40B4-BE49-F238E27FC236}">
                    <a16:creationId xmlns:a16="http://schemas.microsoft.com/office/drawing/2014/main" id="{AE42CAFB-7F73-41ED-B3E4-1A4B42C35A76}"/>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24" name="Group 223">
              <a:extLst>
                <a:ext uri="{FF2B5EF4-FFF2-40B4-BE49-F238E27FC236}">
                  <a16:creationId xmlns:a16="http://schemas.microsoft.com/office/drawing/2014/main" id="{03E6D299-C51E-4143-9D67-0D7D0C3C4E18}"/>
                </a:ext>
              </a:extLst>
            </p:cNvPr>
            <p:cNvGrpSpPr/>
            <p:nvPr/>
          </p:nvGrpSpPr>
          <p:grpSpPr>
            <a:xfrm>
              <a:off x="8364752" y="21765143"/>
              <a:ext cx="2847974" cy="3959225"/>
              <a:chOff x="8377238" y="1449388"/>
              <a:chExt cx="2847974" cy="3959225"/>
            </a:xfrm>
          </p:grpSpPr>
          <p:sp>
            <p:nvSpPr>
              <p:cNvPr id="267" name="Rectangle: Rounded Corners 266">
                <a:extLst>
                  <a:ext uri="{FF2B5EF4-FFF2-40B4-BE49-F238E27FC236}">
                    <a16:creationId xmlns:a16="http://schemas.microsoft.com/office/drawing/2014/main" id="{4FC6AB75-392F-45FE-B4A8-0931F3348D6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Freeform: Shape 267">
                <a:extLst>
                  <a:ext uri="{FF2B5EF4-FFF2-40B4-BE49-F238E27FC236}">
                    <a16:creationId xmlns:a16="http://schemas.microsoft.com/office/drawing/2014/main" id="{9C3B71FE-8833-43B2-B5BD-25D720EE9C4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9" name="Rectangle: Rounded Corners 268">
                <a:extLst>
                  <a:ext uri="{FF2B5EF4-FFF2-40B4-BE49-F238E27FC236}">
                    <a16:creationId xmlns:a16="http://schemas.microsoft.com/office/drawing/2014/main" id="{296FFCFC-2744-47BD-BB2C-5B3FCFF2F4F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0" name="Rectangle: Rounded Corners 269">
                <a:extLst>
                  <a:ext uri="{FF2B5EF4-FFF2-40B4-BE49-F238E27FC236}">
                    <a16:creationId xmlns:a16="http://schemas.microsoft.com/office/drawing/2014/main" id="{ADD3EE9B-2871-4EB4-A85B-53B81BACC69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1" name="TextBox 270">
                <a:extLst>
                  <a:ext uri="{FF2B5EF4-FFF2-40B4-BE49-F238E27FC236}">
                    <a16:creationId xmlns:a16="http://schemas.microsoft.com/office/drawing/2014/main" id="{13237B35-8E70-411B-B837-E685BF9E73F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72" name="Rectangle: Rounded Corners 271">
                <a:extLst>
                  <a:ext uri="{FF2B5EF4-FFF2-40B4-BE49-F238E27FC236}">
                    <a16:creationId xmlns:a16="http://schemas.microsoft.com/office/drawing/2014/main" id="{E7209230-87FE-4C2D-B027-2A90F387507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TextBox 272">
                <a:extLst>
                  <a:ext uri="{FF2B5EF4-FFF2-40B4-BE49-F238E27FC236}">
                    <a16:creationId xmlns:a16="http://schemas.microsoft.com/office/drawing/2014/main" id="{51F31957-3CFA-40A4-82FF-112770D7E64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74" name="TextBox 273">
                <a:extLst>
                  <a:ext uri="{FF2B5EF4-FFF2-40B4-BE49-F238E27FC236}">
                    <a16:creationId xmlns:a16="http://schemas.microsoft.com/office/drawing/2014/main" id="{DDD85492-A0CD-4771-8524-533FF09A341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5" name="TextBox 274">
                <a:extLst>
                  <a:ext uri="{FF2B5EF4-FFF2-40B4-BE49-F238E27FC236}">
                    <a16:creationId xmlns:a16="http://schemas.microsoft.com/office/drawing/2014/main" id="{46F9FEEE-11ED-4FC5-A1EF-FCF421954B3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76" name="TextBox 275">
                <a:extLst>
                  <a:ext uri="{FF2B5EF4-FFF2-40B4-BE49-F238E27FC236}">
                    <a16:creationId xmlns:a16="http://schemas.microsoft.com/office/drawing/2014/main" id="{31EC5B41-9EC8-4D95-8F9E-28BB329DDE8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7" name="Graphic 276" descr="Bar chart with solid fill">
                <a:extLst>
                  <a:ext uri="{FF2B5EF4-FFF2-40B4-BE49-F238E27FC236}">
                    <a16:creationId xmlns:a16="http://schemas.microsoft.com/office/drawing/2014/main" id="{80811E08-EF87-4960-B8ED-FDDFE14617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8" name="Graphic 277" descr="Bar graph with upward trend with solid fill">
                <a:extLst>
                  <a:ext uri="{FF2B5EF4-FFF2-40B4-BE49-F238E27FC236}">
                    <a16:creationId xmlns:a16="http://schemas.microsoft.com/office/drawing/2014/main" id="{E93406BC-837F-46BF-BCD5-F7BA902D155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9" name="TextBox 278">
                <a:extLst>
                  <a:ext uri="{FF2B5EF4-FFF2-40B4-BE49-F238E27FC236}">
                    <a16:creationId xmlns:a16="http://schemas.microsoft.com/office/drawing/2014/main" id="{8E45CFAA-7D8E-40B5-A5C0-065FAED5EB51}"/>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25" name="Group 224">
              <a:extLst>
                <a:ext uri="{FF2B5EF4-FFF2-40B4-BE49-F238E27FC236}">
                  <a16:creationId xmlns:a16="http://schemas.microsoft.com/office/drawing/2014/main" id="{494898C0-1CC3-4C5C-A1A3-262856486E78}"/>
                </a:ext>
              </a:extLst>
            </p:cNvPr>
            <p:cNvGrpSpPr/>
            <p:nvPr/>
          </p:nvGrpSpPr>
          <p:grpSpPr>
            <a:xfrm>
              <a:off x="8364752" y="25828294"/>
              <a:ext cx="2847974" cy="3959225"/>
              <a:chOff x="8377238" y="1449388"/>
              <a:chExt cx="2847974" cy="3959225"/>
            </a:xfrm>
          </p:grpSpPr>
          <p:sp>
            <p:nvSpPr>
              <p:cNvPr id="254" name="Rectangle: Rounded Corners 253">
                <a:extLst>
                  <a:ext uri="{FF2B5EF4-FFF2-40B4-BE49-F238E27FC236}">
                    <a16:creationId xmlns:a16="http://schemas.microsoft.com/office/drawing/2014/main" id="{BED14915-E633-4A0B-98CF-1A57F72B3B9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Freeform: Shape 254">
                <a:extLst>
                  <a:ext uri="{FF2B5EF4-FFF2-40B4-BE49-F238E27FC236}">
                    <a16:creationId xmlns:a16="http://schemas.microsoft.com/office/drawing/2014/main" id="{ECCCCC9A-4EDE-42F9-B9CC-B8896114ED4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6" name="Rectangle: Rounded Corners 255">
                <a:extLst>
                  <a:ext uri="{FF2B5EF4-FFF2-40B4-BE49-F238E27FC236}">
                    <a16:creationId xmlns:a16="http://schemas.microsoft.com/office/drawing/2014/main" id="{EA673E6C-50B8-46B0-BEAE-670F3E576FA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7" name="Rectangle: Rounded Corners 256">
                <a:extLst>
                  <a:ext uri="{FF2B5EF4-FFF2-40B4-BE49-F238E27FC236}">
                    <a16:creationId xmlns:a16="http://schemas.microsoft.com/office/drawing/2014/main" id="{D46FA0F2-EDB2-4B8E-84F5-C1B80B8373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8" name="TextBox 257">
                <a:extLst>
                  <a:ext uri="{FF2B5EF4-FFF2-40B4-BE49-F238E27FC236}">
                    <a16:creationId xmlns:a16="http://schemas.microsoft.com/office/drawing/2014/main" id="{01A0C410-FF58-42AE-AA82-C1C1561EFCB4}"/>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59" name="Rectangle: Rounded Corners 258">
                <a:extLst>
                  <a:ext uri="{FF2B5EF4-FFF2-40B4-BE49-F238E27FC236}">
                    <a16:creationId xmlns:a16="http://schemas.microsoft.com/office/drawing/2014/main" id="{D943F643-8F73-4142-9EC0-7B60E3180BB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TextBox 259">
                <a:extLst>
                  <a:ext uri="{FF2B5EF4-FFF2-40B4-BE49-F238E27FC236}">
                    <a16:creationId xmlns:a16="http://schemas.microsoft.com/office/drawing/2014/main" id="{7C1160B8-3380-4723-B15B-A8A66A20BC9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1" name="TextBox 260">
                <a:extLst>
                  <a:ext uri="{FF2B5EF4-FFF2-40B4-BE49-F238E27FC236}">
                    <a16:creationId xmlns:a16="http://schemas.microsoft.com/office/drawing/2014/main" id="{6350810D-50CC-4E18-BC4F-B3DBAE1E696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2" name="TextBox 261">
                <a:extLst>
                  <a:ext uri="{FF2B5EF4-FFF2-40B4-BE49-F238E27FC236}">
                    <a16:creationId xmlns:a16="http://schemas.microsoft.com/office/drawing/2014/main" id="{71113C77-3ABB-41E7-BB48-528CED3F80B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3" name="TextBox 262">
                <a:extLst>
                  <a:ext uri="{FF2B5EF4-FFF2-40B4-BE49-F238E27FC236}">
                    <a16:creationId xmlns:a16="http://schemas.microsoft.com/office/drawing/2014/main" id="{52060357-0273-42C3-99A3-424C125A7E0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4" name="Graphic 263" descr="Bar chart with solid fill">
                <a:extLst>
                  <a:ext uri="{FF2B5EF4-FFF2-40B4-BE49-F238E27FC236}">
                    <a16:creationId xmlns:a16="http://schemas.microsoft.com/office/drawing/2014/main" id="{C6E4321D-5987-44AC-BDCE-8195944D85A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5" name="Graphic 264" descr="Bar graph with upward trend with solid fill">
                <a:extLst>
                  <a:ext uri="{FF2B5EF4-FFF2-40B4-BE49-F238E27FC236}">
                    <a16:creationId xmlns:a16="http://schemas.microsoft.com/office/drawing/2014/main" id="{32321842-59A5-4778-BD46-A192226F466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6" name="TextBox 265">
                <a:extLst>
                  <a:ext uri="{FF2B5EF4-FFF2-40B4-BE49-F238E27FC236}">
                    <a16:creationId xmlns:a16="http://schemas.microsoft.com/office/drawing/2014/main" id="{1101A8EE-52C9-4A43-9171-427374AF976B}"/>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26" name="Group 225">
              <a:extLst>
                <a:ext uri="{FF2B5EF4-FFF2-40B4-BE49-F238E27FC236}">
                  <a16:creationId xmlns:a16="http://schemas.microsoft.com/office/drawing/2014/main" id="{C5142D70-096C-4A83-9743-1CA865C6F17E}"/>
                </a:ext>
              </a:extLst>
            </p:cNvPr>
            <p:cNvGrpSpPr/>
            <p:nvPr/>
          </p:nvGrpSpPr>
          <p:grpSpPr>
            <a:xfrm>
              <a:off x="8402852" y="29891445"/>
              <a:ext cx="2771775" cy="3959225"/>
              <a:chOff x="8377238" y="1449388"/>
              <a:chExt cx="2771775" cy="3959225"/>
            </a:xfrm>
          </p:grpSpPr>
          <p:sp>
            <p:nvSpPr>
              <p:cNvPr id="241" name="Rectangle: Rounded Corners 240">
                <a:extLst>
                  <a:ext uri="{FF2B5EF4-FFF2-40B4-BE49-F238E27FC236}">
                    <a16:creationId xmlns:a16="http://schemas.microsoft.com/office/drawing/2014/main" id="{B7F5F403-6896-43C7-8FE4-DA37B4CB9A3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Freeform: Shape 241">
                <a:extLst>
                  <a:ext uri="{FF2B5EF4-FFF2-40B4-BE49-F238E27FC236}">
                    <a16:creationId xmlns:a16="http://schemas.microsoft.com/office/drawing/2014/main" id="{D90A9BAF-2983-44A8-BB9E-7122F8905BB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3" name="Rectangle: Rounded Corners 242">
                <a:extLst>
                  <a:ext uri="{FF2B5EF4-FFF2-40B4-BE49-F238E27FC236}">
                    <a16:creationId xmlns:a16="http://schemas.microsoft.com/office/drawing/2014/main" id="{1CC9F351-AC5D-4057-ADAF-CE839E9FF957}"/>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4" name="Rectangle: Rounded Corners 243">
                <a:extLst>
                  <a:ext uri="{FF2B5EF4-FFF2-40B4-BE49-F238E27FC236}">
                    <a16:creationId xmlns:a16="http://schemas.microsoft.com/office/drawing/2014/main" id="{105656FF-2940-4473-89C1-A71B6D79276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5" name="TextBox 244">
                <a:extLst>
                  <a:ext uri="{FF2B5EF4-FFF2-40B4-BE49-F238E27FC236}">
                    <a16:creationId xmlns:a16="http://schemas.microsoft.com/office/drawing/2014/main" id="{A9169FB1-D972-4C9C-AAA4-B6E7549C3676}"/>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46" name="Rectangle: Rounded Corners 245">
                <a:extLst>
                  <a:ext uri="{FF2B5EF4-FFF2-40B4-BE49-F238E27FC236}">
                    <a16:creationId xmlns:a16="http://schemas.microsoft.com/office/drawing/2014/main" id="{C42C2D6F-43F1-4725-B8B9-A1D0C200FAB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TextBox 246">
                <a:extLst>
                  <a:ext uri="{FF2B5EF4-FFF2-40B4-BE49-F238E27FC236}">
                    <a16:creationId xmlns:a16="http://schemas.microsoft.com/office/drawing/2014/main" id="{215B5AF9-AEE3-43F5-99F6-6548E25C409F}"/>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48" name="TextBox 247">
                <a:extLst>
                  <a:ext uri="{FF2B5EF4-FFF2-40B4-BE49-F238E27FC236}">
                    <a16:creationId xmlns:a16="http://schemas.microsoft.com/office/drawing/2014/main" id="{A691095A-8512-4BD6-A8AD-0B4166E07D7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9" name="TextBox 248">
                <a:extLst>
                  <a:ext uri="{FF2B5EF4-FFF2-40B4-BE49-F238E27FC236}">
                    <a16:creationId xmlns:a16="http://schemas.microsoft.com/office/drawing/2014/main" id="{23E90FF8-2056-428D-A79A-7BDA3B5A3C2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50" name="TextBox 249">
                <a:extLst>
                  <a:ext uri="{FF2B5EF4-FFF2-40B4-BE49-F238E27FC236}">
                    <a16:creationId xmlns:a16="http://schemas.microsoft.com/office/drawing/2014/main" id="{083D29CE-E34D-49F5-B510-4789A1307E3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1" name="Graphic 250" descr="Bar chart with solid fill">
                <a:extLst>
                  <a:ext uri="{FF2B5EF4-FFF2-40B4-BE49-F238E27FC236}">
                    <a16:creationId xmlns:a16="http://schemas.microsoft.com/office/drawing/2014/main" id="{13BDC5AA-78F1-4CBB-8E42-F689683090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2" name="Graphic 251" descr="Bar graph with upward trend with solid fill">
                <a:extLst>
                  <a:ext uri="{FF2B5EF4-FFF2-40B4-BE49-F238E27FC236}">
                    <a16:creationId xmlns:a16="http://schemas.microsoft.com/office/drawing/2014/main" id="{74A38938-D569-48DD-983A-D312F01FADA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53" name="TextBox 252">
                <a:extLst>
                  <a:ext uri="{FF2B5EF4-FFF2-40B4-BE49-F238E27FC236}">
                    <a16:creationId xmlns:a16="http://schemas.microsoft.com/office/drawing/2014/main" id="{EF93FC3C-3E4C-4EF3-81F7-F14BB2CC21AF}"/>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27" name="Group 226">
              <a:extLst>
                <a:ext uri="{FF2B5EF4-FFF2-40B4-BE49-F238E27FC236}">
                  <a16:creationId xmlns:a16="http://schemas.microsoft.com/office/drawing/2014/main" id="{0EA59160-9CAF-447D-B641-6319174B11AC}"/>
                </a:ext>
              </a:extLst>
            </p:cNvPr>
            <p:cNvGrpSpPr/>
            <p:nvPr/>
          </p:nvGrpSpPr>
          <p:grpSpPr>
            <a:xfrm>
              <a:off x="8402852" y="33954592"/>
              <a:ext cx="2771775" cy="3959225"/>
              <a:chOff x="8377238" y="1449388"/>
              <a:chExt cx="2771775" cy="3959225"/>
            </a:xfrm>
          </p:grpSpPr>
          <p:sp>
            <p:nvSpPr>
              <p:cNvPr id="228" name="Rectangle: Rounded Corners 227">
                <a:extLst>
                  <a:ext uri="{FF2B5EF4-FFF2-40B4-BE49-F238E27FC236}">
                    <a16:creationId xmlns:a16="http://schemas.microsoft.com/office/drawing/2014/main" id="{4C20C62F-DCA9-470A-903B-84F381210A5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Freeform: Shape 228">
                <a:extLst>
                  <a:ext uri="{FF2B5EF4-FFF2-40B4-BE49-F238E27FC236}">
                    <a16:creationId xmlns:a16="http://schemas.microsoft.com/office/drawing/2014/main" id="{23D40A96-2B26-431C-9145-1494E260887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0" name="Rectangle: Rounded Corners 229">
                <a:extLst>
                  <a:ext uri="{FF2B5EF4-FFF2-40B4-BE49-F238E27FC236}">
                    <a16:creationId xmlns:a16="http://schemas.microsoft.com/office/drawing/2014/main" id="{B5244540-145F-4EBA-A549-028EF03963D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1" name="Rectangle: Rounded Corners 230">
                <a:extLst>
                  <a:ext uri="{FF2B5EF4-FFF2-40B4-BE49-F238E27FC236}">
                    <a16:creationId xmlns:a16="http://schemas.microsoft.com/office/drawing/2014/main" id="{DC064352-0512-4E07-B0C9-3BC0EBA7FC8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2" name="TextBox 231">
                <a:extLst>
                  <a:ext uri="{FF2B5EF4-FFF2-40B4-BE49-F238E27FC236}">
                    <a16:creationId xmlns:a16="http://schemas.microsoft.com/office/drawing/2014/main" id="{4CEF84F5-B4B1-4B98-90F1-91F9B142C7E5}"/>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33" name="Rectangle: Rounded Corners 232">
                <a:extLst>
                  <a:ext uri="{FF2B5EF4-FFF2-40B4-BE49-F238E27FC236}">
                    <a16:creationId xmlns:a16="http://schemas.microsoft.com/office/drawing/2014/main" id="{537986DA-9616-4A23-AD51-E9E259275BE4}"/>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TextBox 233">
                <a:extLst>
                  <a:ext uri="{FF2B5EF4-FFF2-40B4-BE49-F238E27FC236}">
                    <a16:creationId xmlns:a16="http://schemas.microsoft.com/office/drawing/2014/main" id="{78FE7D13-16E6-4765-91CA-34900A714A3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35" name="TextBox 234">
                <a:extLst>
                  <a:ext uri="{FF2B5EF4-FFF2-40B4-BE49-F238E27FC236}">
                    <a16:creationId xmlns:a16="http://schemas.microsoft.com/office/drawing/2014/main" id="{2ABD8FB5-C3D4-4842-8E8A-6BDBEDB806B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6" name="TextBox 235">
                <a:extLst>
                  <a:ext uri="{FF2B5EF4-FFF2-40B4-BE49-F238E27FC236}">
                    <a16:creationId xmlns:a16="http://schemas.microsoft.com/office/drawing/2014/main" id="{FD5474BA-E698-4694-A05F-45EF1C471CA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37" name="TextBox 236">
                <a:extLst>
                  <a:ext uri="{FF2B5EF4-FFF2-40B4-BE49-F238E27FC236}">
                    <a16:creationId xmlns:a16="http://schemas.microsoft.com/office/drawing/2014/main" id="{8C796CE8-50BA-43A0-AD43-6F222008CC5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8" name="Graphic 237" descr="Bar chart with solid fill">
                <a:extLst>
                  <a:ext uri="{FF2B5EF4-FFF2-40B4-BE49-F238E27FC236}">
                    <a16:creationId xmlns:a16="http://schemas.microsoft.com/office/drawing/2014/main" id="{0812CC6A-6637-4578-9110-EC3EF207816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9" name="Graphic 238" descr="Bar graph with upward trend with solid fill">
                <a:extLst>
                  <a:ext uri="{FF2B5EF4-FFF2-40B4-BE49-F238E27FC236}">
                    <a16:creationId xmlns:a16="http://schemas.microsoft.com/office/drawing/2014/main" id="{9546CA6C-0B48-4A7A-960D-644F0BB5671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0" name="TextBox 239">
                <a:extLst>
                  <a:ext uri="{FF2B5EF4-FFF2-40B4-BE49-F238E27FC236}">
                    <a16:creationId xmlns:a16="http://schemas.microsoft.com/office/drawing/2014/main" id="{9B1467D6-9BFC-4784-823C-425B6F4A32AB}"/>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9732860" y="5934670"/>
            <a:ext cx="2459139" cy="523220"/>
          </a:xfrm>
          <a:prstGeom prst="rect">
            <a:avLst/>
          </a:prstGeom>
          <a:solidFill>
            <a:schemeClr val="tx1"/>
          </a:solidFill>
          <a:effectLst>
            <a:glow rad="228600">
              <a:srgbClr val="00B0F0">
                <a:alpha val="50000"/>
              </a:srgbClr>
            </a:glow>
          </a:effectLst>
        </p:spPr>
        <p:txBody>
          <a:bodyPr wrap="square" rtlCol="0">
            <a:spAutoFit/>
          </a:bodyPr>
          <a:lstStyle/>
          <a:p>
            <a:r>
              <a:rPr lang="en-US" sz="2800" dirty="0">
                <a:solidFill>
                  <a:srgbClr val="00B0F0"/>
                </a:solidFill>
                <a:latin typeface="Anurati" pitchFamily="50" charset="0"/>
              </a:rPr>
              <a:t>INTRO</a:t>
            </a:r>
            <a:endParaRPr lang="en-KE" sz="2800" dirty="0">
              <a:solidFill>
                <a:srgbClr val="00B0F0"/>
              </a:solidFill>
              <a:latin typeface="Anurati" pitchFamily="50"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209" name="Group 208">
            <a:extLst>
              <a:ext uri="{FF2B5EF4-FFF2-40B4-BE49-F238E27FC236}">
                <a16:creationId xmlns:a16="http://schemas.microsoft.com/office/drawing/2014/main" id="{301CFFC8-C7D7-43D2-9356-FD85E33C718F}"/>
              </a:ext>
            </a:extLst>
          </p:cNvPr>
          <p:cNvGrpSpPr/>
          <p:nvPr/>
        </p:nvGrpSpPr>
        <p:grpSpPr>
          <a:xfrm>
            <a:off x="833363" y="1571230"/>
            <a:ext cx="4362525" cy="4188599"/>
            <a:chOff x="833363" y="1571230"/>
            <a:chExt cx="4362525" cy="4188599"/>
          </a:xfrm>
        </p:grpSpPr>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33363" y="1571230"/>
              <a:ext cx="4362525" cy="830997"/>
            </a:xfrm>
            <a:prstGeom prst="rect">
              <a:avLst/>
            </a:prstGeom>
            <a:noFill/>
          </p:spPr>
          <p:txBody>
            <a:bodyPr wrap="square" rtlCol="0">
              <a:spAutoFit/>
            </a:bodyPr>
            <a:lstStyle/>
            <a:p>
              <a:r>
                <a:rPr lang="en-US" sz="4800" b="1" dirty="0">
                  <a:solidFill>
                    <a:srgbClr val="00B0F0"/>
                  </a:solidFill>
                  <a:latin typeface="Kristen ITC" panose="03050502040202030202" pitchFamily="66" charset="0"/>
                </a:rPr>
                <a:t>WELCOME</a:t>
              </a:r>
              <a:endParaRPr lang="en-KE" sz="4800" b="1" dirty="0">
                <a:solidFill>
                  <a:srgbClr val="00B0F0"/>
                </a:solidFill>
                <a:latin typeface="Kristen ITC" panose="03050502040202030202" pitchFamily="66" charset="0"/>
              </a:endParaRPr>
            </a:p>
          </p:txBody>
        </p:sp>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1754326"/>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814388" y="152400"/>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sp>
        <p:nvSpPr>
          <p:cNvPr id="11" name="TextBox 10">
            <a:extLst>
              <a:ext uri="{FF2B5EF4-FFF2-40B4-BE49-F238E27FC236}">
                <a16:creationId xmlns:a16="http://schemas.microsoft.com/office/drawing/2014/main" id="{02660637-FE5A-4C33-80A2-8E2915EF5E6C}"/>
              </a:ext>
            </a:extLst>
          </p:cNvPr>
          <p:cNvSpPr txBox="1"/>
          <p:nvPr/>
        </p:nvSpPr>
        <p:spPr>
          <a:xfrm>
            <a:off x="8549453" y="4650303"/>
            <a:ext cx="1952476" cy="369332"/>
          </a:xfrm>
          <a:prstGeom prst="rect">
            <a:avLst/>
          </a:prstGeom>
          <a:noFill/>
        </p:spPr>
        <p:txBody>
          <a:bodyPr wrap="square" rtlCol="0">
            <a:spAutoFit/>
          </a:bodyPr>
          <a:lstStyle/>
          <a:p>
            <a:r>
              <a:rPr lang="en-US" dirty="0">
                <a:latin typeface="Anurati" pitchFamily="50" charset="0"/>
              </a:rPr>
              <a:t>HELLO</a:t>
            </a:r>
            <a:endParaRPr lang="en-KE" dirty="0">
              <a:latin typeface="Anurati" pitchFamily="50" charset="0"/>
            </a:endParaRPr>
          </a:p>
        </p:txBody>
      </p:sp>
      <p:sp>
        <p:nvSpPr>
          <p:cNvPr id="12" name="TextBox 11">
            <a:extLst>
              <a:ext uri="{FF2B5EF4-FFF2-40B4-BE49-F238E27FC236}">
                <a16:creationId xmlns:a16="http://schemas.microsoft.com/office/drawing/2014/main" id="{9D49BD30-B5F0-49C0-8C7B-43E9D54E5403}"/>
              </a:ext>
            </a:extLst>
          </p:cNvPr>
          <p:cNvSpPr txBox="1"/>
          <p:nvPr/>
        </p:nvSpPr>
        <p:spPr>
          <a:xfrm>
            <a:off x="6400800" y="3636171"/>
            <a:ext cx="1701800" cy="369332"/>
          </a:xfrm>
          <a:prstGeom prst="rect">
            <a:avLst/>
          </a:prstGeom>
          <a:noFill/>
        </p:spPr>
        <p:txBody>
          <a:bodyPr wrap="square" rtlCol="0">
            <a:spAutoFit/>
          </a:bodyPr>
          <a:lstStyle/>
          <a:p>
            <a:r>
              <a:rPr lang="en-US" dirty="0">
                <a:latin typeface="Anurati" pitchFamily="50" charset="0"/>
              </a:rPr>
              <a:t>LOADING</a:t>
            </a:r>
            <a:endParaRPr lang="en-KE" dirty="0">
              <a:latin typeface="Anurati" pitchFamily="50" charset="0"/>
            </a:endParaRPr>
          </a:p>
        </p:txBody>
      </p:sp>
      <p:grpSp>
        <p:nvGrpSpPr>
          <p:cNvPr id="214" name="Group 213">
            <a:extLst>
              <a:ext uri="{FF2B5EF4-FFF2-40B4-BE49-F238E27FC236}">
                <a16:creationId xmlns:a16="http://schemas.microsoft.com/office/drawing/2014/main" id="{E9D336FC-5757-4745-86E6-0130D1E3F5A1}"/>
              </a:ext>
            </a:extLst>
          </p:cNvPr>
          <p:cNvGrpSpPr/>
          <p:nvPr/>
        </p:nvGrpSpPr>
        <p:grpSpPr>
          <a:xfrm>
            <a:off x="-2676525" y="7540302"/>
            <a:ext cx="7400926" cy="4583259"/>
            <a:chOff x="828675" y="1545902"/>
            <a:chExt cx="7400926" cy="4583259"/>
          </a:xfrm>
        </p:grpSpPr>
        <p:sp>
          <p:nvSpPr>
            <p:cNvPr id="215" name="TextBox 214">
              <a:extLst>
                <a:ext uri="{FF2B5EF4-FFF2-40B4-BE49-F238E27FC236}">
                  <a16:creationId xmlns:a16="http://schemas.microsoft.com/office/drawing/2014/main" id="{35345C1D-499B-4A9F-B8E5-3067FA3EA1DB}"/>
                </a:ext>
              </a:extLst>
            </p:cNvPr>
            <p:cNvSpPr txBox="1"/>
            <p:nvPr/>
          </p:nvSpPr>
          <p:spPr>
            <a:xfrm>
              <a:off x="833363" y="4005503"/>
              <a:ext cx="3524250" cy="212365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216" name="Rectangle: Rounded Corners 215">
              <a:extLst>
                <a:ext uri="{FF2B5EF4-FFF2-40B4-BE49-F238E27FC236}">
                  <a16:creationId xmlns:a16="http://schemas.microsoft.com/office/drawing/2014/main" id="{4FFAA54F-1A37-46ED-B63F-6B00A46849F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217" name="TextBox 216">
              <a:extLst>
                <a:ext uri="{FF2B5EF4-FFF2-40B4-BE49-F238E27FC236}">
                  <a16:creationId xmlns:a16="http://schemas.microsoft.com/office/drawing/2014/main" id="{E8DBEC36-6883-482C-900A-F7C285374B34}"/>
                </a:ext>
              </a:extLst>
            </p:cNvPr>
            <p:cNvSpPr txBox="1"/>
            <p:nvPr/>
          </p:nvSpPr>
          <p:spPr>
            <a:xfrm>
              <a:off x="828675" y="1545902"/>
              <a:ext cx="7400926" cy="646331"/>
            </a:xfrm>
            <a:prstGeom prst="rect">
              <a:avLst/>
            </a:prstGeom>
            <a:noFill/>
          </p:spPr>
          <p:txBody>
            <a:bodyPr wrap="square" rtlCol="0">
              <a:spAutoFit/>
            </a:bodyPr>
            <a:lstStyle/>
            <a:p>
              <a:r>
                <a:rPr lang="en-US" sz="3600" dirty="0">
                  <a:solidFill>
                    <a:srgbClr val="00B0F0"/>
                  </a:solidFill>
                  <a:latin typeface="Kristen ITC" panose="03050502040202030202" pitchFamily="66" charset="0"/>
                </a:rPr>
                <a:t>THE PROBLEM STATEMENT</a:t>
              </a:r>
              <a:endParaRPr lang="en-KE" sz="3600" b="1" dirty="0">
                <a:solidFill>
                  <a:srgbClr val="00B0F0"/>
                </a:solidFill>
                <a:latin typeface="Kristen ITC" panose="03050502040202030202" pitchFamily="66" charset="0"/>
              </a:endParaRPr>
            </a:p>
          </p:txBody>
        </p:sp>
      </p:grpSp>
      <p:grpSp>
        <p:nvGrpSpPr>
          <p:cNvPr id="167" name="Group 166">
            <a:extLst>
              <a:ext uri="{FF2B5EF4-FFF2-40B4-BE49-F238E27FC236}">
                <a16:creationId xmlns:a16="http://schemas.microsoft.com/office/drawing/2014/main" id="{AA4D9990-C92E-44B3-B3C4-9BE632937985}"/>
              </a:ext>
            </a:extLst>
          </p:cNvPr>
          <p:cNvGrpSpPr/>
          <p:nvPr/>
        </p:nvGrpSpPr>
        <p:grpSpPr>
          <a:xfrm>
            <a:off x="-8642500" y="1776960"/>
            <a:ext cx="4368876" cy="1684153"/>
            <a:chOff x="501500" y="1624560"/>
            <a:chExt cx="4368876" cy="1684153"/>
          </a:xfrm>
        </p:grpSpPr>
        <p:sp>
          <p:nvSpPr>
            <p:cNvPr id="168" name="TextBox 167">
              <a:extLst>
                <a:ext uri="{FF2B5EF4-FFF2-40B4-BE49-F238E27FC236}">
                  <a16:creationId xmlns:a16="http://schemas.microsoft.com/office/drawing/2014/main" id="{6207B333-4D0A-401F-83E3-ACC916F9D174}"/>
                </a:ext>
              </a:extLst>
            </p:cNvPr>
            <p:cNvSpPr txBox="1"/>
            <p:nvPr/>
          </p:nvSpPr>
          <p:spPr>
            <a:xfrm>
              <a:off x="503163" y="1624560"/>
              <a:ext cx="4367213" cy="1200329"/>
            </a:xfrm>
            <a:prstGeom prst="rect">
              <a:avLst/>
            </a:prstGeom>
            <a:solidFill>
              <a:schemeClr val="tx1">
                <a:lumMod val="95000"/>
                <a:lumOff val="5000"/>
              </a:schemeClr>
            </a:solidFill>
            <a:ln>
              <a:noFill/>
            </a:ln>
            <a:effectLst>
              <a:glow rad="228600">
                <a:srgbClr val="00B0F0">
                  <a:alpha val="50000"/>
                </a:srgbClr>
              </a:glow>
            </a:effectLst>
          </p:spPr>
          <p:txBody>
            <a:bodyPr wrap="square" rtlCol="0">
              <a:spAutoFit/>
            </a:bodyPr>
            <a:lstStyle/>
            <a:p>
              <a:r>
                <a:rPr lang="en-US" sz="3600" b="1" dirty="0">
                  <a:solidFill>
                    <a:srgbClr val="00B0F0"/>
                  </a:solidFill>
                  <a:latin typeface="Kristen ITC" panose="03050502040202030202" pitchFamily="66" charset="0"/>
                </a:rPr>
                <a:t>OUR PROJECT</a:t>
              </a:r>
            </a:p>
            <a:p>
              <a:endParaRPr lang="en-KE" sz="3600" b="1" dirty="0">
                <a:solidFill>
                  <a:srgbClr val="00B0F0"/>
                </a:solidFill>
                <a:latin typeface="Kristen ITC" panose="03050502040202030202" pitchFamily="66" charset="0"/>
              </a:endParaRPr>
            </a:p>
          </p:txBody>
        </p:sp>
        <p:sp>
          <p:nvSpPr>
            <p:cNvPr id="169" name="TextBox 168">
              <a:extLst>
                <a:ext uri="{FF2B5EF4-FFF2-40B4-BE49-F238E27FC236}">
                  <a16:creationId xmlns:a16="http://schemas.microsoft.com/office/drawing/2014/main" id="{EF66F0BB-12D7-4BE0-A2A6-54574F89AADB}"/>
                </a:ext>
              </a:extLst>
            </p:cNvPr>
            <p:cNvSpPr txBox="1"/>
            <p:nvPr/>
          </p:nvSpPr>
          <p:spPr>
            <a:xfrm>
              <a:off x="501500" y="2385383"/>
              <a:ext cx="4368875" cy="923330"/>
            </a:xfrm>
            <a:prstGeom prst="rect">
              <a:avLst/>
            </a:prstGeom>
            <a:solidFill>
              <a:schemeClr val="tx1">
                <a:lumMod val="95000"/>
                <a:lumOff val="5000"/>
              </a:schemeClr>
            </a:solidFill>
            <a:ln>
              <a:noFill/>
            </a:ln>
            <a:effectLst>
              <a:glow rad="228600">
                <a:schemeClr val="tx1">
                  <a:lumMod val="95000"/>
                  <a:lumOff val="5000"/>
                  <a:alpha val="40000"/>
                </a:schemeClr>
              </a:glow>
            </a:effectLst>
          </p:spPr>
          <p:txBody>
            <a:bodyPr wrap="square">
              <a:spAutoFit/>
            </a:bodyPr>
            <a:lstStyle/>
            <a:p>
              <a:r>
                <a:rPr lang="en-US" sz="1800" b="1" dirty="0">
                  <a:solidFill>
                    <a:srgbClr val="00B0F0"/>
                  </a:solidFill>
                  <a:latin typeface="Kristen ITC" panose="03050502040202030202" pitchFamily="66" charset="0"/>
                </a:rPr>
                <a:t>PRESENTATION</a:t>
              </a:r>
            </a:p>
            <a:p>
              <a:endParaRPr lang="en-US" b="1" dirty="0">
                <a:solidFill>
                  <a:srgbClr val="00B0F0"/>
                </a:solidFill>
                <a:latin typeface="Kristen ITC" panose="03050502040202030202" pitchFamily="66" charset="0"/>
              </a:endParaRPr>
            </a:p>
            <a:p>
              <a:endParaRPr lang="en-KE" dirty="0">
                <a:solidFill>
                  <a:srgbClr val="00B0F0"/>
                </a:solidFill>
                <a:latin typeface="Kristen ITC" panose="03050502040202030202" pitchFamily="66" charset="0"/>
              </a:endParaRPr>
            </a:p>
          </p:txBody>
        </p:sp>
      </p:grpSp>
      <p:grpSp>
        <p:nvGrpSpPr>
          <p:cNvPr id="170" name="Group 169">
            <a:extLst>
              <a:ext uri="{FF2B5EF4-FFF2-40B4-BE49-F238E27FC236}">
                <a16:creationId xmlns:a16="http://schemas.microsoft.com/office/drawing/2014/main" id="{157F30E7-8D85-480A-93AF-34222B284EB6}"/>
              </a:ext>
            </a:extLst>
          </p:cNvPr>
          <p:cNvGrpSpPr/>
          <p:nvPr/>
        </p:nvGrpSpPr>
        <p:grpSpPr>
          <a:xfrm>
            <a:off x="-209700" y="-4471440"/>
            <a:ext cx="4368876" cy="1684153"/>
            <a:chOff x="501500" y="1624560"/>
            <a:chExt cx="4368876" cy="1684153"/>
          </a:xfrm>
        </p:grpSpPr>
        <p:sp>
          <p:nvSpPr>
            <p:cNvPr id="171" name="TextBox 170">
              <a:extLst>
                <a:ext uri="{FF2B5EF4-FFF2-40B4-BE49-F238E27FC236}">
                  <a16:creationId xmlns:a16="http://schemas.microsoft.com/office/drawing/2014/main" id="{D3F55FD3-9828-459C-88B6-617B32245A9A}"/>
                </a:ext>
              </a:extLst>
            </p:cNvPr>
            <p:cNvSpPr txBox="1"/>
            <p:nvPr/>
          </p:nvSpPr>
          <p:spPr>
            <a:xfrm>
              <a:off x="503163" y="1624560"/>
              <a:ext cx="4367213" cy="1200329"/>
            </a:xfrm>
            <a:prstGeom prst="rect">
              <a:avLst/>
            </a:prstGeom>
            <a:solidFill>
              <a:schemeClr val="tx1">
                <a:lumMod val="95000"/>
                <a:lumOff val="5000"/>
              </a:schemeClr>
            </a:solidFill>
            <a:ln>
              <a:noFill/>
            </a:ln>
            <a:effectLst>
              <a:glow rad="228600">
                <a:srgbClr val="00B0F0">
                  <a:alpha val="50000"/>
                </a:srgbClr>
              </a:glow>
            </a:effectLst>
          </p:spPr>
          <p:txBody>
            <a:bodyPr wrap="square" rtlCol="0">
              <a:spAutoFit/>
            </a:bodyPr>
            <a:lstStyle/>
            <a:p>
              <a:r>
                <a:rPr lang="en-US" sz="3600" b="1" dirty="0">
                  <a:solidFill>
                    <a:srgbClr val="00B0F0"/>
                  </a:solidFill>
                  <a:latin typeface="Kristen ITC" panose="03050502040202030202" pitchFamily="66" charset="0"/>
                </a:rPr>
                <a:t>OUR PROJECT</a:t>
              </a:r>
            </a:p>
            <a:p>
              <a:endParaRPr lang="en-KE" sz="3600" b="1" dirty="0">
                <a:solidFill>
                  <a:srgbClr val="00B0F0"/>
                </a:solidFill>
                <a:latin typeface="Kristen ITC" panose="03050502040202030202" pitchFamily="66" charset="0"/>
              </a:endParaRPr>
            </a:p>
          </p:txBody>
        </p:sp>
        <p:sp>
          <p:nvSpPr>
            <p:cNvPr id="183" name="TextBox 182">
              <a:extLst>
                <a:ext uri="{FF2B5EF4-FFF2-40B4-BE49-F238E27FC236}">
                  <a16:creationId xmlns:a16="http://schemas.microsoft.com/office/drawing/2014/main" id="{E4089552-BC16-4F69-ACC7-806B47BAB3DD}"/>
                </a:ext>
              </a:extLst>
            </p:cNvPr>
            <p:cNvSpPr txBox="1"/>
            <p:nvPr/>
          </p:nvSpPr>
          <p:spPr>
            <a:xfrm>
              <a:off x="501500" y="2385383"/>
              <a:ext cx="4368875" cy="923330"/>
            </a:xfrm>
            <a:prstGeom prst="rect">
              <a:avLst/>
            </a:prstGeom>
            <a:solidFill>
              <a:schemeClr val="tx1">
                <a:lumMod val="95000"/>
                <a:lumOff val="5000"/>
              </a:schemeClr>
            </a:solidFill>
            <a:ln>
              <a:noFill/>
            </a:ln>
            <a:effectLst>
              <a:glow rad="228600">
                <a:schemeClr val="tx1">
                  <a:lumMod val="95000"/>
                  <a:lumOff val="5000"/>
                  <a:alpha val="40000"/>
                </a:schemeClr>
              </a:glow>
            </a:effectLst>
          </p:spPr>
          <p:txBody>
            <a:bodyPr wrap="square">
              <a:spAutoFit/>
            </a:bodyPr>
            <a:lstStyle/>
            <a:p>
              <a:r>
                <a:rPr lang="en-US" sz="1800" b="1" dirty="0">
                  <a:solidFill>
                    <a:srgbClr val="00B0F0"/>
                  </a:solidFill>
                  <a:latin typeface="Kristen ITC" panose="03050502040202030202" pitchFamily="66" charset="0"/>
                </a:rPr>
                <a:t>PRESENTATION</a:t>
              </a:r>
            </a:p>
            <a:p>
              <a:endParaRPr lang="en-US" b="1" dirty="0">
                <a:solidFill>
                  <a:srgbClr val="00B0F0"/>
                </a:solidFill>
                <a:latin typeface="Kristen ITC" panose="03050502040202030202" pitchFamily="66" charset="0"/>
              </a:endParaRPr>
            </a:p>
            <a:p>
              <a:endParaRPr lang="en-KE"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374138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173">
            <a:extLst>
              <a:ext uri="{FF2B5EF4-FFF2-40B4-BE49-F238E27FC236}">
                <a16:creationId xmlns:a16="http://schemas.microsoft.com/office/drawing/2014/main" id="{62F42900-3857-40CC-AF9C-249EC4D47C73}"/>
              </a:ext>
            </a:extLst>
          </p:cNvPr>
          <p:cNvGrpSpPr/>
          <p:nvPr/>
        </p:nvGrpSpPr>
        <p:grpSpPr>
          <a:xfrm>
            <a:off x="5128526" y="-31501961"/>
            <a:ext cx="2854918" cy="36922371"/>
            <a:chOff x="5275253" y="-6569949"/>
            <a:chExt cx="2854918" cy="36922371"/>
          </a:xfrm>
          <a:effectLst>
            <a:glow rad="228600">
              <a:srgbClr val="00B0F0">
                <a:alpha val="50000"/>
              </a:srgbClr>
            </a:glow>
          </a:effectLst>
        </p:grpSpPr>
        <p:grpSp>
          <p:nvGrpSpPr>
            <p:cNvPr id="175" name="Group 174">
              <a:extLst>
                <a:ext uri="{FF2B5EF4-FFF2-40B4-BE49-F238E27FC236}">
                  <a16:creationId xmlns:a16="http://schemas.microsoft.com/office/drawing/2014/main" id="{CE406651-7BEE-447F-9927-6A0129AF39BD}"/>
                </a:ext>
              </a:extLst>
            </p:cNvPr>
            <p:cNvGrpSpPr/>
            <p:nvPr/>
          </p:nvGrpSpPr>
          <p:grpSpPr>
            <a:xfrm>
              <a:off x="5358396" y="1505254"/>
              <a:ext cx="2771775" cy="28847168"/>
              <a:chOff x="5195888" y="-23437781"/>
              <a:chExt cx="2771775" cy="28847168"/>
            </a:xfrm>
          </p:grpSpPr>
          <p:sp>
            <p:nvSpPr>
              <p:cNvPr id="178" name="Rectangle: Rounded Corners 177">
                <a:extLst>
                  <a:ext uri="{FF2B5EF4-FFF2-40B4-BE49-F238E27FC236}">
                    <a16:creationId xmlns:a16="http://schemas.microsoft.com/office/drawing/2014/main" id="{4708E027-D60C-49C2-B14E-ED48278C9EA6}"/>
                  </a:ext>
                </a:extLst>
              </p:cNvPr>
              <p:cNvSpPr/>
              <p:nvPr/>
            </p:nvSpPr>
            <p:spPr>
              <a:xfrm>
                <a:off x="5195888" y="1449387"/>
                <a:ext cx="2736000" cy="3960000"/>
              </a:xfrm>
              <a:prstGeom prst="roundRect">
                <a:avLst>
                  <a:gd name="adj" fmla="val 12199"/>
                </a:avLst>
              </a:prstGeom>
              <a:blipFill>
                <a:blip r:embed="rId2"/>
                <a:stretch>
                  <a:fillRect l="-4606" t="-1374" r="-4606" b="-1374"/>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9" name="Rectangle: Rounded Corners 178">
                <a:extLst>
                  <a:ext uri="{FF2B5EF4-FFF2-40B4-BE49-F238E27FC236}">
                    <a16:creationId xmlns:a16="http://schemas.microsoft.com/office/drawing/2014/main" id="{AB5CD86B-DC36-4447-92CF-499044D88D83}"/>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0" name="Rectangle: Rounded Corners 179">
                <a:extLst>
                  <a:ext uri="{FF2B5EF4-FFF2-40B4-BE49-F238E27FC236}">
                    <a16:creationId xmlns:a16="http://schemas.microsoft.com/office/drawing/2014/main" id="{97B82BDA-19A0-4CDA-855C-DF0391C775FE}"/>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1" name="Rectangle: Rounded Corners 180">
                <a:extLst>
                  <a:ext uri="{FF2B5EF4-FFF2-40B4-BE49-F238E27FC236}">
                    <a16:creationId xmlns:a16="http://schemas.microsoft.com/office/drawing/2014/main" id="{04B54ECE-2583-4980-A273-E27572673C04}"/>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2" name="Rectangle: Rounded Corners 181">
                <a:extLst>
                  <a:ext uri="{FF2B5EF4-FFF2-40B4-BE49-F238E27FC236}">
                    <a16:creationId xmlns:a16="http://schemas.microsoft.com/office/drawing/2014/main" id="{004E79C5-815F-4555-BF64-785C6F98B560}"/>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3" name="Rectangle: Rounded Corners 182">
                <a:extLst>
                  <a:ext uri="{FF2B5EF4-FFF2-40B4-BE49-F238E27FC236}">
                    <a16:creationId xmlns:a16="http://schemas.microsoft.com/office/drawing/2014/main" id="{33F8E510-CB3E-4E8D-9CF1-845928792B72}"/>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4" name="Rectangle: Rounded Corners 183">
                <a:extLst>
                  <a:ext uri="{FF2B5EF4-FFF2-40B4-BE49-F238E27FC236}">
                    <a16:creationId xmlns:a16="http://schemas.microsoft.com/office/drawing/2014/main" id="{FA05E0AF-EB99-4C05-8135-D757AF1A8397}"/>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76" name="Rectangle: Rounded Corners 175">
              <a:extLst>
                <a:ext uri="{FF2B5EF4-FFF2-40B4-BE49-F238E27FC236}">
                  <a16:creationId xmlns:a16="http://schemas.microsoft.com/office/drawing/2014/main" id="{763B6E09-B8E2-437C-AD93-C7856CB24EA2}"/>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7" name="Rectangle: Rounded Corners 176">
              <a:extLst>
                <a:ext uri="{FF2B5EF4-FFF2-40B4-BE49-F238E27FC236}">
                  <a16:creationId xmlns:a16="http://schemas.microsoft.com/office/drawing/2014/main" id="{4F9F4C99-6A27-4F1B-AB53-C9A1B048F2FC}"/>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39" name="Group 38">
            <a:extLst>
              <a:ext uri="{FF2B5EF4-FFF2-40B4-BE49-F238E27FC236}">
                <a16:creationId xmlns:a16="http://schemas.microsoft.com/office/drawing/2014/main" id="{588D795C-D16E-4BB4-B65D-55910DA56FD6}"/>
              </a:ext>
            </a:extLst>
          </p:cNvPr>
          <p:cNvGrpSpPr/>
          <p:nvPr/>
        </p:nvGrpSpPr>
        <p:grpSpPr>
          <a:xfrm>
            <a:off x="8327710" y="1451193"/>
            <a:ext cx="2847974" cy="36464429"/>
            <a:chOff x="8364752" y="1449388"/>
            <a:chExt cx="2847974" cy="36464429"/>
          </a:xfrm>
          <a:effectLst>
            <a:glow rad="127000">
              <a:srgbClr val="00B0F0">
                <a:alpha val="50000"/>
              </a:srgbClr>
            </a:glow>
          </a:effectLst>
        </p:grpSpPr>
        <p:grpSp>
          <p:nvGrpSpPr>
            <p:cNvPr id="3" name="Group 2">
              <a:extLst>
                <a:ext uri="{FF2B5EF4-FFF2-40B4-BE49-F238E27FC236}">
                  <a16:creationId xmlns:a16="http://schemas.microsoft.com/office/drawing/2014/main" id="{A1012A50-ABB4-42A2-96DE-AB8F6E3EF052}"/>
                </a:ext>
              </a:extLst>
            </p:cNvPr>
            <p:cNvGrpSpPr/>
            <p:nvPr/>
          </p:nvGrpSpPr>
          <p:grpSpPr>
            <a:xfrm>
              <a:off x="8402852" y="1449388"/>
              <a:ext cx="2771775" cy="3959225"/>
              <a:chOff x="8377238" y="1449388"/>
              <a:chExt cx="2771775" cy="3959225"/>
            </a:xfrm>
          </p:grpSpPr>
          <p:sp>
            <p:nvSpPr>
              <p:cNvPr id="9" name="Rectangle: Rounded Corners 8">
                <a:extLst>
                  <a:ext uri="{FF2B5EF4-FFF2-40B4-BE49-F238E27FC236}">
                    <a16:creationId xmlns:a16="http://schemas.microsoft.com/office/drawing/2014/main" id="{3954DC46-D6F8-4FCA-A70C-5A5FBD4D00D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 name="Freeform: Shape 12">
                <a:extLst>
                  <a:ext uri="{FF2B5EF4-FFF2-40B4-BE49-F238E27FC236}">
                    <a16:creationId xmlns:a16="http://schemas.microsoft.com/office/drawing/2014/main" id="{9C2A86C4-245F-44F6-8671-5E279ADADB9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5" name="Rectangle: Rounded Corners 14">
                <a:extLst>
                  <a:ext uri="{FF2B5EF4-FFF2-40B4-BE49-F238E27FC236}">
                    <a16:creationId xmlns:a16="http://schemas.microsoft.com/office/drawing/2014/main" id="{07D761D1-7C3F-4D79-9C22-42D74189AFA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 name="Rectangle: Rounded Corners 13">
                <a:extLst>
                  <a:ext uri="{FF2B5EF4-FFF2-40B4-BE49-F238E27FC236}">
                    <a16:creationId xmlns:a16="http://schemas.microsoft.com/office/drawing/2014/main" id="{50119D8A-7437-4F1C-965B-3E1256A679B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6" name="TextBox 15">
                <a:extLst>
                  <a:ext uri="{FF2B5EF4-FFF2-40B4-BE49-F238E27FC236}">
                    <a16:creationId xmlns:a16="http://schemas.microsoft.com/office/drawing/2014/main" id="{2E9F6462-EF40-41FE-B948-570D5B572624}"/>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18" name="Rectangle: Rounded Corners 17">
                <a:extLst>
                  <a:ext uri="{FF2B5EF4-FFF2-40B4-BE49-F238E27FC236}">
                    <a16:creationId xmlns:a16="http://schemas.microsoft.com/office/drawing/2014/main" id="{B2011F19-033C-41CF-9072-97D592B4A93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 name="TextBox 18">
                <a:extLst>
                  <a:ext uri="{FF2B5EF4-FFF2-40B4-BE49-F238E27FC236}">
                    <a16:creationId xmlns:a16="http://schemas.microsoft.com/office/drawing/2014/main" id="{509595D8-9BDE-4FD3-83F1-B5EEA59D87F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0" name="TextBox 19">
                <a:extLst>
                  <a:ext uri="{FF2B5EF4-FFF2-40B4-BE49-F238E27FC236}">
                    <a16:creationId xmlns:a16="http://schemas.microsoft.com/office/drawing/2014/main" id="{BCC15B9F-000C-436D-9983-2337B3862C48}"/>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 name="TextBox 23">
                <a:extLst>
                  <a:ext uri="{FF2B5EF4-FFF2-40B4-BE49-F238E27FC236}">
                    <a16:creationId xmlns:a16="http://schemas.microsoft.com/office/drawing/2014/main" id="{2B60022E-B56D-4DB8-BEB7-8BF363C351F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5" name="TextBox 24">
                <a:extLst>
                  <a:ext uri="{FF2B5EF4-FFF2-40B4-BE49-F238E27FC236}">
                    <a16:creationId xmlns:a16="http://schemas.microsoft.com/office/drawing/2014/main" id="{A6B5430D-D0AD-4B70-91A1-899AFC4B68D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 name="Graphic 28" descr="Bar chart with solid fill">
                <a:extLst>
                  <a:ext uri="{FF2B5EF4-FFF2-40B4-BE49-F238E27FC236}">
                    <a16:creationId xmlns:a16="http://schemas.microsoft.com/office/drawing/2014/main" id="{E3CB2F13-7013-4071-8153-819B54B7D79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 name="Graphic 30" descr="Bar graph with upward trend with solid fill">
                <a:extLst>
                  <a:ext uri="{FF2B5EF4-FFF2-40B4-BE49-F238E27FC236}">
                    <a16:creationId xmlns:a16="http://schemas.microsoft.com/office/drawing/2014/main" id="{A6DA9059-2308-4BCF-8185-5F889F2DEC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3" name="TextBox 32">
                <a:extLst>
                  <a:ext uri="{FF2B5EF4-FFF2-40B4-BE49-F238E27FC236}">
                    <a16:creationId xmlns:a16="http://schemas.microsoft.com/office/drawing/2014/main" id="{CE91A7B3-8CC0-4311-8CE7-D43DDD2B1C05}"/>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61" name="Group 60">
              <a:extLst>
                <a:ext uri="{FF2B5EF4-FFF2-40B4-BE49-F238E27FC236}">
                  <a16:creationId xmlns:a16="http://schemas.microsoft.com/office/drawing/2014/main" id="{FC4B0E37-9CE2-4FF4-9019-D2FAEDEFC28B}"/>
                </a:ext>
              </a:extLst>
            </p:cNvPr>
            <p:cNvGrpSpPr/>
            <p:nvPr/>
          </p:nvGrpSpPr>
          <p:grpSpPr>
            <a:xfrm>
              <a:off x="8364752" y="5512539"/>
              <a:ext cx="2847974" cy="3959225"/>
              <a:chOff x="8377238" y="1449388"/>
              <a:chExt cx="2847974" cy="3959225"/>
            </a:xfrm>
          </p:grpSpPr>
          <p:sp>
            <p:nvSpPr>
              <p:cNvPr id="62" name="Rectangle: Rounded Corners 61">
                <a:extLst>
                  <a:ext uri="{FF2B5EF4-FFF2-40B4-BE49-F238E27FC236}">
                    <a16:creationId xmlns:a16="http://schemas.microsoft.com/office/drawing/2014/main" id="{A9D79C1A-FA00-4E25-B0F0-7B2B0730D70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3" name="Freeform: Shape 62">
                <a:extLst>
                  <a:ext uri="{FF2B5EF4-FFF2-40B4-BE49-F238E27FC236}">
                    <a16:creationId xmlns:a16="http://schemas.microsoft.com/office/drawing/2014/main" id="{6D0FD86E-C1CF-4204-9596-E5F5E6AF5D2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64" name="Rectangle: Rounded Corners 63">
                <a:extLst>
                  <a:ext uri="{FF2B5EF4-FFF2-40B4-BE49-F238E27FC236}">
                    <a16:creationId xmlns:a16="http://schemas.microsoft.com/office/drawing/2014/main" id="{31940D09-4841-4FBF-BC9D-2723B93E4D5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5" name="Rectangle: Rounded Corners 64">
                <a:extLst>
                  <a:ext uri="{FF2B5EF4-FFF2-40B4-BE49-F238E27FC236}">
                    <a16:creationId xmlns:a16="http://schemas.microsoft.com/office/drawing/2014/main" id="{4ACE7406-A16D-453B-A677-0C3AF74BEB0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66" name="TextBox 65">
                <a:extLst>
                  <a:ext uri="{FF2B5EF4-FFF2-40B4-BE49-F238E27FC236}">
                    <a16:creationId xmlns:a16="http://schemas.microsoft.com/office/drawing/2014/main" id="{83513B21-682A-4590-99AD-466CE68C4466}"/>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67" name="Rectangle: Rounded Corners 66">
                <a:extLst>
                  <a:ext uri="{FF2B5EF4-FFF2-40B4-BE49-F238E27FC236}">
                    <a16:creationId xmlns:a16="http://schemas.microsoft.com/office/drawing/2014/main" id="{ED398D1F-FDE8-46AD-B3DA-B8780947DE7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68" name="TextBox 67">
                <a:extLst>
                  <a:ext uri="{FF2B5EF4-FFF2-40B4-BE49-F238E27FC236}">
                    <a16:creationId xmlns:a16="http://schemas.microsoft.com/office/drawing/2014/main" id="{F5713EC0-CA29-44C5-A1B4-E00F4AC4AAA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69" name="TextBox 68">
                <a:extLst>
                  <a:ext uri="{FF2B5EF4-FFF2-40B4-BE49-F238E27FC236}">
                    <a16:creationId xmlns:a16="http://schemas.microsoft.com/office/drawing/2014/main" id="{EC922BC1-F53B-420E-8B7C-24579969F09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70" name="TextBox 69">
                <a:extLst>
                  <a:ext uri="{FF2B5EF4-FFF2-40B4-BE49-F238E27FC236}">
                    <a16:creationId xmlns:a16="http://schemas.microsoft.com/office/drawing/2014/main" id="{9586983D-DFD0-4970-A2D6-4BFA51E8FDA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71" name="TextBox 70">
                <a:extLst>
                  <a:ext uri="{FF2B5EF4-FFF2-40B4-BE49-F238E27FC236}">
                    <a16:creationId xmlns:a16="http://schemas.microsoft.com/office/drawing/2014/main" id="{984C69D0-AE16-4F71-AF20-52A34AC17D85}"/>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72" name="Graphic 71" descr="Bar chart with solid fill">
                <a:extLst>
                  <a:ext uri="{FF2B5EF4-FFF2-40B4-BE49-F238E27FC236}">
                    <a16:creationId xmlns:a16="http://schemas.microsoft.com/office/drawing/2014/main" id="{CC91406A-7851-4A31-B1E7-1B70198BD3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73" name="Graphic 72" descr="Bar graph with upward trend with solid fill">
                <a:extLst>
                  <a:ext uri="{FF2B5EF4-FFF2-40B4-BE49-F238E27FC236}">
                    <a16:creationId xmlns:a16="http://schemas.microsoft.com/office/drawing/2014/main" id="{076ABA60-563D-40FA-85DA-A99FC11EFA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74" name="TextBox 73">
                <a:extLst>
                  <a:ext uri="{FF2B5EF4-FFF2-40B4-BE49-F238E27FC236}">
                    <a16:creationId xmlns:a16="http://schemas.microsoft.com/office/drawing/2014/main" id="{FAEFE4F1-6B5B-4BCA-9A52-B5F4A7FC0DE0}"/>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75" name="Group 74">
              <a:extLst>
                <a:ext uri="{FF2B5EF4-FFF2-40B4-BE49-F238E27FC236}">
                  <a16:creationId xmlns:a16="http://schemas.microsoft.com/office/drawing/2014/main" id="{BA6885F8-EA4E-4795-A27B-D869A152A888}"/>
                </a:ext>
              </a:extLst>
            </p:cNvPr>
            <p:cNvGrpSpPr/>
            <p:nvPr/>
          </p:nvGrpSpPr>
          <p:grpSpPr>
            <a:xfrm>
              <a:off x="8364752" y="9575690"/>
              <a:ext cx="2847974" cy="3959225"/>
              <a:chOff x="8377238" y="1449388"/>
              <a:chExt cx="2847974" cy="3959225"/>
            </a:xfrm>
          </p:grpSpPr>
          <p:sp>
            <p:nvSpPr>
              <p:cNvPr id="76" name="Rectangle: Rounded Corners 75">
                <a:extLst>
                  <a:ext uri="{FF2B5EF4-FFF2-40B4-BE49-F238E27FC236}">
                    <a16:creationId xmlns:a16="http://schemas.microsoft.com/office/drawing/2014/main" id="{D7D08E02-4D32-4A6E-A66A-B20761EAD6C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7" name="Freeform: Shape 76">
                <a:extLst>
                  <a:ext uri="{FF2B5EF4-FFF2-40B4-BE49-F238E27FC236}">
                    <a16:creationId xmlns:a16="http://schemas.microsoft.com/office/drawing/2014/main" id="{08EE177B-1116-43C2-832F-DD1C1B0FA96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78" name="Rectangle: Rounded Corners 77">
                <a:extLst>
                  <a:ext uri="{FF2B5EF4-FFF2-40B4-BE49-F238E27FC236}">
                    <a16:creationId xmlns:a16="http://schemas.microsoft.com/office/drawing/2014/main" id="{EA6C0412-D23E-41E5-A92E-D4ED574EFCB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79" name="Rectangle: Rounded Corners 78">
                <a:extLst>
                  <a:ext uri="{FF2B5EF4-FFF2-40B4-BE49-F238E27FC236}">
                    <a16:creationId xmlns:a16="http://schemas.microsoft.com/office/drawing/2014/main" id="{E045DF6E-0777-4C2F-B750-EDDAE0868C5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80" name="TextBox 79">
                <a:extLst>
                  <a:ext uri="{FF2B5EF4-FFF2-40B4-BE49-F238E27FC236}">
                    <a16:creationId xmlns:a16="http://schemas.microsoft.com/office/drawing/2014/main" id="{220B0CDE-2133-4D57-9424-51F165C82C5D}"/>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81" name="Rectangle: Rounded Corners 80">
                <a:extLst>
                  <a:ext uri="{FF2B5EF4-FFF2-40B4-BE49-F238E27FC236}">
                    <a16:creationId xmlns:a16="http://schemas.microsoft.com/office/drawing/2014/main" id="{039C86E3-B927-4534-A366-5482E3D3626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82" name="TextBox 81">
                <a:extLst>
                  <a:ext uri="{FF2B5EF4-FFF2-40B4-BE49-F238E27FC236}">
                    <a16:creationId xmlns:a16="http://schemas.microsoft.com/office/drawing/2014/main" id="{9D605C8D-305A-4E92-8C88-537E5FA3ADA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83" name="TextBox 82">
                <a:extLst>
                  <a:ext uri="{FF2B5EF4-FFF2-40B4-BE49-F238E27FC236}">
                    <a16:creationId xmlns:a16="http://schemas.microsoft.com/office/drawing/2014/main" id="{AD26B03E-5442-4FE4-80A7-B28DF62D733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84" name="TextBox 83">
                <a:extLst>
                  <a:ext uri="{FF2B5EF4-FFF2-40B4-BE49-F238E27FC236}">
                    <a16:creationId xmlns:a16="http://schemas.microsoft.com/office/drawing/2014/main" id="{B6D2A9B9-6A4F-421E-8183-2CF89AD9372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85" name="TextBox 84">
                <a:extLst>
                  <a:ext uri="{FF2B5EF4-FFF2-40B4-BE49-F238E27FC236}">
                    <a16:creationId xmlns:a16="http://schemas.microsoft.com/office/drawing/2014/main" id="{5A211684-B3ED-4461-A08B-AAFAE135875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86" name="Graphic 85" descr="Bar chart with solid fill">
                <a:extLst>
                  <a:ext uri="{FF2B5EF4-FFF2-40B4-BE49-F238E27FC236}">
                    <a16:creationId xmlns:a16="http://schemas.microsoft.com/office/drawing/2014/main" id="{9847FB0C-488D-4613-9F7A-7B1792158A3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87" name="Graphic 86" descr="Bar graph with upward trend with solid fill">
                <a:extLst>
                  <a:ext uri="{FF2B5EF4-FFF2-40B4-BE49-F238E27FC236}">
                    <a16:creationId xmlns:a16="http://schemas.microsoft.com/office/drawing/2014/main" id="{AAC8A278-EA62-4C54-B7E5-4F648E42695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88" name="TextBox 87">
                <a:extLst>
                  <a:ext uri="{FF2B5EF4-FFF2-40B4-BE49-F238E27FC236}">
                    <a16:creationId xmlns:a16="http://schemas.microsoft.com/office/drawing/2014/main" id="{97AFE4CB-9474-4567-A298-BB93633CA936}"/>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90" name="Group 89">
              <a:extLst>
                <a:ext uri="{FF2B5EF4-FFF2-40B4-BE49-F238E27FC236}">
                  <a16:creationId xmlns:a16="http://schemas.microsoft.com/office/drawing/2014/main" id="{A419CBEE-35FF-4B77-A23C-829B892930C5}"/>
                </a:ext>
              </a:extLst>
            </p:cNvPr>
            <p:cNvGrpSpPr/>
            <p:nvPr/>
          </p:nvGrpSpPr>
          <p:grpSpPr>
            <a:xfrm>
              <a:off x="8364752" y="13638841"/>
              <a:ext cx="2847974" cy="3959225"/>
              <a:chOff x="8377238" y="1449388"/>
              <a:chExt cx="2847974" cy="3959225"/>
            </a:xfrm>
          </p:grpSpPr>
          <p:sp>
            <p:nvSpPr>
              <p:cNvPr id="91" name="Rectangle: Rounded Corners 90">
                <a:extLst>
                  <a:ext uri="{FF2B5EF4-FFF2-40B4-BE49-F238E27FC236}">
                    <a16:creationId xmlns:a16="http://schemas.microsoft.com/office/drawing/2014/main" id="{272DEE55-AEBD-4027-8056-8B32729B6C9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2" name="Freeform: Shape 91">
                <a:extLst>
                  <a:ext uri="{FF2B5EF4-FFF2-40B4-BE49-F238E27FC236}">
                    <a16:creationId xmlns:a16="http://schemas.microsoft.com/office/drawing/2014/main" id="{7C741E28-6447-4824-8F54-66C933B1F1E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93" name="Rectangle: Rounded Corners 92">
                <a:extLst>
                  <a:ext uri="{FF2B5EF4-FFF2-40B4-BE49-F238E27FC236}">
                    <a16:creationId xmlns:a16="http://schemas.microsoft.com/office/drawing/2014/main" id="{218EB39B-9041-45A3-B43B-5FCE921DF41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4" name="Rectangle: Rounded Corners 93">
                <a:extLst>
                  <a:ext uri="{FF2B5EF4-FFF2-40B4-BE49-F238E27FC236}">
                    <a16:creationId xmlns:a16="http://schemas.microsoft.com/office/drawing/2014/main" id="{CBD75E80-CD46-4686-B38D-A76DF3A821F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95" name="TextBox 94">
                <a:extLst>
                  <a:ext uri="{FF2B5EF4-FFF2-40B4-BE49-F238E27FC236}">
                    <a16:creationId xmlns:a16="http://schemas.microsoft.com/office/drawing/2014/main" id="{15A16629-55A0-42A5-8B6C-FEB50695BD0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96" name="Rectangle: Rounded Corners 95">
                <a:extLst>
                  <a:ext uri="{FF2B5EF4-FFF2-40B4-BE49-F238E27FC236}">
                    <a16:creationId xmlns:a16="http://schemas.microsoft.com/office/drawing/2014/main" id="{5D2D77D3-7729-4664-A8D3-0D3799A8ABF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97" name="TextBox 96">
                <a:extLst>
                  <a:ext uri="{FF2B5EF4-FFF2-40B4-BE49-F238E27FC236}">
                    <a16:creationId xmlns:a16="http://schemas.microsoft.com/office/drawing/2014/main" id="{EB1DCECF-A407-4893-81C9-5B014A01BCF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98" name="TextBox 97">
                <a:extLst>
                  <a:ext uri="{FF2B5EF4-FFF2-40B4-BE49-F238E27FC236}">
                    <a16:creationId xmlns:a16="http://schemas.microsoft.com/office/drawing/2014/main" id="{B8A26A2F-0D45-4835-A07B-4409F68CAE7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99" name="TextBox 98">
                <a:extLst>
                  <a:ext uri="{FF2B5EF4-FFF2-40B4-BE49-F238E27FC236}">
                    <a16:creationId xmlns:a16="http://schemas.microsoft.com/office/drawing/2014/main" id="{4BF9F70B-9683-4D5C-93E8-9968A36BFDE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00" name="TextBox 99">
                <a:extLst>
                  <a:ext uri="{FF2B5EF4-FFF2-40B4-BE49-F238E27FC236}">
                    <a16:creationId xmlns:a16="http://schemas.microsoft.com/office/drawing/2014/main" id="{1CFAFCED-29D1-4B22-B57F-494F31B78B3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01" name="Graphic 100" descr="Bar chart with solid fill">
                <a:extLst>
                  <a:ext uri="{FF2B5EF4-FFF2-40B4-BE49-F238E27FC236}">
                    <a16:creationId xmlns:a16="http://schemas.microsoft.com/office/drawing/2014/main" id="{CB978292-2713-4A2F-A08D-DB6FBA245A8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02" name="Graphic 101" descr="Bar graph with upward trend with solid fill">
                <a:extLst>
                  <a:ext uri="{FF2B5EF4-FFF2-40B4-BE49-F238E27FC236}">
                    <a16:creationId xmlns:a16="http://schemas.microsoft.com/office/drawing/2014/main" id="{DA357623-24C9-43F6-9AFC-EB07C368BBD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03" name="TextBox 102">
                <a:extLst>
                  <a:ext uri="{FF2B5EF4-FFF2-40B4-BE49-F238E27FC236}">
                    <a16:creationId xmlns:a16="http://schemas.microsoft.com/office/drawing/2014/main" id="{0D018D95-9298-4800-B677-1BA283B6BAD6}"/>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04" name="Group 103">
              <a:extLst>
                <a:ext uri="{FF2B5EF4-FFF2-40B4-BE49-F238E27FC236}">
                  <a16:creationId xmlns:a16="http://schemas.microsoft.com/office/drawing/2014/main" id="{31EFCF9B-44BD-4711-84B8-3F6773DBEFBC}"/>
                </a:ext>
              </a:extLst>
            </p:cNvPr>
            <p:cNvGrpSpPr/>
            <p:nvPr/>
          </p:nvGrpSpPr>
          <p:grpSpPr>
            <a:xfrm>
              <a:off x="8364752" y="17701992"/>
              <a:ext cx="2847974" cy="3959225"/>
              <a:chOff x="8377238" y="1449388"/>
              <a:chExt cx="2847974" cy="3959225"/>
            </a:xfrm>
          </p:grpSpPr>
          <p:sp>
            <p:nvSpPr>
              <p:cNvPr id="105" name="Rectangle: Rounded Corners 104">
                <a:extLst>
                  <a:ext uri="{FF2B5EF4-FFF2-40B4-BE49-F238E27FC236}">
                    <a16:creationId xmlns:a16="http://schemas.microsoft.com/office/drawing/2014/main" id="{9D727B7C-068E-4728-9002-E2D236704B0E}"/>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6" name="Freeform: Shape 105">
                <a:extLst>
                  <a:ext uri="{FF2B5EF4-FFF2-40B4-BE49-F238E27FC236}">
                    <a16:creationId xmlns:a16="http://schemas.microsoft.com/office/drawing/2014/main" id="{887B4495-359B-4B73-85A7-D547583B6CC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07" name="Rectangle: Rounded Corners 106">
                <a:extLst>
                  <a:ext uri="{FF2B5EF4-FFF2-40B4-BE49-F238E27FC236}">
                    <a16:creationId xmlns:a16="http://schemas.microsoft.com/office/drawing/2014/main" id="{3E8E53BF-F1FB-4C02-97DC-93C9D6C0053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08" name="Rectangle: Rounded Corners 107">
                <a:extLst>
                  <a:ext uri="{FF2B5EF4-FFF2-40B4-BE49-F238E27FC236}">
                    <a16:creationId xmlns:a16="http://schemas.microsoft.com/office/drawing/2014/main" id="{599E3635-F953-4266-90A6-262652D6418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09" name="TextBox 108">
                <a:extLst>
                  <a:ext uri="{FF2B5EF4-FFF2-40B4-BE49-F238E27FC236}">
                    <a16:creationId xmlns:a16="http://schemas.microsoft.com/office/drawing/2014/main" id="{49010A47-E627-49B2-A4E4-EC4540CAF6A7}"/>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110" name="Rectangle: Rounded Corners 109">
                <a:extLst>
                  <a:ext uri="{FF2B5EF4-FFF2-40B4-BE49-F238E27FC236}">
                    <a16:creationId xmlns:a16="http://schemas.microsoft.com/office/drawing/2014/main" id="{A343A6DB-7D68-4859-AE6D-6DF181E3773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11" name="TextBox 110">
                <a:extLst>
                  <a:ext uri="{FF2B5EF4-FFF2-40B4-BE49-F238E27FC236}">
                    <a16:creationId xmlns:a16="http://schemas.microsoft.com/office/drawing/2014/main" id="{005488BB-93FD-4384-AD9F-14B7D0FE400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12" name="TextBox 111">
                <a:extLst>
                  <a:ext uri="{FF2B5EF4-FFF2-40B4-BE49-F238E27FC236}">
                    <a16:creationId xmlns:a16="http://schemas.microsoft.com/office/drawing/2014/main" id="{147359CF-67E2-4F52-A7B3-AE97503D5DF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13" name="TextBox 112">
                <a:extLst>
                  <a:ext uri="{FF2B5EF4-FFF2-40B4-BE49-F238E27FC236}">
                    <a16:creationId xmlns:a16="http://schemas.microsoft.com/office/drawing/2014/main" id="{E1B26F29-74C0-4453-8C39-7FCE8B59016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14" name="TextBox 113">
                <a:extLst>
                  <a:ext uri="{FF2B5EF4-FFF2-40B4-BE49-F238E27FC236}">
                    <a16:creationId xmlns:a16="http://schemas.microsoft.com/office/drawing/2014/main" id="{AA6E05F2-4445-4857-8CD7-557E3635800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15" name="Graphic 114" descr="Bar chart with solid fill">
                <a:extLst>
                  <a:ext uri="{FF2B5EF4-FFF2-40B4-BE49-F238E27FC236}">
                    <a16:creationId xmlns:a16="http://schemas.microsoft.com/office/drawing/2014/main" id="{84BC4C60-EA5F-4A7F-85D4-3A4AF099D8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16" name="Graphic 115" descr="Bar graph with upward trend with solid fill">
                <a:extLst>
                  <a:ext uri="{FF2B5EF4-FFF2-40B4-BE49-F238E27FC236}">
                    <a16:creationId xmlns:a16="http://schemas.microsoft.com/office/drawing/2014/main" id="{6DAD55F4-E841-44E2-A416-38A4B21B53F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17" name="TextBox 116">
                <a:extLst>
                  <a:ext uri="{FF2B5EF4-FFF2-40B4-BE49-F238E27FC236}">
                    <a16:creationId xmlns:a16="http://schemas.microsoft.com/office/drawing/2014/main" id="{C3F2780B-CAF6-4240-BB5B-929D09AB7274}"/>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19" name="Group 118">
              <a:extLst>
                <a:ext uri="{FF2B5EF4-FFF2-40B4-BE49-F238E27FC236}">
                  <a16:creationId xmlns:a16="http://schemas.microsoft.com/office/drawing/2014/main" id="{C6008F47-C67C-499F-AC83-091A7F80EBB2}"/>
                </a:ext>
              </a:extLst>
            </p:cNvPr>
            <p:cNvGrpSpPr/>
            <p:nvPr/>
          </p:nvGrpSpPr>
          <p:grpSpPr>
            <a:xfrm>
              <a:off x="8364752" y="21765143"/>
              <a:ext cx="2847974" cy="3959225"/>
              <a:chOff x="8377238" y="1449388"/>
              <a:chExt cx="2847974" cy="3959225"/>
            </a:xfrm>
          </p:grpSpPr>
          <p:sp>
            <p:nvSpPr>
              <p:cNvPr id="120" name="Rectangle: Rounded Corners 119">
                <a:extLst>
                  <a:ext uri="{FF2B5EF4-FFF2-40B4-BE49-F238E27FC236}">
                    <a16:creationId xmlns:a16="http://schemas.microsoft.com/office/drawing/2014/main" id="{4B2C30A7-1D36-43EC-9E2E-EF307869F58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1" name="Freeform: Shape 120">
                <a:extLst>
                  <a:ext uri="{FF2B5EF4-FFF2-40B4-BE49-F238E27FC236}">
                    <a16:creationId xmlns:a16="http://schemas.microsoft.com/office/drawing/2014/main" id="{B028BD20-34BF-4BD3-A4A6-8D0261770E6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122" name="Rectangle: Rounded Corners 121">
                <a:extLst>
                  <a:ext uri="{FF2B5EF4-FFF2-40B4-BE49-F238E27FC236}">
                    <a16:creationId xmlns:a16="http://schemas.microsoft.com/office/drawing/2014/main" id="{141E5138-4C53-43BA-B920-368E172A80E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3" name="Rectangle: Rounded Corners 122">
                <a:extLst>
                  <a:ext uri="{FF2B5EF4-FFF2-40B4-BE49-F238E27FC236}">
                    <a16:creationId xmlns:a16="http://schemas.microsoft.com/office/drawing/2014/main" id="{1BD32205-C571-4BB8-AA99-61A6449C3E3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24" name="TextBox 123">
                <a:extLst>
                  <a:ext uri="{FF2B5EF4-FFF2-40B4-BE49-F238E27FC236}">
                    <a16:creationId xmlns:a16="http://schemas.microsoft.com/office/drawing/2014/main" id="{A8C84FCC-9434-43EC-BC78-525A63EE0972}"/>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125" name="Rectangle: Rounded Corners 124">
                <a:extLst>
                  <a:ext uri="{FF2B5EF4-FFF2-40B4-BE49-F238E27FC236}">
                    <a16:creationId xmlns:a16="http://schemas.microsoft.com/office/drawing/2014/main" id="{92F275E6-7D1A-41A9-9488-08099CA5F6C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26" name="TextBox 125">
                <a:extLst>
                  <a:ext uri="{FF2B5EF4-FFF2-40B4-BE49-F238E27FC236}">
                    <a16:creationId xmlns:a16="http://schemas.microsoft.com/office/drawing/2014/main" id="{A471561B-6E9D-448B-9952-0DDC248EA21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127" name="TextBox 126">
                <a:extLst>
                  <a:ext uri="{FF2B5EF4-FFF2-40B4-BE49-F238E27FC236}">
                    <a16:creationId xmlns:a16="http://schemas.microsoft.com/office/drawing/2014/main" id="{C4CA23C4-8AB1-4839-AEDE-B74BCCAEC5F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28" name="TextBox 127">
                <a:extLst>
                  <a:ext uri="{FF2B5EF4-FFF2-40B4-BE49-F238E27FC236}">
                    <a16:creationId xmlns:a16="http://schemas.microsoft.com/office/drawing/2014/main" id="{BF543F45-C6D3-4904-AB4E-19B76A67F6E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129" name="TextBox 128">
                <a:extLst>
                  <a:ext uri="{FF2B5EF4-FFF2-40B4-BE49-F238E27FC236}">
                    <a16:creationId xmlns:a16="http://schemas.microsoft.com/office/drawing/2014/main" id="{26120098-F88F-4019-9BE9-5915893D410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30" name="Graphic 129" descr="Bar chart with solid fill">
                <a:extLst>
                  <a:ext uri="{FF2B5EF4-FFF2-40B4-BE49-F238E27FC236}">
                    <a16:creationId xmlns:a16="http://schemas.microsoft.com/office/drawing/2014/main" id="{848FF9B1-28C8-4F61-BFBA-955502EA70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31" name="Graphic 130" descr="Bar graph with upward trend with solid fill">
                <a:extLst>
                  <a:ext uri="{FF2B5EF4-FFF2-40B4-BE49-F238E27FC236}">
                    <a16:creationId xmlns:a16="http://schemas.microsoft.com/office/drawing/2014/main" id="{6A9721D6-9008-487E-9320-1ED77E37C9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32" name="TextBox 131">
                <a:extLst>
                  <a:ext uri="{FF2B5EF4-FFF2-40B4-BE49-F238E27FC236}">
                    <a16:creationId xmlns:a16="http://schemas.microsoft.com/office/drawing/2014/main" id="{A968ABF5-BB4D-4DC9-84CE-85AE5220B079}"/>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33" name="Group 132">
              <a:extLst>
                <a:ext uri="{FF2B5EF4-FFF2-40B4-BE49-F238E27FC236}">
                  <a16:creationId xmlns:a16="http://schemas.microsoft.com/office/drawing/2014/main" id="{3D290034-9BDE-42B8-A806-2581C5DB47CA}"/>
                </a:ext>
              </a:extLst>
            </p:cNvPr>
            <p:cNvGrpSpPr/>
            <p:nvPr/>
          </p:nvGrpSpPr>
          <p:grpSpPr>
            <a:xfrm>
              <a:off x="8364752" y="25828294"/>
              <a:ext cx="2847974" cy="3959225"/>
              <a:chOff x="8377238" y="1449388"/>
              <a:chExt cx="2847974" cy="3959225"/>
            </a:xfrm>
          </p:grpSpPr>
          <p:sp>
            <p:nvSpPr>
              <p:cNvPr id="134" name="Rectangle: Rounded Corners 133">
                <a:extLst>
                  <a:ext uri="{FF2B5EF4-FFF2-40B4-BE49-F238E27FC236}">
                    <a16:creationId xmlns:a16="http://schemas.microsoft.com/office/drawing/2014/main" id="{65BD4BD5-6F7F-42DB-8763-01F5F58971C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5" name="Freeform: Shape 134">
                <a:extLst>
                  <a:ext uri="{FF2B5EF4-FFF2-40B4-BE49-F238E27FC236}">
                    <a16:creationId xmlns:a16="http://schemas.microsoft.com/office/drawing/2014/main" id="{739D24F6-3FA7-42AE-8B55-694A10B85AF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136" name="Rectangle: Rounded Corners 135">
                <a:extLst>
                  <a:ext uri="{FF2B5EF4-FFF2-40B4-BE49-F238E27FC236}">
                    <a16:creationId xmlns:a16="http://schemas.microsoft.com/office/drawing/2014/main" id="{2EE25D76-1EB1-4FA1-ADF7-3903E757D98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37" name="Rectangle: Rounded Corners 136">
                <a:extLst>
                  <a:ext uri="{FF2B5EF4-FFF2-40B4-BE49-F238E27FC236}">
                    <a16:creationId xmlns:a16="http://schemas.microsoft.com/office/drawing/2014/main" id="{DF5D43C9-9FF2-46B7-8F70-2EBB34939E62}"/>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138" name="TextBox 137">
                <a:extLst>
                  <a:ext uri="{FF2B5EF4-FFF2-40B4-BE49-F238E27FC236}">
                    <a16:creationId xmlns:a16="http://schemas.microsoft.com/office/drawing/2014/main" id="{B2091758-76A5-45E0-AA29-434C5655EA8E}"/>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139" name="Rectangle: Rounded Corners 138">
                <a:extLst>
                  <a:ext uri="{FF2B5EF4-FFF2-40B4-BE49-F238E27FC236}">
                    <a16:creationId xmlns:a16="http://schemas.microsoft.com/office/drawing/2014/main" id="{FDAEC41A-0979-4D08-8E58-E11FF2E3BDA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40" name="TextBox 139">
                <a:extLst>
                  <a:ext uri="{FF2B5EF4-FFF2-40B4-BE49-F238E27FC236}">
                    <a16:creationId xmlns:a16="http://schemas.microsoft.com/office/drawing/2014/main" id="{3DE8881D-4A22-4AA7-AE3B-A47A7B1ADB0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141" name="TextBox 140">
                <a:extLst>
                  <a:ext uri="{FF2B5EF4-FFF2-40B4-BE49-F238E27FC236}">
                    <a16:creationId xmlns:a16="http://schemas.microsoft.com/office/drawing/2014/main" id="{FB57B00A-D394-48DE-B782-5FEDB3D9649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142" name="TextBox 141">
                <a:extLst>
                  <a:ext uri="{FF2B5EF4-FFF2-40B4-BE49-F238E27FC236}">
                    <a16:creationId xmlns:a16="http://schemas.microsoft.com/office/drawing/2014/main" id="{274394B1-ED93-40D2-9967-40F9AF48250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143" name="TextBox 142">
                <a:extLst>
                  <a:ext uri="{FF2B5EF4-FFF2-40B4-BE49-F238E27FC236}">
                    <a16:creationId xmlns:a16="http://schemas.microsoft.com/office/drawing/2014/main" id="{8FE1DA1C-3CC9-471B-8203-50476402132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144" name="Graphic 143" descr="Bar chart with solid fill">
                <a:extLst>
                  <a:ext uri="{FF2B5EF4-FFF2-40B4-BE49-F238E27FC236}">
                    <a16:creationId xmlns:a16="http://schemas.microsoft.com/office/drawing/2014/main" id="{54096549-8FF9-4F4A-A989-55F6677B2EC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145" name="Graphic 144" descr="Bar graph with upward trend with solid fill">
                <a:extLst>
                  <a:ext uri="{FF2B5EF4-FFF2-40B4-BE49-F238E27FC236}">
                    <a16:creationId xmlns:a16="http://schemas.microsoft.com/office/drawing/2014/main" id="{3FD0E33A-91DE-4130-8E8D-C398F3D7CB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146" name="TextBox 145">
                <a:extLst>
                  <a:ext uri="{FF2B5EF4-FFF2-40B4-BE49-F238E27FC236}">
                    <a16:creationId xmlns:a16="http://schemas.microsoft.com/office/drawing/2014/main" id="{7855736B-4631-4C7C-A0F9-2CBBAA0F10DA}"/>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4729D90A-9736-48AF-B1C3-0446F1141512}"/>
                </a:ext>
              </a:extLst>
            </p:cNvPr>
            <p:cNvGrpSpPr/>
            <p:nvPr/>
          </p:nvGrpSpPr>
          <p:grpSpPr>
            <a:xfrm>
              <a:off x="8402852" y="29891445"/>
              <a:ext cx="2771775" cy="3959225"/>
              <a:chOff x="8377238" y="1449388"/>
              <a:chExt cx="2771775" cy="3959225"/>
            </a:xfrm>
          </p:grpSpPr>
          <p:sp>
            <p:nvSpPr>
              <p:cNvPr id="206" name="Rectangle: Rounded Corners 205">
                <a:extLst>
                  <a:ext uri="{FF2B5EF4-FFF2-40B4-BE49-F238E27FC236}">
                    <a16:creationId xmlns:a16="http://schemas.microsoft.com/office/drawing/2014/main" id="{B32F761F-2857-441C-A3B1-D76322BB93E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7" name="Freeform: Shape 206">
                <a:extLst>
                  <a:ext uri="{FF2B5EF4-FFF2-40B4-BE49-F238E27FC236}">
                    <a16:creationId xmlns:a16="http://schemas.microsoft.com/office/drawing/2014/main" id="{E5BC71DF-1411-4B68-935C-B65C9138DB4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8" name="Rectangle: Rounded Corners 207">
                <a:extLst>
                  <a:ext uri="{FF2B5EF4-FFF2-40B4-BE49-F238E27FC236}">
                    <a16:creationId xmlns:a16="http://schemas.microsoft.com/office/drawing/2014/main" id="{BC7AB6C3-47FA-4CE0-9871-644B8DF9D58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9" name="Rectangle: Rounded Corners 208">
                <a:extLst>
                  <a:ext uri="{FF2B5EF4-FFF2-40B4-BE49-F238E27FC236}">
                    <a16:creationId xmlns:a16="http://schemas.microsoft.com/office/drawing/2014/main" id="{436135B7-206A-4AE7-9642-4389920C496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0" name="TextBox 209">
                <a:extLst>
                  <a:ext uri="{FF2B5EF4-FFF2-40B4-BE49-F238E27FC236}">
                    <a16:creationId xmlns:a16="http://schemas.microsoft.com/office/drawing/2014/main" id="{92AE1A48-CD0D-4EDB-8728-B0BE47C08898}"/>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11" name="Rectangle: Rounded Corners 210">
                <a:extLst>
                  <a:ext uri="{FF2B5EF4-FFF2-40B4-BE49-F238E27FC236}">
                    <a16:creationId xmlns:a16="http://schemas.microsoft.com/office/drawing/2014/main" id="{1D12C141-ED54-450F-9D69-CCB866C63FD5}"/>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TextBox 211">
                <a:extLst>
                  <a:ext uri="{FF2B5EF4-FFF2-40B4-BE49-F238E27FC236}">
                    <a16:creationId xmlns:a16="http://schemas.microsoft.com/office/drawing/2014/main" id="{8C25B0D6-993A-4B25-A011-975CFB7C225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13" name="TextBox 212">
                <a:extLst>
                  <a:ext uri="{FF2B5EF4-FFF2-40B4-BE49-F238E27FC236}">
                    <a16:creationId xmlns:a16="http://schemas.microsoft.com/office/drawing/2014/main" id="{337037A6-A8BC-45AD-860E-A2C51F45D06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4" name="TextBox 213">
                <a:extLst>
                  <a:ext uri="{FF2B5EF4-FFF2-40B4-BE49-F238E27FC236}">
                    <a16:creationId xmlns:a16="http://schemas.microsoft.com/office/drawing/2014/main" id="{10185899-647B-4FE9-9796-174C342616A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15" name="TextBox 214">
                <a:extLst>
                  <a:ext uri="{FF2B5EF4-FFF2-40B4-BE49-F238E27FC236}">
                    <a16:creationId xmlns:a16="http://schemas.microsoft.com/office/drawing/2014/main" id="{03E6D5CE-D329-4C67-9F4D-161A93408B7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6" name="Graphic 215" descr="Bar chart with solid fill">
                <a:extLst>
                  <a:ext uri="{FF2B5EF4-FFF2-40B4-BE49-F238E27FC236}">
                    <a16:creationId xmlns:a16="http://schemas.microsoft.com/office/drawing/2014/main" id="{8657D186-E3B7-4596-A74A-CF453285D3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17" name="Graphic 216" descr="Bar graph with upward trend with solid fill">
                <a:extLst>
                  <a:ext uri="{FF2B5EF4-FFF2-40B4-BE49-F238E27FC236}">
                    <a16:creationId xmlns:a16="http://schemas.microsoft.com/office/drawing/2014/main" id="{E6882E38-EBC9-42CE-818A-F0578C8F9F6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18" name="TextBox 217">
                <a:extLst>
                  <a:ext uri="{FF2B5EF4-FFF2-40B4-BE49-F238E27FC236}">
                    <a16:creationId xmlns:a16="http://schemas.microsoft.com/office/drawing/2014/main" id="{FD25EF6B-6A17-4AC0-BF16-997092175FAD}"/>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9" name="Group 218">
              <a:extLst>
                <a:ext uri="{FF2B5EF4-FFF2-40B4-BE49-F238E27FC236}">
                  <a16:creationId xmlns:a16="http://schemas.microsoft.com/office/drawing/2014/main" id="{B65D3FCB-7C33-40FE-A601-D104A6602760}"/>
                </a:ext>
              </a:extLst>
            </p:cNvPr>
            <p:cNvGrpSpPr/>
            <p:nvPr/>
          </p:nvGrpSpPr>
          <p:grpSpPr>
            <a:xfrm>
              <a:off x="8402852" y="33954592"/>
              <a:ext cx="2771775" cy="3959225"/>
              <a:chOff x="8377238" y="1449388"/>
              <a:chExt cx="2771775" cy="3959225"/>
            </a:xfrm>
          </p:grpSpPr>
          <p:sp>
            <p:nvSpPr>
              <p:cNvPr id="220" name="Rectangle: Rounded Corners 219">
                <a:extLst>
                  <a:ext uri="{FF2B5EF4-FFF2-40B4-BE49-F238E27FC236}">
                    <a16:creationId xmlns:a16="http://schemas.microsoft.com/office/drawing/2014/main" id="{F15D836B-0CC1-4DDE-B532-C633373DF45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Freeform: Shape 220">
                <a:extLst>
                  <a:ext uri="{FF2B5EF4-FFF2-40B4-BE49-F238E27FC236}">
                    <a16:creationId xmlns:a16="http://schemas.microsoft.com/office/drawing/2014/main" id="{7D1AB848-EF16-461B-9552-10911AA84E4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2" name="Rectangle: Rounded Corners 221">
                <a:extLst>
                  <a:ext uri="{FF2B5EF4-FFF2-40B4-BE49-F238E27FC236}">
                    <a16:creationId xmlns:a16="http://schemas.microsoft.com/office/drawing/2014/main" id="{A1996339-4698-4651-B249-D1C501A504B2}"/>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3" name="Rectangle: Rounded Corners 222">
                <a:extLst>
                  <a:ext uri="{FF2B5EF4-FFF2-40B4-BE49-F238E27FC236}">
                    <a16:creationId xmlns:a16="http://schemas.microsoft.com/office/drawing/2014/main" id="{2924F60A-18C9-4591-A65F-06B41C88361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4" name="TextBox 223">
                <a:extLst>
                  <a:ext uri="{FF2B5EF4-FFF2-40B4-BE49-F238E27FC236}">
                    <a16:creationId xmlns:a16="http://schemas.microsoft.com/office/drawing/2014/main" id="{B79AF6BF-908E-4F6C-9103-2335D0CCA5FA}"/>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25" name="Rectangle: Rounded Corners 224">
                <a:extLst>
                  <a:ext uri="{FF2B5EF4-FFF2-40B4-BE49-F238E27FC236}">
                    <a16:creationId xmlns:a16="http://schemas.microsoft.com/office/drawing/2014/main" id="{DF889D11-3DE7-4B7A-91B4-0F6DEA0EB12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TextBox 225">
                <a:extLst>
                  <a:ext uri="{FF2B5EF4-FFF2-40B4-BE49-F238E27FC236}">
                    <a16:creationId xmlns:a16="http://schemas.microsoft.com/office/drawing/2014/main" id="{72D06332-F5C8-48C8-8059-C4B6160F47C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7" name="TextBox 226">
                <a:extLst>
                  <a:ext uri="{FF2B5EF4-FFF2-40B4-BE49-F238E27FC236}">
                    <a16:creationId xmlns:a16="http://schemas.microsoft.com/office/drawing/2014/main" id="{D313F251-A8F2-44FE-A805-3A3771195D9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8" name="TextBox 227">
                <a:extLst>
                  <a:ext uri="{FF2B5EF4-FFF2-40B4-BE49-F238E27FC236}">
                    <a16:creationId xmlns:a16="http://schemas.microsoft.com/office/drawing/2014/main" id="{0422B9E1-2C75-4E51-9FB3-62992C965016}"/>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9" name="TextBox 228">
                <a:extLst>
                  <a:ext uri="{FF2B5EF4-FFF2-40B4-BE49-F238E27FC236}">
                    <a16:creationId xmlns:a16="http://schemas.microsoft.com/office/drawing/2014/main" id="{0613EE57-CB94-49A1-9FED-6B5F26F960D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0" name="Graphic 229" descr="Bar chart with solid fill">
                <a:extLst>
                  <a:ext uri="{FF2B5EF4-FFF2-40B4-BE49-F238E27FC236}">
                    <a16:creationId xmlns:a16="http://schemas.microsoft.com/office/drawing/2014/main" id="{AD9EF08D-77E1-4744-872D-C0260B548E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1" name="Graphic 230" descr="Bar graph with upward trend with solid fill">
                <a:extLst>
                  <a:ext uri="{FF2B5EF4-FFF2-40B4-BE49-F238E27FC236}">
                    <a16:creationId xmlns:a16="http://schemas.microsoft.com/office/drawing/2014/main" id="{5EB57633-21EA-4F90-9847-434A9B237F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2" name="TextBox 231">
                <a:extLst>
                  <a:ext uri="{FF2B5EF4-FFF2-40B4-BE49-F238E27FC236}">
                    <a16:creationId xmlns:a16="http://schemas.microsoft.com/office/drawing/2014/main" id="{41A64381-6333-478D-8E23-5CC2521B68F5}"/>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82270"/>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01</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40" name="Group 39">
            <a:extLst>
              <a:ext uri="{FF2B5EF4-FFF2-40B4-BE49-F238E27FC236}">
                <a16:creationId xmlns:a16="http://schemas.microsoft.com/office/drawing/2014/main" id="{BEA3198B-2B10-4676-BF80-B9DB0661F7CD}"/>
              </a:ext>
            </a:extLst>
          </p:cNvPr>
          <p:cNvGrpSpPr/>
          <p:nvPr/>
        </p:nvGrpSpPr>
        <p:grpSpPr>
          <a:xfrm>
            <a:off x="828675" y="1545902"/>
            <a:ext cx="7400926" cy="4583259"/>
            <a:chOff x="828675" y="1545902"/>
            <a:chExt cx="7400926" cy="4583259"/>
          </a:xfrm>
        </p:grpSpPr>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212365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646331"/>
            </a:xfrm>
            <a:prstGeom prst="rect">
              <a:avLst/>
            </a:prstGeom>
            <a:noFill/>
          </p:spPr>
          <p:txBody>
            <a:bodyPr wrap="square" rtlCol="0">
              <a:spAutoFit/>
            </a:bodyPr>
            <a:lstStyle/>
            <a:p>
              <a:r>
                <a:rPr lang="en-US" sz="3600" dirty="0">
                  <a:solidFill>
                    <a:srgbClr val="00B0F0"/>
                  </a:solidFill>
                  <a:latin typeface="Kristen ITC" panose="03050502040202030202" pitchFamily="66" charset="0"/>
                </a:rPr>
                <a:t>THE PROBLEM STATEMENT</a:t>
              </a:r>
              <a:endParaRPr lang="en-KE" sz="36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171450"/>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60" name="Group 359">
            <a:extLst>
              <a:ext uri="{FF2B5EF4-FFF2-40B4-BE49-F238E27FC236}">
                <a16:creationId xmlns:a16="http://schemas.microsoft.com/office/drawing/2014/main" id="{DA1EF8B5-8449-4EC4-AA10-B8D5DC359CB0}"/>
              </a:ext>
            </a:extLst>
          </p:cNvPr>
          <p:cNvGrpSpPr/>
          <p:nvPr/>
        </p:nvGrpSpPr>
        <p:grpSpPr>
          <a:xfrm>
            <a:off x="-10342637" y="1723630"/>
            <a:ext cx="4362525" cy="4188599"/>
            <a:chOff x="833363" y="1571230"/>
            <a:chExt cx="4362525" cy="4188599"/>
          </a:xfrm>
        </p:grpSpPr>
        <p:sp>
          <p:nvSpPr>
            <p:cNvPr id="361" name="Rectangle: Rounded Corners 360">
              <a:extLst>
                <a:ext uri="{FF2B5EF4-FFF2-40B4-BE49-F238E27FC236}">
                  <a16:creationId xmlns:a16="http://schemas.microsoft.com/office/drawing/2014/main" id="{7EF6FBAA-B41D-4ECB-8209-2878A01A6C0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62" name="TextBox 361">
              <a:extLst>
                <a:ext uri="{FF2B5EF4-FFF2-40B4-BE49-F238E27FC236}">
                  <a16:creationId xmlns:a16="http://schemas.microsoft.com/office/drawing/2014/main" id="{AFE455C3-F1B8-41B9-9F10-1D5D972D3EB3}"/>
                </a:ext>
              </a:extLst>
            </p:cNvPr>
            <p:cNvSpPr txBox="1"/>
            <p:nvPr/>
          </p:nvSpPr>
          <p:spPr>
            <a:xfrm>
              <a:off x="833363" y="1571230"/>
              <a:ext cx="4362525" cy="830997"/>
            </a:xfrm>
            <a:prstGeom prst="rect">
              <a:avLst/>
            </a:prstGeom>
            <a:noFill/>
          </p:spPr>
          <p:txBody>
            <a:bodyPr wrap="square" rtlCol="0">
              <a:spAutoFit/>
            </a:bodyPr>
            <a:lstStyle/>
            <a:p>
              <a:r>
                <a:rPr lang="en-US" sz="4800" b="1" dirty="0">
                  <a:solidFill>
                    <a:srgbClr val="00B0F0"/>
                  </a:solidFill>
                  <a:latin typeface="Kristen ITC" panose="03050502040202030202" pitchFamily="66" charset="0"/>
                </a:rPr>
                <a:t>WELCOME</a:t>
              </a:r>
              <a:endParaRPr lang="en-KE" sz="4800" b="1" dirty="0">
                <a:solidFill>
                  <a:srgbClr val="00B0F0"/>
                </a:solidFill>
                <a:latin typeface="Kristen ITC" panose="03050502040202030202" pitchFamily="66" charset="0"/>
              </a:endParaRPr>
            </a:p>
          </p:txBody>
        </p:sp>
        <p:sp>
          <p:nvSpPr>
            <p:cNvPr id="363" name="TextBox 362">
              <a:extLst>
                <a:ext uri="{FF2B5EF4-FFF2-40B4-BE49-F238E27FC236}">
                  <a16:creationId xmlns:a16="http://schemas.microsoft.com/office/drawing/2014/main" id="{09963150-2457-46B8-9CC9-F97A14B9A0ED}"/>
                </a:ext>
              </a:extLst>
            </p:cNvPr>
            <p:cNvSpPr txBox="1"/>
            <p:nvPr/>
          </p:nvSpPr>
          <p:spPr>
            <a:xfrm>
              <a:off x="833363" y="4005503"/>
              <a:ext cx="3524250" cy="1754326"/>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solidFill>
                  <a:srgbClr val="00B0F0"/>
                </a:solidFill>
                <a:latin typeface="Kristen ITC" panose="03050502040202030202" pitchFamily="66" charset="0"/>
              </a:endParaRPr>
            </a:p>
          </p:txBody>
        </p:sp>
      </p:grpSp>
      <p:grpSp>
        <p:nvGrpSpPr>
          <p:cNvPr id="364" name="Group 363">
            <a:extLst>
              <a:ext uri="{FF2B5EF4-FFF2-40B4-BE49-F238E27FC236}">
                <a16:creationId xmlns:a16="http://schemas.microsoft.com/office/drawing/2014/main" id="{BD007F0E-7331-4F2C-9329-7A7B74C707C8}"/>
              </a:ext>
            </a:extLst>
          </p:cNvPr>
          <p:cNvGrpSpPr/>
          <p:nvPr/>
        </p:nvGrpSpPr>
        <p:grpSpPr>
          <a:xfrm>
            <a:off x="299963" y="-5007370"/>
            <a:ext cx="4362525" cy="4188599"/>
            <a:chOff x="833363" y="1571230"/>
            <a:chExt cx="4362525" cy="4188599"/>
          </a:xfrm>
        </p:grpSpPr>
        <p:sp>
          <p:nvSpPr>
            <p:cNvPr id="365" name="Rectangle: Rounded Corners 364">
              <a:extLst>
                <a:ext uri="{FF2B5EF4-FFF2-40B4-BE49-F238E27FC236}">
                  <a16:creationId xmlns:a16="http://schemas.microsoft.com/office/drawing/2014/main" id="{6C6A4A64-4677-4FFE-8C18-1ED46108FEB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66" name="TextBox 365">
              <a:extLst>
                <a:ext uri="{FF2B5EF4-FFF2-40B4-BE49-F238E27FC236}">
                  <a16:creationId xmlns:a16="http://schemas.microsoft.com/office/drawing/2014/main" id="{FA927826-8767-450A-AA1E-08386B90ADEB}"/>
                </a:ext>
              </a:extLst>
            </p:cNvPr>
            <p:cNvSpPr txBox="1"/>
            <p:nvPr/>
          </p:nvSpPr>
          <p:spPr>
            <a:xfrm>
              <a:off x="833363" y="1571230"/>
              <a:ext cx="4362525" cy="830997"/>
            </a:xfrm>
            <a:prstGeom prst="rect">
              <a:avLst/>
            </a:prstGeom>
            <a:noFill/>
          </p:spPr>
          <p:txBody>
            <a:bodyPr wrap="square" rtlCol="0">
              <a:spAutoFit/>
            </a:bodyPr>
            <a:lstStyle/>
            <a:p>
              <a:r>
                <a:rPr lang="en-US" sz="4800" b="1" dirty="0">
                  <a:solidFill>
                    <a:srgbClr val="00B0F0"/>
                  </a:solidFill>
                  <a:latin typeface="Kristen ITC" panose="03050502040202030202" pitchFamily="66" charset="0"/>
                </a:rPr>
                <a:t>WELCOME</a:t>
              </a:r>
              <a:endParaRPr lang="en-KE" sz="4800" b="1" dirty="0">
                <a:solidFill>
                  <a:srgbClr val="00B0F0"/>
                </a:solidFill>
                <a:latin typeface="Kristen ITC" panose="03050502040202030202" pitchFamily="66" charset="0"/>
              </a:endParaRPr>
            </a:p>
          </p:txBody>
        </p:sp>
        <p:sp>
          <p:nvSpPr>
            <p:cNvPr id="367" name="TextBox 366">
              <a:extLst>
                <a:ext uri="{FF2B5EF4-FFF2-40B4-BE49-F238E27FC236}">
                  <a16:creationId xmlns:a16="http://schemas.microsoft.com/office/drawing/2014/main" id="{A0C5B691-3EB4-46CE-B0EB-F88F3BC053BF}"/>
                </a:ext>
              </a:extLst>
            </p:cNvPr>
            <p:cNvSpPr txBox="1"/>
            <p:nvPr/>
          </p:nvSpPr>
          <p:spPr>
            <a:xfrm>
              <a:off x="833363" y="4005503"/>
              <a:ext cx="3524250" cy="1754326"/>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is an innovative system that combines AI and IoT to provide real-time health monitoring, early disease detection, and automated diagnosis for livestock. By analyzing symptoms, sensor data, and images, it delivers instant feedback, treatment recommendations, and outbreak alerts, ensuring healthier animals, reduced losses, and smarter farming.</a:t>
              </a:r>
              <a:endParaRPr lang="en-KE" sz="1200" dirty="0">
                <a:solidFill>
                  <a:srgbClr val="00B0F0"/>
                </a:solidFill>
                <a:latin typeface="Kristen ITC" panose="03050502040202030202" pitchFamily="66" charset="0"/>
              </a:endParaRPr>
            </a:p>
          </p:txBody>
        </p:sp>
      </p:grpSp>
      <p:grpSp>
        <p:nvGrpSpPr>
          <p:cNvPr id="372" name="Group 371">
            <a:extLst>
              <a:ext uri="{FF2B5EF4-FFF2-40B4-BE49-F238E27FC236}">
                <a16:creationId xmlns:a16="http://schemas.microsoft.com/office/drawing/2014/main" id="{F5300D50-A4B1-4C51-AE7C-E491F99CB77D}"/>
              </a:ext>
            </a:extLst>
          </p:cNvPr>
          <p:cNvGrpSpPr/>
          <p:nvPr/>
        </p:nvGrpSpPr>
        <p:grpSpPr>
          <a:xfrm>
            <a:off x="-2371725" y="7438702"/>
            <a:ext cx="7400926" cy="4767925"/>
            <a:chOff x="828675" y="1545902"/>
            <a:chExt cx="7400926" cy="4767925"/>
          </a:xfrm>
        </p:grpSpPr>
        <p:sp>
          <p:nvSpPr>
            <p:cNvPr id="373" name="TextBox 372">
              <a:extLst>
                <a:ext uri="{FF2B5EF4-FFF2-40B4-BE49-F238E27FC236}">
                  <a16:creationId xmlns:a16="http://schemas.microsoft.com/office/drawing/2014/main" id="{5F4D1350-144B-4C0E-B7B8-16902067067C}"/>
                </a:ext>
              </a:extLst>
            </p:cNvPr>
            <p:cNvSpPr txBox="1"/>
            <p:nvPr/>
          </p:nvSpPr>
          <p:spPr>
            <a:xfrm>
              <a:off x="833363" y="4005503"/>
              <a:ext cx="3524250" cy="230832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To tackle the challenges in livestock health management,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solidFill>
                  <a:srgbClr val="00B0F0"/>
                </a:solidFill>
                <a:latin typeface="Kristen ITC" panose="03050502040202030202" pitchFamily="66" charset="0"/>
              </a:endParaRPr>
            </a:p>
          </p:txBody>
        </p:sp>
        <p:sp>
          <p:nvSpPr>
            <p:cNvPr id="374" name="Rectangle: Rounded Corners 373">
              <a:extLst>
                <a:ext uri="{FF2B5EF4-FFF2-40B4-BE49-F238E27FC236}">
                  <a16:creationId xmlns:a16="http://schemas.microsoft.com/office/drawing/2014/main" id="{2AA477FE-7E7C-4B1E-8022-A1EACAFBF40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75" name="TextBox 374">
              <a:extLst>
                <a:ext uri="{FF2B5EF4-FFF2-40B4-BE49-F238E27FC236}">
                  <a16:creationId xmlns:a16="http://schemas.microsoft.com/office/drawing/2014/main" id="{20B096F9-A95F-47C5-80B3-3DA2CF6C0D08}"/>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OUR SOLUTION</a:t>
              </a:r>
              <a:endParaRPr lang="en-KE" sz="60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2512906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 name="Group 181">
            <a:extLst>
              <a:ext uri="{FF2B5EF4-FFF2-40B4-BE49-F238E27FC236}">
                <a16:creationId xmlns:a16="http://schemas.microsoft.com/office/drawing/2014/main" id="{19E46633-CA23-4401-971B-DDC3D150029C}"/>
              </a:ext>
            </a:extLst>
          </p:cNvPr>
          <p:cNvGrpSpPr/>
          <p:nvPr/>
        </p:nvGrpSpPr>
        <p:grpSpPr>
          <a:xfrm>
            <a:off x="5176074" y="-27364682"/>
            <a:ext cx="2854918" cy="36921597"/>
            <a:chOff x="5275253" y="-6569949"/>
            <a:chExt cx="2854918" cy="36921597"/>
          </a:xfrm>
          <a:effectLst>
            <a:glow rad="228600">
              <a:srgbClr val="00B0F0">
                <a:alpha val="50000"/>
              </a:srgbClr>
            </a:glow>
          </a:effectLst>
        </p:grpSpPr>
        <p:grpSp>
          <p:nvGrpSpPr>
            <p:cNvPr id="183" name="Group 182">
              <a:extLst>
                <a:ext uri="{FF2B5EF4-FFF2-40B4-BE49-F238E27FC236}">
                  <a16:creationId xmlns:a16="http://schemas.microsoft.com/office/drawing/2014/main" id="{2CCC4171-AE30-4E87-9F5E-6CB6E092C766}"/>
                </a:ext>
              </a:extLst>
            </p:cNvPr>
            <p:cNvGrpSpPr/>
            <p:nvPr/>
          </p:nvGrpSpPr>
          <p:grpSpPr>
            <a:xfrm>
              <a:off x="5285467" y="1505254"/>
              <a:ext cx="2844704" cy="28846394"/>
              <a:chOff x="5122959" y="-23437781"/>
              <a:chExt cx="2844704" cy="28846394"/>
            </a:xfrm>
          </p:grpSpPr>
          <p:sp>
            <p:nvSpPr>
              <p:cNvPr id="186" name="Rectangle: Rounded Corners 185">
                <a:extLst>
                  <a:ext uri="{FF2B5EF4-FFF2-40B4-BE49-F238E27FC236}">
                    <a16:creationId xmlns:a16="http://schemas.microsoft.com/office/drawing/2014/main" id="{7E87AEEC-0189-42D4-B11E-4D01ADC24187}"/>
                  </a:ext>
                </a:extLst>
              </p:cNvPr>
              <p:cNvSpPr/>
              <p:nvPr/>
            </p:nvSpPr>
            <p:spPr>
              <a:xfrm>
                <a:off x="5195888" y="1449388"/>
                <a:ext cx="2771775" cy="3959225"/>
              </a:xfrm>
              <a:prstGeom prst="roundRect">
                <a:avLst>
                  <a:gd name="adj" fmla="val 12199"/>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7" name="Rectangle: Rounded Corners 186">
                <a:extLst>
                  <a:ext uri="{FF2B5EF4-FFF2-40B4-BE49-F238E27FC236}">
                    <a16:creationId xmlns:a16="http://schemas.microsoft.com/office/drawing/2014/main" id="{547BE3CF-E357-44AC-AC28-322E7F6E04D5}"/>
                  </a:ext>
                </a:extLst>
              </p:cNvPr>
              <p:cNvSpPr/>
              <p:nvPr/>
            </p:nvSpPr>
            <p:spPr>
              <a:xfrm>
                <a:off x="5122959" y="-2698476"/>
                <a:ext cx="2771775" cy="3959225"/>
              </a:xfrm>
              <a:prstGeom prst="roundRect">
                <a:avLst>
                  <a:gd name="adj" fmla="val 12199"/>
                </a:avLst>
              </a:prstGeom>
              <a:blipFill>
                <a:blip r:embed="rId3"/>
                <a:stretch>
                  <a:fillRect/>
                </a:stretch>
              </a:blipFill>
              <a:ln>
                <a:noFill/>
              </a:ln>
              <a:effectLst>
                <a:glow rad="304800">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8" name="Rectangle: Rounded Corners 187">
                <a:extLst>
                  <a:ext uri="{FF2B5EF4-FFF2-40B4-BE49-F238E27FC236}">
                    <a16:creationId xmlns:a16="http://schemas.microsoft.com/office/drawing/2014/main" id="{112DFE61-5220-45BA-8EB2-B242600EA970}"/>
                  </a:ext>
                </a:extLst>
              </p:cNvPr>
              <p:cNvSpPr/>
              <p:nvPr/>
            </p:nvSpPr>
            <p:spPr>
              <a:xfrm>
                <a:off x="5195888" y="-6846337"/>
                <a:ext cx="2771775" cy="3959225"/>
              </a:xfrm>
              <a:prstGeom prst="roundRect">
                <a:avLst>
                  <a:gd name="adj" fmla="val 12199"/>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9" name="Rectangle: Rounded Corners 188">
                <a:extLst>
                  <a:ext uri="{FF2B5EF4-FFF2-40B4-BE49-F238E27FC236}">
                    <a16:creationId xmlns:a16="http://schemas.microsoft.com/office/drawing/2014/main" id="{B91D6554-E370-49E5-BC8A-D497777D0338}"/>
                  </a:ext>
                </a:extLst>
              </p:cNvPr>
              <p:cNvSpPr/>
              <p:nvPr/>
            </p:nvSpPr>
            <p:spPr>
              <a:xfrm>
                <a:off x="5195888" y="-10994198"/>
                <a:ext cx="2771775" cy="3959225"/>
              </a:xfrm>
              <a:prstGeom prst="roundRect">
                <a:avLst>
                  <a:gd name="adj" fmla="val 12199"/>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0" name="Rectangle: Rounded Corners 189">
                <a:extLst>
                  <a:ext uri="{FF2B5EF4-FFF2-40B4-BE49-F238E27FC236}">
                    <a16:creationId xmlns:a16="http://schemas.microsoft.com/office/drawing/2014/main" id="{F7A7C975-821F-412F-AC94-25F21EE39F92}"/>
                  </a:ext>
                </a:extLst>
              </p:cNvPr>
              <p:cNvSpPr/>
              <p:nvPr/>
            </p:nvSpPr>
            <p:spPr>
              <a:xfrm>
                <a:off x="5195888" y="-15142059"/>
                <a:ext cx="2771775" cy="3959225"/>
              </a:xfrm>
              <a:prstGeom prst="roundRect">
                <a:avLst>
                  <a:gd name="adj" fmla="val 12199"/>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1" name="Rectangle: Rounded Corners 190">
                <a:extLst>
                  <a:ext uri="{FF2B5EF4-FFF2-40B4-BE49-F238E27FC236}">
                    <a16:creationId xmlns:a16="http://schemas.microsoft.com/office/drawing/2014/main" id="{5CFFAA2D-5C8D-44A7-A4CB-419AE42E61BD}"/>
                  </a:ext>
                </a:extLst>
              </p:cNvPr>
              <p:cNvSpPr/>
              <p:nvPr/>
            </p:nvSpPr>
            <p:spPr>
              <a:xfrm>
                <a:off x="5195888" y="-19289920"/>
                <a:ext cx="2771775" cy="3959225"/>
              </a:xfrm>
              <a:prstGeom prst="roundRect">
                <a:avLst>
                  <a:gd name="adj" fmla="val 12199"/>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92" name="Rectangle: Rounded Corners 191">
                <a:extLst>
                  <a:ext uri="{FF2B5EF4-FFF2-40B4-BE49-F238E27FC236}">
                    <a16:creationId xmlns:a16="http://schemas.microsoft.com/office/drawing/2014/main" id="{A34DD698-4ACE-4E08-AC4D-AFDD9EE7EE0F}"/>
                  </a:ext>
                </a:extLst>
              </p:cNvPr>
              <p:cNvSpPr/>
              <p:nvPr/>
            </p:nvSpPr>
            <p:spPr>
              <a:xfrm>
                <a:off x="5195888" y="-23437781"/>
                <a:ext cx="2771775" cy="3959225"/>
              </a:xfrm>
              <a:prstGeom prst="roundRect">
                <a:avLst>
                  <a:gd name="adj" fmla="val 12199"/>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84" name="Rectangle: Rounded Corners 183">
              <a:extLst>
                <a:ext uri="{FF2B5EF4-FFF2-40B4-BE49-F238E27FC236}">
                  <a16:creationId xmlns:a16="http://schemas.microsoft.com/office/drawing/2014/main" id="{9666EC34-C2B6-45C6-B458-B2FEE7FC0AE0}"/>
                </a:ext>
              </a:extLst>
            </p:cNvPr>
            <p:cNvSpPr/>
            <p:nvPr/>
          </p:nvSpPr>
          <p:spPr>
            <a:xfrm>
              <a:off x="5275253" y="-2541489"/>
              <a:ext cx="2771775" cy="3959225"/>
            </a:xfrm>
            <a:prstGeom prst="roundRect">
              <a:avLst>
                <a:gd name="adj" fmla="val 12199"/>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85" name="Rectangle: Rounded Corners 184">
              <a:extLst>
                <a:ext uri="{FF2B5EF4-FFF2-40B4-BE49-F238E27FC236}">
                  <a16:creationId xmlns:a16="http://schemas.microsoft.com/office/drawing/2014/main" id="{45BE1790-899F-4EAC-BC38-34273F28A6B5}"/>
                </a:ext>
              </a:extLst>
            </p:cNvPr>
            <p:cNvSpPr/>
            <p:nvPr/>
          </p:nvSpPr>
          <p:spPr>
            <a:xfrm>
              <a:off x="5316824" y="-6569949"/>
              <a:ext cx="2771775" cy="3959225"/>
            </a:xfrm>
            <a:prstGeom prst="roundRect">
              <a:avLst>
                <a:gd name="adj" fmla="val 12199"/>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204" name="Group 203">
            <a:extLst>
              <a:ext uri="{FF2B5EF4-FFF2-40B4-BE49-F238E27FC236}">
                <a16:creationId xmlns:a16="http://schemas.microsoft.com/office/drawing/2014/main" id="{C1E24097-6799-4DDF-8DCA-957BEFEA0E7B}"/>
              </a:ext>
            </a:extLst>
          </p:cNvPr>
          <p:cNvGrpSpPr/>
          <p:nvPr/>
        </p:nvGrpSpPr>
        <p:grpSpPr>
          <a:xfrm>
            <a:off x="8368242" y="-2615502"/>
            <a:ext cx="2847974" cy="36464429"/>
            <a:chOff x="8364752" y="1449388"/>
            <a:chExt cx="2847974" cy="36464429"/>
          </a:xfrm>
          <a:effectLst>
            <a:glow rad="127000">
              <a:srgbClr val="00B0F0">
                <a:alpha val="50000"/>
              </a:srgbClr>
            </a:glow>
          </a:effectLst>
        </p:grpSpPr>
        <p:grpSp>
          <p:nvGrpSpPr>
            <p:cNvPr id="205" name="Group 204">
              <a:extLst>
                <a:ext uri="{FF2B5EF4-FFF2-40B4-BE49-F238E27FC236}">
                  <a16:creationId xmlns:a16="http://schemas.microsoft.com/office/drawing/2014/main" id="{F3AA8871-FF5F-40B1-9979-9FB0F821245B}"/>
                </a:ext>
              </a:extLst>
            </p:cNvPr>
            <p:cNvGrpSpPr/>
            <p:nvPr/>
          </p:nvGrpSpPr>
          <p:grpSpPr>
            <a:xfrm>
              <a:off x="8402852" y="1449388"/>
              <a:ext cx="2771775" cy="3959225"/>
              <a:chOff x="8377238" y="1449388"/>
              <a:chExt cx="2771775" cy="3959225"/>
            </a:xfrm>
          </p:grpSpPr>
          <p:sp>
            <p:nvSpPr>
              <p:cNvPr id="318" name="Rectangle: Rounded Corners 317">
                <a:extLst>
                  <a:ext uri="{FF2B5EF4-FFF2-40B4-BE49-F238E27FC236}">
                    <a16:creationId xmlns:a16="http://schemas.microsoft.com/office/drawing/2014/main" id="{DA2F428B-AD03-4E74-9364-6ADB75CE42F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9" name="Freeform: Shape 318">
                <a:extLst>
                  <a:ext uri="{FF2B5EF4-FFF2-40B4-BE49-F238E27FC236}">
                    <a16:creationId xmlns:a16="http://schemas.microsoft.com/office/drawing/2014/main" id="{1CCCD6E9-E63A-4687-8A56-8EA5119A52B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0" name="Rectangle: Rounded Corners 319">
                <a:extLst>
                  <a:ext uri="{FF2B5EF4-FFF2-40B4-BE49-F238E27FC236}">
                    <a16:creationId xmlns:a16="http://schemas.microsoft.com/office/drawing/2014/main" id="{5AADF8DD-9CE0-4C0A-8252-1E8295FB3C2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1" name="Rectangle: Rounded Corners 320">
                <a:extLst>
                  <a:ext uri="{FF2B5EF4-FFF2-40B4-BE49-F238E27FC236}">
                    <a16:creationId xmlns:a16="http://schemas.microsoft.com/office/drawing/2014/main" id="{635A5896-D266-4AE5-AEBD-C74CE4C5746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2" name="TextBox 321">
                <a:extLst>
                  <a:ext uri="{FF2B5EF4-FFF2-40B4-BE49-F238E27FC236}">
                    <a16:creationId xmlns:a16="http://schemas.microsoft.com/office/drawing/2014/main" id="{7CBF9C3F-14FB-4D65-BC28-65F9BA4DCEFB}"/>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3" name="Rectangle: Rounded Corners 322">
                <a:extLst>
                  <a:ext uri="{FF2B5EF4-FFF2-40B4-BE49-F238E27FC236}">
                    <a16:creationId xmlns:a16="http://schemas.microsoft.com/office/drawing/2014/main" id="{A98BC1B8-9DEB-424B-8E00-DE17BE715E31}"/>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4" name="TextBox 323">
                <a:extLst>
                  <a:ext uri="{FF2B5EF4-FFF2-40B4-BE49-F238E27FC236}">
                    <a16:creationId xmlns:a16="http://schemas.microsoft.com/office/drawing/2014/main" id="{8428A90F-D6A1-4456-9EAD-302C3914A95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5" name="TextBox 324">
                <a:extLst>
                  <a:ext uri="{FF2B5EF4-FFF2-40B4-BE49-F238E27FC236}">
                    <a16:creationId xmlns:a16="http://schemas.microsoft.com/office/drawing/2014/main" id="{AADAAD56-A988-4FFC-A2B0-0D2D2EC0A52D}"/>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6" name="TextBox 325">
                <a:extLst>
                  <a:ext uri="{FF2B5EF4-FFF2-40B4-BE49-F238E27FC236}">
                    <a16:creationId xmlns:a16="http://schemas.microsoft.com/office/drawing/2014/main" id="{7B6909D2-6A68-4F19-AFFE-9323BFCE8AD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7" name="TextBox 326">
                <a:extLst>
                  <a:ext uri="{FF2B5EF4-FFF2-40B4-BE49-F238E27FC236}">
                    <a16:creationId xmlns:a16="http://schemas.microsoft.com/office/drawing/2014/main" id="{9E35FBEB-FEE3-470B-A9D1-908415C8166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8" name="Graphic 327" descr="Bar chart with solid fill">
                <a:extLst>
                  <a:ext uri="{FF2B5EF4-FFF2-40B4-BE49-F238E27FC236}">
                    <a16:creationId xmlns:a16="http://schemas.microsoft.com/office/drawing/2014/main" id="{F5C5EFCB-A560-486E-8E15-77B2D0156E7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29" name="Graphic 328" descr="Bar graph with upward trend with solid fill">
                <a:extLst>
                  <a:ext uri="{FF2B5EF4-FFF2-40B4-BE49-F238E27FC236}">
                    <a16:creationId xmlns:a16="http://schemas.microsoft.com/office/drawing/2014/main" id="{8B5A5AC0-5B75-460B-8AAF-E6D4DFEE86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30" name="TextBox 329">
                <a:extLst>
                  <a:ext uri="{FF2B5EF4-FFF2-40B4-BE49-F238E27FC236}">
                    <a16:creationId xmlns:a16="http://schemas.microsoft.com/office/drawing/2014/main" id="{50EE07EB-04E0-4A85-99E7-ABFB9925EB0C}"/>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6" name="Group 205">
              <a:extLst>
                <a:ext uri="{FF2B5EF4-FFF2-40B4-BE49-F238E27FC236}">
                  <a16:creationId xmlns:a16="http://schemas.microsoft.com/office/drawing/2014/main" id="{7DB93547-E060-4CBB-852A-37CDB1E2B85B}"/>
                </a:ext>
              </a:extLst>
            </p:cNvPr>
            <p:cNvGrpSpPr/>
            <p:nvPr/>
          </p:nvGrpSpPr>
          <p:grpSpPr>
            <a:xfrm>
              <a:off x="8364752" y="5512539"/>
              <a:ext cx="2847974" cy="3959225"/>
              <a:chOff x="8377238" y="1449388"/>
              <a:chExt cx="2847974" cy="3959225"/>
            </a:xfrm>
          </p:grpSpPr>
          <p:sp>
            <p:nvSpPr>
              <p:cNvPr id="305" name="Rectangle: Rounded Corners 304">
                <a:extLst>
                  <a:ext uri="{FF2B5EF4-FFF2-40B4-BE49-F238E27FC236}">
                    <a16:creationId xmlns:a16="http://schemas.microsoft.com/office/drawing/2014/main" id="{DEE906B9-2A1B-4CDE-8D53-3CF670818BD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6" name="Freeform: Shape 305">
                <a:extLst>
                  <a:ext uri="{FF2B5EF4-FFF2-40B4-BE49-F238E27FC236}">
                    <a16:creationId xmlns:a16="http://schemas.microsoft.com/office/drawing/2014/main" id="{95916838-C074-44CB-B4E2-33E34502BBB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7" name="Rectangle: Rounded Corners 306">
                <a:extLst>
                  <a:ext uri="{FF2B5EF4-FFF2-40B4-BE49-F238E27FC236}">
                    <a16:creationId xmlns:a16="http://schemas.microsoft.com/office/drawing/2014/main" id="{676669E7-2842-4C14-98B9-79B385D727A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8" name="Rectangle: Rounded Corners 307">
                <a:extLst>
                  <a:ext uri="{FF2B5EF4-FFF2-40B4-BE49-F238E27FC236}">
                    <a16:creationId xmlns:a16="http://schemas.microsoft.com/office/drawing/2014/main" id="{4DD5ED69-E82F-45B1-8E81-B9F8FBA0ED5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9" name="TextBox 308">
                <a:extLst>
                  <a:ext uri="{FF2B5EF4-FFF2-40B4-BE49-F238E27FC236}">
                    <a16:creationId xmlns:a16="http://schemas.microsoft.com/office/drawing/2014/main" id="{2FB4FF51-1EFF-4101-B858-843D16D0E5D9}"/>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10" name="Rectangle: Rounded Corners 309">
                <a:extLst>
                  <a:ext uri="{FF2B5EF4-FFF2-40B4-BE49-F238E27FC236}">
                    <a16:creationId xmlns:a16="http://schemas.microsoft.com/office/drawing/2014/main" id="{4721E3DF-BC6D-47AD-AD3D-C33E608D61A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1" name="TextBox 310">
                <a:extLst>
                  <a:ext uri="{FF2B5EF4-FFF2-40B4-BE49-F238E27FC236}">
                    <a16:creationId xmlns:a16="http://schemas.microsoft.com/office/drawing/2014/main" id="{28A66F06-B266-4C5F-A96A-84CA808BC2B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12" name="TextBox 311">
                <a:extLst>
                  <a:ext uri="{FF2B5EF4-FFF2-40B4-BE49-F238E27FC236}">
                    <a16:creationId xmlns:a16="http://schemas.microsoft.com/office/drawing/2014/main" id="{6466A50A-B56F-4A14-813E-FA5B6E4C71B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3" name="TextBox 312">
                <a:extLst>
                  <a:ext uri="{FF2B5EF4-FFF2-40B4-BE49-F238E27FC236}">
                    <a16:creationId xmlns:a16="http://schemas.microsoft.com/office/drawing/2014/main" id="{972D6E98-FB87-4A82-8879-72085357967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4" name="TextBox 313">
                <a:extLst>
                  <a:ext uri="{FF2B5EF4-FFF2-40B4-BE49-F238E27FC236}">
                    <a16:creationId xmlns:a16="http://schemas.microsoft.com/office/drawing/2014/main" id="{751A8634-327C-428E-A3BD-3349FFC15335}"/>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5" name="Graphic 314" descr="Bar chart with solid fill">
                <a:extLst>
                  <a:ext uri="{FF2B5EF4-FFF2-40B4-BE49-F238E27FC236}">
                    <a16:creationId xmlns:a16="http://schemas.microsoft.com/office/drawing/2014/main" id="{351B1BD9-902B-43EE-999E-EF49464B85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6" name="Graphic 315" descr="Bar graph with upward trend with solid fill">
                <a:extLst>
                  <a:ext uri="{FF2B5EF4-FFF2-40B4-BE49-F238E27FC236}">
                    <a16:creationId xmlns:a16="http://schemas.microsoft.com/office/drawing/2014/main" id="{3B9FA727-814D-4094-AE85-1F931754577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7" name="TextBox 316">
                <a:extLst>
                  <a:ext uri="{FF2B5EF4-FFF2-40B4-BE49-F238E27FC236}">
                    <a16:creationId xmlns:a16="http://schemas.microsoft.com/office/drawing/2014/main" id="{8C14EFB8-10D1-4480-AA95-D6BDCC8A997E}"/>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0FCDA1E0-7678-4CB6-A3C4-D11D98976BC0}"/>
                </a:ext>
              </a:extLst>
            </p:cNvPr>
            <p:cNvGrpSpPr/>
            <p:nvPr/>
          </p:nvGrpSpPr>
          <p:grpSpPr>
            <a:xfrm>
              <a:off x="8364752" y="9575690"/>
              <a:ext cx="2847974" cy="3959225"/>
              <a:chOff x="8377238" y="1449388"/>
              <a:chExt cx="2847974" cy="3959225"/>
            </a:xfrm>
          </p:grpSpPr>
          <p:sp>
            <p:nvSpPr>
              <p:cNvPr id="292" name="Rectangle: Rounded Corners 291">
                <a:extLst>
                  <a:ext uri="{FF2B5EF4-FFF2-40B4-BE49-F238E27FC236}">
                    <a16:creationId xmlns:a16="http://schemas.microsoft.com/office/drawing/2014/main" id="{F1925EA1-3CE6-4F07-8092-ED813E26E82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3" name="Freeform: Shape 292">
                <a:extLst>
                  <a:ext uri="{FF2B5EF4-FFF2-40B4-BE49-F238E27FC236}">
                    <a16:creationId xmlns:a16="http://schemas.microsoft.com/office/drawing/2014/main" id="{50745674-B7BF-42A0-B446-8A62A8D1CCA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4" name="Rectangle: Rounded Corners 293">
                <a:extLst>
                  <a:ext uri="{FF2B5EF4-FFF2-40B4-BE49-F238E27FC236}">
                    <a16:creationId xmlns:a16="http://schemas.microsoft.com/office/drawing/2014/main" id="{85E9B919-ED29-4253-AD93-395D81CAAC7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5" name="Rectangle: Rounded Corners 294">
                <a:extLst>
                  <a:ext uri="{FF2B5EF4-FFF2-40B4-BE49-F238E27FC236}">
                    <a16:creationId xmlns:a16="http://schemas.microsoft.com/office/drawing/2014/main" id="{A7236E35-6C42-4EAE-95B1-1C8348CAA7A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6" name="TextBox 295">
                <a:extLst>
                  <a:ext uri="{FF2B5EF4-FFF2-40B4-BE49-F238E27FC236}">
                    <a16:creationId xmlns:a16="http://schemas.microsoft.com/office/drawing/2014/main" id="{14CC24DC-64B2-4F72-B10D-46843C82E6E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7" name="Rectangle: Rounded Corners 296">
                <a:extLst>
                  <a:ext uri="{FF2B5EF4-FFF2-40B4-BE49-F238E27FC236}">
                    <a16:creationId xmlns:a16="http://schemas.microsoft.com/office/drawing/2014/main" id="{8352D1F2-F180-45E9-AAD8-73A90F4A33D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TextBox 297">
                <a:extLst>
                  <a:ext uri="{FF2B5EF4-FFF2-40B4-BE49-F238E27FC236}">
                    <a16:creationId xmlns:a16="http://schemas.microsoft.com/office/drawing/2014/main" id="{CF1279BD-4EB1-41E9-9555-BDBE898F120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9" name="TextBox 298">
                <a:extLst>
                  <a:ext uri="{FF2B5EF4-FFF2-40B4-BE49-F238E27FC236}">
                    <a16:creationId xmlns:a16="http://schemas.microsoft.com/office/drawing/2014/main" id="{DFEBF332-84F0-4C00-81DD-A6A6B58FD48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0" name="TextBox 299">
                <a:extLst>
                  <a:ext uri="{FF2B5EF4-FFF2-40B4-BE49-F238E27FC236}">
                    <a16:creationId xmlns:a16="http://schemas.microsoft.com/office/drawing/2014/main" id="{1DC1AB57-9220-4257-A161-1FA222F934E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01" name="TextBox 300">
                <a:extLst>
                  <a:ext uri="{FF2B5EF4-FFF2-40B4-BE49-F238E27FC236}">
                    <a16:creationId xmlns:a16="http://schemas.microsoft.com/office/drawing/2014/main" id="{8367BD99-307E-48D0-B3D5-525C091C670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2" name="Graphic 301" descr="Bar chart with solid fill">
                <a:extLst>
                  <a:ext uri="{FF2B5EF4-FFF2-40B4-BE49-F238E27FC236}">
                    <a16:creationId xmlns:a16="http://schemas.microsoft.com/office/drawing/2014/main" id="{66844522-7B1E-4E55-857B-71880C185F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3" name="Graphic 302" descr="Bar graph with upward trend with solid fill">
                <a:extLst>
                  <a:ext uri="{FF2B5EF4-FFF2-40B4-BE49-F238E27FC236}">
                    <a16:creationId xmlns:a16="http://schemas.microsoft.com/office/drawing/2014/main" id="{55E6C981-36B4-42E6-B9E8-AD6087F4975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4" name="TextBox 303">
                <a:extLst>
                  <a:ext uri="{FF2B5EF4-FFF2-40B4-BE49-F238E27FC236}">
                    <a16:creationId xmlns:a16="http://schemas.microsoft.com/office/drawing/2014/main" id="{EB84D470-CAEC-4A87-9075-5F6D667797CC}"/>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DB187347-15D2-42FE-8E0D-9C024382D126}"/>
                </a:ext>
              </a:extLst>
            </p:cNvPr>
            <p:cNvGrpSpPr/>
            <p:nvPr/>
          </p:nvGrpSpPr>
          <p:grpSpPr>
            <a:xfrm>
              <a:off x="8364752" y="13638841"/>
              <a:ext cx="2847974" cy="3959225"/>
              <a:chOff x="8377238" y="1449388"/>
              <a:chExt cx="2847974" cy="3959225"/>
            </a:xfrm>
          </p:grpSpPr>
          <p:sp>
            <p:nvSpPr>
              <p:cNvPr id="279" name="Rectangle: Rounded Corners 278">
                <a:extLst>
                  <a:ext uri="{FF2B5EF4-FFF2-40B4-BE49-F238E27FC236}">
                    <a16:creationId xmlns:a16="http://schemas.microsoft.com/office/drawing/2014/main" id="{78058807-BECB-4F68-9163-A83A1B5B5C42}"/>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0" name="Freeform: Shape 279">
                <a:extLst>
                  <a:ext uri="{FF2B5EF4-FFF2-40B4-BE49-F238E27FC236}">
                    <a16:creationId xmlns:a16="http://schemas.microsoft.com/office/drawing/2014/main" id="{E612309A-209B-4AD5-91C2-24A73CC4D9D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1" name="Rectangle: Rounded Corners 280">
                <a:extLst>
                  <a:ext uri="{FF2B5EF4-FFF2-40B4-BE49-F238E27FC236}">
                    <a16:creationId xmlns:a16="http://schemas.microsoft.com/office/drawing/2014/main" id="{D44726AA-D805-4AFD-B985-D2AF5920AEE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2" name="Rectangle: Rounded Corners 281">
                <a:extLst>
                  <a:ext uri="{FF2B5EF4-FFF2-40B4-BE49-F238E27FC236}">
                    <a16:creationId xmlns:a16="http://schemas.microsoft.com/office/drawing/2014/main" id="{0B01AE98-E94B-4419-AF88-F5CF74CECFE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3" name="TextBox 282">
                <a:extLst>
                  <a:ext uri="{FF2B5EF4-FFF2-40B4-BE49-F238E27FC236}">
                    <a16:creationId xmlns:a16="http://schemas.microsoft.com/office/drawing/2014/main" id="{76A5187A-2615-45BE-9705-C3CE2FEC119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4" name="Rectangle: Rounded Corners 283">
                <a:extLst>
                  <a:ext uri="{FF2B5EF4-FFF2-40B4-BE49-F238E27FC236}">
                    <a16:creationId xmlns:a16="http://schemas.microsoft.com/office/drawing/2014/main" id="{03659B7E-FC67-492E-BE80-D18F6BCDCAE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5" name="TextBox 284">
                <a:extLst>
                  <a:ext uri="{FF2B5EF4-FFF2-40B4-BE49-F238E27FC236}">
                    <a16:creationId xmlns:a16="http://schemas.microsoft.com/office/drawing/2014/main" id="{89EB8335-0CBF-4C51-B7E1-FAB25699927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6" name="TextBox 285">
                <a:extLst>
                  <a:ext uri="{FF2B5EF4-FFF2-40B4-BE49-F238E27FC236}">
                    <a16:creationId xmlns:a16="http://schemas.microsoft.com/office/drawing/2014/main" id="{250D876E-1761-4A44-AFC7-225627004C1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7" name="TextBox 286">
                <a:extLst>
                  <a:ext uri="{FF2B5EF4-FFF2-40B4-BE49-F238E27FC236}">
                    <a16:creationId xmlns:a16="http://schemas.microsoft.com/office/drawing/2014/main" id="{96FB1548-8E02-413B-AC51-7CE8C013A05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8" name="TextBox 287">
                <a:extLst>
                  <a:ext uri="{FF2B5EF4-FFF2-40B4-BE49-F238E27FC236}">
                    <a16:creationId xmlns:a16="http://schemas.microsoft.com/office/drawing/2014/main" id="{EB3ECBEA-B511-4D86-92E7-39522D8AF7D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9" name="Graphic 288" descr="Bar chart with solid fill">
                <a:extLst>
                  <a:ext uri="{FF2B5EF4-FFF2-40B4-BE49-F238E27FC236}">
                    <a16:creationId xmlns:a16="http://schemas.microsoft.com/office/drawing/2014/main" id="{D2B7FBA8-4143-460C-8536-F35E6F94DBC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0" name="Graphic 289" descr="Bar graph with upward trend with solid fill">
                <a:extLst>
                  <a:ext uri="{FF2B5EF4-FFF2-40B4-BE49-F238E27FC236}">
                    <a16:creationId xmlns:a16="http://schemas.microsoft.com/office/drawing/2014/main" id="{A9C7B8D9-9EE7-44FA-814D-EA6CADD54CE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91" name="TextBox 290">
                <a:extLst>
                  <a:ext uri="{FF2B5EF4-FFF2-40B4-BE49-F238E27FC236}">
                    <a16:creationId xmlns:a16="http://schemas.microsoft.com/office/drawing/2014/main" id="{EE9B843B-4E5D-4172-83C4-A8FA12C0622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34D21DA6-3128-4AE5-BDCF-5DD4077A6C7D}"/>
                </a:ext>
              </a:extLst>
            </p:cNvPr>
            <p:cNvGrpSpPr/>
            <p:nvPr/>
          </p:nvGrpSpPr>
          <p:grpSpPr>
            <a:xfrm>
              <a:off x="8364752" y="17701992"/>
              <a:ext cx="2847974" cy="3959225"/>
              <a:chOff x="8377238" y="1449388"/>
              <a:chExt cx="2847974" cy="3959225"/>
            </a:xfrm>
          </p:grpSpPr>
          <p:sp>
            <p:nvSpPr>
              <p:cNvPr id="266" name="Rectangle: Rounded Corners 265">
                <a:extLst>
                  <a:ext uri="{FF2B5EF4-FFF2-40B4-BE49-F238E27FC236}">
                    <a16:creationId xmlns:a16="http://schemas.microsoft.com/office/drawing/2014/main" id="{CA94ED71-6501-440B-9D67-CB09DE181F58}"/>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7" name="Freeform: Shape 266">
                <a:extLst>
                  <a:ext uri="{FF2B5EF4-FFF2-40B4-BE49-F238E27FC236}">
                    <a16:creationId xmlns:a16="http://schemas.microsoft.com/office/drawing/2014/main" id="{91A0AA29-BC5A-4364-AF8D-949F1EC3EDC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8" name="Rectangle: Rounded Corners 267">
                <a:extLst>
                  <a:ext uri="{FF2B5EF4-FFF2-40B4-BE49-F238E27FC236}">
                    <a16:creationId xmlns:a16="http://schemas.microsoft.com/office/drawing/2014/main" id="{3C474B21-916D-4B6E-BC54-9BF27A7CFC4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9" name="Rectangle: Rounded Corners 268">
                <a:extLst>
                  <a:ext uri="{FF2B5EF4-FFF2-40B4-BE49-F238E27FC236}">
                    <a16:creationId xmlns:a16="http://schemas.microsoft.com/office/drawing/2014/main" id="{0537075B-DBE1-40E4-8921-4E00FBF0513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0" name="TextBox 269">
                <a:extLst>
                  <a:ext uri="{FF2B5EF4-FFF2-40B4-BE49-F238E27FC236}">
                    <a16:creationId xmlns:a16="http://schemas.microsoft.com/office/drawing/2014/main" id="{59D5AB6F-9D9E-47DE-8493-79092149C729}"/>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71" name="Rectangle: Rounded Corners 270">
                <a:extLst>
                  <a:ext uri="{FF2B5EF4-FFF2-40B4-BE49-F238E27FC236}">
                    <a16:creationId xmlns:a16="http://schemas.microsoft.com/office/drawing/2014/main" id="{4F86F498-96BA-4FB8-9975-20A1E7F028F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2" name="TextBox 271">
                <a:extLst>
                  <a:ext uri="{FF2B5EF4-FFF2-40B4-BE49-F238E27FC236}">
                    <a16:creationId xmlns:a16="http://schemas.microsoft.com/office/drawing/2014/main" id="{C4B76567-6859-4D55-AF1C-DDCAA6F2104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3" name="TextBox 272">
                <a:extLst>
                  <a:ext uri="{FF2B5EF4-FFF2-40B4-BE49-F238E27FC236}">
                    <a16:creationId xmlns:a16="http://schemas.microsoft.com/office/drawing/2014/main" id="{B62C32E8-69F8-4C5A-AEBB-BD119FA1F01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4" name="TextBox 273">
                <a:extLst>
                  <a:ext uri="{FF2B5EF4-FFF2-40B4-BE49-F238E27FC236}">
                    <a16:creationId xmlns:a16="http://schemas.microsoft.com/office/drawing/2014/main" id="{AB9B6B11-FB7C-4691-96A3-13374547802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5" name="TextBox 274">
                <a:extLst>
                  <a:ext uri="{FF2B5EF4-FFF2-40B4-BE49-F238E27FC236}">
                    <a16:creationId xmlns:a16="http://schemas.microsoft.com/office/drawing/2014/main" id="{71F59F61-8AA6-4464-A2BA-36B71488199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6" name="Graphic 275" descr="Bar chart with solid fill">
                <a:extLst>
                  <a:ext uri="{FF2B5EF4-FFF2-40B4-BE49-F238E27FC236}">
                    <a16:creationId xmlns:a16="http://schemas.microsoft.com/office/drawing/2014/main" id="{CDD0D612-CC36-4B2A-9B00-E490BCCA6BB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7" name="Graphic 276" descr="Bar graph with upward trend with solid fill">
                <a:extLst>
                  <a:ext uri="{FF2B5EF4-FFF2-40B4-BE49-F238E27FC236}">
                    <a16:creationId xmlns:a16="http://schemas.microsoft.com/office/drawing/2014/main" id="{1241DF20-FB28-46A0-BAC8-3E3E513BCB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8" name="TextBox 277">
                <a:extLst>
                  <a:ext uri="{FF2B5EF4-FFF2-40B4-BE49-F238E27FC236}">
                    <a16:creationId xmlns:a16="http://schemas.microsoft.com/office/drawing/2014/main" id="{31869859-5F92-4E13-ACD3-020CACE012BC}"/>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10" name="Group 209">
              <a:extLst>
                <a:ext uri="{FF2B5EF4-FFF2-40B4-BE49-F238E27FC236}">
                  <a16:creationId xmlns:a16="http://schemas.microsoft.com/office/drawing/2014/main" id="{AD80C57B-EEC2-4A77-B7FB-0581CE3F552D}"/>
                </a:ext>
              </a:extLst>
            </p:cNvPr>
            <p:cNvGrpSpPr/>
            <p:nvPr/>
          </p:nvGrpSpPr>
          <p:grpSpPr>
            <a:xfrm>
              <a:off x="8364752" y="21765143"/>
              <a:ext cx="2847974" cy="3959225"/>
              <a:chOff x="8377238" y="1449388"/>
              <a:chExt cx="2847974" cy="3959225"/>
            </a:xfrm>
          </p:grpSpPr>
          <p:sp>
            <p:nvSpPr>
              <p:cNvPr id="253" name="Rectangle: Rounded Corners 252">
                <a:extLst>
                  <a:ext uri="{FF2B5EF4-FFF2-40B4-BE49-F238E27FC236}">
                    <a16:creationId xmlns:a16="http://schemas.microsoft.com/office/drawing/2014/main" id="{12AB5B7F-BCBB-4135-9D4C-FE7C505E247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4" name="Freeform: Shape 253">
                <a:extLst>
                  <a:ext uri="{FF2B5EF4-FFF2-40B4-BE49-F238E27FC236}">
                    <a16:creationId xmlns:a16="http://schemas.microsoft.com/office/drawing/2014/main" id="{C5902604-F38A-40CF-AD49-D76B0CCAEC9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5" name="Rectangle: Rounded Corners 254">
                <a:extLst>
                  <a:ext uri="{FF2B5EF4-FFF2-40B4-BE49-F238E27FC236}">
                    <a16:creationId xmlns:a16="http://schemas.microsoft.com/office/drawing/2014/main" id="{81E7E1C0-A3FE-4C42-9B59-04E2CEE6EEF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6" name="Rectangle: Rounded Corners 255">
                <a:extLst>
                  <a:ext uri="{FF2B5EF4-FFF2-40B4-BE49-F238E27FC236}">
                    <a16:creationId xmlns:a16="http://schemas.microsoft.com/office/drawing/2014/main" id="{036677A9-24FD-4ABE-97DC-C4CA86B1288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7" name="TextBox 256">
                <a:extLst>
                  <a:ext uri="{FF2B5EF4-FFF2-40B4-BE49-F238E27FC236}">
                    <a16:creationId xmlns:a16="http://schemas.microsoft.com/office/drawing/2014/main" id="{F31ED0F2-44A7-4EF7-B21F-C108326C9F8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8" name="Rectangle: Rounded Corners 257">
                <a:extLst>
                  <a:ext uri="{FF2B5EF4-FFF2-40B4-BE49-F238E27FC236}">
                    <a16:creationId xmlns:a16="http://schemas.microsoft.com/office/drawing/2014/main" id="{0580DFA9-10B6-4F69-A937-E22058FF9F5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9" name="TextBox 258">
                <a:extLst>
                  <a:ext uri="{FF2B5EF4-FFF2-40B4-BE49-F238E27FC236}">
                    <a16:creationId xmlns:a16="http://schemas.microsoft.com/office/drawing/2014/main" id="{7122881C-6F71-4591-A258-04EC15C1F07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60" name="TextBox 259">
                <a:extLst>
                  <a:ext uri="{FF2B5EF4-FFF2-40B4-BE49-F238E27FC236}">
                    <a16:creationId xmlns:a16="http://schemas.microsoft.com/office/drawing/2014/main" id="{1A4EA88E-2CFA-4C11-895A-B66755E8AC9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1" name="TextBox 260">
                <a:extLst>
                  <a:ext uri="{FF2B5EF4-FFF2-40B4-BE49-F238E27FC236}">
                    <a16:creationId xmlns:a16="http://schemas.microsoft.com/office/drawing/2014/main" id="{1643FEF8-99CB-4C6A-9A8B-29846FE5693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62" name="TextBox 261">
                <a:extLst>
                  <a:ext uri="{FF2B5EF4-FFF2-40B4-BE49-F238E27FC236}">
                    <a16:creationId xmlns:a16="http://schemas.microsoft.com/office/drawing/2014/main" id="{B114806D-1847-4AE0-9437-933A29F9302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3" name="Graphic 262" descr="Bar chart with solid fill">
                <a:extLst>
                  <a:ext uri="{FF2B5EF4-FFF2-40B4-BE49-F238E27FC236}">
                    <a16:creationId xmlns:a16="http://schemas.microsoft.com/office/drawing/2014/main" id="{223C1ADF-6D46-437F-8999-36F79877EE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4" name="Graphic 263" descr="Bar graph with upward trend with solid fill">
                <a:extLst>
                  <a:ext uri="{FF2B5EF4-FFF2-40B4-BE49-F238E27FC236}">
                    <a16:creationId xmlns:a16="http://schemas.microsoft.com/office/drawing/2014/main" id="{ABF7A243-32F6-4B20-8FC1-21A56E7EA9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5" name="TextBox 264">
                <a:extLst>
                  <a:ext uri="{FF2B5EF4-FFF2-40B4-BE49-F238E27FC236}">
                    <a16:creationId xmlns:a16="http://schemas.microsoft.com/office/drawing/2014/main" id="{D0A0DF13-0397-4DEF-A706-5E4087ECFB46}"/>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11" name="Group 210">
              <a:extLst>
                <a:ext uri="{FF2B5EF4-FFF2-40B4-BE49-F238E27FC236}">
                  <a16:creationId xmlns:a16="http://schemas.microsoft.com/office/drawing/2014/main" id="{A3FC3ECC-9254-48C6-BF67-629288349678}"/>
                </a:ext>
              </a:extLst>
            </p:cNvPr>
            <p:cNvGrpSpPr/>
            <p:nvPr/>
          </p:nvGrpSpPr>
          <p:grpSpPr>
            <a:xfrm>
              <a:off x="8364752" y="25828294"/>
              <a:ext cx="2847974" cy="3959225"/>
              <a:chOff x="8377238" y="1449388"/>
              <a:chExt cx="2847974" cy="3959225"/>
            </a:xfrm>
          </p:grpSpPr>
          <p:sp>
            <p:nvSpPr>
              <p:cNvPr id="240" name="Rectangle: Rounded Corners 239">
                <a:extLst>
                  <a:ext uri="{FF2B5EF4-FFF2-40B4-BE49-F238E27FC236}">
                    <a16:creationId xmlns:a16="http://schemas.microsoft.com/office/drawing/2014/main" id="{8C0E1D30-AD82-460A-B9CE-29546888746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1" name="Freeform: Shape 240">
                <a:extLst>
                  <a:ext uri="{FF2B5EF4-FFF2-40B4-BE49-F238E27FC236}">
                    <a16:creationId xmlns:a16="http://schemas.microsoft.com/office/drawing/2014/main" id="{40AF4961-D47A-4B58-A46F-486693489C2C}"/>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2" name="Rectangle: Rounded Corners 241">
                <a:extLst>
                  <a:ext uri="{FF2B5EF4-FFF2-40B4-BE49-F238E27FC236}">
                    <a16:creationId xmlns:a16="http://schemas.microsoft.com/office/drawing/2014/main" id="{555B17E3-3EA5-4870-B0E2-1270739CC18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3" name="Rectangle: Rounded Corners 242">
                <a:extLst>
                  <a:ext uri="{FF2B5EF4-FFF2-40B4-BE49-F238E27FC236}">
                    <a16:creationId xmlns:a16="http://schemas.microsoft.com/office/drawing/2014/main" id="{6E638BBA-4F14-4B7A-908D-4ECB5CC27DA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4" name="TextBox 243">
                <a:extLst>
                  <a:ext uri="{FF2B5EF4-FFF2-40B4-BE49-F238E27FC236}">
                    <a16:creationId xmlns:a16="http://schemas.microsoft.com/office/drawing/2014/main" id="{FEFD854D-7A8A-4A4D-A9A7-1ED4BC9C9A3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5" name="Rectangle: Rounded Corners 244">
                <a:extLst>
                  <a:ext uri="{FF2B5EF4-FFF2-40B4-BE49-F238E27FC236}">
                    <a16:creationId xmlns:a16="http://schemas.microsoft.com/office/drawing/2014/main" id="{03A9D64D-340D-4041-8FE0-D772A0899C9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6" name="TextBox 245">
                <a:extLst>
                  <a:ext uri="{FF2B5EF4-FFF2-40B4-BE49-F238E27FC236}">
                    <a16:creationId xmlns:a16="http://schemas.microsoft.com/office/drawing/2014/main" id="{0F607FFE-DCB8-4474-9FD8-075074F4521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7" name="TextBox 246">
                <a:extLst>
                  <a:ext uri="{FF2B5EF4-FFF2-40B4-BE49-F238E27FC236}">
                    <a16:creationId xmlns:a16="http://schemas.microsoft.com/office/drawing/2014/main" id="{B1B4AD9F-1360-475A-BAB2-D0B420E304F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8" name="TextBox 247">
                <a:extLst>
                  <a:ext uri="{FF2B5EF4-FFF2-40B4-BE49-F238E27FC236}">
                    <a16:creationId xmlns:a16="http://schemas.microsoft.com/office/drawing/2014/main" id="{9B6ED9F7-945E-48B9-AEF1-C6469E2819F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9" name="TextBox 248">
                <a:extLst>
                  <a:ext uri="{FF2B5EF4-FFF2-40B4-BE49-F238E27FC236}">
                    <a16:creationId xmlns:a16="http://schemas.microsoft.com/office/drawing/2014/main" id="{ACEC64DC-3324-4324-9616-7E7B9B9719E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0" name="Graphic 249" descr="Bar chart with solid fill">
                <a:extLst>
                  <a:ext uri="{FF2B5EF4-FFF2-40B4-BE49-F238E27FC236}">
                    <a16:creationId xmlns:a16="http://schemas.microsoft.com/office/drawing/2014/main" id="{B5800DC2-52D7-496A-9246-ED119B9CEEF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1" name="Graphic 250" descr="Bar graph with upward trend with solid fill">
                <a:extLst>
                  <a:ext uri="{FF2B5EF4-FFF2-40B4-BE49-F238E27FC236}">
                    <a16:creationId xmlns:a16="http://schemas.microsoft.com/office/drawing/2014/main" id="{DE0AE126-4F4A-4682-BDB0-BD72466BAA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52" name="TextBox 251">
                <a:extLst>
                  <a:ext uri="{FF2B5EF4-FFF2-40B4-BE49-F238E27FC236}">
                    <a16:creationId xmlns:a16="http://schemas.microsoft.com/office/drawing/2014/main" id="{80973897-0390-40CA-B214-245E10BDEE8E}"/>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12" name="Group 211">
              <a:extLst>
                <a:ext uri="{FF2B5EF4-FFF2-40B4-BE49-F238E27FC236}">
                  <a16:creationId xmlns:a16="http://schemas.microsoft.com/office/drawing/2014/main" id="{2729F2B3-002A-44A8-8C1B-FAB3C843AF2D}"/>
                </a:ext>
              </a:extLst>
            </p:cNvPr>
            <p:cNvGrpSpPr/>
            <p:nvPr/>
          </p:nvGrpSpPr>
          <p:grpSpPr>
            <a:xfrm>
              <a:off x="8402852" y="29891445"/>
              <a:ext cx="2771775" cy="3959225"/>
              <a:chOff x="8377238" y="1449388"/>
              <a:chExt cx="2771775" cy="3959225"/>
            </a:xfrm>
          </p:grpSpPr>
          <p:sp>
            <p:nvSpPr>
              <p:cNvPr id="227" name="Rectangle: Rounded Corners 226">
                <a:extLst>
                  <a:ext uri="{FF2B5EF4-FFF2-40B4-BE49-F238E27FC236}">
                    <a16:creationId xmlns:a16="http://schemas.microsoft.com/office/drawing/2014/main" id="{CBF9131D-D680-4E81-92C4-C9039DF1E7F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8" name="Freeform: Shape 227">
                <a:extLst>
                  <a:ext uri="{FF2B5EF4-FFF2-40B4-BE49-F238E27FC236}">
                    <a16:creationId xmlns:a16="http://schemas.microsoft.com/office/drawing/2014/main" id="{52500D94-8FB3-4D45-A1CE-D2CC0D62E36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9" name="Rectangle: Rounded Corners 228">
                <a:extLst>
                  <a:ext uri="{FF2B5EF4-FFF2-40B4-BE49-F238E27FC236}">
                    <a16:creationId xmlns:a16="http://schemas.microsoft.com/office/drawing/2014/main" id="{35BBDFA7-048A-406B-856C-973AC1217EC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0" name="Rectangle: Rounded Corners 229">
                <a:extLst>
                  <a:ext uri="{FF2B5EF4-FFF2-40B4-BE49-F238E27FC236}">
                    <a16:creationId xmlns:a16="http://schemas.microsoft.com/office/drawing/2014/main" id="{F04493C6-A3D2-445E-BA0B-2A5B223DCD8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1" name="TextBox 230">
                <a:extLst>
                  <a:ext uri="{FF2B5EF4-FFF2-40B4-BE49-F238E27FC236}">
                    <a16:creationId xmlns:a16="http://schemas.microsoft.com/office/drawing/2014/main" id="{B8E0E40C-554B-4996-9BA6-77EDA90E07FF}"/>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32" name="Rectangle: Rounded Corners 231">
                <a:extLst>
                  <a:ext uri="{FF2B5EF4-FFF2-40B4-BE49-F238E27FC236}">
                    <a16:creationId xmlns:a16="http://schemas.microsoft.com/office/drawing/2014/main" id="{2F200383-E05C-4CD7-B34B-E975712A4FC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3" name="TextBox 232">
                <a:extLst>
                  <a:ext uri="{FF2B5EF4-FFF2-40B4-BE49-F238E27FC236}">
                    <a16:creationId xmlns:a16="http://schemas.microsoft.com/office/drawing/2014/main" id="{5DDE8042-6273-40DA-840C-CB1B3AEF9445}"/>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4" name="TextBox 233">
                <a:extLst>
                  <a:ext uri="{FF2B5EF4-FFF2-40B4-BE49-F238E27FC236}">
                    <a16:creationId xmlns:a16="http://schemas.microsoft.com/office/drawing/2014/main" id="{66CEBF4C-B63E-424A-AF03-6B9D697F2038}"/>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5" name="TextBox 234">
                <a:extLst>
                  <a:ext uri="{FF2B5EF4-FFF2-40B4-BE49-F238E27FC236}">
                    <a16:creationId xmlns:a16="http://schemas.microsoft.com/office/drawing/2014/main" id="{5FC41367-78AC-4197-9CC0-103BD3D1087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6" name="TextBox 235">
                <a:extLst>
                  <a:ext uri="{FF2B5EF4-FFF2-40B4-BE49-F238E27FC236}">
                    <a16:creationId xmlns:a16="http://schemas.microsoft.com/office/drawing/2014/main" id="{0370C188-3561-4334-A2B5-D1A521BD6E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7" name="Graphic 236" descr="Bar chart with solid fill">
                <a:extLst>
                  <a:ext uri="{FF2B5EF4-FFF2-40B4-BE49-F238E27FC236}">
                    <a16:creationId xmlns:a16="http://schemas.microsoft.com/office/drawing/2014/main" id="{8B5E679B-A28B-4617-9E97-9A55F066C06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8" name="Graphic 237" descr="Bar graph with upward trend with solid fill">
                <a:extLst>
                  <a:ext uri="{FF2B5EF4-FFF2-40B4-BE49-F238E27FC236}">
                    <a16:creationId xmlns:a16="http://schemas.microsoft.com/office/drawing/2014/main" id="{8CBB79D0-2F8A-4BC9-BA75-FF6D371C277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9" name="TextBox 238">
                <a:extLst>
                  <a:ext uri="{FF2B5EF4-FFF2-40B4-BE49-F238E27FC236}">
                    <a16:creationId xmlns:a16="http://schemas.microsoft.com/office/drawing/2014/main" id="{DE3DC29A-C6C3-4B7C-9846-994C73E4483B}"/>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3" name="Group 212">
              <a:extLst>
                <a:ext uri="{FF2B5EF4-FFF2-40B4-BE49-F238E27FC236}">
                  <a16:creationId xmlns:a16="http://schemas.microsoft.com/office/drawing/2014/main" id="{45C19476-5D09-460C-B13F-76460599FA2C}"/>
                </a:ext>
              </a:extLst>
            </p:cNvPr>
            <p:cNvGrpSpPr/>
            <p:nvPr/>
          </p:nvGrpSpPr>
          <p:grpSpPr>
            <a:xfrm>
              <a:off x="8402852" y="33954592"/>
              <a:ext cx="2771775" cy="3959225"/>
              <a:chOff x="8377238" y="1449388"/>
              <a:chExt cx="2771775" cy="3959225"/>
            </a:xfrm>
          </p:grpSpPr>
          <p:sp>
            <p:nvSpPr>
              <p:cNvPr id="214" name="Rectangle: Rounded Corners 213">
                <a:extLst>
                  <a:ext uri="{FF2B5EF4-FFF2-40B4-BE49-F238E27FC236}">
                    <a16:creationId xmlns:a16="http://schemas.microsoft.com/office/drawing/2014/main" id="{CC56C3AE-224A-4007-8AD7-2C0733F2BA3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5" name="Freeform: Shape 214">
                <a:extLst>
                  <a:ext uri="{FF2B5EF4-FFF2-40B4-BE49-F238E27FC236}">
                    <a16:creationId xmlns:a16="http://schemas.microsoft.com/office/drawing/2014/main" id="{EA0412EB-5505-4A25-BAE1-339A098DA9F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6" name="Rectangle: Rounded Corners 215">
                <a:extLst>
                  <a:ext uri="{FF2B5EF4-FFF2-40B4-BE49-F238E27FC236}">
                    <a16:creationId xmlns:a16="http://schemas.microsoft.com/office/drawing/2014/main" id="{5D8AAECE-B117-406D-A3AB-2F020735916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7" name="Rectangle: Rounded Corners 216">
                <a:extLst>
                  <a:ext uri="{FF2B5EF4-FFF2-40B4-BE49-F238E27FC236}">
                    <a16:creationId xmlns:a16="http://schemas.microsoft.com/office/drawing/2014/main" id="{09B08CB9-4750-4E33-B756-90D422AEF94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8" name="TextBox 217">
                <a:extLst>
                  <a:ext uri="{FF2B5EF4-FFF2-40B4-BE49-F238E27FC236}">
                    <a16:creationId xmlns:a16="http://schemas.microsoft.com/office/drawing/2014/main" id="{52404581-E0B0-4537-B841-3D640151076B}"/>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9" name="Rectangle: Rounded Corners 218">
                <a:extLst>
                  <a:ext uri="{FF2B5EF4-FFF2-40B4-BE49-F238E27FC236}">
                    <a16:creationId xmlns:a16="http://schemas.microsoft.com/office/drawing/2014/main" id="{2D20882C-0426-4487-BB39-20E89EF5B0E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0" name="TextBox 219">
                <a:extLst>
                  <a:ext uri="{FF2B5EF4-FFF2-40B4-BE49-F238E27FC236}">
                    <a16:creationId xmlns:a16="http://schemas.microsoft.com/office/drawing/2014/main" id="{65A8C04A-5978-4554-8309-9A4763C9EA30}"/>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1" name="TextBox 220">
                <a:extLst>
                  <a:ext uri="{FF2B5EF4-FFF2-40B4-BE49-F238E27FC236}">
                    <a16:creationId xmlns:a16="http://schemas.microsoft.com/office/drawing/2014/main" id="{AD521037-E605-489A-8165-C3ACE13FA5A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2" name="TextBox 221">
                <a:extLst>
                  <a:ext uri="{FF2B5EF4-FFF2-40B4-BE49-F238E27FC236}">
                    <a16:creationId xmlns:a16="http://schemas.microsoft.com/office/drawing/2014/main" id="{0925FC27-10EA-4AD4-AFE2-E016B8FC78E5}"/>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3" name="TextBox 222">
                <a:extLst>
                  <a:ext uri="{FF2B5EF4-FFF2-40B4-BE49-F238E27FC236}">
                    <a16:creationId xmlns:a16="http://schemas.microsoft.com/office/drawing/2014/main" id="{B5C085F3-A78A-4EB0-8EBD-1C84A6E3A89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4" name="Graphic 223" descr="Bar chart with solid fill">
                <a:extLst>
                  <a:ext uri="{FF2B5EF4-FFF2-40B4-BE49-F238E27FC236}">
                    <a16:creationId xmlns:a16="http://schemas.microsoft.com/office/drawing/2014/main" id="{DB3E980D-CD04-48C7-92F8-58FDF90556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5" name="Graphic 224" descr="Bar graph with upward trend with solid fill">
                <a:extLst>
                  <a:ext uri="{FF2B5EF4-FFF2-40B4-BE49-F238E27FC236}">
                    <a16:creationId xmlns:a16="http://schemas.microsoft.com/office/drawing/2014/main" id="{28AB05BF-932C-4A6D-BA4F-2975309FB3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6" name="TextBox 225">
                <a:extLst>
                  <a:ext uri="{FF2B5EF4-FFF2-40B4-BE49-F238E27FC236}">
                    <a16:creationId xmlns:a16="http://schemas.microsoft.com/office/drawing/2014/main" id="{8FFF13B3-5E1B-4454-B010-1435B6222FDC}"/>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97022"/>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02</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 name="Group 2">
            <a:extLst>
              <a:ext uri="{FF2B5EF4-FFF2-40B4-BE49-F238E27FC236}">
                <a16:creationId xmlns:a16="http://schemas.microsoft.com/office/drawing/2014/main" id="{87A4CCFB-EE5B-4699-ACBE-85AA186344DC}"/>
              </a:ext>
            </a:extLst>
          </p:cNvPr>
          <p:cNvGrpSpPr/>
          <p:nvPr/>
        </p:nvGrpSpPr>
        <p:grpSpPr>
          <a:xfrm>
            <a:off x="828675" y="1545902"/>
            <a:ext cx="7400926" cy="4767925"/>
            <a:chOff x="828675" y="1545902"/>
            <a:chExt cx="7400926" cy="4767925"/>
          </a:xfrm>
        </p:grpSpPr>
        <p:sp>
          <p:nvSpPr>
            <p:cNvPr id="17" name="TextBox 16">
              <a:extLst>
                <a:ext uri="{FF2B5EF4-FFF2-40B4-BE49-F238E27FC236}">
                  <a16:creationId xmlns:a16="http://schemas.microsoft.com/office/drawing/2014/main" id="{FCE35264-4D9C-484C-85C0-D7B7D4A268B9}"/>
                </a:ext>
              </a:extLst>
            </p:cNvPr>
            <p:cNvSpPr txBox="1"/>
            <p:nvPr/>
          </p:nvSpPr>
          <p:spPr>
            <a:xfrm>
              <a:off x="833363" y="4005503"/>
              <a:ext cx="3524250" cy="230832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To tackle the challenges in livestock health management,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a:effectLst>
              <a:glow rad="127000">
                <a:srgbClr val="00B0F0"/>
              </a:glow>
            </a:effectLst>
          </p:spPr>
          <p:txBody>
            <a:bodyPr wrap="square" rtlCol="0">
              <a:spAutoFit/>
            </a:bodyPr>
            <a:lstStyle/>
            <a:p>
              <a:r>
                <a:rPr lang="en-US" sz="6000" dirty="0">
                  <a:solidFill>
                    <a:srgbClr val="00B0F0"/>
                  </a:solidFill>
                  <a:latin typeface="Kristen ITC" panose="03050502040202030202" pitchFamily="66" charset="0"/>
                </a:rPr>
                <a:t>OUR SOLUTION</a:t>
              </a:r>
              <a:endParaRPr lang="en-KE" sz="60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66788" y="196641"/>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31" name="Group 330">
            <a:extLst>
              <a:ext uri="{FF2B5EF4-FFF2-40B4-BE49-F238E27FC236}">
                <a16:creationId xmlns:a16="http://schemas.microsoft.com/office/drawing/2014/main" id="{97B85203-8CA4-48C0-AE23-7F34D397C28D}"/>
              </a:ext>
            </a:extLst>
          </p:cNvPr>
          <p:cNvGrpSpPr/>
          <p:nvPr/>
        </p:nvGrpSpPr>
        <p:grpSpPr>
          <a:xfrm>
            <a:off x="-10855325" y="1698302"/>
            <a:ext cx="7400926" cy="4583259"/>
            <a:chOff x="828675" y="1545902"/>
            <a:chExt cx="7400926" cy="4583259"/>
          </a:xfrm>
        </p:grpSpPr>
        <p:sp>
          <p:nvSpPr>
            <p:cNvPr id="332" name="TextBox 331">
              <a:extLst>
                <a:ext uri="{FF2B5EF4-FFF2-40B4-BE49-F238E27FC236}">
                  <a16:creationId xmlns:a16="http://schemas.microsoft.com/office/drawing/2014/main" id="{B48FA555-79BF-44B1-A647-137053DA2179}"/>
                </a:ext>
              </a:extLst>
            </p:cNvPr>
            <p:cNvSpPr txBox="1"/>
            <p:nvPr/>
          </p:nvSpPr>
          <p:spPr>
            <a:xfrm>
              <a:off x="833363" y="4005503"/>
              <a:ext cx="3524250" cy="212365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33" name="Rectangle: Rounded Corners 332">
              <a:extLst>
                <a:ext uri="{FF2B5EF4-FFF2-40B4-BE49-F238E27FC236}">
                  <a16:creationId xmlns:a16="http://schemas.microsoft.com/office/drawing/2014/main" id="{8CF198D1-C892-4F88-972A-96C2666870B1}"/>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4" name="TextBox 333">
              <a:extLst>
                <a:ext uri="{FF2B5EF4-FFF2-40B4-BE49-F238E27FC236}">
                  <a16:creationId xmlns:a16="http://schemas.microsoft.com/office/drawing/2014/main" id="{2C973D59-AFC7-4665-B4B8-083E61E99282}"/>
                </a:ext>
              </a:extLst>
            </p:cNvPr>
            <p:cNvSpPr txBox="1"/>
            <p:nvPr/>
          </p:nvSpPr>
          <p:spPr>
            <a:xfrm>
              <a:off x="828675" y="1545902"/>
              <a:ext cx="7400926" cy="646331"/>
            </a:xfrm>
            <a:prstGeom prst="rect">
              <a:avLst/>
            </a:prstGeom>
            <a:noFill/>
          </p:spPr>
          <p:txBody>
            <a:bodyPr wrap="square" rtlCol="0">
              <a:spAutoFit/>
            </a:bodyPr>
            <a:lstStyle/>
            <a:p>
              <a:r>
                <a:rPr lang="en-US" sz="3600" dirty="0">
                  <a:solidFill>
                    <a:srgbClr val="00B0F0"/>
                  </a:solidFill>
                  <a:latin typeface="Kristen ITC" panose="03050502040202030202" pitchFamily="66" charset="0"/>
                </a:rPr>
                <a:t>THE PROBLEM STATEMENT</a:t>
              </a:r>
              <a:endParaRPr lang="en-KE" sz="3600" b="1" dirty="0">
                <a:solidFill>
                  <a:srgbClr val="00B0F0"/>
                </a:solidFill>
                <a:latin typeface="Kristen ITC" panose="03050502040202030202" pitchFamily="66" charset="0"/>
              </a:endParaRPr>
            </a:p>
          </p:txBody>
        </p:sp>
      </p:grpSp>
      <p:grpSp>
        <p:nvGrpSpPr>
          <p:cNvPr id="335" name="Group 334">
            <a:extLst>
              <a:ext uri="{FF2B5EF4-FFF2-40B4-BE49-F238E27FC236}">
                <a16:creationId xmlns:a16="http://schemas.microsoft.com/office/drawing/2014/main" id="{ADCEC33E-456C-4AA3-A042-FC99CB2FEDC3}"/>
              </a:ext>
            </a:extLst>
          </p:cNvPr>
          <p:cNvGrpSpPr/>
          <p:nvPr/>
        </p:nvGrpSpPr>
        <p:grpSpPr>
          <a:xfrm>
            <a:off x="-2473325" y="-5007298"/>
            <a:ext cx="7400926" cy="4583259"/>
            <a:chOff x="828675" y="1545902"/>
            <a:chExt cx="7400926" cy="4583259"/>
          </a:xfrm>
        </p:grpSpPr>
        <p:sp>
          <p:nvSpPr>
            <p:cNvPr id="336" name="TextBox 335">
              <a:extLst>
                <a:ext uri="{FF2B5EF4-FFF2-40B4-BE49-F238E27FC236}">
                  <a16:creationId xmlns:a16="http://schemas.microsoft.com/office/drawing/2014/main" id="{1BE55AD2-4F18-43B1-8D92-C4A2450144CB}"/>
                </a:ext>
              </a:extLst>
            </p:cNvPr>
            <p:cNvSpPr txBox="1"/>
            <p:nvPr/>
          </p:nvSpPr>
          <p:spPr>
            <a:xfrm>
              <a:off x="833363" y="4005503"/>
              <a:ext cx="3524250" cy="212365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Livestock diseases cause significant losses due to late detection, slow diagnosis, and limited veterinary access, especially in rural areas. Farmers rely on manual observation, which is often inaccurate and inefficient, leading to misdiagnosis, delayed treatment, and outbreaks that threaten food security and the economy. Without real-time monitoring and automated diagnosis, preventing and controlling diseases remains a major challenge.</a:t>
              </a:r>
            </a:p>
          </p:txBody>
        </p:sp>
        <p:sp>
          <p:nvSpPr>
            <p:cNvPr id="337" name="Rectangle: Rounded Corners 336">
              <a:extLst>
                <a:ext uri="{FF2B5EF4-FFF2-40B4-BE49-F238E27FC236}">
                  <a16:creationId xmlns:a16="http://schemas.microsoft.com/office/drawing/2014/main" id="{9650BB37-5705-4C32-8E08-D77371C7CD68}"/>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8" name="TextBox 337">
              <a:extLst>
                <a:ext uri="{FF2B5EF4-FFF2-40B4-BE49-F238E27FC236}">
                  <a16:creationId xmlns:a16="http://schemas.microsoft.com/office/drawing/2014/main" id="{55CBAA10-6927-4281-BC17-6B67B9BAE31F}"/>
                </a:ext>
              </a:extLst>
            </p:cNvPr>
            <p:cNvSpPr txBox="1"/>
            <p:nvPr/>
          </p:nvSpPr>
          <p:spPr>
            <a:xfrm>
              <a:off x="828675" y="1545902"/>
              <a:ext cx="7400926" cy="646331"/>
            </a:xfrm>
            <a:prstGeom prst="rect">
              <a:avLst/>
            </a:prstGeom>
            <a:noFill/>
          </p:spPr>
          <p:txBody>
            <a:bodyPr wrap="square" rtlCol="0">
              <a:spAutoFit/>
            </a:bodyPr>
            <a:lstStyle/>
            <a:p>
              <a:r>
                <a:rPr lang="en-US" sz="3600" dirty="0">
                  <a:solidFill>
                    <a:srgbClr val="00B0F0"/>
                  </a:solidFill>
                  <a:latin typeface="Kristen ITC" panose="03050502040202030202" pitchFamily="66" charset="0"/>
                </a:rPr>
                <a:t>THE PROBLEM STATEMENT</a:t>
              </a:r>
              <a:endParaRPr lang="en-KE" sz="3600" b="1" dirty="0">
                <a:solidFill>
                  <a:srgbClr val="00B0F0"/>
                </a:solidFill>
                <a:latin typeface="Kristen ITC" panose="03050502040202030202" pitchFamily="66" charset="0"/>
              </a:endParaRPr>
            </a:p>
          </p:txBody>
        </p:sp>
      </p:grpSp>
      <p:grpSp>
        <p:nvGrpSpPr>
          <p:cNvPr id="343" name="Group 342">
            <a:extLst>
              <a:ext uri="{FF2B5EF4-FFF2-40B4-BE49-F238E27FC236}">
                <a16:creationId xmlns:a16="http://schemas.microsoft.com/office/drawing/2014/main" id="{14D44CDC-5CC0-4260-89ED-3A93ABC96713}"/>
              </a:ext>
            </a:extLst>
          </p:cNvPr>
          <p:cNvGrpSpPr/>
          <p:nvPr/>
        </p:nvGrpSpPr>
        <p:grpSpPr>
          <a:xfrm>
            <a:off x="-2524125" y="7438702"/>
            <a:ext cx="7400926" cy="5175626"/>
            <a:chOff x="828675" y="1545902"/>
            <a:chExt cx="7400926" cy="5175626"/>
          </a:xfrm>
        </p:grpSpPr>
        <p:sp>
          <p:nvSpPr>
            <p:cNvPr id="344" name="TextBox 343">
              <a:extLst>
                <a:ext uri="{FF2B5EF4-FFF2-40B4-BE49-F238E27FC236}">
                  <a16:creationId xmlns:a16="http://schemas.microsoft.com/office/drawing/2014/main" id="{BF0070A5-4599-4047-8E9E-7259EC4BB8B1}"/>
                </a:ext>
              </a:extLst>
            </p:cNvPr>
            <p:cNvSpPr txBox="1"/>
            <p:nvPr/>
          </p:nvSpPr>
          <p:spPr>
            <a:xfrm>
              <a:off x="846720" y="3489874"/>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solidFill>
                  <a:srgbClr val="00B0F0"/>
                </a:solidFill>
                <a:latin typeface="Kristen ITC" panose="03050502040202030202" pitchFamily="66" charset="0"/>
              </a:endParaRPr>
            </a:p>
          </p:txBody>
        </p:sp>
        <p:sp>
          <p:nvSpPr>
            <p:cNvPr id="345" name="Rectangle: Rounded Corners 344">
              <a:extLst>
                <a:ext uri="{FF2B5EF4-FFF2-40B4-BE49-F238E27FC236}">
                  <a16:creationId xmlns:a16="http://schemas.microsoft.com/office/drawing/2014/main" id="{5FEF7905-02F7-4B13-AD0D-242BF6633FD5}"/>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6" name="TextBox 345">
              <a:extLst>
                <a:ext uri="{FF2B5EF4-FFF2-40B4-BE49-F238E27FC236}">
                  <a16:creationId xmlns:a16="http://schemas.microsoft.com/office/drawing/2014/main" id="{D5470420-C165-4462-B7FD-A2B0DD311B91}"/>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HOW IT WORKS</a:t>
              </a:r>
              <a:endParaRPr lang="en-KE" sz="60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2011330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703DA34C-4226-4F64-9C09-58A0B56A13B9}"/>
              </a:ext>
            </a:extLst>
          </p:cNvPr>
          <p:cNvGrpSpPr/>
          <p:nvPr/>
        </p:nvGrpSpPr>
        <p:grpSpPr>
          <a:xfrm>
            <a:off x="5105401" y="-23213990"/>
            <a:ext cx="2854918" cy="36921597"/>
            <a:chOff x="5275253" y="-6569949"/>
            <a:chExt cx="2854918" cy="36921597"/>
          </a:xfrm>
          <a:effectLst>
            <a:glow rad="228600">
              <a:srgbClr val="00B0F0">
                <a:alpha val="50000"/>
              </a:srgbClr>
            </a:glow>
          </a:effectLst>
        </p:grpSpPr>
        <p:grpSp>
          <p:nvGrpSpPr>
            <p:cNvPr id="167" name="Group 166">
              <a:extLst>
                <a:ext uri="{FF2B5EF4-FFF2-40B4-BE49-F238E27FC236}">
                  <a16:creationId xmlns:a16="http://schemas.microsoft.com/office/drawing/2014/main" id="{4776EE1E-2AC4-4B55-8250-7C20B001CB2B}"/>
                </a:ext>
              </a:extLst>
            </p:cNvPr>
            <p:cNvGrpSpPr/>
            <p:nvPr/>
          </p:nvGrpSpPr>
          <p:grpSpPr>
            <a:xfrm>
              <a:off x="5358396" y="1505254"/>
              <a:ext cx="2771775" cy="28846394"/>
              <a:chOff x="5195888" y="-23437781"/>
              <a:chExt cx="2771775" cy="28846394"/>
            </a:xfrm>
          </p:grpSpPr>
          <p:sp>
            <p:nvSpPr>
              <p:cNvPr id="170" name="Rectangle: Rounded Corners 169">
                <a:extLst>
                  <a:ext uri="{FF2B5EF4-FFF2-40B4-BE49-F238E27FC236}">
                    <a16:creationId xmlns:a16="http://schemas.microsoft.com/office/drawing/2014/main" id="{E5E05F9B-052E-41D8-A441-01557CB2D7CD}"/>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Rectangle: Rounded Corners 170">
                <a:extLst>
                  <a:ext uri="{FF2B5EF4-FFF2-40B4-BE49-F238E27FC236}">
                    <a16:creationId xmlns:a16="http://schemas.microsoft.com/office/drawing/2014/main" id="{F5D8EC6A-C1A4-4110-B5E9-4EB52A18E9C0}"/>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2" name="Rectangle: Rounded Corners 171">
                <a:extLst>
                  <a:ext uri="{FF2B5EF4-FFF2-40B4-BE49-F238E27FC236}">
                    <a16:creationId xmlns:a16="http://schemas.microsoft.com/office/drawing/2014/main" id="{532673AF-5067-46F5-A20E-5E5E33BB0CBE}"/>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9F27DBA1-F22D-48FF-B399-473B507634C1}"/>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4" name="Rectangle: Rounded Corners 173">
                <a:extLst>
                  <a:ext uri="{FF2B5EF4-FFF2-40B4-BE49-F238E27FC236}">
                    <a16:creationId xmlns:a16="http://schemas.microsoft.com/office/drawing/2014/main" id="{D3C2B0AE-F18E-45CD-A0AF-E6ADA37530B8}"/>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5" name="Rectangle: Rounded Corners 174">
                <a:extLst>
                  <a:ext uri="{FF2B5EF4-FFF2-40B4-BE49-F238E27FC236}">
                    <a16:creationId xmlns:a16="http://schemas.microsoft.com/office/drawing/2014/main" id="{4E299B48-90C7-4678-9D56-00158B975873}"/>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Rectangle: Rounded Corners 175">
                <a:extLst>
                  <a:ext uri="{FF2B5EF4-FFF2-40B4-BE49-F238E27FC236}">
                    <a16:creationId xmlns:a16="http://schemas.microsoft.com/office/drawing/2014/main" id="{C1291965-F2B3-49A5-90E4-93B83A925101}"/>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68" name="Rectangle: Rounded Corners 167">
              <a:extLst>
                <a:ext uri="{FF2B5EF4-FFF2-40B4-BE49-F238E27FC236}">
                  <a16:creationId xmlns:a16="http://schemas.microsoft.com/office/drawing/2014/main" id="{85FB895E-9268-4A47-86D8-DE31C6596D2A}"/>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9" name="Rectangle: Rounded Corners 168">
              <a:extLst>
                <a:ext uri="{FF2B5EF4-FFF2-40B4-BE49-F238E27FC236}">
                  <a16:creationId xmlns:a16="http://schemas.microsoft.com/office/drawing/2014/main" id="{C481E490-7D82-458D-938A-93DCB0FE94BA}"/>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201" name="Group 200">
            <a:extLst>
              <a:ext uri="{FF2B5EF4-FFF2-40B4-BE49-F238E27FC236}">
                <a16:creationId xmlns:a16="http://schemas.microsoft.com/office/drawing/2014/main" id="{5ADB07FE-76AE-4B1B-A334-F33E6A30FDF3}"/>
              </a:ext>
            </a:extLst>
          </p:cNvPr>
          <p:cNvGrpSpPr/>
          <p:nvPr/>
        </p:nvGrpSpPr>
        <p:grpSpPr>
          <a:xfrm>
            <a:off x="8367406" y="-6675130"/>
            <a:ext cx="2847974" cy="36464429"/>
            <a:chOff x="8364752" y="1449388"/>
            <a:chExt cx="2847974" cy="36464429"/>
          </a:xfrm>
          <a:effectLst>
            <a:glow rad="127000">
              <a:srgbClr val="00B0F0">
                <a:alpha val="50000"/>
              </a:srgbClr>
            </a:glow>
          </a:effectLst>
        </p:grpSpPr>
        <p:grpSp>
          <p:nvGrpSpPr>
            <p:cNvPr id="202" name="Group 201">
              <a:extLst>
                <a:ext uri="{FF2B5EF4-FFF2-40B4-BE49-F238E27FC236}">
                  <a16:creationId xmlns:a16="http://schemas.microsoft.com/office/drawing/2014/main" id="{8041D5FE-F484-4662-94CE-BFD6ACB40055}"/>
                </a:ext>
              </a:extLst>
            </p:cNvPr>
            <p:cNvGrpSpPr/>
            <p:nvPr/>
          </p:nvGrpSpPr>
          <p:grpSpPr>
            <a:xfrm>
              <a:off x="8402852" y="1449388"/>
              <a:ext cx="2771775" cy="3959225"/>
              <a:chOff x="8377238" y="1449388"/>
              <a:chExt cx="2771775" cy="3959225"/>
            </a:xfrm>
          </p:grpSpPr>
          <p:sp>
            <p:nvSpPr>
              <p:cNvPr id="315" name="Rectangle: Rounded Corners 314">
                <a:extLst>
                  <a:ext uri="{FF2B5EF4-FFF2-40B4-BE49-F238E27FC236}">
                    <a16:creationId xmlns:a16="http://schemas.microsoft.com/office/drawing/2014/main" id="{CB906FC7-FFFD-48E2-905B-8C8FCC7CD2F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6" name="Freeform: Shape 315">
                <a:extLst>
                  <a:ext uri="{FF2B5EF4-FFF2-40B4-BE49-F238E27FC236}">
                    <a16:creationId xmlns:a16="http://schemas.microsoft.com/office/drawing/2014/main" id="{F3DF0937-3714-468F-AFED-CDF240143F1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7" name="Rectangle: Rounded Corners 316">
                <a:extLst>
                  <a:ext uri="{FF2B5EF4-FFF2-40B4-BE49-F238E27FC236}">
                    <a16:creationId xmlns:a16="http://schemas.microsoft.com/office/drawing/2014/main" id="{47FEE210-A76F-44B7-B433-FD21AEEE063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8" name="Rectangle: Rounded Corners 317">
                <a:extLst>
                  <a:ext uri="{FF2B5EF4-FFF2-40B4-BE49-F238E27FC236}">
                    <a16:creationId xmlns:a16="http://schemas.microsoft.com/office/drawing/2014/main" id="{9876ED92-ED6D-4576-878F-986EA2B89CD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9" name="TextBox 318">
                <a:extLst>
                  <a:ext uri="{FF2B5EF4-FFF2-40B4-BE49-F238E27FC236}">
                    <a16:creationId xmlns:a16="http://schemas.microsoft.com/office/drawing/2014/main" id="{56F1CFAC-86F8-4CAD-A825-9E4113E870AD}"/>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0" name="Rectangle: Rounded Corners 319">
                <a:extLst>
                  <a:ext uri="{FF2B5EF4-FFF2-40B4-BE49-F238E27FC236}">
                    <a16:creationId xmlns:a16="http://schemas.microsoft.com/office/drawing/2014/main" id="{D2781150-1A3F-49E8-8D49-C2A052CED5C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1" name="TextBox 320">
                <a:extLst>
                  <a:ext uri="{FF2B5EF4-FFF2-40B4-BE49-F238E27FC236}">
                    <a16:creationId xmlns:a16="http://schemas.microsoft.com/office/drawing/2014/main" id="{C2EDCA02-AF35-4E47-8C35-1E209C582BF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2" name="TextBox 321">
                <a:extLst>
                  <a:ext uri="{FF2B5EF4-FFF2-40B4-BE49-F238E27FC236}">
                    <a16:creationId xmlns:a16="http://schemas.microsoft.com/office/drawing/2014/main" id="{9CD94254-3339-41FC-9FFB-2361187F63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3" name="TextBox 322">
                <a:extLst>
                  <a:ext uri="{FF2B5EF4-FFF2-40B4-BE49-F238E27FC236}">
                    <a16:creationId xmlns:a16="http://schemas.microsoft.com/office/drawing/2014/main" id="{5147E012-0CB7-48AA-B591-FCC9FCFE3A0E}"/>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4" name="TextBox 323">
                <a:extLst>
                  <a:ext uri="{FF2B5EF4-FFF2-40B4-BE49-F238E27FC236}">
                    <a16:creationId xmlns:a16="http://schemas.microsoft.com/office/drawing/2014/main" id="{1F0321A3-8346-4111-B2AC-414199F5D19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5" name="Graphic 324" descr="Bar chart with solid fill">
                <a:extLst>
                  <a:ext uri="{FF2B5EF4-FFF2-40B4-BE49-F238E27FC236}">
                    <a16:creationId xmlns:a16="http://schemas.microsoft.com/office/drawing/2014/main" id="{3E3EE849-9990-4FFC-AA0A-1A7CC9838B4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26" name="Graphic 325" descr="Bar graph with upward trend with solid fill">
                <a:extLst>
                  <a:ext uri="{FF2B5EF4-FFF2-40B4-BE49-F238E27FC236}">
                    <a16:creationId xmlns:a16="http://schemas.microsoft.com/office/drawing/2014/main" id="{C1DDC42A-7241-4CDC-A7BD-F358596EF9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27" name="TextBox 326">
                <a:extLst>
                  <a:ext uri="{FF2B5EF4-FFF2-40B4-BE49-F238E27FC236}">
                    <a16:creationId xmlns:a16="http://schemas.microsoft.com/office/drawing/2014/main" id="{6313F4E9-A841-4F77-AF19-92BD5815CC63}"/>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3" name="Group 202">
              <a:extLst>
                <a:ext uri="{FF2B5EF4-FFF2-40B4-BE49-F238E27FC236}">
                  <a16:creationId xmlns:a16="http://schemas.microsoft.com/office/drawing/2014/main" id="{97B2B6D5-EF50-4BCF-B27B-FBA308D89BE9}"/>
                </a:ext>
              </a:extLst>
            </p:cNvPr>
            <p:cNvGrpSpPr/>
            <p:nvPr/>
          </p:nvGrpSpPr>
          <p:grpSpPr>
            <a:xfrm>
              <a:off x="8364752" y="5512539"/>
              <a:ext cx="2847974" cy="3959225"/>
              <a:chOff x="8377238" y="1449388"/>
              <a:chExt cx="2847974" cy="3959225"/>
            </a:xfrm>
          </p:grpSpPr>
          <p:sp>
            <p:nvSpPr>
              <p:cNvPr id="302" name="Rectangle: Rounded Corners 301">
                <a:extLst>
                  <a:ext uri="{FF2B5EF4-FFF2-40B4-BE49-F238E27FC236}">
                    <a16:creationId xmlns:a16="http://schemas.microsoft.com/office/drawing/2014/main" id="{1962CB74-058C-458C-9EE3-97E4EB35BA6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3" name="Freeform: Shape 302">
                <a:extLst>
                  <a:ext uri="{FF2B5EF4-FFF2-40B4-BE49-F238E27FC236}">
                    <a16:creationId xmlns:a16="http://schemas.microsoft.com/office/drawing/2014/main" id="{A34224D4-7107-4DF9-8B41-07E0E583A20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4" name="Rectangle: Rounded Corners 303">
                <a:extLst>
                  <a:ext uri="{FF2B5EF4-FFF2-40B4-BE49-F238E27FC236}">
                    <a16:creationId xmlns:a16="http://schemas.microsoft.com/office/drawing/2014/main" id="{CB36AE57-268A-45A2-90E4-278C516E1DB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5" name="Rectangle: Rounded Corners 304">
                <a:extLst>
                  <a:ext uri="{FF2B5EF4-FFF2-40B4-BE49-F238E27FC236}">
                    <a16:creationId xmlns:a16="http://schemas.microsoft.com/office/drawing/2014/main" id="{4601FF65-059F-435D-85E6-07E890ADEC7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6" name="TextBox 305">
                <a:extLst>
                  <a:ext uri="{FF2B5EF4-FFF2-40B4-BE49-F238E27FC236}">
                    <a16:creationId xmlns:a16="http://schemas.microsoft.com/office/drawing/2014/main" id="{B1445B34-DEC6-4969-9CB5-4BBF0F5DA32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7" name="Rectangle: Rounded Corners 306">
                <a:extLst>
                  <a:ext uri="{FF2B5EF4-FFF2-40B4-BE49-F238E27FC236}">
                    <a16:creationId xmlns:a16="http://schemas.microsoft.com/office/drawing/2014/main" id="{A175DDA7-A141-4903-9043-20EB6A6E6F2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8" name="TextBox 307">
                <a:extLst>
                  <a:ext uri="{FF2B5EF4-FFF2-40B4-BE49-F238E27FC236}">
                    <a16:creationId xmlns:a16="http://schemas.microsoft.com/office/drawing/2014/main" id="{13E0B2B5-AE59-4331-9971-EF8C1DC58C1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9" name="TextBox 308">
                <a:extLst>
                  <a:ext uri="{FF2B5EF4-FFF2-40B4-BE49-F238E27FC236}">
                    <a16:creationId xmlns:a16="http://schemas.microsoft.com/office/drawing/2014/main" id="{04C1AD4E-27E1-434E-AEAE-931A8E97457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0" name="TextBox 309">
                <a:extLst>
                  <a:ext uri="{FF2B5EF4-FFF2-40B4-BE49-F238E27FC236}">
                    <a16:creationId xmlns:a16="http://schemas.microsoft.com/office/drawing/2014/main" id="{D65B9A0C-0097-4488-A9EB-9B642A15F49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1" name="TextBox 310">
                <a:extLst>
                  <a:ext uri="{FF2B5EF4-FFF2-40B4-BE49-F238E27FC236}">
                    <a16:creationId xmlns:a16="http://schemas.microsoft.com/office/drawing/2014/main" id="{B925F961-3739-4CAA-B790-18FD7479B0C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2" name="Graphic 311" descr="Bar chart with solid fill">
                <a:extLst>
                  <a:ext uri="{FF2B5EF4-FFF2-40B4-BE49-F238E27FC236}">
                    <a16:creationId xmlns:a16="http://schemas.microsoft.com/office/drawing/2014/main" id="{986D2308-19EA-4601-A509-117931C3773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3" name="Graphic 312" descr="Bar graph with upward trend with solid fill">
                <a:extLst>
                  <a:ext uri="{FF2B5EF4-FFF2-40B4-BE49-F238E27FC236}">
                    <a16:creationId xmlns:a16="http://schemas.microsoft.com/office/drawing/2014/main" id="{12BADC32-3CCA-4AB4-871A-7F9EE13CE1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4" name="TextBox 313">
                <a:extLst>
                  <a:ext uri="{FF2B5EF4-FFF2-40B4-BE49-F238E27FC236}">
                    <a16:creationId xmlns:a16="http://schemas.microsoft.com/office/drawing/2014/main" id="{7670278D-0794-41A0-9C6C-EDDFE9F2238E}"/>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2BB34B8F-D6BC-42FA-A3C6-37639E017F69}"/>
                </a:ext>
              </a:extLst>
            </p:cNvPr>
            <p:cNvGrpSpPr/>
            <p:nvPr/>
          </p:nvGrpSpPr>
          <p:grpSpPr>
            <a:xfrm>
              <a:off x="8364752" y="9575690"/>
              <a:ext cx="2847974" cy="3959225"/>
              <a:chOff x="8377238" y="1449388"/>
              <a:chExt cx="2847974" cy="3959225"/>
            </a:xfrm>
          </p:grpSpPr>
          <p:sp>
            <p:nvSpPr>
              <p:cNvPr id="289" name="Rectangle: Rounded Corners 288">
                <a:extLst>
                  <a:ext uri="{FF2B5EF4-FFF2-40B4-BE49-F238E27FC236}">
                    <a16:creationId xmlns:a16="http://schemas.microsoft.com/office/drawing/2014/main" id="{2B076159-9311-43F6-8082-1EFBB1C2D96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0" name="Freeform: Shape 289">
                <a:extLst>
                  <a:ext uri="{FF2B5EF4-FFF2-40B4-BE49-F238E27FC236}">
                    <a16:creationId xmlns:a16="http://schemas.microsoft.com/office/drawing/2014/main" id="{901C7EED-6177-4883-BE08-9A3420960B7D}"/>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1" name="Rectangle: Rounded Corners 290">
                <a:extLst>
                  <a:ext uri="{FF2B5EF4-FFF2-40B4-BE49-F238E27FC236}">
                    <a16:creationId xmlns:a16="http://schemas.microsoft.com/office/drawing/2014/main" id="{FAD4B0C6-9E9F-400B-B96E-2934BE29F068}"/>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2" name="Rectangle: Rounded Corners 291">
                <a:extLst>
                  <a:ext uri="{FF2B5EF4-FFF2-40B4-BE49-F238E27FC236}">
                    <a16:creationId xmlns:a16="http://schemas.microsoft.com/office/drawing/2014/main" id="{F5CBEA1A-89A5-402D-B42A-0E266D12379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3" name="TextBox 292">
                <a:extLst>
                  <a:ext uri="{FF2B5EF4-FFF2-40B4-BE49-F238E27FC236}">
                    <a16:creationId xmlns:a16="http://schemas.microsoft.com/office/drawing/2014/main" id="{5E6FEA21-F0D5-4EBA-B133-0597EDA0C0C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4" name="Rectangle: Rounded Corners 293">
                <a:extLst>
                  <a:ext uri="{FF2B5EF4-FFF2-40B4-BE49-F238E27FC236}">
                    <a16:creationId xmlns:a16="http://schemas.microsoft.com/office/drawing/2014/main" id="{C013C597-0855-4FA1-BE96-8A7C3CE6146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5" name="TextBox 294">
                <a:extLst>
                  <a:ext uri="{FF2B5EF4-FFF2-40B4-BE49-F238E27FC236}">
                    <a16:creationId xmlns:a16="http://schemas.microsoft.com/office/drawing/2014/main" id="{9FFF4F14-84E1-47D9-AB89-9C76771A5F1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6" name="TextBox 295">
                <a:extLst>
                  <a:ext uri="{FF2B5EF4-FFF2-40B4-BE49-F238E27FC236}">
                    <a16:creationId xmlns:a16="http://schemas.microsoft.com/office/drawing/2014/main" id="{9F008256-FB0D-44A4-9E95-7CD622D8B06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7" name="TextBox 296">
                <a:extLst>
                  <a:ext uri="{FF2B5EF4-FFF2-40B4-BE49-F238E27FC236}">
                    <a16:creationId xmlns:a16="http://schemas.microsoft.com/office/drawing/2014/main" id="{499561CB-F235-43E3-8C44-000095643BB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8" name="TextBox 297">
                <a:extLst>
                  <a:ext uri="{FF2B5EF4-FFF2-40B4-BE49-F238E27FC236}">
                    <a16:creationId xmlns:a16="http://schemas.microsoft.com/office/drawing/2014/main" id="{7F4783A3-6F18-4ADE-B177-6B661EE71CC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9" name="Graphic 298" descr="Bar chart with solid fill">
                <a:extLst>
                  <a:ext uri="{FF2B5EF4-FFF2-40B4-BE49-F238E27FC236}">
                    <a16:creationId xmlns:a16="http://schemas.microsoft.com/office/drawing/2014/main" id="{92DB666C-2830-457A-AB3C-E57F971160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0" name="Graphic 299" descr="Bar graph with upward trend with solid fill">
                <a:extLst>
                  <a:ext uri="{FF2B5EF4-FFF2-40B4-BE49-F238E27FC236}">
                    <a16:creationId xmlns:a16="http://schemas.microsoft.com/office/drawing/2014/main" id="{1FF62DE6-CC75-4D0F-A97F-F93FB042A70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1" name="TextBox 300">
                <a:extLst>
                  <a:ext uri="{FF2B5EF4-FFF2-40B4-BE49-F238E27FC236}">
                    <a16:creationId xmlns:a16="http://schemas.microsoft.com/office/drawing/2014/main" id="{F78A2FDF-C7B8-4B02-A65A-F012CF2B9814}"/>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740A6B7E-A401-42CB-97CE-55C4B9E1BE7A}"/>
                </a:ext>
              </a:extLst>
            </p:cNvPr>
            <p:cNvGrpSpPr/>
            <p:nvPr/>
          </p:nvGrpSpPr>
          <p:grpSpPr>
            <a:xfrm>
              <a:off x="8364752" y="13638841"/>
              <a:ext cx="2847974" cy="3959225"/>
              <a:chOff x="8377238" y="1449388"/>
              <a:chExt cx="2847974" cy="3959225"/>
            </a:xfrm>
          </p:grpSpPr>
          <p:sp>
            <p:nvSpPr>
              <p:cNvPr id="276" name="Rectangle: Rounded Corners 275">
                <a:extLst>
                  <a:ext uri="{FF2B5EF4-FFF2-40B4-BE49-F238E27FC236}">
                    <a16:creationId xmlns:a16="http://schemas.microsoft.com/office/drawing/2014/main" id="{3144EB71-8875-4F12-B6D4-5D6F49DD9E1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Freeform: Shape 276">
                <a:extLst>
                  <a:ext uri="{FF2B5EF4-FFF2-40B4-BE49-F238E27FC236}">
                    <a16:creationId xmlns:a16="http://schemas.microsoft.com/office/drawing/2014/main" id="{65D0773E-D37C-498A-8F47-F8AA0CD9121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8" name="Rectangle: Rounded Corners 277">
                <a:extLst>
                  <a:ext uri="{FF2B5EF4-FFF2-40B4-BE49-F238E27FC236}">
                    <a16:creationId xmlns:a16="http://schemas.microsoft.com/office/drawing/2014/main" id="{6CE58EA4-1D13-45D2-8503-C6C3EFEB32E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9" name="Rectangle: Rounded Corners 278">
                <a:extLst>
                  <a:ext uri="{FF2B5EF4-FFF2-40B4-BE49-F238E27FC236}">
                    <a16:creationId xmlns:a16="http://schemas.microsoft.com/office/drawing/2014/main" id="{C88120BF-5FD2-447F-AA86-6CD298E3C3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0" name="TextBox 279">
                <a:extLst>
                  <a:ext uri="{FF2B5EF4-FFF2-40B4-BE49-F238E27FC236}">
                    <a16:creationId xmlns:a16="http://schemas.microsoft.com/office/drawing/2014/main" id="{22037D4B-5639-4058-941C-229F01DD88F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1" name="Rectangle: Rounded Corners 280">
                <a:extLst>
                  <a:ext uri="{FF2B5EF4-FFF2-40B4-BE49-F238E27FC236}">
                    <a16:creationId xmlns:a16="http://schemas.microsoft.com/office/drawing/2014/main" id="{86F7E6A4-678F-4E54-9B67-345CF0CD872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2" name="TextBox 281">
                <a:extLst>
                  <a:ext uri="{FF2B5EF4-FFF2-40B4-BE49-F238E27FC236}">
                    <a16:creationId xmlns:a16="http://schemas.microsoft.com/office/drawing/2014/main" id="{D9D5DC2F-15CC-4C95-9552-A0CDE51D6A0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3" name="TextBox 282">
                <a:extLst>
                  <a:ext uri="{FF2B5EF4-FFF2-40B4-BE49-F238E27FC236}">
                    <a16:creationId xmlns:a16="http://schemas.microsoft.com/office/drawing/2014/main" id="{1DAAFD02-D402-4633-90A1-3A4E15E1A8E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4" name="TextBox 283">
                <a:extLst>
                  <a:ext uri="{FF2B5EF4-FFF2-40B4-BE49-F238E27FC236}">
                    <a16:creationId xmlns:a16="http://schemas.microsoft.com/office/drawing/2014/main" id="{CAFE9E4E-D785-4E0C-812A-115095F2C32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5" name="TextBox 284">
                <a:extLst>
                  <a:ext uri="{FF2B5EF4-FFF2-40B4-BE49-F238E27FC236}">
                    <a16:creationId xmlns:a16="http://schemas.microsoft.com/office/drawing/2014/main" id="{7070CB4A-90E9-47BC-AF80-42CA235E6749}"/>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6" name="Graphic 285" descr="Bar chart with solid fill">
                <a:extLst>
                  <a:ext uri="{FF2B5EF4-FFF2-40B4-BE49-F238E27FC236}">
                    <a16:creationId xmlns:a16="http://schemas.microsoft.com/office/drawing/2014/main" id="{FBE63FC7-D0D7-470B-AB2C-13DA5B9B66B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87" name="Graphic 286" descr="Bar graph with upward trend with solid fill">
                <a:extLst>
                  <a:ext uri="{FF2B5EF4-FFF2-40B4-BE49-F238E27FC236}">
                    <a16:creationId xmlns:a16="http://schemas.microsoft.com/office/drawing/2014/main" id="{44700407-F763-4CFD-90E4-1753589BEC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88" name="TextBox 287">
                <a:extLst>
                  <a:ext uri="{FF2B5EF4-FFF2-40B4-BE49-F238E27FC236}">
                    <a16:creationId xmlns:a16="http://schemas.microsoft.com/office/drawing/2014/main" id="{46C51A3C-A7BE-48FF-AC47-BAEB9B0C00C3}"/>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77B851F0-0373-493E-B91F-F5092530933C}"/>
                </a:ext>
              </a:extLst>
            </p:cNvPr>
            <p:cNvGrpSpPr/>
            <p:nvPr/>
          </p:nvGrpSpPr>
          <p:grpSpPr>
            <a:xfrm>
              <a:off x="8364752" y="17701992"/>
              <a:ext cx="2847974" cy="3959225"/>
              <a:chOff x="8377238" y="1449388"/>
              <a:chExt cx="2847974" cy="3959225"/>
            </a:xfrm>
          </p:grpSpPr>
          <p:sp>
            <p:nvSpPr>
              <p:cNvPr id="263" name="Rectangle: Rounded Corners 262">
                <a:extLst>
                  <a:ext uri="{FF2B5EF4-FFF2-40B4-BE49-F238E27FC236}">
                    <a16:creationId xmlns:a16="http://schemas.microsoft.com/office/drawing/2014/main" id="{872D5405-30AA-41BF-B8EC-FFBA361F47E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Freeform: Shape 263">
                <a:extLst>
                  <a:ext uri="{FF2B5EF4-FFF2-40B4-BE49-F238E27FC236}">
                    <a16:creationId xmlns:a16="http://schemas.microsoft.com/office/drawing/2014/main" id="{698F3818-F9EA-4973-BAF5-3C331E1A024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5" name="Rectangle: Rounded Corners 264">
                <a:extLst>
                  <a:ext uri="{FF2B5EF4-FFF2-40B4-BE49-F238E27FC236}">
                    <a16:creationId xmlns:a16="http://schemas.microsoft.com/office/drawing/2014/main" id="{58D8725D-CD7D-4018-9BCB-A461ED90905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6" name="Rectangle: Rounded Corners 265">
                <a:extLst>
                  <a:ext uri="{FF2B5EF4-FFF2-40B4-BE49-F238E27FC236}">
                    <a16:creationId xmlns:a16="http://schemas.microsoft.com/office/drawing/2014/main" id="{83AD9F94-8D4D-4423-9F6A-79CD7C13B891}"/>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7" name="TextBox 266">
                <a:extLst>
                  <a:ext uri="{FF2B5EF4-FFF2-40B4-BE49-F238E27FC236}">
                    <a16:creationId xmlns:a16="http://schemas.microsoft.com/office/drawing/2014/main" id="{314C5138-4380-4E6A-8AB7-A567874F5649}"/>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8" name="Rectangle: Rounded Corners 267">
                <a:extLst>
                  <a:ext uri="{FF2B5EF4-FFF2-40B4-BE49-F238E27FC236}">
                    <a16:creationId xmlns:a16="http://schemas.microsoft.com/office/drawing/2014/main" id="{8FA34528-3669-4B92-A837-F5479A7065C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9" name="TextBox 268">
                <a:extLst>
                  <a:ext uri="{FF2B5EF4-FFF2-40B4-BE49-F238E27FC236}">
                    <a16:creationId xmlns:a16="http://schemas.microsoft.com/office/drawing/2014/main" id="{4BE2169F-7F1F-46CD-BD73-7B156F17A58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0" name="TextBox 269">
                <a:extLst>
                  <a:ext uri="{FF2B5EF4-FFF2-40B4-BE49-F238E27FC236}">
                    <a16:creationId xmlns:a16="http://schemas.microsoft.com/office/drawing/2014/main" id="{828CAD9E-DD90-4649-B6C3-08F8FE90FCE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1" name="TextBox 270">
                <a:extLst>
                  <a:ext uri="{FF2B5EF4-FFF2-40B4-BE49-F238E27FC236}">
                    <a16:creationId xmlns:a16="http://schemas.microsoft.com/office/drawing/2014/main" id="{5B9B715B-25E7-4CD0-A31E-63FD5965E83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2" name="TextBox 271">
                <a:extLst>
                  <a:ext uri="{FF2B5EF4-FFF2-40B4-BE49-F238E27FC236}">
                    <a16:creationId xmlns:a16="http://schemas.microsoft.com/office/drawing/2014/main" id="{3DB7F7D9-0576-4A27-8F36-66C7EC92A25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3" name="Graphic 272" descr="Bar chart with solid fill">
                <a:extLst>
                  <a:ext uri="{FF2B5EF4-FFF2-40B4-BE49-F238E27FC236}">
                    <a16:creationId xmlns:a16="http://schemas.microsoft.com/office/drawing/2014/main" id="{704C9FA9-90FF-4EBE-AF2D-C0EAD29184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4" name="Graphic 273" descr="Bar graph with upward trend with solid fill">
                <a:extLst>
                  <a:ext uri="{FF2B5EF4-FFF2-40B4-BE49-F238E27FC236}">
                    <a16:creationId xmlns:a16="http://schemas.microsoft.com/office/drawing/2014/main" id="{FDD1E6DD-0B01-4D16-A042-FA45B0E9DE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5" name="TextBox 274">
                <a:extLst>
                  <a:ext uri="{FF2B5EF4-FFF2-40B4-BE49-F238E27FC236}">
                    <a16:creationId xmlns:a16="http://schemas.microsoft.com/office/drawing/2014/main" id="{86499A5E-4ED8-40A1-8F58-C330497B4851}"/>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C8361AAF-48F7-48FA-9570-7CBB07F66ED8}"/>
                </a:ext>
              </a:extLst>
            </p:cNvPr>
            <p:cNvGrpSpPr/>
            <p:nvPr/>
          </p:nvGrpSpPr>
          <p:grpSpPr>
            <a:xfrm>
              <a:off x="8364752" y="21765143"/>
              <a:ext cx="2847974" cy="3959225"/>
              <a:chOff x="8377238" y="1449388"/>
              <a:chExt cx="2847974" cy="3959225"/>
            </a:xfrm>
          </p:grpSpPr>
          <p:sp>
            <p:nvSpPr>
              <p:cNvPr id="250" name="Rectangle: Rounded Corners 249">
                <a:extLst>
                  <a:ext uri="{FF2B5EF4-FFF2-40B4-BE49-F238E27FC236}">
                    <a16:creationId xmlns:a16="http://schemas.microsoft.com/office/drawing/2014/main" id="{C56B3FC5-82AC-456A-B952-277AF162D8B9}"/>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Freeform: Shape 250">
                <a:extLst>
                  <a:ext uri="{FF2B5EF4-FFF2-40B4-BE49-F238E27FC236}">
                    <a16:creationId xmlns:a16="http://schemas.microsoft.com/office/drawing/2014/main" id="{5290D848-3F61-4369-ABDC-2FF6EFF8160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2" name="Rectangle: Rounded Corners 251">
                <a:extLst>
                  <a:ext uri="{FF2B5EF4-FFF2-40B4-BE49-F238E27FC236}">
                    <a16:creationId xmlns:a16="http://schemas.microsoft.com/office/drawing/2014/main" id="{638997E0-F171-49C9-A1EA-A43870F4C7C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3" name="Rectangle: Rounded Corners 252">
                <a:extLst>
                  <a:ext uri="{FF2B5EF4-FFF2-40B4-BE49-F238E27FC236}">
                    <a16:creationId xmlns:a16="http://schemas.microsoft.com/office/drawing/2014/main" id="{DF642344-EF05-4DE4-946A-A28A521CC66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4" name="TextBox 253">
                <a:extLst>
                  <a:ext uri="{FF2B5EF4-FFF2-40B4-BE49-F238E27FC236}">
                    <a16:creationId xmlns:a16="http://schemas.microsoft.com/office/drawing/2014/main" id="{4E3E984A-F27A-45DA-99EE-CBA756DEA34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5" name="Rectangle: Rounded Corners 254">
                <a:extLst>
                  <a:ext uri="{FF2B5EF4-FFF2-40B4-BE49-F238E27FC236}">
                    <a16:creationId xmlns:a16="http://schemas.microsoft.com/office/drawing/2014/main" id="{2B4BDA59-EE29-4E6B-9994-2235721227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6" name="TextBox 255">
                <a:extLst>
                  <a:ext uri="{FF2B5EF4-FFF2-40B4-BE49-F238E27FC236}">
                    <a16:creationId xmlns:a16="http://schemas.microsoft.com/office/drawing/2014/main" id="{3D9FEDBB-FA79-4B88-9952-94C0D55EC87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7" name="TextBox 256">
                <a:extLst>
                  <a:ext uri="{FF2B5EF4-FFF2-40B4-BE49-F238E27FC236}">
                    <a16:creationId xmlns:a16="http://schemas.microsoft.com/office/drawing/2014/main" id="{BFFF6D16-7F68-4A22-A623-5E99FBFD54D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8" name="TextBox 257">
                <a:extLst>
                  <a:ext uri="{FF2B5EF4-FFF2-40B4-BE49-F238E27FC236}">
                    <a16:creationId xmlns:a16="http://schemas.microsoft.com/office/drawing/2014/main" id="{3CAF4F00-0D2A-435F-A981-25A44ABB414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9" name="TextBox 258">
                <a:extLst>
                  <a:ext uri="{FF2B5EF4-FFF2-40B4-BE49-F238E27FC236}">
                    <a16:creationId xmlns:a16="http://schemas.microsoft.com/office/drawing/2014/main" id="{A62CB63F-5DE7-4DF0-B666-3144A95E9FC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0" name="Graphic 259" descr="Bar chart with solid fill">
                <a:extLst>
                  <a:ext uri="{FF2B5EF4-FFF2-40B4-BE49-F238E27FC236}">
                    <a16:creationId xmlns:a16="http://schemas.microsoft.com/office/drawing/2014/main" id="{01AE3601-2245-4E22-96B2-28E843273CB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1" name="Graphic 260" descr="Bar graph with upward trend with solid fill">
                <a:extLst>
                  <a:ext uri="{FF2B5EF4-FFF2-40B4-BE49-F238E27FC236}">
                    <a16:creationId xmlns:a16="http://schemas.microsoft.com/office/drawing/2014/main" id="{788E4A34-B745-4D04-8497-6DE6A058A51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2" name="TextBox 261">
                <a:extLst>
                  <a:ext uri="{FF2B5EF4-FFF2-40B4-BE49-F238E27FC236}">
                    <a16:creationId xmlns:a16="http://schemas.microsoft.com/office/drawing/2014/main" id="{931FBC59-A4C8-4A3B-BA10-3E23EC95A6B0}"/>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C2FFEE70-C2E6-4F9A-8777-7046CA74A13A}"/>
                </a:ext>
              </a:extLst>
            </p:cNvPr>
            <p:cNvGrpSpPr/>
            <p:nvPr/>
          </p:nvGrpSpPr>
          <p:grpSpPr>
            <a:xfrm>
              <a:off x="8364752" y="25828294"/>
              <a:ext cx="2847974" cy="3959225"/>
              <a:chOff x="8377238" y="1449388"/>
              <a:chExt cx="2847974" cy="3959225"/>
            </a:xfrm>
          </p:grpSpPr>
          <p:sp>
            <p:nvSpPr>
              <p:cNvPr id="237" name="Rectangle: Rounded Corners 236">
                <a:extLst>
                  <a:ext uri="{FF2B5EF4-FFF2-40B4-BE49-F238E27FC236}">
                    <a16:creationId xmlns:a16="http://schemas.microsoft.com/office/drawing/2014/main" id="{CC674174-CEC6-4138-B833-FAA05AFFEEA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Freeform: Shape 237">
                <a:extLst>
                  <a:ext uri="{FF2B5EF4-FFF2-40B4-BE49-F238E27FC236}">
                    <a16:creationId xmlns:a16="http://schemas.microsoft.com/office/drawing/2014/main" id="{A853C4D8-6345-4CA1-A40C-5247D88C7A4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9" name="Rectangle: Rounded Corners 238">
                <a:extLst>
                  <a:ext uri="{FF2B5EF4-FFF2-40B4-BE49-F238E27FC236}">
                    <a16:creationId xmlns:a16="http://schemas.microsoft.com/office/drawing/2014/main" id="{90192C6A-8FB8-4E0F-B060-83CF6A477383}"/>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0" name="Rectangle: Rounded Corners 239">
                <a:extLst>
                  <a:ext uri="{FF2B5EF4-FFF2-40B4-BE49-F238E27FC236}">
                    <a16:creationId xmlns:a16="http://schemas.microsoft.com/office/drawing/2014/main" id="{249341FC-9B05-48C4-B8B7-F9FFC99150C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1" name="TextBox 240">
                <a:extLst>
                  <a:ext uri="{FF2B5EF4-FFF2-40B4-BE49-F238E27FC236}">
                    <a16:creationId xmlns:a16="http://schemas.microsoft.com/office/drawing/2014/main" id="{C1057449-077D-45AE-AC97-D5346FC00166}"/>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2" name="Rectangle: Rounded Corners 241">
                <a:extLst>
                  <a:ext uri="{FF2B5EF4-FFF2-40B4-BE49-F238E27FC236}">
                    <a16:creationId xmlns:a16="http://schemas.microsoft.com/office/drawing/2014/main" id="{6D00F379-8B13-4370-AD59-913315F001E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3" name="TextBox 242">
                <a:extLst>
                  <a:ext uri="{FF2B5EF4-FFF2-40B4-BE49-F238E27FC236}">
                    <a16:creationId xmlns:a16="http://schemas.microsoft.com/office/drawing/2014/main" id="{23DE82BD-DA7E-4201-AEBB-27066F791C70}"/>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4" name="TextBox 243">
                <a:extLst>
                  <a:ext uri="{FF2B5EF4-FFF2-40B4-BE49-F238E27FC236}">
                    <a16:creationId xmlns:a16="http://schemas.microsoft.com/office/drawing/2014/main" id="{0F14DA0A-71FB-4AAF-9ACC-316E3BA2D46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5" name="TextBox 244">
                <a:extLst>
                  <a:ext uri="{FF2B5EF4-FFF2-40B4-BE49-F238E27FC236}">
                    <a16:creationId xmlns:a16="http://schemas.microsoft.com/office/drawing/2014/main" id="{AFFA2953-440D-4A71-825C-E5F345EFDF6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6" name="TextBox 245">
                <a:extLst>
                  <a:ext uri="{FF2B5EF4-FFF2-40B4-BE49-F238E27FC236}">
                    <a16:creationId xmlns:a16="http://schemas.microsoft.com/office/drawing/2014/main" id="{19097D6F-C810-4A53-9381-54C5264A330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7" name="Graphic 246" descr="Bar chart with solid fill">
                <a:extLst>
                  <a:ext uri="{FF2B5EF4-FFF2-40B4-BE49-F238E27FC236}">
                    <a16:creationId xmlns:a16="http://schemas.microsoft.com/office/drawing/2014/main" id="{ACBA9B27-EA3C-463E-9E16-A278C1364B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8" name="Graphic 247" descr="Bar graph with upward trend with solid fill">
                <a:extLst>
                  <a:ext uri="{FF2B5EF4-FFF2-40B4-BE49-F238E27FC236}">
                    <a16:creationId xmlns:a16="http://schemas.microsoft.com/office/drawing/2014/main" id="{759AA7C2-84FD-4D6D-B43C-05591315D7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9" name="TextBox 248">
                <a:extLst>
                  <a:ext uri="{FF2B5EF4-FFF2-40B4-BE49-F238E27FC236}">
                    <a16:creationId xmlns:a16="http://schemas.microsoft.com/office/drawing/2014/main" id="{E4FEDFBC-827A-4334-A40A-FDBB50128953}"/>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F90A0306-B83A-443C-BB95-D2B790655C65}"/>
                </a:ext>
              </a:extLst>
            </p:cNvPr>
            <p:cNvGrpSpPr/>
            <p:nvPr/>
          </p:nvGrpSpPr>
          <p:grpSpPr>
            <a:xfrm>
              <a:off x="8402852" y="29891445"/>
              <a:ext cx="2771775" cy="3959225"/>
              <a:chOff x="8377238" y="1449388"/>
              <a:chExt cx="2771775" cy="3959225"/>
            </a:xfrm>
          </p:grpSpPr>
          <p:sp>
            <p:nvSpPr>
              <p:cNvPr id="224" name="Rectangle: Rounded Corners 223">
                <a:extLst>
                  <a:ext uri="{FF2B5EF4-FFF2-40B4-BE49-F238E27FC236}">
                    <a16:creationId xmlns:a16="http://schemas.microsoft.com/office/drawing/2014/main" id="{562AA9BB-40D4-4CB8-AB9A-7926FCCDEE6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Freeform: Shape 224">
                <a:extLst>
                  <a:ext uri="{FF2B5EF4-FFF2-40B4-BE49-F238E27FC236}">
                    <a16:creationId xmlns:a16="http://schemas.microsoft.com/office/drawing/2014/main" id="{976C3A25-17FA-4C4B-A223-6D3738BCB30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6" name="Rectangle: Rounded Corners 225">
                <a:extLst>
                  <a:ext uri="{FF2B5EF4-FFF2-40B4-BE49-F238E27FC236}">
                    <a16:creationId xmlns:a16="http://schemas.microsoft.com/office/drawing/2014/main" id="{555FD237-10CF-4C18-83BC-E58B67B0AF0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7" name="Rectangle: Rounded Corners 226">
                <a:extLst>
                  <a:ext uri="{FF2B5EF4-FFF2-40B4-BE49-F238E27FC236}">
                    <a16:creationId xmlns:a16="http://schemas.microsoft.com/office/drawing/2014/main" id="{195C6DEF-E8ED-4CFB-B035-E3D1C3747AA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8" name="TextBox 227">
                <a:extLst>
                  <a:ext uri="{FF2B5EF4-FFF2-40B4-BE49-F238E27FC236}">
                    <a16:creationId xmlns:a16="http://schemas.microsoft.com/office/drawing/2014/main" id="{22B7E39B-C620-4372-A31A-716B8DDE79E7}"/>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9" name="Rectangle: Rounded Corners 228">
                <a:extLst>
                  <a:ext uri="{FF2B5EF4-FFF2-40B4-BE49-F238E27FC236}">
                    <a16:creationId xmlns:a16="http://schemas.microsoft.com/office/drawing/2014/main" id="{EFD780C6-A4EA-47B1-A091-74467E3896A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0" name="TextBox 229">
                <a:extLst>
                  <a:ext uri="{FF2B5EF4-FFF2-40B4-BE49-F238E27FC236}">
                    <a16:creationId xmlns:a16="http://schemas.microsoft.com/office/drawing/2014/main" id="{A81D9DD0-48AA-48D3-B66F-19A56AD1DF0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1" name="TextBox 230">
                <a:extLst>
                  <a:ext uri="{FF2B5EF4-FFF2-40B4-BE49-F238E27FC236}">
                    <a16:creationId xmlns:a16="http://schemas.microsoft.com/office/drawing/2014/main" id="{4456C07B-CCE5-48FF-ACD5-C579DD203F4A}"/>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2" name="TextBox 231">
                <a:extLst>
                  <a:ext uri="{FF2B5EF4-FFF2-40B4-BE49-F238E27FC236}">
                    <a16:creationId xmlns:a16="http://schemas.microsoft.com/office/drawing/2014/main" id="{D0FCB937-49D7-4D51-B14B-A95C54AC520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3" name="TextBox 232">
                <a:extLst>
                  <a:ext uri="{FF2B5EF4-FFF2-40B4-BE49-F238E27FC236}">
                    <a16:creationId xmlns:a16="http://schemas.microsoft.com/office/drawing/2014/main" id="{81203F9A-AF91-4AC8-A5EF-E8F09BDF90D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4" name="Graphic 233" descr="Bar chart with solid fill">
                <a:extLst>
                  <a:ext uri="{FF2B5EF4-FFF2-40B4-BE49-F238E27FC236}">
                    <a16:creationId xmlns:a16="http://schemas.microsoft.com/office/drawing/2014/main" id="{920A677E-5EDA-4C79-9B99-FA16FCB4FD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5" name="Graphic 234" descr="Bar graph with upward trend with solid fill">
                <a:extLst>
                  <a:ext uri="{FF2B5EF4-FFF2-40B4-BE49-F238E27FC236}">
                    <a16:creationId xmlns:a16="http://schemas.microsoft.com/office/drawing/2014/main" id="{9C2D11A4-575A-44C0-9F86-52FF3E19186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6" name="TextBox 235">
                <a:extLst>
                  <a:ext uri="{FF2B5EF4-FFF2-40B4-BE49-F238E27FC236}">
                    <a16:creationId xmlns:a16="http://schemas.microsoft.com/office/drawing/2014/main" id="{44C91AEB-6003-4570-9D1E-93D5DD0FAA8C}"/>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0" name="Group 209">
              <a:extLst>
                <a:ext uri="{FF2B5EF4-FFF2-40B4-BE49-F238E27FC236}">
                  <a16:creationId xmlns:a16="http://schemas.microsoft.com/office/drawing/2014/main" id="{F8FBE075-2EC8-48B4-8A01-8CB6EE0A204B}"/>
                </a:ext>
              </a:extLst>
            </p:cNvPr>
            <p:cNvGrpSpPr/>
            <p:nvPr/>
          </p:nvGrpSpPr>
          <p:grpSpPr>
            <a:xfrm>
              <a:off x="8402852" y="33954592"/>
              <a:ext cx="2771775" cy="3959225"/>
              <a:chOff x="8377238" y="1449388"/>
              <a:chExt cx="2771775" cy="3959225"/>
            </a:xfrm>
          </p:grpSpPr>
          <p:sp>
            <p:nvSpPr>
              <p:cNvPr id="211" name="Rectangle: Rounded Corners 210">
                <a:extLst>
                  <a:ext uri="{FF2B5EF4-FFF2-40B4-BE49-F238E27FC236}">
                    <a16:creationId xmlns:a16="http://schemas.microsoft.com/office/drawing/2014/main" id="{C78ABC56-9B42-4DA1-B649-2E3EE9AD938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2" name="Freeform: Shape 211">
                <a:extLst>
                  <a:ext uri="{FF2B5EF4-FFF2-40B4-BE49-F238E27FC236}">
                    <a16:creationId xmlns:a16="http://schemas.microsoft.com/office/drawing/2014/main" id="{53A3A026-C48B-48D4-85F0-10CAC8EE0AF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3" name="Rectangle: Rounded Corners 212">
                <a:extLst>
                  <a:ext uri="{FF2B5EF4-FFF2-40B4-BE49-F238E27FC236}">
                    <a16:creationId xmlns:a16="http://schemas.microsoft.com/office/drawing/2014/main" id="{D0CD706E-014E-466B-B9E2-DA55EA91BCAE}"/>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4" name="Rectangle: Rounded Corners 213">
                <a:extLst>
                  <a:ext uri="{FF2B5EF4-FFF2-40B4-BE49-F238E27FC236}">
                    <a16:creationId xmlns:a16="http://schemas.microsoft.com/office/drawing/2014/main" id="{B8FC4B13-249F-4371-8CFE-1CB887B81F6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5" name="TextBox 214">
                <a:extLst>
                  <a:ext uri="{FF2B5EF4-FFF2-40B4-BE49-F238E27FC236}">
                    <a16:creationId xmlns:a16="http://schemas.microsoft.com/office/drawing/2014/main" id="{EEBABF86-3806-4F53-A5F2-2DB2F2CE8B9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6" name="Rectangle: Rounded Corners 215">
                <a:extLst>
                  <a:ext uri="{FF2B5EF4-FFF2-40B4-BE49-F238E27FC236}">
                    <a16:creationId xmlns:a16="http://schemas.microsoft.com/office/drawing/2014/main" id="{AF02F7F7-433C-41EA-BAF7-4F0610B651B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7" name="TextBox 216">
                <a:extLst>
                  <a:ext uri="{FF2B5EF4-FFF2-40B4-BE49-F238E27FC236}">
                    <a16:creationId xmlns:a16="http://schemas.microsoft.com/office/drawing/2014/main" id="{F69FA953-27F5-49C3-9C68-8C1F1712B8F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8" name="TextBox 217">
                <a:extLst>
                  <a:ext uri="{FF2B5EF4-FFF2-40B4-BE49-F238E27FC236}">
                    <a16:creationId xmlns:a16="http://schemas.microsoft.com/office/drawing/2014/main" id="{F8618818-F4C0-42C8-A4D7-EF22D835F55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9" name="TextBox 218">
                <a:extLst>
                  <a:ext uri="{FF2B5EF4-FFF2-40B4-BE49-F238E27FC236}">
                    <a16:creationId xmlns:a16="http://schemas.microsoft.com/office/drawing/2014/main" id="{1F5DE40D-3A79-453C-9AF6-70D14719DC7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0" name="TextBox 219">
                <a:extLst>
                  <a:ext uri="{FF2B5EF4-FFF2-40B4-BE49-F238E27FC236}">
                    <a16:creationId xmlns:a16="http://schemas.microsoft.com/office/drawing/2014/main" id="{174E5F16-6443-4B4E-9572-F5AD751BB11B}"/>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1" name="Graphic 220" descr="Bar chart with solid fill">
                <a:extLst>
                  <a:ext uri="{FF2B5EF4-FFF2-40B4-BE49-F238E27FC236}">
                    <a16:creationId xmlns:a16="http://schemas.microsoft.com/office/drawing/2014/main" id="{B3556626-F598-4AFC-8B20-87688668ED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2" name="Graphic 221" descr="Bar graph with upward trend with solid fill">
                <a:extLst>
                  <a:ext uri="{FF2B5EF4-FFF2-40B4-BE49-F238E27FC236}">
                    <a16:creationId xmlns:a16="http://schemas.microsoft.com/office/drawing/2014/main" id="{FD65AB3B-C16E-4740-BC99-188508F302C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3" name="TextBox 222">
                <a:extLst>
                  <a:ext uri="{FF2B5EF4-FFF2-40B4-BE49-F238E27FC236}">
                    <a16:creationId xmlns:a16="http://schemas.microsoft.com/office/drawing/2014/main" id="{D40A01A9-5349-4F45-A748-CC793874A6F1}"/>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97022"/>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03</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 name="Group 2">
            <a:extLst>
              <a:ext uri="{FF2B5EF4-FFF2-40B4-BE49-F238E27FC236}">
                <a16:creationId xmlns:a16="http://schemas.microsoft.com/office/drawing/2014/main" id="{D24AE1DF-A19D-40C8-8A48-6A3232641C80}"/>
              </a:ext>
            </a:extLst>
          </p:cNvPr>
          <p:cNvGrpSpPr/>
          <p:nvPr/>
        </p:nvGrpSpPr>
        <p:grpSpPr>
          <a:xfrm>
            <a:off x="828675" y="1545902"/>
            <a:ext cx="7400926" cy="5175626"/>
            <a:chOff x="828675" y="1545902"/>
            <a:chExt cx="7400926" cy="5175626"/>
          </a:xfrm>
        </p:grpSpPr>
        <p:sp>
          <p:nvSpPr>
            <p:cNvPr id="17" name="TextBox 16">
              <a:extLst>
                <a:ext uri="{FF2B5EF4-FFF2-40B4-BE49-F238E27FC236}">
                  <a16:creationId xmlns:a16="http://schemas.microsoft.com/office/drawing/2014/main" id="{FCE35264-4D9C-484C-85C0-D7B7D4A268B9}"/>
                </a:ext>
              </a:extLst>
            </p:cNvPr>
            <p:cNvSpPr txBox="1"/>
            <p:nvPr/>
          </p:nvSpPr>
          <p:spPr>
            <a:xfrm>
              <a:off x="846720" y="3489874"/>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HOW IT WORKS</a:t>
              </a:r>
              <a:endParaRPr lang="en-KE" sz="60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47124" y="196640"/>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161" name="Group 160">
            <a:extLst>
              <a:ext uri="{FF2B5EF4-FFF2-40B4-BE49-F238E27FC236}">
                <a16:creationId xmlns:a16="http://schemas.microsoft.com/office/drawing/2014/main" id="{135ED33C-85AE-4B30-8B2D-E5AFBC4821A6}"/>
              </a:ext>
            </a:extLst>
          </p:cNvPr>
          <p:cNvGrpSpPr/>
          <p:nvPr/>
        </p:nvGrpSpPr>
        <p:grpSpPr>
          <a:xfrm>
            <a:off x="-11083925" y="1672902"/>
            <a:ext cx="7400926" cy="4767925"/>
            <a:chOff x="828675" y="1545902"/>
            <a:chExt cx="7400926" cy="4767925"/>
          </a:xfrm>
        </p:grpSpPr>
        <p:sp>
          <p:nvSpPr>
            <p:cNvPr id="162" name="TextBox 161">
              <a:extLst>
                <a:ext uri="{FF2B5EF4-FFF2-40B4-BE49-F238E27FC236}">
                  <a16:creationId xmlns:a16="http://schemas.microsoft.com/office/drawing/2014/main" id="{A0C6C0E1-D5CD-4AF9-976D-899FCA0300BA}"/>
                </a:ext>
              </a:extLst>
            </p:cNvPr>
            <p:cNvSpPr txBox="1"/>
            <p:nvPr/>
          </p:nvSpPr>
          <p:spPr>
            <a:xfrm>
              <a:off x="833363" y="4005503"/>
              <a:ext cx="3524250" cy="230832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To tackle the challenges in livestock health management,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solidFill>
                  <a:srgbClr val="00B0F0"/>
                </a:solidFill>
                <a:latin typeface="Kristen ITC" panose="03050502040202030202" pitchFamily="66" charset="0"/>
              </a:endParaRPr>
            </a:p>
          </p:txBody>
        </p:sp>
        <p:sp>
          <p:nvSpPr>
            <p:cNvPr id="163" name="Rectangle: Rounded Corners 162">
              <a:extLst>
                <a:ext uri="{FF2B5EF4-FFF2-40B4-BE49-F238E27FC236}">
                  <a16:creationId xmlns:a16="http://schemas.microsoft.com/office/drawing/2014/main" id="{4335EEAE-6546-47AC-92FE-0C669609BB9E}"/>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164" name="TextBox 163">
              <a:extLst>
                <a:ext uri="{FF2B5EF4-FFF2-40B4-BE49-F238E27FC236}">
                  <a16:creationId xmlns:a16="http://schemas.microsoft.com/office/drawing/2014/main" id="{6689B174-EE9D-4E47-9709-AE9FDA372525}"/>
                </a:ext>
              </a:extLst>
            </p:cNvPr>
            <p:cNvSpPr txBox="1"/>
            <p:nvPr/>
          </p:nvSpPr>
          <p:spPr>
            <a:xfrm>
              <a:off x="828675" y="1545902"/>
              <a:ext cx="7400926" cy="1015663"/>
            </a:xfrm>
            <a:prstGeom prst="rect">
              <a:avLst/>
            </a:prstGeom>
            <a:noFill/>
            <a:effectLst>
              <a:glow rad="127000">
                <a:srgbClr val="00B0F0"/>
              </a:glow>
            </a:effectLst>
          </p:spPr>
          <p:txBody>
            <a:bodyPr wrap="square" rtlCol="0">
              <a:spAutoFit/>
            </a:bodyPr>
            <a:lstStyle/>
            <a:p>
              <a:r>
                <a:rPr lang="en-US" sz="6000" dirty="0">
                  <a:solidFill>
                    <a:srgbClr val="00B0F0"/>
                  </a:solidFill>
                  <a:latin typeface="Kristen ITC" panose="03050502040202030202" pitchFamily="66" charset="0"/>
                </a:rPr>
                <a:t>OUR SOLUTION</a:t>
              </a:r>
              <a:endParaRPr lang="en-KE" sz="6000" b="1" dirty="0">
                <a:solidFill>
                  <a:srgbClr val="00B0F0"/>
                </a:solidFill>
                <a:latin typeface="Kristen ITC" panose="03050502040202030202" pitchFamily="66" charset="0"/>
              </a:endParaRPr>
            </a:p>
          </p:txBody>
        </p:sp>
      </p:grpSp>
      <p:grpSp>
        <p:nvGrpSpPr>
          <p:cNvPr id="165" name="Group 164">
            <a:extLst>
              <a:ext uri="{FF2B5EF4-FFF2-40B4-BE49-F238E27FC236}">
                <a16:creationId xmlns:a16="http://schemas.microsoft.com/office/drawing/2014/main" id="{4EF881FC-022F-4321-AAB1-37E889B2EED5}"/>
              </a:ext>
            </a:extLst>
          </p:cNvPr>
          <p:cNvGrpSpPr/>
          <p:nvPr/>
        </p:nvGrpSpPr>
        <p:grpSpPr>
          <a:xfrm>
            <a:off x="-3946525" y="-6455098"/>
            <a:ext cx="7400926" cy="4767925"/>
            <a:chOff x="828675" y="1545902"/>
            <a:chExt cx="7400926" cy="4767925"/>
          </a:xfrm>
        </p:grpSpPr>
        <p:sp>
          <p:nvSpPr>
            <p:cNvPr id="177" name="TextBox 176">
              <a:extLst>
                <a:ext uri="{FF2B5EF4-FFF2-40B4-BE49-F238E27FC236}">
                  <a16:creationId xmlns:a16="http://schemas.microsoft.com/office/drawing/2014/main" id="{343948D6-8178-402D-9231-5AAE28AEE408}"/>
                </a:ext>
              </a:extLst>
            </p:cNvPr>
            <p:cNvSpPr txBox="1"/>
            <p:nvPr/>
          </p:nvSpPr>
          <p:spPr>
            <a:xfrm>
              <a:off x="833363" y="4005503"/>
              <a:ext cx="3524250" cy="230832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To tackle the challenges in livestock health management,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leverages Artificial Intelligence (AI) and Internet of Things (IoT) to provide real-time health monitoring, early disease detection, and automated diagnosis. By analyzing symptoms, sensor data, and images, the system delivers instant feedback, treatment recommendations, outbreak alerts, and predictive insights—empowering farmers to take immediate action, reduce losses, and ensure healthier livestock.</a:t>
              </a:r>
              <a:endParaRPr lang="en-KE" sz="1200" dirty="0">
                <a:solidFill>
                  <a:srgbClr val="00B0F0"/>
                </a:solidFill>
                <a:latin typeface="Kristen ITC" panose="03050502040202030202" pitchFamily="66" charset="0"/>
              </a:endParaRPr>
            </a:p>
          </p:txBody>
        </p:sp>
        <p:sp>
          <p:nvSpPr>
            <p:cNvPr id="178" name="Rectangle: Rounded Corners 177">
              <a:extLst>
                <a:ext uri="{FF2B5EF4-FFF2-40B4-BE49-F238E27FC236}">
                  <a16:creationId xmlns:a16="http://schemas.microsoft.com/office/drawing/2014/main" id="{98648B3D-DC5C-4F55-9E1C-B4A5C025F4B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179" name="TextBox 178">
              <a:extLst>
                <a:ext uri="{FF2B5EF4-FFF2-40B4-BE49-F238E27FC236}">
                  <a16:creationId xmlns:a16="http://schemas.microsoft.com/office/drawing/2014/main" id="{17BF1018-49C2-4B69-A768-8D8194428D1A}"/>
                </a:ext>
              </a:extLst>
            </p:cNvPr>
            <p:cNvSpPr txBox="1"/>
            <p:nvPr/>
          </p:nvSpPr>
          <p:spPr>
            <a:xfrm>
              <a:off x="828675" y="1545902"/>
              <a:ext cx="7400926" cy="1015663"/>
            </a:xfrm>
            <a:prstGeom prst="rect">
              <a:avLst/>
            </a:prstGeom>
            <a:noFill/>
            <a:effectLst>
              <a:glow rad="127000">
                <a:srgbClr val="00B0F0"/>
              </a:glow>
            </a:effectLst>
          </p:spPr>
          <p:txBody>
            <a:bodyPr wrap="square" rtlCol="0">
              <a:spAutoFit/>
            </a:bodyPr>
            <a:lstStyle/>
            <a:p>
              <a:r>
                <a:rPr lang="en-US" sz="6000" dirty="0">
                  <a:solidFill>
                    <a:srgbClr val="00B0F0"/>
                  </a:solidFill>
                  <a:latin typeface="Kristen ITC" panose="03050502040202030202" pitchFamily="66" charset="0"/>
                </a:rPr>
                <a:t>OUR SOLUTION</a:t>
              </a:r>
              <a:endParaRPr lang="en-KE" sz="6000" b="1" dirty="0">
                <a:solidFill>
                  <a:srgbClr val="00B0F0"/>
                </a:solidFill>
                <a:latin typeface="Kristen ITC" panose="03050502040202030202" pitchFamily="66" charset="0"/>
              </a:endParaRPr>
            </a:p>
          </p:txBody>
        </p:sp>
      </p:grpSp>
      <p:grpSp>
        <p:nvGrpSpPr>
          <p:cNvPr id="184" name="Group 183">
            <a:extLst>
              <a:ext uri="{FF2B5EF4-FFF2-40B4-BE49-F238E27FC236}">
                <a16:creationId xmlns:a16="http://schemas.microsoft.com/office/drawing/2014/main" id="{005A1FF4-E666-4250-8099-6CFE35D859C8}"/>
              </a:ext>
            </a:extLst>
          </p:cNvPr>
          <p:cNvGrpSpPr/>
          <p:nvPr/>
        </p:nvGrpSpPr>
        <p:grpSpPr>
          <a:xfrm>
            <a:off x="-2930525" y="7235502"/>
            <a:ext cx="7400926" cy="5234704"/>
            <a:chOff x="828675" y="1545902"/>
            <a:chExt cx="7400926" cy="5234704"/>
          </a:xfrm>
        </p:grpSpPr>
        <p:sp>
          <p:nvSpPr>
            <p:cNvPr id="185" name="TextBox 184">
              <a:extLst>
                <a:ext uri="{FF2B5EF4-FFF2-40B4-BE49-F238E27FC236}">
                  <a16:creationId xmlns:a16="http://schemas.microsoft.com/office/drawing/2014/main" id="{E3DDAD8D-CEDD-4318-91F9-842477AE0FA2}"/>
                </a:ext>
              </a:extLst>
            </p:cNvPr>
            <p:cNvSpPr txBox="1"/>
            <p:nvPr/>
          </p:nvSpPr>
          <p:spPr>
            <a:xfrm>
              <a:off x="933840" y="3548952"/>
              <a:ext cx="3524250" cy="323165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solidFill>
                  <a:srgbClr val="00B0F0"/>
                </a:solidFill>
                <a:latin typeface="Kristen ITC" panose="03050502040202030202" pitchFamily="66" charset="0"/>
              </a:endParaRPr>
            </a:p>
          </p:txBody>
        </p:sp>
        <p:sp>
          <p:nvSpPr>
            <p:cNvPr id="186" name="Rectangle: Rounded Corners 185">
              <a:extLst>
                <a:ext uri="{FF2B5EF4-FFF2-40B4-BE49-F238E27FC236}">
                  <a16:creationId xmlns:a16="http://schemas.microsoft.com/office/drawing/2014/main" id="{F66E60B7-D2EB-406E-8348-2B8515048453}"/>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187" name="TextBox 186">
              <a:extLst>
                <a:ext uri="{FF2B5EF4-FFF2-40B4-BE49-F238E27FC236}">
                  <a16:creationId xmlns:a16="http://schemas.microsoft.com/office/drawing/2014/main" id="{54CB10A3-6314-42BB-B38B-BF9D702E90E5}"/>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KEY FEATURES</a:t>
              </a:r>
              <a:endParaRPr lang="en-KE" sz="60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294745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C06F35D1-5B62-4A11-88F2-651EAF8F54BB}"/>
              </a:ext>
            </a:extLst>
          </p:cNvPr>
          <p:cNvGrpSpPr/>
          <p:nvPr/>
        </p:nvGrpSpPr>
        <p:grpSpPr>
          <a:xfrm>
            <a:off x="5111460" y="-19066349"/>
            <a:ext cx="2854918" cy="36921597"/>
            <a:chOff x="5275253" y="-6569949"/>
            <a:chExt cx="2854918" cy="36921597"/>
          </a:xfrm>
          <a:effectLst>
            <a:glow rad="228600">
              <a:srgbClr val="00B0F0">
                <a:alpha val="50000"/>
              </a:srgbClr>
            </a:glow>
          </a:effectLst>
        </p:grpSpPr>
        <p:grpSp>
          <p:nvGrpSpPr>
            <p:cNvPr id="167" name="Group 166">
              <a:extLst>
                <a:ext uri="{FF2B5EF4-FFF2-40B4-BE49-F238E27FC236}">
                  <a16:creationId xmlns:a16="http://schemas.microsoft.com/office/drawing/2014/main" id="{256A1B4F-75AE-4DB0-B7DD-258E5E1ED9C9}"/>
                </a:ext>
              </a:extLst>
            </p:cNvPr>
            <p:cNvGrpSpPr/>
            <p:nvPr/>
          </p:nvGrpSpPr>
          <p:grpSpPr>
            <a:xfrm>
              <a:off x="5358396" y="1505254"/>
              <a:ext cx="2771775" cy="28846394"/>
              <a:chOff x="5195888" y="-23437781"/>
              <a:chExt cx="2771775" cy="28846394"/>
            </a:xfrm>
          </p:grpSpPr>
          <p:sp>
            <p:nvSpPr>
              <p:cNvPr id="170" name="Rectangle: Rounded Corners 169">
                <a:extLst>
                  <a:ext uri="{FF2B5EF4-FFF2-40B4-BE49-F238E27FC236}">
                    <a16:creationId xmlns:a16="http://schemas.microsoft.com/office/drawing/2014/main" id="{6A2E00A1-BD41-462C-8036-CC20A56E1F1F}"/>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Rectangle: Rounded Corners 170">
                <a:extLst>
                  <a:ext uri="{FF2B5EF4-FFF2-40B4-BE49-F238E27FC236}">
                    <a16:creationId xmlns:a16="http://schemas.microsoft.com/office/drawing/2014/main" id="{0DE49191-5911-4FCF-BC79-05EA18BE7F67}"/>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2" name="Rectangle: Rounded Corners 171">
                <a:extLst>
                  <a:ext uri="{FF2B5EF4-FFF2-40B4-BE49-F238E27FC236}">
                    <a16:creationId xmlns:a16="http://schemas.microsoft.com/office/drawing/2014/main" id="{430DEC8F-1F17-4EA7-BFDD-6BCBD84EE1E6}"/>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55C08F7C-E7FA-4350-965F-0351F24E2C0F}"/>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4" name="Rectangle: Rounded Corners 173">
                <a:extLst>
                  <a:ext uri="{FF2B5EF4-FFF2-40B4-BE49-F238E27FC236}">
                    <a16:creationId xmlns:a16="http://schemas.microsoft.com/office/drawing/2014/main" id="{8659AE8A-C453-4CBB-9E90-3FACF3A586B8}"/>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5" name="Rectangle: Rounded Corners 174">
                <a:extLst>
                  <a:ext uri="{FF2B5EF4-FFF2-40B4-BE49-F238E27FC236}">
                    <a16:creationId xmlns:a16="http://schemas.microsoft.com/office/drawing/2014/main" id="{AD8038BB-4798-468B-84CD-55E983105C5B}"/>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Rectangle: Rounded Corners 175">
                <a:extLst>
                  <a:ext uri="{FF2B5EF4-FFF2-40B4-BE49-F238E27FC236}">
                    <a16:creationId xmlns:a16="http://schemas.microsoft.com/office/drawing/2014/main" id="{BFB49C68-E879-4A33-BB22-4E842630C4A3}"/>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68" name="Rectangle: Rounded Corners 167">
              <a:extLst>
                <a:ext uri="{FF2B5EF4-FFF2-40B4-BE49-F238E27FC236}">
                  <a16:creationId xmlns:a16="http://schemas.microsoft.com/office/drawing/2014/main" id="{CF356DB0-9C00-443A-9677-0F9AB0C8BBFD}"/>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9" name="Rectangle: Rounded Corners 168">
              <a:extLst>
                <a:ext uri="{FF2B5EF4-FFF2-40B4-BE49-F238E27FC236}">
                  <a16:creationId xmlns:a16="http://schemas.microsoft.com/office/drawing/2014/main" id="{4CAAA8EB-1B76-4714-B3F4-6F840B21C828}"/>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192" name="Group 191">
            <a:extLst>
              <a:ext uri="{FF2B5EF4-FFF2-40B4-BE49-F238E27FC236}">
                <a16:creationId xmlns:a16="http://schemas.microsoft.com/office/drawing/2014/main" id="{73F60A58-90B4-4B31-8CED-3E467549B67C}"/>
              </a:ext>
            </a:extLst>
          </p:cNvPr>
          <p:cNvGrpSpPr/>
          <p:nvPr/>
        </p:nvGrpSpPr>
        <p:grpSpPr>
          <a:xfrm>
            <a:off x="8377238" y="-10738617"/>
            <a:ext cx="2847974" cy="36464429"/>
            <a:chOff x="8364752" y="1449388"/>
            <a:chExt cx="2847974" cy="36464429"/>
          </a:xfrm>
          <a:effectLst>
            <a:glow rad="127000">
              <a:srgbClr val="00B0F0">
                <a:alpha val="50000"/>
              </a:srgbClr>
            </a:glow>
          </a:effectLst>
        </p:grpSpPr>
        <p:grpSp>
          <p:nvGrpSpPr>
            <p:cNvPr id="193" name="Group 192">
              <a:extLst>
                <a:ext uri="{FF2B5EF4-FFF2-40B4-BE49-F238E27FC236}">
                  <a16:creationId xmlns:a16="http://schemas.microsoft.com/office/drawing/2014/main" id="{75775358-EBF7-43FB-A277-60368D027B77}"/>
                </a:ext>
              </a:extLst>
            </p:cNvPr>
            <p:cNvGrpSpPr/>
            <p:nvPr/>
          </p:nvGrpSpPr>
          <p:grpSpPr>
            <a:xfrm>
              <a:off x="8402852" y="1449388"/>
              <a:ext cx="2771775" cy="3959225"/>
              <a:chOff x="8377238" y="1449388"/>
              <a:chExt cx="2771775" cy="3959225"/>
            </a:xfrm>
          </p:grpSpPr>
          <p:sp>
            <p:nvSpPr>
              <p:cNvPr id="306" name="Rectangle: Rounded Corners 305">
                <a:extLst>
                  <a:ext uri="{FF2B5EF4-FFF2-40B4-BE49-F238E27FC236}">
                    <a16:creationId xmlns:a16="http://schemas.microsoft.com/office/drawing/2014/main" id="{9B0DA425-D0AF-4D55-8B33-20FE6CC6DAA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Freeform: Shape 306">
                <a:extLst>
                  <a:ext uri="{FF2B5EF4-FFF2-40B4-BE49-F238E27FC236}">
                    <a16:creationId xmlns:a16="http://schemas.microsoft.com/office/drawing/2014/main" id="{BCC97E17-F5AF-473C-BE08-AB41E886526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8" name="Rectangle: Rounded Corners 307">
                <a:extLst>
                  <a:ext uri="{FF2B5EF4-FFF2-40B4-BE49-F238E27FC236}">
                    <a16:creationId xmlns:a16="http://schemas.microsoft.com/office/drawing/2014/main" id="{3D002384-C145-4F9A-AF48-CDB6D469696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9" name="Rectangle: Rounded Corners 308">
                <a:extLst>
                  <a:ext uri="{FF2B5EF4-FFF2-40B4-BE49-F238E27FC236}">
                    <a16:creationId xmlns:a16="http://schemas.microsoft.com/office/drawing/2014/main" id="{0B181AAB-1838-491A-8C4E-BA43E68152F1}"/>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0" name="TextBox 309">
                <a:extLst>
                  <a:ext uri="{FF2B5EF4-FFF2-40B4-BE49-F238E27FC236}">
                    <a16:creationId xmlns:a16="http://schemas.microsoft.com/office/drawing/2014/main" id="{9EC198F7-822E-4BB7-A88F-21EE2FAF2D1A}"/>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1" name="Rectangle: Rounded Corners 310">
                <a:extLst>
                  <a:ext uri="{FF2B5EF4-FFF2-40B4-BE49-F238E27FC236}">
                    <a16:creationId xmlns:a16="http://schemas.microsoft.com/office/drawing/2014/main" id="{A0B4B09C-49AA-42A6-BD76-22E4C9D09DF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2" name="TextBox 311">
                <a:extLst>
                  <a:ext uri="{FF2B5EF4-FFF2-40B4-BE49-F238E27FC236}">
                    <a16:creationId xmlns:a16="http://schemas.microsoft.com/office/drawing/2014/main" id="{3807266A-0356-487E-A88B-329D84B0EF4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13" name="TextBox 312">
                <a:extLst>
                  <a:ext uri="{FF2B5EF4-FFF2-40B4-BE49-F238E27FC236}">
                    <a16:creationId xmlns:a16="http://schemas.microsoft.com/office/drawing/2014/main" id="{FC400D2A-A6DB-4526-BD8E-DE316A5DCA0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4" name="TextBox 313">
                <a:extLst>
                  <a:ext uri="{FF2B5EF4-FFF2-40B4-BE49-F238E27FC236}">
                    <a16:creationId xmlns:a16="http://schemas.microsoft.com/office/drawing/2014/main" id="{5279029A-4F53-42C4-830C-8F75824A29C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15" name="TextBox 314">
                <a:extLst>
                  <a:ext uri="{FF2B5EF4-FFF2-40B4-BE49-F238E27FC236}">
                    <a16:creationId xmlns:a16="http://schemas.microsoft.com/office/drawing/2014/main" id="{1BD7426F-E116-4101-BEC5-40ADA001832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6" name="Graphic 315" descr="Bar chart with solid fill">
                <a:extLst>
                  <a:ext uri="{FF2B5EF4-FFF2-40B4-BE49-F238E27FC236}">
                    <a16:creationId xmlns:a16="http://schemas.microsoft.com/office/drawing/2014/main" id="{43D543E6-3F8F-4B54-840B-397A10CE87C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7" name="Graphic 316" descr="Bar graph with upward trend with solid fill">
                <a:extLst>
                  <a:ext uri="{FF2B5EF4-FFF2-40B4-BE49-F238E27FC236}">
                    <a16:creationId xmlns:a16="http://schemas.microsoft.com/office/drawing/2014/main" id="{F71F8436-BC70-41C9-90D4-69106240745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8" name="TextBox 317">
                <a:extLst>
                  <a:ext uri="{FF2B5EF4-FFF2-40B4-BE49-F238E27FC236}">
                    <a16:creationId xmlns:a16="http://schemas.microsoft.com/office/drawing/2014/main" id="{AD126F33-1B27-46FD-AE98-CA722BADB9A2}"/>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194" name="Group 193">
              <a:extLst>
                <a:ext uri="{FF2B5EF4-FFF2-40B4-BE49-F238E27FC236}">
                  <a16:creationId xmlns:a16="http://schemas.microsoft.com/office/drawing/2014/main" id="{2B433955-4A18-4CF5-9C1F-E0483003BD36}"/>
                </a:ext>
              </a:extLst>
            </p:cNvPr>
            <p:cNvGrpSpPr/>
            <p:nvPr/>
          </p:nvGrpSpPr>
          <p:grpSpPr>
            <a:xfrm>
              <a:off x="8364752" y="5512539"/>
              <a:ext cx="2847974" cy="3959225"/>
              <a:chOff x="8377238" y="1449388"/>
              <a:chExt cx="2847974" cy="3959225"/>
            </a:xfrm>
          </p:grpSpPr>
          <p:sp>
            <p:nvSpPr>
              <p:cNvPr id="293" name="Rectangle: Rounded Corners 292">
                <a:extLst>
                  <a:ext uri="{FF2B5EF4-FFF2-40B4-BE49-F238E27FC236}">
                    <a16:creationId xmlns:a16="http://schemas.microsoft.com/office/drawing/2014/main" id="{B6AF9EC3-A01F-4595-899E-357F42D93E0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Freeform: Shape 293">
                <a:extLst>
                  <a:ext uri="{FF2B5EF4-FFF2-40B4-BE49-F238E27FC236}">
                    <a16:creationId xmlns:a16="http://schemas.microsoft.com/office/drawing/2014/main" id="{B36FDE7F-841A-407F-AD29-CD35F6DB16FE}"/>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5" name="Rectangle: Rounded Corners 294">
                <a:extLst>
                  <a:ext uri="{FF2B5EF4-FFF2-40B4-BE49-F238E27FC236}">
                    <a16:creationId xmlns:a16="http://schemas.microsoft.com/office/drawing/2014/main" id="{AAD35077-4D73-4EAA-8D38-AB02D349739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6" name="Rectangle: Rounded Corners 295">
                <a:extLst>
                  <a:ext uri="{FF2B5EF4-FFF2-40B4-BE49-F238E27FC236}">
                    <a16:creationId xmlns:a16="http://schemas.microsoft.com/office/drawing/2014/main" id="{6FAA4D06-FD12-4835-BAA8-C8B1AD5E876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7" name="TextBox 296">
                <a:extLst>
                  <a:ext uri="{FF2B5EF4-FFF2-40B4-BE49-F238E27FC236}">
                    <a16:creationId xmlns:a16="http://schemas.microsoft.com/office/drawing/2014/main" id="{8BF56200-3D5A-4D93-A4B1-B7AA528E5E1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298" name="Rectangle: Rounded Corners 297">
                <a:extLst>
                  <a:ext uri="{FF2B5EF4-FFF2-40B4-BE49-F238E27FC236}">
                    <a16:creationId xmlns:a16="http://schemas.microsoft.com/office/drawing/2014/main" id="{076E538A-3A9B-46A6-8787-B62189BE74D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9" name="TextBox 298">
                <a:extLst>
                  <a:ext uri="{FF2B5EF4-FFF2-40B4-BE49-F238E27FC236}">
                    <a16:creationId xmlns:a16="http://schemas.microsoft.com/office/drawing/2014/main" id="{212214BD-E6A5-4305-A27A-9A3EE65D3AD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0" name="TextBox 299">
                <a:extLst>
                  <a:ext uri="{FF2B5EF4-FFF2-40B4-BE49-F238E27FC236}">
                    <a16:creationId xmlns:a16="http://schemas.microsoft.com/office/drawing/2014/main" id="{AFA854A0-D73B-40A4-ABAB-B5192BCA9B5B}"/>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1" name="TextBox 300">
                <a:extLst>
                  <a:ext uri="{FF2B5EF4-FFF2-40B4-BE49-F238E27FC236}">
                    <a16:creationId xmlns:a16="http://schemas.microsoft.com/office/drawing/2014/main" id="{C817318C-38DA-4B7C-9B85-4EC3BE43A0D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02" name="TextBox 301">
                <a:extLst>
                  <a:ext uri="{FF2B5EF4-FFF2-40B4-BE49-F238E27FC236}">
                    <a16:creationId xmlns:a16="http://schemas.microsoft.com/office/drawing/2014/main" id="{54ACDD67-762C-4718-83E7-CA4A04449A1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3" name="Graphic 302" descr="Bar chart with solid fill">
                <a:extLst>
                  <a:ext uri="{FF2B5EF4-FFF2-40B4-BE49-F238E27FC236}">
                    <a16:creationId xmlns:a16="http://schemas.microsoft.com/office/drawing/2014/main" id="{87CA1290-0EE2-4BE1-8E3E-E7AC7698C6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4" name="Graphic 303" descr="Bar graph with upward trend with solid fill">
                <a:extLst>
                  <a:ext uri="{FF2B5EF4-FFF2-40B4-BE49-F238E27FC236}">
                    <a16:creationId xmlns:a16="http://schemas.microsoft.com/office/drawing/2014/main" id="{66FF8D4C-F3CE-4EED-AA1E-F5A563A2A4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5" name="TextBox 304">
                <a:extLst>
                  <a:ext uri="{FF2B5EF4-FFF2-40B4-BE49-F238E27FC236}">
                    <a16:creationId xmlns:a16="http://schemas.microsoft.com/office/drawing/2014/main" id="{B1FBD88D-282E-4D27-B22C-4675E271895B}"/>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195" name="Group 194">
              <a:extLst>
                <a:ext uri="{FF2B5EF4-FFF2-40B4-BE49-F238E27FC236}">
                  <a16:creationId xmlns:a16="http://schemas.microsoft.com/office/drawing/2014/main" id="{89482A89-D47F-48BE-AFCA-54391E63FC45}"/>
                </a:ext>
              </a:extLst>
            </p:cNvPr>
            <p:cNvGrpSpPr/>
            <p:nvPr/>
          </p:nvGrpSpPr>
          <p:grpSpPr>
            <a:xfrm>
              <a:off x="8364752" y="9575690"/>
              <a:ext cx="2847974" cy="3959225"/>
              <a:chOff x="8377238" y="1449388"/>
              <a:chExt cx="2847974" cy="3959225"/>
            </a:xfrm>
          </p:grpSpPr>
          <p:sp>
            <p:nvSpPr>
              <p:cNvPr id="280" name="Rectangle: Rounded Corners 279">
                <a:extLst>
                  <a:ext uri="{FF2B5EF4-FFF2-40B4-BE49-F238E27FC236}">
                    <a16:creationId xmlns:a16="http://schemas.microsoft.com/office/drawing/2014/main" id="{1D3499C2-EFA0-485E-AAC4-1FBEB47A967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Freeform: Shape 280">
                <a:extLst>
                  <a:ext uri="{FF2B5EF4-FFF2-40B4-BE49-F238E27FC236}">
                    <a16:creationId xmlns:a16="http://schemas.microsoft.com/office/drawing/2014/main" id="{7D6952FC-F9C4-4EAD-AD18-7843CC28006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2" name="Rectangle: Rounded Corners 281">
                <a:extLst>
                  <a:ext uri="{FF2B5EF4-FFF2-40B4-BE49-F238E27FC236}">
                    <a16:creationId xmlns:a16="http://schemas.microsoft.com/office/drawing/2014/main" id="{0C144670-6F7F-4478-A62E-E8FDA204C50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3" name="Rectangle: Rounded Corners 282">
                <a:extLst>
                  <a:ext uri="{FF2B5EF4-FFF2-40B4-BE49-F238E27FC236}">
                    <a16:creationId xmlns:a16="http://schemas.microsoft.com/office/drawing/2014/main" id="{82120E1C-6164-43BF-B970-D1A3FDA537F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4" name="TextBox 283">
                <a:extLst>
                  <a:ext uri="{FF2B5EF4-FFF2-40B4-BE49-F238E27FC236}">
                    <a16:creationId xmlns:a16="http://schemas.microsoft.com/office/drawing/2014/main" id="{5775C7EA-22F6-434A-B199-958085C57AF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85" name="Rectangle: Rounded Corners 284">
                <a:extLst>
                  <a:ext uri="{FF2B5EF4-FFF2-40B4-BE49-F238E27FC236}">
                    <a16:creationId xmlns:a16="http://schemas.microsoft.com/office/drawing/2014/main" id="{5213CD45-7635-455F-B290-CC3ACEDEA90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6" name="TextBox 285">
                <a:extLst>
                  <a:ext uri="{FF2B5EF4-FFF2-40B4-BE49-F238E27FC236}">
                    <a16:creationId xmlns:a16="http://schemas.microsoft.com/office/drawing/2014/main" id="{1D0EA62F-EF48-4333-8D57-66B83A1111F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87" name="TextBox 286">
                <a:extLst>
                  <a:ext uri="{FF2B5EF4-FFF2-40B4-BE49-F238E27FC236}">
                    <a16:creationId xmlns:a16="http://schemas.microsoft.com/office/drawing/2014/main" id="{96E8021E-FA09-4FD9-8F2C-3971893587D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8" name="TextBox 287">
                <a:extLst>
                  <a:ext uri="{FF2B5EF4-FFF2-40B4-BE49-F238E27FC236}">
                    <a16:creationId xmlns:a16="http://schemas.microsoft.com/office/drawing/2014/main" id="{00AF82AF-6351-4539-B76F-C408804CA19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89" name="TextBox 288">
                <a:extLst>
                  <a:ext uri="{FF2B5EF4-FFF2-40B4-BE49-F238E27FC236}">
                    <a16:creationId xmlns:a16="http://schemas.microsoft.com/office/drawing/2014/main" id="{076F62FC-71F3-4641-A01E-0552F3858DE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0" name="Graphic 289" descr="Bar chart with solid fill">
                <a:extLst>
                  <a:ext uri="{FF2B5EF4-FFF2-40B4-BE49-F238E27FC236}">
                    <a16:creationId xmlns:a16="http://schemas.microsoft.com/office/drawing/2014/main" id="{738D9DC8-8842-4F3B-AFDE-C2C4C52AD1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1" name="Graphic 290" descr="Bar graph with upward trend with solid fill">
                <a:extLst>
                  <a:ext uri="{FF2B5EF4-FFF2-40B4-BE49-F238E27FC236}">
                    <a16:creationId xmlns:a16="http://schemas.microsoft.com/office/drawing/2014/main" id="{A50E4EEB-2705-48D9-8AC7-7C3658D146F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92" name="TextBox 291">
                <a:extLst>
                  <a:ext uri="{FF2B5EF4-FFF2-40B4-BE49-F238E27FC236}">
                    <a16:creationId xmlns:a16="http://schemas.microsoft.com/office/drawing/2014/main" id="{E2F8E1FC-884B-450B-A570-77D153F02151}"/>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196" name="Group 195">
              <a:extLst>
                <a:ext uri="{FF2B5EF4-FFF2-40B4-BE49-F238E27FC236}">
                  <a16:creationId xmlns:a16="http://schemas.microsoft.com/office/drawing/2014/main" id="{ACBC4957-944B-4638-B986-98289DE9929A}"/>
                </a:ext>
              </a:extLst>
            </p:cNvPr>
            <p:cNvGrpSpPr/>
            <p:nvPr/>
          </p:nvGrpSpPr>
          <p:grpSpPr>
            <a:xfrm>
              <a:off x="8364752" y="13638841"/>
              <a:ext cx="2847974" cy="3959225"/>
              <a:chOff x="8377238" y="1449388"/>
              <a:chExt cx="2847974" cy="3959225"/>
            </a:xfrm>
          </p:grpSpPr>
          <p:sp>
            <p:nvSpPr>
              <p:cNvPr id="267" name="Rectangle: Rounded Corners 266">
                <a:extLst>
                  <a:ext uri="{FF2B5EF4-FFF2-40B4-BE49-F238E27FC236}">
                    <a16:creationId xmlns:a16="http://schemas.microsoft.com/office/drawing/2014/main" id="{56211AE3-A739-455D-B13E-EE52DC83DB8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Freeform: Shape 267">
                <a:extLst>
                  <a:ext uri="{FF2B5EF4-FFF2-40B4-BE49-F238E27FC236}">
                    <a16:creationId xmlns:a16="http://schemas.microsoft.com/office/drawing/2014/main" id="{69689F83-5CD3-4E7D-8D11-4FFD3BFEAA3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9" name="Rectangle: Rounded Corners 268">
                <a:extLst>
                  <a:ext uri="{FF2B5EF4-FFF2-40B4-BE49-F238E27FC236}">
                    <a16:creationId xmlns:a16="http://schemas.microsoft.com/office/drawing/2014/main" id="{9431D0E5-B7F5-419E-8C7E-6B977599DF5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0" name="Rectangle: Rounded Corners 269">
                <a:extLst>
                  <a:ext uri="{FF2B5EF4-FFF2-40B4-BE49-F238E27FC236}">
                    <a16:creationId xmlns:a16="http://schemas.microsoft.com/office/drawing/2014/main" id="{FD2F60CA-08B1-480B-9806-618C0F3A251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1" name="TextBox 270">
                <a:extLst>
                  <a:ext uri="{FF2B5EF4-FFF2-40B4-BE49-F238E27FC236}">
                    <a16:creationId xmlns:a16="http://schemas.microsoft.com/office/drawing/2014/main" id="{0536F803-3037-441F-AD06-0E1BE7805955}"/>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72" name="Rectangle: Rounded Corners 271">
                <a:extLst>
                  <a:ext uri="{FF2B5EF4-FFF2-40B4-BE49-F238E27FC236}">
                    <a16:creationId xmlns:a16="http://schemas.microsoft.com/office/drawing/2014/main" id="{8B413F4D-8F8F-482B-91D6-3BD9DCAAD48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3" name="TextBox 272">
                <a:extLst>
                  <a:ext uri="{FF2B5EF4-FFF2-40B4-BE49-F238E27FC236}">
                    <a16:creationId xmlns:a16="http://schemas.microsoft.com/office/drawing/2014/main" id="{CEAA3B45-3C89-4032-A52A-49D31A3BF96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4" name="TextBox 273">
                <a:extLst>
                  <a:ext uri="{FF2B5EF4-FFF2-40B4-BE49-F238E27FC236}">
                    <a16:creationId xmlns:a16="http://schemas.microsoft.com/office/drawing/2014/main" id="{728CD513-372D-4E57-8E66-AF184EA5096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5" name="TextBox 274">
                <a:extLst>
                  <a:ext uri="{FF2B5EF4-FFF2-40B4-BE49-F238E27FC236}">
                    <a16:creationId xmlns:a16="http://schemas.microsoft.com/office/drawing/2014/main" id="{68201654-44CA-4547-A921-55A401FBBB42}"/>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6" name="TextBox 275">
                <a:extLst>
                  <a:ext uri="{FF2B5EF4-FFF2-40B4-BE49-F238E27FC236}">
                    <a16:creationId xmlns:a16="http://schemas.microsoft.com/office/drawing/2014/main" id="{095E0D02-F38E-4935-8231-63E8959F5D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7" name="Graphic 276" descr="Bar chart with solid fill">
                <a:extLst>
                  <a:ext uri="{FF2B5EF4-FFF2-40B4-BE49-F238E27FC236}">
                    <a16:creationId xmlns:a16="http://schemas.microsoft.com/office/drawing/2014/main" id="{B0325985-11B2-4F79-869D-7871A5D57E3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8" name="Graphic 277" descr="Bar graph with upward trend with solid fill">
                <a:extLst>
                  <a:ext uri="{FF2B5EF4-FFF2-40B4-BE49-F238E27FC236}">
                    <a16:creationId xmlns:a16="http://schemas.microsoft.com/office/drawing/2014/main" id="{70F00D68-4BD5-4F6E-943E-6E662F3520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9" name="TextBox 278">
                <a:extLst>
                  <a:ext uri="{FF2B5EF4-FFF2-40B4-BE49-F238E27FC236}">
                    <a16:creationId xmlns:a16="http://schemas.microsoft.com/office/drawing/2014/main" id="{8D89D69B-C622-476F-924A-6EC8F1E46A40}"/>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197" name="Group 196">
              <a:extLst>
                <a:ext uri="{FF2B5EF4-FFF2-40B4-BE49-F238E27FC236}">
                  <a16:creationId xmlns:a16="http://schemas.microsoft.com/office/drawing/2014/main" id="{0CF24CFA-DFC7-4D01-9CB2-7FC4EE59484A}"/>
                </a:ext>
              </a:extLst>
            </p:cNvPr>
            <p:cNvGrpSpPr/>
            <p:nvPr/>
          </p:nvGrpSpPr>
          <p:grpSpPr>
            <a:xfrm>
              <a:off x="8364752" y="17701992"/>
              <a:ext cx="2847974" cy="3959225"/>
              <a:chOff x="8377238" y="1449388"/>
              <a:chExt cx="2847974" cy="3959225"/>
            </a:xfrm>
          </p:grpSpPr>
          <p:sp>
            <p:nvSpPr>
              <p:cNvPr id="254" name="Rectangle: Rounded Corners 253">
                <a:extLst>
                  <a:ext uri="{FF2B5EF4-FFF2-40B4-BE49-F238E27FC236}">
                    <a16:creationId xmlns:a16="http://schemas.microsoft.com/office/drawing/2014/main" id="{E0BF75AE-6E6D-4ABD-A91A-E38A1E9E724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Freeform: Shape 254">
                <a:extLst>
                  <a:ext uri="{FF2B5EF4-FFF2-40B4-BE49-F238E27FC236}">
                    <a16:creationId xmlns:a16="http://schemas.microsoft.com/office/drawing/2014/main" id="{9F4BCF73-5EE9-48AB-80F0-504FB2E6301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56" name="Rectangle: Rounded Corners 255">
                <a:extLst>
                  <a:ext uri="{FF2B5EF4-FFF2-40B4-BE49-F238E27FC236}">
                    <a16:creationId xmlns:a16="http://schemas.microsoft.com/office/drawing/2014/main" id="{BD810352-0329-44EA-9DBC-5B3A57283E5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7" name="Rectangle: Rounded Corners 256">
                <a:extLst>
                  <a:ext uri="{FF2B5EF4-FFF2-40B4-BE49-F238E27FC236}">
                    <a16:creationId xmlns:a16="http://schemas.microsoft.com/office/drawing/2014/main" id="{A35BA792-2FA1-4AF2-8C28-5380DC1565EE}"/>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8" name="TextBox 257">
                <a:extLst>
                  <a:ext uri="{FF2B5EF4-FFF2-40B4-BE49-F238E27FC236}">
                    <a16:creationId xmlns:a16="http://schemas.microsoft.com/office/drawing/2014/main" id="{F8D05804-0AC2-431F-8E35-DB0764D1858D}"/>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59" name="Rectangle: Rounded Corners 258">
                <a:extLst>
                  <a:ext uri="{FF2B5EF4-FFF2-40B4-BE49-F238E27FC236}">
                    <a16:creationId xmlns:a16="http://schemas.microsoft.com/office/drawing/2014/main" id="{8C397128-CB6B-42A6-86F3-28072565F1E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0" name="TextBox 259">
                <a:extLst>
                  <a:ext uri="{FF2B5EF4-FFF2-40B4-BE49-F238E27FC236}">
                    <a16:creationId xmlns:a16="http://schemas.microsoft.com/office/drawing/2014/main" id="{AD00A17F-C6BE-411A-8AAE-CDE4A5191B2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1" name="TextBox 260">
                <a:extLst>
                  <a:ext uri="{FF2B5EF4-FFF2-40B4-BE49-F238E27FC236}">
                    <a16:creationId xmlns:a16="http://schemas.microsoft.com/office/drawing/2014/main" id="{FF529511-4D7D-49F3-A02C-FA5C98B255E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2" name="TextBox 261">
                <a:extLst>
                  <a:ext uri="{FF2B5EF4-FFF2-40B4-BE49-F238E27FC236}">
                    <a16:creationId xmlns:a16="http://schemas.microsoft.com/office/drawing/2014/main" id="{345FC0D0-F25A-4748-B1C7-34768A15343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63" name="TextBox 262">
                <a:extLst>
                  <a:ext uri="{FF2B5EF4-FFF2-40B4-BE49-F238E27FC236}">
                    <a16:creationId xmlns:a16="http://schemas.microsoft.com/office/drawing/2014/main" id="{3E2E4053-EE78-4EAD-B4DA-178F5E8E4974}"/>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4" name="Graphic 263" descr="Bar chart with solid fill">
                <a:extLst>
                  <a:ext uri="{FF2B5EF4-FFF2-40B4-BE49-F238E27FC236}">
                    <a16:creationId xmlns:a16="http://schemas.microsoft.com/office/drawing/2014/main" id="{1FF81047-C375-40E1-A69C-90CB882799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5" name="Graphic 264" descr="Bar graph with upward trend with solid fill">
                <a:extLst>
                  <a:ext uri="{FF2B5EF4-FFF2-40B4-BE49-F238E27FC236}">
                    <a16:creationId xmlns:a16="http://schemas.microsoft.com/office/drawing/2014/main" id="{5E094D9C-8530-4FF5-B411-8C9A7290DF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6" name="TextBox 265">
                <a:extLst>
                  <a:ext uri="{FF2B5EF4-FFF2-40B4-BE49-F238E27FC236}">
                    <a16:creationId xmlns:a16="http://schemas.microsoft.com/office/drawing/2014/main" id="{9548F3B5-3CE9-4EAF-8A73-5975F9D6EC73}"/>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198" name="Group 197">
              <a:extLst>
                <a:ext uri="{FF2B5EF4-FFF2-40B4-BE49-F238E27FC236}">
                  <a16:creationId xmlns:a16="http://schemas.microsoft.com/office/drawing/2014/main" id="{5F76059E-3C71-4E3A-9BC0-FA06FB5BF8D7}"/>
                </a:ext>
              </a:extLst>
            </p:cNvPr>
            <p:cNvGrpSpPr/>
            <p:nvPr/>
          </p:nvGrpSpPr>
          <p:grpSpPr>
            <a:xfrm>
              <a:off x="8364752" y="21765143"/>
              <a:ext cx="2847974" cy="3959225"/>
              <a:chOff x="8377238" y="1449388"/>
              <a:chExt cx="2847974" cy="3959225"/>
            </a:xfrm>
          </p:grpSpPr>
          <p:sp>
            <p:nvSpPr>
              <p:cNvPr id="241" name="Rectangle: Rounded Corners 240">
                <a:extLst>
                  <a:ext uri="{FF2B5EF4-FFF2-40B4-BE49-F238E27FC236}">
                    <a16:creationId xmlns:a16="http://schemas.microsoft.com/office/drawing/2014/main" id="{414C6944-0857-44EB-B5E9-BB59864A0AE1}"/>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Freeform: Shape 241">
                <a:extLst>
                  <a:ext uri="{FF2B5EF4-FFF2-40B4-BE49-F238E27FC236}">
                    <a16:creationId xmlns:a16="http://schemas.microsoft.com/office/drawing/2014/main" id="{1FE33F54-5D83-4B1C-AA2C-A887E5348A9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43" name="Rectangle: Rounded Corners 242">
                <a:extLst>
                  <a:ext uri="{FF2B5EF4-FFF2-40B4-BE49-F238E27FC236}">
                    <a16:creationId xmlns:a16="http://schemas.microsoft.com/office/drawing/2014/main" id="{4E5AC3F5-31E9-4E87-94FD-E7093BA52A0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4" name="Rectangle: Rounded Corners 243">
                <a:extLst>
                  <a:ext uri="{FF2B5EF4-FFF2-40B4-BE49-F238E27FC236}">
                    <a16:creationId xmlns:a16="http://schemas.microsoft.com/office/drawing/2014/main" id="{7006C1DC-CADA-4E16-AE99-FC514F1DA564}"/>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5" name="TextBox 244">
                <a:extLst>
                  <a:ext uri="{FF2B5EF4-FFF2-40B4-BE49-F238E27FC236}">
                    <a16:creationId xmlns:a16="http://schemas.microsoft.com/office/drawing/2014/main" id="{28477DAD-917B-4424-AB0C-E8B320D06AC3}"/>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46" name="Rectangle: Rounded Corners 245">
                <a:extLst>
                  <a:ext uri="{FF2B5EF4-FFF2-40B4-BE49-F238E27FC236}">
                    <a16:creationId xmlns:a16="http://schemas.microsoft.com/office/drawing/2014/main" id="{755749D6-AEB4-469B-9367-F33F45BA3BAC}"/>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7" name="TextBox 246">
                <a:extLst>
                  <a:ext uri="{FF2B5EF4-FFF2-40B4-BE49-F238E27FC236}">
                    <a16:creationId xmlns:a16="http://schemas.microsoft.com/office/drawing/2014/main" id="{23B3E025-BAE7-4F67-9383-2E1C2508951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48" name="TextBox 247">
                <a:extLst>
                  <a:ext uri="{FF2B5EF4-FFF2-40B4-BE49-F238E27FC236}">
                    <a16:creationId xmlns:a16="http://schemas.microsoft.com/office/drawing/2014/main" id="{E76DFD5F-0120-48D7-A784-25744775F5E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9" name="TextBox 248">
                <a:extLst>
                  <a:ext uri="{FF2B5EF4-FFF2-40B4-BE49-F238E27FC236}">
                    <a16:creationId xmlns:a16="http://schemas.microsoft.com/office/drawing/2014/main" id="{32F7931D-6DE7-4213-851B-F7D0CF18175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0" name="TextBox 249">
                <a:extLst>
                  <a:ext uri="{FF2B5EF4-FFF2-40B4-BE49-F238E27FC236}">
                    <a16:creationId xmlns:a16="http://schemas.microsoft.com/office/drawing/2014/main" id="{36686363-4664-424F-9D7C-DE2818A2444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1" name="Graphic 250" descr="Bar chart with solid fill">
                <a:extLst>
                  <a:ext uri="{FF2B5EF4-FFF2-40B4-BE49-F238E27FC236}">
                    <a16:creationId xmlns:a16="http://schemas.microsoft.com/office/drawing/2014/main" id="{C30BF5C9-4D8E-4074-A1C5-DB470A20F4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2" name="Graphic 251" descr="Bar graph with upward trend with solid fill">
                <a:extLst>
                  <a:ext uri="{FF2B5EF4-FFF2-40B4-BE49-F238E27FC236}">
                    <a16:creationId xmlns:a16="http://schemas.microsoft.com/office/drawing/2014/main" id="{E6A24769-07F5-40E7-8EBF-3E7EFD7A7C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53" name="TextBox 252">
                <a:extLst>
                  <a:ext uri="{FF2B5EF4-FFF2-40B4-BE49-F238E27FC236}">
                    <a16:creationId xmlns:a16="http://schemas.microsoft.com/office/drawing/2014/main" id="{499D783C-BCA7-46DF-8EA0-40FCD8D057EF}"/>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199" name="Group 198">
              <a:extLst>
                <a:ext uri="{FF2B5EF4-FFF2-40B4-BE49-F238E27FC236}">
                  <a16:creationId xmlns:a16="http://schemas.microsoft.com/office/drawing/2014/main" id="{F89BEF4D-246E-45F9-95AF-B106F7DCB511}"/>
                </a:ext>
              </a:extLst>
            </p:cNvPr>
            <p:cNvGrpSpPr/>
            <p:nvPr/>
          </p:nvGrpSpPr>
          <p:grpSpPr>
            <a:xfrm>
              <a:off x="8364752" y="25828294"/>
              <a:ext cx="2847974" cy="3959225"/>
              <a:chOff x="8377238" y="1449388"/>
              <a:chExt cx="2847974" cy="3959225"/>
            </a:xfrm>
          </p:grpSpPr>
          <p:sp>
            <p:nvSpPr>
              <p:cNvPr id="228" name="Rectangle: Rounded Corners 227">
                <a:extLst>
                  <a:ext uri="{FF2B5EF4-FFF2-40B4-BE49-F238E27FC236}">
                    <a16:creationId xmlns:a16="http://schemas.microsoft.com/office/drawing/2014/main" id="{BAAAAA55-A91F-44AA-8EC1-E975657E445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Freeform: Shape 228">
                <a:extLst>
                  <a:ext uri="{FF2B5EF4-FFF2-40B4-BE49-F238E27FC236}">
                    <a16:creationId xmlns:a16="http://schemas.microsoft.com/office/drawing/2014/main" id="{C90A6147-D016-4139-BE76-C091318D7B2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0" name="Rectangle: Rounded Corners 229">
                <a:extLst>
                  <a:ext uri="{FF2B5EF4-FFF2-40B4-BE49-F238E27FC236}">
                    <a16:creationId xmlns:a16="http://schemas.microsoft.com/office/drawing/2014/main" id="{5F369740-8808-4A07-974C-BDF2FFD2833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1" name="Rectangle: Rounded Corners 230">
                <a:extLst>
                  <a:ext uri="{FF2B5EF4-FFF2-40B4-BE49-F238E27FC236}">
                    <a16:creationId xmlns:a16="http://schemas.microsoft.com/office/drawing/2014/main" id="{F40BC71D-558E-4FFE-89CF-12C9798050FA}"/>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2" name="TextBox 231">
                <a:extLst>
                  <a:ext uri="{FF2B5EF4-FFF2-40B4-BE49-F238E27FC236}">
                    <a16:creationId xmlns:a16="http://schemas.microsoft.com/office/drawing/2014/main" id="{90CB5982-FE65-433F-AB36-7A49D5C968EB}"/>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33" name="Rectangle: Rounded Corners 232">
                <a:extLst>
                  <a:ext uri="{FF2B5EF4-FFF2-40B4-BE49-F238E27FC236}">
                    <a16:creationId xmlns:a16="http://schemas.microsoft.com/office/drawing/2014/main" id="{50569436-EF25-4488-8B03-28749E48F29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4" name="TextBox 233">
                <a:extLst>
                  <a:ext uri="{FF2B5EF4-FFF2-40B4-BE49-F238E27FC236}">
                    <a16:creationId xmlns:a16="http://schemas.microsoft.com/office/drawing/2014/main" id="{9D114AF1-84EF-4417-BF89-3CDF17B5B89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35" name="TextBox 234">
                <a:extLst>
                  <a:ext uri="{FF2B5EF4-FFF2-40B4-BE49-F238E27FC236}">
                    <a16:creationId xmlns:a16="http://schemas.microsoft.com/office/drawing/2014/main" id="{67547066-1E86-43E2-B85B-F156BC9F24C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6" name="TextBox 235">
                <a:extLst>
                  <a:ext uri="{FF2B5EF4-FFF2-40B4-BE49-F238E27FC236}">
                    <a16:creationId xmlns:a16="http://schemas.microsoft.com/office/drawing/2014/main" id="{CAE6F17E-5B84-4B7C-B72E-195E2883EE9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37" name="TextBox 236">
                <a:extLst>
                  <a:ext uri="{FF2B5EF4-FFF2-40B4-BE49-F238E27FC236}">
                    <a16:creationId xmlns:a16="http://schemas.microsoft.com/office/drawing/2014/main" id="{77753D10-8F04-4C45-B353-1B34DA8191E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8" name="Graphic 237" descr="Bar chart with solid fill">
                <a:extLst>
                  <a:ext uri="{FF2B5EF4-FFF2-40B4-BE49-F238E27FC236}">
                    <a16:creationId xmlns:a16="http://schemas.microsoft.com/office/drawing/2014/main" id="{A405F16B-FE9A-49BC-B431-03CBF9F335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9" name="Graphic 238" descr="Bar graph with upward trend with solid fill">
                <a:extLst>
                  <a:ext uri="{FF2B5EF4-FFF2-40B4-BE49-F238E27FC236}">
                    <a16:creationId xmlns:a16="http://schemas.microsoft.com/office/drawing/2014/main" id="{945157C8-2593-454B-9272-A9835FADDC0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0" name="TextBox 239">
                <a:extLst>
                  <a:ext uri="{FF2B5EF4-FFF2-40B4-BE49-F238E27FC236}">
                    <a16:creationId xmlns:a16="http://schemas.microsoft.com/office/drawing/2014/main" id="{FAADA498-E8B4-4FCA-836E-4E7E7C3BD951}"/>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0" name="Group 199">
              <a:extLst>
                <a:ext uri="{FF2B5EF4-FFF2-40B4-BE49-F238E27FC236}">
                  <a16:creationId xmlns:a16="http://schemas.microsoft.com/office/drawing/2014/main" id="{3F2203F3-158B-4AC6-9635-EB01413C0D12}"/>
                </a:ext>
              </a:extLst>
            </p:cNvPr>
            <p:cNvGrpSpPr/>
            <p:nvPr/>
          </p:nvGrpSpPr>
          <p:grpSpPr>
            <a:xfrm>
              <a:off x="8402852" y="29891445"/>
              <a:ext cx="2771775" cy="3959225"/>
              <a:chOff x="8377238" y="1449388"/>
              <a:chExt cx="2771775" cy="3959225"/>
            </a:xfrm>
          </p:grpSpPr>
          <p:sp>
            <p:nvSpPr>
              <p:cNvPr id="215" name="Rectangle: Rounded Corners 214">
                <a:extLst>
                  <a:ext uri="{FF2B5EF4-FFF2-40B4-BE49-F238E27FC236}">
                    <a16:creationId xmlns:a16="http://schemas.microsoft.com/office/drawing/2014/main" id="{C4B98D10-8984-4CB3-840D-4782AE19B15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6" name="Freeform: Shape 215">
                <a:extLst>
                  <a:ext uri="{FF2B5EF4-FFF2-40B4-BE49-F238E27FC236}">
                    <a16:creationId xmlns:a16="http://schemas.microsoft.com/office/drawing/2014/main" id="{72F3C1B6-1F1E-49E1-991C-12E42DFA2CC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7" name="Rectangle: Rounded Corners 216">
                <a:extLst>
                  <a:ext uri="{FF2B5EF4-FFF2-40B4-BE49-F238E27FC236}">
                    <a16:creationId xmlns:a16="http://schemas.microsoft.com/office/drawing/2014/main" id="{A76C5D7C-7342-49D7-991A-66DA605744B9}"/>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8" name="Rectangle: Rounded Corners 217">
                <a:extLst>
                  <a:ext uri="{FF2B5EF4-FFF2-40B4-BE49-F238E27FC236}">
                    <a16:creationId xmlns:a16="http://schemas.microsoft.com/office/drawing/2014/main" id="{B7D16D65-FB18-4871-A838-B0EFB2F6B08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9" name="TextBox 218">
                <a:extLst>
                  <a:ext uri="{FF2B5EF4-FFF2-40B4-BE49-F238E27FC236}">
                    <a16:creationId xmlns:a16="http://schemas.microsoft.com/office/drawing/2014/main" id="{5A001C7E-4E01-4D0C-916E-ED0F106C2D50}"/>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0" name="Rectangle: Rounded Corners 219">
                <a:extLst>
                  <a:ext uri="{FF2B5EF4-FFF2-40B4-BE49-F238E27FC236}">
                    <a16:creationId xmlns:a16="http://schemas.microsoft.com/office/drawing/2014/main" id="{EF8B3648-0B95-46B1-B2C8-43FE41E4CD9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1" name="TextBox 220">
                <a:extLst>
                  <a:ext uri="{FF2B5EF4-FFF2-40B4-BE49-F238E27FC236}">
                    <a16:creationId xmlns:a16="http://schemas.microsoft.com/office/drawing/2014/main" id="{DF47EA37-8EA3-46FF-8DB9-CB213384DFA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22" name="TextBox 221">
                <a:extLst>
                  <a:ext uri="{FF2B5EF4-FFF2-40B4-BE49-F238E27FC236}">
                    <a16:creationId xmlns:a16="http://schemas.microsoft.com/office/drawing/2014/main" id="{B2CC153C-6DEB-4491-9403-FD4518C33CF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3" name="TextBox 222">
                <a:extLst>
                  <a:ext uri="{FF2B5EF4-FFF2-40B4-BE49-F238E27FC236}">
                    <a16:creationId xmlns:a16="http://schemas.microsoft.com/office/drawing/2014/main" id="{470BC679-7D90-48F3-A79C-DF6BCCBEB049}"/>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24" name="TextBox 223">
                <a:extLst>
                  <a:ext uri="{FF2B5EF4-FFF2-40B4-BE49-F238E27FC236}">
                    <a16:creationId xmlns:a16="http://schemas.microsoft.com/office/drawing/2014/main" id="{D74BA3E2-23B7-4903-A575-AB395D3AC24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5" name="Graphic 224" descr="Bar chart with solid fill">
                <a:extLst>
                  <a:ext uri="{FF2B5EF4-FFF2-40B4-BE49-F238E27FC236}">
                    <a16:creationId xmlns:a16="http://schemas.microsoft.com/office/drawing/2014/main" id="{7DF428A0-89BB-4628-8641-0D6BFBDCD3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6" name="Graphic 225" descr="Bar graph with upward trend with solid fill">
                <a:extLst>
                  <a:ext uri="{FF2B5EF4-FFF2-40B4-BE49-F238E27FC236}">
                    <a16:creationId xmlns:a16="http://schemas.microsoft.com/office/drawing/2014/main" id="{A1459F3A-A3BC-4550-915F-E9CD26A503C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7" name="TextBox 226">
                <a:extLst>
                  <a:ext uri="{FF2B5EF4-FFF2-40B4-BE49-F238E27FC236}">
                    <a16:creationId xmlns:a16="http://schemas.microsoft.com/office/drawing/2014/main" id="{B2CE628D-AC9D-4EE3-A704-47AD25CD867E}"/>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1" name="Group 200">
              <a:extLst>
                <a:ext uri="{FF2B5EF4-FFF2-40B4-BE49-F238E27FC236}">
                  <a16:creationId xmlns:a16="http://schemas.microsoft.com/office/drawing/2014/main" id="{F608621D-0748-4763-994F-9636CBB8CC4E}"/>
                </a:ext>
              </a:extLst>
            </p:cNvPr>
            <p:cNvGrpSpPr/>
            <p:nvPr/>
          </p:nvGrpSpPr>
          <p:grpSpPr>
            <a:xfrm>
              <a:off x="8402852" y="33954592"/>
              <a:ext cx="2771775" cy="3959225"/>
              <a:chOff x="8377238" y="1449388"/>
              <a:chExt cx="2771775" cy="3959225"/>
            </a:xfrm>
          </p:grpSpPr>
          <p:sp>
            <p:nvSpPr>
              <p:cNvPr id="202" name="Rectangle: Rounded Corners 201">
                <a:extLst>
                  <a:ext uri="{FF2B5EF4-FFF2-40B4-BE49-F238E27FC236}">
                    <a16:creationId xmlns:a16="http://schemas.microsoft.com/office/drawing/2014/main" id="{09070841-86E1-4D71-A070-22061C92A22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3" name="Freeform: Shape 202">
                <a:extLst>
                  <a:ext uri="{FF2B5EF4-FFF2-40B4-BE49-F238E27FC236}">
                    <a16:creationId xmlns:a16="http://schemas.microsoft.com/office/drawing/2014/main" id="{E4547B39-CA05-492C-B569-5A7DBD1811B9}"/>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04" name="Rectangle: Rounded Corners 203">
                <a:extLst>
                  <a:ext uri="{FF2B5EF4-FFF2-40B4-BE49-F238E27FC236}">
                    <a16:creationId xmlns:a16="http://schemas.microsoft.com/office/drawing/2014/main" id="{C04F0F6C-6B56-4DB3-936D-496821EB645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5" name="Rectangle: Rounded Corners 204">
                <a:extLst>
                  <a:ext uri="{FF2B5EF4-FFF2-40B4-BE49-F238E27FC236}">
                    <a16:creationId xmlns:a16="http://schemas.microsoft.com/office/drawing/2014/main" id="{5AD907E2-1A81-448B-BDA4-3C1F403FF12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06" name="TextBox 205">
                <a:extLst>
                  <a:ext uri="{FF2B5EF4-FFF2-40B4-BE49-F238E27FC236}">
                    <a16:creationId xmlns:a16="http://schemas.microsoft.com/office/drawing/2014/main" id="{5D4A3F31-8B42-41E2-97CE-B936A2DC90DE}"/>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07" name="Rectangle: Rounded Corners 206">
                <a:extLst>
                  <a:ext uri="{FF2B5EF4-FFF2-40B4-BE49-F238E27FC236}">
                    <a16:creationId xmlns:a16="http://schemas.microsoft.com/office/drawing/2014/main" id="{EBF85A75-2FB3-4628-88AE-668500879557}"/>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08" name="TextBox 207">
                <a:extLst>
                  <a:ext uri="{FF2B5EF4-FFF2-40B4-BE49-F238E27FC236}">
                    <a16:creationId xmlns:a16="http://schemas.microsoft.com/office/drawing/2014/main" id="{4D8D11C7-7251-41D6-886E-7FD18B19889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09" name="TextBox 208">
                <a:extLst>
                  <a:ext uri="{FF2B5EF4-FFF2-40B4-BE49-F238E27FC236}">
                    <a16:creationId xmlns:a16="http://schemas.microsoft.com/office/drawing/2014/main" id="{FA8D15D3-EC26-430D-832D-76BD4FCAFD32}"/>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0" name="TextBox 209">
                <a:extLst>
                  <a:ext uri="{FF2B5EF4-FFF2-40B4-BE49-F238E27FC236}">
                    <a16:creationId xmlns:a16="http://schemas.microsoft.com/office/drawing/2014/main" id="{31F988DC-7001-4A1D-BC53-A2AC2E1E4E2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1" name="TextBox 210">
                <a:extLst>
                  <a:ext uri="{FF2B5EF4-FFF2-40B4-BE49-F238E27FC236}">
                    <a16:creationId xmlns:a16="http://schemas.microsoft.com/office/drawing/2014/main" id="{8244A81E-B0F5-44D9-A11D-E2373E6C590F}"/>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12" name="Graphic 211" descr="Bar chart with solid fill">
                <a:extLst>
                  <a:ext uri="{FF2B5EF4-FFF2-40B4-BE49-F238E27FC236}">
                    <a16:creationId xmlns:a16="http://schemas.microsoft.com/office/drawing/2014/main" id="{46BAE80E-42A1-449D-B040-9E1C9683181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13" name="Graphic 212" descr="Bar graph with upward trend with solid fill">
                <a:extLst>
                  <a:ext uri="{FF2B5EF4-FFF2-40B4-BE49-F238E27FC236}">
                    <a16:creationId xmlns:a16="http://schemas.microsoft.com/office/drawing/2014/main" id="{7BCCC868-D6C7-443A-9C20-8B3E708A47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14" name="TextBox 213">
                <a:extLst>
                  <a:ext uri="{FF2B5EF4-FFF2-40B4-BE49-F238E27FC236}">
                    <a16:creationId xmlns:a16="http://schemas.microsoft.com/office/drawing/2014/main" id="{8ECF22DA-3A72-4CC6-9F20-EA888F03D60B}"/>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826518"/>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04</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 name="Group 2">
            <a:extLst>
              <a:ext uri="{FF2B5EF4-FFF2-40B4-BE49-F238E27FC236}">
                <a16:creationId xmlns:a16="http://schemas.microsoft.com/office/drawing/2014/main" id="{5D0A12E7-552D-4E34-946F-7F6FBC8CA66D}"/>
              </a:ext>
            </a:extLst>
          </p:cNvPr>
          <p:cNvGrpSpPr/>
          <p:nvPr/>
        </p:nvGrpSpPr>
        <p:grpSpPr>
          <a:xfrm>
            <a:off x="828675" y="1545902"/>
            <a:ext cx="7400926" cy="5234704"/>
            <a:chOff x="828675" y="1545902"/>
            <a:chExt cx="7400926" cy="5234704"/>
          </a:xfrm>
        </p:grpSpPr>
        <p:sp>
          <p:nvSpPr>
            <p:cNvPr id="17" name="TextBox 16">
              <a:extLst>
                <a:ext uri="{FF2B5EF4-FFF2-40B4-BE49-F238E27FC236}">
                  <a16:creationId xmlns:a16="http://schemas.microsoft.com/office/drawing/2014/main" id="{FCE35264-4D9C-484C-85C0-D7B7D4A268B9}"/>
                </a:ext>
              </a:extLst>
            </p:cNvPr>
            <p:cNvSpPr txBox="1"/>
            <p:nvPr/>
          </p:nvSpPr>
          <p:spPr>
            <a:xfrm>
              <a:off x="933840" y="3548952"/>
              <a:ext cx="3524250" cy="323165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KEY FEATURES</a:t>
              </a:r>
              <a:endParaRPr lang="en-KE" sz="60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37292" y="255642"/>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31" name="Group 330">
            <a:extLst>
              <a:ext uri="{FF2B5EF4-FFF2-40B4-BE49-F238E27FC236}">
                <a16:creationId xmlns:a16="http://schemas.microsoft.com/office/drawing/2014/main" id="{90A75EAA-1B1F-4975-BDAF-957F42CB6B66}"/>
              </a:ext>
            </a:extLst>
          </p:cNvPr>
          <p:cNvGrpSpPr/>
          <p:nvPr/>
        </p:nvGrpSpPr>
        <p:grpSpPr>
          <a:xfrm>
            <a:off x="-2549525" y="7464102"/>
            <a:ext cx="7400926" cy="5114752"/>
            <a:chOff x="828675" y="1545902"/>
            <a:chExt cx="7400926" cy="5114752"/>
          </a:xfrm>
        </p:grpSpPr>
        <p:sp>
          <p:nvSpPr>
            <p:cNvPr id="332" name="TextBox 331">
              <a:extLst>
                <a:ext uri="{FF2B5EF4-FFF2-40B4-BE49-F238E27FC236}">
                  <a16:creationId xmlns:a16="http://schemas.microsoft.com/office/drawing/2014/main" id="{C711A746-BC89-4E64-A1C0-9FFD7CD00DF2}"/>
                </a:ext>
              </a:extLst>
            </p:cNvPr>
            <p:cNvSpPr txBox="1"/>
            <p:nvPr/>
          </p:nvSpPr>
          <p:spPr>
            <a:xfrm>
              <a:off x="854505" y="3429000"/>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solidFill>
                  <a:srgbClr val="00B0F0"/>
                </a:solidFill>
                <a:latin typeface="Kristen ITC" panose="03050502040202030202" pitchFamily="66" charset="0"/>
              </a:endParaRPr>
            </a:p>
          </p:txBody>
        </p:sp>
        <p:sp>
          <p:nvSpPr>
            <p:cNvPr id="333" name="Rectangle: Rounded Corners 332">
              <a:extLst>
                <a:ext uri="{FF2B5EF4-FFF2-40B4-BE49-F238E27FC236}">
                  <a16:creationId xmlns:a16="http://schemas.microsoft.com/office/drawing/2014/main" id="{FAE21BFE-1F94-42E5-A4ED-B5C8112DC130}"/>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4" name="TextBox 333">
              <a:extLst>
                <a:ext uri="{FF2B5EF4-FFF2-40B4-BE49-F238E27FC236}">
                  <a16:creationId xmlns:a16="http://schemas.microsoft.com/office/drawing/2014/main" id="{C3DC2E2A-CB55-49D2-9D2F-E853C5013802}"/>
                </a:ext>
              </a:extLst>
            </p:cNvPr>
            <p:cNvSpPr txBox="1"/>
            <p:nvPr/>
          </p:nvSpPr>
          <p:spPr>
            <a:xfrm>
              <a:off x="828675" y="1545902"/>
              <a:ext cx="7400926" cy="1323439"/>
            </a:xfrm>
            <a:prstGeom prst="rect">
              <a:avLst/>
            </a:prstGeom>
            <a:noFill/>
          </p:spPr>
          <p:txBody>
            <a:bodyPr wrap="square" rtlCol="0">
              <a:spAutoFit/>
            </a:bodyPr>
            <a:lstStyle/>
            <a:p>
              <a:r>
                <a:rPr lang="en-US" sz="4000" dirty="0">
                  <a:solidFill>
                    <a:srgbClr val="00B0F0"/>
                  </a:solidFill>
                  <a:latin typeface="Kristen ITC" panose="03050502040202030202" pitchFamily="66" charset="0"/>
                </a:rPr>
                <a:t>EXPECTED OUTCOMES &amp; IMPACT</a:t>
              </a:r>
              <a:endParaRPr lang="en-KE" sz="4000" b="1" dirty="0">
                <a:solidFill>
                  <a:srgbClr val="00B0F0"/>
                </a:solidFill>
                <a:latin typeface="Kristen ITC" panose="03050502040202030202" pitchFamily="66" charset="0"/>
              </a:endParaRPr>
            </a:p>
          </p:txBody>
        </p:sp>
      </p:grpSp>
      <p:grpSp>
        <p:nvGrpSpPr>
          <p:cNvPr id="161" name="Group 160">
            <a:extLst>
              <a:ext uri="{FF2B5EF4-FFF2-40B4-BE49-F238E27FC236}">
                <a16:creationId xmlns:a16="http://schemas.microsoft.com/office/drawing/2014/main" id="{F3CAE7B2-D615-46F4-8B42-6BD326118053}"/>
              </a:ext>
            </a:extLst>
          </p:cNvPr>
          <p:cNvGrpSpPr/>
          <p:nvPr/>
        </p:nvGrpSpPr>
        <p:grpSpPr>
          <a:xfrm>
            <a:off x="-10855325" y="1012502"/>
            <a:ext cx="7400926" cy="5175626"/>
            <a:chOff x="828675" y="1545902"/>
            <a:chExt cx="7400926" cy="5175626"/>
          </a:xfrm>
        </p:grpSpPr>
        <p:sp>
          <p:nvSpPr>
            <p:cNvPr id="162" name="TextBox 161">
              <a:extLst>
                <a:ext uri="{FF2B5EF4-FFF2-40B4-BE49-F238E27FC236}">
                  <a16:creationId xmlns:a16="http://schemas.microsoft.com/office/drawing/2014/main" id="{DA697857-4943-4941-8A75-679EEFE83EB7}"/>
                </a:ext>
              </a:extLst>
            </p:cNvPr>
            <p:cNvSpPr txBox="1"/>
            <p:nvPr/>
          </p:nvSpPr>
          <p:spPr>
            <a:xfrm>
              <a:off x="846720" y="3489874"/>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solidFill>
                  <a:srgbClr val="00B0F0"/>
                </a:solidFill>
                <a:latin typeface="Kristen ITC" panose="03050502040202030202" pitchFamily="66" charset="0"/>
              </a:endParaRPr>
            </a:p>
          </p:txBody>
        </p:sp>
        <p:sp>
          <p:nvSpPr>
            <p:cNvPr id="163" name="Rectangle: Rounded Corners 162">
              <a:extLst>
                <a:ext uri="{FF2B5EF4-FFF2-40B4-BE49-F238E27FC236}">
                  <a16:creationId xmlns:a16="http://schemas.microsoft.com/office/drawing/2014/main" id="{606E8A22-5471-45EA-8754-DFE72A128BCE}"/>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164" name="TextBox 163">
              <a:extLst>
                <a:ext uri="{FF2B5EF4-FFF2-40B4-BE49-F238E27FC236}">
                  <a16:creationId xmlns:a16="http://schemas.microsoft.com/office/drawing/2014/main" id="{A51C6BBE-55BB-4B11-ADD9-8930D534F4E6}"/>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HOW IT WORKS</a:t>
              </a:r>
              <a:endParaRPr lang="en-KE" sz="6000" b="1" dirty="0">
                <a:solidFill>
                  <a:srgbClr val="00B0F0"/>
                </a:solidFill>
                <a:latin typeface="Kristen ITC" panose="03050502040202030202" pitchFamily="66" charset="0"/>
              </a:endParaRPr>
            </a:p>
          </p:txBody>
        </p:sp>
      </p:grpSp>
      <p:grpSp>
        <p:nvGrpSpPr>
          <p:cNvPr id="165" name="Group 164">
            <a:extLst>
              <a:ext uri="{FF2B5EF4-FFF2-40B4-BE49-F238E27FC236}">
                <a16:creationId xmlns:a16="http://schemas.microsoft.com/office/drawing/2014/main" id="{37914E54-F730-4BEF-BA73-C53C50D45C5D}"/>
              </a:ext>
            </a:extLst>
          </p:cNvPr>
          <p:cNvGrpSpPr/>
          <p:nvPr/>
        </p:nvGrpSpPr>
        <p:grpSpPr>
          <a:xfrm>
            <a:off x="-2193925" y="-5642298"/>
            <a:ext cx="7400926" cy="5175626"/>
            <a:chOff x="828675" y="1545902"/>
            <a:chExt cx="7400926" cy="5175626"/>
          </a:xfrm>
        </p:grpSpPr>
        <p:sp>
          <p:nvSpPr>
            <p:cNvPr id="177" name="TextBox 176">
              <a:extLst>
                <a:ext uri="{FF2B5EF4-FFF2-40B4-BE49-F238E27FC236}">
                  <a16:creationId xmlns:a16="http://schemas.microsoft.com/office/drawing/2014/main" id="{F8E6D3FC-1950-4CD9-809A-612CF3B463D2}"/>
                </a:ext>
              </a:extLst>
            </p:cNvPr>
            <p:cNvSpPr txBox="1"/>
            <p:nvPr/>
          </p:nvSpPr>
          <p:spPr>
            <a:xfrm>
              <a:off x="846720" y="3489874"/>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integrates AI and IoT to provide an automated livestock health monitoring system. Farmers start by inputting observed symptoms, while IoT sensors continuously track vital signs such as temperature, heart rate, and movement patterns. The system’s AI then analyzes symptoms, sensor data, and images to detect potential diseases, offering instant feedback, treatment recommendations, and preventive measures. If a contagious disease is identified, automatic alerts are sent to relevant authorities, helping to prevent outbreaks. Additionally, all data is stored for trend analysis and long-term disease prevention, ensuring smarter and more efficient livestock management.</a:t>
              </a:r>
              <a:endParaRPr lang="en-KE" sz="1200" dirty="0">
                <a:solidFill>
                  <a:srgbClr val="00B0F0"/>
                </a:solidFill>
                <a:latin typeface="Kristen ITC" panose="03050502040202030202" pitchFamily="66" charset="0"/>
              </a:endParaRPr>
            </a:p>
          </p:txBody>
        </p:sp>
        <p:sp>
          <p:nvSpPr>
            <p:cNvPr id="178" name="Rectangle: Rounded Corners 177">
              <a:extLst>
                <a:ext uri="{FF2B5EF4-FFF2-40B4-BE49-F238E27FC236}">
                  <a16:creationId xmlns:a16="http://schemas.microsoft.com/office/drawing/2014/main" id="{0E7AA9D7-F58D-4EF2-9826-57669F50CA6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latin typeface="Kristen ITC" panose="03050502040202030202" pitchFamily="66" charset="0"/>
              </a:endParaRPr>
            </a:p>
          </p:txBody>
        </p:sp>
        <p:sp>
          <p:nvSpPr>
            <p:cNvPr id="179" name="TextBox 178">
              <a:extLst>
                <a:ext uri="{FF2B5EF4-FFF2-40B4-BE49-F238E27FC236}">
                  <a16:creationId xmlns:a16="http://schemas.microsoft.com/office/drawing/2014/main" id="{A5E393F9-7BA1-4F6E-BC57-46FA8AD8F116}"/>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HOW IT WORKS</a:t>
              </a:r>
              <a:endParaRPr lang="en-KE" sz="60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62038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1E019975-E8B3-488E-8F7A-50255B4A0110}"/>
              </a:ext>
            </a:extLst>
          </p:cNvPr>
          <p:cNvGrpSpPr/>
          <p:nvPr/>
        </p:nvGrpSpPr>
        <p:grpSpPr>
          <a:xfrm>
            <a:off x="5085626" y="-14944962"/>
            <a:ext cx="2854918" cy="36921597"/>
            <a:chOff x="5275253" y="-6569949"/>
            <a:chExt cx="2854918" cy="36921597"/>
          </a:xfrm>
          <a:effectLst>
            <a:glow rad="228600">
              <a:srgbClr val="00B0F0">
                <a:alpha val="50000"/>
              </a:srgbClr>
            </a:glow>
          </a:effectLst>
        </p:grpSpPr>
        <p:grpSp>
          <p:nvGrpSpPr>
            <p:cNvPr id="167" name="Group 166">
              <a:extLst>
                <a:ext uri="{FF2B5EF4-FFF2-40B4-BE49-F238E27FC236}">
                  <a16:creationId xmlns:a16="http://schemas.microsoft.com/office/drawing/2014/main" id="{A0B7584F-A793-4361-BD53-76190D1227EF}"/>
                </a:ext>
              </a:extLst>
            </p:cNvPr>
            <p:cNvGrpSpPr/>
            <p:nvPr/>
          </p:nvGrpSpPr>
          <p:grpSpPr>
            <a:xfrm>
              <a:off x="5358396" y="1505254"/>
              <a:ext cx="2771775" cy="28846394"/>
              <a:chOff x="5195888" y="-23437781"/>
              <a:chExt cx="2771775" cy="28846394"/>
            </a:xfrm>
          </p:grpSpPr>
          <p:sp>
            <p:nvSpPr>
              <p:cNvPr id="170" name="Rectangle: Rounded Corners 169">
                <a:extLst>
                  <a:ext uri="{FF2B5EF4-FFF2-40B4-BE49-F238E27FC236}">
                    <a16:creationId xmlns:a16="http://schemas.microsoft.com/office/drawing/2014/main" id="{CEC40C55-DDC4-48EC-9224-C82B7815637E}"/>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Rectangle: Rounded Corners 170">
                <a:extLst>
                  <a:ext uri="{FF2B5EF4-FFF2-40B4-BE49-F238E27FC236}">
                    <a16:creationId xmlns:a16="http://schemas.microsoft.com/office/drawing/2014/main" id="{73EF3D4E-E7A7-4A60-A6BC-B46E336F4358}"/>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2" name="Rectangle: Rounded Corners 171">
                <a:extLst>
                  <a:ext uri="{FF2B5EF4-FFF2-40B4-BE49-F238E27FC236}">
                    <a16:creationId xmlns:a16="http://schemas.microsoft.com/office/drawing/2014/main" id="{3A636B20-F0F9-4A83-8913-7EEB2C4185DB}"/>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9666DEAA-D005-45DE-BDB5-4DC9DEBC6046}"/>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4" name="Rectangle: Rounded Corners 173">
                <a:extLst>
                  <a:ext uri="{FF2B5EF4-FFF2-40B4-BE49-F238E27FC236}">
                    <a16:creationId xmlns:a16="http://schemas.microsoft.com/office/drawing/2014/main" id="{9A1D4B25-10C9-41E0-90FD-A683A8C7B42C}"/>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5" name="Rectangle: Rounded Corners 174">
                <a:extLst>
                  <a:ext uri="{FF2B5EF4-FFF2-40B4-BE49-F238E27FC236}">
                    <a16:creationId xmlns:a16="http://schemas.microsoft.com/office/drawing/2014/main" id="{25FB6467-8810-4071-9546-9289691AE56E}"/>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Rectangle: Rounded Corners 175">
                <a:extLst>
                  <a:ext uri="{FF2B5EF4-FFF2-40B4-BE49-F238E27FC236}">
                    <a16:creationId xmlns:a16="http://schemas.microsoft.com/office/drawing/2014/main" id="{82A53FAC-5E4D-44E2-A746-971B94F4C060}"/>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68" name="Rectangle: Rounded Corners 167">
              <a:extLst>
                <a:ext uri="{FF2B5EF4-FFF2-40B4-BE49-F238E27FC236}">
                  <a16:creationId xmlns:a16="http://schemas.microsoft.com/office/drawing/2014/main" id="{E1DC86BB-6C9C-4B8E-8F30-BF2D2C48D622}"/>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9" name="Rectangle: Rounded Corners 168">
              <a:extLst>
                <a:ext uri="{FF2B5EF4-FFF2-40B4-BE49-F238E27FC236}">
                  <a16:creationId xmlns:a16="http://schemas.microsoft.com/office/drawing/2014/main" id="{3A2BFDC3-3E38-4DB6-86FF-2DEF8D5CF4E0}"/>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209" name="Group 208">
            <a:extLst>
              <a:ext uri="{FF2B5EF4-FFF2-40B4-BE49-F238E27FC236}">
                <a16:creationId xmlns:a16="http://schemas.microsoft.com/office/drawing/2014/main" id="{7A22B3D4-CFDC-493E-BA58-194D552A5327}"/>
              </a:ext>
            </a:extLst>
          </p:cNvPr>
          <p:cNvGrpSpPr/>
          <p:nvPr/>
        </p:nvGrpSpPr>
        <p:grpSpPr>
          <a:xfrm>
            <a:off x="8397271" y="-14803215"/>
            <a:ext cx="2847974" cy="36464429"/>
            <a:chOff x="8364752" y="1449388"/>
            <a:chExt cx="2847974" cy="36464429"/>
          </a:xfrm>
          <a:effectLst>
            <a:glow rad="127000">
              <a:srgbClr val="00B0F0">
                <a:alpha val="50000"/>
              </a:srgbClr>
            </a:glow>
          </a:effectLst>
        </p:grpSpPr>
        <p:grpSp>
          <p:nvGrpSpPr>
            <p:cNvPr id="210" name="Group 209">
              <a:extLst>
                <a:ext uri="{FF2B5EF4-FFF2-40B4-BE49-F238E27FC236}">
                  <a16:creationId xmlns:a16="http://schemas.microsoft.com/office/drawing/2014/main" id="{1DD8A445-D2EA-4259-825F-FD720B9C066B}"/>
                </a:ext>
              </a:extLst>
            </p:cNvPr>
            <p:cNvGrpSpPr/>
            <p:nvPr/>
          </p:nvGrpSpPr>
          <p:grpSpPr>
            <a:xfrm>
              <a:off x="8402852" y="1449388"/>
              <a:ext cx="2771775" cy="3959225"/>
              <a:chOff x="8377238" y="1449388"/>
              <a:chExt cx="2771775" cy="3959225"/>
            </a:xfrm>
          </p:grpSpPr>
          <p:sp>
            <p:nvSpPr>
              <p:cNvPr id="323" name="Rectangle: Rounded Corners 322">
                <a:extLst>
                  <a:ext uri="{FF2B5EF4-FFF2-40B4-BE49-F238E27FC236}">
                    <a16:creationId xmlns:a16="http://schemas.microsoft.com/office/drawing/2014/main" id="{DE518A22-1CD8-44DF-88B8-3972C34CD0D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4" name="Freeform: Shape 323">
                <a:extLst>
                  <a:ext uri="{FF2B5EF4-FFF2-40B4-BE49-F238E27FC236}">
                    <a16:creationId xmlns:a16="http://schemas.microsoft.com/office/drawing/2014/main" id="{84CE7C65-5F0E-458D-9EA0-5EEAF9832ED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25" name="Rectangle: Rounded Corners 324">
                <a:extLst>
                  <a:ext uri="{FF2B5EF4-FFF2-40B4-BE49-F238E27FC236}">
                    <a16:creationId xmlns:a16="http://schemas.microsoft.com/office/drawing/2014/main" id="{B26655D7-2EB4-496A-9B16-32CF10708CB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6" name="Rectangle: Rounded Corners 325">
                <a:extLst>
                  <a:ext uri="{FF2B5EF4-FFF2-40B4-BE49-F238E27FC236}">
                    <a16:creationId xmlns:a16="http://schemas.microsoft.com/office/drawing/2014/main" id="{400D8972-FF43-4080-B00F-E2CA6194F0F8}"/>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27" name="TextBox 326">
                <a:extLst>
                  <a:ext uri="{FF2B5EF4-FFF2-40B4-BE49-F238E27FC236}">
                    <a16:creationId xmlns:a16="http://schemas.microsoft.com/office/drawing/2014/main" id="{3DBC77C9-F44E-45E4-BF44-B0C3AA6701C2}"/>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28" name="Rectangle: Rounded Corners 327">
                <a:extLst>
                  <a:ext uri="{FF2B5EF4-FFF2-40B4-BE49-F238E27FC236}">
                    <a16:creationId xmlns:a16="http://schemas.microsoft.com/office/drawing/2014/main" id="{EE750A16-2FD6-4826-99C4-ABA1202330D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9" name="TextBox 328">
                <a:extLst>
                  <a:ext uri="{FF2B5EF4-FFF2-40B4-BE49-F238E27FC236}">
                    <a16:creationId xmlns:a16="http://schemas.microsoft.com/office/drawing/2014/main" id="{FB922ED8-07C3-4711-94E1-3EAFF0F95918}"/>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30" name="TextBox 329">
                <a:extLst>
                  <a:ext uri="{FF2B5EF4-FFF2-40B4-BE49-F238E27FC236}">
                    <a16:creationId xmlns:a16="http://schemas.microsoft.com/office/drawing/2014/main" id="{A1D4969E-1B05-4E20-AB9F-6BCF01A60F6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31" name="TextBox 330">
                <a:extLst>
                  <a:ext uri="{FF2B5EF4-FFF2-40B4-BE49-F238E27FC236}">
                    <a16:creationId xmlns:a16="http://schemas.microsoft.com/office/drawing/2014/main" id="{9A7CA19D-CD9D-41A1-B165-FB8C319A75B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32" name="TextBox 331">
                <a:extLst>
                  <a:ext uri="{FF2B5EF4-FFF2-40B4-BE49-F238E27FC236}">
                    <a16:creationId xmlns:a16="http://schemas.microsoft.com/office/drawing/2014/main" id="{70FDEB3E-4EE5-4318-AA81-8F6CAD7AA0D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33" name="Graphic 332" descr="Bar chart with solid fill">
                <a:extLst>
                  <a:ext uri="{FF2B5EF4-FFF2-40B4-BE49-F238E27FC236}">
                    <a16:creationId xmlns:a16="http://schemas.microsoft.com/office/drawing/2014/main" id="{A33EA981-DD1A-4740-B279-74955D2B35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34" name="Graphic 333" descr="Bar graph with upward trend with solid fill">
                <a:extLst>
                  <a:ext uri="{FF2B5EF4-FFF2-40B4-BE49-F238E27FC236}">
                    <a16:creationId xmlns:a16="http://schemas.microsoft.com/office/drawing/2014/main" id="{61F76084-D316-48A7-877C-F06E57439A8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35" name="TextBox 334">
                <a:extLst>
                  <a:ext uri="{FF2B5EF4-FFF2-40B4-BE49-F238E27FC236}">
                    <a16:creationId xmlns:a16="http://schemas.microsoft.com/office/drawing/2014/main" id="{D4EA8CFF-040C-449F-B13B-F7C50ED3BB93}"/>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11" name="Group 210">
              <a:extLst>
                <a:ext uri="{FF2B5EF4-FFF2-40B4-BE49-F238E27FC236}">
                  <a16:creationId xmlns:a16="http://schemas.microsoft.com/office/drawing/2014/main" id="{04734BCF-E9E8-408F-9446-315F0405226D}"/>
                </a:ext>
              </a:extLst>
            </p:cNvPr>
            <p:cNvGrpSpPr/>
            <p:nvPr/>
          </p:nvGrpSpPr>
          <p:grpSpPr>
            <a:xfrm>
              <a:off x="8364752" y="5512539"/>
              <a:ext cx="2847974" cy="3959225"/>
              <a:chOff x="8377238" y="1449388"/>
              <a:chExt cx="2847974" cy="3959225"/>
            </a:xfrm>
          </p:grpSpPr>
          <p:sp>
            <p:nvSpPr>
              <p:cNvPr id="310" name="Rectangle: Rounded Corners 309">
                <a:extLst>
                  <a:ext uri="{FF2B5EF4-FFF2-40B4-BE49-F238E27FC236}">
                    <a16:creationId xmlns:a16="http://schemas.microsoft.com/office/drawing/2014/main" id="{55297C8F-EAC0-4AFE-BDF6-D275E6DE3D1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1" name="Freeform: Shape 310">
                <a:extLst>
                  <a:ext uri="{FF2B5EF4-FFF2-40B4-BE49-F238E27FC236}">
                    <a16:creationId xmlns:a16="http://schemas.microsoft.com/office/drawing/2014/main" id="{FA02C8C2-9F51-4A78-B4F8-7FDCBA14E11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2" name="Rectangle: Rounded Corners 311">
                <a:extLst>
                  <a:ext uri="{FF2B5EF4-FFF2-40B4-BE49-F238E27FC236}">
                    <a16:creationId xmlns:a16="http://schemas.microsoft.com/office/drawing/2014/main" id="{D5D3E567-6BB1-4BAA-86D6-38E079E30967}"/>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3" name="Rectangle: Rounded Corners 312">
                <a:extLst>
                  <a:ext uri="{FF2B5EF4-FFF2-40B4-BE49-F238E27FC236}">
                    <a16:creationId xmlns:a16="http://schemas.microsoft.com/office/drawing/2014/main" id="{532BD8D4-416C-4633-8330-4953DFC7BAC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4" name="TextBox 313">
                <a:extLst>
                  <a:ext uri="{FF2B5EF4-FFF2-40B4-BE49-F238E27FC236}">
                    <a16:creationId xmlns:a16="http://schemas.microsoft.com/office/drawing/2014/main" id="{A8F2A7CF-3D49-4963-A55E-5EC27315386E}"/>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15" name="Rectangle: Rounded Corners 314">
                <a:extLst>
                  <a:ext uri="{FF2B5EF4-FFF2-40B4-BE49-F238E27FC236}">
                    <a16:creationId xmlns:a16="http://schemas.microsoft.com/office/drawing/2014/main" id="{C9A5B4EE-36C0-4134-AB83-3075CD7F6E9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6" name="TextBox 315">
                <a:extLst>
                  <a:ext uri="{FF2B5EF4-FFF2-40B4-BE49-F238E27FC236}">
                    <a16:creationId xmlns:a16="http://schemas.microsoft.com/office/drawing/2014/main" id="{91FE3E3B-CAD2-4B74-9BC0-EF80E3CA425C}"/>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17" name="TextBox 316">
                <a:extLst>
                  <a:ext uri="{FF2B5EF4-FFF2-40B4-BE49-F238E27FC236}">
                    <a16:creationId xmlns:a16="http://schemas.microsoft.com/office/drawing/2014/main" id="{0330B02C-2123-4EAE-BD8A-C5415556376C}"/>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18" name="TextBox 317">
                <a:extLst>
                  <a:ext uri="{FF2B5EF4-FFF2-40B4-BE49-F238E27FC236}">
                    <a16:creationId xmlns:a16="http://schemas.microsoft.com/office/drawing/2014/main" id="{1AF29629-2771-4F90-A453-EAD48FA8381F}"/>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9" name="TextBox 318">
                <a:extLst>
                  <a:ext uri="{FF2B5EF4-FFF2-40B4-BE49-F238E27FC236}">
                    <a16:creationId xmlns:a16="http://schemas.microsoft.com/office/drawing/2014/main" id="{B5D27884-0C42-4122-8F9B-4C9D97157A1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0" name="Graphic 319" descr="Bar chart with solid fill">
                <a:extLst>
                  <a:ext uri="{FF2B5EF4-FFF2-40B4-BE49-F238E27FC236}">
                    <a16:creationId xmlns:a16="http://schemas.microsoft.com/office/drawing/2014/main" id="{D01B086C-7FB7-45FA-896E-0A33D1B9F5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21" name="Graphic 320" descr="Bar graph with upward trend with solid fill">
                <a:extLst>
                  <a:ext uri="{FF2B5EF4-FFF2-40B4-BE49-F238E27FC236}">
                    <a16:creationId xmlns:a16="http://schemas.microsoft.com/office/drawing/2014/main" id="{34A1C1D2-3D52-41F9-B6D3-10288DD40FF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22" name="TextBox 321">
                <a:extLst>
                  <a:ext uri="{FF2B5EF4-FFF2-40B4-BE49-F238E27FC236}">
                    <a16:creationId xmlns:a16="http://schemas.microsoft.com/office/drawing/2014/main" id="{756427D8-466E-442F-BB31-F90D5B1B3367}"/>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12" name="Group 211">
              <a:extLst>
                <a:ext uri="{FF2B5EF4-FFF2-40B4-BE49-F238E27FC236}">
                  <a16:creationId xmlns:a16="http://schemas.microsoft.com/office/drawing/2014/main" id="{5079C976-BF02-409A-91D5-B06EAEBB58C9}"/>
                </a:ext>
              </a:extLst>
            </p:cNvPr>
            <p:cNvGrpSpPr/>
            <p:nvPr/>
          </p:nvGrpSpPr>
          <p:grpSpPr>
            <a:xfrm>
              <a:off x="8364752" y="9575690"/>
              <a:ext cx="2847974" cy="3959225"/>
              <a:chOff x="8377238" y="1449388"/>
              <a:chExt cx="2847974" cy="3959225"/>
            </a:xfrm>
          </p:grpSpPr>
          <p:sp>
            <p:nvSpPr>
              <p:cNvPr id="297" name="Rectangle: Rounded Corners 296">
                <a:extLst>
                  <a:ext uri="{FF2B5EF4-FFF2-40B4-BE49-F238E27FC236}">
                    <a16:creationId xmlns:a16="http://schemas.microsoft.com/office/drawing/2014/main" id="{E02EBECA-EB8C-4ED6-A1CA-1723957F597F}"/>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8" name="Freeform: Shape 297">
                <a:extLst>
                  <a:ext uri="{FF2B5EF4-FFF2-40B4-BE49-F238E27FC236}">
                    <a16:creationId xmlns:a16="http://schemas.microsoft.com/office/drawing/2014/main" id="{7059BA3C-5FDB-427A-BC14-5FE81CD4690B}"/>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9" name="Rectangle: Rounded Corners 298">
                <a:extLst>
                  <a:ext uri="{FF2B5EF4-FFF2-40B4-BE49-F238E27FC236}">
                    <a16:creationId xmlns:a16="http://schemas.microsoft.com/office/drawing/2014/main" id="{F906C421-7D12-4F3C-AB24-AC4363F6FC4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0" name="Rectangle: Rounded Corners 299">
                <a:extLst>
                  <a:ext uri="{FF2B5EF4-FFF2-40B4-BE49-F238E27FC236}">
                    <a16:creationId xmlns:a16="http://schemas.microsoft.com/office/drawing/2014/main" id="{E2F28604-6495-4A31-879D-D3F0885888A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1" name="TextBox 300">
                <a:extLst>
                  <a:ext uri="{FF2B5EF4-FFF2-40B4-BE49-F238E27FC236}">
                    <a16:creationId xmlns:a16="http://schemas.microsoft.com/office/drawing/2014/main" id="{CE14A2EF-C977-40E6-AC77-5558817BE678}"/>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302" name="Rectangle: Rounded Corners 301">
                <a:extLst>
                  <a:ext uri="{FF2B5EF4-FFF2-40B4-BE49-F238E27FC236}">
                    <a16:creationId xmlns:a16="http://schemas.microsoft.com/office/drawing/2014/main" id="{1B59C9BE-51A0-46B1-B5DC-A3239157822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3" name="TextBox 302">
                <a:extLst>
                  <a:ext uri="{FF2B5EF4-FFF2-40B4-BE49-F238E27FC236}">
                    <a16:creationId xmlns:a16="http://schemas.microsoft.com/office/drawing/2014/main" id="{861CE293-0EA9-435A-A1EA-2BFD7D172D47}"/>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04" name="TextBox 303">
                <a:extLst>
                  <a:ext uri="{FF2B5EF4-FFF2-40B4-BE49-F238E27FC236}">
                    <a16:creationId xmlns:a16="http://schemas.microsoft.com/office/drawing/2014/main" id="{7006AA42-21D4-43AB-BC4D-A81E7054C705}"/>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5" name="TextBox 304">
                <a:extLst>
                  <a:ext uri="{FF2B5EF4-FFF2-40B4-BE49-F238E27FC236}">
                    <a16:creationId xmlns:a16="http://schemas.microsoft.com/office/drawing/2014/main" id="{0FDD63C6-230B-414C-8929-EBE53CF412C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06" name="TextBox 305">
                <a:extLst>
                  <a:ext uri="{FF2B5EF4-FFF2-40B4-BE49-F238E27FC236}">
                    <a16:creationId xmlns:a16="http://schemas.microsoft.com/office/drawing/2014/main" id="{1C1BA59F-2073-4941-8356-0DBF1D91634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07" name="Graphic 306" descr="Bar chart with solid fill">
                <a:extLst>
                  <a:ext uri="{FF2B5EF4-FFF2-40B4-BE49-F238E27FC236}">
                    <a16:creationId xmlns:a16="http://schemas.microsoft.com/office/drawing/2014/main" id="{209DA0E2-2D3B-42C3-9536-5794F7628B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08" name="Graphic 307" descr="Bar graph with upward trend with solid fill">
                <a:extLst>
                  <a:ext uri="{FF2B5EF4-FFF2-40B4-BE49-F238E27FC236}">
                    <a16:creationId xmlns:a16="http://schemas.microsoft.com/office/drawing/2014/main" id="{6643D236-A7E1-4359-826F-A1F5E92AEB0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9" name="TextBox 308">
                <a:extLst>
                  <a:ext uri="{FF2B5EF4-FFF2-40B4-BE49-F238E27FC236}">
                    <a16:creationId xmlns:a16="http://schemas.microsoft.com/office/drawing/2014/main" id="{1F6AF69A-FF95-4C9C-986B-38BF9FCF1B91}"/>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13" name="Group 212">
              <a:extLst>
                <a:ext uri="{FF2B5EF4-FFF2-40B4-BE49-F238E27FC236}">
                  <a16:creationId xmlns:a16="http://schemas.microsoft.com/office/drawing/2014/main" id="{AC694B35-1B8F-4C2E-B74E-D24E4325F265}"/>
                </a:ext>
              </a:extLst>
            </p:cNvPr>
            <p:cNvGrpSpPr/>
            <p:nvPr/>
          </p:nvGrpSpPr>
          <p:grpSpPr>
            <a:xfrm>
              <a:off x="8364752" y="13638841"/>
              <a:ext cx="2847974" cy="3959225"/>
              <a:chOff x="8377238" y="1449388"/>
              <a:chExt cx="2847974" cy="3959225"/>
            </a:xfrm>
          </p:grpSpPr>
          <p:sp>
            <p:nvSpPr>
              <p:cNvPr id="284" name="Rectangle: Rounded Corners 283">
                <a:extLst>
                  <a:ext uri="{FF2B5EF4-FFF2-40B4-BE49-F238E27FC236}">
                    <a16:creationId xmlns:a16="http://schemas.microsoft.com/office/drawing/2014/main" id="{7C4EDEE3-4612-4254-B734-934535256DE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5" name="Freeform: Shape 284">
                <a:extLst>
                  <a:ext uri="{FF2B5EF4-FFF2-40B4-BE49-F238E27FC236}">
                    <a16:creationId xmlns:a16="http://schemas.microsoft.com/office/drawing/2014/main" id="{E35ECF03-AEA8-42EA-8FE3-3395923F64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86" name="Rectangle: Rounded Corners 285">
                <a:extLst>
                  <a:ext uri="{FF2B5EF4-FFF2-40B4-BE49-F238E27FC236}">
                    <a16:creationId xmlns:a16="http://schemas.microsoft.com/office/drawing/2014/main" id="{0F31B720-C7B1-4771-BA18-3C60CD68065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7" name="Rectangle: Rounded Corners 286">
                <a:extLst>
                  <a:ext uri="{FF2B5EF4-FFF2-40B4-BE49-F238E27FC236}">
                    <a16:creationId xmlns:a16="http://schemas.microsoft.com/office/drawing/2014/main" id="{DAD9C34F-567B-4E52-80A4-7FB019532DD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88" name="TextBox 287">
                <a:extLst>
                  <a:ext uri="{FF2B5EF4-FFF2-40B4-BE49-F238E27FC236}">
                    <a16:creationId xmlns:a16="http://schemas.microsoft.com/office/drawing/2014/main" id="{84D500AB-E6F9-411B-8342-7BCA0C967C54}"/>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9" name="Rectangle: Rounded Corners 288">
                <a:extLst>
                  <a:ext uri="{FF2B5EF4-FFF2-40B4-BE49-F238E27FC236}">
                    <a16:creationId xmlns:a16="http://schemas.microsoft.com/office/drawing/2014/main" id="{9EB9617B-79FA-4D6C-9DC0-20EF5B07B39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0" name="TextBox 289">
                <a:extLst>
                  <a:ext uri="{FF2B5EF4-FFF2-40B4-BE49-F238E27FC236}">
                    <a16:creationId xmlns:a16="http://schemas.microsoft.com/office/drawing/2014/main" id="{04B9CE60-3B4C-4F80-ABEB-9F0F8DFF1FF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91" name="TextBox 290">
                <a:extLst>
                  <a:ext uri="{FF2B5EF4-FFF2-40B4-BE49-F238E27FC236}">
                    <a16:creationId xmlns:a16="http://schemas.microsoft.com/office/drawing/2014/main" id="{F27DA1C8-3F76-4EB3-88AC-2AD6FD61D27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2" name="TextBox 291">
                <a:extLst>
                  <a:ext uri="{FF2B5EF4-FFF2-40B4-BE49-F238E27FC236}">
                    <a16:creationId xmlns:a16="http://schemas.microsoft.com/office/drawing/2014/main" id="{70CBE64A-BB84-48D1-8EA8-C99D0EB2EB98}"/>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93" name="TextBox 292">
                <a:extLst>
                  <a:ext uri="{FF2B5EF4-FFF2-40B4-BE49-F238E27FC236}">
                    <a16:creationId xmlns:a16="http://schemas.microsoft.com/office/drawing/2014/main" id="{2FB571E3-FD79-411C-AB10-78D3CEEA1F7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4" name="Graphic 293" descr="Bar chart with solid fill">
                <a:extLst>
                  <a:ext uri="{FF2B5EF4-FFF2-40B4-BE49-F238E27FC236}">
                    <a16:creationId xmlns:a16="http://schemas.microsoft.com/office/drawing/2014/main" id="{5B4A8085-6BC8-4DDC-BEAF-2E99CEBB7E7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5" name="Graphic 294" descr="Bar graph with upward trend with solid fill">
                <a:extLst>
                  <a:ext uri="{FF2B5EF4-FFF2-40B4-BE49-F238E27FC236}">
                    <a16:creationId xmlns:a16="http://schemas.microsoft.com/office/drawing/2014/main" id="{75933854-6F1B-4F1C-ADC1-24D012B9A3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96" name="TextBox 295">
                <a:extLst>
                  <a:ext uri="{FF2B5EF4-FFF2-40B4-BE49-F238E27FC236}">
                    <a16:creationId xmlns:a16="http://schemas.microsoft.com/office/drawing/2014/main" id="{93E8238E-AB54-47F3-A78E-31035FF5CC9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14" name="Group 213">
              <a:extLst>
                <a:ext uri="{FF2B5EF4-FFF2-40B4-BE49-F238E27FC236}">
                  <a16:creationId xmlns:a16="http://schemas.microsoft.com/office/drawing/2014/main" id="{DAB36AD9-00A5-4327-A5E9-BCB2E57118AD}"/>
                </a:ext>
              </a:extLst>
            </p:cNvPr>
            <p:cNvGrpSpPr/>
            <p:nvPr/>
          </p:nvGrpSpPr>
          <p:grpSpPr>
            <a:xfrm>
              <a:off x="8364752" y="17701992"/>
              <a:ext cx="2847974" cy="3959225"/>
              <a:chOff x="8377238" y="1449388"/>
              <a:chExt cx="2847974" cy="3959225"/>
            </a:xfrm>
          </p:grpSpPr>
          <p:sp>
            <p:nvSpPr>
              <p:cNvPr id="271" name="Rectangle: Rounded Corners 270">
                <a:extLst>
                  <a:ext uri="{FF2B5EF4-FFF2-40B4-BE49-F238E27FC236}">
                    <a16:creationId xmlns:a16="http://schemas.microsoft.com/office/drawing/2014/main" id="{BB6F41F2-D39D-47FC-B0FA-4EAA9FC161A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2" name="Freeform: Shape 271">
                <a:extLst>
                  <a:ext uri="{FF2B5EF4-FFF2-40B4-BE49-F238E27FC236}">
                    <a16:creationId xmlns:a16="http://schemas.microsoft.com/office/drawing/2014/main" id="{C7CA2832-2CB8-4FD1-929C-276180A216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3" name="Rectangle: Rounded Corners 272">
                <a:extLst>
                  <a:ext uri="{FF2B5EF4-FFF2-40B4-BE49-F238E27FC236}">
                    <a16:creationId xmlns:a16="http://schemas.microsoft.com/office/drawing/2014/main" id="{EBD6C0D4-E4B9-4BEF-9050-AECAFFEB9C8D}"/>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4" name="Rectangle: Rounded Corners 273">
                <a:extLst>
                  <a:ext uri="{FF2B5EF4-FFF2-40B4-BE49-F238E27FC236}">
                    <a16:creationId xmlns:a16="http://schemas.microsoft.com/office/drawing/2014/main" id="{4E70BD1B-955A-454A-A43C-D75BDA9EB5B6}"/>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5" name="TextBox 274">
                <a:extLst>
                  <a:ext uri="{FF2B5EF4-FFF2-40B4-BE49-F238E27FC236}">
                    <a16:creationId xmlns:a16="http://schemas.microsoft.com/office/drawing/2014/main" id="{4B94A69F-8B98-4B66-84AE-C2334758257C}"/>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76" name="Rectangle: Rounded Corners 275">
                <a:extLst>
                  <a:ext uri="{FF2B5EF4-FFF2-40B4-BE49-F238E27FC236}">
                    <a16:creationId xmlns:a16="http://schemas.microsoft.com/office/drawing/2014/main" id="{C28B1AC2-BC38-4DA0-BA4D-3A312034B31E}"/>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7" name="TextBox 276">
                <a:extLst>
                  <a:ext uri="{FF2B5EF4-FFF2-40B4-BE49-F238E27FC236}">
                    <a16:creationId xmlns:a16="http://schemas.microsoft.com/office/drawing/2014/main" id="{E36ABA04-884C-468C-87C9-E252C2976DD2}"/>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78" name="TextBox 277">
                <a:extLst>
                  <a:ext uri="{FF2B5EF4-FFF2-40B4-BE49-F238E27FC236}">
                    <a16:creationId xmlns:a16="http://schemas.microsoft.com/office/drawing/2014/main" id="{EAEF5F6B-7C8B-49A3-82D9-AE1DF853D72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9" name="TextBox 278">
                <a:extLst>
                  <a:ext uri="{FF2B5EF4-FFF2-40B4-BE49-F238E27FC236}">
                    <a16:creationId xmlns:a16="http://schemas.microsoft.com/office/drawing/2014/main" id="{A43E442F-8347-4CB0-BA54-0BC49E08E1A4}"/>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0" name="TextBox 279">
                <a:extLst>
                  <a:ext uri="{FF2B5EF4-FFF2-40B4-BE49-F238E27FC236}">
                    <a16:creationId xmlns:a16="http://schemas.microsoft.com/office/drawing/2014/main" id="{ECA6CAEA-425B-45D8-A880-725BAE125C6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1" name="Graphic 280" descr="Bar chart with solid fill">
                <a:extLst>
                  <a:ext uri="{FF2B5EF4-FFF2-40B4-BE49-F238E27FC236}">
                    <a16:creationId xmlns:a16="http://schemas.microsoft.com/office/drawing/2014/main" id="{EEA27833-D7C3-4365-BCAD-91A4FB5AF4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82" name="Graphic 281" descr="Bar graph with upward trend with solid fill">
                <a:extLst>
                  <a:ext uri="{FF2B5EF4-FFF2-40B4-BE49-F238E27FC236}">
                    <a16:creationId xmlns:a16="http://schemas.microsoft.com/office/drawing/2014/main" id="{7E443C0A-5174-43AF-9339-0C8682186B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83" name="TextBox 282">
                <a:extLst>
                  <a:ext uri="{FF2B5EF4-FFF2-40B4-BE49-F238E27FC236}">
                    <a16:creationId xmlns:a16="http://schemas.microsoft.com/office/drawing/2014/main" id="{6F85CA8D-4869-42B1-8618-342BD060BE9C}"/>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15" name="Group 214">
              <a:extLst>
                <a:ext uri="{FF2B5EF4-FFF2-40B4-BE49-F238E27FC236}">
                  <a16:creationId xmlns:a16="http://schemas.microsoft.com/office/drawing/2014/main" id="{C2B38528-C5C0-4D3E-9A24-E3AFB88F28D0}"/>
                </a:ext>
              </a:extLst>
            </p:cNvPr>
            <p:cNvGrpSpPr/>
            <p:nvPr/>
          </p:nvGrpSpPr>
          <p:grpSpPr>
            <a:xfrm>
              <a:off x="8364752" y="21765143"/>
              <a:ext cx="2847974" cy="3959225"/>
              <a:chOff x="8377238" y="1449388"/>
              <a:chExt cx="2847974" cy="3959225"/>
            </a:xfrm>
          </p:grpSpPr>
          <p:sp>
            <p:nvSpPr>
              <p:cNvPr id="258" name="Rectangle: Rounded Corners 257">
                <a:extLst>
                  <a:ext uri="{FF2B5EF4-FFF2-40B4-BE49-F238E27FC236}">
                    <a16:creationId xmlns:a16="http://schemas.microsoft.com/office/drawing/2014/main" id="{34B02525-532E-4AA7-9340-C266CD28A31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9" name="Freeform: Shape 258">
                <a:extLst>
                  <a:ext uri="{FF2B5EF4-FFF2-40B4-BE49-F238E27FC236}">
                    <a16:creationId xmlns:a16="http://schemas.microsoft.com/office/drawing/2014/main" id="{4A65AB05-6A73-4FAB-BE77-8FFB53814013}"/>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0" name="Rectangle: Rounded Corners 259">
                <a:extLst>
                  <a:ext uri="{FF2B5EF4-FFF2-40B4-BE49-F238E27FC236}">
                    <a16:creationId xmlns:a16="http://schemas.microsoft.com/office/drawing/2014/main" id="{7016A89C-1D7C-4DC6-964E-C355F24842FA}"/>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1" name="Rectangle: Rounded Corners 260">
                <a:extLst>
                  <a:ext uri="{FF2B5EF4-FFF2-40B4-BE49-F238E27FC236}">
                    <a16:creationId xmlns:a16="http://schemas.microsoft.com/office/drawing/2014/main" id="{EFE96E55-5B25-4E39-BA57-530D11C8126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2" name="TextBox 261">
                <a:extLst>
                  <a:ext uri="{FF2B5EF4-FFF2-40B4-BE49-F238E27FC236}">
                    <a16:creationId xmlns:a16="http://schemas.microsoft.com/office/drawing/2014/main" id="{C6B4F4F9-9CE3-4A13-967E-7120BE5A59DB}"/>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63" name="Rectangle: Rounded Corners 262">
                <a:extLst>
                  <a:ext uri="{FF2B5EF4-FFF2-40B4-BE49-F238E27FC236}">
                    <a16:creationId xmlns:a16="http://schemas.microsoft.com/office/drawing/2014/main" id="{119F5321-4B4F-4000-BB11-81A9D596EC5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4" name="TextBox 263">
                <a:extLst>
                  <a:ext uri="{FF2B5EF4-FFF2-40B4-BE49-F238E27FC236}">
                    <a16:creationId xmlns:a16="http://schemas.microsoft.com/office/drawing/2014/main" id="{7F68D4AF-092C-478E-8573-B8F4A2D109AA}"/>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65" name="TextBox 264">
                <a:extLst>
                  <a:ext uri="{FF2B5EF4-FFF2-40B4-BE49-F238E27FC236}">
                    <a16:creationId xmlns:a16="http://schemas.microsoft.com/office/drawing/2014/main" id="{AA9B93E6-88FB-4C3A-B925-7D8A91BB5D4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66" name="TextBox 265">
                <a:extLst>
                  <a:ext uri="{FF2B5EF4-FFF2-40B4-BE49-F238E27FC236}">
                    <a16:creationId xmlns:a16="http://schemas.microsoft.com/office/drawing/2014/main" id="{7ADA265F-2AB2-4AC0-9938-3B51D41B1CA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67" name="TextBox 266">
                <a:extLst>
                  <a:ext uri="{FF2B5EF4-FFF2-40B4-BE49-F238E27FC236}">
                    <a16:creationId xmlns:a16="http://schemas.microsoft.com/office/drawing/2014/main" id="{CC98E448-530E-4419-AD20-3D5C24FACD5E}"/>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68" name="Graphic 267" descr="Bar chart with solid fill">
                <a:extLst>
                  <a:ext uri="{FF2B5EF4-FFF2-40B4-BE49-F238E27FC236}">
                    <a16:creationId xmlns:a16="http://schemas.microsoft.com/office/drawing/2014/main" id="{ACAE913E-0161-468E-83F0-C0907AD5DE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9" name="Graphic 268" descr="Bar graph with upward trend with solid fill">
                <a:extLst>
                  <a:ext uri="{FF2B5EF4-FFF2-40B4-BE49-F238E27FC236}">
                    <a16:creationId xmlns:a16="http://schemas.microsoft.com/office/drawing/2014/main" id="{84DA1E4B-247A-4AC6-971A-AD36A6A200A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0" name="TextBox 269">
                <a:extLst>
                  <a:ext uri="{FF2B5EF4-FFF2-40B4-BE49-F238E27FC236}">
                    <a16:creationId xmlns:a16="http://schemas.microsoft.com/office/drawing/2014/main" id="{CAD59A62-A90F-4931-8DDA-B3DA6143BA8A}"/>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16" name="Group 215">
              <a:extLst>
                <a:ext uri="{FF2B5EF4-FFF2-40B4-BE49-F238E27FC236}">
                  <a16:creationId xmlns:a16="http://schemas.microsoft.com/office/drawing/2014/main" id="{9D641F91-1873-4725-9EA8-37A075CE4CF2}"/>
                </a:ext>
              </a:extLst>
            </p:cNvPr>
            <p:cNvGrpSpPr/>
            <p:nvPr/>
          </p:nvGrpSpPr>
          <p:grpSpPr>
            <a:xfrm>
              <a:off x="8364752" y="25828294"/>
              <a:ext cx="2847974" cy="3959225"/>
              <a:chOff x="8377238" y="1449388"/>
              <a:chExt cx="2847974" cy="3959225"/>
            </a:xfrm>
          </p:grpSpPr>
          <p:sp>
            <p:nvSpPr>
              <p:cNvPr id="245" name="Rectangle: Rounded Corners 244">
                <a:extLst>
                  <a:ext uri="{FF2B5EF4-FFF2-40B4-BE49-F238E27FC236}">
                    <a16:creationId xmlns:a16="http://schemas.microsoft.com/office/drawing/2014/main" id="{FC72A3D7-7D30-4E65-A634-606BD062B25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6" name="Freeform: Shape 245">
                <a:extLst>
                  <a:ext uri="{FF2B5EF4-FFF2-40B4-BE49-F238E27FC236}">
                    <a16:creationId xmlns:a16="http://schemas.microsoft.com/office/drawing/2014/main" id="{E95439FD-F357-484F-BA46-E7DC9A1AAF9F}"/>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47" name="Rectangle: Rounded Corners 246">
                <a:extLst>
                  <a:ext uri="{FF2B5EF4-FFF2-40B4-BE49-F238E27FC236}">
                    <a16:creationId xmlns:a16="http://schemas.microsoft.com/office/drawing/2014/main" id="{85BD9184-BBE6-49FA-8CFB-D763B83416C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8" name="Rectangle: Rounded Corners 247">
                <a:extLst>
                  <a:ext uri="{FF2B5EF4-FFF2-40B4-BE49-F238E27FC236}">
                    <a16:creationId xmlns:a16="http://schemas.microsoft.com/office/drawing/2014/main" id="{4C0F9456-4205-47A9-A5EA-4719594A292C}"/>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9" name="TextBox 248">
                <a:extLst>
                  <a:ext uri="{FF2B5EF4-FFF2-40B4-BE49-F238E27FC236}">
                    <a16:creationId xmlns:a16="http://schemas.microsoft.com/office/drawing/2014/main" id="{AD686511-F6B5-4F89-B742-6D43297D849C}"/>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50" name="Rectangle: Rounded Corners 249">
                <a:extLst>
                  <a:ext uri="{FF2B5EF4-FFF2-40B4-BE49-F238E27FC236}">
                    <a16:creationId xmlns:a16="http://schemas.microsoft.com/office/drawing/2014/main" id="{791C7D8E-4605-4133-A8B3-F32A68A3CF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1" name="TextBox 250">
                <a:extLst>
                  <a:ext uri="{FF2B5EF4-FFF2-40B4-BE49-F238E27FC236}">
                    <a16:creationId xmlns:a16="http://schemas.microsoft.com/office/drawing/2014/main" id="{37281D98-D702-4B7B-969C-6D9DAD76CB0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52" name="TextBox 251">
                <a:extLst>
                  <a:ext uri="{FF2B5EF4-FFF2-40B4-BE49-F238E27FC236}">
                    <a16:creationId xmlns:a16="http://schemas.microsoft.com/office/drawing/2014/main" id="{554847E1-7345-4EF0-811B-AAC8D876559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3" name="TextBox 252">
                <a:extLst>
                  <a:ext uri="{FF2B5EF4-FFF2-40B4-BE49-F238E27FC236}">
                    <a16:creationId xmlns:a16="http://schemas.microsoft.com/office/drawing/2014/main" id="{05D2414C-0276-4271-A812-8B866B432D6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54" name="TextBox 253">
                <a:extLst>
                  <a:ext uri="{FF2B5EF4-FFF2-40B4-BE49-F238E27FC236}">
                    <a16:creationId xmlns:a16="http://schemas.microsoft.com/office/drawing/2014/main" id="{1A637F2E-2ACD-4D11-826F-8DE5BA94974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5" name="Graphic 254" descr="Bar chart with solid fill">
                <a:extLst>
                  <a:ext uri="{FF2B5EF4-FFF2-40B4-BE49-F238E27FC236}">
                    <a16:creationId xmlns:a16="http://schemas.microsoft.com/office/drawing/2014/main" id="{66DFFF47-C36A-456F-BF05-F074AFFC16D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56" name="Graphic 255" descr="Bar graph with upward trend with solid fill">
                <a:extLst>
                  <a:ext uri="{FF2B5EF4-FFF2-40B4-BE49-F238E27FC236}">
                    <a16:creationId xmlns:a16="http://schemas.microsoft.com/office/drawing/2014/main" id="{4BB9EE37-0DA5-4AF1-A579-D3CCEDBE42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57" name="TextBox 256">
                <a:extLst>
                  <a:ext uri="{FF2B5EF4-FFF2-40B4-BE49-F238E27FC236}">
                    <a16:creationId xmlns:a16="http://schemas.microsoft.com/office/drawing/2014/main" id="{0F3A091C-58AE-485F-9154-32464A96ADE6}"/>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17" name="Group 216">
              <a:extLst>
                <a:ext uri="{FF2B5EF4-FFF2-40B4-BE49-F238E27FC236}">
                  <a16:creationId xmlns:a16="http://schemas.microsoft.com/office/drawing/2014/main" id="{150C136F-E7C4-4E59-988A-9D8824756B71}"/>
                </a:ext>
              </a:extLst>
            </p:cNvPr>
            <p:cNvGrpSpPr/>
            <p:nvPr/>
          </p:nvGrpSpPr>
          <p:grpSpPr>
            <a:xfrm>
              <a:off x="8402852" y="29891445"/>
              <a:ext cx="2771775" cy="3959225"/>
              <a:chOff x="8377238" y="1449388"/>
              <a:chExt cx="2771775" cy="3959225"/>
            </a:xfrm>
          </p:grpSpPr>
          <p:sp>
            <p:nvSpPr>
              <p:cNvPr id="232" name="Rectangle: Rounded Corners 231">
                <a:extLst>
                  <a:ext uri="{FF2B5EF4-FFF2-40B4-BE49-F238E27FC236}">
                    <a16:creationId xmlns:a16="http://schemas.microsoft.com/office/drawing/2014/main" id="{FB385740-D9A5-429E-84D9-7D8276E888A7}"/>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3" name="Freeform: Shape 232">
                <a:extLst>
                  <a:ext uri="{FF2B5EF4-FFF2-40B4-BE49-F238E27FC236}">
                    <a16:creationId xmlns:a16="http://schemas.microsoft.com/office/drawing/2014/main" id="{C27050CD-799C-444D-AF06-7B5959CFC47A}"/>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4" name="Rectangle: Rounded Corners 233">
                <a:extLst>
                  <a:ext uri="{FF2B5EF4-FFF2-40B4-BE49-F238E27FC236}">
                    <a16:creationId xmlns:a16="http://schemas.microsoft.com/office/drawing/2014/main" id="{6D4879E1-CC7C-4F73-BC38-23166515E385}"/>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5" name="Rectangle: Rounded Corners 234">
                <a:extLst>
                  <a:ext uri="{FF2B5EF4-FFF2-40B4-BE49-F238E27FC236}">
                    <a16:creationId xmlns:a16="http://schemas.microsoft.com/office/drawing/2014/main" id="{78536DC4-7354-4F19-94AA-8C8F3E63A4A0}"/>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36" name="TextBox 235">
                <a:extLst>
                  <a:ext uri="{FF2B5EF4-FFF2-40B4-BE49-F238E27FC236}">
                    <a16:creationId xmlns:a16="http://schemas.microsoft.com/office/drawing/2014/main" id="{19474B93-89B2-42A8-B138-D9C021057C8B}"/>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37" name="Rectangle: Rounded Corners 236">
                <a:extLst>
                  <a:ext uri="{FF2B5EF4-FFF2-40B4-BE49-F238E27FC236}">
                    <a16:creationId xmlns:a16="http://schemas.microsoft.com/office/drawing/2014/main" id="{BA92D149-6C99-49A9-B8C5-FD5AF61C2E29}"/>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8" name="TextBox 237">
                <a:extLst>
                  <a:ext uri="{FF2B5EF4-FFF2-40B4-BE49-F238E27FC236}">
                    <a16:creationId xmlns:a16="http://schemas.microsoft.com/office/drawing/2014/main" id="{297D5F09-9B60-4F1A-A29C-E3B2C9E6E459}"/>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9" name="TextBox 238">
                <a:extLst>
                  <a:ext uri="{FF2B5EF4-FFF2-40B4-BE49-F238E27FC236}">
                    <a16:creationId xmlns:a16="http://schemas.microsoft.com/office/drawing/2014/main" id="{9A808DFC-15FE-45A9-A957-29CDF39CA8A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0" name="TextBox 239">
                <a:extLst>
                  <a:ext uri="{FF2B5EF4-FFF2-40B4-BE49-F238E27FC236}">
                    <a16:creationId xmlns:a16="http://schemas.microsoft.com/office/drawing/2014/main" id="{E8F25682-8BE8-4E54-8382-7C973A08ECE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41" name="TextBox 240">
                <a:extLst>
                  <a:ext uri="{FF2B5EF4-FFF2-40B4-BE49-F238E27FC236}">
                    <a16:creationId xmlns:a16="http://schemas.microsoft.com/office/drawing/2014/main" id="{C721F495-9272-488F-B8DB-3E096BC046C3}"/>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2" name="Graphic 241" descr="Bar chart with solid fill">
                <a:extLst>
                  <a:ext uri="{FF2B5EF4-FFF2-40B4-BE49-F238E27FC236}">
                    <a16:creationId xmlns:a16="http://schemas.microsoft.com/office/drawing/2014/main" id="{7F5A7292-0B23-4DD3-A15D-AA78E7F163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3" name="Graphic 242" descr="Bar graph with upward trend with solid fill">
                <a:extLst>
                  <a:ext uri="{FF2B5EF4-FFF2-40B4-BE49-F238E27FC236}">
                    <a16:creationId xmlns:a16="http://schemas.microsoft.com/office/drawing/2014/main" id="{D9368C5D-3FE8-47FF-A673-C2893A2F58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4" name="TextBox 243">
                <a:extLst>
                  <a:ext uri="{FF2B5EF4-FFF2-40B4-BE49-F238E27FC236}">
                    <a16:creationId xmlns:a16="http://schemas.microsoft.com/office/drawing/2014/main" id="{D3844E66-7E63-4844-A7BE-A406195F1D84}"/>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18" name="Group 217">
              <a:extLst>
                <a:ext uri="{FF2B5EF4-FFF2-40B4-BE49-F238E27FC236}">
                  <a16:creationId xmlns:a16="http://schemas.microsoft.com/office/drawing/2014/main" id="{EAFF3CA8-02F8-4CEB-B03C-8CC1FBF55882}"/>
                </a:ext>
              </a:extLst>
            </p:cNvPr>
            <p:cNvGrpSpPr/>
            <p:nvPr/>
          </p:nvGrpSpPr>
          <p:grpSpPr>
            <a:xfrm>
              <a:off x="8402852" y="33954592"/>
              <a:ext cx="2771775" cy="3959225"/>
              <a:chOff x="8377238" y="1449388"/>
              <a:chExt cx="2771775" cy="3959225"/>
            </a:xfrm>
          </p:grpSpPr>
          <p:sp>
            <p:nvSpPr>
              <p:cNvPr id="219" name="Rectangle: Rounded Corners 218">
                <a:extLst>
                  <a:ext uri="{FF2B5EF4-FFF2-40B4-BE49-F238E27FC236}">
                    <a16:creationId xmlns:a16="http://schemas.microsoft.com/office/drawing/2014/main" id="{194427C5-4B7C-49F8-A3E4-109325C23352}"/>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0" name="Freeform: Shape 219">
                <a:extLst>
                  <a:ext uri="{FF2B5EF4-FFF2-40B4-BE49-F238E27FC236}">
                    <a16:creationId xmlns:a16="http://schemas.microsoft.com/office/drawing/2014/main" id="{EDA90BF7-D89F-4779-8115-2ED73706B03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1" name="Rectangle: Rounded Corners 220">
                <a:extLst>
                  <a:ext uri="{FF2B5EF4-FFF2-40B4-BE49-F238E27FC236}">
                    <a16:creationId xmlns:a16="http://schemas.microsoft.com/office/drawing/2014/main" id="{05C8680B-A1F3-458D-AED1-D3F294E78521}"/>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2" name="Rectangle: Rounded Corners 221">
                <a:extLst>
                  <a:ext uri="{FF2B5EF4-FFF2-40B4-BE49-F238E27FC236}">
                    <a16:creationId xmlns:a16="http://schemas.microsoft.com/office/drawing/2014/main" id="{8DF53843-8E37-45B0-A354-F3C7FBE49B9D}"/>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3" name="TextBox 222">
                <a:extLst>
                  <a:ext uri="{FF2B5EF4-FFF2-40B4-BE49-F238E27FC236}">
                    <a16:creationId xmlns:a16="http://schemas.microsoft.com/office/drawing/2014/main" id="{CCC2AC83-7C34-4F38-B98F-E45AC30653B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24" name="Rectangle: Rounded Corners 223">
                <a:extLst>
                  <a:ext uri="{FF2B5EF4-FFF2-40B4-BE49-F238E27FC236}">
                    <a16:creationId xmlns:a16="http://schemas.microsoft.com/office/drawing/2014/main" id="{2CC5F0E4-55A7-4F3A-9DF3-0D19D04EF386}"/>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5" name="TextBox 224">
                <a:extLst>
                  <a:ext uri="{FF2B5EF4-FFF2-40B4-BE49-F238E27FC236}">
                    <a16:creationId xmlns:a16="http://schemas.microsoft.com/office/drawing/2014/main" id="{EE6B6BF8-7327-4194-A0F8-99193D68041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26" name="TextBox 225">
                <a:extLst>
                  <a:ext uri="{FF2B5EF4-FFF2-40B4-BE49-F238E27FC236}">
                    <a16:creationId xmlns:a16="http://schemas.microsoft.com/office/drawing/2014/main" id="{74F4F749-9A7B-4AFB-98BA-D40FF1BA8F07}"/>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27" name="TextBox 226">
                <a:extLst>
                  <a:ext uri="{FF2B5EF4-FFF2-40B4-BE49-F238E27FC236}">
                    <a16:creationId xmlns:a16="http://schemas.microsoft.com/office/drawing/2014/main" id="{F7105C03-38E7-4A30-843D-FF621F08A5EB}"/>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28" name="TextBox 227">
                <a:extLst>
                  <a:ext uri="{FF2B5EF4-FFF2-40B4-BE49-F238E27FC236}">
                    <a16:creationId xmlns:a16="http://schemas.microsoft.com/office/drawing/2014/main" id="{22AC7AEE-C753-4EC1-A021-95BD6042C2FA}"/>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9" name="Graphic 228" descr="Bar chart with solid fill">
                <a:extLst>
                  <a:ext uri="{FF2B5EF4-FFF2-40B4-BE49-F238E27FC236}">
                    <a16:creationId xmlns:a16="http://schemas.microsoft.com/office/drawing/2014/main" id="{9CE8B0E8-FDFC-4D17-A6A5-3C4B94FC67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0" name="Graphic 229" descr="Bar graph with upward trend with solid fill">
                <a:extLst>
                  <a:ext uri="{FF2B5EF4-FFF2-40B4-BE49-F238E27FC236}">
                    <a16:creationId xmlns:a16="http://schemas.microsoft.com/office/drawing/2014/main" id="{FFA39CDA-C5A9-4F5F-AD18-0BB082FCE6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1" name="TextBox 230">
                <a:extLst>
                  <a:ext uri="{FF2B5EF4-FFF2-40B4-BE49-F238E27FC236}">
                    <a16:creationId xmlns:a16="http://schemas.microsoft.com/office/drawing/2014/main" id="{03CA3F57-CC0F-49F0-B760-F016024957D2}"/>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47102"/>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05</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12" name="Group 11">
            <a:extLst>
              <a:ext uri="{FF2B5EF4-FFF2-40B4-BE49-F238E27FC236}">
                <a16:creationId xmlns:a16="http://schemas.microsoft.com/office/drawing/2014/main" id="{82CD571D-BA72-43A5-8BD7-1C8FFA9C4DFF}"/>
              </a:ext>
            </a:extLst>
          </p:cNvPr>
          <p:cNvGrpSpPr/>
          <p:nvPr/>
        </p:nvGrpSpPr>
        <p:grpSpPr>
          <a:xfrm>
            <a:off x="828675" y="1545902"/>
            <a:ext cx="7400926" cy="5114752"/>
            <a:chOff x="828675" y="1545902"/>
            <a:chExt cx="7400926" cy="5114752"/>
          </a:xfrm>
        </p:grpSpPr>
        <p:sp>
          <p:nvSpPr>
            <p:cNvPr id="17" name="TextBox 16">
              <a:extLst>
                <a:ext uri="{FF2B5EF4-FFF2-40B4-BE49-F238E27FC236}">
                  <a16:creationId xmlns:a16="http://schemas.microsoft.com/office/drawing/2014/main" id="{FCE35264-4D9C-484C-85C0-D7B7D4A268B9}"/>
                </a:ext>
              </a:extLst>
            </p:cNvPr>
            <p:cNvSpPr txBox="1"/>
            <p:nvPr/>
          </p:nvSpPr>
          <p:spPr>
            <a:xfrm>
              <a:off x="854505" y="3429000"/>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323439"/>
            </a:xfrm>
            <a:prstGeom prst="rect">
              <a:avLst/>
            </a:prstGeom>
            <a:noFill/>
          </p:spPr>
          <p:txBody>
            <a:bodyPr wrap="square" rtlCol="0">
              <a:spAutoFit/>
            </a:bodyPr>
            <a:lstStyle/>
            <a:p>
              <a:r>
                <a:rPr lang="en-US" sz="4000" dirty="0">
                  <a:solidFill>
                    <a:srgbClr val="00B0F0"/>
                  </a:solidFill>
                  <a:latin typeface="Kristen ITC" panose="03050502040202030202" pitchFamily="66" charset="0"/>
                </a:rPr>
                <a:t>EXPECTED OUTCOMES &amp; IMPACT</a:t>
              </a:r>
              <a:endParaRPr lang="en-KE" sz="40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56956" y="216310"/>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36" name="Group 335">
            <a:extLst>
              <a:ext uri="{FF2B5EF4-FFF2-40B4-BE49-F238E27FC236}">
                <a16:creationId xmlns:a16="http://schemas.microsoft.com/office/drawing/2014/main" id="{6FE6D581-38D6-4B58-9BB0-63D81B240113}"/>
              </a:ext>
            </a:extLst>
          </p:cNvPr>
          <p:cNvGrpSpPr/>
          <p:nvPr/>
        </p:nvGrpSpPr>
        <p:grpSpPr>
          <a:xfrm>
            <a:off x="-10601325" y="1698302"/>
            <a:ext cx="7400926" cy="5234704"/>
            <a:chOff x="828675" y="1545902"/>
            <a:chExt cx="7400926" cy="5234704"/>
          </a:xfrm>
        </p:grpSpPr>
        <p:sp>
          <p:nvSpPr>
            <p:cNvPr id="337" name="TextBox 336">
              <a:extLst>
                <a:ext uri="{FF2B5EF4-FFF2-40B4-BE49-F238E27FC236}">
                  <a16:creationId xmlns:a16="http://schemas.microsoft.com/office/drawing/2014/main" id="{39323E2A-A826-4D0C-94D8-08FE53B37D38}"/>
                </a:ext>
              </a:extLst>
            </p:cNvPr>
            <p:cNvSpPr txBox="1"/>
            <p:nvPr/>
          </p:nvSpPr>
          <p:spPr>
            <a:xfrm>
              <a:off x="933840" y="3548952"/>
              <a:ext cx="3524250" cy="323165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solidFill>
                  <a:srgbClr val="00B0F0"/>
                </a:solidFill>
                <a:latin typeface="Kristen ITC" panose="03050502040202030202" pitchFamily="66" charset="0"/>
              </a:endParaRPr>
            </a:p>
          </p:txBody>
        </p:sp>
        <p:sp>
          <p:nvSpPr>
            <p:cNvPr id="338" name="Rectangle: Rounded Corners 337">
              <a:extLst>
                <a:ext uri="{FF2B5EF4-FFF2-40B4-BE49-F238E27FC236}">
                  <a16:creationId xmlns:a16="http://schemas.microsoft.com/office/drawing/2014/main" id="{72904A3A-A290-44D8-98F9-8E222B6A161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9" name="TextBox 338">
              <a:extLst>
                <a:ext uri="{FF2B5EF4-FFF2-40B4-BE49-F238E27FC236}">
                  <a16:creationId xmlns:a16="http://schemas.microsoft.com/office/drawing/2014/main" id="{DF631E48-8531-4A4E-B7D2-FF5BB4A086AE}"/>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KEY FEATURES</a:t>
              </a:r>
              <a:endParaRPr lang="en-KE" sz="6000" b="1" dirty="0">
                <a:solidFill>
                  <a:srgbClr val="00B0F0"/>
                </a:solidFill>
                <a:latin typeface="Kristen ITC" panose="03050502040202030202" pitchFamily="66" charset="0"/>
              </a:endParaRPr>
            </a:p>
          </p:txBody>
        </p:sp>
      </p:grpSp>
      <p:grpSp>
        <p:nvGrpSpPr>
          <p:cNvPr id="340" name="Group 339">
            <a:extLst>
              <a:ext uri="{FF2B5EF4-FFF2-40B4-BE49-F238E27FC236}">
                <a16:creationId xmlns:a16="http://schemas.microsoft.com/office/drawing/2014/main" id="{01F5CA3B-D953-4420-B22A-465E345619C4}"/>
              </a:ext>
            </a:extLst>
          </p:cNvPr>
          <p:cNvGrpSpPr/>
          <p:nvPr/>
        </p:nvGrpSpPr>
        <p:grpSpPr>
          <a:xfrm>
            <a:off x="-2447925" y="-5642298"/>
            <a:ext cx="7400926" cy="5234704"/>
            <a:chOff x="828675" y="1545902"/>
            <a:chExt cx="7400926" cy="5234704"/>
          </a:xfrm>
        </p:grpSpPr>
        <p:sp>
          <p:nvSpPr>
            <p:cNvPr id="341" name="TextBox 340">
              <a:extLst>
                <a:ext uri="{FF2B5EF4-FFF2-40B4-BE49-F238E27FC236}">
                  <a16:creationId xmlns:a16="http://schemas.microsoft.com/office/drawing/2014/main" id="{F4F0A501-6473-4849-9214-CF5EE37075D9}"/>
                </a:ext>
              </a:extLst>
            </p:cNvPr>
            <p:cNvSpPr txBox="1"/>
            <p:nvPr/>
          </p:nvSpPr>
          <p:spPr>
            <a:xfrm>
              <a:off x="933840" y="3548952"/>
              <a:ext cx="3524250" cy="3231654"/>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provides real-time health monitoring using IoT sensors that track temperature, heart rate, and movement, ensuring early detection of abnormalities. Farmers can input symptoms manually, while the AI-powered diagnosis system analyzes sensor data and images to identify diseases, suggest treatments, and recommend preventive measures. In cases of contagious diseases, the system automatically alerts veterinary authorities with location details, enabling quick response and outbreak control. Additionally, a disease database keeps track of past infections, helping in trend analysis and future prevention strategies, ultimately reducing livestock losses and improving productivity.</a:t>
              </a:r>
              <a:endParaRPr lang="en-KE" sz="1200" dirty="0">
                <a:solidFill>
                  <a:srgbClr val="00B0F0"/>
                </a:solidFill>
                <a:latin typeface="Kristen ITC" panose="03050502040202030202" pitchFamily="66" charset="0"/>
              </a:endParaRPr>
            </a:p>
          </p:txBody>
        </p:sp>
        <p:sp>
          <p:nvSpPr>
            <p:cNvPr id="342" name="Rectangle: Rounded Corners 341">
              <a:extLst>
                <a:ext uri="{FF2B5EF4-FFF2-40B4-BE49-F238E27FC236}">
                  <a16:creationId xmlns:a16="http://schemas.microsoft.com/office/drawing/2014/main" id="{EE9AC9B8-3483-4898-88E7-3250A67002E8}"/>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3" name="TextBox 342">
              <a:extLst>
                <a:ext uri="{FF2B5EF4-FFF2-40B4-BE49-F238E27FC236}">
                  <a16:creationId xmlns:a16="http://schemas.microsoft.com/office/drawing/2014/main" id="{6DD284CC-343F-4B2B-9019-FD78FF65672F}"/>
                </a:ext>
              </a:extLst>
            </p:cNvPr>
            <p:cNvSpPr txBox="1"/>
            <p:nvPr/>
          </p:nvSpPr>
          <p:spPr>
            <a:xfrm>
              <a:off x="828675" y="1545902"/>
              <a:ext cx="7400926" cy="1015663"/>
            </a:xfrm>
            <a:prstGeom prst="rect">
              <a:avLst/>
            </a:prstGeom>
            <a:noFill/>
          </p:spPr>
          <p:txBody>
            <a:bodyPr wrap="square" rtlCol="0">
              <a:spAutoFit/>
            </a:bodyPr>
            <a:lstStyle/>
            <a:p>
              <a:r>
                <a:rPr lang="en-US" sz="6000" dirty="0">
                  <a:solidFill>
                    <a:srgbClr val="00B0F0"/>
                  </a:solidFill>
                  <a:latin typeface="Kristen ITC" panose="03050502040202030202" pitchFamily="66" charset="0"/>
                </a:rPr>
                <a:t>KEY FEATURES</a:t>
              </a:r>
              <a:endParaRPr lang="en-KE" sz="6000" b="1" dirty="0">
                <a:solidFill>
                  <a:srgbClr val="00B0F0"/>
                </a:solidFill>
                <a:latin typeface="Kristen ITC" panose="03050502040202030202" pitchFamily="66" charset="0"/>
              </a:endParaRPr>
            </a:p>
          </p:txBody>
        </p:sp>
      </p:grpSp>
      <p:grpSp>
        <p:nvGrpSpPr>
          <p:cNvPr id="348" name="Group 347">
            <a:extLst>
              <a:ext uri="{FF2B5EF4-FFF2-40B4-BE49-F238E27FC236}">
                <a16:creationId xmlns:a16="http://schemas.microsoft.com/office/drawing/2014/main" id="{C09F44F3-C5F7-446F-BFC8-4A40FB75F47C}"/>
              </a:ext>
            </a:extLst>
          </p:cNvPr>
          <p:cNvGrpSpPr/>
          <p:nvPr/>
        </p:nvGrpSpPr>
        <p:grpSpPr>
          <a:xfrm>
            <a:off x="-2905125" y="7641902"/>
            <a:ext cx="7400926" cy="5203351"/>
            <a:chOff x="828675" y="1545902"/>
            <a:chExt cx="7400926" cy="5203351"/>
          </a:xfrm>
        </p:grpSpPr>
        <p:sp>
          <p:nvSpPr>
            <p:cNvPr id="349" name="TextBox 348">
              <a:extLst>
                <a:ext uri="{FF2B5EF4-FFF2-40B4-BE49-F238E27FC236}">
                  <a16:creationId xmlns:a16="http://schemas.microsoft.com/office/drawing/2014/main" id="{4F2523A1-DDFA-4B43-A069-4C1EA18D17B2}"/>
                </a:ext>
              </a:extLst>
            </p:cNvPr>
            <p:cNvSpPr txBox="1"/>
            <p:nvPr/>
          </p:nvSpPr>
          <p:spPr>
            <a:xfrm>
              <a:off x="853762" y="3702265"/>
              <a:ext cx="3524250" cy="304698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solidFill>
                  <a:srgbClr val="00B0F0"/>
                </a:solidFill>
                <a:latin typeface="Kristen ITC" panose="03050502040202030202" pitchFamily="66" charset="0"/>
              </a:endParaRPr>
            </a:p>
          </p:txBody>
        </p:sp>
        <p:sp>
          <p:nvSpPr>
            <p:cNvPr id="350" name="Rectangle: Rounded Corners 349">
              <a:extLst>
                <a:ext uri="{FF2B5EF4-FFF2-40B4-BE49-F238E27FC236}">
                  <a16:creationId xmlns:a16="http://schemas.microsoft.com/office/drawing/2014/main" id="{AD2749EE-306B-4454-8FAF-473DA185ACE3}"/>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51" name="TextBox 350">
              <a:extLst>
                <a:ext uri="{FF2B5EF4-FFF2-40B4-BE49-F238E27FC236}">
                  <a16:creationId xmlns:a16="http://schemas.microsoft.com/office/drawing/2014/main" id="{C4092A54-F951-4F32-B2A3-4B86D5371FD1}"/>
                </a:ext>
              </a:extLst>
            </p:cNvPr>
            <p:cNvSpPr txBox="1"/>
            <p:nvPr/>
          </p:nvSpPr>
          <p:spPr>
            <a:xfrm>
              <a:off x="828675" y="1545902"/>
              <a:ext cx="7400926" cy="1569660"/>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TECHNOLOGY STACK</a:t>
              </a:r>
              <a:endParaRPr lang="en-KE" sz="48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392952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EFF8AA74-0F8D-4668-9B59-EB9F0200517D}"/>
              </a:ext>
            </a:extLst>
          </p:cNvPr>
          <p:cNvGrpSpPr/>
          <p:nvPr/>
        </p:nvGrpSpPr>
        <p:grpSpPr>
          <a:xfrm>
            <a:off x="5106442" y="-10775240"/>
            <a:ext cx="2854918" cy="36921597"/>
            <a:chOff x="5275253" y="-6569949"/>
            <a:chExt cx="2854918" cy="36921597"/>
          </a:xfrm>
          <a:effectLst>
            <a:glow rad="228600">
              <a:srgbClr val="00B0F0">
                <a:alpha val="50000"/>
              </a:srgbClr>
            </a:glow>
          </a:effectLst>
        </p:grpSpPr>
        <p:grpSp>
          <p:nvGrpSpPr>
            <p:cNvPr id="167" name="Group 166">
              <a:extLst>
                <a:ext uri="{FF2B5EF4-FFF2-40B4-BE49-F238E27FC236}">
                  <a16:creationId xmlns:a16="http://schemas.microsoft.com/office/drawing/2014/main" id="{ACAE8A6D-AF1A-4C78-9937-026ECDA0E138}"/>
                </a:ext>
              </a:extLst>
            </p:cNvPr>
            <p:cNvGrpSpPr/>
            <p:nvPr/>
          </p:nvGrpSpPr>
          <p:grpSpPr>
            <a:xfrm>
              <a:off x="5358396" y="1505254"/>
              <a:ext cx="2771775" cy="28846394"/>
              <a:chOff x="5195888" y="-23437781"/>
              <a:chExt cx="2771775" cy="28846394"/>
            </a:xfrm>
          </p:grpSpPr>
          <p:sp>
            <p:nvSpPr>
              <p:cNvPr id="170" name="Rectangle: Rounded Corners 169">
                <a:extLst>
                  <a:ext uri="{FF2B5EF4-FFF2-40B4-BE49-F238E27FC236}">
                    <a16:creationId xmlns:a16="http://schemas.microsoft.com/office/drawing/2014/main" id="{ED7AAA5B-402F-4AD6-BA37-5C78C4438914}"/>
                  </a:ext>
                </a:extLst>
              </p:cNvPr>
              <p:cNvSpPr/>
              <p:nvPr/>
            </p:nvSpPr>
            <p:spPr>
              <a:xfrm>
                <a:off x="5195888" y="1449388"/>
                <a:ext cx="2771775" cy="3959225"/>
              </a:xfrm>
              <a:prstGeom prst="roundRect">
                <a:avLst>
                  <a:gd name="adj" fmla="val 12199"/>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1" name="Rectangle: Rounded Corners 170">
                <a:extLst>
                  <a:ext uri="{FF2B5EF4-FFF2-40B4-BE49-F238E27FC236}">
                    <a16:creationId xmlns:a16="http://schemas.microsoft.com/office/drawing/2014/main" id="{E6F3843C-FD36-406D-BE61-1B5E39B75DB0}"/>
                  </a:ext>
                </a:extLst>
              </p:cNvPr>
              <p:cNvSpPr/>
              <p:nvPr/>
            </p:nvSpPr>
            <p:spPr>
              <a:xfrm>
                <a:off x="5195888" y="-2698476"/>
                <a:ext cx="2771775" cy="3959225"/>
              </a:xfrm>
              <a:prstGeom prst="roundRect">
                <a:avLst>
                  <a:gd name="adj" fmla="val 12199"/>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2" name="Rectangle: Rounded Corners 171">
                <a:extLst>
                  <a:ext uri="{FF2B5EF4-FFF2-40B4-BE49-F238E27FC236}">
                    <a16:creationId xmlns:a16="http://schemas.microsoft.com/office/drawing/2014/main" id="{3DF46B0D-7B8C-469E-9ED6-FCC907BF0EE7}"/>
                  </a:ext>
                </a:extLst>
              </p:cNvPr>
              <p:cNvSpPr/>
              <p:nvPr/>
            </p:nvSpPr>
            <p:spPr>
              <a:xfrm>
                <a:off x="5195888" y="-6846337"/>
                <a:ext cx="2771775" cy="3959225"/>
              </a:xfrm>
              <a:prstGeom prst="roundRect">
                <a:avLst>
                  <a:gd name="adj" fmla="val 12199"/>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3" name="Rectangle: Rounded Corners 172">
                <a:extLst>
                  <a:ext uri="{FF2B5EF4-FFF2-40B4-BE49-F238E27FC236}">
                    <a16:creationId xmlns:a16="http://schemas.microsoft.com/office/drawing/2014/main" id="{83C81D37-6A53-4C81-ABBB-0E9BE230274A}"/>
                  </a:ext>
                </a:extLst>
              </p:cNvPr>
              <p:cNvSpPr/>
              <p:nvPr/>
            </p:nvSpPr>
            <p:spPr>
              <a:xfrm>
                <a:off x="5195888" y="-10994198"/>
                <a:ext cx="2771775" cy="3959225"/>
              </a:xfrm>
              <a:prstGeom prst="roundRect">
                <a:avLst>
                  <a:gd name="adj" fmla="val 12199"/>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4" name="Rectangle: Rounded Corners 173">
                <a:extLst>
                  <a:ext uri="{FF2B5EF4-FFF2-40B4-BE49-F238E27FC236}">
                    <a16:creationId xmlns:a16="http://schemas.microsoft.com/office/drawing/2014/main" id="{12F12B83-50E9-45F2-BD8A-5997F3E0EE8E}"/>
                  </a:ext>
                </a:extLst>
              </p:cNvPr>
              <p:cNvSpPr/>
              <p:nvPr/>
            </p:nvSpPr>
            <p:spPr>
              <a:xfrm>
                <a:off x="5195888" y="-15142059"/>
                <a:ext cx="2771775" cy="3959225"/>
              </a:xfrm>
              <a:prstGeom prst="roundRect">
                <a:avLst>
                  <a:gd name="adj" fmla="val 12199"/>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5" name="Rectangle: Rounded Corners 174">
                <a:extLst>
                  <a:ext uri="{FF2B5EF4-FFF2-40B4-BE49-F238E27FC236}">
                    <a16:creationId xmlns:a16="http://schemas.microsoft.com/office/drawing/2014/main" id="{8E6C8077-ADEB-48D1-9EA1-17EFA7A766BA}"/>
                  </a:ext>
                </a:extLst>
              </p:cNvPr>
              <p:cNvSpPr/>
              <p:nvPr/>
            </p:nvSpPr>
            <p:spPr>
              <a:xfrm>
                <a:off x="5195888" y="-19289920"/>
                <a:ext cx="2771775" cy="3959225"/>
              </a:xfrm>
              <a:prstGeom prst="roundRect">
                <a:avLst>
                  <a:gd name="adj" fmla="val 12199"/>
                </a:avLst>
              </a:prstGeom>
              <a:blipFill>
                <a:blip r:embed="rId7"/>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76" name="Rectangle: Rounded Corners 175">
                <a:extLst>
                  <a:ext uri="{FF2B5EF4-FFF2-40B4-BE49-F238E27FC236}">
                    <a16:creationId xmlns:a16="http://schemas.microsoft.com/office/drawing/2014/main" id="{067287B3-D181-4F16-8883-C1199C2955DB}"/>
                  </a:ext>
                </a:extLst>
              </p:cNvPr>
              <p:cNvSpPr/>
              <p:nvPr/>
            </p:nvSpPr>
            <p:spPr>
              <a:xfrm>
                <a:off x="5195888" y="-23437781"/>
                <a:ext cx="2771775" cy="3959225"/>
              </a:xfrm>
              <a:prstGeom prst="roundRect">
                <a:avLst>
                  <a:gd name="adj" fmla="val 12199"/>
                </a:avLst>
              </a:prstGeom>
              <a:blipFill>
                <a:blip r:embed="rId8"/>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sp>
          <p:nvSpPr>
            <p:cNvPr id="168" name="Rectangle: Rounded Corners 167">
              <a:extLst>
                <a:ext uri="{FF2B5EF4-FFF2-40B4-BE49-F238E27FC236}">
                  <a16:creationId xmlns:a16="http://schemas.microsoft.com/office/drawing/2014/main" id="{F008DBA1-EE37-4348-9801-0F7BB72E37A9}"/>
                </a:ext>
              </a:extLst>
            </p:cNvPr>
            <p:cNvSpPr/>
            <p:nvPr/>
          </p:nvSpPr>
          <p:spPr>
            <a:xfrm>
              <a:off x="5275253" y="-2541489"/>
              <a:ext cx="2771775" cy="3959225"/>
            </a:xfrm>
            <a:prstGeom prst="roundRect">
              <a:avLst>
                <a:gd name="adj" fmla="val 12199"/>
              </a:avLst>
            </a:prstGeom>
            <a:blipFill>
              <a:blip r:embed="rId9"/>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169" name="Rectangle: Rounded Corners 168">
              <a:extLst>
                <a:ext uri="{FF2B5EF4-FFF2-40B4-BE49-F238E27FC236}">
                  <a16:creationId xmlns:a16="http://schemas.microsoft.com/office/drawing/2014/main" id="{3EDC8E13-7BD4-46D1-BAF8-CF15BB49AD8B}"/>
                </a:ext>
              </a:extLst>
            </p:cNvPr>
            <p:cNvSpPr/>
            <p:nvPr/>
          </p:nvSpPr>
          <p:spPr>
            <a:xfrm>
              <a:off x="5316824" y="-6569949"/>
              <a:ext cx="2771775" cy="3959225"/>
            </a:xfrm>
            <a:prstGeom prst="roundRect">
              <a:avLst>
                <a:gd name="adj" fmla="val 12199"/>
              </a:avLst>
            </a:prstGeom>
            <a:blipFill>
              <a:blip r:embed="rId10"/>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grpSp>
      <p:grpSp>
        <p:nvGrpSpPr>
          <p:cNvPr id="200" name="Group 199">
            <a:extLst>
              <a:ext uri="{FF2B5EF4-FFF2-40B4-BE49-F238E27FC236}">
                <a16:creationId xmlns:a16="http://schemas.microsoft.com/office/drawing/2014/main" id="{4C6CCA41-AC55-4A7B-8919-304AE784E399}"/>
              </a:ext>
            </a:extLst>
          </p:cNvPr>
          <p:cNvGrpSpPr/>
          <p:nvPr/>
        </p:nvGrpSpPr>
        <p:grpSpPr>
          <a:xfrm>
            <a:off x="8377238" y="-18867913"/>
            <a:ext cx="2847974" cy="36464429"/>
            <a:chOff x="8364752" y="1449388"/>
            <a:chExt cx="2847974" cy="36464429"/>
          </a:xfrm>
          <a:effectLst>
            <a:glow rad="127000">
              <a:srgbClr val="00B0F0">
                <a:alpha val="50000"/>
              </a:srgbClr>
            </a:glow>
          </a:effectLst>
        </p:grpSpPr>
        <p:grpSp>
          <p:nvGrpSpPr>
            <p:cNvPr id="201" name="Group 200">
              <a:extLst>
                <a:ext uri="{FF2B5EF4-FFF2-40B4-BE49-F238E27FC236}">
                  <a16:creationId xmlns:a16="http://schemas.microsoft.com/office/drawing/2014/main" id="{43240C5B-CB19-40AB-8F5A-18514CD1548A}"/>
                </a:ext>
              </a:extLst>
            </p:cNvPr>
            <p:cNvGrpSpPr/>
            <p:nvPr/>
          </p:nvGrpSpPr>
          <p:grpSpPr>
            <a:xfrm>
              <a:off x="8402852" y="1449388"/>
              <a:ext cx="2771775" cy="3959225"/>
              <a:chOff x="8377238" y="1449388"/>
              <a:chExt cx="2771775" cy="3959225"/>
            </a:xfrm>
          </p:grpSpPr>
          <p:sp>
            <p:nvSpPr>
              <p:cNvPr id="314" name="Rectangle: Rounded Corners 313">
                <a:extLst>
                  <a:ext uri="{FF2B5EF4-FFF2-40B4-BE49-F238E27FC236}">
                    <a16:creationId xmlns:a16="http://schemas.microsoft.com/office/drawing/2014/main" id="{E57252F0-2DC0-4BC5-86EF-043203F6A02A}"/>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5" name="Freeform: Shape 314">
                <a:extLst>
                  <a:ext uri="{FF2B5EF4-FFF2-40B4-BE49-F238E27FC236}">
                    <a16:creationId xmlns:a16="http://schemas.microsoft.com/office/drawing/2014/main" id="{CF5A1F20-22F4-4EDE-A05A-4BAE5B7D3512}"/>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16" name="Rectangle: Rounded Corners 315">
                <a:extLst>
                  <a:ext uri="{FF2B5EF4-FFF2-40B4-BE49-F238E27FC236}">
                    <a16:creationId xmlns:a16="http://schemas.microsoft.com/office/drawing/2014/main" id="{33150053-B2E4-4510-ACAE-2962ECE70AD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17" name="Rectangle: Rounded Corners 316">
                <a:extLst>
                  <a:ext uri="{FF2B5EF4-FFF2-40B4-BE49-F238E27FC236}">
                    <a16:creationId xmlns:a16="http://schemas.microsoft.com/office/drawing/2014/main" id="{9C871E28-CB3B-4FA1-877D-AC5548442A8F}"/>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18" name="TextBox 317">
                <a:extLst>
                  <a:ext uri="{FF2B5EF4-FFF2-40B4-BE49-F238E27FC236}">
                    <a16:creationId xmlns:a16="http://schemas.microsoft.com/office/drawing/2014/main" id="{E1177D44-60EC-404F-BCC0-7AAFB0D4D560}"/>
                  </a:ext>
                </a:extLst>
              </p:cNvPr>
              <p:cNvSpPr txBox="1"/>
              <p:nvPr/>
            </p:nvSpPr>
            <p:spPr>
              <a:xfrm>
                <a:off x="8453437" y="1624012"/>
                <a:ext cx="2395539" cy="261610"/>
              </a:xfrm>
              <a:prstGeom prst="rect">
                <a:avLst/>
              </a:prstGeom>
              <a:noFill/>
            </p:spPr>
            <p:txBody>
              <a:bodyPr wrap="square" rtlCol="0">
                <a:spAutoFit/>
              </a:bodyPr>
              <a:lstStyle/>
              <a:p>
                <a:r>
                  <a:rPr lang="en-US" sz="1100" dirty="0">
                    <a:latin typeface="Kristen ITC" panose="03050502040202030202" pitchFamily="66" charset="0"/>
                  </a:rPr>
                  <a:t>THE PROBLEM STATEMENT</a:t>
                </a:r>
                <a:endParaRPr lang="en-KE" sz="1100" b="1" dirty="0">
                  <a:solidFill>
                    <a:schemeClr val="tx1">
                      <a:lumMod val="75000"/>
                      <a:lumOff val="25000"/>
                    </a:schemeClr>
                  </a:solidFill>
                  <a:latin typeface="Kristen ITC" panose="03050502040202030202" pitchFamily="66" charset="0"/>
                </a:endParaRPr>
              </a:p>
            </p:txBody>
          </p:sp>
          <p:sp>
            <p:nvSpPr>
              <p:cNvPr id="319" name="Rectangle: Rounded Corners 318">
                <a:extLst>
                  <a:ext uri="{FF2B5EF4-FFF2-40B4-BE49-F238E27FC236}">
                    <a16:creationId xmlns:a16="http://schemas.microsoft.com/office/drawing/2014/main" id="{C247F207-4788-4758-9904-6D8A21954F02}"/>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20" name="TextBox 319">
                <a:extLst>
                  <a:ext uri="{FF2B5EF4-FFF2-40B4-BE49-F238E27FC236}">
                    <a16:creationId xmlns:a16="http://schemas.microsoft.com/office/drawing/2014/main" id="{1016C231-D8EF-4CCB-B25B-E2631080FEDE}"/>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321" name="TextBox 320">
                <a:extLst>
                  <a:ext uri="{FF2B5EF4-FFF2-40B4-BE49-F238E27FC236}">
                    <a16:creationId xmlns:a16="http://schemas.microsoft.com/office/drawing/2014/main" id="{6FB91B14-7406-4BA3-B214-F55CDBAB047D}"/>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22" name="TextBox 321">
                <a:extLst>
                  <a:ext uri="{FF2B5EF4-FFF2-40B4-BE49-F238E27FC236}">
                    <a16:creationId xmlns:a16="http://schemas.microsoft.com/office/drawing/2014/main" id="{AE32FD7F-E96B-443E-8837-0FCB2E1FD627}"/>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323" name="TextBox 322">
                <a:extLst>
                  <a:ext uri="{FF2B5EF4-FFF2-40B4-BE49-F238E27FC236}">
                    <a16:creationId xmlns:a16="http://schemas.microsoft.com/office/drawing/2014/main" id="{DF7FD691-9C42-49B3-9B06-C69791F85E92}"/>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24" name="Graphic 323" descr="Bar chart with solid fill">
                <a:extLst>
                  <a:ext uri="{FF2B5EF4-FFF2-40B4-BE49-F238E27FC236}">
                    <a16:creationId xmlns:a16="http://schemas.microsoft.com/office/drawing/2014/main" id="{A81AF210-B71F-429F-86A4-4B1977E7AF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25" name="Graphic 324" descr="Bar graph with upward trend with solid fill">
                <a:extLst>
                  <a:ext uri="{FF2B5EF4-FFF2-40B4-BE49-F238E27FC236}">
                    <a16:creationId xmlns:a16="http://schemas.microsoft.com/office/drawing/2014/main" id="{B8EAFF24-05EF-4ACB-AF15-44E45DB816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26" name="TextBox 325">
                <a:extLst>
                  <a:ext uri="{FF2B5EF4-FFF2-40B4-BE49-F238E27FC236}">
                    <a16:creationId xmlns:a16="http://schemas.microsoft.com/office/drawing/2014/main" id="{70E1EED3-CEE1-4D18-A1A9-CEAE3EB91F2A}"/>
                  </a:ext>
                </a:extLst>
              </p:cNvPr>
              <p:cNvSpPr txBox="1"/>
              <p:nvPr/>
            </p:nvSpPr>
            <p:spPr>
              <a:xfrm>
                <a:off x="8480067" y="2568652"/>
                <a:ext cx="2619375" cy="923330"/>
              </a:xfrm>
              <a:prstGeom prst="rect">
                <a:avLst/>
              </a:prstGeom>
              <a:noFill/>
            </p:spPr>
            <p:txBody>
              <a:bodyPr wrap="square" rtlCol="0">
                <a:spAutoFit/>
              </a:bodyPr>
              <a:lstStyle/>
              <a:p>
                <a:r>
                  <a:rPr lang="en-US" dirty="0">
                    <a:latin typeface="Kristen ITC" panose="03050502040202030202" pitchFamily="66" charset="0"/>
                  </a:rPr>
                  <a:t>The Challenge in Livestock Health Management</a:t>
                </a:r>
              </a:p>
            </p:txBody>
          </p:sp>
        </p:grpSp>
        <p:grpSp>
          <p:nvGrpSpPr>
            <p:cNvPr id="202" name="Group 201">
              <a:extLst>
                <a:ext uri="{FF2B5EF4-FFF2-40B4-BE49-F238E27FC236}">
                  <a16:creationId xmlns:a16="http://schemas.microsoft.com/office/drawing/2014/main" id="{95D67444-7BDB-4311-BC45-0A3D6EB01EE9}"/>
                </a:ext>
              </a:extLst>
            </p:cNvPr>
            <p:cNvGrpSpPr/>
            <p:nvPr/>
          </p:nvGrpSpPr>
          <p:grpSpPr>
            <a:xfrm>
              <a:off x="8364752" y="5512539"/>
              <a:ext cx="2847974" cy="3959225"/>
              <a:chOff x="8377238" y="1449388"/>
              <a:chExt cx="2847974" cy="3959225"/>
            </a:xfrm>
          </p:grpSpPr>
          <p:sp>
            <p:nvSpPr>
              <p:cNvPr id="301" name="Rectangle: Rounded Corners 300">
                <a:extLst>
                  <a:ext uri="{FF2B5EF4-FFF2-40B4-BE49-F238E27FC236}">
                    <a16:creationId xmlns:a16="http://schemas.microsoft.com/office/drawing/2014/main" id="{38246A17-5A84-47CC-AB3F-ABEE5E8B129B}"/>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2" name="Freeform: Shape 301">
                <a:extLst>
                  <a:ext uri="{FF2B5EF4-FFF2-40B4-BE49-F238E27FC236}">
                    <a16:creationId xmlns:a16="http://schemas.microsoft.com/office/drawing/2014/main" id="{876D0CA5-C4CD-4D88-98B0-FD07356456F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303" name="Rectangle: Rounded Corners 302">
                <a:extLst>
                  <a:ext uri="{FF2B5EF4-FFF2-40B4-BE49-F238E27FC236}">
                    <a16:creationId xmlns:a16="http://schemas.microsoft.com/office/drawing/2014/main" id="{B4EAAC84-3763-4D17-BE69-085134A5AA5B}"/>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4" name="Rectangle: Rounded Corners 303">
                <a:extLst>
                  <a:ext uri="{FF2B5EF4-FFF2-40B4-BE49-F238E27FC236}">
                    <a16:creationId xmlns:a16="http://schemas.microsoft.com/office/drawing/2014/main" id="{0C6E135A-0B50-4367-920E-3F718B54CDF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305" name="TextBox 304">
                <a:extLst>
                  <a:ext uri="{FF2B5EF4-FFF2-40B4-BE49-F238E27FC236}">
                    <a16:creationId xmlns:a16="http://schemas.microsoft.com/office/drawing/2014/main" id="{3747AF6A-5543-4D42-9730-1D4927109A99}"/>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Our Solution </a:t>
                </a:r>
                <a:endParaRPr lang="en-KE" sz="2000" dirty="0">
                  <a:solidFill>
                    <a:schemeClr val="tx1">
                      <a:lumMod val="75000"/>
                      <a:lumOff val="25000"/>
                    </a:schemeClr>
                  </a:solidFill>
                  <a:latin typeface="Kristen ITC" panose="03050502040202030202" pitchFamily="66" charset="0"/>
                </a:endParaRPr>
              </a:p>
            </p:txBody>
          </p:sp>
          <p:sp>
            <p:nvSpPr>
              <p:cNvPr id="306" name="Rectangle: Rounded Corners 305">
                <a:extLst>
                  <a:ext uri="{FF2B5EF4-FFF2-40B4-BE49-F238E27FC236}">
                    <a16:creationId xmlns:a16="http://schemas.microsoft.com/office/drawing/2014/main" id="{4934E77F-ED91-4A1A-B581-665B1512B79A}"/>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307" name="TextBox 306">
                <a:extLst>
                  <a:ext uri="{FF2B5EF4-FFF2-40B4-BE49-F238E27FC236}">
                    <a16:creationId xmlns:a16="http://schemas.microsoft.com/office/drawing/2014/main" id="{EE9001DD-4730-4CDF-B1C1-92673AFE6783}"/>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20</a:t>
                </a:r>
                <a:r>
                  <a:rPr lang="en-US" sz="2000" dirty="0">
                    <a:solidFill>
                      <a:schemeClr val="bg1"/>
                    </a:solidFill>
                  </a:rPr>
                  <a:t>%</a:t>
                </a:r>
                <a:endParaRPr lang="en-KE" sz="2800" dirty="0">
                  <a:solidFill>
                    <a:schemeClr val="bg1"/>
                  </a:solidFill>
                </a:endParaRPr>
              </a:p>
            </p:txBody>
          </p:sp>
          <p:sp>
            <p:nvSpPr>
              <p:cNvPr id="308" name="TextBox 307">
                <a:extLst>
                  <a:ext uri="{FF2B5EF4-FFF2-40B4-BE49-F238E27FC236}">
                    <a16:creationId xmlns:a16="http://schemas.microsoft.com/office/drawing/2014/main" id="{0401B8D6-DBDB-4244-B09B-765EF878EB46}"/>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309" name="TextBox 308">
                <a:extLst>
                  <a:ext uri="{FF2B5EF4-FFF2-40B4-BE49-F238E27FC236}">
                    <a16:creationId xmlns:a16="http://schemas.microsoft.com/office/drawing/2014/main" id="{018DF52A-B3CC-47A0-BE10-E1AF40FAAF1D}"/>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20</a:t>
                </a:r>
                <a:endParaRPr lang="en-KE" sz="2800" dirty="0">
                  <a:solidFill>
                    <a:schemeClr val="bg1"/>
                  </a:solidFill>
                </a:endParaRPr>
              </a:p>
            </p:txBody>
          </p:sp>
          <p:sp>
            <p:nvSpPr>
              <p:cNvPr id="310" name="TextBox 309">
                <a:extLst>
                  <a:ext uri="{FF2B5EF4-FFF2-40B4-BE49-F238E27FC236}">
                    <a16:creationId xmlns:a16="http://schemas.microsoft.com/office/drawing/2014/main" id="{1B68A12D-4A55-459B-BF1A-72E704A9DD31}"/>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311" name="Graphic 310" descr="Bar chart with solid fill">
                <a:extLst>
                  <a:ext uri="{FF2B5EF4-FFF2-40B4-BE49-F238E27FC236}">
                    <a16:creationId xmlns:a16="http://schemas.microsoft.com/office/drawing/2014/main" id="{59C8661C-F8A7-4F08-975C-090B2940E5D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312" name="Graphic 311" descr="Bar graph with upward trend with solid fill">
                <a:extLst>
                  <a:ext uri="{FF2B5EF4-FFF2-40B4-BE49-F238E27FC236}">
                    <a16:creationId xmlns:a16="http://schemas.microsoft.com/office/drawing/2014/main" id="{2434D110-D4B3-4793-B17C-0CD1243EC0A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13" name="TextBox 312">
                <a:extLst>
                  <a:ext uri="{FF2B5EF4-FFF2-40B4-BE49-F238E27FC236}">
                    <a16:creationId xmlns:a16="http://schemas.microsoft.com/office/drawing/2014/main" id="{F8334852-0E3B-42B2-AC2F-CCB998DE970F}"/>
                  </a:ext>
                </a:extLst>
              </p:cNvPr>
              <p:cNvSpPr txBox="1"/>
              <p:nvPr/>
            </p:nvSpPr>
            <p:spPr>
              <a:xfrm>
                <a:off x="8605837" y="2568652"/>
                <a:ext cx="2619375" cy="1107996"/>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AI &amp; IoT-Powered </a:t>
                </a:r>
                <a:r>
                  <a:rPr lang="en-US" dirty="0">
                    <a:latin typeface="Kristen ITC" panose="03050502040202030202" pitchFamily="66" charset="0"/>
                  </a:rPr>
                  <a:t>Livestock</a:t>
                </a:r>
                <a:r>
                  <a:rPr lang="en-US" sz="1600" dirty="0">
                    <a:latin typeface="Kristen ITC" panose="03050502040202030202" pitchFamily="66" charset="0"/>
                  </a:rPr>
                  <a:t> Health Monitoring</a:t>
                </a:r>
                <a:endParaRPr lang="en-KE" sz="1600" dirty="0">
                  <a:latin typeface="Kristen ITC" panose="03050502040202030202" pitchFamily="66" charset="0"/>
                </a:endParaRPr>
              </a:p>
            </p:txBody>
          </p:sp>
        </p:grpSp>
        <p:grpSp>
          <p:nvGrpSpPr>
            <p:cNvPr id="203" name="Group 202">
              <a:extLst>
                <a:ext uri="{FF2B5EF4-FFF2-40B4-BE49-F238E27FC236}">
                  <a16:creationId xmlns:a16="http://schemas.microsoft.com/office/drawing/2014/main" id="{3C267EF2-A645-429F-8A1E-E9DC8BBB8ADB}"/>
                </a:ext>
              </a:extLst>
            </p:cNvPr>
            <p:cNvGrpSpPr/>
            <p:nvPr/>
          </p:nvGrpSpPr>
          <p:grpSpPr>
            <a:xfrm>
              <a:off x="8364752" y="9575690"/>
              <a:ext cx="2847974" cy="3959225"/>
              <a:chOff x="8377238" y="1449388"/>
              <a:chExt cx="2847974" cy="3959225"/>
            </a:xfrm>
          </p:grpSpPr>
          <p:sp>
            <p:nvSpPr>
              <p:cNvPr id="288" name="Rectangle: Rounded Corners 287">
                <a:extLst>
                  <a:ext uri="{FF2B5EF4-FFF2-40B4-BE49-F238E27FC236}">
                    <a16:creationId xmlns:a16="http://schemas.microsoft.com/office/drawing/2014/main" id="{91601737-AF4B-4195-8425-281351FFEE36}"/>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9" name="Freeform: Shape 288">
                <a:extLst>
                  <a:ext uri="{FF2B5EF4-FFF2-40B4-BE49-F238E27FC236}">
                    <a16:creationId xmlns:a16="http://schemas.microsoft.com/office/drawing/2014/main" id="{7BB13341-A9EB-4101-9C55-6EFB8A5750D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90" name="Rectangle: Rounded Corners 289">
                <a:extLst>
                  <a:ext uri="{FF2B5EF4-FFF2-40B4-BE49-F238E27FC236}">
                    <a16:creationId xmlns:a16="http://schemas.microsoft.com/office/drawing/2014/main" id="{727F39D4-9960-4C5E-8CE2-B282B9DA12A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1" name="Rectangle: Rounded Corners 290">
                <a:extLst>
                  <a:ext uri="{FF2B5EF4-FFF2-40B4-BE49-F238E27FC236}">
                    <a16:creationId xmlns:a16="http://schemas.microsoft.com/office/drawing/2014/main" id="{9FDBC8F7-22D1-412F-99BA-1ACA15D170B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92" name="TextBox 291">
                <a:extLst>
                  <a:ext uri="{FF2B5EF4-FFF2-40B4-BE49-F238E27FC236}">
                    <a16:creationId xmlns:a16="http://schemas.microsoft.com/office/drawing/2014/main" id="{AB864FF4-4601-40A9-848E-2D450AD4389F}"/>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How It Works</a:t>
                </a:r>
                <a:endParaRPr lang="en-KE" sz="2000" b="1" dirty="0">
                  <a:solidFill>
                    <a:schemeClr val="tx1">
                      <a:lumMod val="75000"/>
                      <a:lumOff val="25000"/>
                    </a:schemeClr>
                  </a:solidFill>
                  <a:latin typeface="Kristen ITC" panose="03050502040202030202" pitchFamily="66" charset="0"/>
                </a:endParaRPr>
              </a:p>
            </p:txBody>
          </p:sp>
          <p:sp>
            <p:nvSpPr>
              <p:cNvPr id="293" name="Rectangle: Rounded Corners 292">
                <a:extLst>
                  <a:ext uri="{FF2B5EF4-FFF2-40B4-BE49-F238E27FC236}">
                    <a16:creationId xmlns:a16="http://schemas.microsoft.com/office/drawing/2014/main" id="{E716FCCC-5082-4CED-BBB1-FA4C3B004F1D}"/>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94" name="TextBox 293">
                <a:extLst>
                  <a:ext uri="{FF2B5EF4-FFF2-40B4-BE49-F238E27FC236}">
                    <a16:creationId xmlns:a16="http://schemas.microsoft.com/office/drawing/2014/main" id="{16D8BDF1-D53A-4960-9110-EEC70EDEF7F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15</a:t>
                </a:r>
                <a:r>
                  <a:rPr lang="en-US" sz="2000" dirty="0">
                    <a:solidFill>
                      <a:schemeClr val="bg1"/>
                    </a:solidFill>
                  </a:rPr>
                  <a:t>%</a:t>
                </a:r>
                <a:endParaRPr lang="en-KE" sz="2800" dirty="0">
                  <a:solidFill>
                    <a:schemeClr val="bg1"/>
                  </a:solidFill>
                </a:endParaRPr>
              </a:p>
            </p:txBody>
          </p:sp>
          <p:sp>
            <p:nvSpPr>
              <p:cNvPr id="295" name="TextBox 294">
                <a:extLst>
                  <a:ext uri="{FF2B5EF4-FFF2-40B4-BE49-F238E27FC236}">
                    <a16:creationId xmlns:a16="http://schemas.microsoft.com/office/drawing/2014/main" id="{B400D1DF-73E7-4A1A-94DE-278A1E954153}"/>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96" name="TextBox 295">
                <a:extLst>
                  <a:ext uri="{FF2B5EF4-FFF2-40B4-BE49-F238E27FC236}">
                    <a16:creationId xmlns:a16="http://schemas.microsoft.com/office/drawing/2014/main" id="{7353D87B-4ACC-4A63-A493-E192540BFF40}"/>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15</a:t>
                </a:r>
                <a:endParaRPr lang="en-KE" sz="2800" dirty="0">
                  <a:solidFill>
                    <a:schemeClr val="bg1"/>
                  </a:solidFill>
                </a:endParaRPr>
              </a:p>
            </p:txBody>
          </p:sp>
          <p:sp>
            <p:nvSpPr>
              <p:cNvPr id="297" name="TextBox 296">
                <a:extLst>
                  <a:ext uri="{FF2B5EF4-FFF2-40B4-BE49-F238E27FC236}">
                    <a16:creationId xmlns:a16="http://schemas.microsoft.com/office/drawing/2014/main" id="{60229CCC-2BE5-44FA-88B9-3309EAAFB918}"/>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98" name="Graphic 297" descr="Bar chart with solid fill">
                <a:extLst>
                  <a:ext uri="{FF2B5EF4-FFF2-40B4-BE49-F238E27FC236}">
                    <a16:creationId xmlns:a16="http://schemas.microsoft.com/office/drawing/2014/main" id="{A607A231-08AC-4C43-BD86-9A2F7FA6D5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99" name="Graphic 298" descr="Bar graph with upward trend with solid fill">
                <a:extLst>
                  <a:ext uri="{FF2B5EF4-FFF2-40B4-BE49-F238E27FC236}">
                    <a16:creationId xmlns:a16="http://schemas.microsoft.com/office/drawing/2014/main" id="{F6470484-15BF-48EE-BB74-C49C143970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300" name="TextBox 299">
                <a:extLst>
                  <a:ext uri="{FF2B5EF4-FFF2-40B4-BE49-F238E27FC236}">
                    <a16:creationId xmlns:a16="http://schemas.microsoft.com/office/drawing/2014/main" id="{49C51DE4-1748-4F07-8DA5-C49FDEA6ADE9}"/>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AI and IoT for Real-Time Livestock Health Monitoring</a:t>
                </a:r>
                <a:endParaRPr lang="en-KE" sz="1600" dirty="0">
                  <a:latin typeface="Kristen ITC" panose="03050502040202030202" pitchFamily="66" charset="0"/>
                </a:endParaRPr>
              </a:p>
            </p:txBody>
          </p:sp>
        </p:grpSp>
        <p:grpSp>
          <p:nvGrpSpPr>
            <p:cNvPr id="204" name="Group 203">
              <a:extLst>
                <a:ext uri="{FF2B5EF4-FFF2-40B4-BE49-F238E27FC236}">
                  <a16:creationId xmlns:a16="http://schemas.microsoft.com/office/drawing/2014/main" id="{60A6810D-EF6D-4F41-99A0-4AEDACDFBB1F}"/>
                </a:ext>
              </a:extLst>
            </p:cNvPr>
            <p:cNvGrpSpPr/>
            <p:nvPr/>
          </p:nvGrpSpPr>
          <p:grpSpPr>
            <a:xfrm>
              <a:off x="8364752" y="13638841"/>
              <a:ext cx="2847974" cy="3959225"/>
              <a:chOff x="8377238" y="1449388"/>
              <a:chExt cx="2847974" cy="3959225"/>
            </a:xfrm>
          </p:grpSpPr>
          <p:sp>
            <p:nvSpPr>
              <p:cNvPr id="275" name="Rectangle: Rounded Corners 274">
                <a:extLst>
                  <a:ext uri="{FF2B5EF4-FFF2-40B4-BE49-F238E27FC236}">
                    <a16:creationId xmlns:a16="http://schemas.microsoft.com/office/drawing/2014/main" id="{BA2D2260-DA3C-4633-A39B-5AF00F3C6254}"/>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6" name="Freeform: Shape 275">
                <a:extLst>
                  <a:ext uri="{FF2B5EF4-FFF2-40B4-BE49-F238E27FC236}">
                    <a16:creationId xmlns:a16="http://schemas.microsoft.com/office/drawing/2014/main" id="{6425C4EC-B052-41C8-BAA1-4848D6017376}"/>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77" name="Rectangle: Rounded Corners 276">
                <a:extLst>
                  <a:ext uri="{FF2B5EF4-FFF2-40B4-BE49-F238E27FC236}">
                    <a16:creationId xmlns:a16="http://schemas.microsoft.com/office/drawing/2014/main" id="{8B527484-7A0E-4700-A2D3-62D14182A4B0}"/>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78" name="Rectangle: Rounded Corners 277">
                <a:extLst>
                  <a:ext uri="{FF2B5EF4-FFF2-40B4-BE49-F238E27FC236}">
                    <a16:creationId xmlns:a16="http://schemas.microsoft.com/office/drawing/2014/main" id="{BBCEDB76-9052-4B9E-A297-F131BF1F6C75}"/>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79" name="TextBox 278">
                <a:extLst>
                  <a:ext uri="{FF2B5EF4-FFF2-40B4-BE49-F238E27FC236}">
                    <a16:creationId xmlns:a16="http://schemas.microsoft.com/office/drawing/2014/main" id="{5CA73549-AA68-4782-976C-5CC3AE69F83A}"/>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Key Features </a:t>
                </a:r>
                <a:endParaRPr lang="en-KE" sz="2000" dirty="0">
                  <a:solidFill>
                    <a:schemeClr val="tx1">
                      <a:lumMod val="75000"/>
                      <a:lumOff val="25000"/>
                    </a:schemeClr>
                  </a:solidFill>
                  <a:latin typeface="Kristen ITC" panose="03050502040202030202" pitchFamily="66" charset="0"/>
                </a:endParaRPr>
              </a:p>
            </p:txBody>
          </p:sp>
          <p:sp>
            <p:nvSpPr>
              <p:cNvPr id="280" name="Rectangle: Rounded Corners 279">
                <a:extLst>
                  <a:ext uri="{FF2B5EF4-FFF2-40B4-BE49-F238E27FC236}">
                    <a16:creationId xmlns:a16="http://schemas.microsoft.com/office/drawing/2014/main" id="{DD931809-7EC6-4306-B926-4296C52B58D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81" name="TextBox 280">
                <a:extLst>
                  <a:ext uri="{FF2B5EF4-FFF2-40B4-BE49-F238E27FC236}">
                    <a16:creationId xmlns:a16="http://schemas.microsoft.com/office/drawing/2014/main" id="{9BD715AF-8601-4CFF-8BE8-E4956C440B4B}"/>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82" name="TextBox 281">
                <a:extLst>
                  <a:ext uri="{FF2B5EF4-FFF2-40B4-BE49-F238E27FC236}">
                    <a16:creationId xmlns:a16="http://schemas.microsoft.com/office/drawing/2014/main" id="{8CCD0183-B21B-44DC-99CF-6A960D06E1EF}"/>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83" name="TextBox 282">
                <a:extLst>
                  <a:ext uri="{FF2B5EF4-FFF2-40B4-BE49-F238E27FC236}">
                    <a16:creationId xmlns:a16="http://schemas.microsoft.com/office/drawing/2014/main" id="{0FA3990F-4456-44E5-B38B-BF8FC6E0CCD1}"/>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84" name="TextBox 283">
                <a:extLst>
                  <a:ext uri="{FF2B5EF4-FFF2-40B4-BE49-F238E27FC236}">
                    <a16:creationId xmlns:a16="http://schemas.microsoft.com/office/drawing/2014/main" id="{043995AF-E261-4216-843E-70B227FA0337}"/>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85" name="Graphic 284" descr="Bar chart with solid fill">
                <a:extLst>
                  <a:ext uri="{FF2B5EF4-FFF2-40B4-BE49-F238E27FC236}">
                    <a16:creationId xmlns:a16="http://schemas.microsoft.com/office/drawing/2014/main" id="{DD7276CD-46F2-47B6-A5BC-FB25C58B3B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86" name="Graphic 285" descr="Bar graph with upward trend with solid fill">
                <a:extLst>
                  <a:ext uri="{FF2B5EF4-FFF2-40B4-BE49-F238E27FC236}">
                    <a16:creationId xmlns:a16="http://schemas.microsoft.com/office/drawing/2014/main" id="{8A0AA62D-0CC1-42E9-A040-FDE0E60179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87" name="TextBox 286">
                <a:extLst>
                  <a:ext uri="{FF2B5EF4-FFF2-40B4-BE49-F238E27FC236}">
                    <a16:creationId xmlns:a16="http://schemas.microsoft.com/office/drawing/2014/main" id="{71D008FC-3BF9-4BB3-887C-27A7BA07A6C2}"/>
                  </a:ext>
                </a:extLst>
              </p:cNvPr>
              <p:cNvSpPr txBox="1"/>
              <p:nvPr/>
            </p:nvSpPr>
            <p:spPr>
              <a:xfrm>
                <a:off x="8605837" y="2568652"/>
                <a:ext cx="2619375" cy="830997"/>
              </a:xfrm>
              <a:prstGeom prst="rect">
                <a:avLst/>
              </a:prstGeom>
              <a:noFill/>
            </p:spPr>
            <p:txBody>
              <a:bodyPr wrap="square" rtlCol="0">
                <a:spAutoFit/>
              </a:bodyPr>
              <a:lstStyle/>
              <a:p>
                <a:r>
                  <a:rPr lang="en-US" sz="1600" dirty="0">
                    <a:latin typeface="Kristen ITC" panose="03050502040202030202" pitchFamily="66" charset="0"/>
                  </a:rPr>
                  <a:t>Revolutionizing Livestock Health with Smart Technology</a:t>
                </a:r>
                <a:endParaRPr lang="en-KE" sz="1600" dirty="0">
                  <a:latin typeface="Kristen ITC" panose="03050502040202030202" pitchFamily="66" charset="0"/>
                </a:endParaRPr>
              </a:p>
            </p:txBody>
          </p:sp>
        </p:grpSp>
        <p:grpSp>
          <p:nvGrpSpPr>
            <p:cNvPr id="205" name="Group 204">
              <a:extLst>
                <a:ext uri="{FF2B5EF4-FFF2-40B4-BE49-F238E27FC236}">
                  <a16:creationId xmlns:a16="http://schemas.microsoft.com/office/drawing/2014/main" id="{4730DD0B-B797-4FBF-AF9C-F0B3E9B5930F}"/>
                </a:ext>
              </a:extLst>
            </p:cNvPr>
            <p:cNvGrpSpPr/>
            <p:nvPr/>
          </p:nvGrpSpPr>
          <p:grpSpPr>
            <a:xfrm>
              <a:off x="8364752" y="17701992"/>
              <a:ext cx="2847974" cy="3959225"/>
              <a:chOff x="8377238" y="1449388"/>
              <a:chExt cx="2847974" cy="3959225"/>
            </a:xfrm>
          </p:grpSpPr>
          <p:sp>
            <p:nvSpPr>
              <p:cNvPr id="262" name="Rectangle: Rounded Corners 261">
                <a:extLst>
                  <a:ext uri="{FF2B5EF4-FFF2-40B4-BE49-F238E27FC236}">
                    <a16:creationId xmlns:a16="http://schemas.microsoft.com/office/drawing/2014/main" id="{B2266FC0-8311-45E6-9610-29E17784B210}"/>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3" name="Freeform: Shape 262">
                <a:extLst>
                  <a:ext uri="{FF2B5EF4-FFF2-40B4-BE49-F238E27FC236}">
                    <a16:creationId xmlns:a16="http://schemas.microsoft.com/office/drawing/2014/main" id="{AEDA17F8-BD30-4F39-8EE2-07C3C450FF94}"/>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a:p>
            </p:txBody>
          </p:sp>
          <p:sp>
            <p:nvSpPr>
              <p:cNvPr id="264" name="Rectangle: Rounded Corners 263">
                <a:extLst>
                  <a:ext uri="{FF2B5EF4-FFF2-40B4-BE49-F238E27FC236}">
                    <a16:creationId xmlns:a16="http://schemas.microsoft.com/office/drawing/2014/main" id="{03D731A2-AA49-4881-8DFA-CDBAE57B3CCF}"/>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5" name="Rectangle: Rounded Corners 264">
                <a:extLst>
                  <a:ext uri="{FF2B5EF4-FFF2-40B4-BE49-F238E27FC236}">
                    <a16:creationId xmlns:a16="http://schemas.microsoft.com/office/drawing/2014/main" id="{C08EC09B-EF46-4FBE-B138-1493C2B7E23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66" name="TextBox 265">
                <a:extLst>
                  <a:ext uri="{FF2B5EF4-FFF2-40B4-BE49-F238E27FC236}">
                    <a16:creationId xmlns:a16="http://schemas.microsoft.com/office/drawing/2014/main" id="{322CFF79-655A-4BD0-A32D-9541398572DF}"/>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Expected Outcomes &amp; Impact</a:t>
                </a:r>
                <a:endParaRPr lang="en-KE" sz="1200" b="1" dirty="0">
                  <a:solidFill>
                    <a:schemeClr val="tx1">
                      <a:lumMod val="75000"/>
                      <a:lumOff val="25000"/>
                    </a:schemeClr>
                  </a:solidFill>
                  <a:latin typeface="Kristen ITC" panose="03050502040202030202" pitchFamily="66" charset="0"/>
                </a:endParaRPr>
              </a:p>
            </p:txBody>
          </p:sp>
          <p:sp>
            <p:nvSpPr>
              <p:cNvPr id="267" name="Rectangle: Rounded Corners 266">
                <a:extLst>
                  <a:ext uri="{FF2B5EF4-FFF2-40B4-BE49-F238E27FC236}">
                    <a16:creationId xmlns:a16="http://schemas.microsoft.com/office/drawing/2014/main" id="{999351FC-6FAB-4ECD-8D7D-84924A00A880}"/>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68" name="TextBox 267">
                <a:extLst>
                  <a:ext uri="{FF2B5EF4-FFF2-40B4-BE49-F238E27FC236}">
                    <a16:creationId xmlns:a16="http://schemas.microsoft.com/office/drawing/2014/main" id="{51609821-D7C6-41C3-A52D-C8283D7BD5B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69" name="TextBox 268">
                <a:extLst>
                  <a:ext uri="{FF2B5EF4-FFF2-40B4-BE49-F238E27FC236}">
                    <a16:creationId xmlns:a16="http://schemas.microsoft.com/office/drawing/2014/main" id="{AFC18A31-6CCF-47FB-8987-0E148C6FD9F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70" name="TextBox 269">
                <a:extLst>
                  <a:ext uri="{FF2B5EF4-FFF2-40B4-BE49-F238E27FC236}">
                    <a16:creationId xmlns:a16="http://schemas.microsoft.com/office/drawing/2014/main" id="{F6F5CCE0-B961-43C4-ADF8-E950743B489C}"/>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71" name="TextBox 270">
                <a:extLst>
                  <a:ext uri="{FF2B5EF4-FFF2-40B4-BE49-F238E27FC236}">
                    <a16:creationId xmlns:a16="http://schemas.microsoft.com/office/drawing/2014/main" id="{EB26547E-42F9-4730-B502-DE35E775CCE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72" name="Graphic 271" descr="Bar chart with solid fill">
                <a:extLst>
                  <a:ext uri="{FF2B5EF4-FFF2-40B4-BE49-F238E27FC236}">
                    <a16:creationId xmlns:a16="http://schemas.microsoft.com/office/drawing/2014/main" id="{9FF59D9D-9D0B-4ACC-BE24-61BD992EAD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73" name="Graphic 272" descr="Bar graph with upward trend with solid fill">
                <a:extLst>
                  <a:ext uri="{FF2B5EF4-FFF2-40B4-BE49-F238E27FC236}">
                    <a16:creationId xmlns:a16="http://schemas.microsoft.com/office/drawing/2014/main" id="{B102A2D9-F2AD-48D7-87C5-B064124945B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74" name="TextBox 273">
                <a:extLst>
                  <a:ext uri="{FF2B5EF4-FFF2-40B4-BE49-F238E27FC236}">
                    <a16:creationId xmlns:a16="http://schemas.microsoft.com/office/drawing/2014/main" id="{7D193940-CEF6-41F5-AE8D-63F84D74E235}"/>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Transforming Livestock Farming for a Better Future</a:t>
                </a:r>
                <a:endParaRPr lang="en-KE" dirty="0">
                  <a:latin typeface="Kristen ITC" panose="03050502040202030202" pitchFamily="66" charset="0"/>
                </a:endParaRPr>
              </a:p>
            </p:txBody>
          </p:sp>
        </p:grpSp>
        <p:grpSp>
          <p:nvGrpSpPr>
            <p:cNvPr id="206" name="Group 205">
              <a:extLst>
                <a:ext uri="{FF2B5EF4-FFF2-40B4-BE49-F238E27FC236}">
                  <a16:creationId xmlns:a16="http://schemas.microsoft.com/office/drawing/2014/main" id="{C8C03220-5C5F-4060-A0F9-676B4892F12C}"/>
                </a:ext>
              </a:extLst>
            </p:cNvPr>
            <p:cNvGrpSpPr/>
            <p:nvPr/>
          </p:nvGrpSpPr>
          <p:grpSpPr>
            <a:xfrm>
              <a:off x="8364752" y="21765143"/>
              <a:ext cx="2847974" cy="3959225"/>
              <a:chOff x="8377238" y="1449388"/>
              <a:chExt cx="2847974" cy="3959225"/>
            </a:xfrm>
          </p:grpSpPr>
          <p:sp>
            <p:nvSpPr>
              <p:cNvPr id="249" name="Rectangle: Rounded Corners 248">
                <a:extLst>
                  <a:ext uri="{FF2B5EF4-FFF2-40B4-BE49-F238E27FC236}">
                    <a16:creationId xmlns:a16="http://schemas.microsoft.com/office/drawing/2014/main" id="{497E7301-36EC-4094-A3F9-C56650B224AC}"/>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0" name="Freeform: Shape 249">
                <a:extLst>
                  <a:ext uri="{FF2B5EF4-FFF2-40B4-BE49-F238E27FC236}">
                    <a16:creationId xmlns:a16="http://schemas.microsoft.com/office/drawing/2014/main" id="{ED7FFE02-FF79-4D4D-9461-1EA5D8ECF657}"/>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51" name="Rectangle: Rounded Corners 250">
                <a:extLst>
                  <a:ext uri="{FF2B5EF4-FFF2-40B4-BE49-F238E27FC236}">
                    <a16:creationId xmlns:a16="http://schemas.microsoft.com/office/drawing/2014/main" id="{A318AEB2-ED9F-4A50-93CF-3DBA6492316C}"/>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2" name="Rectangle: Rounded Corners 251">
                <a:extLst>
                  <a:ext uri="{FF2B5EF4-FFF2-40B4-BE49-F238E27FC236}">
                    <a16:creationId xmlns:a16="http://schemas.microsoft.com/office/drawing/2014/main" id="{3CBC7154-3AD9-4D66-97FC-78A56138EAC3}"/>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53" name="TextBox 252">
                <a:extLst>
                  <a:ext uri="{FF2B5EF4-FFF2-40B4-BE49-F238E27FC236}">
                    <a16:creationId xmlns:a16="http://schemas.microsoft.com/office/drawing/2014/main" id="{C1C84D24-EAF7-4235-9CF1-61747CD73FC0}"/>
                  </a:ext>
                </a:extLst>
              </p:cNvPr>
              <p:cNvSpPr txBox="1"/>
              <p:nvPr/>
            </p:nvSpPr>
            <p:spPr>
              <a:xfrm>
                <a:off x="8453437" y="1624012"/>
                <a:ext cx="2395539" cy="400110"/>
              </a:xfrm>
              <a:prstGeom prst="rect">
                <a:avLst/>
              </a:prstGeom>
              <a:noFill/>
            </p:spPr>
            <p:txBody>
              <a:bodyPr wrap="square" rtlCol="0">
                <a:spAutoFit/>
              </a:bodyPr>
              <a:lstStyle/>
              <a:p>
                <a:r>
                  <a:rPr lang="en-US" sz="2000" dirty="0">
                    <a:latin typeface="Kristen ITC" panose="03050502040202030202" pitchFamily="66" charset="0"/>
                  </a:rPr>
                  <a:t>Technology Stack </a:t>
                </a:r>
                <a:endParaRPr lang="en-KE" sz="2000" dirty="0">
                  <a:solidFill>
                    <a:schemeClr val="tx1">
                      <a:lumMod val="75000"/>
                      <a:lumOff val="25000"/>
                    </a:schemeClr>
                  </a:solidFill>
                  <a:latin typeface="Kristen ITC" panose="03050502040202030202" pitchFamily="66" charset="0"/>
                </a:endParaRPr>
              </a:p>
            </p:txBody>
          </p:sp>
          <p:sp>
            <p:nvSpPr>
              <p:cNvPr id="254" name="Rectangle: Rounded Corners 253">
                <a:extLst>
                  <a:ext uri="{FF2B5EF4-FFF2-40B4-BE49-F238E27FC236}">
                    <a16:creationId xmlns:a16="http://schemas.microsoft.com/office/drawing/2014/main" id="{70FD4C8B-E663-4BD6-B855-340AC9F86E43}"/>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55" name="TextBox 254">
                <a:extLst>
                  <a:ext uri="{FF2B5EF4-FFF2-40B4-BE49-F238E27FC236}">
                    <a16:creationId xmlns:a16="http://schemas.microsoft.com/office/drawing/2014/main" id="{844F0DE1-0084-4BA6-8478-C5F4F9DBECC4}"/>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8</a:t>
                </a:r>
                <a:r>
                  <a:rPr lang="en-US" sz="2000" dirty="0">
                    <a:solidFill>
                      <a:schemeClr val="bg1"/>
                    </a:solidFill>
                  </a:rPr>
                  <a:t>%</a:t>
                </a:r>
                <a:endParaRPr lang="en-KE" sz="2800" dirty="0">
                  <a:solidFill>
                    <a:schemeClr val="bg1"/>
                  </a:solidFill>
                </a:endParaRPr>
              </a:p>
            </p:txBody>
          </p:sp>
          <p:sp>
            <p:nvSpPr>
              <p:cNvPr id="256" name="TextBox 255">
                <a:extLst>
                  <a:ext uri="{FF2B5EF4-FFF2-40B4-BE49-F238E27FC236}">
                    <a16:creationId xmlns:a16="http://schemas.microsoft.com/office/drawing/2014/main" id="{CA2BE55C-8725-43C4-954B-AA5583A18EFE}"/>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57" name="TextBox 256">
                <a:extLst>
                  <a:ext uri="{FF2B5EF4-FFF2-40B4-BE49-F238E27FC236}">
                    <a16:creationId xmlns:a16="http://schemas.microsoft.com/office/drawing/2014/main" id="{4E6BF687-78F1-4BD5-83FC-2E163406F5E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8</a:t>
                </a:r>
                <a:endParaRPr lang="en-KE" sz="2800" dirty="0">
                  <a:solidFill>
                    <a:schemeClr val="bg1"/>
                  </a:solidFill>
                </a:endParaRPr>
              </a:p>
            </p:txBody>
          </p:sp>
          <p:sp>
            <p:nvSpPr>
              <p:cNvPr id="258" name="TextBox 257">
                <a:extLst>
                  <a:ext uri="{FF2B5EF4-FFF2-40B4-BE49-F238E27FC236}">
                    <a16:creationId xmlns:a16="http://schemas.microsoft.com/office/drawing/2014/main" id="{EA01385A-3A9B-4EE7-867D-53E9605A551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59" name="Graphic 258" descr="Bar chart with solid fill">
                <a:extLst>
                  <a:ext uri="{FF2B5EF4-FFF2-40B4-BE49-F238E27FC236}">
                    <a16:creationId xmlns:a16="http://schemas.microsoft.com/office/drawing/2014/main" id="{5FB00922-4875-4D68-9CB4-B557991E65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60" name="Graphic 259" descr="Bar graph with upward trend with solid fill">
                <a:extLst>
                  <a:ext uri="{FF2B5EF4-FFF2-40B4-BE49-F238E27FC236}">
                    <a16:creationId xmlns:a16="http://schemas.microsoft.com/office/drawing/2014/main" id="{445BA16A-519A-4065-B5A1-8834DF12F8D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61" name="TextBox 260">
                <a:extLst>
                  <a:ext uri="{FF2B5EF4-FFF2-40B4-BE49-F238E27FC236}">
                    <a16:creationId xmlns:a16="http://schemas.microsoft.com/office/drawing/2014/main" id="{E61A6A81-097E-4203-A12A-C26B97C373A3}"/>
                  </a:ext>
                </a:extLst>
              </p:cNvPr>
              <p:cNvSpPr txBox="1"/>
              <p:nvPr/>
            </p:nvSpPr>
            <p:spPr>
              <a:xfrm>
                <a:off x="8605837" y="2568652"/>
                <a:ext cx="2619375" cy="707886"/>
              </a:xfrm>
              <a:prstGeom prst="rect">
                <a:avLst/>
              </a:prstGeom>
              <a:noFill/>
            </p:spPr>
            <p:txBody>
              <a:bodyPr wrap="square" rtlCol="0">
                <a:spAutoFit/>
              </a:bodyPr>
              <a:lstStyle/>
              <a:p>
                <a:r>
                  <a:rPr lang="en-US" sz="2000" dirty="0">
                    <a:latin typeface="Kristen ITC" panose="03050502040202030202" pitchFamily="66" charset="0"/>
                  </a:rPr>
                  <a:t>The Power Behind </a:t>
                </a:r>
                <a:r>
                  <a:rPr lang="en-US" sz="2000" dirty="0" err="1">
                    <a:latin typeface="Kristen ITC" panose="03050502040202030202" pitchFamily="66" charset="0"/>
                  </a:rPr>
                  <a:t>SmartLivestock</a:t>
                </a:r>
                <a:endParaRPr lang="en-KE" sz="2000" dirty="0">
                  <a:latin typeface="Kristen ITC" panose="03050502040202030202" pitchFamily="66" charset="0"/>
                </a:endParaRPr>
              </a:p>
            </p:txBody>
          </p:sp>
        </p:grpSp>
        <p:grpSp>
          <p:nvGrpSpPr>
            <p:cNvPr id="207" name="Group 206">
              <a:extLst>
                <a:ext uri="{FF2B5EF4-FFF2-40B4-BE49-F238E27FC236}">
                  <a16:creationId xmlns:a16="http://schemas.microsoft.com/office/drawing/2014/main" id="{EAB192CB-1CE7-46D2-89B8-13F259285805}"/>
                </a:ext>
              </a:extLst>
            </p:cNvPr>
            <p:cNvGrpSpPr/>
            <p:nvPr/>
          </p:nvGrpSpPr>
          <p:grpSpPr>
            <a:xfrm>
              <a:off x="8364752" y="25828294"/>
              <a:ext cx="2847974" cy="3959225"/>
              <a:chOff x="8377238" y="1449388"/>
              <a:chExt cx="2847974" cy="3959225"/>
            </a:xfrm>
          </p:grpSpPr>
          <p:sp>
            <p:nvSpPr>
              <p:cNvPr id="236" name="Rectangle: Rounded Corners 235">
                <a:extLst>
                  <a:ext uri="{FF2B5EF4-FFF2-40B4-BE49-F238E27FC236}">
                    <a16:creationId xmlns:a16="http://schemas.microsoft.com/office/drawing/2014/main" id="{65326207-5245-4541-AF57-C69D1F673BD5}"/>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7" name="Freeform: Shape 236">
                <a:extLst>
                  <a:ext uri="{FF2B5EF4-FFF2-40B4-BE49-F238E27FC236}">
                    <a16:creationId xmlns:a16="http://schemas.microsoft.com/office/drawing/2014/main" id="{C14F1CF7-9A6B-441A-8FCF-1F7E498E0F81}"/>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38" name="Rectangle: Rounded Corners 237">
                <a:extLst>
                  <a:ext uri="{FF2B5EF4-FFF2-40B4-BE49-F238E27FC236}">
                    <a16:creationId xmlns:a16="http://schemas.microsoft.com/office/drawing/2014/main" id="{5B4A9682-AAF7-489B-A7AB-DD09893BDF16}"/>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39" name="Rectangle: Rounded Corners 238">
                <a:extLst>
                  <a:ext uri="{FF2B5EF4-FFF2-40B4-BE49-F238E27FC236}">
                    <a16:creationId xmlns:a16="http://schemas.microsoft.com/office/drawing/2014/main" id="{F2B58CC9-FA08-4A0E-88A9-723D568CC7B7}"/>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40" name="TextBox 239">
                <a:extLst>
                  <a:ext uri="{FF2B5EF4-FFF2-40B4-BE49-F238E27FC236}">
                    <a16:creationId xmlns:a16="http://schemas.microsoft.com/office/drawing/2014/main" id="{4407AD8E-948F-4DD2-BFDA-41AA9215FB0A}"/>
                  </a:ext>
                </a:extLst>
              </p:cNvPr>
              <p:cNvSpPr txBox="1"/>
              <p:nvPr/>
            </p:nvSpPr>
            <p:spPr>
              <a:xfrm>
                <a:off x="8453437" y="1624012"/>
                <a:ext cx="2395539" cy="461665"/>
              </a:xfrm>
              <a:prstGeom prst="rect">
                <a:avLst/>
              </a:prstGeom>
              <a:noFill/>
            </p:spPr>
            <p:txBody>
              <a:bodyPr wrap="square" rtlCol="0">
                <a:spAutoFit/>
              </a:bodyPr>
              <a:lstStyle/>
              <a:p>
                <a:r>
                  <a:rPr lang="en-US" sz="1200" dirty="0">
                    <a:latin typeface="Kristen ITC" panose="03050502040202030202" pitchFamily="66" charset="0"/>
                  </a:rPr>
                  <a:t>Market Potential &amp; Scalability</a:t>
                </a:r>
                <a:endParaRPr lang="en-KE" sz="1200" dirty="0">
                  <a:solidFill>
                    <a:schemeClr val="tx1">
                      <a:lumMod val="75000"/>
                      <a:lumOff val="25000"/>
                    </a:schemeClr>
                  </a:solidFill>
                  <a:latin typeface="Kristen ITC" panose="03050502040202030202" pitchFamily="66" charset="0"/>
                </a:endParaRPr>
              </a:p>
            </p:txBody>
          </p:sp>
          <p:sp>
            <p:nvSpPr>
              <p:cNvPr id="241" name="Rectangle: Rounded Corners 240">
                <a:extLst>
                  <a:ext uri="{FF2B5EF4-FFF2-40B4-BE49-F238E27FC236}">
                    <a16:creationId xmlns:a16="http://schemas.microsoft.com/office/drawing/2014/main" id="{671DEEAD-BD0E-4595-BC01-C597E7E259AF}"/>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42" name="TextBox 241">
                <a:extLst>
                  <a:ext uri="{FF2B5EF4-FFF2-40B4-BE49-F238E27FC236}">
                    <a16:creationId xmlns:a16="http://schemas.microsoft.com/office/drawing/2014/main" id="{91EF3603-9F3B-4821-8D75-D53E78815341}"/>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10</a:t>
                </a:r>
                <a:r>
                  <a:rPr lang="en-US" sz="2000" dirty="0">
                    <a:solidFill>
                      <a:schemeClr val="bg1"/>
                    </a:solidFill>
                  </a:rPr>
                  <a:t>%</a:t>
                </a:r>
                <a:endParaRPr lang="en-KE" sz="2800" dirty="0">
                  <a:solidFill>
                    <a:schemeClr val="bg1"/>
                  </a:solidFill>
                </a:endParaRPr>
              </a:p>
            </p:txBody>
          </p:sp>
          <p:sp>
            <p:nvSpPr>
              <p:cNvPr id="243" name="TextBox 242">
                <a:extLst>
                  <a:ext uri="{FF2B5EF4-FFF2-40B4-BE49-F238E27FC236}">
                    <a16:creationId xmlns:a16="http://schemas.microsoft.com/office/drawing/2014/main" id="{368C308A-2AF5-4870-A6DE-C2D826C77E91}"/>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44" name="TextBox 243">
                <a:extLst>
                  <a:ext uri="{FF2B5EF4-FFF2-40B4-BE49-F238E27FC236}">
                    <a16:creationId xmlns:a16="http://schemas.microsoft.com/office/drawing/2014/main" id="{5C6FE870-3B00-42E0-AAB6-F867BA0851A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10</a:t>
                </a:r>
                <a:endParaRPr lang="en-KE" sz="2800" dirty="0">
                  <a:solidFill>
                    <a:schemeClr val="bg1"/>
                  </a:solidFill>
                </a:endParaRPr>
              </a:p>
            </p:txBody>
          </p:sp>
          <p:sp>
            <p:nvSpPr>
              <p:cNvPr id="245" name="TextBox 244">
                <a:extLst>
                  <a:ext uri="{FF2B5EF4-FFF2-40B4-BE49-F238E27FC236}">
                    <a16:creationId xmlns:a16="http://schemas.microsoft.com/office/drawing/2014/main" id="{76F34B7C-C699-4D68-86AD-DEEE962DC1D0}"/>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46" name="Graphic 245" descr="Bar chart with solid fill">
                <a:extLst>
                  <a:ext uri="{FF2B5EF4-FFF2-40B4-BE49-F238E27FC236}">
                    <a16:creationId xmlns:a16="http://schemas.microsoft.com/office/drawing/2014/main" id="{8DD231DB-BAF4-4D3A-883E-95E48056DB8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47" name="Graphic 246" descr="Bar graph with upward trend with solid fill">
                <a:extLst>
                  <a:ext uri="{FF2B5EF4-FFF2-40B4-BE49-F238E27FC236}">
                    <a16:creationId xmlns:a16="http://schemas.microsoft.com/office/drawing/2014/main" id="{3FE89013-7950-4669-BD06-4474843CCC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48" name="TextBox 247">
                <a:extLst>
                  <a:ext uri="{FF2B5EF4-FFF2-40B4-BE49-F238E27FC236}">
                    <a16:creationId xmlns:a16="http://schemas.microsoft.com/office/drawing/2014/main" id="{67035C25-B464-4BBD-BE7C-A159F9AFA0C8}"/>
                  </a:ext>
                </a:extLst>
              </p:cNvPr>
              <p:cNvSpPr txBox="1"/>
              <p:nvPr/>
            </p:nvSpPr>
            <p:spPr>
              <a:xfrm>
                <a:off x="8605837" y="2568652"/>
                <a:ext cx="2619375" cy="923330"/>
              </a:xfrm>
              <a:prstGeom prst="rect">
                <a:avLst/>
              </a:prstGeom>
              <a:noFill/>
            </p:spPr>
            <p:txBody>
              <a:bodyPr wrap="square" rtlCol="0">
                <a:spAutoFit/>
              </a:bodyPr>
              <a:lstStyle/>
              <a:p>
                <a:r>
                  <a:rPr lang="en-US" dirty="0">
                    <a:latin typeface="Kristen ITC" panose="03050502040202030202" pitchFamily="66" charset="0"/>
                  </a:rPr>
                  <a:t>The Future of AI-Driven Livestock Management</a:t>
                </a:r>
                <a:endParaRPr lang="en-KE" dirty="0">
                  <a:latin typeface="Kristen ITC" panose="03050502040202030202" pitchFamily="66" charset="0"/>
                </a:endParaRPr>
              </a:p>
            </p:txBody>
          </p:sp>
        </p:grpSp>
        <p:grpSp>
          <p:nvGrpSpPr>
            <p:cNvPr id="208" name="Group 207">
              <a:extLst>
                <a:ext uri="{FF2B5EF4-FFF2-40B4-BE49-F238E27FC236}">
                  <a16:creationId xmlns:a16="http://schemas.microsoft.com/office/drawing/2014/main" id="{40DE2728-4D74-4119-A95C-47B93B601317}"/>
                </a:ext>
              </a:extLst>
            </p:cNvPr>
            <p:cNvGrpSpPr/>
            <p:nvPr/>
          </p:nvGrpSpPr>
          <p:grpSpPr>
            <a:xfrm>
              <a:off x="8402852" y="29891445"/>
              <a:ext cx="2771775" cy="3959225"/>
              <a:chOff x="8377238" y="1449388"/>
              <a:chExt cx="2771775" cy="3959225"/>
            </a:xfrm>
          </p:grpSpPr>
          <p:sp>
            <p:nvSpPr>
              <p:cNvPr id="223" name="Rectangle: Rounded Corners 222">
                <a:extLst>
                  <a:ext uri="{FF2B5EF4-FFF2-40B4-BE49-F238E27FC236}">
                    <a16:creationId xmlns:a16="http://schemas.microsoft.com/office/drawing/2014/main" id="{9055A0E3-416F-44DC-A9E7-28EFE2E8BDFD}"/>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4" name="Freeform: Shape 223">
                <a:extLst>
                  <a:ext uri="{FF2B5EF4-FFF2-40B4-BE49-F238E27FC236}">
                    <a16:creationId xmlns:a16="http://schemas.microsoft.com/office/drawing/2014/main" id="{C2D96742-38DD-483A-96E1-2352C0656C48}"/>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25" name="Rectangle: Rounded Corners 224">
                <a:extLst>
                  <a:ext uri="{FF2B5EF4-FFF2-40B4-BE49-F238E27FC236}">
                    <a16:creationId xmlns:a16="http://schemas.microsoft.com/office/drawing/2014/main" id="{772DCF73-3763-4AC6-9714-251E8624DD02}"/>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6" name="Rectangle: Rounded Corners 225">
                <a:extLst>
                  <a:ext uri="{FF2B5EF4-FFF2-40B4-BE49-F238E27FC236}">
                    <a16:creationId xmlns:a16="http://schemas.microsoft.com/office/drawing/2014/main" id="{3BA2D2E7-4218-46C6-8059-AEFB991F5E5B}"/>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27" name="TextBox 226">
                <a:extLst>
                  <a:ext uri="{FF2B5EF4-FFF2-40B4-BE49-F238E27FC236}">
                    <a16:creationId xmlns:a16="http://schemas.microsoft.com/office/drawing/2014/main" id="{4B453A60-4CBF-436A-AFF2-F51CDFBC6829}"/>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Conclusion &amp; Call to Action </a:t>
                </a:r>
                <a:endParaRPr lang="en-KE" sz="1400" dirty="0">
                  <a:solidFill>
                    <a:schemeClr val="tx1">
                      <a:lumMod val="75000"/>
                      <a:lumOff val="25000"/>
                    </a:schemeClr>
                  </a:solidFill>
                  <a:latin typeface="Kristen ITC" panose="03050502040202030202" pitchFamily="66" charset="0"/>
                </a:endParaRPr>
              </a:p>
            </p:txBody>
          </p:sp>
          <p:sp>
            <p:nvSpPr>
              <p:cNvPr id="228" name="Rectangle: Rounded Corners 227">
                <a:extLst>
                  <a:ext uri="{FF2B5EF4-FFF2-40B4-BE49-F238E27FC236}">
                    <a16:creationId xmlns:a16="http://schemas.microsoft.com/office/drawing/2014/main" id="{4A853CA1-D774-4934-BA0C-746483826B7B}"/>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29" name="TextBox 228">
                <a:extLst>
                  <a:ext uri="{FF2B5EF4-FFF2-40B4-BE49-F238E27FC236}">
                    <a16:creationId xmlns:a16="http://schemas.microsoft.com/office/drawing/2014/main" id="{37530921-AE71-4986-92EF-36F5C3891E86}"/>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5</a:t>
                </a:r>
                <a:r>
                  <a:rPr lang="en-US" sz="2000" dirty="0">
                    <a:solidFill>
                      <a:schemeClr val="bg1"/>
                    </a:solidFill>
                  </a:rPr>
                  <a:t>%</a:t>
                </a:r>
                <a:endParaRPr lang="en-KE" sz="2800" dirty="0">
                  <a:solidFill>
                    <a:schemeClr val="bg1"/>
                  </a:solidFill>
                </a:endParaRPr>
              </a:p>
            </p:txBody>
          </p:sp>
          <p:sp>
            <p:nvSpPr>
              <p:cNvPr id="230" name="TextBox 229">
                <a:extLst>
                  <a:ext uri="{FF2B5EF4-FFF2-40B4-BE49-F238E27FC236}">
                    <a16:creationId xmlns:a16="http://schemas.microsoft.com/office/drawing/2014/main" id="{0FE0A978-6CBA-4495-9F4E-B9E804C95229}"/>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31" name="TextBox 230">
                <a:extLst>
                  <a:ext uri="{FF2B5EF4-FFF2-40B4-BE49-F238E27FC236}">
                    <a16:creationId xmlns:a16="http://schemas.microsoft.com/office/drawing/2014/main" id="{3EA40AD9-92C4-42A1-8214-C9AD8689DBA3}"/>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5</a:t>
                </a:r>
                <a:endParaRPr lang="en-KE" sz="2800" dirty="0">
                  <a:solidFill>
                    <a:schemeClr val="bg1"/>
                  </a:solidFill>
                </a:endParaRPr>
              </a:p>
            </p:txBody>
          </p:sp>
          <p:sp>
            <p:nvSpPr>
              <p:cNvPr id="232" name="TextBox 231">
                <a:extLst>
                  <a:ext uri="{FF2B5EF4-FFF2-40B4-BE49-F238E27FC236}">
                    <a16:creationId xmlns:a16="http://schemas.microsoft.com/office/drawing/2014/main" id="{E3261AAB-5959-424E-81D2-C69301E9C8EC}"/>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33" name="Graphic 232" descr="Bar chart with solid fill">
                <a:extLst>
                  <a:ext uri="{FF2B5EF4-FFF2-40B4-BE49-F238E27FC236}">
                    <a16:creationId xmlns:a16="http://schemas.microsoft.com/office/drawing/2014/main" id="{51DE2682-489C-4178-BBB0-E6A74825C36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34" name="Graphic 233" descr="Bar graph with upward trend with solid fill">
                <a:extLst>
                  <a:ext uri="{FF2B5EF4-FFF2-40B4-BE49-F238E27FC236}">
                    <a16:creationId xmlns:a16="http://schemas.microsoft.com/office/drawing/2014/main" id="{1205E0F6-D56A-46FA-8AD3-9339189A45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35" name="TextBox 234">
                <a:extLst>
                  <a:ext uri="{FF2B5EF4-FFF2-40B4-BE49-F238E27FC236}">
                    <a16:creationId xmlns:a16="http://schemas.microsoft.com/office/drawing/2014/main" id="{F1BB33DB-0D99-4514-AD6B-B56B26962909}"/>
                  </a:ext>
                </a:extLst>
              </p:cNvPr>
              <p:cNvSpPr txBox="1"/>
              <p:nvPr/>
            </p:nvSpPr>
            <p:spPr>
              <a:xfrm>
                <a:off x="8499918" y="2568652"/>
                <a:ext cx="2619375" cy="584775"/>
              </a:xfrm>
              <a:prstGeom prst="rect">
                <a:avLst/>
              </a:prstGeom>
              <a:noFill/>
            </p:spPr>
            <p:txBody>
              <a:bodyPr wrap="square" rtlCol="0">
                <a:spAutoFit/>
              </a:bodyPr>
              <a:lstStyle/>
              <a:p>
                <a:r>
                  <a:rPr lang="en-US" sz="1600" dirty="0">
                    <a:latin typeface="Kristen ITC" panose="03050502040202030202" pitchFamily="66" charset="0"/>
                  </a:rPr>
                  <a:t>Shaping the Future of Livestock Farming</a:t>
                </a:r>
                <a:endParaRPr lang="en-KE" sz="1600" dirty="0">
                  <a:latin typeface="Kristen ITC" panose="03050502040202030202" pitchFamily="66" charset="0"/>
                </a:endParaRPr>
              </a:p>
            </p:txBody>
          </p:sp>
        </p:grpSp>
        <p:grpSp>
          <p:nvGrpSpPr>
            <p:cNvPr id="209" name="Group 208">
              <a:extLst>
                <a:ext uri="{FF2B5EF4-FFF2-40B4-BE49-F238E27FC236}">
                  <a16:creationId xmlns:a16="http://schemas.microsoft.com/office/drawing/2014/main" id="{2E29EFDB-3CBA-44DB-998E-A3EB59E3397D}"/>
                </a:ext>
              </a:extLst>
            </p:cNvPr>
            <p:cNvGrpSpPr/>
            <p:nvPr/>
          </p:nvGrpSpPr>
          <p:grpSpPr>
            <a:xfrm>
              <a:off x="8402852" y="33954592"/>
              <a:ext cx="2771775" cy="3959225"/>
              <a:chOff x="8377238" y="1449388"/>
              <a:chExt cx="2771775" cy="3959225"/>
            </a:xfrm>
          </p:grpSpPr>
          <p:sp>
            <p:nvSpPr>
              <p:cNvPr id="210" name="Rectangle: Rounded Corners 209">
                <a:extLst>
                  <a:ext uri="{FF2B5EF4-FFF2-40B4-BE49-F238E27FC236}">
                    <a16:creationId xmlns:a16="http://schemas.microsoft.com/office/drawing/2014/main" id="{F657E527-A74B-47F5-946A-1E1D3598CB83}"/>
                  </a:ext>
                </a:extLst>
              </p:cNvPr>
              <p:cNvSpPr/>
              <p:nvPr/>
            </p:nvSpPr>
            <p:spPr>
              <a:xfrm>
                <a:off x="8377238" y="1449388"/>
                <a:ext cx="2771775" cy="3959225"/>
              </a:xfrm>
              <a:prstGeom prst="roundRect">
                <a:avLst>
                  <a:gd name="adj" fmla="val 12199"/>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1" name="Freeform: Shape 210">
                <a:extLst>
                  <a:ext uri="{FF2B5EF4-FFF2-40B4-BE49-F238E27FC236}">
                    <a16:creationId xmlns:a16="http://schemas.microsoft.com/office/drawing/2014/main" id="{6C3F6962-6345-4C10-972E-1C4DE5D01830}"/>
                  </a:ext>
                </a:extLst>
              </p:cNvPr>
              <p:cNvSpPr/>
              <p:nvPr/>
            </p:nvSpPr>
            <p:spPr>
              <a:xfrm flipH="1">
                <a:off x="8377238" y="1545902"/>
                <a:ext cx="2771775" cy="3862711"/>
              </a:xfrm>
              <a:custGeom>
                <a:avLst/>
                <a:gdLst>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86359 w 2771775"/>
                  <a:gd name="connsiteY9" fmla="*/ 180514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 name="connsiteX0" fmla="*/ 102092 w 2771775"/>
                  <a:gd name="connsiteY0" fmla="*/ 0 h 3862711"/>
                  <a:gd name="connsiteX1" fmla="*/ 99036 w 2771775"/>
                  <a:gd name="connsiteY1" fmla="*/ 2522 h 3862711"/>
                  <a:gd name="connsiteX2" fmla="*/ 0 w 2771775"/>
                  <a:gd name="connsiteY2" fmla="*/ 241615 h 3862711"/>
                  <a:gd name="connsiteX3" fmla="*/ 0 w 2771775"/>
                  <a:gd name="connsiteY3" fmla="*/ 3524582 h 3862711"/>
                  <a:gd name="connsiteX4" fmla="*/ 338129 w 2771775"/>
                  <a:gd name="connsiteY4" fmla="*/ 3862711 h 3862711"/>
                  <a:gd name="connsiteX5" fmla="*/ 2433646 w 2771775"/>
                  <a:gd name="connsiteY5" fmla="*/ 3862711 h 3862711"/>
                  <a:gd name="connsiteX6" fmla="*/ 2771775 w 2771775"/>
                  <a:gd name="connsiteY6" fmla="*/ 3524582 h 3862711"/>
                  <a:gd name="connsiteX7" fmla="*/ 2771775 w 2771775"/>
                  <a:gd name="connsiteY7" fmla="*/ 3443237 h 3862711"/>
                  <a:gd name="connsiteX8" fmla="*/ 2730892 w 2771775"/>
                  <a:gd name="connsiteY8" fmla="*/ 3419419 h 3862711"/>
                  <a:gd name="connsiteX9" fmla="*/ 176834 w 2771775"/>
                  <a:gd name="connsiteY9" fmla="*/ 228139 h 3862711"/>
                  <a:gd name="connsiteX10" fmla="*/ 102092 w 2771775"/>
                  <a:gd name="connsiteY10" fmla="*/ 0 h 38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1775" h="3862711">
                    <a:moveTo>
                      <a:pt x="102092" y="0"/>
                    </a:moveTo>
                    <a:lnTo>
                      <a:pt x="99036" y="2522"/>
                    </a:lnTo>
                    <a:cubicBezTo>
                      <a:pt x="37846" y="63711"/>
                      <a:pt x="0" y="148244"/>
                      <a:pt x="0" y="241615"/>
                    </a:cubicBezTo>
                    <a:lnTo>
                      <a:pt x="0" y="3524582"/>
                    </a:lnTo>
                    <a:cubicBezTo>
                      <a:pt x="0" y="3711325"/>
                      <a:pt x="151386" y="3862711"/>
                      <a:pt x="338129" y="3862711"/>
                    </a:cubicBezTo>
                    <a:lnTo>
                      <a:pt x="2433646" y="3862711"/>
                    </a:lnTo>
                    <a:cubicBezTo>
                      <a:pt x="2620389" y="3862711"/>
                      <a:pt x="2771775" y="3711325"/>
                      <a:pt x="2771775" y="3524582"/>
                    </a:cubicBezTo>
                    <a:lnTo>
                      <a:pt x="2771775" y="3443237"/>
                    </a:lnTo>
                    <a:lnTo>
                      <a:pt x="2730892" y="3419419"/>
                    </a:lnTo>
                    <a:cubicBezTo>
                      <a:pt x="1180917" y="2806879"/>
                      <a:pt x="1064514" y="2536857"/>
                      <a:pt x="176834" y="228139"/>
                    </a:cubicBezTo>
                    <a:cubicBezTo>
                      <a:pt x="148745" y="167968"/>
                      <a:pt x="130181" y="50646"/>
                      <a:pt x="102092" y="0"/>
                    </a:cubicBezTo>
                    <a:close/>
                  </a:path>
                </a:pathLst>
              </a:custGeom>
              <a:gradFill>
                <a:gsLst>
                  <a:gs pos="0">
                    <a:srgbClr val="00B0F0"/>
                  </a:gs>
                  <a:gs pos="31000">
                    <a:schemeClr val="bg1"/>
                  </a:gs>
                  <a:gs pos="92000">
                    <a:schemeClr val="accent1">
                      <a:lumMod val="50000"/>
                    </a:schemeClr>
                  </a:gs>
                  <a:gs pos="3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KE" dirty="0"/>
              </a:p>
            </p:txBody>
          </p:sp>
          <p:sp>
            <p:nvSpPr>
              <p:cNvPr id="212" name="Rectangle: Rounded Corners 211">
                <a:extLst>
                  <a:ext uri="{FF2B5EF4-FFF2-40B4-BE49-F238E27FC236}">
                    <a16:creationId xmlns:a16="http://schemas.microsoft.com/office/drawing/2014/main" id="{770E3489-FC73-4764-8073-22FA0747AF44}"/>
                  </a:ext>
                </a:extLst>
              </p:cNvPr>
              <p:cNvSpPr/>
              <p:nvPr/>
            </p:nvSpPr>
            <p:spPr>
              <a:xfrm>
                <a:off x="8453437" y="1893371"/>
                <a:ext cx="2619375" cy="2035497"/>
              </a:xfrm>
              <a:prstGeom prst="roundRect">
                <a:avLst>
                  <a:gd name="adj" fmla="val 1616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3" name="Rectangle: Rounded Corners 212">
                <a:extLst>
                  <a:ext uri="{FF2B5EF4-FFF2-40B4-BE49-F238E27FC236}">
                    <a16:creationId xmlns:a16="http://schemas.microsoft.com/office/drawing/2014/main" id="{51F2D483-A3D2-4E66-B85C-2A7FA07C20F9}"/>
                  </a:ext>
                </a:extLst>
              </p:cNvPr>
              <p:cNvSpPr/>
              <p:nvPr/>
            </p:nvSpPr>
            <p:spPr>
              <a:xfrm>
                <a:off x="8453437" y="1498277"/>
                <a:ext cx="2619375" cy="2168848"/>
              </a:xfrm>
              <a:prstGeom prst="roundRect">
                <a:avLst>
                  <a:gd name="adj" fmla="val 128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sp>
            <p:nvSpPr>
              <p:cNvPr id="214" name="TextBox 213">
                <a:extLst>
                  <a:ext uri="{FF2B5EF4-FFF2-40B4-BE49-F238E27FC236}">
                    <a16:creationId xmlns:a16="http://schemas.microsoft.com/office/drawing/2014/main" id="{FFA7782F-6CFA-4D7A-86EF-356C7306387D}"/>
                  </a:ext>
                </a:extLst>
              </p:cNvPr>
              <p:cNvSpPr txBox="1"/>
              <p:nvPr/>
            </p:nvSpPr>
            <p:spPr>
              <a:xfrm>
                <a:off x="8453437" y="1624012"/>
                <a:ext cx="2395539" cy="523220"/>
              </a:xfrm>
              <a:prstGeom prst="rect">
                <a:avLst/>
              </a:prstGeom>
              <a:noFill/>
            </p:spPr>
            <p:txBody>
              <a:bodyPr wrap="square" rtlCol="0">
                <a:spAutoFit/>
              </a:bodyPr>
              <a:lstStyle/>
              <a:p>
                <a:r>
                  <a:rPr lang="en-US" sz="1400" dirty="0">
                    <a:latin typeface="Kristen ITC" panose="03050502040202030202" pitchFamily="66" charset="0"/>
                  </a:rPr>
                  <a:t>Final Remark &amp; Closing Statement</a:t>
                </a:r>
                <a:endParaRPr lang="en-KE" sz="1400" dirty="0">
                  <a:solidFill>
                    <a:schemeClr val="tx1">
                      <a:lumMod val="75000"/>
                      <a:lumOff val="25000"/>
                    </a:schemeClr>
                  </a:solidFill>
                  <a:latin typeface="Kristen ITC" panose="03050502040202030202" pitchFamily="66" charset="0"/>
                </a:endParaRPr>
              </a:p>
            </p:txBody>
          </p:sp>
          <p:sp>
            <p:nvSpPr>
              <p:cNvPr id="215" name="Rectangle: Rounded Corners 214">
                <a:extLst>
                  <a:ext uri="{FF2B5EF4-FFF2-40B4-BE49-F238E27FC236}">
                    <a16:creationId xmlns:a16="http://schemas.microsoft.com/office/drawing/2014/main" id="{B46EFE14-2D87-49D6-8FD0-8A3375138B18}"/>
                  </a:ext>
                </a:extLst>
              </p:cNvPr>
              <p:cNvSpPr/>
              <p:nvPr/>
            </p:nvSpPr>
            <p:spPr>
              <a:xfrm>
                <a:off x="8572500" y="2072377"/>
                <a:ext cx="324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16" name="TextBox 215">
                <a:extLst>
                  <a:ext uri="{FF2B5EF4-FFF2-40B4-BE49-F238E27FC236}">
                    <a16:creationId xmlns:a16="http://schemas.microsoft.com/office/drawing/2014/main" id="{8EB4171B-EC6C-4607-B8CA-4178C8D8D21D}"/>
                  </a:ext>
                </a:extLst>
              </p:cNvPr>
              <p:cNvSpPr txBox="1"/>
              <p:nvPr/>
            </p:nvSpPr>
            <p:spPr>
              <a:xfrm>
                <a:off x="9105975" y="4040746"/>
                <a:ext cx="742875" cy="523220"/>
              </a:xfrm>
              <a:prstGeom prst="rect">
                <a:avLst/>
              </a:prstGeom>
              <a:noFill/>
            </p:spPr>
            <p:txBody>
              <a:bodyPr wrap="square" rtlCol="0">
                <a:spAutoFit/>
              </a:bodyPr>
              <a:lstStyle/>
              <a:p>
                <a:r>
                  <a:rPr lang="en-US" sz="2800" dirty="0">
                    <a:solidFill>
                      <a:schemeClr val="bg1"/>
                    </a:solidFill>
                  </a:rPr>
                  <a:t>2</a:t>
                </a:r>
                <a:r>
                  <a:rPr lang="en-US" sz="2000" dirty="0">
                    <a:solidFill>
                      <a:schemeClr val="bg1"/>
                    </a:solidFill>
                  </a:rPr>
                  <a:t>%</a:t>
                </a:r>
                <a:endParaRPr lang="en-KE" sz="2800" dirty="0">
                  <a:solidFill>
                    <a:schemeClr val="bg1"/>
                  </a:solidFill>
                </a:endParaRPr>
              </a:p>
            </p:txBody>
          </p:sp>
          <p:sp>
            <p:nvSpPr>
              <p:cNvPr id="217" name="TextBox 216">
                <a:extLst>
                  <a:ext uri="{FF2B5EF4-FFF2-40B4-BE49-F238E27FC236}">
                    <a16:creationId xmlns:a16="http://schemas.microsoft.com/office/drawing/2014/main" id="{C5D4254B-10BA-48FB-A713-8FCA19F504C4}"/>
                  </a:ext>
                </a:extLst>
              </p:cNvPr>
              <p:cNvSpPr txBox="1"/>
              <p:nvPr/>
            </p:nvSpPr>
            <p:spPr>
              <a:xfrm>
                <a:off x="9734625" y="42254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Growth</a:t>
                </a:r>
                <a:endParaRPr lang="en-KE" sz="1600" b="1" dirty="0">
                  <a:solidFill>
                    <a:schemeClr val="bg1"/>
                  </a:solidFill>
                  <a:latin typeface="Kristen ITC" panose="03050502040202030202" pitchFamily="66" charset="0"/>
                </a:endParaRPr>
              </a:p>
            </p:txBody>
          </p:sp>
          <p:sp>
            <p:nvSpPr>
              <p:cNvPr id="218" name="TextBox 217">
                <a:extLst>
                  <a:ext uri="{FF2B5EF4-FFF2-40B4-BE49-F238E27FC236}">
                    <a16:creationId xmlns:a16="http://schemas.microsoft.com/office/drawing/2014/main" id="{ADA7773A-3F08-4328-8D7C-C646C1F583BA}"/>
                  </a:ext>
                </a:extLst>
              </p:cNvPr>
              <p:cNvSpPr txBox="1"/>
              <p:nvPr/>
            </p:nvSpPr>
            <p:spPr>
              <a:xfrm>
                <a:off x="9115500" y="4497946"/>
                <a:ext cx="742875" cy="523220"/>
              </a:xfrm>
              <a:prstGeom prst="rect">
                <a:avLst/>
              </a:prstGeom>
              <a:noFill/>
            </p:spPr>
            <p:txBody>
              <a:bodyPr wrap="square" rtlCol="0">
                <a:spAutoFit/>
              </a:bodyPr>
              <a:lstStyle/>
              <a:p>
                <a:r>
                  <a:rPr lang="en-US" sz="2800" dirty="0">
                    <a:solidFill>
                      <a:schemeClr val="bg1"/>
                    </a:solidFill>
                  </a:rPr>
                  <a:t>2</a:t>
                </a:r>
                <a:endParaRPr lang="en-KE" sz="2800" dirty="0">
                  <a:solidFill>
                    <a:schemeClr val="bg1"/>
                  </a:solidFill>
                </a:endParaRPr>
              </a:p>
            </p:txBody>
          </p:sp>
          <p:sp>
            <p:nvSpPr>
              <p:cNvPr id="219" name="TextBox 218">
                <a:extLst>
                  <a:ext uri="{FF2B5EF4-FFF2-40B4-BE49-F238E27FC236}">
                    <a16:creationId xmlns:a16="http://schemas.microsoft.com/office/drawing/2014/main" id="{B1395703-B75F-4B97-A00F-41F57696D3E6}"/>
                  </a:ext>
                </a:extLst>
              </p:cNvPr>
              <p:cNvSpPr txBox="1"/>
              <p:nvPr/>
            </p:nvSpPr>
            <p:spPr>
              <a:xfrm>
                <a:off x="9796500" y="4682612"/>
                <a:ext cx="962025" cy="338554"/>
              </a:xfrm>
              <a:prstGeom prst="rect">
                <a:avLst/>
              </a:prstGeom>
              <a:noFill/>
            </p:spPr>
            <p:txBody>
              <a:bodyPr wrap="square" rtlCol="0">
                <a:spAutoFit/>
              </a:bodyPr>
              <a:lstStyle/>
              <a:p>
                <a:r>
                  <a:rPr lang="en-US" sz="1600" b="1" dirty="0">
                    <a:solidFill>
                      <a:schemeClr val="bg1"/>
                    </a:solidFill>
                    <a:latin typeface="Kristen ITC" panose="03050502040202030202" pitchFamily="66" charset="0"/>
                  </a:rPr>
                  <a:t>Points</a:t>
                </a:r>
                <a:endParaRPr lang="en-KE" sz="1600" b="1" dirty="0">
                  <a:solidFill>
                    <a:schemeClr val="bg1"/>
                  </a:solidFill>
                  <a:latin typeface="Kristen ITC" panose="03050502040202030202" pitchFamily="66" charset="0"/>
                </a:endParaRPr>
              </a:p>
            </p:txBody>
          </p:sp>
          <p:pic>
            <p:nvPicPr>
              <p:cNvPr id="220" name="Graphic 219" descr="Bar chart with solid fill">
                <a:extLst>
                  <a:ext uri="{FF2B5EF4-FFF2-40B4-BE49-F238E27FC236}">
                    <a16:creationId xmlns:a16="http://schemas.microsoft.com/office/drawing/2014/main" id="{103EB44F-5DBA-4701-B94C-D05B5CC121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54782" y="4525556"/>
                <a:ext cx="468000" cy="468000"/>
              </a:xfrm>
              <a:prstGeom prst="rect">
                <a:avLst/>
              </a:prstGeom>
            </p:spPr>
          </p:pic>
          <p:pic>
            <p:nvPicPr>
              <p:cNvPr id="221" name="Graphic 220" descr="Bar graph with upward trend with solid fill">
                <a:extLst>
                  <a:ext uri="{FF2B5EF4-FFF2-40B4-BE49-F238E27FC236}">
                    <a16:creationId xmlns:a16="http://schemas.microsoft.com/office/drawing/2014/main" id="{BF56558E-C9B3-4296-8424-2C75CBC8D92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4782" y="4059255"/>
                <a:ext cx="468000" cy="468000"/>
              </a:xfrm>
              <a:prstGeom prst="rect">
                <a:avLst/>
              </a:prstGeom>
            </p:spPr>
          </p:pic>
          <p:sp>
            <p:nvSpPr>
              <p:cNvPr id="222" name="TextBox 221">
                <a:extLst>
                  <a:ext uri="{FF2B5EF4-FFF2-40B4-BE49-F238E27FC236}">
                    <a16:creationId xmlns:a16="http://schemas.microsoft.com/office/drawing/2014/main" id="{AB5AE5D9-FEA6-458F-B7B7-B973C2BF174E}"/>
                  </a:ext>
                </a:extLst>
              </p:cNvPr>
              <p:cNvSpPr txBox="1"/>
              <p:nvPr/>
            </p:nvSpPr>
            <p:spPr>
              <a:xfrm>
                <a:off x="8469057" y="2582701"/>
                <a:ext cx="2619375" cy="1077218"/>
              </a:xfrm>
              <a:prstGeom prst="rect">
                <a:avLst/>
              </a:prstGeom>
              <a:noFill/>
            </p:spPr>
            <p:txBody>
              <a:bodyPr wrap="square" rtlCol="0">
                <a:spAutoFit/>
              </a:bodyPr>
              <a:lstStyle/>
              <a:p>
                <a:r>
                  <a:rPr lang="en-US" sz="1600" dirty="0" err="1">
                    <a:latin typeface="Kristen ITC" panose="03050502040202030202" pitchFamily="66" charset="0"/>
                  </a:rPr>
                  <a:t>SmartLivestock</a:t>
                </a:r>
                <a:r>
                  <a:rPr lang="en-US" sz="1600" dirty="0">
                    <a:latin typeface="Kristen ITC" panose="03050502040202030202" pitchFamily="66" charset="0"/>
                  </a:rPr>
                  <a:t>: Transforming Agriculture with Innovation</a:t>
                </a:r>
                <a:endParaRPr lang="en-KE" sz="1600" dirty="0">
                  <a:latin typeface="Kristen ITC" panose="03050502040202030202" pitchFamily="66" charset="0"/>
                </a:endParaRPr>
              </a:p>
            </p:txBody>
          </p:sp>
        </p:grpSp>
      </p:grpSp>
      <p:sp>
        <p:nvSpPr>
          <p:cNvPr id="22" name="Freeform: Shape 21">
            <a:extLst>
              <a:ext uri="{FF2B5EF4-FFF2-40B4-BE49-F238E27FC236}">
                <a16:creationId xmlns:a16="http://schemas.microsoft.com/office/drawing/2014/main" id="{D8AB65AA-F3C4-468B-9306-8888AC5DC56A}"/>
              </a:ext>
            </a:extLst>
          </p:cNvPr>
          <p:cNvSpPr/>
          <p:nvPr/>
        </p:nvSpPr>
        <p:spPr>
          <a:xfrm>
            <a:off x="0" y="0"/>
            <a:ext cx="12192000" cy="6858000"/>
          </a:xfrm>
          <a:custGeom>
            <a:avLst/>
            <a:gdLst>
              <a:gd name="connsiteX0" fmla="*/ 5534017 w 12192000"/>
              <a:gd name="connsiteY0" fmla="*/ 1449388 h 6858000"/>
              <a:gd name="connsiteX1" fmla="*/ 5195889 w 12192000"/>
              <a:gd name="connsiteY1" fmla="*/ 1787517 h 6858000"/>
              <a:gd name="connsiteX2" fmla="*/ 5195889 w 12192000"/>
              <a:gd name="connsiteY2" fmla="*/ 5070484 h 6858000"/>
              <a:gd name="connsiteX3" fmla="*/ 5534017 w 12192000"/>
              <a:gd name="connsiteY3" fmla="*/ 5408613 h 6858000"/>
              <a:gd name="connsiteX4" fmla="*/ 7629534 w 12192000"/>
              <a:gd name="connsiteY4" fmla="*/ 5408613 h 6858000"/>
              <a:gd name="connsiteX5" fmla="*/ 7967663 w 12192000"/>
              <a:gd name="connsiteY5" fmla="*/ 5070484 h 6858000"/>
              <a:gd name="connsiteX6" fmla="*/ 7967663 w 12192000"/>
              <a:gd name="connsiteY6" fmla="*/ 1787517 h 6858000"/>
              <a:gd name="connsiteX7" fmla="*/ 7629534 w 12192000"/>
              <a:gd name="connsiteY7" fmla="*/ 1449388 h 6858000"/>
              <a:gd name="connsiteX8" fmla="*/ 8715367 w 12192000"/>
              <a:gd name="connsiteY8" fmla="*/ 1449388 h 6858000"/>
              <a:gd name="connsiteX9" fmla="*/ 8377238 w 12192000"/>
              <a:gd name="connsiteY9" fmla="*/ 1787517 h 6858000"/>
              <a:gd name="connsiteX10" fmla="*/ 8377238 w 12192000"/>
              <a:gd name="connsiteY10" fmla="*/ 5070484 h 6858000"/>
              <a:gd name="connsiteX11" fmla="*/ 8715367 w 12192000"/>
              <a:gd name="connsiteY11" fmla="*/ 5408613 h 6858000"/>
              <a:gd name="connsiteX12" fmla="*/ 10810884 w 12192000"/>
              <a:gd name="connsiteY12" fmla="*/ 5408613 h 6858000"/>
              <a:gd name="connsiteX13" fmla="*/ 11149013 w 12192000"/>
              <a:gd name="connsiteY13" fmla="*/ 5070484 h 6858000"/>
              <a:gd name="connsiteX14" fmla="*/ 11149013 w 12192000"/>
              <a:gd name="connsiteY14" fmla="*/ 1787517 h 6858000"/>
              <a:gd name="connsiteX15" fmla="*/ 10810884 w 12192000"/>
              <a:gd name="connsiteY15" fmla="*/ 1449388 h 6858000"/>
              <a:gd name="connsiteX16" fmla="*/ 0 w 12192000"/>
              <a:gd name="connsiteY16" fmla="*/ 0 h 6858000"/>
              <a:gd name="connsiteX17" fmla="*/ 12192000 w 12192000"/>
              <a:gd name="connsiteY17" fmla="*/ 0 h 6858000"/>
              <a:gd name="connsiteX18" fmla="*/ 12192000 w 12192000"/>
              <a:gd name="connsiteY18" fmla="*/ 6858000 h 6858000"/>
              <a:gd name="connsiteX19" fmla="*/ 0 w 12192000"/>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6858000">
                <a:moveTo>
                  <a:pt x="5534017" y="1449388"/>
                </a:moveTo>
                <a:cubicBezTo>
                  <a:pt x="5347275" y="1449388"/>
                  <a:pt x="5195889" y="1600774"/>
                  <a:pt x="5195889" y="1787517"/>
                </a:cubicBezTo>
                <a:lnTo>
                  <a:pt x="5195889" y="5070484"/>
                </a:lnTo>
                <a:cubicBezTo>
                  <a:pt x="5195889" y="5257227"/>
                  <a:pt x="5347275" y="5408613"/>
                  <a:pt x="5534017" y="5408613"/>
                </a:cubicBezTo>
                <a:lnTo>
                  <a:pt x="7629534" y="5408613"/>
                </a:lnTo>
                <a:cubicBezTo>
                  <a:pt x="7816277" y="5408613"/>
                  <a:pt x="7967663" y="5257227"/>
                  <a:pt x="7967663" y="5070484"/>
                </a:cubicBezTo>
                <a:lnTo>
                  <a:pt x="7967663" y="1787517"/>
                </a:lnTo>
                <a:cubicBezTo>
                  <a:pt x="7967663" y="1600774"/>
                  <a:pt x="7816277" y="1449388"/>
                  <a:pt x="7629534" y="1449388"/>
                </a:cubicBezTo>
                <a:close/>
                <a:moveTo>
                  <a:pt x="8715367" y="1449388"/>
                </a:moveTo>
                <a:cubicBezTo>
                  <a:pt x="8528624" y="1449388"/>
                  <a:pt x="8377238" y="1600774"/>
                  <a:pt x="8377238" y="1787517"/>
                </a:cubicBezTo>
                <a:lnTo>
                  <a:pt x="8377238" y="5070484"/>
                </a:lnTo>
                <a:cubicBezTo>
                  <a:pt x="8377238" y="5257227"/>
                  <a:pt x="8528624" y="5408613"/>
                  <a:pt x="8715367" y="5408613"/>
                </a:cubicBezTo>
                <a:lnTo>
                  <a:pt x="10810884" y="5408613"/>
                </a:lnTo>
                <a:cubicBezTo>
                  <a:pt x="10997627" y="5408613"/>
                  <a:pt x="11149013" y="5257227"/>
                  <a:pt x="11149013" y="5070484"/>
                </a:cubicBezTo>
                <a:lnTo>
                  <a:pt x="11149013" y="1787517"/>
                </a:lnTo>
                <a:cubicBezTo>
                  <a:pt x="11149013" y="1600774"/>
                  <a:pt x="10997627" y="1449388"/>
                  <a:pt x="10810884" y="1449388"/>
                </a:cubicBezTo>
                <a:close/>
                <a:moveTo>
                  <a:pt x="0" y="0"/>
                </a:moveTo>
                <a:lnTo>
                  <a:pt x="12192000" y="0"/>
                </a:lnTo>
                <a:lnTo>
                  <a:pt x="12192000" y="6858000"/>
                </a:lnTo>
                <a:lnTo>
                  <a:pt x="0" y="6858000"/>
                </a:lnTo>
                <a:close/>
              </a:path>
            </a:pathLst>
          </a:cu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ctr">
            <a:noAutofit/>
          </a:bodyPr>
          <a:lstStyle/>
          <a:p>
            <a:pPr algn="ctr"/>
            <a:endParaRPr lang="en-KE">
              <a:latin typeface="Kristen ITC" panose="03050502040202030202" pitchFamily="66" charset="0"/>
            </a:endParaRPr>
          </a:p>
        </p:txBody>
      </p:sp>
      <p:sp>
        <p:nvSpPr>
          <p:cNvPr id="2" name="TextBox 1">
            <a:extLst>
              <a:ext uri="{FF2B5EF4-FFF2-40B4-BE49-F238E27FC236}">
                <a16:creationId xmlns:a16="http://schemas.microsoft.com/office/drawing/2014/main" id="{F6B46ECB-2F15-4BFB-87B0-0030F28A168E}"/>
              </a:ext>
            </a:extLst>
          </p:cNvPr>
          <p:cNvSpPr txBox="1"/>
          <p:nvPr/>
        </p:nvSpPr>
        <p:spPr>
          <a:xfrm>
            <a:off x="10089261" y="5767524"/>
            <a:ext cx="1010436" cy="923330"/>
          </a:xfrm>
          <a:prstGeom prst="rect">
            <a:avLst/>
          </a:prstGeom>
          <a:solidFill>
            <a:schemeClr val="tx1"/>
          </a:solidFill>
          <a:effectLst>
            <a:glow rad="228600">
              <a:srgbClr val="00B0F0">
                <a:alpha val="50000"/>
              </a:srgbClr>
            </a:glow>
          </a:effectLst>
        </p:spPr>
        <p:txBody>
          <a:bodyPr wrap="square" rtlCol="0">
            <a:spAutoFit/>
          </a:bodyPr>
          <a:lstStyle/>
          <a:p>
            <a:r>
              <a:rPr lang="en-US" sz="5400" dirty="0">
                <a:solidFill>
                  <a:srgbClr val="00B0F0"/>
                </a:solidFill>
                <a:latin typeface="Consolas" panose="020B0609020204030204" pitchFamily="49" charset="0"/>
              </a:rPr>
              <a:t>06</a:t>
            </a:r>
            <a:endParaRPr lang="en-KE" sz="5400" dirty="0">
              <a:solidFill>
                <a:srgbClr val="00B0F0"/>
              </a:solidFill>
              <a:latin typeface="Consolas" panose="020B0609020204030204" pitchFamily="49" charset="0"/>
            </a:endParaRPr>
          </a:p>
        </p:txBody>
      </p:sp>
      <p:sp>
        <p:nvSpPr>
          <p:cNvPr id="89" name="TextBox 88">
            <a:extLst>
              <a:ext uri="{FF2B5EF4-FFF2-40B4-BE49-F238E27FC236}">
                <a16:creationId xmlns:a16="http://schemas.microsoft.com/office/drawing/2014/main" id="{9793A2AA-0A25-4818-A645-F1FD70BE2BD8}"/>
              </a:ext>
            </a:extLst>
          </p:cNvPr>
          <p:cNvSpPr txBox="1"/>
          <p:nvPr/>
        </p:nvSpPr>
        <p:spPr>
          <a:xfrm>
            <a:off x="10013062" y="14389273"/>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sp>
        <p:nvSpPr>
          <p:cNvPr id="118" name="TextBox 117">
            <a:extLst>
              <a:ext uri="{FF2B5EF4-FFF2-40B4-BE49-F238E27FC236}">
                <a16:creationId xmlns:a16="http://schemas.microsoft.com/office/drawing/2014/main" id="{628359B3-DE0E-45E2-A055-AC5EE63FD092}"/>
              </a:ext>
            </a:extLst>
          </p:cNvPr>
          <p:cNvSpPr txBox="1"/>
          <p:nvPr/>
        </p:nvSpPr>
        <p:spPr>
          <a:xfrm>
            <a:off x="9936863" y="22843876"/>
            <a:ext cx="1010436" cy="923330"/>
          </a:xfrm>
          <a:prstGeom prst="rect">
            <a:avLst/>
          </a:prstGeom>
          <a:noFill/>
        </p:spPr>
        <p:txBody>
          <a:bodyPr wrap="square" rtlCol="0">
            <a:spAutoFit/>
          </a:bodyPr>
          <a:lstStyle/>
          <a:p>
            <a:r>
              <a:rPr lang="en-US" sz="5400" dirty="0">
                <a:latin typeface="Consolas" panose="020B0609020204030204" pitchFamily="49" charset="0"/>
              </a:rPr>
              <a:t>01</a:t>
            </a:r>
            <a:endParaRPr lang="en-KE" sz="5400" dirty="0">
              <a:latin typeface="Consolas" panose="020B0609020204030204" pitchFamily="49" charset="0"/>
            </a:endParaRPr>
          </a:p>
        </p:txBody>
      </p:sp>
      <p:grpSp>
        <p:nvGrpSpPr>
          <p:cNvPr id="36" name="Group 35">
            <a:extLst>
              <a:ext uri="{FF2B5EF4-FFF2-40B4-BE49-F238E27FC236}">
                <a16:creationId xmlns:a16="http://schemas.microsoft.com/office/drawing/2014/main" id="{40236813-D5C8-462C-B041-4BC3787B6A44}"/>
              </a:ext>
            </a:extLst>
          </p:cNvPr>
          <p:cNvGrpSpPr/>
          <p:nvPr/>
        </p:nvGrpSpPr>
        <p:grpSpPr>
          <a:xfrm>
            <a:off x="828675" y="1545902"/>
            <a:ext cx="7400926" cy="5203351"/>
            <a:chOff x="828675" y="1545902"/>
            <a:chExt cx="7400926" cy="5203351"/>
          </a:xfrm>
        </p:grpSpPr>
        <p:sp>
          <p:nvSpPr>
            <p:cNvPr id="17" name="TextBox 16">
              <a:extLst>
                <a:ext uri="{FF2B5EF4-FFF2-40B4-BE49-F238E27FC236}">
                  <a16:creationId xmlns:a16="http://schemas.microsoft.com/office/drawing/2014/main" id="{FCE35264-4D9C-484C-85C0-D7B7D4A268B9}"/>
                </a:ext>
              </a:extLst>
            </p:cNvPr>
            <p:cNvSpPr txBox="1"/>
            <p:nvPr/>
          </p:nvSpPr>
          <p:spPr>
            <a:xfrm>
              <a:off x="853762" y="3702265"/>
              <a:ext cx="3524250" cy="3046988"/>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system utilizes IoT sensors to collect real-time data on livestock health, including temperature, heart rate, and movement patterns. AI-powered machine learning models analyze this data along with user-input symptoms and images to detect diseases and suggest treatments. A cloud-based database stores disease records for historical analysis and trend prediction. The platform is accessible via a user-friendly web and mobile application, allowing farmers to receive instant feedback and alerts. For connectivity, the system integrates wireless networks (LoRa, Wi-Fi, GSM) to ensure real-time data transmission, even in remote areas.</a:t>
              </a:r>
              <a:endParaRPr lang="en-KE" sz="1200" dirty="0">
                <a:solidFill>
                  <a:srgbClr val="00B0F0"/>
                </a:solidFill>
                <a:latin typeface="Kristen ITC" panose="03050502040202030202" pitchFamily="66" charset="0"/>
              </a:endParaRPr>
            </a:p>
          </p:txBody>
        </p:sp>
        <p:sp>
          <p:nvSpPr>
            <p:cNvPr id="32" name="Rectangle: Rounded Corners 31">
              <a:extLst>
                <a:ext uri="{FF2B5EF4-FFF2-40B4-BE49-F238E27FC236}">
                  <a16:creationId xmlns:a16="http://schemas.microsoft.com/office/drawing/2014/main" id="{CE3334C2-DD5F-4EB2-AB4A-6856149FC63C}"/>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 name="TextBox 33">
              <a:extLst>
                <a:ext uri="{FF2B5EF4-FFF2-40B4-BE49-F238E27FC236}">
                  <a16:creationId xmlns:a16="http://schemas.microsoft.com/office/drawing/2014/main" id="{4ED5666C-26A2-48D7-9638-D10DA5877409}"/>
                </a:ext>
              </a:extLst>
            </p:cNvPr>
            <p:cNvSpPr txBox="1"/>
            <p:nvPr/>
          </p:nvSpPr>
          <p:spPr>
            <a:xfrm>
              <a:off x="828675" y="1545902"/>
              <a:ext cx="7400926" cy="1569660"/>
            </a:xfrm>
            <a:prstGeom prst="rect">
              <a:avLst/>
            </a:prstGeom>
            <a:noFill/>
          </p:spPr>
          <p:txBody>
            <a:bodyPr wrap="square" rtlCol="0">
              <a:spAutoFit/>
            </a:bodyPr>
            <a:lstStyle/>
            <a:p>
              <a:r>
                <a:rPr lang="en-US" sz="4800" dirty="0">
                  <a:solidFill>
                    <a:srgbClr val="00B0F0"/>
                  </a:solidFill>
                  <a:latin typeface="Kristen ITC" panose="03050502040202030202" pitchFamily="66" charset="0"/>
                </a:rPr>
                <a:t>TECHNOLOGY STACK</a:t>
              </a:r>
              <a:endParaRPr lang="en-KE" sz="4800" b="1" dirty="0">
                <a:solidFill>
                  <a:srgbClr val="00B0F0"/>
                </a:solidFill>
                <a:latin typeface="Kristen ITC" panose="03050502040202030202" pitchFamily="66" charset="0"/>
              </a:endParaRPr>
            </a:p>
          </p:txBody>
        </p:sp>
      </p:grpSp>
      <p:sp>
        <p:nvSpPr>
          <p:cNvPr id="21" name="TextBox 20">
            <a:extLst>
              <a:ext uri="{FF2B5EF4-FFF2-40B4-BE49-F238E27FC236}">
                <a16:creationId xmlns:a16="http://schemas.microsoft.com/office/drawing/2014/main" id="{CF0E4A05-7915-4D94-B063-2AE54D3D11C4}"/>
              </a:ext>
            </a:extLst>
          </p:cNvPr>
          <p:cNvSpPr txBox="1"/>
          <p:nvPr/>
        </p:nvSpPr>
        <p:spPr>
          <a:xfrm>
            <a:off x="956956" y="206483"/>
            <a:ext cx="5195887" cy="707886"/>
          </a:xfrm>
          <a:prstGeom prst="rect">
            <a:avLst/>
          </a:prstGeom>
          <a:solidFill>
            <a:schemeClr val="tx1"/>
          </a:solidFill>
          <a:effectLst>
            <a:glow rad="228600">
              <a:srgbClr val="00B0F0">
                <a:alpha val="50000"/>
              </a:srgbClr>
            </a:glow>
          </a:effectLst>
        </p:spPr>
        <p:txBody>
          <a:bodyPr wrap="square" rtlCol="0">
            <a:spAutoFit/>
          </a:bodyPr>
          <a:lstStyle/>
          <a:p>
            <a:r>
              <a:rPr lang="en-US" sz="2000" b="1" dirty="0">
                <a:solidFill>
                  <a:srgbClr val="00B0F0"/>
                </a:solidFill>
                <a:latin typeface="Anurati" pitchFamily="50" charset="0"/>
              </a:rPr>
              <a:t>BIO_AFYA</a:t>
            </a:r>
            <a:endParaRPr lang="en-KE" sz="2000" b="1" dirty="0">
              <a:solidFill>
                <a:srgbClr val="00B0F0"/>
              </a:solidFill>
              <a:latin typeface="Anurati" pitchFamily="50" charset="0"/>
            </a:endParaRPr>
          </a:p>
          <a:p>
            <a:endParaRPr lang="en-KE" sz="2000" dirty="0">
              <a:solidFill>
                <a:srgbClr val="00B0F0"/>
              </a:solidFill>
            </a:endParaRPr>
          </a:p>
        </p:txBody>
      </p:sp>
      <p:grpSp>
        <p:nvGrpSpPr>
          <p:cNvPr id="327" name="Group 326">
            <a:extLst>
              <a:ext uri="{FF2B5EF4-FFF2-40B4-BE49-F238E27FC236}">
                <a16:creationId xmlns:a16="http://schemas.microsoft.com/office/drawing/2014/main" id="{14E20FDD-EEE2-4372-BD89-F1A84055E1BA}"/>
              </a:ext>
            </a:extLst>
          </p:cNvPr>
          <p:cNvGrpSpPr/>
          <p:nvPr/>
        </p:nvGrpSpPr>
        <p:grpSpPr>
          <a:xfrm>
            <a:off x="-10372725" y="1698302"/>
            <a:ext cx="7400926" cy="5114752"/>
            <a:chOff x="828675" y="1545902"/>
            <a:chExt cx="7400926" cy="5114752"/>
          </a:xfrm>
        </p:grpSpPr>
        <p:sp>
          <p:nvSpPr>
            <p:cNvPr id="328" name="TextBox 327">
              <a:extLst>
                <a:ext uri="{FF2B5EF4-FFF2-40B4-BE49-F238E27FC236}">
                  <a16:creationId xmlns:a16="http://schemas.microsoft.com/office/drawing/2014/main" id="{670934A5-37B3-4F7A-81B6-51EE9621548D}"/>
                </a:ext>
              </a:extLst>
            </p:cNvPr>
            <p:cNvSpPr txBox="1"/>
            <p:nvPr/>
          </p:nvSpPr>
          <p:spPr>
            <a:xfrm>
              <a:off x="854505" y="3429000"/>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solidFill>
                  <a:srgbClr val="00B0F0"/>
                </a:solidFill>
                <a:latin typeface="Kristen ITC" panose="03050502040202030202" pitchFamily="66" charset="0"/>
              </a:endParaRPr>
            </a:p>
          </p:txBody>
        </p:sp>
        <p:sp>
          <p:nvSpPr>
            <p:cNvPr id="329" name="Rectangle: Rounded Corners 328">
              <a:extLst>
                <a:ext uri="{FF2B5EF4-FFF2-40B4-BE49-F238E27FC236}">
                  <a16:creationId xmlns:a16="http://schemas.microsoft.com/office/drawing/2014/main" id="{0BC412C3-8E33-447A-B6E3-A63348A4CF19}"/>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0" name="TextBox 329">
              <a:extLst>
                <a:ext uri="{FF2B5EF4-FFF2-40B4-BE49-F238E27FC236}">
                  <a16:creationId xmlns:a16="http://schemas.microsoft.com/office/drawing/2014/main" id="{25E15815-4CFD-4B03-8DC8-F2148C7994C0}"/>
                </a:ext>
              </a:extLst>
            </p:cNvPr>
            <p:cNvSpPr txBox="1"/>
            <p:nvPr/>
          </p:nvSpPr>
          <p:spPr>
            <a:xfrm>
              <a:off x="828675" y="1545902"/>
              <a:ext cx="7400926" cy="1323439"/>
            </a:xfrm>
            <a:prstGeom prst="rect">
              <a:avLst/>
            </a:prstGeom>
            <a:noFill/>
          </p:spPr>
          <p:txBody>
            <a:bodyPr wrap="square" rtlCol="0">
              <a:spAutoFit/>
            </a:bodyPr>
            <a:lstStyle/>
            <a:p>
              <a:r>
                <a:rPr lang="en-US" sz="4000" dirty="0">
                  <a:solidFill>
                    <a:srgbClr val="00B0F0"/>
                  </a:solidFill>
                  <a:latin typeface="Kristen ITC" panose="03050502040202030202" pitchFamily="66" charset="0"/>
                </a:rPr>
                <a:t>EXPECTED OUTCOMES &amp; IMPACT</a:t>
              </a:r>
              <a:endParaRPr lang="en-KE" sz="4000" b="1" dirty="0">
                <a:solidFill>
                  <a:srgbClr val="00B0F0"/>
                </a:solidFill>
                <a:latin typeface="Kristen ITC" panose="03050502040202030202" pitchFamily="66" charset="0"/>
              </a:endParaRPr>
            </a:p>
          </p:txBody>
        </p:sp>
      </p:grpSp>
      <p:grpSp>
        <p:nvGrpSpPr>
          <p:cNvPr id="331" name="Group 330">
            <a:extLst>
              <a:ext uri="{FF2B5EF4-FFF2-40B4-BE49-F238E27FC236}">
                <a16:creationId xmlns:a16="http://schemas.microsoft.com/office/drawing/2014/main" id="{14AC184F-F228-45D7-99F1-7DFDB430C05F}"/>
              </a:ext>
            </a:extLst>
          </p:cNvPr>
          <p:cNvGrpSpPr/>
          <p:nvPr/>
        </p:nvGrpSpPr>
        <p:grpSpPr>
          <a:xfrm>
            <a:off x="-2524125" y="-5642298"/>
            <a:ext cx="7400926" cy="5114752"/>
            <a:chOff x="828675" y="1545902"/>
            <a:chExt cx="7400926" cy="5114752"/>
          </a:xfrm>
        </p:grpSpPr>
        <p:sp>
          <p:nvSpPr>
            <p:cNvPr id="332" name="TextBox 331">
              <a:extLst>
                <a:ext uri="{FF2B5EF4-FFF2-40B4-BE49-F238E27FC236}">
                  <a16:creationId xmlns:a16="http://schemas.microsoft.com/office/drawing/2014/main" id="{EAF535F1-9442-4731-9DA7-CD376CB36488}"/>
                </a:ext>
              </a:extLst>
            </p:cNvPr>
            <p:cNvSpPr txBox="1"/>
            <p:nvPr/>
          </p:nvSpPr>
          <p:spPr>
            <a:xfrm>
              <a:off x="854505" y="3429000"/>
              <a:ext cx="3524250" cy="3231654"/>
            </a:xfrm>
            <a:prstGeom prst="rect">
              <a:avLst/>
            </a:prstGeom>
            <a:noFill/>
          </p:spPr>
          <p:txBody>
            <a:bodyPr wrap="square" rtlCol="0">
              <a:spAutoFit/>
            </a:bodyPr>
            <a:lstStyle/>
            <a:p>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aims to revolutionize livestock farming by enabling early disease detection, reducing losses, and improving overall productivity. With real-time monitoring and AI-driven diagnostics, farmers can take immediate action, preventing outbreaks and ensuring healthier livestock. The system will also enhance veterinary efficiency by providing accurate disease reports and reducing the burden of manual diagnosis. Additionally, by storing historical disease data,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supports long-term analysis and policy-making for better disease management. Ultimately, this innovation will increase food security, reduce economic losses, and create a smarter, data-driven approach to livestock farming.</a:t>
              </a:r>
              <a:endParaRPr lang="en-KE" sz="1200" dirty="0">
                <a:solidFill>
                  <a:srgbClr val="00B0F0"/>
                </a:solidFill>
                <a:latin typeface="Kristen ITC" panose="03050502040202030202" pitchFamily="66" charset="0"/>
              </a:endParaRPr>
            </a:p>
          </p:txBody>
        </p:sp>
        <p:sp>
          <p:nvSpPr>
            <p:cNvPr id="333" name="Rectangle: Rounded Corners 332">
              <a:extLst>
                <a:ext uri="{FF2B5EF4-FFF2-40B4-BE49-F238E27FC236}">
                  <a16:creationId xmlns:a16="http://schemas.microsoft.com/office/drawing/2014/main" id="{319328D1-03DC-4D73-825A-9B4C67893E02}"/>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34" name="TextBox 333">
              <a:extLst>
                <a:ext uri="{FF2B5EF4-FFF2-40B4-BE49-F238E27FC236}">
                  <a16:creationId xmlns:a16="http://schemas.microsoft.com/office/drawing/2014/main" id="{5396F6B8-70CA-45D4-968A-C966701105DD}"/>
                </a:ext>
              </a:extLst>
            </p:cNvPr>
            <p:cNvSpPr txBox="1"/>
            <p:nvPr/>
          </p:nvSpPr>
          <p:spPr>
            <a:xfrm>
              <a:off x="828675" y="1545902"/>
              <a:ext cx="7400926" cy="1323439"/>
            </a:xfrm>
            <a:prstGeom prst="rect">
              <a:avLst/>
            </a:prstGeom>
            <a:noFill/>
          </p:spPr>
          <p:txBody>
            <a:bodyPr wrap="square" rtlCol="0">
              <a:spAutoFit/>
            </a:bodyPr>
            <a:lstStyle/>
            <a:p>
              <a:r>
                <a:rPr lang="en-US" sz="4000" dirty="0">
                  <a:solidFill>
                    <a:srgbClr val="00B0F0"/>
                  </a:solidFill>
                  <a:latin typeface="Kristen ITC" panose="03050502040202030202" pitchFamily="66" charset="0"/>
                </a:rPr>
                <a:t>EXPECTED OUTCOMES &amp; IMPACT</a:t>
              </a:r>
              <a:endParaRPr lang="en-KE" sz="4000" b="1" dirty="0">
                <a:solidFill>
                  <a:srgbClr val="00B0F0"/>
                </a:solidFill>
                <a:latin typeface="Kristen ITC" panose="03050502040202030202" pitchFamily="66" charset="0"/>
              </a:endParaRPr>
            </a:p>
          </p:txBody>
        </p:sp>
      </p:grpSp>
      <p:grpSp>
        <p:nvGrpSpPr>
          <p:cNvPr id="339" name="Group 338">
            <a:extLst>
              <a:ext uri="{FF2B5EF4-FFF2-40B4-BE49-F238E27FC236}">
                <a16:creationId xmlns:a16="http://schemas.microsoft.com/office/drawing/2014/main" id="{B434A73F-99DF-44C7-96B5-B2AE48CCEDE5}"/>
              </a:ext>
            </a:extLst>
          </p:cNvPr>
          <p:cNvGrpSpPr/>
          <p:nvPr/>
        </p:nvGrpSpPr>
        <p:grpSpPr>
          <a:xfrm>
            <a:off x="-2625725" y="7946702"/>
            <a:ext cx="7400926" cy="3726023"/>
            <a:chOff x="828675" y="1545902"/>
            <a:chExt cx="7400926" cy="3726023"/>
          </a:xfrm>
        </p:grpSpPr>
        <p:sp>
          <p:nvSpPr>
            <p:cNvPr id="340" name="TextBox 339">
              <a:extLst>
                <a:ext uri="{FF2B5EF4-FFF2-40B4-BE49-F238E27FC236}">
                  <a16:creationId xmlns:a16="http://schemas.microsoft.com/office/drawing/2014/main" id="{9273C688-803D-4EDF-88DD-3327F3C420B4}"/>
                </a:ext>
              </a:extLst>
            </p:cNvPr>
            <p:cNvSpPr txBox="1"/>
            <p:nvPr/>
          </p:nvSpPr>
          <p:spPr>
            <a:xfrm>
              <a:off x="853762" y="3702265"/>
              <a:ext cx="3524250" cy="1569660"/>
            </a:xfrm>
            <a:prstGeom prst="rect">
              <a:avLst/>
            </a:prstGeom>
            <a:noFill/>
          </p:spPr>
          <p:txBody>
            <a:bodyPr wrap="square" rtlCol="0">
              <a:spAutoFit/>
            </a:bodyPr>
            <a:lstStyle/>
            <a:p>
              <a:r>
                <a:rPr lang="en-US" sz="1200" dirty="0">
                  <a:solidFill>
                    <a:srgbClr val="00B0F0"/>
                  </a:solidFill>
                  <a:latin typeface="Kristen ITC" panose="03050502040202030202" pitchFamily="66" charset="0"/>
                </a:rPr>
                <a:t>The global livestock industry faces billions of dollars in losses annually due to preventable diseases, making </a:t>
              </a:r>
              <a:r>
                <a:rPr lang="en-US" sz="1200" dirty="0" err="1">
                  <a:solidFill>
                    <a:srgbClr val="00B0F0"/>
                  </a:solidFill>
                  <a:latin typeface="Kristen ITC" panose="03050502040202030202" pitchFamily="66" charset="0"/>
                </a:rPr>
                <a:t>Bio_Afya</a:t>
              </a:r>
              <a:r>
                <a:rPr lang="en-US" sz="1200" dirty="0">
                  <a:solidFill>
                    <a:srgbClr val="00B0F0"/>
                  </a:solidFill>
                  <a:latin typeface="Kristen ITC" panose="03050502040202030202" pitchFamily="66" charset="0"/>
                </a:rPr>
                <a:t> a highly scalable and impactful solution. With the increasing adoption of smart farming and precision agriculture, the demand for AI and IoT-driven livestock monitoring systems is rapidly growing.</a:t>
              </a:r>
              <a:endParaRPr lang="en-KE" sz="1200" dirty="0">
                <a:solidFill>
                  <a:srgbClr val="00B0F0"/>
                </a:solidFill>
                <a:latin typeface="Kristen ITC" panose="03050502040202030202" pitchFamily="66" charset="0"/>
              </a:endParaRPr>
            </a:p>
          </p:txBody>
        </p:sp>
        <p:sp>
          <p:nvSpPr>
            <p:cNvPr id="341" name="Rectangle: Rounded Corners 340">
              <a:extLst>
                <a:ext uri="{FF2B5EF4-FFF2-40B4-BE49-F238E27FC236}">
                  <a16:creationId xmlns:a16="http://schemas.microsoft.com/office/drawing/2014/main" id="{4006934E-12F9-4C31-9DAC-548848A714BD}"/>
                </a:ext>
              </a:extLst>
            </p:cNvPr>
            <p:cNvSpPr/>
            <p:nvPr/>
          </p:nvSpPr>
          <p:spPr>
            <a:xfrm>
              <a:off x="966788" y="2965855"/>
              <a:ext cx="720000" cy="72000"/>
            </a:xfrm>
            <a:prstGeom prst="roundRect">
              <a:avLst>
                <a:gd name="adj" fmla="val 41983"/>
              </a:avLst>
            </a:prstGeom>
            <a:gradFill>
              <a:gsLst>
                <a:gs pos="0">
                  <a:srgbClr val="00B0F0"/>
                </a:gs>
                <a:gs pos="51000">
                  <a:schemeClr val="accent1">
                    <a:lumMod val="75000"/>
                  </a:schemeClr>
                </a:gs>
                <a:gs pos="99000">
                  <a:schemeClr val="accent1">
                    <a:lumMod val="50000"/>
                  </a:schemeClr>
                </a:gs>
                <a:gs pos="10000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solidFill>
                  <a:srgbClr val="00B0F0"/>
                </a:solidFill>
                <a:latin typeface="Kristen ITC" panose="03050502040202030202" pitchFamily="66" charset="0"/>
              </a:endParaRPr>
            </a:p>
          </p:txBody>
        </p:sp>
        <p:sp>
          <p:nvSpPr>
            <p:cNvPr id="342" name="TextBox 341">
              <a:extLst>
                <a:ext uri="{FF2B5EF4-FFF2-40B4-BE49-F238E27FC236}">
                  <a16:creationId xmlns:a16="http://schemas.microsoft.com/office/drawing/2014/main" id="{FAE1D24E-2179-48E4-BFBD-E7CA752F12FD}"/>
                </a:ext>
              </a:extLst>
            </p:cNvPr>
            <p:cNvSpPr txBox="1"/>
            <p:nvPr/>
          </p:nvSpPr>
          <p:spPr>
            <a:xfrm>
              <a:off x="828675" y="1545902"/>
              <a:ext cx="7400926" cy="1446550"/>
            </a:xfrm>
            <a:prstGeom prst="rect">
              <a:avLst/>
            </a:prstGeom>
            <a:noFill/>
          </p:spPr>
          <p:txBody>
            <a:bodyPr wrap="square" rtlCol="0">
              <a:spAutoFit/>
            </a:bodyPr>
            <a:lstStyle/>
            <a:p>
              <a:r>
                <a:rPr lang="en-US" sz="4400" dirty="0">
                  <a:solidFill>
                    <a:srgbClr val="00B0F0"/>
                  </a:solidFill>
                  <a:latin typeface="Kristen ITC" panose="03050502040202030202" pitchFamily="66" charset="0"/>
                </a:rPr>
                <a:t>MARKET POTENTIAL &amp; SCALABILITY</a:t>
              </a:r>
              <a:endParaRPr lang="en-KE" sz="4400" b="1" dirty="0">
                <a:solidFill>
                  <a:srgbClr val="00B0F0"/>
                </a:solidFill>
                <a:latin typeface="Kristen ITC" panose="03050502040202030202" pitchFamily="66" charset="0"/>
              </a:endParaRPr>
            </a:p>
          </p:txBody>
        </p:sp>
      </p:grpSp>
    </p:spTree>
    <p:extLst>
      <p:ext uri="{BB962C8B-B14F-4D97-AF65-F5344CB8AC3E}">
        <p14:creationId xmlns:p14="http://schemas.microsoft.com/office/powerpoint/2010/main" val="404653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5043</Words>
  <Application>Microsoft Office PowerPoint</Application>
  <PresentationFormat>Widescreen</PresentationFormat>
  <Paragraphs>712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Anurati</vt:lpstr>
      <vt:lpstr>Arial</vt:lpstr>
      <vt:lpstr>Calibri</vt:lpstr>
      <vt:lpstr>Calibri Light</vt:lpstr>
      <vt:lpstr>Consolas</vt:lpstr>
      <vt:lpstr>Kristen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Nyamweya John</dc:creator>
  <cp:lastModifiedBy>Nyamweya John</cp:lastModifiedBy>
  <cp:revision>421</cp:revision>
  <dcterms:created xsi:type="dcterms:W3CDTF">2025-02-11T15:05:58Z</dcterms:created>
  <dcterms:modified xsi:type="dcterms:W3CDTF">2025-02-12T19:35:11Z</dcterms:modified>
</cp:coreProperties>
</file>