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3DD74-F620-41DB-89ED-9A75AE0F2354}" v="72" dt="2023-09-16T20:02:23.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35" autoAdjust="0"/>
  </p:normalViewPr>
  <p:slideViewPr>
    <p:cSldViewPr snapToGrid="0">
      <p:cViewPr varScale="1">
        <p:scale>
          <a:sx n="80" d="100"/>
          <a:sy n="80" d="100"/>
        </p:scale>
        <p:origin x="35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microsoft.com/office/2015/10/relationships/revisionInfo" Target="revisionInfo.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938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9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32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93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24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660570" y="1264406"/>
            <a:ext cx="6531429" cy="5558140"/>
          </a:xfrm>
          <a:prstGeom prst="rect">
            <a:avLst/>
          </a:prstGeom>
          <a:noFill/>
          <a:ln>
            <a:noFill/>
          </a:ln>
        </p:spPr>
        <p:txBody>
          <a:bodyPr spcFirstLastPara="1" wrap="square" lIns="0" tIns="0" rIns="0" bIns="0" anchor="t" anchorCtr="0">
            <a:noAutofit/>
          </a:bodyPr>
          <a:lstStyle/>
          <a:p>
            <a:pPr marL="0" indent="0">
              <a:spcBef>
                <a:spcPts val="0"/>
              </a:spcBef>
            </a:pPr>
            <a:r>
              <a:rPr lang="en-US" dirty="0">
                <a:latin typeface="Franklin Gothic"/>
                <a:ea typeface="Franklin Gothic"/>
                <a:cs typeface="Franklin Gothic"/>
                <a:sym typeface="Franklin Gothic"/>
              </a:rPr>
              <a:t>Ministry/Organization Name/Student Innovation:</a:t>
            </a:r>
            <a:r>
              <a:rPr lang="en-US" dirty="0">
                <a:solidFill>
                  <a:srgbClr val="7CA655"/>
                </a:solidFill>
                <a:latin typeface="Franklin Gothic"/>
                <a:ea typeface="Franklin Gothic"/>
                <a:cs typeface="Arial"/>
              </a:rPr>
              <a:t> </a:t>
            </a:r>
          </a:p>
          <a:p>
            <a:pPr marL="0" indent="0">
              <a:spcBef>
                <a:spcPts val="0"/>
              </a:spcBef>
            </a:pPr>
            <a:endParaRPr lang="en-US" dirty="0">
              <a:solidFill>
                <a:srgbClr val="7CA655"/>
              </a:solidFill>
              <a:ea typeface="Franklin Gothic"/>
              <a:cs typeface="Arial"/>
            </a:endParaRPr>
          </a:p>
          <a:p>
            <a:pPr marL="0" indent="0">
              <a:spcBef>
                <a:spcPts val="0"/>
              </a:spcBef>
            </a:pPr>
            <a:r>
              <a:rPr lang="en-US" dirty="0">
                <a:solidFill>
                  <a:srgbClr val="000000"/>
                </a:solidFill>
                <a:latin typeface="Arial"/>
                <a:ea typeface="Franklin Gothic"/>
                <a:cs typeface="Arial"/>
              </a:rPr>
              <a:t>Ministry of Commerce and Industries</a:t>
            </a:r>
            <a:endParaRPr lang="en-US" dirty="0">
              <a:solidFill>
                <a:srgbClr val="7CA655"/>
              </a:solidFill>
              <a:ea typeface="Franklin Gothic"/>
              <a:cs typeface="Arial"/>
            </a:endParaRPr>
          </a:p>
          <a:p>
            <a:pPr marL="0" indent="0">
              <a:spcBef>
                <a:spcPts val="0"/>
              </a:spcBef>
            </a:pPr>
            <a:endParaRPr lang="en-US" dirty="0">
              <a:solidFill>
                <a:srgbClr val="000000"/>
              </a:solidFill>
              <a:latin typeface="Arial"/>
              <a:ea typeface="Franklin Gothic"/>
              <a:cs typeface="Arial"/>
              <a:sym typeface="Franklin Gothic"/>
            </a:endParaRPr>
          </a:p>
          <a:p>
            <a:pPr marL="0" indent="0"/>
            <a:r>
              <a:rPr lang="en-US" dirty="0">
                <a:latin typeface="Franklin Gothic"/>
                <a:ea typeface="Franklin Gothic"/>
                <a:cs typeface="Franklin Gothic"/>
                <a:sym typeface="Franklin Gothic"/>
              </a:rPr>
              <a:t>PS Code: </a:t>
            </a:r>
            <a:r>
              <a:rPr lang="en-US" dirty="0">
                <a:solidFill>
                  <a:schemeClr val="dk1"/>
                </a:solidFill>
                <a:ea typeface="Franklin Gothic"/>
                <a:cs typeface="Franklin Gothic"/>
                <a:sym typeface="Franklin Gothic"/>
              </a:rPr>
              <a:t>SIH1385</a:t>
            </a:r>
            <a:r>
              <a:rPr lang="en-US" dirty="0">
                <a:latin typeface="Franklin Gothic"/>
                <a:ea typeface="Franklin Gothic"/>
                <a:cs typeface="Franklin Gothic"/>
                <a:sym typeface="Franklin Gothic"/>
              </a:rPr>
              <a:t> </a:t>
            </a:r>
          </a:p>
          <a:p>
            <a:pPr marL="0" indent="0"/>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dirty="0">
                <a:solidFill>
                  <a:schemeClr val="tx1"/>
                </a:solidFill>
                <a:ea typeface="Franklin Gothic"/>
                <a:cs typeface="Franklin Gothic"/>
                <a:sym typeface="Franklin Gothic"/>
              </a:rPr>
              <a:t>Developing a software that can translate resource material and other texts from English to other Indian regional languages</a:t>
            </a: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Name: </a:t>
            </a:r>
            <a:r>
              <a:rPr lang="en-US" dirty="0">
                <a:solidFill>
                  <a:schemeClr val="dk1"/>
                </a:solidFill>
                <a:ea typeface="Franklin Gothic"/>
                <a:cs typeface="Franklin Gothic"/>
                <a:sym typeface="Franklin Gothic"/>
              </a:rPr>
              <a:t>Team 404</a:t>
            </a:r>
            <a:endParaRPr dirty="0">
              <a:solidFill>
                <a:schemeClr val="dk1"/>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Leader Name: </a:t>
            </a:r>
            <a:r>
              <a:rPr lang="en-US" dirty="0">
                <a:solidFill>
                  <a:srgbClr val="000000"/>
                </a:solidFill>
                <a:ea typeface="Franklin Gothic"/>
                <a:cs typeface="Franklin Gothic"/>
                <a:sym typeface="Franklin Gothic"/>
              </a:rPr>
              <a:t>Mustafa Masuldar </a:t>
            </a:r>
            <a:endParaRPr dirty="0"/>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 Code (AISHE): </a:t>
            </a:r>
            <a:r>
              <a:rPr lang="en-IN" dirty="0">
                <a:solidFill>
                  <a:schemeClr val="tx1"/>
                </a:solidFill>
                <a:ea typeface="Franklin Gothic"/>
                <a:cs typeface="Franklin Gothic"/>
                <a:sym typeface="Franklin Gothic"/>
              </a:rPr>
              <a:t>C-15716</a:t>
            </a:r>
            <a:endParaRPr dirty="0">
              <a:solidFill>
                <a:schemeClr val="tx1"/>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 Name:  </a:t>
            </a:r>
            <a:r>
              <a:rPr lang="en-US" dirty="0">
                <a:solidFill>
                  <a:schemeClr val="tx1"/>
                </a:solidFill>
                <a:ea typeface="Franklin Gothic"/>
                <a:cs typeface="Franklin Gothic"/>
                <a:sym typeface="Franklin Gothic"/>
              </a:rPr>
              <a:t>N B Navale Sinhgad College of Engineering , Solapur.</a:t>
            </a:r>
            <a:endParaRPr dirty="0">
              <a:solidFill>
                <a:schemeClr val="tx1"/>
              </a:solidFill>
            </a:endParaRPr>
          </a:p>
          <a:p>
            <a:pPr marL="0" indent="0"/>
            <a:r>
              <a:rPr lang="en-US" dirty="0">
                <a:latin typeface="Franklin Gothic"/>
                <a:ea typeface="Franklin Gothic"/>
                <a:cs typeface="Franklin Gothic"/>
                <a:sym typeface="Franklin Gothic"/>
              </a:rPr>
              <a:t>Theme Name:  </a:t>
            </a:r>
            <a:r>
              <a:rPr lang="en-US" dirty="0">
                <a:solidFill>
                  <a:schemeClr val="tx1"/>
                </a:solidFill>
                <a:latin typeface="Libre Franklin" panose="020B0604020202020204" charset="0"/>
                <a:ea typeface="Franklin Gothic"/>
                <a:cs typeface="Franklin Gothic"/>
                <a:sym typeface="Franklin Gothic"/>
              </a:rPr>
              <a:t>Smart Education</a:t>
            </a:r>
            <a:endParaRPr dirty="0">
              <a:solidFill>
                <a:schemeClr val="tx1"/>
              </a:solidFill>
              <a:latin typeface="Libre Franklin" panose="020B060402020202020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49787" y="92197"/>
            <a:ext cx="5534431" cy="37186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200" dirty="0"/>
              <a:t>Idea/Approach Details</a:t>
            </a:r>
            <a:endParaRPr sz="3200" dirty="0"/>
          </a:p>
        </p:txBody>
      </p:sp>
      <p:sp>
        <p:nvSpPr>
          <p:cNvPr id="218" name="Google Shape;218;p2"/>
          <p:cNvSpPr txBox="1">
            <a:spLocks noGrp="1"/>
          </p:cNvSpPr>
          <p:nvPr>
            <p:ph type="body" idx="1"/>
          </p:nvPr>
        </p:nvSpPr>
        <p:spPr>
          <a:xfrm>
            <a:off x="48128" y="541424"/>
            <a:ext cx="7999041" cy="611337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28600" indent="0"/>
            <a:r>
              <a:rPr lang="en-US" sz="1800" b="1" i="0" dirty="0">
                <a:solidFill>
                  <a:schemeClr val="tx1"/>
                </a:solidFill>
                <a:effectLst/>
                <a:latin typeface="Libre Franklin" pitchFamily="2" charset="0"/>
              </a:rPr>
              <a:t>Vision</a:t>
            </a:r>
            <a:r>
              <a:rPr lang="en-US" sz="1800" b="1" dirty="0">
                <a:solidFill>
                  <a:schemeClr val="tx1"/>
                </a:solidFill>
                <a:latin typeface="Libre Franklin" pitchFamily="2" charset="0"/>
              </a:rPr>
              <a:t>:</a:t>
            </a:r>
          </a:p>
          <a:p>
            <a:pPr marL="228600" indent="0"/>
            <a:r>
              <a:rPr lang="en-US" sz="1400" dirty="0"/>
              <a:t>Our vision is to create a unified platform where language is no longer a barrier to understanding Intellectual Property Rights. We aim to empower people across India by providing seamless translation of IPR resources. Through our solution, we envision a society where knowledge flows freely, fostering innovation and collaboration, irrespective of linguistic differences</a:t>
            </a:r>
          </a:p>
        </p:txBody>
      </p:sp>
      <p:sp>
        <p:nvSpPr>
          <p:cNvPr id="219" name="Google Shape;219;p2"/>
          <p:cNvSpPr txBox="1">
            <a:spLocks noGrp="1"/>
          </p:cNvSpPr>
          <p:nvPr>
            <p:ph type="sldNum" idx="12"/>
          </p:nvPr>
        </p:nvSpPr>
        <p:spPr>
          <a:xfrm>
            <a:off x="149787" y="6686049"/>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pic>
        <p:nvPicPr>
          <p:cNvPr id="3" name="Picture Placeholder 2">
            <a:extLst>
              <a:ext uri="{FF2B5EF4-FFF2-40B4-BE49-F238E27FC236}">
                <a16:creationId xmlns:a16="http://schemas.microsoft.com/office/drawing/2014/main" id="{4FFF8B3B-C377-5C75-DF93-500F73369F44}"/>
              </a:ext>
            </a:extLst>
          </p:cNvPr>
          <p:cNvPicPr>
            <a:picLocks noGrp="1" noChangeAspect="1"/>
          </p:cNvPicPr>
          <p:nvPr>
            <p:ph type="pic" idx="2"/>
          </p:nvPr>
        </p:nvPicPr>
        <p:blipFill rotWithShape="1">
          <a:blip r:embed="rId3">
            <a:grayscl/>
            <a:extLst>
              <a:ext uri="{BEBA8EAE-BF5A-486C-A8C5-ECC9F3942E4B}">
                <a14:imgProps xmlns:a14="http://schemas.microsoft.com/office/drawing/2010/main">
                  <a14:imgLayer r:embed="rId4">
                    <a14:imgEffect>
                      <a14:saturation sat="0"/>
                    </a14:imgEffect>
                  </a14:imgLayer>
                </a14:imgProps>
              </a:ext>
            </a:extLst>
          </a:blip>
          <a:srcRect l="64409" t="3720" r="17589" b="5197"/>
          <a:stretch/>
        </p:blipFill>
        <p:spPr>
          <a:xfrm>
            <a:off x="8438322" y="0"/>
            <a:ext cx="3419061" cy="4913562"/>
          </a:xfrm>
          <a:prstGeom prst="rect">
            <a:avLst/>
          </a:prstGeom>
          <a:noFill/>
          <a:ln>
            <a:noFill/>
          </a:ln>
        </p:spPr>
      </p:pic>
      <p:sp>
        <p:nvSpPr>
          <p:cNvPr id="222" name="Google Shape;222;p2"/>
          <p:cNvSpPr txBox="1"/>
          <p:nvPr/>
        </p:nvSpPr>
        <p:spPr>
          <a:xfrm>
            <a:off x="8152591" y="4920919"/>
            <a:ext cx="3991281" cy="1888956"/>
          </a:xfrm>
          <a:prstGeom prst="rect">
            <a:avLst/>
          </a:prstGeom>
          <a:noFill/>
          <a:ln w="317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q"/>
            </a:pPr>
            <a:r>
              <a:rPr lang="en-US" sz="1600" b="0" i="0" dirty="0">
                <a:solidFill>
                  <a:schemeClr val="lt2"/>
                </a:solidFill>
                <a:latin typeface="Franklin Gothic"/>
                <a:ea typeface="Franklin Gothic"/>
                <a:cs typeface="Franklin Gothic"/>
                <a:sym typeface="Franklin Gothic"/>
              </a:rPr>
              <a:t>Technology stack</a:t>
            </a:r>
            <a:r>
              <a:rPr lang="en-US" sz="1600" b="0" i="0" dirty="0">
                <a:solidFill>
                  <a:schemeClr val="dk1"/>
                </a:solidFill>
                <a:latin typeface="Libre Franklin"/>
                <a:ea typeface="Libre Franklin"/>
                <a:cs typeface="Libre Franklin"/>
                <a:sym typeface="Libre Franklin"/>
              </a:rPr>
              <a:t>:</a:t>
            </a:r>
            <a:endParaRPr sz="1600" dirty="0"/>
          </a:p>
          <a:p>
            <a:pPr marL="285750" indent="-285750">
              <a:spcBef>
                <a:spcPts val="1000"/>
              </a:spcBef>
              <a:buClr>
                <a:schemeClr val="dk1"/>
              </a:buClr>
              <a:buSzPts val="1600"/>
              <a:buFont typeface="Noto Sans Symbols"/>
              <a:buChar char="⮚"/>
            </a:pPr>
            <a:r>
              <a:rPr lang="en-US" sz="1300" b="1" dirty="0"/>
              <a:t>Translation API+Flask(Framework)</a:t>
            </a:r>
          </a:p>
          <a:p>
            <a:pPr marL="285750" indent="-285750">
              <a:spcBef>
                <a:spcPts val="1000"/>
              </a:spcBef>
              <a:buClr>
                <a:schemeClr val="dk1"/>
              </a:buClr>
              <a:buSzPts val="1600"/>
              <a:buFont typeface="Noto Sans Symbols"/>
              <a:buChar char="⮚"/>
            </a:pPr>
            <a:r>
              <a:rPr lang="en-US" sz="1300" b="1" dirty="0"/>
              <a:t>Tesseract OCR</a:t>
            </a:r>
          </a:p>
          <a:p>
            <a:pPr marL="285750" indent="-285750">
              <a:spcBef>
                <a:spcPts val="1000"/>
              </a:spcBef>
              <a:buClr>
                <a:schemeClr val="dk1"/>
              </a:buClr>
              <a:buSzPts val="1600"/>
              <a:buFont typeface="Noto Sans Symbols"/>
              <a:buChar char="⮚"/>
            </a:pPr>
            <a:r>
              <a:rPr lang="en-US" sz="1300" b="1" dirty="0"/>
              <a:t>NLP + Python libraries (</a:t>
            </a:r>
            <a:r>
              <a:rPr lang="en-US" sz="1300" b="1" i="0" dirty="0">
                <a:solidFill>
                  <a:schemeClr val="tx1">
                    <a:lumMod val="95000"/>
                    <a:lumOff val="5000"/>
                  </a:schemeClr>
                </a:solidFill>
                <a:effectLst/>
                <a:latin typeface="Roboto" panose="020F0502020204030204" pitchFamily="2" charset="0"/>
              </a:rPr>
              <a:t>PyPDF2</a:t>
            </a:r>
            <a:r>
              <a:rPr lang="en-US" sz="1300" b="1" dirty="0"/>
              <a:t>,</a:t>
            </a:r>
          </a:p>
          <a:p>
            <a:pPr marL="285750" indent="-285750">
              <a:spcBef>
                <a:spcPts val="1000"/>
              </a:spcBef>
              <a:buClr>
                <a:schemeClr val="dk1"/>
              </a:buClr>
              <a:buSzPts val="1600"/>
              <a:buFont typeface="Noto Sans Symbols"/>
              <a:buChar char="⮚"/>
            </a:pPr>
            <a:r>
              <a:rPr lang="en-US" sz="1300" b="1" i="0" dirty="0">
                <a:solidFill>
                  <a:srgbClr val="4D5156"/>
                </a:solidFill>
                <a:effectLst/>
                <a:latin typeface="Roboto" panose="02000000000000000000" pitchFamily="2" charset="0"/>
              </a:rPr>
              <a:t> </a:t>
            </a:r>
            <a:r>
              <a:rPr lang="en-US" sz="1300" b="1" i="0" dirty="0">
                <a:solidFill>
                  <a:schemeClr val="tx1">
                    <a:lumMod val="95000"/>
                    <a:lumOff val="5000"/>
                  </a:schemeClr>
                </a:solidFill>
                <a:effectLst/>
                <a:latin typeface="Roboto" panose="02000000000000000000" pitchFamily="2" charset="0"/>
              </a:rPr>
              <a:t>Gramformer,</a:t>
            </a:r>
            <a:r>
              <a:rPr lang="en-US" sz="1300" b="1" i="0" dirty="0">
                <a:solidFill>
                  <a:srgbClr val="4D5156"/>
                </a:solidFill>
                <a:effectLst/>
                <a:latin typeface="Roboto" panose="02000000000000000000" pitchFamily="2" charset="0"/>
              </a:rPr>
              <a:t> </a:t>
            </a:r>
            <a:r>
              <a:rPr lang="en-US" sz="1300" b="1" i="0" dirty="0">
                <a:solidFill>
                  <a:schemeClr val="tx1">
                    <a:lumMod val="95000"/>
                    <a:lumOff val="5000"/>
                  </a:schemeClr>
                </a:solidFill>
                <a:effectLst/>
                <a:latin typeface="Libre Franklin" pitchFamily="2" charset="0"/>
              </a:rPr>
              <a:t>Translator ,cv2</a:t>
            </a:r>
            <a:r>
              <a:rPr lang="en-US" sz="1300" b="1" dirty="0"/>
              <a:t>) </a:t>
            </a:r>
          </a:p>
          <a:p>
            <a:pPr marL="285750" indent="-285750">
              <a:spcBef>
                <a:spcPts val="1000"/>
              </a:spcBef>
              <a:buClr>
                <a:schemeClr val="dk1"/>
              </a:buClr>
              <a:buSzPts val="1600"/>
              <a:buFont typeface="Noto Sans Symbols"/>
              <a:buChar char="⮚"/>
            </a:pPr>
            <a:r>
              <a:rPr lang="en-US" sz="1300" b="1" dirty="0"/>
              <a:t>HTML, CSS, JS (Frontend) , PHP</a:t>
            </a:r>
          </a:p>
          <a:p>
            <a:pPr>
              <a:spcBef>
                <a:spcPts val="1000"/>
              </a:spcBef>
              <a:buClr>
                <a:schemeClr val="dk1"/>
              </a:buClr>
              <a:buSzPts val="1600"/>
            </a:pPr>
            <a:endParaRPr lang="en-US"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2" name="TextBox 1"/>
          <p:cNvSpPr txBox="1"/>
          <p:nvPr/>
        </p:nvSpPr>
        <p:spPr>
          <a:xfrm>
            <a:off x="-131966" y="2176651"/>
            <a:ext cx="8131007" cy="4478149"/>
          </a:xfrm>
          <a:prstGeom prst="rect">
            <a:avLst/>
          </a:prstGeom>
          <a:noFill/>
        </p:spPr>
        <p:txBody>
          <a:bodyPr wrap="square" rtlCol="0">
            <a:spAutoFit/>
          </a:bodyPr>
          <a:lstStyle/>
          <a:p>
            <a:pPr marL="571500" indent="-342900">
              <a:buFont typeface="+mj-lt"/>
              <a:buAutoNum type="arabicPeriod"/>
            </a:pPr>
            <a:r>
              <a:rPr lang="en-US" sz="1500" b="1" dirty="0"/>
              <a:t>User Input:</a:t>
            </a:r>
            <a:endParaRPr lang="en-US" sz="1500" dirty="0"/>
          </a:p>
          <a:p>
            <a:pPr marL="431800" lvl="1"/>
            <a:r>
              <a:rPr lang="en-US" sz="1500" dirty="0"/>
              <a:t>Users can type in English or upload documents directly on our website. This provides flexibility for users to input their content in a way that's convenient for them.</a:t>
            </a:r>
          </a:p>
          <a:p>
            <a:pPr marL="571500" indent="-342900">
              <a:buFont typeface="+mj-lt"/>
              <a:buAutoNum type="arabicPeriod"/>
            </a:pPr>
            <a:r>
              <a:rPr lang="en-US" sz="1500" b="1" dirty="0"/>
              <a:t>Clear Images (OpenCV):</a:t>
            </a:r>
            <a:endParaRPr lang="en-US" sz="1500" dirty="0"/>
          </a:p>
          <a:p>
            <a:pPr marL="431800" lvl="1"/>
            <a:r>
              <a:rPr lang="en-US" sz="1500" dirty="0"/>
              <a:t>We use OpenCV, a computer vision library, to enhance image clarity. OpenCV sharpens images, making the text within them clearer and improving the accuracy of text extraction.</a:t>
            </a:r>
          </a:p>
          <a:p>
            <a:pPr marL="571500" indent="-342900">
              <a:buFont typeface="+mj-lt"/>
              <a:buAutoNum type="arabicPeriod"/>
            </a:pPr>
            <a:r>
              <a:rPr lang="en-US" sz="1500" b="1" dirty="0"/>
              <a:t>Text Extraction (Tesseract OCR):</a:t>
            </a:r>
            <a:endParaRPr lang="en-US" sz="1500" dirty="0"/>
          </a:p>
          <a:p>
            <a:pPr marL="431800" lvl="1"/>
            <a:r>
              <a:rPr lang="en-US" sz="1500" dirty="0"/>
              <a:t>For scanned images or documents, we employ Tesseract OCR (Optical Character Recognition) technology. Tesseract converts images into editable text, enabling seamless processing of scanned content.</a:t>
            </a:r>
          </a:p>
          <a:p>
            <a:pPr marL="571500" indent="-342900">
              <a:buFont typeface="+mj-lt"/>
              <a:buAutoNum type="arabicPeriod"/>
            </a:pPr>
            <a:r>
              <a:rPr lang="en-US" sz="1500" b="1" dirty="0"/>
              <a:t>Save Your Work (Database Integration):</a:t>
            </a:r>
            <a:endParaRPr lang="en-US" sz="1500" dirty="0"/>
          </a:p>
          <a:p>
            <a:pPr marL="431800" lvl="1"/>
            <a:r>
              <a:rPr lang="en-US" sz="1500" dirty="0"/>
              <a:t>Our system integrates with a secure database where users can store both their original inputs and translated outputs. This feature allows users to retrieve their work later for reference.</a:t>
            </a:r>
          </a:p>
          <a:p>
            <a:pPr marL="571500" indent="-342900">
              <a:buFont typeface="+mj-lt"/>
              <a:buAutoNum type="arabicPeriod"/>
            </a:pPr>
            <a:r>
              <a:rPr lang="en-US" sz="1500" b="1" dirty="0"/>
              <a:t>Correct Spelling:</a:t>
            </a:r>
            <a:endParaRPr lang="en-US" sz="1500" dirty="0"/>
          </a:p>
          <a:p>
            <a:pPr marL="431800" lvl="1"/>
            <a:r>
              <a:rPr lang="en-US" sz="1500" dirty="0"/>
              <a:t>We implement spelling correction algorithms that automatically identify and rectify spelling errors in the extracted text. These algorithms ensure the accuracy of the content being translated.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76200" y="80285"/>
            <a:ext cx="5211417" cy="446489"/>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a:t>
            </a:r>
            <a:r>
              <a:rPr lang="en-US" dirty="0"/>
              <a:t> </a:t>
            </a:r>
            <a:r>
              <a:rPr lang="en-US" sz="3600" dirty="0"/>
              <a:t>Details</a:t>
            </a:r>
            <a:endParaRPr sz="3600" dirty="0"/>
          </a:p>
        </p:txBody>
      </p:sp>
      <p:sp>
        <p:nvSpPr>
          <p:cNvPr id="232" name="Google Shape;232;p3"/>
          <p:cNvSpPr txBox="1"/>
          <p:nvPr/>
        </p:nvSpPr>
        <p:spPr>
          <a:xfrm>
            <a:off x="6799238" y="4293709"/>
            <a:ext cx="5241235" cy="2323660"/>
          </a:xfrm>
          <a:prstGeom prst="rect">
            <a:avLst/>
          </a:prstGeom>
          <a:noFill/>
          <a:ln w="31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Wingdings" panose="05000000000000000000" pitchFamily="2" charset="2"/>
              <a:buChar char="q"/>
            </a:pPr>
            <a:r>
              <a:rPr lang="en-US" sz="1600" b="1" dirty="0">
                <a:latin typeface="Libre Franklin" pitchFamily="2" charset="0"/>
              </a:rPr>
              <a:t>Dependencies:</a:t>
            </a:r>
            <a:endParaRPr lang="en-US" sz="1600" dirty="0">
              <a:latin typeface="Libre Franklin" pitchFamily="2" charset="0"/>
            </a:endParaRPr>
          </a:p>
          <a:p>
            <a:pPr marL="285750" indent="-285750">
              <a:buFont typeface="Arial" panose="020B0604020202020204" pitchFamily="34" charset="0"/>
              <a:buChar char="•"/>
            </a:pPr>
            <a:r>
              <a:rPr lang="en-US" sz="1600" dirty="0">
                <a:latin typeface="Libre Franklin" pitchFamily="2" charset="0"/>
              </a:rPr>
              <a:t>Source Material</a:t>
            </a:r>
          </a:p>
          <a:p>
            <a:pPr marL="285750" indent="-285750">
              <a:buFont typeface="Arial" panose="020B0604020202020204" pitchFamily="34" charset="0"/>
              <a:buChar char="•"/>
            </a:pPr>
            <a:r>
              <a:rPr lang="en-US" sz="1600" dirty="0">
                <a:latin typeface="Libre Franklin" panose="020B0604020202020204" charset="0"/>
              </a:rPr>
              <a:t>Development of a machine translation library</a:t>
            </a:r>
          </a:p>
          <a:p>
            <a:pPr marL="285750" indent="-285750">
              <a:buFont typeface="Arial" panose="020B0604020202020204" pitchFamily="34" charset="0"/>
              <a:buChar char="•"/>
            </a:pPr>
            <a:r>
              <a:rPr lang="en-US" sz="1600" dirty="0">
                <a:latin typeface="Libre Franklin" pitchFamily="2" charset="0"/>
              </a:rPr>
              <a:t>Access to a diverse and large dataset for training the translation models</a:t>
            </a:r>
          </a:p>
          <a:p>
            <a:pPr marL="285750" indent="-285750">
              <a:buFont typeface="Arial" panose="020B0604020202020204" pitchFamily="34" charset="0"/>
              <a:buChar char="•"/>
            </a:pPr>
            <a:r>
              <a:rPr lang="en-US" sz="1600" dirty="0">
                <a:latin typeface="Libre Franklin" pitchFamily="2" charset="0"/>
              </a:rPr>
              <a:t>Development of an intuitive and user-friendly interface for users to input text and receive translations .</a:t>
            </a:r>
          </a:p>
          <a:p>
            <a:endParaRPr lang="en-US" dirty="0">
              <a:latin typeface="Libre Franklin" pitchFamily="2" charset="0"/>
            </a:endParaRPr>
          </a:p>
          <a:p>
            <a:pPr marL="342900" indent="-342900">
              <a:buFont typeface="Arial" panose="020B0604020202020204" pitchFamily="34" charset="0"/>
              <a:buChar char="•"/>
            </a:pPr>
            <a:endParaRPr lang="en-US" dirty="0">
              <a:latin typeface="Libre Franklin" pitchFamily="2" charset="0"/>
            </a:endParaRPr>
          </a:p>
          <a:p>
            <a:pPr marL="342900" indent="-342900">
              <a:buFont typeface="Arial" panose="020B0604020202020204" pitchFamily="34" charset="0"/>
              <a:buChar char="•"/>
            </a:pPr>
            <a:endParaRPr lang="en-US" dirty="0">
              <a:latin typeface="Libre Franklin" pitchFamily="2" charset="0"/>
            </a:endParaRPr>
          </a:p>
          <a:p>
            <a:pPr marR="0" lvl="0" algn="l" rtl="0">
              <a:lnSpc>
                <a:spcPct val="90000"/>
              </a:lnSpc>
              <a:spcBef>
                <a:spcPts val="0"/>
              </a:spcBef>
              <a:spcAft>
                <a:spcPts val="0"/>
              </a:spcAft>
              <a:buClr>
                <a:schemeClr val="dk1"/>
              </a:buClr>
              <a:buSzPts val="1600"/>
            </a:pPr>
            <a:endParaRPr dirty="0">
              <a:latin typeface="Libre Franklin" pitchFamily="2" charset="0"/>
            </a:endParaRPr>
          </a:p>
        </p:txBody>
      </p:sp>
      <p:sp>
        <p:nvSpPr>
          <p:cNvPr id="3" name="TextBox 2"/>
          <p:cNvSpPr txBox="1"/>
          <p:nvPr/>
        </p:nvSpPr>
        <p:spPr>
          <a:xfrm>
            <a:off x="6799238" y="625350"/>
            <a:ext cx="5241235" cy="3600986"/>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Use Cases:</a:t>
            </a:r>
          </a:p>
          <a:p>
            <a:pPr marL="285750" indent="-285750">
              <a:buFont typeface="Wingdings" pitchFamily="2" charset="2"/>
              <a:buChar char="Ø"/>
            </a:pPr>
            <a:r>
              <a:rPr lang="en-US" sz="1600" b="1" dirty="0"/>
              <a:t>Students' Education:</a:t>
            </a:r>
            <a:r>
              <a:rPr lang="en-US" sz="1600" dirty="0"/>
              <a:t> Enable translation of educational materials from English to Indian languages, enhancing accessibility for students.</a:t>
            </a:r>
          </a:p>
          <a:p>
            <a:pPr marL="285750" indent="-285750">
              <a:buFont typeface="Wingdings" pitchFamily="2" charset="2"/>
              <a:buChar char="Ø"/>
            </a:pPr>
            <a:r>
              <a:rPr lang="en-US" sz="1600" b="1" dirty="0"/>
              <a:t>Government Services:</a:t>
            </a:r>
            <a:r>
              <a:rPr lang="en-US" sz="1600" dirty="0"/>
              <a:t> Translate official announcements and documents into regional languages, ensuring vital information for citizens.</a:t>
            </a:r>
          </a:p>
          <a:p>
            <a:pPr marL="285750" indent="-285750">
              <a:buFont typeface="Wingdings" pitchFamily="2" charset="2"/>
              <a:buChar char="Ø"/>
            </a:pPr>
            <a:r>
              <a:rPr lang="en-US" sz="1600" b="1" dirty="0"/>
              <a:t>CIPAM's Resources:</a:t>
            </a:r>
            <a:r>
              <a:rPr lang="en-US" sz="1600" dirty="0"/>
              <a:t> Translate educational tools, including images and PDFs, into Indian regional languages for broader reach.</a:t>
            </a:r>
          </a:p>
          <a:p>
            <a:pPr marL="285750" indent="-285750">
              <a:buFont typeface="Wingdings" pitchFamily="2" charset="2"/>
              <a:buChar char="Ø"/>
            </a:pPr>
            <a:r>
              <a:rPr lang="en-US" sz="1600" b="1" dirty="0"/>
              <a:t>Business Communication:</a:t>
            </a:r>
            <a:r>
              <a:rPr lang="en-US" sz="1600" dirty="0"/>
              <a:t> Provide real-time translation for effective communication between individuals and businesses speaking different languages</a:t>
            </a:r>
            <a:r>
              <a:rPr lang="en-US" dirty="0"/>
              <a:t>.</a:t>
            </a:r>
          </a:p>
        </p:txBody>
      </p:sp>
      <p:sp>
        <p:nvSpPr>
          <p:cNvPr id="4" name="TextBox 3"/>
          <p:cNvSpPr txBox="1"/>
          <p:nvPr/>
        </p:nvSpPr>
        <p:spPr>
          <a:xfrm>
            <a:off x="86317" y="629020"/>
            <a:ext cx="6644640" cy="4524315"/>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6. Fix Grammer (Gramformer Library):</a:t>
            </a:r>
          </a:p>
          <a:p>
            <a:r>
              <a:rPr lang="en-US" sz="1600" dirty="0"/>
              <a:t>Gramformer a powerful library, is used to check and correct grammar errors in the text .This step ensures that the translated content is not only grammatically correct but also reads naturally and fluently</a:t>
            </a:r>
            <a:endParaRPr lang="en-US" sz="1600" b="1" dirty="0"/>
          </a:p>
          <a:p>
            <a:r>
              <a:rPr lang="en-US" sz="1600" b="1" dirty="0"/>
              <a:t>7.  Translate Correctly:</a:t>
            </a:r>
            <a:endParaRPr lang="en-US" sz="1600" dirty="0"/>
          </a:p>
          <a:p>
            <a:pPr lvl="1"/>
            <a:r>
              <a:rPr lang="en-US" sz="1600" dirty="0"/>
              <a:t>We employ specialized translation algorithms that take the corrected text and translate it into the user's preferred language. These algorithms consider context, idiomatic expressions, and cultural nuances, delivering accurate and meaningful translations.</a:t>
            </a:r>
          </a:p>
          <a:p>
            <a:r>
              <a:rPr lang="en-US" sz="1600" b="1" dirty="0"/>
              <a:t>8.  Quality Check:</a:t>
            </a:r>
            <a:endParaRPr lang="en-US" sz="1600" dirty="0"/>
          </a:p>
          <a:p>
            <a:pPr lvl="1"/>
            <a:r>
              <a:rPr lang="en-US" sz="1600" dirty="0"/>
              <a:t>A combination of automated checks and human review ensures the translation's quality. Algorithms verify linguistic accuracy, ensuring  that the translated content is faithful to the original meaning and Intent.</a:t>
            </a:r>
          </a:p>
          <a:p>
            <a:r>
              <a:rPr lang="en-US" sz="1600" b="1" dirty="0"/>
              <a:t>9. Choose Your Format:</a:t>
            </a:r>
            <a:endParaRPr lang="en-US" sz="1600" dirty="0"/>
          </a:p>
          <a:p>
            <a:pPr lvl="1"/>
            <a:r>
              <a:rPr lang="en-US" sz="1600" dirty="0"/>
              <a:t>Users have the flexibility to receive the translated text in various formats such as Word or PDF. This choice accommodates different  user preferences and requirements.</a:t>
            </a:r>
            <a:endParaRPr lang="en-IN" sz="1600" dirty="0"/>
          </a:p>
          <a:p>
            <a:pPr lvl="1"/>
            <a:endParaRPr lang="en-US" sz="1600" dirty="0"/>
          </a:p>
        </p:txBody>
      </p:sp>
      <p:sp>
        <p:nvSpPr>
          <p:cNvPr id="11" name="Google Shape;232;p3"/>
          <p:cNvSpPr txBox="1"/>
          <p:nvPr/>
        </p:nvSpPr>
        <p:spPr>
          <a:xfrm>
            <a:off x="76200" y="5172849"/>
            <a:ext cx="6644640" cy="1444520"/>
          </a:xfrm>
          <a:prstGeom prst="rect">
            <a:avLst/>
          </a:prstGeom>
          <a:noFill/>
          <a:ln w="31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indent="-342900">
              <a:buFont typeface="Wingdings" pitchFamily="2" charset="2"/>
              <a:buChar char="q"/>
            </a:pPr>
            <a:r>
              <a:rPr lang="en-US" sz="2000" b="1" dirty="0"/>
              <a:t>Features: </a:t>
            </a:r>
          </a:p>
          <a:p>
            <a:r>
              <a:rPr lang="en-US" b="1" dirty="0"/>
              <a:t>Multi-Modal Input:</a:t>
            </a:r>
            <a:endParaRPr lang="en-US" dirty="0"/>
          </a:p>
          <a:p>
            <a:pPr lvl="1"/>
            <a:r>
              <a:rPr lang="en-US" dirty="0"/>
              <a:t>Supports text, document uploads, and speech recognition for diverse user inputs..</a:t>
            </a:r>
          </a:p>
          <a:p>
            <a:r>
              <a:rPr lang="en-US" b="1" dirty="0"/>
              <a:t>Custom Terminology Support:</a:t>
            </a:r>
            <a:endParaRPr lang="en-US" dirty="0"/>
          </a:p>
          <a:p>
            <a:pPr lvl="1"/>
            <a:r>
              <a:rPr lang="en-US" dirty="0"/>
              <a:t>Allows users to add domain-specific terms for accurate translations in specialized fields.</a:t>
            </a:r>
          </a:p>
          <a:p>
            <a:pPr marL="285750" indent="-285750">
              <a:buFont typeface="Arial" panose="020B0604020202020204" pitchFamily="34" charset="0"/>
              <a:buChar char="•"/>
            </a:pPr>
            <a:endParaRPr lang="en-US" dirty="0">
              <a:latin typeface="Libre Franklin" pitchFamily="2" charset="0"/>
            </a:endParaRPr>
          </a:p>
          <a:p>
            <a:pPr marL="342900" indent="-342900">
              <a:buFont typeface="Arial" panose="020B0604020202020204" pitchFamily="34" charset="0"/>
              <a:buChar char="•"/>
            </a:pPr>
            <a:endParaRPr lang="en-US" dirty="0">
              <a:latin typeface="Libre Franklin" pitchFamily="2" charset="0"/>
            </a:endParaRPr>
          </a:p>
          <a:p>
            <a:pPr marL="342900" indent="-342900">
              <a:buFont typeface="Arial" panose="020B0604020202020204" pitchFamily="34" charset="0"/>
              <a:buChar char="•"/>
            </a:pPr>
            <a:endParaRPr lang="en-US" dirty="0">
              <a:latin typeface="Libre Franklin" pitchFamily="2" charset="0"/>
            </a:endParaRPr>
          </a:p>
          <a:p>
            <a:pPr marR="0" lvl="0" algn="l" rtl="0">
              <a:lnSpc>
                <a:spcPct val="90000"/>
              </a:lnSpc>
              <a:spcBef>
                <a:spcPts val="0"/>
              </a:spcBef>
              <a:spcAft>
                <a:spcPts val="0"/>
              </a:spcAft>
              <a:buClr>
                <a:schemeClr val="dk1"/>
              </a:buClr>
              <a:buSzPts val="1600"/>
            </a:pPr>
            <a:endParaRPr dirty="0">
              <a:latin typeface="Libre Franklin" pitchFamily="2" charset="0"/>
            </a:endParaRPr>
          </a:p>
        </p:txBody>
      </p:sp>
      <p:sp>
        <p:nvSpPr>
          <p:cNvPr id="8" name="Google Shape;219;p2">
            <a:extLst>
              <a:ext uri="{FF2B5EF4-FFF2-40B4-BE49-F238E27FC236}">
                <a16:creationId xmlns:a16="http://schemas.microsoft.com/office/drawing/2014/main" id="{D7A8772B-FF9C-467C-BF56-8AAB24489834}"/>
              </a:ext>
            </a:extLst>
          </p:cNvPr>
          <p:cNvSpPr txBox="1">
            <a:spLocks noGrp="1"/>
          </p:cNvSpPr>
          <p:nvPr>
            <p:ph type="sldNum" idx="12"/>
          </p:nvPr>
        </p:nvSpPr>
        <p:spPr>
          <a:xfrm>
            <a:off x="149787" y="6686049"/>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1225280" y="2483014"/>
            <a:ext cx="8891177" cy="3409786"/>
          </a:xfrm>
          <a:prstGeom prst="rect">
            <a:avLst/>
          </a:prstGeom>
          <a:noFill/>
          <a:ln>
            <a:noFill/>
          </a:ln>
        </p:spPr>
        <p:txBody>
          <a:bodyPr spcFirstLastPara="1" wrap="square" lIns="91425" tIns="45700" rIns="91425" bIns="45700" anchor="t" anchorCtr="0">
            <a:noAutofit/>
          </a:bodyPr>
          <a:lstStyle/>
          <a:p>
            <a:pPr marL="0" lvl="0" indent="0" algn="just">
              <a:spcBef>
                <a:spcPts val="0"/>
              </a:spcBef>
            </a:pPr>
            <a:r>
              <a:rPr lang="en-US" sz="1400" b="1" dirty="0">
                <a:solidFill>
                  <a:srgbClr val="5D7C3F"/>
                </a:solidFill>
                <a:latin typeface="Arial"/>
                <a:ea typeface="Arial"/>
                <a:cs typeface="Arial"/>
                <a:sym typeface="Arial"/>
              </a:rPr>
              <a:t>Team Leader Name  :   </a:t>
            </a:r>
            <a:r>
              <a:rPr lang="en-US" sz="1400" b="1" dirty="0">
                <a:latin typeface="Arial"/>
                <a:ea typeface="Arial"/>
                <a:cs typeface="Arial"/>
                <a:sym typeface="Arial"/>
              </a:rPr>
              <a:t>Mustafa Masuldar</a:t>
            </a:r>
            <a:endParaRPr lang="en-US" sz="1400"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p>
          <a:p>
            <a:pPr marL="0" lvl="0" indent="0" algn="just"/>
            <a:r>
              <a:rPr lang="en-US" sz="1400" b="1" dirty="0">
                <a:solidFill>
                  <a:srgbClr val="5D7C3F"/>
                </a:solidFill>
                <a:latin typeface="Arial"/>
                <a:ea typeface="Arial"/>
                <a:cs typeface="Arial"/>
                <a:sym typeface="Arial"/>
              </a:rPr>
              <a:t>Team Member 1 Name  : </a:t>
            </a:r>
            <a:r>
              <a:rPr lang="en-US" sz="1400" b="1" dirty="0" err="1">
                <a:latin typeface="Arial"/>
                <a:ea typeface="Arial"/>
                <a:cs typeface="Arial"/>
                <a:sym typeface="Arial"/>
              </a:rPr>
              <a:t>Sakshi</a:t>
            </a:r>
            <a:r>
              <a:rPr lang="en-US" sz="1400" b="1" dirty="0">
                <a:latin typeface="Arial"/>
                <a:ea typeface="Arial"/>
                <a:cs typeface="Arial"/>
                <a:sym typeface="Arial"/>
              </a:rPr>
              <a:t> </a:t>
            </a:r>
            <a:r>
              <a:rPr lang="en-US" sz="1400" b="1" dirty="0" err="1">
                <a:latin typeface="Arial"/>
                <a:ea typeface="Arial"/>
                <a:cs typeface="Arial"/>
                <a:sym typeface="Arial"/>
              </a:rPr>
              <a:t>Deshmukh</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2 Name : </a:t>
            </a:r>
            <a:r>
              <a:rPr lang="en-US" sz="1400" b="1" dirty="0" err="1">
                <a:latin typeface="Arial"/>
                <a:ea typeface="Arial"/>
                <a:cs typeface="Arial"/>
                <a:sym typeface="Arial"/>
              </a:rPr>
              <a:t>Pooja</a:t>
            </a:r>
            <a:r>
              <a:rPr lang="en-US" sz="1400" b="1" dirty="0">
                <a:latin typeface="Arial"/>
                <a:ea typeface="Arial"/>
                <a:cs typeface="Arial"/>
                <a:sym typeface="Arial"/>
              </a:rPr>
              <a:t> </a:t>
            </a:r>
            <a:r>
              <a:rPr lang="en-US" sz="1400" b="1" dirty="0" err="1">
                <a:latin typeface="Arial"/>
                <a:ea typeface="Arial"/>
                <a:cs typeface="Arial"/>
                <a:sym typeface="Arial"/>
              </a:rPr>
              <a:t>Pawar</a:t>
            </a:r>
            <a:r>
              <a:rPr lang="en-US" sz="1400" b="1" dirty="0">
                <a:latin typeface="Arial"/>
                <a:ea typeface="Arial"/>
                <a:cs typeface="Arial"/>
                <a:sym typeface="Arial"/>
              </a:rPr>
              <a:t> </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3 Name : </a:t>
            </a:r>
            <a:r>
              <a:rPr lang="en-US" sz="1400" b="1" dirty="0" err="1">
                <a:latin typeface="Arial"/>
                <a:ea typeface="Arial"/>
                <a:cs typeface="Arial"/>
                <a:sym typeface="Arial"/>
              </a:rPr>
              <a:t>Nandini</a:t>
            </a:r>
            <a:r>
              <a:rPr lang="en-US" sz="1400" b="1" dirty="0">
                <a:latin typeface="Arial"/>
                <a:ea typeface="Arial"/>
                <a:cs typeface="Arial"/>
                <a:sym typeface="Arial"/>
              </a:rPr>
              <a:t> Madre</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4 Name : </a:t>
            </a:r>
            <a:r>
              <a:rPr lang="en-US" sz="1400" b="1" dirty="0" err="1">
                <a:latin typeface="Arial"/>
                <a:ea typeface="Arial"/>
                <a:cs typeface="Arial"/>
                <a:sym typeface="Arial"/>
              </a:rPr>
              <a:t>Iram</a:t>
            </a:r>
            <a:r>
              <a:rPr lang="en-US" sz="1400" b="1" dirty="0">
                <a:latin typeface="Arial"/>
                <a:ea typeface="Arial"/>
                <a:cs typeface="Arial"/>
                <a:sym typeface="Arial"/>
              </a:rPr>
              <a:t> </a:t>
            </a:r>
            <a:r>
              <a:rPr lang="en-US" sz="1400" b="1" dirty="0" err="1">
                <a:latin typeface="Arial"/>
                <a:ea typeface="Arial"/>
                <a:cs typeface="Arial"/>
                <a:sym typeface="Arial"/>
              </a:rPr>
              <a:t>Muchale</a:t>
            </a:r>
            <a:endParaRPr lang="en-US" sz="1400" b="1"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5 Name: </a:t>
            </a:r>
            <a:r>
              <a:rPr lang="en-US" sz="1400" b="1" dirty="0">
                <a:latin typeface="Arial"/>
                <a:ea typeface="Arial"/>
                <a:cs typeface="Arial"/>
                <a:sym typeface="Arial"/>
              </a:rPr>
              <a:t>Nikita </a:t>
            </a:r>
            <a:r>
              <a:rPr lang="en-US" sz="1400" b="1" dirty="0" err="1">
                <a:latin typeface="Arial"/>
                <a:ea typeface="Arial"/>
                <a:cs typeface="Arial"/>
                <a:sym typeface="Arial"/>
              </a:rPr>
              <a:t>Jagdale</a:t>
            </a:r>
            <a:endParaRPr lang="en-US" sz="1400"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III</a:t>
            </a:r>
          </a:p>
          <a:p>
            <a:pPr marL="0" lvl="0" indent="0" algn="just">
              <a:lnSpc>
                <a:spcPct val="100000"/>
              </a:lnSpc>
              <a:spcBef>
                <a:spcPts val="0"/>
              </a:spcBef>
            </a:pPr>
            <a:endParaRPr lang="en-US" sz="14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827</Words>
  <Application>Microsoft Office PowerPoint</Application>
  <PresentationFormat>Widescreen</PresentationFormat>
  <Paragraphs>74</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Franklin Gothic</vt:lpstr>
      <vt:lpstr>Arial</vt:lpstr>
      <vt:lpstr>Calibri</vt:lpstr>
      <vt:lpstr>Roboto</vt:lpstr>
      <vt:lpstr>Libre Franklin</vt:lpstr>
      <vt:lpstr>Noto Sans Symbols</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hp</cp:lastModifiedBy>
  <cp:revision>32</cp:revision>
  <dcterms:created xsi:type="dcterms:W3CDTF">2022-02-11T07:14:46Z</dcterms:created>
  <dcterms:modified xsi:type="dcterms:W3CDTF">2023-10-04T15:13:47Z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