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Segoe UI" panose="020B050204020402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3DD74-F620-41DB-89ED-9A75AE0F2354}" v="72" dt="2023-09-16T20:02:23.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1- Mustafa Masuldar" userId="18000a7b15b7b888" providerId="Windows Live" clId="Web-{5E33DD74-F620-41DB-89ED-9A75AE0F2354}"/>
    <pc:docChg chg="modSld">
      <pc:chgData name="31- Mustafa Masuldar" userId="18000a7b15b7b888" providerId="Windows Live" clId="Web-{5E33DD74-F620-41DB-89ED-9A75AE0F2354}" dt="2023-09-16T20:03:05.663" v="69" actId="20577"/>
      <pc:docMkLst>
        <pc:docMk/>
      </pc:docMkLst>
      <pc:sldChg chg="addSp delSp modSp">
        <pc:chgData name="31- Mustafa Masuldar" userId="18000a7b15b7b888" providerId="Windows Live" clId="Web-{5E33DD74-F620-41DB-89ED-9A75AE0F2354}" dt="2023-09-16T20:00:45.300" v="63" actId="20577"/>
        <pc:sldMkLst>
          <pc:docMk/>
          <pc:sldMk cId="0" sldId="256"/>
        </pc:sldMkLst>
        <pc:spChg chg="mod">
          <ac:chgData name="31- Mustafa Masuldar" userId="18000a7b15b7b888" providerId="Windows Live" clId="Web-{5E33DD74-F620-41DB-89ED-9A75AE0F2354}" dt="2023-09-16T20:00:45.300" v="63" actId="20577"/>
          <ac:spMkLst>
            <pc:docMk/>
            <pc:sldMk cId="0" sldId="256"/>
            <ac:spMk id="211" creationId="{00000000-0000-0000-0000-000000000000}"/>
          </ac:spMkLst>
        </pc:spChg>
        <pc:graphicFrameChg chg="add del mod">
          <ac:chgData name="31- Mustafa Masuldar" userId="18000a7b15b7b888" providerId="Windows Live" clId="Web-{5E33DD74-F620-41DB-89ED-9A75AE0F2354}" dt="2023-09-16T19:55:29.008" v="32"/>
          <ac:graphicFrameMkLst>
            <pc:docMk/>
            <pc:sldMk cId="0" sldId="256"/>
            <ac:graphicFrameMk id="3" creationId="{30E02664-A740-86B3-877A-9AF933AC15A7}"/>
          </ac:graphicFrameMkLst>
        </pc:graphicFrameChg>
        <pc:graphicFrameChg chg="add del mod">
          <ac:chgData name="31- Mustafa Masuldar" userId="18000a7b15b7b888" providerId="Windows Live" clId="Web-{5E33DD74-F620-41DB-89ED-9A75AE0F2354}" dt="2023-09-16T19:55:34.539" v="34"/>
          <ac:graphicFrameMkLst>
            <pc:docMk/>
            <pc:sldMk cId="0" sldId="256"/>
            <ac:graphicFrameMk id="5" creationId="{057EAB8C-5931-A112-07F1-3540F829BB8B}"/>
          </ac:graphicFrameMkLst>
        </pc:graphicFrameChg>
        <pc:graphicFrameChg chg="add del mod">
          <ac:chgData name="31- Mustafa Masuldar" userId="18000a7b15b7b888" providerId="Windows Live" clId="Web-{5E33DD74-F620-41DB-89ED-9A75AE0F2354}" dt="2023-09-16T19:55:49.200" v="36"/>
          <ac:graphicFrameMkLst>
            <pc:docMk/>
            <pc:sldMk cId="0" sldId="256"/>
            <ac:graphicFrameMk id="7" creationId="{64147052-F213-6B73-D923-D5D38211E867}"/>
          </ac:graphicFrameMkLst>
        </pc:graphicFrameChg>
      </pc:sldChg>
      <pc:sldChg chg="modSp">
        <pc:chgData name="31- Mustafa Masuldar" userId="18000a7b15b7b888" providerId="Windows Live" clId="Web-{5E33DD74-F620-41DB-89ED-9A75AE0F2354}" dt="2023-09-16T20:03:05.663" v="69" actId="20577"/>
        <pc:sldMkLst>
          <pc:docMk/>
          <pc:sldMk cId="0" sldId="257"/>
        </pc:sldMkLst>
        <pc:spChg chg="mod">
          <ac:chgData name="31- Mustafa Masuldar" userId="18000a7b15b7b888" providerId="Windows Live" clId="Web-{5E33DD74-F620-41DB-89ED-9A75AE0F2354}" dt="2023-09-16T20:03:05.663" v="69" actId="20577"/>
          <ac:spMkLst>
            <pc:docMk/>
            <pc:sldMk cId="0" sldId="257"/>
            <ac:spMk id="2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938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9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32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93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24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660570" y="1264406"/>
            <a:ext cx="6531429" cy="5558140"/>
          </a:xfrm>
          <a:prstGeom prst="rect">
            <a:avLst/>
          </a:prstGeom>
          <a:noFill/>
          <a:ln>
            <a:noFill/>
          </a:ln>
        </p:spPr>
        <p:txBody>
          <a:bodyPr spcFirstLastPara="1" wrap="square" lIns="0" tIns="0" rIns="0" bIns="0" anchor="t" anchorCtr="0">
            <a:noAutofit/>
          </a:bodyPr>
          <a:lstStyle/>
          <a:p>
            <a:pPr marL="0" indent="0">
              <a:spcBef>
                <a:spcPts val="0"/>
              </a:spcBef>
            </a:pPr>
            <a:r>
              <a:rPr lang="en-US" dirty="0">
                <a:latin typeface="Franklin Gothic"/>
                <a:ea typeface="Franklin Gothic"/>
                <a:cs typeface="Franklin Gothic"/>
                <a:sym typeface="Franklin Gothic"/>
              </a:rPr>
              <a:t>Ministry/Organization Name/Student Innovation:</a:t>
            </a:r>
            <a:r>
              <a:rPr lang="en-US" dirty="0">
                <a:solidFill>
                  <a:srgbClr val="7CA655"/>
                </a:solidFill>
                <a:latin typeface="Franklin Gothic"/>
                <a:ea typeface="Franklin Gothic"/>
                <a:cs typeface="Arial"/>
              </a:rPr>
              <a:t> </a:t>
            </a:r>
          </a:p>
          <a:p>
            <a:pPr marL="0" indent="0">
              <a:spcBef>
                <a:spcPts val="0"/>
              </a:spcBef>
            </a:pPr>
            <a:endParaRPr lang="en-US" dirty="0">
              <a:solidFill>
                <a:srgbClr val="7CA655"/>
              </a:solidFill>
              <a:ea typeface="Franklin Gothic"/>
              <a:cs typeface="Arial"/>
            </a:endParaRPr>
          </a:p>
          <a:p>
            <a:pPr marL="0" indent="0">
              <a:spcBef>
                <a:spcPts val="0"/>
              </a:spcBef>
            </a:pPr>
            <a:r>
              <a:rPr lang="en-US" dirty="0">
                <a:solidFill>
                  <a:srgbClr val="000000"/>
                </a:solidFill>
                <a:latin typeface="Arial"/>
                <a:ea typeface="Franklin Gothic"/>
                <a:cs typeface="Arial"/>
              </a:rPr>
              <a:t>Ministry of Commerce and Industries</a:t>
            </a:r>
            <a:endParaRPr lang="en-US" dirty="0">
              <a:solidFill>
                <a:srgbClr val="7CA655"/>
              </a:solidFill>
              <a:ea typeface="Franklin Gothic"/>
              <a:cs typeface="Arial"/>
            </a:endParaRPr>
          </a:p>
          <a:p>
            <a:pPr marL="0" indent="0">
              <a:spcBef>
                <a:spcPts val="0"/>
              </a:spcBef>
            </a:pPr>
            <a:endParaRPr lang="en-US" dirty="0">
              <a:solidFill>
                <a:srgbClr val="000000"/>
              </a:solidFill>
              <a:latin typeface="Arial"/>
              <a:ea typeface="Franklin Gothic"/>
              <a:cs typeface="Arial"/>
              <a:sym typeface="Franklin Gothic"/>
            </a:endParaRPr>
          </a:p>
          <a:p>
            <a:pPr marL="0" indent="0"/>
            <a:r>
              <a:rPr lang="en-US" dirty="0">
                <a:latin typeface="Franklin Gothic"/>
                <a:ea typeface="Franklin Gothic"/>
                <a:cs typeface="Franklin Gothic"/>
                <a:sym typeface="Franklin Gothic"/>
              </a:rPr>
              <a:t>PS Code: </a:t>
            </a:r>
            <a:r>
              <a:rPr lang="en-US" dirty="0">
                <a:solidFill>
                  <a:schemeClr val="dk1"/>
                </a:solidFill>
                <a:ea typeface="Franklin Gothic"/>
                <a:cs typeface="Franklin Gothic"/>
                <a:sym typeface="Franklin Gothic"/>
              </a:rPr>
              <a:t>SIH1385</a:t>
            </a:r>
            <a:r>
              <a:rPr lang="en-US" dirty="0">
                <a:latin typeface="Franklin Gothic"/>
                <a:ea typeface="Franklin Gothic"/>
                <a:cs typeface="Franklin Gothic"/>
                <a:sym typeface="Franklin Gothic"/>
              </a:rPr>
              <a:t> </a:t>
            </a:r>
          </a:p>
          <a:p>
            <a:pPr marL="0" indent="0"/>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dirty="0">
                <a:solidFill>
                  <a:schemeClr val="tx1"/>
                </a:solidFill>
                <a:ea typeface="Franklin Gothic"/>
                <a:cs typeface="Franklin Gothic"/>
                <a:sym typeface="Franklin Gothic"/>
              </a:rPr>
              <a:t>Developing a software that can translate resource material and other texts from English to other Indian regional languages</a:t>
            </a: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Name: </a:t>
            </a:r>
            <a:r>
              <a:rPr lang="en-US" dirty="0">
                <a:solidFill>
                  <a:schemeClr val="dk1"/>
                </a:solidFill>
                <a:ea typeface="Franklin Gothic"/>
                <a:cs typeface="Franklin Gothic"/>
                <a:sym typeface="Franklin Gothic"/>
              </a:rPr>
              <a:t>Team 404</a:t>
            </a:r>
            <a:endParaRPr dirty="0">
              <a:solidFill>
                <a:schemeClr val="dk1"/>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Team Leader Name: </a:t>
            </a:r>
            <a:r>
              <a:rPr lang="en-US" dirty="0">
                <a:solidFill>
                  <a:srgbClr val="000000"/>
                </a:solidFill>
                <a:ea typeface="Franklin Gothic"/>
                <a:cs typeface="Franklin Gothic"/>
                <a:sym typeface="Franklin Gothic"/>
              </a:rPr>
              <a:t>Mustafa Masuldar </a:t>
            </a:r>
            <a:endParaRPr dirty="0"/>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 Code (AISHE): </a:t>
            </a:r>
            <a:r>
              <a:rPr lang="en-IN" dirty="0">
                <a:solidFill>
                  <a:schemeClr val="tx1"/>
                </a:solidFill>
                <a:ea typeface="Franklin Gothic"/>
                <a:cs typeface="Franklin Gothic"/>
                <a:sym typeface="Franklin Gothic"/>
              </a:rPr>
              <a:t>C-15716</a:t>
            </a:r>
            <a:endParaRPr dirty="0">
              <a:solidFill>
                <a:schemeClr val="tx1"/>
              </a:solidFill>
            </a:endParaRPr>
          </a:p>
          <a:p>
            <a:pPr marL="0" indent="0"/>
            <a:br>
              <a:rPr lang="en-US" dirty="0">
                <a:latin typeface="Franklin Gothic"/>
                <a:ea typeface="Franklin Gothic"/>
                <a:cs typeface="Franklin Gothic"/>
              </a:rPr>
            </a:br>
            <a:r>
              <a:rPr lang="en-US" dirty="0">
                <a:latin typeface="Franklin Gothic"/>
                <a:ea typeface="Franklin Gothic"/>
                <a:cs typeface="Franklin Gothic"/>
                <a:sym typeface="Franklin Gothic"/>
              </a:rPr>
              <a:t>Institute Name:  </a:t>
            </a:r>
            <a:r>
              <a:rPr lang="en-US" dirty="0">
                <a:solidFill>
                  <a:schemeClr val="tx1"/>
                </a:solidFill>
                <a:ea typeface="Franklin Gothic"/>
                <a:cs typeface="Franklin Gothic"/>
                <a:sym typeface="Franklin Gothic"/>
              </a:rPr>
              <a:t>N. B. </a:t>
            </a:r>
            <a:r>
              <a:rPr lang="en-US" dirty="0" err="1">
                <a:solidFill>
                  <a:schemeClr val="tx1"/>
                </a:solidFill>
                <a:ea typeface="Franklin Gothic"/>
                <a:cs typeface="Franklin Gothic"/>
                <a:sym typeface="Franklin Gothic"/>
              </a:rPr>
              <a:t>Navale</a:t>
            </a:r>
            <a:r>
              <a:rPr lang="en-US" dirty="0">
                <a:solidFill>
                  <a:schemeClr val="tx1"/>
                </a:solidFill>
                <a:ea typeface="Franklin Gothic"/>
                <a:cs typeface="Franklin Gothic"/>
                <a:sym typeface="Franklin Gothic"/>
              </a:rPr>
              <a:t> </a:t>
            </a:r>
            <a:r>
              <a:rPr lang="en-US" dirty="0" err="1">
                <a:solidFill>
                  <a:schemeClr val="tx1"/>
                </a:solidFill>
                <a:ea typeface="Franklin Gothic"/>
                <a:cs typeface="Franklin Gothic"/>
                <a:sym typeface="Franklin Gothic"/>
              </a:rPr>
              <a:t>Sinhgad</a:t>
            </a:r>
            <a:r>
              <a:rPr lang="en-US" dirty="0">
                <a:solidFill>
                  <a:schemeClr val="tx1"/>
                </a:solidFill>
                <a:ea typeface="Franklin Gothic"/>
                <a:cs typeface="Franklin Gothic"/>
                <a:sym typeface="Franklin Gothic"/>
              </a:rPr>
              <a:t> College of Engineering , </a:t>
            </a:r>
            <a:r>
              <a:rPr lang="en-US" dirty="0" err="1">
                <a:solidFill>
                  <a:schemeClr val="tx1"/>
                </a:solidFill>
                <a:ea typeface="Franklin Gothic"/>
                <a:cs typeface="Franklin Gothic"/>
                <a:sym typeface="Franklin Gothic"/>
              </a:rPr>
              <a:t>Solapur</a:t>
            </a:r>
            <a:r>
              <a:rPr lang="en-US" dirty="0">
                <a:solidFill>
                  <a:schemeClr val="tx1"/>
                </a:solidFill>
                <a:ea typeface="Franklin Gothic"/>
                <a:cs typeface="Franklin Gothic"/>
                <a:sym typeface="Franklin Gothic"/>
              </a:rPr>
              <a:t>.</a:t>
            </a:r>
            <a:endParaRPr dirty="0">
              <a:solidFill>
                <a:schemeClr val="tx1"/>
              </a:solidFill>
            </a:endParaRPr>
          </a:p>
          <a:p>
            <a:pPr marL="0" indent="0"/>
            <a:r>
              <a:rPr lang="en-US" dirty="0">
                <a:latin typeface="Franklin Gothic"/>
                <a:ea typeface="Franklin Gothic"/>
                <a:cs typeface="Franklin Gothic"/>
                <a:sym typeface="Franklin Gothic"/>
              </a:rPr>
              <a:t>Theme Name:  </a:t>
            </a:r>
            <a:r>
              <a:rPr lang="en-US" dirty="0">
                <a:solidFill>
                  <a:schemeClr val="tx1"/>
                </a:solidFill>
                <a:latin typeface="Libre Franklin" panose="020B0604020202020204" charset="0"/>
                <a:ea typeface="Franklin Gothic"/>
                <a:cs typeface="Franklin Gothic"/>
                <a:sym typeface="Franklin Gothic"/>
              </a:rPr>
              <a:t>Smart Education</a:t>
            </a:r>
            <a:endParaRPr dirty="0">
              <a:solidFill>
                <a:schemeClr val="tx1"/>
              </a:solidFill>
              <a:latin typeface="Libre Franklin" panose="020B060402020202020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818883" y="1611086"/>
            <a:ext cx="6293118" cy="496878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   Describe your idea/Solution/Prototype here:</a:t>
            </a:r>
            <a:endParaRPr dirty="0">
              <a:solidFill>
                <a:schemeClr val="lt2"/>
              </a:solidFill>
            </a:endParaRPr>
          </a:p>
          <a:p>
            <a:pPr marL="228600" indent="0"/>
            <a:r>
              <a:rPr lang="en-US" b="1" dirty="0"/>
              <a:t>Vision:</a:t>
            </a:r>
            <a:r>
              <a:rPr lang="en-US" dirty="0"/>
              <a:t>  Developing software that dismantles language barriers, facilitating effortless translation of resources and texts from English to diverse Indian languages. This promotes widespread knowledge access, fosters cultural inclusivity, and bridges gaps.</a:t>
            </a:r>
          </a:p>
          <a:p>
            <a:pPr marL="228600" indent="0"/>
            <a:r>
              <a:rPr lang="en-US" b="1" dirty="0"/>
              <a:t>Mission:</a:t>
            </a:r>
            <a:r>
              <a:rPr lang="en-US" dirty="0"/>
              <a:t> Our mission is to enable seamless communication and information access, transcending linguistic barriers. We achieve this by translating resource materials and texts into various Indian regional languages, promoting inclusivity, and disseminating knowledge across diverse linguistic communities.</a:t>
            </a:r>
          </a:p>
          <a:p>
            <a:pPr marL="514350" indent="-285750">
              <a:buFont typeface="Wingdings" panose="05000000000000000000" pitchFamily="2" charset="2"/>
              <a:buChar char="Ø"/>
            </a:pPr>
            <a:r>
              <a:rPr lang="en-US" b="1" dirty="0"/>
              <a:t>Bridging Language Barriers:</a:t>
            </a:r>
            <a:r>
              <a:rPr lang="en-US" dirty="0"/>
              <a:t> Make knowledge accessible to a wider audience by eliminating language obstacles</a:t>
            </a:r>
          </a:p>
          <a:p>
            <a:pPr marL="514350" indent="-285750">
              <a:buFont typeface="Wingdings" panose="05000000000000000000" pitchFamily="2" charset="2"/>
              <a:buChar char="Ø"/>
            </a:pPr>
            <a:r>
              <a:rPr lang="en-US" b="1" dirty="0"/>
              <a:t>Continuous Improvement:</a:t>
            </a:r>
            <a:r>
              <a:rPr lang="en-US" dirty="0"/>
              <a:t> Dedicate to ongoing research and development, staying current with linguistic advancements</a:t>
            </a:r>
            <a:r>
              <a:rPr lang="en-US" dirty="0">
                <a:latin typeface="Segoe UI"/>
                <a:cs typeface="Segoe UI"/>
              </a:rPr>
              <a:t> </a:t>
            </a:r>
          </a:p>
          <a:p>
            <a:pPr marL="514350" indent="-285750">
              <a:buFont typeface="Wingdings" panose="05000000000000000000" pitchFamily="2" charset="2"/>
              <a:buChar char="Ø"/>
            </a:pPr>
            <a:r>
              <a:rPr lang="en-US" b="1" dirty="0"/>
              <a:t>Privacy and Data Security:</a:t>
            </a:r>
            <a:r>
              <a:rPr lang="en-US" dirty="0"/>
              <a:t> Prioritize user data security, adhering to best practices and data protection regulations.</a:t>
            </a: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3" name="Picture Placeholder 2" descr="A diagram of a data flow&#10;&#10;Description automatically generated">
            <a:extLst>
              <a:ext uri="{FF2B5EF4-FFF2-40B4-BE49-F238E27FC236}">
                <a16:creationId xmlns:a16="http://schemas.microsoft.com/office/drawing/2014/main" id="{4FFF8B3B-C377-5C75-DF93-500F73369F44}"/>
              </a:ext>
            </a:extLst>
          </p:cNvPr>
          <p:cNvPicPr>
            <a:picLocks noGrp="1" noChangeAspect="1"/>
          </p:cNvPicPr>
          <p:nvPr>
            <p:ph type="pic" idx="2"/>
          </p:nvPr>
        </p:nvPicPr>
        <p:blipFill rotWithShape="1">
          <a:blip r:embed="rId3"/>
          <a:srcRect l="13564" t="3872" r="15230" b="4829"/>
          <a:stretch/>
        </p:blipFill>
        <p:spPr>
          <a:xfrm>
            <a:off x="7378575" y="115747"/>
            <a:ext cx="4368801" cy="3472405"/>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lvl="0" indent="-285750">
              <a:spcBef>
                <a:spcPts val="1000"/>
              </a:spcBef>
              <a:buClr>
                <a:schemeClr val="dk1"/>
              </a:buClr>
              <a:buSzPts val="1600"/>
              <a:buFont typeface="Noto Sans Symbols"/>
              <a:buChar char="⮚"/>
            </a:pPr>
            <a:r>
              <a:rPr lang="en-US" b="1" dirty="0"/>
              <a:t>Google Cloud Translation API</a:t>
            </a:r>
          </a:p>
          <a:p>
            <a:pPr marL="285750" indent="-285750">
              <a:spcBef>
                <a:spcPts val="1000"/>
              </a:spcBef>
              <a:buClr>
                <a:schemeClr val="dk1"/>
              </a:buClr>
              <a:buSzPts val="1600"/>
              <a:buFont typeface="Noto Sans Symbols"/>
              <a:buChar char="⮚"/>
            </a:pPr>
            <a:r>
              <a:rPr lang="en-US" b="1" dirty="0"/>
              <a:t>Tesseract OCR</a:t>
            </a:r>
          </a:p>
          <a:p>
            <a:pPr marL="285750" lvl="0" indent="-285750">
              <a:spcBef>
                <a:spcPts val="1000"/>
              </a:spcBef>
              <a:buClr>
                <a:schemeClr val="dk1"/>
              </a:buClr>
              <a:buSzPts val="1600"/>
              <a:buFont typeface="Noto Sans Symbols"/>
              <a:buChar char="⮚"/>
            </a:pPr>
            <a:r>
              <a:rPr lang="en-US" b="1" dirty="0"/>
              <a:t>Flask</a:t>
            </a:r>
            <a:r>
              <a:rPr lang="en-US" dirty="0"/>
              <a:t>( Framework )</a:t>
            </a:r>
          </a:p>
          <a:p>
            <a:pPr marL="285750" lvl="0" indent="-285750">
              <a:spcBef>
                <a:spcPts val="1000"/>
              </a:spcBef>
              <a:buClr>
                <a:schemeClr val="dk1"/>
              </a:buClr>
              <a:buSzPts val="1600"/>
              <a:buFont typeface="Noto Sans Symbols"/>
              <a:buChar char="⮚"/>
            </a:pPr>
            <a:r>
              <a:rPr lang="en-US" dirty="0"/>
              <a:t>Python libraries </a:t>
            </a:r>
          </a:p>
          <a:p>
            <a:pPr marL="285750" lvl="0" indent="-285750">
              <a:spcBef>
                <a:spcPts val="1000"/>
              </a:spcBef>
              <a:buClr>
                <a:schemeClr val="dk1"/>
              </a:buClr>
              <a:buSzPts val="1600"/>
              <a:buFont typeface="Noto Sans Symbols"/>
              <a:buChar char="⮚"/>
            </a:pPr>
            <a:r>
              <a:rPr lang="en-US" dirty="0"/>
              <a:t>PHP</a:t>
            </a:r>
          </a:p>
          <a:p>
            <a:pPr marL="285750" lvl="0" indent="-285750">
              <a:spcBef>
                <a:spcPts val="1000"/>
              </a:spcBef>
              <a:buClr>
                <a:schemeClr val="dk1"/>
              </a:buClr>
              <a:buSzPts val="1600"/>
              <a:buFont typeface="Noto Sans Symbols"/>
              <a:buChar char="⮚"/>
            </a:pPr>
            <a:r>
              <a:rPr lang="en-US" dirty="0"/>
              <a:t>HTML, CSS, JS</a:t>
            </a: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861059" y="447405"/>
            <a:ext cx="5780809" cy="7683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861060" y="1508282"/>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802005" y="2116724"/>
            <a:ext cx="4838701" cy="46091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r>
              <a:rPr lang="en-US" b="1" i="0" dirty="0">
                <a:effectLst/>
                <a:latin typeface="Libre Franklin" pitchFamily="2" charset="0"/>
              </a:rPr>
              <a:t>Educational Content Translation</a:t>
            </a:r>
            <a:r>
              <a:rPr lang="en-US" b="0" i="0" dirty="0">
                <a:solidFill>
                  <a:srgbClr val="374151"/>
                </a:solidFill>
                <a:effectLst/>
                <a:latin typeface="Libre Franklin" pitchFamily="2" charset="0"/>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b="0" i="0" dirty="0">
                <a:solidFill>
                  <a:srgbClr val="374151"/>
                </a:solidFill>
                <a:effectLst/>
                <a:latin typeface="Libre Franklin" pitchFamily="2" charset="0"/>
              </a:rPr>
              <a:t>Translate educational materials, textbooks from English into various Indian languages, making quality education more accessible to non-English-speaking students.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b="0" i="0" dirty="0">
              <a:solidFill>
                <a:srgbClr val="374151"/>
              </a:solidFill>
              <a:effectLst/>
              <a:latin typeface="Libre Franklin" pitchFamily="2" charset="0"/>
            </a:endParaRPr>
          </a:p>
          <a:p>
            <a:pPr marL="0" lvl="0" indent="0" algn="l" rtl="0">
              <a:lnSpc>
                <a:spcPct val="90000"/>
              </a:lnSpc>
              <a:spcBef>
                <a:spcPts val="0"/>
              </a:spcBef>
              <a:spcAft>
                <a:spcPts val="0"/>
              </a:spcAft>
              <a:buClr>
                <a:schemeClr val="dk1"/>
              </a:buClr>
              <a:buSzPts val="1600"/>
            </a:pPr>
            <a:r>
              <a:rPr lang="en-US" b="1" i="0" dirty="0">
                <a:solidFill>
                  <a:srgbClr val="374151"/>
                </a:solidFill>
                <a:effectLst/>
                <a:latin typeface="Libre Franklin" pitchFamily="2" charset="0"/>
              </a:rPr>
              <a:t>Government and Public Services</a:t>
            </a:r>
            <a:r>
              <a:rPr lang="en-US" b="0" i="0" dirty="0">
                <a:solidFill>
                  <a:srgbClr val="374151"/>
                </a:solidFill>
                <a:effectLst/>
                <a:latin typeface="Libre Franklin" pitchFamily="2" charset="0"/>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0" i="0" dirty="0">
                <a:solidFill>
                  <a:srgbClr val="374151"/>
                </a:solidFill>
                <a:effectLst/>
                <a:latin typeface="Libre Franklin" pitchFamily="2" charset="0"/>
              </a:rPr>
              <a:t>Translate government announcements, public service information, and official documents into regional languages to ensure that citizens have access to critical information in their native languages.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sz="1600" b="0" i="0" dirty="0">
              <a:solidFill>
                <a:srgbClr val="374151"/>
              </a:solidFill>
              <a:effectLst/>
              <a:latin typeface="Libre Franklin" pitchFamily="2" charset="0"/>
            </a:endParaRPr>
          </a:p>
          <a:p>
            <a:pPr marL="0" lvl="0" indent="0" algn="l" rtl="0">
              <a:lnSpc>
                <a:spcPct val="90000"/>
              </a:lnSpc>
              <a:spcBef>
                <a:spcPts val="0"/>
              </a:spcBef>
              <a:spcAft>
                <a:spcPts val="0"/>
              </a:spcAft>
              <a:buClr>
                <a:schemeClr val="dk1"/>
              </a:buClr>
              <a:buSzPts val="1600"/>
            </a:pPr>
            <a:r>
              <a:rPr lang="en-US" sz="1600" b="1" i="0" dirty="0">
                <a:solidFill>
                  <a:srgbClr val="374151"/>
                </a:solidFill>
                <a:effectLst/>
                <a:latin typeface="Libre Franklin" pitchFamily="2" charset="0"/>
              </a:rPr>
              <a:t>Multilingual Communication</a:t>
            </a:r>
            <a:r>
              <a:rPr lang="en-US" sz="1600" b="0" i="0" dirty="0">
                <a:solidFill>
                  <a:srgbClr val="374151"/>
                </a:solidFill>
                <a:effectLst/>
                <a:latin typeface="Libre Franklin" pitchFamily="2" charset="0"/>
              </a:rPr>
              <a:t>:</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0" i="0" dirty="0">
                <a:solidFill>
                  <a:srgbClr val="374151"/>
                </a:solidFill>
                <a:effectLst/>
                <a:latin typeface="Libre Franklin" pitchFamily="2" charset="0"/>
              </a:rPr>
              <a:t>Facilitate communication between individuals or businesses that speak different languages by providing real-time translation of written text in emails, chat messages, or documents.</a:t>
            </a:r>
          </a:p>
          <a:p>
            <a:pPr marL="285750" lvl="0" indent="-285750" algn="l" rtl="0">
              <a:lnSpc>
                <a:spcPct val="90000"/>
              </a:lnSpc>
              <a:spcBef>
                <a:spcPts val="0"/>
              </a:spcBef>
              <a:spcAft>
                <a:spcPts val="0"/>
              </a:spcAft>
              <a:buClr>
                <a:schemeClr val="dk1"/>
              </a:buClr>
              <a:buSzPts val="1600"/>
              <a:buFont typeface="Wingdings" panose="05000000000000000000" pitchFamily="2" charset="2"/>
              <a:buChar char="§"/>
            </a:pPr>
            <a:endParaRPr lang="en-US"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6096000"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Wingdings" panose="05000000000000000000" pitchFamily="2" charset="2"/>
              <a:buChar char="q"/>
            </a:pPr>
            <a:r>
              <a:rPr lang="en-US" sz="1600" b="1" dirty="0"/>
              <a:t>Dependencies:</a:t>
            </a:r>
            <a:endParaRPr lang="en-US" sz="1600" dirty="0"/>
          </a:p>
          <a:p>
            <a:pPr marL="285750" indent="-285750">
              <a:buFont typeface="Arial" panose="020B0604020202020204" pitchFamily="34" charset="0"/>
              <a:buChar char="•"/>
            </a:pPr>
            <a:r>
              <a:rPr lang="en-US" dirty="0"/>
              <a:t>Source Material</a:t>
            </a:r>
          </a:p>
          <a:p>
            <a:endParaRPr lang="en-US" dirty="0"/>
          </a:p>
          <a:p>
            <a:pPr marL="285750" indent="-285750">
              <a:buFont typeface="Wingdings" panose="05000000000000000000" pitchFamily="2" charset="2"/>
              <a:buChar char="q"/>
            </a:pPr>
            <a:endParaRPr lang="en-US" sz="1600" b="1" dirty="0"/>
          </a:p>
          <a:p>
            <a:pPr marL="285750" indent="-285750">
              <a:buFont typeface="Wingdings" panose="05000000000000000000" pitchFamily="2" charset="2"/>
              <a:buChar char="q"/>
            </a:pPr>
            <a:r>
              <a:rPr lang="en-US" sz="1600" b="1" dirty="0"/>
              <a:t>Show Stoppers:</a:t>
            </a:r>
            <a:endParaRPr lang="en-US" sz="1600" dirty="0"/>
          </a:p>
          <a:p>
            <a:pPr marL="342900" indent="-342900">
              <a:buFont typeface="Arial" panose="020B0604020202020204" pitchFamily="34" charset="0"/>
              <a:buChar char="•"/>
            </a:pPr>
            <a:r>
              <a:rPr lang="en-US" dirty="0"/>
              <a:t>Data Security and Privacy</a:t>
            </a:r>
          </a:p>
          <a:p>
            <a:pPr marL="342900" indent="-342900">
              <a:buFont typeface="Arial" panose="020B0604020202020204" pitchFamily="34" charset="0"/>
              <a:buChar char="•"/>
            </a:pPr>
            <a:r>
              <a:rPr lang="en-US" dirty="0"/>
              <a:t>Translation Quality</a:t>
            </a:r>
          </a:p>
          <a:p>
            <a:pPr marL="342900" indent="-342900">
              <a:buFont typeface="Arial" panose="020B0604020202020204" pitchFamily="34" charset="0"/>
              <a:buChar char="•"/>
            </a:pPr>
            <a:r>
              <a:rPr lang="en-US" dirty="0"/>
              <a:t>Scalability</a:t>
            </a:r>
          </a:p>
          <a:p>
            <a:pPr marL="342900" indent="-342900">
              <a:buFont typeface="Arial" panose="020B0604020202020204" pitchFamily="34" charset="0"/>
              <a:buChar char="•"/>
            </a:pPr>
            <a:r>
              <a:rPr lang="en-US" dirty="0"/>
              <a:t>User Adoption and Feedback</a:t>
            </a:r>
          </a:p>
          <a:p>
            <a:pPr marL="342900" indent="-342900">
              <a:buFont typeface="Arial" panose="020B0604020202020204" pitchFamily="34" charset="0"/>
              <a:buChar char="•"/>
            </a:pPr>
            <a:r>
              <a:rPr lang="en-US" dirty="0"/>
              <a:t>Technical Challenges</a:t>
            </a:r>
          </a:p>
          <a:p>
            <a:pPr marL="342900" indent="-342900">
              <a:buFont typeface="Arial" panose="020B0604020202020204" pitchFamily="34" charset="0"/>
              <a:buChar char="•"/>
            </a:pPr>
            <a:r>
              <a:rPr lang="en-US" dirty="0"/>
              <a:t>Resource Constraints</a:t>
            </a:r>
          </a:p>
          <a:p>
            <a:pPr marR="0" lvl="0" algn="l" rtl="0">
              <a:lnSpc>
                <a:spcPct val="90000"/>
              </a:lnSpc>
              <a:spcBef>
                <a:spcPts val="0"/>
              </a:spcBef>
              <a:spcAft>
                <a:spcPts val="0"/>
              </a:spcAft>
              <a:buClr>
                <a:schemeClr val="dk1"/>
              </a:buClr>
              <a:buSzPts val="16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1225280" y="2483014"/>
            <a:ext cx="8891177" cy="3409786"/>
          </a:xfrm>
          <a:prstGeom prst="rect">
            <a:avLst/>
          </a:prstGeom>
          <a:noFill/>
          <a:ln>
            <a:noFill/>
          </a:ln>
        </p:spPr>
        <p:txBody>
          <a:bodyPr spcFirstLastPara="1" wrap="square" lIns="91425" tIns="45700" rIns="91425" bIns="45700" anchor="t" anchorCtr="0">
            <a:noAutofit/>
          </a:bodyPr>
          <a:lstStyle/>
          <a:p>
            <a:pPr marL="0" lvl="0" indent="0" algn="just">
              <a:spcBef>
                <a:spcPts val="0"/>
              </a:spcBef>
            </a:pPr>
            <a:r>
              <a:rPr lang="en-US" sz="1400" b="1" dirty="0">
                <a:solidFill>
                  <a:srgbClr val="5D7C3F"/>
                </a:solidFill>
                <a:latin typeface="Arial"/>
                <a:ea typeface="Arial"/>
                <a:cs typeface="Arial"/>
                <a:sym typeface="Arial"/>
              </a:rPr>
              <a:t>Team Leader Name  :   </a:t>
            </a:r>
            <a:r>
              <a:rPr lang="en-US" sz="1400" b="1" dirty="0">
                <a:latin typeface="Arial"/>
                <a:ea typeface="Arial"/>
                <a:cs typeface="Arial"/>
                <a:sym typeface="Arial"/>
              </a:rPr>
              <a:t>Mustafa Masuldar</a:t>
            </a:r>
            <a:endParaRPr lang="en-US" sz="1400"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p>
          <a:p>
            <a:pPr marL="0" lvl="0" indent="0" algn="just"/>
            <a:r>
              <a:rPr lang="en-US" sz="1400" b="1" dirty="0">
                <a:solidFill>
                  <a:srgbClr val="5D7C3F"/>
                </a:solidFill>
                <a:latin typeface="Arial"/>
                <a:ea typeface="Arial"/>
                <a:cs typeface="Arial"/>
                <a:sym typeface="Arial"/>
              </a:rPr>
              <a:t>Team Member 1 Name  : </a:t>
            </a:r>
            <a:r>
              <a:rPr lang="en-US" sz="1400" b="1" dirty="0" err="1">
                <a:latin typeface="Arial"/>
                <a:ea typeface="Arial"/>
                <a:cs typeface="Arial"/>
                <a:sym typeface="Arial"/>
              </a:rPr>
              <a:t>Sakshi</a:t>
            </a:r>
            <a:r>
              <a:rPr lang="en-US" sz="1400" b="1" dirty="0">
                <a:latin typeface="Arial"/>
                <a:ea typeface="Arial"/>
                <a:cs typeface="Arial"/>
                <a:sym typeface="Arial"/>
              </a:rPr>
              <a:t> </a:t>
            </a:r>
            <a:r>
              <a:rPr lang="en-US" sz="1400" b="1" dirty="0" err="1">
                <a:latin typeface="Arial"/>
                <a:ea typeface="Arial"/>
                <a:cs typeface="Arial"/>
                <a:sym typeface="Arial"/>
              </a:rPr>
              <a:t>Deshmukh</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2 Name : </a:t>
            </a:r>
            <a:r>
              <a:rPr lang="en-US" sz="1400" b="1" dirty="0" err="1">
                <a:latin typeface="Arial"/>
                <a:ea typeface="Arial"/>
                <a:cs typeface="Arial"/>
                <a:sym typeface="Arial"/>
              </a:rPr>
              <a:t>Pooja</a:t>
            </a:r>
            <a:r>
              <a:rPr lang="en-US" sz="1400" b="1" dirty="0">
                <a:latin typeface="Arial"/>
                <a:ea typeface="Arial"/>
                <a:cs typeface="Arial"/>
                <a:sym typeface="Arial"/>
              </a:rPr>
              <a:t> </a:t>
            </a:r>
            <a:r>
              <a:rPr lang="en-US" sz="1400" b="1" dirty="0" err="1">
                <a:latin typeface="Arial"/>
                <a:ea typeface="Arial"/>
                <a:cs typeface="Arial"/>
                <a:sym typeface="Arial"/>
              </a:rPr>
              <a:t>Pawar</a:t>
            </a:r>
            <a:r>
              <a:rPr lang="en-US" sz="1400" b="1" dirty="0">
                <a:latin typeface="Arial"/>
                <a:ea typeface="Arial"/>
                <a:cs typeface="Arial"/>
                <a:sym typeface="Arial"/>
              </a:rPr>
              <a:t> </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3 Name : </a:t>
            </a:r>
            <a:r>
              <a:rPr lang="en-US" sz="1400" b="1" dirty="0" err="1">
                <a:latin typeface="Arial"/>
                <a:ea typeface="Arial"/>
                <a:cs typeface="Arial"/>
                <a:sym typeface="Arial"/>
              </a:rPr>
              <a:t>Nandini</a:t>
            </a:r>
            <a:r>
              <a:rPr lang="en-US" sz="1400" b="1" dirty="0">
                <a:latin typeface="Arial"/>
                <a:ea typeface="Arial"/>
                <a:cs typeface="Arial"/>
                <a:sym typeface="Arial"/>
              </a:rPr>
              <a:t> Madre</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4 Name : </a:t>
            </a:r>
            <a:r>
              <a:rPr lang="en-US" sz="1400" b="1" dirty="0" err="1">
                <a:latin typeface="Arial"/>
                <a:ea typeface="Arial"/>
                <a:cs typeface="Arial"/>
                <a:sym typeface="Arial"/>
              </a:rPr>
              <a:t>Iram</a:t>
            </a:r>
            <a:r>
              <a:rPr lang="en-US" sz="1400" b="1" dirty="0">
                <a:latin typeface="Arial"/>
                <a:ea typeface="Arial"/>
                <a:cs typeface="Arial"/>
                <a:sym typeface="Arial"/>
              </a:rPr>
              <a:t> </a:t>
            </a:r>
            <a:r>
              <a:rPr lang="en-US" sz="1400" b="1" dirty="0" err="1">
                <a:latin typeface="Arial"/>
                <a:ea typeface="Arial"/>
                <a:cs typeface="Arial"/>
                <a:sym typeface="Arial"/>
              </a:rPr>
              <a:t>Muchale</a:t>
            </a:r>
            <a:endParaRPr lang="en-US" sz="1400" b="1"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5 Name: </a:t>
            </a:r>
            <a:r>
              <a:rPr lang="en-US" sz="1400" b="1" dirty="0">
                <a:latin typeface="Arial"/>
                <a:ea typeface="Arial"/>
                <a:cs typeface="Arial"/>
                <a:sym typeface="Arial"/>
              </a:rPr>
              <a:t>Nikita </a:t>
            </a:r>
            <a:r>
              <a:rPr lang="en-US" sz="1400" b="1" dirty="0" err="1">
                <a:latin typeface="Arial"/>
                <a:ea typeface="Arial"/>
                <a:cs typeface="Arial"/>
                <a:sym typeface="Arial"/>
              </a:rPr>
              <a:t>Jagdale</a:t>
            </a:r>
            <a:endParaRPr lang="en-US" sz="1400"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III</a:t>
            </a:r>
          </a:p>
          <a:p>
            <a:pPr marL="0" lvl="0" indent="0" algn="just">
              <a:lnSpc>
                <a:spcPct val="100000"/>
              </a:lnSpc>
              <a:spcBef>
                <a:spcPts val="0"/>
              </a:spcBef>
            </a:pPr>
            <a:endParaRPr lang="en-US" sz="14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518</Words>
  <Application>Microsoft Office PowerPoint</Application>
  <PresentationFormat>Widescreen</PresentationFormat>
  <Paragraphs>63</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Franklin Gothic</vt:lpstr>
      <vt:lpstr>Arial</vt:lpstr>
      <vt:lpstr>Segoe UI</vt:lpstr>
      <vt:lpstr>Calibri</vt:lpstr>
      <vt:lpstr>Noto Sans Symbols</vt:lpstr>
      <vt:lpstr>Wingdings</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POOJA PAWAR</cp:lastModifiedBy>
  <cp:revision>8</cp:revision>
  <dcterms:created xsi:type="dcterms:W3CDTF">2022-02-11T07:14:46Z</dcterms:created>
  <dcterms:modified xsi:type="dcterms:W3CDTF">2023-09-18T09:07:55Z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