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anose="020B0604020202020204" charset="0"/>
      <p:regular r:id="rId12"/>
      <p:bold r:id="rId13"/>
      <p:italic r:id="rId14"/>
      <p:boldItalic r:id="rId15"/>
    </p:embeddedFont>
    <p:embeddedFont>
      <p:font typeface="Segoe UI" panose="020B0502040204020203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1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33DD74-F620-41DB-89ED-9A75AE0F2354}" v="72" dt="2023-09-16T20:02:23.1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35" autoAdjust="0"/>
  </p:normalViewPr>
  <p:slideViewPr>
    <p:cSldViewPr snapToGrid="0">
      <p:cViewPr varScale="1">
        <p:scale>
          <a:sx n="80" d="100"/>
          <a:sy n="80" d="100"/>
        </p:scale>
        <p:origin x="35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viewProps" Target="view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31- Mustafa Masuldar" userId="18000a7b15b7b888" providerId="Windows Live" clId="Web-{5E33DD74-F620-41DB-89ED-9A75AE0F2354}"/>
    <pc:docChg chg="modSld">
      <pc:chgData name="31- Mustafa Masuldar" userId="18000a7b15b7b888" providerId="Windows Live" clId="Web-{5E33DD74-F620-41DB-89ED-9A75AE0F2354}" dt="2023-09-16T20:03:05.663" v="69" actId="20577"/>
      <pc:docMkLst>
        <pc:docMk/>
      </pc:docMkLst>
      <pc:sldChg chg="addSp delSp modSp">
        <pc:chgData name="31- Mustafa Masuldar" userId="18000a7b15b7b888" providerId="Windows Live" clId="Web-{5E33DD74-F620-41DB-89ED-9A75AE0F2354}" dt="2023-09-16T20:00:45.300" v="63" actId="20577"/>
        <pc:sldMkLst>
          <pc:docMk/>
          <pc:sldMk cId="0" sldId="256"/>
        </pc:sldMkLst>
        <pc:spChg chg="mod">
          <ac:chgData name="31- Mustafa Masuldar" userId="18000a7b15b7b888" providerId="Windows Live" clId="Web-{5E33DD74-F620-41DB-89ED-9A75AE0F2354}" dt="2023-09-16T20:00:45.300" v="63" actId="20577"/>
          <ac:spMkLst>
            <pc:docMk/>
            <pc:sldMk cId="0" sldId="256"/>
            <ac:spMk id="211" creationId="{00000000-0000-0000-0000-000000000000}"/>
          </ac:spMkLst>
        </pc:spChg>
        <pc:graphicFrameChg chg="add del mod">
          <ac:chgData name="31- Mustafa Masuldar" userId="18000a7b15b7b888" providerId="Windows Live" clId="Web-{5E33DD74-F620-41DB-89ED-9A75AE0F2354}" dt="2023-09-16T19:55:29.008" v="32"/>
          <ac:graphicFrameMkLst>
            <pc:docMk/>
            <pc:sldMk cId="0" sldId="256"/>
            <ac:graphicFrameMk id="3" creationId="{30E02664-A740-86B3-877A-9AF933AC15A7}"/>
          </ac:graphicFrameMkLst>
        </pc:graphicFrameChg>
        <pc:graphicFrameChg chg="add del mod">
          <ac:chgData name="31- Mustafa Masuldar" userId="18000a7b15b7b888" providerId="Windows Live" clId="Web-{5E33DD74-F620-41DB-89ED-9A75AE0F2354}" dt="2023-09-16T19:55:34.539" v="34"/>
          <ac:graphicFrameMkLst>
            <pc:docMk/>
            <pc:sldMk cId="0" sldId="256"/>
            <ac:graphicFrameMk id="5" creationId="{057EAB8C-5931-A112-07F1-3540F829BB8B}"/>
          </ac:graphicFrameMkLst>
        </pc:graphicFrameChg>
        <pc:graphicFrameChg chg="add del mod">
          <ac:chgData name="31- Mustafa Masuldar" userId="18000a7b15b7b888" providerId="Windows Live" clId="Web-{5E33DD74-F620-41DB-89ED-9A75AE0F2354}" dt="2023-09-16T19:55:49.200" v="36"/>
          <ac:graphicFrameMkLst>
            <pc:docMk/>
            <pc:sldMk cId="0" sldId="256"/>
            <ac:graphicFrameMk id="7" creationId="{64147052-F213-6B73-D923-D5D38211E867}"/>
          </ac:graphicFrameMkLst>
        </pc:graphicFrameChg>
      </pc:sldChg>
      <pc:sldChg chg="modSp">
        <pc:chgData name="31- Mustafa Masuldar" userId="18000a7b15b7b888" providerId="Windows Live" clId="Web-{5E33DD74-F620-41DB-89ED-9A75AE0F2354}" dt="2023-09-16T20:03:05.663" v="69" actId="20577"/>
        <pc:sldMkLst>
          <pc:docMk/>
          <pc:sldMk cId="0" sldId="257"/>
        </pc:sldMkLst>
        <pc:spChg chg="mod">
          <ac:chgData name="31- Mustafa Masuldar" userId="18000a7b15b7b888" providerId="Windows Live" clId="Web-{5E33DD74-F620-41DB-89ED-9A75AE0F2354}" dt="2023-09-16T20:03:05.663" v="69" actId="20577"/>
          <ac:spMkLst>
            <pc:docMk/>
            <pc:sldMk cId="0" sldId="257"/>
            <ac:spMk id="21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9387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9970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3324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4938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124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660570" y="1264406"/>
            <a:ext cx="6531429" cy="5558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</a:t>
            </a:r>
            <a:r>
              <a:rPr lang="en-US">
                <a:solidFill>
                  <a:srgbClr val="7CA655"/>
                </a:solidFill>
                <a:latin typeface="Franklin Gothic"/>
                <a:ea typeface="Franklin Gothic"/>
                <a:cs typeface="Arial"/>
              </a:rPr>
              <a:t> </a:t>
            </a:r>
          </a:p>
          <a:p>
            <a:pPr marL="0" indent="0">
              <a:spcBef>
                <a:spcPts val="0"/>
              </a:spcBef>
            </a:pPr>
            <a:endParaRPr lang="en-US">
              <a:solidFill>
                <a:srgbClr val="7CA655"/>
              </a:solidFill>
              <a:ea typeface="Franklin Gothic"/>
              <a:cs typeface="Arial"/>
            </a:endParaRPr>
          </a:p>
          <a:p>
            <a:pPr marL="0" indent="0"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Arial"/>
                <a:ea typeface="Franklin Gothic"/>
                <a:cs typeface="Arial"/>
              </a:rPr>
              <a:t>Ministry of Commerce and Industries</a:t>
            </a:r>
            <a:endParaRPr lang="en-US">
              <a:solidFill>
                <a:srgbClr val="7CA655"/>
              </a:solidFill>
              <a:ea typeface="Franklin Gothic"/>
              <a:cs typeface="Arial"/>
            </a:endParaRPr>
          </a:p>
          <a:p>
            <a:pPr marL="0" indent="0">
              <a:spcBef>
                <a:spcPts val="0"/>
              </a:spcBef>
            </a:pPr>
            <a:endParaRPr lang="en-US">
              <a:solidFill>
                <a:srgbClr val="000000"/>
              </a:solidFill>
              <a:latin typeface="Arial"/>
              <a:ea typeface="Franklin Gothic"/>
              <a:cs typeface="Arial"/>
              <a:sym typeface="Franklin Gothic"/>
            </a:endParaRPr>
          </a:p>
          <a:p>
            <a:pPr marL="0" indent="0"/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PS Code: </a:t>
            </a:r>
            <a:r>
              <a:rPr lang="en-US">
                <a:solidFill>
                  <a:schemeClr val="dk1"/>
                </a:solidFill>
                <a:ea typeface="Franklin Gothic"/>
                <a:cs typeface="Franklin Gothic"/>
                <a:sym typeface="Franklin Gothic"/>
              </a:rPr>
              <a:t>SIH1385</a:t>
            </a: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</a:p>
          <a:p>
            <a:pPr marL="0" indent="0"/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Problem Statement Title:  </a:t>
            </a:r>
            <a:r>
              <a:rPr lang="en-US">
                <a:solidFill>
                  <a:schemeClr val="tx1"/>
                </a:solidFill>
                <a:ea typeface="Franklin Gothic"/>
                <a:cs typeface="Franklin Gothic"/>
                <a:sym typeface="Franklin Gothic"/>
              </a:rPr>
              <a:t>Developing a software that can translate resource material and other texts from English to other Indian regional languages</a:t>
            </a:r>
          </a:p>
          <a:p>
            <a:pPr marL="0" indent="0"/>
            <a:br>
              <a:rPr lang="en-US">
                <a:latin typeface="Franklin Gothic"/>
                <a:ea typeface="Franklin Gothic"/>
                <a:cs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Team Name: </a:t>
            </a:r>
            <a:r>
              <a:rPr lang="en-US">
                <a:solidFill>
                  <a:schemeClr val="dk1"/>
                </a:solidFill>
                <a:ea typeface="Franklin Gothic"/>
                <a:cs typeface="Franklin Gothic"/>
                <a:sym typeface="Franklin Gothic"/>
              </a:rPr>
              <a:t>Team 404</a:t>
            </a:r>
            <a:endParaRPr>
              <a:solidFill>
                <a:schemeClr val="dk1"/>
              </a:solidFill>
            </a:endParaRPr>
          </a:p>
          <a:p>
            <a:pPr marL="0" indent="0"/>
            <a:br>
              <a:rPr lang="en-US">
                <a:latin typeface="Franklin Gothic"/>
                <a:ea typeface="Franklin Gothic"/>
                <a:cs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Team Leader Name: </a:t>
            </a:r>
            <a:r>
              <a:rPr lang="en-US">
                <a:solidFill>
                  <a:srgbClr val="000000"/>
                </a:solidFill>
                <a:ea typeface="Franklin Gothic"/>
                <a:cs typeface="Franklin Gothic"/>
                <a:sym typeface="Franklin Gothic"/>
              </a:rPr>
              <a:t>Mustafa Masuldar </a:t>
            </a:r>
            <a:endParaRPr/>
          </a:p>
          <a:p>
            <a:pPr marL="0" indent="0"/>
            <a:br>
              <a:rPr lang="en-US">
                <a:latin typeface="Franklin Gothic"/>
                <a:ea typeface="Franklin Gothic"/>
                <a:cs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Institute Code (AISHE): </a:t>
            </a:r>
            <a:r>
              <a:rPr lang="en-IN">
                <a:solidFill>
                  <a:schemeClr val="tx1"/>
                </a:solidFill>
                <a:ea typeface="Franklin Gothic"/>
                <a:cs typeface="Franklin Gothic"/>
                <a:sym typeface="Franklin Gothic"/>
              </a:rPr>
              <a:t>C-15716</a:t>
            </a:r>
            <a:endParaRPr>
              <a:solidFill>
                <a:schemeClr val="tx1"/>
              </a:solidFill>
            </a:endParaRPr>
          </a:p>
          <a:p>
            <a:pPr marL="0" indent="0"/>
            <a:br>
              <a:rPr lang="en-US">
                <a:latin typeface="Franklin Gothic"/>
                <a:ea typeface="Franklin Gothic"/>
                <a:cs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Institute Name:  </a:t>
            </a:r>
            <a:r>
              <a:rPr lang="en-US">
                <a:solidFill>
                  <a:schemeClr val="tx1"/>
                </a:solidFill>
                <a:ea typeface="Franklin Gothic"/>
                <a:cs typeface="Franklin Gothic"/>
                <a:sym typeface="Franklin Gothic"/>
              </a:rPr>
              <a:t>N. B. Navale Sinhgad College of Engineering , Solapur.</a:t>
            </a:r>
            <a:endParaRPr>
              <a:solidFill>
                <a:schemeClr val="tx1"/>
              </a:solidFill>
            </a:endParaRPr>
          </a:p>
          <a:p>
            <a:pPr marL="0" indent="0"/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Theme Name:  </a:t>
            </a:r>
            <a:r>
              <a:rPr lang="en-US">
                <a:solidFill>
                  <a:schemeClr val="tx1"/>
                </a:solidFill>
                <a:latin typeface="Libre Franklin" panose="020B0604020202020204" charset="0"/>
                <a:ea typeface="Franklin Gothic"/>
                <a:cs typeface="Franklin Gothic"/>
                <a:sym typeface="Franklin Gothic"/>
              </a:rPr>
              <a:t>Smart Education</a:t>
            </a:r>
            <a:endParaRPr dirty="0">
              <a:solidFill>
                <a:schemeClr val="tx1"/>
              </a:solidFill>
              <a:latin typeface="Libre Franklin" panose="020B0604020202020204" charset="0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149787" y="92197"/>
            <a:ext cx="5534431" cy="371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2400" dirty="0"/>
              <a:t>Idea/Approach Details</a:t>
            </a:r>
            <a:endParaRPr sz="2400"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79447" y="464060"/>
            <a:ext cx="7999041" cy="514161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/>
            <a:r>
              <a:rPr lang="en-US" sz="146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anose="020B0604020202020204" charset="0"/>
              </a:rPr>
              <a:t>Our software will empower users to effortlessly translate resources and texts from English into a multitude of Indian languages, seamless communication and access to information</a:t>
            </a:r>
            <a:endParaRPr lang="en-US" sz="1460" dirty="0">
              <a:solidFill>
                <a:schemeClr val="tx1">
                  <a:lumMod val="95000"/>
                  <a:lumOff val="5000"/>
                </a:schemeClr>
              </a:solidFill>
              <a:latin typeface="Libre Franklin" panose="020B0604020202020204" charset="0"/>
            </a:endParaRPr>
          </a:p>
          <a:p>
            <a:pPr marL="514350" indent="-285750">
              <a:buFont typeface="Wingdings" panose="05000000000000000000" pitchFamily="2" charset="2"/>
              <a:buChar char="Ø"/>
            </a:pPr>
            <a:r>
              <a:rPr lang="en-US" sz="146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anose="020B0604020202020204" charset="0"/>
              </a:rPr>
              <a:t>User Input: </a:t>
            </a:r>
            <a:r>
              <a:rPr lang="en-US" sz="1460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 panose="020B0604020202020204" charset="0"/>
              </a:rPr>
              <a:t>U</a:t>
            </a:r>
            <a:r>
              <a:rPr lang="en-US" sz="146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anose="020B0604020202020204" charset="0"/>
              </a:rPr>
              <a:t>ser can enter text in English or upload documents through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anose="020B0604020202020204" charset="0"/>
              </a:rPr>
              <a:t>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 panose="020B0604020202020204" charset="0"/>
              </a:rPr>
              <a:t>CIPAM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anose="020B0604020202020204" charset="0"/>
              </a:rPr>
              <a:t> </a:t>
            </a:r>
            <a:r>
              <a:rPr lang="en-US" sz="146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anose="020B0604020202020204" charset="0"/>
              </a:rPr>
              <a:t>website.</a:t>
            </a:r>
          </a:p>
          <a:p>
            <a:pPr marL="514350" indent="-285750">
              <a:buFont typeface="Wingdings" panose="05000000000000000000" pitchFamily="2" charset="2"/>
              <a:buChar char="Ø"/>
            </a:pPr>
            <a:r>
              <a:rPr lang="en-US" sz="146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anose="020B0604020202020204" charset="0"/>
              </a:rPr>
              <a:t> </a:t>
            </a:r>
            <a:r>
              <a:rPr lang="en-US" sz="146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anose="020B0604020202020204" charset="0"/>
              </a:rPr>
              <a:t>Image Clarity Enhancement:</a:t>
            </a:r>
            <a:r>
              <a:rPr lang="en-US" sz="146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anose="020B0604020202020204" charset="0"/>
              </a:rPr>
              <a:t> We use OpenCV to sharpen images, improving text extraction and translation accuracy.</a:t>
            </a:r>
          </a:p>
          <a:p>
            <a:pPr marL="514350" indent="-285750">
              <a:buFont typeface="Wingdings" panose="05000000000000000000" pitchFamily="2" charset="2"/>
              <a:buChar char="Ø"/>
            </a:pPr>
            <a:r>
              <a:rPr lang="en-US" sz="146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anose="020B0604020202020204" charset="0"/>
              </a:rPr>
              <a:t>Text extraction: </a:t>
            </a:r>
            <a:r>
              <a:rPr lang="en-US" sz="146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anose="020B0604020202020204" charset="0"/>
              </a:rPr>
              <a:t>If it is plain text, we process it directly. Whether it’s a scanned image or document, </a:t>
            </a:r>
            <a:r>
              <a:rPr lang="en-US" sz="1460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 panose="020B0604020202020204" charset="0"/>
              </a:rPr>
              <a:t>by </a:t>
            </a:r>
            <a:r>
              <a:rPr lang="en-US" sz="146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anose="020B0604020202020204" charset="0"/>
              </a:rPr>
              <a:t> using  a special tool called Tesseract OCR to convert the image into text. </a:t>
            </a:r>
          </a:p>
          <a:p>
            <a:pPr marL="514350" indent="-285750">
              <a:buFont typeface="Wingdings" panose="05000000000000000000" pitchFamily="2" charset="2"/>
              <a:buChar char="Ø"/>
            </a:pPr>
            <a:r>
              <a:rPr lang="en-US" sz="146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anose="020B0604020202020204" charset="0"/>
              </a:rPr>
              <a:t>Database: </a:t>
            </a:r>
            <a:r>
              <a:rPr lang="en-US" sz="146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anose="020B0604020202020204" charset="0"/>
              </a:rPr>
              <a:t>User can store original inputs and output in our database for reference. </a:t>
            </a:r>
          </a:p>
          <a:p>
            <a:pPr marL="514350" indent="-285750">
              <a:buFont typeface="Wingdings" panose="05000000000000000000" pitchFamily="2" charset="2"/>
              <a:buChar char="Ø"/>
            </a:pPr>
            <a:r>
              <a:rPr lang="en-US" sz="146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anose="020B0604020202020204" charset="0"/>
              </a:rPr>
              <a:t>Text Correction</a:t>
            </a:r>
            <a:r>
              <a:rPr lang="en-US" sz="146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anose="020B0604020202020204" charset="0"/>
              </a:rPr>
              <a:t>: Translator make sure that text correct and Spelling mistakes in extracted text . </a:t>
            </a:r>
          </a:p>
          <a:p>
            <a:pPr marL="514350" indent="-285750">
              <a:buFont typeface="Wingdings" panose="05000000000000000000" pitchFamily="2" charset="2"/>
              <a:buChar char="Ø"/>
            </a:pPr>
            <a:r>
              <a:rPr lang="en-US" sz="146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anose="020B0604020202020204" charset="0"/>
              </a:rPr>
              <a:t>Grammatical correction:  </a:t>
            </a:r>
            <a:r>
              <a:rPr lang="en-US" sz="146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ibre Franklin" panose="020B0604020202020204" charset="0"/>
              </a:rPr>
              <a:t>Gramformer</a:t>
            </a:r>
            <a:r>
              <a:rPr lang="en-US" sz="1460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 panose="020B0604020202020204" charset="0"/>
              </a:rPr>
              <a:t> ( library) </a:t>
            </a:r>
            <a:r>
              <a:rPr lang="en-US" sz="146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anose="020B0604020202020204" charset="0"/>
              </a:rPr>
              <a:t> check and correct any grammatical errors in the text to make it appear correct.</a:t>
            </a:r>
          </a:p>
          <a:p>
            <a:pPr marL="514350" indent="-285750">
              <a:buFont typeface="Wingdings" panose="05000000000000000000" pitchFamily="2" charset="2"/>
              <a:buChar char="Ø"/>
            </a:pPr>
            <a:r>
              <a:rPr lang="en-US" sz="146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anose="020B0604020202020204" charset="0"/>
              </a:rPr>
              <a:t> </a:t>
            </a:r>
            <a:r>
              <a:rPr lang="en-US" sz="146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anose="020B0604020202020204" charset="0"/>
              </a:rPr>
              <a:t>Translation: </a:t>
            </a:r>
            <a:r>
              <a:rPr lang="en-US" sz="146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anose="020B0604020202020204" charset="0"/>
              </a:rPr>
              <a:t>We use a specialized translation tool to translate the washed and corrected text into the language of user choice. </a:t>
            </a:r>
          </a:p>
          <a:p>
            <a:pPr marL="514350" indent="-285750">
              <a:buFont typeface="Wingdings" panose="05000000000000000000" pitchFamily="2" charset="2"/>
              <a:buChar char="Ø"/>
            </a:pPr>
            <a:r>
              <a:rPr lang="en-US" sz="146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anose="020B0604020202020204" charset="0"/>
              </a:rPr>
              <a:t>Output: </a:t>
            </a:r>
            <a:r>
              <a:rPr lang="en-US" sz="146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anose="020B0604020202020204" charset="0"/>
              </a:rPr>
              <a:t>The user can access the translated text in a variety of formats, such as Word or PDF, Etc.</a:t>
            </a:r>
            <a:endParaRPr lang="en-US" sz="1460" dirty="0">
              <a:solidFill>
                <a:schemeClr val="tx1">
                  <a:lumMod val="95000"/>
                  <a:lumOff val="5000"/>
                </a:schemeClr>
              </a:solidFill>
              <a:latin typeface="Libre Franklin" panose="020B0604020202020204" charset="0"/>
              <a:cs typeface="Segoe UI"/>
            </a:endParaRPr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4FFF8B3B-C377-5C75-DF93-500F73369F44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>
            <a:grayscl/>
          </a:blip>
          <a:srcRect l="64409" t="4570" r="17589" b="5197"/>
          <a:stretch/>
        </p:blipFill>
        <p:spPr>
          <a:xfrm>
            <a:off x="8148828" y="9939"/>
            <a:ext cx="4043172" cy="680998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"/>
          <p:cNvSpPr txBox="1"/>
          <p:nvPr/>
        </p:nvSpPr>
        <p:spPr>
          <a:xfrm>
            <a:off x="2613227" y="5605670"/>
            <a:ext cx="5465261" cy="124239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6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Technology stack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sz="1600" dirty="0"/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300" b="1" dirty="0">
                <a:latin typeface="Libre Franklin" panose="020B0604020202020204" charset="0"/>
              </a:rPr>
              <a:t>Translation API + Flask ( Framework </a:t>
            </a:r>
            <a:r>
              <a:rPr lang="en-US" sz="1300" dirty="0">
                <a:latin typeface="Libre Franklin" panose="020B0604020202020204" charset="0"/>
              </a:rPr>
              <a:t>) </a:t>
            </a:r>
            <a:r>
              <a:rPr lang="en-US" sz="1300" b="1" dirty="0">
                <a:latin typeface="Libre Franklin" panose="020B0604020202020204" charset="0"/>
              </a:rPr>
              <a:t>+ Tesseract OCR</a:t>
            </a: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300" b="1" dirty="0">
                <a:latin typeface="Libre Franklin" panose="020B0604020202020204" charset="0"/>
              </a:rPr>
              <a:t>NLP + Python </a:t>
            </a:r>
            <a:r>
              <a:rPr lang="en-US" sz="1300" dirty="0">
                <a:latin typeface="Libre Franklin" panose="020B0604020202020204" charset="0"/>
              </a:rPr>
              <a:t>libraries (</a:t>
            </a:r>
            <a:r>
              <a:rPr lang="en-US" sz="13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anose="020B0604020202020204" charset="0"/>
              </a:rPr>
              <a:t>PyPDF2</a:t>
            </a:r>
            <a:r>
              <a:rPr lang="en-US" sz="1300" dirty="0">
                <a:latin typeface="Libre Franklin" panose="020B0604020202020204" charset="0"/>
              </a:rPr>
              <a:t>,</a:t>
            </a:r>
            <a:r>
              <a:rPr lang="en-US" sz="1300" b="0" i="0" dirty="0">
                <a:solidFill>
                  <a:srgbClr val="4D5156"/>
                </a:solidFill>
                <a:effectLst/>
                <a:latin typeface="Libre Franklin" panose="020B0604020202020204" charset="0"/>
              </a:rPr>
              <a:t> </a:t>
            </a:r>
            <a:r>
              <a:rPr lang="en-US" sz="13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anose="020B0604020202020204" charset="0"/>
              </a:rPr>
              <a:t>Gramformer</a:t>
            </a:r>
            <a:r>
              <a:rPr lang="en-US" sz="13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anose="020B0604020202020204" charset="0"/>
              </a:rPr>
              <a:t>,</a:t>
            </a:r>
            <a:r>
              <a:rPr lang="en-US" sz="1300" b="0" i="0" dirty="0">
                <a:solidFill>
                  <a:srgbClr val="4D5156"/>
                </a:solidFill>
                <a:effectLst/>
                <a:latin typeface="Libre Franklin" panose="020B0604020202020204" charset="0"/>
              </a:rPr>
              <a:t> </a:t>
            </a:r>
            <a:r>
              <a:rPr lang="en-US" sz="13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anose="020B0604020202020204" charset="0"/>
              </a:rPr>
              <a:t>Translator ,cv2</a:t>
            </a:r>
            <a:r>
              <a:rPr lang="en-US" sz="1300" dirty="0">
                <a:latin typeface="Libre Franklin" panose="020B0604020202020204" charset="0"/>
              </a:rPr>
              <a:t>) </a:t>
            </a: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300" b="1" dirty="0">
                <a:latin typeface="Libre Franklin" panose="020B0604020202020204" charset="0"/>
              </a:rPr>
              <a:t>HTML, CSS, JS </a:t>
            </a:r>
            <a:r>
              <a:rPr lang="en-US" sz="1300" dirty="0">
                <a:latin typeface="Libre Franklin" panose="020B0604020202020204" charset="0"/>
              </a:rPr>
              <a:t>(Frontend) , PHP</a:t>
            </a:r>
          </a:p>
          <a:p>
            <a:pPr>
              <a:spcBef>
                <a:spcPts val="1000"/>
              </a:spcBef>
              <a:buClr>
                <a:schemeClr val="dk1"/>
              </a:buClr>
              <a:buSzPts val="1600"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287058" y="105508"/>
            <a:ext cx="6043404" cy="64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287058" y="811013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 dirty="0"/>
              <a:t>Use Cases:</a:t>
            </a:r>
            <a:endParaRPr sz="2000"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287057" y="1206277"/>
            <a:ext cx="7521587" cy="51663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  <a:latin typeface="Libre Franklin" pitchFamily="2" charset="0"/>
              </a:rPr>
              <a:t>Students Content Translation: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Libre Franklin" pitchFamily="2" charset="0"/>
              </a:rPr>
              <a:t>Language translator  can enable the translation of </a:t>
            </a:r>
            <a:r>
              <a:rPr lang="en-US" b="1" dirty="0">
                <a:solidFill>
                  <a:srgbClr val="374151"/>
                </a:solidFill>
                <a:latin typeface="Libre Franklin" pitchFamily="2" charset="0"/>
              </a:rPr>
              <a:t>Students</a:t>
            </a:r>
            <a:r>
              <a:rPr lang="en-US" dirty="0">
                <a:solidFill>
                  <a:srgbClr val="374151"/>
                </a:solidFill>
                <a:latin typeface="Libre Franklin" pitchFamily="2" charset="0"/>
              </a:rPr>
              <a:t> </a:t>
            </a:r>
            <a:r>
              <a:rPr lang="en-US" b="1" dirty="0">
                <a:solidFill>
                  <a:srgbClr val="374151"/>
                </a:solidFill>
                <a:latin typeface="Libre Franklin" pitchFamily="2" charset="0"/>
              </a:rPr>
              <a:t>educational materials and textbooks </a:t>
            </a:r>
            <a:r>
              <a:rPr lang="en-US" dirty="0">
                <a:solidFill>
                  <a:srgbClr val="374151"/>
                </a:solidFill>
                <a:latin typeface="Libre Franklin" pitchFamily="2" charset="0"/>
              </a:rPr>
              <a:t>from English into </a:t>
            </a:r>
            <a:r>
              <a:rPr lang="en-US" b="1" dirty="0">
                <a:solidFill>
                  <a:srgbClr val="374151"/>
                </a:solidFill>
                <a:latin typeface="Libre Franklin" pitchFamily="2" charset="0"/>
              </a:rPr>
              <a:t>multiple Indian languages</a:t>
            </a:r>
            <a:r>
              <a:rPr lang="en-US" dirty="0">
                <a:solidFill>
                  <a:srgbClr val="374151"/>
                </a:solidFill>
                <a:latin typeface="Libre Franklin" pitchFamily="2" charset="0"/>
              </a:rPr>
              <a:t>.</a:t>
            </a:r>
          </a:p>
          <a:p>
            <a:pPr marL="228600" indent="0"/>
            <a:endParaRPr lang="en-US" b="0" i="0" dirty="0">
              <a:solidFill>
                <a:srgbClr val="374151"/>
              </a:solidFill>
              <a:effectLst/>
              <a:latin typeface="Libre Franklin" pitchFamily="2" charset="0"/>
            </a:endParaRPr>
          </a:p>
          <a:p>
            <a:pPr marL="285750" lvl="0" indent="-2857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374151"/>
                </a:solidFill>
                <a:effectLst/>
                <a:latin typeface="Libre Franklin" pitchFamily="2" charset="0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Libre Franklin" pitchFamily="2" charset="0"/>
              </a:rPr>
              <a:t>Government and Public Services</a:t>
            </a:r>
            <a:r>
              <a:rPr lang="en-US" b="0" i="0" dirty="0">
                <a:solidFill>
                  <a:schemeClr val="tx1"/>
                </a:solidFill>
                <a:effectLst/>
                <a:latin typeface="Libre Franklin" pitchFamily="2" charset="0"/>
              </a:rPr>
              <a:t>:</a:t>
            </a:r>
          </a:p>
          <a:p>
            <a:pPr marL="285750" lvl="0" indent="-2857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Libre Franklin" pitchFamily="2" charset="0"/>
              </a:rPr>
              <a:t>Translate government announcements, public service information, and official documents into regional </a:t>
            </a:r>
            <a:r>
              <a:rPr lang="en-US" sz="1600" b="1" i="0" dirty="0">
                <a:solidFill>
                  <a:srgbClr val="374151"/>
                </a:solidFill>
                <a:effectLst/>
                <a:latin typeface="Libre Franklin" pitchFamily="2" charset="0"/>
              </a:rPr>
              <a:t>languages to ensure that citizens have access to critical information in their native languages.</a:t>
            </a:r>
          </a:p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b="1" dirty="0">
              <a:solidFill>
                <a:srgbClr val="374151"/>
              </a:solidFill>
              <a:latin typeface="Libre Franklin" pitchFamily="2" charset="0"/>
            </a:endParaRPr>
          </a:p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chemeClr val="tx1"/>
                </a:solidFill>
                <a:effectLst/>
                <a:latin typeface="Libre Franklin" pitchFamily="2" charset="0"/>
              </a:rPr>
              <a:t>CIPAM’s  Resource  Materials :</a:t>
            </a:r>
            <a:endParaRPr lang="en-US" dirty="0">
              <a:solidFill>
                <a:schemeClr val="tx1"/>
              </a:solidFill>
              <a:latin typeface="Libre Franklin" pitchFamily="2" charset="0"/>
            </a:endParaRP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Libre Franklin" pitchFamily="2" charset="0"/>
              </a:rPr>
              <a:t>Language translator addresses translate educational tools and resource materials into Indian regional languages</a:t>
            </a:r>
            <a:r>
              <a:rPr lang="en-US" b="1" i="0" dirty="0">
                <a:solidFill>
                  <a:srgbClr val="374151"/>
                </a:solidFill>
                <a:effectLst/>
                <a:latin typeface="Libre Franklin" pitchFamily="2" charset="0"/>
              </a:rPr>
              <a:t>. This includes content in various formats like Word documents, PDFs, and even text within images.</a:t>
            </a:r>
          </a:p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b="1" dirty="0">
              <a:solidFill>
                <a:srgbClr val="374151"/>
              </a:solidFill>
              <a:latin typeface="Libre Franklin" pitchFamily="2" charset="0"/>
            </a:endParaRPr>
          </a:p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  <a:latin typeface="Libre Franklin" pitchFamily="2" charset="0"/>
              </a:rPr>
              <a:t>Multilingual businesses Communication: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Libre Franklin" pitchFamily="2" charset="0"/>
              </a:rPr>
              <a:t>Real-time translation capabilities can facilitate </a:t>
            </a:r>
            <a:r>
              <a:rPr lang="en-US" b="1" dirty="0">
                <a:solidFill>
                  <a:srgbClr val="374151"/>
                </a:solidFill>
                <a:latin typeface="Libre Franklin" pitchFamily="2" charset="0"/>
              </a:rPr>
              <a:t>communication between individuals or businesses  speaking different languages</a:t>
            </a:r>
            <a:r>
              <a:rPr lang="en-US" dirty="0">
                <a:solidFill>
                  <a:srgbClr val="374151"/>
                </a:solidFill>
                <a:latin typeface="Libre Franklin" pitchFamily="2" charset="0"/>
              </a:rPr>
              <a:t>. </a:t>
            </a:r>
          </a:p>
          <a:p>
            <a:pPr marL="0" lvl="0" indent="0">
              <a:spcBef>
                <a:spcPts val="0"/>
              </a:spcBef>
            </a:pPr>
            <a:endParaRPr lang="en-US" b="1" dirty="0">
              <a:solidFill>
                <a:srgbClr val="374151"/>
              </a:solidFill>
              <a:latin typeface="Libre Franklin" pitchFamily="2" charset="0"/>
            </a:endParaRPr>
          </a:p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="1" dirty="0">
                <a:latin typeface="Libre Franklin" panose="020B0604020202020204" charset="0"/>
              </a:rPr>
              <a:t>Government Legal Notices </a:t>
            </a:r>
            <a:r>
              <a:rPr lang="en-US" dirty="0">
                <a:latin typeface="Libre Franklin" panose="020B0604020202020204" charset="0"/>
              </a:rPr>
              <a:t>: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ibre Franklin" panose="020B0604020202020204" charset="0"/>
              </a:rPr>
              <a:t>Translate government documents into regional languages for easier understanding by law enforcement, judges, and customs officials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Libre Franklin" panose="020B0604020202020204" charset="0"/>
              </a:rPr>
              <a:t>,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Libre Franklin" panose="020B0604020202020204" charset="0"/>
              </a:rPr>
              <a:t>ensuring compliance with the law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ibre Franklin" panose="020B0604020202020204" charset="0"/>
              </a:rPr>
              <a:t>.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Libre Franklin" pitchFamily="2" charset="0"/>
            </a:endParaRPr>
          </a:p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b="1" dirty="0">
              <a:solidFill>
                <a:srgbClr val="374151"/>
              </a:solidFill>
              <a:latin typeface="Libre Franklin" pitchFamily="2" charset="0"/>
            </a:endParaRPr>
          </a:p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b="1" i="0" dirty="0">
              <a:solidFill>
                <a:srgbClr val="374151"/>
              </a:solidFill>
              <a:effectLst/>
              <a:latin typeface="Libre Franklin" pitchFamily="2" charset="0"/>
            </a:endParaRPr>
          </a:p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b="1" dirty="0">
              <a:solidFill>
                <a:srgbClr val="374151"/>
              </a:solidFill>
              <a:latin typeface="Libre Franklin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374151"/>
              </a:solidFill>
              <a:effectLst/>
              <a:latin typeface="Libre Franklin" pitchFamily="2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endParaRPr lang="en-US" dirty="0">
              <a:latin typeface="Libre Franklin" pitchFamily="2" charset="0"/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104951" y="6504841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7808643" y="1211334"/>
            <a:ext cx="4233301" cy="5161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Libre Franklin" pitchFamily="2" charset="0"/>
              </a:rPr>
              <a:t>Dependencies:</a:t>
            </a:r>
            <a:endParaRPr lang="en-US" sz="1600" dirty="0">
              <a:latin typeface="Libre Franklin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ibre Franklin" pitchFamily="2" charset="0"/>
              </a:rPr>
              <a:t>Source 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ibre Franklin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ibre Franklin" pitchFamily="2" charset="0"/>
              </a:rPr>
              <a:t>Access to a diverse and large dataset for training the translation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ibre Franklin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ibre Franklin" pitchFamily="2" charset="0"/>
              </a:rPr>
              <a:t>Development of an intuitive and user-friendly interface for users to input text and receive translations.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ibre Franklin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Libre Franklin" pitchFamily="2" charset="0"/>
              </a:rPr>
              <a:t> Show Stoppers:</a:t>
            </a:r>
            <a:endParaRPr lang="en-US" sz="1600" dirty="0">
              <a:latin typeface="Libre Franklin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Libre Franklin" pitchFamily="2" charset="0"/>
              </a:rPr>
              <a:t>Translation Quality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i="0" dirty="0">
                <a:effectLst/>
                <a:latin typeface="Libre Franklin" pitchFamily="2" charset="0"/>
              </a:rPr>
              <a:t>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Libre Franklin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Libre Franklin" pitchFamily="2" charset="0"/>
              </a:rPr>
              <a:t>Scalability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i="0" dirty="0">
                <a:effectLst/>
                <a:latin typeface="Libre Franklin" pitchFamily="2" charset="0"/>
              </a:rPr>
              <a:t>Resource Materials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i="0" dirty="0">
                <a:effectLst/>
                <a:latin typeface="Libre Franklin" pitchFamily="2" charset="0"/>
              </a:rPr>
              <a:t>Language Expansion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>
              <a:latin typeface="Libre Franklin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OCR Reliability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i="0" dirty="0">
                <a:effectLst/>
                <a:latin typeface="Libre Franklin" pitchFamily="2" charset="0"/>
              </a:rPr>
              <a:t>Accuracy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>
              <a:latin typeface="Libre Franklin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Libre Franklin" pitchFamily="2" charset="0"/>
              </a:rPr>
              <a:t>Diverse Source Materials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374151"/>
                </a:solidFill>
                <a:latin typeface="Libre Franklin" pitchFamily="2" charset="0"/>
              </a:rPr>
              <a:t>E</a:t>
            </a:r>
            <a:r>
              <a:rPr lang="en-US" b="0" i="0" dirty="0">
                <a:solidFill>
                  <a:srgbClr val="374151"/>
                </a:solidFill>
                <a:effectLst/>
                <a:latin typeface="Libre Franklin" pitchFamily="2" charset="0"/>
              </a:rPr>
              <a:t>nhance  translation capabilities</a:t>
            </a:r>
            <a:endParaRPr lang="en-US" i="0" dirty="0">
              <a:effectLst/>
              <a:latin typeface="Libre Franklin" pitchFamily="2" charset="0"/>
            </a:endParaRPr>
          </a:p>
          <a:p>
            <a:endParaRPr lang="en-US" dirty="0">
              <a:latin typeface="Libre Franklin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Libre Franklin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Libre Franklin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Libre Franklin" pitchFamily="2" charset="0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dirty="0">
              <a:latin typeface="Libre Franklin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1225280" y="2483014"/>
            <a:ext cx="8891177" cy="340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spcBef>
                <a:spcPts val="0"/>
              </a:spcBef>
            </a:pPr>
            <a:r>
              <a:rPr lang="en-US" sz="1400" b="1" dirty="0">
                <a:solidFill>
                  <a:srgbClr val="5D7C3F"/>
                </a:solidFill>
                <a:latin typeface="Arial"/>
                <a:ea typeface="Arial"/>
                <a:cs typeface="Arial"/>
                <a:sym typeface="Arial"/>
              </a:rPr>
              <a:t>Team Leader Name  :   </a:t>
            </a: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Mustafa Masuldar</a:t>
            </a:r>
            <a:endParaRPr lang="en-US"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Branch : </a:t>
            </a:r>
            <a:r>
              <a:rPr lang="en-US" sz="1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Btech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                                          Stream : CSE		Year :   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IV</a:t>
            </a:r>
            <a:endParaRPr lang="en-US" sz="1400" dirty="0"/>
          </a:p>
          <a:p>
            <a:pPr marL="0" lvl="0" indent="0" algn="just"/>
            <a:r>
              <a:rPr lang="en-US" sz="1400" b="1" dirty="0">
                <a:solidFill>
                  <a:srgbClr val="5D7C3F"/>
                </a:solidFill>
                <a:latin typeface="Arial"/>
                <a:ea typeface="Arial"/>
                <a:cs typeface="Arial"/>
                <a:sym typeface="Arial"/>
              </a:rPr>
              <a:t>Team Member 1 Name  : </a:t>
            </a:r>
            <a:r>
              <a:rPr lang="en-US" sz="1400" b="1" dirty="0" err="1">
                <a:latin typeface="Arial"/>
                <a:ea typeface="Arial"/>
                <a:cs typeface="Arial"/>
                <a:sym typeface="Arial"/>
              </a:rPr>
              <a:t>Sakshi</a:t>
            </a: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dirty="0" err="1">
                <a:latin typeface="Arial"/>
                <a:ea typeface="Arial"/>
                <a:cs typeface="Arial"/>
                <a:sym typeface="Arial"/>
              </a:rPr>
              <a:t>Deshmukh</a:t>
            </a:r>
            <a:endParaRPr lang="en-US" sz="1400" dirty="0"/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Branch : </a:t>
            </a:r>
            <a:r>
              <a:rPr lang="en-US" sz="1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Btech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                                          Stream : CSE		Year :  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IV</a:t>
            </a: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/>
            <a:r>
              <a:rPr lang="en-US" sz="1400" b="1" dirty="0">
                <a:solidFill>
                  <a:srgbClr val="5D7C3F"/>
                </a:solidFill>
                <a:latin typeface="Arial"/>
                <a:ea typeface="Arial"/>
                <a:cs typeface="Arial"/>
                <a:sym typeface="Arial"/>
              </a:rPr>
              <a:t>Team Member 2 Name : </a:t>
            </a:r>
            <a:r>
              <a:rPr lang="en-US" sz="1400" b="1" dirty="0" err="1">
                <a:latin typeface="Arial"/>
                <a:ea typeface="Arial"/>
                <a:cs typeface="Arial"/>
                <a:sym typeface="Arial"/>
              </a:rPr>
              <a:t>Pooja</a:t>
            </a: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dirty="0" err="1">
                <a:latin typeface="Arial"/>
                <a:ea typeface="Arial"/>
                <a:cs typeface="Arial"/>
                <a:sym typeface="Arial"/>
              </a:rPr>
              <a:t>Pawar</a:t>
            </a: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1400" dirty="0"/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Branch : </a:t>
            </a:r>
            <a:r>
              <a:rPr lang="en-US" sz="1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Btech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                                          Stream : CSE		Year :  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IV</a:t>
            </a: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/>
            <a:r>
              <a:rPr lang="en-US" sz="1400" b="1" dirty="0">
                <a:solidFill>
                  <a:srgbClr val="5D7C3F"/>
                </a:solidFill>
                <a:latin typeface="Arial"/>
                <a:ea typeface="Arial"/>
                <a:cs typeface="Arial"/>
                <a:sym typeface="Arial"/>
              </a:rPr>
              <a:t>Team Member 3 Name : </a:t>
            </a:r>
            <a:r>
              <a:rPr lang="en-US" sz="1400" b="1" dirty="0" err="1">
                <a:latin typeface="Arial"/>
                <a:ea typeface="Arial"/>
                <a:cs typeface="Arial"/>
                <a:sym typeface="Arial"/>
              </a:rPr>
              <a:t>Nandini</a:t>
            </a: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 Madre</a:t>
            </a:r>
            <a:endParaRPr lang="en-US" sz="1400" dirty="0"/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Branch : </a:t>
            </a:r>
            <a:r>
              <a:rPr lang="en-US" sz="1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Btech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                                          Stream : CSE		Year :  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IV</a:t>
            </a: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/>
            <a:r>
              <a:rPr lang="en-US" sz="1400" b="1" dirty="0">
                <a:solidFill>
                  <a:srgbClr val="5D7C3F"/>
                </a:solidFill>
                <a:latin typeface="Arial"/>
                <a:ea typeface="Arial"/>
                <a:cs typeface="Arial"/>
                <a:sym typeface="Arial"/>
              </a:rPr>
              <a:t>Team Member 4 Name : </a:t>
            </a:r>
            <a:r>
              <a:rPr lang="en-US" sz="1400" b="1" dirty="0" err="1">
                <a:latin typeface="Arial"/>
                <a:ea typeface="Arial"/>
                <a:cs typeface="Arial"/>
                <a:sym typeface="Arial"/>
              </a:rPr>
              <a:t>Iram</a:t>
            </a: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dirty="0" err="1">
                <a:latin typeface="Arial"/>
                <a:ea typeface="Arial"/>
                <a:cs typeface="Arial"/>
                <a:sym typeface="Arial"/>
              </a:rPr>
              <a:t>Muchale</a:t>
            </a:r>
            <a:endParaRPr lang="en-US" sz="14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Branch : </a:t>
            </a:r>
            <a:r>
              <a:rPr lang="en-US" sz="1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Btech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                                          Stream : CSE		Year :  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IV</a:t>
            </a: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/>
            <a:r>
              <a:rPr lang="en-US" sz="1400" b="1" dirty="0">
                <a:solidFill>
                  <a:srgbClr val="5D7C3F"/>
                </a:solidFill>
                <a:latin typeface="Arial"/>
                <a:ea typeface="Arial"/>
                <a:cs typeface="Arial"/>
                <a:sym typeface="Arial"/>
              </a:rPr>
              <a:t>Team Member 5 Name: </a:t>
            </a: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Nikita </a:t>
            </a:r>
            <a:r>
              <a:rPr lang="en-US" sz="1400" b="1" dirty="0" err="1">
                <a:latin typeface="Arial"/>
                <a:ea typeface="Arial"/>
                <a:cs typeface="Arial"/>
                <a:sym typeface="Arial"/>
              </a:rPr>
              <a:t>Jagdale</a:t>
            </a:r>
            <a:endParaRPr lang="en-US"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Branch : </a:t>
            </a:r>
            <a:r>
              <a:rPr lang="en-US" sz="1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Btech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                                           Stream : CSE		Year : 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III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679</Words>
  <Application>Microsoft Office PowerPoint</Application>
  <PresentationFormat>Widescreen</PresentationFormat>
  <Paragraphs>83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Libre Franklin</vt:lpstr>
      <vt:lpstr>Segoe UI</vt:lpstr>
      <vt:lpstr>Arial</vt:lpstr>
      <vt:lpstr>Calibri</vt:lpstr>
      <vt:lpstr>Courier New</vt:lpstr>
      <vt:lpstr>Noto Sans Symbols</vt:lpstr>
      <vt:lpstr>Franklin Gothic</vt:lpstr>
      <vt:lpstr>Wingdings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hp</cp:lastModifiedBy>
  <cp:revision>27</cp:revision>
  <dcterms:created xsi:type="dcterms:W3CDTF">2022-02-11T07:14:46Z</dcterms:created>
  <dcterms:modified xsi:type="dcterms:W3CDTF">2023-09-29T07:15:14Z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