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Franklin Gothic" panose="020B060402020202020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  <p:embeddedFont>
      <p:font typeface="Libre Franklin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1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3DD74-F620-41DB-89ED-9A75AE0F2354}" v="72" dt="2023-09-16T20:02:23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35" autoAdjust="0"/>
  </p:normalViewPr>
  <p:slideViewPr>
    <p:cSldViewPr snapToGrid="0">
      <p:cViewPr>
        <p:scale>
          <a:sx n="75" d="100"/>
          <a:sy n="75" d="100"/>
        </p:scale>
        <p:origin x="7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31- Mustafa Masuldar" userId="18000a7b15b7b888" providerId="Windows Live" clId="Web-{5E33DD74-F620-41DB-89ED-9A75AE0F2354}"/>
    <pc:docChg chg="modSld">
      <pc:chgData name="31- Mustafa Masuldar" userId="18000a7b15b7b888" providerId="Windows Live" clId="Web-{5E33DD74-F620-41DB-89ED-9A75AE0F2354}" dt="2023-09-16T20:03:05.663" v="69" actId="20577"/>
      <pc:docMkLst>
        <pc:docMk/>
      </pc:docMkLst>
      <pc:sldChg chg="addSp delSp modSp">
        <pc:chgData name="31- Mustafa Masuldar" userId="18000a7b15b7b888" providerId="Windows Live" clId="Web-{5E33DD74-F620-41DB-89ED-9A75AE0F2354}" dt="2023-09-16T20:00:45.300" v="63" actId="20577"/>
        <pc:sldMkLst>
          <pc:docMk/>
          <pc:sldMk cId="0" sldId="256"/>
        </pc:sldMkLst>
        <pc:spChg chg="mod">
          <ac:chgData name="31- Mustafa Masuldar" userId="18000a7b15b7b888" providerId="Windows Live" clId="Web-{5E33DD74-F620-41DB-89ED-9A75AE0F2354}" dt="2023-09-16T20:00:45.300" v="63" actId="20577"/>
          <ac:spMkLst>
            <pc:docMk/>
            <pc:sldMk cId="0" sldId="256"/>
            <ac:spMk id="211" creationId="{00000000-0000-0000-0000-000000000000}"/>
          </ac:spMkLst>
        </pc:spChg>
        <pc:graphicFrameChg chg="add del mod">
          <ac:chgData name="31- Mustafa Masuldar" userId="18000a7b15b7b888" providerId="Windows Live" clId="Web-{5E33DD74-F620-41DB-89ED-9A75AE0F2354}" dt="2023-09-16T19:55:29.008" v="32"/>
          <ac:graphicFrameMkLst>
            <pc:docMk/>
            <pc:sldMk cId="0" sldId="256"/>
            <ac:graphicFrameMk id="3" creationId="{30E02664-A740-86B3-877A-9AF933AC15A7}"/>
          </ac:graphicFrameMkLst>
        </pc:graphicFrameChg>
        <pc:graphicFrameChg chg="add del mod">
          <ac:chgData name="31- Mustafa Masuldar" userId="18000a7b15b7b888" providerId="Windows Live" clId="Web-{5E33DD74-F620-41DB-89ED-9A75AE0F2354}" dt="2023-09-16T19:55:34.539" v="34"/>
          <ac:graphicFrameMkLst>
            <pc:docMk/>
            <pc:sldMk cId="0" sldId="256"/>
            <ac:graphicFrameMk id="5" creationId="{057EAB8C-5931-A112-07F1-3540F829BB8B}"/>
          </ac:graphicFrameMkLst>
        </pc:graphicFrameChg>
        <pc:graphicFrameChg chg="add del mod">
          <ac:chgData name="31- Mustafa Masuldar" userId="18000a7b15b7b888" providerId="Windows Live" clId="Web-{5E33DD74-F620-41DB-89ED-9A75AE0F2354}" dt="2023-09-16T19:55:49.200" v="36"/>
          <ac:graphicFrameMkLst>
            <pc:docMk/>
            <pc:sldMk cId="0" sldId="256"/>
            <ac:graphicFrameMk id="7" creationId="{64147052-F213-6B73-D923-D5D38211E867}"/>
          </ac:graphicFrameMkLst>
        </pc:graphicFrameChg>
      </pc:sldChg>
      <pc:sldChg chg="modSp">
        <pc:chgData name="31- Mustafa Masuldar" userId="18000a7b15b7b888" providerId="Windows Live" clId="Web-{5E33DD74-F620-41DB-89ED-9A75AE0F2354}" dt="2023-09-16T20:03:05.663" v="69" actId="20577"/>
        <pc:sldMkLst>
          <pc:docMk/>
          <pc:sldMk cId="0" sldId="257"/>
        </pc:sldMkLst>
        <pc:spChg chg="mod">
          <ac:chgData name="31- Mustafa Masuldar" userId="18000a7b15b7b888" providerId="Windows Live" clId="Web-{5E33DD74-F620-41DB-89ED-9A75AE0F2354}" dt="2023-09-16T20:03:05.663" v="69" actId="20577"/>
          <ac:spMkLst>
            <pc:docMk/>
            <pc:sldMk cId="0" sldId="257"/>
            <ac:spMk id="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3879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97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32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938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24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dirty="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660570" y="1264406"/>
            <a:ext cx="6531429" cy="55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</a:t>
            </a:r>
            <a:r>
              <a:rPr lang="en-US" dirty="0">
                <a:solidFill>
                  <a:srgbClr val="7CA655"/>
                </a:solidFill>
                <a:latin typeface="Franklin Gothic"/>
                <a:ea typeface="Franklin Gothic"/>
                <a:cs typeface="Arial"/>
              </a:rPr>
              <a:t> </a:t>
            </a:r>
          </a:p>
          <a:p>
            <a:pPr marL="0" indent="0">
              <a:spcBef>
                <a:spcPts val="0"/>
              </a:spcBef>
            </a:pPr>
            <a:endParaRPr lang="en-US" dirty="0">
              <a:solidFill>
                <a:srgbClr val="7CA655"/>
              </a:solidFill>
              <a:ea typeface="Franklin Gothic"/>
              <a:cs typeface="Arial"/>
            </a:endParaRPr>
          </a:p>
          <a:p>
            <a:pPr marL="0" indent="0"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ea typeface="Franklin Gothic"/>
                <a:cs typeface="Arial"/>
              </a:rPr>
              <a:t>Ministry of Commerce and Industries</a:t>
            </a:r>
            <a:endParaRPr lang="en-US" dirty="0">
              <a:solidFill>
                <a:srgbClr val="7CA655"/>
              </a:solidFill>
              <a:ea typeface="Franklin Gothic"/>
              <a:cs typeface="Arial"/>
            </a:endParaRPr>
          </a:p>
          <a:p>
            <a:pPr marL="0" indent="0">
              <a:spcBef>
                <a:spcPts val="0"/>
              </a:spcBef>
            </a:pPr>
            <a:endParaRPr lang="en-US" dirty="0">
              <a:solidFill>
                <a:srgbClr val="000000"/>
              </a:solidFill>
              <a:latin typeface="Arial"/>
              <a:ea typeface="Franklin Gothic"/>
              <a:cs typeface="Arial"/>
              <a:sym typeface="Franklin Gothic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 </a:t>
            </a:r>
            <a:r>
              <a:rPr lang="en-US" dirty="0">
                <a:solidFill>
                  <a:schemeClr val="dk1"/>
                </a:solidFill>
                <a:ea typeface="Franklin Gothic"/>
                <a:cs typeface="Franklin Gothic"/>
                <a:sym typeface="Franklin Gothic"/>
              </a:rPr>
              <a:t>SIH1385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  </a:t>
            </a:r>
            <a:r>
              <a:rPr lang="en-US" dirty="0">
                <a:solidFill>
                  <a:schemeClr val="tx1"/>
                </a:solidFill>
                <a:ea typeface="Franklin Gothic"/>
                <a:cs typeface="Franklin Gothic"/>
                <a:sym typeface="Franklin Gothic"/>
              </a:rPr>
              <a:t>Developing a software that can translate resource material and other texts from English to other Indian regional languages</a:t>
            </a: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 </a:t>
            </a:r>
            <a:r>
              <a:rPr lang="en-US" dirty="0">
                <a:solidFill>
                  <a:schemeClr val="dk1"/>
                </a:solidFill>
                <a:ea typeface="Franklin Gothic"/>
                <a:cs typeface="Franklin Gothic"/>
                <a:sym typeface="Franklin Gothic"/>
              </a:rPr>
              <a:t>Team 404</a:t>
            </a:r>
            <a:endParaRPr dirty="0">
              <a:solidFill>
                <a:schemeClr val="dk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 </a:t>
            </a:r>
            <a:r>
              <a:rPr lang="en-US" dirty="0">
                <a:solidFill>
                  <a:srgbClr val="000000"/>
                </a:solidFill>
                <a:ea typeface="Franklin Gothic"/>
                <a:cs typeface="Franklin Gothic"/>
                <a:sym typeface="Franklin Gothic"/>
              </a:rPr>
              <a:t>Mustafa Masuldar </a:t>
            </a:r>
            <a:endParaRPr dirty="0"/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 </a:t>
            </a:r>
            <a:r>
              <a:rPr lang="en-IN" dirty="0">
                <a:solidFill>
                  <a:schemeClr val="tx1"/>
                </a:solidFill>
                <a:ea typeface="Franklin Gothic"/>
                <a:cs typeface="Franklin Gothic"/>
                <a:sym typeface="Franklin Gothic"/>
              </a:rPr>
              <a:t>C-15716</a:t>
            </a:r>
            <a:endParaRPr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</a:rPr>
              <a:t/>
            </a:r>
            <a:br>
              <a:rPr lang="en-US" dirty="0">
                <a:latin typeface="Franklin Gothic"/>
                <a:ea typeface="Franklin Gothic"/>
                <a:cs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 </a:t>
            </a:r>
            <a:r>
              <a:rPr lang="en-US" dirty="0">
                <a:solidFill>
                  <a:schemeClr val="tx1"/>
                </a:solidFill>
                <a:ea typeface="Franklin Gothic"/>
                <a:cs typeface="Franklin Gothic"/>
                <a:sym typeface="Franklin Gothic"/>
              </a:rPr>
              <a:t>N. B. Navale Sinhgad College of Engineering , Solapur.</a:t>
            </a:r>
            <a:endParaRPr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  </a:t>
            </a:r>
            <a:r>
              <a:rPr lang="en-US" dirty="0">
                <a:solidFill>
                  <a:schemeClr val="tx1"/>
                </a:solidFill>
                <a:latin typeface="Libre Franklin" panose="020B0604020202020204" charset="0"/>
                <a:ea typeface="Franklin Gothic"/>
                <a:cs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  <a:latin typeface="Libre Franklin" panose="020B0604020202020204" charset="0"/>
            </a:endParaRPr>
          </a:p>
        </p:txBody>
      </p:sp>
      <p:sp>
        <p:nvSpPr>
          <p:cNvPr id="5" name="Google Shape;210;p1"/>
          <p:cNvSpPr txBox="1">
            <a:spLocks/>
          </p:cNvSpPr>
          <p:nvPr/>
        </p:nvSpPr>
        <p:spPr>
          <a:xfrm>
            <a:off x="0" y="161820"/>
            <a:ext cx="3850528" cy="1719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SzPts val="3600"/>
            </a:pPr>
            <a:r>
              <a:rPr lang="en-GB" sz="3600" dirty="0" smtClean="0"/>
              <a:t>PRAYOG - 2k24</a:t>
            </a:r>
          </a:p>
          <a:p>
            <a:pPr algn="ctr">
              <a:lnSpc>
                <a:spcPct val="100000"/>
              </a:lnSpc>
              <a:buSzPts val="3600"/>
            </a:pPr>
            <a:r>
              <a:rPr lang="en-GB" sz="3600" dirty="0" smtClean="0"/>
              <a:t>&amp;</a:t>
            </a:r>
          </a:p>
          <a:p>
            <a:pPr algn="ctr">
              <a:lnSpc>
                <a:spcPct val="100000"/>
              </a:lnSpc>
              <a:buSzPts val="3600"/>
            </a:pPr>
            <a:r>
              <a:rPr lang="en-GB" sz="3600" dirty="0" smtClean="0"/>
              <a:t>UGICON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49787" y="92197"/>
            <a:ext cx="5534431" cy="37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400" dirty="0"/>
              <a:t>Idea/Approach Details</a:t>
            </a:r>
            <a:endParaRPr sz="2400"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9447" y="464060"/>
            <a:ext cx="7999041" cy="47493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indent="0"/>
            <a:r>
              <a:rPr lang="en-US" sz="146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Our software will empower users to effortlessly translate resources and texts from English into a multitude of Indian languages, seamless communication and access to information</a:t>
            </a:r>
            <a:endParaRPr lang="en-US" sz="1460" dirty="0">
              <a:solidFill>
                <a:schemeClr val="tx1">
                  <a:lumMod val="95000"/>
                  <a:lumOff val="5000"/>
                </a:schemeClr>
              </a:solidFill>
              <a:latin typeface="Libre Franklin" panose="020B0604020202020204" charset="0"/>
            </a:endParaRP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User Input: </a:t>
            </a:r>
            <a:r>
              <a:rPr lang="en-US" sz="146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anose="020B0604020202020204" charset="0"/>
              </a:rPr>
              <a:t>U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ser can enter text in English or upload documents through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anose="020B0604020202020204" charset="0"/>
              </a:rPr>
              <a:t>CIPAM</a:t>
            </a:r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website.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Image Clarity Enhancement:</a:t>
            </a:r>
            <a:r>
              <a:rPr lang="en-US" sz="146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We use OpenCV to sharpen images, improving text extraction and translation accuracy.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Text extraction: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If it is plain text, we process it directly. Whether it’s a scanned image or document, </a:t>
            </a:r>
            <a:r>
              <a:rPr lang="en-US" sz="1460" dirty="0">
                <a:solidFill>
                  <a:schemeClr val="tx1">
                    <a:lumMod val="95000"/>
                    <a:lumOff val="5000"/>
                  </a:schemeClr>
                </a:solidFill>
                <a:latin typeface="Libre Franklin" panose="020B0604020202020204" charset="0"/>
              </a:rPr>
              <a:t>by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 using  a special tool called Tesseract OCR to convert the image into text.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Database: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User can store original inputs and output in our database for reference.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Text Correction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: Translator make sure that text correct and Spelling mistakes in extracted text </a:t>
            </a:r>
            <a:r>
              <a:rPr lang="en-US" sz="146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.</a:t>
            </a:r>
            <a:endParaRPr lang="en-US" sz="146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Libre Franklin" panose="020B0604020202020204" charset="0"/>
            </a:endParaRP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Translation: </a:t>
            </a:r>
            <a:r>
              <a:rPr lang="en-US" sz="1460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We use a specialized translation tool to translate the washed and corrected text into the language of user choice. </a:t>
            </a:r>
          </a:p>
          <a:p>
            <a:pPr marL="514350" indent="-285750">
              <a:buFont typeface="Wingdings" panose="05000000000000000000" pitchFamily="2" charset="2"/>
              <a:buChar char="Ø"/>
            </a:pPr>
            <a:r>
              <a:rPr lang="en-US" sz="146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Output</a:t>
            </a:r>
            <a:r>
              <a:rPr lang="en-US" sz="146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: </a:t>
            </a:r>
            <a:r>
              <a:rPr lang="en-US" sz="146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The user can access the translated text in a variety of formats, such as Word or PDF, Etc.</a:t>
            </a:r>
            <a:endParaRPr lang="en-US" sz="1460" dirty="0">
              <a:solidFill>
                <a:schemeClr val="tx1">
                  <a:lumMod val="95000"/>
                  <a:lumOff val="5000"/>
                </a:schemeClr>
              </a:solidFill>
              <a:latin typeface="Libre Franklin" panose="020B0604020202020204" charset="0"/>
              <a:cs typeface="Segoe UI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xmlns="" id="{4FFF8B3B-C377-5C75-DF93-500F73369F4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grayscl/>
          </a:blip>
          <a:srcRect l="64409" t="4570" r="17589" b="5197"/>
          <a:stretch/>
        </p:blipFill>
        <p:spPr>
          <a:xfrm>
            <a:off x="8148828" y="9939"/>
            <a:ext cx="4043172" cy="680998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2511188" y="5337480"/>
            <a:ext cx="5567300" cy="12423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6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600"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Libre Franklin" panose="020B0604020202020204" charset="0"/>
              </a:rPr>
              <a:t>Translation API + Flask ( Framework </a:t>
            </a:r>
            <a:r>
              <a:rPr lang="en-US" sz="1300" dirty="0">
                <a:latin typeface="Libre Franklin" panose="020B0604020202020204" charset="0"/>
              </a:rPr>
              <a:t>) </a:t>
            </a:r>
            <a:r>
              <a:rPr lang="en-US" sz="1300" b="1" dirty="0">
                <a:latin typeface="Libre Franklin" panose="020B0604020202020204" charset="0"/>
              </a:rPr>
              <a:t>+ Tesseract OCR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Libre Franklin" panose="020B0604020202020204" charset="0"/>
              </a:rPr>
              <a:t>NLP + Python </a:t>
            </a:r>
            <a:r>
              <a:rPr lang="en-US" sz="1300" dirty="0">
                <a:latin typeface="Libre Franklin" panose="020B0604020202020204" charset="0"/>
              </a:rPr>
              <a:t>libraries (</a:t>
            </a:r>
            <a:r>
              <a:rPr lang="en-US" sz="13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PyPDF2</a:t>
            </a:r>
            <a:r>
              <a:rPr lang="en-US" sz="1300" dirty="0">
                <a:latin typeface="Libre Franklin" panose="020B0604020202020204" charset="0"/>
              </a:rPr>
              <a:t>,</a:t>
            </a:r>
            <a:r>
              <a:rPr lang="en-US" sz="1300" b="0" i="0" dirty="0">
                <a:solidFill>
                  <a:srgbClr val="4D5156"/>
                </a:solidFill>
                <a:effectLst/>
                <a:latin typeface="Libre Franklin" panose="020B0604020202020204" charset="0"/>
              </a:rPr>
              <a:t> </a:t>
            </a:r>
            <a:r>
              <a:rPr lang="en-US" sz="13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Translator </a:t>
            </a:r>
            <a:r>
              <a:rPr lang="en-US" sz="13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anose="020B0604020202020204" charset="0"/>
              </a:rPr>
              <a:t>,cv2</a:t>
            </a:r>
            <a:r>
              <a:rPr lang="en-US" sz="1300" dirty="0">
                <a:latin typeface="Libre Franklin" panose="020B0604020202020204" charset="0"/>
              </a:rPr>
              <a:t>) </a:t>
            </a:r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300" b="1" dirty="0">
                <a:latin typeface="Libre Franklin" panose="020B0604020202020204" charset="0"/>
              </a:rPr>
              <a:t>HTML, CSS, JS </a:t>
            </a:r>
            <a:r>
              <a:rPr lang="en-US" sz="1300" dirty="0">
                <a:latin typeface="Libre Franklin" panose="020B0604020202020204" charset="0"/>
              </a:rPr>
              <a:t>(Frontend) , PHP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1600"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287058" y="105508"/>
            <a:ext cx="6043404" cy="64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287058" y="811013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000" dirty="0"/>
              <a:t>Use Cases:</a:t>
            </a:r>
            <a:endParaRPr sz="2000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87057" y="1206277"/>
            <a:ext cx="7521587" cy="51663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Students Content Translation: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Language translator  can enable the translation of </a:t>
            </a:r>
            <a:r>
              <a:rPr lang="en-US" b="1" dirty="0">
                <a:solidFill>
                  <a:srgbClr val="374151"/>
                </a:solidFill>
                <a:latin typeface="Libre Franklin" pitchFamily="2" charset="0"/>
              </a:rPr>
              <a:t>Students</a:t>
            </a: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 </a:t>
            </a:r>
            <a:r>
              <a:rPr lang="en-US" b="1" dirty="0">
                <a:solidFill>
                  <a:srgbClr val="374151"/>
                </a:solidFill>
                <a:latin typeface="Libre Franklin" pitchFamily="2" charset="0"/>
              </a:rPr>
              <a:t>educational materials and textbooks </a:t>
            </a: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from English into </a:t>
            </a:r>
            <a:r>
              <a:rPr lang="en-US" b="1" dirty="0">
                <a:solidFill>
                  <a:srgbClr val="374151"/>
                </a:solidFill>
                <a:latin typeface="Libre Franklin" pitchFamily="2" charset="0"/>
              </a:rPr>
              <a:t>multiple Indian languages</a:t>
            </a: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.</a:t>
            </a:r>
          </a:p>
          <a:p>
            <a:pPr marL="228600" indent="0"/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Libre Franklin" pitchFamily="2" charset="0"/>
              </a:rPr>
              <a:t>Government and Public Services</a:t>
            </a:r>
            <a:r>
              <a:rPr lang="en-US" b="0" i="0" dirty="0">
                <a:solidFill>
                  <a:schemeClr val="tx1"/>
                </a:solidFill>
                <a:effectLst/>
                <a:latin typeface="Libre Franklin" pitchFamily="2" charset="0"/>
              </a:rPr>
              <a:t>:</a:t>
            </a:r>
          </a:p>
          <a:p>
            <a:pPr marL="285750" lvl="0" indent="-28575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Translate government announcements, public service information, and official documents into regional 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languages to ensure that citizens have access to critical information in their native languages.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chemeClr val="tx1"/>
                </a:solidFill>
                <a:effectLst/>
                <a:latin typeface="Libre Franklin" pitchFamily="2" charset="0"/>
              </a:rPr>
              <a:t>CIPAM’s  Resource  Materials :</a:t>
            </a:r>
            <a:endParaRPr lang="en-US" dirty="0">
              <a:solidFill>
                <a:schemeClr val="tx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Language translator addresses translate educational tools and resource materials into Indian regional languages</a:t>
            </a:r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. This includes content in various formats like Word documents, PDFs, and even text within images.</a:t>
            </a: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Multilingual businesses Communication: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Real-time translation capabilities can facilitate </a:t>
            </a:r>
            <a:r>
              <a:rPr lang="en-US" b="1" dirty="0">
                <a:solidFill>
                  <a:srgbClr val="374151"/>
                </a:solidFill>
                <a:latin typeface="Libre Franklin" pitchFamily="2" charset="0"/>
              </a:rPr>
              <a:t>communication between individuals or businesses  speaking different languages</a:t>
            </a: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. </a:t>
            </a:r>
          </a:p>
          <a:p>
            <a:pPr marL="0" lvl="0" indent="0">
              <a:spcBef>
                <a:spcPts val="0"/>
              </a:spcBef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latin typeface="Libre Franklin" panose="020B0604020202020204" charset="0"/>
              </a:rPr>
              <a:t>Government Legal Notices </a:t>
            </a:r>
            <a:r>
              <a:rPr lang="en-US" dirty="0">
                <a:latin typeface="Libre Franklin" panose="020B0604020202020204" charset="0"/>
              </a:rPr>
              <a:t>: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ibre Franklin" panose="020B0604020202020204" charset="0"/>
              </a:rPr>
              <a:t>Translate government documents into regional languages for easier understanding by law enforcement, judges, and customs officials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Libre Franklin" panose="020B0604020202020204" charset="0"/>
              </a:rPr>
              <a:t>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Libre Franklin" panose="020B0604020202020204" charset="0"/>
              </a:rPr>
              <a:t>ensuring compliance with the law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ibre Franklin" panose="020B0604020202020204" charset="0"/>
              </a:rPr>
              <a:t>.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285750" lvl="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b="1" dirty="0">
              <a:solidFill>
                <a:srgbClr val="374151"/>
              </a:solidFill>
              <a:latin typeface="Libre Franklin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§"/>
            </a:pPr>
            <a:endParaRPr lang="en-US" dirty="0">
              <a:latin typeface="Libre Franklin" pitchFamily="2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104951" y="6504841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7808643" y="1211334"/>
            <a:ext cx="4233301" cy="5161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Libre Franklin" pitchFamily="2" charset="0"/>
              </a:rPr>
              <a:t>Dependencies:</a:t>
            </a:r>
            <a:endParaRPr lang="en-US" sz="1600" dirty="0"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Source 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Access to a diverse and large dataset for training the translation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ibre Franklin" pitchFamily="2" charset="0"/>
              </a:rPr>
              <a:t>Development of an intuitive and user-friendly interface for users to input text and receive translations.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Libre Franklin" pitchFamily="2" charset="0"/>
              </a:rPr>
              <a:t> Show Stoppers:</a:t>
            </a:r>
            <a:endParaRPr lang="en-US" sz="1600" dirty="0">
              <a:latin typeface="Libre Franklin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Translation Quality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Libre Franklin" pitchFamily="2" charset="0"/>
              </a:rPr>
              <a:t>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Libre Franklin" pitchFamily="2" charset="0"/>
              </a:rPr>
              <a:t>Scalability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Libre Franklin" pitchFamily="2" charset="0"/>
              </a:rPr>
              <a:t>Resource Materials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Libre Franklin" pitchFamily="2" charset="0"/>
              </a:rPr>
              <a:t>Language Expansion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bre Franklin" pitchFamily="2" charset="0"/>
              </a:rPr>
              <a:t>OCR Reliability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i="0" dirty="0">
                <a:effectLst/>
                <a:latin typeface="Libre Franklin" pitchFamily="2" charset="0"/>
              </a:rPr>
              <a:t>Accuracy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Libre Franklin" pitchFamily="2" charset="0"/>
              </a:rPr>
              <a:t>Diverse Source Materials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E</a:t>
            </a: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nhance  translation capabilities</a:t>
            </a:r>
            <a:endParaRPr lang="en-US" i="0" dirty="0">
              <a:effectLst/>
              <a:latin typeface="Libre Franklin" pitchFamily="2" charset="0"/>
            </a:endParaRPr>
          </a:p>
          <a:p>
            <a:endParaRPr lang="en-US" dirty="0">
              <a:latin typeface="Libre Frankli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ibre Franklin" pitchFamily="2" charset="0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>
              <a:latin typeface="Libre Frankli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1225280" y="2483013"/>
            <a:ext cx="9897645" cy="383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spcBef>
                <a:spcPts val="0"/>
              </a:spcBef>
            </a:pPr>
            <a:r>
              <a:rPr lang="en-US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Leader Name  :  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Mustafa Masuldar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B.tech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US" b="1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                               Stream : CSE		Year :  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IV</a:t>
            </a:r>
            <a:endParaRPr lang="en-US" b="1" dirty="0"/>
          </a:p>
          <a:p>
            <a:pPr marL="0" lvl="0" indent="0" algn="just"/>
            <a:r>
              <a:rPr lang="en-US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Member 1 Name  :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Sakshi Deshmukh</a:t>
            </a:r>
            <a:endParaRPr lang="en-US" b="1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B.tech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lang="en-US" b="1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                               Stream : CSE	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Year : 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IV</a:t>
            </a: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/>
            <a:r>
              <a:rPr lang="en-US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Member 2 Name :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Pooja Pawar </a:t>
            </a:r>
            <a:endParaRPr lang="en-US" b="1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B.tech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               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CSE	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Year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IV</a:t>
            </a: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/>
            <a:r>
              <a:rPr lang="en-US" b="1" dirty="0">
                <a:solidFill>
                  <a:srgbClr val="5D7C3F"/>
                </a:solidFill>
                <a:latin typeface="Arial"/>
                <a:ea typeface="Arial"/>
                <a:cs typeface="Arial"/>
                <a:sym typeface="Arial"/>
              </a:rPr>
              <a:t>Team Member 3 Name :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Nandini Madre</a:t>
            </a:r>
            <a:endParaRPr lang="en-US" b="1" dirty="0"/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 :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B.tech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            </a:t>
            </a:r>
            <a:r>
              <a:rPr lang="en-US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CSE		Year : 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IV</a:t>
            </a: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440</Words>
  <Application>Microsoft Office PowerPoint</Application>
  <PresentationFormat>Widescreen</PresentationFormat>
  <Paragraphs>84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Franklin Gothic</vt:lpstr>
      <vt:lpstr>Courier New</vt:lpstr>
      <vt:lpstr>Calibri</vt:lpstr>
      <vt:lpstr>Segoe UI</vt:lpstr>
      <vt:lpstr>Wingdings</vt:lpstr>
      <vt:lpstr>Libre Franklin</vt:lpstr>
      <vt:lpstr>Noto Sans Symbols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Microsoft account</cp:lastModifiedBy>
  <cp:revision>31</cp:revision>
  <dcterms:created xsi:type="dcterms:W3CDTF">2022-02-11T07:14:46Z</dcterms:created>
  <dcterms:modified xsi:type="dcterms:W3CDTF">2024-05-03T07:36:04Z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