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9" r:id="rId3"/>
    <p:sldId id="307" r:id="rId4"/>
    <p:sldId id="300" r:id="rId5"/>
    <p:sldId id="301" r:id="rId6"/>
    <p:sldId id="302" r:id="rId7"/>
    <p:sldId id="303" r:id="rId8"/>
    <p:sldId id="304" r:id="rId9"/>
    <p:sldId id="305" r:id="rId10"/>
    <p:sldId id="306" r:id="rId11"/>
    <p:sldId id="29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E342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p:cViewPr varScale="1">
        <p:scale>
          <a:sx n="70" d="100"/>
          <a:sy n="70" d="100"/>
        </p:scale>
        <p:origin x="132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89D50C-8D9E-4496-A5DE-A731F8E6A9CE}" type="datetimeFigureOut">
              <a:rPr lang="en-US" smtClean="0"/>
              <a:pPr/>
              <a:t>12/13/2023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BC1366-8037-4DAD-8B2B-E8F82852641E}" type="slidenum">
              <a:rPr lang="en-US" smtClean="0"/>
              <a:pPr/>
              <a:t>‹#›</a:t>
            </a:fld>
            <a:endParaRPr lang="en-US"/>
          </a:p>
        </p:txBody>
      </p:sp>
    </p:spTree>
    <p:extLst>
      <p:ext uri="{BB962C8B-B14F-4D97-AF65-F5344CB8AC3E}">
        <p14:creationId xmlns:p14="http://schemas.microsoft.com/office/powerpoint/2010/main" val="3314037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AEB4F248-F7DC-445F-AF84-CE7EF763B6D2}" type="datetime1">
              <a:rPr lang="en-US" smtClean="0"/>
              <a:pPr/>
              <a:t>12/13/2023</a:t>
            </a:fld>
            <a:endParaRPr lang="en-US"/>
          </a:p>
        </p:txBody>
      </p:sp>
      <p:sp>
        <p:nvSpPr>
          <p:cNvPr id="17" name="Footer Placeholder 16"/>
          <p:cNvSpPr>
            <a:spLocks noGrp="1"/>
          </p:cNvSpPr>
          <p:nvPr>
            <p:ph type="ftr" sz="quarter" idx="11"/>
          </p:nvPr>
        </p:nvSpPr>
        <p:spPr/>
        <p:txBody>
          <a:bodyPr/>
          <a:lstStyle/>
          <a:p>
            <a:r>
              <a:rPr lang="en-US"/>
              <a:t>Department of Computer Science &amp; Engineering, NBNSCOE, Solapur</a:t>
            </a:r>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2448BB6-C171-4B4A-A986-7885B739D732}" type="datetime1">
              <a:rPr lang="en-US" smtClean="0"/>
              <a:pPr/>
              <a:t>12/13/2023</a:t>
            </a:fld>
            <a:endParaRPr lang="en-US"/>
          </a:p>
        </p:txBody>
      </p:sp>
      <p:sp>
        <p:nvSpPr>
          <p:cNvPr id="5" name="Footer Placeholder 4"/>
          <p:cNvSpPr>
            <a:spLocks noGrp="1"/>
          </p:cNvSpPr>
          <p:nvPr>
            <p:ph type="ftr" sz="quarter" idx="11"/>
          </p:nvPr>
        </p:nvSpPr>
        <p:spPr/>
        <p:txBody>
          <a:bodyPr/>
          <a:lstStyle/>
          <a:p>
            <a:r>
              <a:rPr lang="en-US"/>
              <a:t>Department of Computer Science &amp; Engineering, NBNSCOE, Solapur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1A20F8B-B726-4797-8DF1-AED77D5A1BC5}" type="datetime1">
              <a:rPr lang="en-US" smtClean="0"/>
              <a:pPr/>
              <a:t>12/13/2023</a:t>
            </a:fld>
            <a:endParaRPr lang="en-US"/>
          </a:p>
        </p:txBody>
      </p:sp>
      <p:sp>
        <p:nvSpPr>
          <p:cNvPr id="5" name="Footer Placeholder 4"/>
          <p:cNvSpPr>
            <a:spLocks noGrp="1"/>
          </p:cNvSpPr>
          <p:nvPr>
            <p:ph type="ftr" sz="quarter" idx="11"/>
          </p:nvPr>
        </p:nvSpPr>
        <p:spPr/>
        <p:txBody>
          <a:bodyPr/>
          <a:lstStyle/>
          <a:p>
            <a:r>
              <a:rPr lang="en-US"/>
              <a:t>Department of Computer Science &amp; Engineering, NBNSCOE, Solapur</a:t>
            </a:r>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CEC62963-23AE-4467-8E61-5733824A8ECC}" type="datetime1">
              <a:rPr lang="en-US" smtClean="0"/>
              <a:pPr/>
              <a:t>12/13/2023</a:t>
            </a:fld>
            <a:endParaRPr lang="en-US"/>
          </a:p>
        </p:txBody>
      </p:sp>
      <p:sp>
        <p:nvSpPr>
          <p:cNvPr id="5" name="Footer Placeholder 4"/>
          <p:cNvSpPr>
            <a:spLocks noGrp="1"/>
          </p:cNvSpPr>
          <p:nvPr>
            <p:ph type="ftr" sz="quarter" idx="11"/>
          </p:nvPr>
        </p:nvSpPr>
        <p:spPr/>
        <p:txBody>
          <a:bodyPr/>
          <a:lstStyle/>
          <a:p>
            <a:r>
              <a:rPr lang="en-US"/>
              <a:t>Department of Computer Science &amp; Engineering, NBNSCOE, Solapur</a:t>
            </a:r>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a:t>Department of Computer Science &amp; Engineering, NBNSCOE, Solapur</a:t>
            </a:r>
          </a:p>
        </p:txBody>
      </p:sp>
      <p:sp>
        <p:nvSpPr>
          <p:cNvPr id="4" name="Date Placeholder 3"/>
          <p:cNvSpPr>
            <a:spLocks noGrp="1"/>
          </p:cNvSpPr>
          <p:nvPr>
            <p:ph type="dt" sz="half" idx="10"/>
          </p:nvPr>
        </p:nvSpPr>
        <p:spPr/>
        <p:txBody>
          <a:bodyPr/>
          <a:lstStyle/>
          <a:p>
            <a:fld id="{333E13A3-7EDF-4CD8-BF61-A9EEF97E7273}" type="datetime1">
              <a:rPr lang="en-US" smtClean="0"/>
              <a:pPr/>
              <a:t>12/13/2023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73E1BD34-8C08-468E-BFF9-E5A8B05D2030}" type="datetime1">
              <a:rPr lang="en-US" smtClean="0"/>
              <a:pPr/>
              <a:t>12/13/2023</a:t>
            </a:fld>
            <a:endParaRPr lang="en-US"/>
          </a:p>
        </p:txBody>
      </p:sp>
      <p:sp>
        <p:nvSpPr>
          <p:cNvPr id="6" name="Footer Placeholder 5"/>
          <p:cNvSpPr>
            <a:spLocks noGrp="1"/>
          </p:cNvSpPr>
          <p:nvPr>
            <p:ph type="ftr" sz="quarter" idx="11"/>
          </p:nvPr>
        </p:nvSpPr>
        <p:spPr/>
        <p:txBody>
          <a:bodyPr/>
          <a:lstStyle/>
          <a:p>
            <a:r>
              <a:rPr lang="en-US"/>
              <a:t>Department of Computer Science &amp; Engineering, NBNSCOE, Solapur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A26B8673-3724-4A5D-B7F7-C8CA217F643C}" type="datetime1">
              <a:rPr lang="en-US" smtClean="0"/>
              <a:pPr/>
              <a:t>12/13/2023</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a:t>Department of Computer Science &amp; Engineering, NBNSCOE, Solapur</a:t>
            </a:r>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7111B2A-E93F-4E3D-80AD-72DA3CAC0BA8}" type="datetime1">
              <a:rPr lang="en-US" smtClean="0"/>
              <a:pPr/>
              <a:t>12/13/2023</a:t>
            </a:fld>
            <a:endParaRPr lang="en-US"/>
          </a:p>
        </p:txBody>
      </p:sp>
      <p:sp>
        <p:nvSpPr>
          <p:cNvPr id="4" name="Footer Placeholder 3"/>
          <p:cNvSpPr>
            <a:spLocks noGrp="1"/>
          </p:cNvSpPr>
          <p:nvPr>
            <p:ph type="ftr" sz="quarter" idx="11"/>
          </p:nvPr>
        </p:nvSpPr>
        <p:spPr/>
        <p:txBody>
          <a:bodyPr/>
          <a:lstStyle/>
          <a:p>
            <a:r>
              <a:rPr lang="en-US"/>
              <a:t>Department of Computer Science &amp; Engineering, NBNSCOE, Solapur</a:t>
            </a:r>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D9E10497-853C-4C97-86B0-BC9F23C4A906}" type="datetime1">
              <a:rPr lang="en-US" smtClean="0"/>
              <a:pPr/>
              <a:t>12/13/2023</a:t>
            </a:fld>
            <a:endParaRPr lang="en-US"/>
          </a:p>
        </p:txBody>
      </p:sp>
      <p:sp>
        <p:nvSpPr>
          <p:cNvPr id="3" name="Footer Placeholder 2"/>
          <p:cNvSpPr>
            <a:spLocks noGrp="1"/>
          </p:cNvSpPr>
          <p:nvPr>
            <p:ph type="ftr" sz="quarter" idx="11"/>
          </p:nvPr>
        </p:nvSpPr>
        <p:spPr/>
        <p:txBody>
          <a:bodyPr/>
          <a:lstStyle/>
          <a:p>
            <a:r>
              <a:rPr lang="en-US"/>
              <a:t>Department of Computer Science &amp; Engineering, NBNSCOE, Solapur</a:t>
            </a:r>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8BF935E-67AD-48D9-B04D-4B3D61166B18}" type="datetime1">
              <a:rPr lang="en-US" smtClean="0"/>
              <a:pPr/>
              <a:t>12/13/2023</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US"/>
              <a:t>Department of Computer Science &amp; Engineering, NBNSCOE, Solapur</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D956645A-E339-44F3-A58E-A8EC98D9E6A1}" type="datetime1">
              <a:rPr lang="en-US" smtClean="0"/>
              <a:pPr/>
              <a:t>12/13/2023</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US"/>
              <a:t>Department of Computer Science &amp; Engineering, NBNSCOE, Solapur</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DD0AB0D-DBF3-43A4-B387-FD1925C4625D}" type="datetime1">
              <a:rPr lang="en-US" smtClean="0"/>
              <a:pPr/>
              <a:t>12/13/2023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a:t>Department of Computer Science &amp; Engineering, NBNSCOE, Solapur</a:t>
            </a: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researchgate.net/profile/Pramod-Sukhadeve-2" TargetMode="External"/><Relationship Id="rId3" Type="http://schemas.openxmlformats.org/officeDocument/2006/relationships/hyperlink" Target="https://www.researchgate.net/profile/Sanjay-Dwivedi-2?_tp=eyJjb250ZXh0Ijp7ImZpcnN0UGFnZSI6InB1YmxpY2F0aW9uIiwicGFnZSI6InB1YmxpY2F0aW9uIn19" TargetMode="External"/><Relationship Id="rId7" Type="http://schemas.openxmlformats.org/officeDocument/2006/relationships/hyperlink" Target="https://arxiv.org/ftp/arxiv/papers/1701/1701.04290.pdf"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aclanthology.org/O13-2003.pdf" TargetMode="External"/><Relationship Id="rId5" Type="http://schemas.openxmlformats.org/officeDocument/2006/relationships/hyperlink" Target="https://www.researchgate.net/publication/47554517_Machine_Translation_System_in_Indian_Perspectives" TargetMode="External"/><Relationship Id="rId4" Type="http://schemas.openxmlformats.org/officeDocument/2006/relationships/hyperlink" Target="https://www.researchgate.net/profile/Pramod-Sukhadeve-2?_tp=eyJjb250ZXh0Ijp7ImZpcnN0UGFnZSI6InB1YmxpY2F0aW9uIiwicGFnZSI6InB1YmxpY2F0aW9uIn19"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thinkindiaquarterly.org/index.php/think-india/article/view/9360" TargetMode="External"/><Relationship Id="rId13" Type="http://schemas.openxmlformats.org/officeDocument/2006/relationships/hyperlink" Target="https://www.researchgate.net/profile/Sharvari-Govilkar/publication/276457261_Machine_Translation_Development_for_Indian_Languages_and_its_Approaches/links/5a4ca676a6fdcc3e99d063c9/Machine-Translation-Development-for-Indian-Languages-and-its-Approaches.pdf" TargetMode="External"/><Relationship Id="rId3" Type="http://schemas.openxmlformats.org/officeDocument/2006/relationships/image" Target="../media/image4.jpeg"/><Relationship Id="rId7" Type="http://schemas.openxmlformats.org/officeDocument/2006/relationships/hyperlink" Target="https://ieeexplore.ieee.org/abstract/document/8937988" TargetMode="External"/><Relationship Id="rId12" Type="http://schemas.openxmlformats.org/officeDocument/2006/relationships/hyperlink" Target="https://www.researchgate.com/profile/Jatin-Modh/publication/369625759_The-Journey-of-Indian-Languages-Perpectives-on-Culture-and-Society-Study-of-Machine-Translation-Systems-and-Techniques-for-Indian-Languages.pdf"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www.researchgate.net/profile/Rajen-Chatterjee/publication/316110129_Sata-Anuvadak_Tackling_Multiway_Translation_of_Indian_Languages/links/58f0ec810f7e9b6f82de69ee/Sata-Anuvadak-Tackling-Multiway-Translation-of-Indian-Languages.pdf" TargetMode="External"/><Relationship Id="rId11" Type="http://schemas.openxmlformats.org/officeDocument/2006/relationships/hyperlink" Target="https://www.researchgate.com/profile/Parteek-Bhatia-2/publication/45227432_Automated-Conversion-of-English-and-Hindi-Text-to-Braille-Representation/links/5a6aee20458515b2d05367bf/Automated-Conversion-of-English-and-Hindi-Text-to-Braille-Representation.pdf" TargetMode="External"/><Relationship Id="rId5" Type="http://schemas.openxmlformats.org/officeDocument/2006/relationships/hyperlink" Target="https://arxiv.org/abs/1701.04290" TargetMode="External"/><Relationship Id="rId10" Type="http://schemas.openxmlformats.org/officeDocument/2006/relationships/hyperlink" Target="https://ieeexplore.ieee.org/abstract/document/7955227" TargetMode="External"/><Relationship Id="rId4" Type="http://schemas.openxmlformats.org/officeDocument/2006/relationships/hyperlink" Target="https://ieeexplore.ieee.org/abstract/document/9316016" TargetMode="External"/><Relationship Id="rId9" Type="http://schemas.openxmlformats.org/officeDocument/2006/relationships/hyperlink" Target="https://aclanthology.org/1982.tc-1.17.pdf" TargetMode="External"/><Relationship Id="rId14" Type="http://schemas.openxmlformats.org/officeDocument/2006/relationships/hyperlink" Target="https://drive.google.com/drive/folders/1ZwulcEIcZVzt9p8-eFw194DCzRvXS0v9?usp=sharing"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057400"/>
            <a:ext cx="8991600" cy="838200"/>
          </a:xfrm>
        </p:spPr>
        <p:txBody>
          <a:bodyPr>
            <a:normAutofit/>
          </a:bodyPr>
          <a:lstStyle/>
          <a:p>
            <a:r>
              <a:rPr lang="en-US" sz="2000" cap="none" spc="0" dirty="0">
                <a:solidFill>
                  <a:srgbClr val="336699"/>
                </a:solidFill>
                <a:latin typeface="Footlight MT Light" pitchFamily="18" charset="0"/>
                <a:ea typeface="Calibri"/>
                <a:cs typeface="Calibri"/>
              </a:rPr>
              <a:t>Lab-I : Project Phase I                                               Project Synopsis Review – II</a:t>
            </a:r>
            <a:endParaRPr lang="en-IN" sz="2000" cap="none" spc="0" dirty="0">
              <a:solidFill>
                <a:srgbClr val="336699"/>
              </a:solidFill>
              <a:latin typeface="Footlight MT Light" pitchFamily="18" charset="0"/>
              <a:ea typeface="Calibri"/>
              <a:cs typeface="Calibri"/>
              <a:sym typeface="Calibri"/>
            </a:endParaRPr>
          </a:p>
          <a:p>
            <a:endParaRPr lang="en-US" sz="2000" cap="none" spc="0" dirty="0">
              <a:solidFill>
                <a:srgbClr val="336699"/>
              </a:solidFill>
              <a:latin typeface="Footlight MT Light" pitchFamily="18" charset="0"/>
              <a:ea typeface="Calibri"/>
              <a:cs typeface="Calibri"/>
            </a:endParaRPr>
          </a:p>
          <a:p>
            <a:endParaRPr lang="en-US" sz="700" dirty="0"/>
          </a:p>
        </p:txBody>
      </p:sp>
      <p:sp>
        <p:nvSpPr>
          <p:cNvPr id="2" name="Title 1"/>
          <p:cNvSpPr>
            <a:spLocks noGrp="1"/>
          </p:cNvSpPr>
          <p:nvPr>
            <p:ph type="ctrTitle"/>
          </p:nvPr>
        </p:nvSpPr>
        <p:spPr>
          <a:xfrm>
            <a:off x="381000" y="1524001"/>
            <a:ext cx="8229600" cy="304799"/>
          </a:xfrm>
        </p:spPr>
        <p:txBody>
          <a:bodyPr>
            <a:normAutofit fontScale="90000"/>
          </a:bodyPr>
          <a:lstStyle/>
          <a:p>
            <a:r>
              <a:rPr lang="en-US" sz="1400" dirty="0" err="1"/>
              <a:t>Savitribai</a:t>
            </a:r>
            <a:r>
              <a:rPr lang="en-US" sz="1400" dirty="0"/>
              <a:t> </a:t>
            </a:r>
            <a:r>
              <a:rPr lang="en-US" sz="1400" dirty="0" err="1"/>
              <a:t>Phule</a:t>
            </a:r>
            <a:r>
              <a:rPr lang="en-US" sz="1400" dirty="0"/>
              <a:t> </a:t>
            </a:r>
            <a:r>
              <a:rPr lang="en-US" sz="1400" dirty="0" err="1"/>
              <a:t>Shikshan</a:t>
            </a:r>
            <a:r>
              <a:rPr lang="en-US" sz="1400" dirty="0"/>
              <a:t> </a:t>
            </a:r>
            <a:r>
              <a:rPr lang="en-US" sz="1400" dirty="0" err="1"/>
              <a:t>Prasarak</a:t>
            </a:r>
            <a:r>
              <a:rPr lang="en-US" sz="1400" dirty="0"/>
              <a:t> </a:t>
            </a:r>
            <a:r>
              <a:rPr lang="en-US" sz="1400" dirty="0" err="1"/>
              <a:t>Mandal’s</a:t>
            </a:r>
            <a:r>
              <a:rPr lang="en-US" sz="1400" dirty="0"/>
              <a:t/>
            </a:r>
            <a:br>
              <a:rPr lang="en-US" sz="1400" dirty="0"/>
            </a:br>
            <a:r>
              <a:rPr lang="en-US" sz="3900" dirty="0">
                <a:solidFill>
                  <a:schemeClr val="accent2">
                    <a:lumMod val="75000"/>
                  </a:schemeClr>
                </a:solidFill>
              </a:rPr>
              <a:t>N. B. Navale Sinhgad College of Engineering, Solapur</a:t>
            </a:r>
            <a:r>
              <a:rPr lang="en-US" sz="1400" dirty="0"/>
              <a:t/>
            </a:r>
            <a:br>
              <a:rPr lang="en-US" sz="1400" dirty="0"/>
            </a:br>
            <a:r>
              <a:rPr lang="en-IN" sz="1400" b="1" dirty="0">
                <a:solidFill>
                  <a:schemeClr val="bg2">
                    <a:lumMod val="50000"/>
                  </a:schemeClr>
                </a:solidFill>
                <a:latin typeface="Calibri"/>
                <a:ea typeface="Calibri"/>
                <a:cs typeface="Calibri"/>
                <a:sym typeface="Calibri"/>
              </a:rPr>
              <a:t> </a:t>
            </a:r>
            <a:r>
              <a:rPr lang="en-IN" sz="2200" b="1" dirty="0">
                <a:solidFill>
                  <a:schemeClr val="bg2">
                    <a:lumMod val="50000"/>
                  </a:schemeClr>
                </a:solidFill>
                <a:latin typeface="Calibri"/>
                <a:ea typeface="Calibri"/>
                <a:cs typeface="Calibri"/>
                <a:sym typeface="Calibri"/>
              </a:rPr>
              <a:t>Department of Computer Science &amp; Engineering</a:t>
            </a:r>
            <a:endParaRPr lang="en-US" sz="2200" dirty="0"/>
          </a:p>
        </p:txBody>
      </p:sp>
      <p:sp>
        <p:nvSpPr>
          <p:cNvPr id="4" name="Footer Placeholder 3"/>
          <p:cNvSpPr>
            <a:spLocks noGrp="1"/>
          </p:cNvSpPr>
          <p:nvPr>
            <p:ph type="ftr" sz="quarter" idx="11"/>
          </p:nvPr>
        </p:nvSpPr>
        <p:spPr>
          <a:xfrm>
            <a:off x="304800" y="6410848"/>
            <a:ext cx="8656948" cy="365760"/>
          </a:xfrm>
        </p:spPr>
        <p:txBody>
          <a:bodyPr/>
          <a:lstStyle/>
          <a:p>
            <a:r>
              <a:rPr lang="en-US" dirty="0"/>
              <a:t>Department of Computer Science &amp; Engineering, NBNSCOE, Solapur		                   Date : 20-10-2023</a:t>
            </a:r>
          </a:p>
        </p:txBody>
      </p:sp>
      <p:sp>
        <p:nvSpPr>
          <p:cNvPr id="6" name="Subtitle 2">
            <a:extLst>
              <a:ext uri="{FF2B5EF4-FFF2-40B4-BE49-F238E27FC236}">
                <a16:creationId xmlns:a16="http://schemas.microsoft.com/office/drawing/2014/main" xmlns="" id="{8D545610-20A8-2CD9-0336-47339AEC387C}"/>
              </a:ext>
            </a:extLst>
          </p:cNvPr>
          <p:cNvSpPr txBox="1">
            <a:spLocks/>
          </p:cNvSpPr>
          <p:nvPr/>
        </p:nvSpPr>
        <p:spPr>
          <a:xfrm>
            <a:off x="152400" y="2827958"/>
            <a:ext cx="8839200" cy="1210641"/>
          </a:xfrm>
          <a:prstGeom prst="rect">
            <a:avLst/>
          </a:prstGeom>
        </p:spPr>
        <p:txBody>
          <a:bodyPr vert="horz">
            <a:normAutofit fontScale="77500" lnSpcReduction="20000"/>
          </a:bodyPr>
          <a:lstStyle>
            <a:lvl1pPr marL="0" indent="0" algn="ctr" rtl="0" eaLnBrk="1" latinLnBrk="0" hangingPunct="1">
              <a:spcBef>
                <a:spcPct val="20000"/>
              </a:spcBef>
              <a:buClr>
                <a:schemeClr val="accent1"/>
              </a:buClr>
              <a:buSzPct val="85000"/>
              <a:buFont typeface="Wingdings 2"/>
              <a:buNone/>
              <a:defRPr kumimoji="0" sz="1600" b="1" kern="1200" cap="all" spc="250" baseline="0">
                <a:solidFill>
                  <a:schemeClr val="tx2"/>
                </a:solidFill>
                <a:latin typeface="+mn-lt"/>
                <a:ea typeface="+mn-ea"/>
                <a:cs typeface="+mn-cs"/>
              </a:defRPr>
            </a:lvl1pPr>
            <a:lvl2pPr marL="457200" indent="0" algn="ctr" rtl="0" eaLnBrk="1" latinLnBrk="0" hangingPunct="1">
              <a:spcBef>
                <a:spcPct val="20000"/>
              </a:spcBef>
              <a:buClr>
                <a:schemeClr val="accent2"/>
              </a:buClr>
              <a:buSzPct val="70000"/>
              <a:buFont typeface="Wingdings"/>
              <a:buNone/>
              <a:defRPr kumimoji="0" sz="2200" kern="1200">
                <a:solidFill>
                  <a:schemeClr val="tx2"/>
                </a:solidFill>
                <a:latin typeface="+mn-lt"/>
                <a:ea typeface="+mn-ea"/>
                <a:cs typeface="+mn-cs"/>
              </a:defRPr>
            </a:lvl2pPr>
            <a:lvl3pPr marL="914400" indent="0" algn="ctr" rtl="0" eaLnBrk="1" latinLnBrk="0" hangingPunct="1">
              <a:spcBef>
                <a:spcPct val="20000"/>
              </a:spcBef>
              <a:buClr>
                <a:schemeClr val="accent3"/>
              </a:buClr>
              <a:buSzPct val="75000"/>
              <a:buFont typeface="Wingdings 2"/>
              <a:buNone/>
              <a:defRPr kumimoji="0" sz="2000" kern="1200">
                <a:solidFill>
                  <a:schemeClr val="tx1"/>
                </a:solidFill>
                <a:latin typeface="+mn-lt"/>
                <a:ea typeface="+mn-ea"/>
                <a:cs typeface="+mn-cs"/>
              </a:defRPr>
            </a:lvl3pPr>
            <a:lvl4pPr marL="1371600" indent="0" algn="ctr" rtl="0" eaLnBrk="1" latinLnBrk="0" hangingPunct="1">
              <a:spcBef>
                <a:spcPct val="20000"/>
              </a:spcBef>
              <a:buClr>
                <a:schemeClr val="accent4"/>
              </a:buClr>
              <a:buSzPct val="70000"/>
              <a:buFont typeface="Wingdings"/>
              <a:buNone/>
              <a:defRPr kumimoji="0" sz="2000" kern="1200">
                <a:solidFill>
                  <a:schemeClr val="tx2"/>
                </a:solidFill>
                <a:latin typeface="+mn-lt"/>
                <a:ea typeface="+mn-ea"/>
                <a:cs typeface="+mn-cs"/>
              </a:defRPr>
            </a:lvl4pPr>
            <a:lvl5pPr marL="1828800" indent="0" algn="ctr" rtl="0" eaLnBrk="1" latinLnBrk="0" hangingPunct="1">
              <a:spcBef>
                <a:spcPct val="20000"/>
              </a:spcBef>
              <a:buClr>
                <a:schemeClr val="accent5"/>
              </a:buClr>
              <a:buFontTx/>
              <a:buNone/>
              <a:defRPr kumimoji="0" sz="1800" kern="1200">
                <a:solidFill>
                  <a:schemeClr val="tx1"/>
                </a:solidFill>
                <a:latin typeface="+mn-lt"/>
                <a:ea typeface="+mn-ea"/>
                <a:cs typeface="+mn-cs"/>
              </a:defRPr>
            </a:lvl5pPr>
            <a:lvl6pPr marL="2286000" indent="0" algn="ctr" rtl="0" eaLnBrk="1" latinLnBrk="0" hangingPunct="1">
              <a:spcBef>
                <a:spcPct val="20000"/>
              </a:spcBef>
              <a:buClr>
                <a:schemeClr val="accent6"/>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shade val="75000"/>
                </a:schemeClr>
              </a:buClr>
              <a:buSzPct val="90000"/>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accent4">
                  <a:shade val="75000"/>
                </a:schemeClr>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2">
                  <a:shade val="75000"/>
                </a:schemeClr>
              </a:buClr>
              <a:buSzPct val="90000"/>
              <a:buNone/>
              <a:defRPr kumimoji="0" sz="1400" kern="1200" cap="all" baseline="0">
                <a:solidFill>
                  <a:schemeClr val="tx1"/>
                </a:solidFill>
                <a:latin typeface="+mn-lt"/>
                <a:ea typeface="+mn-ea"/>
                <a:cs typeface="+mn-cs"/>
              </a:defRPr>
            </a:lvl9pPr>
          </a:lstStyle>
          <a:p>
            <a:r>
              <a:rPr lang="en-IN" sz="3200" cap="none" spc="0" dirty="0">
                <a:solidFill>
                  <a:srgbClr val="C00000"/>
                </a:solidFill>
                <a:latin typeface="Footlight MT Light" pitchFamily="18" charset="0"/>
                <a:ea typeface="Calibri"/>
                <a:cs typeface="Calibri"/>
              </a:rPr>
              <a:t>“ </a:t>
            </a:r>
            <a:r>
              <a:rPr lang="en-US" sz="3200" cap="none" spc="0" dirty="0">
                <a:solidFill>
                  <a:srgbClr val="C00000"/>
                </a:solidFill>
                <a:latin typeface="Footlight MT Light" pitchFamily="18" charset="0"/>
                <a:ea typeface="Calibri"/>
                <a:cs typeface="Calibri"/>
              </a:rPr>
              <a:t>Developing a software that can translate resource material and other texts from English to other Indian regional languages </a:t>
            </a:r>
            <a:r>
              <a:rPr lang="en-IN" sz="3200" cap="none" spc="0" dirty="0">
                <a:solidFill>
                  <a:srgbClr val="C00000"/>
                </a:solidFill>
                <a:latin typeface="Footlight MT Light" pitchFamily="18" charset="0"/>
                <a:ea typeface="Calibri"/>
                <a:cs typeface="Calibri"/>
              </a:rPr>
              <a:t>”</a:t>
            </a:r>
          </a:p>
          <a:p>
            <a:endParaRPr lang="en-IN" sz="1400" cap="none" spc="0" dirty="0">
              <a:solidFill>
                <a:srgbClr val="C00000"/>
              </a:solidFill>
              <a:latin typeface="Footlight MT Light" pitchFamily="18" charset="0"/>
              <a:ea typeface="Calibri"/>
              <a:cs typeface="Calibri"/>
            </a:endParaRPr>
          </a:p>
          <a:p>
            <a:r>
              <a:rPr lang="en-IN" sz="2600" cap="none" spc="0" dirty="0">
                <a:solidFill>
                  <a:srgbClr val="002060"/>
                </a:solidFill>
                <a:latin typeface="Footlight MT Light" pitchFamily="18" charset="0"/>
                <a:ea typeface="Calibri"/>
                <a:cs typeface="Calibri"/>
              </a:rPr>
              <a:t>Project Group No. 04</a:t>
            </a:r>
            <a:endParaRPr lang="en-US" sz="2600" dirty="0">
              <a:solidFill>
                <a:srgbClr val="002060"/>
              </a:solidFill>
            </a:endParaRPr>
          </a:p>
        </p:txBody>
      </p:sp>
      <p:sp>
        <p:nvSpPr>
          <p:cNvPr id="8" name="TextBox 7">
            <a:extLst>
              <a:ext uri="{FF2B5EF4-FFF2-40B4-BE49-F238E27FC236}">
                <a16:creationId xmlns:a16="http://schemas.microsoft.com/office/drawing/2014/main" xmlns="" id="{96877DE4-F112-8D9E-F0B7-37894634006A}"/>
              </a:ext>
            </a:extLst>
          </p:cNvPr>
          <p:cNvSpPr txBox="1"/>
          <p:nvPr/>
        </p:nvSpPr>
        <p:spPr>
          <a:xfrm>
            <a:off x="182252" y="3595061"/>
            <a:ext cx="4647414" cy="3339376"/>
          </a:xfrm>
          <a:prstGeom prst="rect">
            <a:avLst/>
          </a:prstGeom>
          <a:noFill/>
        </p:spPr>
        <p:txBody>
          <a:bodyPr wrap="square">
            <a:spAutoFit/>
          </a:bodyPr>
          <a:lstStyle/>
          <a:p>
            <a:endParaRPr lang="en-IN" dirty="0">
              <a:solidFill>
                <a:schemeClr val="tx1">
                  <a:lumMod val="95000"/>
                  <a:lumOff val="5000"/>
                </a:schemeClr>
              </a:solidFill>
              <a:latin typeface="Footlight MT Light" pitchFamily="18" charset="0"/>
              <a:ea typeface="Calibri"/>
              <a:cs typeface="Calibri"/>
            </a:endParaRPr>
          </a:p>
          <a:p>
            <a:r>
              <a:rPr lang="en-IN" dirty="0">
                <a:solidFill>
                  <a:schemeClr val="tx1">
                    <a:lumMod val="95000"/>
                    <a:lumOff val="5000"/>
                  </a:schemeClr>
                </a:solidFill>
                <a:latin typeface="Footlight MT Light" pitchFamily="18" charset="0"/>
                <a:ea typeface="Calibri"/>
                <a:cs typeface="Calibri"/>
              </a:rPr>
              <a:t>Presented By :</a:t>
            </a:r>
            <a:endParaRPr lang="en-IN" dirty="0">
              <a:solidFill>
                <a:srgbClr val="002060"/>
              </a:solidFill>
              <a:latin typeface="Footlight MT Light" pitchFamily="18" charset="0"/>
              <a:ea typeface="Calibri"/>
              <a:cs typeface="Calibri"/>
            </a:endParaRPr>
          </a:p>
          <a:p>
            <a:pPr marL="800100" lvl="1" indent="-342900">
              <a:lnSpc>
                <a:spcPct val="150000"/>
              </a:lnSpc>
              <a:buAutoNum type="arabicPlain" startAt="10"/>
            </a:pPr>
            <a:r>
              <a:rPr lang="en-IN" dirty="0">
                <a:solidFill>
                  <a:srgbClr val="002060"/>
                </a:solidFill>
                <a:latin typeface="Footlight MT Light" pitchFamily="18" charset="0"/>
                <a:ea typeface="Calibri"/>
                <a:cs typeface="Calibri"/>
              </a:rPr>
              <a:t>             Mr. </a:t>
            </a:r>
            <a:r>
              <a:rPr lang="en-US" dirty="0">
                <a:solidFill>
                  <a:srgbClr val="002060"/>
                </a:solidFill>
                <a:latin typeface="Footlight MT Light" panose="0204060206030A020304" pitchFamily="18" charset="0"/>
                <a:ea typeface="Calibri"/>
                <a:cs typeface="Arial"/>
                <a:sym typeface="Arial"/>
              </a:rPr>
              <a:t>Mustafa </a:t>
            </a:r>
            <a:r>
              <a:rPr lang="en-US" dirty="0" err="1">
                <a:solidFill>
                  <a:srgbClr val="002060"/>
                </a:solidFill>
                <a:latin typeface="Footlight MT Light" panose="0204060206030A020304" pitchFamily="18" charset="0"/>
                <a:ea typeface="Calibri"/>
                <a:cs typeface="Arial"/>
                <a:sym typeface="Arial"/>
              </a:rPr>
              <a:t>Masuldar</a:t>
            </a:r>
            <a:endParaRPr lang="en-IN" dirty="0">
              <a:solidFill>
                <a:srgbClr val="002060"/>
              </a:solidFill>
              <a:latin typeface="Footlight MT Light" panose="0204060206030A020304" pitchFamily="18" charset="0"/>
              <a:ea typeface="Calibri"/>
              <a:cs typeface="Calibri"/>
            </a:endParaRPr>
          </a:p>
          <a:p>
            <a:pPr marL="800100" lvl="1" indent="-342900">
              <a:lnSpc>
                <a:spcPct val="150000"/>
              </a:lnSpc>
              <a:buFontTx/>
              <a:buAutoNum type="arabicPlain" startAt="10"/>
              <a:defRPr/>
            </a:pPr>
            <a:r>
              <a:rPr lang="en-IN" dirty="0">
                <a:solidFill>
                  <a:srgbClr val="002060"/>
                </a:solidFill>
                <a:latin typeface="Footlight MT Light" panose="0204060206030A020304" pitchFamily="18" charset="0"/>
                <a:ea typeface="Calibri"/>
                <a:cs typeface="Calibri"/>
              </a:rPr>
              <a:t>             </a:t>
            </a:r>
            <a:r>
              <a:rPr lang="en-IN" dirty="0" err="1" smtClean="0">
                <a:solidFill>
                  <a:srgbClr val="002060"/>
                </a:solidFill>
                <a:latin typeface="Footlight MT Light" panose="0204060206030A020304" pitchFamily="18" charset="0"/>
                <a:ea typeface="Calibri"/>
                <a:cs typeface="Calibri"/>
              </a:rPr>
              <a:t>Ms</a:t>
            </a:r>
            <a:r>
              <a:rPr lang="en-IN" dirty="0" err="1">
                <a:solidFill>
                  <a:srgbClr val="002060"/>
                </a:solidFill>
                <a:latin typeface="Footlight MT Light" panose="0204060206030A020304" pitchFamily="18" charset="0"/>
                <a:ea typeface="Calibri"/>
                <a:cs typeface="Calibri"/>
              </a:rPr>
              <a:t>.</a:t>
            </a:r>
            <a:r>
              <a:rPr lang="en-IN" dirty="0">
                <a:solidFill>
                  <a:srgbClr val="002060"/>
                </a:solidFill>
                <a:latin typeface="Footlight MT Light" panose="0204060206030A020304" pitchFamily="18" charset="0"/>
                <a:ea typeface="Calibri"/>
                <a:cs typeface="Calibri"/>
              </a:rPr>
              <a:t> Sakshi Deshmukh</a:t>
            </a:r>
          </a:p>
          <a:p>
            <a:pPr marL="800100" lvl="1" indent="-342900">
              <a:lnSpc>
                <a:spcPct val="150000"/>
              </a:lnSpc>
              <a:buAutoNum type="arabicPlain" startAt="10"/>
            </a:pPr>
            <a:r>
              <a:rPr lang="en-IN" dirty="0">
                <a:solidFill>
                  <a:srgbClr val="002060"/>
                </a:solidFill>
                <a:latin typeface="Footlight MT Light" panose="0204060206030A020304" pitchFamily="18" charset="0"/>
                <a:ea typeface="Calibri"/>
                <a:cs typeface="Calibri"/>
              </a:rPr>
              <a:t>             </a:t>
            </a:r>
            <a:r>
              <a:rPr lang="en-IN" dirty="0" err="1" smtClean="0">
                <a:solidFill>
                  <a:srgbClr val="002060"/>
                </a:solidFill>
                <a:latin typeface="Footlight MT Light" panose="0204060206030A020304" pitchFamily="18" charset="0"/>
                <a:ea typeface="Calibri"/>
                <a:cs typeface="Calibri"/>
              </a:rPr>
              <a:t>Ms</a:t>
            </a:r>
            <a:r>
              <a:rPr lang="en-IN" dirty="0" err="1">
                <a:solidFill>
                  <a:srgbClr val="002060"/>
                </a:solidFill>
                <a:latin typeface="Footlight MT Light" panose="0204060206030A020304" pitchFamily="18" charset="0"/>
                <a:ea typeface="Calibri"/>
                <a:cs typeface="Calibri"/>
              </a:rPr>
              <a:t>.</a:t>
            </a:r>
            <a:r>
              <a:rPr lang="en-IN" dirty="0">
                <a:solidFill>
                  <a:srgbClr val="002060"/>
                </a:solidFill>
                <a:latin typeface="Footlight MT Light" panose="0204060206030A020304" pitchFamily="18" charset="0"/>
                <a:ea typeface="Calibri"/>
                <a:cs typeface="Calibri"/>
              </a:rPr>
              <a:t> Pooja Pawar</a:t>
            </a:r>
          </a:p>
          <a:p>
            <a:pPr marL="800100" lvl="1" indent="-342900">
              <a:lnSpc>
                <a:spcPct val="150000"/>
              </a:lnSpc>
              <a:buAutoNum type="arabicPlain" startAt="10"/>
            </a:pPr>
            <a:r>
              <a:rPr lang="en-IN" dirty="0">
                <a:solidFill>
                  <a:srgbClr val="002060"/>
                </a:solidFill>
                <a:latin typeface="Footlight MT Light" panose="0204060206030A020304" pitchFamily="18" charset="0"/>
                <a:ea typeface="Calibri"/>
                <a:cs typeface="Calibri"/>
              </a:rPr>
              <a:t>             </a:t>
            </a:r>
            <a:r>
              <a:rPr lang="en-IN" dirty="0" err="1" smtClean="0">
                <a:solidFill>
                  <a:srgbClr val="002060"/>
                </a:solidFill>
                <a:latin typeface="Footlight MT Light" panose="0204060206030A020304" pitchFamily="18" charset="0"/>
                <a:ea typeface="Calibri"/>
                <a:cs typeface="Calibri"/>
              </a:rPr>
              <a:t>Ms</a:t>
            </a:r>
            <a:r>
              <a:rPr lang="en-IN" dirty="0" err="1">
                <a:solidFill>
                  <a:srgbClr val="002060"/>
                </a:solidFill>
                <a:latin typeface="Footlight MT Light" panose="0204060206030A020304" pitchFamily="18" charset="0"/>
                <a:ea typeface="Calibri"/>
                <a:cs typeface="Calibri"/>
              </a:rPr>
              <a:t>.</a:t>
            </a:r>
            <a:r>
              <a:rPr lang="en-IN" dirty="0">
                <a:solidFill>
                  <a:srgbClr val="002060"/>
                </a:solidFill>
                <a:latin typeface="Footlight MT Light" panose="0204060206030A020304" pitchFamily="18" charset="0"/>
                <a:ea typeface="Calibri"/>
                <a:cs typeface="Calibri"/>
              </a:rPr>
              <a:t> Nandini Madre </a:t>
            </a:r>
          </a:p>
          <a:p>
            <a:pPr marL="800100" lvl="1" indent="-342900">
              <a:lnSpc>
                <a:spcPct val="150000"/>
              </a:lnSpc>
              <a:buFontTx/>
              <a:buAutoNum type="arabicPlain" startAt="10"/>
              <a:defRPr/>
            </a:pPr>
            <a:r>
              <a:rPr kumimoji="0" lang="en-IN" i="0" u="none" strike="noStrike" kern="1200" cap="none" spc="0" normalizeH="0" baseline="0" noProof="0" dirty="0">
                <a:ln>
                  <a:noFill/>
                </a:ln>
                <a:solidFill>
                  <a:srgbClr val="002060"/>
                </a:solidFill>
                <a:effectLst/>
                <a:uLnTx/>
                <a:uFillTx/>
                <a:latin typeface="Footlight MT Light" panose="0204060206030A020304" pitchFamily="18" charset="0"/>
                <a:ea typeface="Calibri"/>
                <a:cs typeface="Calibri"/>
              </a:rPr>
              <a:t>             </a:t>
            </a:r>
            <a:r>
              <a:rPr kumimoji="0" lang="en-IN" i="0" u="none" strike="noStrike" kern="1200" cap="none" spc="0" normalizeH="0" baseline="0" noProof="0" smtClean="0">
                <a:ln>
                  <a:noFill/>
                </a:ln>
                <a:solidFill>
                  <a:srgbClr val="002060"/>
                </a:solidFill>
                <a:effectLst/>
                <a:uLnTx/>
                <a:uFillTx/>
                <a:latin typeface="Footlight MT Light" panose="0204060206030A020304" pitchFamily="18" charset="0"/>
                <a:ea typeface="Calibri"/>
                <a:cs typeface="Calibri"/>
              </a:rPr>
              <a:t>Ms</a:t>
            </a:r>
            <a:r>
              <a:rPr kumimoji="0" lang="en-IN" i="0" u="none" strike="noStrike" kern="1200" cap="none" spc="0" normalizeH="0" baseline="0" noProof="0" dirty="0">
                <a:ln>
                  <a:noFill/>
                </a:ln>
                <a:solidFill>
                  <a:srgbClr val="002060"/>
                </a:solidFill>
                <a:effectLst/>
                <a:uLnTx/>
                <a:uFillTx/>
                <a:latin typeface="Footlight MT Light" panose="0204060206030A020304" pitchFamily="18" charset="0"/>
                <a:ea typeface="Calibri"/>
                <a:cs typeface="Calibri"/>
              </a:rPr>
              <a:t>. </a:t>
            </a:r>
            <a:r>
              <a:rPr kumimoji="0" lang="en-IN" i="0" u="none" strike="noStrike" kern="1200" cap="none" spc="0" normalizeH="0" baseline="0" noProof="0" dirty="0" err="1">
                <a:ln>
                  <a:noFill/>
                </a:ln>
                <a:solidFill>
                  <a:srgbClr val="002060"/>
                </a:solidFill>
                <a:effectLst/>
                <a:uLnTx/>
                <a:uFillTx/>
                <a:latin typeface="Footlight MT Light" panose="0204060206030A020304" pitchFamily="18" charset="0"/>
                <a:ea typeface="Calibri"/>
                <a:cs typeface="Calibri"/>
              </a:rPr>
              <a:t>Maleka</a:t>
            </a:r>
            <a:r>
              <a:rPr kumimoji="0" lang="en-IN" i="0" u="none" strike="noStrike" kern="1200" cap="none" spc="0" normalizeH="0" baseline="0" noProof="0" dirty="0">
                <a:ln>
                  <a:noFill/>
                </a:ln>
                <a:solidFill>
                  <a:srgbClr val="002060"/>
                </a:solidFill>
                <a:effectLst/>
                <a:uLnTx/>
                <a:uFillTx/>
                <a:latin typeface="Footlight MT Light" panose="0204060206030A020304" pitchFamily="18" charset="0"/>
                <a:ea typeface="Calibri"/>
                <a:cs typeface="Calibri"/>
              </a:rPr>
              <a:t> Iram </a:t>
            </a:r>
            <a:r>
              <a:rPr kumimoji="0" lang="en-IN" i="0" u="none" strike="noStrike" kern="1200" cap="none" spc="0" normalizeH="0" baseline="0" noProof="0" dirty="0" err="1">
                <a:ln>
                  <a:noFill/>
                </a:ln>
                <a:solidFill>
                  <a:srgbClr val="002060"/>
                </a:solidFill>
                <a:effectLst/>
                <a:uLnTx/>
                <a:uFillTx/>
                <a:latin typeface="Footlight MT Light" panose="0204060206030A020304" pitchFamily="18" charset="0"/>
                <a:ea typeface="Calibri"/>
                <a:cs typeface="Calibri"/>
              </a:rPr>
              <a:t>Muchale</a:t>
            </a:r>
            <a:endParaRPr kumimoji="0" lang="en-IN" i="0" u="none" strike="noStrike" kern="1200" cap="none" spc="0" normalizeH="0" baseline="0" noProof="0" dirty="0">
              <a:ln>
                <a:noFill/>
              </a:ln>
              <a:solidFill>
                <a:srgbClr val="002060"/>
              </a:solidFill>
              <a:effectLst/>
              <a:uLnTx/>
              <a:uFillTx/>
              <a:latin typeface="Footlight MT Light" panose="0204060206030A020304" pitchFamily="18" charset="0"/>
              <a:ea typeface="Calibri"/>
              <a:cs typeface="Calibri"/>
            </a:endParaRPr>
          </a:p>
          <a:p>
            <a:pPr marL="228600" indent="-228600">
              <a:buAutoNum type="arabicPlain" startAt="10"/>
            </a:pPr>
            <a:endParaRPr lang="en-US" sz="400" dirty="0">
              <a:solidFill>
                <a:srgbClr val="002060"/>
              </a:solidFill>
              <a:latin typeface="Footlight MT Light" panose="0204060206030A020304" pitchFamily="18" charset="0"/>
            </a:endParaRPr>
          </a:p>
          <a:p>
            <a:pPr marL="228600" indent="-228600">
              <a:buAutoNum type="arabicPlain" startAt="10"/>
            </a:pPr>
            <a:endParaRPr lang="en-US" sz="400" dirty="0">
              <a:solidFill>
                <a:srgbClr val="002060"/>
              </a:solidFill>
              <a:latin typeface="Footlight MT Light" panose="0204060206030A020304" pitchFamily="18" charset="0"/>
            </a:endParaRPr>
          </a:p>
          <a:p>
            <a:pPr marL="228600" indent="-228600">
              <a:buAutoNum type="arabicPlain" startAt="10"/>
            </a:pPr>
            <a:endParaRPr lang="en-US" sz="400" dirty="0">
              <a:solidFill>
                <a:srgbClr val="002060"/>
              </a:solidFill>
              <a:latin typeface="Footlight MT Light" panose="0204060206030A020304" pitchFamily="18" charset="0"/>
            </a:endParaRPr>
          </a:p>
          <a:p>
            <a:pPr marL="228600" indent="-228600">
              <a:buAutoNum type="arabicPlain" startAt="10"/>
            </a:pPr>
            <a:endParaRPr lang="en-US" sz="400" dirty="0">
              <a:solidFill>
                <a:srgbClr val="002060"/>
              </a:solidFill>
              <a:latin typeface="Footlight MT Light" panose="0204060206030A020304" pitchFamily="18" charset="0"/>
            </a:endParaRPr>
          </a:p>
          <a:p>
            <a:pPr marL="228600" indent="-228600">
              <a:buAutoNum type="arabicPlain" startAt="10"/>
            </a:pPr>
            <a:endParaRPr lang="en-US" sz="400" dirty="0">
              <a:solidFill>
                <a:srgbClr val="002060"/>
              </a:solidFill>
              <a:latin typeface="Footlight MT Light" panose="0204060206030A020304" pitchFamily="18" charset="0"/>
            </a:endParaRPr>
          </a:p>
          <a:p>
            <a:pPr marL="228600" indent="-228600">
              <a:buAutoNum type="arabicPlain" startAt="10"/>
            </a:pPr>
            <a:endParaRPr lang="en-US" sz="400" dirty="0">
              <a:solidFill>
                <a:srgbClr val="002060"/>
              </a:solidFill>
              <a:latin typeface="Footlight MT Light" panose="0204060206030A020304" pitchFamily="18" charset="0"/>
            </a:endParaRPr>
          </a:p>
          <a:p>
            <a:pPr marL="228600" indent="-228600">
              <a:buAutoNum type="arabicPlain" startAt="10"/>
            </a:pPr>
            <a:endParaRPr lang="en-US" sz="400" dirty="0">
              <a:solidFill>
                <a:srgbClr val="002060"/>
              </a:solidFill>
              <a:latin typeface="Footlight MT Light" panose="0204060206030A020304" pitchFamily="18" charset="0"/>
            </a:endParaRPr>
          </a:p>
          <a:p>
            <a:pPr marL="228600" indent="-228600">
              <a:buAutoNum type="arabicPlain" startAt="10"/>
            </a:pPr>
            <a:endParaRPr lang="en-US" sz="400" dirty="0">
              <a:solidFill>
                <a:srgbClr val="002060"/>
              </a:solidFill>
              <a:latin typeface="Footlight MT Light" panose="0204060206030A020304" pitchFamily="18" charset="0"/>
            </a:endParaRPr>
          </a:p>
          <a:p>
            <a:pPr marL="228600" indent="-228600">
              <a:buAutoNum type="arabicPlain" startAt="10"/>
            </a:pPr>
            <a:endParaRPr lang="en-US" sz="400" dirty="0">
              <a:solidFill>
                <a:srgbClr val="002060"/>
              </a:solidFill>
              <a:latin typeface="Footlight MT Light" panose="0204060206030A020304" pitchFamily="18" charset="0"/>
            </a:endParaRPr>
          </a:p>
          <a:p>
            <a:pPr marL="228600" indent="-228600">
              <a:buAutoNum type="arabicPlain" startAt="10"/>
            </a:pPr>
            <a:endParaRPr lang="en-US" sz="400" dirty="0">
              <a:solidFill>
                <a:srgbClr val="002060"/>
              </a:solidFill>
              <a:latin typeface="Footlight MT Light" panose="0204060206030A020304" pitchFamily="18" charset="0"/>
            </a:endParaRPr>
          </a:p>
        </p:txBody>
      </p:sp>
      <p:sp>
        <p:nvSpPr>
          <p:cNvPr id="10" name="TextBox 9">
            <a:extLst>
              <a:ext uri="{FF2B5EF4-FFF2-40B4-BE49-F238E27FC236}">
                <a16:creationId xmlns:a16="http://schemas.microsoft.com/office/drawing/2014/main" xmlns="" id="{B1C6C9C3-9D7A-5469-253C-67982659E4A9}"/>
              </a:ext>
            </a:extLst>
          </p:cNvPr>
          <p:cNvSpPr txBox="1"/>
          <p:nvPr/>
        </p:nvSpPr>
        <p:spPr>
          <a:xfrm>
            <a:off x="5562600" y="5037757"/>
            <a:ext cx="3399148" cy="984885"/>
          </a:xfrm>
          <a:prstGeom prst="rect">
            <a:avLst/>
          </a:prstGeom>
          <a:noFill/>
        </p:spPr>
        <p:txBody>
          <a:bodyPr wrap="square">
            <a:spAutoFit/>
          </a:bodyPr>
          <a:lstStyle/>
          <a:p>
            <a:pPr algn="ctr"/>
            <a:r>
              <a:rPr lang="en-IN" dirty="0">
                <a:solidFill>
                  <a:schemeClr val="tx1">
                    <a:lumMod val="95000"/>
                    <a:lumOff val="5000"/>
                  </a:schemeClr>
                </a:solidFill>
                <a:latin typeface="Footlight MT Light" pitchFamily="18" charset="0"/>
                <a:ea typeface="Calibri"/>
                <a:cs typeface="Calibri"/>
              </a:rPr>
              <a:t>Under Guidance of</a:t>
            </a:r>
          </a:p>
          <a:p>
            <a:pPr algn="ctr"/>
            <a:r>
              <a:rPr lang="en-IN" dirty="0">
                <a:solidFill>
                  <a:schemeClr val="tx1">
                    <a:lumMod val="95000"/>
                    <a:lumOff val="5000"/>
                  </a:schemeClr>
                </a:solidFill>
                <a:latin typeface="Footlight MT Light" pitchFamily="18" charset="0"/>
                <a:ea typeface="Calibri"/>
                <a:cs typeface="Calibri"/>
              </a:rPr>
              <a:t> </a:t>
            </a:r>
            <a:endParaRPr lang="en-IN" dirty="0">
              <a:solidFill>
                <a:srgbClr val="002060"/>
              </a:solidFill>
              <a:latin typeface="Footlight MT Light" pitchFamily="18" charset="0"/>
              <a:ea typeface="Calibri"/>
              <a:cs typeface="Calibri"/>
            </a:endParaRPr>
          </a:p>
          <a:p>
            <a:pPr algn="ctr"/>
            <a:r>
              <a:rPr lang="en-IN" b="1" dirty="0">
                <a:solidFill>
                  <a:srgbClr val="002060"/>
                </a:solidFill>
                <a:latin typeface="Footlight MT Light" pitchFamily="18" charset="0"/>
                <a:ea typeface="Calibri"/>
                <a:cs typeface="Calibri"/>
              </a:rPr>
              <a:t>Prof. S.A. </a:t>
            </a:r>
            <a:r>
              <a:rPr lang="en-IN" b="1">
                <a:solidFill>
                  <a:srgbClr val="002060"/>
                </a:solidFill>
                <a:latin typeface="Footlight MT Light" pitchFamily="18" charset="0"/>
                <a:ea typeface="Calibri"/>
                <a:cs typeface="Calibri"/>
              </a:rPr>
              <a:t>Dhanawe</a:t>
            </a:r>
            <a:endParaRPr lang="en-US" sz="400" b="1" dirty="0">
              <a:solidFill>
                <a:srgbClr val="002060"/>
              </a:solidFill>
            </a:endParaRPr>
          </a:p>
          <a:p>
            <a:pPr marL="228600" indent="-228600" algn="ctr">
              <a:buAutoNum type="arabicPlain" startAt="10"/>
            </a:pPr>
            <a:endParaRPr lang="en-US" sz="400" dirty="0">
              <a:solidFill>
                <a:srgbClr val="002060"/>
              </a:solidFill>
            </a:endParaRPr>
          </a:p>
        </p:txBody>
      </p:sp>
      <p:pic>
        <p:nvPicPr>
          <p:cNvPr id="1026" name="Picture 2" descr="N. B. Navale Sinhgad College of Engineering, Solapur">
            <a:extLst>
              <a:ext uri="{FF2B5EF4-FFF2-40B4-BE49-F238E27FC236}">
                <a16:creationId xmlns:a16="http://schemas.microsoft.com/office/drawing/2014/main" xmlns="" id="{3BAAAE08-95E3-9CF9-4D7E-8D8BA52920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77" y="372074"/>
            <a:ext cx="1035349" cy="13446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E34231"/>
                </a:solidFill>
              </a:rPr>
              <a:t>References</a:t>
            </a:r>
          </a:p>
        </p:txBody>
      </p:sp>
      <p:sp>
        <p:nvSpPr>
          <p:cNvPr id="3" name="Footer Placeholder 2"/>
          <p:cNvSpPr>
            <a:spLocks noGrp="1"/>
          </p:cNvSpPr>
          <p:nvPr>
            <p:ph type="ftr" sz="quarter" idx="11"/>
          </p:nvPr>
        </p:nvSpPr>
        <p:spPr>
          <a:xfrm>
            <a:off x="304800" y="6410848"/>
            <a:ext cx="5334000" cy="365760"/>
          </a:xfrm>
        </p:spPr>
        <p:txBody>
          <a:bodyPr/>
          <a:lstStyle/>
          <a:p>
            <a:r>
              <a:rPr lang="en-US" dirty="0"/>
              <a:t>Department of Computer Science &amp; Engineering, NBNSCOE, Solapur</a:t>
            </a:r>
          </a:p>
        </p:txBody>
      </p:sp>
      <p:pic>
        <p:nvPicPr>
          <p:cNvPr id="4" name="Picture 2" descr="N. B. Navale Sinhgad College of Engineering, Solapur">
            <a:extLst>
              <a:ext uri="{FF2B5EF4-FFF2-40B4-BE49-F238E27FC236}">
                <a16:creationId xmlns:a16="http://schemas.microsoft.com/office/drawing/2014/main" xmlns="" id="{3B8C1165-52B1-18E5-6E4B-0BBB2966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660"/>
            <a:ext cx="811306" cy="105364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xmlns="" id="{67A2764E-22CC-5AF5-FCCC-9A24F49C93F1}"/>
              </a:ext>
            </a:extLst>
          </p:cNvPr>
          <p:cNvSpPr>
            <a:spLocks noGrp="1"/>
          </p:cNvSpPr>
          <p:nvPr>
            <p:ph sz="quarter" idx="1"/>
          </p:nvPr>
        </p:nvSpPr>
        <p:spPr>
          <a:xfrm>
            <a:off x="301752" y="1543058"/>
            <a:ext cx="8503920" cy="4867789"/>
          </a:xfrm>
        </p:spPr>
        <p:style>
          <a:lnRef idx="1">
            <a:schemeClr val="accent3"/>
          </a:lnRef>
          <a:fillRef idx="2">
            <a:schemeClr val="accent3"/>
          </a:fillRef>
          <a:effectRef idx="1">
            <a:schemeClr val="accent3"/>
          </a:effectRef>
          <a:fontRef idx="minor">
            <a:schemeClr val="dk1"/>
          </a:fontRef>
        </p:style>
        <p:txBody>
          <a:bodyPr>
            <a:noAutofit/>
          </a:bodyPr>
          <a:lstStyle/>
          <a:p>
            <a:pPr eaLnBrk="0" fontAlgn="base" hangingPunct="0">
              <a:spcBef>
                <a:spcPct val="0"/>
              </a:spcBef>
              <a:spcAft>
                <a:spcPct val="0"/>
              </a:spcAft>
              <a:buSzTx/>
              <a:buFont typeface="Wingdings" panose="05000000000000000000" pitchFamily="2" charset="2"/>
              <a:buChar char="q"/>
            </a:pPr>
            <a:r>
              <a:rPr lang="en-US" altLang="en-US" sz="1500" b="1" dirty="0">
                <a:solidFill>
                  <a:schemeClr val="tx1">
                    <a:lumMod val="85000"/>
                    <a:lumOff val="15000"/>
                  </a:schemeClr>
                </a:solidFill>
                <a:latin typeface="+mj-lt"/>
              </a:rPr>
              <a:t>Title</a:t>
            </a:r>
            <a:r>
              <a:rPr lang="en-US" altLang="en-US" sz="1500" dirty="0">
                <a:solidFill>
                  <a:schemeClr val="tx1">
                    <a:lumMod val="85000"/>
                    <a:lumOff val="15000"/>
                  </a:schemeClr>
                </a:solidFill>
                <a:latin typeface="+mj-lt"/>
              </a:rPr>
              <a:t>: “ </a:t>
            </a:r>
            <a:r>
              <a:rPr lang="en-IN" sz="1700" dirty="0"/>
              <a:t>Machine Translation System in Indian Perspectives </a:t>
            </a:r>
            <a:r>
              <a:rPr lang="en-US" altLang="en-US" sz="1500" dirty="0">
                <a:solidFill>
                  <a:schemeClr val="tx1">
                    <a:lumMod val="85000"/>
                    <a:lumOff val="15000"/>
                  </a:schemeClr>
                </a:solidFill>
                <a:latin typeface="+mj-lt"/>
              </a:rPr>
              <a:t>"</a:t>
            </a:r>
          </a:p>
          <a:p>
            <a:pPr marL="742950" lvl="1" indent="-285750" eaLnBrk="0" fontAlgn="base" hangingPunct="0">
              <a:spcBef>
                <a:spcPct val="0"/>
              </a:spcBef>
              <a:spcAft>
                <a:spcPct val="0"/>
              </a:spcAft>
              <a:buClrTx/>
              <a:buSzTx/>
              <a:buFont typeface="Wingdings" panose="05000000000000000000" pitchFamily="2" charset="2"/>
              <a:buChar char="§"/>
            </a:pPr>
            <a:r>
              <a:rPr lang="en-US" altLang="en-US" sz="1500" b="1" dirty="0">
                <a:solidFill>
                  <a:schemeClr val="tx1">
                    <a:lumMod val="85000"/>
                    <a:lumOff val="15000"/>
                  </a:schemeClr>
                </a:solidFill>
                <a:latin typeface="+mj-lt"/>
              </a:rPr>
              <a:t>Authors</a:t>
            </a:r>
            <a:r>
              <a:rPr lang="en-US" altLang="en-US" sz="1500" dirty="0">
                <a:solidFill>
                  <a:schemeClr val="tx1">
                    <a:lumMod val="85000"/>
                    <a:lumOff val="15000"/>
                  </a:schemeClr>
                </a:solidFill>
                <a:latin typeface="+mj-lt"/>
              </a:rPr>
              <a:t>: </a:t>
            </a:r>
            <a:r>
              <a:rPr lang="en-IN" sz="1700" u="sng" dirty="0">
                <a:solidFill>
                  <a:schemeClr val="bg2">
                    <a:lumMod val="10000"/>
                  </a:schemeClr>
                </a:solidFill>
                <a:hlinkClick r:id="rId3">
                  <a:extLst>
                    <a:ext uri="{A12FA001-AC4F-418D-AE19-62706E023703}">
                      <ahyp:hlinkClr xmlns:ahyp="http://schemas.microsoft.com/office/drawing/2018/hyperlinkcolor" xmlns="" val="tx"/>
                    </a:ext>
                  </a:extLst>
                </a:hlinkClick>
              </a:rPr>
              <a:t>Sanjay K Dwivedi</a:t>
            </a:r>
            <a:r>
              <a:rPr lang="en-US" altLang="en-US" sz="1500" dirty="0">
                <a:solidFill>
                  <a:schemeClr val="tx1">
                    <a:lumMod val="85000"/>
                    <a:lumOff val="15000"/>
                  </a:schemeClr>
                </a:solidFill>
                <a:latin typeface="+mj-lt"/>
              </a:rPr>
              <a:t>, </a:t>
            </a:r>
            <a:r>
              <a:rPr lang="en-IN" sz="1700" u="sng" dirty="0">
                <a:solidFill>
                  <a:schemeClr val="bg2">
                    <a:lumMod val="10000"/>
                  </a:schemeClr>
                </a:solidFill>
                <a:hlinkClick r:id="rId4">
                  <a:extLst>
                    <a:ext uri="{A12FA001-AC4F-418D-AE19-62706E023703}">
                      <ahyp:hlinkClr xmlns:ahyp="http://schemas.microsoft.com/office/drawing/2018/hyperlinkcolor" xmlns="" val="tx"/>
                    </a:ext>
                  </a:extLst>
                </a:hlinkClick>
              </a:rPr>
              <a:t>Pramod </a:t>
            </a:r>
            <a:r>
              <a:rPr lang="en-IN" sz="1700" u="sng" dirty="0" err="1">
                <a:solidFill>
                  <a:schemeClr val="bg2">
                    <a:lumMod val="10000"/>
                  </a:schemeClr>
                </a:solidFill>
                <a:hlinkClick r:id="rId4">
                  <a:extLst>
                    <a:ext uri="{A12FA001-AC4F-418D-AE19-62706E023703}">
                      <ahyp:hlinkClr xmlns:ahyp="http://schemas.microsoft.com/office/drawing/2018/hyperlinkcolor" xmlns="" val="tx"/>
                    </a:ext>
                  </a:extLst>
                </a:hlinkClick>
              </a:rPr>
              <a:t>Sukhadeve</a:t>
            </a:r>
            <a:endParaRPr lang="en-IN" sz="1700" u="sng" dirty="0">
              <a:solidFill>
                <a:schemeClr val="bg2">
                  <a:lumMod val="10000"/>
                </a:schemeClr>
              </a:solidFill>
            </a:endParaRPr>
          </a:p>
          <a:p>
            <a:pPr marL="742950" lvl="1" indent="-285750" eaLnBrk="0" fontAlgn="base" hangingPunct="0">
              <a:spcBef>
                <a:spcPct val="0"/>
              </a:spcBef>
              <a:spcAft>
                <a:spcPct val="0"/>
              </a:spcAft>
              <a:buClrTx/>
              <a:buSzTx/>
              <a:buFont typeface="Wingdings" panose="05000000000000000000" pitchFamily="2" charset="2"/>
              <a:buChar char="§"/>
            </a:pPr>
            <a:r>
              <a:rPr lang="en-US" altLang="en-US" sz="1500" b="1" dirty="0">
                <a:solidFill>
                  <a:schemeClr val="tx1">
                    <a:lumMod val="85000"/>
                    <a:lumOff val="15000"/>
                  </a:schemeClr>
                </a:solidFill>
                <a:latin typeface="+mj-lt"/>
              </a:rPr>
              <a:t>Link</a:t>
            </a:r>
            <a:r>
              <a:rPr lang="en-US" altLang="en-US" sz="1500" dirty="0">
                <a:solidFill>
                  <a:schemeClr val="tx1">
                    <a:lumMod val="85000"/>
                    <a:lumOff val="15000"/>
                  </a:schemeClr>
                </a:solidFill>
                <a:latin typeface="+mj-lt"/>
              </a:rPr>
              <a:t>: </a:t>
            </a:r>
            <a:r>
              <a:rPr lang="en-US" altLang="en-US" sz="1500" dirty="0">
                <a:solidFill>
                  <a:schemeClr val="bg2">
                    <a:lumMod val="10000"/>
                  </a:schemeClr>
                </a:solidFill>
                <a:latin typeface="+mj-lt"/>
                <a:hlinkClick r:id="rId5">
                  <a:extLst>
                    <a:ext uri="{A12FA001-AC4F-418D-AE19-62706E023703}">
                      <ahyp:hlinkClr xmlns:ahyp="http://schemas.microsoft.com/office/drawing/2018/hyperlinkcolor" xmlns="" val="tx"/>
                    </a:ext>
                  </a:extLst>
                </a:hlinkClick>
              </a:rPr>
              <a:t>https://www.researchgate.net/publication/47554517_Machine_Translation_System_in_Indian_Perspectives</a:t>
            </a:r>
            <a:r>
              <a:rPr lang="en-US" altLang="en-US" sz="1500" dirty="0">
                <a:solidFill>
                  <a:schemeClr val="bg2">
                    <a:lumMod val="10000"/>
                  </a:schemeClr>
                </a:solidFill>
                <a:latin typeface="+mj-lt"/>
              </a:rPr>
              <a:t> </a:t>
            </a:r>
          </a:p>
          <a:p>
            <a:pPr marL="742950" lvl="1" indent="-285750" eaLnBrk="0" fontAlgn="base" hangingPunct="0">
              <a:spcBef>
                <a:spcPct val="0"/>
              </a:spcBef>
              <a:spcAft>
                <a:spcPct val="0"/>
              </a:spcAft>
              <a:buClrTx/>
              <a:buSzTx/>
              <a:buFont typeface="Wingdings" panose="05000000000000000000" pitchFamily="2" charset="2"/>
              <a:buChar char="§"/>
            </a:pPr>
            <a:endParaRPr lang="en-US" altLang="en-US" sz="1500" dirty="0">
              <a:solidFill>
                <a:schemeClr val="tx1">
                  <a:lumMod val="85000"/>
                  <a:lumOff val="15000"/>
                </a:schemeClr>
              </a:solidFill>
              <a:latin typeface="+mj-lt"/>
            </a:endParaRPr>
          </a:p>
          <a:p>
            <a:pPr eaLnBrk="0" fontAlgn="base" hangingPunct="0">
              <a:spcBef>
                <a:spcPct val="0"/>
              </a:spcBef>
              <a:spcAft>
                <a:spcPct val="0"/>
              </a:spcAft>
              <a:buSzTx/>
              <a:buFont typeface="Wingdings" panose="05000000000000000000" pitchFamily="2" charset="2"/>
              <a:buChar char="q"/>
            </a:pPr>
            <a:r>
              <a:rPr lang="en-US" altLang="en-US" sz="1500" b="1" dirty="0">
                <a:solidFill>
                  <a:schemeClr val="tx1">
                    <a:lumMod val="85000"/>
                    <a:lumOff val="15000"/>
                  </a:schemeClr>
                </a:solidFill>
                <a:latin typeface="+mj-lt"/>
              </a:rPr>
              <a:t>Title</a:t>
            </a:r>
            <a:r>
              <a:rPr lang="en-US" altLang="en-US" sz="1500" dirty="0">
                <a:solidFill>
                  <a:schemeClr val="tx1">
                    <a:lumMod val="85000"/>
                    <a:lumOff val="15000"/>
                  </a:schemeClr>
                </a:solidFill>
                <a:latin typeface="+mj-lt"/>
              </a:rPr>
              <a:t>: "</a:t>
            </a:r>
            <a:r>
              <a:rPr lang="en-GB" sz="1600" dirty="0"/>
              <a:t>Machine Translation Approaches and Survey for Indian Languages </a:t>
            </a:r>
            <a:r>
              <a:rPr lang="en-US" altLang="en-US" sz="1500" dirty="0">
                <a:solidFill>
                  <a:schemeClr val="tx1">
                    <a:lumMod val="85000"/>
                    <a:lumOff val="15000"/>
                  </a:schemeClr>
                </a:solidFill>
                <a:latin typeface="+mj-lt"/>
              </a:rPr>
              <a:t>"</a:t>
            </a:r>
          </a:p>
          <a:p>
            <a:pPr marL="742950" lvl="1" indent="-285750" eaLnBrk="0" fontAlgn="base" hangingPunct="0">
              <a:spcBef>
                <a:spcPct val="0"/>
              </a:spcBef>
              <a:spcAft>
                <a:spcPct val="0"/>
              </a:spcAft>
              <a:buClrTx/>
              <a:buSzTx/>
              <a:buFont typeface="Wingdings" panose="05000000000000000000" pitchFamily="2" charset="2"/>
              <a:buChar char="§"/>
            </a:pPr>
            <a:r>
              <a:rPr lang="en-US" altLang="en-US" sz="1500" b="1" dirty="0">
                <a:solidFill>
                  <a:schemeClr val="tx1">
                    <a:lumMod val="85000"/>
                    <a:lumOff val="15000"/>
                  </a:schemeClr>
                </a:solidFill>
                <a:latin typeface="+mj-lt"/>
              </a:rPr>
              <a:t>Authors</a:t>
            </a:r>
            <a:r>
              <a:rPr lang="en-US" altLang="en-US" sz="1500" dirty="0">
                <a:solidFill>
                  <a:schemeClr val="tx1">
                    <a:lumMod val="85000"/>
                    <a:lumOff val="15000"/>
                  </a:schemeClr>
                </a:solidFill>
                <a:latin typeface="+mj-lt"/>
              </a:rPr>
              <a:t>: </a:t>
            </a:r>
            <a:r>
              <a:rPr lang="en-IN" sz="1600" dirty="0">
                <a:solidFill>
                  <a:schemeClr val="bg2">
                    <a:lumMod val="10000"/>
                  </a:schemeClr>
                </a:solidFill>
              </a:rPr>
              <a:t>Antony P. J.</a:t>
            </a:r>
          </a:p>
          <a:p>
            <a:pPr marL="742950" lvl="1" indent="-285750" eaLnBrk="0" fontAlgn="base" hangingPunct="0">
              <a:spcBef>
                <a:spcPct val="0"/>
              </a:spcBef>
              <a:spcAft>
                <a:spcPct val="0"/>
              </a:spcAft>
              <a:buClrTx/>
              <a:buSzTx/>
              <a:buFont typeface="Wingdings" panose="05000000000000000000" pitchFamily="2" charset="2"/>
              <a:buChar char="§"/>
            </a:pPr>
            <a:r>
              <a:rPr lang="en-US" altLang="en-US" sz="1500" b="1" dirty="0">
                <a:solidFill>
                  <a:schemeClr val="tx1">
                    <a:lumMod val="85000"/>
                    <a:lumOff val="15000"/>
                  </a:schemeClr>
                </a:solidFill>
                <a:latin typeface="+mj-lt"/>
              </a:rPr>
              <a:t>Link</a:t>
            </a:r>
            <a:r>
              <a:rPr lang="en-US" altLang="en-US" sz="1500" dirty="0">
                <a:solidFill>
                  <a:schemeClr val="tx1">
                    <a:lumMod val="85000"/>
                    <a:lumOff val="15000"/>
                  </a:schemeClr>
                </a:solidFill>
                <a:latin typeface="+mj-lt"/>
              </a:rPr>
              <a:t>: </a:t>
            </a:r>
            <a:r>
              <a:rPr lang="en-US" altLang="en-US" sz="1500" dirty="0">
                <a:solidFill>
                  <a:schemeClr val="bg2">
                    <a:lumMod val="10000"/>
                  </a:schemeClr>
                </a:solidFill>
                <a:latin typeface="+mj-lt"/>
                <a:hlinkClick r:id="rId6">
                  <a:extLst>
                    <a:ext uri="{A12FA001-AC4F-418D-AE19-62706E023703}">
                      <ahyp:hlinkClr xmlns:ahyp="http://schemas.microsoft.com/office/drawing/2018/hyperlinkcolor" xmlns="" val="tx"/>
                    </a:ext>
                  </a:extLst>
                </a:hlinkClick>
              </a:rPr>
              <a:t>https://aclanthology.org/O13-2003.pdf</a:t>
            </a:r>
            <a:endParaRPr lang="en-US" altLang="en-US" sz="1500" dirty="0">
              <a:solidFill>
                <a:schemeClr val="bg2">
                  <a:lumMod val="10000"/>
                </a:schemeClr>
              </a:solidFill>
              <a:latin typeface="+mj-lt"/>
            </a:endParaRPr>
          </a:p>
          <a:p>
            <a:pPr marL="742950" lvl="1" indent="-285750" eaLnBrk="0" fontAlgn="base" hangingPunct="0">
              <a:spcBef>
                <a:spcPct val="0"/>
              </a:spcBef>
              <a:spcAft>
                <a:spcPct val="0"/>
              </a:spcAft>
              <a:buClrTx/>
              <a:buSzTx/>
              <a:buFont typeface="Wingdings" panose="05000000000000000000" pitchFamily="2" charset="2"/>
              <a:buChar char="§"/>
            </a:pPr>
            <a:r>
              <a:rPr lang="en-US" altLang="en-US" sz="1500" b="1" dirty="0">
                <a:solidFill>
                  <a:schemeClr val="tx1">
                    <a:lumMod val="85000"/>
                    <a:lumOff val="15000"/>
                  </a:schemeClr>
                </a:solidFill>
                <a:latin typeface="+mj-lt"/>
              </a:rPr>
              <a:t>Summary</a:t>
            </a:r>
            <a:r>
              <a:rPr lang="en-US" altLang="en-US" sz="1500" dirty="0">
                <a:solidFill>
                  <a:schemeClr val="tx1">
                    <a:lumMod val="85000"/>
                    <a:lumOff val="15000"/>
                  </a:schemeClr>
                </a:solidFill>
                <a:latin typeface="+mj-lt"/>
              </a:rPr>
              <a:t>: This review paper gives an overview of the state of English to Indian language machine translation, discussing various techniques and challenges.</a:t>
            </a:r>
          </a:p>
          <a:p>
            <a:pPr marL="742950" lvl="1" indent="-285750" eaLnBrk="0" fontAlgn="base" hangingPunct="0">
              <a:spcBef>
                <a:spcPct val="0"/>
              </a:spcBef>
              <a:spcAft>
                <a:spcPct val="0"/>
              </a:spcAft>
              <a:buClr>
                <a:schemeClr val="accent1"/>
              </a:buClr>
              <a:buSzTx/>
              <a:buFont typeface="Wingdings" panose="05000000000000000000" pitchFamily="2" charset="2"/>
              <a:buChar char="q"/>
            </a:pPr>
            <a:endParaRPr lang="en-US" altLang="en-US" sz="1500" dirty="0">
              <a:solidFill>
                <a:schemeClr val="tx1">
                  <a:lumMod val="85000"/>
                  <a:lumOff val="15000"/>
                </a:schemeClr>
              </a:solidFill>
              <a:latin typeface="+mj-lt"/>
            </a:endParaRPr>
          </a:p>
          <a:p>
            <a:pPr eaLnBrk="0" fontAlgn="base" hangingPunct="0">
              <a:spcBef>
                <a:spcPct val="0"/>
              </a:spcBef>
              <a:spcAft>
                <a:spcPct val="0"/>
              </a:spcAft>
              <a:buSzTx/>
              <a:buFont typeface="Wingdings" panose="05000000000000000000" pitchFamily="2" charset="2"/>
              <a:buChar char="q"/>
            </a:pPr>
            <a:r>
              <a:rPr lang="en-US" altLang="en-US" sz="1500" b="1" dirty="0">
                <a:solidFill>
                  <a:schemeClr val="tx1">
                    <a:lumMod val="85000"/>
                    <a:lumOff val="15000"/>
                  </a:schemeClr>
                </a:solidFill>
                <a:latin typeface="+mj-lt"/>
              </a:rPr>
              <a:t>Title</a:t>
            </a:r>
            <a:r>
              <a:rPr lang="en-US" altLang="en-US" sz="1500" dirty="0">
                <a:solidFill>
                  <a:schemeClr val="tx1">
                    <a:lumMod val="85000"/>
                    <a:lumOff val="15000"/>
                  </a:schemeClr>
                </a:solidFill>
                <a:latin typeface="+mj-lt"/>
              </a:rPr>
              <a:t>: "</a:t>
            </a:r>
            <a:r>
              <a:rPr lang="en-GB" sz="1600" dirty="0"/>
              <a:t>Machine Translation Approaches and Survey for Indian Languages</a:t>
            </a:r>
            <a:r>
              <a:rPr lang="en-US" altLang="en-US" sz="1500" dirty="0">
                <a:solidFill>
                  <a:schemeClr val="tx1">
                    <a:lumMod val="85000"/>
                    <a:lumOff val="15000"/>
                  </a:schemeClr>
                </a:solidFill>
                <a:latin typeface="+mj-lt"/>
              </a:rPr>
              <a:t>"</a:t>
            </a:r>
          </a:p>
          <a:p>
            <a:pPr marL="742950" lvl="1" indent="-285750" eaLnBrk="0" fontAlgn="base" hangingPunct="0">
              <a:spcBef>
                <a:spcPct val="0"/>
              </a:spcBef>
              <a:spcAft>
                <a:spcPct val="0"/>
              </a:spcAft>
              <a:buClrTx/>
              <a:buSzTx/>
              <a:buFont typeface="Wingdings" panose="05000000000000000000" pitchFamily="2" charset="2"/>
              <a:buChar char="§"/>
            </a:pPr>
            <a:r>
              <a:rPr lang="en-US" altLang="en-US" sz="1500" b="1" dirty="0">
                <a:solidFill>
                  <a:schemeClr val="tx1">
                    <a:lumMod val="85000"/>
                    <a:lumOff val="15000"/>
                  </a:schemeClr>
                </a:solidFill>
                <a:latin typeface="+mj-lt"/>
              </a:rPr>
              <a:t>Authors</a:t>
            </a:r>
            <a:r>
              <a:rPr lang="en-US" altLang="en-US" sz="1500" dirty="0">
                <a:solidFill>
                  <a:schemeClr val="tx1">
                    <a:lumMod val="85000"/>
                    <a:lumOff val="15000"/>
                  </a:schemeClr>
                </a:solidFill>
                <a:latin typeface="+mj-lt"/>
              </a:rPr>
              <a:t>: </a:t>
            </a:r>
            <a:r>
              <a:rPr lang="en-IN" sz="1600" dirty="0">
                <a:solidFill>
                  <a:schemeClr val="tx1"/>
                </a:solidFill>
              </a:rPr>
              <a:t>Nadeem </a:t>
            </a:r>
            <a:r>
              <a:rPr lang="en-IN" sz="1600" dirty="0" err="1">
                <a:solidFill>
                  <a:schemeClr val="tx1"/>
                </a:solidFill>
              </a:rPr>
              <a:t>Jadoon</a:t>
            </a:r>
            <a:r>
              <a:rPr lang="en-IN" sz="1600" dirty="0">
                <a:solidFill>
                  <a:schemeClr val="tx1"/>
                </a:solidFill>
              </a:rPr>
              <a:t> Khan, Waqas Anwar, Nadir </a:t>
            </a:r>
            <a:r>
              <a:rPr lang="en-IN" sz="1600" dirty="0" err="1">
                <a:solidFill>
                  <a:schemeClr val="tx1"/>
                </a:solidFill>
              </a:rPr>
              <a:t>Durrani</a:t>
            </a:r>
            <a:endParaRPr lang="en-IN" sz="1600" dirty="0">
              <a:solidFill>
                <a:schemeClr val="tx1"/>
              </a:solidFill>
            </a:endParaRPr>
          </a:p>
          <a:p>
            <a:pPr marL="742950" lvl="1" indent="-285750" eaLnBrk="0" fontAlgn="base" hangingPunct="0">
              <a:spcBef>
                <a:spcPct val="0"/>
              </a:spcBef>
              <a:spcAft>
                <a:spcPct val="0"/>
              </a:spcAft>
              <a:buClrTx/>
              <a:buSzTx/>
              <a:buFont typeface="Wingdings" panose="05000000000000000000" pitchFamily="2" charset="2"/>
              <a:buChar char="§"/>
            </a:pPr>
            <a:r>
              <a:rPr lang="en-US" altLang="en-US" sz="1500" b="1" dirty="0">
                <a:solidFill>
                  <a:schemeClr val="tx1">
                    <a:lumMod val="85000"/>
                    <a:lumOff val="15000"/>
                  </a:schemeClr>
                </a:solidFill>
                <a:latin typeface="+mj-lt"/>
              </a:rPr>
              <a:t>Link</a:t>
            </a:r>
            <a:r>
              <a:rPr lang="en-US" altLang="en-US" sz="1500" dirty="0">
                <a:solidFill>
                  <a:schemeClr val="tx1">
                    <a:lumMod val="85000"/>
                    <a:lumOff val="15000"/>
                  </a:schemeClr>
                </a:solidFill>
                <a:latin typeface="+mj-lt"/>
              </a:rPr>
              <a:t>: </a:t>
            </a:r>
            <a:r>
              <a:rPr lang="en-US" altLang="en-US" sz="1500" dirty="0">
                <a:solidFill>
                  <a:schemeClr val="tx1">
                    <a:lumMod val="95000"/>
                    <a:lumOff val="5000"/>
                  </a:schemeClr>
                </a:solidFill>
                <a:latin typeface="+mj-lt"/>
                <a:hlinkClick r:id="rId7">
                  <a:extLst>
                    <a:ext uri="{A12FA001-AC4F-418D-AE19-62706E023703}">
                      <ahyp:hlinkClr xmlns:ahyp="http://schemas.microsoft.com/office/drawing/2018/hyperlinkcolor" xmlns="" val="tx"/>
                    </a:ext>
                  </a:extLst>
                </a:hlinkClick>
              </a:rPr>
              <a:t>https://arxiv.org/ftp/arxiv/papers/1701/1701.04290.pdf</a:t>
            </a:r>
            <a:endParaRPr lang="en-US" altLang="en-US" sz="1500" dirty="0">
              <a:solidFill>
                <a:schemeClr val="tx1">
                  <a:lumMod val="95000"/>
                  <a:lumOff val="5000"/>
                </a:schemeClr>
              </a:solidFill>
              <a:latin typeface="+mj-lt"/>
            </a:endParaRPr>
          </a:p>
          <a:p>
            <a:pPr marL="742950" lvl="1" indent="-285750" eaLnBrk="0" fontAlgn="base" hangingPunct="0">
              <a:spcBef>
                <a:spcPct val="0"/>
              </a:spcBef>
              <a:spcAft>
                <a:spcPct val="0"/>
              </a:spcAft>
              <a:buClrTx/>
              <a:buSzTx/>
              <a:buFont typeface="Wingdings" panose="05000000000000000000" pitchFamily="2" charset="2"/>
              <a:buChar char="§"/>
            </a:pPr>
            <a:r>
              <a:rPr lang="en-US" altLang="en-US" sz="1500" b="1" dirty="0">
                <a:solidFill>
                  <a:schemeClr val="tx1">
                    <a:lumMod val="85000"/>
                    <a:lumOff val="15000"/>
                  </a:schemeClr>
                </a:solidFill>
                <a:latin typeface="+mj-lt"/>
              </a:rPr>
              <a:t>Summary</a:t>
            </a:r>
            <a:r>
              <a:rPr lang="en-US" altLang="en-US" sz="1500" dirty="0">
                <a:solidFill>
                  <a:schemeClr val="tx1">
                    <a:lumMod val="85000"/>
                    <a:lumOff val="15000"/>
                  </a:schemeClr>
                </a:solidFill>
                <a:latin typeface="+mj-lt"/>
              </a:rPr>
              <a:t>: This paper provides an in-depth review of the challenges in machine translation from English to Indian languages, which can help you understand the complexities involved in your software project.</a:t>
            </a:r>
          </a:p>
          <a:p>
            <a:pPr marL="0" lvl="0" indent="0" eaLnBrk="0" fontAlgn="base" hangingPunct="0">
              <a:spcBef>
                <a:spcPct val="0"/>
              </a:spcBef>
              <a:spcAft>
                <a:spcPct val="0"/>
              </a:spcAft>
              <a:buClrTx/>
              <a:buSzTx/>
              <a:buNone/>
            </a:pPr>
            <a:r>
              <a:rPr lang="en-US" altLang="en-US" sz="1500" dirty="0">
                <a:solidFill>
                  <a:schemeClr val="tx1">
                    <a:lumMod val="85000"/>
                    <a:lumOff val="15000"/>
                  </a:schemeClr>
                </a:solidFill>
                <a:latin typeface="+mj-lt"/>
              </a:rPr>
              <a:t/>
            </a:r>
            <a:br>
              <a:rPr lang="en-US" altLang="en-US" sz="1500" dirty="0">
                <a:solidFill>
                  <a:schemeClr val="tx1">
                    <a:lumMod val="85000"/>
                    <a:lumOff val="15000"/>
                  </a:schemeClr>
                </a:solidFill>
                <a:latin typeface="+mj-lt"/>
              </a:rPr>
            </a:br>
            <a:endParaRPr lang="en-US" altLang="en-US" sz="1500" dirty="0">
              <a:solidFill>
                <a:schemeClr val="tx1">
                  <a:lumMod val="85000"/>
                  <a:lumOff val="15000"/>
                </a:schemeClr>
              </a:solidFill>
              <a:latin typeface="+mj-lt"/>
            </a:endParaRPr>
          </a:p>
        </p:txBody>
      </p:sp>
      <p:sp>
        <p:nvSpPr>
          <p:cNvPr id="9" name="AutoShape 3" descr="Pramod Sukhadeve at Babasaheb Bhimrao Ambedkar University">
            <a:hlinkClick r:id="rId8"/>
            <a:extLst>
              <a:ext uri="{FF2B5EF4-FFF2-40B4-BE49-F238E27FC236}">
                <a16:creationId xmlns:a16="http://schemas.microsoft.com/office/drawing/2014/main" xmlns="" id="{69EEA2A0-251F-434F-9F27-2F3D224D05AA}"/>
              </a:ext>
            </a:extLst>
          </p:cNvPr>
          <p:cNvSpPr>
            <a:spLocks noChangeAspect="1" noChangeArrowheads="1"/>
          </p:cNvSpPr>
          <p:nvPr/>
        </p:nvSpPr>
        <p:spPr bwMode="auto">
          <a:xfrm>
            <a:off x="57150"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910319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962400"/>
            <a:ext cx="6400800" cy="1143000"/>
          </a:xfrm>
        </p:spPr>
        <p:txBody>
          <a:bodyPr>
            <a:normAutofit/>
          </a:bodyPr>
          <a:lstStyle/>
          <a:p>
            <a:r>
              <a:rPr lang="en-US" sz="5500" dirty="0">
                <a:ln w="11430"/>
                <a:solidFill>
                  <a:srgbClr val="990000"/>
                </a:soli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Thank You</a:t>
            </a:r>
          </a:p>
        </p:txBody>
      </p:sp>
      <p:sp>
        <p:nvSpPr>
          <p:cNvPr id="2" name="Title 1"/>
          <p:cNvSpPr>
            <a:spLocks noGrp="1"/>
          </p:cNvSpPr>
          <p:nvPr>
            <p:ph type="ctrTitle"/>
          </p:nvPr>
        </p:nvSpPr>
        <p:spPr>
          <a:xfrm>
            <a:off x="381000" y="1524001"/>
            <a:ext cx="8229600" cy="304799"/>
          </a:xfrm>
        </p:spPr>
        <p:txBody>
          <a:bodyPr>
            <a:normAutofit fontScale="90000"/>
          </a:bodyPr>
          <a:lstStyle/>
          <a:p>
            <a:r>
              <a:rPr lang="en-US" sz="1400" dirty="0" err="1"/>
              <a:t>Savitribai</a:t>
            </a:r>
            <a:r>
              <a:rPr lang="en-US" sz="1400" dirty="0"/>
              <a:t> </a:t>
            </a:r>
            <a:r>
              <a:rPr lang="en-US" sz="1400" dirty="0" err="1"/>
              <a:t>Phule</a:t>
            </a:r>
            <a:r>
              <a:rPr lang="en-US" sz="1400" dirty="0"/>
              <a:t> </a:t>
            </a:r>
            <a:r>
              <a:rPr lang="en-US" sz="1400" dirty="0" err="1"/>
              <a:t>Shikshan</a:t>
            </a:r>
            <a:r>
              <a:rPr lang="en-US" sz="1400" dirty="0"/>
              <a:t> </a:t>
            </a:r>
            <a:r>
              <a:rPr lang="en-US" sz="1400" dirty="0" err="1"/>
              <a:t>Prasarak</a:t>
            </a:r>
            <a:r>
              <a:rPr lang="en-US" sz="1400" dirty="0"/>
              <a:t> </a:t>
            </a:r>
            <a:r>
              <a:rPr lang="en-US" sz="1400" dirty="0" err="1"/>
              <a:t>Mandal’s</a:t>
            </a:r>
            <a:r>
              <a:rPr lang="en-US" sz="1400" dirty="0"/>
              <a:t/>
            </a:r>
            <a:br>
              <a:rPr lang="en-US" sz="1400" dirty="0"/>
            </a:br>
            <a:r>
              <a:rPr lang="en-US" sz="3900" dirty="0">
                <a:solidFill>
                  <a:schemeClr val="accent2">
                    <a:lumMod val="75000"/>
                  </a:schemeClr>
                </a:solidFill>
              </a:rPr>
              <a:t>N. B. Navale Sinhgad College of Engineering, Solapur</a:t>
            </a:r>
            <a:r>
              <a:rPr lang="en-US" sz="1400" dirty="0"/>
              <a:t/>
            </a:r>
            <a:br>
              <a:rPr lang="en-US" sz="1400" dirty="0"/>
            </a:br>
            <a:r>
              <a:rPr lang="en-IN" sz="1400" b="1" dirty="0">
                <a:solidFill>
                  <a:schemeClr val="bg2">
                    <a:lumMod val="50000"/>
                  </a:schemeClr>
                </a:solidFill>
                <a:latin typeface="Calibri"/>
                <a:ea typeface="Calibri"/>
                <a:cs typeface="Calibri"/>
                <a:sym typeface="Calibri"/>
              </a:rPr>
              <a:t> </a:t>
            </a:r>
            <a:r>
              <a:rPr lang="en-IN" sz="2200" b="1" dirty="0">
                <a:solidFill>
                  <a:schemeClr val="bg2">
                    <a:lumMod val="50000"/>
                  </a:schemeClr>
                </a:solidFill>
                <a:latin typeface="Calibri"/>
                <a:ea typeface="Calibri"/>
                <a:cs typeface="Calibri"/>
                <a:sym typeface="Calibri"/>
              </a:rPr>
              <a:t>Department of Computer Science &amp; Engineering</a:t>
            </a:r>
            <a:endParaRPr lang="en-US" sz="2200" dirty="0"/>
          </a:p>
        </p:txBody>
      </p:sp>
      <p:sp>
        <p:nvSpPr>
          <p:cNvPr id="4" name="Footer Placeholder 3"/>
          <p:cNvSpPr>
            <a:spLocks noGrp="1"/>
          </p:cNvSpPr>
          <p:nvPr>
            <p:ph type="ftr" sz="quarter" idx="11"/>
          </p:nvPr>
        </p:nvSpPr>
        <p:spPr>
          <a:xfrm>
            <a:off x="304800" y="6410848"/>
            <a:ext cx="5029200" cy="365760"/>
          </a:xfrm>
        </p:spPr>
        <p:txBody>
          <a:bodyPr/>
          <a:lstStyle/>
          <a:p>
            <a:r>
              <a:rPr lang="en-US" dirty="0"/>
              <a:t>Department of Computer Science &amp; Engineering, NBNSCOE, Solapur</a:t>
            </a:r>
          </a:p>
        </p:txBody>
      </p:sp>
      <p:pic>
        <p:nvPicPr>
          <p:cNvPr id="6" name="Picture 2" descr="N. B. Navale Sinhgad College of Engineering, Solapur">
            <a:extLst>
              <a:ext uri="{FF2B5EF4-FFF2-40B4-BE49-F238E27FC236}">
                <a16:creationId xmlns:a16="http://schemas.microsoft.com/office/drawing/2014/main" xmlns="" id="{06CE843E-7ED0-ECD0-347A-CB5AFD4689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806" y="212659"/>
            <a:ext cx="811306" cy="1053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34231"/>
                </a:solidFill>
              </a:rPr>
              <a:t>Contents</a:t>
            </a:r>
          </a:p>
        </p:txBody>
      </p:sp>
      <p:sp>
        <p:nvSpPr>
          <p:cNvPr id="3" name="Footer Placeholder 2"/>
          <p:cNvSpPr>
            <a:spLocks noGrp="1"/>
          </p:cNvSpPr>
          <p:nvPr>
            <p:ph type="ftr" sz="quarter" idx="11"/>
          </p:nvPr>
        </p:nvSpPr>
        <p:spPr>
          <a:xfrm>
            <a:off x="304800" y="6410848"/>
            <a:ext cx="5334000" cy="365760"/>
          </a:xfrm>
        </p:spPr>
        <p:txBody>
          <a:bodyPr/>
          <a:lstStyle/>
          <a:p>
            <a:r>
              <a:rPr lang="en-US" dirty="0"/>
              <a:t>Department of Computer Science &amp; Engineering, NBNSCOE, Solapur</a:t>
            </a:r>
          </a:p>
        </p:txBody>
      </p:sp>
      <p:pic>
        <p:nvPicPr>
          <p:cNvPr id="4" name="Picture 2" descr="N. B. Navale Sinhgad College of Engineering, Solapur">
            <a:extLst>
              <a:ext uri="{FF2B5EF4-FFF2-40B4-BE49-F238E27FC236}">
                <a16:creationId xmlns:a16="http://schemas.microsoft.com/office/drawing/2014/main" xmlns="" id="{3B8C1165-52B1-18E5-6E4B-0BBB2966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660"/>
            <a:ext cx="811306" cy="105364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xmlns="" id="{67A2764E-22CC-5AF5-FCCC-9A24F49C93F1}"/>
              </a:ext>
            </a:extLst>
          </p:cNvPr>
          <p:cNvSpPr>
            <a:spLocks noGrp="1"/>
          </p:cNvSpPr>
          <p:nvPr>
            <p:ph sz="quarter" idx="1"/>
          </p:nvPr>
        </p:nvSpPr>
        <p:spPr>
          <a:xfrm>
            <a:off x="301752" y="1591530"/>
            <a:ext cx="8503920" cy="4572000"/>
          </a:xfrm>
        </p:spPr>
        <p:txBody>
          <a:bodyPr>
            <a:normAutofit fontScale="77500" lnSpcReduction="20000"/>
          </a:bodyPr>
          <a:lstStyle/>
          <a:p>
            <a:r>
              <a:rPr lang="en-IN" dirty="0">
                <a:solidFill>
                  <a:schemeClr val="tx1">
                    <a:lumMod val="95000"/>
                    <a:lumOff val="5000"/>
                  </a:schemeClr>
                </a:solidFill>
              </a:rPr>
              <a:t>Introduction</a:t>
            </a:r>
          </a:p>
          <a:p>
            <a:endParaRPr lang="en-IN" dirty="0">
              <a:solidFill>
                <a:schemeClr val="tx1">
                  <a:lumMod val="95000"/>
                  <a:lumOff val="5000"/>
                </a:schemeClr>
              </a:solidFill>
            </a:endParaRPr>
          </a:p>
          <a:p>
            <a:r>
              <a:rPr lang="en-IN" dirty="0">
                <a:solidFill>
                  <a:schemeClr val="tx1">
                    <a:lumMod val="95000"/>
                    <a:lumOff val="5000"/>
                  </a:schemeClr>
                </a:solidFill>
              </a:rPr>
              <a:t>Literature Review</a:t>
            </a:r>
          </a:p>
          <a:p>
            <a:endParaRPr lang="en-IN" dirty="0">
              <a:solidFill>
                <a:schemeClr val="tx1">
                  <a:lumMod val="95000"/>
                  <a:lumOff val="5000"/>
                </a:schemeClr>
              </a:solidFill>
            </a:endParaRPr>
          </a:p>
          <a:p>
            <a:r>
              <a:rPr lang="en-IN" dirty="0">
                <a:solidFill>
                  <a:schemeClr val="tx1">
                    <a:lumMod val="95000"/>
                    <a:lumOff val="5000"/>
                  </a:schemeClr>
                </a:solidFill>
              </a:rPr>
              <a:t>Problem Statement</a:t>
            </a:r>
          </a:p>
          <a:p>
            <a:endParaRPr lang="en-IN" dirty="0">
              <a:solidFill>
                <a:schemeClr val="tx1">
                  <a:lumMod val="95000"/>
                  <a:lumOff val="5000"/>
                </a:schemeClr>
              </a:solidFill>
            </a:endParaRPr>
          </a:p>
          <a:p>
            <a:r>
              <a:rPr lang="en-IN" dirty="0">
                <a:solidFill>
                  <a:schemeClr val="tx1">
                    <a:lumMod val="95000"/>
                    <a:lumOff val="5000"/>
                  </a:schemeClr>
                </a:solidFill>
              </a:rPr>
              <a:t>Objective &amp; Scope</a:t>
            </a:r>
          </a:p>
          <a:p>
            <a:endParaRPr lang="en-IN" dirty="0">
              <a:solidFill>
                <a:schemeClr val="tx1">
                  <a:lumMod val="95000"/>
                  <a:lumOff val="5000"/>
                </a:schemeClr>
              </a:solidFill>
            </a:endParaRPr>
          </a:p>
          <a:p>
            <a:r>
              <a:rPr lang="en-IN" dirty="0">
                <a:solidFill>
                  <a:schemeClr val="tx1">
                    <a:lumMod val="95000"/>
                    <a:lumOff val="5000"/>
                  </a:schemeClr>
                </a:solidFill>
              </a:rPr>
              <a:t>Proposed Methodology</a:t>
            </a:r>
          </a:p>
          <a:p>
            <a:endParaRPr lang="en-IN" dirty="0">
              <a:solidFill>
                <a:schemeClr val="tx1">
                  <a:lumMod val="95000"/>
                  <a:lumOff val="5000"/>
                </a:schemeClr>
              </a:solidFill>
            </a:endParaRPr>
          </a:p>
          <a:p>
            <a:r>
              <a:rPr lang="en-IN" dirty="0">
                <a:solidFill>
                  <a:schemeClr val="tx1">
                    <a:lumMod val="95000"/>
                    <a:lumOff val="5000"/>
                  </a:schemeClr>
                </a:solidFill>
              </a:rPr>
              <a:t>Conclusion</a:t>
            </a:r>
          </a:p>
          <a:p>
            <a:pPr marL="0" indent="0">
              <a:buNone/>
            </a:pPr>
            <a:endParaRPr lang="en-IN" dirty="0">
              <a:solidFill>
                <a:schemeClr val="tx1">
                  <a:lumMod val="95000"/>
                  <a:lumOff val="5000"/>
                </a:schemeClr>
              </a:solidFill>
            </a:endParaRPr>
          </a:p>
          <a:p>
            <a:r>
              <a:rPr lang="en-IN" dirty="0">
                <a:solidFill>
                  <a:schemeClr val="tx1">
                    <a:lumMod val="95000"/>
                    <a:lumOff val="5000"/>
                  </a:schemeClr>
                </a:solidFill>
              </a:rPr>
              <a:t>References</a:t>
            </a:r>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34231"/>
                </a:solidFill>
              </a:rPr>
              <a:t>Abstract</a:t>
            </a:r>
          </a:p>
        </p:txBody>
      </p:sp>
      <p:sp>
        <p:nvSpPr>
          <p:cNvPr id="3" name="Footer Placeholder 2"/>
          <p:cNvSpPr>
            <a:spLocks noGrp="1"/>
          </p:cNvSpPr>
          <p:nvPr>
            <p:ph type="ftr" sz="quarter" idx="11"/>
          </p:nvPr>
        </p:nvSpPr>
        <p:spPr>
          <a:xfrm>
            <a:off x="304800" y="6410848"/>
            <a:ext cx="5334000" cy="365760"/>
          </a:xfrm>
        </p:spPr>
        <p:txBody>
          <a:bodyPr/>
          <a:lstStyle/>
          <a:p>
            <a:r>
              <a:rPr lang="en-US" dirty="0"/>
              <a:t>Department of Computer Science &amp; Engineering, NBNSCOE, Solapur</a:t>
            </a:r>
          </a:p>
        </p:txBody>
      </p:sp>
      <p:pic>
        <p:nvPicPr>
          <p:cNvPr id="4" name="Picture 2" descr="N. B. Navale Sinhgad College of Engineering, Solapur">
            <a:extLst>
              <a:ext uri="{FF2B5EF4-FFF2-40B4-BE49-F238E27FC236}">
                <a16:creationId xmlns:a16="http://schemas.microsoft.com/office/drawing/2014/main" xmlns="" id="{3B8C1165-52B1-18E5-6E4B-0BBB2966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660"/>
            <a:ext cx="811306" cy="105364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xmlns="" id="{67A2764E-22CC-5AF5-FCCC-9A24F49C93F1}"/>
              </a:ext>
            </a:extLst>
          </p:cNvPr>
          <p:cNvSpPr>
            <a:spLocks noGrp="1"/>
          </p:cNvSpPr>
          <p:nvPr>
            <p:ph sz="quarter" idx="1"/>
          </p:nvPr>
        </p:nvSpPr>
        <p:spPr>
          <a:xfrm>
            <a:off x="301752" y="1591530"/>
            <a:ext cx="8503920" cy="4572000"/>
          </a:xfrm>
        </p:spPr>
        <p:txBody>
          <a:bodyPr>
            <a:normAutofit fontScale="70000" lnSpcReduction="20000"/>
          </a:bodyPr>
          <a:lstStyle/>
          <a:p>
            <a:endParaRPr lang="en-US" dirty="0"/>
          </a:p>
          <a:p>
            <a:r>
              <a:rPr lang="en-US" dirty="0"/>
              <a:t>CIPAM, dedicated to advancing Intellectual Property Rights (IPR) awareness, commercialization, and enforcement, has created extensive educational materials. The software aims to bridge linguistic gaps by translating these materials from English to key Indian regional languages: Hindi, Marathi, Bengali, Gujarati, Tamil, and Telugu.</a:t>
            </a:r>
          </a:p>
          <a:p>
            <a:endParaRPr lang="en-US" dirty="0"/>
          </a:p>
          <a:p>
            <a:r>
              <a:rPr lang="en-US" dirty="0"/>
              <a:t>The software's core features include its ability to translate various formats, such as Word documents, PDFs, and text within images. Notably, it focuses on maintaining the contextual integrity and professionalism of the original content, ensuring that translations are not only accurate but also accessible to the general public. </a:t>
            </a:r>
          </a:p>
          <a:p>
            <a:endParaRPr lang="en-US" dirty="0"/>
          </a:p>
          <a:p>
            <a:r>
              <a:rPr lang="en-US" dirty="0"/>
              <a:t>This abstract outlines a comprehensive approach involving Natural Language Processing (NLP) techniques, machine learning algorithms, and collaboration with experts to ensure the software's accuracy and user-friendliness. </a:t>
            </a:r>
            <a:endParaRPr lang="en-IN" dirty="0"/>
          </a:p>
        </p:txBody>
      </p:sp>
    </p:spTree>
    <p:extLst>
      <p:ext uri="{BB962C8B-B14F-4D97-AF65-F5344CB8AC3E}">
        <p14:creationId xmlns:p14="http://schemas.microsoft.com/office/powerpoint/2010/main" val="15607366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34231"/>
                </a:solidFill>
              </a:rPr>
              <a:t>Introduction</a:t>
            </a:r>
          </a:p>
        </p:txBody>
      </p:sp>
      <p:sp>
        <p:nvSpPr>
          <p:cNvPr id="3" name="Footer Placeholder 2"/>
          <p:cNvSpPr>
            <a:spLocks noGrp="1"/>
          </p:cNvSpPr>
          <p:nvPr>
            <p:ph type="ftr" sz="quarter" idx="11"/>
          </p:nvPr>
        </p:nvSpPr>
        <p:spPr>
          <a:xfrm>
            <a:off x="304800" y="6410848"/>
            <a:ext cx="5334000" cy="365760"/>
          </a:xfrm>
        </p:spPr>
        <p:txBody>
          <a:bodyPr/>
          <a:lstStyle/>
          <a:p>
            <a:r>
              <a:rPr lang="en-US" dirty="0"/>
              <a:t>Department of Computer Science &amp; Engineering, NBNSCOE, Solapur</a:t>
            </a:r>
          </a:p>
        </p:txBody>
      </p:sp>
      <p:pic>
        <p:nvPicPr>
          <p:cNvPr id="4" name="Picture 2" descr="N. B. Navale Sinhgad College of Engineering, Solapur">
            <a:extLst>
              <a:ext uri="{FF2B5EF4-FFF2-40B4-BE49-F238E27FC236}">
                <a16:creationId xmlns:a16="http://schemas.microsoft.com/office/drawing/2014/main" xmlns="" id="{3B8C1165-52B1-18E5-6E4B-0BBB2966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660"/>
            <a:ext cx="811306" cy="105364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xmlns="" id="{67A2764E-22CC-5AF5-FCCC-9A24F49C93F1}"/>
              </a:ext>
            </a:extLst>
          </p:cNvPr>
          <p:cNvSpPr>
            <a:spLocks noGrp="1"/>
          </p:cNvSpPr>
          <p:nvPr>
            <p:ph sz="quarter" idx="1"/>
          </p:nvPr>
        </p:nvSpPr>
        <p:spPr>
          <a:xfrm>
            <a:off x="228600" y="1485848"/>
            <a:ext cx="8763000" cy="4925000"/>
          </a:xfrm>
        </p:spPr>
        <p:txBody>
          <a:bodyPr>
            <a:noAutofit/>
          </a:bodyPr>
          <a:lstStyle/>
          <a:p>
            <a:r>
              <a:rPr lang="en-GB" sz="1510" dirty="0"/>
              <a:t>A software solution to translate intellectual property resource materials and texts from English to various Indian regional languages is a commendable initiative for promoting IPR awareness, commercialization, and enforcement. To achieve this objective effectively, the software should encompass the following key features :</a:t>
            </a:r>
          </a:p>
          <a:p>
            <a:r>
              <a:rPr lang="en-GB" sz="1510" b="1" dirty="0"/>
              <a:t>Translation Capabilities:</a:t>
            </a:r>
            <a:r>
              <a:rPr lang="en-GB" sz="1510" dirty="0"/>
              <a:t> The software should have robust translation capabilities that can handle different formats such as Word documents, PDFs, and text within images. It should be able to extract text from these formats and translate it accurately.</a:t>
            </a:r>
          </a:p>
          <a:p>
            <a:r>
              <a:rPr lang="en-GB" sz="1510" b="1" dirty="0"/>
              <a:t>Translation Accuracy:</a:t>
            </a:r>
            <a:r>
              <a:rPr lang="en-GB" sz="1510" dirty="0"/>
              <a:t> The translation should go beyond literal translations to capture the true meaning of the text. It should consider the context and nuances of the content to ensure accuracy.</a:t>
            </a:r>
          </a:p>
          <a:p>
            <a:r>
              <a:rPr lang="en-GB" sz="1510" b="1" dirty="0"/>
              <a:t>Language Options:</a:t>
            </a:r>
            <a:r>
              <a:rPr lang="en-GB" sz="1510" dirty="0"/>
              <a:t> The software should support translation into a variety of Indian regional languages, as specified, including Hindi, Marathi, Bengali, Gujarati, Tamil, and Telugu. Users should be able to select their desired target language.</a:t>
            </a:r>
          </a:p>
          <a:p>
            <a:r>
              <a:rPr lang="en-GB" sz="1510" b="1" dirty="0"/>
              <a:t>User-Friendly Interface:</a:t>
            </a:r>
            <a:r>
              <a:rPr lang="en-GB" sz="1510" dirty="0"/>
              <a:t> The software should have a user-friendly interface that allows users to easily upload their documents or text for translation and select their target language. It should also provide options for customization.</a:t>
            </a:r>
          </a:p>
          <a:p>
            <a:r>
              <a:rPr lang="en-GB" sz="1510" b="1" dirty="0"/>
              <a:t>Resource Materials Accessibility:</a:t>
            </a:r>
            <a:r>
              <a:rPr lang="en-GB" sz="1510" dirty="0"/>
              <a:t> Ensure that the translated materials are accessible and available for download or distribution, so that they can reach the intended audiences efficiently.</a:t>
            </a:r>
          </a:p>
          <a:p>
            <a:r>
              <a:rPr lang="en-GB" sz="1510" b="1" dirty="0"/>
              <a:t>Scalability:</a:t>
            </a:r>
            <a:r>
              <a:rPr lang="en-GB" sz="1510" dirty="0"/>
              <a:t> Design the software to be scalable to accommodate a growing user base and increased demand for translation services.</a:t>
            </a:r>
          </a:p>
        </p:txBody>
      </p:sp>
    </p:spTree>
    <p:extLst>
      <p:ext uri="{BB962C8B-B14F-4D97-AF65-F5344CB8AC3E}">
        <p14:creationId xmlns:p14="http://schemas.microsoft.com/office/powerpoint/2010/main" val="21821125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34231"/>
                </a:solidFill>
              </a:rPr>
              <a:t>Literature Review</a:t>
            </a:r>
          </a:p>
        </p:txBody>
      </p:sp>
      <p:sp>
        <p:nvSpPr>
          <p:cNvPr id="3" name="Footer Placeholder 2"/>
          <p:cNvSpPr>
            <a:spLocks noGrp="1"/>
          </p:cNvSpPr>
          <p:nvPr>
            <p:ph type="ftr" sz="quarter" idx="11"/>
          </p:nvPr>
        </p:nvSpPr>
        <p:spPr>
          <a:xfrm>
            <a:off x="304800" y="6410848"/>
            <a:ext cx="5334000" cy="365760"/>
          </a:xfrm>
        </p:spPr>
        <p:txBody>
          <a:bodyPr/>
          <a:lstStyle/>
          <a:p>
            <a:r>
              <a:rPr lang="en-US" dirty="0"/>
              <a:t>Department of Computer Science &amp; Engineering, NBNSCOE, Solapur</a:t>
            </a:r>
          </a:p>
        </p:txBody>
      </p:sp>
      <p:pic>
        <p:nvPicPr>
          <p:cNvPr id="4" name="Picture 2" descr="N. B. Navale Sinhgad College of Engineering, Solapur">
            <a:extLst>
              <a:ext uri="{FF2B5EF4-FFF2-40B4-BE49-F238E27FC236}">
                <a16:creationId xmlns:a16="http://schemas.microsoft.com/office/drawing/2014/main" xmlns="" id="{3B8C1165-52B1-18E5-6E4B-0BBB2966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660"/>
            <a:ext cx="811306" cy="105364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User">
            <a:extLst>
              <a:ext uri="{FF2B5EF4-FFF2-40B4-BE49-F238E27FC236}">
                <a16:creationId xmlns:a16="http://schemas.microsoft.com/office/drawing/2014/main" xmlns="" id="{7DE7579C-AA70-429E-A01B-6EDC897D71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00" y="-4275138"/>
            <a:ext cx="342900" cy="342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ser">
            <a:extLst>
              <a:ext uri="{FF2B5EF4-FFF2-40B4-BE49-F238E27FC236}">
                <a16:creationId xmlns:a16="http://schemas.microsoft.com/office/drawing/2014/main" xmlns="" id="{91F642F9-A37A-4F25-A759-9280A81977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900" y="-4122738"/>
            <a:ext cx="342900" cy="3429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ser">
            <a:extLst>
              <a:ext uri="{FF2B5EF4-FFF2-40B4-BE49-F238E27FC236}">
                <a16:creationId xmlns:a16="http://schemas.microsoft.com/office/drawing/2014/main" xmlns="" id="{BE0C5F95-CFA5-4573-A8DD-1A91EEB9026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300" y="-3970338"/>
            <a:ext cx="342900" cy="342900"/>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10">
            <a:extLst>
              <a:ext uri="{FF2B5EF4-FFF2-40B4-BE49-F238E27FC236}">
                <a16:creationId xmlns:a16="http://schemas.microsoft.com/office/drawing/2014/main" xmlns="" id="{A3C05E93-E34B-4CF2-A788-DA8F52F0A3C1}"/>
              </a:ext>
            </a:extLst>
          </p:cNvPr>
          <p:cNvSpPr>
            <a:spLocks noGrp="1"/>
          </p:cNvSpPr>
          <p:nvPr>
            <p:ph sz="quarter" idx="1"/>
          </p:nvPr>
        </p:nvSpPr>
        <p:spPr>
          <a:xfrm>
            <a:off x="301752" y="1527048"/>
            <a:ext cx="8503920" cy="4617048"/>
          </a:xfrm>
        </p:spPr>
        <p:txBody>
          <a:bodyPr>
            <a:noAutofit/>
          </a:bodyPr>
          <a:lstStyle/>
          <a:p>
            <a:pPr marL="514350" indent="-514350">
              <a:buFont typeface="+mj-lt"/>
              <a:buAutoNum type="arabicPeriod"/>
            </a:pPr>
            <a:endParaRPr lang="en-GB" sz="1500" b="1" dirty="0"/>
          </a:p>
          <a:p>
            <a:pPr marL="514350" indent="-514350">
              <a:buFont typeface="+mj-lt"/>
              <a:buAutoNum type="arabicPeriod"/>
            </a:pPr>
            <a:r>
              <a:rPr lang="en-GB" sz="1500" b="1" dirty="0"/>
              <a:t>Title:</a:t>
            </a:r>
            <a:r>
              <a:rPr lang="en-GB" sz="1500" dirty="0"/>
              <a:t> </a:t>
            </a:r>
            <a:r>
              <a:rPr lang="en-GB" sz="1500" dirty="0">
                <a:hlinkClick r:id="rId4"/>
              </a:rPr>
              <a:t>Dual Translation of International and Indian Regional Language using Recent Machine Translation</a:t>
            </a:r>
            <a:endParaRPr lang="en-GB" sz="1500" dirty="0"/>
          </a:p>
          <a:p>
            <a:pPr marL="514350" indent="-514350">
              <a:buFont typeface="+mj-lt"/>
              <a:buAutoNum type="arabicPeriod"/>
            </a:pPr>
            <a:r>
              <a:rPr lang="en-GB" sz="1500" b="1" dirty="0"/>
              <a:t>Title:</a:t>
            </a:r>
            <a:r>
              <a:rPr lang="en-GB" sz="1500" dirty="0"/>
              <a:t> </a:t>
            </a:r>
            <a:r>
              <a:rPr lang="en-GB" sz="1500" dirty="0">
                <a:hlinkClick r:id="rId5"/>
              </a:rPr>
              <a:t>Machine Translation Approaches and Survey for Indian Languages</a:t>
            </a:r>
            <a:endParaRPr lang="en-GB" sz="1500" dirty="0"/>
          </a:p>
          <a:p>
            <a:pPr marL="514350" indent="-514350">
              <a:buFont typeface="+mj-lt"/>
              <a:buAutoNum type="arabicPeriod"/>
            </a:pPr>
            <a:r>
              <a:rPr lang="en-GB" sz="1500" b="1" dirty="0"/>
              <a:t>Title:</a:t>
            </a:r>
            <a:r>
              <a:rPr lang="en-GB" sz="1500" dirty="0"/>
              <a:t> </a:t>
            </a:r>
            <a:r>
              <a:rPr lang="en-GB" sz="1500" dirty="0">
                <a:hlinkClick r:id="rId6"/>
              </a:rPr>
              <a:t>Tackling Multiway Translation of Indian Languages</a:t>
            </a:r>
            <a:endParaRPr lang="en-GB" sz="1500" dirty="0"/>
          </a:p>
          <a:p>
            <a:pPr marL="514350" indent="-514350">
              <a:buFont typeface="+mj-lt"/>
              <a:buAutoNum type="arabicPeriod"/>
            </a:pPr>
            <a:r>
              <a:rPr lang="en-GB" sz="1500" b="1" dirty="0"/>
              <a:t>Title:</a:t>
            </a:r>
            <a:r>
              <a:rPr lang="en-GB" sz="1500" dirty="0"/>
              <a:t> </a:t>
            </a:r>
            <a:r>
              <a:rPr lang="en-GB" sz="1500" dirty="0">
                <a:hlinkClick r:id="rId7"/>
              </a:rPr>
              <a:t>Machine Translation of English Videos to Indian Regional Languages using Open Innovation</a:t>
            </a:r>
            <a:endParaRPr lang="en-GB" sz="1500" dirty="0"/>
          </a:p>
          <a:p>
            <a:pPr marL="514350" indent="-514350">
              <a:buFont typeface="+mj-lt"/>
              <a:buAutoNum type="arabicPeriod"/>
            </a:pPr>
            <a:r>
              <a:rPr lang="en-GB" sz="1500" b="1" dirty="0"/>
              <a:t>Title:</a:t>
            </a:r>
            <a:r>
              <a:rPr lang="en-GB" sz="1500" dirty="0"/>
              <a:t> </a:t>
            </a:r>
            <a:r>
              <a:rPr lang="en-GB" sz="1500" dirty="0">
                <a:hlinkClick r:id="rId8"/>
              </a:rPr>
              <a:t>Translation Across Cultures: From The Regional To The Universal</a:t>
            </a:r>
            <a:endParaRPr lang="en-GB" sz="1500" b="1" dirty="0"/>
          </a:p>
          <a:p>
            <a:pPr marL="514350" indent="-514350">
              <a:buFont typeface="+mj-lt"/>
              <a:buAutoNum type="arabicPeriod"/>
            </a:pPr>
            <a:r>
              <a:rPr lang="en-GB" sz="1500" b="1" dirty="0"/>
              <a:t>Title:</a:t>
            </a:r>
            <a:r>
              <a:rPr lang="en-GB" sz="1500" dirty="0"/>
              <a:t> </a:t>
            </a:r>
            <a:r>
              <a:rPr lang="en-GB" sz="1500" dirty="0">
                <a:hlinkClick r:id="rId9"/>
              </a:rPr>
              <a:t>A Review of Terminological Work Being Done in Indian Languages</a:t>
            </a:r>
            <a:endParaRPr lang="en-GB" sz="1500" dirty="0"/>
          </a:p>
          <a:p>
            <a:pPr marL="514350" indent="-514350">
              <a:buFont typeface="+mj-lt"/>
              <a:buAutoNum type="arabicPeriod"/>
            </a:pPr>
            <a:r>
              <a:rPr lang="en-GB" sz="1500" b="1" dirty="0"/>
              <a:t>Title:</a:t>
            </a:r>
            <a:r>
              <a:rPr lang="en-GB" sz="1500" dirty="0"/>
              <a:t> </a:t>
            </a:r>
            <a:r>
              <a:rPr lang="en-GB" sz="1500" dirty="0">
                <a:hlinkClick r:id="rId10"/>
              </a:rPr>
              <a:t>Study on Machine Translation Approaches for Indian Languages and Their Challenges</a:t>
            </a:r>
            <a:endParaRPr lang="en-GB" sz="1500" dirty="0"/>
          </a:p>
          <a:p>
            <a:pPr marL="514350" indent="-514350">
              <a:buFont typeface="+mj-lt"/>
              <a:buAutoNum type="arabicPeriod"/>
            </a:pPr>
            <a:r>
              <a:rPr lang="en-GB" sz="1500" b="1" dirty="0"/>
              <a:t>Title:</a:t>
            </a:r>
            <a:r>
              <a:rPr lang="en-GB" sz="1500" dirty="0"/>
              <a:t> </a:t>
            </a:r>
            <a:r>
              <a:rPr lang="en-GB" sz="1500" dirty="0">
                <a:hlinkClick r:id="rId11"/>
              </a:rPr>
              <a:t>Automated Conversion of English and Hindi Text to Braille Representation</a:t>
            </a:r>
            <a:endParaRPr lang="en-GB" sz="1500" dirty="0"/>
          </a:p>
          <a:p>
            <a:pPr marL="514350" indent="-514350">
              <a:buFont typeface="+mj-lt"/>
              <a:buAutoNum type="arabicPeriod"/>
            </a:pPr>
            <a:r>
              <a:rPr lang="en-GB" sz="1500" b="1" dirty="0"/>
              <a:t>Title:</a:t>
            </a:r>
            <a:r>
              <a:rPr lang="en-GB" sz="1500" dirty="0"/>
              <a:t> </a:t>
            </a:r>
            <a:r>
              <a:rPr lang="en-GB" sz="1500" dirty="0">
                <a:hlinkClick r:id="rId12"/>
              </a:rPr>
              <a:t>Study of Machine Translation Systems and Techniques for Indian Languages</a:t>
            </a:r>
            <a:endParaRPr lang="en-GB" sz="1500" dirty="0"/>
          </a:p>
          <a:p>
            <a:pPr marL="514350" indent="-514350">
              <a:buFont typeface="+mj-lt"/>
              <a:buAutoNum type="arabicPeriod"/>
            </a:pPr>
            <a:r>
              <a:rPr lang="en-GB" sz="1500" b="1" dirty="0"/>
              <a:t>Title:</a:t>
            </a:r>
            <a:r>
              <a:rPr lang="en-GB" sz="1500" dirty="0"/>
              <a:t> </a:t>
            </a:r>
            <a:r>
              <a:rPr lang="en-GB" sz="1500" dirty="0">
                <a:hlinkClick r:id="rId13"/>
              </a:rPr>
              <a:t>Machine Translation Development For Indian Languages And Its Approaches</a:t>
            </a:r>
            <a:endParaRPr lang="en-GB" sz="1500" dirty="0"/>
          </a:p>
          <a:p>
            <a:pPr marL="514350" indent="-514350">
              <a:buFont typeface="+mj-lt"/>
              <a:buAutoNum type="arabicPeriod"/>
            </a:pPr>
            <a:endParaRPr lang="en-GB" sz="1500" dirty="0"/>
          </a:p>
          <a:p>
            <a:pPr>
              <a:buFont typeface="Wingdings" panose="05000000000000000000" pitchFamily="2" charset="2"/>
              <a:buChar char="q"/>
            </a:pPr>
            <a:r>
              <a:rPr lang="en-GB" sz="1500" b="1" dirty="0"/>
              <a:t>Research papers :  </a:t>
            </a:r>
            <a:r>
              <a:rPr lang="en-IN" sz="1500" dirty="0">
                <a:solidFill>
                  <a:srgbClr val="00B0F0"/>
                </a:solidFill>
                <a:hlinkClick r:id="rId14">
                  <a:extLst>
                    <a:ext uri="{A12FA001-AC4F-418D-AE19-62706E023703}">
                      <ahyp:hlinkClr xmlns:ahyp="http://schemas.microsoft.com/office/drawing/2018/hyperlinkcolor" xmlns="" val="tx"/>
                    </a:ext>
                  </a:extLst>
                </a:hlinkClick>
              </a:rPr>
              <a:t>https://drive.google.com/drive/folders/1ZwulcEIcZVzt9p8-eFw194DCzRvXS0v9?usp=sharing</a:t>
            </a:r>
            <a:endParaRPr lang="en-GB" sz="1500" b="1" dirty="0">
              <a:solidFill>
                <a:srgbClr val="00B0F0"/>
              </a:solidFill>
            </a:endParaRPr>
          </a:p>
        </p:txBody>
      </p:sp>
    </p:spTree>
    <p:extLst>
      <p:ext uri="{BB962C8B-B14F-4D97-AF65-F5344CB8AC3E}">
        <p14:creationId xmlns:p14="http://schemas.microsoft.com/office/powerpoint/2010/main" val="1501977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E34231"/>
                </a:solidFill>
              </a:rPr>
              <a:t>Problem Statement</a:t>
            </a:r>
          </a:p>
        </p:txBody>
      </p:sp>
      <p:sp>
        <p:nvSpPr>
          <p:cNvPr id="3" name="Footer Placeholder 2"/>
          <p:cNvSpPr>
            <a:spLocks noGrp="1"/>
          </p:cNvSpPr>
          <p:nvPr>
            <p:ph type="ftr" sz="quarter" idx="11"/>
          </p:nvPr>
        </p:nvSpPr>
        <p:spPr>
          <a:xfrm>
            <a:off x="304800" y="6410848"/>
            <a:ext cx="5334000" cy="365760"/>
          </a:xfrm>
        </p:spPr>
        <p:txBody>
          <a:bodyPr/>
          <a:lstStyle/>
          <a:p>
            <a:r>
              <a:rPr lang="en-US" dirty="0"/>
              <a:t>Department of Computer Science &amp; Engineering, NBNSCOE, Solapur</a:t>
            </a:r>
          </a:p>
        </p:txBody>
      </p:sp>
      <p:pic>
        <p:nvPicPr>
          <p:cNvPr id="4" name="Picture 2" descr="N. B. Navale Sinhgad College of Engineering, Solapur">
            <a:extLst>
              <a:ext uri="{FF2B5EF4-FFF2-40B4-BE49-F238E27FC236}">
                <a16:creationId xmlns:a16="http://schemas.microsoft.com/office/drawing/2014/main" xmlns="" id="{3B8C1165-52B1-18E5-6E4B-0BBB2966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660"/>
            <a:ext cx="811306" cy="105364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xmlns="" id="{67A2764E-22CC-5AF5-FCCC-9A24F49C93F1}"/>
              </a:ext>
            </a:extLst>
          </p:cNvPr>
          <p:cNvSpPr>
            <a:spLocks noGrp="1"/>
          </p:cNvSpPr>
          <p:nvPr>
            <p:ph sz="quarter" idx="1"/>
          </p:nvPr>
        </p:nvSpPr>
        <p:spPr>
          <a:xfrm>
            <a:off x="301752" y="1591530"/>
            <a:ext cx="8503920" cy="4572000"/>
          </a:xfrm>
        </p:spPr>
        <p:txBody>
          <a:bodyPr>
            <a:normAutofit/>
          </a:bodyPr>
          <a:lstStyle/>
          <a:p>
            <a:pPr marL="0" indent="0">
              <a:buNone/>
            </a:pPr>
            <a:r>
              <a:rPr lang="en-IN" sz="1600" dirty="0"/>
              <a:t>CIPAM seeks software for precise translation of IPR resource materials from English to Indian regional languages (Hindi, Marathi, Bengali, Gujarati, Tamil, Telugu) in various formats.</a:t>
            </a:r>
            <a:endParaRPr lang="en-IN" sz="1600" dirty="0">
              <a:latin typeface="+mj-lt"/>
            </a:endParaRPr>
          </a:p>
        </p:txBody>
      </p:sp>
    </p:spTree>
    <p:extLst>
      <p:ext uri="{BB962C8B-B14F-4D97-AF65-F5344CB8AC3E}">
        <p14:creationId xmlns:p14="http://schemas.microsoft.com/office/powerpoint/2010/main" val="19672725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E34231"/>
                </a:solidFill>
              </a:rPr>
              <a:t>Objectives and Scope</a:t>
            </a:r>
          </a:p>
        </p:txBody>
      </p:sp>
      <p:sp>
        <p:nvSpPr>
          <p:cNvPr id="3" name="Footer Placeholder 2"/>
          <p:cNvSpPr>
            <a:spLocks noGrp="1"/>
          </p:cNvSpPr>
          <p:nvPr>
            <p:ph type="ftr" sz="quarter" idx="11"/>
          </p:nvPr>
        </p:nvSpPr>
        <p:spPr>
          <a:xfrm>
            <a:off x="304800" y="6410848"/>
            <a:ext cx="5334000" cy="365760"/>
          </a:xfrm>
        </p:spPr>
        <p:txBody>
          <a:bodyPr/>
          <a:lstStyle/>
          <a:p>
            <a:r>
              <a:rPr lang="en-US" dirty="0"/>
              <a:t>Department of Computer Science &amp; Engineering, NBNSCOE, Solapur</a:t>
            </a:r>
          </a:p>
        </p:txBody>
      </p:sp>
      <p:pic>
        <p:nvPicPr>
          <p:cNvPr id="4" name="Picture 2" descr="N. B. Navale Sinhgad College of Engineering, Solapur">
            <a:extLst>
              <a:ext uri="{FF2B5EF4-FFF2-40B4-BE49-F238E27FC236}">
                <a16:creationId xmlns:a16="http://schemas.microsoft.com/office/drawing/2014/main" xmlns="" id="{3B8C1165-52B1-18E5-6E4B-0BBB2966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660"/>
            <a:ext cx="811306" cy="105364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xmlns="" id="{67A2764E-22CC-5AF5-FCCC-9A24F49C93F1}"/>
              </a:ext>
            </a:extLst>
          </p:cNvPr>
          <p:cNvSpPr>
            <a:spLocks noGrp="1"/>
          </p:cNvSpPr>
          <p:nvPr>
            <p:ph sz="quarter" idx="1"/>
          </p:nvPr>
        </p:nvSpPr>
        <p:spPr>
          <a:xfrm>
            <a:off x="149352" y="1432276"/>
            <a:ext cx="8839200" cy="4978572"/>
          </a:xfrm>
        </p:spPr>
        <p:txBody>
          <a:bodyPr>
            <a:noAutofit/>
          </a:bodyPr>
          <a:lstStyle/>
          <a:p>
            <a:pPr>
              <a:buFont typeface="Wingdings" panose="05000000000000000000" pitchFamily="2" charset="2"/>
              <a:buChar char="q"/>
            </a:pPr>
            <a:r>
              <a:rPr lang="en-GB" sz="1700" dirty="0"/>
              <a:t>Objective:</a:t>
            </a:r>
          </a:p>
          <a:p>
            <a:r>
              <a:rPr lang="en-IN" sz="1700" dirty="0"/>
              <a:t>To develop software that enables accurate translation of IPR resource materials from English to Indian regional languages (Hindi, Marathi, Bengali, Gujarati, Tamil, Telugu) across various formats, ensuring the preservation of the text's intended meaning.</a:t>
            </a:r>
          </a:p>
          <a:p>
            <a:pPr marL="0" indent="0">
              <a:buNone/>
            </a:pPr>
            <a:endParaRPr lang="en-GB" sz="1700" dirty="0"/>
          </a:p>
          <a:p>
            <a:pPr>
              <a:buFont typeface="Wingdings" panose="05000000000000000000" pitchFamily="2" charset="2"/>
              <a:buChar char="q"/>
            </a:pPr>
            <a:r>
              <a:rPr lang="en-GB" sz="1700" dirty="0"/>
              <a:t>Scope:</a:t>
            </a:r>
          </a:p>
          <a:p>
            <a:r>
              <a:rPr lang="en-GB" sz="1700" dirty="0"/>
              <a:t>The software will cover translation needs for a range of resource materials, such as Word documents, PDFs, and text within images. It will focus on providing translations that capture the context and true essence of the content, rather than just literal translations, for the specified Indian regional languages.</a:t>
            </a:r>
          </a:p>
        </p:txBody>
      </p:sp>
    </p:spTree>
    <p:extLst>
      <p:ext uri="{BB962C8B-B14F-4D97-AF65-F5344CB8AC3E}">
        <p14:creationId xmlns:p14="http://schemas.microsoft.com/office/powerpoint/2010/main" val="94836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E34231"/>
                </a:solidFill>
              </a:rPr>
              <a:t>Proposed Methodology</a:t>
            </a:r>
          </a:p>
        </p:txBody>
      </p:sp>
      <p:sp>
        <p:nvSpPr>
          <p:cNvPr id="3" name="Footer Placeholder 2"/>
          <p:cNvSpPr>
            <a:spLocks noGrp="1"/>
          </p:cNvSpPr>
          <p:nvPr>
            <p:ph type="ftr" sz="quarter" idx="11"/>
          </p:nvPr>
        </p:nvSpPr>
        <p:spPr>
          <a:xfrm>
            <a:off x="304800" y="6410848"/>
            <a:ext cx="5334000" cy="365760"/>
          </a:xfrm>
        </p:spPr>
        <p:txBody>
          <a:bodyPr/>
          <a:lstStyle/>
          <a:p>
            <a:r>
              <a:rPr lang="en-US" dirty="0"/>
              <a:t>Department of Computer Science &amp; Engineering, NBNSCOE, Solapur</a:t>
            </a:r>
          </a:p>
        </p:txBody>
      </p:sp>
      <p:pic>
        <p:nvPicPr>
          <p:cNvPr id="4" name="Picture 2" descr="N. B. Navale Sinhgad College of Engineering, Solapur">
            <a:extLst>
              <a:ext uri="{FF2B5EF4-FFF2-40B4-BE49-F238E27FC236}">
                <a16:creationId xmlns:a16="http://schemas.microsoft.com/office/drawing/2014/main" xmlns="" id="{3B8C1165-52B1-18E5-6E4B-0BBB2966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660"/>
            <a:ext cx="811306" cy="105364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xmlns="" id="{65856B9A-0DED-4D13-B046-98487D8C7B30}"/>
              </a:ext>
            </a:extLst>
          </p:cNvPr>
          <p:cNvPicPr>
            <a:picLocks noChangeAspect="1"/>
          </p:cNvPicPr>
          <p:nvPr/>
        </p:nvPicPr>
        <p:blipFill rotWithShape="1">
          <a:blip r:embed="rId3">
            <a:grayscl/>
            <a:extLst>
              <a:ext uri="{28A0092B-C50C-407E-A947-70E740481C1C}">
                <a14:useLocalDpi xmlns:a14="http://schemas.microsoft.com/office/drawing/2010/main" val="0"/>
              </a:ext>
            </a:extLst>
          </a:blip>
          <a:srcRect l="14999" t="9192" r="15001" b="9327"/>
          <a:stretch/>
        </p:blipFill>
        <p:spPr>
          <a:xfrm>
            <a:off x="1077420" y="1621431"/>
            <a:ext cx="6934200" cy="4540250"/>
          </a:xfrm>
          <a:prstGeom prst="rect">
            <a:avLst/>
          </a:prstGeom>
        </p:spPr>
      </p:pic>
    </p:spTree>
    <p:extLst>
      <p:ext uri="{BB962C8B-B14F-4D97-AF65-F5344CB8AC3E}">
        <p14:creationId xmlns:p14="http://schemas.microsoft.com/office/powerpoint/2010/main" val="19370589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99103"/>
            <a:ext cx="8534400" cy="758952"/>
          </a:xfrm>
        </p:spPr>
        <p:txBody>
          <a:bodyPr>
            <a:normAutofit/>
          </a:bodyPr>
          <a:lstStyle/>
          <a:p>
            <a:r>
              <a:rPr lang="en-IN" dirty="0">
                <a:solidFill>
                  <a:srgbClr val="E34231"/>
                </a:solidFill>
              </a:rPr>
              <a:t>Conclusion</a:t>
            </a:r>
          </a:p>
        </p:txBody>
      </p:sp>
      <p:sp>
        <p:nvSpPr>
          <p:cNvPr id="3" name="Footer Placeholder 2"/>
          <p:cNvSpPr>
            <a:spLocks noGrp="1"/>
          </p:cNvSpPr>
          <p:nvPr>
            <p:ph type="ftr" sz="quarter" idx="11"/>
          </p:nvPr>
        </p:nvSpPr>
        <p:spPr>
          <a:xfrm>
            <a:off x="304800" y="6410848"/>
            <a:ext cx="5334000" cy="365760"/>
          </a:xfrm>
        </p:spPr>
        <p:txBody>
          <a:bodyPr/>
          <a:lstStyle/>
          <a:p>
            <a:r>
              <a:rPr lang="en-US" dirty="0"/>
              <a:t>Department of Computer Science &amp; Engineering, NBNSCOE, Solapur</a:t>
            </a:r>
          </a:p>
        </p:txBody>
      </p:sp>
      <p:pic>
        <p:nvPicPr>
          <p:cNvPr id="4" name="Picture 2" descr="N. B. Navale Sinhgad College of Engineering, Solapur">
            <a:extLst>
              <a:ext uri="{FF2B5EF4-FFF2-40B4-BE49-F238E27FC236}">
                <a16:creationId xmlns:a16="http://schemas.microsoft.com/office/drawing/2014/main" xmlns="" id="{3B8C1165-52B1-18E5-6E4B-0BBB2966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660"/>
            <a:ext cx="811306" cy="105364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xmlns="" id="{67A2764E-22CC-5AF5-FCCC-9A24F49C93F1}"/>
              </a:ext>
            </a:extLst>
          </p:cNvPr>
          <p:cNvSpPr>
            <a:spLocks noGrp="1"/>
          </p:cNvSpPr>
          <p:nvPr>
            <p:ph sz="quarter" idx="1"/>
          </p:nvPr>
        </p:nvSpPr>
        <p:spPr>
          <a:xfrm>
            <a:off x="301752" y="1591530"/>
            <a:ext cx="8503920" cy="4572000"/>
          </a:xfrm>
        </p:spPr>
        <p:txBody>
          <a:bodyPr>
            <a:normAutofit/>
          </a:bodyPr>
          <a:lstStyle/>
          <a:p>
            <a:pPr marL="0" indent="0">
              <a:buNone/>
            </a:pPr>
            <a:r>
              <a:rPr lang="en-GB" sz="1700" dirty="0"/>
              <a:t>By implementing the recommended features and considerations outlined in the previous response, this software can become a valuable resource for students, industries, the general public, police, judiciary, and customs officials. It will facilitate not only the translation of content but also the dissemination of knowledge in a manner that is both accurate and easy to understand.</a:t>
            </a:r>
          </a:p>
          <a:p>
            <a:pPr marL="0" indent="0" algn="ctr">
              <a:buNone/>
            </a:pPr>
            <a:endParaRPr lang="en-GB" sz="1700" dirty="0"/>
          </a:p>
        </p:txBody>
      </p:sp>
    </p:spTree>
    <p:extLst>
      <p:ext uri="{BB962C8B-B14F-4D97-AF65-F5344CB8AC3E}">
        <p14:creationId xmlns:p14="http://schemas.microsoft.com/office/powerpoint/2010/main" val="9669654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1191</TotalTime>
  <Words>1051</Words>
  <Application>Microsoft Office PowerPoint</Application>
  <PresentationFormat>On-screen Show (4:3)</PresentationFormat>
  <Paragraphs>105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Footlight MT Light</vt:lpstr>
      <vt:lpstr>Georgia</vt:lpstr>
      <vt:lpstr>Wingdings</vt:lpstr>
      <vt:lpstr>Wingdings 2</vt:lpstr>
      <vt:lpstr>Civic</vt:lpstr>
      <vt:lpstr>Savitribai Phule Shikshan Prasarak Mandal’s N. B. Navale Sinhgad College of Engineering, Solapur  Department of Computer Science &amp; Engineering</vt:lpstr>
      <vt:lpstr>Contents</vt:lpstr>
      <vt:lpstr>Abstract</vt:lpstr>
      <vt:lpstr>Introduction</vt:lpstr>
      <vt:lpstr>Literature Review</vt:lpstr>
      <vt:lpstr>Problem Statement</vt:lpstr>
      <vt:lpstr>Objectives and Scope</vt:lpstr>
      <vt:lpstr>Proposed Methodology</vt:lpstr>
      <vt:lpstr>Conclusion</vt:lpstr>
      <vt:lpstr>References</vt:lpstr>
      <vt:lpstr>Savitribai Phule Shikshan Prasarak Mandal’s N. B. Navale Sinhgad College of Engineering, Solapur  Department of Computer Science &amp; Engineering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Savitribai Phule Shikshan Prasarak Mandal’s N. B. Navale Sinhgad College of Engineering, Solapur  Department of Computer Science &amp; Engineering</dc:title>
  <dc:creator>Moodleserver</dc:creator>
  <cp:lastModifiedBy>Microsoft account</cp:lastModifiedBy>
  <cp:revision>231</cp:revision>
  <dcterms:created xsi:type="dcterms:W3CDTF">2006-08-16T00:00:00Z</dcterms:created>
  <dcterms:modified xsi:type="dcterms:W3CDTF">2023-12-13T07:09:26Z</dcterms:modified>
</cp:coreProperties>
</file>