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6"/>
  </p:notesMasterIdLst>
  <p:sldIdLst>
    <p:sldId id="256" r:id="rId2"/>
    <p:sldId id="782" r:id="rId3"/>
    <p:sldId id="1104" r:id="rId4"/>
    <p:sldId id="1105" r:id="rId5"/>
    <p:sldId id="1106" r:id="rId6"/>
    <p:sldId id="1107" r:id="rId7"/>
    <p:sldId id="946" r:id="rId8"/>
    <p:sldId id="1231" r:id="rId9"/>
    <p:sldId id="1182" r:id="rId10"/>
    <p:sldId id="1041" r:id="rId11"/>
    <p:sldId id="1218" r:id="rId12"/>
    <p:sldId id="1217" r:id="rId13"/>
    <p:sldId id="1044" r:id="rId14"/>
    <p:sldId id="1127" r:id="rId15"/>
    <p:sldId id="1126" r:id="rId16"/>
    <p:sldId id="1128" r:id="rId17"/>
    <p:sldId id="1050" r:id="rId18"/>
    <p:sldId id="1129" r:id="rId19"/>
    <p:sldId id="1049" r:id="rId20"/>
    <p:sldId id="1051" r:id="rId21"/>
    <p:sldId id="1265" r:id="rId22"/>
    <p:sldId id="1266" r:id="rId23"/>
    <p:sldId id="1055" r:id="rId24"/>
    <p:sldId id="1056" r:id="rId25"/>
    <p:sldId id="1057" r:id="rId26"/>
    <p:sldId id="1130" r:id="rId27"/>
    <p:sldId id="1053" r:id="rId28"/>
    <p:sldId id="1054" r:id="rId29"/>
    <p:sldId id="1131" r:id="rId30"/>
    <p:sldId id="1216" r:id="rId31"/>
    <p:sldId id="1061" r:id="rId32"/>
    <p:sldId id="1224" r:id="rId33"/>
    <p:sldId id="1223" r:id="rId34"/>
    <p:sldId id="1225" r:id="rId35"/>
    <p:sldId id="1220" r:id="rId36"/>
    <p:sldId id="1062" r:id="rId37"/>
    <p:sldId id="1064" r:id="rId38"/>
    <p:sldId id="1065" r:id="rId39"/>
    <p:sldId id="1066" r:id="rId40"/>
    <p:sldId id="1084" r:id="rId41"/>
    <p:sldId id="1086" r:id="rId42"/>
    <p:sldId id="1087" r:id="rId43"/>
    <p:sldId id="1219" r:id="rId44"/>
    <p:sldId id="1226" r:id="rId45"/>
    <p:sldId id="1058" r:id="rId46"/>
    <p:sldId id="1060" r:id="rId47"/>
    <p:sldId id="1200" r:id="rId48"/>
    <p:sldId id="1132" r:id="rId49"/>
    <p:sldId id="1227" r:id="rId50"/>
    <p:sldId id="1069" r:id="rId51"/>
    <p:sldId id="1071" r:id="rId52"/>
    <p:sldId id="1240" r:id="rId53"/>
    <p:sldId id="1241" r:id="rId54"/>
    <p:sldId id="1242" r:id="rId55"/>
    <p:sldId id="1073" r:id="rId56"/>
    <p:sldId id="1078" r:id="rId57"/>
    <p:sldId id="1077" r:id="rId58"/>
    <p:sldId id="1076" r:id="rId59"/>
    <p:sldId id="1074" r:id="rId60"/>
    <p:sldId id="1075" r:id="rId61"/>
    <p:sldId id="1081" r:id="rId62"/>
    <p:sldId id="1133" r:id="rId63"/>
    <p:sldId id="1083" r:id="rId64"/>
    <p:sldId id="1082" r:id="rId65"/>
    <p:sldId id="1229" r:id="rId66"/>
    <p:sldId id="1230" r:id="rId67"/>
    <p:sldId id="1089" r:id="rId68"/>
    <p:sldId id="1090" r:id="rId69"/>
    <p:sldId id="873" r:id="rId70"/>
    <p:sldId id="682" r:id="rId71"/>
    <p:sldId id="1029" r:id="rId72"/>
    <p:sldId id="1030" r:id="rId73"/>
    <p:sldId id="1031" r:id="rId74"/>
    <p:sldId id="1204" r:id="rId75"/>
    <p:sldId id="1205" r:id="rId76"/>
    <p:sldId id="1206" r:id="rId77"/>
    <p:sldId id="1207" r:id="rId78"/>
    <p:sldId id="1245" r:id="rId79"/>
    <p:sldId id="1246" r:id="rId80"/>
    <p:sldId id="1208" r:id="rId81"/>
    <p:sldId id="1189" r:id="rId82"/>
    <p:sldId id="1098" r:id="rId83"/>
    <p:sldId id="1181" r:id="rId84"/>
    <p:sldId id="1260" r:id="rId85"/>
    <p:sldId id="1140" r:id="rId86"/>
    <p:sldId id="1152" r:id="rId87"/>
    <p:sldId id="1185" r:id="rId88"/>
    <p:sldId id="1184" r:id="rId89"/>
    <p:sldId id="1186" r:id="rId90"/>
    <p:sldId id="1190" r:id="rId91"/>
    <p:sldId id="1191" r:id="rId92"/>
    <p:sldId id="1192" r:id="rId93"/>
    <p:sldId id="1235" r:id="rId94"/>
    <p:sldId id="1232" r:id="rId95"/>
    <p:sldId id="1234" r:id="rId96"/>
    <p:sldId id="1236" r:id="rId97"/>
    <p:sldId id="1160" r:id="rId98"/>
    <p:sldId id="1162" r:id="rId99"/>
    <p:sldId id="1161" r:id="rId100"/>
    <p:sldId id="1212" r:id="rId101"/>
    <p:sldId id="1243" r:id="rId102"/>
    <p:sldId id="1244" r:id="rId103"/>
    <p:sldId id="1238" r:id="rId104"/>
    <p:sldId id="1237" r:id="rId105"/>
    <p:sldId id="1239" r:id="rId106"/>
    <p:sldId id="1261" r:id="rId107"/>
    <p:sldId id="1247" r:id="rId108"/>
    <p:sldId id="1264" r:id="rId109"/>
    <p:sldId id="1252" r:id="rId110"/>
    <p:sldId id="1250" r:id="rId111"/>
    <p:sldId id="1251" r:id="rId112"/>
    <p:sldId id="1249" r:id="rId113"/>
    <p:sldId id="1254" r:id="rId114"/>
    <p:sldId id="1253" r:id="rId115"/>
    <p:sldId id="1262" r:id="rId116"/>
    <p:sldId id="1263" r:id="rId117"/>
    <p:sldId id="1248" r:id="rId118"/>
    <p:sldId id="1259" r:id="rId119"/>
    <p:sldId id="1258" r:id="rId120"/>
    <p:sldId id="1256" r:id="rId121"/>
    <p:sldId id="1257" r:id="rId122"/>
    <p:sldId id="1024" r:id="rId123"/>
    <p:sldId id="1020" r:id="rId124"/>
    <p:sldId id="1025" r:id="rId1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795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F81"/>
    <a:srgbClr val="F16723"/>
    <a:srgbClr val="214082"/>
    <a:srgbClr val="EC1F27"/>
    <a:srgbClr val="0000FF"/>
    <a:srgbClr val="2B91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129" autoAdjust="0"/>
  </p:normalViewPr>
  <p:slideViewPr>
    <p:cSldViewPr snapToGrid="0">
      <p:cViewPr varScale="1">
        <p:scale>
          <a:sx n="86" d="100"/>
          <a:sy n="86" d="100"/>
        </p:scale>
        <p:origin x="562" y="-43"/>
      </p:cViewPr>
      <p:guideLst>
        <p:guide pos="379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microsoft.com/office/2015/10/relationships/revisionInfo" Target="revisionInfo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C43D2-AB9F-473D-83BC-67EFABD7B155}" type="datetimeFigureOut">
              <a:rPr lang="ru-RU" smtClean="0"/>
              <a:t>15.10.2017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32C8C-83E4-4C20-813D-87198466E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597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32C8C-83E4-4C20-813D-87198466E8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463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B3BB-E2B1-4146-86D8-BC3B8AC23B20}" type="datetime1">
              <a:rPr lang="ru-RU" smtClean="0"/>
              <a:t>15.10.2017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66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0227E-67BB-48F5-B565-4D14407A2440}" type="datetime1">
              <a:rPr lang="ru-RU" smtClean="0"/>
              <a:t>15.10.2017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328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8724-46A4-4CA7-AACC-B9EA0EF1EAE0}" type="datetime1">
              <a:rPr lang="ru-RU" smtClean="0"/>
              <a:t>15.10.2017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08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15BE-F718-4A40-9C04-9E9AD536505E}" type="datetime1">
              <a:rPr lang="ru-RU" smtClean="0"/>
              <a:t>15.10.2017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2600" y="6432550"/>
            <a:ext cx="2743200" cy="365125"/>
          </a:xfrm>
        </p:spPr>
        <p:txBody>
          <a:bodyPr/>
          <a:lstStyle>
            <a:lvl1pPr>
              <a:defRPr sz="3200"/>
            </a:lvl1pPr>
          </a:lstStyle>
          <a:p>
            <a:fld id="{25D204A2-5ED6-4D85-8222-30A184D8146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975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5D5A-A1D2-4A85-B76A-E48403341C37}" type="datetime1">
              <a:rPr lang="ru-RU" smtClean="0"/>
              <a:t>15.10.2017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06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77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5CAF-EF97-42EF-9988-AE2256011D03}" type="datetime1">
              <a:rPr lang="ru-RU" smtClean="0"/>
              <a:t>15.10.2017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72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83DC-8384-4A7F-8C22-5CBB5635EC31}" type="datetime1">
              <a:rPr lang="ru-RU" smtClean="0"/>
              <a:t>15.10.2017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28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7AD0-A6C0-4FCB-B947-6FC83BFAC06C}" type="datetime1">
              <a:rPr lang="ru-RU" smtClean="0"/>
              <a:t>15.10.2017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6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2658-C99B-4646-B850-8997A40B54FB}" type="datetime1">
              <a:rPr lang="ru-RU" smtClean="0"/>
              <a:t>15.10.2017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82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2179-42E9-492C-A76A-6AA3D4EC0A15}" type="datetime1">
              <a:rPr lang="ru-RU" smtClean="0"/>
              <a:t>15.10.2017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17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2475-640A-4941-8427-C17FCDB41EE8}" type="datetime1">
              <a:rPr lang="ru-RU" smtClean="0"/>
              <a:t>15.10.2017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83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80000" t="6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9DA71-854A-4222-9895-320D18E14124}" type="datetime1">
              <a:rPr lang="ru-RU" smtClean="0"/>
              <a:t>15.10.2017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204A2-5ED6-4D85-8222-30A184D81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2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hyperlink" Target="http://ignite.apache.org/" TargetMode="Externa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54646"/>
            <a:ext cx="9144000" cy="1655762"/>
          </a:xfrm>
        </p:spPr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Владимир Озеров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GridGain</a:t>
            </a:r>
            <a:endParaRPr lang="ru-RU" dirty="0"/>
          </a:p>
        </p:txBody>
      </p:sp>
      <p:sp>
        <p:nvSpPr>
          <p:cNvPr id="5" name="Shape 165"/>
          <p:cNvSpPr/>
          <p:nvPr/>
        </p:nvSpPr>
        <p:spPr>
          <a:xfrm>
            <a:off x="888643" y="2583819"/>
            <a:ext cx="10341736" cy="1631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square" lIns="60959" tIns="60959" rIns="60959" bIns="60959">
            <a:spAutoFit/>
          </a:bodyPr>
          <a:lstStyle>
            <a:lvl1pPr algn="ctr" defTabSz="546100">
              <a:defRPr sz="3800">
                <a:latin typeface="Gill Sans"/>
                <a:ea typeface="Gill Sans"/>
                <a:cs typeface="Gill Sans"/>
                <a:sym typeface="Gill Sans"/>
              </a:defRPr>
            </a:lvl1pPr>
            <a:lvl2pPr indent="342900" algn="ctr" defTabSz="546100">
              <a:defRPr sz="3800">
                <a:latin typeface="Gill Sans"/>
                <a:ea typeface="Gill Sans"/>
                <a:cs typeface="Gill Sans"/>
                <a:sym typeface="Gill Sans"/>
              </a:defRPr>
            </a:lvl2pPr>
            <a:lvl3pPr indent="685800" algn="ctr" defTabSz="546100"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1028700" algn="ctr" defTabSz="546100">
              <a:defRPr sz="3800">
                <a:latin typeface="Gill Sans"/>
                <a:ea typeface="Gill Sans"/>
                <a:cs typeface="Gill Sans"/>
                <a:sym typeface="Gill Sans"/>
              </a:defRPr>
            </a:lvl4pPr>
            <a:lvl5pPr indent="1371600" algn="ctr" defTabSz="546100">
              <a:defRPr sz="3800">
                <a:latin typeface="Gill Sans"/>
                <a:ea typeface="Gill Sans"/>
                <a:cs typeface="Gill Sans"/>
                <a:sym typeface="Gill Sans"/>
              </a:defRPr>
            </a:lvl5pPr>
            <a:lvl6pPr indent="1714500" algn="ctr" defTabSz="546100">
              <a:defRPr sz="3800">
                <a:latin typeface="Gill Sans"/>
                <a:ea typeface="Gill Sans"/>
                <a:cs typeface="Gill Sans"/>
                <a:sym typeface="Gill Sans"/>
              </a:defRPr>
            </a:lvl6pPr>
            <a:lvl7pPr indent="2057400" algn="ctr" defTabSz="546100">
              <a:defRPr sz="3800">
                <a:latin typeface="Gill Sans"/>
                <a:ea typeface="Gill Sans"/>
                <a:cs typeface="Gill Sans"/>
                <a:sym typeface="Gill Sans"/>
              </a:defRPr>
            </a:lvl7pPr>
            <a:lvl8pPr indent="2400300" algn="ctr" defTabSz="546100">
              <a:defRPr sz="3800">
                <a:latin typeface="Gill Sans"/>
                <a:ea typeface="Gill Sans"/>
                <a:cs typeface="Gill Sans"/>
                <a:sym typeface="Gill Sans"/>
              </a:defRPr>
            </a:lvl8pPr>
            <a:lvl9pPr indent="2743200" algn="ctr" defTabSz="546100">
              <a:defRPr sz="3800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lvl="0" defTabSz="457200">
              <a:defRPr sz="1800"/>
            </a:pPr>
            <a:r>
              <a:rPr lang="ru-RU" sz="4900" b="1" dirty="0" err="1">
                <a:solidFill>
                  <a:srgbClr val="ED1C24"/>
                </a:solidFill>
                <a:latin typeface="Calibri"/>
                <a:ea typeface="Calibri"/>
                <a:cs typeface="Calibri"/>
                <a:sym typeface="Calibri"/>
              </a:rPr>
              <a:t>Сериализация</a:t>
            </a:r>
            <a:r>
              <a:rPr lang="ru-RU" sz="4900" b="1" dirty="0">
                <a:solidFill>
                  <a:srgbClr val="ED1C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ru-RU" sz="4900" b="1" dirty="0">
                <a:latin typeface="Calibri"/>
                <a:ea typeface="Calibri"/>
                <a:cs typeface="Calibri"/>
                <a:sym typeface="Calibri"/>
              </a:rPr>
              <a:t>быстро, компактно, кроссплатформенно</a:t>
            </a:r>
            <a:endParaRPr sz="49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425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План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10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10536" y="967466"/>
            <a:ext cx="11145528" cy="563231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Работа с типами</a:t>
            </a:r>
          </a:p>
          <a:p>
            <a:endParaRPr lang="ru-RU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Кроссплатформенность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Метаданные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Движок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Чтение полей без десериализации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233451415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Пример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protobuf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optimize_for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100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338952" y="1253103"/>
            <a:ext cx="11512735" cy="141577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Десериализуем </a:t>
            </a:r>
            <a:r>
              <a:rPr lang="en-US" sz="54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Person [name, age]</a:t>
            </a:r>
            <a:endParaRPr lang="ru-RU" sz="5400" dirty="0">
              <a:solidFill>
                <a:srgbClr val="002060"/>
              </a:solidFill>
              <a:latin typeface="+mj-lt"/>
              <a:cs typeface="Courier New" panose="02070309020205020404" pitchFamily="49" charset="0"/>
            </a:endParaRPr>
          </a:p>
          <a:p>
            <a:endParaRPr lang="ru-RU" sz="3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90862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Пример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protobuf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optimize_for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101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338952" y="1253103"/>
            <a:ext cx="11512735" cy="28931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Десериализуем </a:t>
            </a:r>
            <a:r>
              <a:rPr lang="en-US" sz="54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Person [name, age]</a:t>
            </a:r>
            <a:endParaRPr lang="ru-RU" sz="5400" dirty="0">
              <a:solidFill>
                <a:srgbClr val="002060"/>
              </a:solidFill>
              <a:latin typeface="+mj-lt"/>
              <a:cs typeface="Courier New" panose="02070309020205020404" pitchFamily="49" charset="0"/>
            </a:endParaRPr>
          </a:p>
          <a:p>
            <a:endParaRPr lang="ru-RU" sz="3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CODE_SIZE (reflection)</a:t>
            </a:r>
          </a:p>
          <a:p>
            <a:r>
              <a:rPr lang="en-US" sz="4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=&gt;  </a:t>
            </a:r>
            <a:r>
              <a:rPr lang="en-US" sz="4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5M</a:t>
            </a:r>
            <a:r>
              <a:rPr lang="en-US" sz="4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ops/sec</a:t>
            </a:r>
          </a:p>
        </p:txBody>
      </p:sp>
    </p:spTree>
    <p:extLst>
      <p:ext uri="{BB962C8B-B14F-4D97-AF65-F5344CB8AC3E}">
        <p14:creationId xmlns:p14="http://schemas.microsoft.com/office/powerpoint/2010/main" val="327628893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Пример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protobuf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optimize_for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102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338952" y="1253103"/>
            <a:ext cx="11512735" cy="486287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Десериализуем </a:t>
            </a:r>
            <a:r>
              <a:rPr lang="en-US" sz="54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Person [name, age]</a:t>
            </a:r>
            <a:endParaRPr lang="ru-RU" sz="5400" dirty="0">
              <a:solidFill>
                <a:srgbClr val="002060"/>
              </a:solidFill>
              <a:latin typeface="+mj-lt"/>
              <a:cs typeface="Courier New" panose="02070309020205020404" pitchFamily="49" charset="0"/>
            </a:endParaRPr>
          </a:p>
          <a:p>
            <a:endParaRPr lang="ru-RU" sz="3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CODE_SIZE (reflection)</a:t>
            </a:r>
          </a:p>
          <a:p>
            <a:r>
              <a:rPr lang="en-US" sz="4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=&gt;  </a:t>
            </a:r>
            <a:r>
              <a:rPr lang="en-US" sz="4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5M</a:t>
            </a:r>
            <a:r>
              <a:rPr lang="en-US" sz="4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ops/sec</a:t>
            </a:r>
          </a:p>
          <a:p>
            <a:endParaRPr lang="en-US" sz="3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SPEED (</a:t>
            </a:r>
            <a:r>
              <a:rPr lang="en-US" sz="4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codegen</a:t>
            </a:r>
            <a:r>
              <a:rPr lang="en-US" sz="4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4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=&gt; 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16M</a:t>
            </a:r>
            <a:r>
              <a:rPr lang="en-US" sz="4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ops/sec</a:t>
            </a:r>
            <a:endParaRPr lang="ru-RU" sz="72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99623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Кодогенерация в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Ignite	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103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1B3508-31BD-4682-958B-A36BC4E033E2}"/>
              </a:ext>
            </a:extLst>
          </p:cNvPr>
          <p:cNvSpPr txBox="1"/>
          <p:nvPr/>
        </p:nvSpPr>
        <p:spPr>
          <a:xfrm>
            <a:off x="534520" y="1195121"/>
            <a:ext cx="11145528" cy="156966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Compile time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– отказались, неудобно</a:t>
            </a:r>
            <a:endParaRPr lang="en-US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59800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Кодогенерация в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Ignite	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104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1B3508-31BD-4682-958B-A36BC4E033E2}"/>
              </a:ext>
            </a:extLst>
          </p:cNvPr>
          <p:cNvSpPr txBox="1"/>
          <p:nvPr/>
        </p:nvSpPr>
        <p:spPr>
          <a:xfrm>
            <a:off x="534520" y="1195121"/>
            <a:ext cx="11145528" cy="304698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Compile time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– отказались, неудобно</a:t>
            </a:r>
            <a:endParaRPr lang="en-US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Runtime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– отказались, сложно</a:t>
            </a:r>
          </a:p>
          <a:p>
            <a:r>
              <a:rPr lang="en-US" altLang="ja-JP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                                                      </a:t>
            </a:r>
            <a:r>
              <a:rPr lang="en-US" altLang="ja-JP" sz="4800" dirty="0">
                <a:solidFill>
                  <a:srgbClr val="213F81"/>
                </a:solidFill>
                <a:latin typeface="Open Sans" panose="020B0606030504020204"/>
                <a:ea typeface="Open Sans" panose="020B0606030504020204" pitchFamily="34" charset="0"/>
                <a:cs typeface="Courier New" panose="02070309020205020404" pitchFamily="49" charset="0"/>
              </a:rPr>
              <a:t>¯\_(</a:t>
            </a:r>
            <a:r>
              <a:rPr lang="ja-JP" altLang="en-US" sz="4800" dirty="0">
                <a:solidFill>
                  <a:srgbClr val="213F81"/>
                </a:solidFill>
                <a:latin typeface="Open Sans" panose="020B0606030504020204"/>
                <a:ea typeface="Open Sans" panose="020B0606030504020204" pitchFamily="34" charset="0"/>
                <a:cs typeface="Courier New" panose="02070309020205020404" pitchFamily="49" charset="0"/>
              </a:rPr>
              <a:t>ツ</a:t>
            </a:r>
            <a:r>
              <a:rPr lang="en-US" altLang="ja-JP" sz="4800" dirty="0">
                <a:solidFill>
                  <a:srgbClr val="213F81"/>
                </a:solidFill>
                <a:latin typeface="Open Sans" panose="020B0606030504020204"/>
                <a:ea typeface="Open Sans" panose="020B0606030504020204" pitchFamily="34" charset="0"/>
                <a:cs typeface="Courier New" panose="02070309020205020404" pitchFamily="49" charset="0"/>
              </a:rPr>
              <a:t>)_/¯</a:t>
            </a:r>
            <a:endParaRPr lang="ru-RU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0686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Кодогенерация в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Ignite	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105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1B3508-31BD-4682-958B-A36BC4E033E2}"/>
              </a:ext>
            </a:extLst>
          </p:cNvPr>
          <p:cNvSpPr txBox="1"/>
          <p:nvPr/>
        </p:nvSpPr>
        <p:spPr>
          <a:xfrm>
            <a:off x="534520" y="1195121"/>
            <a:ext cx="11145528" cy="304698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Compile time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– отказались, неудобно</a:t>
            </a:r>
            <a:endParaRPr lang="en-US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Runtime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– отказались, </a:t>
            </a:r>
            <a:r>
              <a:rPr lang="ru-RU" sz="4800" strike="sngStrike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сложно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не нужно</a:t>
            </a:r>
          </a:p>
          <a:p>
            <a:r>
              <a:rPr lang="en-US" altLang="ja-JP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                                                      </a:t>
            </a:r>
            <a:r>
              <a:rPr lang="en-US" altLang="ja-JP" sz="4800" dirty="0">
                <a:solidFill>
                  <a:srgbClr val="213F81"/>
                </a:solidFill>
                <a:latin typeface="Open Sans" panose="020B0606030504020204"/>
                <a:ea typeface="Open Sans" panose="020B0606030504020204" pitchFamily="34" charset="0"/>
                <a:cs typeface="Courier New" panose="02070309020205020404" pitchFamily="49" charset="0"/>
              </a:rPr>
              <a:t>¯\_(</a:t>
            </a:r>
            <a:r>
              <a:rPr lang="ja-JP" altLang="en-US" sz="4800" dirty="0">
                <a:solidFill>
                  <a:srgbClr val="213F81"/>
                </a:solidFill>
                <a:latin typeface="Open Sans" panose="020B0606030504020204"/>
                <a:ea typeface="Open Sans" panose="020B0606030504020204" pitchFamily="34" charset="0"/>
                <a:cs typeface="Courier New" panose="02070309020205020404" pitchFamily="49" charset="0"/>
              </a:rPr>
              <a:t>ツ</a:t>
            </a:r>
            <a:r>
              <a:rPr lang="en-US" altLang="ja-JP" sz="4800" dirty="0">
                <a:solidFill>
                  <a:srgbClr val="213F81"/>
                </a:solidFill>
                <a:latin typeface="Open Sans" panose="020B0606030504020204"/>
                <a:ea typeface="Open Sans" panose="020B0606030504020204" pitchFamily="34" charset="0"/>
                <a:cs typeface="Courier New" panose="02070309020205020404" pitchFamily="49" charset="0"/>
              </a:rPr>
              <a:t>)_/¯</a:t>
            </a:r>
            <a:endParaRPr lang="ru-RU" altLang="ja-JP" sz="4800" dirty="0">
              <a:solidFill>
                <a:srgbClr val="213F81"/>
              </a:solidFill>
              <a:latin typeface="Open Sans" panose="020B0606030504020204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E8A450-E215-4F1C-A67F-414A6F275E41}"/>
              </a:ext>
            </a:extLst>
          </p:cNvPr>
          <p:cNvSpPr txBox="1"/>
          <p:nvPr/>
        </p:nvSpPr>
        <p:spPr>
          <a:xfrm>
            <a:off x="1014662" y="3384457"/>
            <a:ext cx="11145528" cy="83099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Текущей скорости хватает</a:t>
            </a:r>
            <a:endParaRPr lang="ru-RU" sz="72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56221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План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106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10536" y="967466"/>
            <a:ext cx="11145528" cy="563231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Работа с типами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Кроссплатформенность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Метаданные</a:t>
            </a:r>
            <a:endParaRPr lang="en-GB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ru-RU" sz="4000" dirty="0">
              <a:solidFill>
                <a:srgbClr val="213F8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Движок</a:t>
            </a:r>
            <a:endParaRPr lang="en-US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213F8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Чтение полей без десериализации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371583162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Чтение полей без десериализации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107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92220" y="3066587"/>
            <a:ext cx="11403013" cy="120032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72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Нам нужна длина поля!</a:t>
            </a:r>
          </a:p>
        </p:txBody>
      </p:sp>
    </p:spTree>
    <p:extLst>
      <p:ext uri="{BB962C8B-B14F-4D97-AF65-F5344CB8AC3E}">
        <p14:creationId xmlns:p14="http://schemas.microsoft.com/office/powerpoint/2010/main" val="260272009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Наивный формат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108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00296" y="1149014"/>
            <a:ext cx="11403013" cy="63094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[</a:t>
            </a:r>
            <a:r>
              <a:rPr lang="en-US" sz="35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ID</a:t>
            </a:r>
            <a:r>
              <a:rPr lang="en-US" sz="35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5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</a:t>
            </a:r>
            <a:r>
              <a:rPr lang="en-US" sz="35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5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VAL]</a:t>
            </a:r>
            <a:endParaRPr lang="ru-RU" sz="3500" b="1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75273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Наивный формат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109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00296" y="1149014"/>
            <a:ext cx="11403013" cy="238526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[</a:t>
            </a:r>
            <a:r>
              <a:rPr lang="en-US" sz="35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ID</a:t>
            </a:r>
            <a:r>
              <a:rPr lang="en-US" sz="35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5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</a:t>
            </a:r>
            <a:r>
              <a:rPr lang="en-US" sz="35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5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VAL]</a:t>
            </a:r>
            <a:endParaRPr lang="ru-RU" sz="3500" b="1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ru-RU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ID</a:t>
            </a:r>
            <a:r>
              <a:rPr lang="ru-RU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</a:t>
            </a:r>
            <a:r>
              <a:rPr lang="en-US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– </a:t>
            </a: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идентификатор поля (4 байта)</a:t>
            </a:r>
          </a:p>
          <a:p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</a:t>
            </a:r>
            <a:r>
              <a:rPr lang="en-US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– </a:t>
            </a: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длина поля (1-4 байта)</a:t>
            </a:r>
          </a:p>
        </p:txBody>
      </p:sp>
    </p:spTree>
    <p:extLst>
      <p:ext uri="{BB962C8B-B14F-4D97-AF65-F5344CB8AC3E}">
        <p14:creationId xmlns:p14="http://schemas.microsoft.com/office/powerpoint/2010/main" val="1903064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Джентельменский набор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11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10536" y="1189409"/>
            <a:ext cx="11145528" cy="230832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Целочисленные типы (</a:t>
            </a:r>
            <a:r>
              <a:rPr lang="en-US" sz="4800" dirty="0" err="1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int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, long, etc.)</a:t>
            </a:r>
            <a:endParaRPr lang="ru-RU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Строки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Массивы</a:t>
            </a:r>
          </a:p>
        </p:txBody>
      </p:sp>
    </p:spTree>
    <p:extLst>
      <p:ext uri="{BB962C8B-B14F-4D97-AF65-F5344CB8AC3E}">
        <p14:creationId xmlns:p14="http://schemas.microsoft.com/office/powerpoint/2010/main" val="242158108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Наивный формат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110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00296" y="1149014"/>
            <a:ext cx="11403013" cy="235449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[</a:t>
            </a:r>
            <a:r>
              <a:rPr lang="en-US" sz="35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ID_1</a:t>
            </a:r>
            <a:r>
              <a:rPr lang="en-US" sz="35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5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</a:t>
            </a:r>
            <a:r>
              <a:rPr lang="ru-RU" sz="35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_</a:t>
            </a:r>
            <a:r>
              <a:rPr lang="en-US" sz="35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</a:t>
            </a:r>
            <a:r>
              <a:rPr lang="en-US" sz="35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5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VAL_1][</a:t>
            </a:r>
            <a:r>
              <a:rPr lang="en-US" sz="35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ID_2</a:t>
            </a:r>
            <a:r>
              <a:rPr lang="en-US" sz="35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5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LENGTH_</a:t>
            </a:r>
            <a:r>
              <a:rPr lang="ru-RU" sz="35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</a:t>
            </a:r>
            <a:r>
              <a:rPr lang="en-US" sz="35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5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VAL_2]</a:t>
            </a:r>
            <a:endParaRPr lang="en-US" sz="35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ru-RU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ID</a:t>
            </a:r>
            <a:r>
              <a:rPr lang="ru-RU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</a:t>
            </a:r>
            <a:r>
              <a:rPr lang="ru-RU" sz="3600" b="1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– </a:t>
            </a: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идентификатор поля (4 байта)</a:t>
            </a:r>
          </a:p>
          <a:p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</a:t>
            </a:r>
            <a:r>
              <a:rPr lang="en-US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– </a:t>
            </a: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длина поля (1-4 байта)</a:t>
            </a:r>
          </a:p>
        </p:txBody>
      </p:sp>
    </p:spTree>
    <p:extLst>
      <p:ext uri="{BB962C8B-B14F-4D97-AF65-F5344CB8AC3E}">
        <p14:creationId xmlns:p14="http://schemas.microsoft.com/office/powerpoint/2010/main" val="71519853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Наивный формат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111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00296" y="1149014"/>
            <a:ext cx="11403013" cy="407803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[</a:t>
            </a:r>
            <a:r>
              <a:rPr lang="en-US" sz="35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ID_1</a:t>
            </a:r>
            <a:r>
              <a:rPr lang="en-US" sz="35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5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</a:t>
            </a:r>
            <a:r>
              <a:rPr lang="ru-RU" sz="35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_</a:t>
            </a:r>
            <a:r>
              <a:rPr lang="en-US" sz="35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</a:t>
            </a:r>
            <a:r>
              <a:rPr lang="en-US" sz="35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5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VAL_1][</a:t>
            </a:r>
            <a:r>
              <a:rPr lang="en-US" sz="35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ID_2</a:t>
            </a:r>
            <a:r>
              <a:rPr lang="en-US" sz="35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5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LENGTH_</a:t>
            </a:r>
            <a:r>
              <a:rPr lang="ru-RU" sz="35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</a:t>
            </a:r>
            <a:r>
              <a:rPr lang="en-US" sz="35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5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VAL_2]</a:t>
            </a:r>
            <a:endParaRPr lang="en-US" sz="35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ru-RU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ID</a:t>
            </a:r>
            <a:r>
              <a:rPr lang="ru-RU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</a:t>
            </a:r>
            <a:r>
              <a:rPr lang="ru-RU" sz="3600" b="1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– </a:t>
            </a: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идентификатор поля (4 байта)</a:t>
            </a:r>
          </a:p>
          <a:p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</a:t>
            </a:r>
            <a:r>
              <a:rPr lang="en-US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– </a:t>
            </a: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длина поля (1-4 байта)</a:t>
            </a:r>
          </a:p>
          <a:p>
            <a:endParaRPr lang="en-US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571500" indent="-571500">
              <a:buFontTx/>
              <a:buChar char="-"/>
            </a:pP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Время поиска </a:t>
            </a:r>
            <a:r>
              <a:rPr lang="en-US" sz="3600" dirty="0">
                <a:solidFill>
                  <a:srgbClr val="FF000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O(N)</a:t>
            </a:r>
            <a:r>
              <a:rPr lang="en-US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!</a:t>
            </a:r>
            <a:endParaRPr lang="ru-RU" sz="3600" dirty="0">
              <a:solidFill>
                <a:srgbClr val="002060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571500" indent="-571500">
              <a:buFontTx/>
              <a:buChar char="-"/>
            </a:pP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Теряем место на </a:t>
            </a:r>
            <a:r>
              <a:rPr lang="en-US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field ID (</a:t>
            </a:r>
            <a:r>
              <a:rPr lang="ru-RU" sz="3600" dirty="0">
                <a:solidFill>
                  <a:srgbClr val="FF000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4 байта на поле</a:t>
            </a: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)</a:t>
            </a:r>
            <a:endParaRPr lang="en-US" sz="3600" dirty="0">
              <a:solidFill>
                <a:srgbClr val="002060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31216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Схема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112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00296" y="1149014"/>
            <a:ext cx="11403013" cy="64633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[</a:t>
            </a:r>
            <a:r>
              <a:rPr lang="en-US" sz="36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SCHEMA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][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</a:t>
            </a:r>
            <a:r>
              <a:rPr lang="ru-RU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_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VAL_1][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LENGTH_</a:t>
            </a:r>
            <a:r>
              <a:rPr lang="ru-RU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VAL_2]</a:t>
            </a:r>
            <a:endParaRPr lang="en-US" sz="36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0954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Схема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113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00296" y="1149014"/>
            <a:ext cx="11403013" cy="286232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[</a:t>
            </a:r>
            <a:r>
              <a:rPr lang="en-US" sz="36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SCHEMA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][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</a:t>
            </a:r>
            <a:r>
              <a:rPr lang="ru-RU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_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VAL_1][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LENGTH_</a:t>
            </a:r>
            <a:r>
              <a:rPr lang="ru-RU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VAL_2]</a:t>
            </a:r>
            <a:endParaRPr lang="en-US" sz="36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600" dirty="0">
                <a:solidFill>
                  <a:srgbClr val="F16723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SCHEMA:</a:t>
            </a:r>
          </a:p>
          <a:p>
            <a:r>
              <a:rPr lang="en-US" sz="3400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</a:t>
            </a:r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"field1" -&gt; 1</a:t>
            </a:r>
          </a:p>
          <a:p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"field2" -&gt; 2</a:t>
            </a:r>
            <a:endParaRPr lang="en-US" sz="3600" dirty="0">
              <a:solidFill>
                <a:srgbClr val="002060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52874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Схема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114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00296" y="1149014"/>
            <a:ext cx="11403013" cy="4031873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[</a:t>
            </a:r>
            <a:r>
              <a:rPr lang="en-US" sz="36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SCHEMA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][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</a:t>
            </a:r>
            <a:r>
              <a:rPr lang="ru-RU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_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VAL_1][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LENGTH_</a:t>
            </a:r>
            <a:r>
              <a:rPr lang="ru-RU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VAL_2]</a:t>
            </a:r>
            <a:endParaRPr lang="en-US" sz="36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600" dirty="0">
                <a:solidFill>
                  <a:srgbClr val="F16723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SCHEMA:</a:t>
            </a:r>
          </a:p>
          <a:p>
            <a:r>
              <a:rPr lang="en-US" sz="3400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</a:t>
            </a:r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"field1" -&gt; 1</a:t>
            </a:r>
          </a:p>
          <a:p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"field2" -&gt; 2</a:t>
            </a:r>
          </a:p>
          <a:p>
            <a:endParaRPr lang="en-US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571500" indent="-571500">
              <a:buFontTx/>
              <a:buChar char="-"/>
            </a:pP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Описывает порядковые номера полей</a:t>
            </a:r>
            <a:endParaRPr lang="en-US" sz="3600" dirty="0">
              <a:solidFill>
                <a:srgbClr val="002060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06556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Схема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115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00296" y="1149014"/>
            <a:ext cx="11403013" cy="458587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[</a:t>
            </a:r>
            <a:r>
              <a:rPr lang="en-US" sz="36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SCHEMA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][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</a:t>
            </a:r>
            <a:r>
              <a:rPr lang="ru-RU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_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VAL_1][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LENGTH_</a:t>
            </a:r>
            <a:r>
              <a:rPr lang="ru-RU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VAL_2]</a:t>
            </a:r>
            <a:endParaRPr lang="en-US" sz="36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600" dirty="0">
                <a:solidFill>
                  <a:srgbClr val="F16723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SCHEMA:</a:t>
            </a:r>
          </a:p>
          <a:p>
            <a:r>
              <a:rPr lang="en-US" sz="3400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</a:t>
            </a:r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"field1" -&gt; 1</a:t>
            </a:r>
          </a:p>
          <a:p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"field2" -&gt; 2</a:t>
            </a:r>
          </a:p>
          <a:p>
            <a:endParaRPr lang="en-US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571500" indent="-571500">
              <a:buFontTx/>
              <a:buChar char="-"/>
            </a:pP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Описывает порядковые номера полей</a:t>
            </a:r>
          </a:p>
          <a:p>
            <a:pPr marL="571500" indent="-571500">
              <a:buFontTx/>
              <a:buChar char="-"/>
            </a:pP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Храним схемы в кластере</a:t>
            </a:r>
            <a:endParaRPr lang="en-US" sz="3600" dirty="0">
              <a:solidFill>
                <a:srgbClr val="002060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88032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Схема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116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00296" y="1149014"/>
            <a:ext cx="11403013" cy="513986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[</a:t>
            </a:r>
            <a:r>
              <a:rPr lang="en-US" sz="36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SCHEMA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][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</a:t>
            </a:r>
            <a:r>
              <a:rPr lang="ru-RU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_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VAL_1][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LENGTH_</a:t>
            </a:r>
            <a:r>
              <a:rPr lang="ru-RU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VAL_2]</a:t>
            </a:r>
            <a:endParaRPr lang="en-US" sz="36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600" dirty="0">
                <a:solidFill>
                  <a:srgbClr val="F16723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SCHEMA:</a:t>
            </a:r>
          </a:p>
          <a:p>
            <a:r>
              <a:rPr lang="en-US" sz="3400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</a:t>
            </a:r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"field1" -&gt; 1</a:t>
            </a:r>
          </a:p>
          <a:p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"field2" -&gt; 2</a:t>
            </a:r>
          </a:p>
          <a:p>
            <a:endParaRPr lang="en-US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571500" indent="-571500">
              <a:buFontTx/>
              <a:buChar char="-"/>
            </a:pP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Описывает порядковые номера полей</a:t>
            </a:r>
          </a:p>
          <a:p>
            <a:pPr marL="571500" indent="-571500">
              <a:buFontTx/>
              <a:buChar char="-"/>
            </a:pP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Храним схемы в кластере</a:t>
            </a:r>
            <a:endParaRPr lang="en-US" sz="3600" dirty="0">
              <a:solidFill>
                <a:srgbClr val="002060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571500" indent="-571500">
              <a:buFontTx/>
              <a:buChar char="-"/>
            </a:pP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Время поиска осталось </a:t>
            </a:r>
            <a:r>
              <a:rPr lang="en-US" sz="3600" dirty="0">
                <a:solidFill>
                  <a:srgbClr val="FF000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O(N)</a:t>
            </a:r>
            <a:r>
              <a:rPr lang="en-US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5831575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Смещение вместо длины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117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00296" y="1149014"/>
            <a:ext cx="11403013" cy="286232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[</a:t>
            </a:r>
            <a:r>
              <a:rPr lang="en-US" sz="36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SCHEMA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][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OFFSET_1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OFFSET_2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][VAL_1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VAL_2]</a:t>
            </a:r>
            <a:endParaRPr lang="en-US" sz="36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600" dirty="0">
                <a:solidFill>
                  <a:srgbClr val="F16723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SCHEMA:</a:t>
            </a:r>
          </a:p>
          <a:p>
            <a:r>
              <a:rPr lang="en-US" sz="3400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</a:t>
            </a:r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"field1" -&gt; 1</a:t>
            </a:r>
          </a:p>
          <a:p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"field2" -&gt; 2</a:t>
            </a:r>
            <a:endParaRPr lang="en-US" sz="3600" dirty="0">
              <a:solidFill>
                <a:srgbClr val="002060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99158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Смещение вместо длины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118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00296" y="1149014"/>
            <a:ext cx="11403013" cy="286232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[</a:t>
            </a:r>
            <a:r>
              <a:rPr lang="en-US" sz="36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SCHEMA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][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OFFSET_1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OFFSET_2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][VAL_1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VAL_2]</a:t>
            </a:r>
            <a:endParaRPr lang="en-US" sz="36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600" dirty="0">
                <a:solidFill>
                  <a:srgbClr val="F16723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SCHEMA:</a:t>
            </a:r>
          </a:p>
          <a:p>
            <a:r>
              <a:rPr lang="en-US" sz="3400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</a:t>
            </a:r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"field1" -&gt; 1</a:t>
            </a:r>
          </a:p>
          <a:p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"field2" -&gt; 2</a:t>
            </a:r>
            <a:endParaRPr lang="en-US" sz="3600" dirty="0">
              <a:solidFill>
                <a:srgbClr val="002060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ight Arrow 6">
            <a:extLst>
              <a:ext uri="{FF2B5EF4-FFF2-40B4-BE49-F238E27FC236}">
                <a16:creationId xmlns:a16="http://schemas.microsoft.com/office/drawing/2014/main" id="{0AAF77F0-895C-445A-A478-CC1790DE1886}"/>
              </a:ext>
            </a:extLst>
          </p:cNvPr>
          <p:cNvSpPr/>
          <p:nvPr/>
        </p:nvSpPr>
        <p:spPr>
          <a:xfrm rot="16200000">
            <a:off x="2241245" y="4021230"/>
            <a:ext cx="590381" cy="395771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77005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Смещение вместо длины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119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00296" y="1149014"/>
            <a:ext cx="11403013" cy="4031873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[</a:t>
            </a:r>
            <a:r>
              <a:rPr lang="en-US" sz="36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SCHEMA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][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OFFSET_1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OFFSET_2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][VAL_1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VAL_2]</a:t>
            </a:r>
            <a:endParaRPr lang="en-US" sz="36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600" dirty="0">
                <a:solidFill>
                  <a:srgbClr val="F16723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SCHEMA:</a:t>
            </a:r>
          </a:p>
          <a:p>
            <a:r>
              <a:rPr lang="en-US" sz="3400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</a:t>
            </a:r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"field1" -&gt; 1</a:t>
            </a:r>
          </a:p>
          <a:p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"field2" -&gt; 2</a:t>
            </a:r>
          </a:p>
          <a:p>
            <a:endParaRPr lang="en-US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514350" indent="-514350">
              <a:buAutoNum type="arabicParenR"/>
            </a:pP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Получаем позицию поля (</a:t>
            </a:r>
            <a:r>
              <a:rPr lang="en-US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O(1))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0DA845F-319B-42DA-805E-B96883F71721}"/>
              </a:ext>
            </a:extLst>
          </p:cNvPr>
          <p:cNvSpPr/>
          <p:nvPr/>
        </p:nvSpPr>
        <p:spPr>
          <a:xfrm rot="16200000">
            <a:off x="2241245" y="4021230"/>
            <a:ext cx="590381" cy="395771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8" name="Right Arrow 6">
            <a:extLst>
              <a:ext uri="{FF2B5EF4-FFF2-40B4-BE49-F238E27FC236}">
                <a16:creationId xmlns:a16="http://schemas.microsoft.com/office/drawing/2014/main" id="{13EC2B5F-67EA-4364-8145-C87396D6B7DF}"/>
              </a:ext>
            </a:extLst>
          </p:cNvPr>
          <p:cNvSpPr/>
          <p:nvPr/>
        </p:nvSpPr>
        <p:spPr>
          <a:xfrm rot="16200000">
            <a:off x="4444386" y="4021229"/>
            <a:ext cx="590381" cy="395771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163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Джентельменский набор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12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10536" y="1189409"/>
            <a:ext cx="11145528" cy="230832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Целочисленные типы (</a:t>
            </a:r>
            <a:r>
              <a:rPr lang="en-US" sz="4800" dirty="0" err="1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int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, long, etc.)</a:t>
            </a:r>
            <a:endParaRPr lang="ru-RU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Строки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Массивы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E09B8-720E-4F6E-B86D-801B164CE273}"/>
              </a:ext>
            </a:extLst>
          </p:cNvPr>
          <p:cNvSpPr txBox="1"/>
          <p:nvPr/>
        </p:nvSpPr>
        <p:spPr>
          <a:xfrm>
            <a:off x="991409" y="4431236"/>
            <a:ext cx="10212210" cy="1015663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Все остальное можно вывести!</a:t>
            </a:r>
          </a:p>
        </p:txBody>
      </p:sp>
    </p:spTree>
    <p:extLst>
      <p:ext uri="{BB962C8B-B14F-4D97-AF65-F5344CB8AC3E}">
        <p14:creationId xmlns:p14="http://schemas.microsoft.com/office/powerpoint/2010/main" val="281033969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Смещение вместо длины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120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00296" y="1149014"/>
            <a:ext cx="11403013" cy="458587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[</a:t>
            </a:r>
            <a:r>
              <a:rPr lang="en-US" sz="36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SCHEMA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][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OFFSET_1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OFFSET_2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][VAL_1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VAL_2]</a:t>
            </a:r>
            <a:endParaRPr lang="en-US" sz="36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600" dirty="0">
                <a:solidFill>
                  <a:srgbClr val="F16723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SCHEMA:</a:t>
            </a:r>
          </a:p>
          <a:p>
            <a:r>
              <a:rPr lang="en-US" sz="3400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</a:t>
            </a:r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"field1" -&gt; 1</a:t>
            </a:r>
          </a:p>
          <a:p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"field2" -&gt; 2</a:t>
            </a:r>
          </a:p>
          <a:p>
            <a:endParaRPr lang="en-US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514350" indent="-514350">
              <a:buAutoNum type="arabicParenR"/>
            </a:pP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Получаем позицию поля (</a:t>
            </a:r>
            <a:r>
              <a:rPr lang="en-US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O(1))</a:t>
            </a:r>
          </a:p>
          <a:p>
            <a:pPr marL="514350" indent="-514350">
              <a:buAutoNum type="arabicParenR"/>
            </a:pP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Путем арифметических операций узнаем смещение</a:t>
            </a:r>
            <a:endParaRPr lang="en-US" sz="3600" dirty="0">
              <a:solidFill>
                <a:srgbClr val="002060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1F74C29-AF29-439F-8F25-B1BAA8A3BCDA}"/>
              </a:ext>
            </a:extLst>
          </p:cNvPr>
          <p:cNvSpPr/>
          <p:nvPr/>
        </p:nvSpPr>
        <p:spPr>
          <a:xfrm rot="16200000">
            <a:off x="2241245" y="4021230"/>
            <a:ext cx="590381" cy="395771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8" name="Right Arrow 6">
            <a:extLst>
              <a:ext uri="{FF2B5EF4-FFF2-40B4-BE49-F238E27FC236}">
                <a16:creationId xmlns:a16="http://schemas.microsoft.com/office/drawing/2014/main" id="{085DF540-77A0-4961-A054-3AF41E590A0B}"/>
              </a:ext>
            </a:extLst>
          </p:cNvPr>
          <p:cNvSpPr/>
          <p:nvPr/>
        </p:nvSpPr>
        <p:spPr>
          <a:xfrm rot="16200000">
            <a:off x="4444386" y="4021229"/>
            <a:ext cx="590381" cy="395771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9" name="Right Arrow 6">
            <a:extLst>
              <a:ext uri="{FF2B5EF4-FFF2-40B4-BE49-F238E27FC236}">
                <a16:creationId xmlns:a16="http://schemas.microsoft.com/office/drawing/2014/main" id="{0EACDDA6-3DE0-4B43-9779-9DAC267D7527}"/>
              </a:ext>
            </a:extLst>
          </p:cNvPr>
          <p:cNvSpPr/>
          <p:nvPr/>
        </p:nvSpPr>
        <p:spPr>
          <a:xfrm rot="16200000">
            <a:off x="5274933" y="1830625"/>
            <a:ext cx="590381" cy="395771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4315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Смещение вместо длины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121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00296" y="1149014"/>
            <a:ext cx="11403013" cy="520142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[</a:t>
            </a:r>
            <a:r>
              <a:rPr lang="en-US" sz="36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SCHEMA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][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OFFSET_1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OFFSET_2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][VAL_1</a:t>
            </a:r>
            <a:r>
              <a:rPr lang="en-US" sz="36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600" b="1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VAL_2]</a:t>
            </a:r>
            <a:endParaRPr lang="en-US" sz="36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600" dirty="0">
                <a:solidFill>
                  <a:srgbClr val="F16723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SCHEMA:</a:t>
            </a:r>
          </a:p>
          <a:p>
            <a:r>
              <a:rPr lang="en-US" sz="3400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</a:t>
            </a:r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"field1" -&gt; 1</a:t>
            </a:r>
          </a:p>
          <a:p>
            <a:r>
              <a:rPr lang="en-US" sz="340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"field2" -&gt; 2</a:t>
            </a:r>
          </a:p>
          <a:p>
            <a:endParaRPr lang="en-US" sz="40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514350" indent="-514350">
              <a:buAutoNum type="arabicParenR"/>
            </a:pP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Получаем позицию поля (</a:t>
            </a:r>
            <a:r>
              <a:rPr lang="en-US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O(1))</a:t>
            </a:r>
          </a:p>
          <a:p>
            <a:pPr marL="514350" indent="-514350">
              <a:buAutoNum type="arabicParenR"/>
            </a:pP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Путем арифметических операций узнаем смещение</a:t>
            </a:r>
            <a:endParaRPr lang="en-US" sz="3600" dirty="0">
              <a:solidFill>
                <a:srgbClr val="002060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514350" indent="-514350">
              <a:buAutoNum type="arabicParenR"/>
            </a:pPr>
            <a:r>
              <a:rPr lang="ru-RU" sz="36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Переходим по смещению</a:t>
            </a:r>
            <a:endParaRPr lang="en-US" sz="3600" dirty="0">
              <a:solidFill>
                <a:srgbClr val="002060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C8D1C6E-01B6-41A4-BA71-B6B7ED0A5243}"/>
              </a:ext>
            </a:extLst>
          </p:cNvPr>
          <p:cNvSpPr/>
          <p:nvPr/>
        </p:nvSpPr>
        <p:spPr>
          <a:xfrm rot="16200000">
            <a:off x="2241245" y="4021230"/>
            <a:ext cx="590381" cy="395771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8" name="Right Arrow 6">
            <a:extLst>
              <a:ext uri="{FF2B5EF4-FFF2-40B4-BE49-F238E27FC236}">
                <a16:creationId xmlns:a16="http://schemas.microsoft.com/office/drawing/2014/main" id="{CE80680B-2022-4E6C-9733-1C754784E841}"/>
              </a:ext>
            </a:extLst>
          </p:cNvPr>
          <p:cNvSpPr/>
          <p:nvPr/>
        </p:nvSpPr>
        <p:spPr>
          <a:xfrm rot="16200000">
            <a:off x="4444386" y="4021229"/>
            <a:ext cx="590381" cy="395771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9" name="Right Arrow 6">
            <a:extLst>
              <a:ext uri="{FF2B5EF4-FFF2-40B4-BE49-F238E27FC236}">
                <a16:creationId xmlns:a16="http://schemas.microsoft.com/office/drawing/2014/main" id="{54F9C3ED-0778-4A83-BD72-B4F4D8DD5647}"/>
              </a:ext>
            </a:extLst>
          </p:cNvPr>
          <p:cNvSpPr/>
          <p:nvPr/>
        </p:nvSpPr>
        <p:spPr>
          <a:xfrm rot="16200000">
            <a:off x="5274933" y="1830625"/>
            <a:ext cx="590381" cy="395771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10" name="Right Arrow 6">
            <a:extLst>
              <a:ext uri="{FF2B5EF4-FFF2-40B4-BE49-F238E27FC236}">
                <a16:creationId xmlns:a16="http://schemas.microsoft.com/office/drawing/2014/main" id="{0D7EB28B-0BAE-4903-89F8-0C5A546F95E0}"/>
              </a:ext>
            </a:extLst>
          </p:cNvPr>
          <p:cNvSpPr/>
          <p:nvPr/>
        </p:nvSpPr>
        <p:spPr>
          <a:xfrm rot="16200000">
            <a:off x="9664465" y="1830624"/>
            <a:ext cx="590381" cy="395771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56227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Выводы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122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00296" y="980341"/>
            <a:ext cx="11403013" cy="452431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varint</a:t>
            </a:r>
            <a:r>
              <a:rPr lang="en-US" sz="32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ru-RU" sz="32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экономит место ценой</a:t>
            </a:r>
            <a:r>
              <a:rPr lang="en-US" sz="32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CPU, </a:t>
            </a:r>
            <a:r>
              <a:rPr lang="ru-RU" sz="32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не всегда оправдано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>
              <a:solidFill>
                <a:srgbClr val="002060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Строки: кодировка имеет значение, </a:t>
            </a:r>
            <a:r>
              <a:rPr lang="en-US" sz="32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UTF8 </a:t>
            </a:r>
            <a:r>
              <a:rPr lang="ru-RU" sz="32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как </a:t>
            </a:r>
            <a:r>
              <a:rPr lang="en-US" sz="32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default</a:t>
            </a:r>
            <a:endParaRPr lang="ru-RU" sz="3200" dirty="0">
              <a:solidFill>
                <a:srgbClr val="002060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>
              <a:solidFill>
                <a:srgbClr val="002060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Кроссплатформенность: баланс между платформами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>
              <a:solidFill>
                <a:srgbClr val="002060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Метаданные: идентификаторы для компактности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>
              <a:solidFill>
                <a:srgbClr val="002060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Кодогенерация</a:t>
            </a:r>
            <a:r>
              <a:rPr lang="en-US" sz="32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ru-RU" sz="32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ускоряет</a:t>
            </a:r>
            <a:r>
              <a:rPr lang="en-US" sz="32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sz="32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но и усложняет</a:t>
            </a:r>
          </a:p>
        </p:txBody>
      </p:sp>
    </p:spTree>
    <p:extLst>
      <p:ext uri="{BB962C8B-B14F-4D97-AF65-F5344CB8AC3E}">
        <p14:creationId xmlns:p14="http://schemas.microsoft.com/office/powerpoint/2010/main" val="153127806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Контакты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123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26132" y="1391402"/>
            <a:ext cx="11145528" cy="452431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@</a:t>
            </a:r>
            <a:r>
              <a:rPr lang="en-US" sz="6000" dirty="0" err="1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devozerov</a:t>
            </a:r>
            <a:endParaRPr lang="ru-RU" sz="60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  <a:hlinkClick r:id="rId2"/>
            </a:endParaRPr>
          </a:p>
          <a:p>
            <a:pPr algn="ctr"/>
            <a:r>
              <a:rPr lang="en-US" sz="60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http://ignite.apache.org</a:t>
            </a:r>
            <a:endParaRPr lang="en-US" sz="60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60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dev@ignite.apache.org</a:t>
            </a:r>
          </a:p>
          <a:p>
            <a:pPr algn="ctr"/>
            <a:r>
              <a:rPr lang="en-US" sz="60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user@ignite.apache.org</a:t>
            </a:r>
          </a:p>
        </p:txBody>
      </p:sp>
    </p:spTree>
    <p:extLst>
      <p:ext uri="{BB962C8B-B14F-4D97-AF65-F5344CB8AC3E}">
        <p14:creationId xmlns:p14="http://schemas.microsoft.com/office/powerpoint/2010/main" val="428398211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124</a:t>
            </a:fld>
            <a:endParaRPr lang="ru-RU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304506" y="2290763"/>
            <a:ext cx="5569039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8800" dirty="0">
                <a:ea typeface="Open Sans" panose="020B0606030504020204" pitchFamily="34" charset="0"/>
                <a:cs typeface="Open Sans" panose="020B0606030504020204" pitchFamily="34" charset="0"/>
              </a:rPr>
              <a:t>Вопросы</a:t>
            </a:r>
            <a:r>
              <a:rPr lang="en-US" sz="8800" dirty="0"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ru-RU" sz="88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251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844234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Пишем </a:t>
            </a:r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int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13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E74B2C-889B-473B-AFEA-5D7BBA4706CF}"/>
              </a:ext>
            </a:extLst>
          </p:cNvPr>
          <p:cNvSpPr txBox="1"/>
          <p:nvPr/>
        </p:nvSpPr>
        <p:spPr>
          <a:xfrm>
            <a:off x="3010970" y="1627187"/>
            <a:ext cx="61863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256</a:t>
            </a:r>
          </a:p>
        </p:txBody>
      </p:sp>
    </p:spTree>
    <p:extLst>
      <p:ext uri="{BB962C8B-B14F-4D97-AF65-F5344CB8AC3E}">
        <p14:creationId xmlns:p14="http://schemas.microsoft.com/office/powerpoint/2010/main" val="4119090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844234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Пишем </a:t>
            </a:r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int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14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7D197-66C0-4D4F-96BC-572B1F140654}"/>
              </a:ext>
            </a:extLst>
          </p:cNvPr>
          <p:cNvSpPr txBox="1"/>
          <p:nvPr/>
        </p:nvSpPr>
        <p:spPr>
          <a:xfrm>
            <a:off x="662731" y="3475575"/>
            <a:ext cx="10872132" cy="1938992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00000000 00000000 00000001 00000000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E74B2C-889B-473B-AFEA-5D7BBA4706CF}"/>
              </a:ext>
            </a:extLst>
          </p:cNvPr>
          <p:cNvSpPr txBox="1"/>
          <p:nvPr/>
        </p:nvSpPr>
        <p:spPr>
          <a:xfrm>
            <a:off x="3010970" y="1627187"/>
            <a:ext cx="61863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256</a:t>
            </a:r>
          </a:p>
        </p:txBody>
      </p:sp>
    </p:spTree>
    <p:extLst>
      <p:ext uri="{BB962C8B-B14F-4D97-AF65-F5344CB8AC3E}">
        <p14:creationId xmlns:p14="http://schemas.microsoft.com/office/powerpoint/2010/main" val="376380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844234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Пишем </a:t>
            </a:r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int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15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7D197-66C0-4D4F-96BC-572B1F140654}"/>
              </a:ext>
            </a:extLst>
          </p:cNvPr>
          <p:cNvSpPr txBox="1"/>
          <p:nvPr/>
        </p:nvSpPr>
        <p:spPr>
          <a:xfrm>
            <a:off x="662731" y="3475575"/>
            <a:ext cx="10872132" cy="1938992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00000000 00000000 0000000</a:t>
            </a:r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1 00000000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E74B2C-889B-473B-AFEA-5D7BBA4706CF}"/>
              </a:ext>
            </a:extLst>
          </p:cNvPr>
          <p:cNvSpPr txBox="1"/>
          <p:nvPr/>
        </p:nvSpPr>
        <p:spPr>
          <a:xfrm>
            <a:off x="3010970" y="1627187"/>
            <a:ext cx="61863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256</a:t>
            </a:r>
          </a:p>
        </p:txBody>
      </p:sp>
    </p:spTree>
    <p:extLst>
      <p:ext uri="{BB962C8B-B14F-4D97-AF65-F5344CB8AC3E}">
        <p14:creationId xmlns:p14="http://schemas.microsoft.com/office/powerpoint/2010/main" val="2743415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844234" cy="1325563"/>
          </a:xfrm>
        </p:spPr>
        <p:txBody>
          <a:bodyPr/>
          <a:lstStyle/>
          <a:p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Varint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16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D5F953-32CB-4C48-87D1-88F33CE2C29D}"/>
              </a:ext>
            </a:extLst>
          </p:cNvPr>
          <p:cNvSpPr txBox="1"/>
          <p:nvPr/>
        </p:nvSpPr>
        <p:spPr>
          <a:xfrm>
            <a:off x="486562" y="1353259"/>
            <a:ext cx="11224470" cy="1938992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4000" b="1" dirty="0">
              <a:solidFill>
                <a:srgbClr val="213F8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0000 0000000 0000000 0000010 0000000</a:t>
            </a:r>
          </a:p>
          <a:p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180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844234" cy="1325563"/>
          </a:xfrm>
        </p:spPr>
        <p:txBody>
          <a:bodyPr/>
          <a:lstStyle/>
          <a:p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Varint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17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D5F953-32CB-4C48-87D1-88F33CE2C29D}"/>
              </a:ext>
            </a:extLst>
          </p:cNvPr>
          <p:cNvSpPr txBox="1"/>
          <p:nvPr/>
        </p:nvSpPr>
        <p:spPr>
          <a:xfrm>
            <a:off x="486562" y="1353259"/>
            <a:ext cx="11224470" cy="1938992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4000" b="1" dirty="0">
              <a:solidFill>
                <a:srgbClr val="213F8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0000 0000000 0000000 0000010 </a:t>
            </a:r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</a:t>
            </a:r>
          </a:p>
          <a:p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12F1FD-56D6-4F1B-8806-DB76A6384C12}"/>
              </a:ext>
            </a:extLst>
          </p:cNvPr>
          <p:cNvSpPr txBox="1"/>
          <p:nvPr/>
        </p:nvSpPr>
        <p:spPr>
          <a:xfrm>
            <a:off x="486562" y="4027177"/>
            <a:ext cx="11224470" cy="1938992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4000" b="1" dirty="0">
              <a:solidFill>
                <a:srgbClr val="213F8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0000000</a:t>
            </a:r>
          </a:p>
          <a:p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220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844234" cy="1325563"/>
          </a:xfrm>
        </p:spPr>
        <p:txBody>
          <a:bodyPr/>
          <a:lstStyle/>
          <a:p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Varint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18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D5F953-32CB-4C48-87D1-88F33CE2C29D}"/>
              </a:ext>
            </a:extLst>
          </p:cNvPr>
          <p:cNvSpPr txBox="1"/>
          <p:nvPr/>
        </p:nvSpPr>
        <p:spPr>
          <a:xfrm>
            <a:off x="486562" y="1353259"/>
            <a:ext cx="11224470" cy="1938992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4000" b="1" dirty="0">
              <a:solidFill>
                <a:srgbClr val="213F8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0000 0000000 0000000 0000010 </a:t>
            </a:r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</a:t>
            </a:r>
          </a:p>
          <a:p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12F1FD-56D6-4F1B-8806-DB76A6384C12}"/>
              </a:ext>
            </a:extLst>
          </p:cNvPr>
          <p:cNvSpPr txBox="1"/>
          <p:nvPr/>
        </p:nvSpPr>
        <p:spPr>
          <a:xfrm>
            <a:off x="486562" y="4027177"/>
            <a:ext cx="11224470" cy="1938992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4000" b="1" dirty="0">
              <a:solidFill>
                <a:srgbClr val="213F8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|0000000</a:t>
            </a:r>
          </a:p>
          <a:p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551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844234" cy="1325563"/>
          </a:xfrm>
        </p:spPr>
        <p:txBody>
          <a:bodyPr/>
          <a:lstStyle/>
          <a:p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Varint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19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D5F953-32CB-4C48-87D1-88F33CE2C29D}"/>
              </a:ext>
            </a:extLst>
          </p:cNvPr>
          <p:cNvSpPr txBox="1"/>
          <p:nvPr/>
        </p:nvSpPr>
        <p:spPr>
          <a:xfrm>
            <a:off x="486562" y="1353259"/>
            <a:ext cx="11224470" cy="1938992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4000" b="1" dirty="0">
              <a:solidFill>
                <a:srgbClr val="213F8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0000 0000000 0000000 </a:t>
            </a:r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0000010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</a:t>
            </a:r>
          </a:p>
          <a:p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12F1FD-56D6-4F1B-8806-DB76A6384C12}"/>
              </a:ext>
            </a:extLst>
          </p:cNvPr>
          <p:cNvSpPr txBox="1"/>
          <p:nvPr/>
        </p:nvSpPr>
        <p:spPr>
          <a:xfrm>
            <a:off x="486562" y="4027177"/>
            <a:ext cx="11224470" cy="1938992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4000" b="1" dirty="0">
              <a:solidFill>
                <a:srgbClr val="213F8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0000010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|0000000</a:t>
            </a:r>
          </a:p>
          <a:p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25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Кто?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2</a:t>
            </a:fld>
            <a:endParaRPr lang="ru-R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183" y="1497970"/>
            <a:ext cx="4141900" cy="17257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704" y="3637945"/>
            <a:ext cx="5742857" cy="2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73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844234" cy="1325563"/>
          </a:xfrm>
        </p:spPr>
        <p:txBody>
          <a:bodyPr/>
          <a:lstStyle/>
          <a:p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Varint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20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D5F953-32CB-4C48-87D1-88F33CE2C29D}"/>
              </a:ext>
            </a:extLst>
          </p:cNvPr>
          <p:cNvSpPr txBox="1"/>
          <p:nvPr/>
        </p:nvSpPr>
        <p:spPr>
          <a:xfrm>
            <a:off x="486562" y="1353259"/>
            <a:ext cx="11224470" cy="1938992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4000" b="1" dirty="0">
              <a:solidFill>
                <a:srgbClr val="213F8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0000 0000000 0000000 </a:t>
            </a:r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0000010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</a:t>
            </a:r>
          </a:p>
          <a:p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12F1FD-56D6-4F1B-8806-DB76A6384C12}"/>
              </a:ext>
            </a:extLst>
          </p:cNvPr>
          <p:cNvSpPr txBox="1"/>
          <p:nvPr/>
        </p:nvSpPr>
        <p:spPr>
          <a:xfrm>
            <a:off x="486562" y="4027177"/>
            <a:ext cx="11224470" cy="1938992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4000" b="1" dirty="0">
              <a:solidFill>
                <a:srgbClr val="213F8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|0000010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40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|0000000</a:t>
            </a:r>
          </a:p>
          <a:p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014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Varint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отрицательные значения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21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2859185" y="1444784"/>
            <a:ext cx="6471249" cy="304698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&lt;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2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^7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=&gt; </a:t>
            </a:r>
            <a:r>
              <a:rPr lang="en-US" sz="4800" dirty="0">
                <a:solidFill>
                  <a:schemeClr val="accent6">
                    <a:lumMod val="75000"/>
                  </a:schemeClr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1</a:t>
            </a:r>
            <a:r>
              <a:rPr lang="ru-RU" sz="4800" dirty="0">
                <a:solidFill>
                  <a:schemeClr val="accent6">
                    <a:lumMod val="75000"/>
                  </a:schemeClr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 байт</a:t>
            </a:r>
            <a:endParaRPr lang="en-US" sz="4800" dirty="0">
              <a:solidFill>
                <a:schemeClr val="accent6">
                  <a:lumMod val="75000"/>
                </a:schemeClr>
              </a:solidFill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&lt;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2^14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=&gt; </a:t>
            </a:r>
            <a:r>
              <a:rPr lang="en-US" sz="4800" dirty="0">
                <a:solidFill>
                  <a:schemeClr val="accent6">
                    <a:lumMod val="75000"/>
                  </a:schemeClr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2</a:t>
            </a:r>
            <a:r>
              <a:rPr lang="ru-RU" sz="4800" dirty="0">
                <a:solidFill>
                  <a:schemeClr val="accent6">
                    <a:lumMod val="75000"/>
                  </a:schemeClr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 байта</a:t>
            </a:r>
            <a:endParaRPr lang="en-US" sz="4800" dirty="0">
              <a:solidFill>
                <a:schemeClr val="accent6">
                  <a:lumMod val="75000"/>
                </a:schemeClr>
              </a:solidFill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&lt;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2^21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=&gt; </a:t>
            </a:r>
            <a:r>
              <a:rPr lang="ru-RU" sz="4800" dirty="0">
                <a:solidFill>
                  <a:schemeClr val="accent6">
                    <a:lumMod val="75000"/>
                  </a:schemeClr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3 байта</a:t>
            </a:r>
            <a:endParaRPr lang="ru-RU" sz="4800" dirty="0">
              <a:solidFill>
                <a:schemeClr val="accent6">
                  <a:lumMod val="7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&lt;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2^28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=&gt; </a:t>
            </a:r>
            <a:r>
              <a:rPr lang="ru-RU" sz="4800" dirty="0">
                <a:solidFill>
                  <a:schemeClr val="accent6">
                    <a:lumMod val="75000"/>
                  </a:schemeClr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4 байта</a:t>
            </a:r>
            <a:endParaRPr lang="ru-RU" sz="4800" dirty="0">
              <a:solidFill>
                <a:schemeClr val="accent6">
                  <a:lumMod val="7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813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Varint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отрицательные значения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22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2859185" y="1444784"/>
            <a:ext cx="6471249" cy="452431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&lt;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2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^7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=&gt; </a:t>
            </a:r>
            <a:r>
              <a:rPr lang="en-US" sz="4800" dirty="0">
                <a:solidFill>
                  <a:schemeClr val="accent6">
                    <a:lumMod val="75000"/>
                  </a:schemeClr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1</a:t>
            </a:r>
            <a:r>
              <a:rPr lang="ru-RU" sz="4800" dirty="0">
                <a:solidFill>
                  <a:schemeClr val="accent6">
                    <a:lumMod val="75000"/>
                  </a:schemeClr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 байт</a:t>
            </a:r>
            <a:endParaRPr lang="en-US" sz="4800" dirty="0">
              <a:solidFill>
                <a:schemeClr val="accent6">
                  <a:lumMod val="75000"/>
                </a:schemeClr>
              </a:solidFill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&lt;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2^14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=&gt; </a:t>
            </a:r>
            <a:r>
              <a:rPr lang="en-US" sz="4800" dirty="0">
                <a:solidFill>
                  <a:schemeClr val="accent6">
                    <a:lumMod val="75000"/>
                  </a:schemeClr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2</a:t>
            </a:r>
            <a:r>
              <a:rPr lang="ru-RU" sz="4800" dirty="0">
                <a:solidFill>
                  <a:schemeClr val="accent6">
                    <a:lumMod val="75000"/>
                  </a:schemeClr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 байта</a:t>
            </a:r>
            <a:endParaRPr lang="en-US" sz="4800" dirty="0">
              <a:solidFill>
                <a:schemeClr val="accent6">
                  <a:lumMod val="75000"/>
                </a:schemeClr>
              </a:solidFill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&lt;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2^21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=&gt; </a:t>
            </a:r>
            <a:r>
              <a:rPr lang="ru-RU" sz="4800" dirty="0">
                <a:solidFill>
                  <a:schemeClr val="accent6">
                    <a:lumMod val="75000"/>
                  </a:schemeClr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3 байта</a:t>
            </a:r>
            <a:endParaRPr lang="ru-RU" sz="4800" dirty="0">
              <a:solidFill>
                <a:schemeClr val="accent6">
                  <a:lumMod val="7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&lt;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2^28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=&gt; </a:t>
            </a:r>
            <a:r>
              <a:rPr lang="ru-RU" sz="4800" dirty="0">
                <a:solidFill>
                  <a:schemeClr val="accent6">
                    <a:lumMod val="75000"/>
                  </a:schemeClr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4 байта</a:t>
            </a:r>
            <a:endParaRPr lang="ru-RU" sz="4800" dirty="0">
              <a:solidFill>
                <a:schemeClr val="accent6">
                  <a:lumMod val="7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800" dirty="0">
              <a:solidFill>
                <a:schemeClr val="accent6">
                  <a:lumMod val="7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&gt;= 2^28 =&gt;</a:t>
            </a:r>
            <a:r>
              <a:rPr lang="en-US" sz="4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FF000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5 </a:t>
            </a:r>
            <a:r>
              <a:rPr lang="ru-RU" sz="4800" dirty="0">
                <a:solidFill>
                  <a:srgbClr val="FF000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байт!</a:t>
            </a:r>
            <a:endParaRPr lang="ru-RU" sz="4800" dirty="0">
              <a:solidFill>
                <a:schemeClr val="accent6">
                  <a:lumMod val="7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89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Varint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большие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значения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23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533233" y="1533640"/>
            <a:ext cx="11145528" cy="83099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UUID.randomUuid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()</a:t>
            </a:r>
            <a:endParaRPr lang="ru-RU" sz="4800" dirty="0">
              <a:solidFill>
                <a:schemeClr val="accent6">
                  <a:lumMod val="7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54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Varint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большие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значения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24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533233" y="1533640"/>
            <a:ext cx="11145528" cy="304698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UUID.randomUuid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()</a:t>
            </a:r>
            <a:endParaRPr lang="ru-RU" sz="48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algn="ctr"/>
            <a:endParaRPr lang="ru-RU" sz="48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most: 4733520965880989459</a:t>
            </a:r>
            <a:b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</a:b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least: -9172651242694326537</a:t>
            </a:r>
          </a:p>
        </p:txBody>
      </p:sp>
    </p:spTree>
    <p:extLst>
      <p:ext uri="{BB962C8B-B14F-4D97-AF65-F5344CB8AC3E}">
        <p14:creationId xmlns:p14="http://schemas.microsoft.com/office/powerpoint/2010/main" val="594047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Varint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большие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значения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25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533233" y="1533640"/>
            <a:ext cx="11145528" cy="452431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UUID.randomUuid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()</a:t>
            </a:r>
            <a:endParaRPr lang="ru-RU" sz="48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algn="ctr"/>
            <a:endParaRPr lang="ru-RU" sz="48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most: 4733520965880989459</a:t>
            </a:r>
            <a:b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</a:b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least: -9172651242694326537</a:t>
            </a:r>
          </a:p>
          <a:p>
            <a:pPr algn="ctr"/>
            <a:endParaRPr lang="en-US" sz="48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US" sz="4800" dirty="0">
                <a:solidFill>
                  <a:srgbClr val="FF000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20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байт, вместо </a:t>
            </a:r>
            <a:r>
              <a:rPr lang="ru-RU" sz="4800" dirty="0">
                <a:solidFill>
                  <a:schemeClr val="accent6">
                    <a:lumMod val="75000"/>
                  </a:schemeClr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16</a:t>
            </a:r>
            <a:endParaRPr lang="ru-RU" sz="4800" dirty="0">
              <a:solidFill>
                <a:schemeClr val="accent6">
                  <a:lumMod val="7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613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Varint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отрицательные значения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26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533233" y="1382638"/>
            <a:ext cx="11145528" cy="83099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-1 =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&gt; 0xFFFFFFFF =&gt; </a:t>
            </a:r>
            <a:r>
              <a:rPr lang="ru-RU" sz="4800" dirty="0">
                <a:solidFill>
                  <a:srgbClr val="FF0000"/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5</a:t>
            </a:r>
            <a:r>
              <a:rPr lang="ru-RU" sz="4800" dirty="0">
                <a:solidFill>
                  <a:srgbClr val="213F81"/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ru-RU" sz="4800" dirty="0">
                <a:solidFill>
                  <a:srgbClr val="FF0000"/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байт</a:t>
            </a:r>
            <a:endParaRPr lang="ru-RU" sz="4800" dirty="0">
              <a:solidFill>
                <a:schemeClr val="accent6">
                  <a:lumMod val="7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365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Varint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отрицательные значения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27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533233" y="1382638"/>
            <a:ext cx="11145528" cy="304698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-1 =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&gt; 0xFFFFFFFF =&gt; </a:t>
            </a:r>
            <a:r>
              <a:rPr lang="ru-RU" sz="4800" dirty="0">
                <a:solidFill>
                  <a:srgbClr val="FF0000"/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5</a:t>
            </a:r>
            <a:r>
              <a:rPr lang="ru-RU" sz="4800" dirty="0">
                <a:solidFill>
                  <a:srgbClr val="213F81"/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ru-RU" sz="4800" dirty="0">
                <a:solidFill>
                  <a:srgbClr val="FF0000"/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байт</a:t>
            </a:r>
            <a:endParaRPr lang="ru-RU" sz="4800" dirty="0">
              <a:solidFill>
                <a:srgbClr val="FF0000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US" sz="4800" b="1" dirty="0" err="1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ZigZag</a:t>
            </a:r>
            <a:r>
              <a:rPr lang="en-US" sz="48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encoding:</a:t>
            </a:r>
          </a:p>
          <a:p>
            <a:pPr algn="ctr"/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x = (x &lt;&lt; 1) ^ (x &gt;&gt; 31)</a:t>
            </a:r>
            <a:endParaRPr lang="ru-RU" sz="4800" dirty="0">
              <a:solidFill>
                <a:schemeClr val="accent6">
                  <a:lumMod val="7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922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Varint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отрицательные значения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28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533233" y="1382638"/>
            <a:ext cx="11145528" cy="452431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-1 =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&gt; 0xFFFFFFFF =&gt; </a:t>
            </a:r>
            <a:r>
              <a:rPr lang="ru-RU" sz="4800" dirty="0">
                <a:solidFill>
                  <a:srgbClr val="FF0000"/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5</a:t>
            </a:r>
            <a:r>
              <a:rPr lang="ru-RU" sz="4800" dirty="0">
                <a:solidFill>
                  <a:srgbClr val="213F81"/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ru-RU" sz="4800" dirty="0">
                <a:solidFill>
                  <a:srgbClr val="FF0000"/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байт</a:t>
            </a:r>
            <a:endParaRPr lang="ru-RU" sz="4800" dirty="0">
              <a:solidFill>
                <a:srgbClr val="FF0000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US" sz="4800" b="1" dirty="0" err="1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ZigZag</a:t>
            </a:r>
            <a:r>
              <a:rPr lang="en-US" sz="48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encoding:</a:t>
            </a:r>
          </a:p>
          <a:p>
            <a:pPr algn="ctr"/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x = (x &lt;&lt; 1) ^ (x &gt;&gt; 31)</a:t>
            </a:r>
          </a:p>
          <a:p>
            <a:pPr algn="ctr"/>
            <a:endParaRPr lang="en-US" sz="48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-1 =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&gt; 1 =&gt; 0x00000001 =&gt; </a:t>
            </a:r>
            <a:r>
              <a:rPr lang="en-US" sz="4800" dirty="0">
                <a:solidFill>
                  <a:schemeClr val="accent6">
                    <a:lumMod val="75000"/>
                  </a:schemeClr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1</a:t>
            </a:r>
            <a:r>
              <a:rPr lang="ru-RU" sz="4800" dirty="0">
                <a:solidFill>
                  <a:schemeClr val="accent6">
                    <a:lumMod val="75000"/>
                  </a:schemeClr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 байт</a:t>
            </a:r>
            <a:endParaRPr lang="ru-RU" sz="4800" dirty="0">
              <a:solidFill>
                <a:schemeClr val="accent6">
                  <a:lumMod val="7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526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Varint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в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Apache Ignite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29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533233" y="1802088"/>
            <a:ext cx="11145528" cy="378565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Не используем для пользовательских данных по умолчанию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ru-RU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Используем для малых значений (напр. длина строки)</a:t>
            </a:r>
            <a:endParaRPr lang="ru-RU" sz="4800" dirty="0">
              <a:solidFill>
                <a:schemeClr val="accent6">
                  <a:lumMod val="7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82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Задача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3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D8CAA48-2424-46AF-85CF-D2EE744326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62" y="1753299"/>
            <a:ext cx="9391351" cy="41300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D796B6-6EFD-4944-B974-FD537D62EDBE}"/>
              </a:ext>
            </a:extLst>
          </p:cNvPr>
          <p:cNvSpPr txBox="1"/>
          <p:nvPr/>
        </p:nvSpPr>
        <p:spPr>
          <a:xfrm>
            <a:off x="2104009" y="1154064"/>
            <a:ext cx="14631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+mj-lt"/>
              </a:rPr>
              <a:t>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0A291F-6C3C-43CF-AA57-BF51AD7B017A}"/>
              </a:ext>
            </a:extLst>
          </p:cNvPr>
          <p:cNvSpPr txBox="1"/>
          <p:nvPr/>
        </p:nvSpPr>
        <p:spPr>
          <a:xfrm>
            <a:off x="8541796" y="1154064"/>
            <a:ext cx="16081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+mj-lt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342011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Запись других типов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30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533233" y="1109626"/>
            <a:ext cx="11145528" cy="452431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float  -&gt; </a:t>
            </a:r>
            <a:r>
              <a:rPr lang="en-US" sz="48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int</a:t>
            </a:r>
            <a:endParaRPr lang="en-US" sz="48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double -&gt; long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UUID   -&gt; long + long</a:t>
            </a:r>
            <a:endParaRPr lang="ru-RU" sz="48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Date   -&gt; long</a:t>
            </a:r>
            <a:endParaRPr lang="ru-RU" sz="48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42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Массивы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31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434247" y="1225576"/>
            <a:ext cx="11343897" cy="83099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Формат: длина + содержимое</a:t>
            </a:r>
            <a:endParaRPr lang="ru-RU" sz="4800" dirty="0">
              <a:solidFill>
                <a:schemeClr val="accent6">
                  <a:lumMod val="7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729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Массивы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32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434247" y="1225576"/>
            <a:ext cx="11343897" cy="83099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Формат: длина + содержимое</a:t>
            </a:r>
            <a:endParaRPr lang="ru-RU" sz="4800" dirty="0">
              <a:solidFill>
                <a:schemeClr val="accent6">
                  <a:lumMod val="7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C440D-6B1B-4225-9B53-40A84A4C46F9}"/>
              </a:ext>
            </a:extLst>
          </p:cNvPr>
          <p:cNvSpPr txBox="1"/>
          <p:nvPr/>
        </p:nvSpPr>
        <p:spPr>
          <a:xfrm>
            <a:off x="117014" y="2570174"/>
            <a:ext cx="11950700" cy="2677656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write(</a:t>
            </a:r>
            <a:r>
              <a:rPr lang="en-US" sz="2800" b="1" dirty="0" err="1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BinaryOutput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out) {</a:t>
            </a: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(</a:t>
            </a:r>
            <a:r>
              <a:rPr lang="en-US" sz="2800" b="1" dirty="0" err="1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7390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Массивы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пишем быстро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33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35152-A8FC-4464-AEA5-388D68455F63}"/>
              </a:ext>
            </a:extLst>
          </p:cNvPr>
          <p:cNvSpPr txBox="1"/>
          <p:nvPr/>
        </p:nvSpPr>
        <p:spPr>
          <a:xfrm>
            <a:off x="427735" y="1389435"/>
            <a:ext cx="11344058" cy="4832092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write(</a:t>
            </a:r>
            <a:r>
              <a:rPr lang="en-US" sz="2800" b="1" dirty="0" err="1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BinaryOutput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out) {</a:t>
            </a: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UNSAFE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.copyMemory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[SRC_OFFSET],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out.array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(), [DEST_OFFSET], </a:t>
            </a: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 4</a:t>
            </a: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);</a:t>
            </a: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9: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out.shift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 4);</a:t>
            </a:r>
          </a:p>
          <a:p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6608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Массивы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пишем быстро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34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35152-A8FC-4464-AEA5-388D68455F63}"/>
              </a:ext>
            </a:extLst>
          </p:cNvPr>
          <p:cNvSpPr txBox="1"/>
          <p:nvPr/>
        </p:nvSpPr>
        <p:spPr>
          <a:xfrm>
            <a:off x="427735" y="1389435"/>
            <a:ext cx="11344058" cy="4832092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write(</a:t>
            </a:r>
            <a:r>
              <a:rPr lang="en-US" sz="2800" b="1" dirty="0" err="1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BinaryOutput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out) {</a:t>
            </a: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UNSAFE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.copyMemory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[SRC_OFFSET],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out.array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[DEST_OFFSET], </a:t>
            </a: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 4</a:t>
            </a: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);</a:t>
            </a: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9: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out.shift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 4);</a:t>
            </a:r>
          </a:p>
          <a:p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E528FB9-7AFD-4585-AD5C-7A566E4FD55C}"/>
              </a:ext>
            </a:extLst>
          </p:cNvPr>
          <p:cNvSpPr/>
          <p:nvPr/>
        </p:nvSpPr>
        <p:spPr>
          <a:xfrm>
            <a:off x="2086421" y="3610097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53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Строки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35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434247" y="2273141"/>
            <a:ext cx="11343897" cy="67710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String s = </a:t>
            </a:r>
            <a:r>
              <a:rPr lang="en-US" sz="3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"Hello"</a:t>
            </a:r>
            <a:endParaRPr lang="ru-RU" sz="3800" dirty="0">
              <a:solidFill>
                <a:schemeClr val="accent6">
                  <a:lumMod val="7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1711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Строки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36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434247" y="2273141"/>
            <a:ext cx="11343897" cy="184665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String s = </a:t>
            </a:r>
            <a:r>
              <a:rPr lang="en-US" sz="3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"Hello"</a:t>
            </a:r>
          </a:p>
          <a:p>
            <a:endParaRPr lang="en-US" sz="38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800" b="1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UTF-16</a:t>
            </a:r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: 00 48 00 65 00 6c 00 6c 00 6f</a:t>
            </a:r>
            <a:endParaRPr lang="ru-RU" sz="3800" dirty="0">
              <a:solidFill>
                <a:schemeClr val="accent6">
                  <a:lumMod val="7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9086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Строки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37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434247" y="2273141"/>
            <a:ext cx="11343897" cy="184665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String s = </a:t>
            </a:r>
            <a:r>
              <a:rPr lang="en-US" sz="3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"Hello"</a:t>
            </a:r>
          </a:p>
          <a:p>
            <a:endParaRPr lang="en-US" sz="38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800" b="1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UTF-16</a:t>
            </a:r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: </a:t>
            </a:r>
            <a:r>
              <a:rPr lang="en-US" sz="3800" b="1" dirty="0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00</a:t>
            </a:r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48 </a:t>
            </a:r>
            <a:r>
              <a:rPr lang="en-US" sz="3800" b="1" dirty="0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00</a:t>
            </a:r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65 </a:t>
            </a:r>
            <a:r>
              <a:rPr lang="en-US" sz="3800" b="1" dirty="0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00</a:t>
            </a:r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6c </a:t>
            </a:r>
            <a:r>
              <a:rPr lang="en-US" sz="3800" b="1" dirty="0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00</a:t>
            </a:r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6c </a:t>
            </a:r>
            <a:r>
              <a:rPr lang="en-US" sz="3800" b="1" dirty="0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00</a:t>
            </a:r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6f</a:t>
            </a:r>
          </a:p>
        </p:txBody>
      </p:sp>
    </p:spTree>
    <p:extLst>
      <p:ext uri="{BB962C8B-B14F-4D97-AF65-F5344CB8AC3E}">
        <p14:creationId xmlns:p14="http://schemas.microsoft.com/office/powerpoint/2010/main" val="5691196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Строки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38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434247" y="2273141"/>
            <a:ext cx="11343897" cy="30162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String s = </a:t>
            </a:r>
            <a:r>
              <a:rPr lang="en-US" sz="3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"Hello"</a:t>
            </a:r>
          </a:p>
          <a:p>
            <a:endParaRPr lang="en-US" sz="38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800" b="1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UTF-16</a:t>
            </a:r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: </a:t>
            </a:r>
            <a:r>
              <a:rPr lang="en-US" sz="3800" b="1" dirty="0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00</a:t>
            </a:r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48 </a:t>
            </a:r>
            <a:r>
              <a:rPr lang="en-US" sz="3800" b="1" dirty="0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00</a:t>
            </a:r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65 </a:t>
            </a:r>
            <a:r>
              <a:rPr lang="en-US" sz="3800" b="1" dirty="0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00</a:t>
            </a:r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6c </a:t>
            </a:r>
            <a:r>
              <a:rPr lang="en-US" sz="3800" b="1" dirty="0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00</a:t>
            </a:r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6c </a:t>
            </a:r>
            <a:r>
              <a:rPr lang="en-US" sz="3800" b="1" dirty="0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00</a:t>
            </a:r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6f</a:t>
            </a:r>
          </a:p>
          <a:p>
            <a:endParaRPr lang="en-US" sz="38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800" b="1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UTF-8</a:t>
            </a:r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:                 48 65 6c </a:t>
            </a:r>
            <a:r>
              <a:rPr lang="en-US" sz="38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6c</a:t>
            </a:r>
            <a:r>
              <a:rPr lang="en-US" sz="3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6f</a:t>
            </a:r>
            <a:endParaRPr lang="ru-RU" sz="3800" dirty="0">
              <a:solidFill>
                <a:schemeClr val="accent6">
                  <a:lumMod val="7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7635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Строки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39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2514716" y="2264753"/>
            <a:ext cx="7182957" cy="304698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String s = 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"</a:t>
            </a:r>
            <a:r>
              <a:rPr lang="ru-RU" sz="4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Привет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"</a:t>
            </a:r>
          </a:p>
          <a:p>
            <a:endParaRPr lang="en-US" sz="48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4800" b="1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UTF-8</a:t>
            </a:r>
            <a:r>
              <a:rPr lang="ru-RU" sz="4800" b="1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: </a:t>
            </a:r>
            <a:r>
              <a:rPr lang="en-US" sz="4800" b="1" dirty="0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</a:t>
            </a:r>
            <a:r>
              <a:rPr lang="ru-RU" sz="4800" b="1" dirty="0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 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байт</a:t>
            </a:r>
            <a:endParaRPr lang="en-US" sz="48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4800" b="1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Cp1251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: 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6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ru-RU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байт</a:t>
            </a:r>
            <a:endParaRPr lang="ru-RU" sz="4800" dirty="0">
              <a:solidFill>
                <a:schemeClr val="accent6">
                  <a:lumMod val="7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10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Задача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4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D8CAA48-2424-46AF-85CF-D2EE744326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62" y="1753299"/>
            <a:ext cx="9391351" cy="41300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4C8AB8-BB92-4828-9381-05ED5013CAB6}"/>
              </a:ext>
            </a:extLst>
          </p:cNvPr>
          <p:cNvSpPr txBox="1"/>
          <p:nvPr/>
        </p:nvSpPr>
        <p:spPr>
          <a:xfrm>
            <a:off x="2104009" y="1154064"/>
            <a:ext cx="14631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+mj-lt"/>
              </a:rPr>
              <a:t>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687AD-1DB8-4AD3-95B9-940267408293}"/>
              </a:ext>
            </a:extLst>
          </p:cNvPr>
          <p:cNvSpPr txBox="1"/>
          <p:nvPr/>
        </p:nvSpPr>
        <p:spPr>
          <a:xfrm>
            <a:off x="8541796" y="1154064"/>
            <a:ext cx="16081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+mj-lt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1591411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Читаем строку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40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241300" y="1791595"/>
            <a:ext cx="11729789" cy="76944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Java</a:t>
            </a:r>
            <a:endParaRPr lang="ru-RU" sz="36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D9383-DAED-4A45-B28A-1063F29B0D1C}"/>
              </a:ext>
            </a:extLst>
          </p:cNvPr>
          <p:cNvSpPr txBox="1"/>
          <p:nvPr/>
        </p:nvSpPr>
        <p:spPr>
          <a:xfrm>
            <a:off x="241300" y="2568779"/>
            <a:ext cx="11729789" cy="492443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String(</a:t>
            </a:r>
            <a:r>
              <a:rPr 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[] bytes, String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5565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Читаем строку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41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241300" y="1791595"/>
            <a:ext cx="11729789" cy="76944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Java</a:t>
            </a:r>
            <a:endParaRPr lang="ru-RU" sz="36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D9383-DAED-4A45-B28A-1063F29B0D1C}"/>
              </a:ext>
            </a:extLst>
          </p:cNvPr>
          <p:cNvSpPr txBox="1"/>
          <p:nvPr/>
        </p:nvSpPr>
        <p:spPr>
          <a:xfrm>
            <a:off x="241300" y="2568779"/>
            <a:ext cx="11729789" cy="492443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String(</a:t>
            </a:r>
            <a:r>
              <a:rPr 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[] bytes, String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Right Arrow 6">
            <a:extLst>
              <a:ext uri="{FF2B5EF4-FFF2-40B4-BE49-F238E27FC236}">
                <a16:creationId xmlns:a16="http://schemas.microsoft.com/office/drawing/2014/main" id="{4529CDDC-572E-4BB8-88A8-7AFC65890184}"/>
              </a:ext>
            </a:extLst>
          </p:cNvPr>
          <p:cNvSpPr/>
          <p:nvPr/>
        </p:nvSpPr>
        <p:spPr>
          <a:xfrm rot="5400000">
            <a:off x="2642213" y="1817134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7890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Читаем строку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42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241300" y="1791595"/>
            <a:ext cx="11729789" cy="76944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Java</a:t>
            </a:r>
            <a:endParaRPr lang="ru-RU" sz="36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D9383-DAED-4A45-B28A-1063F29B0D1C}"/>
              </a:ext>
            </a:extLst>
          </p:cNvPr>
          <p:cNvSpPr txBox="1"/>
          <p:nvPr/>
        </p:nvSpPr>
        <p:spPr>
          <a:xfrm>
            <a:off x="241300" y="2568779"/>
            <a:ext cx="11729789" cy="492443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String(</a:t>
            </a:r>
            <a:r>
              <a:rPr 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[] bytes, String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E640B4-324C-4E30-AD04-7FDD1EC857F1}"/>
              </a:ext>
            </a:extLst>
          </p:cNvPr>
          <p:cNvSpPr txBox="1"/>
          <p:nvPr/>
        </p:nvSpPr>
        <p:spPr>
          <a:xfrm>
            <a:off x="241299" y="4792815"/>
            <a:ext cx="11729789" cy="492443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String(</a:t>
            </a:r>
            <a:r>
              <a:rPr lang="en-US" sz="2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sbyte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* bytes, </a:t>
            </a:r>
            <a:r>
              <a:rPr lang="en-US" sz="2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start, </a:t>
            </a:r>
            <a:r>
              <a:rPr lang="en-US" sz="2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Encoding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F03487-BBDF-4DF3-9046-47E5FC0527F5}"/>
              </a:ext>
            </a:extLst>
          </p:cNvPr>
          <p:cNvSpPr txBox="1"/>
          <p:nvPr/>
        </p:nvSpPr>
        <p:spPr>
          <a:xfrm>
            <a:off x="241299" y="4023374"/>
            <a:ext cx="11729789" cy="76944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.NET</a:t>
            </a:r>
            <a:endParaRPr lang="ru-RU" sz="36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ight Arrow 6">
            <a:extLst>
              <a:ext uri="{FF2B5EF4-FFF2-40B4-BE49-F238E27FC236}">
                <a16:creationId xmlns:a16="http://schemas.microsoft.com/office/drawing/2014/main" id="{4529CDDC-572E-4BB8-88A8-7AFC65890184}"/>
              </a:ext>
            </a:extLst>
          </p:cNvPr>
          <p:cNvSpPr/>
          <p:nvPr/>
        </p:nvSpPr>
        <p:spPr>
          <a:xfrm rot="5400000">
            <a:off x="2642213" y="1817134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11" name="Right Arrow 6">
            <a:extLst>
              <a:ext uri="{FF2B5EF4-FFF2-40B4-BE49-F238E27FC236}">
                <a16:creationId xmlns:a16="http://schemas.microsoft.com/office/drawing/2014/main" id="{8B5E7443-C738-4E09-8F62-D029E9B7D9B0}"/>
              </a:ext>
            </a:extLst>
          </p:cNvPr>
          <p:cNvSpPr/>
          <p:nvPr/>
        </p:nvSpPr>
        <p:spPr>
          <a:xfrm rot="5400000">
            <a:off x="2642213" y="4059804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168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Строки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в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Apache Ignite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43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533233" y="1242791"/>
            <a:ext cx="11145528" cy="378565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Пишем в 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UTF-8 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по умолчанию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ru-RU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Наращиваем другие кодировки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ru-RU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Формат: длина (</a:t>
            </a:r>
            <a:r>
              <a:rPr lang="en-US" sz="4800" dirty="0" err="1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int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) + 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массив</a:t>
            </a:r>
            <a:endParaRPr lang="ru-RU" sz="4800" dirty="0">
              <a:solidFill>
                <a:schemeClr val="accent6">
                  <a:lumMod val="7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3332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План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44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10536" y="967466"/>
            <a:ext cx="11145528" cy="563231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Работа с типами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213F8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Кроссплатформенность</a:t>
            </a:r>
            <a:endParaRPr lang="ru-RU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Метаданные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Движок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Чтение полей без десериализации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14795712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Endianness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45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1212741" y="2080193"/>
            <a:ext cx="9776837" cy="323165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x = 1</a:t>
            </a:r>
            <a:endParaRPr lang="ru-RU" sz="60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ru-RU" sz="48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Big endian:    00 00 00 </a:t>
            </a:r>
            <a:r>
              <a:rPr lang="en-US" sz="4800" b="1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01</a:t>
            </a:r>
          </a:p>
          <a:p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Little endian: </a:t>
            </a:r>
            <a:r>
              <a:rPr lang="en-US" sz="4800" b="1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01</a:t>
            </a:r>
            <a:r>
              <a: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00 00 00</a:t>
            </a:r>
            <a:endParaRPr lang="ru-RU" sz="4800" dirty="0">
              <a:solidFill>
                <a:schemeClr val="accent6">
                  <a:lumMod val="7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2174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Endianness: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пишем в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little-endian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46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35152-A8FC-4464-AEA5-388D68455F63}"/>
              </a:ext>
            </a:extLst>
          </p:cNvPr>
          <p:cNvSpPr txBox="1"/>
          <p:nvPr/>
        </p:nvSpPr>
        <p:spPr>
          <a:xfrm>
            <a:off x="117014" y="1593631"/>
            <a:ext cx="11950700" cy="4401205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write_little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DataOutput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out) {</a:t>
            </a: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2800" b="1" dirty="0">
              <a:solidFill>
                <a:srgbClr val="21408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6:</a:t>
            </a:r>
            <a:endParaRPr lang="ru-RU" sz="2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</a:t>
            </a:r>
            <a:endParaRPr lang="ru-RU" sz="2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</a:t>
            </a:r>
            <a:endParaRPr lang="ru-RU" sz="2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2800" b="1" dirty="0">
              <a:solidFill>
                <a:srgbClr val="21408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5110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Endianness: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пишем в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little-endian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47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35152-A8FC-4464-AEA5-388D68455F63}"/>
              </a:ext>
            </a:extLst>
          </p:cNvPr>
          <p:cNvSpPr txBox="1"/>
          <p:nvPr/>
        </p:nvSpPr>
        <p:spPr>
          <a:xfrm>
            <a:off x="117014" y="1593631"/>
            <a:ext cx="11950700" cy="4401205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write_little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DataOutput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out) {</a:t>
            </a: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write_big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DataOutput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out) {</a:t>
            </a: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out.writeByte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out.writeByte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8);</a:t>
            </a: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out.writeByte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16);</a:t>
            </a: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out.writeByte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24);</a:t>
            </a:r>
          </a:p>
          <a:p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70764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Если не угадали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48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394283" y="1310682"/>
            <a:ext cx="11434194" cy="304698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Побайтовая запись примитивов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*</a:t>
            </a:r>
            <a:endParaRPr lang="ru-RU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Побайтовая запись массивов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*</a:t>
            </a:r>
            <a:endParaRPr lang="ru-RU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ru-RU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* 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Кроме 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byte 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и 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byte[]</a:t>
            </a:r>
            <a:endParaRPr lang="ru-RU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9759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Endianness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в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Apache Ignite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49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394283" y="1186398"/>
            <a:ext cx="11434194" cy="378565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Пишем всегда в 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little-endian, 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так как она встречается чаще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ru-RU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Если потребуется – дадим возможность выбирать</a:t>
            </a:r>
          </a:p>
        </p:txBody>
      </p:sp>
    </p:spTree>
    <p:extLst>
      <p:ext uri="{BB962C8B-B14F-4D97-AF65-F5344CB8AC3E}">
        <p14:creationId xmlns:p14="http://schemas.microsoft.com/office/powerpoint/2010/main" val="368491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Задача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5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D8CAA48-2424-46AF-85CF-D2EE744326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62" y="1753299"/>
            <a:ext cx="9391351" cy="41300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E87F92-A080-4609-8705-C39DA6B757DD}"/>
              </a:ext>
            </a:extLst>
          </p:cNvPr>
          <p:cNvSpPr txBox="1"/>
          <p:nvPr/>
        </p:nvSpPr>
        <p:spPr>
          <a:xfrm>
            <a:off x="2104009" y="1154064"/>
            <a:ext cx="14631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+mj-lt"/>
              </a:rPr>
              <a:t>Client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74925C-6579-4179-A9D2-10A6F4D98AA0}"/>
              </a:ext>
            </a:extLst>
          </p:cNvPr>
          <p:cNvSpPr txBox="1"/>
          <p:nvPr/>
        </p:nvSpPr>
        <p:spPr>
          <a:xfrm>
            <a:off x="8541796" y="1154064"/>
            <a:ext cx="16081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+mj-lt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9589077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Unsigned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типы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50</a:t>
            </a:fld>
            <a:endParaRPr lang="ru-RU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451A35FC-9414-4429-8508-9043B89CA46E}"/>
              </a:ext>
            </a:extLst>
          </p:cNvPr>
          <p:cNvGrpSpPr/>
          <p:nvPr/>
        </p:nvGrpSpPr>
        <p:grpSpPr>
          <a:xfrm>
            <a:off x="2742013" y="1357701"/>
            <a:ext cx="6728554" cy="5047536"/>
            <a:chOff x="2214110" y="1367128"/>
            <a:chExt cx="6728554" cy="504753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1C6BB1-7267-48B1-97EA-2BB89437F960}"/>
                </a:ext>
              </a:extLst>
            </p:cNvPr>
            <p:cNvSpPr txBox="1"/>
            <p:nvPr/>
          </p:nvSpPr>
          <p:spPr>
            <a:xfrm>
              <a:off x="6944103" y="1367128"/>
              <a:ext cx="1998561" cy="504753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213F81"/>
                  </a:solidFill>
                  <a:latin typeface="+mj-lt"/>
                  <a:ea typeface="Open Sans" panose="020B0606030504020204" pitchFamily="34" charset="0"/>
                  <a:cs typeface="Courier New" panose="02070309020205020404" pitchFamily="49" charset="0"/>
                </a:rPr>
                <a:t>.</a:t>
              </a:r>
              <a:r>
                <a:rPr lang="en-US" sz="4800" u="sng" dirty="0">
                  <a:solidFill>
                    <a:srgbClr val="213F81"/>
                  </a:solidFill>
                  <a:latin typeface="+mj-lt"/>
                  <a:ea typeface="Open Sans" panose="020B0606030504020204" pitchFamily="34" charset="0"/>
                  <a:cs typeface="Courier New" panose="02070309020205020404" pitchFamily="49" charset="0"/>
                </a:rPr>
                <a:t>NET</a:t>
              </a:r>
            </a:p>
            <a:p>
              <a:pPr algn="ctr"/>
              <a:endParaRPr lang="en-US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 err="1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sbyte</a:t>
              </a:r>
              <a:endParaRPr lang="en-US" sz="32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byte</a:t>
              </a:r>
            </a:p>
            <a:p>
              <a:pPr algn="ctr"/>
              <a:r>
                <a:rPr lang="en-US" sz="3200" dirty="0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short</a:t>
              </a:r>
            </a:p>
            <a:p>
              <a:pPr algn="ctr"/>
              <a:r>
                <a:rPr lang="en-US" sz="3200" dirty="0" err="1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ushort</a:t>
              </a:r>
              <a:endParaRPr lang="en-US" sz="32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 err="1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int</a:t>
              </a:r>
              <a:endParaRPr lang="en-US" sz="32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 err="1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uint</a:t>
              </a:r>
              <a:endParaRPr lang="en-US" sz="32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long</a:t>
              </a:r>
            </a:p>
            <a:p>
              <a:pPr algn="ctr"/>
              <a:r>
                <a:rPr lang="en-US" sz="3200" dirty="0" err="1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ulong</a:t>
              </a:r>
              <a:endParaRPr lang="en-US" sz="48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F43AAE-2D04-49C2-85C1-4953A5AA19A6}"/>
                </a:ext>
              </a:extLst>
            </p:cNvPr>
            <p:cNvSpPr txBox="1"/>
            <p:nvPr/>
          </p:nvSpPr>
          <p:spPr>
            <a:xfrm>
              <a:off x="2214110" y="1367128"/>
              <a:ext cx="1998561" cy="504753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u="sng" dirty="0">
                  <a:solidFill>
                    <a:srgbClr val="213F81"/>
                  </a:solidFill>
                  <a:latin typeface="+mj-lt"/>
                  <a:ea typeface="Open Sans" panose="020B0606030504020204" pitchFamily="34" charset="0"/>
                  <a:cs typeface="Courier New" panose="02070309020205020404" pitchFamily="49" charset="0"/>
                </a:rPr>
                <a:t>Java</a:t>
              </a:r>
            </a:p>
            <a:p>
              <a:pPr algn="ctr"/>
              <a:endParaRPr lang="en-US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byte</a:t>
              </a:r>
            </a:p>
            <a:p>
              <a:pPr algn="ctr"/>
              <a:endParaRPr lang="en-US" sz="32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short</a:t>
              </a:r>
            </a:p>
            <a:p>
              <a:pPr algn="ctr"/>
              <a:endParaRPr lang="en-US" sz="32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 err="1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int</a:t>
              </a:r>
              <a:endParaRPr lang="en-US" sz="32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endParaRPr lang="en-US" sz="32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long</a:t>
              </a:r>
            </a:p>
            <a:p>
              <a:pPr algn="ctr"/>
              <a:endParaRPr lang="en-US" sz="32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06274359-BF42-47CF-BC6D-0945418EEB82}"/>
              </a:ext>
            </a:extLst>
          </p:cNvPr>
          <p:cNvCxnSpPr>
            <a:cxnSpLocks/>
          </p:cNvCxnSpPr>
          <p:nvPr/>
        </p:nvCxnSpPr>
        <p:spPr>
          <a:xfrm>
            <a:off x="4540267" y="2687950"/>
            <a:ext cx="3104871" cy="0"/>
          </a:xfrm>
          <a:prstGeom prst="straightConnector1">
            <a:avLst/>
          </a:prstGeom>
          <a:ln w="571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EB62D605-CA07-40CF-BC4A-9E24EA11954C}"/>
              </a:ext>
            </a:extLst>
          </p:cNvPr>
          <p:cNvCxnSpPr>
            <a:cxnSpLocks/>
          </p:cNvCxnSpPr>
          <p:nvPr/>
        </p:nvCxnSpPr>
        <p:spPr>
          <a:xfrm>
            <a:off x="4541402" y="3628152"/>
            <a:ext cx="3104871" cy="0"/>
          </a:xfrm>
          <a:prstGeom prst="straightConnector1">
            <a:avLst/>
          </a:prstGeom>
          <a:ln w="571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95058D5-8487-42BF-8B04-7F7146425F84}"/>
              </a:ext>
            </a:extLst>
          </p:cNvPr>
          <p:cNvCxnSpPr>
            <a:cxnSpLocks/>
          </p:cNvCxnSpPr>
          <p:nvPr/>
        </p:nvCxnSpPr>
        <p:spPr>
          <a:xfrm>
            <a:off x="4540267" y="4618752"/>
            <a:ext cx="3104871" cy="0"/>
          </a:xfrm>
          <a:prstGeom prst="straightConnector1">
            <a:avLst/>
          </a:prstGeom>
          <a:ln w="571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7DE5B07-F3F7-428A-98AA-9D3D92D3080E}"/>
              </a:ext>
            </a:extLst>
          </p:cNvPr>
          <p:cNvCxnSpPr>
            <a:cxnSpLocks/>
          </p:cNvCxnSpPr>
          <p:nvPr/>
        </p:nvCxnSpPr>
        <p:spPr>
          <a:xfrm>
            <a:off x="4540267" y="5599827"/>
            <a:ext cx="3104871" cy="0"/>
          </a:xfrm>
          <a:prstGeom prst="straightConnector1">
            <a:avLst/>
          </a:prstGeom>
          <a:ln w="571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786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Unsigned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типы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51</a:t>
            </a:fld>
            <a:endParaRPr lang="ru-RU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451A35FC-9414-4429-8508-9043B89CA46E}"/>
              </a:ext>
            </a:extLst>
          </p:cNvPr>
          <p:cNvGrpSpPr/>
          <p:nvPr/>
        </p:nvGrpSpPr>
        <p:grpSpPr>
          <a:xfrm>
            <a:off x="2742013" y="1357701"/>
            <a:ext cx="6728554" cy="5047536"/>
            <a:chOff x="2214110" y="1367128"/>
            <a:chExt cx="6728554" cy="504753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1C6BB1-7267-48B1-97EA-2BB89437F960}"/>
                </a:ext>
              </a:extLst>
            </p:cNvPr>
            <p:cNvSpPr txBox="1"/>
            <p:nvPr/>
          </p:nvSpPr>
          <p:spPr>
            <a:xfrm>
              <a:off x="6944103" y="1367128"/>
              <a:ext cx="1998561" cy="504753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213F81"/>
                  </a:solidFill>
                  <a:latin typeface="+mj-lt"/>
                  <a:ea typeface="Open Sans" panose="020B0606030504020204" pitchFamily="34" charset="0"/>
                  <a:cs typeface="Courier New" panose="02070309020205020404" pitchFamily="49" charset="0"/>
                </a:rPr>
                <a:t>.</a:t>
              </a:r>
              <a:r>
                <a:rPr lang="en-US" sz="4800" u="sng" dirty="0">
                  <a:solidFill>
                    <a:srgbClr val="213F81"/>
                  </a:solidFill>
                  <a:latin typeface="+mj-lt"/>
                  <a:ea typeface="Open Sans" panose="020B0606030504020204" pitchFamily="34" charset="0"/>
                  <a:cs typeface="Courier New" panose="02070309020205020404" pitchFamily="49" charset="0"/>
                </a:rPr>
                <a:t>NET</a:t>
              </a:r>
            </a:p>
            <a:p>
              <a:pPr algn="ctr"/>
              <a:endParaRPr lang="en-US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 err="1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sbyte</a:t>
              </a:r>
              <a:endParaRPr lang="en-US" sz="32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>
                  <a:solidFill>
                    <a:srgbClr val="FF0000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byte</a:t>
              </a:r>
            </a:p>
            <a:p>
              <a:pPr algn="ctr"/>
              <a:r>
                <a:rPr lang="en-US" sz="3200" dirty="0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short</a:t>
              </a:r>
            </a:p>
            <a:p>
              <a:pPr algn="ctr"/>
              <a:r>
                <a:rPr lang="en-US" sz="3200" dirty="0" err="1">
                  <a:solidFill>
                    <a:srgbClr val="FF0000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ushort</a:t>
              </a:r>
              <a:endParaRPr lang="en-US" sz="3200" dirty="0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 err="1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int</a:t>
              </a:r>
              <a:endParaRPr lang="en-US" sz="32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 err="1">
                  <a:solidFill>
                    <a:srgbClr val="FF0000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uint</a:t>
              </a:r>
              <a:endParaRPr lang="en-US" sz="3200" dirty="0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long</a:t>
              </a:r>
            </a:p>
            <a:p>
              <a:pPr algn="ctr"/>
              <a:r>
                <a:rPr lang="en-US" sz="3200" dirty="0" err="1">
                  <a:solidFill>
                    <a:srgbClr val="FF0000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ulong</a:t>
              </a:r>
              <a:endParaRPr lang="en-US" sz="4800" dirty="0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F43AAE-2D04-49C2-85C1-4953A5AA19A6}"/>
                </a:ext>
              </a:extLst>
            </p:cNvPr>
            <p:cNvSpPr txBox="1"/>
            <p:nvPr/>
          </p:nvSpPr>
          <p:spPr>
            <a:xfrm>
              <a:off x="2214110" y="1367128"/>
              <a:ext cx="1998561" cy="504753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u="sng" dirty="0">
                  <a:solidFill>
                    <a:srgbClr val="213F81"/>
                  </a:solidFill>
                  <a:latin typeface="+mj-lt"/>
                  <a:ea typeface="Open Sans" panose="020B0606030504020204" pitchFamily="34" charset="0"/>
                  <a:cs typeface="Courier New" panose="02070309020205020404" pitchFamily="49" charset="0"/>
                </a:rPr>
                <a:t>Java</a:t>
              </a:r>
            </a:p>
            <a:p>
              <a:pPr algn="ctr"/>
              <a:endParaRPr lang="en-US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byte</a:t>
              </a:r>
            </a:p>
            <a:p>
              <a:pPr algn="ctr"/>
              <a:endParaRPr lang="en-US" sz="32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short</a:t>
              </a:r>
            </a:p>
            <a:p>
              <a:pPr algn="ctr"/>
              <a:endParaRPr lang="en-US" sz="32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 err="1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int</a:t>
              </a:r>
              <a:endParaRPr lang="en-US" sz="32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endParaRPr lang="en-US" sz="32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3200" dirty="0">
                  <a:solidFill>
                    <a:srgbClr val="213F8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long</a:t>
              </a:r>
            </a:p>
            <a:p>
              <a:pPr algn="ctr"/>
              <a:endParaRPr lang="en-US" sz="32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06274359-BF42-47CF-BC6D-0945418EEB82}"/>
              </a:ext>
            </a:extLst>
          </p:cNvPr>
          <p:cNvCxnSpPr>
            <a:cxnSpLocks/>
          </p:cNvCxnSpPr>
          <p:nvPr/>
        </p:nvCxnSpPr>
        <p:spPr>
          <a:xfrm>
            <a:off x="4540267" y="2687950"/>
            <a:ext cx="3104871" cy="0"/>
          </a:xfrm>
          <a:prstGeom prst="straightConnector1">
            <a:avLst/>
          </a:prstGeom>
          <a:ln w="571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EB62D605-CA07-40CF-BC4A-9E24EA11954C}"/>
              </a:ext>
            </a:extLst>
          </p:cNvPr>
          <p:cNvCxnSpPr>
            <a:cxnSpLocks/>
          </p:cNvCxnSpPr>
          <p:nvPr/>
        </p:nvCxnSpPr>
        <p:spPr>
          <a:xfrm>
            <a:off x="4541402" y="3628152"/>
            <a:ext cx="3104871" cy="0"/>
          </a:xfrm>
          <a:prstGeom prst="straightConnector1">
            <a:avLst/>
          </a:prstGeom>
          <a:ln w="571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95058D5-8487-42BF-8B04-7F7146425F84}"/>
              </a:ext>
            </a:extLst>
          </p:cNvPr>
          <p:cNvCxnSpPr>
            <a:cxnSpLocks/>
          </p:cNvCxnSpPr>
          <p:nvPr/>
        </p:nvCxnSpPr>
        <p:spPr>
          <a:xfrm>
            <a:off x="4540267" y="4618752"/>
            <a:ext cx="3104871" cy="0"/>
          </a:xfrm>
          <a:prstGeom prst="straightConnector1">
            <a:avLst/>
          </a:prstGeom>
          <a:ln w="571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7DE5B07-F3F7-428A-98AA-9D3D92D3080E}"/>
              </a:ext>
            </a:extLst>
          </p:cNvPr>
          <p:cNvCxnSpPr>
            <a:cxnSpLocks/>
          </p:cNvCxnSpPr>
          <p:nvPr/>
        </p:nvCxnSpPr>
        <p:spPr>
          <a:xfrm>
            <a:off x="4540267" y="5599827"/>
            <a:ext cx="3104871" cy="0"/>
          </a:xfrm>
          <a:prstGeom prst="straightConnector1">
            <a:avLst/>
          </a:prstGeom>
          <a:ln w="571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381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Unsigned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типы: решения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52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394283" y="1116925"/>
            <a:ext cx="11434194" cy="83099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1) 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Не поддерживать 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unsigned (Thrift)</a:t>
            </a:r>
            <a:endParaRPr lang="ru-RU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9228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Unsigned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типы: решения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53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394283" y="1116925"/>
            <a:ext cx="11434194" cy="3108543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1) 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Не поддерживать 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unsigned (Thrift)</a:t>
            </a:r>
          </a:p>
          <a:p>
            <a:pPr marL="1314450" lvl="1" indent="-857250">
              <a:buFont typeface="Courier New" panose="02070309020205020404" pitchFamily="49" charset="0"/>
              <a:buChar char="o"/>
            </a:pPr>
            <a:endParaRPr lang="ru-RU" sz="10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2) 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Мапить на 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signed 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тип (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Ignite, </a:t>
            </a:r>
            <a:r>
              <a:rPr lang="en-US" sz="4800" dirty="0" err="1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Protobuf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ru-RU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ushort</a:t>
            </a:r>
            <a:r>
              <a:rPr lang="en-US" sz="40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-&gt; short</a:t>
            </a:r>
            <a:endParaRPr lang="ru-RU" sz="40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uint</a:t>
            </a:r>
            <a:r>
              <a:rPr lang="en-US" sz="40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-&gt; </a:t>
            </a:r>
            <a:r>
              <a:rPr lang="en-US" sz="40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int</a:t>
            </a:r>
            <a:endParaRPr lang="ru-RU" sz="40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1314450" lvl="1" indent="-857250">
              <a:buFont typeface="Arial" panose="020B0604020202020204" pitchFamily="34" charset="0"/>
              <a:buChar char="•"/>
            </a:pPr>
            <a:endParaRPr lang="ru-RU" sz="10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1409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Unsigned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типы: решения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54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394283" y="1116925"/>
            <a:ext cx="11434194" cy="384720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1) 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Не поддерживать 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unsigned (Thrift)</a:t>
            </a:r>
          </a:p>
          <a:p>
            <a:pPr marL="1314450" lvl="1" indent="-857250">
              <a:buFont typeface="Courier New" panose="02070309020205020404" pitchFamily="49" charset="0"/>
              <a:buChar char="o"/>
            </a:pPr>
            <a:endParaRPr lang="ru-RU" sz="10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2) 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Мапить на 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signed 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тип (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Ignite, </a:t>
            </a:r>
            <a:r>
              <a:rPr lang="en-US" sz="4800" dirty="0" err="1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Protobuf</a:t>
            </a:r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ru-RU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ushort</a:t>
            </a:r>
            <a:r>
              <a:rPr lang="en-US" sz="40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-&gt; short</a:t>
            </a:r>
            <a:endParaRPr lang="ru-RU" sz="40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uint</a:t>
            </a:r>
            <a:r>
              <a:rPr lang="en-US" sz="40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-&gt; </a:t>
            </a:r>
            <a:r>
              <a:rPr lang="en-US" sz="40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int</a:t>
            </a:r>
            <a:endParaRPr lang="ru-RU" sz="40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1314450" lvl="1" indent="-857250">
              <a:buFont typeface="Arial" panose="020B0604020202020204" pitchFamily="34" charset="0"/>
              <a:buChar char="•"/>
            </a:pPr>
            <a:endParaRPr lang="ru-RU" sz="10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3) </a:t>
            </a:r>
            <a:r>
              <a:rPr lang="ru-RU" sz="48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Создать дополнительные типы-обертки</a:t>
            </a:r>
            <a:endParaRPr lang="ru-RU" sz="48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4106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Дата и время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55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721454" y="1266463"/>
            <a:ext cx="10763075" cy="64633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java.util.Date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– </a:t>
            </a:r>
            <a:r>
              <a:rPr lang="ru-RU" sz="36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абсолютное</a:t>
            </a: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время</a:t>
            </a:r>
            <a:endParaRPr lang="ru-RU" sz="36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7179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Дата и время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56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721454" y="1266463"/>
            <a:ext cx="10763075" cy="175432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java.util.Date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– </a:t>
            </a:r>
            <a:r>
              <a:rPr lang="ru-RU" sz="36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абсолютное</a:t>
            </a: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время</a:t>
            </a:r>
            <a:endParaRPr lang="en-US" sz="36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36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System.DateTime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время + </a:t>
            </a:r>
            <a:r>
              <a:rPr lang="ru-RU" sz="36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тип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DateTimeKind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ru-RU" sz="36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3636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Дата и время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57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721454" y="1266463"/>
            <a:ext cx="10763075" cy="230832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java.util.Date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– </a:t>
            </a:r>
            <a:r>
              <a:rPr lang="ru-RU" sz="36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абсолютное</a:t>
            </a: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время</a:t>
            </a:r>
            <a:endParaRPr lang="en-US" sz="36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36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System.DateTime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время + </a:t>
            </a:r>
            <a:r>
              <a:rPr lang="ru-RU" sz="36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тип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DateTimeKind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ru-RU" sz="36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Абсолютное </a:t>
            </a:r>
            <a:r>
              <a:rPr lang="ru-RU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(</a:t>
            </a:r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Utc</a:t>
            </a:r>
            <a:r>
              <a:rPr lang="en-US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)</a:t>
            </a:r>
            <a:endParaRPr lang="ru-RU" sz="3600" dirty="0"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7127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Дата и время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58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721454" y="1266463"/>
            <a:ext cx="10763075" cy="286232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java.util.Date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– </a:t>
            </a:r>
            <a:r>
              <a:rPr lang="ru-RU" sz="36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абсолютное</a:t>
            </a: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время</a:t>
            </a:r>
            <a:endParaRPr lang="en-US" sz="36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36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System.DateTime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время + </a:t>
            </a:r>
            <a:r>
              <a:rPr lang="ru-RU" sz="36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тип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DateTimeKind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ru-RU" sz="36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Абсолютное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(</a:t>
            </a:r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Utc</a:t>
            </a:r>
            <a:r>
              <a:rPr lang="en-US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)</a:t>
            </a:r>
            <a:endParaRPr lang="ru-RU" sz="36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Локальное </a:t>
            </a:r>
            <a:r>
              <a:rPr lang="ru-RU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(</a:t>
            </a:r>
            <a:r>
              <a:rPr lang="en-US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Local)</a:t>
            </a:r>
            <a:endParaRPr lang="ru-RU" sz="3600" dirty="0"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3270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Дата и время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59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721454" y="1266463"/>
            <a:ext cx="10763075" cy="34163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java.util.Date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– </a:t>
            </a:r>
            <a:r>
              <a:rPr lang="ru-RU" sz="36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абсолютное</a:t>
            </a: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время</a:t>
            </a:r>
            <a:endParaRPr lang="en-US" sz="36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36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System.DateTime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время + </a:t>
            </a:r>
            <a:r>
              <a:rPr lang="ru-RU" sz="36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тип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DateTimeKind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ru-RU" sz="36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Абсолютное </a:t>
            </a:r>
            <a:r>
              <a:rPr lang="ru-RU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(</a:t>
            </a:r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Utc</a:t>
            </a:r>
            <a:r>
              <a:rPr lang="ru-RU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Локальное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(</a:t>
            </a:r>
            <a:r>
              <a:rPr lang="en-US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Local</a:t>
            </a:r>
            <a:r>
              <a:rPr lang="ru-RU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ХЗ какое</a:t>
            </a: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(</a:t>
            </a:r>
            <a:r>
              <a:rPr lang="en-US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Unspecified*</a:t>
            </a:r>
            <a:r>
              <a:rPr lang="ru-RU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)</a:t>
            </a:r>
            <a:endParaRPr lang="ru-RU" sz="3600" dirty="0"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33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Задача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6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D8CAA48-2424-46AF-85CF-D2EE744326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61" y="1753299"/>
            <a:ext cx="9391353" cy="41300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CAB0ED-623D-4BED-8101-C7C500682EF9}"/>
              </a:ext>
            </a:extLst>
          </p:cNvPr>
          <p:cNvSpPr txBox="1"/>
          <p:nvPr/>
        </p:nvSpPr>
        <p:spPr>
          <a:xfrm>
            <a:off x="2104009" y="1154064"/>
            <a:ext cx="14631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+mj-lt"/>
              </a:rPr>
              <a:t>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97CBEB-F096-4908-95CF-82EF982E89AD}"/>
              </a:ext>
            </a:extLst>
          </p:cNvPr>
          <p:cNvSpPr txBox="1"/>
          <p:nvPr/>
        </p:nvSpPr>
        <p:spPr>
          <a:xfrm>
            <a:off x="8541796" y="1154064"/>
            <a:ext cx="16081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+mj-lt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9230267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Дата и время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60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721454" y="1266463"/>
            <a:ext cx="10763075" cy="5078313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java.util.Date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– </a:t>
            </a:r>
            <a:r>
              <a:rPr lang="ru-RU" sz="36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абсолютное</a:t>
            </a: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время</a:t>
            </a:r>
            <a:endParaRPr lang="en-US" sz="36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36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System.DateTime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время + </a:t>
            </a:r>
            <a:r>
              <a:rPr lang="ru-RU" sz="36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тип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DateTimeKind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ru-RU" sz="36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Абсолютное </a:t>
            </a:r>
            <a:r>
              <a:rPr lang="ru-RU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(</a:t>
            </a:r>
            <a:r>
              <a:rPr lang="en-US" sz="3600" dirty="0" err="1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Utc</a:t>
            </a:r>
            <a:r>
              <a:rPr lang="ru-RU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Локальное</a:t>
            </a:r>
            <a:r>
              <a:rPr lang="en-US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(</a:t>
            </a:r>
            <a:r>
              <a:rPr lang="en-US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Local</a:t>
            </a:r>
            <a:r>
              <a:rPr lang="ru-RU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b="1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ХЗ какое</a:t>
            </a:r>
            <a:r>
              <a:rPr lang="ru-RU" sz="36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(</a:t>
            </a:r>
            <a:r>
              <a:rPr lang="en-US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Unspecified*</a:t>
            </a:r>
            <a:r>
              <a:rPr lang="ru-RU" sz="3600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)</a:t>
            </a:r>
            <a:endParaRPr lang="ru-RU" sz="3600" dirty="0"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36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* </a:t>
            </a:r>
            <a:r>
              <a:rPr lang="en-US" sz="36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MSDN</a:t>
            </a:r>
            <a:r>
              <a:rPr lang="en-US" sz="3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: “</a:t>
            </a:r>
            <a:r>
              <a:rPr lang="en-US" sz="3600" dirty="0">
                <a:latin typeface="+mj-lt"/>
              </a:rPr>
              <a:t>The time represented is not specified as either local time or Coordinated Universal Time (UTC).</a:t>
            </a:r>
            <a:r>
              <a:rPr lang="en-US" sz="3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”</a:t>
            </a:r>
            <a:endParaRPr lang="ru-RU" sz="36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1248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UUID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61</a:t>
            </a:fld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A8AD50-8032-4B6B-B7AE-4E24065BF51A}"/>
              </a:ext>
            </a:extLst>
          </p:cNvPr>
          <p:cNvSpPr txBox="1"/>
          <p:nvPr/>
        </p:nvSpPr>
        <p:spPr>
          <a:xfrm>
            <a:off x="308412" y="2796940"/>
            <a:ext cx="11595566" cy="1815882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writeUUID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DataOutput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out, UUID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out.writeLong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val.getMostSignificantBits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ru-RU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out.writeLong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val.getLeastSignificantBits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09898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UUID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62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241300" y="1266463"/>
            <a:ext cx="11385841" cy="147732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13F81"/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Java</a:t>
            </a:r>
          </a:p>
          <a:p>
            <a:r>
              <a:rPr lang="en-US" sz="3000" b="1" u="sng" dirty="0">
                <a:solidFill>
                  <a:srgbClr val="00B05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A1 A2</a:t>
            </a:r>
            <a:r>
              <a:rPr lang="en-US" sz="3000" b="1" dirty="0">
                <a:solidFill>
                  <a:srgbClr val="00B05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0070C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B1 B2</a:t>
            </a:r>
            <a:r>
              <a:rPr lang="en-US" sz="3000" b="1" dirty="0">
                <a:solidFill>
                  <a:srgbClr val="0070C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C1 C2 C3 C4</a:t>
            </a:r>
            <a:r>
              <a:rPr lang="en-US" sz="30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0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D1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D2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D3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D4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D5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D6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D7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D8</a:t>
            </a:r>
          </a:p>
        </p:txBody>
      </p:sp>
    </p:spTree>
    <p:extLst>
      <p:ext uri="{BB962C8B-B14F-4D97-AF65-F5344CB8AC3E}">
        <p14:creationId xmlns:p14="http://schemas.microsoft.com/office/powerpoint/2010/main" val="36097085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UUID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63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241300" y="1266463"/>
            <a:ext cx="11385841" cy="5078313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13F81"/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Java</a:t>
            </a:r>
          </a:p>
          <a:p>
            <a:r>
              <a:rPr lang="en-US" sz="3000" b="1" u="sng" dirty="0">
                <a:solidFill>
                  <a:srgbClr val="00B05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A1 A2</a:t>
            </a:r>
            <a:r>
              <a:rPr lang="en-US" sz="3000" b="1" dirty="0">
                <a:solidFill>
                  <a:srgbClr val="00B05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0070C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B1 B2</a:t>
            </a:r>
            <a:r>
              <a:rPr lang="en-US" sz="3000" b="1" dirty="0">
                <a:solidFill>
                  <a:srgbClr val="0070C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C1 C2 C3 C4</a:t>
            </a:r>
            <a:r>
              <a:rPr lang="en-US" sz="30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0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D1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D2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D3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D4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D5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D6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D7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D8</a:t>
            </a:r>
          </a:p>
          <a:p>
            <a:endParaRPr lang="en-US" sz="36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36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36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36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000" b="1" u="sng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C1 C2 C3 C4</a:t>
            </a:r>
            <a:r>
              <a:rPr lang="en-US" sz="30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0070C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B1 B2</a:t>
            </a:r>
            <a:r>
              <a:rPr lang="en-US" sz="3000" b="1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00B05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A1 A2</a:t>
            </a:r>
            <a:r>
              <a:rPr lang="en-US" sz="3000" b="1" dirty="0">
                <a:solidFill>
                  <a:srgbClr val="00B05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0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D8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D7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D6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D5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D4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D3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D2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D1</a:t>
            </a:r>
            <a:endParaRPr lang="en-US" sz="3600" b="1" u="sng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US" sz="6000" dirty="0">
                <a:solidFill>
                  <a:srgbClr val="213F81"/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.NET</a:t>
            </a:r>
            <a:endParaRPr lang="en-US" sz="6000" b="1" dirty="0">
              <a:solidFill>
                <a:srgbClr val="7030A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648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UUID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64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241300" y="1266463"/>
            <a:ext cx="11385841" cy="5078313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13F81"/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Java</a:t>
            </a:r>
          </a:p>
          <a:p>
            <a:r>
              <a:rPr lang="en-US" sz="3000" b="1" u="sng" dirty="0">
                <a:solidFill>
                  <a:srgbClr val="00B05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A1 A2</a:t>
            </a:r>
            <a:r>
              <a:rPr lang="en-US" sz="3000" b="1" dirty="0">
                <a:solidFill>
                  <a:srgbClr val="00B05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0070C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B1 B2</a:t>
            </a:r>
            <a:r>
              <a:rPr lang="en-US" sz="3000" b="1" dirty="0">
                <a:solidFill>
                  <a:srgbClr val="0070C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C1 C2 C3 C4</a:t>
            </a:r>
            <a:r>
              <a:rPr lang="en-US" sz="30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0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D1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D2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D3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D4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D5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D6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D7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D8</a:t>
            </a:r>
          </a:p>
          <a:p>
            <a:endParaRPr lang="en-US" sz="36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36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36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US" sz="3600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sz="3000" b="1" u="sng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C1 C2 C3 C4</a:t>
            </a:r>
            <a:r>
              <a:rPr lang="en-US" sz="30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0070C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B1 B2</a:t>
            </a:r>
            <a:r>
              <a:rPr lang="en-US" sz="3000" b="1" dirty="0">
                <a:solidFill>
                  <a:srgbClr val="213F8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00B05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A1 A2</a:t>
            </a:r>
            <a:r>
              <a:rPr lang="en-US" sz="3000" b="1" dirty="0">
                <a:solidFill>
                  <a:srgbClr val="00B05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|</a:t>
            </a:r>
            <a:r>
              <a:rPr lang="en-US" sz="3000" b="1" dirty="0">
                <a:solidFill>
                  <a:srgbClr val="F16723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D8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D7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D6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D5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D4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D3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D2</a:t>
            </a:r>
            <a:r>
              <a:rPr lang="en-US" sz="3000" b="1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US" sz="3000" b="1" u="sng" dirty="0">
                <a:solidFill>
                  <a:srgbClr val="7030A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D1</a:t>
            </a:r>
            <a:endParaRPr lang="en-US" sz="3600" b="1" u="sng" dirty="0">
              <a:solidFill>
                <a:srgbClr val="213F8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US" sz="6000" dirty="0">
                <a:solidFill>
                  <a:srgbClr val="213F81"/>
                </a:solidFill>
                <a:ea typeface="Open Sans" panose="020B0606030504020204" pitchFamily="34" charset="0"/>
                <a:cs typeface="Courier New" panose="02070309020205020404" pitchFamily="49" charset="0"/>
              </a:rPr>
              <a:t>.NET</a:t>
            </a:r>
            <a:endParaRPr lang="en-US" sz="6000" b="1" dirty="0">
              <a:solidFill>
                <a:srgbClr val="7030A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8C8D986-E8DD-408D-BF9A-3229679CE990}"/>
              </a:ext>
            </a:extLst>
          </p:cNvPr>
          <p:cNvCxnSpPr>
            <a:cxnSpLocks/>
          </p:cNvCxnSpPr>
          <p:nvPr/>
        </p:nvCxnSpPr>
        <p:spPr>
          <a:xfrm>
            <a:off x="886120" y="2780907"/>
            <a:ext cx="4138367" cy="2055044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14F3675-F7EF-49FE-B009-E4E84BF10D58}"/>
              </a:ext>
            </a:extLst>
          </p:cNvPr>
          <p:cNvCxnSpPr>
            <a:cxnSpLocks/>
          </p:cNvCxnSpPr>
          <p:nvPr/>
        </p:nvCxnSpPr>
        <p:spPr>
          <a:xfrm>
            <a:off x="2289193" y="2799976"/>
            <a:ext cx="1396687" cy="2035975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99CB1E5E-5573-4DBC-8846-D31D76E37DB3}"/>
              </a:ext>
            </a:extLst>
          </p:cNvPr>
          <p:cNvCxnSpPr>
            <a:cxnSpLocks/>
          </p:cNvCxnSpPr>
          <p:nvPr/>
        </p:nvCxnSpPr>
        <p:spPr>
          <a:xfrm flipV="1">
            <a:off x="1602557" y="2875391"/>
            <a:ext cx="2745131" cy="196056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9B5DC4E5-26CA-4C0B-AD76-4EC95E81DBDA}"/>
              </a:ext>
            </a:extLst>
          </p:cNvPr>
          <p:cNvCxnSpPr>
            <a:cxnSpLocks/>
          </p:cNvCxnSpPr>
          <p:nvPr/>
        </p:nvCxnSpPr>
        <p:spPr>
          <a:xfrm>
            <a:off x="6455840" y="2780907"/>
            <a:ext cx="4828045" cy="2055044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BA9686B-C864-4C93-9229-6397EA95CC59}"/>
              </a:ext>
            </a:extLst>
          </p:cNvPr>
          <p:cNvCxnSpPr>
            <a:cxnSpLocks/>
          </p:cNvCxnSpPr>
          <p:nvPr/>
        </p:nvCxnSpPr>
        <p:spPr>
          <a:xfrm>
            <a:off x="7134570" y="2799976"/>
            <a:ext cx="3536572" cy="2035975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F6F9B7B-5945-4EF3-AB4B-B91EA0C127D8}"/>
              </a:ext>
            </a:extLst>
          </p:cNvPr>
          <p:cNvCxnSpPr>
            <a:cxnSpLocks/>
          </p:cNvCxnSpPr>
          <p:nvPr/>
        </p:nvCxnSpPr>
        <p:spPr>
          <a:xfrm>
            <a:off x="7820164" y="2780907"/>
            <a:ext cx="2125114" cy="2055044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3C92AC2-D3F8-471C-B4D2-286482F52BD3}"/>
              </a:ext>
            </a:extLst>
          </p:cNvPr>
          <p:cNvCxnSpPr>
            <a:cxnSpLocks/>
          </p:cNvCxnSpPr>
          <p:nvPr/>
        </p:nvCxnSpPr>
        <p:spPr>
          <a:xfrm>
            <a:off x="8522270" y="2780907"/>
            <a:ext cx="725425" cy="2055044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5153457-39C1-49E2-9D74-B98011942726}"/>
              </a:ext>
            </a:extLst>
          </p:cNvPr>
          <p:cNvCxnSpPr>
            <a:cxnSpLocks/>
          </p:cNvCxnSpPr>
          <p:nvPr/>
        </p:nvCxnSpPr>
        <p:spPr>
          <a:xfrm flipH="1">
            <a:off x="8522271" y="2780907"/>
            <a:ext cx="725424" cy="2055044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6D21CC5D-632B-4403-87D7-4ADCDCE8E0ED}"/>
              </a:ext>
            </a:extLst>
          </p:cNvPr>
          <p:cNvCxnSpPr>
            <a:cxnSpLocks/>
          </p:cNvCxnSpPr>
          <p:nvPr/>
        </p:nvCxnSpPr>
        <p:spPr>
          <a:xfrm flipV="1">
            <a:off x="7899662" y="2780907"/>
            <a:ext cx="1960775" cy="2055044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A4F3F687-F0DD-4A22-8615-F091CA329F08}"/>
              </a:ext>
            </a:extLst>
          </p:cNvPr>
          <p:cNvCxnSpPr>
            <a:cxnSpLocks/>
          </p:cNvCxnSpPr>
          <p:nvPr/>
        </p:nvCxnSpPr>
        <p:spPr>
          <a:xfrm flipV="1">
            <a:off x="7211505" y="2780907"/>
            <a:ext cx="3376728" cy="2055044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19F69955-4C1B-48E8-B1F2-D03B47D6019F}"/>
              </a:ext>
            </a:extLst>
          </p:cNvPr>
          <p:cNvCxnSpPr>
            <a:cxnSpLocks/>
          </p:cNvCxnSpPr>
          <p:nvPr/>
        </p:nvCxnSpPr>
        <p:spPr>
          <a:xfrm flipV="1">
            <a:off x="6455840" y="2780907"/>
            <a:ext cx="4828045" cy="2055044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2836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UUID: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решения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65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578652" y="1266463"/>
            <a:ext cx="11051096" cy="132343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Выбрать один формат, но какая-то платформа будет в проигрыше</a:t>
            </a:r>
          </a:p>
        </p:txBody>
      </p:sp>
    </p:spTree>
    <p:extLst>
      <p:ext uri="{BB962C8B-B14F-4D97-AF65-F5344CB8AC3E}">
        <p14:creationId xmlns:p14="http://schemas.microsoft.com/office/powerpoint/2010/main" val="2485092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UUID: 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решения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66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578652" y="1266463"/>
            <a:ext cx="11051096" cy="255454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Выбрать один формат, но какая-то платформа будет в проигрыше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0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Или просто поддержать несколько форматов!</a:t>
            </a:r>
          </a:p>
        </p:txBody>
      </p:sp>
    </p:spTree>
    <p:extLst>
      <p:ext uri="{BB962C8B-B14F-4D97-AF65-F5344CB8AC3E}">
        <p14:creationId xmlns:p14="http://schemas.microsoft.com/office/powerpoint/2010/main" val="42672119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decimal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67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241300" y="977862"/>
            <a:ext cx="11729789" cy="76944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Java</a:t>
            </a:r>
            <a:endParaRPr lang="ru-RU" sz="36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D9383-DAED-4A45-B28A-1063F29B0D1C}"/>
              </a:ext>
            </a:extLst>
          </p:cNvPr>
          <p:cNvSpPr txBox="1"/>
          <p:nvPr/>
        </p:nvSpPr>
        <p:spPr>
          <a:xfrm>
            <a:off x="241300" y="1729879"/>
            <a:ext cx="11729789" cy="2523768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in.readByteArray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ru-RU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scale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in.readInt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ru-RU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5: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6: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scale);</a:t>
            </a:r>
          </a:p>
        </p:txBody>
      </p:sp>
    </p:spTree>
    <p:extLst>
      <p:ext uri="{BB962C8B-B14F-4D97-AF65-F5344CB8AC3E}">
        <p14:creationId xmlns:p14="http://schemas.microsoft.com/office/powerpoint/2010/main" val="1376925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decimal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68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241300" y="977862"/>
            <a:ext cx="11729789" cy="76944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Java</a:t>
            </a:r>
            <a:endParaRPr lang="ru-RU" sz="36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D9383-DAED-4A45-B28A-1063F29B0D1C}"/>
              </a:ext>
            </a:extLst>
          </p:cNvPr>
          <p:cNvSpPr txBox="1"/>
          <p:nvPr/>
        </p:nvSpPr>
        <p:spPr>
          <a:xfrm>
            <a:off x="241300" y="1729879"/>
            <a:ext cx="11729789" cy="2523768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in.readByteArray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ru-RU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scale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in.readInt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ru-RU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5: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6: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scale);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E640B4-324C-4E30-AD04-7FDD1EC857F1}"/>
              </a:ext>
            </a:extLst>
          </p:cNvPr>
          <p:cNvSpPr txBox="1"/>
          <p:nvPr/>
        </p:nvSpPr>
        <p:spPr>
          <a:xfrm>
            <a:off x="241299" y="5447157"/>
            <a:ext cx="11729789" cy="646331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decimal</a:t>
            </a:r>
            <a:r>
              <a:rPr lang="en-US" sz="36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 keyword indicates </a:t>
            </a:r>
            <a:r>
              <a:rPr lang="en-US" sz="3600" b="1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128-bit data 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F03487-BBDF-4DF3-9046-47E5FC0527F5}"/>
              </a:ext>
            </a:extLst>
          </p:cNvPr>
          <p:cNvSpPr txBox="1"/>
          <p:nvPr/>
        </p:nvSpPr>
        <p:spPr>
          <a:xfrm>
            <a:off x="241299" y="4677716"/>
            <a:ext cx="11729789" cy="76944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.NET</a:t>
            </a:r>
            <a:endParaRPr lang="ru-RU" sz="36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7483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План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69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10536" y="967466"/>
            <a:ext cx="11145528" cy="563231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Работа с типами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Кроссплатформенность</a:t>
            </a:r>
            <a:endParaRPr lang="en-GB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ru-RU" sz="4000" dirty="0">
              <a:solidFill>
                <a:srgbClr val="213F8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Метаданные</a:t>
            </a:r>
          </a:p>
          <a:p>
            <a:endParaRPr lang="en-US" sz="4000" dirty="0">
              <a:solidFill>
                <a:srgbClr val="213F8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Движок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Чтение полей без десериализации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2998425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Задача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7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10536" y="967466"/>
            <a:ext cx="11145528" cy="440120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Свой движок без внешних зависимостей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Достаточно быстрый и компактный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40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Кроссплатформенный</a:t>
            </a:r>
            <a:endParaRPr lang="en-US" sz="40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Чтение полей без десериализации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37935550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844234" cy="1325563"/>
          </a:xfrm>
        </p:spPr>
        <p:txBody>
          <a:bodyPr/>
          <a:lstStyle/>
          <a:p>
            <a:r>
              <a:rPr lang="ru-RU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Сериализуем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через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JDK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70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7D197-66C0-4D4F-96BC-572B1F140654}"/>
              </a:ext>
            </a:extLst>
          </p:cNvPr>
          <p:cNvSpPr txBox="1"/>
          <p:nvPr/>
        </p:nvSpPr>
        <p:spPr>
          <a:xfrm>
            <a:off x="2169730" y="2703786"/>
            <a:ext cx="7876607" cy="2123658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4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4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4400" b="1" dirty="0" err="1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4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3: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8642126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844234" cy="1325563"/>
          </a:xfrm>
        </p:spPr>
        <p:txBody>
          <a:bodyPr/>
          <a:lstStyle/>
          <a:p>
            <a:r>
              <a:rPr lang="ru-RU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Сериализуем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через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JDK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71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7D197-66C0-4D4F-96BC-572B1F140654}"/>
              </a:ext>
            </a:extLst>
          </p:cNvPr>
          <p:cNvSpPr txBox="1"/>
          <p:nvPr/>
        </p:nvSpPr>
        <p:spPr>
          <a:xfrm>
            <a:off x="976801" y="1369936"/>
            <a:ext cx="10251346" cy="1384995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ObjectOutputStream.writeObject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8007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844234" cy="1325563"/>
          </a:xfrm>
        </p:spPr>
        <p:txBody>
          <a:bodyPr/>
          <a:lstStyle/>
          <a:p>
            <a:r>
              <a:rPr lang="ru-RU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Сериализуем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через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JDK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72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7D197-66C0-4D4F-96BC-572B1F140654}"/>
              </a:ext>
            </a:extLst>
          </p:cNvPr>
          <p:cNvSpPr txBox="1"/>
          <p:nvPr/>
        </p:nvSpPr>
        <p:spPr>
          <a:xfrm>
            <a:off x="976801" y="1369936"/>
            <a:ext cx="10251346" cy="1384995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ObjectOutputStream.writeObject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8E203-798A-4204-8552-B452BB7A7F1B}"/>
              </a:ext>
            </a:extLst>
          </p:cNvPr>
          <p:cNvSpPr txBox="1"/>
          <p:nvPr/>
        </p:nvSpPr>
        <p:spPr>
          <a:xfrm>
            <a:off x="4477670" y="3447876"/>
            <a:ext cx="32496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74</a:t>
            </a:r>
            <a:r>
              <a:rPr lang="ru-RU" sz="6000" dirty="0"/>
              <a:t> байта!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997922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844234" cy="1325563"/>
          </a:xfrm>
        </p:spPr>
        <p:txBody>
          <a:bodyPr/>
          <a:lstStyle/>
          <a:p>
            <a:r>
              <a:rPr lang="ru-RU" dirty="0" err="1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Сериализуем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через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JDK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73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7D197-66C0-4D4F-96BC-572B1F140654}"/>
              </a:ext>
            </a:extLst>
          </p:cNvPr>
          <p:cNvSpPr txBox="1"/>
          <p:nvPr/>
        </p:nvSpPr>
        <p:spPr>
          <a:xfrm>
            <a:off x="976801" y="1369936"/>
            <a:ext cx="10251346" cy="1384995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ObjectOutputStream.writeObject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8E203-798A-4204-8552-B452BB7A7F1B}"/>
              </a:ext>
            </a:extLst>
          </p:cNvPr>
          <p:cNvSpPr txBox="1"/>
          <p:nvPr/>
        </p:nvSpPr>
        <p:spPr>
          <a:xfrm>
            <a:off x="4477670" y="3447876"/>
            <a:ext cx="32496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74</a:t>
            </a:r>
            <a:r>
              <a:rPr lang="ru-RU" sz="6000" dirty="0"/>
              <a:t> байта!</a:t>
            </a:r>
            <a:endParaRPr lang="en-US" sz="6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76C3BD-44E4-4111-A813-1E71D5E820D3}"/>
              </a:ext>
            </a:extLst>
          </p:cNvPr>
          <p:cNvSpPr txBox="1"/>
          <p:nvPr/>
        </p:nvSpPr>
        <p:spPr>
          <a:xfrm>
            <a:off x="389788" y="5036359"/>
            <a:ext cx="114253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�� </a:t>
            </a:r>
            <a:r>
              <a:rPr lang="en-US" sz="2600" dirty="0" err="1"/>
              <a:t>sr</a:t>
            </a:r>
            <a:r>
              <a:rPr lang="en-US" sz="2600" dirty="0"/>
              <a:t> +</a:t>
            </a:r>
            <a:r>
              <a:rPr lang="en-US" sz="2600" dirty="0">
                <a:solidFill>
                  <a:srgbClr val="FF0000"/>
                </a:solidFill>
              </a:rPr>
              <a:t>org.devozerov.joker2017._01_javaser.MyClass</a:t>
            </a:r>
            <a:r>
              <a:rPr lang="en-US" sz="2600" dirty="0"/>
              <a:t>T����m�( I </a:t>
            </a:r>
            <a:r>
              <a:rPr lang="en-US" sz="2600" dirty="0" err="1">
                <a:solidFill>
                  <a:srgbClr val="FF0000"/>
                </a:solidFill>
              </a:rPr>
              <a:t>val</a:t>
            </a:r>
            <a:r>
              <a:rPr lang="en-US" sz="2600" dirty="0" err="1"/>
              <a:t>xp</a:t>
            </a:r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566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Передаем имена классов и полей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74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721454" y="1266463"/>
            <a:ext cx="10763075" cy="34778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213F8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+ Не требует вмешательства пользователя</a:t>
            </a:r>
          </a:p>
          <a:p>
            <a:r>
              <a:rPr lang="ru-RU" sz="4400" dirty="0">
                <a:solidFill>
                  <a:srgbClr val="213F8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+ Работает для </a:t>
            </a:r>
            <a:r>
              <a:rPr lang="en-US" sz="4400" dirty="0">
                <a:solidFill>
                  <a:srgbClr val="213F8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Java </a:t>
            </a:r>
            <a:r>
              <a:rPr lang="ru-RU" sz="4400" dirty="0">
                <a:solidFill>
                  <a:srgbClr val="213F8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всегда</a:t>
            </a:r>
            <a:endParaRPr lang="en-US" sz="4400" dirty="0">
              <a:solidFill>
                <a:srgbClr val="213F81"/>
              </a:solidFill>
              <a:latin typeface="Calibri Light" panose="020F0302020204030204" pitchFamily="34" charset="0"/>
              <a:ea typeface="Open Sans" panose="020B0606030504020204" pitchFamily="34" charset="0"/>
              <a:cs typeface="Calibri Light" panose="020F0302020204030204" pitchFamily="34" charset="0"/>
            </a:endParaRPr>
          </a:p>
          <a:p>
            <a:endParaRPr lang="en-US" sz="4400" dirty="0">
              <a:solidFill>
                <a:srgbClr val="213F81"/>
              </a:solidFill>
              <a:latin typeface="Calibri Light" panose="020F0302020204030204" pitchFamily="34" charset="0"/>
              <a:ea typeface="Open Sans" panose="020B0606030504020204" pitchFamily="34" charset="0"/>
              <a:cs typeface="Calibri Light" panose="020F0302020204030204" pitchFamily="34" charset="0"/>
            </a:endParaRPr>
          </a:p>
          <a:p>
            <a:r>
              <a:rPr lang="en-US" sz="4400" dirty="0">
                <a:solidFill>
                  <a:srgbClr val="EC1F27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- </a:t>
            </a:r>
            <a:r>
              <a:rPr lang="ru-RU" sz="4400" dirty="0">
                <a:solidFill>
                  <a:srgbClr val="EC1F27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Не компактно!</a:t>
            </a:r>
          </a:p>
          <a:p>
            <a:r>
              <a:rPr lang="ru-RU" sz="4400" dirty="0">
                <a:solidFill>
                  <a:srgbClr val="EC1F27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- Не кроссплатформенно!</a:t>
            </a:r>
            <a:endParaRPr lang="ru-RU" sz="4400" dirty="0">
              <a:solidFill>
                <a:srgbClr val="EC1F27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1484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844234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Введем идентификаторы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75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7D197-66C0-4D4F-96BC-572B1F140654}"/>
              </a:ext>
            </a:extLst>
          </p:cNvPr>
          <p:cNvSpPr txBox="1"/>
          <p:nvPr/>
        </p:nvSpPr>
        <p:spPr>
          <a:xfrm>
            <a:off x="2311773" y="2102899"/>
            <a:ext cx="7586827" cy="3416320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ru-RU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&gt; 42</a:t>
            </a:r>
          </a:p>
          <a:p>
            <a:endParaRPr lang="en-US" sz="5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MyClass.</a:t>
            </a:r>
            <a:r>
              <a:rPr lang="en-US" sz="5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val1</a:t>
            </a:r>
            <a:r>
              <a:rPr lang="en-US" sz="5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=&gt; 1</a:t>
            </a:r>
          </a:p>
          <a:p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MyClass.</a:t>
            </a:r>
            <a:r>
              <a:rPr lang="en-US" sz="5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val2</a:t>
            </a:r>
            <a:r>
              <a:rPr lang="en-US" sz="5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=&gt; 2</a:t>
            </a:r>
          </a:p>
        </p:txBody>
      </p:sp>
    </p:spTree>
    <p:extLst>
      <p:ext uri="{BB962C8B-B14F-4D97-AF65-F5344CB8AC3E}">
        <p14:creationId xmlns:p14="http://schemas.microsoft.com/office/powerpoint/2010/main" val="32135661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844234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Задаем идентификаторы руками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76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7D197-66C0-4D4F-96BC-572B1F140654}"/>
              </a:ext>
            </a:extLst>
          </p:cNvPr>
          <p:cNvSpPr txBox="1"/>
          <p:nvPr/>
        </p:nvSpPr>
        <p:spPr>
          <a:xfrm>
            <a:off x="2469598" y="1034783"/>
            <a:ext cx="7242577" cy="5632311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(value =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ru-RU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read(Reader reader)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write(Writer write) {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write.writeInt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write.writeInt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8546919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Задаем идентификаторы руками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77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721454" y="1266463"/>
            <a:ext cx="10763075" cy="280076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213F8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+ Компактно</a:t>
            </a:r>
          </a:p>
          <a:p>
            <a:r>
              <a:rPr lang="ru-RU" sz="4400" dirty="0">
                <a:solidFill>
                  <a:srgbClr val="213F8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+ Кроссплатформенно</a:t>
            </a:r>
            <a:endParaRPr lang="en-US" sz="4400" dirty="0">
              <a:solidFill>
                <a:srgbClr val="213F81"/>
              </a:solidFill>
              <a:latin typeface="Calibri Light" panose="020F0302020204030204" pitchFamily="34" charset="0"/>
              <a:ea typeface="Open Sans" panose="020B0606030504020204" pitchFamily="34" charset="0"/>
              <a:cs typeface="Calibri Light" panose="020F0302020204030204" pitchFamily="34" charset="0"/>
            </a:endParaRPr>
          </a:p>
          <a:p>
            <a:endParaRPr lang="en-US" sz="4400" dirty="0">
              <a:solidFill>
                <a:srgbClr val="213F81"/>
              </a:solidFill>
              <a:latin typeface="Calibri Light" panose="020F0302020204030204" pitchFamily="34" charset="0"/>
              <a:ea typeface="Open Sans" panose="020B0606030504020204" pitchFamily="34" charset="0"/>
              <a:cs typeface="Calibri Light" panose="020F0302020204030204" pitchFamily="34" charset="0"/>
            </a:endParaRPr>
          </a:p>
          <a:p>
            <a:r>
              <a:rPr lang="en-US" sz="4400" dirty="0">
                <a:solidFill>
                  <a:srgbClr val="EC1F27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- </a:t>
            </a:r>
            <a:r>
              <a:rPr lang="ru-RU" sz="4400" dirty="0">
                <a:solidFill>
                  <a:srgbClr val="EC1F27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Неудобно!</a:t>
            </a:r>
            <a:endParaRPr lang="ru-RU" sz="4400" dirty="0">
              <a:solidFill>
                <a:srgbClr val="EC1F27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95698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Как сгенерировать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ID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в кластере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78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1B3508-31BD-4682-958B-A36BC4E033E2}"/>
              </a:ext>
            </a:extLst>
          </p:cNvPr>
          <p:cNvSpPr txBox="1"/>
          <p:nvPr/>
        </p:nvSpPr>
        <p:spPr>
          <a:xfrm>
            <a:off x="534520" y="1230628"/>
            <a:ext cx="11145528" cy="144655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Руками – железобетонно, но страдает </a:t>
            </a:r>
            <a:r>
              <a:rPr lang="en-US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user experience</a:t>
            </a:r>
            <a:endParaRPr lang="en-US" sz="44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3470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Как сгенерировать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ID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в кластере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79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1B3508-31BD-4682-958B-A36BC4E033E2}"/>
              </a:ext>
            </a:extLst>
          </p:cNvPr>
          <p:cNvSpPr txBox="1"/>
          <p:nvPr/>
        </p:nvSpPr>
        <p:spPr>
          <a:xfrm>
            <a:off x="534520" y="1230628"/>
            <a:ext cx="11145528" cy="34778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Руками – железобетонно, но страдает </a:t>
            </a:r>
            <a:r>
              <a:rPr lang="en-US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user experience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4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Централизованно – сложно, нужен </a:t>
            </a:r>
            <a:r>
              <a:rPr lang="en-US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persistence</a:t>
            </a:r>
            <a:endParaRPr lang="ru-RU" sz="44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Задача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8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10536" y="967466"/>
            <a:ext cx="11145528" cy="440120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Свой движок без внешних зависимостей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Достаточно быстрый и компактный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40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Кроссплатформенный</a:t>
            </a:r>
            <a:endParaRPr lang="en-US" sz="40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Чтение полей без десериализации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36819964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Как сгенерировать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ID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в кластере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80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1B3508-31BD-4682-958B-A36BC4E033E2}"/>
              </a:ext>
            </a:extLst>
          </p:cNvPr>
          <p:cNvSpPr txBox="1"/>
          <p:nvPr/>
        </p:nvSpPr>
        <p:spPr>
          <a:xfrm>
            <a:off x="534520" y="1230628"/>
            <a:ext cx="11145528" cy="483209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Руками – железобетонно, но страдает </a:t>
            </a:r>
            <a:r>
              <a:rPr lang="en-US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user experience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4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Централизованно – сложно, нужен </a:t>
            </a:r>
            <a:r>
              <a:rPr lang="en-US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persistence</a:t>
            </a:r>
            <a:endParaRPr lang="ru-RU" sz="44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4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Hashing –</a:t>
            </a:r>
            <a:r>
              <a:rPr lang="ru-RU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легко, но могут быть коллизии</a:t>
            </a:r>
            <a:endParaRPr lang="en-US" sz="44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57292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Как сгенерировать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ID</a:t>
            </a:r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в кластере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81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1B3508-31BD-4682-958B-A36BC4E033E2}"/>
              </a:ext>
            </a:extLst>
          </p:cNvPr>
          <p:cNvSpPr txBox="1"/>
          <p:nvPr/>
        </p:nvSpPr>
        <p:spPr>
          <a:xfrm>
            <a:off x="534520" y="1230628"/>
            <a:ext cx="11145528" cy="483209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Руками – железобетонно, но страдает </a:t>
            </a:r>
            <a:r>
              <a:rPr lang="en-US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user experience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4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Централизованно – сложно, нужен </a:t>
            </a:r>
            <a:r>
              <a:rPr lang="en-US" sz="4400" dirty="0">
                <a:solidFill>
                  <a:srgbClr val="213F81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persistence</a:t>
            </a:r>
            <a:endParaRPr lang="ru-RU" sz="44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400" dirty="0">
              <a:solidFill>
                <a:srgbClr val="213F81"/>
              </a:solidFill>
              <a:latin typeface="+mj-lt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Hashing –</a:t>
            </a:r>
            <a:r>
              <a:rPr lang="ru-RU" sz="4400" dirty="0">
                <a:solidFill>
                  <a:schemeClr val="accent6">
                    <a:lumMod val="7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легко, но могут быть коллизии</a:t>
            </a:r>
            <a:endParaRPr lang="en-US" sz="4400" dirty="0">
              <a:solidFill>
                <a:schemeClr val="accent6">
                  <a:lumMod val="7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53654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Идентификаторы в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Apache Ignite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82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1919098" y="1325183"/>
            <a:ext cx="8365805" cy="489364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org.package.MyClass</a:t>
            </a:r>
            <a:r>
              <a:rPr lang="en-US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4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˅</a:t>
            </a:r>
          </a:p>
          <a:p>
            <a:pPr algn="ctr"/>
            <a:r>
              <a:rPr lang="en-US" sz="4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Class.getName</a:t>
            </a:r>
            <a:r>
              <a:rPr lang="en-US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en-US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˅</a:t>
            </a:r>
          </a:p>
          <a:p>
            <a:pPr algn="ctr"/>
            <a:r>
              <a:rPr lang="en-US" sz="4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String.hashCode</a:t>
            </a:r>
            <a:r>
              <a:rPr lang="en-US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algn="ctr"/>
            <a:r>
              <a:rPr lang="en-US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˅</a:t>
            </a:r>
          </a:p>
          <a:p>
            <a:pPr algn="ctr"/>
            <a:r>
              <a:rPr lang="en-US" sz="4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[TYPE_ID]</a:t>
            </a:r>
            <a:endParaRPr lang="ru-RU" sz="6600" b="1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21773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Идентификатор класса в </a:t>
            </a:r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Apache Ignite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83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260059" y="1190957"/>
            <a:ext cx="11685864" cy="280076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Q: </a:t>
            </a:r>
            <a:r>
              <a:rPr lang="ru-RU" sz="44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Как перейти от</a:t>
            </a:r>
            <a:r>
              <a:rPr lang="en-US" sz="44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4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[TYPE_ID]</a:t>
            </a:r>
            <a:r>
              <a:rPr lang="en-US" sz="44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ru-RU" sz="44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к классу</a:t>
            </a:r>
            <a:r>
              <a:rPr lang="en-US" sz="44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?</a:t>
            </a:r>
            <a:endParaRPr lang="ru-RU" sz="4400" dirty="0">
              <a:solidFill>
                <a:srgbClr val="002060"/>
              </a:solidFill>
              <a:latin typeface="+mj-lt"/>
              <a:cs typeface="Courier New" panose="02070309020205020404" pitchFamily="49" charset="0"/>
            </a:endParaRPr>
          </a:p>
          <a:p>
            <a:endParaRPr lang="en-US" sz="4400" dirty="0">
              <a:solidFill>
                <a:srgbClr val="002060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sz="44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A:</a:t>
            </a:r>
            <a:r>
              <a:rPr lang="ru-RU" sz="44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Пишем </a:t>
            </a:r>
            <a:r>
              <a:rPr lang="ru-RU" sz="4400" b="1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метаданные в кластер</a:t>
            </a:r>
            <a:r>
              <a:rPr lang="ru-RU" sz="44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!</a:t>
            </a:r>
          </a:p>
          <a:p>
            <a:r>
              <a:rPr lang="en-US" sz="4400" dirty="0">
                <a:solidFill>
                  <a:srgbClr val="00206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   TYPE_ID -&gt; Class</a:t>
            </a:r>
            <a:endParaRPr lang="ru-RU" sz="66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279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План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84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10536" y="967466"/>
            <a:ext cx="11145528" cy="563231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Работа с типами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Кроссплатформенность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Метаданные</a:t>
            </a:r>
            <a:endParaRPr lang="en-GB" sz="4000" dirty="0">
              <a:solidFill>
                <a:schemeClr val="bg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ru-RU" sz="4000" dirty="0">
              <a:solidFill>
                <a:srgbClr val="213F8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Движок</a:t>
            </a:r>
            <a:endParaRPr lang="en-US" sz="4000" dirty="0">
              <a:solidFill>
                <a:srgbClr val="213F8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213F8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Чтение полей без десериализации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199227411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Механизм сериализации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85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260B6-B6E9-4D80-920A-77F6F2C22CCA}"/>
              </a:ext>
            </a:extLst>
          </p:cNvPr>
          <p:cNvSpPr txBox="1"/>
          <p:nvPr/>
        </p:nvSpPr>
        <p:spPr>
          <a:xfrm>
            <a:off x="411060" y="2007969"/>
            <a:ext cx="11383861" cy="2185214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3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ru-RU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Serializable {</a:t>
            </a:r>
          </a:p>
          <a:p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3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3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     </a:t>
            </a:r>
            <a:r>
              <a:rPr lang="en-US" sz="3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3400" b="1" dirty="0" err="1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3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4: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D9DBF-85E0-4F46-BED8-050C3938AFD9}"/>
              </a:ext>
            </a:extLst>
          </p:cNvPr>
          <p:cNvSpPr txBox="1"/>
          <p:nvPr/>
        </p:nvSpPr>
        <p:spPr>
          <a:xfrm>
            <a:off x="1975609" y="5024727"/>
            <a:ext cx="8246377" cy="76944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Как </a:t>
            </a:r>
            <a:r>
              <a:rPr lang="ru-RU" sz="4400" dirty="0" err="1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сериализовать</a:t>
            </a:r>
            <a:r>
              <a:rPr lang="ru-RU" sz="4400" dirty="0">
                <a:solidFill>
                  <a:srgbClr val="002060"/>
                </a:solidFill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данный класс?</a:t>
            </a:r>
            <a:endParaRPr lang="ru-RU" sz="6600" dirty="0">
              <a:solidFill>
                <a:srgbClr val="002060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01879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Reflection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86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260B6-B6E9-4D80-920A-77F6F2C22CCA}"/>
              </a:ext>
            </a:extLst>
          </p:cNvPr>
          <p:cNvSpPr txBox="1"/>
          <p:nvPr/>
        </p:nvSpPr>
        <p:spPr>
          <a:xfrm>
            <a:off x="744640" y="990127"/>
            <a:ext cx="10714722" cy="5632311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Collection&lt;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     </a:t>
            </a:r>
            <a:endParaRPr lang="en-US" sz="2400" b="1" dirty="0">
              <a:solidFill>
                <a:srgbClr val="21408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52119682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Reflection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87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260B6-B6E9-4D80-920A-77F6F2C22CCA}"/>
              </a:ext>
            </a:extLst>
          </p:cNvPr>
          <p:cNvSpPr txBox="1"/>
          <p:nvPr/>
        </p:nvSpPr>
        <p:spPr>
          <a:xfrm>
            <a:off x="744640" y="990127"/>
            <a:ext cx="10714722" cy="5632311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Collection&lt;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     </a:t>
            </a:r>
            <a:endParaRPr lang="en-US" sz="2400" b="1" dirty="0">
              <a:solidFill>
                <a:srgbClr val="21408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write(Object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BinaryOutput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out) {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field :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51073314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Reflection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88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260B6-B6E9-4D80-920A-77F6F2C22CCA}"/>
              </a:ext>
            </a:extLst>
          </p:cNvPr>
          <p:cNvSpPr txBox="1"/>
          <p:nvPr/>
        </p:nvSpPr>
        <p:spPr>
          <a:xfrm>
            <a:off x="744640" y="990127"/>
            <a:ext cx="10714722" cy="5632311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Collection&lt;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     </a:t>
            </a:r>
            <a:endParaRPr lang="en-US" sz="2400" b="1" dirty="0">
              <a:solidFill>
                <a:srgbClr val="21408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write(Object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BinaryOutput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out) {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field :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field.getType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2400" b="1" dirty="0" err="1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field.getInt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9: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...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} 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96243983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Reflection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89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260B6-B6E9-4D80-920A-77F6F2C22CCA}"/>
              </a:ext>
            </a:extLst>
          </p:cNvPr>
          <p:cNvSpPr txBox="1"/>
          <p:nvPr/>
        </p:nvSpPr>
        <p:spPr>
          <a:xfrm>
            <a:off x="744640" y="990127"/>
            <a:ext cx="10714722" cy="5632311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Collection&lt;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     </a:t>
            </a:r>
            <a:endParaRPr lang="en-US" sz="2400" b="1" dirty="0">
              <a:solidFill>
                <a:srgbClr val="21408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write(Object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BinaryOutput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out) {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field :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field.getType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2400" b="1" dirty="0" err="1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field.getInt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9: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...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} 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6" name="Right Arrow 6">
            <a:extLst>
              <a:ext uri="{FF2B5EF4-FFF2-40B4-BE49-F238E27FC236}">
                <a16:creationId xmlns:a16="http://schemas.microsoft.com/office/drawing/2014/main" id="{48D37274-EAE4-46EF-8A9C-73A9095AC6B6}"/>
              </a:ext>
            </a:extLst>
          </p:cNvPr>
          <p:cNvSpPr/>
          <p:nvPr/>
        </p:nvSpPr>
        <p:spPr>
          <a:xfrm>
            <a:off x="2086421" y="2482633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144BD2-DE97-40B3-BF67-0FBABB4F5104}"/>
              </a:ext>
            </a:extLst>
          </p:cNvPr>
          <p:cNvSpPr txBox="1"/>
          <p:nvPr/>
        </p:nvSpPr>
        <p:spPr>
          <a:xfrm>
            <a:off x="1431376" y="1731353"/>
            <a:ext cx="19214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000" b="1" dirty="0">
                <a:solidFill>
                  <a:srgbClr val="EC1F27"/>
                </a:solidFill>
              </a:rPr>
              <a:t>Итерация!</a:t>
            </a:r>
            <a:endParaRPr lang="en-US" sz="3000" b="1" dirty="0">
              <a:solidFill>
                <a:srgbClr val="EC1F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324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План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9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10536" y="967466"/>
            <a:ext cx="11145528" cy="624786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Работа с типами</a:t>
            </a:r>
            <a:endParaRPr lang="en-US" sz="4000" dirty="0">
              <a:solidFill>
                <a:srgbClr val="213F8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213F8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Кроссплатформенность</a:t>
            </a:r>
            <a:endParaRPr lang="en-US" sz="4000" dirty="0">
              <a:solidFill>
                <a:srgbClr val="213F8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ru-RU" sz="4000" dirty="0">
              <a:solidFill>
                <a:srgbClr val="213F8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Метаданные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solidFill>
                <a:srgbClr val="213F8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Движок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4000" dirty="0">
              <a:solidFill>
                <a:srgbClr val="213F8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13F8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Чтение полей без десериализации</a:t>
            </a:r>
            <a:endParaRPr lang="en-GB" sz="4000" dirty="0">
              <a:solidFill>
                <a:srgbClr val="213F8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ru-RU" sz="4000" dirty="0">
              <a:solidFill>
                <a:srgbClr val="213F8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28754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Reflection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90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260B6-B6E9-4D80-920A-77F6F2C22CCA}"/>
              </a:ext>
            </a:extLst>
          </p:cNvPr>
          <p:cNvSpPr txBox="1"/>
          <p:nvPr/>
        </p:nvSpPr>
        <p:spPr>
          <a:xfrm>
            <a:off x="744640" y="990127"/>
            <a:ext cx="10714722" cy="5632311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Collection&lt;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     </a:t>
            </a:r>
            <a:endParaRPr lang="en-US" sz="2400" b="1" dirty="0">
              <a:solidFill>
                <a:srgbClr val="21408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write(Object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BinaryOutput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out) {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field :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field.getType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2400" b="1" dirty="0" err="1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field.getInt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9: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...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} 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6" name="Right Arrow 6">
            <a:extLst>
              <a:ext uri="{FF2B5EF4-FFF2-40B4-BE49-F238E27FC236}">
                <a16:creationId xmlns:a16="http://schemas.microsoft.com/office/drawing/2014/main" id="{48D37274-EAE4-46EF-8A9C-73A9095AC6B6}"/>
              </a:ext>
            </a:extLst>
          </p:cNvPr>
          <p:cNvSpPr/>
          <p:nvPr/>
        </p:nvSpPr>
        <p:spPr>
          <a:xfrm>
            <a:off x="2086421" y="2482633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8" name="Right Arrow 6">
            <a:extLst>
              <a:ext uri="{FF2B5EF4-FFF2-40B4-BE49-F238E27FC236}">
                <a16:creationId xmlns:a16="http://schemas.microsoft.com/office/drawing/2014/main" id="{CF9ABD11-A956-44B3-BA90-8FC3ACCD6162}"/>
              </a:ext>
            </a:extLst>
          </p:cNvPr>
          <p:cNvSpPr/>
          <p:nvPr/>
        </p:nvSpPr>
        <p:spPr>
          <a:xfrm>
            <a:off x="2796635" y="2867280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144BD2-DE97-40B3-BF67-0FBABB4F5104}"/>
              </a:ext>
            </a:extLst>
          </p:cNvPr>
          <p:cNvSpPr txBox="1"/>
          <p:nvPr/>
        </p:nvSpPr>
        <p:spPr>
          <a:xfrm>
            <a:off x="1431376" y="1731353"/>
            <a:ext cx="19214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000" b="1" dirty="0">
                <a:solidFill>
                  <a:srgbClr val="EC1F27"/>
                </a:solidFill>
              </a:rPr>
              <a:t>Итерация!</a:t>
            </a:r>
            <a:endParaRPr lang="en-US" sz="3000" b="1" dirty="0">
              <a:solidFill>
                <a:srgbClr val="EC1F27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BB3828-1548-4A09-8925-878598DDCF22}"/>
              </a:ext>
            </a:extLst>
          </p:cNvPr>
          <p:cNvSpPr txBox="1"/>
          <p:nvPr/>
        </p:nvSpPr>
        <p:spPr>
          <a:xfrm>
            <a:off x="1619851" y="3252284"/>
            <a:ext cx="18712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000" b="1" dirty="0">
                <a:solidFill>
                  <a:srgbClr val="EC1F27"/>
                </a:solidFill>
              </a:rPr>
              <a:t>Условный</a:t>
            </a:r>
          </a:p>
          <a:p>
            <a:pPr algn="ctr"/>
            <a:r>
              <a:rPr lang="ru-RU" sz="3000" b="1" dirty="0">
                <a:solidFill>
                  <a:srgbClr val="EC1F27"/>
                </a:solidFill>
              </a:rPr>
              <a:t>оператор!</a:t>
            </a:r>
            <a:endParaRPr lang="en-US" sz="3000" b="1" dirty="0">
              <a:solidFill>
                <a:srgbClr val="EC1F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02467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Reflection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91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260B6-B6E9-4D80-920A-77F6F2C22CCA}"/>
              </a:ext>
            </a:extLst>
          </p:cNvPr>
          <p:cNvSpPr txBox="1"/>
          <p:nvPr/>
        </p:nvSpPr>
        <p:spPr>
          <a:xfrm>
            <a:off x="744640" y="990127"/>
            <a:ext cx="10714722" cy="5632311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Collection&lt;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     </a:t>
            </a:r>
            <a:endParaRPr lang="en-US" sz="2400" b="1" dirty="0">
              <a:solidFill>
                <a:srgbClr val="21408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write(Object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BinaryOutput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out) {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field :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field.getType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2400" b="1" dirty="0" err="1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field.getInt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9: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...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} 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6" name="Right Arrow 6">
            <a:extLst>
              <a:ext uri="{FF2B5EF4-FFF2-40B4-BE49-F238E27FC236}">
                <a16:creationId xmlns:a16="http://schemas.microsoft.com/office/drawing/2014/main" id="{48D37274-EAE4-46EF-8A9C-73A9095AC6B6}"/>
              </a:ext>
            </a:extLst>
          </p:cNvPr>
          <p:cNvSpPr/>
          <p:nvPr/>
        </p:nvSpPr>
        <p:spPr>
          <a:xfrm>
            <a:off x="2086421" y="2482633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8" name="Right Arrow 6">
            <a:extLst>
              <a:ext uri="{FF2B5EF4-FFF2-40B4-BE49-F238E27FC236}">
                <a16:creationId xmlns:a16="http://schemas.microsoft.com/office/drawing/2014/main" id="{CF9ABD11-A956-44B3-BA90-8FC3ACCD6162}"/>
              </a:ext>
            </a:extLst>
          </p:cNvPr>
          <p:cNvSpPr/>
          <p:nvPr/>
        </p:nvSpPr>
        <p:spPr>
          <a:xfrm>
            <a:off x="2796635" y="2867280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9" name="Right Arrow 6">
            <a:extLst>
              <a:ext uri="{FF2B5EF4-FFF2-40B4-BE49-F238E27FC236}">
                <a16:creationId xmlns:a16="http://schemas.microsoft.com/office/drawing/2014/main" id="{56291104-9280-425B-9C86-8B5D3874EE18}"/>
              </a:ext>
            </a:extLst>
          </p:cNvPr>
          <p:cNvSpPr/>
          <p:nvPr/>
        </p:nvSpPr>
        <p:spPr>
          <a:xfrm>
            <a:off x="4172673" y="3573519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144BD2-DE97-40B3-BF67-0FBABB4F5104}"/>
              </a:ext>
            </a:extLst>
          </p:cNvPr>
          <p:cNvSpPr txBox="1"/>
          <p:nvPr/>
        </p:nvSpPr>
        <p:spPr>
          <a:xfrm>
            <a:off x="1431376" y="1731353"/>
            <a:ext cx="19214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000" b="1" dirty="0">
                <a:solidFill>
                  <a:srgbClr val="EC1F27"/>
                </a:solidFill>
              </a:rPr>
              <a:t>Итерация!</a:t>
            </a:r>
            <a:endParaRPr lang="en-US" sz="3000" b="1" dirty="0">
              <a:solidFill>
                <a:srgbClr val="EC1F27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BB3828-1548-4A09-8925-878598DDCF22}"/>
              </a:ext>
            </a:extLst>
          </p:cNvPr>
          <p:cNvSpPr txBox="1"/>
          <p:nvPr/>
        </p:nvSpPr>
        <p:spPr>
          <a:xfrm>
            <a:off x="1619851" y="3252284"/>
            <a:ext cx="18712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000" b="1" dirty="0">
                <a:solidFill>
                  <a:srgbClr val="EC1F27"/>
                </a:solidFill>
              </a:rPr>
              <a:t>Условный</a:t>
            </a:r>
          </a:p>
          <a:p>
            <a:pPr algn="ctr"/>
            <a:r>
              <a:rPr lang="ru-RU" sz="3000" b="1" dirty="0">
                <a:solidFill>
                  <a:srgbClr val="EC1F27"/>
                </a:solidFill>
              </a:rPr>
              <a:t>оператор!</a:t>
            </a:r>
            <a:endParaRPr lang="en-US" sz="3000" b="1" dirty="0">
              <a:solidFill>
                <a:srgbClr val="EC1F27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FFF3CF-3462-4EA8-A83B-0691675A6AAE}"/>
              </a:ext>
            </a:extLst>
          </p:cNvPr>
          <p:cNvSpPr txBox="1"/>
          <p:nvPr/>
        </p:nvSpPr>
        <p:spPr>
          <a:xfrm>
            <a:off x="8410862" y="3157341"/>
            <a:ext cx="1923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EC1F27"/>
                </a:solidFill>
              </a:rPr>
              <a:t>Reflection</a:t>
            </a:r>
            <a:r>
              <a:rPr lang="ru-RU" sz="3000" b="1" dirty="0">
                <a:solidFill>
                  <a:srgbClr val="EC1F27"/>
                </a:solidFill>
              </a:rPr>
              <a:t>!</a:t>
            </a:r>
            <a:endParaRPr lang="en-US" sz="3000" b="1" dirty="0">
              <a:solidFill>
                <a:srgbClr val="EC1F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81158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Reflection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92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260B6-B6E9-4D80-920A-77F6F2C22CCA}"/>
              </a:ext>
            </a:extLst>
          </p:cNvPr>
          <p:cNvSpPr txBox="1"/>
          <p:nvPr/>
        </p:nvSpPr>
        <p:spPr>
          <a:xfrm>
            <a:off x="744640" y="990127"/>
            <a:ext cx="10714722" cy="5632311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Collection&lt;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     </a:t>
            </a:r>
            <a:endParaRPr lang="en-US" sz="2400" b="1" dirty="0">
              <a:solidFill>
                <a:srgbClr val="21408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write(Object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BinaryOutput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out) {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FieldDescriptor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field :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field.getType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2400" b="1" dirty="0" err="1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field.getInt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9: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24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...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} 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6" name="Right Arrow 6">
            <a:extLst>
              <a:ext uri="{FF2B5EF4-FFF2-40B4-BE49-F238E27FC236}">
                <a16:creationId xmlns:a16="http://schemas.microsoft.com/office/drawing/2014/main" id="{48D37274-EAE4-46EF-8A9C-73A9095AC6B6}"/>
              </a:ext>
            </a:extLst>
          </p:cNvPr>
          <p:cNvSpPr/>
          <p:nvPr/>
        </p:nvSpPr>
        <p:spPr>
          <a:xfrm>
            <a:off x="2086421" y="2482633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8" name="Right Arrow 6">
            <a:extLst>
              <a:ext uri="{FF2B5EF4-FFF2-40B4-BE49-F238E27FC236}">
                <a16:creationId xmlns:a16="http://schemas.microsoft.com/office/drawing/2014/main" id="{CF9ABD11-A956-44B3-BA90-8FC3ACCD6162}"/>
              </a:ext>
            </a:extLst>
          </p:cNvPr>
          <p:cNvSpPr/>
          <p:nvPr/>
        </p:nvSpPr>
        <p:spPr>
          <a:xfrm>
            <a:off x="2796635" y="2867280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9" name="Right Arrow 6">
            <a:extLst>
              <a:ext uri="{FF2B5EF4-FFF2-40B4-BE49-F238E27FC236}">
                <a16:creationId xmlns:a16="http://schemas.microsoft.com/office/drawing/2014/main" id="{56291104-9280-425B-9C86-8B5D3874EE18}"/>
              </a:ext>
            </a:extLst>
          </p:cNvPr>
          <p:cNvSpPr/>
          <p:nvPr/>
        </p:nvSpPr>
        <p:spPr>
          <a:xfrm>
            <a:off x="4172673" y="3573519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0" name="Right Arrow 6">
            <a:extLst>
              <a:ext uri="{FF2B5EF4-FFF2-40B4-BE49-F238E27FC236}">
                <a16:creationId xmlns:a16="http://schemas.microsoft.com/office/drawing/2014/main" id="{7A857D33-5998-481F-85E5-A7AED27AB65E}"/>
              </a:ext>
            </a:extLst>
          </p:cNvPr>
          <p:cNvSpPr/>
          <p:nvPr/>
        </p:nvSpPr>
        <p:spPr>
          <a:xfrm>
            <a:off x="4172673" y="3989711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144BD2-DE97-40B3-BF67-0FBABB4F5104}"/>
              </a:ext>
            </a:extLst>
          </p:cNvPr>
          <p:cNvSpPr txBox="1"/>
          <p:nvPr/>
        </p:nvSpPr>
        <p:spPr>
          <a:xfrm>
            <a:off x="1431376" y="1731353"/>
            <a:ext cx="19214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000" b="1" dirty="0">
                <a:solidFill>
                  <a:srgbClr val="EC1F27"/>
                </a:solidFill>
              </a:rPr>
              <a:t>Итерация!</a:t>
            </a:r>
            <a:endParaRPr lang="en-US" sz="3000" b="1" dirty="0">
              <a:solidFill>
                <a:srgbClr val="EC1F27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BB3828-1548-4A09-8925-878598DDCF22}"/>
              </a:ext>
            </a:extLst>
          </p:cNvPr>
          <p:cNvSpPr txBox="1"/>
          <p:nvPr/>
        </p:nvSpPr>
        <p:spPr>
          <a:xfrm>
            <a:off x="1619851" y="3252284"/>
            <a:ext cx="18712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000" b="1" dirty="0">
                <a:solidFill>
                  <a:srgbClr val="EC1F27"/>
                </a:solidFill>
              </a:rPr>
              <a:t>Условный</a:t>
            </a:r>
          </a:p>
          <a:p>
            <a:pPr algn="ctr"/>
            <a:r>
              <a:rPr lang="ru-RU" sz="3000" b="1" dirty="0">
                <a:solidFill>
                  <a:srgbClr val="EC1F27"/>
                </a:solidFill>
              </a:rPr>
              <a:t>оператор!</a:t>
            </a:r>
            <a:endParaRPr lang="en-US" sz="3000" b="1" dirty="0">
              <a:solidFill>
                <a:srgbClr val="EC1F27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FFF3CF-3462-4EA8-A83B-0691675A6AAE}"/>
              </a:ext>
            </a:extLst>
          </p:cNvPr>
          <p:cNvSpPr txBox="1"/>
          <p:nvPr/>
        </p:nvSpPr>
        <p:spPr>
          <a:xfrm>
            <a:off x="8410862" y="3157341"/>
            <a:ext cx="1923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EC1F27"/>
                </a:solidFill>
              </a:rPr>
              <a:t>Reflection</a:t>
            </a:r>
            <a:r>
              <a:rPr lang="ru-RU" sz="3000" b="1" dirty="0">
                <a:solidFill>
                  <a:srgbClr val="EC1F27"/>
                </a:solidFill>
              </a:rPr>
              <a:t>!</a:t>
            </a:r>
            <a:endParaRPr lang="en-US" sz="3000" b="1" dirty="0">
              <a:solidFill>
                <a:srgbClr val="EC1F27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AF5CD8-AF27-419E-B7AB-2E8EA30DC634}"/>
              </a:ext>
            </a:extLst>
          </p:cNvPr>
          <p:cNvSpPr txBox="1"/>
          <p:nvPr/>
        </p:nvSpPr>
        <p:spPr>
          <a:xfrm>
            <a:off x="6612558" y="4292863"/>
            <a:ext cx="3191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000" b="1" dirty="0">
                <a:solidFill>
                  <a:srgbClr val="EC1F27"/>
                </a:solidFill>
              </a:rPr>
              <a:t>Проверка границ!</a:t>
            </a:r>
            <a:endParaRPr lang="en-US" sz="3000" b="1" dirty="0">
              <a:solidFill>
                <a:srgbClr val="EC1F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84112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Reflection</a:t>
            </a:r>
            <a:endParaRPr lang="ru-RU" dirty="0">
              <a:solidFill>
                <a:srgbClr val="C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93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310718" y="1266463"/>
            <a:ext cx="11173811" cy="212365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213F8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+ Никаких действий со стороны пользователя</a:t>
            </a:r>
          </a:p>
          <a:p>
            <a:endParaRPr lang="ru-RU" sz="4400" dirty="0">
              <a:solidFill>
                <a:srgbClr val="EC1F27"/>
              </a:solidFill>
              <a:latin typeface="Calibri Light" panose="020F0302020204030204" pitchFamily="34" charset="0"/>
              <a:ea typeface="Open Sans" panose="020B0606030504020204" pitchFamily="34" charset="0"/>
              <a:cs typeface="Calibri Light" panose="020F0302020204030204" pitchFamily="34" charset="0"/>
            </a:endParaRPr>
          </a:p>
          <a:p>
            <a:r>
              <a:rPr lang="en-US" sz="4400" dirty="0">
                <a:solidFill>
                  <a:srgbClr val="EC1F27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-</a:t>
            </a:r>
            <a:r>
              <a:rPr lang="ru-RU" sz="4400" dirty="0">
                <a:solidFill>
                  <a:srgbClr val="EC1F27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 Не самый быстрый подход</a:t>
            </a:r>
            <a:endParaRPr lang="ru-RU" sz="4400" dirty="0">
              <a:solidFill>
                <a:srgbClr val="EC1F27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69731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Сериализуем руками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94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260B6-B6E9-4D80-920A-77F6F2C22CCA}"/>
              </a:ext>
            </a:extLst>
          </p:cNvPr>
          <p:cNvSpPr txBox="1"/>
          <p:nvPr/>
        </p:nvSpPr>
        <p:spPr>
          <a:xfrm>
            <a:off x="411060" y="1750515"/>
            <a:ext cx="11383861" cy="3970318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Serializable {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     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800" b="1" dirty="0" err="1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writeBinary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BinaryWriter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writer) {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writer.writeString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writer.writeInt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12509234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Сериализуем руками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95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260B6-B6E9-4D80-920A-77F6F2C22CCA}"/>
              </a:ext>
            </a:extLst>
          </p:cNvPr>
          <p:cNvSpPr txBox="1"/>
          <p:nvPr/>
        </p:nvSpPr>
        <p:spPr>
          <a:xfrm>
            <a:off x="411060" y="1750515"/>
            <a:ext cx="11383861" cy="3970318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Serializable {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     </a:t>
            </a:r>
            <a:r>
              <a:rPr lang="en-US" sz="28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800" b="1" dirty="0" err="1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b="1" dirty="0">
                <a:solidFill>
                  <a:srgbClr val="213F8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writeBinary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BinaryWriter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writer) {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writer.writeString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writer.writeInt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8" name="Right Arrow 6">
            <a:extLst>
              <a:ext uri="{FF2B5EF4-FFF2-40B4-BE49-F238E27FC236}">
                <a16:creationId xmlns:a16="http://schemas.microsoft.com/office/drawing/2014/main" id="{A8351A41-E539-4B03-B08C-9954712B0A78}"/>
              </a:ext>
            </a:extLst>
          </p:cNvPr>
          <p:cNvSpPr/>
          <p:nvPr/>
        </p:nvSpPr>
        <p:spPr>
          <a:xfrm>
            <a:off x="2048955" y="4162559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EEB7A9-6A02-476E-A8E1-9F66733B2FCB}"/>
              </a:ext>
            </a:extLst>
          </p:cNvPr>
          <p:cNvSpPr txBox="1"/>
          <p:nvPr/>
        </p:nvSpPr>
        <p:spPr>
          <a:xfrm>
            <a:off x="2422298" y="4672455"/>
            <a:ext cx="3191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000" b="1" dirty="0">
                <a:solidFill>
                  <a:srgbClr val="EC1F27"/>
                </a:solidFill>
              </a:rPr>
              <a:t>Проверка границ!</a:t>
            </a:r>
            <a:endParaRPr lang="en-US" sz="3000" b="1" dirty="0">
              <a:solidFill>
                <a:srgbClr val="EC1F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91902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Сериализуем руками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96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C6BB1-7267-48B1-97EA-2BB89437F960}"/>
              </a:ext>
            </a:extLst>
          </p:cNvPr>
          <p:cNvSpPr txBox="1"/>
          <p:nvPr/>
        </p:nvSpPr>
        <p:spPr>
          <a:xfrm>
            <a:off x="310718" y="1266463"/>
            <a:ext cx="11173811" cy="280076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213F8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+ Быстрее</a:t>
            </a:r>
          </a:p>
          <a:p>
            <a:endParaRPr lang="ru-RU" sz="4400" dirty="0">
              <a:solidFill>
                <a:srgbClr val="EC1F27"/>
              </a:solidFill>
              <a:latin typeface="Calibri Light" panose="020F0302020204030204" pitchFamily="34" charset="0"/>
              <a:ea typeface="Open Sans" panose="020B0606030504020204" pitchFamily="34" charset="0"/>
              <a:cs typeface="Calibri Light" panose="020F0302020204030204" pitchFamily="34" charset="0"/>
            </a:endParaRPr>
          </a:p>
          <a:p>
            <a:r>
              <a:rPr lang="en-US" sz="4400" dirty="0">
                <a:solidFill>
                  <a:srgbClr val="EC1F27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  <a:t>- Boilerplate</a:t>
            </a:r>
          </a:p>
          <a:p>
            <a:r>
              <a:rPr lang="en-US" sz="4400" dirty="0">
                <a:solidFill>
                  <a:srgbClr val="EC1F27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ru-RU" sz="4400" dirty="0">
                <a:solidFill>
                  <a:srgbClr val="EC1F27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Не всегда можно менять модель</a:t>
            </a:r>
          </a:p>
        </p:txBody>
      </p:sp>
    </p:spTree>
    <p:extLst>
      <p:ext uri="{BB962C8B-B14F-4D97-AF65-F5344CB8AC3E}">
        <p14:creationId xmlns:p14="http://schemas.microsoft.com/office/powerpoint/2010/main" val="250330112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Кодогенерация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97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260B6-B6E9-4D80-920A-77F6F2C22CCA}"/>
              </a:ext>
            </a:extLst>
          </p:cNvPr>
          <p:cNvSpPr txBox="1"/>
          <p:nvPr/>
        </p:nvSpPr>
        <p:spPr>
          <a:xfrm>
            <a:off x="367135" y="1360629"/>
            <a:ext cx="11486509" cy="4893647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MyClassDescriptor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ClassDescriptor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write(Object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BinaryOutput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out) {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obj0 = 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4: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5:         </a:t>
            </a:r>
            <a:r>
              <a:rPr lang="en-US" sz="2600" b="1" dirty="0" err="1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* obj0.</a:t>
            </a:r>
            <a:r>
              <a:rPr lang="en-US" sz="2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.length() + 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8: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6" name="Right Arrow 6">
            <a:extLst>
              <a:ext uri="{FF2B5EF4-FFF2-40B4-BE49-F238E27FC236}">
                <a16:creationId xmlns:a16="http://schemas.microsoft.com/office/drawing/2014/main" id="{E9CBB7FA-CC32-40E5-9BB6-531651A9156E}"/>
              </a:ext>
            </a:extLst>
          </p:cNvPr>
          <p:cNvSpPr/>
          <p:nvPr/>
        </p:nvSpPr>
        <p:spPr>
          <a:xfrm>
            <a:off x="1862524" y="2990706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32673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Кодогенерация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98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260B6-B6E9-4D80-920A-77F6F2C22CCA}"/>
              </a:ext>
            </a:extLst>
          </p:cNvPr>
          <p:cNvSpPr txBox="1"/>
          <p:nvPr/>
        </p:nvSpPr>
        <p:spPr>
          <a:xfrm>
            <a:off x="367135" y="1360629"/>
            <a:ext cx="11486509" cy="4893647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MyClassDescriptor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ClassDescriptor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write(Object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BinaryOutput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out) {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obj0 = 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4: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5:         </a:t>
            </a:r>
            <a:r>
              <a:rPr lang="en-US" sz="2600" b="1" dirty="0" err="1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* obj0.</a:t>
            </a:r>
            <a:r>
              <a:rPr lang="en-US" sz="2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.length() + 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7:</a:t>
            </a:r>
            <a:r>
              <a:rPr lang="ru-RU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out.ensureCapacity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8: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6" name="Right Arrow 6">
            <a:extLst>
              <a:ext uri="{FF2B5EF4-FFF2-40B4-BE49-F238E27FC236}">
                <a16:creationId xmlns:a16="http://schemas.microsoft.com/office/drawing/2014/main" id="{60B0F57B-9D70-4074-9C9A-296E184B1A82}"/>
              </a:ext>
            </a:extLst>
          </p:cNvPr>
          <p:cNvSpPr/>
          <p:nvPr/>
        </p:nvSpPr>
        <p:spPr>
          <a:xfrm>
            <a:off x="1862524" y="3807452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44650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156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Кодогенерация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04A2-5ED6-4D85-8222-30A184D8146C}" type="slidenum">
              <a:rPr lang="ru-RU" smtClean="0"/>
              <a:t>99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260B6-B6E9-4D80-920A-77F6F2C22CCA}"/>
              </a:ext>
            </a:extLst>
          </p:cNvPr>
          <p:cNvSpPr txBox="1"/>
          <p:nvPr/>
        </p:nvSpPr>
        <p:spPr>
          <a:xfrm>
            <a:off x="367135" y="1360629"/>
            <a:ext cx="11486509" cy="4893647"/>
          </a:xfrm>
          <a:prstGeom prst="rect">
            <a:avLst/>
          </a:prstGeom>
          <a:solidFill>
            <a:srgbClr val="F16723">
              <a:alpha val="5000"/>
            </a:srgbClr>
          </a:solidFill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MyClassDescriptor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ClassDescriptor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600" b="1" dirty="0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write(Object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BinaryOutput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out) {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obj0 = 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4: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5:         </a:t>
            </a:r>
            <a:r>
              <a:rPr lang="en-US" sz="2600" b="1" dirty="0" err="1">
                <a:solidFill>
                  <a:srgbClr val="2140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* obj0.</a:t>
            </a:r>
            <a:r>
              <a:rPr lang="en-US" sz="2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.length() + 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7:</a:t>
            </a:r>
            <a:r>
              <a:rPr lang="ru-RU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out.ensureCapacity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8: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out.writeString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Unsafe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(obj0.</a:t>
            </a:r>
            <a:r>
              <a:rPr lang="en-US" sz="2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out.writeInt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Unsafe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(obj0.</a:t>
            </a:r>
            <a:r>
              <a:rPr lang="en-US" sz="2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6" name="Right Arrow 6">
            <a:extLst>
              <a:ext uri="{FF2B5EF4-FFF2-40B4-BE49-F238E27FC236}">
                <a16:creationId xmlns:a16="http://schemas.microsoft.com/office/drawing/2014/main" id="{149724B4-400D-4A8C-8A5E-D43FB326A9CD}"/>
              </a:ext>
            </a:extLst>
          </p:cNvPr>
          <p:cNvSpPr/>
          <p:nvPr/>
        </p:nvSpPr>
        <p:spPr>
          <a:xfrm>
            <a:off x="1862035" y="4801749"/>
            <a:ext cx="872260" cy="403508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794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164396</TotalTime>
  <Words>3937</Words>
  <Application>Microsoft Office PowerPoint</Application>
  <PresentationFormat>Widescreen</PresentationFormat>
  <Paragraphs>975</Paragraphs>
  <Slides>124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124</vt:i4>
      </vt:variant>
    </vt:vector>
  </HeadingPairs>
  <TitlesOfParts>
    <vt:vector size="130" baseType="lpstr">
      <vt:lpstr>Arial</vt:lpstr>
      <vt:lpstr>Calibri</vt:lpstr>
      <vt:lpstr>Calibri Light</vt:lpstr>
      <vt:lpstr>Courier New</vt:lpstr>
      <vt:lpstr>Open Sans</vt:lpstr>
      <vt:lpstr>Office Theme</vt:lpstr>
      <vt:lpstr>PowerPoint Presentation</vt:lpstr>
      <vt:lpstr>Кто?</vt:lpstr>
      <vt:lpstr>Задача</vt:lpstr>
      <vt:lpstr>Задача</vt:lpstr>
      <vt:lpstr>Задача</vt:lpstr>
      <vt:lpstr>Задача</vt:lpstr>
      <vt:lpstr>Задача</vt:lpstr>
      <vt:lpstr>Задача</vt:lpstr>
      <vt:lpstr>План</vt:lpstr>
      <vt:lpstr>План</vt:lpstr>
      <vt:lpstr>Джентельменский набор</vt:lpstr>
      <vt:lpstr>Джентельменский набор</vt:lpstr>
      <vt:lpstr>Пишем int</vt:lpstr>
      <vt:lpstr>Пишем int</vt:lpstr>
      <vt:lpstr>Пишем int</vt:lpstr>
      <vt:lpstr>Varint</vt:lpstr>
      <vt:lpstr>Varint</vt:lpstr>
      <vt:lpstr>Varint</vt:lpstr>
      <vt:lpstr>Varint</vt:lpstr>
      <vt:lpstr>Varint</vt:lpstr>
      <vt:lpstr>Varint: отрицательные значения</vt:lpstr>
      <vt:lpstr>Varint: отрицательные значения</vt:lpstr>
      <vt:lpstr>Varint: большие значения</vt:lpstr>
      <vt:lpstr>Varint: большие значения</vt:lpstr>
      <vt:lpstr>Varint: большие значения</vt:lpstr>
      <vt:lpstr>Varint: отрицательные значения</vt:lpstr>
      <vt:lpstr>Varint: отрицательные значения</vt:lpstr>
      <vt:lpstr>Varint: отрицательные значения</vt:lpstr>
      <vt:lpstr>Varint в Apache Ignite</vt:lpstr>
      <vt:lpstr>Запись других типов</vt:lpstr>
      <vt:lpstr>Массивы</vt:lpstr>
      <vt:lpstr>Массивы</vt:lpstr>
      <vt:lpstr>Массивы: пишем быстро</vt:lpstr>
      <vt:lpstr>Массивы: пишем быстро</vt:lpstr>
      <vt:lpstr>Строки</vt:lpstr>
      <vt:lpstr>Строки</vt:lpstr>
      <vt:lpstr>Строки</vt:lpstr>
      <vt:lpstr>Строки</vt:lpstr>
      <vt:lpstr>Строки</vt:lpstr>
      <vt:lpstr>Читаем строку</vt:lpstr>
      <vt:lpstr>Читаем строку</vt:lpstr>
      <vt:lpstr>Читаем строку</vt:lpstr>
      <vt:lpstr>Строки в Apache Ignite</vt:lpstr>
      <vt:lpstr>План</vt:lpstr>
      <vt:lpstr>Endianness</vt:lpstr>
      <vt:lpstr>Endianness: пишем в little-endian</vt:lpstr>
      <vt:lpstr>Endianness: пишем в little-endian</vt:lpstr>
      <vt:lpstr>Если не угадали</vt:lpstr>
      <vt:lpstr>Endianness в Apache Ignite</vt:lpstr>
      <vt:lpstr>Unsigned типы</vt:lpstr>
      <vt:lpstr>Unsigned типы</vt:lpstr>
      <vt:lpstr>Unsigned типы: решения</vt:lpstr>
      <vt:lpstr>Unsigned типы: решения</vt:lpstr>
      <vt:lpstr>Unsigned типы: решения</vt:lpstr>
      <vt:lpstr>Дата и время</vt:lpstr>
      <vt:lpstr>Дата и время</vt:lpstr>
      <vt:lpstr>Дата и время</vt:lpstr>
      <vt:lpstr>Дата и время</vt:lpstr>
      <vt:lpstr>Дата и время</vt:lpstr>
      <vt:lpstr>Дата и время</vt:lpstr>
      <vt:lpstr>UUID</vt:lpstr>
      <vt:lpstr>UUID</vt:lpstr>
      <vt:lpstr>UUID</vt:lpstr>
      <vt:lpstr>UUID</vt:lpstr>
      <vt:lpstr>UUID: решения</vt:lpstr>
      <vt:lpstr>UUID: решения</vt:lpstr>
      <vt:lpstr>decimal</vt:lpstr>
      <vt:lpstr>decimal</vt:lpstr>
      <vt:lpstr>План</vt:lpstr>
      <vt:lpstr>Сериализуем через JDK</vt:lpstr>
      <vt:lpstr>Сериализуем через JDK</vt:lpstr>
      <vt:lpstr>Сериализуем через JDK</vt:lpstr>
      <vt:lpstr>Сериализуем через JDK</vt:lpstr>
      <vt:lpstr>Передаем имена классов и полей</vt:lpstr>
      <vt:lpstr>Введем идентификаторы</vt:lpstr>
      <vt:lpstr>Задаем идентификаторы руками</vt:lpstr>
      <vt:lpstr>Задаем идентификаторы руками</vt:lpstr>
      <vt:lpstr>Как сгенерировать ID в кластере?</vt:lpstr>
      <vt:lpstr>Как сгенерировать ID в кластере?</vt:lpstr>
      <vt:lpstr>Как сгенерировать ID в кластере?</vt:lpstr>
      <vt:lpstr>Как сгенерировать ID в кластере?</vt:lpstr>
      <vt:lpstr>Идентификаторы в Apache Ignite</vt:lpstr>
      <vt:lpstr>Идентификатор класса в Apache Ignite</vt:lpstr>
      <vt:lpstr>План</vt:lpstr>
      <vt:lpstr>Механизм сериализации</vt:lpstr>
      <vt:lpstr>Reflection</vt:lpstr>
      <vt:lpstr>Reflection</vt:lpstr>
      <vt:lpstr>Reflection</vt:lpstr>
      <vt:lpstr>Reflection</vt:lpstr>
      <vt:lpstr>Reflection</vt:lpstr>
      <vt:lpstr>Reflection</vt:lpstr>
      <vt:lpstr>Reflection</vt:lpstr>
      <vt:lpstr>Reflection</vt:lpstr>
      <vt:lpstr>Сериализуем руками</vt:lpstr>
      <vt:lpstr>Сериализуем руками</vt:lpstr>
      <vt:lpstr>Сериализуем руками</vt:lpstr>
      <vt:lpstr>Кодогенерация</vt:lpstr>
      <vt:lpstr>Кодогенерация</vt:lpstr>
      <vt:lpstr>Кодогенерация</vt:lpstr>
      <vt:lpstr>Пример: protobuf optimize_for</vt:lpstr>
      <vt:lpstr>Пример: protobuf optimize_for</vt:lpstr>
      <vt:lpstr>Пример: protobuf optimize_for</vt:lpstr>
      <vt:lpstr>Кодогенерация в Ignite </vt:lpstr>
      <vt:lpstr>Кодогенерация в Ignite </vt:lpstr>
      <vt:lpstr>Кодогенерация в Ignite </vt:lpstr>
      <vt:lpstr>План</vt:lpstr>
      <vt:lpstr>Чтение полей без десериализации</vt:lpstr>
      <vt:lpstr>Наивный формат</vt:lpstr>
      <vt:lpstr>Наивный формат</vt:lpstr>
      <vt:lpstr>Наивный формат</vt:lpstr>
      <vt:lpstr>Наивный формат</vt:lpstr>
      <vt:lpstr>Схема</vt:lpstr>
      <vt:lpstr>Схема</vt:lpstr>
      <vt:lpstr>Схема</vt:lpstr>
      <vt:lpstr>Схема</vt:lpstr>
      <vt:lpstr>Схема</vt:lpstr>
      <vt:lpstr>Смещение вместо длины</vt:lpstr>
      <vt:lpstr>Смещение вместо длины</vt:lpstr>
      <vt:lpstr>Смещение вместо длины</vt:lpstr>
      <vt:lpstr>Смещение вместо длины</vt:lpstr>
      <vt:lpstr>Смещение вместо длины</vt:lpstr>
      <vt:lpstr>Выводы</vt:lpstr>
      <vt:lpstr>Контакты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Ozerov</dc:creator>
  <cp:lastModifiedBy>Vladimir Ozerov</cp:lastModifiedBy>
  <cp:revision>1040</cp:revision>
  <dcterms:created xsi:type="dcterms:W3CDTF">2015-10-17T10:51:55Z</dcterms:created>
  <dcterms:modified xsi:type="dcterms:W3CDTF">2017-10-22T13:43:48Z</dcterms:modified>
</cp:coreProperties>
</file>