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3"/>
    <p:sldId id="276" r:id="rId4"/>
    <p:sldId id="259" r:id="rId5"/>
    <p:sldId id="261" r:id="rId6"/>
    <p:sldId id="260" r:id="rId7"/>
    <p:sldId id="274" r:id="rId8"/>
    <p:sldId id="275" r:id="rId9"/>
    <p:sldId id="271" r:id="rId10"/>
    <p:sldId id="272" r:id="rId11"/>
    <p:sldId id="278" r:id="rId12"/>
    <p:sldId id="280" r:id="rId13"/>
    <p:sldId id="266" r:id="rId14"/>
    <p:sldId id="281" r:id="rId15"/>
    <p:sldId id="282" r:id="rId16"/>
    <p:sldId id="290" r:id="rId17"/>
    <p:sldId id="291" r:id="rId18"/>
    <p:sldId id="293" r:id="rId19"/>
    <p:sldId id="294" r:id="rId20"/>
    <p:sldId id="295" r:id="rId21"/>
    <p:sldId id="292" r:id="rId22"/>
    <p:sldId id="298" r:id="rId2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EA900"/>
    <a:srgbClr val="000000"/>
    <a:srgbClr val="0081E2"/>
    <a:srgbClr val="3F9DD1"/>
    <a:srgbClr val="35345E"/>
    <a:srgbClr val="0096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1" autoAdjust="0"/>
    <p:restoredTop sz="94660"/>
  </p:normalViewPr>
  <p:slideViewPr>
    <p:cSldViewPr>
      <p:cViewPr varScale="1">
        <p:scale>
          <a:sx n="87" d="100"/>
          <a:sy n="87" d="100"/>
        </p:scale>
        <p:origin x="-78" y="-132"/>
      </p:cViewPr>
      <p:guideLst>
        <p:guide orient="horz" pos="161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92" y="-78"/>
      </p:cViewPr>
      <p:guideLst>
        <p:guide orient="horz" pos="2878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E170A0-CFBC-439A-9263-B9642F898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AA68A-0254-4981-85FB-0ACAA404D9A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B5B6FC-8267-42F8-AD39-EC9903397B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261AE8-4E9A-4F2B-9F2B-7B27B86452D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4957770" cy="49172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0" y="2143122"/>
            <a:ext cx="4957770" cy="32147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1600" b="1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pic>
        <p:nvPicPr>
          <p:cNvPr id="7" name="图片 6" descr="未标题-2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7749" y="750081"/>
            <a:ext cx="4026251" cy="36433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507987"/>
          </a:xfrm>
          <a:prstGeom prst="rect">
            <a:avLst/>
          </a:prstGeom>
        </p:spPr>
        <p:txBody>
          <a:bodyPr anchor="ctr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 rot="5400000">
            <a:off x="143378" y="306000"/>
            <a:ext cx="612000" cy="1588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 userDrawn="1"/>
        </p:nvCxnSpPr>
        <p:spPr>
          <a:xfrm rot="5400000">
            <a:off x="331219" y="179206"/>
            <a:ext cx="360000" cy="1588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507987"/>
          </a:xfrm>
          <a:prstGeom prst="rect">
            <a:avLst/>
          </a:prstGeom>
        </p:spPr>
        <p:txBody>
          <a:bodyPr anchor="ctr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线条9.png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lum bright="7000" contrast="-24000"/>
          </a:blip>
          <a:srcRect r="26487"/>
          <a:stretch>
            <a:fillRect/>
          </a:stretch>
        </p:blipFill>
        <p:spPr>
          <a:xfrm>
            <a:off x="8358214" y="0"/>
            <a:ext cx="785786" cy="5143500"/>
          </a:xfrm>
          <a:prstGeom prst="rect">
            <a:avLst/>
          </a:prstGeom>
        </p:spPr>
      </p:pic>
      <p:cxnSp>
        <p:nvCxnSpPr>
          <p:cNvPr id="6" name="直接连接符 5"/>
          <p:cNvCxnSpPr/>
          <p:nvPr userDrawn="1"/>
        </p:nvCxnSpPr>
        <p:spPr>
          <a:xfrm rot="5400000">
            <a:off x="143378" y="306000"/>
            <a:ext cx="61200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 rot="5400000">
            <a:off x="331219" y="179206"/>
            <a:ext cx="36000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67591" y="309633"/>
            <a:ext cx="8229600" cy="3655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5072062"/>
            <a:ext cx="9144000" cy="714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1.png"/>
          <p:cNvPicPr>
            <a:picLocks noChangeAspect="1"/>
          </p:cNvPicPr>
          <p:nvPr userDrawn="1"/>
        </p:nvPicPr>
        <p:blipFill>
          <a:blip r:embed="rId2">
            <a:lum bright="100000"/>
          </a:blip>
          <a:srcRect l="16589" t="18028" r="18189" b="19627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2" name="Picture 3" descr="C:\Documents and Settings\ap1007\桌面\未标题-3.png"/>
          <p:cNvPicPr>
            <a:picLocks noChangeAspect="1" noChangeArrowheads="1"/>
          </p:cNvPicPr>
          <p:nvPr userDrawn="1"/>
        </p:nvPicPr>
        <p:blipFill>
          <a:blip r:embed="rId3"/>
          <a:srcRect t="16156" r="40895" b="53686"/>
          <a:stretch>
            <a:fillRect/>
          </a:stretch>
        </p:blipFill>
        <p:spPr bwMode="auto">
          <a:xfrm>
            <a:off x="2285984" y="0"/>
            <a:ext cx="6858016" cy="2000246"/>
          </a:xfrm>
          <a:prstGeom prst="rect">
            <a:avLst/>
          </a:prstGeom>
          <a:noFill/>
        </p:spPr>
      </p:pic>
      <p:pic>
        <p:nvPicPr>
          <p:cNvPr id="13" name="Picture 3" descr="C:\Documents and Settings\ap1007\桌面\未标题-3.png"/>
          <p:cNvPicPr>
            <a:picLocks noChangeAspect="1" noChangeArrowheads="1"/>
          </p:cNvPicPr>
          <p:nvPr userDrawn="1"/>
        </p:nvPicPr>
        <p:blipFill>
          <a:blip r:embed="rId3"/>
          <a:srcRect t="24773" r="59365" b="53686"/>
          <a:stretch>
            <a:fillRect/>
          </a:stretch>
        </p:blipFill>
        <p:spPr bwMode="auto">
          <a:xfrm>
            <a:off x="2143108" y="3714758"/>
            <a:ext cx="4714908" cy="1428742"/>
          </a:xfrm>
          <a:prstGeom prst="rect">
            <a:avLst/>
          </a:prstGeom>
          <a:noFill/>
        </p:spPr>
      </p:pic>
      <p:cxnSp>
        <p:nvCxnSpPr>
          <p:cNvPr id="16" name="直接连接符 15"/>
          <p:cNvCxnSpPr/>
          <p:nvPr userDrawn="1"/>
        </p:nvCxnSpPr>
        <p:spPr>
          <a:xfrm rot="5400000">
            <a:off x="143378" y="306000"/>
            <a:ext cx="61200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 userDrawn="1"/>
        </p:nvCxnSpPr>
        <p:spPr>
          <a:xfrm rot="5400000">
            <a:off x="331219" y="179206"/>
            <a:ext cx="36000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467591" y="309633"/>
            <a:ext cx="8229600" cy="3655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线条9.png"/>
          <p:cNvPicPr>
            <a:picLocks noChangeAspect="1"/>
          </p:cNvPicPr>
          <p:nvPr userDrawn="1"/>
        </p:nvPicPr>
        <p:blipFill>
          <a:blip r:embed="rId6" cstate="print"/>
          <a:srcRect r="26487"/>
          <a:stretch>
            <a:fillRect/>
          </a:stretch>
        </p:blipFill>
        <p:spPr>
          <a:xfrm>
            <a:off x="8358214" y="0"/>
            <a:ext cx="785786" cy="5143500"/>
          </a:xfrm>
          <a:prstGeom prst="rect">
            <a:avLst/>
          </a:prstGeom>
        </p:spPr>
      </p:pic>
      <p:cxnSp>
        <p:nvCxnSpPr>
          <p:cNvPr id="5" name="直接连接符 4"/>
          <p:cNvCxnSpPr/>
          <p:nvPr userDrawn="1"/>
        </p:nvCxnSpPr>
        <p:spPr>
          <a:xfrm rot="5400000">
            <a:off x="143378" y="306000"/>
            <a:ext cx="612000" cy="1588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rot="5400000">
            <a:off x="331219" y="179206"/>
            <a:ext cx="360000" cy="1588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1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53758"/>
            <a:ext cx="4957770" cy="589364"/>
          </a:xfrm>
        </p:spPr>
        <p:txBody>
          <a:bodyPr>
            <a:noAutofit/>
          </a:bodyPr>
          <a:lstStyle/>
          <a:p>
            <a:r>
              <a:rPr lang="zh-CN" altLang="en-US" sz="3200" dirty="0"/>
              <a:t>谈谈前端单元测试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14348" y="2071684"/>
            <a:ext cx="4957770" cy="321471"/>
          </a:xfrm>
        </p:spPr>
        <p:txBody>
          <a:bodyPr/>
          <a:lstStyle/>
          <a:p>
            <a:r>
              <a:rPr lang="zh-CN" altLang="en-US" sz="1200" dirty="0"/>
              <a:t>越来越复杂的前端开发需要它</a:t>
            </a:r>
            <a:r>
              <a:rPr lang="en-US" altLang="zh-CN" sz="1200" dirty="0"/>
              <a:t>......</a:t>
            </a:r>
            <a:endParaRPr lang="en-US" altLang="zh-CN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 smart</a:t>
            </a:r>
            <a:endParaRPr lang="zh-CN" altLang="en-US" dirty="0"/>
          </a:p>
        </p:txBody>
      </p:sp>
      <p:sp>
        <p:nvSpPr>
          <p:cNvPr id="17" name="内容占位符 2"/>
          <p:cNvSpPr>
            <a:spLocks noGrp="1"/>
          </p:cNvSpPr>
          <p:nvPr/>
        </p:nvSpPr>
        <p:spPr>
          <a:xfrm>
            <a:off x="539115" y="1028700"/>
            <a:ext cx="8481695" cy="340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/>
              <a:t>API/Func UnitTest</a:t>
            </a:r>
            <a:endParaRPr lang="zh-CN" altLang="en-US" sz="1800"/>
          </a:p>
          <a:p>
            <a:pPr lvl="1"/>
            <a:r>
              <a:rPr lang="zh-CN" altLang="en-US" sz="1540"/>
              <a:t>测试不常变化的函数逻辑</a:t>
            </a:r>
            <a:endParaRPr lang="zh-CN" altLang="en-US" sz="1540"/>
          </a:p>
          <a:p>
            <a:pPr lvl="1"/>
            <a:r>
              <a:rPr lang="zh-CN" altLang="en-US" sz="1540"/>
              <a:t>测试前后端API接口</a:t>
            </a:r>
            <a:endParaRPr lang="zh-CN" altLang="en-US" sz="1540"/>
          </a:p>
          <a:p>
            <a:endParaRPr lang="zh-CN" altLang="en-US" sz="1800"/>
          </a:p>
          <a:p>
            <a:r>
              <a:rPr lang="zh-CN" altLang="en-US" sz="1800"/>
              <a:t>UI UnitTest</a:t>
            </a:r>
            <a:endParaRPr lang="zh-CN" altLang="en-US" sz="1800"/>
          </a:p>
          <a:p>
            <a:pPr lvl="1"/>
            <a:r>
              <a:rPr lang="zh-CN" altLang="en-US" sz="1540"/>
              <a:t>页面自动截图</a:t>
            </a:r>
            <a:endParaRPr lang="zh-CN" altLang="en-US" sz="1540"/>
          </a:p>
          <a:p>
            <a:pPr lvl="1"/>
            <a:r>
              <a:rPr lang="zh-CN" altLang="en-US" sz="1540"/>
              <a:t>页面DOM元素检查</a:t>
            </a:r>
            <a:endParaRPr lang="zh-CN" altLang="en-US" sz="1540"/>
          </a:p>
          <a:p>
            <a:pPr lvl="1"/>
            <a:r>
              <a:rPr lang="zh-CN" altLang="en-US" sz="1540"/>
              <a:t>跑通交互流程</a:t>
            </a:r>
            <a:endParaRPr lang="zh-CN" altLang="en-US" sz="154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测试工具</a:t>
            </a:r>
            <a:endParaRPr lang="zh-CN" altLang="en-US" dirty="0"/>
          </a:p>
        </p:txBody>
      </p:sp>
      <p:sp>
        <p:nvSpPr>
          <p:cNvPr id="17" name="内容占位符 2"/>
          <p:cNvSpPr>
            <a:spLocks noGrp="1"/>
          </p:cNvSpPr>
          <p:nvPr/>
        </p:nvSpPr>
        <p:spPr>
          <a:xfrm>
            <a:off x="539115" y="1028700"/>
            <a:ext cx="8481695" cy="340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540" b="1"/>
              <a:t>Mocha + Chai</a:t>
            </a:r>
            <a:endParaRPr lang="zh-CN" altLang="en-US" sz="1540" b="1"/>
          </a:p>
          <a:p>
            <a:r>
              <a:rPr lang="zh-CN" altLang="en-US" sz="1535">
                <a:sym typeface="+mn-ea"/>
              </a:rPr>
              <a:t>Karma</a:t>
            </a:r>
            <a:endParaRPr lang="zh-CN" altLang="en-US" sz="1535">
              <a:sym typeface="+mn-ea"/>
            </a:endParaRPr>
          </a:p>
          <a:p>
            <a:r>
              <a:rPr lang="zh-CN" altLang="en-US" sz="1535">
                <a:sym typeface="+mn-ea"/>
              </a:rPr>
              <a:t>selenium</a:t>
            </a:r>
            <a:endParaRPr lang="zh-CN" altLang="en-US" sz="1535">
              <a:sym typeface="+mn-ea"/>
            </a:endParaRPr>
          </a:p>
          <a:p>
            <a:r>
              <a:rPr lang="zh-CN" altLang="en-US" sz="1540"/>
              <a:t>PhantomJS</a:t>
            </a:r>
            <a:endParaRPr lang="zh-CN" altLang="en-US" sz="1540"/>
          </a:p>
          <a:p>
            <a:r>
              <a:rPr lang="zh-CN" altLang="en-US" sz="1540"/>
              <a:t>Qunit</a:t>
            </a:r>
            <a:endParaRPr lang="zh-CN" altLang="en-US" sz="1540"/>
          </a:p>
          <a:p>
            <a:r>
              <a:rPr lang="zh-CN" altLang="en-US" sz="1540"/>
              <a:t>Sinon</a:t>
            </a:r>
            <a:endParaRPr lang="zh-CN" altLang="en-US" sz="1540"/>
          </a:p>
          <a:p>
            <a:r>
              <a:rPr lang="en-US" altLang="zh-CN" sz="1540"/>
              <a:t>......</a:t>
            </a:r>
            <a:endParaRPr lang="en-US" altLang="zh-CN" sz="154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mocha + chai</a:t>
            </a:r>
            <a:r>
              <a:rPr lang="en-US" altLang="zh-CN">
                <a:sym typeface="+mn-ea"/>
              </a:rPr>
              <a:t>------</a:t>
            </a:r>
            <a:r>
              <a:rPr lang="zh-CN" altLang="en-US">
                <a:sym typeface="+mn-ea"/>
              </a:rPr>
              <a:t>API/Func UnitTest</a:t>
            </a:r>
            <a:endParaRPr lang="zh-CN" altLang="en-US" dirty="0"/>
          </a:p>
        </p:txBody>
      </p:sp>
      <p:cxnSp>
        <p:nvCxnSpPr>
          <p:cNvPr id="17" name="直接连接符 16"/>
          <p:cNvCxnSpPr/>
          <p:nvPr/>
        </p:nvCxnSpPr>
        <p:spPr>
          <a:xfrm rot="5400000">
            <a:off x="143378" y="306000"/>
            <a:ext cx="61200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rot="5400000">
            <a:off x="331219" y="179206"/>
            <a:ext cx="36000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2"/>
          <p:cNvGrpSpPr/>
          <p:nvPr/>
        </p:nvGrpSpPr>
        <p:grpSpPr>
          <a:xfrm>
            <a:off x="1142976" y="785800"/>
            <a:ext cx="6858048" cy="3500444"/>
            <a:chOff x="1214414" y="821528"/>
            <a:chExt cx="6858048" cy="3500444"/>
          </a:xfrm>
        </p:grpSpPr>
        <p:grpSp>
          <p:nvGrpSpPr>
            <p:cNvPr id="13" name="组合 11"/>
            <p:cNvGrpSpPr/>
            <p:nvPr/>
          </p:nvGrpSpPr>
          <p:grpSpPr>
            <a:xfrm>
              <a:off x="2893216" y="821528"/>
              <a:ext cx="3500444" cy="3500444"/>
              <a:chOff x="2732476" y="821528"/>
              <a:chExt cx="3500444" cy="3500444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2732476" y="821528"/>
                <a:ext cx="3500444" cy="3500444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966791" y="1814033"/>
                <a:ext cx="3051810" cy="1599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1400" b="1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Mocha 既是测试框架，也是一个测试 runner ，它主要用在 Node.js里的单元测试，我们可以拿它和其他测试工具搭配。</a:t>
                </a:r>
                <a:endParaRPr lang="zh-CN" altLang="en-US" sz="1400" b="1" dirty="0" smtClean="0">
                  <a:solidFill>
                    <a:schemeClr val="bg1"/>
                  </a:solidFill>
                  <a:latin typeface="+mj-ea"/>
                  <a:ea typeface="+mj-ea"/>
                </a:endParaRPr>
              </a:p>
              <a:p>
                <a:pPr algn="l"/>
                <a:endParaRPr lang="zh-CN" altLang="en-US" sz="1400" b="1" dirty="0" smtClean="0">
                  <a:solidFill>
                    <a:schemeClr val="bg1"/>
                  </a:solidFill>
                  <a:latin typeface="+mj-ea"/>
                  <a:ea typeface="+mj-ea"/>
                </a:endParaRPr>
              </a:p>
              <a:p>
                <a:pPr algn="l"/>
                <a:r>
                  <a:rPr lang="en-US" altLang="zh-CN" sz="1400" b="1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C</a:t>
                </a:r>
                <a:r>
                  <a:rPr lang="zh-CN" altLang="en-US" sz="1400" b="1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hai则是BDD/TDD测试断言库，提供诸如expect这样的测试语法</a:t>
                </a:r>
                <a:endParaRPr lang="zh-CN" altLang="en-US" sz="1400" b="1" dirty="0" smtClean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14" name="组合 10"/>
            <p:cNvGrpSpPr/>
            <p:nvPr/>
          </p:nvGrpSpPr>
          <p:grpSpPr>
            <a:xfrm>
              <a:off x="1214414" y="1640726"/>
              <a:ext cx="6858048" cy="1862048"/>
              <a:chOff x="1214414" y="928676"/>
              <a:chExt cx="6858048" cy="1862048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1214414" y="928676"/>
                <a:ext cx="1571636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500" dirty="0" smtClean="0">
                    <a:solidFill>
                      <a:schemeClr val="accent3">
                        <a:lumMod val="75000"/>
                      </a:schemeClr>
                    </a:solidFill>
                    <a:latin typeface="方正姚体" panose="02010601030101010101" pitchFamily="2" charset="-122"/>
                    <a:ea typeface="方正姚体" panose="02010601030101010101" pitchFamily="2" charset="-122"/>
                  </a:rPr>
                  <a:t>“</a:t>
                </a:r>
                <a:endParaRPr lang="zh-CN" altLang="en-US" sz="11500" dirty="0">
                  <a:solidFill>
                    <a:schemeClr val="accent3">
                      <a:lumMod val="75000"/>
                    </a:schemeClr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 flipV="1">
                <a:off x="6500826" y="928676"/>
                <a:ext cx="1571636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500" dirty="0" smtClean="0">
                    <a:solidFill>
                      <a:schemeClr val="accent3">
                        <a:lumMod val="75000"/>
                      </a:schemeClr>
                    </a:solidFill>
                    <a:latin typeface="方正姚体" panose="02010601030101010101" pitchFamily="2" charset="-122"/>
                    <a:ea typeface="方正姚体" panose="02010601030101010101" pitchFamily="2" charset="-122"/>
                  </a:rPr>
                  <a:t>“</a:t>
                </a:r>
                <a:endParaRPr lang="zh-CN" altLang="en-US" sz="11500" dirty="0">
                  <a:solidFill>
                    <a:schemeClr val="accent3">
                      <a:lumMod val="75000"/>
                    </a:schemeClr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endParaRPr>
              </a:p>
            </p:txBody>
          </p:sp>
        </p:grpSp>
      </p:grpSp>
      <p:sp>
        <p:nvSpPr>
          <p:cNvPr id="21" name="图文框 20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159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mocha  start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624205" y="782320"/>
            <a:ext cx="4349115" cy="367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$ npm install --global mocha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24205" y="1296670"/>
            <a:ext cx="4349750" cy="367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$ npm install --save-dev mocha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3570" y="1787525"/>
            <a:ext cx="4349750" cy="367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$ mocha  </a:t>
            </a:r>
            <a:r>
              <a:rPr lang="en-US" altLang="zh-CN">
                <a:solidFill>
                  <a:schemeClr val="bg1"/>
                </a:solidFill>
              </a:rPr>
              <a:t>test-case.js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7715" y="2309495"/>
            <a:ext cx="4349750" cy="257111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测试脚本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57200" y="885190"/>
            <a:ext cx="7547610" cy="6591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测试脚本里面应该包括一个或多个</a:t>
            </a:r>
            <a:r>
              <a:rPr lang="zh-CN" altLang="en-US" b="1">
                <a:solidFill>
                  <a:srgbClr val="FFFF00"/>
                </a:solidFill>
                <a:effectLst/>
              </a:rPr>
              <a:t>describe</a:t>
            </a:r>
            <a:r>
              <a:rPr lang="zh-CN" altLang="en-US">
                <a:solidFill>
                  <a:schemeClr val="bg1"/>
                </a:solidFill>
              </a:rPr>
              <a:t>块，每个</a:t>
            </a:r>
            <a:r>
              <a:rPr lang="zh-CN" altLang="en-US" b="1">
                <a:solidFill>
                  <a:srgbClr val="FFFF00"/>
                </a:solidFill>
                <a:effectLst/>
              </a:rPr>
              <a:t>describe</a:t>
            </a:r>
            <a:r>
              <a:rPr lang="zh-CN" altLang="en-US">
                <a:solidFill>
                  <a:schemeClr val="bg1"/>
                </a:solidFill>
              </a:rPr>
              <a:t>块应该包括一个或多个</a:t>
            </a:r>
            <a:r>
              <a:rPr lang="zh-CN" altLang="en-US" b="1">
                <a:solidFill>
                  <a:srgbClr val="FFFF00"/>
                </a:solidFill>
                <a:effectLst/>
              </a:rPr>
              <a:t>it</a:t>
            </a:r>
            <a:r>
              <a:rPr lang="zh-CN" altLang="en-US">
                <a:solidFill>
                  <a:schemeClr val="bg1"/>
                </a:solidFill>
              </a:rPr>
              <a:t>块。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7200" y="1793875"/>
            <a:ext cx="7548245" cy="933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FF00"/>
                </a:solidFill>
              </a:rPr>
              <a:t>describe</a:t>
            </a:r>
            <a:r>
              <a:rPr lang="zh-CN" altLang="en-US">
                <a:solidFill>
                  <a:schemeClr val="bg1"/>
                </a:solidFill>
              </a:rPr>
              <a:t>块称为"</a:t>
            </a:r>
            <a:r>
              <a:rPr lang="zh-CN" altLang="en-US" b="1">
                <a:solidFill>
                  <a:srgbClr val="FFFF00"/>
                </a:solidFill>
              </a:rPr>
              <a:t>测试套件</a:t>
            </a:r>
            <a:r>
              <a:rPr lang="zh-CN" altLang="en-US">
                <a:solidFill>
                  <a:schemeClr val="bg1"/>
                </a:solidFill>
              </a:rPr>
              <a:t>"（test suite），表示一组相关的测试。它是一个函数，第一个参数是测试套件的名称（"加法函数的测试"），第二个参数是一个实际执行的函数。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8640" y="3083560"/>
            <a:ext cx="7456805" cy="933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FF00"/>
                </a:solidFill>
              </a:rPr>
              <a:t>it</a:t>
            </a:r>
            <a:r>
              <a:rPr lang="zh-CN" altLang="en-US">
                <a:solidFill>
                  <a:schemeClr val="bg1"/>
                </a:solidFill>
              </a:rPr>
              <a:t>块称为"</a:t>
            </a:r>
            <a:r>
              <a:rPr lang="zh-CN" altLang="en-US" b="1">
                <a:solidFill>
                  <a:srgbClr val="FFFF00"/>
                </a:solidFill>
              </a:rPr>
              <a:t>测试用例</a:t>
            </a:r>
            <a:r>
              <a:rPr lang="zh-CN" altLang="en-US">
                <a:solidFill>
                  <a:schemeClr val="bg1"/>
                </a:solidFill>
              </a:rPr>
              <a:t>"（test case），表示一个单独的测试，是测试的最小单位。它也是一个函数，第一个参数是测试用例的名称（"1 加 1 应该等于 2"），第二个参数是一个实际执行的函数。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断言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57200" y="925195"/>
            <a:ext cx="6881495" cy="6591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所谓"</a:t>
            </a:r>
            <a:r>
              <a:rPr lang="zh-CN" altLang="en-US" b="1">
                <a:solidFill>
                  <a:srgbClr val="FFFF00"/>
                </a:solidFill>
              </a:rPr>
              <a:t>断言</a:t>
            </a:r>
            <a:r>
              <a:rPr lang="zh-CN" altLang="en-US">
                <a:solidFill>
                  <a:schemeClr val="bg1"/>
                </a:solidFill>
              </a:rPr>
              <a:t>"，就是判断源码的实际执行结果与预期结果是否一致，如果不一致就抛出一个错误。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7200" y="1696085"/>
            <a:ext cx="6816725" cy="3848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所有的测试用例（it块）都应该含有一句或多句的断言。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7835" y="2181860"/>
            <a:ext cx="6880860" cy="3848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FF00"/>
                </a:solidFill>
              </a:rPr>
              <a:t>expect断言</a:t>
            </a:r>
            <a:r>
              <a:rPr lang="zh-CN" altLang="en-US">
                <a:solidFill>
                  <a:schemeClr val="bg1"/>
                </a:solidFill>
              </a:rPr>
              <a:t>的优点是很接近自然语言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断言库</a:t>
            </a:r>
            <a:r>
              <a:rPr lang="en-US" altLang="zh-CN"/>
              <a:t>-chai</a:t>
            </a:r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8410" y="817245"/>
            <a:ext cx="6163310" cy="409003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ES6</a:t>
            </a:r>
            <a:r>
              <a:rPr lang="zh-CN" altLang="en-US"/>
              <a:t>测试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1660" y="874395"/>
            <a:ext cx="3628390" cy="22288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81660" y="3283585"/>
            <a:ext cx="5527675" cy="3848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ES6转码，需要安装Babel：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60" y="3801110"/>
            <a:ext cx="5741670" cy="4775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60" y="4462780"/>
            <a:ext cx="7659370" cy="45593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异步测试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7200" y="4064635"/>
            <a:ext cx="5882005" cy="367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$ mocha -t 10000 async.test.js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922020"/>
            <a:ext cx="7110095" cy="291084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浏览器测试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9620" y="799465"/>
            <a:ext cx="7176770" cy="37445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Why</a:t>
            </a:r>
            <a:r>
              <a:rPr lang="zh-CN" altLang="en-US"/>
              <a:t>？</a:t>
            </a:r>
            <a:endParaRPr lang="zh-CN" altLang="en-US"/>
          </a:p>
        </p:txBody>
      </p:sp>
      <p:sp>
        <p:nvSpPr>
          <p:cNvPr id="17" name="内容占位符 2"/>
          <p:cNvSpPr>
            <a:spLocks noGrp="1"/>
          </p:cNvSpPr>
          <p:nvPr/>
        </p:nvSpPr>
        <p:spPr>
          <a:xfrm>
            <a:off x="539115" y="813435"/>
            <a:ext cx="7809230" cy="340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>
                <a:solidFill>
                  <a:schemeClr val="bg1"/>
                </a:solidFill>
              </a:rPr>
              <a:t>语言角度：</a:t>
            </a:r>
            <a:endParaRPr lang="zh-CN" altLang="en-US" sz="1800">
              <a:solidFill>
                <a:schemeClr val="bg1"/>
              </a:solidFill>
            </a:endParaRPr>
          </a:p>
          <a:p>
            <a:pPr lvl="1"/>
            <a:r>
              <a:rPr lang="zh-CN" altLang="en-US" sz="1540">
                <a:solidFill>
                  <a:schemeClr val="bg1"/>
                </a:solidFill>
              </a:rPr>
              <a:t>JavaScript 是动态语言， 缺少类型检查，编译期间无法定位到错误</a:t>
            </a:r>
            <a:endParaRPr lang="zh-CN" altLang="en-US" sz="1540">
              <a:solidFill>
                <a:schemeClr val="bg1"/>
              </a:solidFill>
            </a:endParaRPr>
          </a:p>
          <a:p>
            <a:pPr lvl="1"/>
            <a:r>
              <a:rPr lang="zh-CN" altLang="en-US" sz="1540">
                <a:solidFill>
                  <a:schemeClr val="bg1"/>
                </a:solidFill>
              </a:rPr>
              <a:t>JavaScript 宿主的兼容性问题， 比如 DOM 操作在不同浏览器上的表现</a:t>
            </a:r>
            <a:endParaRPr lang="zh-CN" altLang="en-US" sz="1540">
              <a:solidFill>
                <a:schemeClr val="bg1"/>
              </a:solidFill>
            </a:endParaRPr>
          </a:p>
          <a:p>
            <a:endParaRPr lang="zh-CN" altLang="en-US" sz="1800">
              <a:solidFill>
                <a:schemeClr val="bg1"/>
              </a:solidFill>
            </a:endParaRPr>
          </a:p>
          <a:p>
            <a:r>
              <a:rPr lang="zh-CN" altLang="en-US" sz="1800">
                <a:solidFill>
                  <a:schemeClr val="bg1"/>
                </a:solidFill>
              </a:rPr>
              <a:t>从工程角度：</a:t>
            </a:r>
            <a:endParaRPr lang="zh-CN" altLang="en-US" sz="1800">
              <a:solidFill>
                <a:schemeClr val="bg1"/>
              </a:solidFill>
            </a:endParaRPr>
          </a:p>
          <a:p>
            <a:pPr lvl="1"/>
            <a:r>
              <a:rPr lang="zh-CN" altLang="en-US" sz="1535">
                <a:solidFill>
                  <a:schemeClr val="bg1"/>
                </a:solidFill>
                <a:sym typeface="+mn-ea"/>
              </a:rPr>
              <a:t>科学的能覆盖更多功能接口</a:t>
            </a:r>
            <a:r>
              <a:rPr lang="zh-CN" altLang="en-US" sz="1540">
                <a:solidFill>
                  <a:schemeClr val="bg1"/>
                </a:solidFill>
              </a:rPr>
              <a:t>的软件编写原则（</a:t>
            </a:r>
            <a:r>
              <a:rPr lang="en-US" altLang="zh-CN" sz="1540">
                <a:solidFill>
                  <a:schemeClr val="bg1"/>
                </a:solidFill>
              </a:rPr>
              <a:t>TDD</a:t>
            </a:r>
            <a:r>
              <a:rPr lang="zh-CN" altLang="en-US" sz="1540">
                <a:solidFill>
                  <a:schemeClr val="bg1"/>
                </a:solidFill>
              </a:rPr>
              <a:t>，</a:t>
            </a:r>
            <a:r>
              <a:rPr lang="en-US" altLang="zh-CN" sz="1540">
                <a:solidFill>
                  <a:schemeClr val="bg1"/>
                </a:solidFill>
              </a:rPr>
              <a:t>BDD</a:t>
            </a:r>
            <a:r>
              <a:rPr lang="zh-CN" altLang="en-US" sz="1540">
                <a:solidFill>
                  <a:schemeClr val="bg1"/>
                </a:solidFill>
              </a:rPr>
              <a:t>）</a:t>
            </a:r>
            <a:endParaRPr lang="zh-CN" altLang="en-US" sz="1540">
              <a:solidFill>
                <a:schemeClr val="bg1"/>
              </a:solidFill>
            </a:endParaRPr>
          </a:p>
          <a:p>
            <a:pPr lvl="1"/>
            <a:r>
              <a:rPr lang="zh-CN" altLang="en-US" sz="1540">
                <a:solidFill>
                  <a:schemeClr val="bg1"/>
                </a:solidFill>
              </a:rPr>
              <a:t>快速反馈你的功能输出，验证你的想法</a:t>
            </a:r>
            <a:endParaRPr lang="zh-CN" altLang="en-US" sz="1540">
              <a:solidFill>
                <a:schemeClr val="bg1"/>
              </a:solidFill>
            </a:endParaRPr>
          </a:p>
          <a:p>
            <a:pPr lvl="1"/>
            <a:r>
              <a:rPr lang="zh-CN" altLang="en-US" sz="1540">
                <a:solidFill>
                  <a:schemeClr val="bg1"/>
                </a:solidFill>
              </a:rPr>
              <a:t>测试可以保证代码重构的安全性</a:t>
            </a:r>
            <a:endParaRPr lang="zh-CN" altLang="en-US" sz="1540">
              <a:solidFill>
                <a:schemeClr val="bg1"/>
              </a:solidFill>
            </a:endParaRPr>
          </a:p>
          <a:p>
            <a:pPr lvl="1"/>
            <a:r>
              <a:rPr lang="zh-CN" altLang="en-US" sz="1540">
                <a:solidFill>
                  <a:schemeClr val="bg1"/>
                </a:solidFill>
              </a:rPr>
              <a:t>测试用例其实可以看成代码 API 使用文档，而且还是定时更新的</a:t>
            </a:r>
            <a:endParaRPr lang="zh-CN" altLang="en-US" sz="1540">
              <a:solidFill>
                <a:schemeClr val="bg1"/>
              </a:solidFill>
            </a:endParaRPr>
          </a:p>
          <a:p>
            <a:pPr lvl="1"/>
            <a:r>
              <a:rPr lang="zh-CN" altLang="en-US" sz="1540">
                <a:solidFill>
                  <a:schemeClr val="bg1"/>
                </a:solidFill>
              </a:rPr>
              <a:t>易于测试的代码，说明是一个好的设计</a:t>
            </a:r>
            <a:endParaRPr lang="zh-CN" altLang="en-US" sz="154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生成测试报告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57200" y="907415"/>
            <a:ext cx="7016115" cy="3848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FF00"/>
                </a:solidFill>
              </a:rPr>
              <a:t>--reporter</a:t>
            </a:r>
            <a:r>
              <a:rPr lang="zh-CN" altLang="en-US">
                <a:solidFill>
                  <a:schemeClr val="bg1"/>
                </a:solidFill>
              </a:rPr>
              <a:t>参数用来指定测试报告的格式，默认是</a:t>
            </a:r>
            <a:r>
              <a:rPr lang="zh-CN" altLang="en-US">
                <a:solidFill>
                  <a:srgbClr val="FFFF00"/>
                </a:solidFill>
              </a:rPr>
              <a:t>spec</a:t>
            </a:r>
            <a:r>
              <a:rPr lang="zh-CN" altLang="en-US">
                <a:solidFill>
                  <a:schemeClr val="bg1"/>
                </a:solidFill>
              </a:rPr>
              <a:t>格式。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7200" y="1449070"/>
            <a:ext cx="6860540" cy="3848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使用</a:t>
            </a:r>
            <a:r>
              <a:rPr lang="zh-CN" altLang="en-US" b="1">
                <a:solidFill>
                  <a:srgbClr val="FFFF00"/>
                </a:solidFill>
              </a:rPr>
              <a:t>mochawesome</a:t>
            </a:r>
            <a:r>
              <a:rPr lang="zh-CN" altLang="en-US">
                <a:solidFill>
                  <a:schemeClr val="bg1"/>
                </a:solidFill>
              </a:rPr>
              <a:t>模块，可以生成漂亮的HTML格式的报告。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978660"/>
            <a:ext cx="5994400" cy="293306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4" name="图片 13" descr="未标式 题-1.png"/>
          <p:cNvPicPr>
            <a:picLocks noChangeAspect="1"/>
          </p:cNvPicPr>
          <p:nvPr/>
        </p:nvPicPr>
        <p:blipFill>
          <a:blip r:embed="rId1" cstate="print">
            <a:duotone>
              <a:prstClr val="black"/>
              <a:schemeClr val="bg1">
                <a:tint val="45000"/>
                <a:satMod val="400000"/>
              </a:schemeClr>
            </a:duotone>
            <a:lum bright="100000"/>
          </a:blip>
          <a:stretch>
            <a:fillRect/>
          </a:stretch>
        </p:blipFill>
        <p:spPr>
          <a:xfrm>
            <a:off x="6163584" y="2218863"/>
            <a:ext cx="1015259" cy="150019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100694" y="1749101"/>
            <a:ext cx="4350385" cy="8743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800" b="1" dirty="0" smtClean="0">
                <a:solidFill>
                  <a:schemeClr val="bg1"/>
                </a:solidFill>
              </a:rPr>
              <a:t>Thank you</a:t>
            </a:r>
            <a:r>
              <a:rPr lang="zh-CN" altLang="en-US" sz="4800" b="1" dirty="0" smtClean="0">
                <a:solidFill>
                  <a:schemeClr val="bg1"/>
                </a:solidFill>
              </a:rPr>
              <a:t>！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实际开发中遇到的一些问题</a:t>
            </a:r>
            <a:endParaRPr lang="zh-CN" altLang="en-US" dirty="0"/>
          </a:p>
        </p:txBody>
      </p:sp>
      <p:grpSp>
        <p:nvGrpSpPr>
          <p:cNvPr id="32" name="组合 31"/>
          <p:cNvGrpSpPr/>
          <p:nvPr/>
        </p:nvGrpSpPr>
        <p:grpSpPr>
          <a:xfrm>
            <a:off x="4537556" y="714362"/>
            <a:ext cx="3821926" cy="3786214"/>
            <a:chOff x="2417733" y="292926"/>
            <a:chExt cx="4600638" cy="4557649"/>
          </a:xfrm>
        </p:grpSpPr>
        <p:sp>
          <p:nvSpPr>
            <p:cNvPr id="3" name="Freeform 35"/>
            <p:cNvSpPr/>
            <p:nvPr/>
          </p:nvSpPr>
          <p:spPr bwMode="gray">
            <a:xfrm>
              <a:off x="4436646" y="292926"/>
              <a:ext cx="2581725" cy="2581725"/>
            </a:xfrm>
            <a:custGeom>
              <a:avLst/>
              <a:gdLst>
                <a:gd name="T0" fmla="*/ 2147483647 w 1016"/>
                <a:gd name="T1" fmla="*/ 0 h 1016"/>
                <a:gd name="T2" fmla="*/ 0 w 1016"/>
                <a:gd name="T3" fmla="*/ 2147483647 h 1016"/>
                <a:gd name="T4" fmla="*/ 0 w 1016"/>
                <a:gd name="T5" fmla="*/ 2147483647 h 1016"/>
                <a:gd name="T6" fmla="*/ 2147483647 w 1016"/>
                <a:gd name="T7" fmla="*/ 2147483647 h 1016"/>
                <a:gd name="T8" fmla="*/ 2147483647 w 1016"/>
                <a:gd name="T9" fmla="*/ 2147483647 h 1016"/>
                <a:gd name="T10" fmla="*/ 2147483647 w 1016"/>
                <a:gd name="T11" fmla="*/ 0 h 10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16"/>
                <a:gd name="T19" fmla="*/ 0 h 1016"/>
                <a:gd name="T20" fmla="*/ 1016 w 1016"/>
                <a:gd name="T21" fmla="*/ 1016 h 10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16" h="1016">
                  <a:moveTo>
                    <a:pt x="508" y="0"/>
                  </a:moveTo>
                  <a:cubicBezTo>
                    <a:pt x="227" y="0"/>
                    <a:pt x="0" y="227"/>
                    <a:pt x="0" y="508"/>
                  </a:cubicBezTo>
                  <a:cubicBezTo>
                    <a:pt x="0" y="1016"/>
                    <a:pt x="0" y="1016"/>
                    <a:pt x="0" y="1016"/>
                  </a:cubicBezTo>
                  <a:cubicBezTo>
                    <a:pt x="508" y="1016"/>
                    <a:pt x="508" y="1016"/>
                    <a:pt x="508" y="1016"/>
                  </a:cubicBezTo>
                  <a:cubicBezTo>
                    <a:pt x="789" y="1016"/>
                    <a:pt x="1016" y="789"/>
                    <a:pt x="1016" y="508"/>
                  </a:cubicBezTo>
                  <a:cubicBezTo>
                    <a:pt x="1016" y="227"/>
                    <a:pt x="789" y="0"/>
                    <a:pt x="508" y="0"/>
                  </a:cubicBezTo>
                  <a:close/>
                </a:path>
              </a:pathLst>
            </a:custGeom>
            <a:noFill/>
            <a:ln w="190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" name="Freeform 36"/>
            <p:cNvSpPr/>
            <p:nvPr/>
          </p:nvSpPr>
          <p:spPr bwMode="gray">
            <a:xfrm rot="5400000">
              <a:off x="4426922" y="2993182"/>
              <a:ext cx="1857393" cy="1857393"/>
            </a:xfrm>
            <a:custGeom>
              <a:avLst/>
              <a:gdLst>
                <a:gd name="T0" fmla="*/ 2147483647 w 1016"/>
                <a:gd name="T1" fmla="*/ 0 h 1016"/>
                <a:gd name="T2" fmla="*/ 0 w 1016"/>
                <a:gd name="T3" fmla="*/ 2147483647 h 1016"/>
                <a:gd name="T4" fmla="*/ 0 w 1016"/>
                <a:gd name="T5" fmla="*/ 2147483647 h 1016"/>
                <a:gd name="T6" fmla="*/ 2147483647 w 1016"/>
                <a:gd name="T7" fmla="*/ 2147483647 h 1016"/>
                <a:gd name="T8" fmla="*/ 2147483647 w 1016"/>
                <a:gd name="T9" fmla="*/ 2147483647 h 1016"/>
                <a:gd name="T10" fmla="*/ 2147483647 w 1016"/>
                <a:gd name="T11" fmla="*/ 0 h 10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16"/>
                <a:gd name="T19" fmla="*/ 0 h 1016"/>
                <a:gd name="T20" fmla="*/ 1016 w 1016"/>
                <a:gd name="T21" fmla="*/ 1016 h 10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16" h="1016">
                  <a:moveTo>
                    <a:pt x="508" y="0"/>
                  </a:moveTo>
                  <a:cubicBezTo>
                    <a:pt x="227" y="0"/>
                    <a:pt x="0" y="227"/>
                    <a:pt x="0" y="508"/>
                  </a:cubicBezTo>
                  <a:cubicBezTo>
                    <a:pt x="0" y="1016"/>
                    <a:pt x="0" y="1016"/>
                    <a:pt x="0" y="1016"/>
                  </a:cubicBezTo>
                  <a:cubicBezTo>
                    <a:pt x="508" y="1016"/>
                    <a:pt x="508" y="1016"/>
                    <a:pt x="508" y="1016"/>
                  </a:cubicBezTo>
                  <a:cubicBezTo>
                    <a:pt x="789" y="1016"/>
                    <a:pt x="1016" y="789"/>
                    <a:pt x="1016" y="508"/>
                  </a:cubicBezTo>
                  <a:cubicBezTo>
                    <a:pt x="1016" y="227"/>
                    <a:pt x="789" y="0"/>
                    <a:pt x="508" y="0"/>
                  </a:cubicBezTo>
                  <a:close/>
                </a:path>
              </a:pathLst>
            </a:custGeom>
            <a:noFill/>
            <a:ln w="190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" name="Freeform 37"/>
            <p:cNvSpPr/>
            <p:nvPr/>
          </p:nvSpPr>
          <p:spPr bwMode="gray">
            <a:xfrm rot="10800000">
              <a:off x="2422907" y="2993182"/>
              <a:ext cx="1857393" cy="1857393"/>
            </a:xfrm>
            <a:custGeom>
              <a:avLst/>
              <a:gdLst>
                <a:gd name="T0" fmla="*/ 2147483647 w 1016"/>
                <a:gd name="T1" fmla="*/ 0 h 1016"/>
                <a:gd name="T2" fmla="*/ 0 w 1016"/>
                <a:gd name="T3" fmla="*/ 2147483647 h 1016"/>
                <a:gd name="T4" fmla="*/ 0 w 1016"/>
                <a:gd name="T5" fmla="*/ 2147483647 h 1016"/>
                <a:gd name="T6" fmla="*/ 2147483647 w 1016"/>
                <a:gd name="T7" fmla="*/ 2147483647 h 1016"/>
                <a:gd name="T8" fmla="*/ 2147483647 w 1016"/>
                <a:gd name="T9" fmla="*/ 2147483647 h 1016"/>
                <a:gd name="T10" fmla="*/ 2147483647 w 1016"/>
                <a:gd name="T11" fmla="*/ 0 h 10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16"/>
                <a:gd name="T19" fmla="*/ 0 h 1016"/>
                <a:gd name="T20" fmla="*/ 1016 w 1016"/>
                <a:gd name="T21" fmla="*/ 1016 h 10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16" h="1016">
                  <a:moveTo>
                    <a:pt x="508" y="0"/>
                  </a:moveTo>
                  <a:cubicBezTo>
                    <a:pt x="227" y="0"/>
                    <a:pt x="0" y="227"/>
                    <a:pt x="0" y="508"/>
                  </a:cubicBezTo>
                  <a:cubicBezTo>
                    <a:pt x="0" y="1016"/>
                    <a:pt x="0" y="1016"/>
                    <a:pt x="0" y="1016"/>
                  </a:cubicBezTo>
                  <a:cubicBezTo>
                    <a:pt x="508" y="1016"/>
                    <a:pt x="508" y="1016"/>
                    <a:pt x="508" y="1016"/>
                  </a:cubicBezTo>
                  <a:cubicBezTo>
                    <a:pt x="789" y="1016"/>
                    <a:pt x="1016" y="789"/>
                    <a:pt x="1016" y="508"/>
                  </a:cubicBezTo>
                  <a:cubicBezTo>
                    <a:pt x="1016" y="227"/>
                    <a:pt x="789" y="0"/>
                    <a:pt x="508" y="0"/>
                  </a:cubicBezTo>
                  <a:close/>
                </a:path>
              </a:pathLst>
            </a:custGeom>
            <a:noFill/>
            <a:ln w="190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" name="Freeform 38"/>
            <p:cNvSpPr/>
            <p:nvPr/>
          </p:nvSpPr>
          <p:spPr bwMode="gray">
            <a:xfrm rot="16200000">
              <a:off x="2417733" y="1021204"/>
              <a:ext cx="1857393" cy="1857393"/>
            </a:xfrm>
            <a:custGeom>
              <a:avLst/>
              <a:gdLst>
                <a:gd name="T0" fmla="*/ 2147483647 w 1016"/>
                <a:gd name="T1" fmla="*/ 0 h 1016"/>
                <a:gd name="T2" fmla="*/ 0 w 1016"/>
                <a:gd name="T3" fmla="*/ 2147483647 h 1016"/>
                <a:gd name="T4" fmla="*/ 0 w 1016"/>
                <a:gd name="T5" fmla="*/ 2147483647 h 1016"/>
                <a:gd name="T6" fmla="*/ 2147483647 w 1016"/>
                <a:gd name="T7" fmla="*/ 2147483647 h 1016"/>
                <a:gd name="T8" fmla="*/ 2147483647 w 1016"/>
                <a:gd name="T9" fmla="*/ 2147483647 h 1016"/>
                <a:gd name="T10" fmla="*/ 2147483647 w 1016"/>
                <a:gd name="T11" fmla="*/ 0 h 10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16"/>
                <a:gd name="T19" fmla="*/ 0 h 1016"/>
                <a:gd name="T20" fmla="*/ 1016 w 1016"/>
                <a:gd name="T21" fmla="*/ 1016 h 10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16" h="1016">
                  <a:moveTo>
                    <a:pt x="508" y="0"/>
                  </a:moveTo>
                  <a:cubicBezTo>
                    <a:pt x="227" y="0"/>
                    <a:pt x="0" y="227"/>
                    <a:pt x="0" y="508"/>
                  </a:cubicBezTo>
                  <a:cubicBezTo>
                    <a:pt x="0" y="1016"/>
                    <a:pt x="0" y="1016"/>
                    <a:pt x="0" y="1016"/>
                  </a:cubicBezTo>
                  <a:cubicBezTo>
                    <a:pt x="508" y="1016"/>
                    <a:pt x="508" y="1016"/>
                    <a:pt x="508" y="1016"/>
                  </a:cubicBezTo>
                  <a:cubicBezTo>
                    <a:pt x="789" y="1016"/>
                    <a:pt x="1016" y="789"/>
                    <a:pt x="1016" y="508"/>
                  </a:cubicBezTo>
                  <a:cubicBezTo>
                    <a:pt x="1016" y="227"/>
                    <a:pt x="789" y="0"/>
                    <a:pt x="508" y="0"/>
                  </a:cubicBezTo>
                  <a:close/>
                </a:path>
              </a:pathLst>
            </a:custGeom>
            <a:noFill/>
            <a:ln w="190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7" name="Group 13"/>
            <p:cNvGrpSpPr/>
            <p:nvPr/>
          </p:nvGrpSpPr>
          <p:grpSpPr bwMode="auto">
            <a:xfrm>
              <a:off x="3067938" y="1185579"/>
              <a:ext cx="3051453" cy="3021051"/>
              <a:chOff x="1541" y="968"/>
              <a:chExt cx="2710" cy="2683"/>
            </a:xfrm>
          </p:grpSpPr>
          <p:sp>
            <p:nvSpPr>
              <p:cNvPr id="8" name="Freeform 35"/>
              <p:cNvSpPr/>
              <p:nvPr/>
            </p:nvSpPr>
            <p:spPr bwMode="gray">
              <a:xfrm>
                <a:off x="2754" y="968"/>
                <a:ext cx="1497" cy="1497"/>
              </a:xfrm>
              <a:custGeom>
                <a:avLst/>
                <a:gdLst>
                  <a:gd name="T0" fmla="*/ 2147483647 w 1016"/>
                  <a:gd name="T1" fmla="*/ 0 h 1016"/>
                  <a:gd name="T2" fmla="*/ 0 w 1016"/>
                  <a:gd name="T3" fmla="*/ 2147483647 h 1016"/>
                  <a:gd name="T4" fmla="*/ 0 w 1016"/>
                  <a:gd name="T5" fmla="*/ 2147483647 h 1016"/>
                  <a:gd name="T6" fmla="*/ 2147483647 w 1016"/>
                  <a:gd name="T7" fmla="*/ 2147483647 h 1016"/>
                  <a:gd name="T8" fmla="*/ 2147483647 w 1016"/>
                  <a:gd name="T9" fmla="*/ 2147483647 h 1016"/>
                  <a:gd name="T10" fmla="*/ 2147483647 w 1016"/>
                  <a:gd name="T11" fmla="*/ 0 h 101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16"/>
                  <a:gd name="T19" fmla="*/ 0 h 1016"/>
                  <a:gd name="T20" fmla="*/ 1016 w 1016"/>
                  <a:gd name="T21" fmla="*/ 1016 h 101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16" h="1016">
                    <a:moveTo>
                      <a:pt x="508" y="0"/>
                    </a:moveTo>
                    <a:cubicBezTo>
                      <a:pt x="227" y="0"/>
                      <a:pt x="0" y="227"/>
                      <a:pt x="0" y="508"/>
                    </a:cubicBezTo>
                    <a:cubicBezTo>
                      <a:pt x="0" y="1016"/>
                      <a:pt x="0" y="1016"/>
                      <a:pt x="0" y="1016"/>
                    </a:cubicBezTo>
                    <a:cubicBezTo>
                      <a:pt x="508" y="1016"/>
                      <a:pt x="508" y="1016"/>
                      <a:pt x="508" y="1016"/>
                    </a:cubicBezTo>
                    <a:cubicBezTo>
                      <a:pt x="789" y="1016"/>
                      <a:pt x="1016" y="789"/>
                      <a:pt x="1016" y="508"/>
                    </a:cubicBezTo>
                    <a:cubicBezTo>
                      <a:pt x="1016" y="227"/>
                      <a:pt x="789" y="0"/>
                      <a:pt x="508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19050">
                <a:solidFill>
                  <a:schemeClr val="bg1"/>
                </a:solidFill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" name="Freeform 36"/>
              <p:cNvSpPr/>
              <p:nvPr/>
            </p:nvSpPr>
            <p:spPr bwMode="gray">
              <a:xfrm rot="5400000">
                <a:off x="2753" y="2574"/>
                <a:ext cx="1077" cy="1077"/>
              </a:xfrm>
              <a:custGeom>
                <a:avLst/>
                <a:gdLst>
                  <a:gd name="T0" fmla="*/ 2147483647 w 1016"/>
                  <a:gd name="T1" fmla="*/ 0 h 1016"/>
                  <a:gd name="T2" fmla="*/ 0 w 1016"/>
                  <a:gd name="T3" fmla="*/ 2147483647 h 1016"/>
                  <a:gd name="T4" fmla="*/ 0 w 1016"/>
                  <a:gd name="T5" fmla="*/ 2147483647 h 1016"/>
                  <a:gd name="T6" fmla="*/ 2147483647 w 1016"/>
                  <a:gd name="T7" fmla="*/ 2147483647 h 1016"/>
                  <a:gd name="T8" fmla="*/ 2147483647 w 1016"/>
                  <a:gd name="T9" fmla="*/ 2147483647 h 1016"/>
                  <a:gd name="T10" fmla="*/ 2147483647 w 1016"/>
                  <a:gd name="T11" fmla="*/ 0 h 101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16"/>
                  <a:gd name="T19" fmla="*/ 0 h 1016"/>
                  <a:gd name="T20" fmla="*/ 1016 w 1016"/>
                  <a:gd name="T21" fmla="*/ 1016 h 101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16" h="1016">
                    <a:moveTo>
                      <a:pt x="508" y="0"/>
                    </a:moveTo>
                    <a:cubicBezTo>
                      <a:pt x="227" y="0"/>
                      <a:pt x="0" y="227"/>
                      <a:pt x="0" y="508"/>
                    </a:cubicBezTo>
                    <a:cubicBezTo>
                      <a:pt x="0" y="1016"/>
                      <a:pt x="0" y="1016"/>
                      <a:pt x="0" y="1016"/>
                    </a:cubicBezTo>
                    <a:cubicBezTo>
                      <a:pt x="508" y="1016"/>
                      <a:pt x="508" y="1016"/>
                      <a:pt x="508" y="1016"/>
                    </a:cubicBezTo>
                    <a:cubicBezTo>
                      <a:pt x="789" y="1016"/>
                      <a:pt x="1016" y="789"/>
                      <a:pt x="1016" y="508"/>
                    </a:cubicBezTo>
                    <a:cubicBezTo>
                      <a:pt x="1016" y="227"/>
                      <a:pt x="789" y="0"/>
                      <a:pt x="508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9050">
                <a:solidFill>
                  <a:schemeClr val="bg1"/>
                </a:solidFill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" name="Freeform 37"/>
              <p:cNvSpPr/>
              <p:nvPr/>
            </p:nvSpPr>
            <p:spPr bwMode="gray">
              <a:xfrm rot="10800000">
                <a:off x="1544" y="2574"/>
                <a:ext cx="1077" cy="1077"/>
              </a:xfrm>
              <a:custGeom>
                <a:avLst/>
                <a:gdLst>
                  <a:gd name="T0" fmla="*/ 2147483647 w 1016"/>
                  <a:gd name="T1" fmla="*/ 0 h 1016"/>
                  <a:gd name="T2" fmla="*/ 0 w 1016"/>
                  <a:gd name="T3" fmla="*/ 2147483647 h 1016"/>
                  <a:gd name="T4" fmla="*/ 0 w 1016"/>
                  <a:gd name="T5" fmla="*/ 2147483647 h 1016"/>
                  <a:gd name="T6" fmla="*/ 2147483647 w 1016"/>
                  <a:gd name="T7" fmla="*/ 2147483647 h 1016"/>
                  <a:gd name="T8" fmla="*/ 2147483647 w 1016"/>
                  <a:gd name="T9" fmla="*/ 2147483647 h 1016"/>
                  <a:gd name="T10" fmla="*/ 2147483647 w 1016"/>
                  <a:gd name="T11" fmla="*/ 0 h 101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16"/>
                  <a:gd name="T19" fmla="*/ 0 h 1016"/>
                  <a:gd name="T20" fmla="*/ 1016 w 1016"/>
                  <a:gd name="T21" fmla="*/ 1016 h 101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16" h="1016">
                    <a:moveTo>
                      <a:pt x="508" y="0"/>
                    </a:moveTo>
                    <a:cubicBezTo>
                      <a:pt x="227" y="0"/>
                      <a:pt x="0" y="227"/>
                      <a:pt x="0" y="508"/>
                    </a:cubicBezTo>
                    <a:cubicBezTo>
                      <a:pt x="0" y="1016"/>
                      <a:pt x="0" y="1016"/>
                      <a:pt x="0" y="1016"/>
                    </a:cubicBezTo>
                    <a:cubicBezTo>
                      <a:pt x="508" y="1016"/>
                      <a:pt x="508" y="1016"/>
                      <a:pt x="508" y="1016"/>
                    </a:cubicBezTo>
                    <a:cubicBezTo>
                      <a:pt x="789" y="1016"/>
                      <a:pt x="1016" y="789"/>
                      <a:pt x="1016" y="508"/>
                    </a:cubicBezTo>
                    <a:cubicBezTo>
                      <a:pt x="1016" y="227"/>
                      <a:pt x="789" y="0"/>
                      <a:pt x="508" y="0"/>
                    </a:cubicBezTo>
                    <a:close/>
                  </a:path>
                </a:pathLst>
              </a:custGeom>
              <a:solidFill>
                <a:srgbClr val="DEA900"/>
              </a:solidFill>
              <a:ln w="19050">
                <a:solidFill>
                  <a:schemeClr val="bg1"/>
                </a:solidFill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" name="Freeform 38"/>
              <p:cNvSpPr/>
              <p:nvPr/>
            </p:nvSpPr>
            <p:spPr bwMode="gray">
              <a:xfrm rot="-5400000">
                <a:off x="1541" y="1397"/>
                <a:ext cx="1077" cy="1077"/>
              </a:xfrm>
              <a:custGeom>
                <a:avLst/>
                <a:gdLst>
                  <a:gd name="T0" fmla="*/ 2147483647 w 1016"/>
                  <a:gd name="T1" fmla="*/ 0 h 1016"/>
                  <a:gd name="T2" fmla="*/ 0 w 1016"/>
                  <a:gd name="T3" fmla="*/ 2147483647 h 1016"/>
                  <a:gd name="T4" fmla="*/ 0 w 1016"/>
                  <a:gd name="T5" fmla="*/ 2147483647 h 1016"/>
                  <a:gd name="T6" fmla="*/ 2147483647 w 1016"/>
                  <a:gd name="T7" fmla="*/ 2147483647 h 1016"/>
                  <a:gd name="T8" fmla="*/ 2147483647 w 1016"/>
                  <a:gd name="T9" fmla="*/ 2147483647 h 1016"/>
                  <a:gd name="T10" fmla="*/ 2147483647 w 1016"/>
                  <a:gd name="T11" fmla="*/ 0 h 101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16"/>
                  <a:gd name="T19" fmla="*/ 0 h 1016"/>
                  <a:gd name="T20" fmla="*/ 1016 w 1016"/>
                  <a:gd name="T21" fmla="*/ 1016 h 101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16" h="1016">
                    <a:moveTo>
                      <a:pt x="508" y="0"/>
                    </a:moveTo>
                    <a:cubicBezTo>
                      <a:pt x="227" y="0"/>
                      <a:pt x="0" y="227"/>
                      <a:pt x="0" y="508"/>
                    </a:cubicBezTo>
                    <a:cubicBezTo>
                      <a:pt x="0" y="1016"/>
                      <a:pt x="0" y="1016"/>
                      <a:pt x="0" y="1016"/>
                    </a:cubicBezTo>
                    <a:cubicBezTo>
                      <a:pt x="508" y="1016"/>
                      <a:pt x="508" y="1016"/>
                      <a:pt x="508" y="1016"/>
                    </a:cubicBezTo>
                    <a:cubicBezTo>
                      <a:pt x="789" y="1016"/>
                      <a:pt x="1016" y="789"/>
                      <a:pt x="1016" y="508"/>
                    </a:cubicBezTo>
                    <a:cubicBezTo>
                      <a:pt x="1016" y="227"/>
                      <a:pt x="789" y="0"/>
                      <a:pt x="50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>
                <a:solidFill>
                  <a:schemeClr val="bg1"/>
                </a:solidFill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3067938" y="2136450"/>
              <a:ext cx="1277955" cy="330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  <a:latin typeface="+mj-ea"/>
                  <a:ea typeface="+mj-ea"/>
                </a:rPr>
                <a:t>Bug</a:t>
              </a:r>
              <a:endParaRPr lang="en-US" altLang="zh-CN" sz="12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643438" y="1643057"/>
              <a:ext cx="1277955" cy="4035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latin typeface="+mj-ea"/>
                  <a:ea typeface="+mj-ea"/>
                </a:rPr>
                <a:t>Bug</a:t>
              </a:r>
              <a:endParaRPr lang="en-US" altLang="zh-CN" sz="16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067938" y="3500444"/>
              <a:ext cx="1277955" cy="3669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1"/>
                  </a:solidFill>
                  <a:latin typeface="+mj-ea"/>
                  <a:ea typeface="+mj-ea"/>
                </a:rPr>
                <a:t>Bug</a:t>
              </a:r>
              <a:endParaRPr lang="en-US" altLang="zh-CN" sz="14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429124" y="3286130"/>
              <a:ext cx="1277955" cy="3669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1"/>
                  </a:solidFill>
                  <a:latin typeface="+mj-ea"/>
                  <a:ea typeface="+mj-ea"/>
                </a:rPr>
                <a:t>Bug</a:t>
              </a:r>
              <a:endParaRPr lang="en-US" altLang="zh-CN" sz="14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4" name="矩形 33"/>
          <p:cNvSpPr/>
          <p:nvPr/>
        </p:nvSpPr>
        <p:spPr>
          <a:xfrm>
            <a:off x="546735" y="1857375"/>
            <a:ext cx="4089400" cy="1645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QA 不断反馈代码有 BUG （此时你正在投入的开发，然后被打扰...</a:t>
            </a:r>
            <a:r>
              <a:rPr lang="en-US" altLang="zh-CN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...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zh-CN" altLang="en-US" sz="1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代码出现</a:t>
            </a:r>
            <a:r>
              <a:rPr lang="en-US" altLang="zh-CN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，叠加修复</a:t>
            </a:r>
            <a:r>
              <a:rPr lang="en-US" altLang="zh-CN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（这代码怎么一坨坨的</a:t>
            </a:r>
            <a:r>
              <a:rPr lang="en-US" altLang="zh-CN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r>
              <a:rPr lang="zh-CN" altLang="en-US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9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已经开发完一个模块，但页面没有提供调试功能（全靠试和猜</a:t>
            </a:r>
            <a:r>
              <a:rPr lang="en-US" altLang="zh-CN" sz="9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r>
              <a:rPr lang="zh-CN" altLang="en-US" sz="9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9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你开发完的功能，每次都有许多细小的</a:t>
            </a:r>
            <a:r>
              <a:rPr lang="en-US" altLang="zh-CN" sz="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（有些还是历史遗留问题</a:t>
            </a:r>
            <a:r>
              <a:rPr lang="en-US" altLang="zh-CN" sz="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,WTF......</a:t>
            </a:r>
            <a:r>
              <a:rPr lang="zh-CN" altLang="en-US" sz="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603250"/>
            <a:ext cx="9144000" cy="393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椭圆 4"/>
          <p:cNvSpPr/>
          <p:nvPr/>
        </p:nvSpPr>
        <p:spPr>
          <a:xfrm>
            <a:off x="3464711" y="1714494"/>
            <a:ext cx="2214578" cy="22145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644257" y="2500891"/>
            <a:ext cx="2286016" cy="6426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dirty="0">
                <a:latin typeface="华文琥珀" panose="02010800040101010101" pitchFamily="2" charset="-122"/>
                <a:ea typeface="华文琥珀" panose="02010800040101010101" pitchFamily="2" charset="-122"/>
              </a:rPr>
              <a:t>How</a:t>
            </a:r>
            <a:r>
              <a:rPr lang="zh-CN" altLang="en-US" sz="4000" dirty="0">
                <a:latin typeface="华文琥珀" panose="02010800040101010101" pitchFamily="2" charset="-122"/>
                <a:ea typeface="华文琥珀" panose="02010800040101010101" pitchFamily="2" charset="-122"/>
              </a:rPr>
              <a:t>？</a:t>
            </a:r>
            <a:endParaRPr lang="zh-CN" altLang="en-US" sz="40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我们在单元测试中应该避免什么？</a:t>
            </a:r>
            <a:endParaRPr lang="zh-CN" altLang="en-US" dirty="0"/>
          </a:p>
        </p:txBody>
      </p:sp>
      <p:sp>
        <p:nvSpPr>
          <p:cNvPr id="17" name="内容占位符 2"/>
          <p:cNvSpPr>
            <a:spLocks noGrp="1"/>
          </p:cNvSpPr>
          <p:nvPr/>
        </p:nvSpPr>
        <p:spPr>
          <a:xfrm>
            <a:off x="539115" y="1028700"/>
            <a:ext cx="8481695" cy="340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/>
              <a:t>太多的条件逻辑</a:t>
            </a:r>
            <a:endParaRPr lang="zh-CN" altLang="en-US" sz="1800"/>
          </a:p>
          <a:p>
            <a:r>
              <a:rPr lang="zh-CN" altLang="en-US" sz="1800"/>
              <a:t>构造函数中做了太多事情</a:t>
            </a:r>
            <a:endParaRPr lang="zh-CN" altLang="en-US" sz="1800"/>
          </a:p>
          <a:p>
            <a:r>
              <a:rPr lang="zh-CN" altLang="en-US" sz="1800"/>
              <a:t>too many全局变量</a:t>
            </a:r>
            <a:endParaRPr lang="zh-CN" altLang="en-US" sz="1800"/>
          </a:p>
          <a:p>
            <a:r>
              <a:rPr lang="zh-CN" altLang="en-US" sz="1800"/>
              <a:t>too many静态方法</a:t>
            </a:r>
            <a:endParaRPr lang="zh-CN" altLang="en-US" sz="1800"/>
          </a:p>
          <a:p>
            <a:r>
              <a:rPr lang="zh-CN" altLang="en-US" sz="1800"/>
              <a:t>无关逻辑</a:t>
            </a:r>
            <a:endParaRPr lang="zh-CN" altLang="en-US" sz="1800"/>
          </a:p>
          <a:p>
            <a:r>
              <a:rPr lang="zh-CN" altLang="en-US" sz="1800"/>
              <a:t>过多外部依赖</a:t>
            </a: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TDD(</a:t>
            </a:r>
            <a:r>
              <a:rPr lang="zh-CN" altLang="en-US"/>
              <a:t>测试驱动开发</a:t>
            </a:r>
            <a:r>
              <a:rPr lang="en-US" altLang="zh-CN"/>
              <a:t>)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99230" y="808990"/>
            <a:ext cx="3658870" cy="3824605"/>
          </a:xfrm>
          <a:prstGeom prst="rect">
            <a:avLst/>
          </a:prstGeom>
        </p:spPr>
      </p:pic>
      <p:sp>
        <p:nvSpPr>
          <p:cNvPr id="17" name="内容占位符 2"/>
          <p:cNvSpPr>
            <a:spLocks noGrp="1"/>
          </p:cNvSpPr>
          <p:nvPr/>
        </p:nvSpPr>
        <p:spPr>
          <a:xfrm>
            <a:off x="539115" y="1028700"/>
            <a:ext cx="3291205" cy="340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540">
                <a:solidFill>
                  <a:schemeClr val="bg1">
                    <a:lumMod val="95000"/>
                  </a:schemeClr>
                </a:solidFill>
              </a:rPr>
              <a:t>需求分析，思考实现。</a:t>
            </a:r>
            <a:endParaRPr lang="en-US" altLang="zh-CN" sz="154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 sz="1540">
                <a:solidFill>
                  <a:schemeClr val="bg1">
                    <a:lumMod val="95000"/>
                  </a:schemeClr>
                </a:solidFill>
              </a:rPr>
              <a:t>实现代码让测试为绿。</a:t>
            </a:r>
            <a:endParaRPr lang="zh-CN" altLang="en-US" sz="154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 sz="1540">
                <a:solidFill>
                  <a:schemeClr val="bg1">
                    <a:lumMod val="95000"/>
                  </a:schemeClr>
                </a:solidFill>
              </a:rPr>
              <a:t>重构，然后重复测试。</a:t>
            </a:r>
            <a:endParaRPr lang="zh-CN" altLang="en-US" sz="154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 sz="1540">
                <a:solidFill>
                  <a:schemeClr val="bg1">
                    <a:lumMod val="95000"/>
                  </a:schemeClr>
                </a:solidFill>
              </a:rPr>
              <a:t>最终符合所有要求：</a:t>
            </a:r>
            <a:endParaRPr lang="zh-CN" altLang="en-US" sz="1540">
              <a:solidFill>
                <a:schemeClr val="bg1">
                  <a:lumMod val="95000"/>
                </a:schemeClr>
              </a:solidFill>
            </a:endParaRPr>
          </a:p>
          <a:p>
            <a:pPr lvl="1"/>
            <a:r>
              <a:rPr lang="zh-CN" altLang="en-US" sz="1320">
                <a:solidFill>
                  <a:schemeClr val="bg1">
                    <a:lumMod val="95000"/>
                  </a:schemeClr>
                </a:solidFill>
              </a:rPr>
              <a:t>每个概念都被清晰的表达</a:t>
            </a:r>
            <a:endParaRPr lang="zh-CN" altLang="en-US" sz="1320">
              <a:solidFill>
                <a:schemeClr val="bg1">
                  <a:lumMod val="95000"/>
                </a:schemeClr>
              </a:solidFill>
            </a:endParaRPr>
          </a:p>
          <a:p>
            <a:pPr lvl="1"/>
            <a:r>
              <a:rPr lang="zh-CN" altLang="en-US" sz="1320">
                <a:solidFill>
                  <a:schemeClr val="bg1">
                    <a:lumMod val="95000"/>
                  </a:schemeClr>
                </a:solidFill>
              </a:rPr>
              <a:t>Not Repeat Self</a:t>
            </a:r>
            <a:endParaRPr lang="zh-CN" altLang="en-US" sz="1320">
              <a:solidFill>
                <a:schemeClr val="bg1">
                  <a:lumMod val="95000"/>
                </a:schemeClr>
              </a:solidFill>
            </a:endParaRPr>
          </a:p>
          <a:p>
            <a:pPr lvl="1"/>
            <a:r>
              <a:rPr lang="zh-CN" altLang="en-US" sz="1320">
                <a:solidFill>
                  <a:schemeClr val="bg1">
                    <a:lumMod val="95000"/>
                  </a:schemeClr>
                </a:solidFill>
              </a:rPr>
              <a:t>没有多余的东西</a:t>
            </a:r>
            <a:endParaRPr lang="zh-CN" altLang="en-US" sz="1320">
              <a:solidFill>
                <a:schemeClr val="bg1">
                  <a:lumMod val="95000"/>
                </a:schemeClr>
              </a:solidFill>
            </a:endParaRPr>
          </a:p>
          <a:p>
            <a:pPr lvl="1"/>
            <a:r>
              <a:rPr lang="zh-CN" altLang="en-US" sz="1320">
                <a:solidFill>
                  <a:schemeClr val="bg1">
                    <a:lumMod val="95000"/>
                  </a:schemeClr>
                </a:solidFill>
              </a:rPr>
              <a:t>通过测试</a:t>
            </a:r>
            <a:endParaRPr lang="zh-CN" altLang="en-US" sz="132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BDD(</a:t>
            </a:r>
            <a:r>
              <a:rPr lang="zh-CN" altLang="en-US"/>
              <a:t>行为驱动开发</a:t>
            </a:r>
            <a:r>
              <a:rPr lang="en-US" altLang="zh-CN"/>
              <a:t>)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8765" y="872490"/>
            <a:ext cx="5339080" cy="37020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50545" y="1708150"/>
            <a:ext cx="2540000" cy="2030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>
                    <a:lumMod val="95000"/>
                  </a:schemeClr>
                </a:solidFill>
              </a:rPr>
              <a:t>expect（期待）</a:t>
            </a:r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95000"/>
                  </a:schemeClr>
                </a:solidFill>
              </a:rPr>
              <a:t>should（应该）</a:t>
            </a:r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95000"/>
                  </a:schemeClr>
                </a:solidFill>
              </a:rPr>
              <a:t>assert（断言）</a:t>
            </a:r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95000"/>
                  </a:schemeClr>
                </a:solidFill>
              </a:rPr>
              <a:t>......</a:t>
            </a:r>
            <a:endParaRPr lang="en-US" altLang="zh-CN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刀耕火种？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87750" y="974090"/>
            <a:ext cx="3815080" cy="38925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69570" y="2364740"/>
            <a:ext cx="1682750" cy="5822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Stupid</a:t>
            </a:r>
            <a:endParaRPr lang="en-US" altLang="zh-CN" sz="3200">
              <a:ln w="10160">
                <a:solidFill>
                  <a:schemeClr val="accent5"/>
                </a:solidFill>
                <a:prstDash val="solid"/>
              </a:ln>
              <a:solidFill>
                <a:schemeClr val="bg1">
                  <a:lumMod val="95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2196465" y="2582545"/>
            <a:ext cx="977265" cy="229235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82060" y="732155"/>
            <a:ext cx="3868420" cy="41427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84835" y="2364740"/>
            <a:ext cx="1682750" cy="5822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Smart</a:t>
            </a:r>
            <a:endParaRPr lang="en-US" altLang="zh-CN" sz="3200">
              <a:ln w="10160">
                <a:solidFill>
                  <a:schemeClr val="accent5"/>
                </a:solidFill>
                <a:prstDash val="solid"/>
              </a:ln>
              <a:solidFill>
                <a:schemeClr val="bg1">
                  <a:lumMod val="95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2411730" y="2582545"/>
            <a:ext cx="977265" cy="229235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vivo">
      <a:dk1>
        <a:srgbClr val="2A82B0"/>
      </a:dk1>
      <a:lt1>
        <a:srgbClr val="FFFFFF"/>
      </a:lt1>
      <a:dk2>
        <a:srgbClr val="006296"/>
      </a:dk2>
      <a:lt2>
        <a:srgbClr val="82CCD2"/>
      </a:lt2>
      <a:accent1>
        <a:srgbClr val="E72520"/>
      </a:accent1>
      <a:accent2>
        <a:srgbClr val="007750"/>
      </a:accent2>
      <a:accent3>
        <a:srgbClr val="DBB400"/>
      </a:accent3>
      <a:accent4>
        <a:srgbClr val="92A55C"/>
      </a:accent4>
      <a:accent5>
        <a:srgbClr val="4E4D8D"/>
      </a:accent5>
      <a:accent6>
        <a:srgbClr val="F18D00"/>
      </a:accent6>
      <a:hlink>
        <a:srgbClr val="7F7F7F"/>
      </a:hlink>
      <a:folHlink>
        <a:srgbClr val="919191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1457</Words>
  <Application>WPS 演示</Application>
  <PresentationFormat>全屏显示(16:9)</PresentationFormat>
  <Paragraphs>145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Arial</vt:lpstr>
      <vt:lpstr>宋体</vt:lpstr>
      <vt:lpstr>Wingdings</vt:lpstr>
      <vt:lpstr>Wingdings</vt:lpstr>
      <vt:lpstr>微软雅黑</vt:lpstr>
      <vt:lpstr>华文琥珀</vt:lpstr>
      <vt:lpstr>方正姚体</vt:lpstr>
      <vt:lpstr>Verdana</vt:lpstr>
      <vt:lpstr>Calibri</vt:lpstr>
      <vt:lpstr>Office 主题</vt:lpstr>
      <vt:lpstr>谈谈前端单元测试</vt:lpstr>
      <vt:lpstr>Why？</vt:lpstr>
      <vt:lpstr>实际开发中遇到的一些问题</vt:lpstr>
      <vt:lpstr>PowerPoint 演示文稿</vt:lpstr>
      <vt:lpstr>我们在单元测试中应该避免什么？</vt:lpstr>
      <vt:lpstr>TDD(测试驱动开发)</vt:lpstr>
      <vt:lpstr>BDD(行为驱动开发)</vt:lpstr>
      <vt:lpstr>刀耕火种？</vt:lpstr>
      <vt:lpstr>PowerPoint 演示文稿</vt:lpstr>
      <vt:lpstr>More smart</vt:lpstr>
      <vt:lpstr>测试工具</vt:lpstr>
      <vt:lpstr>mocha + chai------API/Func UnitTest</vt:lpstr>
      <vt:lpstr>mocha  start</vt:lpstr>
      <vt:lpstr>测试脚本</vt:lpstr>
      <vt:lpstr>断言</vt:lpstr>
      <vt:lpstr>断言库-chai</vt:lpstr>
      <vt:lpstr>ES6测试</vt:lpstr>
      <vt:lpstr>异步测试</vt:lpstr>
      <vt:lpstr>浏览器测试</vt:lpstr>
      <vt:lpstr>生成测试报告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ppt.glzy8.com提供海量PPT模板免费下载！</dc:title>
  <dc:creator/>
  <cp:lastModifiedBy>58</cp:lastModifiedBy>
  <cp:revision>137</cp:revision>
  <dcterms:created xsi:type="dcterms:W3CDTF">2016-11-28T13:48:00Z</dcterms:created>
  <dcterms:modified xsi:type="dcterms:W3CDTF">2016-12-01T07:43:35Z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