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handoutMasterIdLst>
    <p:handoutMasterId r:id="rId15"/>
  </p:handoutMasterIdLst>
  <p:sldIdLst>
    <p:sldId id="256" r:id="rId2"/>
    <p:sldId id="258" r:id="rId3"/>
    <p:sldId id="259" r:id="rId4"/>
    <p:sldId id="264" r:id="rId5"/>
    <p:sldId id="265" r:id="rId6"/>
    <p:sldId id="266" r:id="rId7"/>
    <p:sldId id="267" r:id="rId8"/>
    <p:sldId id="268" r:id="rId9"/>
    <p:sldId id="260" r:id="rId10"/>
    <p:sldId id="261" r:id="rId11"/>
    <p:sldId id="270" r:id="rId12"/>
    <p:sldId id="269" r:id="rId13"/>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p:scale>
          <a:sx n="109" d="100"/>
          <a:sy n="109" d="100"/>
        </p:scale>
        <p:origin x="828" y="138"/>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745B9F-1D83-4761-876B-C2BDC1B2AA05}"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42784903-8DB2-463F-9292-F58E6BFCD7BB}">
      <dgm:prSet/>
      <dgm:spPr/>
      <dgm:t>
        <a:bodyPr/>
        <a:lstStyle/>
        <a:p>
          <a:r>
            <a:rPr lang="en-US"/>
            <a:t>🧱 </a:t>
          </a:r>
          <a:r>
            <a:rPr lang="en-US" b="1"/>
            <a:t>Variables</a:t>
          </a:r>
          <a:endParaRPr lang="en-US"/>
        </a:p>
      </dgm:t>
    </dgm:pt>
    <dgm:pt modelId="{B72C280D-6A4D-48BC-B27D-52029F8B9947}" type="parTrans" cxnId="{F7B1B782-74F0-43D8-92D4-C303F9FBCD52}">
      <dgm:prSet/>
      <dgm:spPr/>
      <dgm:t>
        <a:bodyPr/>
        <a:lstStyle/>
        <a:p>
          <a:endParaRPr lang="en-US"/>
        </a:p>
      </dgm:t>
    </dgm:pt>
    <dgm:pt modelId="{69B9F80B-B338-4226-93DC-B27732AA9836}" type="sibTrans" cxnId="{F7B1B782-74F0-43D8-92D4-C303F9FBCD52}">
      <dgm:prSet/>
      <dgm:spPr/>
      <dgm:t>
        <a:bodyPr/>
        <a:lstStyle/>
        <a:p>
          <a:endParaRPr lang="en-US"/>
        </a:p>
      </dgm:t>
    </dgm:pt>
    <dgm:pt modelId="{78804332-84B9-4CED-ACB0-EC1993E2B0DF}">
      <dgm:prSet/>
      <dgm:spPr/>
      <dgm:t>
        <a:bodyPr/>
        <a:lstStyle/>
        <a:p>
          <a:r>
            <a:rPr lang="en-US" dirty="0"/>
            <a:t>🔢 </a:t>
          </a:r>
          <a:r>
            <a:rPr lang="en-US" b="1" dirty="0"/>
            <a:t>Data Types</a:t>
          </a:r>
          <a:endParaRPr lang="en-US" dirty="0"/>
        </a:p>
      </dgm:t>
    </dgm:pt>
    <dgm:pt modelId="{7BAB0E7C-36BF-4F01-802D-79EAAECC2576}" type="parTrans" cxnId="{FC77DA2A-0BBF-4A79-B542-FF5583D71CC4}">
      <dgm:prSet/>
      <dgm:spPr/>
      <dgm:t>
        <a:bodyPr/>
        <a:lstStyle/>
        <a:p>
          <a:endParaRPr lang="en-US"/>
        </a:p>
      </dgm:t>
    </dgm:pt>
    <dgm:pt modelId="{C0301EC2-D1F0-48BF-9A08-5C7E570AD021}" type="sibTrans" cxnId="{FC77DA2A-0BBF-4A79-B542-FF5583D71CC4}">
      <dgm:prSet/>
      <dgm:spPr/>
      <dgm:t>
        <a:bodyPr/>
        <a:lstStyle/>
        <a:p>
          <a:endParaRPr lang="en-US"/>
        </a:p>
      </dgm:t>
    </dgm:pt>
    <dgm:pt modelId="{3BE06FD3-A423-48E1-8C17-F67F8D563C43}">
      <dgm:prSet/>
      <dgm:spPr/>
      <dgm:t>
        <a:bodyPr/>
        <a:lstStyle/>
        <a:p>
          <a:r>
            <a:rPr lang="en-US" dirty="0"/>
            <a:t>⚙️ </a:t>
          </a:r>
          <a:r>
            <a:rPr lang="en-US" b="1" dirty="0"/>
            <a:t>Operators</a:t>
          </a:r>
          <a:endParaRPr lang="en-US" dirty="0"/>
        </a:p>
      </dgm:t>
    </dgm:pt>
    <dgm:pt modelId="{BF5B865B-2973-4272-AD21-87FAE76A9BB4}" type="parTrans" cxnId="{031F420A-EB08-430E-889F-541A74208171}">
      <dgm:prSet/>
      <dgm:spPr/>
      <dgm:t>
        <a:bodyPr/>
        <a:lstStyle/>
        <a:p>
          <a:endParaRPr lang="en-US"/>
        </a:p>
      </dgm:t>
    </dgm:pt>
    <dgm:pt modelId="{9A8A02BC-7B3A-4557-B71B-03F0F85E8361}" type="sibTrans" cxnId="{031F420A-EB08-430E-889F-541A74208171}">
      <dgm:prSet/>
      <dgm:spPr/>
      <dgm:t>
        <a:bodyPr/>
        <a:lstStyle/>
        <a:p>
          <a:endParaRPr lang="en-US"/>
        </a:p>
      </dgm:t>
    </dgm:pt>
    <dgm:pt modelId="{345B78A3-B29B-4D8D-ADAD-5073DE616191}">
      <dgm:prSet/>
      <dgm:spPr/>
      <dgm:t>
        <a:bodyPr/>
        <a:lstStyle/>
        <a:p>
          <a:r>
            <a:rPr lang="en-US"/>
            <a:t>🔁 </a:t>
          </a:r>
          <a:r>
            <a:rPr lang="en-US" b="1"/>
            <a:t>Loops</a:t>
          </a:r>
          <a:endParaRPr lang="en-US"/>
        </a:p>
      </dgm:t>
    </dgm:pt>
    <dgm:pt modelId="{729D0D15-679E-4B93-AC82-6203D73CF335}" type="parTrans" cxnId="{46E2BB4E-D95F-4F5A-996B-43FAA71E9667}">
      <dgm:prSet/>
      <dgm:spPr/>
      <dgm:t>
        <a:bodyPr/>
        <a:lstStyle/>
        <a:p>
          <a:endParaRPr lang="en-US"/>
        </a:p>
      </dgm:t>
    </dgm:pt>
    <dgm:pt modelId="{81777DD0-909A-4F36-AF4C-15CE560A66AF}" type="sibTrans" cxnId="{46E2BB4E-D95F-4F5A-996B-43FAA71E9667}">
      <dgm:prSet/>
      <dgm:spPr/>
      <dgm:t>
        <a:bodyPr/>
        <a:lstStyle/>
        <a:p>
          <a:endParaRPr lang="en-US"/>
        </a:p>
      </dgm:t>
    </dgm:pt>
    <dgm:pt modelId="{08079A88-4D9A-41F5-ACC8-E4DD1940C600}">
      <dgm:prSet/>
      <dgm:spPr/>
      <dgm:t>
        <a:bodyPr/>
        <a:lstStyle/>
        <a:p>
          <a:r>
            <a:rPr lang="en-US"/>
            <a:t>🧩 </a:t>
          </a:r>
          <a:r>
            <a:rPr lang="en-US" b="1"/>
            <a:t>Functions</a:t>
          </a:r>
          <a:endParaRPr lang="en-US"/>
        </a:p>
      </dgm:t>
    </dgm:pt>
    <dgm:pt modelId="{603C5A93-D7E3-4D40-8B3C-BE4106C83633}" type="parTrans" cxnId="{FB9B62D4-7BEB-4634-B39A-6255FA93AD92}">
      <dgm:prSet/>
      <dgm:spPr/>
      <dgm:t>
        <a:bodyPr/>
        <a:lstStyle/>
        <a:p>
          <a:endParaRPr lang="en-US"/>
        </a:p>
      </dgm:t>
    </dgm:pt>
    <dgm:pt modelId="{CA8B1009-94D3-4715-BBB7-DF957CBC9FA6}" type="sibTrans" cxnId="{FB9B62D4-7BEB-4634-B39A-6255FA93AD92}">
      <dgm:prSet/>
      <dgm:spPr/>
      <dgm:t>
        <a:bodyPr/>
        <a:lstStyle/>
        <a:p>
          <a:endParaRPr lang="en-US"/>
        </a:p>
      </dgm:t>
    </dgm:pt>
    <dgm:pt modelId="{3D90DECC-0E65-4D02-AC12-88E8E3E1E675}">
      <dgm:prSet/>
      <dgm:spPr/>
      <dgm:t>
        <a:bodyPr/>
        <a:lstStyle/>
        <a:p>
          <a:r>
            <a:rPr lang="en-US" dirty="0"/>
            <a:t>📦 </a:t>
          </a:r>
          <a:r>
            <a:rPr lang="en-US" b="1" dirty="0"/>
            <a:t>Data Structures</a:t>
          </a:r>
          <a:r>
            <a:rPr lang="en-US" dirty="0"/>
            <a:t> </a:t>
          </a:r>
        </a:p>
      </dgm:t>
    </dgm:pt>
    <dgm:pt modelId="{10FD8901-3846-481E-A705-38AF0B2F2E47}" type="parTrans" cxnId="{DB1233CC-4B60-4E6A-A3ED-36526C64ACD4}">
      <dgm:prSet/>
      <dgm:spPr/>
      <dgm:t>
        <a:bodyPr/>
        <a:lstStyle/>
        <a:p>
          <a:endParaRPr lang="en-US"/>
        </a:p>
      </dgm:t>
    </dgm:pt>
    <dgm:pt modelId="{D6E5365F-9BC6-41CC-910A-0F18814F1069}" type="sibTrans" cxnId="{DB1233CC-4B60-4E6A-A3ED-36526C64ACD4}">
      <dgm:prSet/>
      <dgm:spPr/>
      <dgm:t>
        <a:bodyPr/>
        <a:lstStyle/>
        <a:p>
          <a:endParaRPr lang="en-US"/>
        </a:p>
      </dgm:t>
    </dgm:pt>
    <dgm:pt modelId="{F758984F-9A31-41FC-98F7-8B76726AB4FB}">
      <dgm:prSet/>
      <dgm:spPr/>
      <dgm:t>
        <a:bodyPr/>
        <a:lstStyle/>
        <a:p>
          <a:r>
            <a:rPr lang="en-US"/>
            <a:t>🧭 </a:t>
          </a:r>
          <a:r>
            <a:rPr lang="en-US" b="1"/>
            <a:t>Control Flow</a:t>
          </a:r>
          <a:endParaRPr lang="en-US"/>
        </a:p>
      </dgm:t>
    </dgm:pt>
    <dgm:pt modelId="{61181DD0-EB5C-422A-B49E-D25CE8A79417}" type="parTrans" cxnId="{46135312-09FB-4692-B7C5-C81C65D8DD2D}">
      <dgm:prSet/>
      <dgm:spPr/>
      <dgm:t>
        <a:bodyPr/>
        <a:lstStyle/>
        <a:p>
          <a:endParaRPr lang="en-US"/>
        </a:p>
      </dgm:t>
    </dgm:pt>
    <dgm:pt modelId="{BAA2F963-7235-4FD6-893E-2A7B8E8F07BA}" type="sibTrans" cxnId="{46135312-09FB-4692-B7C5-C81C65D8DD2D}">
      <dgm:prSet/>
      <dgm:spPr/>
      <dgm:t>
        <a:bodyPr/>
        <a:lstStyle/>
        <a:p>
          <a:endParaRPr lang="en-US"/>
        </a:p>
      </dgm:t>
    </dgm:pt>
    <dgm:pt modelId="{ECF348B5-AA2B-401C-855A-AA8CC8A0F4E7}" type="pres">
      <dgm:prSet presAssocID="{DC745B9F-1D83-4761-876B-C2BDC1B2AA05}" presName="diagram" presStyleCnt="0">
        <dgm:presLayoutVars>
          <dgm:dir/>
          <dgm:resizeHandles val="exact"/>
        </dgm:presLayoutVars>
      </dgm:prSet>
      <dgm:spPr/>
    </dgm:pt>
    <dgm:pt modelId="{AEC91AF7-D650-4342-8269-CEDB442254B0}" type="pres">
      <dgm:prSet presAssocID="{42784903-8DB2-463F-9292-F58E6BFCD7BB}" presName="node" presStyleLbl="node1" presStyleIdx="0" presStyleCnt="7">
        <dgm:presLayoutVars>
          <dgm:bulletEnabled val="1"/>
        </dgm:presLayoutVars>
      </dgm:prSet>
      <dgm:spPr/>
    </dgm:pt>
    <dgm:pt modelId="{2C73D618-E161-42D1-AF4D-0FF368B1822F}" type="pres">
      <dgm:prSet presAssocID="{69B9F80B-B338-4226-93DC-B27732AA9836}" presName="sibTrans" presStyleCnt="0"/>
      <dgm:spPr/>
    </dgm:pt>
    <dgm:pt modelId="{5128C2E0-A54E-405E-A200-C810B921E084}" type="pres">
      <dgm:prSet presAssocID="{78804332-84B9-4CED-ACB0-EC1993E2B0DF}" presName="node" presStyleLbl="node1" presStyleIdx="1" presStyleCnt="7">
        <dgm:presLayoutVars>
          <dgm:bulletEnabled val="1"/>
        </dgm:presLayoutVars>
      </dgm:prSet>
      <dgm:spPr/>
    </dgm:pt>
    <dgm:pt modelId="{A1A53271-B235-4243-B8EE-793157E26C28}" type="pres">
      <dgm:prSet presAssocID="{C0301EC2-D1F0-48BF-9A08-5C7E570AD021}" presName="sibTrans" presStyleCnt="0"/>
      <dgm:spPr/>
    </dgm:pt>
    <dgm:pt modelId="{2DC4621A-79AD-4978-89A2-EE46771B81EA}" type="pres">
      <dgm:prSet presAssocID="{3BE06FD3-A423-48E1-8C17-F67F8D563C43}" presName="node" presStyleLbl="node1" presStyleIdx="2" presStyleCnt="7">
        <dgm:presLayoutVars>
          <dgm:bulletEnabled val="1"/>
        </dgm:presLayoutVars>
      </dgm:prSet>
      <dgm:spPr/>
    </dgm:pt>
    <dgm:pt modelId="{95EDAC7C-AF04-4AD4-BA71-717FFB99F522}" type="pres">
      <dgm:prSet presAssocID="{9A8A02BC-7B3A-4557-B71B-03F0F85E8361}" presName="sibTrans" presStyleCnt="0"/>
      <dgm:spPr/>
    </dgm:pt>
    <dgm:pt modelId="{BF0B2FBE-1461-43FA-8722-C18DE65CD998}" type="pres">
      <dgm:prSet presAssocID="{345B78A3-B29B-4D8D-ADAD-5073DE616191}" presName="node" presStyleLbl="node1" presStyleIdx="3" presStyleCnt="7">
        <dgm:presLayoutVars>
          <dgm:bulletEnabled val="1"/>
        </dgm:presLayoutVars>
      </dgm:prSet>
      <dgm:spPr/>
    </dgm:pt>
    <dgm:pt modelId="{840BB8DC-95E3-4148-8691-C7B64CFAABB1}" type="pres">
      <dgm:prSet presAssocID="{81777DD0-909A-4F36-AF4C-15CE560A66AF}" presName="sibTrans" presStyleCnt="0"/>
      <dgm:spPr/>
    </dgm:pt>
    <dgm:pt modelId="{ECFD50BD-14DD-41AF-A1E4-E02DF5C3D27B}" type="pres">
      <dgm:prSet presAssocID="{08079A88-4D9A-41F5-ACC8-E4DD1940C600}" presName="node" presStyleLbl="node1" presStyleIdx="4" presStyleCnt="7">
        <dgm:presLayoutVars>
          <dgm:bulletEnabled val="1"/>
        </dgm:presLayoutVars>
      </dgm:prSet>
      <dgm:spPr/>
    </dgm:pt>
    <dgm:pt modelId="{0BE4E197-3DEC-469D-8266-754D48DECBDE}" type="pres">
      <dgm:prSet presAssocID="{CA8B1009-94D3-4715-BBB7-DF957CBC9FA6}" presName="sibTrans" presStyleCnt="0"/>
      <dgm:spPr/>
    </dgm:pt>
    <dgm:pt modelId="{6392B574-DE83-481B-BE98-0B034DF526F7}" type="pres">
      <dgm:prSet presAssocID="{3D90DECC-0E65-4D02-AC12-88E8E3E1E675}" presName="node" presStyleLbl="node1" presStyleIdx="5" presStyleCnt="7">
        <dgm:presLayoutVars>
          <dgm:bulletEnabled val="1"/>
        </dgm:presLayoutVars>
      </dgm:prSet>
      <dgm:spPr/>
    </dgm:pt>
    <dgm:pt modelId="{CE87310F-005D-4185-BD0D-23EE00286BF7}" type="pres">
      <dgm:prSet presAssocID="{D6E5365F-9BC6-41CC-910A-0F18814F1069}" presName="sibTrans" presStyleCnt="0"/>
      <dgm:spPr/>
    </dgm:pt>
    <dgm:pt modelId="{EB3E9C24-03B8-4872-ADC2-DBAC485373AD}" type="pres">
      <dgm:prSet presAssocID="{F758984F-9A31-41FC-98F7-8B76726AB4FB}" presName="node" presStyleLbl="node1" presStyleIdx="6" presStyleCnt="7">
        <dgm:presLayoutVars>
          <dgm:bulletEnabled val="1"/>
        </dgm:presLayoutVars>
      </dgm:prSet>
      <dgm:spPr/>
    </dgm:pt>
  </dgm:ptLst>
  <dgm:cxnLst>
    <dgm:cxn modelId="{031F420A-EB08-430E-889F-541A74208171}" srcId="{DC745B9F-1D83-4761-876B-C2BDC1B2AA05}" destId="{3BE06FD3-A423-48E1-8C17-F67F8D563C43}" srcOrd="2" destOrd="0" parTransId="{BF5B865B-2973-4272-AD21-87FAE76A9BB4}" sibTransId="{9A8A02BC-7B3A-4557-B71B-03F0F85E8361}"/>
    <dgm:cxn modelId="{E723300D-D3B1-4C4A-9D22-16FF02EBFF5F}" type="presOf" srcId="{DC745B9F-1D83-4761-876B-C2BDC1B2AA05}" destId="{ECF348B5-AA2B-401C-855A-AA8CC8A0F4E7}" srcOrd="0" destOrd="0" presId="urn:microsoft.com/office/officeart/2005/8/layout/default"/>
    <dgm:cxn modelId="{46135312-09FB-4692-B7C5-C81C65D8DD2D}" srcId="{DC745B9F-1D83-4761-876B-C2BDC1B2AA05}" destId="{F758984F-9A31-41FC-98F7-8B76726AB4FB}" srcOrd="6" destOrd="0" parTransId="{61181DD0-EB5C-422A-B49E-D25CE8A79417}" sibTransId="{BAA2F963-7235-4FD6-893E-2A7B8E8F07BA}"/>
    <dgm:cxn modelId="{88D54D1C-D04B-4BC6-A23A-DD87FEB5446A}" type="presOf" srcId="{08079A88-4D9A-41F5-ACC8-E4DD1940C600}" destId="{ECFD50BD-14DD-41AF-A1E4-E02DF5C3D27B}" srcOrd="0" destOrd="0" presId="urn:microsoft.com/office/officeart/2005/8/layout/default"/>
    <dgm:cxn modelId="{FC77DA2A-0BBF-4A79-B542-FF5583D71CC4}" srcId="{DC745B9F-1D83-4761-876B-C2BDC1B2AA05}" destId="{78804332-84B9-4CED-ACB0-EC1993E2B0DF}" srcOrd="1" destOrd="0" parTransId="{7BAB0E7C-36BF-4F01-802D-79EAAECC2576}" sibTransId="{C0301EC2-D1F0-48BF-9A08-5C7E570AD021}"/>
    <dgm:cxn modelId="{A1209B41-E26F-4BCC-BCAE-1D62F8084795}" type="presOf" srcId="{345B78A3-B29B-4D8D-ADAD-5073DE616191}" destId="{BF0B2FBE-1461-43FA-8722-C18DE65CD998}" srcOrd="0" destOrd="0" presId="urn:microsoft.com/office/officeart/2005/8/layout/default"/>
    <dgm:cxn modelId="{46E2BB4E-D95F-4F5A-996B-43FAA71E9667}" srcId="{DC745B9F-1D83-4761-876B-C2BDC1B2AA05}" destId="{345B78A3-B29B-4D8D-ADAD-5073DE616191}" srcOrd="3" destOrd="0" parTransId="{729D0D15-679E-4B93-AC82-6203D73CF335}" sibTransId="{81777DD0-909A-4F36-AF4C-15CE560A66AF}"/>
    <dgm:cxn modelId="{623D256F-3DFA-49C0-8771-91549A208E40}" type="presOf" srcId="{3D90DECC-0E65-4D02-AC12-88E8E3E1E675}" destId="{6392B574-DE83-481B-BE98-0B034DF526F7}" srcOrd="0" destOrd="0" presId="urn:microsoft.com/office/officeart/2005/8/layout/default"/>
    <dgm:cxn modelId="{3686CE7A-BF50-4388-A2AA-5A00EA6B2B1A}" type="presOf" srcId="{3BE06FD3-A423-48E1-8C17-F67F8D563C43}" destId="{2DC4621A-79AD-4978-89A2-EE46771B81EA}" srcOrd="0" destOrd="0" presId="urn:microsoft.com/office/officeart/2005/8/layout/default"/>
    <dgm:cxn modelId="{7C95FB80-C751-4D46-971B-C89E871C9836}" type="presOf" srcId="{42784903-8DB2-463F-9292-F58E6BFCD7BB}" destId="{AEC91AF7-D650-4342-8269-CEDB442254B0}" srcOrd="0" destOrd="0" presId="urn:microsoft.com/office/officeart/2005/8/layout/default"/>
    <dgm:cxn modelId="{F7B1B782-74F0-43D8-92D4-C303F9FBCD52}" srcId="{DC745B9F-1D83-4761-876B-C2BDC1B2AA05}" destId="{42784903-8DB2-463F-9292-F58E6BFCD7BB}" srcOrd="0" destOrd="0" parTransId="{B72C280D-6A4D-48BC-B27D-52029F8B9947}" sibTransId="{69B9F80B-B338-4226-93DC-B27732AA9836}"/>
    <dgm:cxn modelId="{EEE1BA91-8200-4D68-B622-95A13F86FBC0}" type="presOf" srcId="{78804332-84B9-4CED-ACB0-EC1993E2B0DF}" destId="{5128C2E0-A54E-405E-A200-C810B921E084}" srcOrd="0" destOrd="0" presId="urn:microsoft.com/office/officeart/2005/8/layout/default"/>
    <dgm:cxn modelId="{E492E0CB-5E5A-4BB0-A7D8-1C64C4654CC8}" type="presOf" srcId="{F758984F-9A31-41FC-98F7-8B76726AB4FB}" destId="{EB3E9C24-03B8-4872-ADC2-DBAC485373AD}" srcOrd="0" destOrd="0" presId="urn:microsoft.com/office/officeart/2005/8/layout/default"/>
    <dgm:cxn modelId="{DB1233CC-4B60-4E6A-A3ED-36526C64ACD4}" srcId="{DC745B9F-1D83-4761-876B-C2BDC1B2AA05}" destId="{3D90DECC-0E65-4D02-AC12-88E8E3E1E675}" srcOrd="5" destOrd="0" parTransId="{10FD8901-3846-481E-A705-38AF0B2F2E47}" sibTransId="{D6E5365F-9BC6-41CC-910A-0F18814F1069}"/>
    <dgm:cxn modelId="{FB9B62D4-7BEB-4634-B39A-6255FA93AD92}" srcId="{DC745B9F-1D83-4761-876B-C2BDC1B2AA05}" destId="{08079A88-4D9A-41F5-ACC8-E4DD1940C600}" srcOrd="4" destOrd="0" parTransId="{603C5A93-D7E3-4D40-8B3C-BE4106C83633}" sibTransId="{CA8B1009-94D3-4715-BBB7-DF957CBC9FA6}"/>
    <dgm:cxn modelId="{BE03603B-C29D-42A2-9BD6-25C06E308988}" type="presParOf" srcId="{ECF348B5-AA2B-401C-855A-AA8CC8A0F4E7}" destId="{AEC91AF7-D650-4342-8269-CEDB442254B0}" srcOrd="0" destOrd="0" presId="urn:microsoft.com/office/officeart/2005/8/layout/default"/>
    <dgm:cxn modelId="{A398A63F-3409-4E8D-BBEC-428FBB28C95B}" type="presParOf" srcId="{ECF348B5-AA2B-401C-855A-AA8CC8A0F4E7}" destId="{2C73D618-E161-42D1-AF4D-0FF368B1822F}" srcOrd="1" destOrd="0" presId="urn:microsoft.com/office/officeart/2005/8/layout/default"/>
    <dgm:cxn modelId="{106EA7DB-2F0A-42A6-BC79-9AD2E6B7E42B}" type="presParOf" srcId="{ECF348B5-AA2B-401C-855A-AA8CC8A0F4E7}" destId="{5128C2E0-A54E-405E-A200-C810B921E084}" srcOrd="2" destOrd="0" presId="urn:microsoft.com/office/officeart/2005/8/layout/default"/>
    <dgm:cxn modelId="{8FB3ECCC-87C3-4D0D-9FBE-6811D0A5A3F7}" type="presParOf" srcId="{ECF348B5-AA2B-401C-855A-AA8CC8A0F4E7}" destId="{A1A53271-B235-4243-B8EE-793157E26C28}" srcOrd="3" destOrd="0" presId="urn:microsoft.com/office/officeart/2005/8/layout/default"/>
    <dgm:cxn modelId="{CCF41940-2970-43F1-9990-45D59F7C5EA8}" type="presParOf" srcId="{ECF348B5-AA2B-401C-855A-AA8CC8A0F4E7}" destId="{2DC4621A-79AD-4978-89A2-EE46771B81EA}" srcOrd="4" destOrd="0" presId="urn:microsoft.com/office/officeart/2005/8/layout/default"/>
    <dgm:cxn modelId="{8433D0E3-B26F-452F-B9BF-D3C180D0BE68}" type="presParOf" srcId="{ECF348B5-AA2B-401C-855A-AA8CC8A0F4E7}" destId="{95EDAC7C-AF04-4AD4-BA71-717FFB99F522}" srcOrd="5" destOrd="0" presId="urn:microsoft.com/office/officeart/2005/8/layout/default"/>
    <dgm:cxn modelId="{3959B7F1-4121-446B-87D2-B6B0AF3720B3}" type="presParOf" srcId="{ECF348B5-AA2B-401C-855A-AA8CC8A0F4E7}" destId="{BF0B2FBE-1461-43FA-8722-C18DE65CD998}" srcOrd="6" destOrd="0" presId="urn:microsoft.com/office/officeart/2005/8/layout/default"/>
    <dgm:cxn modelId="{EAE46119-69DD-4817-9969-C1A68C9DB7D7}" type="presParOf" srcId="{ECF348B5-AA2B-401C-855A-AA8CC8A0F4E7}" destId="{840BB8DC-95E3-4148-8691-C7B64CFAABB1}" srcOrd="7" destOrd="0" presId="urn:microsoft.com/office/officeart/2005/8/layout/default"/>
    <dgm:cxn modelId="{E9D4BFA7-8222-4A32-A80A-322EC3EB9E84}" type="presParOf" srcId="{ECF348B5-AA2B-401C-855A-AA8CC8A0F4E7}" destId="{ECFD50BD-14DD-41AF-A1E4-E02DF5C3D27B}" srcOrd="8" destOrd="0" presId="urn:microsoft.com/office/officeart/2005/8/layout/default"/>
    <dgm:cxn modelId="{56695C16-19F7-4789-9B02-5F4381A8468B}" type="presParOf" srcId="{ECF348B5-AA2B-401C-855A-AA8CC8A0F4E7}" destId="{0BE4E197-3DEC-469D-8266-754D48DECBDE}" srcOrd="9" destOrd="0" presId="urn:microsoft.com/office/officeart/2005/8/layout/default"/>
    <dgm:cxn modelId="{A5A0C23D-B699-4CD6-9A23-ADE6EFBD877A}" type="presParOf" srcId="{ECF348B5-AA2B-401C-855A-AA8CC8A0F4E7}" destId="{6392B574-DE83-481B-BE98-0B034DF526F7}" srcOrd="10" destOrd="0" presId="urn:microsoft.com/office/officeart/2005/8/layout/default"/>
    <dgm:cxn modelId="{F0421475-42B5-4540-B5DD-84213B3262B2}" type="presParOf" srcId="{ECF348B5-AA2B-401C-855A-AA8CC8A0F4E7}" destId="{CE87310F-005D-4185-BD0D-23EE00286BF7}" srcOrd="11" destOrd="0" presId="urn:microsoft.com/office/officeart/2005/8/layout/default"/>
    <dgm:cxn modelId="{7E9D61D8-13A5-4F29-BF04-0AD8E40D6F8C}" type="presParOf" srcId="{ECF348B5-AA2B-401C-855A-AA8CC8A0F4E7}" destId="{EB3E9C24-03B8-4872-ADC2-DBAC485373AD}"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C6E2542-CE5F-489A-BE84-38273743CD9B}" type="doc">
      <dgm:prSet loTypeId="urn:microsoft.com/office/officeart/2018/2/layout/IconVerticalSolidList" loCatId="icon" qsTypeId="urn:microsoft.com/office/officeart/2005/8/quickstyle/simple1" qsCatId="simple" csTypeId="urn:microsoft.com/office/officeart/2005/8/colors/colorful2" csCatId="colorful" phldr="1"/>
      <dgm:spPr/>
      <dgm:t>
        <a:bodyPr/>
        <a:lstStyle/>
        <a:p>
          <a:endParaRPr lang="en-US"/>
        </a:p>
      </dgm:t>
    </dgm:pt>
    <dgm:pt modelId="{F67A75EE-6A79-45A3-9AFC-7148188CF0C5}">
      <dgm:prSet/>
      <dgm:spPr/>
      <dgm:t>
        <a:bodyPr/>
        <a:lstStyle/>
        <a:p>
          <a:pPr>
            <a:lnSpc>
              <a:spcPct val="100000"/>
            </a:lnSpc>
          </a:pPr>
          <a:r>
            <a:rPr lang="en-US"/>
            <a:t>"name that refers to an object".</a:t>
          </a:r>
        </a:p>
      </dgm:t>
    </dgm:pt>
    <dgm:pt modelId="{698609A9-AF33-4BED-92A9-B1A2D91CDB21}" type="parTrans" cxnId="{2F9020C7-ABB4-47FD-8EC2-12A6B87A4546}">
      <dgm:prSet/>
      <dgm:spPr/>
      <dgm:t>
        <a:bodyPr/>
        <a:lstStyle/>
        <a:p>
          <a:endParaRPr lang="en-US"/>
        </a:p>
      </dgm:t>
    </dgm:pt>
    <dgm:pt modelId="{B5AF2E30-DA30-4B09-A4AE-D4B8ACF308C6}" type="sibTrans" cxnId="{2F9020C7-ABB4-47FD-8EC2-12A6B87A4546}">
      <dgm:prSet/>
      <dgm:spPr/>
      <dgm:t>
        <a:bodyPr/>
        <a:lstStyle/>
        <a:p>
          <a:endParaRPr lang="en-US"/>
        </a:p>
      </dgm:t>
    </dgm:pt>
    <dgm:pt modelId="{DA35EFB6-26FF-4C4E-9165-B3114EE43DC2}">
      <dgm:prSet/>
      <dgm:spPr/>
      <dgm:t>
        <a:bodyPr/>
        <a:lstStyle/>
        <a:p>
          <a:pPr>
            <a:lnSpc>
              <a:spcPct val="100000"/>
            </a:lnSpc>
          </a:pPr>
          <a:r>
            <a:rPr lang="en-US"/>
            <a:t>To grossly over-simplify, computers typically store information for running programs in a large bank of transistors. That is, little electrical widgets that can store and remember a single bit: either 1 or 0.</a:t>
          </a:r>
        </a:p>
      </dgm:t>
    </dgm:pt>
    <dgm:pt modelId="{AD55168C-FFD5-4D5B-A861-FC11F6D683EE}" type="parTrans" cxnId="{D202E529-9204-4C7B-ADD3-38C9FBE57256}">
      <dgm:prSet/>
      <dgm:spPr/>
      <dgm:t>
        <a:bodyPr/>
        <a:lstStyle/>
        <a:p>
          <a:endParaRPr lang="en-US"/>
        </a:p>
      </dgm:t>
    </dgm:pt>
    <dgm:pt modelId="{08E78549-A5BB-4662-9260-EA2AE94C4498}" type="sibTrans" cxnId="{D202E529-9204-4C7B-ADD3-38C9FBE57256}">
      <dgm:prSet/>
      <dgm:spPr/>
      <dgm:t>
        <a:bodyPr/>
        <a:lstStyle/>
        <a:p>
          <a:endParaRPr lang="en-US"/>
        </a:p>
      </dgm:t>
    </dgm:pt>
    <dgm:pt modelId="{5885A6A6-77C7-4A1A-9584-A8373E3E0699}">
      <dgm:prSet/>
      <dgm:spPr/>
      <dgm:t>
        <a:bodyPr/>
        <a:lstStyle/>
        <a:p>
          <a:pPr>
            <a:lnSpc>
              <a:spcPct val="100000"/>
            </a:lnSpc>
          </a:pPr>
          <a:r>
            <a:rPr lang="en-US"/>
            <a:t>Your programming language and operating system will need to store their info in RAM in some way. There are many ways this can be done and many ways of abstracting this underlying hardware to the end-user. But usually, programming languages give you some mechanism to refer to data stored within a specific group of transistors; we usually call this mechanism a "variable".</a:t>
          </a:r>
        </a:p>
      </dgm:t>
    </dgm:pt>
    <dgm:pt modelId="{CC015B04-3299-4CA3-93CC-ED05D4424917}" type="parTrans" cxnId="{52CEC7B4-E5D3-4CBE-8F72-CEDBB2F5A712}">
      <dgm:prSet/>
      <dgm:spPr/>
      <dgm:t>
        <a:bodyPr/>
        <a:lstStyle/>
        <a:p>
          <a:endParaRPr lang="en-US"/>
        </a:p>
      </dgm:t>
    </dgm:pt>
    <dgm:pt modelId="{2BCB8646-D63E-4164-9DFD-326EB25956D6}" type="sibTrans" cxnId="{52CEC7B4-E5D3-4CBE-8F72-CEDBB2F5A712}">
      <dgm:prSet/>
      <dgm:spPr/>
      <dgm:t>
        <a:bodyPr/>
        <a:lstStyle/>
        <a:p>
          <a:endParaRPr lang="en-US"/>
        </a:p>
      </dgm:t>
    </dgm:pt>
    <dgm:pt modelId="{0FCEF971-6C8A-4FDB-9DB4-81198C8922CA}" type="pres">
      <dgm:prSet presAssocID="{EC6E2542-CE5F-489A-BE84-38273743CD9B}" presName="root" presStyleCnt="0">
        <dgm:presLayoutVars>
          <dgm:dir/>
          <dgm:resizeHandles val="exact"/>
        </dgm:presLayoutVars>
      </dgm:prSet>
      <dgm:spPr/>
    </dgm:pt>
    <dgm:pt modelId="{58F4C7A3-6068-4554-876E-DF9FEBD39229}" type="pres">
      <dgm:prSet presAssocID="{F67A75EE-6A79-45A3-9AFC-7148188CF0C5}" presName="compNode" presStyleCnt="0"/>
      <dgm:spPr/>
    </dgm:pt>
    <dgm:pt modelId="{5676CFC9-E19D-4549-8B06-89B3E8211EAD}" type="pres">
      <dgm:prSet presAssocID="{F67A75EE-6A79-45A3-9AFC-7148188CF0C5}" presName="bgRect" presStyleLbl="bgShp" presStyleIdx="0" presStyleCnt="3"/>
      <dgm:spPr/>
    </dgm:pt>
    <dgm:pt modelId="{597AFC05-3593-4774-BD5A-E58EAE54D0A0}" type="pres">
      <dgm:prSet presAssocID="{F67A75EE-6A79-45A3-9AFC-7148188CF0C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encil"/>
        </a:ext>
      </dgm:extLst>
    </dgm:pt>
    <dgm:pt modelId="{8158E585-7A04-4AD1-B332-A773117EC6D1}" type="pres">
      <dgm:prSet presAssocID="{F67A75EE-6A79-45A3-9AFC-7148188CF0C5}" presName="spaceRect" presStyleCnt="0"/>
      <dgm:spPr/>
    </dgm:pt>
    <dgm:pt modelId="{B3B11B19-E9B1-4FF1-8E21-A21A9A27542A}" type="pres">
      <dgm:prSet presAssocID="{F67A75EE-6A79-45A3-9AFC-7148188CF0C5}" presName="parTx" presStyleLbl="revTx" presStyleIdx="0" presStyleCnt="3">
        <dgm:presLayoutVars>
          <dgm:chMax val="0"/>
          <dgm:chPref val="0"/>
        </dgm:presLayoutVars>
      </dgm:prSet>
      <dgm:spPr/>
    </dgm:pt>
    <dgm:pt modelId="{B78754DD-4FF6-4E52-943D-617124EF85BA}" type="pres">
      <dgm:prSet presAssocID="{B5AF2E30-DA30-4B09-A4AE-D4B8ACF308C6}" presName="sibTrans" presStyleCnt="0"/>
      <dgm:spPr/>
    </dgm:pt>
    <dgm:pt modelId="{EEFD2D44-8D72-4755-9062-271FFB34E7CB}" type="pres">
      <dgm:prSet presAssocID="{DA35EFB6-26FF-4C4E-9165-B3114EE43DC2}" presName="compNode" presStyleCnt="0"/>
      <dgm:spPr/>
    </dgm:pt>
    <dgm:pt modelId="{EA809762-0F26-4048-A8B1-62010887E717}" type="pres">
      <dgm:prSet presAssocID="{DA35EFB6-26FF-4C4E-9165-B3114EE43DC2}" presName="bgRect" presStyleLbl="bgShp" presStyleIdx="1" presStyleCnt="3"/>
      <dgm:spPr/>
    </dgm:pt>
    <dgm:pt modelId="{50D193E5-FB86-4DA3-A835-D4ACC66EEDB2}" type="pres">
      <dgm:prSet presAssocID="{DA35EFB6-26FF-4C4E-9165-B3114EE43DC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70DD57FA-F2E9-4631-885B-B72047BE007B}" type="pres">
      <dgm:prSet presAssocID="{DA35EFB6-26FF-4C4E-9165-B3114EE43DC2}" presName="spaceRect" presStyleCnt="0"/>
      <dgm:spPr/>
    </dgm:pt>
    <dgm:pt modelId="{709D071A-323C-47F7-8180-811938A5A66D}" type="pres">
      <dgm:prSet presAssocID="{DA35EFB6-26FF-4C4E-9165-B3114EE43DC2}" presName="parTx" presStyleLbl="revTx" presStyleIdx="1" presStyleCnt="3">
        <dgm:presLayoutVars>
          <dgm:chMax val="0"/>
          <dgm:chPref val="0"/>
        </dgm:presLayoutVars>
      </dgm:prSet>
      <dgm:spPr/>
    </dgm:pt>
    <dgm:pt modelId="{E65F7931-70DD-4FB1-B77B-4668550035B6}" type="pres">
      <dgm:prSet presAssocID="{08E78549-A5BB-4662-9260-EA2AE94C4498}" presName="sibTrans" presStyleCnt="0"/>
      <dgm:spPr/>
    </dgm:pt>
    <dgm:pt modelId="{DA7D569E-EE6E-4D47-852B-E7D963314A59}" type="pres">
      <dgm:prSet presAssocID="{5885A6A6-77C7-4A1A-9584-A8373E3E0699}" presName="compNode" presStyleCnt="0"/>
      <dgm:spPr/>
    </dgm:pt>
    <dgm:pt modelId="{E0B4DB3C-1507-4493-BA09-6934044890F2}" type="pres">
      <dgm:prSet presAssocID="{5885A6A6-77C7-4A1A-9584-A8373E3E0699}" presName="bgRect" presStyleLbl="bgShp" presStyleIdx="2" presStyleCnt="3"/>
      <dgm:spPr/>
    </dgm:pt>
    <dgm:pt modelId="{9854B59D-8420-4243-8B1A-FEFAADBC6184}" type="pres">
      <dgm:prSet presAssocID="{5885A6A6-77C7-4A1A-9584-A8373E3E069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omputer"/>
        </a:ext>
      </dgm:extLst>
    </dgm:pt>
    <dgm:pt modelId="{433DBD2A-218D-4111-8F87-92D421CE0326}" type="pres">
      <dgm:prSet presAssocID="{5885A6A6-77C7-4A1A-9584-A8373E3E0699}" presName="spaceRect" presStyleCnt="0"/>
      <dgm:spPr/>
    </dgm:pt>
    <dgm:pt modelId="{5C6CCA74-78D0-48A4-9630-6C61375FC2F4}" type="pres">
      <dgm:prSet presAssocID="{5885A6A6-77C7-4A1A-9584-A8373E3E0699}" presName="parTx" presStyleLbl="revTx" presStyleIdx="2" presStyleCnt="3">
        <dgm:presLayoutVars>
          <dgm:chMax val="0"/>
          <dgm:chPref val="0"/>
        </dgm:presLayoutVars>
      </dgm:prSet>
      <dgm:spPr/>
    </dgm:pt>
  </dgm:ptLst>
  <dgm:cxnLst>
    <dgm:cxn modelId="{D202E529-9204-4C7B-ADD3-38C9FBE57256}" srcId="{EC6E2542-CE5F-489A-BE84-38273743CD9B}" destId="{DA35EFB6-26FF-4C4E-9165-B3114EE43DC2}" srcOrd="1" destOrd="0" parTransId="{AD55168C-FFD5-4D5B-A861-FC11F6D683EE}" sibTransId="{08E78549-A5BB-4662-9260-EA2AE94C4498}"/>
    <dgm:cxn modelId="{2FA93A2D-DE7E-4AED-8BCD-DFD97B6D0632}" type="presOf" srcId="{DA35EFB6-26FF-4C4E-9165-B3114EE43DC2}" destId="{709D071A-323C-47F7-8180-811938A5A66D}" srcOrd="0" destOrd="0" presId="urn:microsoft.com/office/officeart/2018/2/layout/IconVerticalSolidList"/>
    <dgm:cxn modelId="{0B4E693A-8A8F-4E36-9CDD-AEAF339EA96C}" type="presOf" srcId="{F67A75EE-6A79-45A3-9AFC-7148188CF0C5}" destId="{B3B11B19-E9B1-4FF1-8E21-A21A9A27542A}" srcOrd="0" destOrd="0" presId="urn:microsoft.com/office/officeart/2018/2/layout/IconVerticalSolidList"/>
    <dgm:cxn modelId="{917E6F61-50FE-4ADA-86F8-797A84D6297A}" type="presOf" srcId="{5885A6A6-77C7-4A1A-9584-A8373E3E0699}" destId="{5C6CCA74-78D0-48A4-9630-6C61375FC2F4}" srcOrd="0" destOrd="0" presId="urn:microsoft.com/office/officeart/2018/2/layout/IconVerticalSolidList"/>
    <dgm:cxn modelId="{B150526C-6369-4B96-BEA8-CCCA5B6D73CC}" type="presOf" srcId="{EC6E2542-CE5F-489A-BE84-38273743CD9B}" destId="{0FCEF971-6C8A-4FDB-9DB4-81198C8922CA}" srcOrd="0" destOrd="0" presId="urn:microsoft.com/office/officeart/2018/2/layout/IconVerticalSolidList"/>
    <dgm:cxn modelId="{52CEC7B4-E5D3-4CBE-8F72-CEDBB2F5A712}" srcId="{EC6E2542-CE5F-489A-BE84-38273743CD9B}" destId="{5885A6A6-77C7-4A1A-9584-A8373E3E0699}" srcOrd="2" destOrd="0" parTransId="{CC015B04-3299-4CA3-93CC-ED05D4424917}" sibTransId="{2BCB8646-D63E-4164-9DFD-326EB25956D6}"/>
    <dgm:cxn modelId="{2F9020C7-ABB4-47FD-8EC2-12A6B87A4546}" srcId="{EC6E2542-CE5F-489A-BE84-38273743CD9B}" destId="{F67A75EE-6A79-45A3-9AFC-7148188CF0C5}" srcOrd="0" destOrd="0" parTransId="{698609A9-AF33-4BED-92A9-B1A2D91CDB21}" sibTransId="{B5AF2E30-DA30-4B09-A4AE-D4B8ACF308C6}"/>
    <dgm:cxn modelId="{8C7AB044-63F3-4D00-AE3D-815BB2A9374A}" type="presParOf" srcId="{0FCEF971-6C8A-4FDB-9DB4-81198C8922CA}" destId="{58F4C7A3-6068-4554-876E-DF9FEBD39229}" srcOrd="0" destOrd="0" presId="urn:microsoft.com/office/officeart/2018/2/layout/IconVerticalSolidList"/>
    <dgm:cxn modelId="{AD022684-C17C-4D63-B375-304A5305BB53}" type="presParOf" srcId="{58F4C7A3-6068-4554-876E-DF9FEBD39229}" destId="{5676CFC9-E19D-4549-8B06-89B3E8211EAD}" srcOrd="0" destOrd="0" presId="urn:microsoft.com/office/officeart/2018/2/layout/IconVerticalSolidList"/>
    <dgm:cxn modelId="{FA5BF9FE-DFBF-4B49-A2B6-823EBE30D02F}" type="presParOf" srcId="{58F4C7A3-6068-4554-876E-DF9FEBD39229}" destId="{597AFC05-3593-4774-BD5A-E58EAE54D0A0}" srcOrd="1" destOrd="0" presId="urn:microsoft.com/office/officeart/2018/2/layout/IconVerticalSolidList"/>
    <dgm:cxn modelId="{6FB789AC-104C-4A01-9B77-895FEE3314A0}" type="presParOf" srcId="{58F4C7A3-6068-4554-876E-DF9FEBD39229}" destId="{8158E585-7A04-4AD1-B332-A773117EC6D1}" srcOrd="2" destOrd="0" presId="urn:microsoft.com/office/officeart/2018/2/layout/IconVerticalSolidList"/>
    <dgm:cxn modelId="{C6DC3C2D-32DB-48A6-A1CA-A24204615577}" type="presParOf" srcId="{58F4C7A3-6068-4554-876E-DF9FEBD39229}" destId="{B3B11B19-E9B1-4FF1-8E21-A21A9A27542A}" srcOrd="3" destOrd="0" presId="urn:microsoft.com/office/officeart/2018/2/layout/IconVerticalSolidList"/>
    <dgm:cxn modelId="{3B4B2C34-2EDC-4CB6-A2EB-7BC744165168}" type="presParOf" srcId="{0FCEF971-6C8A-4FDB-9DB4-81198C8922CA}" destId="{B78754DD-4FF6-4E52-943D-617124EF85BA}" srcOrd="1" destOrd="0" presId="urn:microsoft.com/office/officeart/2018/2/layout/IconVerticalSolidList"/>
    <dgm:cxn modelId="{A424F555-0231-4F00-B996-F6D291F81443}" type="presParOf" srcId="{0FCEF971-6C8A-4FDB-9DB4-81198C8922CA}" destId="{EEFD2D44-8D72-4755-9062-271FFB34E7CB}" srcOrd="2" destOrd="0" presId="urn:microsoft.com/office/officeart/2018/2/layout/IconVerticalSolidList"/>
    <dgm:cxn modelId="{4E11755D-D62A-4664-9FB3-1894BC6CAB17}" type="presParOf" srcId="{EEFD2D44-8D72-4755-9062-271FFB34E7CB}" destId="{EA809762-0F26-4048-A8B1-62010887E717}" srcOrd="0" destOrd="0" presId="urn:microsoft.com/office/officeart/2018/2/layout/IconVerticalSolidList"/>
    <dgm:cxn modelId="{10BBACC1-81A0-485F-B277-08D24A111614}" type="presParOf" srcId="{EEFD2D44-8D72-4755-9062-271FFB34E7CB}" destId="{50D193E5-FB86-4DA3-A835-D4ACC66EEDB2}" srcOrd="1" destOrd="0" presId="urn:microsoft.com/office/officeart/2018/2/layout/IconVerticalSolidList"/>
    <dgm:cxn modelId="{4513F788-22F3-4FA0-BDF1-97CE2692EFF8}" type="presParOf" srcId="{EEFD2D44-8D72-4755-9062-271FFB34E7CB}" destId="{70DD57FA-F2E9-4631-885B-B72047BE007B}" srcOrd="2" destOrd="0" presId="urn:microsoft.com/office/officeart/2018/2/layout/IconVerticalSolidList"/>
    <dgm:cxn modelId="{212F99DE-8E3E-46F7-957A-51F6DA9B20AB}" type="presParOf" srcId="{EEFD2D44-8D72-4755-9062-271FFB34E7CB}" destId="{709D071A-323C-47F7-8180-811938A5A66D}" srcOrd="3" destOrd="0" presId="urn:microsoft.com/office/officeart/2018/2/layout/IconVerticalSolidList"/>
    <dgm:cxn modelId="{C65B79C3-6F58-40A8-BE6C-DA5B216DECFB}" type="presParOf" srcId="{0FCEF971-6C8A-4FDB-9DB4-81198C8922CA}" destId="{E65F7931-70DD-4FB1-B77B-4668550035B6}" srcOrd="3" destOrd="0" presId="urn:microsoft.com/office/officeart/2018/2/layout/IconVerticalSolidList"/>
    <dgm:cxn modelId="{502E56C4-55B3-42A2-8D2F-78537D7B33DC}" type="presParOf" srcId="{0FCEF971-6C8A-4FDB-9DB4-81198C8922CA}" destId="{DA7D569E-EE6E-4D47-852B-E7D963314A59}" srcOrd="4" destOrd="0" presId="urn:microsoft.com/office/officeart/2018/2/layout/IconVerticalSolidList"/>
    <dgm:cxn modelId="{E542BA7B-E7F6-41EB-B878-211F6CA0EE66}" type="presParOf" srcId="{DA7D569E-EE6E-4D47-852B-E7D963314A59}" destId="{E0B4DB3C-1507-4493-BA09-6934044890F2}" srcOrd="0" destOrd="0" presId="urn:microsoft.com/office/officeart/2018/2/layout/IconVerticalSolidList"/>
    <dgm:cxn modelId="{8D5D859D-EF7D-4F7A-B448-538B10270019}" type="presParOf" srcId="{DA7D569E-EE6E-4D47-852B-E7D963314A59}" destId="{9854B59D-8420-4243-8B1A-FEFAADBC6184}" srcOrd="1" destOrd="0" presId="urn:microsoft.com/office/officeart/2018/2/layout/IconVerticalSolidList"/>
    <dgm:cxn modelId="{9BE7E36F-5597-4CEB-8EFE-1E664311DC68}" type="presParOf" srcId="{DA7D569E-EE6E-4D47-852B-E7D963314A59}" destId="{433DBD2A-218D-4111-8F87-92D421CE0326}" srcOrd="2" destOrd="0" presId="urn:microsoft.com/office/officeart/2018/2/layout/IconVerticalSolidList"/>
    <dgm:cxn modelId="{86093B09-D820-4C2A-B698-036BE89A13EA}" type="presParOf" srcId="{DA7D569E-EE6E-4D47-852B-E7D963314A59}" destId="{5C6CCA74-78D0-48A4-9630-6C61375FC2F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F71E494-D041-46D6-95FC-A1D98C15CE11}"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E733DE5D-55BA-4A74-9005-5FE2432068AA}">
      <dgm:prSet/>
      <dgm:spPr/>
      <dgm:t>
        <a:bodyPr/>
        <a:lstStyle/>
        <a:p>
          <a:r>
            <a:rPr lang="en-GB"/>
            <a:t>Variable names </a:t>
          </a:r>
          <a:r>
            <a:rPr lang="en-GB" b="1"/>
            <a:t>must start</a:t>
          </a:r>
          <a:r>
            <a:rPr lang="en-GB"/>
            <a:t> with a letter or an underscore (_)</a:t>
          </a:r>
          <a:endParaRPr lang="en-US"/>
        </a:p>
      </dgm:t>
    </dgm:pt>
    <dgm:pt modelId="{26C10AFA-0B58-4E42-AEB1-B06B6AC719F5}" type="parTrans" cxnId="{EB72CA52-2196-48B1-A238-3BAD277141D9}">
      <dgm:prSet/>
      <dgm:spPr/>
      <dgm:t>
        <a:bodyPr/>
        <a:lstStyle/>
        <a:p>
          <a:endParaRPr lang="en-US"/>
        </a:p>
      </dgm:t>
    </dgm:pt>
    <dgm:pt modelId="{F094358A-7706-4EC1-AAA5-7C8D73DAC395}" type="sibTrans" cxnId="{EB72CA52-2196-48B1-A238-3BAD277141D9}">
      <dgm:prSet/>
      <dgm:spPr/>
      <dgm:t>
        <a:bodyPr/>
        <a:lstStyle/>
        <a:p>
          <a:endParaRPr lang="en-US"/>
        </a:p>
      </dgm:t>
    </dgm:pt>
    <dgm:pt modelId="{E3812B81-9394-4B42-8EA8-75E2A6A21C55}">
      <dgm:prSet/>
      <dgm:spPr/>
      <dgm:t>
        <a:bodyPr/>
        <a:lstStyle/>
        <a:p>
          <a:r>
            <a:rPr lang="en-GB" dirty="0"/>
            <a:t>Cannot start with a number</a:t>
          </a:r>
          <a:endParaRPr lang="en-US" dirty="0"/>
        </a:p>
      </dgm:t>
    </dgm:pt>
    <dgm:pt modelId="{3AD1C079-D64D-4B66-8747-8DCEC60B0104}" type="parTrans" cxnId="{48680E70-0555-4D65-96F9-91A441C5544B}">
      <dgm:prSet/>
      <dgm:spPr/>
      <dgm:t>
        <a:bodyPr/>
        <a:lstStyle/>
        <a:p>
          <a:endParaRPr lang="en-US"/>
        </a:p>
      </dgm:t>
    </dgm:pt>
    <dgm:pt modelId="{99F12713-C3D8-46B3-9A15-800AF511D284}" type="sibTrans" cxnId="{48680E70-0555-4D65-96F9-91A441C5544B}">
      <dgm:prSet/>
      <dgm:spPr/>
      <dgm:t>
        <a:bodyPr/>
        <a:lstStyle/>
        <a:p>
          <a:endParaRPr lang="en-US"/>
        </a:p>
      </dgm:t>
    </dgm:pt>
    <dgm:pt modelId="{AF47207E-45EA-408E-AFA9-75171287D8FB}">
      <dgm:prSet/>
      <dgm:spPr/>
      <dgm:t>
        <a:bodyPr/>
        <a:lstStyle/>
        <a:p>
          <a:r>
            <a:rPr lang="en-GB"/>
            <a:t>Can contain only </a:t>
          </a:r>
          <a:r>
            <a:rPr lang="en-GB" b="1"/>
            <a:t>letters</a:t>
          </a:r>
          <a:r>
            <a:rPr lang="en-GB"/>
            <a:t>, </a:t>
          </a:r>
          <a:r>
            <a:rPr lang="en-GB" b="1"/>
            <a:t>numbers</a:t>
          </a:r>
          <a:r>
            <a:rPr lang="en-GB"/>
            <a:t>, and </a:t>
          </a:r>
          <a:r>
            <a:rPr lang="en-GB" b="1"/>
            <a:t>underscores</a:t>
          </a:r>
          <a:endParaRPr lang="en-US"/>
        </a:p>
      </dgm:t>
    </dgm:pt>
    <dgm:pt modelId="{E63C30D3-50CB-4F49-B2EF-3DCABBCE96C5}" type="parTrans" cxnId="{94326FF3-5A5F-484A-95FB-8FC6870D74DC}">
      <dgm:prSet/>
      <dgm:spPr/>
      <dgm:t>
        <a:bodyPr/>
        <a:lstStyle/>
        <a:p>
          <a:endParaRPr lang="en-US"/>
        </a:p>
      </dgm:t>
    </dgm:pt>
    <dgm:pt modelId="{AD187BB7-12A4-48B9-A70A-B10DE751303C}" type="sibTrans" cxnId="{94326FF3-5A5F-484A-95FB-8FC6870D74DC}">
      <dgm:prSet/>
      <dgm:spPr/>
      <dgm:t>
        <a:bodyPr/>
        <a:lstStyle/>
        <a:p>
          <a:endParaRPr lang="en-US"/>
        </a:p>
      </dgm:t>
    </dgm:pt>
    <dgm:pt modelId="{974AD46B-D38B-4C59-A24C-272FF95F2FAD}">
      <dgm:prSet/>
      <dgm:spPr/>
      <dgm:t>
        <a:bodyPr/>
        <a:lstStyle/>
        <a:p>
          <a:r>
            <a:rPr lang="en-GB"/>
            <a:t>Variable names are </a:t>
          </a:r>
          <a:r>
            <a:rPr lang="en-GB" b="1"/>
            <a:t>case-sensitive</a:t>
          </a:r>
          <a:endParaRPr lang="en-US"/>
        </a:p>
      </dgm:t>
    </dgm:pt>
    <dgm:pt modelId="{E72B6552-7B70-4672-BC3E-36938002DF71}" type="parTrans" cxnId="{58724253-2A42-467C-8FDE-0388942ACAE9}">
      <dgm:prSet/>
      <dgm:spPr/>
      <dgm:t>
        <a:bodyPr/>
        <a:lstStyle/>
        <a:p>
          <a:endParaRPr lang="en-US"/>
        </a:p>
      </dgm:t>
    </dgm:pt>
    <dgm:pt modelId="{B6101F84-5C0D-4145-A25C-7554CED0E7AB}" type="sibTrans" cxnId="{58724253-2A42-467C-8FDE-0388942ACAE9}">
      <dgm:prSet/>
      <dgm:spPr/>
      <dgm:t>
        <a:bodyPr/>
        <a:lstStyle/>
        <a:p>
          <a:endParaRPr lang="en-US"/>
        </a:p>
      </dgm:t>
    </dgm:pt>
    <dgm:pt modelId="{339D1FF3-25B7-4627-8012-844158EA6A33}">
      <dgm:prSet/>
      <dgm:spPr/>
      <dgm:t>
        <a:bodyPr/>
        <a:lstStyle/>
        <a:p>
          <a:r>
            <a:rPr lang="en-GB"/>
            <a:t>name, Name, and NAME are all different variables</a:t>
          </a:r>
          <a:endParaRPr lang="en-US"/>
        </a:p>
      </dgm:t>
    </dgm:pt>
    <dgm:pt modelId="{A3C08293-BD16-416E-A0FB-8AD51E76695D}" type="parTrans" cxnId="{7774BFE1-2029-429B-AF30-A88AB56EA1CF}">
      <dgm:prSet/>
      <dgm:spPr/>
      <dgm:t>
        <a:bodyPr/>
        <a:lstStyle/>
        <a:p>
          <a:endParaRPr lang="en-US"/>
        </a:p>
      </dgm:t>
    </dgm:pt>
    <dgm:pt modelId="{6E0CF2C6-B4EA-45ED-881F-EE44366FAEAF}" type="sibTrans" cxnId="{7774BFE1-2029-429B-AF30-A88AB56EA1CF}">
      <dgm:prSet/>
      <dgm:spPr/>
      <dgm:t>
        <a:bodyPr/>
        <a:lstStyle/>
        <a:p>
          <a:endParaRPr lang="en-US"/>
        </a:p>
      </dgm:t>
    </dgm:pt>
    <dgm:pt modelId="{F67EEE6B-FB54-417C-BB39-2258FA6283EC}">
      <dgm:prSet/>
      <dgm:spPr/>
      <dgm:t>
        <a:bodyPr/>
        <a:lstStyle/>
        <a:p>
          <a:r>
            <a:rPr lang="en-GB" b="1"/>
            <a:t>No spaces</a:t>
          </a:r>
          <a:r>
            <a:rPr lang="en-GB"/>
            <a:t> allowed — use _ instead</a:t>
          </a:r>
          <a:endParaRPr lang="en-US"/>
        </a:p>
      </dgm:t>
    </dgm:pt>
    <dgm:pt modelId="{E1F0E30C-6AC7-4041-8750-EEBD9C97A473}" type="parTrans" cxnId="{DFD65F86-DA10-4470-B997-4E5629D30EC0}">
      <dgm:prSet/>
      <dgm:spPr/>
      <dgm:t>
        <a:bodyPr/>
        <a:lstStyle/>
        <a:p>
          <a:endParaRPr lang="en-US"/>
        </a:p>
      </dgm:t>
    </dgm:pt>
    <dgm:pt modelId="{B1EB8CE0-E18A-4A3E-A712-0D6D176A63CC}" type="sibTrans" cxnId="{DFD65F86-DA10-4470-B997-4E5629D30EC0}">
      <dgm:prSet/>
      <dgm:spPr/>
      <dgm:t>
        <a:bodyPr/>
        <a:lstStyle/>
        <a:p>
          <a:endParaRPr lang="en-US"/>
        </a:p>
      </dgm:t>
    </dgm:pt>
    <dgm:pt modelId="{0A455F1D-9CEB-47E0-9CDD-3C4F1776CBAA}" type="pres">
      <dgm:prSet presAssocID="{7F71E494-D041-46D6-95FC-A1D98C15CE11}" presName="linear" presStyleCnt="0">
        <dgm:presLayoutVars>
          <dgm:animLvl val="lvl"/>
          <dgm:resizeHandles val="exact"/>
        </dgm:presLayoutVars>
      </dgm:prSet>
      <dgm:spPr/>
    </dgm:pt>
    <dgm:pt modelId="{48E14A4B-FDCE-4CC4-948C-30BCA3E63204}" type="pres">
      <dgm:prSet presAssocID="{E733DE5D-55BA-4A74-9005-5FE2432068AA}" presName="parentText" presStyleLbl="node1" presStyleIdx="0" presStyleCnt="6">
        <dgm:presLayoutVars>
          <dgm:chMax val="0"/>
          <dgm:bulletEnabled val="1"/>
        </dgm:presLayoutVars>
      </dgm:prSet>
      <dgm:spPr/>
    </dgm:pt>
    <dgm:pt modelId="{89607A22-751F-4A3F-BDA9-20F64EA25630}" type="pres">
      <dgm:prSet presAssocID="{F094358A-7706-4EC1-AAA5-7C8D73DAC395}" presName="spacer" presStyleCnt="0"/>
      <dgm:spPr/>
    </dgm:pt>
    <dgm:pt modelId="{DD9B2CF9-4386-4F21-87ED-A5976A3D76E9}" type="pres">
      <dgm:prSet presAssocID="{E3812B81-9394-4B42-8EA8-75E2A6A21C55}" presName="parentText" presStyleLbl="node1" presStyleIdx="1" presStyleCnt="6">
        <dgm:presLayoutVars>
          <dgm:chMax val="0"/>
          <dgm:bulletEnabled val="1"/>
        </dgm:presLayoutVars>
      </dgm:prSet>
      <dgm:spPr/>
    </dgm:pt>
    <dgm:pt modelId="{95370DFD-9D22-482D-A63A-03D7FE33A791}" type="pres">
      <dgm:prSet presAssocID="{99F12713-C3D8-46B3-9A15-800AF511D284}" presName="spacer" presStyleCnt="0"/>
      <dgm:spPr/>
    </dgm:pt>
    <dgm:pt modelId="{8D515117-03BB-4BA9-86C7-29108B44DF35}" type="pres">
      <dgm:prSet presAssocID="{AF47207E-45EA-408E-AFA9-75171287D8FB}" presName="parentText" presStyleLbl="node1" presStyleIdx="2" presStyleCnt="6">
        <dgm:presLayoutVars>
          <dgm:chMax val="0"/>
          <dgm:bulletEnabled val="1"/>
        </dgm:presLayoutVars>
      </dgm:prSet>
      <dgm:spPr/>
    </dgm:pt>
    <dgm:pt modelId="{6316E63E-BE71-4C4B-858E-5AB83172973C}" type="pres">
      <dgm:prSet presAssocID="{AD187BB7-12A4-48B9-A70A-B10DE751303C}" presName="spacer" presStyleCnt="0"/>
      <dgm:spPr/>
    </dgm:pt>
    <dgm:pt modelId="{C5234581-54A5-4791-B8BB-91B5B9F98212}" type="pres">
      <dgm:prSet presAssocID="{974AD46B-D38B-4C59-A24C-272FF95F2FAD}" presName="parentText" presStyleLbl="node1" presStyleIdx="3" presStyleCnt="6">
        <dgm:presLayoutVars>
          <dgm:chMax val="0"/>
          <dgm:bulletEnabled val="1"/>
        </dgm:presLayoutVars>
      </dgm:prSet>
      <dgm:spPr/>
    </dgm:pt>
    <dgm:pt modelId="{1885E98E-7170-4249-966F-B1DE9006C904}" type="pres">
      <dgm:prSet presAssocID="{B6101F84-5C0D-4145-A25C-7554CED0E7AB}" presName="spacer" presStyleCnt="0"/>
      <dgm:spPr/>
    </dgm:pt>
    <dgm:pt modelId="{E4AD2F77-5364-4E5F-8484-9D76F2ED6C42}" type="pres">
      <dgm:prSet presAssocID="{339D1FF3-25B7-4627-8012-844158EA6A33}" presName="parentText" presStyleLbl="node1" presStyleIdx="4" presStyleCnt="6">
        <dgm:presLayoutVars>
          <dgm:chMax val="0"/>
          <dgm:bulletEnabled val="1"/>
        </dgm:presLayoutVars>
      </dgm:prSet>
      <dgm:spPr/>
    </dgm:pt>
    <dgm:pt modelId="{B95FD0C0-B3B0-452E-A873-F087907AED56}" type="pres">
      <dgm:prSet presAssocID="{6E0CF2C6-B4EA-45ED-881F-EE44366FAEAF}" presName="spacer" presStyleCnt="0"/>
      <dgm:spPr/>
    </dgm:pt>
    <dgm:pt modelId="{C8CE7E84-A9FD-4C54-BCFE-8416C8147FC1}" type="pres">
      <dgm:prSet presAssocID="{F67EEE6B-FB54-417C-BB39-2258FA6283EC}" presName="parentText" presStyleLbl="node1" presStyleIdx="5" presStyleCnt="6">
        <dgm:presLayoutVars>
          <dgm:chMax val="0"/>
          <dgm:bulletEnabled val="1"/>
        </dgm:presLayoutVars>
      </dgm:prSet>
      <dgm:spPr/>
    </dgm:pt>
  </dgm:ptLst>
  <dgm:cxnLst>
    <dgm:cxn modelId="{0398C511-230D-4F35-8CA1-E0A62BD2A4C9}" type="presOf" srcId="{974AD46B-D38B-4C59-A24C-272FF95F2FAD}" destId="{C5234581-54A5-4791-B8BB-91B5B9F98212}" srcOrd="0" destOrd="0" presId="urn:microsoft.com/office/officeart/2005/8/layout/vList2"/>
    <dgm:cxn modelId="{368A823E-6F0B-4085-A3A4-6728162628F2}" type="presOf" srcId="{E733DE5D-55BA-4A74-9005-5FE2432068AA}" destId="{48E14A4B-FDCE-4CC4-948C-30BCA3E63204}" srcOrd="0" destOrd="0" presId="urn:microsoft.com/office/officeart/2005/8/layout/vList2"/>
    <dgm:cxn modelId="{F5702669-8322-454A-A285-E4885C9C3E1B}" type="presOf" srcId="{F67EEE6B-FB54-417C-BB39-2258FA6283EC}" destId="{C8CE7E84-A9FD-4C54-BCFE-8416C8147FC1}" srcOrd="0" destOrd="0" presId="urn:microsoft.com/office/officeart/2005/8/layout/vList2"/>
    <dgm:cxn modelId="{48680E70-0555-4D65-96F9-91A441C5544B}" srcId="{7F71E494-D041-46D6-95FC-A1D98C15CE11}" destId="{E3812B81-9394-4B42-8EA8-75E2A6A21C55}" srcOrd="1" destOrd="0" parTransId="{3AD1C079-D64D-4B66-8747-8DCEC60B0104}" sibTransId="{99F12713-C3D8-46B3-9A15-800AF511D284}"/>
    <dgm:cxn modelId="{EB72CA52-2196-48B1-A238-3BAD277141D9}" srcId="{7F71E494-D041-46D6-95FC-A1D98C15CE11}" destId="{E733DE5D-55BA-4A74-9005-5FE2432068AA}" srcOrd="0" destOrd="0" parTransId="{26C10AFA-0B58-4E42-AEB1-B06B6AC719F5}" sibTransId="{F094358A-7706-4EC1-AAA5-7C8D73DAC395}"/>
    <dgm:cxn modelId="{58724253-2A42-467C-8FDE-0388942ACAE9}" srcId="{7F71E494-D041-46D6-95FC-A1D98C15CE11}" destId="{974AD46B-D38B-4C59-A24C-272FF95F2FAD}" srcOrd="3" destOrd="0" parTransId="{E72B6552-7B70-4672-BC3E-36938002DF71}" sibTransId="{B6101F84-5C0D-4145-A25C-7554CED0E7AB}"/>
    <dgm:cxn modelId="{DFD65F86-DA10-4470-B997-4E5629D30EC0}" srcId="{7F71E494-D041-46D6-95FC-A1D98C15CE11}" destId="{F67EEE6B-FB54-417C-BB39-2258FA6283EC}" srcOrd="5" destOrd="0" parTransId="{E1F0E30C-6AC7-4041-8750-EEBD9C97A473}" sibTransId="{B1EB8CE0-E18A-4A3E-A712-0D6D176A63CC}"/>
    <dgm:cxn modelId="{7C601FAB-5027-44BD-ACA2-CA86241A3816}" type="presOf" srcId="{AF47207E-45EA-408E-AFA9-75171287D8FB}" destId="{8D515117-03BB-4BA9-86C7-29108B44DF35}" srcOrd="0" destOrd="0" presId="urn:microsoft.com/office/officeart/2005/8/layout/vList2"/>
    <dgm:cxn modelId="{EFCE2EB1-AF7D-4F28-BB93-2902A5724F28}" type="presOf" srcId="{7F71E494-D041-46D6-95FC-A1D98C15CE11}" destId="{0A455F1D-9CEB-47E0-9CDD-3C4F1776CBAA}" srcOrd="0" destOrd="0" presId="urn:microsoft.com/office/officeart/2005/8/layout/vList2"/>
    <dgm:cxn modelId="{E97CC3C8-98B0-46AA-AD65-7AE67EF640B1}" type="presOf" srcId="{E3812B81-9394-4B42-8EA8-75E2A6A21C55}" destId="{DD9B2CF9-4386-4F21-87ED-A5976A3D76E9}" srcOrd="0" destOrd="0" presId="urn:microsoft.com/office/officeart/2005/8/layout/vList2"/>
    <dgm:cxn modelId="{FEEA07C9-92C4-4C88-A8AE-78C635D13EDB}" type="presOf" srcId="{339D1FF3-25B7-4627-8012-844158EA6A33}" destId="{E4AD2F77-5364-4E5F-8484-9D76F2ED6C42}" srcOrd="0" destOrd="0" presId="urn:microsoft.com/office/officeart/2005/8/layout/vList2"/>
    <dgm:cxn modelId="{7774BFE1-2029-429B-AF30-A88AB56EA1CF}" srcId="{7F71E494-D041-46D6-95FC-A1D98C15CE11}" destId="{339D1FF3-25B7-4627-8012-844158EA6A33}" srcOrd="4" destOrd="0" parTransId="{A3C08293-BD16-416E-A0FB-8AD51E76695D}" sibTransId="{6E0CF2C6-B4EA-45ED-881F-EE44366FAEAF}"/>
    <dgm:cxn modelId="{94326FF3-5A5F-484A-95FB-8FC6870D74DC}" srcId="{7F71E494-D041-46D6-95FC-A1D98C15CE11}" destId="{AF47207E-45EA-408E-AFA9-75171287D8FB}" srcOrd="2" destOrd="0" parTransId="{E63C30D3-50CB-4F49-B2EF-3DCABBCE96C5}" sibTransId="{AD187BB7-12A4-48B9-A70A-B10DE751303C}"/>
    <dgm:cxn modelId="{F1AB247B-3A3B-4BAA-924C-4AD135C36D66}" type="presParOf" srcId="{0A455F1D-9CEB-47E0-9CDD-3C4F1776CBAA}" destId="{48E14A4B-FDCE-4CC4-948C-30BCA3E63204}" srcOrd="0" destOrd="0" presId="urn:microsoft.com/office/officeart/2005/8/layout/vList2"/>
    <dgm:cxn modelId="{6C88E0E0-672B-40A1-8309-710BDC9E5C7D}" type="presParOf" srcId="{0A455F1D-9CEB-47E0-9CDD-3C4F1776CBAA}" destId="{89607A22-751F-4A3F-BDA9-20F64EA25630}" srcOrd="1" destOrd="0" presId="urn:microsoft.com/office/officeart/2005/8/layout/vList2"/>
    <dgm:cxn modelId="{72671D0C-367B-44B2-8494-F97E029F7889}" type="presParOf" srcId="{0A455F1D-9CEB-47E0-9CDD-3C4F1776CBAA}" destId="{DD9B2CF9-4386-4F21-87ED-A5976A3D76E9}" srcOrd="2" destOrd="0" presId="urn:microsoft.com/office/officeart/2005/8/layout/vList2"/>
    <dgm:cxn modelId="{9B7DE3E4-F7B4-4F44-8C73-5EB73CDBF2B7}" type="presParOf" srcId="{0A455F1D-9CEB-47E0-9CDD-3C4F1776CBAA}" destId="{95370DFD-9D22-482D-A63A-03D7FE33A791}" srcOrd="3" destOrd="0" presId="urn:microsoft.com/office/officeart/2005/8/layout/vList2"/>
    <dgm:cxn modelId="{2046BAA1-E07B-4A4B-88A5-C3F3A0F5E00F}" type="presParOf" srcId="{0A455F1D-9CEB-47E0-9CDD-3C4F1776CBAA}" destId="{8D515117-03BB-4BA9-86C7-29108B44DF35}" srcOrd="4" destOrd="0" presId="urn:microsoft.com/office/officeart/2005/8/layout/vList2"/>
    <dgm:cxn modelId="{D4FE9D61-89D4-4A07-B71B-6E1ED462923B}" type="presParOf" srcId="{0A455F1D-9CEB-47E0-9CDD-3C4F1776CBAA}" destId="{6316E63E-BE71-4C4B-858E-5AB83172973C}" srcOrd="5" destOrd="0" presId="urn:microsoft.com/office/officeart/2005/8/layout/vList2"/>
    <dgm:cxn modelId="{FD4AEEA7-4ADC-48A1-8601-DCB94EEA5464}" type="presParOf" srcId="{0A455F1D-9CEB-47E0-9CDD-3C4F1776CBAA}" destId="{C5234581-54A5-4791-B8BB-91B5B9F98212}" srcOrd="6" destOrd="0" presId="urn:microsoft.com/office/officeart/2005/8/layout/vList2"/>
    <dgm:cxn modelId="{D1996F59-1676-4222-85FB-D0AFFC0D03C7}" type="presParOf" srcId="{0A455F1D-9CEB-47E0-9CDD-3C4F1776CBAA}" destId="{1885E98E-7170-4249-966F-B1DE9006C904}" srcOrd="7" destOrd="0" presId="urn:microsoft.com/office/officeart/2005/8/layout/vList2"/>
    <dgm:cxn modelId="{93DF1E01-E3B9-4181-BEF7-3158BEB137F6}" type="presParOf" srcId="{0A455F1D-9CEB-47E0-9CDD-3C4F1776CBAA}" destId="{E4AD2F77-5364-4E5F-8484-9D76F2ED6C42}" srcOrd="8" destOrd="0" presId="urn:microsoft.com/office/officeart/2005/8/layout/vList2"/>
    <dgm:cxn modelId="{3827C3A8-0463-4CB1-8076-B1169E956E89}" type="presParOf" srcId="{0A455F1D-9CEB-47E0-9CDD-3C4F1776CBAA}" destId="{B95FD0C0-B3B0-452E-A873-F087907AED56}" srcOrd="9" destOrd="0" presId="urn:microsoft.com/office/officeart/2005/8/layout/vList2"/>
    <dgm:cxn modelId="{E45C50A4-553D-4FB5-8128-3BBD65C90CB5}" type="presParOf" srcId="{0A455F1D-9CEB-47E0-9CDD-3C4F1776CBAA}" destId="{C8CE7E84-A9FD-4C54-BCFE-8416C8147FC1}"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C91AF7-D650-4342-8269-CEDB442254B0}">
      <dsp:nvSpPr>
        <dsp:cNvPr id="0" name=""/>
        <dsp:cNvSpPr/>
      </dsp:nvSpPr>
      <dsp:spPr>
        <a:xfrm>
          <a:off x="3080" y="587032"/>
          <a:ext cx="2444055" cy="146643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t>🧱 </a:t>
          </a:r>
          <a:r>
            <a:rPr lang="en-US" sz="3300" b="1" kern="1200"/>
            <a:t>Variables</a:t>
          </a:r>
          <a:endParaRPr lang="en-US" sz="3300" kern="1200"/>
        </a:p>
      </dsp:txBody>
      <dsp:txXfrm>
        <a:off x="3080" y="587032"/>
        <a:ext cx="2444055" cy="1466433"/>
      </dsp:txXfrm>
    </dsp:sp>
    <dsp:sp modelId="{5128C2E0-A54E-405E-A200-C810B921E084}">
      <dsp:nvSpPr>
        <dsp:cNvPr id="0" name=""/>
        <dsp:cNvSpPr/>
      </dsp:nvSpPr>
      <dsp:spPr>
        <a:xfrm>
          <a:off x="2691541" y="587032"/>
          <a:ext cx="2444055" cy="1466433"/>
        </a:xfrm>
        <a:prstGeom prst="rect">
          <a:avLst/>
        </a:prstGeom>
        <a:solidFill>
          <a:schemeClr val="accent2">
            <a:hueOff val="-242561"/>
            <a:satOff val="-13988"/>
            <a:lumOff val="14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 </a:t>
          </a:r>
          <a:r>
            <a:rPr lang="en-US" sz="3300" b="1" kern="1200" dirty="0"/>
            <a:t>Data Types</a:t>
          </a:r>
          <a:endParaRPr lang="en-US" sz="3300" kern="1200" dirty="0"/>
        </a:p>
      </dsp:txBody>
      <dsp:txXfrm>
        <a:off x="2691541" y="587032"/>
        <a:ext cx="2444055" cy="1466433"/>
      </dsp:txXfrm>
    </dsp:sp>
    <dsp:sp modelId="{2DC4621A-79AD-4978-89A2-EE46771B81EA}">
      <dsp:nvSpPr>
        <dsp:cNvPr id="0" name=""/>
        <dsp:cNvSpPr/>
      </dsp:nvSpPr>
      <dsp:spPr>
        <a:xfrm>
          <a:off x="5380002" y="587032"/>
          <a:ext cx="2444055" cy="1466433"/>
        </a:xfrm>
        <a:prstGeom prst="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 </a:t>
          </a:r>
          <a:r>
            <a:rPr lang="en-US" sz="3300" b="1" kern="1200" dirty="0"/>
            <a:t>Operators</a:t>
          </a:r>
          <a:endParaRPr lang="en-US" sz="3300" kern="1200" dirty="0"/>
        </a:p>
      </dsp:txBody>
      <dsp:txXfrm>
        <a:off x="5380002" y="587032"/>
        <a:ext cx="2444055" cy="1466433"/>
      </dsp:txXfrm>
    </dsp:sp>
    <dsp:sp modelId="{BF0B2FBE-1461-43FA-8722-C18DE65CD998}">
      <dsp:nvSpPr>
        <dsp:cNvPr id="0" name=""/>
        <dsp:cNvSpPr/>
      </dsp:nvSpPr>
      <dsp:spPr>
        <a:xfrm>
          <a:off x="8068463" y="587032"/>
          <a:ext cx="2444055" cy="1466433"/>
        </a:xfrm>
        <a:prstGeom prst="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t>🔁 </a:t>
          </a:r>
          <a:r>
            <a:rPr lang="en-US" sz="3300" b="1" kern="1200"/>
            <a:t>Loops</a:t>
          </a:r>
          <a:endParaRPr lang="en-US" sz="3300" kern="1200"/>
        </a:p>
      </dsp:txBody>
      <dsp:txXfrm>
        <a:off x="8068463" y="587032"/>
        <a:ext cx="2444055" cy="1466433"/>
      </dsp:txXfrm>
    </dsp:sp>
    <dsp:sp modelId="{ECFD50BD-14DD-41AF-A1E4-E02DF5C3D27B}">
      <dsp:nvSpPr>
        <dsp:cNvPr id="0" name=""/>
        <dsp:cNvSpPr/>
      </dsp:nvSpPr>
      <dsp:spPr>
        <a:xfrm>
          <a:off x="1347311" y="2297871"/>
          <a:ext cx="2444055" cy="1466433"/>
        </a:xfrm>
        <a:prstGeom prst="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t>🧩 </a:t>
          </a:r>
          <a:r>
            <a:rPr lang="en-US" sz="3300" b="1" kern="1200"/>
            <a:t>Functions</a:t>
          </a:r>
          <a:endParaRPr lang="en-US" sz="3300" kern="1200"/>
        </a:p>
      </dsp:txBody>
      <dsp:txXfrm>
        <a:off x="1347311" y="2297871"/>
        <a:ext cx="2444055" cy="1466433"/>
      </dsp:txXfrm>
    </dsp:sp>
    <dsp:sp modelId="{6392B574-DE83-481B-BE98-0B034DF526F7}">
      <dsp:nvSpPr>
        <dsp:cNvPr id="0" name=""/>
        <dsp:cNvSpPr/>
      </dsp:nvSpPr>
      <dsp:spPr>
        <a:xfrm>
          <a:off x="4035772" y="2297871"/>
          <a:ext cx="2444055" cy="1466433"/>
        </a:xfrm>
        <a:prstGeom prst="rect">
          <a:avLst/>
        </a:prstGeom>
        <a:solidFill>
          <a:schemeClr val="accent2">
            <a:hueOff val="-1212803"/>
            <a:satOff val="-69940"/>
            <a:lumOff val="71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 </a:t>
          </a:r>
          <a:r>
            <a:rPr lang="en-US" sz="3300" b="1" kern="1200" dirty="0"/>
            <a:t>Data Structures</a:t>
          </a:r>
          <a:r>
            <a:rPr lang="en-US" sz="3300" kern="1200" dirty="0"/>
            <a:t> </a:t>
          </a:r>
        </a:p>
      </dsp:txBody>
      <dsp:txXfrm>
        <a:off x="4035772" y="2297871"/>
        <a:ext cx="2444055" cy="1466433"/>
      </dsp:txXfrm>
    </dsp:sp>
    <dsp:sp modelId="{EB3E9C24-03B8-4872-ADC2-DBAC485373AD}">
      <dsp:nvSpPr>
        <dsp:cNvPr id="0" name=""/>
        <dsp:cNvSpPr/>
      </dsp:nvSpPr>
      <dsp:spPr>
        <a:xfrm>
          <a:off x="6724233" y="2297871"/>
          <a:ext cx="2444055" cy="1466433"/>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t>🧭 </a:t>
          </a:r>
          <a:r>
            <a:rPr lang="en-US" sz="3300" b="1" kern="1200"/>
            <a:t>Control Flow</a:t>
          </a:r>
          <a:endParaRPr lang="en-US" sz="3300" kern="1200"/>
        </a:p>
      </dsp:txBody>
      <dsp:txXfrm>
        <a:off x="6724233" y="2297871"/>
        <a:ext cx="2444055" cy="14664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76CFC9-E19D-4549-8B06-89B3E8211EAD}">
      <dsp:nvSpPr>
        <dsp:cNvPr id="0" name=""/>
        <dsp:cNvSpPr/>
      </dsp:nvSpPr>
      <dsp:spPr>
        <a:xfrm>
          <a:off x="0" y="531"/>
          <a:ext cx="10515600" cy="124293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7AFC05-3593-4774-BD5A-E58EAE54D0A0}">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B11B19-E9B1-4FF1-8E21-A21A9A27542A}">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66750">
            <a:lnSpc>
              <a:spcPct val="100000"/>
            </a:lnSpc>
            <a:spcBef>
              <a:spcPct val="0"/>
            </a:spcBef>
            <a:spcAft>
              <a:spcPct val="35000"/>
            </a:spcAft>
            <a:buNone/>
          </a:pPr>
          <a:r>
            <a:rPr lang="en-US" sz="1500" kern="1200"/>
            <a:t>"name that refers to an object".</a:t>
          </a:r>
        </a:p>
      </dsp:txBody>
      <dsp:txXfrm>
        <a:off x="1435590" y="531"/>
        <a:ext cx="9080009" cy="1242935"/>
      </dsp:txXfrm>
    </dsp:sp>
    <dsp:sp modelId="{EA809762-0F26-4048-A8B1-62010887E717}">
      <dsp:nvSpPr>
        <dsp:cNvPr id="0" name=""/>
        <dsp:cNvSpPr/>
      </dsp:nvSpPr>
      <dsp:spPr>
        <a:xfrm>
          <a:off x="0" y="1554201"/>
          <a:ext cx="10515600" cy="124293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D193E5-FB86-4DA3-A835-D4ACC66EEDB2}">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9D071A-323C-47F7-8180-811938A5A66D}">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66750">
            <a:lnSpc>
              <a:spcPct val="100000"/>
            </a:lnSpc>
            <a:spcBef>
              <a:spcPct val="0"/>
            </a:spcBef>
            <a:spcAft>
              <a:spcPct val="35000"/>
            </a:spcAft>
            <a:buNone/>
          </a:pPr>
          <a:r>
            <a:rPr lang="en-US" sz="1500" kern="1200"/>
            <a:t>To grossly over-simplify, computers typically store information for running programs in a large bank of transistors. That is, little electrical widgets that can store and remember a single bit: either 1 or 0.</a:t>
          </a:r>
        </a:p>
      </dsp:txBody>
      <dsp:txXfrm>
        <a:off x="1435590" y="1554201"/>
        <a:ext cx="9080009" cy="1242935"/>
      </dsp:txXfrm>
    </dsp:sp>
    <dsp:sp modelId="{E0B4DB3C-1507-4493-BA09-6934044890F2}">
      <dsp:nvSpPr>
        <dsp:cNvPr id="0" name=""/>
        <dsp:cNvSpPr/>
      </dsp:nvSpPr>
      <dsp:spPr>
        <a:xfrm>
          <a:off x="0" y="3107870"/>
          <a:ext cx="10515600" cy="124293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54B59D-8420-4243-8B1A-FEFAADBC6184}">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6CCA74-78D0-48A4-9630-6C61375FC2F4}">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66750">
            <a:lnSpc>
              <a:spcPct val="100000"/>
            </a:lnSpc>
            <a:spcBef>
              <a:spcPct val="0"/>
            </a:spcBef>
            <a:spcAft>
              <a:spcPct val="35000"/>
            </a:spcAft>
            <a:buNone/>
          </a:pPr>
          <a:r>
            <a:rPr lang="en-US" sz="1500" kern="1200"/>
            <a:t>Your programming language and operating system will need to store their info in RAM in some way. There are many ways this can be done and many ways of abstracting this underlying hardware to the end-user. But usually, programming languages give you some mechanism to refer to data stored within a specific group of transistors; we usually call this mechanism a "variable".</a:t>
          </a:r>
        </a:p>
      </dsp:txBody>
      <dsp:txXfrm>
        <a:off x="1435590" y="3107870"/>
        <a:ext cx="9080009" cy="12429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E14A4B-FDCE-4CC4-948C-30BCA3E63204}">
      <dsp:nvSpPr>
        <dsp:cNvPr id="0" name=""/>
        <dsp:cNvSpPr/>
      </dsp:nvSpPr>
      <dsp:spPr>
        <a:xfrm>
          <a:off x="0" y="61410"/>
          <a:ext cx="6900512" cy="8494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a:t>Variable names </a:t>
          </a:r>
          <a:r>
            <a:rPr lang="en-GB" sz="2200" b="1" kern="1200"/>
            <a:t>must start</a:t>
          </a:r>
          <a:r>
            <a:rPr lang="en-GB" sz="2200" kern="1200"/>
            <a:t> with a letter or an underscore (_)</a:t>
          </a:r>
          <a:endParaRPr lang="en-US" sz="2200" kern="1200"/>
        </a:p>
      </dsp:txBody>
      <dsp:txXfrm>
        <a:off x="41465" y="102875"/>
        <a:ext cx="6817582" cy="766490"/>
      </dsp:txXfrm>
    </dsp:sp>
    <dsp:sp modelId="{DD9B2CF9-4386-4F21-87ED-A5976A3D76E9}">
      <dsp:nvSpPr>
        <dsp:cNvPr id="0" name=""/>
        <dsp:cNvSpPr/>
      </dsp:nvSpPr>
      <dsp:spPr>
        <a:xfrm>
          <a:off x="0" y="974190"/>
          <a:ext cx="6900512" cy="849420"/>
        </a:xfrm>
        <a:prstGeom prst="roundRect">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dirty="0"/>
            <a:t>Cannot start with a number</a:t>
          </a:r>
          <a:endParaRPr lang="en-US" sz="2200" kern="1200" dirty="0"/>
        </a:p>
      </dsp:txBody>
      <dsp:txXfrm>
        <a:off x="41465" y="1015655"/>
        <a:ext cx="6817582" cy="766490"/>
      </dsp:txXfrm>
    </dsp:sp>
    <dsp:sp modelId="{8D515117-03BB-4BA9-86C7-29108B44DF35}">
      <dsp:nvSpPr>
        <dsp:cNvPr id="0" name=""/>
        <dsp:cNvSpPr/>
      </dsp:nvSpPr>
      <dsp:spPr>
        <a:xfrm>
          <a:off x="0" y="1886970"/>
          <a:ext cx="6900512" cy="849420"/>
        </a:xfrm>
        <a:prstGeom prst="roundRect">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a:t>Can contain only </a:t>
          </a:r>
          <a:r>
            <a:rPr lang="en-GB" sz="2200" b="1" kern="1200"/>
            <a:t>letters</a:t>
          </a:r>
          <a:r>
            <a:rPr lang="en-GB" sz="2200" kern="1200"/>
            <a:t>, </a:t>
          </a:r>
          <a:r>
            <a:rPr lang="en-GB" sz="2200" b="1" kern="1200"/>
            <a:t>numbers</a:t>
          </a:r>
          <a:r>
            <a:rPr lang="en-GB" sz="2200" kern="1200"/>
            <a:t>, and </a:t>
          </a:r>
          <a:r>
            <a:rPr lang="en-GB" sz="2200" b="1" kern="1200"/>
            <a:t>underscores</a:t>
          </a:r>
          <a:endParaRPr lang="en-US" sz="2200" kern="1200"/>
        </a:p>
      </dsp:txBody>
      <dsp:txXfrm>
        <a:off x="41465" y="1928435"/>
        <a:ext cx="6817582" cy="766490"/>
      </dsp:txXfrm>
    </dsp:sp>
    <dsp:sp modelId="{C5234581-54A5-4791-B8BB-91B5B9F98212}">
      <dsp:nvSpPr>
        <dsp:cNvPr id="0" name=""/>
        <dsp:cNvSpPr/>
      </dsp:nvSpPr>
      <dsp:spPr>
        <a:xfrm>
          <a:off x="0" y="2799750"/>
          <a:ext cx="6900512" cy="849420"/>
        </a:xfrm>
        <a:prstGeom prst="roundRect">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a:t>Variable names are </a:t>
          </a:r>
          <a:r>
            <a:rPr lang="en-GB" sz="2200" b="1" kern="1200"/>
            <a:t>case-sensitive</a:t>
          </a:r>
          <a:endParaRPr lang="en-US" sz="2200" kern="1200"/>
        </a:p>
      </dsp:txBody>
      <dsp:txXfrm>
        <a:off x="41465" y="2841215"/>
        <a:ext cx="6817582" cy="766490"/>
      </dsp:txXfrm>
    </dsp:sp>
    <dsp:sp modelId="{E4AD2F77-5364-4E5F-8484-9D76F2ED6C42}">
      <dsp:nvSpPr>
        <dsp:cNvPr id="0" name=""/>
        <dsp:cNvSpPr/>
      </dsp:nvSpPr>
      <dsp:spPr>
        <a:xfrm>
          <a:off x="0" y="3712530"/>
          <a:ext cx="6900512" cy="849420"/>
        </a:xfrm>
        <a:prstGeom prst="roundRect">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a:t>name, Name, and NAME are all different variables</a:t>
          </a:r>
          <a:endParaRPr lang="en-US" sz="2200" kern="1200"/>
        </a:p>
      </dsp:txBody>
      <dsp:txXfrm>
        <a:off x="41465" y="3753995"/>
        <a:ext cx="6817582" cy="766490"/>
      </dsp:txXfrm>
    </dsp:sp>
    <dsp:sp modelId="{C8CE7E84-A9FD-4C54-BCFE-8416C8147FC1}">
      <dsp:nvSpPr>
        <dsp:cNvPr id="0" name=""/>
        <dsp:cNvSpPr/>
      </dsp:nvSpPr>
      <dsp:spPr>
        <a:xfrm>
          <a:off x="0" y="4625310"/>
          <a:ext cx="6900512" cy="84942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b="1" kern="1200"/>
            <a:t>No spaces</a:t>
          </a:r>
          <a:r>
            <a:rPr lang="en-GB" sz="2200" kern="1200"/>
            <a:t> allowed — use _ instead</a:t>
          </a:r>
          <a:endParaRPr lang="en-US" sz="2200" kern="1200"/>
        </a:p>
      </dsp:txBody>
      <dsp:txXfrm>
        <a:off x="41465" y="4666775"/>
        <a:ext cx="6817582" cy="76649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t>2025/10/27</a:t>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t>2025/10/27</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sym typeface="+mn-ea"/>
              </a:rPr>
              <a:t>Click to edit Master title style</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2025/10/27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t>2025/10/27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Click to edit Master title style</a:t>
            </a:r>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2025/10/27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0945"/>
            <a:ext cx="9848088" cy="811530"/>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Click to edit Master title style</a:t>
            </a:r>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sym typeface="+mn-ea"/>
              </a:rPr>
              <a:t>Click to edit Master text styles</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2025/10/27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Click to edit Master title style</a:t>
            </a:r>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5" name="日期占位符 4"/>
          <p:cNvSpPr>
            <a:spLocks noGrp="1"/>
          </p:cNvSpPr>
          <p:nvPr>
            <p:ph type="dt" sz="half" idx="10"/>
          </p:nvPr>
        </p:nvSpPr>
        <p:spPr/>
        <p:txBody>
          <a:bodyPr/>
          <a:lstStyle/>
          <a:p>
            <a:fld id="{760FBDFE-C587-4B4C-A407-44438C67B59E}" type="datetimeFigureOut">
              <a:rPr lang="zh-CN" altLang="en-US" smtClean="0"/>
              <a:t>2025/10/27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Click to edit Master title style</a:t>
            </a:r>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7" name="日期占位符 6"/>
          <p:cNvSpPr>
            <a:spLocks noGrp="1"/>
          </p:cNvSpPr>
          <p:nvPr>
            <p:ph type="dt" sz="half" idx="10"/>
          </p:nvPr>
        </p:nvSpPr>
        <p:spPr/>
        <p:txBody>
          <a:bodyPr/>
          <a:lstStyle/>
          <a:p>
            <a:fld id="{760FBDFE-C587-4B4C-A407-44438C67B59E}" type="datetimeFigureOut">
              <a:rPr lang="zh-CN" altLang="en-US" smtClean="0"/>
              <a:t>2025/10/27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Click to edit Master title style</a:t>
            </a:r>
          </a:p>
        </p:txBody>
      </p:sp>
      <p:sp>
        <p:nvSpPr>
          <p:cNvPr id="3" name="日期占位符 2"/>
          <p:cNvSpPr>
            <a:spLocks noGrp="1"/>
          </p:cNvSpPr>
          <p:nvPr>
            <p:ph type="dt" sz="half" idx="10"/>
          </p:nvPr>
        </p:nvSpPr>
        <p:spPr/>
        <p:txBody>
          <a:bodyPr/>
          <a:lstStyle/>
          <a:p>
            <a:fld id="{760FBDFE-C587-4B4C-A407-44438C67B59E}" type="datetimeFigureOut">
              <a:rPr lang="zh-CN" altLang="en-US" smtClean="0"/>
              <a:t>2025/10/27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2025/10/27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标题 1"/>
          <p:cNvSpPr>
            <a:spLocks noGrp="1"/>
          </p:cNvSpPr>
          <p:nvPr>
            <p:ph type="title"/>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sym typeface="+mn-ea"/>
              </a:rPr>
              <a:t>Click to edit Master title style</a:t>
            </a: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Click to edit Master text styles</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2025/10/27</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Click to edit Master title style</a:t>
            </a:r>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2025/10/27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Click to edit Master title style</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2025/10/27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p:cNvSpPr>
            <a:spLocks noGrp="1"/>
          </p:cNvSpPr>
          <p:nvPr>
            <p:ph type="ctrTitle"/>
          </p:nvPr>
        </p:nvSpPr>
        <p:spPr>
          <a:xfrm>
            <a:off x="1524003" y="1999615"/>
            <a:ext cx="9144000" cy="2764028"/>
          </a:xfrm>
        </p:spPr>
        <p:txBody>
          <a:bodyPr anchor="ctr">
            <a:normAutofit/>
          </a:bodyPr>
          <a:lstStyle/>
          <a:p>
            <a:pPr>
              <a:lnSpc>
                <a:spcPct val="120000"/>
              </a:lnSpc>
            </a:pPr>
            <a:r>
              <a:rPr lang="en-GB" sz="5000" b="1" dirty="0">
                <a:latin typeface="+mn-lt"/>
              </a:rPr>
              <a:t>“Think Like a Programmer: Learning Python Basics”</a:t>
            </a:r>
            <a:endParaRPr lang="en-GB" sz="5000" dirty="0">
              <a:latin typeface="+mn-lt"/>
            </a:endParaRP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97E91E0A-DA9E-43F9-D2C2-01A47066370F}"/>
              </a:ext>
            </a:extLst>
          </p:cNvPr>
          <p:cNvSpPr txBox="1"/>
          <p:nvPr/>
        </p:nvSpPr>
        <p:spPr>
          <a:xfrm>
            <a:off x="3718560" y="4301978"/>
            <a:ext cx="4929876" cy="1200329"/>
          </a:xfrm>
          <a:prstGeom prst="rect">
            <a:avLst/>
          </a:prstGeom>
          <a:noFill/>
        </p:spPr>
        <p:txBody>
          <a:bodyPr wrap="none" rtlCol="0">
            <a:spAutoFit/>
          </a:bodyPr>
          <a:lstStyle/>
          <a:p>
            <a:pPr algn="ctr"/>
            <a:r>
              <a:rPr lang="en-IN" dirty="0"/>
              <a:t>By-</a:t>
            </a:r>
          </a:p>
          <a:p>
            <a:pPr algn="ctr"/>
            <a:r>
              <a:rPr lang="en-IN" dirty="0"/>
              <a:t>Mahammad Nisar</a:t>
            </a:r>
          </a:p>
          <a:p>
            <a:pPr algn="ctr"/>
            <a:r>
              <a:rPr lang="en-IN" dirty="0"/>
              <a:t>Senior Data scientist / Technical officer</a:t>
            </a:r>
            <a:br>
              <a:rPr lang="en-IN" dirty="0"/>
            </a:br>
            <a:r>
              <a:rPr lang="en-IN" dirty="0"/>
              <a:t>CIODS – </a:t>
            </a:r>
            <a:r>
              <a:rPr lang="en-GB" dirty="0"/>
              <a:t>Yenepoya (Deemed to be University)</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5558489" cy="1325563"/>
          </a:xfrm>
        </p:spPr>
        <p:txBody>
          <a:bodyPr>
            <a:normAutofit/>
          </a:bodyPr>
          <a:lstStyle/>
          <a:p>
            <a:r>
              <a:rPr lang="en-US" dirty="0"/>
              <a:t>Functions</a:t>
            </a: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p:cNvSpPr>
            <a:spLocks noGrp="1"/>
          </p:cNvSpPr>
          <p:nvPr>
            <p:ph idx="1"/>
          </p:nvPr>
        </p:nvSpPr>
        <p:spPr>
          <a:xfrm>
            <a:off x="838200" y="1825625"/>
            <a:ext cx="5558489" cy="4351338"/>
          </a:xfrm>
        </p:spPr>
        <p:txBody>
          <a:bodyPr>
            <a:normAutofit/>
          </a:bodyPr>
          <a:lstStyle/>
          <a:p>
            <a:r>
              <a:rPr lang="en-GB" dirty="0"/>
              <a:t>A function is a block of code that performs a specific task and sometimes returns a value after completion.</a:t>
            </a:r>
          </a:p>
          <a:p>
            <a:r>
              <a:rPr lang="en-GB" dirty="0"/>
              <a:t>It takes input and produces output but may also do other things besides calculating the output, such as accessing files, printing to the terminal, or changing the values of variables.</a:t>
            </a:r>
          </a:p>
          <a:p>
            <a:r>
              <a:rPr lang="en-GB" dirty="0"/>
              <a:t>So, any unit of code that you can call by passing some input parameters, which then does some work and eventually returns a resulting value, is a function.</a:t>
            </a:r>
            <a:endParaRPr lang="en-US" dirty="0"/>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0F779-EC5A-C32F-681A-C0313C5853A7}"/>
              </a:ext>
            </a:extLst>
          </p:cNvPr>
          <p:cNvSpPr>
            <a:spLocks noGrp="1"/>
          </p:cNvSpPr>
          <p:nvPr>
            <p:ph type="title"/>
          </p:nvPr>
        </p:nvSpPr>
        <p:spPr>
          <a:xfrm>
            <a:off x="1951892" y="23681"/>
            <a:ext cx="9483969" cy="695985"/>
          </a:xfrm>
        </p:spPr>
        <p:txBody>
          <a:bodyPr>
            <a:normAutofit/>
          </a:bodyPr>
          <a:lstStyle/>
          <a:p>
            <a:r>
              <a:rPr lang="en-IN" sz="1800" b="0" dirty="0">
                <a:effectLst/>
                <a:latin typeface="+mn-lt"/>
              </a:rPr>
              <a:t>Commonly used String function</a:t>
            </a:r>
          </a:p>
        </p:txBody>
      </p:sp>
      <p:graphicFrame>
        <p:nvGraphicFramePr>
          <p:cNvPr id="3" name="Table 2">
            <a:extLst>
              <a:ext uri="{FF2B5EF4-FFF2-40B4-BE49-F238E27FC236}">
                <a16:creationId xmlns:a16="http://schemas.microsoft.com/office/drawing/2014/main" id="{6F7EFD59-4F13-DAFE-D1A6-FAD739EA7157}"/>
              </a:ext>
            </a:extLst>
          </p:cNvPr>
          <p:cNvGraphicFramePr>
            <a:graphicFrameLocks noGrp="1"/>
          </p:cNvGraphicFramePr>
          <p:nvPr>
            <p:extLst>
              <p:ext uri="{D42A27DB-BD31-4B8C-83A1-F6EECF244321}">
                <p14:modId xmlns:p14="http://schemas.microsoft.com/office/powerpoint/2010/main" val="1154475343"/>
              </p:ext>
            </p:extLst>
          </p:nvPr>
        </p:nvGraphicFramePr>
        <p:xfrm>
          <a:off x="2032000" y="719666"/>
          <a:ext cx="8127999" cy="5974080"/>
        </p:xfrm>
        <a:graphic>
          <a:graphicData uri="http://schemas.openxmlformats.org/drawingml/2006/table">
            <a:tbl>
              <a:tblPr firstRow="1" bandRow="1">
                <a:tableStyleId>{21E4AEA4-8DFA-4A89-87EB-49C32662AFE0}</a:tableStyleId>
              </a:tblPr>
              <a:tblGrid>
                <a:gridCol w="2709333">
                  <a:extLst>
                    <a:ext uri="{9D8B030D-6E8A-4147-A177-3AD203B41FA5}">
                      <a16:colId xmlns:a16="http://schemas.microsoft.com/office/drawing/2014/main" val="468959384"/>
                    </a:ext>
                  </a:extLst>
                </a:gridCol>
                <a:gridCol w="2709333">
                  <a:extLst>
                    <a:ext uri="{9D8B030D-6E8A-4147-A177-3AD203B41FA5}">
                      <a16:colId xmlns:a16="http://schemas.microsoft.com/office/drawing/2014/main" val="1283015328"/>
                    </a:ext>
                  </a:extLst>
                </a:gridCol>
                <a:gridCol w="2709333">
                  <a:extLst>
                    <a:ext uri="{9D8B030D-6E8A-4147-A177-3AD203B41FA5}">
                      <a16:colId xmlns:a16="http://schemas.microsoft.com/office/drawing/2014/main" val="3059029335"/>
                    </a:ext>
                  </a:extLst>
                </a:gridCol>
              </a:tblGrid>
              <a:tr h="370840">
                <a:tc>
                  <a:txBody>
                    <a:bodyPr/>
                    <a:lstStyle/>
                    <a:p>
                      <a:pPr>
                        <a:buNone/>
                      </a:pPr>
                      <a:r>
                        <a:rPr lang="en-IN" sz="1200"/>
                        <a:t>Function</a:t>
                      </a:r>
                      <a:endParaRPr lang="en-IN" sz="1200" dirty="0"/>
                    </a:p>
                  </a:txBody>
                  <a:tcPr anchor="ctr"/>
                </a:tc>
                <a:tc>
                  <a:txBody>
                    <a:bodyPr/>
                    <a:lstStyle/>
                    <a:p>
                      <a:pPr>
                        <a:buNone/>
                      </a:pPr>
                      <a:r>
                        <a:rPr lang="en-IN" sz="1200"/>
                        <a:t>Example</a:t>
                      </a:r>
                    </a:p>
                  </a:txBody>
                  <a:tcPr anchor="ctr"/>
                </a:tc>
                <a:tc>
                  <a:txBody>
                    <a:bodyPr/>
                    <a:lstStyle/>
                    <a:p>
                      <a:pPr>
                        <a:buNone/>
                      </a:pPr>
                      <a:r>
                        <a:rPr lang="en-IN" sz="1200"/>
                        <a:t>Description</a:t>
                      </a:r>
                    </a:p>
                  </a:txBody>
                  <a:tcPr anchor="ctr"/>
                </a:tc>
                <a:extLst>
                  <a:ext uri="{0D108BD9-81ED-4DB2-BD59-A6C34878D82A}">
                    <a16:rowId xmlns:a16="http://schemas.microsoft.com/office/drawing/2014/main" val="3449520227"/>
                  </a:ext>
                </a:extLst>
              </a:tr>
              <a:tr h="370840">
                <a:tc>
                  <a:txBody>
                    <a:bodyPr/>
                    <a:lstStyle/>
                    <a:p>
                      <a:pPr>
                        <a:buNone/>
                      </a:pPr>
                      <a:r>
                        <a:rPr lang="en-IN" sz="1200">
                          <a:latin typeface="Courier New" panose="02070309020205020404" pitchFamily="49" charset="0"/>
                        </a:rPr>
                        <a:t>len()</a:t>
                      </a:r>
                      <a:endParaRPr lang="en-IN" sz="1200" dirty="0"/>
                    </a:p>
                  </a:txBody>
                  <a:tcPr anchor="ctr"/>
                </a:tc>
                <a:tc>
                  <a:txBody>
                    <a:bodyPr/>
                    <a:lstStyle/>
                    <a:p>
                      <a:pPr>
                        <a:buNone/>
                      </a:pPr>
                      <a:r>
                        <a:rPr lang="en-IN" sz="1200">
                          <a:latin typeface="Courier New" panose="02070309020205020404" pitchFamily="49" charset="0"/>
                        </a:rPr>
                        <a:t>len("Hello")</a:t>
                      </a:r>
                      <a:r>
                        <a:rPr lang="en-IN" sz="1200"/>
                        <a:t> → </a:t>
                      </a:r>
                      <a:r>
                        <a:rPr lang="en-IN" sz="1200">
                          <a:latin typeface="Courier New" panose="02070309020205020404" pitchFamily="49" charset="0"/>
                        </a:rPr>
                        <a:t>5</a:t>
                      </a:r>
                      <a:endParaRPr lang="en-IN" sz="1200"/>
                    </a:p>
                  </a:txBody>
                  <a:tcPr anchor="ctr"/>
                </a:tc>
                <a:tc>
                  <a:txBody>
                    <a:bodyPr/>
                    <a:lstStyle/>
                    <a:p>
                      <a:pPr>
                        <a:buNone/>
                      </a:pPr>
                      <a:r>
                        <a:rPr lang="en-GB" sz="1200"/>
                        <a:t>Returns the length of the string</a:t>
                      </a:r>
                    </a:p>
                  </a:txBody>
                  <a:tcPr anchor="ctr"/>
                </a:tc>
                <a:extLst>
                  <a:ext uri="{0D108BD9-81ED-4DB2-BD59-A6C34878D82A}">
                    <a16:rowId xmlns:a16="http://schemas.microsoft.com/office/drawing/2014/main" val="1410188493"/>
                  </a:ext>
                </a:extLst>
              </a:tr>
              <a:tr h="370840">
                <a:tc>
                  <a:txBody>
                    <a:bodyPr/>
                    <a:lstStyle/>
                    <a:p>
                      <a:pPr>
                        <a:buNone/>
                      </a:pPr>
                      <a:r>
                        <a:rPr lang="en-IN" sz="1200">
                          <a:latin typeface="Courier New" panose="02070309020205020404" pitchFamily="49" charset="0"/>
                        </a:rPr>
                        <a:t>lower()</a:t>
                      </a:r>
                      <a:endParaRPr lang="en-IN" sz="1200"/>
                    </a:p>
                  </a:txBody>
                  <a:tcPr anchor="ctr"/>
                </a:tc>
                <a:tc>
                  <a:txBody>
                    <a:bodyPr/>
                    <a:lstStyle/>
                    <a:p>
                      <a:pPr>
                        <a:buNone/>
                      </a:pPr>
                      <a:r>
                        <a:rPr lang="en-IN" sz="1200">
                          <a:latin typeface="Courier New" panose="02070309020205020404" pitchFamily="49" charset="0"/>
                        </a:rPr>
                        <a:t>"HELLO".lower()</a:t>
                      </a:r>
                      <a:r>
                        <a:rPr lang="en-IN" sz="1200"/>
                        <a:t> → </a:t>
                      </a:r>
                      <a:r>
                        <a:rPr lang="en-IN" sz="1200">
                          <a:latin typeface="Courier New" panose="02070309020205020404" pitchFamily="49" charset="0"/>
                        </a:rPr>
                        <a:t>"hello"</a:t>
                      </a:r>
                      <a:endParaRPr lang="en-IN" sz="1200"/>
                    </a:p>
                  </a:txBody>
                  <a:tcPr anchor="ctr"/>
                </a:tc>
                <a:tc>
                  <a:txBody>
                    <a:bodyPr/>
                    <a:lstStyle/>
                    <a:p>
                      <a:pPr>
                        <a:buNone/>
                      </a:pPr>
                      <a:r>
                        <a:rPr lang="en-GB" sz="1200"/>
                        <a:t>Converts all characters to lowercase</a:t>
                      </a:r>
                    </a:p>
                  </a:txBody>
                  <a:tcPr anchor="ctr"/>
                </a:tc>
                <a:extLst>
                  <a:ext uri="{0D108BD9-81ED-4DB2-BD59-A6C34878D82A}">
                    <a16:rowId xmlns:a16="http://schemas.microsoft.com/office/drawing/2014/main" val="203492413"/>
                  </a:ext>
                </a:extLst>
              </a:tr>
              <a:tr h="370840">
                <a:tc>
                  <a:txBody>
                    <a:bodyPr/>
                    <a:lstStyle/>
                    <a:p>
                      <a:pPr>
                        <a:buNone/>
                      </a:pPr>
                      <a:r>
                        <a:rPr lang="en-IN" sz="1200">
                          <a:latin typeface="Courier New" panose="02070309020205020404" pitchFamily="49" charset="0"/>
                        </a:rPr>
                        <a:t>upper()</a:t>
                      </a:r>
                      <a:endParaRPr lang="en-IN" sz="1200"/>
                    </a:p>
                  </a:txBody>
                  <a:tcPr anchor="ctr"/>
                </a:tc>
                <a:tc>
                  <a:txBody>
                    <a:bodyPr/>
                    <a:lstStyle/>
                    <a:p>
                      <a:pPr>
                        <a:buNone/>
                      </a:pPr>
                      <a:r>
                        <a:rPr lang="en-IN" sz="1200">
                          <a:latin typeface="Courier New" panose="02070309020205020404" pitchFamily="49" charset="0"/>
                        </a:rPr>
                        <a:t>"hello".upper()</a:t>
                      </a:r>
                      <a:r>
                        <a:rPr lang="en-IN" sz="1200"/>
                        <a:t> → </a:t>
                      </a:r>
                      <a:r>
                        <a:rPr lang="en-IN" sz="1200">
                          <a:latin typeface="Courier New" panose="02070309020205020404" pitchFamily="49" charset="0"/>
                        </a:rPr>
                        <a:t>"HELLO"</a:t>
                      </a:r>
                      <a:endParaRPr lang="en-IN" sz="1200"/>
                    </a:p>
                  </a:txBody>
                  <a:tcPr anchor="ctr"/>
                </a:tc>
                <a:tc>
                  <a:txBody>
                    <a:bodyPr/>
                    <a:lstStyle/>
                    <a:p>
                      <a:pPr>
                        <a:buNone/>
                      </a:pPr>
                      <a:r>
                        <a:rPr lang="en-GB" sz="1200"/>
                        <a:t>Converts all characters to uppercase</a:t>
                      </a:r>
                    </a:p>
                  </a:txBody>
                  <a:tcPr anchor="ctr"/>
                </a:tc>
                <a:extLst>
                  <a:ext uri="{0D108BD9-81ED-4DB2-BD59-A6C34878D82A}">
                    <a16:rowId xmlns:a16="http://schemas.microsoft.com/office/drawing/2014/main" val="271193513"/>
                  </a:ext>
                </a:extLst>
              </a:tr>
              <a:tr h="370840">
                <a:tc>
                  <a:txBody>
                    <a:bodyPr/>
                    <a:lstStyle/>
                    <a:p>
                      <a:pPr>
                        <a:buNone/>
                      </a:pPr>
                      <a:r>
                        <a:rPr lang="en-IN" sz="1200">
                          <a:latin typeface="Courier New" panose="02070309020205020404" pitchFamily="49" charset="0"/>
                        </a:rPr>
                        <a:t>title()</a:t>
                      </a:r>
                      <a:endParaRPr lang="en-IN" sz="1200"/>
                    </a:p>
                  </a:txBody>
                  <a:tcPr anchor="ctr"/>
                </a:tc>
                <a:tc>
                  <a:txBody>
                    <a:bodyPr/>
                    <a:lstStyle/>
                    <a:p>
                      <a:pPr>
                        <a:buNone/>
                      </a:pPr>
                      <a:r>
                        <a:rPr lang="en-GB" sz="1200">
                          <a:latin typeface="Courier New" panose="02070309020205020404" pitchFamily="49" charset="0"/>
                        </a:rPr>
                        <a:t>"hello world".title()</a:t>
                      </a:r>
                      <a:r>
                        <a:rPr lang="en-GB" sz="1200"/>
                        <a:t> → </a:t>
                      </a:r>
                      <a:r>
                        <a:rPr lang="en-GB" sz="1200">
                          <a:latin typeface="Courier New" panose="02070309020205020404" pitchFamily="49" charset="0"/>
                        </a:rPr>
                        <a:t>"Hello World"</a:t>
                      </a:r>
                      <a:endParaRPr lang="en-GB" sz="1200"/>
                    </a:p>
                  </a:txBody>
                  <a:tcPr anchor="ctr"/>
                </a:tc>
                <a:tc>
                  <a:txBody>
                    <a:bodyPr/>
                    <a:lstStyle/>
                    <a:p>
                      <a:pPr>
                        <a:buNone/>
                      </a:pPr>
                      <a:r>
                        <a:rPr lang="en-GB" sz="1200"/>
                        <a:t>Capitalizes first letter of each word</a:t>
                      </a:r>
                    </a:p>
                  </a:txBody>
                  <a:tcPr anchor="ctr"/>
                </a:tc>
                <a:extLst>
                  <a:ext uri="{0D108BD9-81ED-4DB2-BD59-A6C34878D82A}">
                    <a16:rowId xmlns:a16="http://schemas.microsoft.com/office/drawing/2014/main" val="1673715916"/>
                  </a:ext>
                </a:extLst>
              </a:tr>
              <a:tr h="370840">
                <a:tc>
                  <a:txBody>
                    <a:bodyPr/>
                    <a:lstStyle/>
                    <a:p>
                      <a:pPr>
                        <a:buNone/>
                      </a:pPr>
                      <a:r>
                        <a:rPr lang="en-IN" sz="1200">
                          <a:latin typeface="Courier New" panose="02070309020205020404" pitchFamily="49" charset="0"/>
                        </a:rPr>
                        <a:t>strip()</a:t>
                      </a:r>
                      <a:endParaRPr lang="en-IN" sz="1200"/>
                    </a:p>
                  </a:txBody>
                  <a:tcPr anchor="ctr"/>
                </a:tc>
                <a:tc>
                  <a:txBody>
                    <a:bodyPr/>
                    <a:lstStyle/>
                    <a:p>
                      <a:pPr>
                        <a:buNone/>
                      </a:pPr>
                      <a:r>
                        <a:rPr lang="en-IN" sz="1200">
                          <a:latin typeface="Courier New" panose="02070309020205020404" pitchFamily="49" charset="0"/>
                        </a:rPr>
                        <a:t>" hello ".strip()</a:t>
                      </a:r>
                      <a:r>
                        <a:rPr lang="en-IN" sz="1200"/>
                        <a:t> → </a:t>
                      </a:r>
                      <a:r>
                        <a:rPr lang="en-IN" sz="1200">
                          <a:latin typeface="Courier New" panose="02070309020205020404" pitchFamily="49" charset="0"/>
                        </a:rPr>
                        <a:t>"hello"</a:t>
                      </a:r>
                      <a:endParaRPr lang="en-IN" sz="1200"/>
                    </a:p>
                  </a:txBody>
                  <a:tcPr anchor="ctr"/>
                </a:tc>
                <a:tc>
                  <a:txBody>
                    <a:bodyPr/>
                    <a:lstStyle/>
                    <a:p>
                      <a:pPr>
                        <a:buNone/>
                      </a:pPr>
                      <a:r>
                        <a:rPr lang="en-GB" sz="1200"/>
                        <a:t>Removes spaces from both ends</a:t>
                      </a:r>
                    </a:p>
                  </a:txBody>
                  <a:tcPr anchor="ctr"/>
                </a:tc>
                <a:extLst>
                  <a:ext uri="{0D108BD9-81ED-4DB2-BD59-A6C34878D82A}">
                    <a16:rowId xmlns:a16="http://schemas.microsoft.com/office/drawing/2014/main" val="2024556977"/>
                  </a:ext>
                </a:extLst>
              </a:tr>
              <a:tr h="370840">
                <a:tc>
                  <a:txBody>
                    <a:bodyPr/>
                    <a:lstStyle/>
                    <a:p>
                      <a:pPr>
                        <a:buNone/>
                      </a:pPr>
                      <a:r>
                        <a:rPr lang="en-IN" sz="1200">
                          <a:latin typeface="Courier New" panose="02070309020205020404" pitchFamily="49" charset="0"/>
                        </a:rPr>
                        <a:t>replace()</a:t>
                      </a:r>
                      <a:endParaRPr lang="en-IN" sz="1200"/>
                    </a:p>
                  </a:txBody>
                  <a:tcPr anchor="ctr"/>
                </a:tc>
                <a:tc>
                  <a:txBody>
                    <a:bodyPr/>
                    <a:lstStyle/>
                    <a:p>
                      <a:pPr>
                        <a:buNone/>
                      </a:pPr>
                      <a:r>
                        <a:rPr lang="en-IN" sz="1200">
                          <a:latin typeface="Courier New" panose="02070309020205020404" pitchFamily="49" charset="0"/>
                        </a:rPr>
                        <a:t>"I like Java".replace("Java", "Python")</a:t>
                      </a:r>
                      <a:r>
                        <a:rPr lang="en-IN" sz="1200"/>
                        <a:t> → </a:t>
                      </a:r>
                      <a:r>
                        <a:rPr lang="en-IN" sz="1200">
                          <a:latin typeface="Courier New" panose="02070309020205020404" pitchFamily="49" charset="0"/>
                        </a:rPr>
                        <a:t>"I like Python"</a:t>
                      </a:r>
                      <a:endParaRPr lang="en-IN" sz="1200"/>
                    </a:p>
                  </a:txBody>
                  <a:tcPr anchor="ctr"/>
                </a:tc>
                <a:tc>
                  <a:txBody>
                    <a:bodyPr/>
                    <a:lstStyle/>
                    <a:p>
                      <a:pPr>
                        <a:buNone/>
                      </a:pPr>
                      <a:r>
                        <a:rPr lang="en-GB" sz="1200"/>
                        <a:t>Replaces part of a string</a:t>
                      </a:r>
                    </a:p>
                  </a:txBody>
                  <a:tcPr anchor="ctr"/>
                </a:tc>
                <a:extLst>
                  <a:ext uri="{0D108BD9-81ED-4DB2-BD59-A6C34878D82A}">
                    <a16:rowId xmlns:a16="http://schemas.microsoft.com/office/drawing/2014/main" val="2290090561"/>
                  </a:ext>
                </a:extLst>
              </a:tr>
              <a:tr h="370840">
                <a:tc>
                  <a:txBody>
                    <a:bodyPr/>
                    <a:lstStyle/>
                    <a:p>
                      <a:pPr>
                        <a:buNone/>
                      </a:pPr>
                      <a:r>
                        <a:rPr lang="en-IN" sz="1200">
                          <a:latin typeface="Courier New" panose="02070309020205020404" pitchFamily="49" charset="0"/>
                        </a:rPr>
                        <a:t>split()</a:t>
                      </a:r>
                      <a:endParaRPr lang="en-IN" sz="1200"/>
                    </a:p>
                  </a:txBody>
                  <a:tcPr anchor="ctr"/>
                </a:tc>
                <a:tc>
                  <a:txBody>
                    <a:bodyPr/>
                    <a:lstStyle/>
                    <a:p>
                      <a:pPr>
                        <a:buNone/>
                      </a:pPr>
                      <a:r>
                        <a:rPr lang="en-IN" sz="1200">
                          <a:latin typeface="Courier New" panose="02070309020205020404" pitchFamily="49" charset="0"/>
                        </a:rPr>
                        <a:t>"apple,banana,orange".split(",")</a:t>
                      </a:r>
                      <a:r>
                        <a:rPr lang="en-IN" sz="1200"/>
                        <a:t> → </a:t>
                      </a:r>
                      <a:r>
                        <a:rPr lang="en-IN" sz="1200">
                          <a:latin typeface="Courier New" panose="02070309020205020404" pitchFamily="49" charset="0"/>
                        </a:rPr>
                        <a:t>['apple', 'banana', 'orange']</a:t>
                      </a:r>
                      <a:endParaRPr lang="en-IN" sz="1200"/>
                    </a:p>
                  </a:txBody>
                  <a:tcPr anchor="ctr"/>
                </a:tc>
                <a:tc>
                  <a:txBody>
                    <a:bodyPr/>
                    <a:lstStyle/>
                    <a:p>
                      <a:pPr>
                        <a:buNone/>
                      </a:pPr>
                      <a:r>
                        <a:rPr lang="en-GB" sz="1200"/>
                        <a:t>Splits a string into a list</a:t>
                      </a:r>
                    </a:p>
                  </a:txBody>
                  <a:tcPr anchor="ctr"/>
                </a:tc>
                <a:extLst>
                  <a:ext uri="{0D108BD9-81ED-4DB2-BD59-A6C34878D82A}">
                    <a16:rowId xmlns:a16="http://schemas.microsoft.com/office/drawing/2014/main" val="779006298"/>
                  </a:ext>
                </a:extLst>
              </a:tr>
              <a:tr h="370840">
                <a:tc>
                  <a:txBody>
                    <a:bodyPr/>
                    <a:lstStyle/>
                    <a:p>
                      <a:pPr>
                        <a:buNone/>
                      </a:pPr>
                      <a:r>
                        <a:rPr lang="en-IN" sz="1200">
                          <a:latin typeface="Courier New" panose="02070309020205020404" pitchFamily="49" charset="0"/>
                        </a:rPr>
                        <a:t>join()</a:t>
                      </a:r>
                      <a:endParaRPr lang="en-IN" sz="1200"/>
                    </a:p>
                  </a:txBody>
                  <a:tcPr anchor="ctr"/>
                </a:tc>
                <a:tc>
                  <a:txBody>
                    <a:bodyPr/>
                    <a:lstStyle/>
                    <a:p>
                      <a:pPr>
                        <a:buNone/>
                      </a:pPr>
                      <a:r>
                        <a:rPr lang="en-IN" sz="1200">
                          <a:latin typeface="Courier New" panose="02070309020205020404" pitchFamily="49" charset="0"/>
                        </a:rPr>
                        <a:t>" ".join(['I', 'love', 'Python'])</a:t>
                      </a:r>
                      <a:r>
                        <a:rPr lang="en-IN" sz="1200"/>
                        <a:t> → </a:t>
                      </a:r>
                      <a:r>
                        <a:rPr lang="en-IN" sz="1200">
                          <a:latin typeface="Courier New" panose="02070309020205020404" pitchFamily="49" charset="0"/>
                        </a:rPr>
                        <a:t>"I love Python"</a:t>
                      </a:r>
                      <a:endParaRPr lang="en-IN" sz="1200"/>
                    </a:p>
                  </a:txBody>
                  <a:tcPr anchor="ctr"/>
                </a:tc>
                <a:tc>
                  <a:txBody>
                    <a:bodyPr/>
                    <a:lstStyle/>
                    <a:p>
                      <a:pPr>
                        <a:buNone/>
                      </a:pPr>
                      <a:r>
                        <a:rPr lang="en-GB" sz="1200"/>
                        <a:t>Joins elements of a list into a string</a:t>
                      </a:r>
                    </a:p>
                  </a:txBody>
                  <a:tcPr anchor="ctr"/>
                </a:tc>
                <a:extLst>
                  <a:ext uri="{0D108BD9-81ED-4DB2-BD59-A6C34878D82A}">
                    <a16:rowId xmlns:a16="http://schemas.microsoft.com/office/drawing/2014/main" val="1480560250"/>
                  </a:ext>
                </a:extLst>
              </a:tr>
              <a:tr h="370840">
                <a:tc>
                  <a:txBody>
                    <a:bodyPr/>
                    <a:lstStyle/>
                    <a:p>
                      <a:pPr>
                        <a:buNone/>
                      </a:pPr>
                      <a:r>
                        <a:rPr lang="en-IN" sz="1200">
                          <a:latin typeface="Courier New" panose="02070309020205020404" pitchFamily="49" charset="0"/>
                        </a:rPr>
                        <a:t>find()</a:t>
                      </a:r>
                      <a:endParaRPr lang="en-IN" sz="1200"/>
                    </a:p>
                  </a:txBody>
                  <a:tcPr anchor="ctr"/>
                </a:tc>
                <a:tc>
                  <a:txBody>
                    <a:bodyPr/>
                    <a:lstStyle/>
                    <a:p>
                      <a:pPr>
                        <a:buNone/>
                      </a:pPr>
                      <a:r>
                        <a:rPr lang="en-IN" sz="1200">
                          <a:latin typeface="Courier New" panose="02070309020205020404" pitchFamily="49" charset="0"/>
                        </a:rPr>
                        <a:t>"python".find("t")</a:t>
                      </a:r>
                      <a:r>
                        <a:rPr lang="en-IN" sz="1200"/>
                        <a:t> → </a:t>
                      </a:r>
                      <a:r>
                        <a:rPr lang="en-IN" sz="1200">
                          <a:latin typeface="Courier New" panose="02070309020205020404" pitchFamily="49" charset="0"/>
                        </a:rPr>
                        <a:t>2</a:t>
                      </a:r>
                      <a:endParaRPr lang="en-IN" sz="1200"/>
                    </a:p>
                  </a:txBody>
                  <a:tcPr anchor="ctr"/>
                </a:tc>
                <a:tc>
                  <a:txBody>
                    <a:bodyPr/>
                    <a:lstStyle/>
                    <a:p>
                      <a:pPr>
                        <a:buNone/>
                      </a:pPr>
                      <a:r>
                        <a:rPr lang="en-GB" sz="1200"/>
                        <a:t>Returns the index of first occurrence</a:t>
                      </a:r>
                    </a:p>
                  </a:txBody>
                  <a:tcPr anchor="ctr"/>
                </a:tc>
                <a:extLst>
                  <a:ext uri="{0D108BD9-81ED-4DB2-BD59-A6C34878D82A}">
                    <a16:rowId xmlns:a16="http://schemas.microsoft.com/office/drawing/2014/main" val="2250459926"/>
                  </a:ext>
                </a:extLst>
              </a:tr>
              <a:tr h="370840">
                <a:tc>
                  <a:txBody>
                    <a:bodyPr/>
                    <a:lstStyle/>
                    <a:p>
                      <a:pPr>
                        <a:buNone/>
                      </a:pPr>
                      <a:r>
                        <a:rPr lang="en-IN" sz="1200">
                          <a:latin typeface="Courier New" panose="02070309020205020404" pitchFamily="49" charset="0"/>
                        </a:rPr>
                        <a:t>count()</a:t>
                      </a:r>
                      <a:endParaRPr lang="en-IN" sz="1200"/>
                    </a:p>
                  </a:txBody>
                  <a:tcPr anchor="ctr"/>
                </a:tc>
                <a:tc>
                  <a:txBody>
                    <a:bodyPr/>
                    <a:lstStyle/>
                    <a:p>
                      <a:pPr>
                        <a:buNone/>
                      </a:pPr>
                      <a:r>
                        <a:rPr lang="en-IN" sz="1200">
                          <a:latin typeface="Courier New" panose="02070309020205020404" pitchFamily="49" charset="0"/>
                        </a:rPr>
                        <a:t>"banana".count("a")</a:t>
                      </a:r>
                      <a:r>
                        <a:rPr lang="en-IN" sz="1200"/>
                        <a:t> → </a:t>
                      </a:r>
                      <a:r>
                        <a:rPr lang="en-IN" sz="1200">
                          <a:latin typeface="Courier New" panose="02070309020205020404" pitchFamily="49" charset="0"/>
                        </a:rPr>
                        <a:t>3</a:t>
                      </a:r>
                      <a:endParaRPr lang="en-IN" sz="1200"/>
                    </a:p>
                  </a:txBody>
                  <a:tcPr anchor="ctr"/>
                </a:tc>
                <a:tc>
                  <a:txBody>
                    <a:bodyPr/>
                    <a:lstStyle/>
                    <a:p>
                      <a:pPr>
                        <a:buNone/>
                      </a:pPr>
                      <a:r>
                        <a:rPr lang="en-GB" sz="1200"/>
                        <a:t>Counts how many times a substring appears</a:t>
                      </a:r>
                    </a:p>
                  </a:txBody>
                  <a:tcPr anchor="ctr"/>
                </a:tc>
                <a:extLst>
                  <a:ext uri="{0D108BD9-81ED-4DB2-BD59-A6C34878D82A}">
                    <a16:rowId xmlns:a16="http://schemas.microsoft.com/office/drawing/2014/main" val="1598402376"/>
                  </a:ext>
                </a:extLst>
              </a:tr>
              <a:tr h="370840">
                <a:tc>
                  <a:txBody>
                    <a:bodyPr/>
                    <a:lstStyle/>
                    <a:p>
                      <a:pPr>
                        <a:buNone/>
                      </a:pPr>
                      <a:r>
                        <a:rPr lang="en-IN" sz="1200">
                          <a:latin typeface="Courier New" panose="02070309020205020404" pitchFamily="49" charset="0"/>
                        </a:rPr>
                        <a:t>startswith()</a:t>
                      </a:r>
                      <a:endParaRPr lang="en-IN" sz="1200"/>
                    </a:p>
                  </a:txBody>
                  <a:tcPr anchor="ctr"/>
                </a:tc>
                <a:tc>
                  <a:txBody>
                    <a:bodyPr/>
                    <a:lstStyle/>
                    <a:p>
                      <a:pPr>
                        <a:buNone/>
                      </a:pPr>
                      <a:r>
                        <a:rPr lang="en-IN" sz="1200">
                          <a:latin typeface="Courier New" panose="02070309020205020404" pitchFamily="49" charset="0"/>
                        </a:rPr>
                        <a:t>"Python".startswith("Py")</a:t>
                      </a:r>
                      <a:r>
                        <a:rPr lang="en-IN" sz="1200"/>
                        <a:t> → </a:t>
                      </a:r>
                      <a:r>
                        <a:rPr lang="en-IN" sz="1200">
                          <a:latin typeface="Courier New" panose="02070309020205020404" pitchFamily="49" charset="0"/>
                        </a:rPr>
                        <a:t>True</a:t>
                      </a:r>
                      <a:endParaRPr lang="en-IN" sz="1200"/>
                    </a:p>
                  </a:txBody>
                  <a:tcPr anchor="ctr"/>
                </a:tc>
                <a:tc>
                  <a:txBody>
                    <a:bodyPr/>
                    <a:lstStyle/>
                    <a:p>
                      <a:pPr>
                        <a:buNone/>
                      </a:pPr>
                      <a:r>
                        <a:rPr lang="en-GB" sz="1200"/>
                        <a:t>Checks if string starts with given value</a:t>
                      </a:r>
                    </a:p>
                  </a:txBody>
                  <a:tcPr anchor="ctr"/>
                </a:tc>
                <a:extLst>
                  <a:ext uri="{0D108BD9-81ED-4DB2-BD59-A6C34878D82A}">
                    <a16:rowId xmlns:a16="http://schemas.microsoft.com/office/drawing/2014/main" val="1722007530"/>
                  </a:ext>
                </a:extLst>
              </a:tr>
              <a:tr h="370840">
                <a:tc>
                  <a:txBody>
                    <a:bodyPr/>
                    <a:lstStyle/>
                    <a:p>
                      <a:pPr>
                        <a:buNone/>
                      </a:pPr>
                      <a:r>
                        <a:rPr lang="en-IN" sz="1200">
                          <a:latin typeface="Courier New" panose="02070309020205020404" pitchFamily="49" charset="0"/>
                        </a:rPr>
                        <a:t>endswith()</a:t>
                      </a:r>
                      <a:endParaRPr lang="en-IN" sz="1200"/>
                    </a:p>
                  </a:txBody>
                  <a:tcPr anchor="ctr"/>
                </a:tc>
                <a:tc>
                  <a:txBody>
                    <a:bodyPr/>
                    <a:lstStyle/>
                    <a:p>
                      <a:pPr>
                        <a:buNone/>
                      </a:pPr>
                      <a:r>
                        <a:rPr lang="en-IN" sz="1200">
                          <a:latin typeface="Courier New" panose="02070309020205020404" pitchFamily="49" charset="0"/>
                        </a:rPr>
                        <a:t>"Python".endswith("on")</a:t>
                      </a:r>
                      <a:r>
                        <a:rPr lang="en-IN" sz="1200"/>
                        <a:t> → </a:t>
                      </a:r>
                      <a:r>
                        <a:rPr lang="en-IN" sz="1200">
                          <a:latin typeface="Courier New" panose="02070309020205020404" pitchFamily="49" charset="0"/>
                        </a:rPr>
                        <a:t>True</a:t>
                      </a:r>
                      <a:endParaRPr lang="en-IN" sz="1200"/>
                    </a:p>
                  </a:txBody>
                  <a:tcPr anchor="ctr"/>
                </a:tc>
                <a:tc>
                  <a:txBody>
                    <a:bodyPr/>
                    <a:lstStyle/>
                    <a:p>
                      <a:pPr>
                        <a:buNone/>
                      </a:pPr>
                      <a:r>
                        <a:rPr lang="en-GB" sz="1200"/>
                        <a:t>Checks if string ends with given value</a:t>
                      </a:r>
                      <a:endParaRPr lang="en-GB" sz="1200" dirty="0"/>
                    </a:p>
                  </a:txBody>
                  <a:tcPr anchor="ctr"/>
                </a:tc>
                <a:extLst>
                  <a:ext uri="{0D108BD9-81ED-4DB2-BD59-A6C34878D82A}">
                    <a16:rowId xmlns:a16="http://schemas.microsoft.com/office/drawing/2014/main" val="2345835453"/>
                  </a:ext>
                </a:extLst>
              </a:tr>
            </a:tbl>
          </a:graphicData>
        </a:graphic>
      </p:graphicFrame>
    </p:spTree>
    <p:extLst>
      <p:ext uri="{BB962C8B-B14F-4D97-AF65-F5344CB8AC3E}">
        <p14:creationId xmlns:p14="http://schemas.microsoft.com/office/powerpoint/2010/main" val="2220192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4" name="Oval 2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5" name="Arc 24">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6EF2F32D-C0E1-A626-53A0-BE7142253727}"/>
              </a:ext>
            </a:extLst>
          </p:cNvPr>
          <p:cNvSpPr txBox="1"/>
          <p:nvPr/>
        </p:nvSpPr>
        <p:spPr>
          <a:xfrm>
            <a:off x="4038600" y="1939159"/>
            <a:ext cx="7644627" cy="2751086"/>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6000" kern="1200">
                <a:solidFill>
                  <a:schemeClr val="tx1"/>
                </a:solidFill>
                <a:latin typeface="+mj-lt"/>
                <a:ea typeface="+mj-ea"/>
                <a:cs typeface="+mj-cs"/>
              </a:rPr>
              <a:t>Thank you</a:t>
            </a:r>
          </a:p>
        </p:txBody>
      </p:sp>
      <p:sp>
        <p:nvSpPr>
          <p:cNvPr id="6" name="TextBox 5">
            <a:extLst>
              <a:ext uri="{FF2B5EF4-FFF2-40B4-BE49-F238E27FC236}">
                <a16:creationId xmlns:a16="http://schemas.microsoft.com/office/drawing/2014/main" id="{2AE8B4AA-5E58-BF7F-AB99-B83E803E2248}"/>
              </a:ext>
            </a:extLst>
          </p:cNvPr>
          <p:cNvSpPr txBox="1"/>
          <p:nvPr/>
        </p:nvSpPr>
        <p:spPr>
          <a:xfrm>
            <a:off x="4038600" y="4782320"/>
            <a:ext cx="7644627" cy="1329443"/>
          </a:xfrm>
          <a:prstGeom prst="rect">
            <a:avLst/>
          </a:prstGeom>
        </p:spPr>
        <p:txBody>
          <a:bodyPr vert="horz" lIns="91440" tIns="45720" rIns="91440" bIns="45720" rtlCol="0">
            <a:normAutofit/>
          </a:bodyPr>
          <a:lstStyle/>
          <a:p>
            <a:pPr algn="r">
              <a:lnSpc>
                <a:spcPct val="90000"/>
              </a:lnSpc>
              <a:spcBef>
                <a:spcPts val="1000"/>
              </a:spcBef>
            </a:pPr>
            <a:r>
              <a:rPr lang="en-US" kern="1200" dirty="0">
                <a:solidFill>
                  <a:schemeClr val="tx1"/>
                </a:solidFill>
                <a:latin typeface="+mn-lt"/>
                <a:ea typeface="+mn-ea"/>
                <a:cs typeface="+mn-cs"/>
              </a:rPr>
              <a:t>Let’s practice and build something ?</a:t>
            </a:r>
          </a:p>
          <a:p>
            <a:pPr algn="r">
              <a:lnSpc>
                <a:spcPct val="90000"/>
              </a:lnSpc>
              <a:spcBef>
                <a:spcPts val="1000"/>
              </a:spcBef>
            </a:pPr>
            <a:r>
              <a:rPr lang="en-US" dirty="0"/>
              <a:t>https://github.com/Mn-Nisar/Kannur_university_workshop</a:t>
            </a:r>
            <a:endParaRPr lang="en-US" kern="1200" dirty="0">
              <a:solidFill>
                <a:schemeClr val="tx1"/>
              </a:solidFill>
              <a:latin typeface="+mn-lt"/>
              <a:ea typeface="+mn-ea"/>
              <a:cs typeface="+mn-cs"/>
            </a:endParaRPr>
          </a:p>
        </p:txBody>
      </p:sp>
    </p:spTree>
    <p:extLst>
      <p:ext uri="{BB962C8B-B14F-4D97-AF65-F5344CB8AC3E}">
        <p14:creationId xmlns:p14="http://schemas.microsoft.com/office/powerpoint/2010/main" val="1789893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15000"/>
          </a:schemeClr>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D6581A8-EEE2-B876-C9E5-B7EB561D600B}"/>
              </a:ext>
            </a:extLst>
          </p:cNvPr>
          <p:cNvPicPr>
            <a:picLocks noChangeAspect="1"/>
          </p:cNvPicPr>
          <p:nvPr/>
        </p:nvPicPr>
        <p:blipFill>
          <a:blip r:embed="rId2">
            <a:duotone>
              <a:schemeClr val="bg2">
                <a:shade val="45000"/>
                <a:satMod val="135000"/>
              </a:schemeClr>
              <a:prstClr val="white"/>
            </a:duotone>
          </a:blip>
          <a:srcRect t="8607" b="7124"/>
          <a:stretch>
            <a:fillRect/>
          </a:stretch>
        </p:blipFill>
        <p:spPr>
          <a:xfrm>
            <a:off x="20" y="10"/>
            <a:ext cx="12191980" cy="6857990"/>
          </a:xfrm>
          <a:prstGeom prst="rect">
            <a:avLst/>
          </a:prstGeom>
        </p:spPr>
      </p:pic>
      <p:sp>
        <p:nvSpPr>
          <p:cNvPr id="13" name="Rectangle 12">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ext Box 5">
            <a:extLst>
              <a:ext uri="{FF2B5EF4-FFF2-40B4-BE49-F238E27FC236}">
                <a16:creationId xmlns:a16="http://schemas.microsoft.com/office/drawing/2014/main" id="{FD20168E-065B-3EDB-F4AB-BBD9DE53B50A}"/>
              </a:ext>
            </a:extLst>
          </p:cNvPr>
          <p:cNvGraphicFramePr/>
          <p:nvPr>
            <p:extLst>
              <p:ext uri="{D42A27DB-BD31-4B8C-83A1-F6EECF244321}">
                <p14:modId xmlns:p14="http://schemas.microsoft.com/office/powerpoint/2010/main" val="393565157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3D8286A6-699C-EF3E-5B47-380D91011887}"/>
              </a:ext>
            </a:extLst>
          </p:cNvPr>
          <p:cNvSpPr txBox="1"/>
          <p:nvPr/>
        </p:nvSpPr>
        <p:spPr>
          <a:xfrm>
            <a:off x="0" y="933450"/>
            <a:ext cx="12192000" cy="769441"/>
          </a:xfrm>
          <a:prstGeom prst="rect">
            <a:avLst/>
          </a:prstGeom>
          <a:noFill/>
        </p:spPr>
        <p:txBody>
          <a:bodyPr wrap="square" rtlCol="0">
            <a:spAutoFit/>
          </a:bodyPr>
          <a:lstStyle/>
          <a:p>
            <a:pPr algn="ctr"/>
            <a:r>
              <a:rPr lang="en-IN" sz="4400" dirty="0"/>
              <a:t>Core Concepts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A566880-28F3-236A-0E99-53F3541B3670}"/>
              </a:ext>
            </a:extLst>
          </p:cNvPr>
          <p:cNvPicPr>
            <a:picLocks noChangeAspect="1"/>
          </p:cNvPicPr>
          <p:nvPr/>
        </p:nvPicPr>
        <p:blipFill>
          <a:blip r:embed="rId2">
            <a:duotone>
              <a:schemeClr val="bg2">
                <a:shade val="45000"/>
                <a:satMod val="135000"/>
              </a:schemeClr>
              <a:prstClr val="white"/>
            </a:duotone>
          </a:blip>
          <a:srcRect t="15537" b="2046"/>
          <a:stretch>
            <a:fillRect/>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IN" dirty="0"/>
              <a:t>Variables</a:t>
            </a:r>
            <a:endParaRPr lang="en-US" dirty="0"/>
          </a:p>
        </p:txBody>
      </p:sp>
      <p:graphicFrame>
        <p:nvGraphicFramePr>
          <p:cNvPr id="5" name="Content Placeholder 2">
            <a:extLst>
              <a:ext uri="{FF2B5EF4-FFF2-40B4-BE49-F238E27FC236}">
                <a16:creationId xmlns:a16="http://schemas.microsoft.com/office/drawing/2014/main" id="{51055DF8-FE15-4BB2-1AE1-E0D010298949}"/>
              </a:ext>
            </a:extLst>
          </p:cNvPr>
          <p:cNvGraphicFramePr>
            <a:graphicFrameLocks noGrp="1"/>
          </p:cNvGraphicFramePr>
          <p:nvPr>
            <p:ph idx="1"/>
            <p:extLst>
              <p:ext uri="{D42A27DB-BD31-4B8C-83A1-F6EECF244321}">
                <p14:modId xmlns:p14="http://schemas.microsoft.com/office/powerpoint/2010/main" val="153752508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47FBB25-C573-8C37-579D-C22C686C7794}"/>
              </a:ext>
            </a:extLst>
          </p:cNvPr>
          <p:cNvSpPr txBox="1"/>
          <p:nvPr/>
        </p:nvSpPr>
        <p:spPr>
          <a:xfrm>
            <a:off x="2266950" y="1847850"/>
            <a:ext cx="184731" cy="369332"/>
          </a:xfrm>
          <a:prstGeom prst="rect">
            <a:avLst/>
          </a:prstGeom>
          <a:noFill/>
        </p:spPr>
        <p:txBody>
          <a:bodyPr wrap="none" rtlCol="0">
            <a:spAutoFit/>
          </a:bodyPr>
          <a:lstStyle/>
          <a:p>
            <a:endParaRPr lang="en-IN" dirty="0"/>
          </a:p>
        </p:txBody>
      </p:sp>
      <p:graphicFrame>
        <p:nvGraphicFramePr>
          <p:cNvPr id="15" name="TextBox 5">
            <a:extLst>
              <a:ext uri="{FF2B5EF4-FFF2-40B4-BE49-F238E27FC236}">
                <a16:creationId xmlns:a16="http://schemas.microsoft.com/office/drawing/2014/main" id="{51952C6F-E92B-CEA6-9C06-838B4348EDF4}"/>
              </a:ext>
            </a:extLst>
          </p:cNvPr>
          <p:cNvGraphicFramePr/>
          <p:nvPr>
            <p:extLst>
              <p:ext uri="{D42A27DB-BD31-4B8C-83A1-F6EECF244321}">
                <p14:modId xmlns:p14="http://schemas.microsoft.com/office/powerpoint/2010/main" val="193052611"/>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EF8043EE-BE18-ADE2-D688-C0FBCA96C10F}"/>
              </a:ext>
            </a:extLst>
          </p:cNvPr>
          <p:cNvSpPr txBox="1"/>
          <p:nvPr/>
        </p:nvSpPr>
        <p:spPr>
          <a:xfrm>
            <a:off x="18288" y="2936557"/>
            <a:ext cx="4323406" cy="984885"/>
          </a:xfrm>
          <a:prstGeom prst="rect">
            <a:avLst/>
          </a:prstGeom>
          <a:noFill/>
        </p:spPr>
        <p:txBody>
          <a:bodyPr wrap="square" rtlCol="0">
            <a:spAutoFit/>
          </a:bodyPr>
          <a:lstStyle/>
          <a:p>
            <a:pPr algn="ctr"/>
            <a:r>
              <a:rPr lang="en-IN" sz="4000" b="1" dirty="0"/>
              <a:t> Basic Rules</a:t>
            </a:r>
            <a:endParaRPr lang="en-IN" sz="4000" dirty="0"/>
          </a:p>
          <a:p>
            <a:endParaRPr lang="en-IN" dirty="0"/>
          </a:p>
        </p:txBody>
      </p:sp>
    </p:spTree>
    <p:extLst>
      <p:ext uri="{BB962C8B-B14F-4D97-AF65-F5344CB8AC3E}">
        <p14:creationId xmlns:p14="http://schemas.microsoft.com/office/powerpoint/2010/main" val="2418085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6D0804-F489-447C-273D-A5F96F035024}"/>
              </a:ext>
            </a:extLst>
          </p:cNvPr>
          <p:cNvSpPr txBox="1"/>
          <p:nvPr/>
        </p:nvSpPr>
        <p:spPr>
          <a:xfrm>
            <a:off x="5341546" y="751555"/>
            <a:ext cx="5946040" cy="2106334"/>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000" b="1" dirty="0"/>
              <a:t>What are Data Types?</a:t>
            </a:r>
            <a:br>
              <a:rPr lang="en-US" sz="2000" dirty="0"/>
            </a:br>
            <a:r>
              <a:rPr lang="en-US" sz="2000" dirty="0"/>
              <a:t>Every value in Python has a specific </a:t>
            </a:r>
            <a:r>
              <a:rPr lang="en-US" sz="2000" b="1" dirty="0"/>
              <a:t>type</a:t>
            </a:r>
            <a:r>
              <a:rPr lang="en-US" sz="2000" dirty="0"/>
              <a:t> — it defines what kind of data is stored and how you can use it.</a:t>
            </a:r>
          </a:p>
        </p:txBody>
      </p:sp>
      <p:grpSp>
        <p:nvGrpSpPr>
          <p:cNvPr id="40" name="Group 39">
            <a:extLst>
              <a:ext uri="{FF2B5EF4-FFF2-40B4-BE49-F238E27FC236}">
                <a16:creationId xmlns:a16="http://schemas.microsoft.com/office/drawing/2014/main" id="{E4A41B9E-A0C8-F78B-E5B6-A0D02D8810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41" name="Rectangle 40">
              <a:extLst>
                <a:ext uri="{FF2B5EF4-FFF2-40B4-BE49-F238E27FC236}">
                  <a16:creationId xmlns:a16="http://schemas.microsoft.com/office/drawing/2014/main" id="{F27C9029-9BF9-D125-90D6-AB03931B0B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3CF84619-412D-A0C9-3DC9-47C3A42B9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4" name="Table 13">
            <a:extLst>
              <a:ext uri="{FF2B5EF4-FFF2-40B4-BE49-F238E27FC236}">
                <a16:creationId xmlns:a16="http://schemas.microsoft.com/office/drawing/2014/main" id="{216F750B-7534-A4F3-CC87-5EBE881242F7}"/>
              </a:ext>
            </a:extLst>
          </p:cNvPr>
          <p:cNvGraphicFramePr>
            <a:graphicFrameLocks noGrp="1"/>
          </p:cNvGraphicFramePr>
          <p:nvPr>
            <p:extLst>
              <p:ext uri="{D42A27DB-BD31-4B8C-83A1-F6EECF244321}">
                <p14:modId xmlns:p14="http://schemas.microsoft.com/office/powerpoint/2010/main" val="1648415570"/>
              </p:ext>
            </p:extLst>
          </p:nvPr>
        </p:nvGraphicFramePr>
        <p:xfrm>
          <a:off x="904410" y="3058109"/>
          <a:ext cx="10383177" cy="3178728"/>
        </p:xfrm>
        <a:graphic>
          <a:graphicData uri="http://schemas.openxmlformats.org/drawingml/2006/table">
            <a:tbl>
              <a:tblPr firstRow="1" bandRow="1">
                <a:tableStyleId>{21E4AEA4-8DFA-4A89-87EB-49C32662AFE0}</a:tableStyleId>
              </a:tblPr>
              <a:tblGrid>
                <a:gridCol w="2914859">
                  <a:extLst>
                    <a:ext uri="{9D8B030D-6E8A-4147-A177-3AD203B41FA5}">
                      <a16:colId xmlns:a16="http://schemas.microsoft.com/office/drawing/2014/main" val="3948613689"/>
                    </a:ext>
                  </a:extLst>
                </a:gridCol>
                <a:gridCol w="3734159">
                  <a:extLst>
                    <a:ext uri="{9D8B030D-6E8A-4147-A177-3AD203B41FA5}">
                      <a16:colId xmlns:a16="http://schemas.microsoft.com/office/drawing/2014/main" val="3846267992"/>
                    </a:ext>
                  </a:extLst>
                </a:gridCol>
                <a:gridCol w="3734159">
                  <a:extLst>
                    <a:ext uri="{9D8B030D-6E8A-4147-A177-3AD203B41FA5}">
                      <a16:colId xmlns:a16="http://schemas.microsoft.com/office/drawing/2014/main" val="1794218634"/>
                    </a:ext>
                  </a:extLst>
                </a:gridCol>
              </a:tblGrid>
              <a:tr h="529788">
                <a:tc>
                  <a:txBody>
                    <a:bodyPr/>
                    <a:lstStyle/>
                    <a:p>
                      <a:r>
                        <a:rPr lang="en-IN" sz="2400"/>
                        <a:t>Type</a:t>
                      </a:r>
                    </a:p>
                  </a:txBody>
                  <a:tcPr marL="126027" marR="126027" marT="63014" marB="63014"/>
                </a:tc>
                <a:tc>
                  <a:txBody>
                    <a:bodyPr/>
                    <a:lstStyle/>
                    <a:p>
                      <a:r>
                        <a:rPr lang="en-IN" sz="2400"/>
                        <a:t>Example</a:t>
                      </a:r>
                    </a:p>
                  </a:txBody>
                  <a:tcPr marL="126027" marR="126027" marT="63014" marB="63014"/>
                </a:tc>
                <a:tc>
                  <a:txBody>
                    <a:bodyPr/>
                    <a:lstStyle/>
                    <a:p>
                      <a:r>
                        <a:rPr lang="en-IN" sz="2400"/>
                        <a:t>Description</a:t>
                      </a:r>
                    </a:p>
                  </a:txBody>
                  <a:tcPr marL="126027" marR="126027" marT="63014" marB="63014"/>
                </a:tc>
                <a:extLst>
                  <a:ext uri="{0D108BD9-81ED-4DB2-BD59-A6C34878D82A}">
                    <a16:rowId xmlns:a16="http://schemas.microsoft.com/office/drawing/2014/main" val="462193492"/>
                  </a:ext>
                </a:extLst>
              </a:tr>
              <a:tr h="529788">
                <a:tc>
                  <a:txBody>
                    <a:bodyPr/>
                    <a:lstStyle/>
                    <a:p>
                      <a:r>
                        <a:rPr lang="en-IN" sz="2400"/>
                        <a:t>int</a:t>
                      </a:r>
                    </a:p>
                  </a:txBody>
                  <a:tcPr marL="126027" marR="126027" marT="63014" marB="63014"/>
                </a:tc>
                <a:tc>
                  <a:txBody>
                    <a:bodyPr/>
                    <a:lstStyle/>
                    <a:p>
                      <a:r>
                        <a:rPr lang="en-IN" sz="2400"/>
                        <a:t>age = 25</a:t>
                      </a:r>
                    </a:p>
                  </a:txBody>
                  <a:tcPr marL="126027" marR="126027" marT="63014" marB="63014"/>
                </a:tc>
                <a:tc>
                  <a:txBody>
                    <a:bodyPr/>
                    <a:lstStyle/>
                    <a:p>
                      <a:r>
                        <a:rPr lang="en-IN" sz="2400"/>
                        <a:t>integer</a:t>
                      </a:r>
                    </a:p>
                  </a:txBody>
                  <a:tcPr marL="126027" marR="126027" marT="63014" marB="63014"/>
                </a:tc>
                <a:extLst>
                  <a:ext uri="{0D108BD9-81ED-4DB2-BD59-A6C34878D82A}">
                    <a16:rowId xmlns:a16="http://schemas.microsoft.com/office/drawing/2014/main" val="1453998398"/>
                  </a:ext>
                </a:extLst>
              </a:tr>
              <a:tr h="529788">
                <a:tc>
                  <a:txBody>
                    <a:bodyPr/>
                    <a:lstStyle/>
                    <a:p>
                      <a:r>
                        <a:rPr lang="en-IN" sz="2400"/>
                        <a:t>float</a:t>
                      </a:r>
                    </a:p>
                  </a:txBody>
                  <a:tcPr marL="126027" marR="126027" marT="63014" marB="63014"/>
                </a:tc>
                <a:tc>
                  <a:txBody>
                    <a:bodyPr/>
                    <a:lstStyle/>
                    <a:p>
                      <a:r>
                        <a:rPr lang="en-IN" sz="2400"/>
                        <a:t>Pi = 3.14</a:t>
                      </a:r>
                    </a:p>
                  </a:txBody>
                  <a:tcPr marL="126027" marR="126027" marT="63014" marB="63014"/>
                </a:tc>
                <a:tc>
                  <a:txBody>
                    <a:bodyPr/>
                    <a:lstStyle/>
                    <a:p>
                      <a:r>
                        <a:rPr lang="en-IN" sz="2400"/>
                        <a:t>Decimal numbers</a:t>
                      </a:r>
                    </a:p>
                  </a:txBody>
                  <a:tcPr marL="126027" marR="126027" marT="63014" marB="63014"/>
                </a:tc>
                <a:extLst>
                  <a:ext uri="{0D108BD9-81ED-4DB2-BD59-A6C34878D82A}">
                    <a16:rowId xmlns:a16="http://schemas.microsoft.com/office/drawing/2014/main" val="1084147609"/>
                  </a:ext>
                </a:extLst>
              </a:tr>
              <a:tr h="529788">
                <a:tc>
                  <a:txBody>
                    <a:bodyPr/>
                    <a:lstStyle/>
                    <a:p>
                      <a:r>
                        <a:rPr lang="en-IN" sz="2400"/>
                        <a:t>str</a:t>
                      </a:r>
                    </a:p>
                  </a:txBody>
                  <a:tcPr marL="126027" marR="126027" marT="63014" marB="63014"/>
                </a:tc>
                <a:tc>
                  <a:txBody>
                    <a:bodyPr/>
                    <a:lstStyle/>
                    <a:p>
                      <a:r>
                        <a:rPr lang="en-IN" sz="2400"/>
                        <a:t>Name= “Nisar”</a:t>
                      </a:r>
                    </a:p>
                  </a:txBody>
                  <a:tcPr marL="126027" marR="126027" marT="63014" marB="63014"/>
                </a:tc>
                <a:tc>
                  <a:txBody>
                    <a:bodyPr/>
                    <a:lstStyle/>
                    <a:p>
                      <a:r>
                        <a:rPr lang="en-IN" sz="2400"/>
                        <a:t>Text Data</a:t>
                      </a:r>
                    </a:p>
                  </a:txBody>
                  <a:tcPr marL="126027" marR="126027" marT="63014" marB="63014"/>
                </a:tc>
                <a:extLst>
                  <a:ext uri="{0D108BD9-81ED-4DB2-BD59-A6C34878D82A}">
                    <a16:rowId xmlns:a16="http://schemas.microsoft.com/office/drawing/2014/main" val="4093445437"/>
                  </a:ext>
                </a:extLst>
              </a:tr>
              <a:tr h="529788">
                <a:tc>
                  <a:txBody>
                    <a:bodyPr/>
                    <a:lstStyle/>
                    <a:p>
                      <a:r>
                        <a:rPr lang="en-IN" sz="2400"/>
                        <a:t>bool</a:t>
                      </a:r>
                    </a:p>
                  </a:txBody>
                  <a:tcPr marL="126027" marR="126027" marT="63014" marB="63014"/>
                </a:tc>
                <a:tc>
                  <a:txBody>
                    <a:bodyPr/>
                    <a:lstStyle/>
                    <a:p>
                      <a:r>
                        <a:rPr lang="en-IN" sz="2400"/>
                        <a:t>Is_active = True</a:t>
                      </a:r>
                    </a:p>
                  </a:txBody>
                  <a:tcPr marL="126027" marR="126027" marT="63014" marB="63014"/>
                </a:tc>
                <a:tc>
                  <a:txBody>
                    <a:bodyPr/>
                    <a:lstStyle/>
                    <a:p>
                      <a:r>
                        <a:rPr lang="en-IN" sz="2400"/>
                        <a:t>True or False</a:t>
                      </a:r>
                    </a:p>
                  </a:txBody>
                  <a:tcPr marL="126027" marR="126027" marT="63014" marB="63014"/>
                </a:tc>
                <a:extLst>
                  <a:ext uri="{0D108BD9-81ED-4DB2-BD59-A6C34878D82A}">
                    <a16:rowId xmlns:a16="http://schemas.microsoft.com/office/drawing/2014/main" val="1433009920"/>
                  </a:ext>
                </a:extLst>
              </a:tr>
              <a:tr h="529788">
                <a:tc>
                  <a:txBody>
                    <a:bodyPr/>
                    <a:lstStyle/>
                    <a:p>
                      <a:r>
                        <a:rPr lang="en-IN" sz="2400"/>
                        <a:t>NoneType</a:t>
                      </a:r>
                    </a:p>
                  </a:txBody>
                  <a:tcPr marL="126027" marR="126027" marT="63014" marB="63014"/>
                </a:tc>
                <a:tc>
                  <a:txBody>
                    <a:bodyPr/>
                    <a:lstStyle/>
                    <a:p>
                      <a:r>
                        <a:rPr lang="en-IN" sz="2400"/>
                        <a:t>X = None</a:t>
                      </a:r>
                    </a:p>
                  </a:txBody>
                  <a:tcPr marL="126027" marR="126027" marT="63014" marB="63014"/>
                </a:tc>
                <a:tc>
                  <a:txBody>
                    <a:bodyPr/>
                    <a:lstStyle/>
                    <a:p>
                      <a:r>
                        <a:rPr lang="en-IN" sz="2400"/>
                        <a:t>Represents no value</a:t>
                      </a:r>
                    </a:p>
                  </a:txBody>
                  <a:tcPr marL="126027" marR="126027" marT="63014" marB="63014"/>
                </a:tc>
                <a:extLst>
                  <a:ext uri="{0D108BD9-81ED-4DB2-BD59-A6C34878D82A}">
                    <a16:rowId xmlns:a16="http://schemas.microsoft.com/office/drawing/2014/main" val="3022243646"/>
                  </a:ext>
                </a:extLst>
              </a:tr>
            </a:tbl>
          </a:graphicData>
        </a:graphic>
      </p:graphicFrame>
    </p:spTree>
    <p:extLst>
      <p:ext uri="{BB962C8B-B14F-4D97-AF65-F5344CB8AC3E}">
        <p14:creationId xmlns:p14="http://schemas.microsoft.com/office/powerpoint/2010/main" val="1038128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a:extLst>
              <a:ext uri="{FF2B5EF4-FFF2-40B4-BE49-F238E27FC236}">
                <a16:creationId xmlns:a16="http://schemas.microsoft.com/office/drawing/2014/main" id="{D7C761D6-C748-CB8C-1612-1EB30274FDAD}"/>
              </a:ext>
            </a:extLst>
          </p:cNvPr>
          <p:cNvGraphicFramePr>
            <a:graphicFrameLocks noGrp="1"/>
          </p:cNvGraphicFramePr>
          <p:nvPr>
            <p:extLst>
              <p:ext uri="{D42A27DB-BD31-4B8C-83A1-F6EECF244321}">
                <p14:modId xmlns:p14="http://schemas.microsoft.com/office/powerpoint/2010/main" val="4211680370"/>
              </p:ext>
            </p:extLst>
          </p:nvPr>
        </p:nvGraphicFramePr>
        <p:xfrm>
          <a:off x="2306533" y="2210599"/>
          <a:ext cx="7884544" cy="4144665"/>
        </p:xfrm>
        <a:graphic>
          <a:graphicData uri="http://schemas.openxmlformats.org/drawingml/2006/table">
            <a:tbl>
              <a:tblPr firstRow="1" bandRow="1">
                <a:tableStyleId>{21E4AEA4-8DFA-4A89-87EB-49C32662AFE0}</a:tableStyleId>
              </a:tblPr>
              <a:tblGrid>
                <a:gridCol w="951789">
                  <a:extLst>
                    <a:ext uri="{9D8B030D-6E8A-4147-A177-3AD203B41FA5}">
                      <a16:colId xmlns:a16="http://schemas.microsoft.com/office/drawing/2014/main" val="3082804557"/>
                    </a:ext>
                  </a:extLst>
                </a:gridCol>
                <a:gridCol w="3819087">
                  <a:extLst>
                    <a:ext uri="{9D8B030D-6E8A-4147-A177-3AD203B41FA5}">
                      <a16:colId xmlns:a16="http://schemas.microsoft.com/office/drawing/2014/main" val="732380937"/>
                    </a:ext>
                  </a:extLst>
                </a:gridCol>
                <a:gridCol w="3113668">
                  <a:extLst>
                    <a:ext uri="{9D8B030D-6E8A-4147-A177-3AD203B41FA5}">
                      <a16:colId xmlns:a16="http://schemas.microsoft.com/office/drawing/2014/main" val="3566247777"/>
                    </a:ext>
                  </a:extLst>
                </a:gridCol>
              </a:tblGrid>
              <a:tr h="472802">
                <a:tc>
                  <a:txBody>
                    <a:bodyPr/>
                    <a:lstStyle/>
                    <a:p>
                      <a:pPr>
                        <a:buNone/>
                      </a:pPr>
                      <a:r>
                        <a:rPr lang="en-IN" sz="1800"/>
                        <a:t>Type</a:t>
                      </a:r>
                      <a:endParaRPr lang="en-IN" sz="1800" dirty="0"/>
                    </a:p>
                  </a:txBody>
                  <a:tcPr marL="139796" marR="139796" marT="69898" marB="69898" anchor="ctr"/>
                </a:tc>
                <a:tc>
                  <a:txBody>
                    <a:bodyPr/>
                    <a:lstStyle/>
                    <a:p>
                      <a:pPr>
                        <a:buNone/>
                      </a:pPr>
                      <a:r>
                        <a:rPr lang="en-IN" sz="1800"/>
                        <a:t>Example</a:t>
                      </a:r>
                      <a:endParaRPr lang="en-IN" sz="1800" dirty="0"/>
                    </a:p>
                  </a:txBody>
                  <a:tcPr marL="139796" marR="139796" marT="69898" marB="69898" anchor="ctr"/>
                </a:tc>
                <a:tc>
                  <a:txBody>
                    <a:bodyPr/>
                    <a:lstStyle/>
                    <a:p>
                      <a:pPr>
                        <a:buNone/>
                      </a:pPr>
                      <a:r>
                        <a:rPr lang="en-IN" sz="1800"/>
                        <a:t>Description</a:t>
                      </a:r>
                    </a:p>
                  </a:txBody>
                  <a:tcPr marL="139796" marR="139796" marT="69898" marB="69898" anchor="ctr"/>
                </a:tc>
                <a:extLst>
                  <a:ext uri="{0D108BD9-81ED-4DB2-BD59-A6C34878D82A}">
                    <a16:rowId xmlns:a16="http://schemas.microsoft.com/office/drawing/2014/main" val="3797728010"/>
                  </a:ext>
                </a:extLst>
              </a:tr>
              <a:tr h="828933">
                <a:tc>
                  <a:txBody>
                    <a:bodyPr/>
                    <a:lstStyle/>
                    <a:p>
                      <a:pPr>
                        <a:buNone/>
                      </a:pPr>
                      <a:r>
                        <a:rPr lang="en-IN" sz="1800" b="1"/>
                        <a:t>list</a:t>
                      </a:r>
                      <a:endParaRPr lang="en-IN" sz="1800"/>
                    </a:p>
                  </a:txBody>
                  <a:tcPr marL="139796" marR="139796" marT="69898" marB="69898" anchor="ctr"/>
                </a:tc>
                <a:tc>
                  <a:txBody>
                    <a:bodyPr/>
                    <a:lstStyle/>
                    <a:p>
                      <a:pPr>
                        <a:buNone/>
                      </a:pPr>
                      <a:r>
                        <a:rPr lang="en-IN" sz="1800">
                          <a:latin typeface="Courier New" panose="02070309020205020404" pitchFamily="49" charset="0"/>
                        </a:rPr>
                        <a:t>fruits = [“AXL", “MAPK1", “PAK1"]</a:t>
                      </a:r>
                      <a:endParaRPr lang="en-IN" sz="1800" dirty="0"/>
                    </a:p>
                  </a:txBody>
                  <a:tcPr marL="139796" marR="139796" marT="69898" marB="69898" anchor="ctr"/>
                </a:tc>
                <a:tc>
                  <a:txBody>
                    <a:bodyPr/>
                    <a:lstStyle/>
                    <a:p>
                      <a:pPr>
                        <a:buNone/>
                      </a:pPr>
                      <a:r>
                        <a:rPr lang="en-IN" sz="1800"/>
                        <a:t>Ordered, changeable collection</a:t>
                      </a:r>
                    </a:p>
                  </a:txBody>
                  <a:tcPr marL="139796" marR="139796" marT="69898" marB="69898" anchor="ctr"/>
                </a:tc>
                <a:extLst>
                  <a:ext uri="{0D108BD9-81ED-4DB2-BD59-A6C34878D82A}">
                    <a16:rowId xmlns:a16="http://schemas.microsoft.com/office/drawing/2014/main" val="2428940599"/>
                  </a:ext>
                </a:extLst>
              </a:tr>
              <a:tr h="1185064">
                <a:tc>
                  <a:txBody>
                    <a:bodyPr/>
                    <a:lstStyle/>
                    <a:p>
                      <a:pPr>
                        <a:buNone/>
                      </a:pPr>
                      <a:r>
                        <a:rPr lang="en-IN" sz="1800" b="1"/>
                        <a:t>tuple</a:t>
                      </a:r>
                      <a:endParaRPr lang="en-IN" sz="1800" dirty="0"/>
                    </a:p>
                  </a:txBody>
                  <a:tcPr marL="139796" marR="139796" marT="69898" marB="69898" anchor="ctr"/>
                </a:tc>
                <a:tc>
                  <a:txBody>
                    <a:bodyPr/>
                    <a:lstStyle/>
                    <a:p>
                      <a:pPr>
                        <a:buNone/>
                      </a:pPr>
                      <a:r>
                        <a:rPr lang="en-IN" sz="1800">
                          <a:latin typeface="Courier New" panose="02070309020205020404" pitchFamily="49" charset="0"/>
                        </a:rPr>
                        <a:t>point = (10, 20)</a:t>
                      </a:r>
                      <a:endParaRPr lang="en-IN" sz="1800"/>
                    </a:p>
                  </a:txBody>
                  <a:tcPr marL="139796" marR="139796" marT="69898" marB="69898" anchor="ctr"/>
                </a:tc>
                <a:tc>
                  <a:txBody>
                    <a:bodyPr/>
                    <a:lstStyle/>
                    <a:p>
                      <a:pPr>
                        <a:buNone/>
                      </a:pPr>
                      <a:r>
                        <a:rPr lang="en-IN" sz="1800"/>
                        <a:t>Ordered, </a:t>
                      </a:r>
                      <a:r>
                        <a:rPr lang="en-IN" sz="1800" b="1"/>
                        <a:t>unchangeable</a:t>
                      </a:r>
                      <a:r>
                        <a:rPr lang="en-IN" sz="1800"/>
                        <a:t> collection</a:t>
                      </a:r>
                    </a:p>
                  </a:txBody>
                  <a:tcPr marL="139796" marR="139796" marT="69898" marB="69898" anchor="ctr"/>
                </a:tc>
                <a:extLst>
                  <a:ext uri="{0D108BD9-81ED-4DB2-BD59-A6C34878D82A}">
                    <a16:rowId xmlns:a16="http://schemas.microsoft.com/office/drawing/2014/main" val="4053854855"/>
                  </a:ext>
                </a:extLst>
              </a:tr>
              <a:tr h="828933">
                <a:tc>
                  <a:txBody>
                    <a:bodyPr/>
                    <a:lstStyle/>
                    <a:p>
                      <a:pPr>
                        <a:buNone/>
                      </a:pPr>
                      <a:r>
                        <a:rPr lang="en-IN" sz="1800" b="1"/>
                        <a:t>set</a:t>
                      </a:r>
                      <a:endParaRPr lang="en-IN" sz="1800"/>
                    </a:p>
                  </a:txBody>
                  <a:tcPr marL="139796" marR="139796" marT="69898" marB="69898" anchor="ctr"/>
                </a:tc>
                <a:tc>
                  <a:txBody>
                    <a:bodyPr/>
                    <a:lstStyle/>
                    <a:p>
                      <a:pPr>
                        <a:buNone/>
                      </a:pPr>
                      <a:r>
                        <a:rPr lang="fr-FR" sz="1800">
                          <a:latin typeface="Courier New" panose="02070309020205020404" pitchFamily="49" charset="0"/>
                        </a:rPr>
                        <a:t>unique_nums = {1, 2, 3}</a:t>
                      </a:r>
                      <a:endParaRPr lang="fr-FR" sz="1800" dirty="0"/>
                    </a:p>
                  </a:txBody>
                  <a:tcPr marL="139796" marR="139796" marT="69898" marB="69898" anchor="ctr"/>
                </a:tc>
                <a:tc>
                  <a:txBody>
                    <a:bodyPr/>
                    <a:lstStyle/>
                    <a:p>
                      <a:pPr>
                        <a:buNone/>
                      </a:pPr>
                      <a:r>
                        <a:rPr lang="en-IN" sz="1800"/>
                        <a:t>Unordered, </a:t>
                      </a:r>
                      <a:r>
                        <a:rPr lang="en-IN" sz="1800" b="1"/>
                        <a:t>unique</a:t>
                      </a:r>
                      <a:r>
                        <a:rPr lang="en-IN" sz="1800"/>
                        <a:t> elements</a:t>
                      </a:r>
                      <a:endParaRPr lang="en-IN" sz="1800" dirty="0"/>
                    </a:p>
                  </a:txBody>
                  <a:tcPr marL="139796" marR="139796" marT="69898" marB="69898" anchor="ctr"/>
                </a:tc>
                <a:extLst>
                  <a:ext uri="{0D108BD9-81ED-4DB2-BD59-A6C34878D82A}">
                    <a16:rowId xmlns:a16="http://schemas.microsoft.com/office/drawing/2014/main" val="1415375842"/>
                  </a:ext>
                </a:extLst>
              </a:tr>
              <a:tr h="828933">
                <a:tc>
                  <a:txBody>
                    <a:bodyPr/>
                    <a:lstStyle/>
                    <a:p>
                      <a:pPr>
                        <a:buNone/>
                      </a:pPr>
                      <a:r>
                        <a:rPr lang="en-IN" sz="1800" b="1"/>
                        <a:t>dict</a:t>
                      </a:r>
                      <a:endParaRPr lang="en-IN" sz="1800"/>
                    </a:p>
                  </a:txBody>
                  <a:tcPr marL="139796" marR="139796" marT="69898" marB="69898" anchor="ctr"/>
                </a:tc>
                <a:tc>
                  <a:txBody>
                    <a:bodyPr/>
                    <a:lstStyle/>
                    <a:p>
                      <a:pPr>
                        <a:buNone/>
                      </a:pPr>
                      <a:r>
                        <a:rPr lang="en-GB" sz="1800">
                          <a:latin typeface="Courier New" panose="02070309020205020404" pitchFamily="49" charset="0"/>
                        </a:rPr>
                        <a:t>person = {"name": “Tom", "age": 22}</a:t>
                      </a:r>
                      <a:endParaRPr lang="en-GB" sz="1800"/>
                    </a:p>
                  </a:txBody>
                  <a:tcPr marL="139796" marR="139796" marT="69898" marB="69898" anchor="ctr"/>
                </a:tc>
                <a:tc>
                  <a:txBody>
                    <a:bodyPr/>
                    <a:lstStyle/>
                    <a:p>
                      <a:pPr>
                        <a:buNone/>
                      </a:pPr>
                      <a:r>
                        <a:rPr lang="en-IN" sz="1800"/>
                        <a:t>Key–value pairs</a:t>
                      </a:r>
                      <a:endParaRPr lang="en-IN" sz="1800" dirty="0"/>
                    </a:p>
                  </a:txBody>
                  <a:tcPr marL="139796" marR="139796" marT="69898" marB="69898" anchor="ctr"/>
                </a:tc>
                <a:extLst>
                  <a:ext uri="{0D108BD9-81ED-4DB2-BD59-A6C34878D82A}">
                    <a16:rowId xmlns:a16="http://schemas.microsoft.com/office/drawing/2014/main" val="2533232453"/>
                  </a:ext>
                </a:extLst>
              </a:tr>
            </a:tbl>
          </a:graphicData>
        </a:graphic>
      </p:graphicFrame>
      <p:sp>
        <p:nvSpPr>
          <p:cNvPr id="2" name="TextBox 1">
            <a:extLst>
              <a:ext uri="{FF2B5EF4-FFF2-40B4-BE49-F238E27FC236}">
                <a16:creationId xmlns:a16="http://schemas.microsoft.com/office/drawing/2014/main" id="{4255DA4B-4D3C-6547-F897-08B88F67E905}"/>
              </a:ext>
            </a:extLst>
          </p:cNvPr>
          <p:cNvSpPr txBox="1"/>
          <p:nvPr/>
        </p:nvSpPr>
        <p:spPr>
          <a:xfrm>
            <a:off x="4642338" y="458645"/>
            <a:ext cx="5121915" cy="1200329"/>
          </a:xfrm>
          <a:prstGeom prst="rect">
            <a:avLst/>
          </a:prstGeom>
          <a:noFill/>
        </p:spPr>
        <p:txBody>
          <a:bodyPr wrap="none" rtlCol="0">
            <a:spAutoFit/>
          </a:bodyPr>
          <a:lstStyle/>
          <a:p>
            <a:r>
              <a:rPr lang="en-US" b="1" dirty="0"/>
              <a:t>What are Data Structures ? </a:t>
            </a:r>
            <a:br>
              <a:rPr lang="en-US" dirty="0"/>
            </a:br>
            <a:r>
              <a:rPr lang="en-US" dirty="0"/>
              <a:t>Data structure is a way of organizing information</a:t>
            </a:r>
          </a:p>
          <a:p>
            <a:r>
              <a:rPr lang="en-US" dirty="0"/>
              <a:t>(i.e.: collecting the data) </a:t>
            </a:r>
          </a:p>
          <a:p>
            <a:endParaRPr lang="en-IN" dirty="0"/>
          </a:p>
        </p:txBody>
      </p:sp>
    </p:spTree>
    <p:extLst>
      <p:ext uri="{BB962C8B-B14F-4D97-AF65-F5344CB8AC3E}">
        <p14:creationId xmlns:p14="http://schemas.microsoft.com/office/powerpoint/2010/main" val="560801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7F093D52-7699-D314-5591-1864BD4C7F5E}"/>
              </a:ext>
            </a:extLst>
          </p:cNvPr>
          <p:cNvGraphicFramePr>
            <a:graphicFrameLocks noGrp="1"/>
          </p:cNvGraphicFramePr>
          <p:nvPr>
            <p:extLst>
              <p:ext uri="{D42A27DB-BD31-4B8C-83A1-F6EECF244321}">
                <p14:modId xmlns:p14="http://schemas.microsoft.com/office/powerpoint/2010/main" val="3847505091"/>
              </p:ext>
            </p:extLst>
          </p:nvPr>
        </p:nvGraphicFramePr>
        <p:xfrm>
          <a:off x="451690" y="931493"/>
          <a:ext cx="5321148" cy="4665075"/>
        </p:xfrm>
        <a:graphic>
          <a:graphicData uri="http://schemas.openxmlformats.org/drawingml/2006/table">
            <a:tbl>
              <a:tblPr firstRow="1" bandRow="1">
                <a:tableStyleId>{21E4AEA4-8DFA-4A89-87EB-49C32662AFE0}</a:tableStyleId>
              </a:tblPr>
              <a:tblGrid>
                <a:gridCol w="1330287">
                  <a:extLst>
                    <a:ext uri="{9D8B030D-6E8A-4147-A177-3AD203B41FA5}">
                      <a16:colId xmlns:a16="http://schemas.microsoft.com/office/drawing/2014/main" val="3548200026"/>
                    </a:ext>
                  </a:extLst>
                </a:gridCol>
                <a:gridCol w="1330287">
                  <a:extLst>
                    <a:ext uri="{9D8B030D-6E8A-4147-A177-3AD203B41FA5}">
                      <a16:colId xmlns:a16="http://schemas.microsoft.com/office/drawing/2014/main" val="3466875328"/>
                    </a:ext>
                  </a:extLst>
                </a:gridCol>
                <a:gridCol w="1330287">
                  <a:extLst>
                    <a:ext uri="{9D8B030D-6E8A-4147-A177-3AD203B41FA5}">
                      <a16:colId xmlns:a16="http://schemas.microsoft.com/office/drawing/2014/main" val="2409040459"/>
                    </a:ext>
                  </a:extLst>
                </a:gridCol>
                <a:gridCol w="1330287">
                  <a:extLst>
                    <a:ext uri="{9D8B030D-6E8A-4147-A177-3AD203B41FA5}">
                      <a16:colId xmlns:a16="http://schemas.microsoft.com/office/drawing/2014/main" val="1510237483"/>
                    </a:ext>
                  </a:extLst>
                </a:gridCol>
              </a:tblGrid>
              <a:tr h="616142">
                <a:tc>
                  <a:txBody>
                    <a:bodyPr/>
                    <a:lstStyle/>
                    <a:p>
                      <a:pPr>
                        <a:buNone/>
                      </a:pPr>
                      <a:r>
                        <a:rPr lang="en-IN" sz="1200" dirty="0"/>
                        <a:t>Operator</a:t>
                      </a:r>
                    </a:p>
                  </a:txBody>
                  <a:tcPr anchor="ctr"/>
                </a:tc>
                <a:tc>
                  <a:txBody>
                    <a:bodyPr/>
                    <a:lstStyle/>
                    <a:p>
                      <a:pPr>
                        <a:buNone/>
                      </a:pPr>
                      <a:r>
                        <a:rPr lang="en-IN" sz="1200"/>
                        <a:t>Example</a:t>
                      </a:r>
                    </a:p>
                  </a:txBody>
                  <a:tcPr anchor="ctr"/>
                </a:tc>
                <a:tc>
                  <a:txBody>
                    <a:bodyPr/>
                    <a:lstStyle/>
                    <a:p>
                      <a:pPr>
                        <a:buNone/>
                      </a:pPr>
                      <a:r>
                        <a:rPr lang="en-IN" sz="1200"/>
                        <a:t>Description</a:t>
                      </a:r>
                    </a:p>
                  </a:txBody>
                  <a:tcPr anchor="ctr"/>
                </a:tc>
                <a:tc>
                  <a:txBody>
                    <a:bodyPr/>
                    <a:lstStyle/>
                    <a:p>
                      <a:pPr>
                        <a:buNone/>
                      </a:pPr>
                      <a:r>
                        <a:rPr lang="en-IN" sz="1200"/>
                        <a:t>Output</a:t>
                      </a:r>
                    </a:p>
                  </a:txBody>
                  <a:tcPr anchor="ctr"/>
                </a:tc>
                <a:extLst>
                  <a:ext uri="{0D108BD9-81ED-4DB2-BD59-A6C34878D82A}">
                    <a16:rowId xmlns:a16="http://schemas.microsoft.com/office/drawing/2014/main" val="4236646970"/>
                  </a:ext>
                </a:extLst>
              </a:tr>
              <a:tr h="352081">
                <a:tc>
                  <a:txBody>
                    <a:bodyPr/>
                    <a:lstStyle/>
                    <a:p>
                      <a:pPr>
                        <a:buNone/>
                      </a:pPr>
                      <a:r>
                        <a:rPr lang="en-IN" sz="1200">
                          <a:latin typeface="Courier New" panose="02070309020205020404" pitchFamily="49" charset="0"/>
                        </a:rPr>
                        <a:t>+</a:t>
                      </a:r>
                      <a:endParaRPr lang="en-IN" sz="1200"/>
                    </a:p>
                  </a:txBody>
                  <a:tcPr anchor="ctr"/>
                </a:tc>
                <a:tc>
                  <a:txBody>
                    <a:bodyPr/>
                    <a:lstStyle/>
                    <a:p>
                      <a:pPr>
                        <a:buNone/>
                      </a:pPr>
                      <a:r>
                        <a:rPr lang="en-IN" sz="1200">
                          <a:latin typeface="Courier New" panose="02070309020205020404" pitchFamily="49" charset="0"/>
                        </a:rPr>
                        <a:t>5 + 3</a:t>
                      </a:r>
                      <a:endParaRPr lang="en-IN" sz="1200"/>
                    </a:p>
                  </a:txBody>
                  <a:tcPr anchor="ctr"/>
                </a:tc>
                <a:tc>
                  <a:txBody>
                    <a:bodyPr/>
                    <a:lstStyle/>
                    <a:p>
                      <a:pPr>
                        <a:buNone/>
                      </a:pPr>
                      <a:r>
                        <a:rPr lang="en-IN" sz="1200"/>
                        <a:t>Addition</a:t>
                      </a:r>
                    </a:p>
                  </a:txBody>
                  <a:tcPr anchor="ctr"/>
                </a:tc>
                <a:tc>
                  <a:txBody>
                    <a:bodyPr/>
                    <a:lstStyle/>
                    <a:p>
                      <a:pPr>
                        <a:buNone/>
                      </a:pPr>
                      <a:r>
                        <a:rPr lang="en-IN" sz="1200">
                          <a:latin typeface="Courier New" panose="02070309020205020404" pitchFamily="49" charset="0"/>
                        </a:rPr>
                        <a:t>8</a:t>
                      </a:r>
                      <a:endParaRPr lang="en-IN" sz="1200"/>
                    </a:p>
                  </a:txBody>
                  <a:tcPr anchor="ctr"/>
                </a:tc>
                <a:extLst>
                  <a:ext uri="{0D108BD9-81ED-4DB2-BD59-A6C34878D82A}">
                    <a16:rowId xmlns:a16="http://schemas.microsoft.com/office/drawing/2014/main" val="4044473933"/>
                  </a:ext>
                </a:extLst>
              </a:tr>
              <a:tr h="616142">
                <a:tc>
                  <a:txBody>
                    <a:bodyPr/>
                    <a:lstStyle/>
                    <a:p>
                      <a:pPr>
                        <a:buNone/>
                      </a:pPr>
                      <a:r>
                        <a:rPr lang="en-IN" sz="1200">
                          <a:latin typeface="Courier New" panose="02070309020205020404" pitchFamily="49" charset="0"/>
                        </a:rPr>
                        <a:t>-</a:t>
                      </a:r>
                      <a:endParaRPr lang="en-IN" sz="1200"/>
                    </a:p>
                  </a:txBody>
                  <a:tcPr anchor="ctr"/>
                </a:tc>
                <a:tc>
                  <a:txBody>
                    <a:bodyPr/>
                    <a:lstStyle/>
                    <a:p>
                      <a:pPr>
                        <a:buNone/>
                      </a:pPr>
                      <a:r>
                        <a:rPr lang="en-IN" sz="1200">
                          <a:latin typeface="Courier New" panose="02070309020205020404" pitchFamily="49" charset="0"/>
                        </a:rPr>
                        <a:t>5 - 3</a:t>
                      </a:r>
                      <a:endParaRPr lang="en-IN" sz="1200"/>
                    </a:p>
                  </a:txBody>
                  <a:tcPr anchor="ctr"/>
                </a:tc>
                <a:tc>
                  <a:txBody>
                    <a:bodyPr/>
                    <a:lstStyle/>
                    <a:p>
                      <a:pPr>
                        <a:buNone/>
                      </a:pPr>
                      <a:r>
                        <a:rPr lang="en-IN" sz="1200"/>
                        <a:t>Subtraction</a:t>
                      </a:r>
                    </a:p>
                  </a:txBody>
                  <a:tcPr anchor="ctr"/>
                </a:tc>
                <a:tc>
                  <a:txBody>
                    <a:bodyPr/>
                    <a:lstStyle/>
                    <a:p>
                      <a:pPr>
                        <a:buNone/>
                      </a:pPr>
                      <a:r>
                        <a:rPr lang="en-IN" sz="1200">
                          <a:latin typeface="Courier New" panose="02070309020205020404" pitchFamily="49" charset="0"/>
                        </a:rPr>
                        <a:t>2</a:t>
                      </a:r>
                      <a:endParaRPr lang="en-IN" sz="1200"/>
                    </a:p>
                  </a:txBody>
                  <a:tcPr anchor="ctr"/>
                </a:tc>
                <a:extLst>
                  <a:ext uri="{0D108BD9-81ED-4DB2-BD59-A6C34878D82A}">
                    <a16:rowId xmlns:a16="http://schemas.microsoft.com/office/drawing/2014/main" val="944698835"/>
                  </a:ext>
                </a:extLst>
              </a:tr>
              <a:tr h="616142">
                <a:tc>
                  <a:txBody>
                    <a:bodyPr/>
                    <a:lstStyle/>
                    <a:p>
                      <a:pPr>
                        <a:buNone/>
                      </a:pPr>
                      <a:r>
                        <a:rPr lang="en-IN" sz="1200">
                          <a:latin typeface="Courier New" panose="02070309020205020404" pitchFamily="49" charset="0"/>
                        </a:rPr>
                        <a:t>*</a:t>
                      </a:r>
                      <a:endParaRPr lang="en-IN" sz="1200"/>
                    </a:p>
                  </a:txBody>
                  <a:tcPr anchor="ctr"/>
                </a:tc>
                <a:tc>
                  <a:txBody>
                    <a:bodyPr/>
                    <a:lstStyle/>
                    <a:p>
                      <a:pPr>
                        <a:buNone/>
                      </a:pPr>
                      <a:r>
                        <a:rPr lang="en-IN" sz="1200">
                          <a:latin typeface="Courier New" panose="02070309020205020404" pitchFamily="49" charset="0"/>
                        </a:rPr>
                        <a:t>5 * 3</a:t>
                      </a:r>
                      <a:endParaRPr lang="en-IN" sz="1200"/>
                    </a:p>
                  </a:txBody>
                  <a:tcPr anchor="ctr"/>
                </a:tc>
                <a:tc>
                  <a:txBody>
                    <a:bodyPr/>
                    <a:lstStyle/>
                    <a:p>
                      <a:pPr>
                        <a:buNone/>
                      </a:pPr>
                      <a:r>
                        <a:rPr lang="en-IN" sz="1200"/>
                        <a:t>Multiplication</a:t>
                      </a:r>
                    </a:p>
                  </a:txBody>
                  <a:tcPr anchor="ctr"/>
                </a:tc>
                <a:tc>
                  <a:txBody>
                    <a:bodyPr/>
                    <a:lstStyle/>
                    <a:p>
                      <a:pPr>
                        <a:buNone/>
                      </a:pPr>
                      <a:r>
                        <a:rPr lang="en-IN" sz="1200">
                          <a:latin typeface="Courier New" panose="02070309020205020404" pitchFamily="49" charset="0"/>
                        </a:rPr>
                        <a:t>15</a:t>
                      </a:r>
                      <a:endParaRPr lang="en-IN" sz="1200"/>
                    </a:p>
                  </a:txBody>
                  <a:tcPr anchor="ctr"/>
                </a:tc>
                <a:extLst>
                  <a:ext uri="{0D108BD9-81ED-4DB2-BD59-A6C34878D82A}">
                    <a16:rowId xmlns:a16="http://schemas.microsoft.com/office/drawing/2014/main" val="2447661665"/>
                  </a:ext>
                </a:extLst>
              </a:tr>
              <a:tr h="352081">
                <a:tc>
                  <a:txBody>
                    <a:bodyPr/>
                    <a:lstStyle/>
                    <a:p>
                      <a:pPr>
                        <a:buNone/>
                      </a:pPr>
                      <a:r>
                        <a:rPr lang="en-IN" sz="1200">
                          <a:latin typeface="Courier New" panose="02070309020205020404" pitchFamily="49" charset="0"/>
                        </a:rPr>
                        <a:t>/</a:t>
                      </a:r>
                      <a:endParaRPr lang="en-IN" sz="1200"/>
                    </a:p>
                  </a:txBody>
                  <a:tcPr anchor="ctr"/>
                </a:tc>
                <a:tc>
                  <a:txBody>
                    <a:bodyPr/>
                    <a:lstStyle/>
                    <a:p>
                      <a:pPr>
                        <a:buNone/>
                      </a:pPr>
                      <a:r>
                        <a:rPr lang="en-IN" sz="1200">
                          <a:latin typeface="Courier New" panose="02070309020205020404" pitchFamily="49" charset="0"/>
                        </a:rPr>
                        <a:t>5 / 2</a:t>
                      </a:r>
                      <a:endParaRPr lang="en-IN" sz="1200"/>
                    </a:p>
                  </a:txBody>
                  <a:tcPr anchor="ctr"/>
                </a:tc>
                <a:tc>
                  <a:txBody>
                    <a:bodyPr/>
                    <a:lstStyle/>
                    <a:p>
                      <a:pPr>
                        <a:buNone/>
                      </a:pPr>
                      <a:r>
                        <a:rPr lang="en-IN" sz="1200"/>
                        <a:t>Division</a:t>
                      </a:r>
                    </a:p>
                  </a:txBody>
                  <a:tcPr anchor="ctr"/>
                </a:tc>
                <a:tc>
                  <a:txBody>
                    <a:bodyPr/>
                    <a:lstStyle/>
                    <a:p>
                      <a:pPr>
                        <a:buNone/>
                      </a:pPr>
                      <a:r>
                        <a:rPr lang="en-IN" sz="1200">
                          <a:latin typeface="Courier New" panose="02070309020205020404" pitchFamily="49" charset="0"/>
                        </a:rPr>
                        <a:t>2.5</a:t>
                      </a:r>
                      <a:endParaRPr lang="en-IN" sz="1200"/>
                    </a:p>
                  </a:txBody>
                  <a:tcPr anchor="ctr"/>
                </a:tc>
                <a:extLst>
                  <a:ext uri="{0D108BD9-81ED-4DB2-BD59-A6C34878D82A}">
                    <a16:rowId xmlns:a16="http://schemas.microsoft.com/office/drawing/2014/main" val="1550285181"/>
                  </a:ext>
                </a:extLst>
              </a:tr>
              <a:tr h="616142">
                <a:tc>
                  <a:txBody>
                    <a:bodyPr/>
                    <a:lstStyle/>
                    <a:p>
                      <a:pPr>
                        <a:buNone/>
                      </a:pPr>
                      <a:r>
                        <a:rPr lang="en-IN" sz="1200">
                          <a:latin typeface="Courier New" panose="02070309020205020404" pitchFamily="49" charset="0"/>
                        </a:rPr>
                        <a:t>//</a:t>
                      </a:r>
                      <a:endParaRPr lang="en-IN" sz="1200"/>
                    </a:p>
                  </a:txBody>
                  <a:tcPr anchor="ctr"/>
                </a:tc>
                <a:tc>
                  <a:txBody>
                    <a:bodyPr/>
                    <a:lstStyle/>
                    <a:p>
                      <a:pPr>
                        <a:buNone/>
                      </a:pPr>
                      <a:r>
                        <a:rPr lang="en-IN" sz="1200">
                          <a:latin typeface="Courier New" panose="02070309020205020404" pitchFamily="49" charset="0"/>
                        </a:rPr>
                        <a:t>5 // 2</a:t>
                      </a:r>
                      <a:endParaRPr lang="en-IN" sz="1200"/>
                    </a:p>
                  </a:txBody>
                  <a:tcPr anchor="ctr"/>
                </a:tc>
                <a:tc>
                  <a:txBody>
                    <a:bodyPr/>
                    <a:lstStyle/>
                    <a:p>
                      <a:pPr>
                        <a:buNone/>
                      </a:pPr>
                      <a:r>
                        <a:rPr lang="en-IN" sz="1200" dirty="0"/>
                        <a:t>Floor Division</a:t>
                      </a:r>
                    </a:p>
                  </a:txBody>
                  <a:tcPr anchor="ctr"/>
                </a:tc>
                <a:tc>
                  <a:txBody>
                    <a:bodyPr/>
                    <a:lstStyle/>
                    <a:p>
                      <a:pPr>
                        <a:buNone/>
                      </a:pPr>
                      <a:r>
                        <a:rPr lang="en-IN" sz="1200">
                          <a:latin typeface="Courier New" panose="02070309020205020404" pitchFamily="49" charset="0"/>
                        </a:rPr>
                        <a:t>2</a:t>
                      </a:r>
                      <a:endParaRPr lang="en-IN" sz="1200"/>
                    </a:p>
                  </a:txBody>
                  <a:tcPr anchor="ctr"/>
                </a:tc>
                <a:extLst>
                  <a:ext uri="{0D108BD9-81ED-4DB2-BD59-A6C34878D82A}">
                    <a16:rowId xmlns:a16="http://schemas.microsoft.com/office/drawing/2014/main" val="3468607172"/>
                  </a:ext>
                </a:extLst>
              </a:tr>
              <a:tr h="880203">
                <a:tc>
                  <a:txBody>
                    <a:bodyPr/>
                    <a:lstStyle/>
                    <a:p>
                      <a:pPr>
                        <a:buNone/>
                      </a:pPr>
                      <a:r>
                        <a:rPr lang="en-IN" sz="1200">
                          <a:latin typeface="Courier New" panose="02070309020205020404" pitchFamily="49" charset="0"/>
                        </a:rPr>
                        <a:t>%</a:t>
                      </a:r>
                      <a:endParaRPr lang="en-IN" sz="1200"/>
                    </a:p>
                  </a:txBody>
                  <a:tcPr anchor="ctr"/>
                </a:tc>
                <a:tc>
                  <a:txBody>
                    <a:bodyPr/>
                    <a:lstStyle/>
                    <a:p>
                      <a:pPr>
                        <a:buNone/>
                      </a:pPr>
                      <a:r>
                        <a:rPr lang="en-IN" sz="1200">
                          <a:latin typeface="Courier New" panose="02070309020205020404" pitchFamily="49" charset="0"/>
                        </a:rPr>
                        <a:t>5 % 2</a:t>
                      </a:r>
                      <a:endParaRPr lang="en-IN" sz="1200"/>
                    </a:p>
                  </a:txBody>
                  <a:tcPr anchor="ctr"/>
                </a:tc>
                <a:tc>
                  <a:txBody>
                    <a:bodyPr/>
                    <a:lstStyle/>
                    <a:p>
                      <a:pPr>
                        <a:buNone/>
                      </a:pPr>
                      <a:r>
                        <a:rPr lang="en-IN" sz="1200"/>
                        <a:t>Modulus (Remainder)</a:t>
                      </a:r>
                    </a:p>
                  </a:txBody>
                  <a:tcPr anchor="ctr"/>
                </a:tc>
                <a:tc>
                  <a:txBody>
                    <a:bodyPr/>
                    <a:lstStyle/>
                    <a:p>
                      <a:pPr>
                        <a:buNone/>
                      </a:pPr>
                      <a:r>
                        <a:rPr lang="en-IN" sz="1200">
                          <a:latin typeface="Courier New" panose="02070309020205020404" pitchFamily="49" charset="0"/>
                        </a:rPr>
                        <a:t>1</a:t>
                      </a:r>
                      <a:endParaRPr lang="en-IN" sz="1200"/>
                    </a:p>
                  </a:txBody>
                  <a:tcPr anchor="ctr"/>
                </a:tc>
                <a:extLst>
                  <a:ext uri="{0D108BD9-81ED-4DB2-BD59-A6C34878D82A}">
                    <a16:rowId xmlns:a16="http://schemas.microsoft.com/office/drawing/2014/main" val="4066369390"/>
                  </a:ext>
                </a:extLst>
              </a:tr>
              <a:tr h="616142">
                <a:tc>
                  <a:txBody>
                    <a:bodyPr/>
                    <a:lstStyle/>
                    <a:p>
                      <a:pPr>
                        <a:buNone/>
                      </a:pPr>
                      <a:r>
                        <a:rPr lang="en-IN" sz="1200">
                          <a:latin typeface="Courier New" panose="02070309020205020404" pitchFamily="49" charset="0"/>
                        </a:rPr>
                        <a:t>**</a:t>
                      </a:r>
                      <a:endParaRPr lang="en-IN" sz="1200"/>
                    </a:p>
                  </a:txBody>
                  <a:tcPr anchor="ctr"/>
                </a:tc>
                <a:tc>
                  <a:txBody>
                    <a:bodyPr/>
                    <a:lstStyle/>
                    <a:p>
                      <a:pPr>
                        <a:buNone/>
                      </a:pPr>
                      <a:r>
                        <a:rPr lang="en-IN" sz="1200">
                          <a:latin typeface="Courier New" panose="02070309020205020404" pitchFamily="49" charset="0"/>
                        </a:rPr>
                        <a:t>2 ** 3</a:t>
                      </a:r>
                      <a:endParaRPr lang="en-IN" sz="1200"/>
                    </a:p>
                  </a:txBody>
                  <a:tcPr anchor="ctr"/>
                </a:tc>
                <a:tc>
                  <a:txBody>
                    <a:bodyPr/>
                    <a:lstStyle/>
                    <a:p>
                      <a:pPr>
                        <a:buNone/>
                      </a:pPr>
                      <a:r>
                        <a:rPr lang="en-IN" sz="1200" dirty="0"/>
                        <a:t>Exponentiation</a:t>
                      </a:r>
                    </a:p>
                  </a:txBody>
                  <a:tcPr anchor="ctr"/>
                </a:tc>
                <a:tc>
                  <a:txBody>
                    <a:bodyPr/>
                    <a:lstStyle/>
                    <a:p>
                      <a:pPr>
                        <a:buNone/>
                      </a:pPr>
                      <a:r>
                        <a:rPr lang="en-IN" sz="1200" dirty="0">
                          <a:latin typeface="Courier New" panose="02070309020205020404" pitchFamily="49" charset="0"/>
                        </a:rPr>
                        <a:t>8</a:t>
                      </a:r>
                      <a:endParaRPr lang="en-IN" sz="1200" dirty="0"/>
                    </a:p>
                  </a:txBody>
                  <a:tcPr anchor="ctr"/>
                </a:tc>
                <a:extLst>
                  <a:ext uri="{0D108BD9-81ED-4DB2-BD59-A6C34878D82A}">
                    <a16:rowId xmlns:a16="http://schemas.microsoft.com/office/drawing/2014/main" val="2485335578"/>
                  </a:ext>
                </a:extLst>
              </a:tr>
            </a:tbl>
          </a:graphicData>
        </a:graphic>
      </p:graphicFrame>
      <p:graphicFrame>
        <p:nvGraphicFramePr>
          <p:cNvPr id="5" name="Table 4">
            <a:extLst>
              <a:ext uri="{FF2B5EF4-FFF2-40B4-BE49-F238E27FC236}">
                <a16:creationId xmlns:a16="http://schemas.microsoft.com/office/drawing/2014/main" id="{CD799F41-A7AB-B956-39A7-B0CC24E13C14}"/>
              </a:ext>
            </a:extLst>
          </p:cNvPr>
          <p:cNvGraphicFramePr>
            <a:graphicFrameLocks noGrp="1"/>
          </p:cNvGraphicFramePr>
          <p:nvPr>
            <p:extLst>
              <p:ext uri="{D42A27DB-BD31-4B8C-83A1-F6EECF244321}">
                <p14:modId xmlns:p14="http://schemas.microsoft.com/office/powerpoint/2010/main" val="2745190118"/>
              </p:ext>
            </p:extLst>
          </p:nvPr>
        </p:nvGraphicFramePr>
        <p:xfrm>
          <a:off x="6246563" y="931492"/>
          <a:ext cx="5321148" cy="4665077"/>
        </p:xfrm>
        <a:graphic>
          <a:graphicData uri="http://schemas.openxmlformats.org/drawingml/2006/table">
            <a:tbl>
              <a:tblPr firstRow="1" bandRow="1">
                <a:tableStyleId>{21E4AEA4-8DFA-4A89-87EB-49C32662AFE0}</a:tableStyleId>
              </a:tblPr>
              <a:tblGrid>
                <a:gridCol w="1330287">
                  <a:extLst>
                    <a:ext uri="{9D8B030D-6E8A-4147-A177-3AD203B41FA5}">
                      <a16:colId xmlns:a16="http://schemas.microsoft.com/office/drawing/2014/main" val="2968213397"/>
                    </a:ext>
                  </a:extLst>
                </a:gridCol>
                <a:gridCol w="1330287">
                  <a:extLst>
                    <a:ext uri="{9D8B030D-6E8A-4147-A177-3AD203B41FA5}">
                      <a16:colId xmlns:a16="http://schemas.microsoft.com/office/drawing/2014/main" val="2389792972"/>
                    </a:ext>
                  </a:extLst>
                </a:gridCol>
                <a:gridCol w="1330287">
                  <a:extLst>
                    <a:ext uri="{9D8B030D-6E8A-4147-A177-3AD203B41FA5}">
                      <a16:colId xmlns:a16="http://schemas.microsoft.com/office/drawing/2014/main" val="1743055690"/>
                    </a:ext>
                  </a:extLst>
                </a:gridCol>
                <a:gridCol w="1330287">
                  <a:extLst>
                    <a:ext uri="{9D8B030D-6E8A-4147-A177-3AD203B41FA5}">
                      <a16:colId xmlns:a16="http://schemas.microsoft.com/office/drawing/2014/main" val="856356571"/>
                    </a:ext>
                  </a:extLst>
                </a:gridCol>
              </a:tblGrid>
              <a:tr h="656957">
                <a:tc>
                  <a:txBody>
                    <a:bodyPr/>
                    <a:lstStyle/>
                    <a:p>
                      <a:pPr>
                        <a:buNone/>
                      </a:pPr>
                      <a:r>
                        <a:rPr lang="en-IN" sz="1200" dirty="0"/>
                        <a:t>Operator</a:t>
                      </a:r>
                    </a:p>
                  </a:txBody>
                  <a:tcPr anchor="ctr"/>
                </a:tc>
                <a:tc>
                  <a:txBody>
                    <a:bodyPr/>
                    <a:lstStyle/>
                    <a:p>
                      <a:pPr>
                        <a:buNone/>
                      </a:pPr>
                      <a:r>
                        <a:rPr lang="en-IN" sz="1200"/>
                        <a:t>Example</a:t>
                      </a:r>
                    </a:p>
                  </a:txBody>
                  <a:tcPr anchor="ctr"/>
                </a:tc>
                <a:tc>
                  <a:txBody>
                    <a:bodyPr/>
                    <a:lstStyle/>
                    <a:p>
                      <a:pPr>
                        <a:buNone/>
                      </a:pPr>
                      <a:r>
                        <a:rPr lang="en-IN" sz="1200"/>
                        <a:t>Meaning</a:t>
                      </a:r>
                    </a:p>
                  </a:txBody>
                  <a:tcPr anchor="ctr"/>
                </a:tc>
                <a:tc>
                  <a:txBody>
                    <a:bodyPr/>
                    <a:lstStyle/>
                    <a:p>
                      <a:pPr>
                        <a:buNone/>
                      </a:pPr>
                      <a:r>
                        <a:rPr lang="en-IN" sz="1200"/>
                        <a:t>Output</a:t>
                      </a:r>
                    </a:p>
                  </a:txBody>
                  <a:tcPr anchor="ctr"/>
                </a:tc>
                <a:extLst>
                  <a:ext uri="{0D108BD9-81ED-4DB2-BD59-A6C34878D82A}">
                    <a16:rowId xmlns:a16="http://schemas.microsoft.com/office/drawing/2014/main" val="3295858830"/>
                  </a:ext>
                </a:extLst>
              </a:tr>
              <a:tr h="656957">
                <a:tc>
                  <a:txBody>
                    <a:bodyPr/>
                    <a:lstStyle/>
                    <a:p>
                      <a:pPr>
                        <a:buNone/>
                      </a:pPr>
                      <a:r>
                        <a:rPr lang="en-IN" sz="1200">
                          <a:latin typeface="Courier New" panose="02070309020205020404" pitchFamily="49" charset="0"/>
                        </a:rPr>
                        <a:t>==</a:t>
                      </a:r>
                      <a:endParaRPr lang="en-IN" sz="1200"/>
                    </a:p>
                  </a:txBody>
                  <a:tcPr anchor="ctr"/>
                </a:tc>
                <a:tc>
                  <a:txBody>
                    <a:bodyPr/>
                    <a:lstStyle/>
                    <a:p>
                      <a:pPr>
                        <a:buNone/>
                      </a:pPr>
                      <a:r>
                        <a:rPr lang="en-IN" sz="1200">
                          <a:latin typeface="Courier New" panose="02070309020205020404" pitchFamily="49" charset="0"/>
                        </a:rPr>
                        <a:t>5 == 5</a:t>
                      </a:r>
                      <a:endParaRPr lang="en-IN" sz="1200"/>
                    </a:p>
                  </a:txBody>
                  <a:tcPr anchor="ctr"/>
                </a:tc>
                <a:tc>
                  <a:txBody>
                    <a:bodyPr/>
                    <a:lstStyle/>
                    <a:p>
                      <a:pPr>
                        <a:buNone/>
                      </a:pPr>
                      <a:r>
                        <a:rPr lang="en-IN" sz="1200"/>
                        <a:t>Equal to</a:t>
                      </a:r>
                    </a:p>
                  </a:txBody>
                  <a:tcPr anchor="ctr"/>
                </a:tc>
                <a:tc>
                  <a:txBody>
                    <a:bodyPr/>
                    <a:lstStyle/>
                    <a:p>
                      <a:pPr>
                        <a:buNone/>
                      </a:pPr>
                      <a:r>
                        <a:rPr lang="en-IN" sz="1200">
                          <a:latin typeface="Courier New" panose="02070309020205020404" pitchFamily="49" charset="0"/>
                        </a:rPr>
                        <a:t>True</a:t>
                      </a:r>
                      <a:endParaRPr lang="en-IN" sz="1200"/>
                    </a:p>
                  </a:txBody>
                  <a:tcPr anchor="ctr"/>
                </a:tc>
                <a:extLst>
                  <a:ext uri="{0D108BD9-81ED-4DB2-BD59-A6C34878D82A}">
                    <a16:rowId xmlns:a16="http://schemas.microsoft.com/office/drawing/2014/main" val="1927787555"/>
                  </a:ext>
                </a:extLst>
              </a:tr>
              <a:tr h="656957">
                <a:tc>
                  <a:txBody>
                    <a:bodyPr/>
                    <a:lstStyle/>
                    <a:p>
                      <a:pPr>
                        <a:buNone/>
                      </a:pPr>
                      <a:r>
                        <a:rPr lang="en-IN" sz="1200">
                          <a:latin typeface="Courier New" panose="02070309020205020404" pitchFamily="49" charset="0"/>
                        </a:rPr>
                        <a:t>!=</a:t>
                      </a:r>
                      <a:endParaRPr lang="en-IN" sz="1200"/>
                    </a:p>
                  </a:txBody>
                  <a:tcPr anchor="ctr"/>
                </a:tc>
                <a:tc>
                  <a:txBody>
                    <a:bodyPr/>
                    <a:lstStyle/>
                    <a:p>
                      <a:pPr>
                        <a:buNone/>
                      </a:pPr>
                      <a:r>
                        <a:rPr lang="en-IN" sz="1200" dirty="0">
                          <a:latin typeface="Courier New" panose="02070309020205020404" pitchFamily="49" charset="0"/>
                        </a:rPr>
                        <a:t>5 != 3</a:t>
                      </a:r>
                      <a:endParaRPr lang="en-IN" sz="1200" dirty="0"/>
                    </a:p>
                  </a:txBody>
                  <a:tcPr anchor="ctr"/>
                </a:tc>
                <a:tc>
                  <a:txBody>
                    <a:bodyPr/>
                    <a:lstStyle/>
                    <a:p>
                      <a:pPr>
                        <a:buNone/>
                      </a:pPr>
                      <a:r>
                        <a:rPr lang="en-IN" sz="1200"/>
                        <a:t>Not equal to</a:t>
                      </a:r>
                    </a:p>
                  </a:txBody>
                  <a:tcPr anchor="ctr"/>
                </a:tc>
                <a:tc>
                  <a:txBody>
                    <a:bodyPr/>
                    <a:lstStyle/>
                    <a:p>
                      <a:pPr>
                        <a:buNone/>
                      </a:pPr>
                      <a:r>
                        <a:rPr lang="en-IN" sz="1200">
                          <a:latin typeface="Courier New" panose="02070309020205020404" pitchFamily="49" charset="0"/>
                        </a:rPr>
                        <a:t>True</a:t>
                      </a:r>
                      <a:endParaRPr lang="en-IN" sz="1200"/>
                    </a:p>
                  </a:txBody>
                  <a:tcPr anchor="ctr"/>
                </a:tc>
                <a:extLst>
                  <a:ext uri="{0D108BD9-81ED-4DB2-BD59-A6C34878D82A}">
                    <a16:rowId xmlns:a16="http://schemas.microsoft.com/office/drawing/2014/main" val="3279684159"/>
                  </a:ext>
                </a:extLst>
              </a:tr>
              <a:tr h="679083">
                <a:tc>
                  <a:txBody>
                    <a:bodyPr/>
                    <a:lstStyle/>
                    <a:p>
                      <a:pPr>
                        <a:buNone/>
                      </a:pPr>
                      <a:r>
                        <a:rPr lang="en-IN" sz="1200">
                          <a:latin typeface="Courier New" panose="02070309020205020404" pitchFamily="49" charset="0"/>
                        </a:rPr>
                        <a:t>&gt;</a:t>
                      </a:r>
                      <a:endParaRPr lang="en-IN" sz="1200"/>
                    </a:p>
                  </a:txBody>
                  <a:tcPr anchor="ctr"/>
                </a:tc>
                <a:tc>
                  <a:txBody>
                    <a:bodyPr/>
                    <a:lstStyle/>
                    <a:p>
                      <a:pPr>
                        <a:buNone/>
                      </a:pPr>
                      <a:r>
                        <a:rPr lang="en-IN" sz="1200">
                          <a:latin typeface="Courier New" panose="02070309020205020404" pitchFamily="49" charset="0"/>
                        </a:rPr>
                        <a:t>5 &gt; 3</a:t>
                      </a:r>
                      <a:endParaRPr lang="en-IN" sz="1200"/>
                    </a:p>
                  </a:txBody>
                  <a:tcPr anchor="ctr"/>
                </a:tc>
                <a:tc>
                  <a:txBody>
                    <a:bodyPr/>
                    <a:lstStyle/>
                    <a:p>
                      <a:pPr>
                        <a:buNone/>
                      </a:pPr>
                      <a:r>
                        <a:rPr lang="en-IN" sz="1200"/>
                        <a:t>Greater than</a:t>
                      </a:r>
                    </a:p>
                  </a:txBody>
                  <a:tcPr anchor="ctr"/>
                </a:tc>
                <a:tc>
                  <a:txBody>
                    <a:bodyPr/>
                    <a:lstStyle/>
                    <a:p>
                      <a:pPr>
                        <a:buNone/>
                      </a:pPr>
                      <a:r>
                        <a:rPr lang="en-IN" sz="1200">
                          <a:latin typeface="Courier New" panose="02070309020205020404" pitchFamily="49" charset="0"/>
                        </a:rPr>
                        <a:t>True</a:t>
                      </a:r>
                      <a:endParaRPr lang="en-IN" sz="1200"/>
                    </a:p>
                  </a:txBody>
                  <a:tcPr anchor="ctr"/>
                </a:tc>
                <a:extLst>
                  <a:ext uri="{0D108BD9-81ED-4DB2-BD59-A6C34878D82A}">
                    <a16:rowId xmlns:a16="http://schemas.microsoft.com/office/drawing/2014/main" val="1815028848"/>
                  </a:ext>
                </a:extLst>
              </a:tr>
              <a:tr h="656957">
                <a:tc>
                  <a:txBody>
                    <a:bodyPr/>
                    <a:lstStyle/>
                    <a:p>
                      <a:pPr>
                        <a:buNone/>
                      </a:pPr>
                      <a:r>
                        <a:rPr lang="en-IN" sz="1200">
                          <a:latin typeface="Courier New" panose="02070309020205020404" pitchFamily="49" charset="0"/>
                        </a:rPr>
                        <a:t>&lt;</a:t>
                      </a:r>
                      <a:endParaRPr lang="en-IN" sz="1200"/>
                    </a:p>
                  </a:txBody>
                  <a:tcPr anchor="ctr"/>
                </a:tc>
                <a:tc>
                  <a:txBody>
                    <a:bodyPr/>
                    <a:lstStyle/>
                    <a:p>
                      <a:pPr>
                        <a:buNone/>
                      </a:pPr>
                      <a:r>
                        <a:rPr lang="en-IN" sz="1200">
                          <a:latin typeface="Courier New" panose="02070309020205020404" pitchFamily="49" charset="0"/>
                        </a:rPr>
                        <a:t>5 &lt; 3</a:t>
                      </a:r>
                      <a:endParaRPr lang="en-IN" sz="1200"/>
                    </a:p>
                  </a:txBody>
                  <a:tcPr anchor="ctr"/>
                </a:tc>
                <a:tc>
                  <a:txBody>
                    <a:bodyPr/>
                    <a:lstStyle/>
                    <a:p>
                      <a:pPr>
                        <a:buNone/>
                      </a:pPr>
                      <a:r>
                        <a:rPr lang="en-IN" sz="1200"/>
                        <a:t>Less than</a:t>
                      </a:r>
                    </a:p>
                  </a:txBody>
                  <a:tcPr anchor="ctr"/>
                </a:tc>
                <a:tc>
                  <a:txBody>
                    <a:bodyPr/>
                    <a:lstStyle/>
                    <a:p>
                      <a:pPr>
                        <a:buNone/>
                      </a:pPr>
                      <a:r>
                        <a:rPr lang="en-IN" sz="1200">
                          <a:latin typeface="Courier New" panose="02070309020205020404" pitchFamily="49" charset="0"/>
                        </a:rPr>
                        <a:t>False</a:t>
                      </a:r>
                      <a:endParaRPr lang="en-IN" sz="1200"/>
                    </a:p>
                  </a:txBody>
                  <a:tcPr anchor="ctr"/>
                </a:tc>
                <a:extLst>
                  <a:ext uri="{0D108BD9-81ED-4DB2-BD59-A6C34878D82A}">
                    <a16:rowId xmlns:a16="http://schemas.microsoft.com/office/drawing/2014/main" val="1346178157"/>
                  </a:ext>
                </a:extLst>
              </a:tr>
              <a:tr h="679083">
                <a:tc>
                  <a:txBody>
                    <a:bodyPr/>
                    <a:lstStyle/>
                    <a:p>
                      <a:pPr>
                        <a:buNone/>
                      </a:pPr>
                      <a:r>
                        <a:rPr lang="en-IN" sz="1200">
                          <a:latin typeface="Courier New" panose="02070309020205020404" pitchFamily="49" charset="0"/>
                        </a:rPr>
                        <a:t>&gt;=</a:t>
                      </a:r>
                      <a:endParaRPr lang="en-IN" sz="1200"/>
                    </a:p>
                  </a:txBody>
                  <a:tcPr anchor="ctr"/>
                </a:tc>
                <a:tc>
                  <a:txBody>
                    <a:bodyPr/>
                    <a:lstStyle/>
                    <a:p>
                      <a:pPr>
                        <a:buNone/>
                      </a:pPr>
                      <a:r>
                        <a:rPr lang="en-IN" sz="1200">
                          <a:latin typeface="Courier New" panose="02070309020205020404" pitchFamily="49" charset="0"/>
                        </a:rPr>
                        <a:t>5 &gt;= 3</a:t>
                      </a:r>
                      <a:endParaRPr lang="en-IN" sz="1200"/>
                    </a:p>
                  </a:txBody>
                  <a:tcPr anchor="ctr"/>
                </a:tc>
                <a:tc>
                  <a:txBody>
                    <a:bodyPr/>
                    <a:lstStyle/>
                    <a:p>
                      <a:pPr>
                        <a:buNone/>
                      </a:pPr>
                      <a:r>
                        <a:rPr lang="en-IN" sz="1200"/>
                        <a:t>Greater or equal</a:t>
                      </a:r>
                    </a:p>
                  </a:txBody>
                  <a:tcPr anchor="ctr"/>
                </a:tc>
                <a:tc>
                  <a:txBody>
                    <a:bodyPr/>
                    <a:lstStyle/>
                    <a:p>
                      <a:pPr>
                        <a:buNone/>
                      </a:pPr>
                      <a:r>
                        <a:rPr lang="en-IN" sz="1200">
                          <a:latin typeface="Courier New" panose="02070309020205020404" pitchFamily="49" charset="0"/>
                        </a:rPr>
                        <a:t>True</a:t>
                      </a:r>
                      <a:endParaRPr lang="en-IN" sz="1200"/>
                    </a:p>
                  </a:txBody>
                  <a:tcPr anchor="ctr"/>
                </a:tc>
                <a:extLst>
                  <a:ext uri="{0D108BD9-81ED-4DB2-BD59-A6C34878D82A}">
                    <a16:rowId xmlns:a16="http://schemas.microsoft.com/office/drawing/2014/main" val="1267388745"/>
                  </a:ext>
                </a:extLst>
              </a:tr>
              <a:tr h="679083">
                <a:tc>
                  <a:txBody>
                    <a:bodyPr/>
                    <a:lstStyle/>
                    <a:p>
                      <a:pPr>
                        <a:buNone/>
                      </a:pPr>
                      <a:r>
                        <a:rPr lang="en-IN" sz="1200" dirty="0">
                          <a:latin typeface="Courier New" panose="02070309020205020404" pitchFamily="49" charset="0"/>
                        </a:rPr>
                        <a:t>&lt;=</a:t>
                      </a:r>
                      <a:endParaRPr lang="en-IN" sz="1200" dirty="0"/>
                    </a:p>
                  </a:txBody>
                  <a:tcPr anchor="ctr"/>
                </a:tc>
                <a:tc>
                  <a:txBody>
                    <a:bodyPr/>
                    <a:lstStyle/>
                    <a:p>
                      <a:pPr>
                        <a:buNone/>
                      </a:pPr>
                      <a:r>
                        <a:rPr lang="en-IN" sz="1200">
                          <a:latin typeface="Courier New" panose="02070309020205020404" pitchFamily="49" charset="0"/>
                        </a:rPr>
                        <a:t>5 &lt;= 3</a:t>
                      </a:r>
                      <a:endParaRPr lang="en-IN" sz="1200"/>
                    </a:p>
                  </a:txBody>
                  <a:tcPr anchor="ctr"/>
                </a:tc>
                <a:tc>
                  <a:txBody>
                    <a:bodyPr/>
                    <a:lstStyle/>
                    <a:p>
                      <a:pPr>
                        <a:buNone/>
                      </a:pPr>
                      <a:r>
                        <a:rPr lang="en-IN" sz="1200"/>
                        <a:t>Less or equal</a:t>
                      </a:r>
                    </a:p>
                  </a:txBody>
                  <a:tcPr anchor="ctr"/>
                </a:tc>
                <a:tc>
                  <a:txBody>
                    <a:bodyPr/>
                    <a:lstStyle/>
                    <a:p>
                      <a:pPr>
                        <a:buNone/>
                      </a:pPr>
                      <a:r>
                        <a:rPr lang="en-IN" sz="1200" dirty="0">
                          <a:latin typeface="Courier New" panose="02070309020205020404" pitchFamily="49" charset="0"/>
                        </a:rPr>
                        <a:t>False</a:t>
                      </a:r>
                      <a:endParaRPr lang="en-IN" sz="1200" dirty="0"/>
                    </a:p>
                  </a:txBody>
                  <a:tcPr anchor="ctr"/>
                </a:tc>
                <a:extLst>
                  <a:ext uri="{0D108BD9-81ED-4DB2-BD59-A6C34878D82A}">
                    <a16:rowId xmlns:a16="http://schemas.microsoft.com/office/drawing/2014/main" val="1825655652"/>
                  </a:ext>
                </a:extLst>
              </a:tr>
            </a:tbl>
          </a:graphicData>
        </a:graphic>
      </p:graphicFrame>
      <p:sp>
        <p:nvSpPr>
          <p:cNvPr id="2" name="TextBox 1">
            <a:extLst>
              <a:ext uri="{FF2B5EF4-FFF2-40B4-BE49-F238E27FC236}">
                <a16:creationId xmlns:a16="http://schemas.microsoft.com/office/drawing/2014/main" id="{C8EBC9C6-D9FF-B90C-39D3-AD55BF0067AB}"/>
              </a:ext>
            </a:extLst>
          </p:cNvPr>
          <p:cNvSpPr txBox="1"/>
          <p:nvPr/>
        </p:nvSpPr>
        <p:spPr>
          <a:xfrm>
            <a:off x="451690" y="382555"/>
            <a:ext cx="2300630" cy="369332"/>
          </a:xfrm>
          <a:prstGeom prst="rect">
            <a:avLst/>
          </a:prstGeom>
          <a:noFill/>
        </p:spPr>
        <p:txBody>
          <a:bodyPr wrap="none" rtlCol="0">
            <a:spAutoFit/>
          </a:bodyPr>
          <a:lstStyle/>
          <a:p>
            <a:r>
              <a:rPr lang="en-IN" dirty="0"/>
              <a:t>Arithmetic Operators</a:t>
            </a:r>
          </a:p>
        </p:txBody>
      </p:sp>
      <p:sp>
        <p:nvSpPr>
          <p:cNvPr id="3" name="TextBox 2">
            <a:extLst>
              <a:ext uri="{FF2B5EF4-FFF2-40B4-BE49-F238E27FC236}">
                <a16:creationId xmlns:a16="http://schemas.microsoft.com/office/drawing/2014/main" id="{D5C9C71B-1709-D602-CF72-108CEF88175A}"/>
              </a:ext>
            </a:extLst>
          </p:cNvPr>
          <p:cNvSpPr txBox="1"/>
          <p:nvPr/>
        </p:nvSpPr>
        <p:spPr>
          <a:xfrm>
            <a:off x="6181249" y="382555"/>
            <a:ext cx="2518638" cy="369332"/>
          </a:xfrm>
          <a:prstGeom prst="rect">
            <a:avLst/>
          </a:prstGeom>
          <a:noFill/>
        </p:spPr>
        <p:txBody>
          <a:bodyPr wrap="none" rtlCol="0">
            <a:spAutoFit/>
          </a:bodyPr>
          <a:lstStyle/>
          <a:p>
            <a:r>
              <a:rPr lang="en-IN" dirty="0"/>
              <a:t>Comparison Operators</a:t>
            </a:r>
          </a:p>
        </p:txBody>
      </p:sp>
    </p:spTree>
    <p:extLst>
      <p:ext uri="{BB962C8B-B14F-4D97-AF65-F5344CB8AC3E}">
        <p14:creationId xmlns:p14="http://schemas.microsoft.com/office/powerpoint/2010/main" val="2154030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36EEDD1F-834A-8375-2B4B-483B5AE708F8}"/>
              </a:ext>
            </a:extLst>
          </p:cNvPr>
          <p:cNvGraphicFramePr>
            <a:graphicFrameLocks noGrp="1"/>
          </p:cNvGraphicFramePr>
          <p:nvPr>
            <p:extLst>
              <p:ext uri="{D42A27DB-BD31-4B8C-83A1-F6EECF244321}">
                <p14:modId xmlns:p14="http://schemas.microsoft.com/office/powerpoint/2010/main" val="501217332"/>
              </p:ext>
            </p:extLst>
          </p:nvPr>
        </p:nvGraphicFramePr>
        <p:xfrm>
          <a:off x="434553" y="1473507"/>
          <a:ext cx="5261168" cy="3910986"/>
        </p:xfrm>
        <a:graphic>
          <a:graphicData uri="http://schemas.openxmlformats.org/drawingml/2006/table">
            <a:tbl>
              <a:tblPr firstRow="1" bandRow="1">
                <a:tableStyleId>{21E4AEA4-8DFA-4A89-87EB-49C32662AFE0}</a:tableStyleId>
              </a:tblPr>
              <a:tblGrid>
                <a:gridCol w="1315292">
                  <a:extLst>
                    <a:ext uri="{9D8B030D-6E8A-4147-A177-3AD203B41FA5}">
                      <a16:colId xmlns:a16="http://schemas.microsoft.com/office/drawing/2014/main" val="2872144461"/>
                    </a:ext>
                  </a:extLst>
                </a:gridCol>
                <a:gridCol w="1315292">
                  <a:extLst>
                    <a:ext uri="{9D8B030D-6E8A-4147-A177-3AD203B41FA5}">
                      <a16:colId xmlns:a16="http://schemas.microsoft.com/office/drawing/2014/main" val="2291413463"/>
                    </a:ext>
                  </a:extLst>
                </a:gridCol>
                <a:gridCol w="1315292">
                  <a:extLst>
                    <a:ext uri="{9D8B030D-6E8A-4147-A177-3AD203B41FA5}">
                      <a16:colId xmlns:a16="http://schemas.microsoft.com/office/drawing/2014/main" val="2265906336"/>
                    </a:ext>
                  </a:extLst>
                </a:gridCol>
                <a:gridCol w="1315292">
                  <a:extLst>
                    <a:ext uri="{9D8B030D-6E8A-4147-A177-3AD203B41FA5}">
                      <a16:colId xmlns:a16="http://schemas.microsoft.com/office/drawing/2014/main" val="735620067"/>
                    </a:ext>
                  </a:extLst>
                </a:gridCol>
              </a:tblGrid>
              <a:tr h="805203">
                <a:tc>
                  <a:txBody>
                    <a:bodyPr/>
                    <a:lstStyle/>
                    <a:p>
                      <a:pPr>
                        <a:buNone/>
                      </a:pPr>
                      <a:r>
                        <a:rPr lang="en-IN" dirty="0"/>
                        <a:t>Operator</a:t>
                      </a:r>
                    </a:p>
                  </a:txBody>
                  <a:tcPr anchor="ctr"/>
                </a:tc>
                <a:tc>
                  <a:txBody>
                    <a:bodyPr/>
                    <a:lstStyle/>
                    <a:p>
                      <a:pPr>
                        <a:buNone/>
                      </a:pPr>
                      <a:r>
                        <a:rPr lang="en-IN"/>
                        <a:t>Example</a:t>
                      </a:r>
                    </a:p>
                  </a:txBody>
                  <a:tcPr anchor="ctr"/>
                </a:tc>
                <a:tc>
                  <a:txBody>
                    <a:bodyPr/>
                    <a:lstStyle/>
                    <a:p>
                      <a:pPr>
                        <a:buNone/>
                      </a:pPr>
                      <a:r>
                        <a:rPr lang="en-IN"/>
                        <a:t>Description</a:t>
                      </a:r>
                    </a:p>
                  </a:txBody>
                  <a:tcPr anchor="ctr"/>
                </a:tc>
                <a:tc>
                  <a:txBody>
                    <a:bodyPr/>
                    <a:lstStyle/>
                    <a:p>
                      <a:pPr>
                        <a:buNone/>
                      </a:pPr>
                      <a:r>
                        <a:rPr lang="en-IN"/>
                        <a:t>Output</a:t>
                      </a:r>
                    </a:p>
                  </a:txBody>
                  <a:tcPr anchor="ctr"/>
                </a:tc>
                <a:extLst>
                  <a:ext uri="{0D108BD9-81ED-4DB2-BD59-A6C34878D82A}">
                    <a16:rowId xmlns:a16="http://schemas.microsoft.com/office/drawing/2014/main" val="42319361"/>
                  </a:ext>
                </a:extLst>
              </a:tr>
              <a:tr h="1150290">
                <a:tc>
                  <a:txBody>
                    <a:bodyPr/>
                    <a:lstStyle/>
                    <a:p>
                      <a:pPr>
                        <a:buNone/>
                      </a:pPr>
                      <a:r>
                        <a:rPr lang="en-IN">
                          <a:latin typeface="Courier New" panose="02070309020205020404" pitchFamily="49" charset="0"/>
                        </a:rPr>
                        <a:t>and</a:t>
                      </a:r>
                      <a:endParaRPr lang="en-IN"/>
                    </a:p>
                  </a:txBody>
                  <a:tcPr anchor="ctr"/>
                </a:tc>
                <a:tc>
                  <a:txBody>
                    <a:bodyPr/>
                    <a:lstStyle/>
                    <a:p>
                      <a:pPr>
                        <a:buNone/>
                      </a:pPr>
                      <a:r>
                        <a:rPr lang="en-GB">
                          <a:latin typeface="Courier New" panose="02070309020205020404" pitchFamily="49" charset="0"/>
                        </a:rPr>
                        <a:t>x &gt; 0 and x &lt; 10</a:t>
                      </a:r>
                      <a:endParaRPr lang="en-GB"/>
                    </a:p>
                  </a:txBody>
                  <a:tcPr anchor="ctr"/>
                </a:tc>
                <a:tc>
                  <a:txBody>
                    <a:bodyPr/>
                    <a:lstStyle/>
                    <a:p>
                      <a:pPr>
                        <a:buNone/>
                      </a:pPr>
                      <a:r>
                        <a:rPr lang="en-GB"/>
                        <a:t>True if both are true</a:t>
                      </a:r>
                    </a:p>
                  </a:txBody>
                  <a:tcPr anchor="ctr"/>
                </a:tc>
                <a:tc>
                  <a:txBody>
                    <a:bodyPr/>
                    <a:lstStyle/>
                    <a:p>
                      <a:pPr>
                        <a:buNone/>
                      </a:pPr>
                      <a:r>
                        <a:rPr lang="en-IN"/>
                        <a:t>✅</a:t>
                      </a:r>
                    </a:p>
                  </a:txBody>
                  <a:tcPr anchor="ctr"/>
                </a:tc>
                <a:extLst>
                  <a:ext uri="{0D108BD9-81ED-4DB2-BD59-A6C34878D82A}">
                    <a16:rowId xmlns:a16="http://schemas.microsoft.com/office/drawing/2014/main" val="908603520"/>
                  </a:ext>
                </a:extLst>
              </a:tr>
              <a:tr h="1150290">
                <a:tc>
                  <a:txBody>
                    <a:bodyPr/>
                    <a:lstStyle/>
                    <a:p>
                      <a:pPr>
                        <a:buNone/>
                      </a:pPr>
                      <a:r>
                        <a:rPr lang="en-IN">
                          <a:latin typeface="Courier New" panose="02070309020205020404" pitchFamily="49" charset="0"/>
                        </a:rPr>
                        <a:t>or</a:t>
                      </a:r>
                      <a:endParaRPr lang="en-IN"/>
                    </a:p>
                  </a:txBody>
                  <a:tcPr anchor="ctr"/>
                </a:tc>
                <a:tc>
                  <a:txBody>
                    <a:bodyPr/>
                    <a:lstStyle/>
                    <a:p>
                      <a:pPr>
                        <a:buNone/>
                      </a:pPr>
                      <a:r>
                        <a:rPr lang="en-IN" dirty="0">
                          <a:latin typeface="Courier New" panose="02070309020205020404" pitchFamily="49" charset="0"/>
                        </a:rPr>
                        <a:t>x &gt; 10 or y == 5</a:t>
                      </a:r>
                      <a:endParaRPr lang="en-IN" dirty="0"/>
                    </a:p>
                  </a:txBody>
                  <a:tcPr anchor="ctr"/>
                </a:tc>
                <a:tc>
                  <a:txBody>
                    <a:bodyPr/>
                    <a:lstStyle/>
                    <a:p>
                      <a:pPr>
                        <a:buNone/>
                      </a:pPr>
                      <a:r>
                        <a:rPr lang="en-GB"/>
                        <a:t>True if one is true</a:t>
                      </a:r>
                    </a:p>
                  </a:txBody>
                  <a:tcPr anchor="ctr"/>
                </a:tc>
                <a:tc>
                  <a:txBody>
                    <a:bodyPr/>
                    <a:lstStyle/>
                    <a:p>
                      <a:pPr>
                        <a:buNone/>
                      </a:pPr>
                      <a:r>
                        <a:rPr lang="en-IN"/>
                        <a:t>✅</a:t>
                      </a:r>
                    </a:p>
                  </a:txBody>
                  <a:tcPr anchor="ctr"/>
                </a:tc>
                <a:extLst>
                  <a:ext uri="{0D108BD9-81ED-4DB2-BD59-A6C34878D82A}">
                    <a16:rowId xmlns:a16="http://schemas.microsoft.com/office/drawing/2014/main" val="3403482119"/>
                  </a:ext>
                </a:extLst>
              </a:tr>
              <a:tr h="805203">
                <a:tc>
                  <a:txBody>
                    <a:bodyPr/>
                    <a:lstStyle/>
                    <a:p>
                      <a:pPr>
                        <a:buNone/>
                      </a:pPr>
                      <a:r>
                        <a:rPr lang="en-IN">
                          <a:latin typeface="Courier New" panose="02070309020205020404" pitchFamily="49" charset="0"/>
                        </a:rPr>
                        <a:t>not</a:t>
                      </a:r>
                      <a:endParaRPr lang="en-IN"/>
                    </a:p>
                  </a:txBody>
                  <a:tcPr anchor="ctr"/>
                </a:tc>
                <a:tc>
                  <a:txBody>
                    <a:bodyPr/>
                    <a:lstStyle/>
                    <a:p>
                      <a:pPr>
                        <a:buNone/>
                      </a:pPr>
                      <a:r>
                        <a:rPr lang="en-IN">
                          <a:latin typeface="Courier New" panose="02070309020205020404" pitchFamily="49" charset="0"/>
                        </a:rPr>
                        <a:t>not(x &gt; 5)</a:t>
                      </a:r>
                      <a:endParaRPr lang="en-IN"/>
                    </a:p>
                  </a:txBody>
                  <a:tcPr anchor="ctr"/>
                </a:tc>
                <a:tc>
                  <a:txBody>
                    <a:bodyPr/>
                    <a:lstStyle/>
                    <a:p>
                      <a:pPr>
                        <a:buNone/>
                      </a:pPr>
                      <a:r>
                        <a:rPr lang="en-IN"/>
                        <a:t>Reverses condition</a:t>
                      </a:r>
                    </a:p>
                  </a:txBody>
                  <a:tcPr anchor="ctr"/>
                </a:tc>
                <a:tc>
                  <a:txBody>
                    <a:bodyPr/>
                    <a:lstStyle/>
                    <a:p>
                      <a:pPr>
                        <a:buNone/>
                      </a:pPr>
                      <a:r>
                        <a:rPr lang="en-IN" dirty="0"/>
                        <a:t>❌</a:t>
                      </a:r>
                    </a:p>
                  </a:txBody>
                  <a:tcPr anchor="ctr"/>
                </a:tc>
                <a:extLst>
                  <a:ext uri="{0D108BD9-81ED-4DB2-BD59-A6C34878D82A}">
                    <a16:rowId xmlns:a16="http://schemas.microsoft.com/office/drawing/2014/main" val="2054217974"/>
                  </a:ext>
                </a:extLst>
              </a:tr>
            </a:tbl>
          </a:graphicData>
        </a:graphic>
      </p:graphicFrame>
      <p:graphicFrame>
        <p:nvGraphicFramePr>
          <p:cNvPr id="5" name="Table 4">
            <a:extLst>
              <a:ext uri="{FF2B5EF4-FFF2-40B4-BE49-F238E27FC236}">
                <a16:creationId xmlns:a16="http://schemas.microsoft.com/office/drawing/2014/main" id="{5B048850-A762-EDE2-4DDF-F7150E75930F}"/>
              </a:ext>
            </a:extLst>
          </p:cNvPr>
          <p:cNvGraphicFramePr>
            <a:graphicFrameLocks noGrp="1"/>
          </p:cNvGraphicFramePr>
          <p:nvPr>
            <p:extLst>
              <p:ext uri="{D42A27DB-BD31-4B8C-83A1-F6EECF244321}">
                <p14:modId xmlns:p14="http://schemas.microsoft.com/office/powerpoint/2010/main" val="1322884103"/>
              </p:ext>
            </p:extLst>
          </p:nvPr>
        </p:nvGraphicFramePr>
        <p:xfrm>
          <a:off x="5897666" y="1473506"/>
          <a:ext cx="6115263" cy="3910985"/>
        </p:xfrm>
        <a:graphic>
          <a:graphicData uri="http://schemas.openxmlformats.org/drawingml/2006/table">
            <a:tbl>
              <a:tblPr firstRow="1" bandRow="1">
                <a:tableStyleId>{21E4AEA4-8DFA-4A89-87EB-49C32662AFE0}</a:tableStyleId>
              </a:tblPr>
              <a:tblGrid>
                <a:gridCol w="2038421">
                  <a:extLst>
                    <a:ext uri="{9D8B030D-6E8A-4147-A177-3AD203B41FA5}">
                      <a16:colId xmlns:a16="http://schemas.microsoft.com/office/drawing/2014/main" val="567734999"/>
                    </a:ext>
                  </a:extLst>
                </a:gridCol>
                <a:gridCol w="2038421">
                  <a:extLst>
                    <a:ext uri="{9D8B030D-6E8A-4147-A177-3AD203B41FA5}">
                      <a16:colId xmlns:a16="http://schemas.microsoft.com/office/drawing/2014/main" val="1872952402"/>
                    </a:ext>
                  </a:extLst>
                </a:gridCol>
                <a:gridCol w="2038421">
                  <a:extLst>
                    <a:ext uri="{9D8B030D-6E8A-4147-A177-3AD203B41FA5}">
                      <a16:colId xmlns:a16="http://schemas.microsoft.com/office/drawing/2014/main" val="3087696471"/>
                    </a:ext>
                  </a:extLst>
                </a:gridCol>
              </a:tblGrid>
              <a:tr h="488873">
                <a:tc>
                  <a:txBody>
                    <a:bodyPr/>
                    <a:lstStyle/>
                    <a:p>
                      <a:pPr>
                        <a:buNone/>
                      </a:pPr>
                      <a:r>
                        <a:rPr lang="en-IN" dirty="0"/>
                        <a:t>Operator</a:t>
                      </a:r>
                    </a:p>
                  </a:txBody>
                  <a:tcPr anchor="ctr"/>
                </a:tc>
                <a:tc>
                  <a:txBody>
                    <a:bodyPr/>
                    <a:lstStyle/>
                    <a:p>
                      <a:pPr>
                        <a:buNone/>
                      </a:pPr>
                      <a:r>
                        <a:rPr lang="en-IN"/>
                        <a:t>Example</a:t>
                      </a:r>
                    </a:p>
                  </a:txBody>
                  <a:tcPr anchor="ctr"/>
                </a:tc>
                <a:tc>
                  <a:txBody>
                    <a:bodyPr/>
                    <a:lstStyle/>
                    <a:p>
                      <a:pPr>
                        <a:buNone/>
                      </a:pPr>
                      <a:r>
                        <a:rPr lang="en-IN"/>
                        <a:t>Meaning</a:t>
                      </a:r>
                    </a:p>
                  </a:txBody>
                  <a:tcPr anchor="ctr"/>
                </a:tc>
                <a:extLst>
                  <a:ext uri="{0D108BD9-81ED-4DB2-BD59-A6C34878D82A}">
                    <a16:rowId xmlns:a16="http://schemas.microsoft.com/office/drawing/2014/main" val="4081075823"/>
                  </a:ext>
                </a:extLst>
              </a:tr>
              <a:tr h="855528">
                <a:tc>
                  <a:txBody>
                    <a:bodyPr/>
                    <a:lstStyle/>
                    <a:p>
                      <a:pPr>
                        <a:buNone/>
                      </a:pPr>
                      <a:r>
                        <a:rPr lang="en-IN" dirty="0">
                          <a:latin typeface="Courier New" panose="02070309020205020404" pitchFamily="49" charset="0"/>
                        </a:rPr>
                        <a:t>in</a:t>
                      </a:r>
                      <a:endParaRPr lang="en-IN" dirty="0"/>
                    </a:p>
                  </a:txBody>
                  <a:tcPr anchor="ctr"/>
                </a:tc>
                <a:tc>
                  <a:txBody>
                    <a:bodyPr/>
                    <a:lstStyle/>
                    <a:p>
                      <a:pPr>
                        <a:buNone/>
                      </a:pPr>
                      <a:r>
                        <a:rPr lang="en-IN">
                          <a:latin typeface="Courier New" panose="02070309020205020404" pitchFamily="49" charset="0"/>
                        </a:rPr>
                        <a:t>"a" in "apple"</a:t>
                      </a:r>
                      <a:endParaRPr lang="en-IN"/>
                    </a:p>
                  </a:txBody>
                  <a:tcPr anchor="ctr"/>
                </a:tc>
                <a:tc>
                  <a:txBody>
                    <a:bodyPr/>
                    <a:lstStyle/>
                    <a:p>
                      <a:pPr>
                        <a:buNone/>
                      </a:pPr>
                      <a:r>
                        <a:rPr lang="en-IN"/>
                        <a:t>True if value found</a:t>
                      </a:r>
                    </a:p>
                  </a:txBody>
                  <a:tcPr anchor="ctr"/>
                </a:tc>
                <a:extLst>
                  <a:ext uri="{0D108BD9-81ED-4DB2-BD59-A6C34878D82A}">
                    <a16:rowId xmlns:a16="http://schemas.microsoft.com/office/drawing/2014/main" val="1077664098"/>
                  </a:ext>
                </a:extLst>
              </a:tr>
              <a:tr h="855528">
                <a:tc>
                  <a:txBody>
                    <a:bodyPr/>
                    <a:lstStyle/>
                    <a:p>
                      <a:pPr>
                        <a:buNone/>
                      </a:pPr>
                      <a:r>
                        <a:rPr lang="en-IN">
                          <a:latin typeface="Courier New" panose="02070309020205020404" pitchFamily="49" charset="0"/>
                        </a:rPr>
                        <a:t>not in</a:t>
                      </a:r>
                      <a:endParaRPr lang="en-IN"/>
                    </a:p>
                  </a:txBody>
                  <a:tcPr anchor="ctr"/>
                </a:tc>
                <a:tc>
                  <a:txBody>
                    <a:bodyPr/>
                    <a:lstStyle/>
                    <a:p>
                      <a:pPr>
                        <a:buNone/>
                      </a:pPr>
                      <a:r>
                        <a:rPr lang="en-IN">
                          <a:latin typeface="Courier New" panose="02070309020205020404" pitchFamily="49" charset="0"/>
                        </a:rPr>
                        <a:t>"x" not in "apple"</a:t>
                      </a:r>
                      <a:endParaRPr lang="en-IN"/>
                    </a:p>
                  </a:txBody>
                  <a:tcPr anchor="ctr"/>
                </a:tc>
                <a:tc>
                  <a:txBody>
                    <a:bodyPr/>
                    <a:lstStyle/>
                    <a:p>
                      <a:pPr>
                        <a:buNone/>
                      </a:pPr>
                      <a:r>
                        <a:rPr lang="en-IN"/>
                        <a:t>True if not found</a:t>
                      </a:r>
                    </a:p>
                  </a:txBody>
                  <a:tcPr anchor="ctr"/>
                </a:tc>
                <a:extLst>
                  <a:ext uri="{0D108BD9-81ED-4DB2-BD59-A6C34878D82A}">
                    <a16:rowId xmlns:a16="http://schemas.microsoft.com/office/drawing/2014/main" val="548914582"/>
                  </a:ext>
                </a:extLst>
              </a:tr>
              <a:tr h="855528">
                <a:tc>
                  <a:txBody>
                    <a:bodyPr/>
                    <a:lstStyle/>
                    <a:p>
                      <a:pPr>
                        <a:buNone/>
                      </a:pPr>
                      <a:r>
                        <a:rPr lang="en-IN">
                          <a:latin typeface="Courier New" panose="02070309020205020404" pitchFamily="49" charset="0"/>
                        </a:rPr>
                        <a:t>is</a:t>
                      </a:r>
                      <a:endParaRPr lang="en-IN"/>
                    </a:p>
                  </a:txBody>
                  <a:tcPr anchor="ctr"/>
                </a:tc>
                <a:tc>
                  <a:txBody>
                    <a:bodyPr/>
                    <a:lstStyle/>
                    <a:p>
                      <a:pPr>
                        <a:buNone/>
                      </a:pPr>
                      <a:r>
                        <a:rPr lang="en-IN">
                          <a:latin typeface="Courier New" panose="02070309020205020404" pitchFamily="49" charset="0"/>
                        </a:rPr>
                        <a:t>x is y</a:t>
                      </a:r>
                      <a:endParaRPr lang="en-IN"/>
                    </a:p>
                  </a:txBody>
                  <a:tcPr anchor="ctr"/>
                </a:tc>
                <a:tc>
                  <a:txBody>
                    <a:bodyPr/>
                    <a:lstStyle/>
                    <a:p>
                      <a:pPr>
                        <a:buNone/>
                      </a:pPr>
                      <a:r>
                        <a:rPr lang="en-IN"/>
                        <a:t>True if same object</a:t>
                      </a:r>
                    </a:p>
                  </a:txBody>
                  <a:tcPr anchor="ctr"/>
                </a:tc>
                <a:extLst>
                  <a:ext uri="{0D108BD9-81ED-4DB2-BD59-A6C34878D82A}">
                    <a16:rowId xmlns:a16="http://schemas.microsoft.com/office/drawing/2014/main" val="4277755325"/>
                  </a:ext>
                </a:extLst>
              </a:tr>
              <a:tr h="855528">
                <a:tc>
                  <a:txBody>
                    <a:bodyPr/>
                    <a:lstStyle/>
                    <a:p>
                      <a:pPr>
                        <a:buNone/>
                      </a:pPr>
                      <a:r>
                        <a:rPr lang="en-IN">
                          <a:latin typeface="Courier New" panose="02070309020205020404" pitchFamily="49" charset="0"/>
                        </a:rPr>
                        <a:t>is not</a:t>
                      </a:r>
                      <a:endParaRPr lang="en-IN"/>
                    </a:p>
                  </a:txBody>
                  <a:tcPr anchor="ctr"/>
                </a:tc>
                <a:tc>
                  <a:txBody>
                    <a:bodyPr/>
                    <a:lstStyle/>
                    <a:p>
                      <a:pPr>
                        <a:buNone/>
                      </a:pPr>
                      <a:r>
                        <a:rPr lang="en-IN">
                          <a:latin typeface="Courier New" panose="02070309020205020404" pitchFamily="49" charset="0"/>
                        </a:rPr>
                        <a:t>x is not y</a:t>
                      </a:r>
                      <a:endParaRPr lang="en-IN"/>
                    </a:p>
                  </a:txBody>
                  <a:tcPr anchor="ctr"/>
                </a:tc>
                <a:tc>
                  <a:txBody>
                    <a:bodyPr/>
                    <a:lstStyle/>
                    <a:p>
                      <a:pPr>
                        <a:buNone/>
                      </a:pPr>
                      <a:r>
                        <a:rPr lang="en-GB" dirty="0"/>
                        <a:t>True if not same object</a:t>
                      </a:r>
                    </a:p>
                  </a:txBody>
                  <a:tcPr anchor="ctr"/>
                </a:tc>
                <a:extLst>
                  <a:ext uri="{0D108BD9-81ED-4DB2-BD59-A6C34878D82A}">
                    <a16:rowId xmlns:a16="http://schemas.microsoft.com/office/drawing/2014/main" val="3265770673"/>
                  </a:ext>
                </a:extLst>
              </a:tr>
            </a:tbl>
          </a:graphicData>
        </a:graphic>
      </p:graphicFrame>
      <p:sp>
        <p:nvSpPr>
          <p:cNvPr id="2" name="TextBox 1">
            <a:extLst>
              <a:ext uri="{FF2B5EF4-FFF2-40B4-BE49-F238E27FC236}">
                <a16:creationId xmlns:a16="http://schemas.microsoft.com/office/drawing/2014/main" id="{23071A73-A775-4DFE-32BB-D3D00256FAD2}"/>
              </a:ext>
            </a:extLst>
          </p:cNvPr>
          <p:cNvSpPr txBox="1"/>
          <p:nvPr/>
        </p:nvSpPr>
        <p:spPr>
          <a:xfrm>
            <a:off x="434553" y="895739"/>
            <a:ext cx="2005677" cy="369332"/>
          </a:xfrm>
          <a:prstGeom prst="rect">
            <a:avLst/>
          </a:prstGeom>
          <a:noFill/>
        </p:spPr>
        <p:txBody>
          <a:bodyPr wrap="none" rtlCol="0">
            <a:spAutoFit/>
          </a:bodyPr>
          <a:lstStyle/>
          <a:p>
            <a:r>
              <a:rPr lang="en-IN" dirty="0"/>
              <a:t>Logical Operators</a:t>
            </a:r>
          </a:p>
        </p:txBody>
      </p:sp>
      <p:sp>
        <p:nvSpPr>
          <p:cNvPr id="3" name="TextBox 2">
            <a:extLst>
              <a:ext uri="{FF2B5EF4-FFF2-40B4-BE49-F238E27FC236}">
                <a16:creationId xmlns:a16="http://schemas.microsoft.com/office/drawing/2014/main" id="{C05C57AB-190B-86D7-637A-93013D9F37C5}"/>
              </a:ext>
            </a:extLst>
          </p:cNvPr>
          <p:cNvSpPr txBox="1"/>
          <p:nvPr/>
        </p:nvSpPr>
        <p:spPr>
          <a:xfrm>
            <a:off x="5897666" y="895739"/>
            <a:ext cx="3570208" cy="369332"/>
          </a:xfrm>
          <a:prstGeom prst="rect">
            <a:avLst/>
          </a:prstGeom>
          <a:noFill/>
        </p:spPr>
        <p:txBody>
          <a:bodyPr wrap="none" rtlCol="0">
            <a:spAutoFit/>
          </a:bodyPr>
          <a:lstStyle/>
          <a:p>
            <a:r>
              <a:rPr lang="en-IN" dirty="0"/>
              <a:t>Membership &amp; Identity Operators</a:t>
            </a:r>
          </a:p>
        </p:txBody>
      </p:sp>
    </p:spTree>
    <p:extLst>
      <p:ext uri="{BB962C8B-B14F-4D97-AF65-F5344CB8AC3E}">
        <p14:creationId xmlns:p14="http://schemas.microsoft.com/office/powerpoint/2010/main" val="1225954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Box 6"/>
          <p:cNvSpPr txBox="1"/>
          <p:nvPr/>
        </p:nvSpPr>
        <p:spPr>
          <a:xfrm>
            <a:off x="1171074" y="1396686"/>
            <a:ext cx="3240506" cy="406462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a:solidFill>
                  <a:srgbClr val="FFFFFF"/>
                </a:solidFill>
                <a:latin typeface="+mj-lt"/>
                <a:ea typeface="+mj-ea"/>
                <a:cs typeface="+mj-cs"/>
              </a:rPr>
              <a:t>Loops</a:t>
            </a:r>
          </a:p>
        </p:txBody>
      </p:sp>
      <p:sp>
        <p:nvSpPr>
          <p:cNvPr id="21" name="Arc 20">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Text Box 5"/>
          <p:cNvSpPr txBox="1"/>
          <p:nvPr/>
        </p:nvSpPr>
        <p:spPr>
          <a:xfrm>
            <a:off x="5370153" y="1526033"/>
            <a:ext cx="5536397" cy="3935281"/>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dirty="0"/>
              <a:t>Loops are used to </a:t>
            </a:r>
            <a:r>
              <a:rPr lang="en-US" b="1" dirty="0"/>
              <a:t>repeat a block of code</a:t>
            </a:r>
            <a:r>
              <a:rPr lang="en-US" dirty="0"/>
              <a:t> multiple times — until a condition is met or a sequence ends.</a:t>
            </a: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r>
              <a:rPr lang="en-US" dirty="0"/>
              <a:t>For loops are generally used to declare a clearly bounded number of iterations ahead of time.</a:t>
            </a: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r>
              <a:rPr lang="en-US" dirty="0"/>
              <a:t>While loops are for when the termination condition cannot be predicted ahead of time or may not occur at all.</a:t>
            </a:r>
            <a:br>
              <a:rPr lang="en-US" dirty="0"/>
            </a:b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2010</TotalTime>
  <Words>972</Words>
  <Application>Microsoft Office PowerPoint</Application>
  <PresentationFormat>Widescreen</PresentationFormat>
  <Paragraphs>207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宋体</vt:lpstr>
      <vt:lpstr>Arial</vt:lpstr>
      <vt:lpstr>Arial Black</vt:lpstr>
      <vt:lpstr>Calibri</vt:lpstr>
      <vt:lpstr>Courier New</vt:lpstr>
      <vt:lpstr>Office Theme</vt:lpstr>
      <vt:lpstr>“Think Like a Programmer: Learning Python Basics”</vt:lpstr>
      <vt:lpstr>PowerPoint Presentation</vt:lpstr>
      <vt:lpstr>Variables</vt:lpstr>
      <vt:lpstr>PowerPoint Presentation</vt:lpstr>
      <vt:lpstr>PowerPoint Presentation</vt:lpstr>
      <vt:lpstr>PowerPoint Presentation</vt:lpstr>
      <vt:lpstr>PowerPoint Presentation</vt:lpstr>
      <vt:lpstr>PowerPoint Presentation</vt:lpstr>
      <vt:lpstr>PowerPoint Presentation</vt:lpstr>
      <vt:lpstr>Functions</vt:lpstr>
      <vt:lpstr>Commonly used String function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Mahammad Nisar</cp:lastModifiedBy>
  <cp:revision>18</cp:revision>
  <dcterms:created xsi:type="dcterms:W3CDTF">2025-10-23T09:24:11Z</dcterms:created>
  <dcterms:modified xsi:type="dcterms:W3CDTF">2025-10-27T17:19:10Z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1033-11.1.0.11723</vt:lpwstr>
  </property>
  <property fmtid="{D5CDD505-2E9C-101B-9397-08002B2CF9AE}" pid="3" name="ICV">
    <vt:lpwstr/>
  </property>
</Properties>
</file>