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3"/>
    <p:sldId id="257" r:id="rId4"/>
    <p:sldId id="258" r:id="rId5"/>
    <p:sldId id="259" r:id="rId6"/>
    <p:sldId id="260" r:id="rId7"/>
    <p:sldId id="263" r:id="rId8"/>
    <p:sldId id="261" r:id="rId9"/>
    <p:sldId id="262" r:id="rId1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Python Masterclass</a:t>
            </a:r>
            <a:endParaRPr lang="en-US" altLang="zh-CN"/>
          </a:p>
        </p:txBody>
      </p:sp>
      <p:sp>
        <p:nvSpPr>
          <p:cNvPr id="5" name="副标题 4"/>
          <p:cNvSpPr>
            <a:spLocks noGrp="1"/>
          </p:cNvSpPr>
          <p:nvPr>
            <p:ph type="subTitle" idx="1"/>
          </p:nvPr>
        </p:nvSpPr>
        <p:spPr/>
        <p:txBody>
          <a:bodyPr/>
          <a:lstStyle/>
          <a:p>
            <a:r>
              <a:rPr lang="en-US" altLang="zh-CN"/>
              <a:t>BY Nisar Bhai</a:t>
            </a:r>
            <a:endParaRPr lang="en-US" altLang="zh-CN"/>
          </a:p>
          <a:p>
            <a:r>
              <a:rPr lang="en-US" altLang="zh-CN"/>
              <a:t>senior something</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27835" y="770890"/>
            <a:ext cx="5205730" cy="2584450"/>
          </a:xfrm>
          <a:prstGeom prst="rect">
            <a:avLst/>
          </a:prstGeom>
          <a:noFill/>
        </p:spPr>
        <p:txBody>
          <a:bodyPr wrap="none" rtlCol="0">
            <a:spAutoFit/>
          </a:bodyPr>
          <a:p>
            <a:pPr algn="l"/>
            <a:r>
              <a:rPr lang="en-US"/>
              <a:t>The basics</a:t>
            </a:r>
            <a:endParaRPr lang="en-US"/>
          </a:p>
          <a:p>
            <a:pPr algn="l"/>
            <a:endParaRPr lang="en-US"/>
          </a:p>
          <a:p>
            <a:pPr algn="l"/>
            <a:endParaRPr lang="en-US"/>
          </a:p>
          <a:p>
            <a:pPr algn="l"/>
            <a:r>
              <a:rPr lang="en-US"/>
              <a:t>just start bulding something. </a:t>
            </a:r>
            <a:endParaRPr lang="en-US"/>
          </a:p>
          <a:p>
            <a:pPr algn="l"/>
            <a:endParaRPr lang="en-US"/>
          </a:p>
          <a:p>
            <a:pPr algn="l"/>
            <a:r>
              <a:rPr lang="en-US"/>
              <a:t>https://www.youtube.com/watch?v=NtfbWkxJTHw</a:t>
            </a:r>
            <a:endParaRPr lang="en-US"/>
          </a:p>
          <a:p>
            <a:pPr algn="l"/>
            <a:endParaRPr lang="en-US"/>
          </a:p>
          <a:p>
            <a:pPr algn="l"/>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172210" y="350520"/>
            <a:ext cx="9025255" cy="737235"/>
          </a:xfrm>
          <a:prstGeom prst="rect">
            <a:avLst/>
          </a:prstGeom>
          <a:noFill/>
        </p:spPr>
        <p:txBody>
          <a:bodyPr wrap="square" rtlCol="0">
            <a:spAutoFit/>
          </a:bodyPr>
          <a:p>
            <a:pPr algn="l"/>
            <a:r>
              <a:rPr lang="en-US" sz="1400"/>
              <a:t>variables, loops, functions, and working with simple data structures. </a:t>
            </a:r>
            <a:endParaRPr lang="en-US" sz="1400"/>
          </a:p>
          <a:p>
            <a:endParaRPr lang="en-US" sz="1400"/>
          </a:p>
          <a:p>
            <a:endParaRPr 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variable</a:t>
            </a:r>
            <a:endParaRPr lang="en-US"/>
          </a:p>
        </p:txBody>
      </p:sp>
      <p:sp>
        <p:nvSpPr>
          <p:cNvPr id="3" name="Content Placeholder 2"/>
          <p:cNvSpPr>
            <a:spLocks noGrp="1"/>
          </p:cNvSpPr>
          <p:nvPr>
            <p:ph idx="1"/>
          </p:nvPr>
        </p:nvSpPr>
        <p:spPr/>
        <p:txBody>
          <a:bodyPr/>
          <a:p>
            <a:r>
              <a:rPr lang="en-US"/>
              <a:t>"name that refers to an object".</a:t>
            </a:r>
            <a:br>
              <a:rPr lang="en-US"/>
            </a:br>
            <a:br>
              <a:rPr lang="en-US"/>
            </a:br>
            <a:r>
              <a:rPr lang="en-US"/>
              <a:t>To grossly over-simplify, computers typically store information for running programs in a large bank of transistors. That is, little electrical widgets that can store and remember a single bit: either 1 or 0.</a:t>
            </a:r>
            <a:br>
              <a:rPr lang="en-US"/>
            </a:br>
            <a:br>
              <a:rPr lang="en-US"/>
            </a:br>
            <a:r>
              <a:rPr lang="en-US"/>
              <a:t>Your programming language and operating system will need to store their info in RAM in some way. There are many ways this can be done and many ways of abstracting this underlying hardware to the end-user. But usually, programming languages give you some mechanism to refer to data stored within a specific group of transistors; we usually call this mechanism a "variable".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727710" y="2095500"/>
            <a:ext cx="10736580" cy="2861310"/>
          </a:xfrm>
          <a:prstGeom prst="rect">
            <a:avLst/>
          </a:prstGeom>
          <a:noFill/>
        </p:spPr>
        <p:txBody>
          <a:bodyPr wrap="none" rtlCol="0">
            <a:spAutoFit/>
          </a:bodyPr>
          <a:p>
            <a:pPr algn="l"/>
            <a:r>
              <a:rPr lang="en-US"/>
              <a:t>For loops are generally used to declare a clearly bounded number of iterations ahead of time.</a:t>
            </a:r>
            <a:endParaRPr lang="en-US"/>
          </a:p>
          <a:p>
            <a:pPr algn="l"/>
            <a:r>
              <a:rPr lang="en-US"/>
              <a:t> While loops are for when the termination condition cannot be predicted ahead of time, or may not occur</a:t>
            </a:r>
            <a:endParaRPr lang="en-US"/>
          </a:p>
          <a:p>
            <a:pPr algn="l"/>
            <a:r>
              <a:rPr lang="en-US"/>
              <a:t> at all.</a:t>
            </a:r>
            <a:br>
              <a:rPr lang="en-US"/>
            </a:br>
            <a:br>
              <a:rPr lang="en-US"/>
            </a:br>
            <a:br>
              <a:rPr lang="en-US"/>
            </a:br>
            <a:r>
              <a:rPr lang="en-US"/>
              <a:t>For loops are a specific case of while loop. While loops were often used in a particular way, so for loops </a:t>
            </a:r>
            <a:endParaRPr lang="en-US"/>
          </a:p>
          <a:p>
            <a:pPr algn="l"/>
            <a:r>
              <a:rPr lang="en-US"/>
              <a:t>were implemented to make creating a while loop of that sort more convenient. If your loop iterates on an </a:t>
            </a:r>
            <a:endParaRPr lang="en-US"/>
          </a:p>
          <a:p>
            <a:pPr algn="l"/>
            <a:r>
              <a:rPr lang="en-US"/>
              <a:t>integer and should be terminated after that integer reaches a predetermined value, </a:t>
            </a:r>
            <a:endParaRPr lang="en-US"/>
          </a:p>
          <a:p>
            <a:pPr algn="l"/>
            <a:r>
              <a:rPr lang="en-US"/>
              <a:t>it might be simpler to use a for loop. If you’re not sure when your loop will terminate, </a:t>
            </a:r>
            <a:endParaRPr lang="en-US"/>
          </a:p>
          <a:p>
            <a:pPr algn="l"/>
            <a:r>
              <a:rPr lang="en-US"/>
              <a:t>a normal while loop is better for you.</a:t>
            </a:r>
            <a:endParaRPr lang="en-US"/>
          </a:p>
        </p:txBody>
      </p:sp>
      <p:sp>
        <p:nvSpPr>
          <p:cNvPr id="7" name="Text Box 6"/>
          <p:cNvSpPr txBox="1"/>
          <p:nvPr/>
        </p:nvSpPr>
        <p:spPr>
          <a:xfrm>
            <a:off x="2277745" y="683260"/>
            <a:ext cx="805180" cy="368300"/>
          </a:xfrm>
          <a:prstGeom prst="rect">
            <a:avLst/>
          </a:prstGeom>
          <a:noFill/>
        </p:spPr>
        <p:txBody>
          <a:bodyPr wrap="none" rtlCol="0">
            <a:spAutoFit/>
          </a:bodyPr>
          <a:p>
            <a:r>
              <a:rPr lang="en-US"/>
              <a:t>Loops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Conditions</a:t>
            </a:r>
            <a:endParaRPr lang="en-US"/>
          </a:p>
        </p:txBody>
      </p:sp>
      <p:sp>
        <p:nvSpPr>
          <p:cNvPr id="3" name="Content Placeholder 2"/>
          <p:cNvSpPr>
            <a:spLocks noGrp="1"/>
          </p:cNvSpPr>
          <p:nvPr>
            <p:ph idx="1"/>
          </p:nvPr>
        </p:nvSpPr>
        <p:spPr/>
        <p:txBody>
          <a:bodyPr/>
          <a:p>
            <a:r>
              <a:rPr lang="en-US"/>
              <a:t>Before your code gets executed, it must be translated into machine code. The translation is done by either a compiler (like a C-compiler) or an interpreter (like Ruby interpreter) or a virtual machine (like with Java).</a:t>
            </a:r>
            <a:endParaRPr lang="en-US"/>
          </a:p>
        </p:txBody>
      </p:sp>
      <p:sp>
        <p:nvSpPr>
          <p:cNvPr id="4" name="Text Box 3"/>
          <p:cNvSpPr txBox="1"/>
          <p:nvPr/>
        </p:nvSpPr>
        <p:spPr>
          <a:xfrm>
            <a:off x="6915150" y="3014980"/>
            <a:ext cx="309880" cy="368300"/>
          </a:xfrm>
          <a:prstGeom prst="rect">
            <a:avLst/>
          </a:prstGeom>
          <a:noFill/>
        </p:spPr>
        <p:txBody>
          <a:bodyPr wrap="non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Functions</a:t>
            </a:r>
            <a:endParaRPr lang="en-US"/>
          </a:p>
        </p:txBody>
      </p:sp>
      <p:sp>
        <p:nvSpPr>
          <p:cNvPr id="3" name="Content Placeholder 2"/>
          <p:cNvSpPr>
            <a:spLocks noGrp="1"/>
          </p:cNvSpPr>
          <p:nvPr>
            <p:ph idx="1"/>
          </p:nvPr>
        </p:nvSpPr>
        <p:spPr/>
        <p:txBody>
          <a:bodyPr>
            <a:normAutofit fontScale="60000"/>
          </a:bodyPr>
          <a:p>
            <a:r>
              <a:rPr lang="en-US">
                <a:sym typeface="+mn-ea"/>
              </a:rPr>
              <a:t>This is a really good explanation as it is short and covers the two clearly in a broad manner but I feel OP may benefit from an expansion on what a function is and what it does by the title.</a:t>
            </a:r>
            <a:endParaRPr lang="en-US"/>
          </a:p>
          <a:p>
            <a:endParaRPr lang="en-US"/>
          </a:p>
          <a:p>
            <a:r>
              <a:rPr lang="en-US">
                <a:sym typeface="+mn-ea"/>
              </a:rPr>
              <a:t>So basically a function is a block of code that performs a specific task and sometimes returns a value after completion. Some languages make the distinction between a function (block of code that completes a task and returns a value) and a procedure (block of code that completes a task but does not return a value) but most languages just say “function” for both. So what can a function do? Well, let’s say you want to add two numbers like the example in the comment above. You could put an addition statement everywhere you needed one in the main body of your program like so...</a:t>
            </a:r>
            <a:br>
              <a:rPr lang="en-US">
                <a:sym typeface="+mn-ea"/>
              </a:rPr>
            </a:br>
            <a:br>
              <a:rPr lang="en-US">
                <a:sym typeface="+mn-ea"/>
              </a:rPr>
            </a:br>
            <a:r>
              <a:rPr lang="en-US">
                <a:sym typeface="+mn-ea"/>
              </a:rPr>
              <a:t>A function is a mathematical conceptual entity which "translates" one value to another value. For example, the well-known sin and cos functions you have used in school, which take an angle as input and produce a number between +1 and -1 as output, depending on the angle.</a:t>
            </a:r>
            <a:endParaRPr lang="en-US"/>
          </a:p>
          <a:p>
            <a:endParaRPr lang="en-US"/>
          </a:p>
          <a:p>
            <a:r>
              <a:rPr lang="en-US">
                <a:sym typeface="+mn-ea"/>
              </a:rPr>
              <a:t>This concept is also used in programming, where it is usually generalised as any arbitrary program code which takes input and produces output, but which may also do other things besides calculating the output, such as accesing files, printing to the terminal, changing the values of variables, etc. So any unit of code which you can call, passing some input parameters, and which then does some work and eventually returns, producing a resulting value, is a function.</a:t>
            </a:r>
            <a:endParaRPr lang="en-US"/>
          </a:p>
          <a:p>
            <a:endParaRPr lang="en-US"/>
          </a:p>
          <a:p>
            <a:r>
              <a:rPr lang="en-US">
                <a:sym typeface="+mn-ea"/>
              </a:rPr>
              <a:t>"Method" is another name for function, used typically in programming languages that have support for object-oriented programming and which require functions to be part of classes. Sometimes, a language allows functions to be either part of classes or free-standing, global functions, and in such cases they may call the latter functions and the former methods.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data structures</a:t>
            </a:r>
            <a:endParaRPr lang="en-US"/>
          </a:p>
        </p:txBody>
      </p:sp>
      <p:sp>
        <p:nvSpPr>
          <p:cNvPr id="3" name="Content Placeholder 2"/>
          <p:cNvSpPr>
            <a:spLocks noGrp="1"/>
          </p:cNvSpPr>
          <p:nvPr>
            <p:ph idx="1"/>
          </p:nvPr>
        </p:nvSpPr>
        <p:spPr>
          <a:xfrm>
            <a:off x="727710" y="1372235"/>
            <a:ext cx="10515600" cy="4351338"/>
          </a:xfrm>
        </p:spPr>
        <p:txBody>
          <a:bodyPr>
            <a:normAutofit fontScale="25000"/>
          </a:bodyPr>
          <a:p>
            <a:r>
              <a:rPr lang="en-US" sz="3200"/>
              <a:t>A "data structure" is a way of organizing information (i.e.: collections of data)</a:t>
            </a:r>
            <a:endParaRPr lang="en-US" sz="3200"/>
          </a:p>
          <a:p>
            <a:endParaRPr lang="en-US" sz="3200"/>
          </a:p>
          <a:p>
            <a:r>
              <a:rPr lang="en-US" sz="3200"/>
              <a:t>Real/Physical world examples:</a:t>
            </a:r>
            <a:endParaRPr lang="en-US" sz="3200"/>
          </a:p>
          <a:p>
            <a:r>
              <a:rPr lang="en-US" sz="3200"/>
              <a:t>* A list where you add your friend's name and phone number and any other notes one by one as you get them.</a:t>
            </a:r>
            <a:endParaRPr lang="en-US" sz="3200"/>
          </a:p>
          <a:p>
            <a:r>
              <a:rPr lang="en-US" sz="3200"/>
              <a:t>* A "Contacts" book where you add your friend's names but put them in the appropriate alphabetical section.</a:t>
            </a:r>
            <a:endParaRPr lang="en-US" sz="3200"/>
          </a:p>
          <a:p>
            <a:r>
              <a:rPr lang="en-US" sz="3200"/>
              <a:t>* A "Rolodex" (or box of index cards) where each person get's their own card.</a:t>
            </a:r>
            <a:endParaRPr lang="en-US" sz="3200"/>
          </a:p>
          <a:p>
            <a:r>
              <a:rPr lang="en-US" sz="3200"/>
              <a:t>* A grid of columns and rows you draw on graph paper where all names are in the same column, etc.</a:t>
            </a:r>
            <a:endParaRPr lang="en-US" sz="3200"/>
          </a:p>
          <a:p>
            <a:endParaRPr lang="en-US" sz="3200"/>
          </a:p>
          <a:p>
            <a:r>
              <a:rPr lang="en-US" sz="3200"/>
              <a:t>Each of these is a different way to organize or structure the data. AKA: A different data structure.</a:t>
            </a:r>
            <a:endParaRPr lang="en-US" sz="3200"/>
          </a:p>
          <a:p>
            <a:endParaRPr lang="en-US" sz="3200"/>
          </a:p>
          <a:p>
            <a:r>
              <a:rPr lang="en-US" sz="3200"/>
              <a:t>Each has advantages and disadvantages.</a:t>
            </a:r>
            <a:endParaRPr lang="en-US" sz="3200"/>
          </a:p>
          <a:p>
            <a:r>
              <a:rPr lang="en-US" sz="3200"/>
              <a:t>* Some are easier to get started with (implement). Like the list.</a:t>
            </a:r>
            <a:endParaRPr lang="en-US" sz="3200"/>
          </a:p>
          <a:p>
            <a:r>
              <a:rPr lang="en-US" sz="3200"/>
              <a:t>* Some are easier to find a name quickly (like the contact book)</a:t>
            </a:r>
            <a:endParaRPr lang="en-US" sz="3200"/>
          </a:p>
          <a:p>
            <a:r>
              <a:rPr lang="en-US" sz="3200"/>
              <a:t>* Some are easier to add a new person in the middle (like the Rolodex/Index Cards)</a:t>
            </a:r>
            <a:endParaRPr lang="en-US" sz="3200"/>
          </a:p>
          <a:p>
            <a:r>
              <a:rPr lang="en-US" sz="3200"/>
              <a:t>* Some take up more physical space and are harder to carry around (Like the Rolodex)</a:t>
            </a:r>
            <a:endParaRPr lang="en-US" sz="3200"/>
          </a:p>
          <a:p>
            <a:endParaRPr lang="en-US" sz="3200"/>
          </a:p>
          <a:p>
            <a:r>
              <a:rPr lang="en-US" sz="3200"/>
              <a:t>You choose which to use based on your own criteria.</a:t>
            </a:r>
            <a:endParaRPr lang="en-US" sz="3200"/>
          </a:p>
          <a:p>
            <a:endParaRPr lang="en-US" sz="3200"/>
          </a:p>
          <a:p>
            <a:r>
              <a:rPr lang="en-US" sz="3200"/>
              <a:t>Do you have a small number of people so a little list of 10 is fine? Do you have a large list of people (like 100) where a list would be unwieldly so you buy a little contacts book with alphabetic tabs on the side?</a:t>
            </a:r>
            <a:endParaRPr lang="en-US" sz="3200"/>
          </a:p>
          <a:p>
            <a:endParaRPr lang="en-US" sz="3200"/>
          </a:p>
          <a:p>
            <a:r>
              <a:rPr lang="en-US" sz="3200"/>
              <a:t>Do you add and remove people frequently (like in a business) where a Rolodex is better? Do you need to take the numbers with you (like when you go on vacation) so a little book is better? Or do you only need the numbers when at your desk at work, where a big fat Rolodex is fine??</a:t>
            </a:r>
            <a:endParaRPr lang="en-US" sz="3200"/>
          </a:p>
          <a:p>
            <a:endParaRPr lang="en-US" sz="3200"/>
          </a:p>
          <a:p>
            <a:r>
              <a:rPr lang="en-US" sz="3200"/>
              <a:t>As far as the built in strings, integers, Booleans, etc.:</a:t>
            </a:r>
            <a:endParaRPr lang="en-US" sz="3200"/>
          </a:p>
          <a:p>
            <a:r>
              <a:rPr lang="en-US" sz="3200"/>
              <a:t>Programmers generally call those data types, not data structures.</a:t>
            </a:r>
            <a:endParaRPr lang="en-US" sz="3200"/>
          </a:p>
          <a:p>
            <a:r>
              <a:rPr lang="en-US" sz="3200"/>
              <a:t>Are they technically little data structures? Yeah, maybe.</a:t>
            </a:r>
            <a:endParaRPr lang="en-US" sz="3200"/>
          </a:p>
          <a:p>
            <a:r>
              <a:rPr lang="en-US" sz="3200"/>
              <a:t>But it's not worth worrying about.</a:t>
            </a:r>
            <a:endParaRPr lang="en-US" sz="3200"/>
          </a:p>
          <a:p>
            <a:r>
              <a:rPr lang="en-US" sz="3200"/>
              <a:t>Just call those data types and the bigger things data structures.</a:t>
            </a:r>
            <a:endParaRPr lang="en-US" sz="3200"/>
          </a:p>
          <a:p>
            <a:endParaRPr lang="en-US" sz="3200"/>
          </a:p>
          <a:p>
            <a:endParaRPr lang="en-US" sz="3200"/>
          </a:p>
          <a:p>
            <a:endParaRPr lang="en-US" sz="32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5334</Words>
  <Application>WPS Presentation</Application>
  <PresentationFormat>宽屏</PresentationFormat>
  <Paragraphs>80</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Arial Black</vt:lpstr>
      <vt:lpstr>Microsoft YaHei</vt:lpstr>
      <vt:lpstr>Droid Sans Fallback</vt:lpstr>
      <vt:lpstr>Arial Unicode MS</vt:lpstr>
      <vt:lpstr>SimSun</vt:lpstr>
      <vt:lpstr>SimSun</vt:lpstr>
      <vt:lpstr>OpenSymbol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nisar</cp:lastModifiedBy>
  <cp:revision>7</cp:revision>
  <dcterms:created xsi:type="dcterms:W3CDTF">2025-10-23T09:24:11Z</dcterms:created>
  <dcterms:modified xsi:type="dcterms:W3CDTF">2025-10-23T09:24:11Z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