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8" r:id="rId6"/>
    <p:sldId id="293" r:id="rId7"/>
    <p:sldId id="257" r:id="rId8"/>
    <p:sldId id="306" r:id="rId9"/>
    <p:sldId id="307" r:id="rId10"/>
    <p:sldId id="260" r:id="rId11"/>
    <p:sldId id="291" r:id="rId12"/>
    <p:sldId id="295" r:id="rId13"/>
    <p:sldId id="296" r:id="rId14"/>
    <p:sldId id="297" r:id="rId15"/>
    <p:sldId id="298" r:id="rId16"/>
    <p:sldId id="290" r:id="rId17"/>
    <p:sldId id="292" r:id="rId18"/>
    <p:sldId id="294" r:id="rId19"/>
    <p:sldId id="283" r:id="rId20"/>
    <p:sldId id="300" r:id="rId21"/>
    <p:sldId id="302" r:id="rId22"/>
    <p:sldId id="303" r:id="rId23"/>
    <p:sldId id="299" r:id="rId24"/>
    <p:sldId id="304" r:id="rId25"/>
    <p:sldId id="301" r:id="rId26"/>
    <p:sldId id="305"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7ECF9-9CED-4093-8646-78E15AF0EC69}" v="7" dt="2023-01-16T18:03:33.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3" d="100"/>
          <a:sy n="113" d="100"/>
        </p:scale>
        <p:origin x="2070"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C7A7ECF9-9CED-4093-8646-78E15AF0EC69}"/>
    <pc:docChg chg="undo redo custSel addSld delSld modSld sldOrd">
      <pc:chgData name="Vasileios Ntaoulas" userId="019b8d86-4639-4c0e-a76e-43d098cf21e7" providerId="ADAL" clId="{C7A7ECF9-9CED-4093-8646-78E15AF0EC69}" dt="2023-01-21T14:06:56.769" v="749" actId="1076"/>
      <pc:docMkLst>
        <pc:docMk/>
      </pc:docMkLst>
      <pc:sldChg chg="modSp mod">
        <pc:chgData name="Vasileios Ntaoulas" userId="019b8d86-4639-4c0e-a76e-43d098cf21e7" providerId="ADAL" clId="{C7A7ECF9-9CED-4093-8646-78E15AF0EC69}" dt="2023-01-21T13:53:40.440" v="629" actId="12788"/>
        <pc:sldMkLst>
          <pc:docMk/>
          <pc:sldMk cId="3946934594" sldId="256"/>
        </pc:sldMkLst>
        <pc:spChg chg="mod">
          <ac:chgData name="Vasileios Ntaoulas" userId="019b8d86-4639-4c0e-a76e-43d098cf21e7" providerId="ADAL" clId="{C7A7ECF9-9CED-4093-8646-78E15AF0EC69}" dt="2023-01-21T13:53:26.323" v="627" actId="12788"/>
          <ac:spMkLst>
            <pc:docMk/>
            <pc:sldMk cId="3946934594" sldId="256"/>
            <ac:spMk id="2" creationId="{632BE5BF-9922-45FB-8F3F-4446D40A051B}"/>
          </ac:spMkLst>
        </pc:spChg>
        <pc:spChg chg="mod">
          <ac:chgData name="Vasileios Ntaoulas" userId="019b8d86-4639-4c0e-a76e-43d098cf21e7" providerId="ADAL" clId="{C7A7ECF9-9CED-4093-8646-78E15AF0EC69}" dt="2023-01-21T13:53:34.656" v="628" actId="12788"/>
          <ac:spMkLst>
            <pc:docMk/>
            <pc:sldMk cId="3946934594" sldId="256"/>
            <ac:spMk id="3" creationId="{0D537F64-4C96-4AA8-BB21-E8053A3186DD}"/>
          </ac:spMkLst>
        </pc:spChg>
        <pc:spChg chg="mod">
          <ac:chgData name="Vasileios Ntaoulas" userId="019b8d86-4639-4c0e-a76e-43d098cf21e7" providerId="ADAL" clId="{C7A7ECF9-9CED-4093-8646-78E15AF0EC69}" dt="2023-01-21T13:53:40.440" v="629" actId="12788"/>
          <ac:spMkLst>
            <pc:docMk/>
            <pc:sldMk cId="3946934594" sldId="256"/>
            <ac:spMk id="8" creationId="{5519C231-C228-1819-68D3-CD7DCC56359D}"/>
          </ac:spMkLst>
        </pc:spChg>
      </pc:sldChg>
      <pc:sldChg chg="addSp modSp mod ord">
        <pc:chgData name="Vasileios Ntaoulas" userId="019b8d86-4639-4c0e-a76e-43d098cf21e7" providerId="ADAL" clId="{C7A7ECF9-9CED-4093-8646-78E15AF0EC69}" dt="2023-01-21T13:57:01.279" v="668" actId="1076"/>
        <pc:sldMkLst>
          <pc:docMk/>
          <pc:sldMk cId="3733486012" sldId="258"/>
        </pc:sldMkLst>
        <pc:spChg chg="add mod">
          <ac:chgData name="Vasileios Ntaoulas" userId="019b8d86-4639-4c0e-a76e-43d098cf21e7" providerId="ADAL" clId="{C7A7ECF9-9CED-4093-8646-78E15AF0EC69}" dt="2023-01-21T13:56:50.981" v="667" actId="20577"/>
          <ac:spMkLst>
            <pc:docMk/>
            <pc:sldMk cId="3733486012" sldId="258"/>
            <ac:spMk id="3" creationId="{829FF87A-705E-B625-0420-C66C77A3A161}"/>
          </ac:spMkLst>
        </pc:spChg>
        <pc:spChg chg="mod">
          <ac:chgData name="Vasileios Ntaoulas" userId="019b8d86-4639-4c0e-a76e-43d098cf21e7" providerId="ADAL" clId="{C7A7ECF9-9CED-4093-8646-78E15AF0EC69}" dt="2023-01-16T17:43:23.665" v="75" actId="403"/>
          <ac:spMkLst>
            <pc:docMk/>
            <pc:sldMk cId="3733486012" sldId="258"/>
            <ac:spMk id="7" creationId="{7875C19A-1AAE-476A-A316-A2CF92D763D3}"/>
          </ac:spMkLst>
        </pc:spChg>
        <pc:spChg chg="mod">
          <ac:chgData name="Vasileios Ntaoulas" userId="019b8d86-4639-4c0e-a76e-43d098cf21e7" providerId="ADAL" clId="{C7A7ECF9-9CED-4093-8646-78E15AF0EC69}" dt="2023-01-21T13:57:01.279" v="668" actId="1076"/>
          <ac:spMkLst>
            <pc:docMk/>
            <pc:sldMk cId="3733486012" sldId="258"/>
            <ac:spMk id="10" creationId="{EF2BC084-E6DB-4DE7-B309-042A85EBA700}"/>
          </ac:spMkLst>
        </pc:spChg>
      </pc:sldChg>
      <pc:sldChg chg="modSp mod">
        <pc:chgData name="Vasileios Ntaoulas" userId="019b8d86-4639-4c0e-a76e-43d098cf21e7" providerId="ADAL" clId="{C7A7ECF9-9CED-4093-8646-78E15AF0EC69}" dt="2023-01-21T14:03:48.207" v="713" actId="27636"/>
        <pc:sldMkLst>
          <pc:docMk/>
          <pc:sldMk cId="709828751" sldId="260"/>
        </pc:sldMkLst>
        <pc:spChg chg="mod">
          <ac:chgData name="Vasileios Ntaoulas" userId="019b8d86-4639-4c0e-a76e-43d098cf21e7" providerId="ADAL" clId="{C7A7ECF9-9CED-4093-8646-78E15AF0EC69}" dt="2023-01-21T14:03:48.207" v="713" actId="27636"/>
          <ac:spMkLst>
            <pc:docMk/>
            <pc:sldMk cId="709828751" sldId="260"/>
            <ac:spMk id="4" creationId="{BD179B88-D43C-4A31-9A52-3498E9430782}"/>
          </ac:spMkLst>
        </pc:spChg>
      </pc:sldChg>
      <pc:sldChg chg="addSp delSp modSp mod ord">
        <pc:chgData name="Vasileios Ntaoulas" userId="019b8d86-4639-4c0e-a76e-43d098cf21e7" providerId="ADAL" clId="{C7A7ECF9-9CED-4093-8646-78E15AF0EC69}" dt="2023-01-21T13:51:55.753" v="620" actId="1076"/>
        <pc:sldMkLst>
          <pc:docMk/>
          <pc:sldMk cId="3607270498" sldId="261"/>
        </pc:sldMkLst>
        <pc:spChg chg="del">
          <ac:chgData name="Vasileios Ntaoulas" userId="019b8d86-4639-4c0e-a76e-43d098cf21e7" providerId="ADAL" clId="{C7A7ECF9-9CED-4093-8646-78E15AF0EC69}" dt="2023-01-16T17:50:12.648" v="118" actId="478"/>
          <ac:spMkLst>
            <pc:docMk/>
            <pc:sldMk cId="3607270498" sldId="261"/>
            <ac:spMk id="5" creationId="{E0C87788-476B-4620-8002-A5C1177AD6C1}"/>
          </ac:spMkLst>
        </pc:spChg>
        <pc:spChg chg="del">
          <ac:chgData name="Vasileios Ntaoulas" userId="019b8d86-4639-4c0e-a76e-43d098cf21e7" providerId="ADAL" clId="{C7A7ECF9-9CED-4093-8646-78E15AF0EC69}" dt="2023-01-16T17:50:15.779" v="120" actId="478"/>
          <ac:spMkLst>
            <pc:docMk/>
            <pc:sldMk cId="3607270498" sldId="261"/>
            <ac:spMk id="6" creationId="{000A9570-5EF6-4AFB-9FCA-7C8998E3FEB1}"/>
          </ac:spMkLst>
        </pc:spChg>
        <pc:spChg chg="mod">
          <ac:chgData name="Vasileios Ntaoulas" userId="019b8d86-4639-4c0e-a76e-43d098cf21e7" providerId="ADAL" clId="{C7A7ECF9-9CED-4093-8646-78E15AF0EC69}" dt="2023-01-16T18:03:18.820" v="239" actId="20577"/>
          <ac:spMkLst>
            <pc:docMk/>
            <pc:sldMk cId="3607270498" sldId="261"/>
            <ac:spMk id="7" creationId="{B74126B4-1E6C-4FFF-9282-40E18A85A07F}"/>
          </ac:spMkLst>
        </pc:spChg>
        <pc:spChg chg="mod">
          <ac:chgData name="Vasileios Ntaoulas" userId="019b8d86-4639-4c0e-a76e-43d098cf21e7" providerId="ADAL" clId="{C7A7ECF9-9CED-4093-8646-78E15AF0EC69}" dt="2023-01-16T17:50:59.294" v="128" actId="1076"/>
          <ac:spMkLst>
            <pc:docMk/>
            <pc:sldMk cId="3607270498" sldId="261"/>
            <ac:spMk id="8" creationId="{47DC4E62-1A34-4F98-A451-214F1808519C}"/>
          </ac:spMkLst>
        </pc:spChg>
        <pc:spChg chg="add del mod">
          <ac:chgData name="Vasileios Ntaoulas" userId="019b8d86-4639-4c0e-a76e-43d098cf21e7" providerId="ADAL" clId="{C7A7ECF9-9CED-4093-8646-78E15AF0EC69}" dt="2023-01-16T17:50:14.064" v="119" actId="478"/>
          <ac:spMkLst>
            <pc:docMk/>
            <pc:sldMk cId="3607270498" sldId="261"/>
            <ac:spMk id="9" creationId="{B4887FCA-38FD-CC89-7E74-87258A493524}"/>
          </ac:spMkLst>
        </pc:spChg>
        <pc:spChg chg="add del mod">
          <ac:chgData name="Vasileios Ntaoulas" userId="019b8d86-4639-4c0e-a76e-43d098cf21e7" providerId="ADAL" clId="{C7A7ECF9-9CED-4093-8646-78E15AF0EC69}" dt="2023-01-16T17:50:16.608" v="121" actId="478"/>
          <ac:spMkLst>
            <pc:docMk/>
            <pc:sldMk cId="3607270498" sldId="261"/>
            <ac:spMk id="11" creationId="{7A06C2CF-FA1F-A745-23D5-932869DB56D5}"/>
          </ac:spMkLst>
        </pc:spChg>
        <pc:spChg chg="add mod">
          <ac:chgData name="Vasileios Ntaoulas" userId="019b8d86-4639-4c0e-a76e-43d098cf21e7" providerId="ADAL" clId="{C7A7ECF9-9CED-4093-8646-78E15AF0EC69}" dt="2023-01-21T13:51:55.753" v="620" actId="1076"/>
          <ac:spMkLst>
            <pc:docMk/>
            <pc:sldMk cId="3607270498" sldId="261"/>
            <ac:spMk id="16" creationId="{6E9C669F-25DE-441B-66D9-A361F6749E30}"/>
          </ac:spMkLst>
        </pc:spChg>
        <pc:picChg chg="add del mod">
          <ac:chgData name="Vasileios Ntaoulas" userId="019b8d86-4639-4c0e-a76e-43d098cf21e7" providerId="ADAL" clId="{C7A7ECF9-9CED-4093-8646-78E15AF0EC69}" dt="2023-01-16T17:51:21.355" v="134" actId="478"/>
          <ac:picMkLst>
            <pc:docMk/>
            <pc:sldMk cId="3607270498" sldId="261"/>
            <ac:picMk id="13" creationId="{3CCEB79B-2FF9-7615-E3DF-A151D39B300D}"/>
          </ac:picMkLst>
        </pc:picChg>
        <pc:picChg chg="add mod">
          <ac:chgData name="Vasileios Ntaoulas" userId="019b8d86-4639-4c0e-a76e-43d098cf21e7" providerId="ADAL" clId="{C7A7ECF9-9CED-4093-8646-78E15AF0EC69}" dt="2023-01-16T17:51:37.968" v="141" actId="14100"/>
          <ac:picMkLst>
            <pc:docMk/>
            <pc:sldMk cId="3607270498" sldId="261"/>
            <ac:picMk id="15" creationId="{D9589739-B711-59A2-F023-EFC9A664C867}"/>
          </ac:picMkLst>
        </pc:picChg>
      </pc:sldChg>
      <pc:sldChg chg="addSp modSp mod">
        <pc:chgData name="Vasileios Ntaoulas" userId="019b8d86-4639-4c0e-a76e-43d098cf21e7" providerId="ADAL" clId="{C7A7ECF9-9CED-4093-8646-78E15AF0EC69}" dt="2023-01-21T14:06:56.769" v="749" actId="1076"/>
        <pc:sldMkLst>
          <pc:docMk/>
          <pc:sldMk cId="429771863" sldId="269"/>
        </pc:sldMkLst>
        <pc:spChg chg="mod">
          <ac:chgData name="Vasileios Ntaoulas" userId="019b8d86-4639-4c0e-a76e-43d098cf21e7" providerId="ADAL" clId="{C7A7ECF9-9CED-4093-8646-78E15AF0EC69}" dt="2023-01-21T14:06:09.035" v="744" actId="14100"/>
          <ac:spMkLst>
            <pc:docMk/>
            <pc:sldMk cId="429771863" sldId="269"/>
            <ac:spMk id="2" creationId="{632BE5BF-9922-45FB-8F3F-4446D40A051B}"/>
          </ac:spMkLst>
        </pc:spChg>
        <pc:spChg chg="add mod">
          <ac:chgData name="Vasileios Ntaoulas" userId="019b8d86-4639-4c0e-a76e-43d098cf21e7" providerId="ADAL" clId="{C7A7ECF9-9CED-4093-8646-78E15AF0EC69}" dt="2023-01-21T14:06:56.769" v="749" actId="1076"/>
          <ac:spMkLst>
            <pc:docMk/>
            <pc:sldMk cId="429771863" sldId="269"/>
            <ac:spMk id="3" creationId="{2EDE1A7B-49FA-CEC9-1E9A-742A122792CC}"/>
          </ac:spMkLst>
        </pc:spChg>
      </pc:sldChg>
      <pc:sldChg chg="mod">
        <pc:chgData name="Vasileios Ntaoulas" userId="019b8d86-4639-4c0e-a76e-43d098cf21e7" providerId="ADAL" clId="{C7A7ECF9-9CED-4093-8646-78E15AF0EC69}" dt="2023-01-21T14:01:47.023" v="678" actId="27918"/>
        <pc:sldMkLst>
          <pc:docMk/>
          <pc:sldMk cId="3322300142" sldId="284"/>
        </pc:sldMkLst>
      </pc:sldChg>
      <pc:sldChg chg="modSp mod">
        <pc:chgData name="Vasileios Ntaoulas" userId="019b8d86-4639-4c0e-a76e-43d098cf21e7" providerId="ADAL" clId="{C7A7ECF9-9CED-4093-8646-78E15AF0EC69}" dt="2023-01-16T17:44:36.084" v="90" actId="20577"/>
        <pc:sldMkLst>
          <pc:docMk/>
          <pc:sldMk cId="2229238531" sldId="287"/>
        </pc:sldMkLst>
        <pc:spChg chg="mod">
          <ac:chgData name="Vasileios Ntaoulas" userId="019b8d86-4639-4c0e-a76e-43d098cf21e7" providerId="ADAL" clId="{C7A7ECF9-9CED-4093-8646-78E15AF0EC69}" dt="2023-01-16T17:44:36.084" v="90" actId="20577"/>
          <ac:spMkLst>
            <pc:docMk/>
            <pc:sldMk cId="2229238531" sldId="287"/>
            <ac:spMk id="4" creationId="{315E3981-F0D7-482C-A8E0-6A57700BECA7}"/>
          </ac:spMkLst>
        </pc:spChg>
      </pc:sldChg>
      <pc:sldChg chg="del">
        <pc:chgData name="Vasileios Ntaoulas" userId="019b8d86-4639-4c0e-a76e-43d098cf21e7" providerId="ADAL" clId="{C7A7ECF9-9CED-4093-8646-78E15AF0EC69}" dt="2023-01-16T17:44:40.245" v="91" actId="47"/>
        <pc:sldMkLst>
          <pc:docMk/>
          <pc:sldMk cId="2687334512" sldId="288"/>
        </pc:sldMkLst>
      </pc:sldChg>
      <pc:sldChg chg="modSp add mod ord">
        <pc:chgData name="Vasileios Ntaoulas" userId="019b8d86-4639-4c0e-a76e-43d098cf21e7" providerId="ADAL" clId="{C7A7ECF9-9CED-4093-8646-78E15AF0EC69}" dt="2023-01-16T17:43:48.912" v="77" actId="20577"/>
        <pc:sldMkLst>
          <pc:docMk/>
          <pc:sldMk cId="458156879" sldId="289"/>
        </pc:sldMkLst>
        <pc:spChg chg="mod">
          <ac:chgData name="Vasileios Ntaoulas" userId="019b8d86-4639-4c0e-a76e-43d098cf21e7" providerId="ADAL" clId="{C7A7ECF9-9CED-4093-8646-78E15AF0EC69}" dt="2023-01-16T17:43:48.912" v="77" actId="20577"/>
          <ac:spMkLst>
            <pc:docMk/>
            <pc:sldMk cId="458156879" sldId="289"/>
            <ac:spMk id="4" creationId="{315E3981-F0D7-482C-A8E0-6A57700BECA7}"/>
          </ac:spMkLst>
        </pc:spChg>
      </pc:sldChg>
      <pc:sldChg chg="modSp add mod">
        <pc:chgData name="Vasileios Ntaoulas" userId="019b8d86-4639-4c0e-a76e-43d098cf21e7" providerId="ADAL" clId="{C7A7ECF9-9CED-4093-8646-78E15AF0EC69}" dt="2023-01-21T14:03:57.694" v="714" actId="255"/>
        <pc:sldMkLst>
          <pc:docMk/>
          <pc:sldMk cId="660312521" sldId="290"/>
        </pc:sldMkLst>
        <pc:spChg chg="mod">
          <ac:chgData name="Vasileios Ntaoulas" userId="019b8d86-4639-4c0e-a76e-43d098cf21e7" providerId="ADAL" clId="{C7A7ECF9-9CED-4093-8646-78E15AF0EC69}" dt="2023-01-21T14:03:57.694" v="714" actId="255"/>
          <ac:spMkLst>
            <pc:docMk/>
            <pc:sldMk cId="660312521" sldId="290"/>
            <ac:spMk id="4" creationId="{BD179B88-D43C-4A31-9A52-3498E9430782}"/>
          </ac:spMkLst>
        </pc:spChg>
      </pc:sldChg>
      <pc:sldChg chg="addSp delSp modSp add mod">
        <pc:chgData name="Vasileios Ntaoulas" userId="019b8d86-4639-4c0e-a76e-43d098cf21e7" providerId="ADAL" clId="{C7A7ECF9-9CED-4093-8646-78E15AF0EC69}" dt="2023-01-16T18:00:06.773" v="238" actId="20577"/>
        <pc:sldMkLst>
          <pc:docMk/>
          <pc:sldMk cId="1860213860" sldId="291"/>
        </pc:sldMkLst>
        <pc:spChg chg="mod">
          <ac:chgData name="Vasileios Ntaoulas" userId="019b8d86-4639-4c0e-a76e-43d098cf21e7" providerId="ADAL" clId="{C7A7ECF9-9CED-4093-8646-78E15AF0EC69}" dt="2023-01-16T17:52:55.539" v="143" actId="20577"/>
          <ac:spMkLst>
            <pc:docMk/>
            <pc:sldMk cId="1860213860" sldId="291"/>
            <ac:spMk id="4" creationId="{315E3981-F0D7-482C-A8E0-6A57700BECA7}"/>
          </ac:spMkLst>
        </pc:spChg>
        <pc:spChg chg="mod">
          <ac:chgData name="Vasileios Ntaoulas" userId="019b8d86-4639-4c0e-a76e-43d098cf21e7" providerId="ADAL" clId="{C7A7ECF9-9CED-4093-8646-78E15AF0EC69}" dt="2023-01-16T18:00:06.773" v="238" actId="20577"/>
          <ac:spMkLst>
            <pc:docMk/>
            <pc:sldMk cId="1860213860" sldId="291"/>
            <ac:spMk id="7" creationId="{B74126B4-1E6C-4FFF-9282-40E18A85A07F}"/>
          </ac:spMkLst>
        </pc:spChg>
        <pc:picChg chg="add mod">
          <ac:chgData name="Vasileios Ntaoulas" userId="019b8d86-4639-4c0e-a76e-43d098cf21e7" providerId="ADAL" clId="{C7A7ECF9-9CED-4093-8646-78E15AF0EC69}" dt="2023-01-16T18:00:00.508" v="215" actId="1076"/>
          <ac:picMkLst>
            <pc:docMk/>
            <pc:sldMk cId="1860213860" sldId="291"/>
            <ac:picMk id="5" creationId="{B69555C9-7325-6F14-D9A5-37C0EA259D7A}"/>
          </ac:picMkLst>
        </pc:picChg>
        <pc:picChg chg="add del">
          <ac:chgData name="Vasileios Ntaoulas" userId="019b8d86-4639-4c0e-a76e-43d098cf21e7" providerId="ADAL" clId="{C7A7ECF9-9CED-4093-8646-78E15AF0EC69}" dt="2023-01-16T17:54:30.028" v="154" actId="478"/>
          <ac:picMkLst>
            <pc:docMk/>
            <pc:sldMk cId="1860213860" sldId="291"/>
            <ac:picMk id="15" creationId="{D9589739-B711-59A2-F023-EFC9A664C867}"/>
          </ac:picMkLst>
        </pc:picChg>
      </pc:sldChg>
      <pc:sldChg chg="delSp modSp add mod">
        <pc:chgData name="Vasileios Ntaoulas" userId="019b8d86-4639-4c0e-a76e-43d098cf21e7" providerId="ADAL" clId="{C7A7ECF9-9CED-4093-8646-78E15AF0EC69}" dt="2023-01-21T14:01:09.636" v="676" actId="20577"/>
        <pc:sldMkLst>
          <pc:docMk/>
          <pc:sldMk cId="905488132" sldId="292"/>
        </pc:sldMkLst>
        <pc:spChg chg="mod">
          <ac:chgData name="Vasileios Ntaoulas" userId="019b8d86-4639-4c0e-a76e-43d098cf21e7" providerId="ADAL" clId="{C7A7ECF9-9CED-4093-8646-78E15AF0EC69}" dt="2023-01-16T18:09:03.724" v="488" actId="20577"/>
          <ac:spMkLst>
            <pc:docMk/>
            <pc:sldMk cId="905488132" sldId="292"/>
            <ac:spMk id="4" creationId="{315E3981-F0D7-482C-A8E0-6A57700BECA7}"/>
          </ac:spMkLst>
        </pc:spChg>
        <pc:spChg chg="mod">
          <ac:chgData name="Vasileios Ntaoulas" userId="019b8d86-4639-4c0e-a76e-43d098cf21e7" providerId="ADAL" clId="{C7A7ECF9-9CED-4093-8646-78E15AF0EC69}" dt="2023-01-21T14:01:09.636" v="676" actId="20577"/>
          <ac:spMkLst>
            <pc:docMk/>
            <pc:sldMk cId="905488132" sldId="292"/>
            <ac:spMk id="7" creationId="{B74126B4-1E6C-4FFF-9282-40E18A85A07F}"/>
          </ac:spMkLst>
        </pc:spChg>
        <pc:picChg chg="del">
          <ac:chgData name="Vasileios Ntaoulas" userId="019b8d86-4639-4c0e-a76e-43d098cf21e7" providerId="ADAL" clId="{C7A7ECF9-9CED-4093-8646-78E15AF0EC69}" dt="2023-01-16T18:11:57.724" v="515" actId="478"/>
          <ac:picMkLst>
            <pc:docMk/>
            <pc:sldMk cId="905488132" sldId="292"/>
            <ac:picMk id="5" creationId="{B69555C9-7325-6F14-D9A5-37C0EA259D7A}"/>
          </ac:picMkLst>
        </pc:picChg>
        <pc:picChg chg="del">
          <ac:chgData name="Vasileios Ntaoulas" userId="019b8d86-4639-4c0e-a76e-43d098cf21e7" providerId="ADAL" clId="{C7A7ECF9-9CED-4093-8646-78E15AF0EC69}" dt="2023-01-16T18:11:58.323" v="516" actId="478"/>
          <ac:picMkLst>
            <pc:docMk/>
            <pc:sldMk cId="905488132" sldId="292"/>
            <ac:picMk id="15" creationId="{D9589739-B711-59A2-F023-EFC9A664C867}"/>
          </ac:picMkLst>
        </pc:picChg>
      </pc:sldChg>
      <pc:sldChg chg="addSp delSp modSp add mod">
        <pc:chgData name="Vasileios Ntaoulas" userId="019b8d86-4639-4c0e-a76e-43d098cf21e7" providerId="ADAL" clId="{C7A7ECF9-9CED-4093-8646-78E15AF0EC69}" dt="2023-01-21T13:57:34.197" v="675" actId="20577"/>
        <pc:sldMkLst>
          <pc:docMk/>
          <pc:sldMk cId="2646602192" sldId="293"/>
        </pc:sldMkLst>
        <pc:spChg chg="add del mod">
          <ac:chgData name="Vasileios Ntaoulas" userId="019b8d86-4639-4c0e-a76e-43d098cf21e7" providerId="ADAL" clId="{C7A7ECF9-9CED-4093-8646-78E15AF0EC69}" dt="2023-01-21T13:29:20.610" v="549" actId="478"/>
          <ac:spMkLst>
            <pc:docMk/>
            <pc:sldMk cId="2646602192" sldId="293"/>
            <ac:spMk id="4" creationId="{5373D2E2-A398-9E7C-0E83-3DA1366277D5}"/>
          </ac:spMkLst>
        </pc:spChg>
        <pc:spChg chg="mod">
          <ac:chgData name="Vasileios Ntaoulas" userId="019b8d86-4639-4c0e-a76e-43d098cf21e7" providerId="ADAL" clId="{C7A7ECF9-9CED-4093-8646-78E15AF0EC69}" dt="2023-01-21T13:28:26.056" v="547" actId="20577"/>
          <ac:spMkLst>
            <pc:docMk/>
            <pc:sldMk cId="2646602192" sldId="293"/>
            <ac:spMk id="7" creationId="{7875C19A-1AAE-476A-A316-A2CF92D763D3}"/>
          </ac:spMkLst>
        </pc:spChg>
        <pc:spChg chg="add mod">
          <ac:chgData name="Vasileios Ntaoulas" userId="019b8d86-4639-4c0e-a76e-43d098cf21e7" providerId="ADAL" clId="{C7A7ECF9-9CED-4093-8646-78E15AF0EC69}" dt="2023-01-21T13:57:34.197" v="675" actId="20577"/>
          <ac:spMkLst>
            <pc:docMk/>
            <pc:sldMk cId="2646602192" sldId="293"/>
            <ac:spMk id="8" creationId="{7F2AD71B-A36B-CA89-0174-5E3FE3096BEF}"/>
          </ac:spMkLst>
        </pc:spChg>
        <pc:spChg chg="del">
          <ac:chgData name="Vasileios Ntaoulas" userId="019b8d86-4639-4c0e-a76e-43d098cf21e7" providerId="ADAL" clId="{C7A7ECF9-9CED-4093-8646-78E15AF0EC69}" dt="2023-01-21T13:29:16.618" v="548" actId="478"/>
          <ac:spMkLst>
            <pc:docMk/>
            <pc:sldMk cId="2646602192" sldId="293"/>
            <ac:spMk id="10" creationId="{EF2BC084-E6DB-4DE7-B309-042A85EBA700}"/>
          </ac:spMkLst>
        </pc:spChg>
        <pc:picChg chg="add mod">
          <ac:chgData name="Vasileios Ntaoulas" userId="019b8d86-4639-4c0e-a76e-43d098cf21e7" providerId="ADAL" clId="{C7A7ECF9-9CED-4093-8646-78E15AF0EC69}" dt="2023-01-21T13:29:38.424" v="552" actId="1076"/>
          <ac:picMkLst>
            <pc:docMk/>
            <pc:sldMk cId="2646602192" sldId="293"/>
            <ac:picMk id="6" creationId="{D03F4D88-171D-8451-EA2C-7012F322C764}"/>
          </ac:picMkLst>
        </pc:picChg>
      </pc:sldChg>
      <pc:sldChg chg="modSp add mod">
        <pc:chgData name="Vasileios Ntaoulas" userId="019b8d86-4639-4c0e-a76e-43d098cf21e7" providerId="ADAL" clId="{C7A7ECF9-9CED-4093-8646-78E15AF0EC69}" dt="2023-01-21T14:03:15.109" v="708" actId="20577"/>
        <pc:sldMkLst>
          <pc:docMk/>
          <pc:sldMk cId="981738564" sldId="294"/>
        </pc:sldMkLst>
        <pc:spChg chg="mod">
          <ac:chgData name="Vasileios Ntaoulas" userId="019b8d86-4639-4c0e-a76e-43d098cf21e7" providerId="ADAL" clId="{C7A7ECF9-9CED-4093-8646-78E15AF0EC69}" dt="2023-01-21T14:03:15.109" v="708" actId="20577"/>
          <ac:spMkLst>
            <pc:docMk/>
            <pc:sldMk cId="981738564" sldId="294"/>
            <ac:spMk id="4" creationId="{BD179B88-D43C-4A31-9A52-3498E94307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20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1691392"/>
            <a:ext cx="7077456" cy="1243584"/>
          </a:xfrm>
        </p:spPr>
        <p:txBody>
          <a:bodyPr/>
          <a:lstStyle/>
          <a:p>
            <a:pPr algn="ctr"/>
            <a:r>
              <a:rPr lang="en-US" sz="4400" dirty="0"/>
              <a:t>Scalable Processing of Dominance-Based Queries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98750" y="3006811"/>
            <a:ext cx="6794500" cy="868680"/>
          </a:xfrm>
        </p:spPr>
        <p:txBody>
          <a:bodyPr>
            <a:normAutofit/>
          </a:bodyPr>
          <a:lstStyle/>
          <a:p>
            <a:pPr marL="0" indent="0" algn="ctr">
              <a:buNone/>
            </a:pPr>
            <a:r>
              <a:rPr lang="en-US" sz="1600" dirty="0"/>
              <a:t>Skyline query and top-k dominating queries</a:t>
            </a:r>
          </a:p>
        </p:txBody>
      </p:sp>
      <p:pic>
        <p:nvPicPr>
          <p:cNvPr id="7" name="Picture 6" descr="Text&#10;&#10;Description automatically generated with medium confidence">
            <a:extLst>
              <a:ext uri="{FF2B5EF4-FFF2-40B4-BE49-F238E27FC236}">
                <a16:creationId xmlns:a16="http://schemas.microsoft.com/office/drawing/2014/main" id="{DBA8096F-07B9-5476-E258-446EFDB40BC4}"/>
              </a:ext>
            </a:extLst>
          </p:cNvPr>
          <p:cNvPicPr>
            <a:picLocks noGrp="1" noRot="1" noChangeAspect="1" noMove="1" noResize="1" noEditPoints="1" noAdjustHandles="1" noChangeArrowheads="1" noChangeShapeType="1" noCrop="1"/>
          </p:cNvPicPr>
          <p:nvPr/>
        </p:nvPicPr>
        <p:blipFill>
          <a:blip r:embed="rId2"/>
          <a:stretch>
            <a:fillRect/>
          </a:stretch>
        </p:blipFill>
        <p:spPr>
          <a:xfrm>
            <a:off x="5288931" y="6075405"/>
            <a:ext cx="1614138" cy="525677"/>
          </a:xfrm>
          <a:prstGeom prst="rect">
            <a:avLst/>
          </a:prstGeom>
        </p:spPr>
      </p:pic>
      <p:sp>
        <p:nvSpPr>
          <p:cNvPr id="8" name="TextBox 7">
            <a:extLst>
              <a:ext uri="{FF2B5EF4-FFF2-40B4-BE49-F238E27FC236}">
                <a16:creationId xmlns:a16="http://schemas.microsoft.com/office/drawing/2014/main" id="{5519C231-C228-1819-68D3-CD7DCC56359D}"/>
              </a:ext>
            </a:extLst>
          </p:cNvPr>
          <p:cNvSpPr txBox="1"/>
          <p:nvPr/>
        </p:nvSpPr>
        <p:spPr>
          <a:xfrm>
            <a:off x="4792787" y="3851189"/>
            <a:ext cx="2606426" cy="707886"/>
          </a:xfrm>
          <a:prstGeom prst="rect">
            <a:avLst/>
          </a:prstGeom>
          <a:noFill/>
        </p:spPr>
        <p:txBody>
          <a:bodyPr wrap="square" rtlCol="0">
            <a:spAutoFit/>
          </a:bodyPr>
          <a:lstStyle/>
          <a:p>
            <a:pPr algn="ctr"/>
            <a:r>
              <a:rPr lang="el-GR" sz="2000" dirty="0">
                <a:solidFill>
                  <a:schemeClr val="accent2"/>
                </a:solidFill>
                <a:latin typeface="+mj-lt"/>
              </a:rPr>
              <a:t>Εμμανουήλ Καλύβας</a:t>
            </a:r>
          </a:p>
          <a:p>
            <a:pPr algn="ctr"/>
            <a:r>
              <a:rPr lang="el-GR" sz="2000" dirty="0" err="1">
                <a:solidFill>
                  <a:schemeClr val="accent2"/>
                </a:solidFill>
                <a:latin typeface="+mj-lt"/>
              </a:rPr>
              <a:t>Νταούλας</a:t>
            </a:r>
            <a:r>
              <a:rPr lang="el-GR" sz="2000" dirty="0">
                <a:solidFill>
                  <a:schemeClr val="accent2"/>
                </a:solidFill>
                <a:latin typeface="+mj-lt"/>
              </a:rPr>
              <a:t> Βασίλειος</a:t>
            </a:r>
            <a:endParaRPr lang="en-150" sz="2000" dirty="0">
              <a:solidFill>
                <a:schemeClr val="accent2"/>
              </a:solidFill>
              <a:latin typeface="+mj-lt"/>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rcRect/>
          <a:stretch/>
        </p:blipFill>
        <p:spPr>
          <a:xfrm>
            <a:off x="444500" y="1350793"/>
            <a:ext cx="6703357" cy="5433248"/>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4803879"/>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p:txBody>
      </p:sp>
    </p:spTree>
    <p:extLst>
      <p:ext uri="{BB962C8B-B14F-4D97-AF65-F5344CB8AC3E}">
        <p14:creationId xmlns:p14="http://schemas.microsoft.com/office/powerpoint/2010/main" val="138244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rcRect/>
          <a:stretch/>
        </p:blipFill>
        <p:spPr>
          <a:xfrm>
            <a:off x="444500" y="1350793"/>
            <a:ext cx="6703357" cy="5433247"/>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5186035"/>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endParaRPr lang="en-US" sz="1400" b="1" dirty="0">
              <a:solidFill>
                <a:schemeClr val="bg1"/>
              </a:solidFill>
              <a:ea typeface="Times New Roman" panose="02020603050405020304" pitchFamily="18" charset="0"/>
            </a:endParaRP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a:p>
            <a:pPr marL="342900" lvl="0" indent="-342900" algn="just">
              <a:spcBef>
                <a:spcPts val="900"/>
              </a:spcBef>
              <a:spcAft>
                <a:spcPts val="400"/>
              </a:spcAft>
              <a:buFont typeface="+mj-lt"/>
              <a:buAutoNum type="arabicPeriod" startAt="6"/>
            </a:pPr>
            <a:endParaRPr lang="en-US" sz="1400" b="0"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107698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rcRect/>
          <a:stretch/>
        </p:blipFill>
        <p:spPr>
          <a:xfrm>
            <a:off x="444500" y="1350793"/>
            <a:ext cx="6703356" cy="5433247"/>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4803879"/>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p:txBody>
      </p:sp>
    </p:spTree>
    <p:extLst>
      <p:ext uri="{BB962C8B-B14F-4D97-AF65-F5344CB8AC3E}">
        <p14:creationId xmlns:p14="http://schemas.microsoft.com/office/powerpoint/2010/main" val="182024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Autofit/>
          </a:bodyPr>
          <a:lstStyle/>
          <a:p>
            <a:r>
              <a:rPr lang="en-US" i="1" dirty="0"/>
              <a:t>Top-k </a:t>
            </a:r>
            <a:r>
              <a:rPr lang="en-US" dirty="0"/>
              <a:t>skyline 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6603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5" y="1504924"/>
            <a:ext cx="11418949" cy="823912"/>
          </a:xfrm>
        </p:spPr>
        <p:txBody>
          <a:bodyPr>
            <a:normAutofit/>
          </a:bodyPr>
          <a:lstStyle/>
          <a:p>
            <a:pPr algn="just"/>
            <a:r>
              <a:rPr lang="en-US" i="1" dirty="0"/>
              <a:t>Top-k</a:t>
            </a:r>
            <a:r>
              <a:rPr lang="en-US" dirty="0"/>
              <a:t> skyline dominating query </a:t>
            </a:r>
            <a:r>
              <a:rPr lang="en-US" b="0" dirty="0"/>
              <a:t>retrieve the k skyline points that dominate the highest number of other points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5942543" y="3377464"/>
            <a:ext cx="5157787" cy="2254110"/>
          </a:xfrm>
        </p:spPr>
        <p:txBody>
          <a:bodyPr/>
          <a:lstStyle/>
          <a:p>
            <a:pPr marL="342900" indent="-342900">
              <a:buFont typeface="+mj-lt"/>
              <a:buAutoNum type="arabicPeriod"/>
            </a:pPr>
            <a:r>
              <a:rPr lang="en-US" dirty="0"/>
              <a:t>Get the skyline points as described on task 1</a:t>
            </a:r>
          </a:p>
          <a:p>
            <a:pPr marL="342900" indent="-342900">
              <a:buFont typeface="+mj-lt"/>
              <a:buAutoNum type="arabicPeriod"/>
            </a:pPr>
            <a:r>
              <a:rPr lang="en-US" dirty="0"/>
              <a:t>Get the number of dominated points for each one of them</a:t>
            </a:r>
          </a:p>
          <a:p>
            <a:pPr marL="342900" indent="-342900">
              <a:buFont typeface="+mj-lt"/>
              <a:buAutoNum type="arabicPeriod"/>
            </a:pPr>
            <a:r>
              <a:rPr lang="en-US" dirty="0"/>
              <a:t>Sort by the number of dominations in descending order</a:t>
            </a:r>
          </a:p>
          <a:p>
            <a:pPr marL="342900" indent="-342900">
              <a:buFont typeface="+mj-lt"/>
              <a:buAutoNum type="arabicPeriod"/>
            </a:pPr>
            <a:r>
              <a:rPr lang="en-US" dirty="0"/>
              <a:t>Get the first k points</a:t>
            </a:r>
          </a:p>
        </p:txBody>
      </p:sp>
      <p:pic>
        <p:nvPicPr>
          <p:cNvPr id="5" name="Εικόνα 4">
            <a:extLst>
              <a:ext uri="{FF2B5EF4-FFF2-40B4-BE49-F238E27FC236}">
                <a16:creationId xmlns:a16="http://schemas.microsoft.com/office/drawing/2014/main" id="{E096E044-75C3-A353-D75B-C4AF0C2863AD}"/>
              </a:ext>
            </a:extLst>
          </p:cNvPr>
          <p:cNvPicPr>
            <a:picLocks noChangeAspect="1"/>
          </p:cNvPicPr>
          <p:nvPr/>
        </p:nvPicPr>
        <p:blipFill>
          <a:blip r:embed="rId2"/>
          <a:stretch>
            <a:fillRect/>
          </a:stretch>
        </p:blipFill>
        <p:spPr>
          <a:xfrm>
            <a:off x="141412" y="2328837"/>
            <a:ext cx="5368566" cy="4351364"/>
          </a:xfrm>
          <a:prstGeom prst="rect">
            <a:avLst/>
          </a:prstGeom>
        </p:spPr>
      </p:pic>
    </p:spTree>
    <p:extLst>
      <p:ext uri="{BB962C8B-B14F-4D97-AF65-F5344CB8AC3E}">
        <p14:creationId xmlns:p14="http://schemas.microsoft.com/office/powerpoint/2010/main" val="90548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Results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98173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for each task</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graphicFrame>
        <p:nvGraphicFramePr>
          <p:cNvPr id="12" name="Table 12">
            <a:extLst>
              <a:ext uri="{FF2B5EF4-FFF2-40B4-BE49-F238E27FC236}">
                <a16:creationId xmlns:a16="http://schemas.microsoft.com/office/drawing/2014/main" id="{C81F3BC3-B713-684F-D8A5-2F358C53B40F}"/>
              </a:ext>
            </a:extLst>
          </p:cNvPr>
          <p:cNvGraphicFramePr>
            <a:graphicFrameLocks noGrp="1"/>
          </p:cNvGraphicFramePr>
          <p:nvPr>
            <p:extLst>
              <p:ext uri="{D42A27DB-BD31-4B8C-83A1-F6EECF244321}">
                <p14:modId xmlns:p14="http://schemas.microsoft.com/office/powerpoint/2010/main" val="1832401490"/>
              </p:ext>
            </p:extLst>
          </p:nvPr>
        </p:nvGraphicFramePr>
        <p:xfrm>
          <a:off x="749986" y="1938278"/>
          <a:ext cx="10692028" cy="2981444"/>
        </p:xfrm>
        <a:graphic>
          <a:graphicData uri="http://schemas.openxmlformats.org/drawingml/2006/table">
            <a:tbl>
              <a:tblPr firstRow="1" bandRow="1">
                <a:tableStyleId>{5C22544A-7EE6-4342-B048-85BDC9FD1C3A}</a:tableStyleId>
              </a:tblPr>
              <a:tblGrid>
                <a:gridCol w="878263">
                  <a:extLst>
                    <a:ext uri="{9D8B030D-6E8A-4147-A177-3AD203B41FA5}">
                      <a16:colId xmlns:a16="http://schemas.microsoft.com/office/drawing/2014/main" val="2893099783"/>
                    </a:ext>
                  </a:extLst>
                </a:gridCol>
                <a:gridCol w="878263">
                  <a:extLst>
                    <a:ext uri="{9D8B030D-6E8A-4147-A177-3AD203B41FA5}">
                      <a16:colId xmlns:a16="http://schemas.microsoft.com/office/drawing/2014/main" val="330325661"/>
                    </a:ext>
                  </a:extLst>
                </a:gridCol>
                <a:gridCol w="878263">
                  <a:extLst>
                    <a:ext uri="{9D8B030D-6E8A-4147-A177-3AD203B41FA5}">
                      <a16:colId xmlns:a16="http://schemas.microsoft.com/office/drawing/2014/main" val="692082129"/>
                    </a:ext>
                  </a:extLst>
                </a:gridCol>
                <a:gridCol w="878263">
                  <a:extLst>
                    <a:ext uri="{9D8B030D-6E8A-4147-A177-3AD203B41FA5}">
                      <a16:colId xmlns:a16="http://schemas.microsoft.com/office/drawing/2014/main" val="648059550"/>
                    </a:ext>
                  </a:extLst>
                </a:gridCol>
                <a:gridCol w="878263">
                  <a:extLst>
                    <a:ext uri="{9D8B030D-6E8A-4147-A177-3AD203B41FA5}">
                      <a16:colId xmlns:a16="http://schemas.microsoft.com/office/drawing/2014/main" val="411218156"/>
                    </a:ext>
                  </a:extLst>
                </a:gridCol>
                <a:gridCol w="878263">
                  <a:extLst>
                    <a:ext uri="{9D8B030D-6E8A-4147-A177-3AD203B41FA5}">
                      <a16:colId xmlns:a16="http://schemas.microsoft.com/office/drawing/2014/main" val="3911425865"/>
                    </a:ext>
                  </a:extLst>
                </a:gridCol>
                <a:gridCol w="1083246">
                  <a:extLst>
                    <a:ext uri="{9D8B030D-6E8A-4147-A177-3AD203B41FA5}">
                      <a16:colId xmlns:a16="http://schemas.microsoft.com/office/drawing/2014/main" val="1054482326"/>
                    </a:ext>
                  </a:extLst>
                </a:gridCol>
                <a:gridCol w="1410589">
                  <a:extLst>
                    <a:ext uri="{9D8B030D-6E8A-4147-A177-3AD203B41FA5}">
                      <a16:colId xmlns:a16="http://schemas.microsoft.com/office/drawing/2014/main" val="261775198"/>
                    </a:ext>
                  </a:extLst>
                </a:gridCol>
                <a:gridCol w="2050352">
                  <a:extLst>
                    <a:ext uri="{9D8B030D-6E8A-4147-A177-3AD203B41FA5}">
                      <a16:colId xmlns:a16="http://schemas.microsoft.com/office/drawing/2014/main" val="546627320"/>
                    </a:ext>
                  </a:extLst>
                </a:gridCol>
                <a:gridCol w="878263">
                  <a:extLst>
                    <a:ext uri="{9D8B030D-6E8A-4147-A177-3AD203B41FA5}">
                      <a16:colId xmlns:a16="http://schemas.microsoft.com/office/drawing/2014/main" val="2483069743"/>
                    </a:ext>
                  </a:extLst>
                </a:gridCol>
              </a:tblGrid>
              <a:tr h="841939">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427901">
                <a:tc>
                  <a:txBody>
                    <a:bodyPr/>
                    <a:lstStyle/>
                    <a:p>
                      <a:pPr algn="ctr"/>
                      <a:r>
                        <a:rPr lang="en-US" sz="1200" b="1" dirty="0"/>
                        <a:t>250k</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0.553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2.752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1.051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10.890</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0.611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15.857</a:t>
                      </a:r>
                    </a:p>
                  </a:txBody>
                  <a:tcPr marL="9525" marR="9525" marT="9525" marB="0" anchor="ctr"/>
                </a:tc>
                <a:extLst>
                  <a:ext uri="{0D108BD9-81ED-4DB2-BD59-A6C34878D82A}">
                    <a16:rowId xmlns:a16="http://schemas.microsoft.com/office/drawing/2014/main" val="1063069131"/>
                  </a:ext>
                </a:extLst>
              </a:tr>
              <a:tr h="427901">
                <a:tc>
                  <a:txBody>
                    <a:bodyPr/>
                    <a:lstStyle/>
                    <a:p>
                      <a:pPr algn="ctr"/>
                      <a:r>
                        <a:rPr lang="en-US" sz="1200" b="1" dirty="0"/>
                        <a:t>500k</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1.038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3.711</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1.794</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26.633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1.633</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34.809</a:t>
                      </a:r>
                    </a:p>
                  </a:txBody>
                  <a:tcPr marL="9525" marR="9525" marT="9525" marB="0" anchor="ctr"/>
                </a:tc>
                <a:extLst>
                  <a:ext uri="{0D108BD9-81ED-4DB2-BD59-A6C34878D82A}">
                    <a16:rowId xmlns:a16="http://schemas.microsoft.com/office/drawing/2014/main" val="1940608726"/>
                  </a:ext>
                </a:extLst>
              </a:tr>
              <a:tr h="427901">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3.071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62.618</a:t>
                      </a:r>
                    </a:p>
                  </a:txBody>
                  <a:tcPr marL="9525" marR="9525" marT="9525" marB="0" anchor="ctr"/>
                </a:tc>
                <a:extLst>
                  <a:ext uri="{0D108BD9-81ED-4DB2-BD59-A6C34878D82A}">
                    <a16:rowId xmlns:a16="http://schemas.microsoft.com/office/drawing/2014/main" val="1588166973"/>
                  </a:ext>
                </a:extLst>
              </a:tr>
              <a:tr h="427901">
                <a:tc>
                  <a:txBody>
                    <a:bodyPr/>
                    <a:lstStyle/>
                    <a:p>
                      <a:pPr algn="ctr"/>
                      <a:r>
                        <a:rPr lang="en-US" sz="1200" b="1" dirty="0"/>
                        <a:t>2M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4.219</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7.047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5.932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90.135</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5.124</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112.457</a:t>
                      </a:r>
                    </a:p>
                  </a:txBody>
                  <a:tcPr marL="9525" marR="9525" marT="9525" marB="0" anchor="ctr"/>
                </a:tc>
                <a:extLst>
                  <a:ext uri="{0D108BD9-81ED-4DB2-BD59-A6C34878D82A}">
                    <a16:rowId xmlns:a16="http://schemas.microsoft.com/office/drawing/2014/main" val="3475879903"/>
                  </a:ext>
                </a:extLst>
              </a:tr>
              <a:tr h="427901">
                <a:tc>
                  <a:txBody>
                    <a:bodyPr/>
                    <a:lstStyle/>
                    <a:p>
                      <a:pPr algn="ctr"/>
                      <a:r>
                        <a:rPr lang="en-US" sz="1200" b="1" dirty="0"/>
                        <a:t>10M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20.571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19.952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71.360</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906.184</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28.151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1046.218</a:t>
                      </a:r>
                    </a:p>
                  </a:txBody>
                  <a:tcPr marL="9525" marR="9525" marT="9525" marB="0" anchor="ctr"/>
                </a:tc>
                <a:extLst>
                  <a:ext uri="{0D108BD9-81ED-4DB2-BD59-A6C34878D82A}">
                    <a16:rowId xmlns:a16="http://schemas.microsoft.com/office/drawing/2014/main" val="4122386614"/>
                  </a:ext>
                </a:extLst>
              </a:tr>
            </a:tbl>
          </a:graphicData>
        </a:graphic>
      </p:graphicFrame>
      <p:sp>
        <p:nvSpPr>
          <p:cNvPr id="13" name="TextBox 12">
            <a:extLst>
              <a:ext uri="{FF2B5EF4-FFF2-40B4-BE49-F238E27FC236}">
                <a16:creationId xmlns:a16="http://schemas.microsoft.com/office/drawing/2014/main" id="{3DBAD303-6CF9-7AB4-A0FF-DFFF2506B1DD}"/>
              </a:ext>
            </a:extLst>
          </p:cNvPr>
          <p:cNvSpPr txBox="1"/>
          <p:nvPr/>
        </p:nvSpPr>
        <p:spPr>
          <a:xfrm>
            <a:off x="4516081" y="1508166"/>
            <a:ext cx="3159839" cy="369332"/>
          </a:xfrm>
          <a:prstGeom prst="rect">
            <a:avLst/>
          </a:prstGeom>
          <a:noFill/>
        </p:spPr>
        <p:txBody>
          <a:bodyPr wrap="none" rtlCol="0">
            <a:spAutoFit/>
          </a:bodyPr>
          <a:lstStyle/>
          <a:p>
            <a:r>
              <a:rPr lang="en-US" b="1" dirty="0">
                <a:solidFill>
                  <a:schemeClr val="bg1"/>
                </a:solidFill>
              </a:rPr>
              <a:t>Anti-correlated distribution</a:t>
            </a:r>
            <a:endParaRPr lang="en-150" b="1" dirty="0">
              <a:solidFill>
                <a:schemeClr val="bg1"/>
              </a:solidFill>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for each task</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5" name="Picture 4" descr="Table&#10;&#10;Description automatically generated with medium confidence">
            <a:extLst>
              <a:ext uri="{FF2B5EF4-FFF2-40B4-BE49-F238E27FC236}">
                <a16:creationId xmlns:a16="http://schemas.microsoft.com/office/drawing/2014/main" id="{14D30038-ED35-FA08-8F09-B114AB7B7C3B}"/>
              </a:ext>
            </a:extLst>
          </p:cNvPr>
          <p:cNvPicPr>
            <a:picLocks noChangeAspect="1"/>
          </p:cNvPicPr>
          <p:nvPr/>
        </p:nvPicPr>
        <p:blipFill>
          <a:blip r:embed="rId2"/>
          <a:stretch>
            <a:fillRect/>
          </a:stretch>
        </p:blipFill>
        <p:spPr>
          <a:xfrm>
            <a:off x="146581" y="1494919"/>
            <a:ext cx="7184335" cy="4581118"/>
          </a:xfrm>
          <a:prstGeom prst="rect">
            <a:avLst/>
          </a:prstGeom>
        </p:spPr>
      </p:pic>
      <p:sp>
        <p:nvSpPr>
          <p:cNvPr id="6" name="TextBox 5">
            <a:extLst>
              <a:ext uri="{FF2B5EF4-FFF2-40B4-BE49-F238E27FC236}">
                <a16:creationId xmlns:a16="http://schemas.microsoft.com/office/drawing/2014/main" id="{5AD5F7F6-448B-27EB-B35F-CFB5617D3E77}"/>
              </a:ext>
            </a:extLst>
          </p:cNvPr>
          <p:cNvSpPr txBox="1"/>
          <p:nvPr/>
        </p:nvSpPr>
        <p:spPr>
          <a:xfrm>
            <a:off x="7610434" y="3235100"/>
            <a:ext cx="4334494" cy="923330"/>
          </a:xfrm>
          <a:prstGeom prst="rect">
            <a:avLst/>
          </a:prstGeom>
          <a:noFill/>
        </p:spPr>
        <p:txBody>
          <a:bodyPr wrap="square" rtlCol="0">
            <a:spAutoFit/>
          </a:bodyPr>
          <a:lstStyle/>
          <a:p>
            <a:pPr algn="just"/>
            <a:r>
              <a:rPr lang="en-US" dirty="0">
                <a:solidFill>
                  <a:schemeClr val="bg1"/>
                </a:solidFill>
              </a:rPr>
              <a:t>The total execution time for all the tasks of a 10M dataset, is almost 10 times higher than a 2M dataset.</a:t>
            </a:r>
            <a:endParaRPr lang="en-150" dirty="0">
              <a:solidFill>
                <a:schemeClr val="bg1"/>
              </a:solidFill>
            </a:endParaRPr>
          </a:p>
        </p:txBody>
      </p:sp>
    </p:spTree>
    <p:extLst>
      <p:ext uri="{BB962C8B-B14F-4D97-AF65-F5344CB8AC3E}">
        <p14:creationId xmlns:p14="http://schemas.microsoft.com/office/powerpoint/2010/main" val="321171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Dataset Size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5" name="Picture 4" descr="Chart, line chart&#10;&#10;Description automatically generated">
            <a:extLst>
              <a:ext uri="{FF2B5EF4-FFF2-40B4-BE49-F238E27FC236}">
                <a16:creationId xmlns:a16="http://schemas.microsoft.com/office/drawing/2014/main" id="{76FE7E41-99CC-7B75-50AD-B8A499CC0AF4}"/>
              </a:ext>
            </a:extLst>
          </p:cNvPr>
          <p:cNvPicPr>
            <a:picLocks noChangeAspect="1"/>
          </p:cNvPicPr>
          <p:nvPr/>
        </p:nvPicPr>
        <p:blipFill>
          <a:blip r:embed="rId2"/>
          <a:stretch>
            <a:fillRect/>
          </a:stretch>
        </p:blipFill>
        <p:spPr>
          <a:xfrm>
            <a:off x="238620" y="1675410"/>
            <a:ext cx="6762750" cy="4267200"/>
          </a:xfrm>
          <a:prstGeom prst="rect">
            <a:avLst/>
          </a:prstGeom>
        </p:spPr>
      </p:pic>
      <p:sp>
        <p:nvSpPr>
          <p:cNvPr id="6" name="TextBox 5">
            <a:extLst>
              <a:ext uri="{FF2B5EF4-FFF2-40B4-BE49-F238E27FC236}">
                <a16:creationId xmlns:a16="http://schemas.microsoft.com/office/drawing/2014/main" id="{A1267094-ED6C-F4C0-7A11-8FD57D14E28A}"/>
              </a:ext>
            </a:extLst>
          </p:cNvPr>
          <p:cNvSpPr txBox="1"/>
          <p:nvPr/>
        </p:nvSpPr>
        <p:spPr>
          <a:xfrm>
            <a:off x="7190619" y="2793347"/>
            <a:ext cx="4868883" cy="2031325"/>
          </a:xfrm>
          <a:prstGeom prst="rect">
            <a:avLst/>
          </a:prstGeom>
          <a:noFill/>
        </p:spPr>
        <p:txBody>
          <a:bodyPr wrap="square" rtlCol="0">
            <a:spAutoFit/>
          </a:bodyPr>
          <a:lstStyle/>
          <a:p>
            <a:pPr algn="just"/>
            <a:r>
              <a:rPr lang="en-US" dirty="0">
                <a:solidFill>
                  <a:schemeClr val="bg1"/>
                </a:solidFill>
              </a:rPr>
              <a:t>We can see that the execution time seems to increase in a linear fashion while the samples increase</a:t>
            </a:r>
          </a:p>
          <a:p>
            <a:pPr algn="just"/>
            <a:endParaRPr lang="en-US" dirty="0">
              <a:solidFill>
                <a:schemeClr val="bg1"/>
              </a:solidFill>
            </a:endParaRPr>
          </a:p>
          <a:p>
            <a:pPr algn="just"/>
            <a:r>
              <a:rPr lang="en-US" dirty="0">
                <a:solidFill>
                  <a:schemeClr val="bg1"/>
                </a:solidFill>
              </a:rPr>
              <a:t>The most time consuming process is clearly the calculation of the top k points as we would have expected</a:t>
            </a:r>
            <a:endParaRPr lang="en-150" dirty="0">
              <a:solidFill>
                <a:schemeClr val="bg1"/>
              </a:solidFill>
            </a:endParaRPr>
          </a:p>
        </p:txBody>
      </p:sp>
    </p:spTree>
    <p:extLst>
      <p:ext uri="{BB962C8B-B14F-4D97-AF65-F5344CB8AC3E}">
        <p14:creationId xmlns:p14="http://schemas.microsoft.com/office/powerpoint/2010/main" val="39925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Compare distributions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6" name="TextBox 5">
            <a:extLst>
              <a:ext uri="{FF2B5EF4-FFF2-40B4-BE49-F238E27FC236}">
                <a16:creationId xmlns:a16="http://schemas.microsoft.com/office/drawing/2014/main" id="{5AD5F7F6-448B-27EB-B35F-CFB5617D3E77}"/>
              </a:ext>
            </a:extLst>
          </p:cNvPr>
          <p:cNvSpPr txBox="1"/>
          <p:nvPr/>
        </p:nvSpPr>
        <p:spPr>
          <a:xfrm>
            <a:off x="0" y="4695319"/>
            <a:ext cx="11024430" cy="646331"/>
          </a:xfrm>
          <a:prstGeom prst="rect">
            <a:avLst/>
          </a:prstGeom>
          <a:noFill/>
        </p:spPr>
        <p:txBody>
          <a:bodyPr wrap="square" rtlCol="0">
            <a:spAutoFit/>
          </a:bodyPr>
          <a:lstStyle/>
          <a:p>
            <a:pPr algn="just"/>
            <a:r>
              <a:rPr lang="en-US" dirty="0">
                <a:solidFill>
                  <a:schemeClr val="bg1"/>
                </a:solidFill>
              </a:rPr>
              <a:t>The total execution time using a dataset with correlated values is much lower than the other distributions, for the same dataset size.  </a:t>
            </a:r>
            <a:endParaRPr lang="en-150" dirty="0">
              <a:solidFill>
                <a:schemeClr val="bg1"/>
              </a:solidFill>
            </a:endParaRPr>
          </a:p>
        </p:txBody>
      </p:sp>
      <p:graphicFrame>
        <p:nvGraphicFramePr>
          <p:cNvPr id="3" name="Table 12">
            <a:extLst>
              <a:ext uri="{FF2B5EF4-FFF2-40B4-BE49-F238E27FC236}">
                <a16:creationId xmlns:a16="http://schemas.microsoft.com/office/drawing/2014/main" id="{65D9A27B-962F-97DF-F97C-C806F0195BB2}"/>
              </a:ext>
            </a:extLst>
          </p:cNvPr>
          <p:cNvGraphicFramePr>
            <a:graphicFrameLocks noGrp="1"/>
          </p:cNvGraphicFramePr>
          <p:nvPr>
            <p:extLst>
              <p:ext uri="{D42A27DB-BD31-4B8C-83A1-F6EECF244321}">
                <p14:modId xmlns:p14="http://schemas.microsoft.com/office/powerpoint/2010/main" val="2257564255"/>
              </p:ext>
            </p:extLst>
          </p:nvPr>
        </p:nvGraphicFramePr>
        <p:xfrm>
          <a:off x="71828" y="1559247"/>
          <a:ext cx="10952602" cy="3024627"/>
        </p:xfrm>
        <a:graphic>
          <a:graphicData uri="http://schemas.openxmlformats.org/drawingml/2006/table">
            <a:tbl>
              <a:tblPr firstRow="1" bandRow="1">
                <a:tableStyleId>{5C22544A-7EE6-4342-B048-85BDC9FD1C3A}</a:tableStyleId>
              </a:tblPr>
              <a:tblGrid>
                <a:gridCol w="1014764">
                  <a:extLst>
                    <a:ext uri="{9D8B030D-6E8A-4147-A177-3AD203B41FA5}">
                      <a16:colId xmlns:a16="http://schemas.microsoft.com/office/drawing/2014/main" val="2893099783"/>
                    </a:ext>
                  </a:extLst>
                </a:gridCol>
                <a:gridCol w="582078">
                  <a:extLst>
                    <a:ext uri="{9D8B030D-6E8A-4147-A177-3AD203B41FA5}">
                      <a16:colId xmlns:a16="http://schemas.microsoft.com/office/drawing/2014/main" val="2424559268"/>
                    </a:ext>
                  </a:extLst>
                </a:gridCol>
                <a:gridCol w="819468">
                  <a:extLst>
                    <a:ext uri="{9D8B030D-6E8A-4147-A177-3AD203B41FA5}">
                      <a16:colId xmlns:a16="http://schemas.microsoft.com/office/drawing/2014/main" val="330325661"/>
                    </a:ext>
                  </a:extLst>
                </a:gridCol>
                <a:gridCol w="798421">
                  <a:extLst>
                    <a:ext uri="{9D8B030D-6E8A-4147-A177-3AD203B41FA5}">
                      <a16:colId xmlns:a16="http://schemas.microsoft.com/office/drawing/2014/main" val="692082129"/>
                    </a:ext>
                  </a:extLst>
                </a:gridCol>
                <a:gridCol w="798421">
                  <a:extLst>
                    <a:ext uri="{9D8B030D-6E8A-4147-A177-3AD203B41FA5}">
                      <a16:colId xmlns:a16="http://schemas.microsoft.com/office/drawing/2014/main" val="648059550"/>
                    </a:ext>
                  </a:extLst>
                </a:gridCol>
                <a:gridCol w="798421">
                  <a:extLst>
                    <a:ext uri="{9D8B030D-6E8A-4147-A177-3AD203B41FA5}">
                      <a16:colId xmlns:a16="http://schemas.microsoft.com/office/drawing/2014/main" val="411218156"/>
                    </a:ext>
                  </a:extLst>
                </a:gridCol>
                <a:gridCol w="798421">
                  <a:extLst>
                    <a:ext uri="{9D8B030D-6E8A-4147-A177-3AD203B41FA5}">
                      <a16:colId xmlns:a16="http://schemas.microsoft.com/office/drawing/2014/main" val="3911425865"/>
                    </a:ext>
                  </a:extLst>
                </a:gridCol>
                <a:gridCol w="1083246">
                  <a:extLst>
                    <a:ext uri="{9D8B030D-6E8A-4147-A177-3AD203B41FA5}">
                      <a16:colId xmlns:a16="http://schemas.microsoft.com/office/drawing/2014/main" val="1054482326"/>
                    </a:ext>
                  </a:extLst>
                </a:gridCol>
                <a:gridCol w="1410589">
                  <a:extLst>
                    <a:ext uri="{9D8B030D-6E8A-4147-A177-3AD203B41FA5}">
                      <a16:colId xmlns:a16="http://schemas.microsoft.com/office/drawing/2014/main" val="261775198"/>
                    </a:ext>
                  </a:extLst>
                </a:gridCol>
                <a:gridCol w="2050352">
                  <a:extLst>
                    <a:ext uri="{9D8B030D-6E8A-4147-A177-3AD203B41FA5}">
                      <a16:colId xmlns:a16="http://schemas.microsoft.com/office/drawing/2014/main" val="546627320"/>
                    </a:ext>
                  </a:extLst>
                </a:gridCol>
                <a:gridCol w="798421">
                  <a:extLst>
                    <a:ext uri="{9D8B030D-6E8A-4147-A177-3AD203B41FA5}">
                      <a16:colId xmlns:a16="http://schemas.microsoft.com/office/drawing/2014/main" val="2483069743"/>
                    </a:ext>
                  </a:extLst>
                </a:gridCol>
              </a:tblGrid>
              <a:tr h="985949">
                <a:tc>
                  <a:txBody>
                    <a:bodyPr/>
                    <a:lstStyle/>
                    <a:p>
                      <a:pPr algn="ctr" fontAlgn="b"/>
                      <a:r>
                        <a:rPr lang="en-US" sz="1200" b="1" i="0" u="none" strike="noStrike" dirty="0">
                          <a:solidFill>
                            <a:srgbClr val="000000"/>
                          </a:solidFill>
                          <a:effectLst/>
                          <a:latin typeface="Calibri" panose="020F0502020204030204" pitchFamily="34" charset="0"/>
                        </a:rPr>
                        <a:t>Distribution</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535402">
                <a:tc>
                  <a:txBody>
                    <a:bodyPr/>
                    <a:lstStyle/>
                    <a:p>
                      <a:pPr algn="ctr"/>
                      <a:r>
                        <a:rPr lang="en-US" sz="1200" b="1" dirty="0"/>
                        <a:t>Anti-correlated</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3.071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62.618</a:t>
                      </a:r>
                    </a:p>
                  </a:txBody>
                  <a:tcPr marL="9525" marR="9525" marT="9525" marB="0" anchor="ctr"/>
                </a:tc>
                <a:extLst>
                  <a:ext uri="{0D108BD9-81ED-4DB2-BD59-A6C34878D82A}">
                    <a16:rowId xmlns:a16="http://schemas.microsoft.com/office/drawing/2014/main" val="1063069131"/>
                  </a:ext>
                </a:extLst>
              </a:tr>
              <a:tr h="501092">
                <a:tc>
                  <a:txBody>
                    <a:bodyPr/>
                    <a:lstStyle/>
                    <a:p>
                      <a:pPr algn="ctr"/>
                      <a:r>
                        <a:rPr lang="en-US" sz="1200" b="1" dirty="0"/>
                        <a:t>Correlated</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2.032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4.622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1.832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23.997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0.494</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32.977</a:t>
                      </a:r>
                    </a:p>
                  </a:txBody>
                  <a:tcPr marL="9525" marR="9525" marT="9525" marB="0" anchor="ctr"/>
                </a:tc>
                <a:extLst>
                  <a:ext uri="{0D108BD9-81ED-4DB2-BD59-A6C34878D82A}">
                    <a16:rowId xmlns:a16="http://schemas.microsoft.com/office/drawing/2014/main" val="1940608726"/>
                  </a:ext>
                </a:extLst>
              </a:tr>
              <a:tr h="501092">
                <a:tc>
                  <a:txBody>
                    <a:bodyPr/>
                    <a:lstStyle/>
                    <a:p>
                      <a:pPr algn="ctr"/>
                      <a:r>
                        <a:rPr lang="en-US" sz="1200" b="1" dirty="0"/>
                        <a:t>Gaussian</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2.177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5.581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2.448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41.022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0.673</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51.901</a:t>
                      </a:r>
                    </a:p>
                  </a:txBody>
                  <a:tcPr marL="9525" marR="9525" marT="9525" marB="0" anchor="ctr"/>
                </a:tc>
                <a:extLst>
                  <a:ext uri="{0D108BD9-81ED-4DB2-BD59-A6C34878D82A}">
                    <a16:rowId xmlns:a16="http://schemas.microsoft.com/office/drawing/2014/main" val="1588166973"/>
                  </a:ext>
                </a:extLst>
              </a:tr>
              <a:tr h="501092">
                <a:tc>
                  <a:txBody>
                    <a:bodyPr/>
                    <a:lstStyle/>
                    <a:p>
                      <a:pPr algn="ctr"/>
                      <a:r>
                        <a:rPr lang="en-US" sz="1200" b="1" dirty="0"/>
                        <a:t>Uniform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2.392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6.546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2.611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41.976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1.275</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54.800</a:t>
                      </a:r>
                    </a:p>
                  </a:txBody>
                  <a:tcPr marL="9525" marR="9525" marT="9525" marB="0" anchor="ctr"/>
                </a:tc>
                <a:extLst>
                  <a:ext uri="{0D108BD9-81ED-4DB2-BD59-A6C34878D82A}">
                    <a16:rowId xmlns:a16="http://schemas.microsoft.com/office/drawing/2014/main" val="3475879903"/>
                  </a:ext>
                </a:extLst>
              </a:tr>
            </a:tbl>
          </a:graphicData>
        </a:graphic>
      </p:graphicFrame>
    </p:spTree>
    <p:extLst>
      <p:ext uri="{BB962C8B-B14F-4D97-AF65-F5344CB8AC3E}">
        <p14:creationId xmlns:p14="http://schemas.microsoft.com/office/powerpoint/2010/main" val="129308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Project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0" y="3429000"/>
            <a:ext cx="6718300" cy="4093243"/>
          </a:xfrm>
        </p:spPr>
        <p:txBody>
          <a:bodyPr/>
          <a:lstStyle/>
          <a:p>
            <a:r>
              <a:rPr lang="en-US" sz="2400" dirty="0"/>
              <a:t>Skyline query</a:t>
            </a:r>
          </a:p>
          <a:p>
            <a:r>
              <a:rPr lang="en-US" sz="2400" i="1" dirty="0"/>
              <a:t>Top-k </a:t>
            </a:r>
            <a:r>
              <a:rPr lang="en-US" sz="2400" dirty="0"/>
              <a:t>domination query</a:t>
            </a:r>
            <a:endParaRPr lang="en-US" sz="2400" i="1" dirty="0"/>
          </a:p>
          <a:p>
            <a:r>
              <a:rPr lang="en-US" sz="2400" i="1" dirty="0"/>
              <a:t>Top-k </a:t>
            </a:r>
            <a:r>
              <a:rPr lang="en-US" sz="2400" dirty="0"/>
              <a:t>skyline</a:t>
            </a:r>
            <a:r>
              <a:rPr lang="en-US" sz="2400" i="1" dirty="0"/>
              <a:t> </a:t>
            </a:r>
            <a:r>
              <a:rPr lang="en-US" sz="2400" dirty="0"/>
              <a:t>domination query</a:t>
            </a:r>
            <a:endParaRPr lang="en-US" sz="2400" i="1"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829FF87A-705E-B625-0420-C66C77A3A161}"/>
              </a:ext>
            </a:extLst>
          </p:cNvPr>
          <p:cNvSpPr txBox="1"/>
          <p:nvPr/>
        </p:nvSpPr>
        <p:spPr>
          <a:xfrm>
            <a:off x="444500" y="1439332"/>
            <a:ext cx="7222067" cy="2031325"/>
          </a:xfrm>
          <a:prstGeom prst="rect">
            <a:avLst/>
          </a:prstGeom>
          <a:noFill/>
        </p:spPr>
        <p:txBody>
          <a:bodyPr wrap="square" rtlCol="0">
            <a:spAutoFit/>
          </a:bodyPr>
          <a:lstStyle/>
          <a:p>
            <a:pPr algn="just"/>
            <a:r>
              <a:rPr lang="en-US" dirty="0">
                <a:solidFill>
                  <a:schemeClr val="bg1"/>
                </a:solidFill>
              </a:rPr>
              <a:t>In this project, we will work with multi-dimensional data. Given a potentially large set of d-dimensional points, where each point is represented as a d-dimensional vector, we need to detect interesting points. The project is based on the concept of dominance.</a:t>
            </a:r>
          </a:p>
          <a:p>
            <a:pPr algn="just"/>
            <a:endParaRPr lang="el-GR" dirty="0">
              <a:solidFill>
                <a:schemeClr val="bg1"/>
              </a:solidFill>
            </a:endParaRPr>
          </a:p>
          <a:p>
            <a:pPr algn="just"/>
            <a:endParaRPr lang="en-US" dirty="0">
              <a:solidFill>
                <a:schemeClr val="bg1"/>
              </a:solidFill>
            </a:endParaRPr>
          </a:p>
          <a:p>
            <a:pPr algn="just"/>
            <a:r>
              <a:rPr lang="en-US" dirty="0">
                <a:solidFill>
                  <a:schemeClr val="bg1"/>
                </a:solidFill>
              </a:rPr>
              <a:t>The tasks are:</a:t>
            </a:r>
            <a:endParaRPr lang="en-150" dirty="0">
              <a:solidFill>
                <a:schemeClr val="bg1"/>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Compare distributions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6" name="TextBox 5">
            <a:extLst>
              <a:ext uri="{FF2B5EF4-FFF2-40B4-BE49-F238E27FC236}">
                <a16:creationId xmlns:a16="http://schemas.microsoft.com/office/drawing/2014/main" id="{A1267094-ED6C-F4C0-7A11-8FD57D14E28A}"/>
              </a:ext>
            </a:extLst>
          </p:cNvPr>
          <p:cNvSpPr txBox="1"/>
          <p:nvPr/>
        </p:nvSpPr>
        <p:spPr>
          <a:xfrm>
            <a:off x="7165219" y="2681103"/>
            <a:ext cx="4868883" cy="2031325"/>
          </a:xfrm>
          <a:prstGeom prst="rect">
            <a:avLst/>
          </a:prstGeom>
          <a:noFill/>
        </p:spPr>
        <p:txBody>
          <a:bodyPr wrap="square" rtlCol="0">
            <a:spAutoFit/>
          </a:bodyPr>
          <a:lstStyle/>
          <a:p>
            <a:pPr algn="just"/>
            <a:r>
              <a:rPr lang="en-US" dirty="0">
                <a:solidFill>
                  <a:schemeClr val="bg1"/>
                </a:solidFill>
              </a:rPr>
              <a:t>Especially for Task 2, the execution time is almost 50% lower in correlated distribution.</a:t>
            </a:r>
          </a:p>
          <a:p>
            <a:pPr algn="just"/>
            <a:endParaRPr lang="en-US" dirty="0">
              <a:solidFill>
                <a:schemeClr val="bg1"/>
              </a:solidFill>
            </a:endParaRPr>
          </a:p>
          <a:p>
            <a:pPr algn="just"/>
            <a:r>
              <a:rPr lang="en-US" dirty="0">
                <a:solidFill>
                  <a:schemeClr val="bg1"/>
                </a:solidFill>
              </a:rPr>
              <a:t>This was expected because the top k points in a correlated dataset are at the biggening of the axes and they are found easier by the algorithm</a:t>
            </a:r>
            <a:endParaRPr lang="en-150" dirty="0">
              <a:solidFill>
                <a:schemeClr val="bg1"/>
              </a:solidFill>
            </a:endParaRPr>
          </a:p>
        </p:txBody>
      </p:sp>
      <p:pic>
        <p:nvPicPr>
          <p:cNvPr id="8" name="Picture 7" descr="Chart, bar chart&#10;&#10;Description automatically generated">
            <a:extLst>
              <a:ext uri="{FF2B5EF4-FFF2-40B4-BE49-F238E27FC236}">
                <a16:creationId xmlns:a16="http://schemas.microsoft.com/office/drawing/2014/main" id="{D06A933E-E4AE-FDC1-A7C2-AF2D4EC9CA0B}"/>
              </a:ext>
            </a:extLst>
          </p:cNvPr>
          <p:cNvPicPr>
            <a:picLocks noChangeAspect="1"/>
          </p:cNvPicPr>
          <p:nvPr/>
        </p:nvPicPr>
        <p:blipFill>
          <a:blip r:embed="rId2"/>
          <a:stretch>
            <a:fillRect/>
          </a:stretch>
        </p:blipFill>
        <p:spPr>
          <a:xfrm>
            <a:off x="238620" y="1675410"/>
            <a:ext cx="6828337" cy="4018808"/>
          </a:xfrm>
          <a:prstGeom prst="rect">
            <a:avLst/>
          </a:prstGeom>
        </p:spPr>
      </p:pic>
    </p:spTree>
    <p:extLst>
      <p:ext uri="{BB962C8B-B14F-4D97-AF65-F5344CB8AC3E}">
        <p14:creationId xmlns:p14="http://schemas.microsoft.com/office/powerpoint/2010/main" val="128562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dimensionality</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21</a:t>
            </a:fld>
            <a:endParaRPr lang="en-US" dirty="0"/>
          </a:p>
        </p:txBody>
      </p:sp>
      <p:graphicFrame>
        <p:nvGraphicFramePr>
          <p:cNvPr id="12" name="Table 12">
            <a:extLst>
              <a:ext uri="{FF2B5EF4-FFF2-40B4-BE49-F238E27FC236}">
                <a16:creationId xmlns:a16="http://schemas.microsoft.com/office/drawing/2014/main" id="{C81F3BC3-B713-684F-D8A5-2F358C53B40F}"/>
              </a:ext>
            </a:extLst>
          </p:cNvPr>
          <p:cNvGraphicFramePr>
            <a:graphicFrameLocks noGrp="1"/>
          </p:cNvGraphicFramePr>
          <p:nvPr>
            <p:extLst>
              <p:ext uri="{D42A27DB-BD31-4B8C-83A1-F6EECF244321}">
                <p14:modId xmlns:p14="http://schemas.microsoft.com/office/powerpoint/2010/main" val="442806602"/>
              </p:ext>
            </p:extLst>
          </p:nvPr>
        </p:nvGraphicFramePr>
        <p:xfrm>
          <a:off x="749986" y="1938278"/>
          <a:ext cx="10692028" cy="2125642"/>
        </p:xfrm>
        <a:graphic>
          <a:graphicData uri="http://schemas.openxmlformats.org/drawingml/2006/table">
            <a:tbl>
              <a:tblPr firstRow="1" bandRow="1">
                <a:tableStyleId>{5C22544A-7EE6-4342-B048-85BDC9FD1C3A}</a:tableStyleId>
              </a:tblPr>
              <a:tblGrid>
                <a:gridCol w="878263">
                  <a:extLst>
                    <a:ext uri="{9D8B030D-6E8A-4147-A177-3AD203B41FA5}">
                      <a16:colId xmlns:a16="http://schemas.microsoft.com/office/drawing/2014/main" val="2893099783"/>
                    </a:ext>
                  </a:extLst>
                </a:gridCol>
                <a:gridCol w="878263">
                  <a:extLst>
                    <a:ext uri="{9D8B030D-6E8A-4147-A177-3AD203B41FA5}">
                      <a16:colId xmlns:a16="http://schemas.microsoft.com/office/drawing/2014/main" val="330325661"/>
                    </a:ext>
                  </a:extLst>
                </a:gridCol>
                <a:gridCol w="878263">
                  <a:extLst>
                    <a:ext uri="{9D8B030D-6E8A-4147-A177-3AD203B41FA5}">
                      <a16:colId xmlns:a16="http://schemas.microsoft.com/office/drawing/2014/main" val="692082129"/>
                    </a:ext>
                  </a:extLst>
                </a:gridCol>
                <a:gridCol w="878263">
                  <a:extLst>
                    <a:ext uri="{9D8B030D-6E8A-4147-A177-3AD203B41FA5}">
                      <a16:colId xmlns:a16="http://schemas.microsoft.com/office/drawing/2014/main" val="648059550"/>
                    </a:ext>
                  </a:extLst>
                </a:gridCol>
                <a:gridCol w="878263">
                  <a:extLst>
                    <a:ext uri="{9D8B030D-6E8A-4147-A177-3AD203B41FA5}">
                      <a16:colId xmlns:a16="http://schemas.microsoft.com/office/drawing/2014/main" val="411218156"/>
                    </a:ext>
                  </a:extLst>
                </a:gridCol>
                <a:gridCol w="878263">
                  <a:extLst>
                    <a:ext uri="{9D8B030D-6E8A-4147-A177-3AD203B41FA5}">
                      <a16:colId xmlns:a16="http://schemas.microsoft.com/office/drawing/2014/main" val="3911425865"/>
                    </a:ext>
                  </a:extLst>
                </a:gridCol>
                <a:gridCol w="1083246">
                  <a:extLst>
                    <a:ext uri="{9D8B030D-6E8A-4147-A177-3AD203B41FA5}">
                      <a16:colId xmlns:a16="http://schemas.microsoft.com/office/drawing/2014/main" val="1054482326"/>
                    </a:ext>
                  </a:extLst>
                </a:gridCol>
                <a:gridCol w="1410589">
                  <a:extLst>
                    <a:ext uri="{9D8B030D-6E8A-4147-A177-3AD203B41FA5}">
                      <a16:colId xmlns:a16="http://schemas.microsoft.com/office/drawing/2014/main" val="261775198"/>
                    </a:ext>
                  </a:extLst>
                </a:gridCol>
                <a:gridCol w="2050352">
                  <a:extLst>
                    <a:ext uri="{9D8B030D-6E8A-4147-A177-3AD203B41FA5}">
                      <a16:colId xmlns:a16="http://schemas.microsoft.com/office/drawing/2014/main" val="546627320"/>
                    </a:ext>
                  </a:extLst>
                </a:gridCol>
                <a:gridCol w="878263">
                  <a:extLst>
                    <a:ext uri="{9D8B030D-6E8A-4147-A177-3AD203B41FA5}">
                      <a16:colId xmlns:a16="http://schemas.microsoft.com/office/drawing/2014/main" val="2483069743"/>
                    </a:ext>
                  </a:extLst>
                </a:gridCol>
              </a:tblGrid>
              <a:tr h="841939">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427901">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3.071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62.618</a:t>
                      </a:r>
                    </a:p>
                  </a:txBody>
                  <a:tcPr marL="9525" marR="9525" marT="9525" marB="0" anchor="ctr"/>
                </a:tc>
                <a:extLst>
                  <a:ext uri="{0D108BD9-81ED-4DB2-BD59-A6C34878D82A}">
                    <a16:rowId xmlns:a16="http://schemas.microsoft.com/office/drawing/2014/main" val="1063069131"/>
                  </a:ext>
                </a:extLst>
              </a:tr>
              <a:tr h="427901">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3</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2.878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4.793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31.550</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529.450</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25.591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594.262</a:t>
                      </a:r>
                    </a:p>
                  </a:txBody>
                  <a:tcPr marL="9525" marR="9525" marT="9525" marB="0" anchor="ctr"/>
                </a:tc>
                <a:extLst>
                  <a:ext uri="{0D108BD9-81ED-4DB2-BD59-A6C34878D82A}">
                    <a16:rowId xmlns:a16="http://schemas.microsoft.com/office/drawing/2014/main" val="1940608726"/>
                  </a:ext>
                </a:extLst>
              </a:tr>
              <a:tr h="427901">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3.706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5.308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208.959</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2461.266</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143.327</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2822.566</a:t>
                      </a:r>
                    </a:p>
                  </a:txBody>
                  <a:tcPr marL="9525" marR="9525" marT="9525" marB="0" anchor="ctr"/>
                </a:tc>
                <a:extLst>
                  <a:ext uri="{0D108BD9-81ED-4DB2-BD59-A6C34878D82A}">
                    <a16:rowId xmlns:a16="http://schemas.microsoft.com/office/drawing/2014/main" val="1588166973"/>
                  </a:ext>
                </a:extLst>
              </a:tr>
            </a:tbl>
          </a:graphicData>
        </a:graphic>
      </p:graphicFrame>
      <p:sp>
        <p:nvSpPr>
          <p:cNvPr id="13" name="TextBox 12">
            <a:extLst>
              <a:ext uri="{FF2B5EF4-FFF2-40B4-BE49-F238E27FC236}">
                <a16:creationId xmlns:a16="http://schemas.microsoft.com/office/drawing/2014/main" id="{3DBAD303-6CF9-7AB4-A0FF-DFFF2506B1DD}"/>
              </a:ext>
            </a:extLst>
          </p:cNvPr>
          <p:cNvSpPr txBox="1"/>
          <p:nvPr/>
        </p:nvSpPr>
        <p:spPr>
          <a:xfrm>
            <a:off x="4516081" y="1508166"/>
            <a:ext cx="3159839" cy="369332"/>
          </a:xfrm>
          <a:prstGeom prst="rect">
            <a:avLst/>
          </a:prstGeom>
          <a:noFill/>
        </p:spPr>
        <p:txBody>
          <a:bodyPr wrap="none" rtlCol="0">
            <a:spAutoFit/>
          </a:bodyPr>
          <a:lstStyle/>
          <a:p>
            <a:r>
              <a:rPr lang="en-US" b="1" dirty="0">
                <a:solidFill>
                  <a:schemeClr val="bg1"/>
                </a:solidFill>
              </a:rPr>
              <a:t>Anti-correlated distribution</a:t>
            </a:r>
            <a:endParaRPr lang="en-150" b="1" dirty="0">
              <a:solidFill>
                <a:schemeClr val="bg1"/>
              </a:solidFill>
            </a:endParaRPr>
          </a:p>
        </p:txBody>
      </p:sp>
      <p:sp>
        <p:nvSpPr>
          <p:cNvPr id="3" name="TextBox 2">
            <a:extLst>
              <a:ext uri="{FF2B5EF4-FFF2-40B4-BE49-F238E27FC236}">
                <a16:creationId xmlns:a16="http://schemas.microsoft.com/office/drawing/2014/main" id="{9E84F095-8F59-E0FD-C14A-1B3F63D7FC8A}"/>
              </a:ext>
            </a:extLst>
          </p:cNvPr>
          <p:cNvSpPr txBox="1"/>
          <p:nvPr/>
        </p:nvSpPr>
        <p:spPr>
          <a:xfrm>
            <a:off x="634170" y="4277411"/>
            <a:ext cx="10807844" cy="369332"/>
          </a:xfrm>
          <a:prstGeom prst="rect">
            <a:avLst/>
          </a:prstGeom>
          <a:noFill/>
        </p:spPr>
        <p:txBody>
          <a:bodyPr wrap="square" rtlCol="0">
            <a:spAutoFit/>
          </a:bodyPr>
          <a:lstStyle/>
          <a:p>
            <a:pPr algn="just"/>
            <a:r>
              <a:rPr lang="en-US" dirty="0">
                <a:solidFill>
                  <a:schemeClr val="bg1"/>
                </a:solidFill>
              </a:rPr>
              <a:t>The increase of the dimensionality of the dataset drives to rapid growth of the total execution time.</a:t>
            </a:r>
            <a:endParaRPr lang="en-150" dirty="0">
              <a:solidFill>
                <a:schemeClr val="bg1"/>
              </a:solidFill>
            </a:endParaRPr>
          </a:p>
        </p:txBody>
      </p:sp>
    </p:spTree>
    <p:extLst>
      <p:ext uri="{BB962C8B-B14F-4D97-AF65-F5344CB8AC3E}">
        <p14:creationId xmlns:p14="http://schemas.microsoft.com/office/powerpoint/2010/main" val="176405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dimensionality</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6" name="TextBox 5">
            <a:extLst>
              <a:ext uri="{FF2B5EF4-FFF2-40B4-BE49-F238E27FC236}">
                <a16:creationId xmlns:a16="http://schemas.microsoft.com/office/drawing/2014/main" id="{A1267094-ED6C-F4C0-7A11-8FD57D14E28A}"/>
              </a:ext>
            </a:extLst>
          </p:cNvPr>
          <p:cNvSpPr txBox="1"/>
          <p:nvPr/>
        </p:nvSpPr>
        <p:spPr>
          <a:xfrm>
            <a:off x="7107381" y="3046848"/>
            <a:ext cx="4868883" cy="923330"/>
          </a:xfrm>
          <a:prstGeom prst="rect">
            <a:avLst/>
          </a:prstGeom>
          <a:noFill/>
        </p:spPr>
        <p:txBody>
          <a:bodyPr wrap="square" rtlCol="0">
            <a:spAutoFit/>
          </a:bodyPr>
          <a:lstStyle/>
          <a:p>
            <a:pPr algn="just"/>
            <a:r>
              <a:rPr lang="en-US" dirty="0">
                <a:solidFill>
                  <a:schemeClr val="bg1"/>
                </a:solidFill>
              </a:rPr>
              <a:t>Top-k algorithm (Task 2) shows exponential growth when we increase the dimensionality of the dataset.</a:t>
            </a:r>
            <a:endParaRPr lang="en-150" dirty="0">
              <a:solidFill>
                <a:schemeClr val="bg1"/>
              </a:solidFill>
            </a:endParaRPr>
          </a:p>
        </p:txBody>
      </p:sp>
      <p:pic>
        <p:nvPicPr>
          <p:cNvPr id="7" name="Picture 6" descr="Chart, line chart&#10;&#10;Description automatically generated">
            <a:extLst>
              <a:ext uri="{FF2B5EF4-FFF2-40B4-BE49-F238E27FC236}">
                <a16:creationId xmlns:a16="http://schemas.microsoft.com/office/drawing/2014/main" id="{34C8F8CE-8D9B-B849-813E-46CD4ED854E9}"/>
              </a:ext>
            </a:extLst>
          </p:cNvPr>
          <p:cNvPicPr>
            <a:picLocks noChangeAspect="1"/>
          </p:cNvPicPr>
          <p:nvPr/>
        </p:nvPicPr>
        <p:blipFill>
          <a:blip r:embed="rId2"/>
          <a:stretch>
            <a:fillRect/>
          </a:stretch>
        </p:blipFill>
        <p:spPr>
          <a:xfrm>
            <a:off x="132609" y="1471184"/>
            <a:ext cx="6794110" cy="4074659"/>
          </a:xfrm>
          <a:prstGeom prst="rect">
            <a:avLst/>
          </a:prstGeom>
        </p:spPr>
      </p:pic>
    </p:spTree>
    <p:extLst>
      <p:ext uri="{BB962C8B-B14F-4D97-AF65-F5344CB8AC3E}">
        <p14:creationId xmlns:p14="http://schemas.microsoft.com/office/powerpoint/2010/main" val="16439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188714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807208"/>
            <a:ext cx="3930992" cy="1243584"/>
          </a:xfrm>
        </p:spPr>
        <p:txBody>
          <a:bodyPr/>
          <a:lstStyle/>
          <a:p>
            <a:r>
              <a:rPr lang="en-US" dirty="0"/>
              <a:t>Thank You!</a:t>
            </a:r>
            <a:endParaRPr lang="en-GB" dirty="0"/>
          </a:p>
        </p:txBody>
      </p:sp>
      <p:sp>
        <p:nvSpPr>
          <p:cNvPr id="3" name="Title 1">
            <a:extLst>
              <a:ext uri="{FF2B5EF4-FFF2-40B4-BE49-F238E27FC236}">
                <a16:creationId xmlns:a16="http://schemas.microsoft.com/office/drawing/2014/main" id="{2EDE1A7B-49FA-CEC9-1E9A-742A122792CC}"/>
              </a:ext>
            </a:extLst>
          </p:cNvPr>
          <p:cNvSpPr txBox="1">
            <a:spLocks/>
          </p:cNvSpPr>
          <p:nvPr/>
        </p:nvSpPr>
        <p:spPr>
          <a:xfrm>
            <a:off x="8845209" y="4737607"/>
            <a:ext cx="3126658"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t>Any Questions?</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Datasets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D03F4D88-171D-8451-EA2C-7012F322C764}"/>
              </a:ext>
            </a:extLst>
          </p:cNvPr>
          <p:cNvPicPr>
            <a:picLocks noChangeAspect="1"/>
          </p:cNvPicPr>
          <p:nvPr/>
        </p:nvPicPr>
        <p:blipFill>
          <a:blip r:embed="rId2"/>
          <a:stretch>
            <a:fillRect/>
          </a:stretch>
        </p:blipFill>
        <p:spPr>
          <a:xfrm>
            <a:off x="518311" y="1352321"/>
            <a:ext cx="4932377" cy="4153358"/>
          </a:xfrm>
          <a:prstGeom prst="rect">
            <a:avLst/>
          </a:prstGeom>
        </p:spPr>
      </p:pic>
      <p:sp>
        <p:nvSpPr>
          <p:cNvPr id="8" name="Text Placeholder 7">
            <a:extLst>
              <a:ext uri="{FF2B5EF4-FFF2-40B4-BE49-F238E27FC236}">
                <a16:creationId xmlns:a16="http://schemas.microsoft.com/office/drawing/2014/main" id="{7F2AD71B-A36B-CA89-0174-5E3FE3096BEF}"/>
              </a:ext>
            </a:extLst>
          </p:cNvPr>
          <p:cNvSpPr txBox="1">
            <a:spLocks/>
          </p:cNvSpPr>
          <p:nvPr/>
        </p:nvSpPr>
        <p:spPr>
          <a:xfrm>
            <a:off x="5679019" y="3223912"/>
            <a:ext cx="4650316" cy="1631721"/>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solidFill>
                  <a:schemeClr val="bg1"/>
                </a:solidFill>
              </a:rPr>
              <a:t>We produced 4 datasets for 4 different distributions (correlated, uniform, normal, anti-correlated) for d dimensions. The left figure shows examples for each distribution for 2-d data.</a:t>
            </a:r>
          </a:p>
        </p:txBody>
      </p:sp>
    </p:spTree>
    <p:extLst>
      <p:ext uri="{BB962C8B-B14F-4D97-AF65-F5344CB8AC3E}">
        <p14:creationId xmlns:p14="http://schemas.microsoft.com/office/powerpoint/2010/main" val="264660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Skyline query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1</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The </a:t>
            </a:r>
            <a:r>
              <a:rPr lang="en-US" dirty="0"/>
              <a:t>skyline</a:t>
            </a:r>
            <a:r>
              <a:rPr lang="en-US" b="0" dirty="0"/>
              <a:t> is a set of points that are not dominated</a:t>
            </a:r>
            <a:r>
              <a:rPr lang="el-GR" b="0" dirty="0"/>
              <a:t>*</a:t>
            </a:r>
            <a:r>
              <a:rPr lang="en-US" b="0" dirty="0"/>
              <a:t> by any other point. Those points are called skyline points.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561977" y="2446315"/>
            <a:ext cx="5157787" cy="3806054"/>
          </a:xfrm>
        </p:spPr>
        <p:txBody>
          <a:bodyPr>
            <a:normAutofit lnSpcReduction="10000"/>
          </a:bodyPr>
          <a:lstStyle/>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Sort the dataset based on the sum of the coordinates</a:t>
            </a: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Initialize the first point of the sorted dataset as skyline point.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Read the next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dominates one of the current skyline points, remove this skyline point from the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is not dominated by any point from the skyline set, insert in into the skyline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Go to step-3 until there are no other points to read 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Return the skyline set.</a:t>
            </a:r>
            <a:endParaRPr lang="el-GR" sz="1800" b="1" dirty="0">
              <a:effectLst/>
              <a:ea typeface="Times New Roman" panose="02020603050405020304" pitchFamily="18" charset="0"/>
            </a:endParaRPr>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2"/>
          <a:stretch>
            <a:fillRect/>
          </a:stretch>
        </p:blipFill>
        <p:spPr>
          <a:xfrm>
            <a:off x="465118" y="2446315"/>
            <a:ext cx="3684588" cy="3684588"/>
          </a:xfrm>
          <a:prstGeom prst="rect">
            <a:avLst/>
          </a:prstGeom>
        </p:spPr>
      </p:pic>
      <p:sp>
        <p:nvSpPr>
          <p:cNvPr id="16" name="TextBox 15">
            <a:extLst>
              <a:ext uri="{FF2B5EF4-FFF2-40B4-BE49-F238E27FC236}">
                <a16:creationId xmlns:a16="http://schemas.microsoft.com/office/drawing/2014/main" id="{6E9C669F-25DE-441B-66D9-A361F6749E30}"/>
              </a:ext>
            </a:extLst>
          </p:cNvPr>
          <p:cNvSpPr txBox="1"/>
          <p:nvPr/>
        </p:nvSpPr>
        <p:spPr>
          <a:xfrm>
            <a:off x="5587999" y="6218535"/>
            <a:ext cx="5393266" cy="461665"/>
          </a:xfrm>
          <a:prstGeom prst="rect">
            <a:avLst/>
          </a:prstGeom>
          <a:noFill/>
        </p:spPr>
        <p:txBody>
          <a:bodyPr wrap="square" rtlCol="0">
            <a:spAutoFit/>
          </a:bodyPr>
          <a:lstStyle/>
          <a:p>
            <a:r>
              <a:rPr lang="el-GR" sz="1200" dirty="0">
                <a:solidFill>
                  <a:schemeClr val="bg1"/>
                </a:solidFill>
              </a:rPr>
              <a:t>*</a:t>
            </a:r>
            <a:r>
              <a:rPr lang="en-US" sz="1200" dirty="0">
                <a:solidFill>
                  <a:schemeClr val="bg1"/>
                </a:solidFill>
              </a:rPr>
              <a:t>One point </a:t>
            </a:r>
            <a:r>
              <a:rPr lang="en-US" sz="1200" i="1" dirty="0">
                <a:solidFill>
                  <a:schemeClr val="bg1"/>
                </a:solidFill>
              </a:rPr>
              <a:t>p </a:t>
            </a:r>
            <a:r>
              <a:rPr lang="en-US" sz="1200" b="1" dirty="0">
                <a:solidFill>
                  <a:schemeClr val="bg1"/>
                </a:solidFill>
              </a:rPr>
              <a:t>dominates </a:t>
            </a:r>
            <a:r>
              <a:rPr lang="en-US" sz="1200" dirty="0">
                <a:solidFill>
                  <a:schemeClr val="bg1"/>
                </a:solidFill>
              </a:rPr>
              <a:t>another point </a:t>
            </a:r>
            <a:r>
              <a:rPr lang="en-US" sz="1200" i="1" dirty="0">
                <a:solidFill>
                  <a:schemeClr val="bg1"/>
                </a:solidFill>
              </a:rPr>
              <a:t>q</a:t>
            </a:r>
            <a:r>
              <a:rPr lang="en-US" sz="1200" dirty="0">
                <a:solidFill>
                  <a:schemeClr val="bg1"/>
                </a:solidFill>
              </a:rPr>
              <a:t>, when p is not worse than </a:t>
            </a:r>
            <a:r>
              <a:rPr lang="en-US" sz="1200" i="1" dirty="0">
                <a:solidFill>
                  <a:schemeClr val="bg1"/>
                </a:solidFill>
              </a:rPr>
              <a:t>q </a:t>
            </a:r>
            <a:r>
              <a:rPr lang="en-US" sz="1200" dirty="0">
                <a:solidFill>
                  <a:schemeClr val="bg1"/>
                </a:solidFill>
              </a:rPr>
              <a:t>in any of the d-dimensions, or </a:t>
            </a:r>
            <a:r>
              <a:rPr lang="en-US" sz="1200" i="1" dirty="0">
                <a:solidFill>
                  <a:schemeClr val="bg1"/>
                </a:solidFill>
              </a:rPr>
              <a:t>p </a:t>
            </a:r>
            <a:r>
              <a:rPr lang="en-US" sz="1200" dirty="0">
                <a:solidFill>
                  <a:schemeClr val="bg1"/>
                </a:solidFill>
              </a:rPr>
              <a:t>is better than</a:t>
            </a:r>
            <a:r>
              <a:rPr lang="en-US" sz="1200" i="1" dirty="0">
                <a:solidFill>
                  <a:schemeClr val="bg1"/>
                </a:solidFill>
              </a:rPr>
              <a:t> q </a:t>
            </a:r>
            <a:r>
              <a:rPr lang="en-US" sz="1200" dirty="0">
                <a:solidFill>
                  <a:schemeClr val="bg1"/>
                </a:solidFill>
              </a:rPr>
              <a:t> in at least one of the d-dimensions.</a:t>
            </a:r>
            <a:endParaRPr lang="en-150" sz="1200" b="1" dirty="0">
              <a:solidFill>
                <a:schemeClr val="bg1"/>
              </a:solidFill>
            </a:endParaRPr>
          </a:p>
        </p:txBody>
      </p:sp>
    </p:spTree>
    <p:extLst>
      <p:ext uri="{BB962C8B-B14F-4D97-AF65-F5344CB8AC3E}">
        <p14:creationId xmlns:p14="http://schemas.microsoft.com/office/powerpoint/2010/main" val="36567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Example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5108824" y="1971185"/>
            <a:ext cx="5157787" cy="3806054"/>
          </a:xfrm>
        </p:spPr>
        <p:txBody>
          <a:bodyPr>
            <a:normAutofit lnSpcReduction="10000"/>
          </a:bodyPr>
          <a:lstStyle/>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Sort the dataset based on the sum of the coordinates</a:t>
            </a: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Initialize the first point of the sorted dataset as skyline point.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Read the next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dominates one of the current skyline points, remove this skyline point from the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is not dominated by any point from the skyline set, insert in into the skyline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Go to step-3 until there are no other points to read 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Return the skyline set.</a:t>
            </a:r>
            <a:endParaRPr lang="el-GR" sz="1800" b="1" dirty="0">
              <a:effectLst/>
              <a:ea typeface="Times New Roman" panose="02020603050405020304" pitchFamily="18" charset="0"/>
            </a:endParaRPr>
          </a:p>
        </p:txBody>
      </p:sp>
      <p:sp>
        <p:nvSpPr>
          <p:cNvPr id="16" name="TextBox 15">
            <a:extLst>
              <a:ext uri="{FF2B5EF4-FFF2-40B4-BE49-F238E27FC236}">
                <a16:creationId xmlns:a16="http://schemas.microsoft.com/office/drawing/2014/main" id="{6E9C669F-25DE-441B-66D9-A361F6749E30}"/>
              </a:ext>
            </a:extLst>
          </p:cNvPr>
          <p:cNvSpPr txBox="1"/>
          <p:nvPr/>
        </p:nvSpPr>
        <p:spPr>
          <a:xfrm>
            <a:off x="5587999" y="6218535"/>
            <a:ext cx="5393266" cy="461665"/>
          </a:xfrm>
          <a:prstGeom prst="rect">
            <a:avLst/>
          </a:prstGeom>
          <a:noFill/>
        </p:spPr>
        <p:txBody>
          <a:bodyPr wrap="square" rtlCol="0">
            <a:spAutoFit/>
          </a:bodyPr>
          <a:lstStyle/>
          <a:p>
            <a:r>
              <a:rPr lang="el-GR" sz="1200" dirty="0">
                <a:solidFill>
                  <a:schemeClr val="bg1"/>
                </a:solidFill>
              </a:rPr>
              <a:t>*</a:t>
            </a:r>
            <a:r>
              <a:rPr lang="en-US" sz="1200" dirty="0">
                <a:solidFill>
                  <a:schemeClr val="bg1"/>
                </a:solidFill>
              </a:rPr>
              <a:t>One point </a:t>
            </a:r>
            <a:r>
              <a:rPr lang="en-US" sz="1200" i="1" dirty="0">
                <a:solidFill>
                  <a:schemeClr val="bg1"/>
                </a:solidFill>
              </a:rPr>
              <a:t>p </a:t>
            </a:r>
            <a:r>
              <a:rPr lang="en-US" sz="1200" b="1" dirty="0">
                <a:solidFill>
                  <a:schemeClr val="bg1"/>
                </a:solidFill>
              </a:rPr>
              <a:t>dominates </a:t>
            </a:r>
            <a:r>
              <a:rPr lang="en-US" sz="1200" dirty="0">
                <a:solidFill>
                  <a:schemeClr val="bg1"/>
                </a:solidFill>
              </a:rPr>
              <a:t>another point </a:t>
            </a:r>
            <a:r>
              <a:rPr lang="en-US" sz="1200" i="1" dirty="0">
                <a:solidFill>
                  <a:schemeClr val="bg1"/>
                </a:solidFill>
              </a:rPr>
              <a:t>q</a:t>
            </a:r>
            <a:r>
              <a:rPr lang="en-US" sz="1200" dirty="0">
                <a:solidFill>
                  <a:schemeClr val="bg1"/>
                </a:solidFill>
              </a:rPr>
              <a:t>, when p is not worse than </a:t>
            </a:r>
            <a:r>
              <a:rPr lang="en-US" sz="1200" i="1" dirty="0">
                <a:solidFill>
                  <a:schemeClr val="bg1"/>
                </a:solidFill>
              </a:rPr>
              <a:t>q </a:t>
            </a:r>
            <a:r>
              <a:rPr lang="en-US" sz="1200" dirty="0">
                <a:solidFill>
                  <a:schemeClr val="bg1"/>
                </a:solidFill>
              </a:rPr>
              <a:t>in any of the d-dimensions, or </a:t>
            </a:r>
            <a:r>
              <a:rPr lang="en-US" sz="1200" i="1" dirty="0">
                <a:solidFill>
                  <a:schemeClr val="bg1"/>
                </a:solidFill>
              </a:rPr>
              <a:t>p </a:t>
            </a:r>
            <a:r>
              <a:rPr lang="en-US" sz="1200" dirty="0">
                <a:solidFill>
                  <a:schemeClr val="bg1"/>
                </a:solidFill>
              </a:rPr>
              <a:t>is better than</a:t>
            </a:r>
            <a:r>
              <a:rPr lang="en-US" sz="1200" i="1" dirty="0">
                <a:solidFill>
                  <a:schemeClr val="bg1"/>
                </a:solidFill>
              </a:rPr>
              <a:t> q </a:t>
            </a:r>
            <a:r>
              <a:rPr lang="en-US" sz="1200" dirty="0">
                <a:solidFill>
                  <a:schemeClr val="bg1"/>
                </a:solidFill>
              </a:rPr>
              <a:t> in at least one of the d-dimensions.</a:t>
            </a:r>
            <a:endParaRPr lang="en-150" sz="1200" b="1" dirty="0">
              <a:solidFill>
                <a:schemeClr val="bg1"/>
              </a:solidFill>
            </a:endParaRPr>
          </a:p>
        </p:txBody>
      </p:sp>
      <p:pic>
        <p:nvPicPr>
          <p:cNvPr id="5" name="Εικόνα 4">
            <a:extLst>
              <a:ext uri="{FF2B5EF4-FFF2-40B4-BE49-F238E27FC236}">
                <a16:creationId xmlns:a16="http://schemas.microsoft.com/office/drawing/2014/main" id="{889B4665-B069-D150-C478-1F4633C1FAA6}"/>
              </a:ext>
            </a:extLst>
          </p:cNvPr>
          <p:cNvPicPr>
            <a:picLocks noChangeAspect="1"/>
          </p:cNvPicPr>
          <p:nvPr/>
        </p:nvPicPr>
        <p:blipFill>
          <a:blip r:embed="rId2"/>
          <a:stretch>
            <a:fillRect/>
          </a:stretch>
        </p:blipFill>
        <p:spPr>
          <a:xfrm>
            <a:off x="444500" y="1438903"/>
            <a:ext cx="4267480" cy="5153900"/>
          </a:xfrm>
          <a:prstGeom prst="rect">
            <a:avLst/>
          </a:prstGeom>
        </p:spPr>
      </p:pic>
    </p:spTree>
    <p:extLst>
      <p:ext uri="{BB962C8B-B14F-4D97-AF65-F5344CB8AC3E}">
        <p14:creationId xmlns:p14="http://schemas.microsoft.com/office/powerpoint/2010/main" val="69863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3" y="3886200"/>
            <a:ext cx="8608229" cy="859055"/>
          </a:xfrm>
        </p:spPr>
        <p:txBody>
          <a:bodyPr>
            <a:normAutofit/>
          </a:bodyPr>
          <a:lstStyle/>
          <a:p>
            <a:r>
              <a:rPr lang="en-US" i="1" dirty="0"/>
              <a:t>Top-k </a:t>
            </a:r>
            <a:r>
              <a:rPr lang="en-US" dirty="0"/>
              <a:t>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5" y="1438230"/>
            <a:ext cx="11418949" cy="823912"/>
          </a:xfrm>
        </p:spPr>
        <p:txBody>
          <a:bodyPr>
            <a:normAutofit/>
          </a:bodyPr>
          <a:lstStyle/>
          <a:p>
            <a:pPr algn="just"/>
            <a:r>
              <a:rPr lang="en-US" i="1" dirty="0"/>
              <a:t>Top-k</a:t>
            </a:r>
            <a:r>
              <a:rPr lang="en-US" dirty="0"/>
              <a:t> dominating query </a:t>
            </a:r>
            <a:r>
              <a:rPr lang="en-US" b="0" dirty="0"/>
              <a:t>retrieve the k data objects that dominate the highest number of data objects in a dataset.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223104" y="1967613"/>
            <a:ext cx="7503778" cy="4037784"/>
          </a:xfrm>
        </p:spPr>
        <p:txBody>
          <a:bodyPr>
            <a:noAutofit/>
          </a:bodyPr>
          <a:lstStyle/>
          <a:p>
            <a:pPr marL="0" lvl="0" indent="0" algn="just">
              <a:spcBef>
                <a:spcPts val="900"/>
              </a:spcBef>
              <a:spcAft>
                <a:spcPts val="400"/>
              </a:spcAft>
              <a:buNone/>
            </a:pPr>
            <a:r>
              <a:rPr lang="en-US" sz="1100" b="1" dirty="0">
                <a:effectLst/>
                <a:ea typeface="Times New Roman" panose="02020603050405020304" pitchFamily="18" charset="0"/>
              </a:rPr>
              <a:t>Implemented Algorithm</a:t>
            </a:r>
            <a:r>
              <a:rPr lang="en-US" sz="1100" b="0" dirty="0">
                <a:effectLst/>
                <a:ea typeface="Times New Roman" panose="02020603050405020304" pitchFamily="18" charset="0"/>
              </a:rPr>
              <a:t> </a:t>
            </a: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Load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Compute the skyline set with the algorithm described on Task 1 given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For each one of the skyline points, calculate the number of points they dominate</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 list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of candidate top points that is initialized to be equal to the skyline set gathered at step 2 along with their number of dominations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an empty list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of the top k 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Sort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by the number of dominations in descending order</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Get the first element </a:t>
            </a:r>
            <a:r>
              <a:rPr lang="en-US" sz="1100" b="0" i="1" dirty="0">
                <a:effectLst/>
                <a:ea typeface="Times New Roman" panose="02020603050405020304" pitchFamily="18" charset="0"/>
              </a:rPr>
              <a:t>top_point</a:t>
            </a:r>
            <a:r>
              <a:rPr lang="en-US" sz="1100" b="0" dirty="0">
                <a:effectLst/>
                <a:ea typeface="Times New Roman" panose="02020603050405020304" pitchFamily="18" charset="0"/>
              </a:rPr>
              <a:t> of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add it to the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list and remove it from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 list </a:t>
            </a:r>
            <a:r>
              <a:rPr lang="en-US" sz="1100" b="0" i="1" dirty="0">
                <a:effectLst/>
                <a:ea typeface="Times New Roman" panose="02020603050405020304" pitchFamily="18" charset="0"/>
              </a:rPr>
              <a:t>dominated_points</a:t>
            </a:r>
            <a:r>
              <a:rPr lang="en-US" sz="1100" b="0" dirty="0">
                <a:effectLst/>
                <a:ea typeface="Times New Roman" panose="02020603050405020304" pitchFamily="18" charset="0"/>
              </a:rPr>
              <a:t> that contains all the points dominated by the </a:t>
            </a:r>
            <a:r>
              <a:rPr lang="en-US" sz="1100" b="0" i="1" dirty="0">
                <a:effectLst/>
                <a:ea typeface="Times New Roman" panose="02020603050405020304" pitchFamily="18" charset="0"/>
              </a:rPr>
              <a:t>top_point</a:t>
            </a:r>
            <a:r>
              <a:rPr lang="en-US" sz="1100" b="0" dirty="0">
                <a:effectLst/>
                <a:ea typeface="Times New Roman" panose="02020603050405020304" pitchFamily="18" charset="0"/>
              </a:rPr>
              <a:t> excluding itself and the points in the list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Compute the skyline points of the </a:t>
            </a:r>
            <a:r>
              <a:rPr lang="en-US" sz="1100" b="0" i="1" dirty="0">
                <a:effectLst/>
                <a:ea typeface="Times New Roman" panose="02020603050405020304" pitchFamily="18" charset="0"/>
              </a:rPr>
              <a:t>dominated_points</a:t>
            </a:r>
            <a:r>
              <a:rPr lang="en-US" sz="1100" b="0" dirty="0">
                <a:effectLst/>
                <a:ea typeface="Times New Roman" panose="02020603050405020304" pitchFamily="18" charset="0"/>
              </a:rPr>
              <a:t> list, using the algorithm described on task 1 and count the number of dominations for each one of them</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Add the skylines points of the </a:t>
            </a:r>
            <a:r>
              <a:rPr lang="en-US" sz="1100" b="0" i="1" dirty="0">
                <a:effectLst/>
                <a:ea typeface="Times New Roman" panose="02020603050405020304" pitchFamily="18" charset="0"/>
              </a:rPr>
              <a:t>dominated_points </a:t>
            </a:r>
            <a:r>
              <a:rPr lang="en-US" sz="1100" b="0" dirty="0">
                <a:effectLst/>
                <a:ea typeface="Times New Roman" panose="02020603050405020304" pitchFamily="18" charset="0"/>
              </a:rPr>
              <a:t>list along with their dominations in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If the length of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is zero or we got the top k points then return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list else go to step 6</a:t>
            </a:r>
            <a:endParaRPr lang="el-GR" sz="1100" b="1" dirty="0">
              <a:effectLst/>
              <a:ea typeface="Times New Roman" panose="02020603050405020304" pitchFamily="18" charset="0"/>
            </a:endParaRPr>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2"/>
          <a:stretch>
            <a:fillRect/>
          </a:stretch>
        </p:blipFill>
        <p:spPr>
          <a:xfrm>
            <a:off x="465118" y="2446315"/>
            <a:ext cx="3684588" cy="3684588"/>
          </a:xfrm>
          <a:prstGeom prst="rect">
            <a:avLst/>
          </a:prstGeom>
        </p:spPr>
      </p:pic>
      <p:pic>
        <p:nvPicPr>
          <p:cNvPr id="5" name="Picture 4" descr="Chart, scatter chart&#10;&#10;Description automatically generated">
            <a:extLst>
              <a:ext uri="{FF2B5EF4-FFF2-40B4-BE49-F238E27FC236}">
                <a16:creationId xmlns:a16="http://schemas.microsoft.com/office/drawing/2014/main" id="{B69555C9-7325-6F14-D9A5-37C0EA259D7A}"/>
              </a:ext>
            </a:extLst>
          </p:cNvPr>
          <p:cNvPicPr>
            <a:picLocks noChangeAspect="1"/>
          </p:cNvPicPr>
          <p:nvPr/>
        </p:nvPicPr>
        <p:blipFill>
          <a:blip r:embed="rId3"/>
          <a:stretch>
            <a:fillRect/>
          </a:stretch>
        </p:blipFill>
        <p:spPr>
          <a:xfrm>
            <a:off x="462521" y="2446314"/>
            <a:ext cx="3684588" cy="3684589"/>
          </a:xfrm>
          <a:prstGeom prst="rect">
            <a:avLst/>
          </a:prstGeom>
        </p:spPr>
      </p:pic>
    </p:spTree>
    <p:extLst>
      <p:ext uri="{BB962C8B-B14F-4D97-AF65-F5344CB8AC3E}">
        <p14:creationId xmlns:p14="http://schemas.microsoft.com/office/powerpoint/2010/main" val="18602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tretch>
            <a:fillRect/>
          </a:stretch>
        </p:blipFill>
        <p:spPr>
          <a:xfrm>
            <a:off x="444500" y="1350793"/>
            <a:ext cx="6703358" cy="5433248"/>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371228" y="1693690"/>
            <a:ext cx="4587690" cy="4637167"/>
          </a:xfrm>
          <a:prstGeom prst="rect">
            <a:avLst/>
          </a:prstGeom>
          <a:noFill/>
        </p:spPr>
        <p:txBody>
          <a:bodyPr wrap="square" rtlCol="0">
            <a:spAutoFit/>
          </a:bodyPr>
          <a:lstStyle/>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Load the dataset </a:t>
            </a:r>
            <a:r>
              <a:rPr lang="en-US" sz="1800" b="0" i="1" dirty="0">
                <a:solidFill>
                  <a:schemeClr val="bg1"/>
                </a:solidFill>
                <a:effectLst/>
                <a:ea typeface="Times New Roman" panose="02020603050405020304" pitchFamily="18" charset="0"/>
              </a:rPr>
              <a:t>points</a:t>
            </a:r>
            <a:endParaRPr lang="en-US" sz="1800" b="0"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Compute the skyline set with the algorithm described on Task 1 given the dataset </a:t>
            </a:r>
            <a:r>
              <a:rPr lang="en-US" sz="1800" b="0" i="1" dirty="0">
                <a:solidFill>
                  <a:schemeClr val="bg1"/>
                </a:solidFill>
                <a:effectLst/>
                <a:ea typeface="Times New Roman" panose="02020603050405020304" pitchFamily="18" charset="0"/>
              </a:rPr>
              <a:t>points</a:t>
            </a:r>
            <a:endParaRPr lang="el-GR" sz="18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For each one of the skyline points, calculate the number of points they dominate</a:t>
            </a:r>
          </a:p>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Create a list </a:t>
            </a:r>
            <a:r>
              <a:rPr lang="en-US" sz="1800" b="0" i="1" dirty="0">
                <a:solidFill>
                  <a:schemeClr val="accent1">
                    <a:lumMod val="40000"/>
                    <a:lumOff val="60000"/>
                  </a:schemeClr>
                </a:solidFill>
                <a:effectLst/>
                <a:ea typeface="Times New Roman" panose="02020603050405020304" pitchFamily="18" charset="0"/>
              </a:rPr>
              <a:t>candidate_points </a:t>
            </a:r>
            <a:r>
              <a:rPr lang="en-US" sz="1800" b="0" dirty="0">
                <a:solidFill>
                  <a:schemeClr val="accent1">
                    <a:lumMod val="40000"/>
                    <a:lumOff val="60000"/>
                  </a:schemeClr>
                </a:solidFill>
                <a:effectLst/>
                <a:ea typeface="Times New Roman" panose="02020603050405020304" pitchFamily="18" charset="0"/>
              </a:rPr>
              <a:t>(blue points) </a:t>
            </a:r>
            <a:r>
              <a:rPr lang="en-US" sz="1800" b="0" dirty="0">
                <a:solidFill>
                  <a:schemeClr val="bg1"/>
                </a:solidFill>
                <a:effectLst/>
                <a:ea typeface="Times New Roman" panose="02020603050405020304" pitchFamily="18" charset="0"/>
              </a:rPr>
              <a:t>of candidate top points that is initialized to be equal to the skyline set gathered at step 2 along with their number of dominations</a:t>
            </a:r>
          </a:p>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Create an empty list </a:t>
            </a:r>
            <a:r>
              <a:rPr lang="en-US" sz="1800" b="0" i="1" dirty="0">
                <a:solidFill>
                  <a:srgbClr val="92D050"/>
                </a:solidFill>
                <a:effectLst/>
                <a:ea typeface="Times New Roman" panose="02020603050405020304" pitchFamily="18" charset="0"/>
              </a:rPr>
              <a:t>top_points (green points)</a:t>
            </a:r>
            <a:r>
              <a:rPr lang="en-US" sz="1800" b="0" dirty="0">
                <a:solidFill>
                  <a:srgbClr val="92D050"/>
                </a:solidFill>
                <a:effectLst/>
                <a:ea typeface="Times New Roman" panose="02020603050405020304" pitchFamily="18" charset="0"/>
              </a:rPr>
              <a:t> </a:t>
            </a:r>
            <a:r>
              <a:rPr lang="en-US" sz="1800" b="0" dirty="0">
                <a:solidFill>
                  <a:schemeClr val="bg1"/>
                </a:solidFill>
                <a:effectLst/>
                <a:ea typeface="Times New Roman" panose="02020603050405020304" pitchFamily="18" charset="0"/>
              </a:rPr>
              <a:t>of the top k points</a:t>
            </a:r>
            <a:endParaRPr lang="el-GR" sz="1800" b="1"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352021047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documentManagement/types"/>
    <ds:schemaRef ds:uri="http://schemas.microsoft.com/office/infopath/2007/PartnerControls"/>
    <ds:schemaRef ds:uri="http://purl.org/dc/terms/"/>
    <ds:schemaRef ds:uri="http://purl.org/dc/dcmitype/"/>
    <ds:schemaRef ds:uri="16c05727-aa75-4e4a-9b5f-8a80a1165891"/>
    <ds:schemaRef ds:uri="http://www.w3.org/XML/1998/namespace"/>
    <ds:schemaRef ds:uri="71af3243-3dd4-4a8d-8c0d-dd76da1f02a5"/>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192</TotalTime>
  <Words>1906</Words>
  <Application>Microsoft Office PowerPoint</Application>
  <PresentationFormat>Ευρεία οθόνη</PresentationFormat>
  <Paragraphs>298</Paragraphs>
  <Slides>24</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24</vt:i4>
      </vt:variant>
    </vt:vector>
  </HeadingPairs>
  <TitlesOfParts>
    <vt:vector size="29" baseType="lpstr">
      <vt:lpstr>Arial</vt:lpstr>
      <vt:lpstr>Calibri</vt:lpstr>
      <vt:lpstr>Trade Gothic LT Pro</vt:lpstr>
      <vt:lpstr>Trebuchet MS</vt:lpstr>
      <vt:lpstr>Office Theme</vt:lpstr>
      <vt:lpstr>Scalable Processing of Dominance-Based Queries</vt:lpstr>
      <vt:lpstr>Project Analysis</vt:lpstr>
      <vt:lpstr>Datasets</vt:lpstr>
      <vt:lpstr>Skyline query</vt:lpstr>
      <vt:lpstr>Task 1</vt:lpstr>
      <vt:lpstr>Example</vt:lpstr>
      <vt:lpstr>Top-k domination query</vt:lpstr>
      <vt:lpstr>Task 2</vt:lpstr>
      <vt:lpstr>Top 3 points example</vt:lpstr>
      <vt:lpstr>Top 3 points example</vt:lpstr>
      <vt:lpstr>Top 3 points example</vt:lpstr>
      <vt:lpstr>Top 3 points example</vt:lpstr>
      <vt:lpstr>Top-k skyline domination query</vt:lpstr>
      <vt:lpstr>Task 3</vt:lpstr>
      <vt:lpstr>Results</vt:lpstr>
      <vt:lpstr>Execution time for each task</vt:lpstr>
      <vt:lpstr>Execution time for each task</vt:lpstr>
      <vt:lpstr>Execution time vs Dataset Size</vt:lpstr>
      <vt:lpstr>Compare distributions</vt:lpstr>
      <vt:lpstr>Compare distributions</vt:lpstr>
      <vt:lpstr>Execution time vs dimensionality</vt:lpstr>
      <vt:lpstr>Execution time vs dimensionality</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Processing of Dominance-Based Queries</dc:title>
  <dc:creator>Vasileios Ntaoulas</dc:creator>
  <cp:lastModifiedBy>Manolis Kalyvas</cp:lastModifiedBy>
  <cp:revision>29</cp:revision>
  <dcterms:created xsi:type="dcterms:W3CDTF">2023-01-05T13:33:45Z</dcterms:created>
  <dcterms:modified xsi:type="dcterms:W3CDTF">2023-01-23T20:38:09Z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