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9"/>
  </p:notesMasterIdLst>
  <p:handoutMasterIdLst>
    <p:handoutMasterId r:id="rId30"/>
  </p:handoutMasterIdLst>
  <p:sldIdLst>
    <p:sldId id="256" r:id="rId5"/>
    <p:sldId id="308" r:id="rId6"/>
    <p:sldId id="293" r:id="rId7"/>
    <p:sldId id="257" r:id="rId8"/>
    <p:sldId id="306" r:id="rId9"/>
    <p:sldId id="307" r:id="rId10"/>
    <p:sldId id="260" r:id="rId11"/>
    <p:sldId id="291" r:id="rId12"/>
    <p:sldId id="295" r:id="rId13"/>
    <p:sldId id="296" r:id="rId14"/>
    <p:sldId id="297" r:id="rId15"/>
    <p:sldId id="298" r:id="rId16"/>
    <p:sldId id="290" r:id="rId17"/>
    <p:sldId id="292" r:id="rId18"/>
    <p:sldId id="294" r:id="rId19"/>
    <p:sldId id="283" r:id="rId20"/>
    <p:sldId id="300" r:id="rId21"/>
    <p:sldId id="302" r:id="rId22"/>
    <p:sldId id="303" r:id="rId23"/>
    <p:sldId id="299" r:id="rId24"/>
    <p:sldId id="304" r:id="rId25"/>
    <p:sldId id="301" r:id="rId26"/>
    <p:sldId id="305" r:id="rId27"/>
    <p:sldId id="269"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7A7ECF9-9CED-4093-8646-78E15AF0EC69}" v="7" dt="2023-01-16T18:03:33.45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9" autoAdjust="0"/>
    <p:restoredTop sz="64602" autoAdjust="0"/>
  </p:normalViewPr>
  <p:slideViewPr>
    <p:cSldViewPr snapToGrid="0">
      <p:cViewPr varScale="1">
        <p:scale>
          <a:sx n="73" d="100"/>
          <a:sy n="73" d="100"/>
        </p:scale>
        <p:origin x="3588" y="60"/>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35" Type="http://schemas.microsoft.com/office/2016/11/relationships/changesInfo" Target="changesInfos/changesInfo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sileios Ntaoulas" userId="019b8d86-4639-4c0e-a76e-43d098cf21e7" providerId="ADAL" clId="{C7A7ECF9-9CED-4093-8646-78E15AF0EC69}"/>
    <pc:docChg chg="undo redo custSel addSld delSld modSld sldOrd">
      <pc:chgData name="Vasileios Ntaoulas" userId="019b8d86-4639-4c0e-a76e-43d098cf21e7" providerId="ADAL" clId="{C7A7ECF9-9CED-4093-8646-78E15AF0EC69}" dt="2023-01-21T14:06:56.769" v="749" actId="1076"/>
      <pc:docMkLst>
        <pc:docMk/>
      </pc:docMkLst>
      <pc:sldChg chg="modSp mod">
        <pc:chgData name="Vasileios Ntaoulas" userId="019b8d86-4639-4c0e-a76e-43d098cf21e7" providerId="ADAL" clId="{C7A7ECF9-9CED-4093-8646-78E15AF0EC69}" dt="2023-01-21T13:53:40.440" v="629" actId="12788"/>
        <pc:sldMkLst>
          <pc:docMk/>
          <pc:sldMk cId="3946934594" sldId="256"/>
        </pc:sldMkLst>
        <pc:spChg chg="mod">
          <ac:chgData name="Vasileios Ntaoulas" userId="019b8d86-4639-4c0e-a76e-43d098cf21e7" providerId="ADAL" clId="{C7A7ECF9-9CED-4093-8646-78E15AF0EC69}" dt="2023-01-21T13:53:26.323" v="627" actId="12788"/>
          <ac:spMkLst>
            <pc:docMk/>
            <pc:sldMk cId="3946934594" sldId="256"/>
            <ac:spMk id="2" creationId="{632BE5BF-9922-45FB-8F3F-4446D40A051B}"/>
          </ac:spMkLst>
        </pc:spChg>
        <pc:spChg chg="mod">
          <ac:chgData name="Vasileios Ntaoulas" userId="019b8d86-4639-4c0e-a76e-43d098cf21e7" providerId="ADAL" clId="{C7A7ECF9-9CED-4093-8646-78E15AF0EC69}" dt="2023-01-21T13:53:34.656" v="628" actId="12788"/>
          <ac:spMkLst>
            <pc:docMk/>
            <pc:sldMk cId="3946934594" sldId="256"/>
            <ac:spMk id="3" creationId="{0D537F64-4C96-4AA8-BB21-E8053A3186DD}"/>
          </ac:spMkLst>
        </pc:spChg>
        <pc:spChg chg="mod">
          <ac:chgData name="Vasileios Ntaoulas" userId="019b8d86-4639-4c0e-a76e-43d098cf21e7" providerId="ADAL" clId="{C7A7ECF9-9CED-4093-8646-78E15AF0EC69}" dt="2023-01-21T13:53:40.440" v="629" actId="12788"/>
          <ac:spMkLst>
            <pc:docMk/>
            <pc:sldMk cId="3946934594" sldId="256"/>
            <ac:spMk id="8" creationId="{5519C231-C228-1819-68D3-CD7DCC56359D}"/>
          </ac:spMkLst>
        </pc:spChg>
      </pc:sldChg>
      <pc:sldChg chg="addSp modSp mod ord">
        <pc:chgData name="Vasileios Ntaoulas" userId="019b8d86-4639-4c0e-a76e-43d098cf21e7" providerId="ADAL" clId="{C7A7ECF9-9CED-4093-8646-78E15AF0EC69}" dt="2023-01-21T13:57:01.279" v="668" actId="1076"/>
        <pc:sldMkLst>
          <pc:docMk/>
          <pc:sldMk cId="3733486012" sldId="258"/>
        </pc:sldMkLst>
        <pc:spChg chg="add mod">
          <ac:chgData name="Vasileios Ntaoulas" userId="019b8d86-4639-4c0e-a76e-43d098cf21e7" providerId="ADAL" clId="{C7A7ECF9-9CED-4093-8646-78E15AF0EC69}" dt="2023-01-21T13:56:50.981" v="667" actId="20577"/>
          <ac:spMkLst>
            <pc:docMk/>
            <pc:sldMk cId="3733486012" sldId="258"/>
            <ac:spMk id="3" creationId="{829FF87A-705E-B625-0420-C66C77A3A161}"/>
          </ac:spMkLst>
        </pc:spChg>
        <pc:spChg chg="mod">
          <ac:chgData name="Vasileios Ntaoulas" userId="019b8d86-4639-4c0e-a76e-43d098cf21e7" providerId="ADAL" clId="{C7A7ECF9-9CED-4093-8646-78E15AF0EC69}" dt="2023-01-16T17:43:23.665" v="75" actId="403"/>
          <ac:spMkLst>
            <pc:docMk/>
            <pc:sldMk cId="3733486012" sldId="258"/>
            <ac:spMk id="7" creationId="{7875C19A-1AAE-476A-A316-A2CF92D763D3}"/>
          </ac:spMkLst>
        </pc:spChg>
        <pc:spChg chg="mod">
          <ac:chgData name="Vasileios Ntaoulas" userId="019b8d86-4639-4c0e-a76e-43d098cf21e7" providerId="ADAL" clId="{C7A7ECF9-9CED-4093-8646-78E15AF0EC69}" dt="2023-01-21T13:57:01.279" v="668" actId="1076"/>
          <ac:spMkLst>
            <pc:docMk/>
            <pc:sldMk cId="3733486012" sldId="258"/>
            <ac:spMk id="10" creationId="{EF2BC084-E6DB-4DE7-B309-042A85EBA700}"/>
          </ac:spMkLst>
        </pc:spChg>
      </pc:sldChg>
      <pc:sldChg chg="modSp mod">
        <pc:chgData name="Vasileios Ntaoulas" userId="019b8d86-4639-4c0e-a76e-43d098cf21e7" providerId="ADAL" clId="{C7A7ECF9-9CED-4093-8646-78E15AF0EC69}" dt="2023-01-21T14:03:48.207" v="713" actId="27636"/>
        <pc:sldMkLst>
          <pc:docMk/>
          <pc:sldMk cId="709828751" sldId="260"/>
        </pc:sldMkLst>
        <pc:spChg chg="mod">
          <ac:chgData name="Vasileios Ntaoulas" userId="019b8d86-4639-4c0e-a76e-43d098cf21e7" providerId="ADAL" clId="{C7A7ECF9-9CED-4093-8646-78E15AF0EC69}" dt="2023-01-21T14:03:48.207" v="713" actId="27636"/>
          <ac:spMkLst>
            <pc:docMk/>
            <pc:sldMk cId="709828751" sldId="260"/>
            <ac:spMk id="4" creationId="{BD179B88-D43C-4A31-9A52-3498E9430782}"/>
          </ac:spMkLst>
        </pc:spChg>
      </pc:sldChg>
      <pc:sldChg chg="addSp delSp modSp mod ord">
        <pc:chgData name="Vasileios Ntaoulas" userId="019b8d86-4639-4c0e-a76e-43d098cf21e7" providerId="ADAL" clId="{C7A7ECF9-9CED-4093-8646-78E15AF0EC69}" dt="2023-01-21T13:51:55.753" v="620" actId="1076"/>
        <pc:sldMkLst>
          <pc:docMk/>
          <pc:sldMk cId="3607270498" sldId="261"/>
        </pc:sldMkLst>
        <pc:spChg chg="del">
          <ac:chgData name="Vasileios Ntaoulas" userId="019b8d86-4639-4c0e-a76e-43d098cf21e7" providerId="ADAL" clId="{C7A7ECF9-9CED-4093-8646-78E15AF0EC69}" dt="2023-01-16T17:50:12.648" v="118" actId="478"/>
          <ac:spMkLst>
            <pc:docMk/>
            <pc:sldMk cId="3607270498" sldId="261"/>
            <ac:spMk id="5" creationId="{E0C87788-476B-4620-8002-A5C1177AD6C1}"/>
          </ac:spMkLst>
        </pc:spChg>
        <pc:spChg chg="del">
          <ac:chgData name="Vasileios Ntaoulas" userId="019b8d86-4639-4c0e-a76e-43d098cf21e7" providerId="ADAL" clId="{C7A7ECF9-9CED-4093-8646-78E15AF0EC69}" dt="2023-01-16T17:50:15.779" v="120" actId="478"/>
          <ac:spMkLst>
            <pc:docMk/>
            <pc:sldMk cId="3607270498" sldId="261"/>
            <ac:spMk id="6" creationId="{000A9570-5EF6-4AFB-9FCA-7C8998E3FEB1}"/>
          </ac:spMkLst>
        </pc:spChg>
        <pc:spChg chg="mod">
          <ac:chgData name="Vasileios Ntaoulas" userId="019b8d86-4639-4c0e-a76e-43d098cf21e7" providerId="ADAL" clId="{C7A7ECF9-9CED-4093-8646-78E15AF0EC69}" dt="2023-01-16T18:03:18.820" v="239" actId="20577"/>
          <ac:spMkLst>
            <pc:docMk/>
            <pc:sldMk cId="3607270498" sldId="261"/>
            <ac:spMk id="7" creationId="{B74126B4-1E6C-4FFF-9282-40E18A85A07F}"/>
          </ac:spMkLst>
        </pc:spChg>
        <pc:spChg chg="mod">
          <ac:chgData name="Vasileios Ntaoulas" userId="019b8d86-4639-4c0e-a76e-43d098cf21e7" providerId="ADAL" clId="{C7A7ECF9-9CED-4093-8646-78E15AF0EC69}" dt="2023-01-16T17:50:59.294" v="128" actId="1076"/>
          <ac:spMkLst>
            <pc:docMk/>
            <pc:sldMk cId="3607270498" sldId="261"/>
            <ac:spMk id="8" creationId="{47DC4E62-1A34-4F98-A451-214F1808519C}"/>
          </ac:spMkLst>
        </pc:spChg>
        <pc:spChg chg="add del mod">
          <ac:chgData name="Vasileios Ntaoulas" userId="019b8d86-4639-4c0e-a76e-43d098cf21e7" providerId="ADAL" clId="{C7A7ECF9-9CED-4093-8646-78E15AF0EC69}" dt="2023-01-16T17:50:14.064" v="119" actId="478"/>
          <ac:spMkLst>
            <pc:docMk/>
            <pc:sldMk cId="3607270498" sldId="261"/>
            <ac:spMk id="9" creationId="{B4887FCA-38FD-CC89-7E74-87258A493524}"/>
          </ac:spMkLst>
        </pc:spChg>
        <pc:spChg chg="add del mod">
          <ac:chgData name="Vasileios Ntaoulas" userId="019b8d86-4639-4c0e-a76e-43d098cf21e7" providerId="ADAL" clId="{C7A7ECF9-9CED-4093-8646-78E15AF0EC69}" dt="2023-01-16T17:50:16.608" v="121" actId="478"/>
          <ac:spMkLst>
            <pc:docMk/>
            <pc:sldMk cId="3607270498" sldId="261"/>
            <ac:spMk id="11" creationId="{7A06C2CF-FA1F-A745-23D5-932869DB56D5}"/>
          </ac:spMkLst>
        </pc:spChg>
        <pc:spChg chg="add mod">
          <ac:chgData name="Vasileios Ntaoulas" userId="019b8d86-4639-4c0e-a76e-43d098cf21e7" providerId="ADAL" clId="{C7A7ECF9-9CED-4093-8646-78E15AF0EC69}" dt="2023-01-21T13:51:55.753" v="620" actId="1076"/>
          <ac:spMkLst>
            <pc:docMk/>
            <pc:sldMk cId="3607270498" sldId="261"/>
            <ac:spMk id="16" creationId="{6E9C669F-25DE-441B-66D9-A361F6749E30}"/>
          </ac:spMkLst>
        </pc:spChg>
        <pc:picChg chg="add del mod">
          <ac:chgData name="Vasileios Ntaoulas" userId="019b8d86-4639-4c0e-a76e-43d098cf21e7" providerId="ADAL" clId="{C7A7ECF9-9CED-4093-8646-78E15AF0EC69}" dt="2023-01-16T17:51:21.355" v="134" actId="478"/>
          <ac:picMkLst>
            <pc:docMk/>
            <pc:sldMk cId="3607270498" sldId="261"/>
            <ac:picMk id="13" creationId="{3CCEB79B-2FF9-7615-E3DF-A151D39B300D}"/>
          </ac:picMkLst>
        </pc:picChg>
        <pc:picChg chg="add mod">
          <ac:chgData name="Vasileios Ntaoulas" userId="019b8d86-4639-4c0e-a76e-43d098cf21e7" providerId="ADAL" clId="{C7A7ECF9-9CED-4093-8646-78E15AF0EC69}" dt="2023-01-16T17:51:37.968" v="141" actId="14100"/>
          <ac:picMkLst>
            <pc:docMk/>
            <pc:sldMk cId="3607270498" sldId="261"/>
            <ac:picMk id="15" creationId="{D9589739-B711-59A2-F023-EFC9A664C867}"/>
          </ac:picMkLst>
        </pc:picChg>
      </pc:sldChg>
      <pc:sldChg chg="addSp modSp mod">
        <pc:chgData name="Vasileios Ntaoulas" userId="019b8d86-4639-4c0e-a76e-43d098cf21e7" providerId="ADAL" clId="{C7A7ECF9-9CED-4093-8646-78E15AF0EC69}" dt="2023-01-21T14:06:56.769" v="749" actId="1076"/>
        <pc:sldMkLst>
          <pc:docMk/>
          <pc:sldMk cId="429771863" sldId="269"/>
        </pc:sldMkLst>
        <pc:spChg chg="mod">
          <ac:chgData name="Vasileios Ntaoulas" userId="019b8d86-4639-4c0e-a76e-43d098cf21e7" providerId="ADAL" clId="{C7A7ECF9-9CED-4093-8646-78E15AF0EC69}" dt="2023-01-21T14:06:09.035" v="744" actId="14100"/>
          <ac:spMkLst>
            <pc:docMk/>
            <pc:sldMk cId="429771863" sldId="269"/>
            <ac:spMk id="2" creationId="{632BE5BF-9922-45FB-8F3F-4446D40A051B}"/>
          </ac:spMkLst>
        </pc:spChg>
        <pc:spChg chg="add mod">
          <ac:chgData name="Vasileios Ntaoulas" userId="019b8d86-4639-4c0e-a76e-43d098cf21e7" providerId="ADAL" clId="{C7A7ECF9-9CED-4093-8646-78E15AF0EC69}" dt="2023-01-21T14:06:56.769" v="749" actId="1076"/>
          <ac:spMkLst>
            <pc:docMk/>
            <pc:sldMk cId="429771863" sldId="269"/>
            <ac:spMk id="3" creationId="{2EDE1A7B-49FA-CEC9-1E9A-742A122792CC}"/>
          </ac:spMkLst>
        </pc:spChg>
      </pc:sldChg>
      <pc:sldChg chg="mod">
        <pc:chgData name="Vasileios Ntaoulas" userId="019b8d86-4639-4c0e-a76e-43d098cf21e7" providerId="ADAL" clId="{C7A7ECF9-9CED-4093-8646-78E15AF0EC69}" dt="2023-01-21T14:01:47.023" v="678" actId="27918"/>
        <pc:sldMkLst>
          <pc:docMk/>
          <pc:sldMk cId="3322300142" sldId="284"/>
        </pc:sldMkLst>
      </pc:sldChg>
      <pc:sldChg chg="modSp mod">
        <pc:chgData name="Vasileios Ntaoulas" userId="019b8d86-4639-4c0e-a76e-43d098cf21e7" providerId="ADAL" clId="{C7A7ECF9-9CED-4093-8646-78E15AF0EC69}" dt="2023-01-16T17:44:36.084" v="90" actId="20577"/>
        <pc:sldMkLst>
          <pc:docMk/>
          <pc:sldMk cId="2229238531" sldId="287"/>
        </pc:sldMkLst>
        <pc:spChg chg="mod">
          <ac:chgData name="Vasileios Ntaoulas" userId="019b8d86-4639-4c0e-a76e-43d098cf21e7" providerId="ADAL" clId="{C7A7ECF9-9CED-4093-8646-78E15AF0EC69}" dt="2023-01-16T17:44:36.084" v="90" actId="20577"/>
          <ac:spMkLst>
            <pc:docMk/>
            <pc:sldMk cId="2229238531" sldId="287"/>
            <ac:spMk id="4" creationId="{315E3981-F0D7-482C-A8E0-6A57700BECA7}"/>
          </ac:spMkLst>
        </pc:spChg>
      </pc:sldChg>
      <pc:sldChg chg="del">
        <pc:chgData name="Vasileios Ntaoulas" userId="019b8d86-4639-4c0e-a76e-43d098cf21e7" providerId="ADAL" clId="{C7A7ECF9-9CED-4093-8646-78E15AF0EC69}" dt="2023-01-16T17:44:40.245" v="91" actId="47"/>
        <pc:sldMkLst>
          <pc:docMk/>
          <pc:sldMk cId="2687334512" sldId="288"/>
        </pc:sldMkLst>
      </pc:sldChg>
      <pc:sldChg chg="modSp add mod ord">
        <pc:chgData name="Vasileios Ntaoulas" userId="019b8d86-4639-4c0e-a76e-43d098cf21e7" providerId="ADAL" clId="{C7A7ECF9-9CED-4093-8646-78E15AF0EC69}" dt="2023-01-16T17:43:48.912" v="77" actId="20577"/>
        <pc:sldMkLst>
          <pc:docMk/>
          <pc:sldMk cId="458156879" sldId="289"/>
        </pc:sldMkLst>
        <pc:spChg chg="mod">
          <ac:chgData name="Vasileios Ntaoulas" userId="019b8d86-4639-4c0e-a76e-43d098cf21e7" providerId="ADAL" clId="{C7A7ECF9-9CED-4093-8646-78E15AF0EC69}" dt="2023-01-16T17:43:48.912" v="77" actId="20577"/>
          <ac:spMkLst>
            <pc:docMk/>
            <pc:sldMk cId="458156879" sldId="289"/>
            <ac:spMk id="4" creationId="{315E3981-F0D7-482C-A8E0-6A57700BECA7}"/>
          </ac:spMkLst>
        </pc:spChg>
      </pc:sldChg>
      <pc:sldChg chg="modSp add mod">
        <pc:chgData name="Vasileios Ntaoulas" userId="019b8d86-4639-4c0e-a76e-43d098cf21e7" providerId="ADAL" clId="{C7A7ECF9-9CED-4093-8646-78E15AF0EC69}" dt="2023-01-21T14:03:57.694" v="714" actId="255"/>
        <pc:sldMkLst>
          <pc:docMk/>
          <pc:sldMk cId="660312521" sldId="290"/>
        </pc:sldMkLst>
        <pc:spChg chg="mod">
          <ac:chgData name="Vasileios Ntaoulas" userId="019b8d86-4639-4c0e-a76e-43d098cf21e7" providerId="ADAL" clId="{C7A7ECF9-9CED-4093-8646-78E15AF0EC69}" dt="2023-01-21T14:03:57.694" v="714" actId="255"/>
          <ac:spMkLst>
            <pc:docMk/>
            <pc:sldMk cId="660312521" sldId="290"/>
            <ac:spMk id="4" creationId="{BD179B88-D43C-4A31-9A52-3498E9430782}"/>
          </ac:spMkLst>
        </pc:spChg>
      </pc:sldChg>
      <pc:sldChg chg="addSp delSp modSp add mod">
        <pc:chgData name="Vasileios Ntaoulas" userId="019b8d86-4639-4c0e-a76e-43d098cf21e7" providerId="ADAL" clId="{C7A7ECF9-9CED-4093-8646-78E15AF0EC69}" dt="2023-01-16T18:00:06.773" v="238" actId="20577"/>
        <pc:sldMkLst>
          <pc:docMk/>
          <pc:sldMk cId="1860213860" sldId="291"/>
        </pc:sldMkLst>
        <pc:spChg chg="mod">
          <ac:chgData name="Vasileios Ntaoulas" userId="019b8d86-4639-4c0e-a76e-43d098cf21e7" providerId="ADAL" clId="{C7A7ECF9-9CED-4093-8646-78E15AF0EC69}" dt="2023-01-16T17:52:55.539" v="143" actId="20577"/>
          <ac:spMkLst>
            <pc:docMk/>
            <pc:sldMk cId="1860213860" sldId="291"/>
            <ac:spMk id="4" creationId="{315E3981-F0D7-482C-A8E0-6A57700BECA7}"/>
          </ac:spMkLst>
        </pc:spChg>
        <pc:spChg chg="mod">
          <ac:chgData name="Vasileios Ntaoulas" userId="019b8d86-4639-4c0e-a76e-43d098cf21e7" providerId="ADAL" clId="{C7A7ECF9-9CED-4093-8646-78E15AF0EC69}" dt="2023-01-16T18:00:06.773" v="238" actId="20577"/>
          <ac:spMkLst>
            <pc:docMk/>
            <pc:sldMk cId="1860213860" sldId="291"/>
            <ac:spMk id="7" creationId="{B74126B4-1E6C-4FFF-9282-40E18A85A07F}"/>
          </ac:spMkLst>
        </pc:spChg>
        <pc:picChg chg="add mod">
          <ac:chgData name="Vasileios Ntaoulas" userId="019b8d86-4639-4c0e-a76e-43d098cf21e7" providerId="ADAL" clId="{C7A7ECF9-9CED-4093-8646-78E15AF0EC69}" dt="2023-01-16T18:00:00.508" v="215" actId="1076"/>
          <ac:picMkLst>
            <pc:docMk/>
            <pc:sldMk cId="1860213860" sldId="291"/>
            <ac:picMk id="5" creationId="{B69555C9-7325-6F14-D9A5-37C0EA259D7A}"/>
          </ac:picMkLst>
        </pc:picChg>
        <pc:picChg chg="add del">
          <ac:chgData name="Vasileios Ntaoulas" userId="019b8d86-4639-4c0e-a76e-43d098cf21e7" providerId="ADAL" clId="{C7A7ECF9-9CED-4093-8646-78E15AF0EC69}" dt="2023-01-16T17:54:30.028" v="154" actId="478"/>
          <ac:picMkLst>
            <pc:docMk/>
            <pc:sldMk cId="1860213860" sldId="291"/>
            <ac:picMk id="15" creationId="{D9589739-B711-59A2-F023-EFC9A664C867}"/>
          </ac:picMkLst>
        </pc:picChg>
      </pc:sldChg>
      <pc:sldChg chg="delSp modSp add mod">
        <pc:chgData name="Vasileios Ntaoulas" userId="019b8d86-4639-4c0e-a76e-43d098cf21e7" providerId="ADAL" clId="{C7A7ECF9-9CED-4093-8646-78E15AF0EC69}" dt="2023-01-21T14:01:09.636" v="676" actId="20577"/>
        <pc:sldMkLst>
          <pc:docMk/>
          <pc:sldMk cId="905488132" sldId="292"/>
        </pc:sldMkLst>
        <pc:spChg chg="mod">
          <ac:chgData name="Vasileios Ntaoulas" userId="019b8d86-4639-4c0e-a76e-43d098cf21e7" providerId="ADAL" clId="{C7A7ECF9-9CED-4093-8646-78E15AF0EC69}" dt="2023-01-16T18:09:03.724" v="488" actId="20577"/>
          <ac:spMkLst>
            <pc:docMk/>
            <pc:sldMk cId="905488132" sldId="292"/>
            <ac:spMk id="4" creationId="{315E3981-F0D7-482C-A8E0-6A57700BECA7}"/>
          </ac:spMkLst>
        </pc:spChg>
        <pc:spChg chg="mod">
          <ac:chgData name="Vasileios Ntaoulas" userId="019b8d86-4639-4c0e-a76e-43d098cf21e7" providerId="ADAL" clId="{C7A7ECF9-9CED-4093-8646-78E15AF0EC69}" dt="2023-01-21T14:01:09.636" v="676" actId="20577"/>
          <ac:spMkLst>
            <pc:docMk/>
            <pc:sldMk cId="905488132" sldId="292"/>
            <ac:spMk id="7" creationId="{B74126B4-1E6C-4FFF-9282-40E18A85A07F}"/>
          </ac:spMkLst>
        </pc:spChg>
        <pc:picChg chg="del">
          <ac:chgData name="Vasileios Ntaoulas" userId="019b8d86-4639-4c0e-a76e-43d098cf21e7" providerId="ADAL" clId="{C7A7ECF9-9CED-4093-8646-78E15AF0EC69}" dt="2023-01-16T18:11:57.724" v="515" actId="478"/>
          <ac:picMkLst>
            <pc:docMk/>
            <pc:sldMk cId="905488132" sldId="292"/>
            <ac:picMk id="5" creationId="{B69555C9-7325-6F14-D9A5-37C0EA259D7A}"/>
          </ac:picMkLst>
        </pc:picChg>
        <pc:picChg chg="del">
          <ac:chgData name="Vasileios Ntaoulas" userId="019b8d86-4639-4c0e-a76e-43d098cf21e7" providerId="ADAL" clId="{C7A7ECF9-9CED-4093-8646-78E15AF0EC69}" dt="2023-01-16T18:11:58.323" v="516" actId="478"/>
          <ac:picMkLst>
            <pc:docMk/>
            <pc:sldMk cId="905488132" sldId="292"/>
            <ac:picMk id="15" creationId="{D9589739-B711-59A2-F023-EFC9A664C867}"/>
          </ac:picMkLst>
        </pc:picChg>
      </pc:sldChg>
      <pc:sldChg chg="addSp delSp modSp add mod">
        <pc:chgData name="Vasileios Ntaoulas" userId="019b8d86-4639-4c0e-a76e-43d098cf21e7" providerId="ADAL" clId="{C7A7ECF9-9CED-4093-8646-78E15AF0EC69}" dt="2023-01-21T13:57:34.197" v="675" actId="20577"/>
        <pc:sldMkLst>
          <pc:docMk/>
          <pc:sldMk cId="2646602192" sldId="293"/>
        </pc:sldMkLst>
        <pc:spChg chg="add del mod">
          <ac:chgData name="Vasileios Ntaoulas" userId="019b8d86-4639-4c0e-a76e-43d098cf21e7" providerId="ADAL" clId="{C7A7ECF9-9CED-4093-8646-78E15AF0EC69}" dt="2023-01-21T13:29:20.610" v="549" actId="478"/>
          <ac:spMkLst>
            <pc:docMk/>
            <pc:sldMk cId="2646602192" sldId="293"/>
            <ac:spMk id="4" creationId="{5373D2E2-A398-9E7C-0E83-3DA1366277D5}"/>
          </ac:spMkLst>
        </pc:spChg>
        <pc:spChg chg="mod">
          <ac:chgData name="Vasileios Ntaoulas" userId="019b8d86-4639-4c0e-a76e-43d098cf21e7" providerId="ADAL" clId="{C7A7ECF9-9CED-4093-8646-78E15AF0EC69}" dt="2023-01-21T13:28:26.056" v="547" actId="20577"/>
          <ac:spMkLst>
            <pc:docMk/>
            <pc:sldMk cId="2646602192" sldId="293"/>
            <ac:spMk id="7" creationId="{7875C19A-1AAE-476A-A316-A2CF92D763D3}"/>
          </ac:spMkLst>
        </pc:spChg>
        <pc:spChg chg="add mod">
          <ac:chgData name="Vasileios Ntaoulas" userId="019b8d86-4639-4c0e-a76e-43d098cf21e7" providerId="ADAL" clId="{C7A7ECF9-9CED-4093-8646-78E15AF0EC69}" dt="2023-01-21T13:57:34.197" v="675" actId="20577"/>
          <ac:spMkLst>
            <pc:docMk/>
            <pc:sldMk cId="2646602192" sldId="293"/>
            <ac:spMk id="8" creationId="{7F2AD71B-A36B-CA89-0174-5E3FE3096BEF}"/>
          </ac:spMkLst>
        </pc:spChg>
        <pc:spChg chg="del">
          <ac:chgData name="Vasileios Ntaoulas" userId="019b8d86-4639-4c0e-a76e-43d098cf21e7" providerId="ADAL" clId="{C7A7ECF9-9CED-4093-8646-78E15AF0EC69}" dt="2023-01-21T13:29:16.618" v="548" actId="478"/>
          <ac:spMkLst>
            <pc:docMk/>
            <pc:sldMk cId="2646602192" sldId="293"/>
            <ac:spMk id="10" creationId="{EF2BC084-E6DB-4DE7-B309-042A85EBA700}"/>
          </ac:spMkLst>
        </pc:spChg>
        <pc:picChg chg="add mod">
          <ac:chgData name="Vasileios Ntaoulas" userId="019b8d86-4639-4c0e-a76e-43d098cf21e7" providerId="ADAL" clId="{C7A7ECF9-9CED-4093-8646-78E15AF0EC69}" dt="2023-01-21T13:29:38.424" v="552" actId="1076"/>
          <ac:picMkLst>
            <pc:docMk/>
            <pc:sldMk cId="2646602192" sldId="293"/>
            <ac:picMk id="6" creationId="{D03F4D88-171D-8451-EA2C-7012F322C764}"/>
          </ac:picMkLst>
        </pc:picChg>
      </pc:sldChg>
      <pc:sldChg chg="modSp add mod">
        <pc:chgData name="Vasileios Ntaoulas" userId="019b8d86-4639-4c0e-a76e-43d098cf21e7" providerId="ADAL" clId="{C7A7ECF9-9CED-4093-8646-78E15AF0EC69}" dt="2023-01-21T14:03:15.109" v="708" actId="20577"/>
        <pc:sldMkLst>
          <pc:docMk/>
          <pc:sldMk cId="981738564" sldId="294"/>
        </pc:sldMkLst>
        <pc:spChg chg="mod">
          <ac:chgData name="Vasileios Ntaoulas" userId="019b8d86-4639-4c0e-a76e-43d098cf21e7" providerId="ADAL" clId="{C7A7ECF9-9CED-4093-8646-78E15AF0EC69}" dt="2023-01-21T14:03:15.109" v="708" actId="20577"/>
          <ac:spMkLst>
            <pc:docMk/>
            <pc:sldMk cId="981738564" sldId="294"/>
            <ac:spMk id="4" creationId="{BD179B88-D43C-4A31-9A52-3498E9430782}"/>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1/25/2023</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1/25/2023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l-GR" dirty="0"/>
              <a:t>Σε αυτό το </a:t>
            </a:r>
            <a:r>
              <a:rPr lang="en-US" dirty="0"/>
              <a:t>project </a:t>
            </a:r>
            <a:r>
              <a:rPr lang="el-GR" dirty="0"/>
              <a:t>ασχοληθήκαμε με την ανάλυση πολυδιάστατων δεδομένων και ειδικότερα με την ανίχνευση ενδιαφέρων σημείων ανάμεσα τους.</a:t>
            </a:r>
          </a:p>
          <a:p>
            <a:r>
              <a:rPr lang="el-GR" dirty="0"/>
              <a:t>Συγκεκριμένα, υλοποιήσαμε έναν αλγόριθμο σε </a:t>
            </a:r>
            <a:r>
              <a:rPr lang="en-US" dirty="0" err="1"/>
              <a:t>scala</a:t>
            </a:r>
            <a:r>
              <a:rPr lang="en-US" dirty="0"/>
              <a:t> </a:t>
            </a:r>
            <a:r>
              <a:rPr lang="el-GR" dirty="0"/>
              <a:t>με την χρήση του </a:t>
            </a:r>
            <a:r>
              <a:rPr lang="en-US" dirty="0"/>
              <a:t>spark </a:t>
            </a:r>
            <a:r>
              <a:rPr lang="el-GR" dirty="0"/>
              <a:t>για την εύρεση του </a:t>
            </a:r>
            <a:r>
              <a:rPr lang="en-US" dirty="0"/>
              <a:t>skyline</a:t>
            </a:r>
            <a:r>
              <a:rPr lang="el-GR" dirty="0"/>
              <a:t> (δηλαδή των σημείων που δεν κυριαρχούνται* από κανένα άλλο), των </a:t>
            </a:r>
            <a:r>
              <a:rPr lang="en-US" dirty="0"/>
              <a:t>k </a:t>
            </a:r>
            <a:r>
              <a:rPr lang="el-GR" dirty="0"/>
              <a:t>καλύτερων σημείων όσο αφορά την κυριαρχία τους και των </a:t>
            </a:r>
            <a:r>
              <a:rPr lang="en-US" dirty="0"/>
              <a:t>k </a:t>
            </a:r>
            <a:r>
              <a:rPr lang="el-GR" dirty="0"/>
              <a:t>καλύτερων σημείων του </a:t>
            </a:r>
            <a:r>
              <a:rPr lang="en-US" dirty="0"/>
              <a:t>skyline </a:t>
            </a:r>
            <a:r>
              <a:rPr lang="el-GR" dirty="0"/>
              <a:t>όσο αφορά την κυριαρχία τους.</a:t>
            </a:r>
          </a:p>
          <a:p>
            <a:endParaRPr lang="en-US" dirty="0"/>
          </a:p>
          <a:p>
            <a:r>
              <a:rPr lang="en-US" dirty="0"/>
              <a:t>To </a:t>
            </a:r>
            <a:r>
              <a:rPr lang="en-US" dirty="0" err="1"/>
              <a:t>qr</a:t>
            </a:r>
            <a:r>
              <a:rPr lang="en-US" dirty="0"/>
              <a:t> code </a:t>
            </a:r>
            <a:r>
              <a:rPr lang="el-GR" dirty="0"/>
              <a:t>οδηγεί στον πυγαίο κώδικα της εργασίας.</a:t>
            </a:r>
            <a:endParaRPr lang="en-US" dirty="0"/>
          </a:p>
          <a:p>
            <a:endParaRPr lang="el-GR" dirty="0"/>
          </a:p>
          <a:p>
            <a:r>
              <a:rPr lang="el-GR" dirty="0"/>
              <a:t>*Τι σημαίνει κυριαρχία; Ένα σημείο </a:t>
            </a:r>
            <a:r>
              <a:rPr lang="en-US" dirty="0"/>
              <a:t>p </a:t>
            </a:r>
            <a:r>
              <a:rPr lang="el-GR" dirty="0"/>
              <a:t>κυριαρχεί ένα άλλο σημείο </a:t>
            </a:r>
            <a:r>
              <a:rPr lang="en-US" dirty="0"/>
              <a:t>q </a:t>
            </a:r>
            <a:r>
              <a:rPr lang="el-GR" dirty="0"/>
              <a:t>όταν όλες οι συντεταγμένες του </a:t>
            </a:r>
            <a:r>
              <a:rPr lang="en-US" dirty="0"/>
              <a:t>q </a:t>
            </a:r>
            <a:r>
              <a:rPr lang="el-GR" dirty="0"/>
              <a:t>είναι μεγαλύτερες ή ίσες από αυτές του </a:t>
            </a:r>
            <a:r>
              <a:rPr lang="en-US" dirty="0"/>
              <a:t>p</a:t>
            </a:r>
            <a:r>
              <a:rPr lang="el-GR" dirty="0"/>
              <a:t>, με τουλάχιστον μία από αυτές να είναι αυστηρά μεγαλύτερη</a:t>
            </a:r>
          </a:p>
        </p:txBody>
      </p:sp>
      <p:sp>
        <p:nvSpPr>
          <p:cNvPr id="4" name="Θέση αριθμού διαφάνειας 3"/>
          <p:cNvSpPr>
            <a:spLocks noGrp="1"/>
          </p:cNvSpPr>
          <p:nvPr>
            <p:ph type="sldNum" sz="quarter" idx="5"/>
          </p:nvPr>
        </p:nvSpPr>
        <p:spPr/>
        <p:txBody>
          <a:bodyPr/>
          <a:lstStyle/>
          <a:p>
            <a:fld id="{1734D747-9380-41EE-9946-EC9EC0CA5D1E}" type="slidenum">
              <a:rPr lang="en-US" noProof="0" smtClean="0"/>
              <a:t>2</a:t>
            </a:fld>
            <a:endParaRPr lang="en-US" noProof="0" dirty="0"/>
          </a:p>
        </p:txBody>
      </p:sp>
    </p:spTree>
    <p:extLst>
      <p:ext uri="{BB962C8B-B14F-4D97-AF65-F5344CB8AC3E}">
        <p14:creationId xmlns:p14="http://schemas.microsoft.com/office/powerpoint/2010/main" val="18416794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l-GR" dirty="0"/>
              <a:t>Και καταλήγουμε σε αυτά τα </a:t>
            </a:r>
            <a:r>
              <a:rPr lang="en-US" dirty="0"/>
              <a:t>top </a:t>
            </a:r>
            <a:r>
              <a:rPr lang="el-GR" dirty="0"/>
              <a:t>3 σημεία που φαίνονται στην εικόνα ως πράσινα.</a:t>
            </a:r>
          </a:p>
        </p:txBody>
      </p:sp>
      <p:sp>
        <p:nvSpPr>
          <p:cNvPr id="4" name="Θέση αριθμού διαφάνειας 3"/>
          <p:cNvSpPr>
            <a:spLocks noGrp="1"/>
          </p:cNvSpPr>
          <p:nvPr>
            <p:ph type="sldNum" sz="quarter" idx="5"/>
          </p:nvPr>
        </p:nvSpPr>
        <p:spPr/>
        <p:txBody>
          <a:bodyPr/>
          <a:lstStyle/>
          <a:p>
            <a:fld id="{1734D747-9380-41EE-9946-EC9EC0CA5D1E}" type="slidenum">
              <a:rPr lang="en-US" noProof="0" smtClean="0"/>
              <a:t>12</a:t>
            </a:fld>
            <a:endParaRPr lang="en-US" noProof="0" dirty="0"/>
          </a:p>
        </p:txBody>
      </p:sp>
    </p:spTree>
    <p:extLst>
      <p:ext uri="{BB962C8B-B14F-4D97-AF65-F5344CB8AC3E}">
        <p14:creationId xmlns:p14="http://schemas.microsoft.com/office/powerpoint/2010/main" val="29020903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dirty="0"/>
          </a:p>
          <a:p>
            <a:r>
              <a:rPr lang="el-GR" dirty="0"/>
              <a:t>Αυτό το </a:t>
            </a:r>
            <a:r>
              <a:rPr lang="en-US" dirty="0"/>
              <a:t>task </a:t>
            </a:r>
            <a:r>
              <a:rPr lang="el-GR" dirty="0"/>
              <a:t>στην ουσία το έχουμε είδη περιγράψει ενώ περιγράφαμε τον </a:t>
            </a:r>
            <a:r>
              <a:rPr lang="en-US" dirty="0" err="1"/>
              <a:t>topk</a:t>
            </a:r>
            <a:r>
              <a:rPr lang="en-US" dirty="0"/>
              <a:t> </a:t>
            </a:r>
            <a:r>
              <a:rPr lang="el-GR" dirty="0"/>
              <a:t>αλγόριθμο.</a:t>
            </a:r>
          </a:p>
          <a:p>
            <a:r>
              <a:rPr lang="el-GR" dirty="0"/>
              <a:t>Αυτό που κάναμε είναι να βρούμε το </a:t>
            </a:r>
            <a:r>
              <a:rPr lang="en-US" dirty="0"/>
              <a:t>skyline</a:t>
            </a:r>
            <a:r>
              <a:rPr lang="el-GR" dirty="0"/>
              <a:t> και τα </a:t>
            </a:r>
            <a:r>
              <a:rPr lang="en-US" dirty="0"/>
              <a:t>dominations </a:t>
            </a:r>
            <a:r>
              <a:rPr lang="el-GR" dirty="0"/>
              <a:t>του κάθε σημείου του, ταξινομούμε κατά φθίνουσα σειρά με βάση τα </a:t>
            </a:r>
            <a:r>
              <a:rPr lang="en-US" dirty="0"/>
              <a:t>dominations </a:t>
            </a:r>
            <a:r>
              <a:rPr lang="el-GR" dirty="0"/>
              <a:t>και παίρνουμε ως αποτέλεσμα, τα πρώτα </a:t>
            </a:r>
            <a:r>
              <a:rPr lang="en-US" dirty="0"/>
              <a:t>k </a:t>
            </a:r>
            <a:r>
              <a:rPr lang="el-GR" dirty="0"/>
              <a:t>στοιχεία.</a:t>
            </a:r>
          </a:p>
          <a:p>
            <a:endParaRPr lang="el-GR" dirty="0"/>
          </a:p>
          <a:p>
            <a:r>
              <a:rPr lang="el-GR" dirty="0"/>
              <a:t>Για περισσότερες πληροφορίες πάνω στο πως υλοποιήσαμε τους αλγορίθμους αυτούς σε </a:t>
            </a:r>
            <a:r>
              <a:rPr lang="en-US" dirty="0" err="1"/>
              <a:t>scala</a:t>
            </a:r>
            <a:r>
              <a:rPr lang="en-US" dirty="0"/>
              <a:t> </a:t>
            </a:r>
            <a:r>
              <a:rPr lang="el-GR" dirty="0"/>
              <a:t>με </a:t>
            </a:r>
            <a:r>
              <a:rPr lang="en-US" dirty="0"/>
              <a:t>spark </a:t>
            </a:r>
            <a:r>
              <a:rPr lang="el-GR" dirty="0"/>
              <a:t>μπορείτε να ρίξετε μία ματιά στο </a:t>
            </a:r>
            <a:r>
              <a:rPr lang="en-US" dirty="0"/>
              <a:t>repository </a:t>
            </a:r>
            <a:r>
              <a:rPr lang="el-GR" dirty="0"/>
              <a:t>που έχουμε στο </a:t>
            </a:r>
            <a:r>
              <a:rPr lang="en-US" dirty="0" err="1"/>
              <a:t>github</a:t>
            </a:r>
            <a:r>
              <a:rPr lang="el-GR" dirty="0"/>
              <a:t>.</a:t>
            </a:r>
          </a:p>
        </p:txBody>
      </p:sp>
      <p:sp>
        <p:nvSpPr>
          <p:cNvPr id="4" name="Θέση αριθμού διαφάνειας 3"/>
          <p:cNvSpPr>
            <a:spLocks noGrp="1"/>
          </p:cNvSpPr>
          <p:nvPr>
            <p:ph type="sldNum" sz="quarter" idx="5"/>
          </p:nvPr>
        </p:nvSpPr>
        <p:spPr/>
        <p:txBody>
          <a:bodyPr/>
          <a:lstStyle/>
          <a:p>
            <a:fld id="{1734D747-9380-41EE-9946-EC9EC0CA5D1E}" type="slidenum">
              <a:rPr lang="en-US" noProof="0" smtClean="0"/>
              <a:t>14</a:t>
            </a:fld>
            <a:endParaRPr lang="en-US" noProof="0" dirty="0"/>
          </a:p>
        </p:txBody>
      </p:sp>
    </p:spTree>
    <p:extLst>
      <p:ext uri="{BB962C8B-B14F-4D97-AF65-F5344CB8AC3E}">
        <p14:creationId xmlns:p14="http://schemas.microsoft.com/office/powerpoint/2010/main" val="35237188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dirty="0"/>
          </a:p>
        </p:txBody>
      </p:sp>
      <p:sp>
        <p:nvSpPr>
          <p:cNvPr id="4" name="Θέση αριθμού διαφάνειας 3"/>
          <p:cNvSpPr>
            <a:spLocks noGrp="1"/>
          </p:cNvSpPr>
          <p:nvPr>
            <p:ph type="sldNum" sz="quarter" idx="5"/>
          </p:nvPr>
        </p:nvSpPr>
        <p:spPr/>
        <p:txBody>
          <a:bodyPr/>
          <a:lstStyle/>
          <a:p>
            <a:fld id="{1734D747-9380-41EE-9946-EC9EC0CA5D1E}" type="slidenum">
              <a:rPr lang="en-US" noProof="0" smtClean="0"/>
              <a:t>23</a:t>
            </a:fld>
            <a:endParaRPr lang="en-US" noProof="0" dirty="0"/>
          </a:p>
        </p:txBody>
      </p:sp>
    </p:spTree>
    <p:extLst>
      <p:ext uri="{BB962C8B-B14F-4D97-AF65-F5344CB8AC3E}">
        <p14:creationId xmlns:p14="http://schemas.microsoft.com/office/powerpoint/2010/main" val="27889683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l-GR" dirty="0"/>
              <a:t>Για την εργασία αυτή, υλοποιήσαμε κάποιους αλγορίθμους για την παραγωγή</a:t>
            </a:r>
            <a:r>
              <a:rPr lang="en-US" dirty="0"/>
              <a:t> dataset</a:t>
            </a:r>
            <a:r>
              <a:rPr lang="el-GR" dirty="0"/>
              <a:t> με</a:t>
            </a:r>
            <a:r>
              <a:rPr lang="en-US" dirty="0"/>
              <a:t> correlated, anti-correlated, uniform &amp; gaussian</a:t>
            </a:r>
            <a:r>
              <a:rPr lang="el-GR" dirty="0"/>
              <a:t> κατανομές</a:t>
            </a:r>
            <a:r>
              <a:rPr lang="en-US" dirty="0"/>
              <a:t>.</a:t>
            </a:r>
            <a:r>
              <a:rPr lang="el-GR" dirty="0"/>
              <a:t> </a:t>
            </a:r>
            <a:endParaRPr lang="en-US" dirty="0"/>
          </a:p>
          <a:p>
            <a:r>
              <a:rPr lang="el-GR" dirty="0"/>
              <a:t>Δημιουργήσαμε 3 </a:t>
            </a:r>
            <a:r>
              <a:rPr lang="en-US" dirty="0"/>
              <a:t>script </a:t>
            </a:r>
            <a:r>
              <a:rPr lang="el-GR" dirty="0"/>
              <a:t>σε </a:t>
            </a:r>
            <a:r>
              <a:rPr lang="en-US" dirty="0"/>
              <a:t>python</a:t>
            </a:r>
            <a:r>
              <a:rPr lang="el-GR" dirty="0"/>
              <a:t>, ένα για κάθε κατανομή (η </a:t>
            </a:r>
            <a:r>
              <a:rPr lang="en-US" dirty="0"/>
              <a:t>correlated &amp; anti-correlated </a:t>
            </a:r>
            <a:r>
              <a:rPr lang="el-GR" dirty="0"/>
              <a:t>παράγονται από το ίδιο </a:t>
            </a:r>
            <a:r>
              <a:rPr lang="en-US" dirty="0"/>
              <a:t>script</a:t>
            </a:r>
            <a:r>
              <a:rPr lang="el-GR" dirty="0"/>
              <a:t> με τον ίδιο τρόπο απλά έχουν διαφορετική κλίση, η μία θετική και η άλλη αρνητική</a:t>
            </a:r>
            <a:r>
              <a:rPr lang="en-US" dirty="0"/>
              <a:t>)</a:t>
            </a:r>
            <a:r>
              <a:rPr lang="el-GR" dirty="0"/>
              <a:t>. </a:t>
            </a:r>
          </a:p>
          <a:p>
            <a:r>
              <a:rPr lang="el-GR" dirty="0"/>
              <a:t>Τα </a:t>
            </a:r>
            <a:r>
              <a:rPr lang="en-US" dirty="0"/>
              <a:t>script </a:t>
            </a:r>
            <a:r>
              <a:rPr lang="el-GR" dirty="0"/>
              <a:t>έχουν την δυνατότητα να φτιάξουν δεδομένα με</a:t>
            </a:r>
            <a:r>
              <a:rPr lang="en-US" dirty="0"/>
              <a:t> </a:t>
            </a:r>
            <a:r>
              <a:rPr lang="el-GR" dirty="0"/>
              <a:t>διάσταση που καθορίζεται από τον χρήστη. </a:t>
            </a:r>
          </a:p>
          <a:p>
            <a:endParaRPr lang="el-GR" dirty="0"/>
          </a:p>
          <a:p>
            <a:r>
              <a:rPr lang="el-GR" dirty="0"/>
              <a:t>Το </a:t>
            </a:r>
            <a:r>
              <a:rPr lang="en-US" dirty="0" err="1"/>
              <a:t>qr</a:t>
            </a:r>
            <a:r>
              <a:rPr lang="en-US" dirty="0"/>
              <a:t> code </a:t>
            </a:r>
            <a:r>
              <a:rPr lang="el-GR" dirty="0"/>
              <a:t>οδηγεί στον πηγαίο κώδικα αυτών των </a:t>
            </a:r>
            <a:r>
              <a:rPr lang="en-US" dirty="0"/>
              <a:t>script</a:t>
            </a:r>
            <a:r>
              <a:rPr lang="el-GR" dirty="0"/>
              <a:t>.</a:t>
            </a:r>
          </a:p>
        </p:txBody>
      </p:sp>
      <p:sp>
        <p:nvSpPr>
          <p:cNvPr id="4" name="Θέση αριθμού διαφάνειας 3"/>
          <p:cNvSpPr>
            <a:spLocks noGrp="1"/>
          </p:cNvSpPr>
          <p:nvPr>
            <p:ph type="sldNum" sz="quarter" idx="5"/>
          </p:nvPr>
        </p:nvSpPr>
        <p:spPr/>
        <p:txBody>
          <a:bodyPr/>
          <a:lstStyle/>
          <a:p>
            <a:fld id="{1734D747-9380-41EE-9946-EC9EC0CA5D1E}" type="slidenum">
              <a:rPr lang="en-US" noProof="0" smtClean="0"/>
              <a:t>3</a:t>
            </a:fld>
            <a:endParaRPr lang="en-US" noProof="0" dirty="0"/>
          </a:p>
        </p:txBody>
      </p:sp>
    </p:spTree>
    <p:extLst>
      <p:ext uri="{BB962C8B-B14F-4D97-AF65-F5344CB8AC3E}">
        <p14:creationId xmlns:p14="http://schemas.microsoft.com/office/powerpoint/2010/main" val="17216240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l-GR" dirty="0"/>
              <a:t>Για να βρούμε τα σημεία του </a:t>
            </a:r>
            <a:r>
              <a:rPr lang="en-US" dirty="0"/>
              <a:t>skyline</a:t>
            </a:r>
            <a:r>
              <a:rPr lang="el-GR" dirty="0"/>
              <a:t>, υλοποιήσαμε τον αλγόριθμο που περιγράφεται στην διαφάνεια.</a:t>
            </a:r>
          </a:p>
          <a:p>
            <a:r>
              <a:rPr lang="el-GR" dirty="0"/>
              <a:t>Αρχικά υπολογίζουμε το άθροισμα όλων των συντεταγμένων των σημείων του </a:t>
            </a:r>
            <a:r>
              <a:rPr lang="en-US" dirty="0"/>
              <a:t>dataset</a:t>
            </a:r>
            <a:r>
              <a:rPr lang="el-GR" dirty="0"/>
              <a:t> και τα ταξινομούμε με βάση αυτό σε αύξουσα σειρά.</a:t>
            </a:r>
          </a:p>
          <a:p>
            <a:r>
              <a:rPr lang="el-GR" dirty="0"/>
              <a:t>Το πρώτο σημείο με το μικρότερο άθροισμα θα είναι πιθανόν σημείο του </a:t>
            </a:r>
            <a:r>
              <a:rPr lang="en-US" dirty="0"/>
              <a:t>skyline</a:t>
            </a:r>
            <a:r>
              <a:rPr lang="el-GR" dirty="0"/>
              <a:t> οπότε το κρατάμε ως </a:t>
            </a:r>
            <a:r>
              <a:rPr lang="en-US" dirty="0"/>
              <a:t>skyline </a:t>
            </a:r>
            <a:r>
              <a:rPr lang="el-GR" dirty="0"/>
              <a:t>σημείο.</a:t>
            </a:r>
          </a:p>
          <a:p>
            <a:r>
              <a:rPr lang="el-GR" dirty="0"/>
              <a:t>Στην συνέχεια περνάμε από τα υπόλοιπα σημεία του </a:t>
            </a:r>
            <a:r>
              <a:rPr lang="en-US" dirty="0"/>
              <a:t>dataset</a:t>
            </a:r>
            <a:r>
              <a:rPr lang="el-GR" dirty="0"/>
              <a:t> και κάνουμε τους εξής ελέγχουν για το κάθε ένα :</a:t>
            </a:r>
          </a:p>
          <a:p>
            <a:r>
              <a:rPr lang="el-GR" dirty="0"/>
              <a:t>	* Αν το σημείο κυριαρχεί κάποιο από τα </a:t>
            </a:r>
            <a:r>
              <a:rPr lang="en-US" dirty="0"/>
              <a:t>skyline </a:t>
            </a:r>
            <a:r>
              <a:rPr lang="el-GR" dirty="0"/>
              <a:t>σημεία που έχουμε μαζέψει, το αφαιρούμε</a:t>
            </a:r>
            <a:endParaRPr lang="en-US" dirty="0"/>
          </a:p>
          <a:p>
            <a:r>
              <a:rPr lang="en-US" dirty="0"/>
              <a:t>	* A</a:t>
            </a:r>
            <a:r>
              <a:rPr lang="el-GR" dirty="0"/>
              <a:t>ν</a:t>
            </a:r>
            <a:r>
              <a:rPr lang="en-US" dirty="0"/>
              <a:t> </a:t>
            </a:r>
            <a:r>
              <a:rPr lang="el-GR" dirty="0"/>
              <a:t>το σημείο κυριαρχείτε από κάποιο από τα </a:t>
            </a:r>
            <a:r>
              <a:rPr lang="en-US" dirty="0"/>
              <a:t>skyline </a:t>
            </a:r>
            <a:r>
              <a:rPr lang="el-GR" dirty="0"/>
              <a:t>σημεία που έχουμε μαζέψει, δεν το κρατάμε ως </a:t>
            </a:r>
            <a:r>
              <a:rPr lang="en-US" dirty="0"/>
              <a:t>skyline </a:t>
            </a:r>
            <a:r>
              <a:rPr lang="el-GR" dirty="0"/>
              <a:t>και πάμε στο επόμενο αλλιώς το κρατάμε ως </a:t>
            </a:r>
            <a:r>
              <a:rPr lang="en-US" dirty="0"/>
              <a:t>skyline </a:t>
            </a:r>
            <a:r>
              <a:rPr lang="el-GR" dirty="0"/>
              <a:t>σημείο</a:t>
            </a:r>
          </a:p>
          <a:p>
            <a:r>
              <a:rPr lang="el-GR" dirty="0"/>
              <a:t>Επαναλαμβάνουμε αυτούς τους ελέγχους για όλα τα σημεία του </a:t>
            </a:r>
            <a:r>
              <a:rPr lang="en-US" dirty="0"/>
              <a:t>dataset </a:t>
            </a:r>
            <a:r>
              <a:rPr lang="el-GR" dirty="0"/>
              <a:t>και στο τέλος καταλήγουμε με το </a:t>
            </a:r>
            <a:r>
              <a:rPr lang="en-US" dirty="0"/>
              <a:t>skyline</a:t>
            </a:r>
          </a:p>
          <a:p>
            <a:endParaRPr lang="en-US" dirty="0"/>
          </a:p>
          <a:p>
            <a:r>
              <a:rPr lang="el-GR" dirty="0"/>
              <a:t>Ο τρόπος που υλοποιήσαμε τον αλγόριθμο αυτό για το </a:t>
            </a:r>
            <a:r>
              <a:rPr lang="en-US" dirty="0"/>
              <a:t>spark</a:t>
            </a:r>
            <a:r>
              <a:rPr lang="el-GR" dirty="0"/>
              <a:t> είναι ο εξής :</a:t>
            </a:r>
          </a:p>
          <a:p>
            <a:r>
              <a:rPr lang="el-GR" dirty="0"/>
              <a:t>Αφού φορτώσουμε τα δεδομένα σε </a:t>
            </a:r>
            <a:r>
              <a:rPr lang="en-US" dirty="0"/>
              <a:t>RDD,</a:t>
            </a:r>
            <a:r>
              <a:rPr lang="el-GR" dirty="0"/>
              <a:t> τρέχουμε τον αλγόριθμο αυτό ξεχωριστά σε κάθε </a:t>
            </a:r>
            <a:r>
              <a:rPr lang="en-US" dirty="0"/>
              <a:t>partition </a:t>
            </a:r>
            <a:r>
              <a:rPr lang="el-GR" dirty="0"/>
              <a:t>με την εντολή </a:t>
            </a:r>
            <a:r>
              <a:rPr lang="en-US" dirty="0" err="1"/>
              <a:t>mapPartitions</a:t>
            </a:r>
            <a:r>
              <a:rPr lang="el-GR" dirty="0"/>
              <a:t> και έτσι καταλήγουμε με τα </a:t>
            </a:r>
            <a:r>
              <a:rPr lang="en-US" dirty="0"/>
              <a:t>skyline </a:t>
            </a:r>
            <a:r>
              <a:rPr lang="el-GR" dirty="0"/>
              <a:t>σημεία του κάθε </a:t>
            </a:r>
            <a:r>
              <a:rPr lang="en-US" dirty="0"/>
              <a:t>partition. </a:t>
            </a:r>
            <a:endParaRPr lang="el-GR" dirty="0"/>
          </a:p>
          <a:p>
            <a:r>
              <a:rPr lang="el-GR" dirty="0"/>
              <a:t>Στην συνέχεια τα κάνουμε </a:t>
            </a:r>
            <a:r>
              <a:rPr lang="en-US" dirty="0"/>
              <a:t>collect</a:t>
            </a:r>
            <a:r>
              <a:rPr lang="el-GR" dirty="0"/>
              <a:t> και ξανά τρέχουμε τον αλγόριθμο σε αυτά τα σημεία που μαζέψαμε. </a:t>
            </a:r>
          </a:p>
          <a:p>
            <a:r>
              <a:rPr lang="el-GR" dirty="0"/>
              <a:t>Έτσι καταλήγουμε με το τελικό </a:t>
            </a:r>
            <a:r>
              <a:rPr lang="en-US" dirty="0"/>
              <a:t>skyline</a:t>
            </a:r>
            <a:r>
              <a:rPr lang="el-GR" dirty="0"/>
              <a:t> του συνόλου των δεδομένων.</a:t>
            </a:r>
          </a:p>
        </p:txBody>
      </p:sp>
      <p:sp>
        <p:nvSpPr>
          <p:cNvPr id="4" name="Θέση αριθμού διαφάνειας 3"/>
          <p:cNvSpPr>
            <a:spLocks noGrp="1"/>
          </p:cNvSpPr>
          <p:nvPr>
            <p:ph type="sldNum" sz="quarter" idx="5"/>
          </p:nvPr>
        </p:nvSpPr>
        <p:spPr/>
        <p:txBody>
          <a:bodyPr/>
          <a:lstStyle/>
          <a:p>
            <a:fld id="{1734D747-9380-41EE-9946-EC9EC0CA5D1E}" type="slidenum">
              <a:rPr lang="en-US" noProof="0" smtClean="0"/>
              <a:t>5</a:t>
            </a:fld>
            <a:endParaRPr lang="en-US" noProof="0" dirty="0"/>
          </a:p>
        </p:txBody>
      </p:sp>
    </p:spTree>
    <p:extLst>
      <p:ext uri="{BB962C8B-B14F-4D97-AF65-F5344CB8AC3E}">
        <p14:creationId xmlns:p14="http://schemas.microsoft.com/office/powerpoint/2010/main" val="11404537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dirty="0"/>
          </a:p>
          <a:p>
            <a:r>
              <a:rPr lang="el-GR" dirty="0"/>
              <a:t>Εδώ μπορούμε να δούμε ένα παράδειγμα του αλγορίθμου.</a:t>
            </a:r>
          </a:p>
          <a:p>
            <a:r>
              <a:rPr lang="el-GR" dirty="0"/>
              <a:t>Στο διάγραμμα βλέπουμε τα αθροίσματα των συντεταγμένων κάθε σημείου.</a:t>
            </a:r>
          </a:p>
          <a:p>
            <a:r>
              <a:rPr lang="el-GR" dirty="0"/>
              <a:t>Ξεκινάμε από το σημείο με άθροισμα </a:t>
            </a:r>
            <a:r>
              <a:rPr lang="en-US" dirty="0"/>
              <a:t>4 </a:t>
            </a:r>
            <a:r>
              <a:rPr lang="el-GR" dirty="0"/>
              <a:t>και το βάζουμε ως </a:t>
            </a:r>
            <a:r>
              <a:rPr lang="en-US" dirty="0"/>
              <a:t>skyline </a:t>
            </a:r>
            <a:r>
              <a:rPr lang="el-GR" dirty="0"/>
              <a:t>γιατί έχει το μικρότερο άθροισμα.</a:t>
            </a:r>
          </a:p>
          <a:p>
            <a:r>
              <a:rPr lang="el-GR" dirty="0"/>
              <a:t>Στην συνέχεια πάμε στο επόμενο σημείο που έχει άθροισμα 6. Εδώ έχουμε δύο σημεία αλλά δεν έχει σημασία σε ποιο θα πάμε πρώτα καθώς ο αλγόριθμος ταξινομεί με βάση μόνο το άθροισμα των συντεταγμένων, οπότε είναι τυχαίο σε ποια θέση στην λίστα θα είναι τα δύο αυτά σημεία.</a:t>
            </a:r>
          </a:p>
          <a:p>
            <a:r>
              <a:rPr lang="el-GR" dirty="0"/>
              <a:t>Έστω ότι πάμε πρώτα στο πάνω σημείο με άθροισμα 6, τότε βλέπουμε ότι κυριαρχείται από ένα το σημεία του </a:t>
            </a:r>
            <a:r>
              <a:rPr lang="en-US" dirty="0"/>
              <a:t>skyline</a:t>
            </a:r>
            <a:r>
              <a:rPr lang="el-GR" dirty="0"/>
              <a:t> που μαζέψαμε πριν</a:t>
            </a:r>
            <a:r>
              <a:rPr lang="en-US" dirty="0"/>
              <a:t> </a:t>
            </a:r>
            <a:r>
              <a:rPr lang="el-GR" dirty="0"/>
              <a:t>και επομένως πάμε στο επόμενο, το οποίο δεν κυριαρχείτε και έτσι το κρατάμε ως δεύτερο </a:t>
            </a:r>
            <a:r>
              <a:rPr lang="en-US" dirty="0"/>
              <a:t>skyline </a:t>
            </a:r>
            <a:r>
              <a:rPr lang="el-GR" dirty="0"/>
              <a:t>σημείο.</a:t>
            </a:r>
          </a:p>
          <a:p>
            <a:r>
              <a:rPr lang="el-GR" dirty="0"/>
              <a:t>Συνεχίζουμε έτσι από το μικρότερο στο μεγαλύτερο άθροισμα και καταλήγουμε με τα δύο πράσινα σημεία ως </a:t>
            </a:r>
            <a:r>
              <a:rPr lang="en-US" dirty="0"/>
              <a:t>skyline.</a:t>
            </a:r>
            <a:endParaRPr lang="el-GR" dirty="0"/>
          </a:p>
        </p:txBody>
      </p:sp>
      <p:sp>
        <p:nvSpPr>
          <p:cNvPr id="4" name="Θέση αριθμού διαφάνειας 3"/>
          <p:cNvSpPr>
            <a:spLocks noGrp="1"/>
          </p:cNvSpPr>
          <p:nvPr>
            <p:ph type="sldNum" sz="quarter" idx="5"/>
          </p:nvPr>
        </p:nvSpPr>
        <p:spPr/>
        <p:txBody>
          <a:bodyPr/>
          <a:lstStyle/>
          <a:p>
            <a:fld id="{1734D747-9380-41EE-9946-EC9EC0CA5D1E}" type="slidenum">
              <a:rPr lang="en-US" noProof="0" smtClean="0"/>
              <a:t>6</a:t>
            </a:fld>
            <a:endParaRPr lang="en-US" noProof="0" dirty="0"/>
          </a:p>
        </p:txBody>
      </p:sp>
    </p:spTree>
    <p:extLst>
      <p:ext uri="{BB962C8B-B14F-4D97-AF65-F5344CB8AC3E}">
        <p14:creationId xmlns:p14="http://schemas.microsoft.com/office/powerpoint/2010/main" val="15427191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dirty="0"/>
          </a:p>
        </p:txBody>
      </p:sp>
      <p:sp>
        <p:nvSpPr>
          <p:cNvPr id="4" name="Θέση αριθμού διαφάνειας 3"/>
          <p:cNvSpPr>
            <a:spLocks noGrp="1"/>
          </p:cNvSpPr>
          <p:nvPr>
            <p:ph type="sldNum" sz="quarter" idx="5"/>
          </p:nvPr>
        </p:nvSpPr>
        <p:spPr/>
        <p:txBody>
          <a:bodyPr/>
          <a:lstStyle/>
          <a:p>
            <a:fld id="{1734D747-9380-41EE-9946-EC9EC0CA5D1E}" type="slidenum">
              <a:rPr lang="en-US" noProof="0" smtClean="0"/>
              <a:t>7</a:t>
            </a:fld>
            <a:endParaRPr lang="en-US" noProof="0" dirty="0"/>
          </a:p>
        </p:txBody>
      </p:sp>
    </p:spTree>
    <p:extLst>
      <p:ext uri="{BB962C8B-B14F-4D97-AF65-F5344CB8AC3E}">
        <p14:creationId xmlns:p14="http://schemas.microsoft.com/office/powerpoint/2010/main" val="12342695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l-GR" dirty="0"/>
              <a:t>Για τον υπολογισμό των </a:t>
            </a:r>
            <a:r>
              <a:rPr lang="en-US" dirty="0"/>
              <a:t>top k </a:t>
            </a:r>
            <a:r>
              <a:rPr lang="el-GR" dirty="0"/>
              <a:t>σημείων ως προς την κυριαρχία τους, υλοποιήσαμε έναν αλγόριθμο που συμπεριλαμβάνει και τον αλγόριθμο του </a:t>
            </a:r>
            <a:r>
              <a:rPr lang="en-US" dirty="0"/>
              <a:t>skyline </a:t>
            </a:r>
            <a:r>
              <a:rPr lang="el-GR" dirty="0"/>
              <a:t>που είδαμε πριν</a:t>
            </a:r>
            <a:r>
              <a:rPr lang="en-US" dirty="0"/>
              <a:t>.</a:t>
            </a:r>
            <a:endParaRPr lang="el-GR" dirty="0"/>
          </a:p>
          <a:p>
            <a:endParaRPr lang="en-US" dirty="0"/>
          </a:p>
          <a:p>
            <a:r>
              <a:rPr lang="el-GR" dirty="0"/>
              <a:t>Αρχικά ξεκινάμε υπολογίζοντας το </a:t>
            </a:r>
            <a:r>
              <a:rPr lang="en-US" dirty="0"/>
              <a:t>skyline </a:t>
            </a:r>
            <a:r>
              <a:rPr lang="el-GR" dirty="0"/>
              <a:t>του </a:t>
            </a:r>
            <a:r>
              <a:rPr lang="en-US" dirty="0"/>
              <a:t>dataset </a:t>
            </a:r>
            <a:r>
              <a:rPr lang="el-GR" dirty="0"/>
              <a:t>και στην συνέχεια μετράμε τα </a:t>
            </a:r>
            <a:r>
              <a:rPr lang="en-US" dirty="0"/>
              <a:t>dominations </a:t>
            </a:r>
            <a:r>
              <a:rPr lang="el-GR" dirty="0"/>
              <a:t>για κάθε ένα από τα σημεία του </a:t>
            </a:r>
            <a:r>
              <a:rPr lang="en-US" dirty="0"/>
              <a:t>skyline</a:t>
            </a:r>
            <a:r>
              <a:rPr lang="el-GR" dirty="0"/>
              <a:t>. </a:t>
            </a:r>
          </a:p>
          <a:p>
            <a:endParaRPr lang="el-GR" dirty="0"/>
          </a:p>
          <a:p>
            <a:r>
              <a:rPr lang="el-GR" dirty="0"/>
              <a:t>Δημιουργούμε δύο κενές λίστες, μία με τα </a:t>
            </a:r>
            <a:r>
              <a:rPr lang="en-US" dirty="0" err="1"/>
              <a:t>topK</a:t>
            </a:r>
            <a:r>
              <a:rPr lang="en-US" dirty="0"/>
              <a:t> </a:t>
            </a:r>
            <a:r>
              <a:rPr lang="el-GR" dirty="0"/>
              <a:t>σημεία και μία με υποψήφια σημεία για να μπουν στην </a:t>
            </a:r>
            <a:r>
              <a:rPr lang="en-US" dirty="0" err="1"/>
              <a:t>topK</a:t>
            </a:r>
            <a:r>
              <a:rPr lang="en-US" dirty="0"/>
              <a:t> </a:t>
            </a:r>
            <a:r>
              <a:rPr lang="el-GR" dirty="0"/>
              <a:t>λίστα.</a:t>
            </a:r>
          </a:p>
          <a:p>
            <a:r>
              <a:rPr lang="el-GR" dirty="0"/>
              <a:t>Αρχικά γεμίζουμε τα υποψήφια σημεία με το </a:t>
            </a:r>
            <a:r>
              <a:rPr lang="en-US" dirty="0"/>
              <a:t>skyline</a:t>
            </a:r>
            <a:r>
              <a:rPr lang="el-GR" dirty="0"/>
              <a:t> που υπολογίσαμε.</a:t>
            </a:r>
          </a:p>
          <a:p>
            <a:endParaRPr lang="el-GR" dirty="0"/>
          </a:p>
          <a:p>
            <a:r>
              <a:rPr lang="el-GR" dirty="0"/>
              <a:t>Ταξινομούμε τα υποψήφια σημεία κατά φθίνουσα σειρά, αφαιρούμε το πρώτο στοιχείο και το βάζουμε στην λίστα με τα </a:t>
            </a:r>
            <a:r>
              <a:rPr lang="en-US" dirty="0" err="1"/>
              <a:t>topK</a:t>
            </a:r>
            <a:r>
              <a:rPr lang="el-GR" dirty="0"/>
              <a:t>. </a:t>
            </a:r>
          </a:p>
          <a:p>
            <a:r>
              <a:rPr lang="el-GR" dirty="0"/>
              <a:t>Σε αυτή τη φάση το σημείο που βάλαμε στην </a:t>
            </a:r>
            <a:r>
              <a:rPr lang="en-US" dirty="0" err="1"/>
              <a:t>topK</a:t>
            </a:r>
            <a:r>
              <a:rPr lang="en-US" dirty="0"/>
              <a:t> </a:t>
            </a:r>
            <a:r>
              <a:rPr lang="el-GR" dirty="0"/>
              <a:t>λίστα, είναι το σημείο του </a:t>
            </a:r>
            <a:r>
              <a:rPr lang="en-US" dirty="0"/>
              <a:t>skyline </a:t>
            </a:r>
            <a:r>
              <a:rPr lang="el-GR" dirty="0"/>
              <a:t>με τα περισσότερα </a:t>
            </a:r>
            <a:r>
              <a:rPr lang="en-US" dirty="0"/>
              <a:t>dominations </a:t>
            </a:r>
            <a:r>
              <a:rPr lang="el-GR" dirty="0"/>
              <a:t>το οποίο θα είναι πάντα και το </a:t>
            </a:r>
            <a:r>
              <a:rPr lang="en-US" dirty="0"/>
              <a:t>top 1 </a:t>
            </a:r>
            <a:r>
              <a:rPr lang="el-GR" dirty="0"/>
              <a:t>στοιχείο.</a:t>
            </a:r>
          </a:p>
          <a:p>
            <a:endParaRPr lang="el-GR" dirty="0"/>
          </a:p>
          <a:p>
            <a:r>
              <a:rPr lang="el-GR" dirty="0"/>
              <a:t>Εκμεταλλευόμενοι το γεγονός ότι τα </a:t>
            </a:r>
            <a:r>
              <a:rPr lang="en-US" dirty="0"/>
              <a:t>top </a:t>
            </a:r>
            <a:r>
              <a:rPr lang="el-GR" dirty="0"/>
              <a:t>σημεία είναι στα σημεία του </a:t>
            </a:r>
            <a:r>
              <a:rPr lang="en-US" dirty="0"/>
              <a:t>skyline </a:t>
            </a:r>
            <a:r>
              <a:rPr lang="el-GR" dirty="0"/>
              <a:t>με τα περισσότερα </a:t>
            </a:r>
            <a:r>
              <a:rPr lang="en-US" dirty="0"/>
              <a:t>domination </a:t>
            </a:r>
            <a:r>
              <a:rPr lang="el-GR" dirty="0"/>
              <a:t>αλλά και στην περιοχή αυτών, συνεχίζουμε υπολογίζοντας το τοπικό </a:t>
            </a:r>
            <a:r>
              <a:rPr lang="en-US" dirty="0"/>
              <a:t>skyline </a:t>
            </a:r>
            <a:r>
              <a:rPr lang="el-GR" dirty="0"/>
              <a:t>των σημείων που κάνει </a:t>
            </a:r>
            <a:r>
              <a:rPr lang="en-US" dirty="0"/>
              <a:t>dominate </a:t>
            </a:r>
            <a:r>
              <a:rPr lang="el-GR" dirty="0"/>
              <a:t>το </a:t>
            </a:r>
            <a:r>
              <a:rPr lang="en-US" dirty="0"/>
              <a:t>top </a:t>
            </a:r>
            <a:r>
              <a:rPr lang="el-GR" dirty="0"/>
              <a:t>σημείο που κρατήσαμε πριν. </a:t>
            </a:r>
          </a:p>
          <a:p>
            <a:r>
              <a:rPr lang="el-GR" dirty="0"/>
              <a:t>Υπολογίζουμε τα </a:t>
            </a:r>
            <a:r>
              <a:rPr lang="en-US" dirty="0"/>
              <a:t>dominations </a:t>
            </a:r>
            <a:r>
              <a:rPr lang="el-GR" dirty="0"/>
              <a:t>του τοπικού αυτού </a:t>
            </a:r>
            <a:r>
              <a:rPr lang="en-US" dirty="0"/>
              <a:t>skyline </a:t>
            </a:r>
            <a:r>
              <a:rPr lang="el-GR" dirty="0"/>
              <a:t>και τα προσθέτουμε στην λίστα με τα υποψήφια σημεία.</a:t>
            </a:r>
          </a:p>
          <a:p>
            <a:endParaRPr lang="el-GR" dirty="0"/>
          </a:p>
          <a:p>
            <a:r>
              <a:rPr lang="el-GR" dirty="0"/>
              <a:t>Η διαδικασία αυτή, ξεκάνοντας με την ταξινόμηση των υποψήφιων σημείων, επαναλαμβάνεται ως ότου έχουμε τα </a:t>
            </a:r>
            <a:r>
              <a:rPr lang="en-US" dirty="0"/>
              <a:t>top k </a:t>
            </a:r>
            <a:r>
              <a:rPr lang="el-GR" dirty="0"/>
              <a:t>που θέλουμε ή ως ότου δεν υπάρχουν άλλα υποψήφια σημεία. </a:t>
            </a:r>
          </a:p>
          <a:p>
            <a:endParaRPr lang="el-GR" dirty="0"/>
          </a:p>
          <a:p>
            <a:endParaRPr lang="el-GR" dirty="0"/>
          </a:p>
        </p:txBody>
      </p:sp>
      <p:sp>
        <p:nvSpPr>
          <p:cNvPr id="4" name="Θέση αριθμού διαφάνειας 3"/>
          <p:cNvSpPr>
            <a:spLocks noGrp="1"/>
          </p:cNvSpPr>
          <p:nvPr>
            <p:ph type="sldNum" sz="quarter" idx="5"/>
          </p:nvPr>
        </p:nvSpPr>
        <p:spPr/>
        <p:txBody>
          <a:bodyPr/>
          <a:lstStyle/>
          <a:p>
            <a:fld id="{1734D747-9380-41EE-9946-EC9EC0CA5D1E}" type="slidenum">
              <a:rPr lang="en-US" noProof="0" smtClean="0"/>
              <a:t>8</a:t>
            </a:fld>
            <a:endParaRPr lang="en-US" noProof="0" dirty="0"/>
          </a:p>
        </p:txBody>
      </p:sp>
    </p:spTree>
    <p:extLst>
      <p:ext uri="{BB962C8B-B14F-4D97-AF65-F5344CB8AC3E}">
        <p14:creationId xmlns:p14="http://schemas.microsoft.com/office/powerpoint/2010/main" val="12448977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dirty="0"/>
          </a:p>
          <a:p>
            <a:r>
              <a:rPr lang="el-GR" dirty="0"/>
              <a:t>Εδώ βλέπουμε ένα παράδειγμα για τον υπολογισμό των καλύτερων τριών σημείων.</a:t>
            </a:r>
          </a:p>
          <a:p>
            <a:endParaRPr lang="el-GR" dirty="0"/>
          </a:p>
          <a:p>
            <a:r>
              <a:rPr lang="el-GR" dirty="0"/>
              <a:t>Με βάση τον </a:t>
            </a:r>
            <a:r>
              <a:rPr lang="en-US" dirty="0"/>
              <a:t>skyline </a:t>
            </a:r>
            <a:r>
              <a:rPr lang="el-GR" dirty="0"/>
              <a:t>αλγόριθμο βρίσκουμε τ</a:t>
            </a:r>
            <a:r>
              <a:rPr lang="en-US" dirty="0"/>
              <a:t>o skyline</a:t>
            </a:r>
            <a:r>
              <a:rPr lang="el-GR" dirty="0"/>
              <a:t>, υπολογίζουμε τα </a:t>
            </a:r>
            <a:r>
              <a:rPr lang="en-US" dirty="0"/>
              <a:t>domination </a:t>
            </a:r>
            <a:r>
              <a:rPr lang="el-GR" dirty="0"/>
              <a:t>του κάθε στοιχείου του και τα βάζουμε στην λίστα με τα υποψήφια σημεία.</a:t>
            </a:r>
          </a:p>
          <a:p>
            <a:r>
              <a:rPr lang="el-GR" dirty="0"/>
              <a:t>Στην εικόνα τα υποψήφια σημεία, φαίνονται με μπλε.</a:t>
            </a:r>
          </a:p>
          <a:p>
            <a:r>
              <a:rPr lang="el-GR" dirty="0"/>
              <a:t>Οι αριθμοί που φαίνονται είναι ο αριθμός των </a:t>
            </a:r>
            <a:r>
              <a:rPr lang="en-US" dirty="0"/>
              <a:t>dominations</a:t>
            </a:r>
            <a:endParaRPr lang="el-GR" dirty="0"/>
          </a:p>
        </p:txBody>
      </p:sp>
      <p:sp>
        <p:nvSpPr>
          <p:cNvPr id="4" name="Θέση αριθμού διαφάνειας 3"/>
          <p:cNvSpPr>
            <a:spLocks noGrp="1"/>
          </p:cNvSpPr>
          <p:nvPr>
            <p:ph type="sldNum" sz="quarter" idx="5"/>
          </p:nvPr>
        </p:nvSpPr>
        <p:spPr/>
        <p:txBody>
          <a:bodyPr/>
          <a:lstStyle/>
          <a:p>
            <a:fld id="{1734D747-9380-41EE-9946-EC9EC0CA5D1E}" type="slidenum">
              <a:rPr lang="en-US" noProof="0" smtClean="0"/>
              <a:t>9</a:t>
            </a:fld>
            <a:endParaRPr lang="en-US" noProof="0" dirty="0"/>
          </a:p>
        </p:txBody>
      </p:sp>
    </p:spTree>
    <p:extLst>
      <p:ext uri="{BB962C8B-B14F-4D97-AF65-F5344CB8AC3E}">
        <p14:creationId xmlns:p14="http://schemas.microsoft.com/office/powerpoint/2010/main" val="4028787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dirty="0"/>
          </a:p>
          <a:p>
            <a:r>
              <a:rPr lang="el-GR" dirty="0"/>
              <a:t>Το επόμενο βήμα είναι να αφαιρέσουμε το σημείο με τα περισσότερα </a:t>
            </a:r>
            <a:r>
              <a:rPr lang="en-US" dirty="0"/>
              <a:t>dominations</a:t>
            </a:r>
            <a:r>
              <a:rPr lang="el-GR" dirty="0"/>
              <a:t> από τα υποψήφια σημεία</a:t>
            </a:r>
            <a:r>
              <a:rPr lang="en-US" dirty="0"/>
              <a:t> </a:t>
            </a:r>
            <a:r>
              <a:rPr lang="el-GR" dirty="0"/>
              <a:t>και το βάλουμε στα </a:t>
            </a:r>
            <a:r>
              <a:rPr lang="en-US" dirty="0" err="1"/>
              <a:t>topK</a:t>
            </a:r>
            <a:r>
              <a:rPr lang="el-GR" dirty="0"/>
              <a:t>.</a:t>
            </a:r>
          </a:p>
          <a:p>
            <a:r>
              <a:rPr lang="el-GR" dirty="0"/>
              <a:t>Τα </a:t>
            </a:r>
            <a:r>
              <a:rPr lang="en-US" dirty="0" err="1"/>
              <a:t>topK</a:t>
            </a:r>
            <a:r>
              <a:rPr lang="en-US" dirty="0"/>
              <a:t> </a:t>
            </a:r>
            <a:r>
              <a:rPr lang="el-GR" dirty="0"/>
              <a:t>φαίνονται στην εικόνα με πράσινο.</a:t>
            </a:r>
          </a:p>
          <a:p>
            <a:r>
              <a:rPr lang="el-GR" dirty="0"/>
              <a:t>Στην συνέχεια, παίρνουμε τα </a:t>
            </a:r>
            <a:r>
              <a:rPr lang="en-US" dirty="0"/>
              <a:t>dominated </a:t>
            </a:r>
            <a:r>
              <a:rPr lang="el-GR" dirty="0"/>
              <a:t>σημεία από αυτό το </a:t>
            </a:r>
            <a:r>
              <a:rPr lang="en-US" dirty="0"/>
              <a:t>top</a:t>
            </a:r>
            <a:r>
              <a:rPr lang="el-GR" dirty="0"/>
              <a:t>, τα οποία είναι μέσα στο κόκκινο παραλληλόγραμμο που φαίνεται στην εικόνα</a:t>
            </a:r>
            <a:r>
              <a:rPr lang="en-US" dirty="0"/>
              <a:t>.</a:t>
            </a:r>
            <a:endParaRPr lang="el-GR" dirty="0"/>
          </a:p>
          <a:p>
            <a:r>
              <a:rPr lang="el-GR" dirty="0"/>
              <a:t>Από αυτήν την περιοχή βρίσκουμε τα </a:t>
            </a:r>
            <a:r>
              <a:rPr lang="en-US" dirty="0"/>
              <a:t>skyline </a:t>
            </a:r>
            <a:r>
              <a:rPr lang="el-GR" dirty="0"/>
              <a:t>σημεία</a:t>
            </a:r>
            <a:r>
              <a:rPr lang="en-US" dirty="0"/>
              <a:t> </a:t>
            </a:r>
            <a:r>
              <a:rPr lang="el-GR" dirty="0"/>
              <a:t>και τα </a:t>
            </a:r>
            <a:r>
              <a:rPr lang="en-US" dirty="0"/>
              <a:t>dominations </a:t>
            </a:r>
            <a:r>
              <a:rPr lang="el-GR" dirty="0"/>
              <a:t>τους και τα βάζουμε στα υποψήφια σημεία</a:t>
            </a:r>
            <a:r>
              <a:rPr lang="en-US" dirty="0"/>
              <a:t> </a:t>
            </a:r>
            <a:r>
              <a:rPr lang="el-GR" dirty="0"/>
              <a:t>τα οποία υπενθυμίζω είναι τα μπλε στην εικόνα.</a:t>
            </a:r>
          </a:p>
          <a:p>
            <a:endParaRPr lang="el-GR" dirty="0"/>
          </a:p>
          <a:p>
            <a:endParaRPr lang="el-GR" dirty="0"/>
          </a:p>
        </p:txBody>
      </p:sp>
      <p:sp>
        <p:nvSpPr>
          <p:cNvPr id="4" name="Θέση αριθμού διαφάνειας 3"/>
          <p:cNvSpPr>
            <a:spLocks noGrp="1"/>
          </p:cNvSpPr>
          <p:nvPr>
            <p:ph type="sldNum" sz="quarter" idx="5"/>
          </p:nvPr>
        </p:nvSpPr>
        <p:spPr/>
        <p:txBody>
          <a:bodyPr/>
          <a:lstStyle/>
          <a:p>
            <a:fld id="{1734D747-9380-41EE-9946-EC9EC0CA5D1E}" type="slidenum">
              <a:rPr lang="en-US" noProof="0" smtClean="0"/>
              <a:t>10</a:t>
            </a:fld>
            <a:endParaRPr lang="en-US" noProof="0" dirty="0"/>
          </a:p>
        </p:txBody>
      </p:sp>
    </p:spTree>
    <p:extLst>
      <p:ext uri="{BB962C8B-B14F-4D97-AF65-F5344CB8AC3E}">
        <p14:creationId xmlns:p14="http://schemas.microsoft.com/office/powerpoint/2010/main" val="19339397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l-GR" dirty="0"/>
              <a:t>Συνεχίζουμε, παίρνοντας ξανά το υποψήφιο στοιχείο με τα περισσότερα </a:t>
            </a:r>
            <a:r>
              <a:rPr lang="en-US" dirty="0"/>
              <a:t>domination </a:t>
            </a:r>
            <a:r>
              <a:rPr lang="el-GR" dirty="0"/>
              <a:t>και το βάζουμε στα </a:t>
            </a:r>
            <a:r>
              <a:rPr lang="en-US" dirty="0" err="1"/>
              <a:t>topK</a:t>
            </a:r>
            <a:r>
              <a:rPr lang="en-US" dirty="0"/>
              <a:t>.</a:t>
            </a:r>
          </a:p>
          <a:p>
            <a:r>
              <a:rPr lang="el-GR" dirty="0"/>
              <a:t>Επαναλαμβάνουμε την διαδικασία όπως περιγράψαμε και πριν…</a:t>
            </a:r>
          </a:p>
        </p:txBody>
      </p:sp>
      <p:sp>
        <p:nvSpPr>
          <p:cNvPr id="4" name="Θέση αριθμού διαφάνειας 3"/>
          <p:cNvSpPr>
            <a:spLocks noGrp="1"/>
          </p:cNvSpPr>
          <p:nvPr>
            <p:ph type="sldNum" sz="quarter" idx="5"/>
          </p:nvPr>
        </p:nvSpPr>
        <p:spPr/>
        <p:txBody>
          <a:bodyPr/>
          <a:lstStyle/>
          <a:p>
            <a:fld id="{1734D747-9380-41EE-9946-EC9EC0CA5D1E}" type="slidenum">
              <a:rPr lang="en-US" noProof="0" smtClean="0"/>
              <a:t>11</a:t>
            </a:fld>
            <a:endParaRPr lang="en-US" noProof="0" dirty="0"/>
          </a:p>
        </p:txBody>
      </p:sp>
    </p:spTree>
    <p:extLst>
      <p:ext uri="{BB962C8B-B14F-4D97-AF65-F5344CB8AC3E}">
        <p14:creationId xmlns:p14="http://schemas.microsoft.com/office/powerpoint/2010/main" val="5787753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dirty="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0">
            <a:alphaModFix amt="20000"/>
            <a:lum/>
          </a:blip>
          <a:srcRect/>
          <a:stretch>
            <a:fillRect l="-36000" r="-36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9.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2557272" y="1691392"/>
            <a:ext cx="7077456" cy="1243584"/>
          </a:xfrm>
        </p:spPr>
        <p:txBody>
          <a:bodyPr/>
          <a:lstStyle/>
          <a:p>
            <a:pPr algn="ctr"/>
            <a:r>
              <a:rPr lang="en-US" sz="4400" dirty="0"/>
              <a:t>Scalable Processing of Dominance-Based Queries</a:t>
            </a:r>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a:xfrm>
            <a:off x="2698750" y="3006811"/>
            <a:ext cx="6794500" cy="868680"/>
          </a:xfrm>
        </p:spPr>
        <p:txBody>
          <a:bodyPr>
            <a:normAutofit/>
          </a:bodyPr>
          <a:lstStyle/>
          <a:p>
            <a:pPr marL="0" indent="0" algn="ctr">
              <a:buNone/>
            </a:pPr>
            <a:r>
              <a:rPr lang="en-US" sz="1600" dirty="0"/>
              <a:t>Skyline query and top-k dominating queries</a:t>
            </a:r>
          </a:p>
        </p:txBody>
      </p:sp>
      <p:pic>
        <p:nvPicPr>
          <p:cNvPr id="7" name="Picture 6" descr="Text&#10;&#10;Description automatically generated with medium confidence">
            <a:extLst>
              <a:ext uri="{FF2B5EF4-FFF2-40B4-BE49-F238E27FC236}">
                <a16:creationId xmlns:a16="http://schemas.microsoft.com/office/drawing/2014/main" id="{DBA8096F-07B9-5476-E258-446EFDB40BC4}"/>
              </a:ext>
            </a:extLst>
          </p:cNvPr>
          <p:cNvPicPr>
            <a:picLocks noGrp="1" noRot="1" noChangeAspect="1" noMove="1" noResize="1" noEditPoints="1" noAdjustHandles="1" noChangeArrowheads="1" noChangeShapeType="1" noCrop="1"/>
          </p:cNvPicPr>
          <p:nvPr/>
        </p:nvPicPr>
        <p:blipFill>
          <a:blip r:embed="rId2"/>
          <a:stretch>
            <a:fillRect/>
          </a:stretch>
        </p:blipFill>
        <p:spPr>
          <a:xfrm>
            <a:off x="5288931" y="6075405"/>
            <a:ext cx="1614138" cy="525677"/>
          </a:xfrm>
          <a:prstGeom prst="rect">
            <a:avLst/>
          </a:prstGeom>
        </p:spPr>
      </p:pic>
      <p:sp>
        <p:nvSpPr>
          <p:cNvPr id="8" name="TextBox 7">
            <a:extLst>
              <a:ext uri="{FF2B5EF4-FFF2-40B4-BE49-F238E27FC236}">
                <a16:creationId xmlns:a16="http://schemas.microsoft.com/office/drawing/2014/main" id="{5519C231-C228-1819-68D3-CD7DCC56359D}"/>
              </a:ext>
            </a:extLst>
          </p:cNvPr>
          <p:cNvSpPr txBox="1"/>
          <p:nvPr/>
        </p:nvSpPr>
        <p:spPr>
          <a:xfrm>
            <a:off x="4792787" y="3851189"/>
            <a:ext cx="2606426" cy="707886"/>
          </a:xfrm>
          <a:prstGeom prst="rect">
            <a:avLst/>
          </a:prstGeom>
          <a:noFill/>
        </p:spPr>
        <p:txBody>
          <a:bodyPr wrap="square" rtlCol="0">
            <a:spAutoFit/>
          </a:bodyPr>
          <a:lstStyle/>
          <a:p>
            <a:pPr algn="ctr"/>
            <a:r>
              <a:rPr lang="el-GR" sz="2000" dirty="0">
                <a:solidFill>
                  <a:schemeClr val="accent2"/>
                </a:solidFill>
                <a:latin typeface="+mj-lt"/>
              </a:rPr>
              <a:t>Εμμανουήλ Καλύβας</a:t>
            </a:r>
          </a:p>
          <a:p>
            <a:pPr algn="ctr"/>
            <a:r>
              <a:rPr lang="el-GR" sz="2000" dirty="0" err="1">
                <a:solidFill>
                  <a:schemeClr val="accent2"/>
                </a:solidFill>
                <a:latin typeface="+mj-lt"/>
              </a:rPr>
              <a:t>Νταούλας</a:t>
            </a:r>
            <a:r>
              <a:rPr lang="el-GR" sz="2000" dirty="0">
                <a:solidFill>
                  <a:schemeClr val="accent2"/>
                </a:solidFill>
                <a:latin typeface="+mj-lt"/>
              </a:rPr>
              <a:t> Βασίλειος</a:t>
            </a:r>
            <a:endParaRPr lang="en-150" sz="2000" dirty="0">
              <a:solidFill>
                <a:schemeClr val="accent2"/>
              </a:solidFill>
              <a:latin typeface="+mj-lt"/>
            </a:endParaRPr>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A6F23DA2-8C28-CC7D-B19C-5A54995DFB0A}"/>
              </a:ext>
            </a:extLst>
          </p:cNvPr>
          <p:cNvSpPr>
            <a:spLocks noGrp="1"/>
          </p:cNvSpPr>
          <p:nvPr>
            <p:ph type="title"/>
          </p:nvPr>
        </p:nvSpPr>
        <p:spPr>
          <a:xfrm>
            <a:off x="444500" y="542925"/>
            <a:ext cx="11214100" cy="535531"/>
          </a:xfrm>
        </p:spPr>
        <p:txBody>
          <a:bodyPr/>
          <a:lstStyle/>
          <a:p>
            <a:r>
              <a:rPr lang="en-US" dirty="0"/>
              <a:t>Top 3 points example</a:t>
            </a:r>
            <a:endParaRPr lang="el-GR" dirty="0"/>
          </a:p>
        </p:txBody>
      </p:sp>
      <p:sp>
        <p:nvSpPr>
          <p:cNvPr id="3" name="Θέση αριθμού διαφάνειας 2">
            <a:extLst>
              <a:ext uri="{FF2B5EF4-FFF2-40B4-BE49-F238E27FC236}">
                <a16:creationId xmlns:a16="http://schemas.microsoft.com/office/drawing/2014/main" id="{D641B237-C610-F2A4-99F9-5C44C21A7B66}"/>
              </a:ext>
            </a:extLst>
          </p:cNvPr>
          <p:cNvSpPr>
            <a:spLocks noGrp="1"/>
          </p:cNvSpPr>
          <p:nvPr>
            <p:ph type="sldNum" sz="quarter" idx="12"/>
          </p:nvPr>
        </p:nvSpPr>
        <p:spPr/>
        <p:txBody>
          <a:bodyPr/>
          <a:lstStyle/>
          <a:p>
            <a:fld id="{C263D6C4-4840-40CC-AC84-17E24B3B7BDE}" type="slidenum">
              <a:rPr lang="en-US" noProof="0" smtClean="0"/>
              <a:pPr/>
              <a:t>10</a:t>
            </a:fld>
            <a:endParaRPr lang="en-US" noProof="0" dirty="0"/>
          </a:p>
        </p:txBody>
      </p:sp>
      <p:pic>
        <p:nvPicPr>
          <p:cNvPr id="9" name="Εικόνα 8">
            <a:extLst>
              <a:ext uri="{FF2B5EF4-FFF2-40B4-BE49-F238E27FC236}">
                <a16:creationId xmlns:a16="http://schemas.microsoft.com/office/drawing/2014/main" id="{0D157B8C-BFA1-28D7-B5FE-ACD766EC772A}"/>
              </a:ext>
            </a:extLst>
          </p:cNvPr>
          <p:cNvPicPr>
            <a:picLocks noChangeAspect="1"/>
          </p:cNvPicPr>
          <p:nvPr/>
        </p:nvPicPr>
        <p:blipFill>
          <a:blip r:embed="rId3"/>
          <a:srcRect/>
          <a:stretch/>
        </p:blipFill>
        <p:spPr>
          <a:xfrm>
            <a:off x="444500" y="1350793"/>
            <a:ext cx="6703357" cy="5433248"/>
          </a:xfrm>
          <a:prstGeom prst="rect">
            <a:avLst/>
          </a:prstGeom>
        </p:spPr>
      </p:pic>
      <p:sp>
        <p:nvSpPr>
          <p:cNvPr id="10" name="TextBox 9">
            <a:extLst>
              <a:ext uri="{FF2B5EF4-FFF2-40B4-BE49-F238E27FC236}">
                <a16:creationId xmlns:a16="http://schemas.microsoft.com/office/drawing/2014/main" id="{9CEF2B1F-6A04-E030-3B9B-D56E893BAF76}"/>
              </a:ext>
            </a:extLst>
          </p:cNvPr>
          <p:cNvSpPr txBox="1"/>
          <p:nvPr/>
        </p:nvSpPr>
        <p:spPr>
          <a:xfrm>
            <a:off x="7496734" y="1350793"/>
            <a:ext cx="4623548" cy="4803879"/>
          </a:xfrm>
          <a:prstGeom prst="rect">
            <a:avLst/>
          </a:prstGeom>
          <a:noFill/>
        </p:spPr>
        <p:txBody>
          <a:bodyPr wrap="square" rtlCol="0">
            <a:spAutoFit/>
          </a:bodyPr>
          <a:lstStyle/>
          <a:p>
            <a:pPr marL="342900" lvl="0" indent="-342900" algn="just">
              <a:spcBef>
                <a:spcPts val="900"/>
              </a:spcBef>
              <a:spcAft>
                <a:spcPts val="400"/>
              </a:spcAft>
              <a:buFont typeface="+mj-lt"/>
              <a:buAutoNum type="arabicPeriod" startAt="6"/>
            </a:pPr>
            <a:r>
              <a:rPr lang="en-US" sz="1400" b="0" dirty="0">
                <a:solidFill>
                  <a:schemeClr val="bg1"/>
                </a:solidFill>
                <a:effectLst/>
                <a:ea typeface="Times New Roman" panose="02020603050405020304" pitchFamily="18" charset="0"/>
              </a:rPr>
              <a:t>Sort the </a:t>
            </a:r>
            <a:r>
              <a:rPr lang="en-US" sz="1400" b="0" i="1" dirty="0">
                <a:solidFill>
                  <a:schemeClr val="accent1">
                    <a:lumMod val="40000"/>
                    <a:lumOff val="60000"/>
                  </a:schemeClr>
                </a:solidFill>
                <a:effectLst/>
                <a:ea typeface="Times New Roman" panose="02020603050405020304" pitchFamily="18" charset="0"/>
              </a:rPr>
              <a:t>candidate_points</a:t>
            </a:r>
            <a:r>
              <a:rPr lang="en-US" sz="1400" b="0" dirty="0">
                <a:solidFill>
                  <a:schemeClr val="accent1">
                    <a:lumMod val="40000"/>
                    <a:lumOff val="60000"/>
                  </a:schemeClr>
                </a:solidFill>
                <a:effectLst/>
                <a:ea typeface="Times New Roman" panose="02020603050405020304" pitchFamily="18" charset="0"/>
              </a:rPr>
              <a:t> </a:t>
            </a:r>
            <a:r>
              <a:rPr lang="en-US" sz="1400" b="0" dirty="0">
                <a:solidFill>
                  <a:schemeClr val="bg1"/>
                </a:solidFill>
                <a:effectLst/>
                <a:ea typeface="Times New Roman" panose="02020603050405020304" pitchFamily="18" charset="0"/>
              </a:rPr>
              <a:t>list by the number of dominations in descending order</a:t>
            </a:r>
            <a:endParaRPr lang="el-GR" sz="1400" b="1" dirty="0">
              <a:solidFill>
                <a:schemeClr val="bg1"/>
              </a:solidFill>
              <a:effectLst/>
              <a:ea typeface="Times New Roman" panose="02020603050405020304" pitchFamily="18" charset="0"/>
            </a:endParaRPr>
          </a:p>
          <a:p>
            <a:pPr marL="342900" lvl="0" indent="-342900" algn="just">
              <a:spcBef>
                <a:spcPts val="900"/>
              </a:spcBef>
              <a:spcAft>
                <a:spcPts val="400"/>
              </a:spcAft>
              <a:buFont typeface="+mj-lt"/>
              <a:buAutoNum type="arabicPeriod" startAt="6"/>
            </a:pPr>
            <a:r>
              <a:rPr lang="en-US" sz="1400" b="0" dirty="0">
                <a:solidFill>
                  <a:schemeClr val="bg1"/>
                </a:solidFill>
                <a:effectLst/>
                <a:ea typeface="Times New Roman" panose="02020603050405020304" pitchFamily="18" charset="0"/>
              </a:rPr>
              <a:t>Get the first element </a:t>
            </a:r>
            <a:r>
              <a:rPr lang="en-US" sz="1400" b="0" i="1" dirty="0">
                <a:solidFill>
                  <a:schemeClr val="bg1"/>
                </a:solidFill>
                <a:effectLst/>
                <a:ea typeface="Times New Roman" panose="02020603050405020304" pitchFamily="18" charset="0"/>
              </a:rPr>
              <a:t>top_point</a:t>
            </a:r>
            <a:r>
              <a:rPr lang="en-US" sz="1400" b="0" dirty="0">
                <a:solidFill>
                  <a:schemeClr val="bg1"/>
                </a:solidFill>
                <a:effectLst/>
                <a:ea typeface="Times New Roman" panose="02020603050405020304" pitchFamily="18" charset="0"/>
              </a:rPr>
              <a:t> of the </a:t>
            </a:r>
            <a:r>
              <a:rPr lang="en-US" sz="1400" b="0" i="1" dirty="0">
                <a:solidFill>
                  <a:schemeClr val="accent1">
                    <a:lumMod val="40000"/>
                    <a:lumOff val="60000"/>
                  </a:schemeClr>
                </a:solidFill>
                <a:effectLst/>
                <a:ea typeface="Times New Roman" panose="02020603050405020304" pitchFamily="18" charset="0"/>
              </a:rPr>
              <a:t>candidate_points</a:t>
            </a:r>
            <a:r>
              <a:rPr lang="en-US" sz="1400" b="0" dirty="0">
                <a:solidFill>
                  <a:schemeClr val="accent1">
                    <a:lumMod val="40000"/>
                    <a:lumOff val="60000"/>
                  </a:schemeClr>
                </a:solidFill>
                <a:effectLst/>
                <a:ea typeface="Times New Roman" panose="02020603050405020304" pitchFamily="18" charset="0"/>
              </a:rPr>
              <a:t> </a:t>
            </a:r>
            <a:r>
              <a:rPr lang="en-US" sz="1400" b="0" dirty="0">
                <a:solidFill>
                  <a:schemeClr val="bg1"/>
                </a:solidFill>
                <a:effectLst/>
                <a:ea typeface="Times New Roman" panose="02020603050405020304" pitchFamily="18" charset="0"/>
              </a:rPr>
              <a:t>list, add it to the </a:t>
            </a:r>
            <a:r>
              <a:rPr lang="en-US" sz="1400" b="0" i="1" dirty="0">
                <a:solidFill>
                  <a:srgbClr val="92D050"/>
                </a:solidFill>
                <a:effectLst/>
                <a:ea typeface="Times New Roman" panose="02020603050405020304" pitchFamily="18" charset="0"/>
              </a:rPr>
              <a:t>top_points</a:t>
            </a:r>
            <a:r>
              <a:rPr lang="en-US" sz="1400" b="0" dirty="0">
                <a:solidFill>
                  <a:srgbClr val="92D050"/>
                </a:solidFill>
                <a:effectLst/>
                <a:ea typeface="Times New Roman" panose="02020603050405020304" pitchFamily="18" charset="0"/>
              </a:rPr>
              <a:t> </a:t>
            </a:r>
            <a:r>
              <a:rPr lang="en-US" sz="1400" b="0" dirty="0">
                <a:solidFill>
                  <a:schemeClr val="bg1"/>
                </a:solidFill>
                <a:effectLst/>
                <a:ea typeface="Times New Roman" panose="02020603050405020304" pitchFamily="18" charset="0"/>
              </a:rPr>
              <a:t>list and remove it from the dataset </a:t>
            </a:r>
            <a:r>
              <a:rPr lang="en-US" sz="1400" b="0" i="1" dirty="0">
                <a:solidFill>
                  <a:schemeClr val="bg1"/>
                </a:solidFill>
                <a:effectLst/>
                <a:ea typeface="Times New Roman" panose="02020603050405020304" pitchFamily="18" charset="0"/>
              </a:rPr>
              <a:t>points</a:t>
            </a:r>
            <a:endParaRPr lang="el-GR" sz="1400" b="1" dirty="0">
              <a:solidFill>
                <a:schemeClr val="bg1"/>
              </a:solidFill>
              <a:effectLst/>
              <a:ea typeface="Times New Roman" panose="02020603050405020304" pitchFamily="18" charset="0"/>
            </a:endParaRPr>
          </a:p>
          <a:p>
            <a:pPr marL="342900" lvl="0" indent="-342900" algn="just">
              <a:spcBef>
                <a:spcPts val="900"/>
              </a:spcBef>
              <a:spcAft>
                <a:spcPts val="400"/>
              </a:spcAft>
              <a:buFont typeface="+mj-lt"/>
              <a:buAutoNum type="arabicPeriod" startAt="6"/>
            </a:pPr>
            <a:r>
              <a:rPr lang="en-US" sz="1400" b="0" dirty="0">
                <a:solidFill>
                  <a:schemeClr val="bg1"/>
                </a:solidFill>
                <a:effectLst/>
                <a:ea typeface="Times New Roman" panose="02020603050405020304" pitchFamily="18" charset="0"/>
              </a:rPr>
              <a:t>Create a list </a:t>
            </a:r>
            <a:r>
              <a:rPr lang="en-US" sz="1400" b="0" i="1" dirty="0">
                <a:solidFill>
                  <a:schemeClr val="accent6">
                    <a:lumMod val="60000"/>
                    <a:lumOff val="40000"/>
                  </a:schemeClr>
                </a:solidFill>
                <a:effectLst/>
                <a:ea typeface="Times New Roman" panose="02020603050405020304" pitchFamily="18" charset="0"/>
              </a:rPr>
              <a:t>dominated_points (red rectangle)</a:t>
            </a:r>
            <a:r>
              <a:rPr lang="en-US" sz="1400" b="0" dirty="0">
                <a:solidFill>
                  <a:schemeClr val="accent6">
                    <a:lumMod val="60000"/>
                    <a:lumOff val="40000"/>
                  </a:schemeClr>
                </a:solidFill>
                <a:effectLst/>
                <a:ea typeface="Times New Roman" panose="02020603050405020304" pitchFamily="18" charset="0"/>
              </a:rPr>
              <a:t> </a:t>
            </a:r>
            <a:r>
              <a:rPr lang="en-US" sz="1400" b="0" dirty="0">
                <a:solidFill>
                  <a:schemeClr val="bg1"/>
                </a:solidFill>
                <a:effectLst/>
                <a:ea typeface="Times New Roman" panose="02020603050405020304" pitchFamily="18" charset="0"/>
              </a:rPr>
              <a:t>that contains all the points dominated by the </a:t>
            </a:r>
            <a:r>
              <a:rPr lang="en-US" sz="1400" b="0" i="1" dirty="0">
                <a:solidFill>
                  <a:schemeClr val="bg1"/>
                </a:solidFill>
                <a:effectLst/>
                <a:ea typeface="Times New Roman" panose="02020603050405020304" pitchFamily="18" charset="0"/>
              </a:rPr>
              <a:t>top_point</a:t>
            </a:r>
            <a:r>
              <a:rPr lang="en-US" sz="1400" b="0" dirty="0">
                <a:solidFill>
                  <a:schemeClr val="bg1"/>
                </a:solidFill>
                <a:effectLst/>
                <a:ea typeface="Times New Roman" panose="02020603050405020304" pitchFamily="18" charset="0"/>
              </a:rPr>
              <a:t> excluding itself and the points in the list </a:t>
            </a:r>
            <a:r>
              <a:rPr lang="en-US" sz="1400" b="0" i="1" dirty="0">
                <a:solidFill>
                  <a:srgbClr val="92D050"/>
                </a:solidFill>
                <a:effectLst/>
                <a:ea typeface="Times New Roman" panose="02020603050405020304" pitchFamily="18" charset="0"/>
              </a:rPr>
              <a:t>top_points</a:t>
            </a:r>
            <a:r>
              <a:rPr lang="en-US" sz="1400" b="0" dirty="0">
                <a:solidFill>
                  <a:schemeClr val="bg1"/>
                </a:solidFill>
                <a:effectLst/>
                <a:ea typeface="Times New Roman" panose="02020603050405020304" pitchFamily="18" charset="0"/>
              </a:rPr>
              <a:t>.</a:t>
            </a:r>
            <a:endParaRPr lang="el-GR" sz="1400" b="1" dirty="0">
              <a:solidFill>
                <a:schemeClr val="bg1"/>
              </a:solidFill>
              <a:effectLst/>
              <a:ea typeface="Times New Roman" panose="02020603050405020304" pitchFamily="18" charset="0"/>
            </a:endParaRPr>
          </a:p>
          <a:p>
            <a:pPr marL="342900" lvl="0" indent="-342900" algn="just">
              <a:spcBef>
                <a:spcPts val="900"/>
              </a:spcBef>
              <a:spcAft>
                <a:spcPts val="400"/>
              </a:spcAft>
              <a:buFont typeface="+mj-lt"/>
              <a:buAutoNum type="arabicPeriod" startAt="6"/>
            </a:pPr>
            <a:r>
              <a:rPr lang="en-US" sz="1400" b="0" dirty="0">
                <a:solidFill>
                  <a:schemeClr val="bg1"/>
                </a:solidFill>
                <a:effectLst/>
                <a:ea typeface="Times New Roman" panose="02020603050405020304" pitchFamily="18" charset="0"/>
              </a:rPr>
              <a:t>Compute the skyline points of the </a:t>
            </a:r>
            <a:r>
              <a:rPr lang="en-US" sz="1400" b="0" i="1" dirty="0">
                <a:solidFill>
                  <a:schemeClr val="accent6">
                    <a:lumMod val="60000"/>
                    <a:lumOff val="40000"/>
                  </a:schemeClr>
                </a:solidFill>
                <a:effectLst/>
                <a:ea typeface="Times New Roman" panose="02020603050405020304" pitchFamily="18" charset="0"/>
              </a:rPr>
              <a:t>dominated_points</a:t>
            </a:r>
            <a:r>
              <a:rPr lang="en-US" sz="1400" b="0" dirty="0">
                <a:solidFill>
                  <a:schemeClr val="accent6">
                    <a:lumMod val="60000"/>
                    <a:lumOff val="40000"/>
                  </a:schemeClr>
                </a:solidFill>
                <a:effectLst/>
                <a:ea typeface="Times New Roman" panose="02020603050405020304" pitchFamily="18" charset="0"/>
              </a:rPr>
              <a:t> </a:t>
            </a:r>
            <a:r>
              <a:rPr lang="en-US" sz="1400" b="0" dirty="0">
                <a:solidFill>
                  <a:schemeClr val="bg1"/>
                </a:solidFill>
                <a:effectLst/>
                <a:ea typeface="Times New Roman" panose="02020603050405020304" pitchFamily="18" charset="0"/>
              </a:rPr>
              <a:t>list, using the algorithm described on task 1 and count the number of dominations for each one of them</a:t>
            </a:r>
            <a:endParaRPr lang="el-GR" sz="1400" b="1" dirty="0">
              <a:solidFill>
                <a:schemeClr val="bg1"/>
              </a:solidFill>
              <a:effectLst/>
              <a:ea typeface="Times New Roman" panose="02020603050405020304" pitchFamily="18" charset="0"/>
            </a:endParaRPr>
          </a:p>
          <a:p>
            <a:pPr marL="342900" lvl="0" indent="-342900" algn="just">
              <a:spcBef>
                <a:spcPts val="900"/>
              </a:spcBef>
              <a:spcAft>
                <a:spcPts val="400"/>
              </a:spcAft>
              <a:buFont typeface="+mj-lt"/>
              <a:buAutoNum type="arabicPeriod" startAt="6"/>
            </a:pPr>
            <a:r>
              <a:rPr lang="en-US" sz="1400" b="0" dirty="0">
                <a:solidFill>
                  <a:schemeClr val="bg1"/>
                </a:solidFill>
                <a:effectLst/>
                <a:ea typeface="Times New Roman" panose="02020603050405020304" pitchFamily="18" charset="0"/>
              </a:rPr>
              <a:t>Add the skylines points of the </a:t>
            </a:r>
            <a:r>
              <a:rPr lang="en-US" sz="1400" b="0" i="1" dirty="0">
                <a:solidFill>
                  <a:schemeClr val="accent6">
                    <a:lumMod val="60000"/>
                    <a:lumOff val="40000"/>
                  </a:schemeClr>
                </a:solidFill>
                <a:effectLst/>
                <a:ea typeface="Times New Roman" panose="02020603050405020304" pitchFamily="18" charset="0"/>
              </a:rPr>
              <a:t>dominated_points </a:t>
            </a:r>
            <a:r>
              <a:rPr lang="en-US" sz="1400" b="0" dirty="0">
                <a:solidFill>
                  <a:schemeClr val="bg1"/>
                </a:solidFill>
                <a:effectLst/>
                <a:ea typeface="Times New Roman" panose="02020603050405020304" pitchFamily="18" charset="0"/>
              </a:rPr>
              <a:t>list along with their dominations in the </a:t>
            </a:r>
            <a:r>
              <a:rPr lang="en-US" sz="1400" b="0" i="1" dirty="0">
                <a:solidFill>
                  <a:schemeClr val="accent1">
                    <a:lumMod val="40000"/>
                    <a:lumOff val="60000"/>
                  </a:schemeClr>
                </a:solidFill>
                <a:effectLst/>
                <a:ea typeface="Times New Roman" panose="02020603050405020304" pitchFamily="18" charset="0"/>
              </a:rPr>
              <a:t>candidate_points</a:t>
            </a:r>
            <a:r>
              <a:rPr lang="en-US" sz="1400" b="0" dirty="0">
                <a:solidFill>
                  <a:schemeClr val="accent1">
                    <a:lumMod val="40000"/>
                    <a:lumOff val="60000"/>
                  </a:schemeClr>
                </a:solidFill>
                <a:effectLst/>
                <a:ea typeface="Times New Roman" panose="02020603050405020304" pitchFamily="18" charset="0"/>
              </a:rPr>
              <a:t> </a:t>
            </a:r>
            <a:r>
              <a:rPr lang="en-US" sz="1400" b="0" dirty="0">
                <a:solidFill>
                  <a:schemeClr val="bg1"/>
                </a:solidFill>
                <a:effectLst/>
                <a:ea typeface="Times New Roman" panose="02020603050405020304" pitchFamily="18" charset="0"/>
              </a:rPr>
              <a:t>list</a:t>
            </a:r>
          </a:p>
          <a:p>
            <a:pPr marL="342900" indent="-342900" algn="just">
              <a:spcBef>
                <a:spcPts val="900"/>
              </a:spcBef>
              <a:spcAft>
                <a:spcPts val="400"/>
              </a:spcAft>
              <a:buFont typeface="+mj-lt"/>
              <a:buAutoNum type="arabicPeriod" startAt="6"/>
            </a:pPr>
            <a:r>
              <a:rPr lang="en-US" sz="1400" b="0" dirty="0">
                <a:solidFill>
                  <a:schemeClr val="bg1"/>
                </a:solidFill>
                <a:effectLst/>
                <a:ea typeface="Times New Roman" panose="02020603050405020304" pitchFamily="18" charset="0"/>
              </a:rPr>
              <a:t>If the length of the </a:t>
            </a:r>
            <a:r>
              <a:rPr lang="en-US" sz="1400" b="0" i="1" dirty="0">
                <a:solidFill>
                  <a:schemeClr val="accent1">
                    <a:lumMod val="40000"/>
                    <a:lumOff val="60000"/>
                  </a:schemeClr>
                </a:solidFill>
                <a:effectLst/>
                <a:ea typeface="Times New Roman" panose="02020603050405020304" pitchFamily="18" charset="0"/>
              </a:rPr>
              <a:t>candidate_points</a:t>
            </a:r>
            <a:r>
              <a:rPr lang="en-US" sz="1400" b="0" dirty="0">
                <a:solidFill>
                  <a:schemeClr val="accent1">
                    <a:lumMod val="40000"/>
                    <a:lumOff val="60000"/>
                  </a:schemeClr>
                </a:solidFill>
                <a:effectLst/>
                <a:ea typeface="Times New Roman" panose="02020603050405020304" pitchFamily="18" charset="0"/>
              </a:rPr>
              <a:t> </a:t>
            </a:r>
            <a:r>
              <a:rPr lang="en-US" sz="1400" b="0" dirty="0">
                <a:solidFill>
                  <a:schemeClr val="bg1"/>
                </a:solidFill>
                <a:effectLst/>
                <a:ea typeface="Times New Roman" panose="02020603050405020304" pitchFamily="18" charset="0"/>
              </a:rPr>
              <a:t>list is zero or we got the top k points then return </a:t>
            </a:r>
            <a:r>
              <a:rPr lang="en-US" sz="1400" b="0" i="1" dirty="0">
                <a:solidFill>
                  <a:srgbClr val="92D050"/>
                </a:solidFill>
                <a:effectLst/>
                <a:ea typeface="Times New Roman" panose="02020603050405020304" pitchFamily="18" charset="0"/>
              </a:rPr>
              <a:t>top_points</a:t>
            </a:r>
            <a:r>
              <a:rPr lang="en-US" sz="1400" b="0" dirty="0">
                <a:solidFill>
                  <a:srgbClr val="92D050"/>
                </a:solidFill>
                <a:effectLst/>
                <a:ea typeface="Times New Roman" panose="02020603050405020304" pitchFamily="18" charset="0"/>
              </a:rPr>
              <a:t> </a:t>
            </a:r>
            <a:r>
              <a:rPr lang="en-US" sz="1400" b="0" dirty="0">
                <a:solidFill>
                  <a:schemeClr val="bg1"/>
                </a:solidFill>
                <a:effectLst/>
                <a:ea typeface="Times New Roman" panose="02020603050405020304" pitchFamily="18" charset="0"/>
              </a:rPr>
              <a:t>list else go to step 6</a:t>
            </a:r>
          </a:p>
        </p:txBody>
      </p:sp>
    </p:spTree>
    <p:extLst>
      <p:ext uri="{BB962C8B-B14F-4D97-AF65-F5344CB8AC3E}">
        <p14:creationId xmlns:p14="http://schemas.microsoft.com/office/powerpoint/2010/main" val="13824476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A6F23DA2-8C28-CC7D-B19C-5A54995DFB0A}"/>
              </a:ext>
            </a:extLst>
          </p:cNvPr>
          <p:cNvSpPr>
            <a:spLocks noGrp="1"/>
          </p:cNvSpPr>
          <p:nvPr>
            <p:ph type="title"/>
          </p:nvPr>
        </p:nvSpPr>
        <p:spPr>
          <a:xfrm>
            <a:off x="444500" y="542925"/>
            <a:ext cx="11214100" cy="535531"/>
          </a:xfrm>
        </p:spPr>
        <p:txBody>
          <a:bodyPr/>
          <a:lstStyle/>
          <a:p>
            <a:r>
              <a:rPr lang="en-US" dirty="0"/>
              <a:t>Top 3 points example</a:t>
            </a:r>
            <a:endParaRPr lang="el-GR" dirty="0"/>
          </a:p>
        </p:txBody>
      </p:sp>
      <p:sp>
        <p:nvSpPr>
          <p:cNvPr id="3" name="Θέση αριθμού διαφάνειας 2">
            <a:extLst>
              <a:ext uri="{FF2B5EF4-FFF2-40B4-BE49-F238E27FC236}">
                <a16:creationId xmlns:a16="http://schemas.microsoft.com/office/drawing/2014/main" id="{D641B237-C610-F2A4-99F9-5C44C21A7B66}"/>
              </a:ext>
            </a:extLst>
          </p:cNvPr>
          <p:cNvSpPr>
            <a:spLocks noGrp="1"/>
          </p:cNvSpPr>
          <p:nvPr>
            <p:ph type="sldNum" sz="quarter" idx="12"/>
          </p:nvPr>
        </p:nvSpPr>
        <p:spPr/>
        <p:txBody>
          <a:bodyPr/>
          <a:lstStyle/>
          <a:p>
            <a:fld id="{C263D6C4-4840-40CC-AC84-17E24B3B7BDE}" type="slidenum">
              <a:rPr lang="en-US" noProof="0" smtClean="0"/>
              <a:pPr/>
              <a:t>11</a:t>
            </a:fld>
            <a:endParaRPr lang="en-US" noProof="0" dirty="0"/>
          </a:p>
        </p:txBody>
      </p:sp>
      <p:pic>
        <p:nvPicPr>
          <p:cNvPr id="9" name="Εικόνα 8">
            <a:extLst>
              <a:ext uri="{FF2B5EF4-FFF2-40B4-BE49-F238E27FC236}">
                <a16:creationId xmlns:a16="http://schemas.microsoft.com/office/drawing/2014/main" id="{0D157B8C-BFA1-28D7-B5FE-ACD766EC772A}"/>
              </a:ext>
            </a:extLst>
          </p:cNvPr>
          <p:cNvPicPr>
            <a:picLocks noChangeAspect="1"/>
          </p:cNvPicPr>
          <p:nvPr/>
        </p:nvPicPr>
        <p:blipFill>
          <a:blip r:embed="rId3"/>
          <a:srcRect/>
          <a:stretch/>
        </p:blipFill>
        <p:spPr>
          <a:xfrm>
            <a:off x="444500" y="1350793"/>
            <a:ext cx="6703357" cy="5433247"/>
          </a:xfrm>
          <a:prstGeom prst="rect">
            <a:avLst/>
          </a:prstGeom>
        </p:spPr>
      </p:pic>
      <p:sp>
        <p:nvSpPr>
          <p:cNvPr id="10" name="TextBox 9">
            <a:extLst>
              <a:ext uri="{FF2B5EF4-FFF2-40B4-BE49-F238E27FC236}">
                <a16:creationId xmlns:a16="http://schemas.microsoft.com/office/drawing/2014/main" id="{9CEF2B1F-6A04-E030-3B9B-D56E893BAF76}"/>
              </a:ext>
            </a:extLst>
          </p:cNvPr>
          <p:cNvSpPr txBox="1"/>
          <p:nvPr/>
        </p:nvSpPr>
        <p:spPr>
          <a:xfrm>
            <a:off x="7496734" y="1350793"/>
            <a:ext cx="4623548" cy="5186035"/>
          </a:xfrm>
          <a:prstGeom prst="rect">
            <a:avLst/>
          </a:prstGeom>
          <a:noFill/>
        </p:spPr>
        <p:txBody>
          <a:bodyPr wrap="square" rtlCol="0">
            <a:spAutoFit/>
          </a:bodyPr>
          <a:lstStyle/>
          <a:p>
            <a:pPr marL="342900" lvl="0" indent="-342900" algn="just">
              <a:spcBef>
                <a:spcPts val="900"/>
              </a:spcBef>
              <a:spcAft>
                <a:spcPts val="400"/>
              </a:spcAft>
              <a:buFont typeface="+mj-lt"/>
              <a:buAutoNum type="arabicPeriod" startAt="6"/>
            </a:pPr>
            <a:r>
              <a:rPr lang="en-US" sz="1400" b="0" dirty="0">
                <a:solidFill>
                  <a:schemeClr val="bg1"/>
                </a:solidFill>
                <a:effectLst/>
                <a:ea typeface="Times New Roman" panose="02020603050405020304" pitchFamily="18" charset="0"/>
              </a:rPr>
              <a:t>Sort the </a:t>
            </a:r>
            <a:r>
              <a:rPr lang="en-US" sz="1400" b="0" i="1" dirty="0">
                <a:solidFill>
                  <a:schemeClr val="accent1">
                    <a:lumMod val="40000"/>
                    <a:lumOff val="60000"/>
                  </a:schemeClr>
                </a:solidFill>
                <a:effectLst/>
                <a:ea typeface="Times New Roman" panose="02020603050405020304" pitchFamily="18" charset="0"/>
              </a:rPr>
              <a:t>candidate_points</a:t>
            </a:r>
            <a:r>
              <a:rPr lang="en-US" sz="1400" b="0" dirty="0">
                <a:solidFill>
                  <a:schemeClr val="accent1">
                    <a:lumMod val="40000"/>
                    <a:lumOff val="60000"/>
                  </a:schemeClr>
                </a:solidFill>
                <a:effectLst/>
                <a:ea typeface="Times New Roman" panose="02020603050405020304" pitchFamily="18" charset="0"/>
              </a:rPr>
              <a:t> </a:t>
            </a:r>
            <a:r>
              <a:rPr lang="en-US" sz="1400" b="0" dirty="0">
                <a:solidFill>
                  <a:schemeClr val="bg1"/>
                </a:solidFill>
                <a:effectLst/>
                <a:ea typeface="Times New Roman" panose="02020603050405020304" pitchFamily="18" charset="0"/>
              </a:rPr>
              <a:t>list by the number of dominations in descending order</a:t>
            </a:r>
            <a:endParaRPr lang="el-GR" sz="1400" b="1" dirty="0">
              <a:solidFill>
                <a:schemeClr val="bg1"/>
              </a:solidFill>
              <a:effectLst/>
              <a:ea typeface="Times New Roman" panose="02020603050405020304" pitchFamily="18" charset="0"/>
            </a:endParaRPr>
          </a:p>
          <a:p>
            <a:pPr marL="342900" lvl="0" indent="-342900" algn="just">
              <a:spcBef>
                <a:spcPts val="900"/>
              </a:spcBef>
              <a:spcAft>
                <a:spcPts val="400"/>
              </a:spcAft>
              <a:buFont typeface="+mj-lt"/>
              <a:buAutoNum type="arabicPeriod" startAt="6"/>
            </a:pPr>
            <a:r>
              <a:rPr lang="en-US" sz="1400" b="0" dirty="0">
                <a:solidFill>
                  <a:schemeClr val="bg1"/>
                </a:solidFill>
                <a:effectLst/>
                <a:ea typeface="Times New Roman" panose="02020603050405020304" pitchFamily="18" charset="0"/>
              </a:rPr>
              <a:t>Get the first element </a:t>
            </a:r>
            <a:r>
              <a:rPr lang="en-US" sz="1400" b="0" i="1" dirty="0">
                <a:solidFill>
                  <a:schemeClr val="bg1"/>
                </a:solidFill>
                <a:effectLst/>
                <a:ea typeface="Times New Roman" panose="02020603050405020304" pitchFamily="18" charset="0"/>
              </a:rPr>
              <a:t>top_point</a:t>
            </a:r>
            <a:r>
              <a:rPr lang="en-US" sz="1400" b="0" dirty="0">
                <a:solidFill>
                  <a:schemeClr val="bg1"/>
                </a:solidFill>
                <a:effectLst/>
                <a:ea typeface="Times New Roman" panose="02020603050405020304" pitchFamily="18" charset="0"/>
              </a:rPr>
              <a:t> of the </a:t>
            </a:r>
            <a:r>
              <a:rPr lang="en-US" sz="1400" b="0" i="1" dirty="0">
                <a:solidFill>
                  <a:schemeClr val="accent1">
                    <a:lumMod val="40000"/>
                    <a:lumOff val="60000"/>
                  </a:schemeClr>
                </a:solidFill>
                <a:effectLst/>
                <a:ea typeface="Times New Roman" panose="02020603050405020304" pitchFamily="18" charset="0"/>
              </a:rPr>
              <a:t>candidate_points</a:t>
            </a:r>
            <a:r>
              <a:rPr lang="en-US" sz="1400" b="0" dirty="0">
                <a:solidFill>
                  <a:schemeClr val="accent1">
                    <a:lumMod val="40000"/>
                    <a:lumOff val="60000"/>
                  </a:schemeClr>
                </a:solidFill>
                <a:effectLst/>
                <a:ea typeface="Times New Roman" panose="02020603050405020304" pitchFamily="18" charset="0"/>
              </a:rPr>
              <a:t> </a:t>
            </a:r>
            <a:r>
              <a:rPr lang="en-US" sz="1400" b="0" dirty="0">
                <a:solidFill>
                  <a:schemeClr val="bg1"/>
                </a:solidFill>
                <a:effectLst/>
                <a:ea typeface="Times New Roman" panose="02020603050405020304" pitchFamily="18" charset="0"/>
              </a:rPr>
              <a:t>list, add it to the </a:t>
            </a:r>
            <a:r>
              <a:rPr lang="en-US" sz="1400" b="0" i="1" dirty="0">
                <a:solidFill>
                  <a:srgbClr val="92D050"/>
                </a:solidFill>
                <a:effectLst/>
                <a:ea typeface="Times New Roman" panose="02020603050405020304" pitchFamily="18" charset="0"/>
              </a:rPr>
              <a:t>top_points</a:t>
            </a:r>
            <a:r>
              <a:rPr lang="en-US" sz="1400" b="0" dirty="0">
                <a:solidFill>
                  <a:srgbClr val="92D050"/>
                </a:solidFill>
                <a:effectLst/>
                <a:ea typeface="Times New Roman" panose="02020603050405020304" pitchFamily="18" charset="0"/>
              </a:rPr>
              <a:t> </a:t>
            </a:r>
            <a:r>
              <a:rPr lang="en-US" sz="1400" b="0" dirty="0">
                <a:solidFill>
                  <a:schemeClr val="bg1"/>
                </a:solidFill>
                <a:effectLst/>
                <a:ea typeface="Times New Roman" panose="02020603050405020304" pitchFamily="18" charset="0"/>
              </a:rPr>
              <a:t>list and remove it from the dataset </a:t>
            </a:r>
            <a:r>
              <a:rPr lang="en-US" sz="1400" b="0" i="1" dirty="0">
                <a:solidFill>
                  <a:schemeClr val="bg1"/>
                </a:solidFill>
                <a:effectLst/>
                <a:ea typeface="Times New Roman" panose="02020603050405020304" pitchFamily="18" charset="0"/>
              </a:rPr>
              <a:t>points</a:t>
            </a:r>
            <a:endParaRPr lang="el-GR" sz="1400" b="1" dirty="0">
              <a:solidFill>
                <a:schemeClr val="bg1"/>
              </a:solidFill>
              <a:effectLst/>
              <a:ea typeface="Times New Roman" panose="02020603050405020304" pitchFamily="18" charset="0"/>
            </a:endParaRPr>
          </a:p>
          <a:p>
            <a:pPr marL="342900" lvl="0" indent="-342900" algn="just">
              <a:spcBef>
                <a:spcPts val="900"/>
              </a:spcBef>
              <a:spcAft>
                <a:spcPts val="400"/>
              </a:spcAft>
              <a:buFont typeface="+mj-lt"/>
              <a:buAutoNum type="arabicPeriod" startAt="6"/>
            </a:pPr>
            <a:r>
              <a:rPr lang="en-US" sz="1400" b="0" dirty="0">
                <a:solidFill>
                  <a:schemeClr val="bg1"/>
                </a:solidFill>
                <a:effectLst/>
                <a:ea typeface="Times New Roman" panose="02020603050405020304" pitchFamily="18" charset="0"/>
              </a:rPr>
              <a:t>Create a list </a:t>
            </a:r>
            <a:r>
              <a:rPr lang="en-US" sz="1400" b="0" i="1" dirty="0">
                <a:solidFill>
                  <a:schemeClr val="accent6">
                    <a:lumMod val="60000"/>
                    <a:lumOff val="40000"/>
                  </a:schemeClr>
                </a:solidFill>
                <a:effectLst/>
                <a:ea typeface="Times New Roman" panose="02020603050405020304" pitchFamily="18" charset="0"/>
              </a:rPr>
              <a:t>dominated_points (red rectangle)</a:t>
            </a:r>
            <a:r>
              <a:rPr lang="en-US" sz="1400" b="0" dirty="0">
                <a:solidFill>
                  <a:schemeClr val="accent6">
                    <a:lumMod val="60000"/>
                    <a:lumOff val="40000"/>
                  </a:schemeClr>
                </a:solidFill>
                <a:effectLst/>
                <a:ea typeface="Times New Roman" panose="02020603050405020304" pitchFamily="18" charset="0"/>
              </a:rPr>
              <a:t> </a:t>
            </a:r>
            <a:r>
              <a:rPr lang="en-US" sz="1400" b="0" dirty="0">
                <a:solidFill>
                  <a:schemeClr val="bg1"/>
                </a:solidFill>
                <a:effectLst/>
                <a:ea typeface="Times New Roman" panose="02020603050405020304" pitchFamily="18" charset="0"/>
              </a:rPr>
              <a:t>that contains all the points dominated by the </a:t>
            </a:r>
            <a:r>
              <a:rPr lang="en-US" sz="1400" b="0" i="1" dirty="0">
                <a:solidFill>
                  <a:schemeClr val="bg1"/>
                </a:solidFill>
                <a:effectLst/>
                <a:ea typeface="Times New Roman" panose="02020603050405020304" pitchFamily="18" charset="0"/>
              </a:rPr>
              <a:t>top_point</a:t>
            </a:r>
            <a:r>
              <a:rPr lang="en-US" sz="1400" b="0" dirty="0">
                <a:solidFill>
                  <a:schemeClr val="bg1"/>
                </a:solidFill>
                <a:effectLst/>
                <a:ea typeface="Times New Roman" panose="02020603050405020304" pitchFamily="18" charset="0"/>
              </a:rPr>
              <a:t> excluding itself and the points in the list </a:t>
            </a:r>
            <a:r>
              <a:rPr lang="en-US" sz="1400" b="0" i="1" dirty="0">
                <a:solidFill>
                  <a:srgbClr val="92D050"/>
                </a:solidFill>
                <a:effectLst/>
                <a:ea typeface="Times New Roman" panose="02020603050405020304" pitchFamily="18" charset="0"/>
              </a:rPr>
              <a:t>top_points</a:t>
            </a:r>
            <a:r>
              <a:rPr lang="en-US" sz="1400" b="0" dirty="0">
                <a:solidFill>
                  <a:schemeClr val="bg1"/>
                </a:solidFill>
                <a:effectLst/>
                <a:ea typeface="Times New Roman" panose="02020603050405020304" pitchFamily="18" charset="0"/>
              </a:rPr>
              <a:t>.</a:t>
            </a:r>
            <a:endParaRPr lang="el-GR" sz="1400" b="1" dirty="0">
              <a:solidFill>
                <a:schemeClr val="bg1"/>
              </a:solidFill>
              <a:effectLst/>
              <a:ea typeface="Times New Roman" panose="02020603050405020304" pitchFamily="18" charset="0"/>
            </a:endParaRPr>
          </a:p>
          <a:p>
            <a:pPr marL="342900" lvl="0" indent="-342900" algn="just">
              <a:spcBef>
                <a:spcPts val="900"/>
              </a:spcBef>
              <a:spcAft>
                <a:spcPts val="400"/>
              </a:spcAft>
              <a:buFont typeface="+mj-lt"/>
              <a:buAutoNum type="arabicPeriod" startAt="6"/>
            </a:pPr>
            <a:r>
              <a:rPr lang="en-US" sz="1400" b="0" dirty="0">
                <a:solidFill>
                  <a:schemeClr val="bg1"/>
                </a:solidFill>
                <a:effectLst/>
                <a:ea typeface="Times New Roman" panose="02020603050405020304" pitchFamily="18" charset="0"/>
              </a:rPr>
              <a:t>Compute the skyline points of the </a:t>
            </a:r>
            <a:r>
              <a:rPr lang="en-US" sz="1400" b="0" i="1" dirty="0">
                <a:solidFill>
                  <a:schemeClr val="accent6">
                    <a:lumMod val="60000"/>
                    <a:lumOff val="40000"/>
                  </a:schemeClr>
                </a:solidFill>
                <a:effectLst/>
                <a:ea typeface="Times New Roman" panose="02020603050405020304" pitchFamily="18" charset="0"/>
              </a:rPr>
              <a:t>dominated_points</a:t>
            </a:r>
            <a:r>
              <a:rPr lang="en-US" sz="1400" b="0" dirty="0">
                <a:solidFill>
                  <a:schemeClr val="accent6">
                    <a:lumMod val="60000"/>
                    <a:lumOff val="40000"/>
                  </a:schemeClr>
                </a:solidFill>
                <a:effectLst/>
                <a:ea typeface="Times New Roman" panose="02020603050405020304" pitchFamily="18" charset="0"/>
              </a:rPr>
              <a:t> </a:t>
            </a:r>
            <a:r>
              <a:rPr lang="en-US" sz="1400" b="0" dirty="0">
                <a:solidFill>
                  <a:schemeClr val="bg1"/>
                </a:solidFill>
                <a:effectLst/>
                <a:ea typeface="Times New Roman" panose="02020603050405020304" pitchFamily="18" charset="0"/>
              </a:rPr>
              <a:t>list, using the algorithm described on task 1 and count the number of dominations for each one of them</a:t>
            </a:r>
            <a:endParaRPr lang="el-GR" sz="1400" b="1" dirty="0">
              <a:solidFill>
                <a:schemeClr val="bg1"/>
              </a:solidFill>
              <a:effectLst/>
              <a:ea typeface="Times New Roman" panose="02020603050405020304" pitchFamily="18" charset="0"/>
            </a:endParaRPr>
          </a:p>
          <a:p>
            <a:pPr marL="342900" lvl="0" indent="-342900" algn="just">
              <a:spcBef>
                <a:spcPts val="900"/>
              </a:spcBef>
              <a:spcAft>
                <a:spcPts val="400"/>
              </a:spcAft>
              <a:buFont typeface="+mj-lt"/>
              <a:buAutoNum type="arabicPeriod" startAt="6"/>
            </a:pPr>
            <a:r>
              <a:rPr lang="en-US" sz="1400" b="0" dirty="0">
                <a:solidFill>
                  <a:schemeClr val="bg1"/>
                </a:solidFill>
                <a:effectLst/>
                <a:ea typeface="Times New Roman" panose="02020603050405020304" pitchFamily="18" charset="0"/>
              </a:rPr>
              <a:t>Add the skylines points of the </a:t>
            </a:r>
            <a:r>
              <a:rPr lang="en-US" sz="1400" b="0" i="1" dirty="0">
                <a:solidFill>
                  <a:schemeClr val="accent6">
                    <a:lumMod val="60000"/>
                    <a:lumOff val="40000"/>
                  </a:schemeClr>
                </a:solidFill>
                <a:effectLst/>
                <a:ea typeface="Times New Roman" panose="02020603050405020304" pitchFamily="18" charset="0"/>
              </a:rPr>
              <a:t>dominated_points </a:t>
            </a:r>
            <a:r>
              <a:rPr lang="en-US" sz="1400" b="0" dirty="0">
                <a:solidFill>
                  <a:schemeClr val="bg1"/>
                </a:solidFill>
                <a:effectLst/>
                <a:ea typeface="Times New Roman" panose="02020603050405020304" pitchFamily="18" charset="0"/>
              </a:rPr>
              <a:t>list along with their dominations in the </a:t>
            </a:r>
            <a:r>
              <a:rPr lang="en-US" sz="1400" b="0" i="1" dirty="0">
                <a:solidFill>
                  <a:schemeClr val="accent1">
                    <a:lumMod val="40000"/>
                    <a:lumOff val="60000"/>
                  </a:schemeClr>
                </a:solidFill>
                <a:effectLst/>
                <a:ea typeface="Times New Roman" panose="02020603050405020304" pitchFamily="18" charset="0"/>
              </a:rPr>
              <a:t>candidate_points</a:t>
            </a:r>
            <a:r>
              <a:rPr lang="en-US" sz="1400" b="0" dirty="0">
                <a:solidFill>
                  <a:schemeClr val="accent1">
                    <a:lumMod val="40000"/>
                    <a:lumOff val="60000"/>
                  </a:schemeClr>
                </a:solidFill>
                <a:effectLst/>
                <a:ea typeface="Times New Roman" panose="02020603050405020304" pitchFamily="18" charset="0"/>
              </a:rPr>
              <a:t> </a:t>
            </a:r>
            <a:r>
              <a:rPr lang="en-US" sz="1400" b="0" dirty="0">
                <a:solidFill>
                  <a:schemeClr val="bg1"/>
                </a:solidFill>
                <a:effectLst/>
                <a:ea typeface="Times New Roman" panose="02020603050405020304" pitchFamily="18" charset="0"/>
              </a:rPr>
              <a:t>list</a:t>
            </a:r>
            <a:endParaRPr lang="en-US" sz="1400" b="1" dirty="0">
              <a:solidFill>
                <a:schemeClr val="bg1"/>
              </a:solidFill>
              <a:ea typeface="Times New Roman" panose="02020603050405020304" pitchFamily="18" charset="0"/>
            </a:endParaRPr>
          </a:p>
          <a:p>
            <a:pPr marL="342900" indent="-342900" algn="just">
              <a:spcBef>
                <a:spcPts val="900"/>
              </a:spcBef>
              <a:spcAft>
                <a:spcPts val="400"/>
              </a:spcAft>
              <a:buFont typeface="+mj-lt"/>
              <a:buAutoNum type="arabicPeriod" startAt="6"/>
            </a:pPr>
            <a:r>
              <a:rPr lang="en-US" sz="1400" b="0" dirty="0">
                <a:solidFill>
                  <a:schemeClr val="bg1"/>
                </a:solidFill>
                <a:effectLst/>
                <a:ea typeface="Times New Roman" panose="02020603050405020304" pitchFamily="18" charset="0"/>
              </a:rPr>
              <a:t>If the length of the </a:t>
            </a:r>
            <a:r>
              <a:rPr lang="en-US" sz="1400" b="0" i="1" dirty="0">
                <a:solidFill>
                  <a:schemeClr val="accent1">
                    <a:lumMod val="40000"/>
                    <a:lumOff val="60000"/>
                  </a:schemeClr>
                </a:solidFill>
                <a:effectLst/>
                <a:ea typeface="Times New Roman" panose="02020603050405020304" pitchFamily="18" charset="0"/>
              </a:rPr>
              <a:t>candidate_points</a:t>
            </a:r>
            <a:r>
              <a:rPr lang="en-US" sz="1400" b="0" dirty="0">
                <a:solidFill>
                  <a:schemeClr val="accent1">
                    <a:lumMod val="40000"/>
                    <a:lumOff val="60000"/>
                  </a:schemeClr>
                </a:solidFill>
                <a:effectLst/>
                <a:ea typeface="Times New Roman" panose="02020603050405020304" pitchFamily="18" charset="0"/>
              </a:rPr>
              <a:t> </a:t>
            </a:r>
            <a:r>
              <a:rPr lang="en-US" sz="1400" b="0" dirty="0">
                <a:solidFill>
                  <a:schemeClr val="bg1"/>
                </a:solidFill>
                <a:effectLst/>
                <a:ea typeface="Times New Roman" panose="02020603050405020304" pitchFamily="18" charset="0"/>
              </a:rPr>
              <a:t>list is zero or we got the top k points then return </a:t>
            </a:r>
            <a:r>
              <a:rPr lang="en-US" sz="1400" b="0" i="1" dirty="0">
                <a:solidFill>
                  <a:srgbClr val="92D050"/>
                </a:solidFill>
                <a:effectLst/>
                <a:ea typeface="Times New Roman" panose="02020603050405020304" pitchFamily="18" charset="0"/>
              </a:rPr>
              <a:t>top_points</a:t>
            </a:r>
            <a:r>
              <a:rPr lang="en-US" sz="1400" b="0" dirty="0">
                <a:solidFill>
                  <a:srgbClr val="92D050"/>
                </a:solidFill>
                <a:effectLst/>
                <a:ea typeface="Times New Roman" panose="02020603050405020304" pitchFamily="18" charset="0"/>
              </a:rPr>
              <a:t> </a:t>
            </a:r>
            <a:r>
              <a:rPr lang="en-US" sz="1400" b="0" dirty="0">
                <a:solidFill>
                  <a:schemeClr val="bg1"/>
                </a:solidFill>
                <a:effectLst/>
                <a:ea typeface="Times New Roman" panose="02020603050405020304" pitchFamily="18" charset="0"/>
              </a:rPr>
              <a:t>list else go to step 6</a:t>
            </a:r>
          </a:p>
          <a:p>
            <a:pPr marL="342900" lvl="0" indent="-342900" algn="just">
              <a:spcBef>
                <a:spcPts val="900"/>
              </a:spcBef>
              <a:spcAft>
                <a:spcPts val="400"/>
              </a:spcAft>
              <a:buFont typeface="+mj-lt"/>
              <a:buAutoNum type="arabicPeriod" startAt="6"/>
            </a:pPr>
            <a:endParaRPr lang="en-US" sz="1400" b="0" dirty="0">
              <a:solidFill>
                <a:schemeClr val="bg1"/>
              </a:solidFill>
              <a:effectLst/>
              <a:ea typeface="Times New Roman" panose="02020603050405020304" pitchFamily="18" charset="0"/>
            </a:endParaRPr>
          </a:p>
        </p:txBody>
      </p:sp>
    </p:spTree>
    <p:extLst>
      <p:ext uri="{BB962C8B-B14F-4D97-AF65-F5344CB8AC3E}">
        <p14:creationId xmlns:p14="http://schemas.microsoft.com/office/powerpoint/2010/main" val="10769849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A6F23DA2-8C28-CC7D-B19C-5A54995DFB0A}"/>
              </a:ext>
            </a:extLst>
          </p:cNvPr>
          <p:cNvSpPr>
            <a:spLocks noGrp="1"/>
          </p:cNvSpPr>
          <p:nvPr>
            <p:ph type="title"/>
          </p:nvPr>
        </p:nvSpPr>
        <p:spPr>
          <a:xfrm>
            <a:off x="444500" y="542925"/>
            <a:ext cx="11214100" cy="535531"/>
          </a:xfrm>
        </p:spPr>
        <p:txBody>
          <a:bodyPr/>
          <a:lstStyle/>
          <a:p>
            <a:r>
              <a:rPr lang="en-US" dirty="0"/>
              <a:t>Top 3 points example</a:t>
            </a:r>
            <a:endParaRPr lang="el-GR" dirty="0"/>
          </a:p>
        </p:txBody>
      </p:sp>
      <p:sp>
        <p:nvSpPr>
          <p:cNvPr id="3" name="Θέση αριθμού διαφάνειας 2">
            <a:extLst>
              <a:ext uri="{FF2B5EF4-FFF2-40B4-BE49-F238E27FC236}">
                <a16:creationId xmlns:a16="http://schemas.microsoft.com/office/drawing/2014/main" id="{D641B237-C610-F2A4-99F9-5C44C21A7B66}"/>
              </a:ext>
            </a:extLst>
          </p:cNvPr>
          <p:cNvSpPr>
            <a:spLocks noGrp="1"/>
          </p:cNvSpPr>
          <p:nvPr>
            <p:ph type="sldNum" sz="quarter" idx="12"/>
          </p:nvPr>
        </p:nvSpPr>
        <p:spPr/>
        <p:txBody>
          <a:bodyPr/>
          <a:lstStyle/>
          <a:p>
            <a:fld id="{C263D6C4-4840-40CC-AC84-17E24B3B7BDE}" type="slidenum">
              <a:rPr lang="en-US" noProof="0" smtClean="0"/>
              <a:pPr/>
              <a:t>12</a:t>
            </a:fld>
            <a:endParaRPr lang="en-US" noProof="0" dirty="0"/>
          </a:p>
        </p:txBody>
      </p:sp>
      <p:pic>
        <p:nvPicPr>
          <p:cNvPr id="9" name="Εικόνα 8">
            <a:extLst>
              <a:ext uri="{FF2B5EF4-FFF2-40B4-BE49-F238E27FC236}">
                <a16:creationId xmlns:a16="http://schemas.microsoft.com/office/drawing/2014/main" id="{0D157B8C-BFA1-28D7-B5FE-ACD766EC772A}"/>
              </a:ext>
            </a:extLst>
          </p:cNvPr>
          <p:cNvPicPr>
            <a:picLocks noChangeAspect="1"/>
          </p:cNvPicPr>
          <p:nvPr/>
        </p:nvPicPr>
        <p:blipFill>
          <a:blip r:embed="rId3"/>
          <a:srcRect/>
          <a:stretch/>
        </p:blipFill>
        <p:spPr>
          <a:xfrm>
            <a:off x="444500" y="1350793"/>
            <a:ext cx="6703356" cy="5433247"/>
          </a:xfrm>
          <a:prstGeom prst="rect">
            <a:avLst/>
          </a:prstGeom>
        </p:spPr>
      </p:pic>
      <p:sp>
        <p:nvSpPr>
          <p:cNvPr id="10" name="TextBox 9">
            <a:extLst>
              <a:ext uri="{FF2B5EF4-FFF2-40B4-BE49-F238E27FC236}">
                <a16:creationId xmlns:a16="http://schemas.microsoft.com/office/drawing/2014/main" id="{9CEF2B1F-6A04-E030-3B9B-D56E893BAF76}"/>
              </a:ext>
            </a:extLst>
          </p:cNvPr>
          <p:cNvSpPr txBox="1"/>
          <p:nvPr/>
        </p:nvSpPr>
        <p:spPr>
          <a:xfrm>
            <a:off x="7496734" y="1350793"/>
            <a:ext cx="4623548" cy="4803879"/>
          </a:xfrm>
          <a:prstGeom prst="rect">
            <a:avLst/>
          </a:prstGeom>
          <a:noFill/>
        </p:spPr>
        <p:txBody>
          <a:bodyPr wrap="square" rtlCol="0">
            <a:spAutoFit/>
          </a:bodyPr>
          <a:lstStyle/>
          <a:p>
            <a:pPr marL="342900" lvl="0" indent="-342900" algn="just">
              <a:spcBef>
                <a:spcPts val="900"/>
              </a:spcBef>
              <a:spcAft>
                <a:spcPts val="400"/>
              </a:spcAft>
              <a:buFont typeface="+mj-lt"/>
              <a:buAutoNum type="arabicPeriod" startAt="6"/>
            </a:pPr>
            <a:r>
              <a:rPr lang="en-US" sz="1400" b="0" dirty="0">
                <a:solidFill>
                  <a:schemeClr val="bg1"/>
                </a:solidFill>
                <a:effectLst/>
                <a:ea typeface="Times New Roman" panose="02020603050405020304" pitchFamily="18" charset="0"/>
              </a:rPr>
              <a:t>Sort the </a:t>
            </a:r>
            <a:r>
              <a:rPr lang="en-US" sz="1400" b="0" i="1" dirty="0">
                <a:solidFill>
                  <a:schemeClr val="accent1">
                    <a:lumMod val="40000"/>
                    <a:lumOff val="60000"/>
                  </a:schemeClr>
                </a:solidFill>
                <a:effectLst/>
                <a:ea typeface="Times New Roman" panose="02020603050405020304" pitchFamily="18" charset="0"/>
              </a:rPr>
              <a:t>candidate_points</a:t>
            </a:r>
            <a:r>
              <a:rPr lang="en-US" sz="1400" b="0" dirty="0">
                <a:solidFill>
                  <a:schemeClr val="accent1">
                    <a:lumMod val="40000"/>
                    <a:lumOff val="60000"/>
                  </a:schemeClr>
                </a:solidFill>
                <a:effectLst/>
                <a:ea typeface="Times New Roman" panose="02020603050405020304" pitchFamily="18" charset="0"/>
              </a:rPr>
              <a:t> </a:t>
            </a:r>
            <a:r>
              <a:rPr lang="en-US" sz="1400" b="0" dirty="0">
                <a:solidFill>
                  <a:schemeClr val="bg1"/>
                </a:solidFill>
                <a:effectLst/>
                <a:ea typeface="Times New Roman" panose="02020603050405020304" pitchFamily="18" charset="0"/>
              </a:rPr>
              <a:t>list by the number of dominations in descending order</a:t>
            </a:r>
            <a:endParaRPr lang="el-GR" sz="1400" b="1" dirty="0">
              <a:solidFill>
                <a:schemeClr val="bg1"/>
              </a:solidFill>
              <a:effectLst/>
              <a:ea typeface="Times New Roman" panose="02020603050405020304" pitchFamily="18" charset="0"/>
            </a:endParaRPr>
          </a:p>
          <a:p>
            <a:pPr marL="342900" lvl="0" indent="-342900" algn="just">
              <a:spcBef>
                <a:spcPts val="900"/>
              </a:spcBef>
              <a:spcAft>
                <a:spcPts val="400"/>
              </a:spcAft>
              <a:buFont typeface="+mj-lt"/>
              <a:buAutoNum type="arabicPeriod" startAt="6"/>
            </a:pPr>
            <a:r>
              <a:rPr lang="en-US" sz="1400" b="0" dirty="0">
                <a:solidFill>
                  <a:schemeClr val="bg1"/>
                </a:solidFill>
                <a:effectLst/>
                <a:ea typeface="Times New Roman" panose="02020603050405020304" pitchFamily="18" charset="0"/>
              </a:rPr>
              <a:t>Get the first element </a:t>
            </a:r>
            <a:r>
              <a:rPr lang="en-US" sz="1400" b="0" i="1" dirty="0">
                <a:solidFill>
                  <a:schemeClr val="bg1"/>
                </a:solidFill>
                <a:effectLst/>
                <a:ea typeface="Times New Roman" panose="02020603050405020304" pitchFamily="18" charset="0"/>
              </a:rPr>
              <a:t>top_point</a:t>
            </a:r>
            <a:r>
              <a:rPr lang="en-US" sz="1400" b="0" dirty="0">
                <a:solidFill>
                  <a:schemeClr val="bg1"/>
                </a:solidFill>
                <a:effectLst/>
                <a:ea typeface="Times New Roman" panose="02020603050405020304" pitchFamily="18" charset="0"/>
              </a:rPr>
              <a:t> of the </a:t>
            </a:r>
            <a:r>
              <a:rPr lang="en-US" sz="1400" b="0" i="1" dirty="0">
                <a:solidFill>
                  <a:schemeClr val="accent1">
                    <a:lumMod val="40000"/>
                    <a:lumOff val="60000"/>
                  </a:schemeClr>
                </a:solidFill>
                <a:effectLst/>
                <a:ea typeface="Times New Roman" panose="02020603050405020304" pitchFamily="18" charset="0"/>
              </a:rPr>
              <a:t>candidate_points</a:t>
            </a:r>
            <a:r>
              <a:rPr lang="en-US" sz="1400" b="0" dirty="0">
                <a:solidFill>
                  <a:schemeClr val="accent1">
                    <a:lumMod val="40000"/>
                    <a:lumOff val="60000"/>
                  </a:schemeClr>
                </a:solidFill>
                <a:effectLst/>
                <a:ea typeface="Times New Roman" panose="02020603050405020304" pitchFamily="18" charset="0"/>
              </a:rPr>
              <a:t> </a:t>
            </a:r>
            <a:r>
              <a:rPr lang="en-US" sz="1400" b="0" dirty="0">
                <a:solidFill>
                  <a:schemeClr val="bg1"/>
                </a:solidFill>
                <a:effectLst/>
                <a:ea typeface="Times New Roman" panose="02020603050405020304" pitchFamily="18" charset="0"/>
              </a:rPr>
              <a:t>list, add it to the </a:t>
            </a:r>
            <a:r>
              <a:rPr lang="en-US" sz="1400" b="0" i="1" dirty="0">
                <a:solidFill>
                  <a:srgbClr val="92D050"/>
                </a:solidFill>
                <a:effectLst/>
                <a:ea typeface="Times New Roman" panose="02020603050405020304" pitchFamily="18" charset="0"/>
              </a:rPr>
              <a:t>top_points</a:t>
            </a:r>
            <a:r>
              <a:rPr lang="en-US" sz="1400" b="0" dirty="0">
                <a:solidFill>
                  <a:srgbClr val="92D050"/>
                </a:solidFill>
                <a:effectLst/>
                <a:ea typeface="Times New Roman" panose="02020603050405020304" pitchFamily="18" charset="0"/>
              </a:rPr>
              <a:t> </a:t>
            </a:r>
            <a:r>
              <a:rPr lang="en-US" sz="1400" b="0" dirty="0">
                <a:solidFill>
                  <a:schemeClr val="bg1"/>
                </a:solidFill>
                <a:effectLst/>
                <a:ea typeface="Times New Roman" panose="02020603050405020304" pitchFamily="18" charset="0"/>
              </a:rPr>
              <a:t>list and remove it from the dataset </a:t>
            </a:r>
            <a:r>
              <a:rPr lang="en-US" sz="1400" b="0" i="1" dirty="0">
                <a:solidFill>
                  <a:schemeClr val="bg1"/>
                </a:solidFill>
                <a:effectLst/>
                <a:ea typeface="Times New Roman" panose="02020603050405020304" pitchFamily="18" charset="0"/>
              </a:rPr>
              <a:t>points</a:t>
            </a:r>
            <a:endParaRPr lang="el-GR" sz="1400" b="1" dirty="0">
              <a:solidFill>
                <a:schemeClr val="bg1"/>
              </a:solidFill>
              <a:effectLst/>
              <a:ea typeface="Times New Roman" panose="02020603050405020304" pitchFamily="18" charset="0"/>
            </a:endParaRPr>
          </a:p>
          <a:p>
            <a:pPr marL="342900" lvl="0" indent="-342900" algn="just">
              <a:spcBef>
                <a:spcPts val="900"/>
              </a:spcBef>
              <a:spcAft>
                <a:spcPts val="400"/>
              </a:spcAft>
              <a:buFont typeface="+mj-lt"/>
              <a:buAutoNum type="arabicPeriod" startAt="6"/>
            </a:pPr>
            <a:r>
              <a:rPr lang="en-US" sz="1400" b="0" dirty="0">
                <a:solidFill>
                  <a:schemeClr val="bg1"/>
                </a:solidFill>
                <a:effectLst/>
                <a:ea typeface="Times New Roman" panose="02020603050405020304" pitchFamily="18" charset="0"/>
              </a:rPr>
              <a:t>Create a list </a:t>
            </a:r>
            <a:r>
              <a:rPr lang="en-US" sz="1400" b="0" i="1" dirty="0">
                <a:solidFill>
                  <a:schemeClr val="accent6">
                    <a:lumMod val="60000"/>
                    <a:lumOff val="40000"/>
                  </a:schemeClr>
                </a:solidFill>
                <a:effectLst/>
                <a:ea typeface="Times New Roman" panose="02020603050405020304" pitchFamily="18" charset="0"/>
              </a:rPr>
              <a:t>dominated_points (red rectangle)</a:t>
            </a:r>
            <a:r>
              <a:rPr lang="en-US" sz="1400" b="0" dirty="0">
                <a:solidFill>
                  <a:schemeClr val="accent6">
                    <a:lumMod val="60000"/>
                    <a:lumOff val="40000"/>
                  </a:schemeClr>
                </a:solidFill>
                <a:effectLst/>
                <a:ea typeface="Times New Roman" panose="02020603050405020304" pitchFamily="18" charset="0"/>
              </a:rPr>
              <a:t> </a:t>
            </a:r>
            <a:r>
              <a:rPr lang="en-US" sz="1400" b="0" dirty="0">
                <a:solidFill>
                  <a:schemeClr val="bg1"/>
                </a:solidFill>
                <a:effectLst/>
                <a:ea typeface="Times New Roman" panose="02020603050405020304" pitchFamily="18" charset="0"/>
              </a:rPr>
              <a:t>that contains all the points dominated by the </a:t>
            </a:r>
            <a:r>
              <a:rPr lang="en-US" sz="1400" b="0" i="1" dirty="0">
                <a:solidFill>
                  <a:schemeClr val="bg1"/>
                </a:solidFill>
                <a:effectLst/>
                <a:ea typeface="Times New Roman" panose="02020603050405020304" pitchFamily="18" charset="0"/>
              </a:rPr>
              <a:t>top_point</a:t>
            </a:r>
            <a:r>
              <a:rPr lang="en-US" sz="1400" b="0" dirty="0">
                <a:solidFill>
                  <a:schemeClr val="bg1"/>
                </a:solidFill>
                <a:effectLst/>
                <a:ea typeface="Times New Roman" panose="02020603050405020304" pitchFamily="18" charset="0"/>
              </a:rPr>
              <a:t> excluding itself and the points in the list </a:t>
            </a:r>
            <a:r>
              <a:rPr lang="en-US" sz="1400" b="0" i="1" dirty="0">
                <a:solidFill>
                  <a:srgbClr val="92D050"/>
                </a:solidFill>
                <a:effectLst/>
                <a:ea typeface="Times New Roman" panose="02020603050405020304" pitchFamily="18" charset="0"/>
              </a:rPr>
              <a:t>top_points</a:t>
            </a:r>
            <a:r>
              <a:rPr lang="en-US" sz="1400" b="0" dirty="0">
                <a:solidFill>
                  <a:schemeClr val="bg1"/>
                </a:solidFill>
                <a:effectLst/>
                <a:ea typeface="Times New Roman" panose="02020603050405020304" pitchFamily="18" charset="0"/>
              </a:rPr>
              <a:t>.</a:t>
            </a:r>
            <a:endParaRPr lang="el-GR" sz="1400" b="1" dirty="0">
              <a:solidFill>
                <a:schemeClr val="bg1"/>
              </a:solidFill>
              <a:effectLst/>
              <a:ea typeface="Times New Roman" panose="02020603050405020304" pitchFamily="18" charset="0"/>
            </a:endParaRPr>
          </a:p>
          <a:p>
            <a:pPr marL="342900" lvl="0" indent="-342900" algn="just">
              <a:spcBef>
                <a:spcPts val="900"/>
              </a:spcBef>
              <a:spcAft>
                <a:spcPts val="400"/>
              </a:spcAft>
              <a:buFont typeface="+mj-lt"/>
              <a:buAutoNum type="arabicPeriod" startAt="6"/>
            </a:pPr>
            <a:r>
              <a:rPr lang="en-US" sz="1400" b="0" dirty="0">
                <a:solidFill>
                  <a:schemeClr val="bg1"/>
                </a:solidFill>
                <a:effectLst/>
                <a:ea typeface="Times New Roman" panose="02020603050405020304" pitchFamily="18" charset="0"/>
              </a:rPr>
              <a:t>Compute the skyline points of the </a:t>
            </a:r>
            <a:r>
              <a:rPr lang="en-US" sz="1400" b="0" i="1" dirty="0">
                <a:solidFill>
                  <a:schemeClr val="accent6">
                    <a:lumMod val="60000"/>
                    <a:lumOff val="40000"/>
                  </a:schemeClr>
                </a:solidFill>
                <a:effectLst/>
                <a:ea typeface="Times New Roman" panose="02020603050405020304" pitchFamily="18" charset="0"/>
              </a:rPr>
              <a:t>dominated_points</a:t>
            </a:r>
            <a:r>
              <a:rPr lang="en-US" sz="1400" b="0" dirty="0">
                <a:solidFill>
                  <a:schemeClr val="accent6">
                    <a:lumMod val="60000"/>
                    <a:lumOff val="40000"/>
                  </a:schemeClr>
                </a:solidFill>
                <a:effectLst/>
                <a:ea typeface="Times New Roman" panose="02020603050405020304" pitchFamily="18" charset="0"/>
              </a:rPr>
              <a:t> </a:t>
            </a:r>
            <a:r>
              <a:rPr lang="en-US" sz="1400" b="0" dirty="0">
                <a:solidFill>
                  <a:schemeClr val="bg1"/>
                </a:solidFill>
                <a:effectLst/>
                <a:ea typeface="Times New Roman" panose="02020603050405020304" pitchFamily="18" charset="0"/>
              </a:rPr>
              <a:t>list, using the algorithm described on task 1 and count the number of dominations for each one of them</a:t>
            </a:r>
            <a:endParaRPr lang="el-GR" sz="1400" b="1" dirty="0">
              <a:solidFill>
                <a:schemeClr val="bg1"/>
              </a:solidFill>
              <a:effectLst/>
              <a:ea typeface="Times New Roman" panose="02020603050405020304" pitchFamily="18" charset="0"/>
            </a:endParaRPr>
          </a:p>
          <a:p>
            <a:pPr marL="342900" lvl="0" indent="-342900" algn="just">
              <a:spcBef>
                <a:spcPts val="900"/>
              </a:spcBef>
              <a:spcAft>
                <a:spcPts val="400"/>
              </a:spcAft>
              <a:buFont typeface="+mj-lt"/>
              <a:buAutoNum type="arabicPeriod" startAt="6"/>
            </a:pPr>
            <a:r>
              <a:rPr lang="en-US" sz="1400" b="0" dirty="0">
                <a:solidFill>
                  <a:schemeClr val="bg1"/>
                </a:solidFill>
                <a:effectLst/>
                <a:ea typeface="Times New Roman" panose="02020603050405020304" pitchFamily="18" charset="0"/>
              </a:rPr>
              <a:t>Add the skylines points of the </a:t>
            </a:r>
            <a:r>
              <a:rPr lang="en-US" sz="1400" b="0" i="1" dirty="0">
                <a:solidFill>
                  <a:schemeClr val="accent6">
                    <a:lumMod val="60000"/>
                    <a:lumOff val="40000"/>
                  </a:schemeClr>
                </a:solidFill>
                <a:effectLst/>
                <a:ea typeface="Times New Roman" panose="02020603050405020304" pitchFamily="18" charset="0"/>
              </a:rPr>
              <a:t>dominated_points </a:t>
            </a:r>
            <a:r>
              <a:rPr lang="en-US" sz="1400" b="0" dirty="0">
                <a:solidFill>
                  <a:schemeClr val="bg1"/>
                </a:solidFill>
                <a:effectLst/>
                <a:ea typeface="Times New Roman" panose="02020603050405020304" pitchFamily="18" charset="0"/>
              </a:rPr>
              <a:t>list along with their dominations in the </a:t>
            </a:r>
            <a:r>
              <a:rPr lang="en-US" sz="1400" b="0" i="1" dirty="0">
                <a:solidFill>
                  <a:schemeClr val="accent1">
                    <a:lumMod val="40000"/>
                    <a:lumOff val="60000"/>
                  </a:schemeClr>
                </a:solidFill>
                <a:effectLst/>
                <a:ea typeface="Times New Roman" panose="02020603050405020304" pitchFamily="18" charset="0"/>
              </a:rPr>
              <a:t>candidate_points</a:t>
            </a:r>
            <a:r>
              <a:rPr lang="en-US" sz="1400" b="0" dirty="0">
                <a:solidFill>
                  <a:schemeClr val="accent1">
                    <a:lumMod val="40000"/>
                    <a:lumOff val="60000"/>
                  </a:schemeClr>
                </a:solidFill>
                <a:effectLst/>
                <a:ea typeface="Times New Roman" panose="02020603050405020304" pitchFamily="18" charset="0"/>
              </a:rPr>
              <a:t> </a:t>
            </a:r>
            <a:r>
              <a:rPr lang="en-US" sz="1400" b="0" dirty="0">
                <a:solidFill>
                  <a:schemeClr val="bg1"/>
                </a:solidFill>
                <a:effectLst/>
                <a:ea typeface="Times New Roman" panose="02020603050405020304" pitchFamily="18" charset="0"/>
              </a:rPr>
              <a:t>list</a:t>
            </a:r>
          </a:p>
          <a:p>
            <a:pPr marL="342900" indent="-342900" algn="just">
              <a:spcBef>
                <a:spcPts val="900"/>
              </a:spcBef>
              <a:spcAft>
                <a:spcPts val="400"/>
              </a:spcAft>
              <a:buFont typeface="+mj-lt"/>
              <a:buAutoNum type="arabicPeriod" startAt="6"/>
            </a:pPr>
            <a:r>
              <a:rPr lang="en-US" sz="1400" b="0" dirty="0">
                <a:solidFill>
                  <a:schemeClr val="bg1"/>
                </a:solidFill>
                <a:effectLst/>
                <a:ea typeface="Times New Roman" panose="02020603050405020304" pitchFamily="18" charset="0"/>
              </a:rPr>
              <a:t>If the length of the </a:t>
            </a:r>
            <a:r>
              <a:rPr lang="en-US" sz="1400" b="0" i="1" dirty="0">
                <a:solidFill>
                  <a:schemeClr val="accent1">
                    <a:lumMod val="40000"/>
                    <a:lumOff val="60000"/>
                  </a:schemeClr>
                </a:solidFill>
                <a:effectLst/>
                <a:ea typeface="Times New Roman" panose="02020603050405020304" pitchFamily="18" charset="0"/>
              </a:rPr>
              <a:t>candidate_points</a:t>
            </a:r>
            <a:r>
              <a:rPr lang="en-US" sz="1400" b="0" dirty="0">
                <a:solidFill>
                  <a:schemeClr val="accent1">
                    <a:lumMod val="40000"/>
                    <a:lumOff val="60000"/>
                  </a:schemeClr>
                </a:solidFill>
                <a:effectLst/>
                <a:ea typeface="Times New Roman" panose="02020603050405020304" pitchFamily="18" charset="0"/>
              </a:rPr>
              <a:t> </a:t>
            </a:r>
            <a:r>
              <a:rPr lang="en-US" sz="1400" b="0" dirty="0">
                <a:solidFill>
                  <a:schemeClr val="bg1"/>
                </a:solidFill>
                <a:effectLst/>
                <a:ea typeface="Times New Roman" panose="02020603050405020304" pitchFamily="18" charset="0"/>
              </a:rPr>
              <a:t>list is zero or we got the top k points then return </a:t>
            </a:r>
            <a:r>
              <a:rPr lang="en-US" sz="1400" b="0" i="1" dirty="0">
                <a:solidFill>
                  <a:srgbClr val="92D050"/>
                </a:solidFill>
                <a:effectLst/>
                <a:ea typeface="Times New Roman" panose="02020603050405020304" pitchFamily="18" charset="0"/>
              </a:rPr>
              <a:t>top_points</a:t>
            </a:r>
            <a:r>
              <a:rPr lang="en-US" sz="1400" b="0" dirty="0">
                <a:solidFill>
                  <a:srgbClr val="92D050"/>
                </a:solidFill>
                <a:effectLst/>
                <a:ea typeface="Times New Roman" panose="02020603050405020304" pitchFamily="18" charset="0"/>
              </a:rPr>
              <a:t> </a:t>
            </a:r>
            <a:r>
              <a:rPr lang="en-US" sz="1400" b="0" dirty="0">
                <a:solidFill>
                  <a:schemeClr val="bg1"/>
                </a:solidFill>
                <a:effectLst/>
                <a:ea typeface="Times New Roman" panose="02020603050405020304" pitchFamily="18" charset="0"/>
              </a:rPr>
              <a:t>list else go to step 6</a:t>
            </a:r>
          </a:p>
        </p:txBody>
      </p:sp>
    </p:spTree>
    <p:extLst>
      <p:ext uri="{BB962C8B-B14F-4D97-AF65-F5344CB8AC3E}">
        <p14:creationId xmlns:p14="http://schemas.microsoft.com/office/powerpoint/2010/main" val="18202429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p:txBody>
          <a:bodyPr>
            <a:noAutofit/>
          </a:bodyPr>
          <a:lstStyle/>
          <a:p>
            <a:r>
              <a:rPr lang="en-US" i="1" dirty="0"/>
              <a:t>Top-k </a:t>
            </a:r>
            <a:r>
              <a:rPr lang="en-US" dirty="0"/>
              <a:t>skyline domination query</a:t>
            </a:r>
            <a:endParaRPr lang="en-US" i="1" dirty="0"/>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13</a:t>
            </a:fld>
            <a:endParaRPr lang="en-US" dirty="0"/>
          </a:p>
        </p:txBody>
      </p:sp>
    </p:spTree>
    <p:extLst>
      <p:ext uri="{BB962C8B-B14F-4D97-AF65-F5344CB8AC3E}">
        <p14:creationId xmlns:p14="http://schemas.microsoft.com/office/powerpoint/2010/main" val="660312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Task 3</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14</a:t>
            </a:fld>
            <a:endParaRPr lang="en-US" dirty="0"/>
          </a:p>
        </p:txBody>
      </p:sp>
      <p:sp>
        <p:nvSpPr>
          <p:cNvPr id="7" name="Text Placeholder 6">
            <a:extLst>
              <a:ext uri="{FF2B5EF4-FFF2-40B4-BE49-F238E27FC236}">
                <a16:creationId xmlns:a16="http://schemas.microsoft.com/office/drawing/2014/main" id="{B74126B4-1E6C-4FFF-9282-40E18A85A07F}"/>
              </a:ext>
            </a:extLst>
          </p:cNvPr>
          <p:cNvSpPr>
            <a:spLocks noGrp="1"/>
          </p:cNvSpPr>
          <p:nvPr>
            <p:ph type="body" sz="quarter" idx="1"/>
          </p:nvPr>
        </p:nvSpPr>
        <p:spPr>
          <a:xfrm>
            <a:off x="386525" y="1504924"/>
            <a:ext cx="11418949" cy="823912"/>
          </a:xfrm>
        </p:spPr>
        <p:txBody>
          <a:bodyPr>
            <a:normAutofit/>
          </a:bodyPr>
          <a:lstStyle/>
          <a:p>
            <a:pPr algn="just"/>
            <a:r>
              <a:rPr lang="en-US" i="1" dirty="0"/>
              <a:t>Top-k</a:t>
            </a:r>
            <a:r>
              <a:rPr lang="en-US" dirty="0"/>
              <a:t> skyline dominating query </a:t>
            </a:r>
            <a:r>
              <a:rPr lang="en-US" b="0" dirty="0"/>
              <a:t>retrieve the k skyline points that dominate the highest number of other points</a:t>
            </a:r>
          </a:p>
        </p:txBody>
      </p:sp>
      <p:sp>
        <p:nvSpPr>
          <p:cNvPr id="8" name="Text Placeholder 7">
            <a:extLst>
              <a:ext uri="{FF2B5EF4-FFF2-40B4-BE49-F238E27FC236}">
                <a16:creationId xmlns:a16="http://schemas.microsoft.com/office/drawing/2014/main" id="{47DC4E62-1A34-4F98-A451-214F1808519C}"/>
              </a:ext>
            </a:extLst>
          </p:cNvPr>
          <p:cNvSpPr>
            <a:spLocks noGrp="1"/>
          </p:cNvSpPr>
          <p:nvPr>
            <p:ph type="body" sz="quarter" idx="2"/>
          </p:nvPr>
        </p:nvSpPr>
        <p:spPr>
          <a:xfrm>
            <a:off x="5942543" y="3377464"/>
            <a:ext cx="5157787" cy="2254110"/>
          </a:xfrm>
        </p:spPr>
        <p:txBody>
          <a:bodyPr/>
          <a:lstStyle/>
          <a:p>
            <a:pPr marL="342900" indent="-342900">
              <a:buFont typeface="+mj-lt"/>
              <a:buAutoNum type="arabicPeriod"/>
            </a:pPr>
            <a:r>
              <a:rPr lang="en-US" dirty="0"/>
              <a:t>Get the skyline points as described on task 1</a:t>
            </a:r>
          </a:p>
          <a:p>
            <a:pPr marL="342900" indent="-342900">
              <a:buFont typeface="+mj-lt"/>
              <a:buAutoNum type="arabicPeriod"/>
            </a:pPr>
            <a:r>
              <a:rPr lang="en-US" dirty="0"/>
              <a:t>Get the number of dominated points for each one of them</a:t>
            </a:r>
          </a:p>
          <a:p>
            <a:pPr marL="342900" indent="-342900">
              <a:buFont typeface="+mj-lt"/>
              <a:buAutoNum type="arabicPeriod"/>
            </a:pPr>
            <a:r>
              <a:rPr lang="en-US" dirty="0"/>
              <a:t>Sort by the number of dominations in descending order</a:t>
            </a:r>
          </a:p>
          <a:p>
            <a:pPr marL="342900" indent="-342900">
              <a:buFont typeface="+mj-lt"/>
              <a:buAutoNum type="arabicPeriod"/>
            </a:pPr>
            <a:r>
              <a:rPr lang="en-US" dirty="0"/>
              <a:t>Get the first k points</a:t>
            </a:r>
          </a:p>
        </p:txBody>
      </p:sp>
      <p:pic>
        <p:nvPicPr>
          <p:cNvPr id="5" name="Εικόνα 4">
            <a:extLst>
              <a:ext uri="{FF2B5EF4-FFF2-40B4-BE49-F238E27FC236}">
                <a16:creationId xmlns:a16="http://schemas.microsoft.com/office/drawing/2014/main" id="{E096E044-75C3-A353-D75B-C4AF0C2863AD}"/>
              </a:ext>
            </a:extLst>
          </p:cNvPr>
          <p:cNvPicPr>
            <a:picLocks noChangeAspect="1"/>
          </p:cNvPicPr>
          <p:nvPr/>
        </p:nvPicPr>
        <p:blipFill>
          <a:blip r:embed="rId3"/>
          <a:stretch>
            <a:fillRect/>
          </a:stretch>
        </p:blipFill>
        <p:spPr>
          <a:xfrm>
            <a:off x="141412" y="2328837"/>
            <a:ext cx="5368566" cy="4351364"/>
          </a:xfrm>
          <a:prstGeom prst="rect">
            <a:avLst/>
          </a:prstGeom>
        </p:spPr>
      </p:pic>
    </p:spTree>
    <p:extLst>
      <p:ext uri="{BB962C8B-B14F-4D97-AF65-F5344CB8AC3E}">
        <p14:creationId xmlns:p14="http://schemas.microsoft.com/office/powerpoint/2010/main" val="905488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p:txBody>
          <a:bodyPr>
            <a:normAutofit/>
          </a:bodyPr>
          <a:lstStyle/>
          <a:p>
            <a:r>
              <a:rPr lang="en-US" dirty="0"/>
              <a:t>Results</a:t>
            </a: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15</a:t>
            </a:fld>
            <a:endParaRPr lang="en-US" dirty="0"/>
          </a:p>
        </p:txBody>
      </p:sp>
    </p:spTree>
    <p:extLst>
      <p:ext uri="{BB962C8B-B14F-4D97-AF65-F5344CB8AC3E}">
        <p14:creationId xmlns:p14="http://schemas.microsoft.com/office/powerpoint/2010/main" val="981738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Execution time for each task</a:t>
            </a:r>
          </a:p>
        </p:txBody>
      </p:sp>
      <p:sp>
        <p:nvSpPr>
          <p:cNvPr id="2" name="Slide Number Placeholder 1">
            <a:extLst>
              <a:ext uri="{FF2B5EF4-FFF2-40B4-BE49-F238E27FC236}">
                <a16:creationId xmlns:a16="http://schemas.microsoft.com/office/drawing/2014/main" id="{2F478C69-0A1D-45FF-8600-ED903803FFE1}"/>
              </a:ext>
            </a:extLst>
          </p:cNvPr>
          <p:cNvSpPr>
            <a:spLocks noGrp="1"/>
          </p:cNvSpPr>
          <p:nvPr>
            <p:ph type="sldNum" sz="quarter" idx="12"/>
          </p:nvPr>
        </p:nvSpPr>
        <p:spPr/>
        <p:txBody>
          <a:bodyPr/>
          <a:lstStyle/>
          <a:p>
            <a:fld id="{C263D6C4-4840-40CC-AC84-17E24B3B7BDE}" type="slidenum">
              <a:rPr lang="en-US" smtClean="0"/>
              <a:pPr/>
              <a:t>16</a:t>
            </a:fld>
            <a:endParaRPr lang="en-US" dirty="0"/>
          </a:p>
        </p:txBody>
      </p:sp>
      <p:graphicFrame>
        <p:nvGraphicFramePr>
          <p:cNvPr id="12" name="Table 12">
            <a:extLst>
              <a:ext uri="{FF2B5EF4-FFF2-40B4-BE49-F238E27FC236}">
                <a16:creationId xmlns:a16="http://schemas.microsoft.com/office/drawing/2014/main" id="{C81F3BC3-B713-684F-D8A5-2F358C53B40F}"/>
              </a:ext>
            </a:extLst>
          </p:cNvPr>
          <p:cNvGraphicFramePr>
            <a:graphicFrameLocks noGrp="1"/>
          </p:cNvGraphicFramePr>
          <p:nvPr>
            <p:extLst>
              <p:ext uri="{D42A27DB-BD31-4B8C-83A1-F6EECF244321}">
                <p14:modId xmlns:p14="http://schemas.microsoft.com/office/powerpoint/2010/main" val="1832401490"/>
              </p:ext>
            </p:extLst>
          </p:nvPr>
        </p:nvGraphicFramePr>
        <p:xfrm>
          <a:off x="749986" y="1938278"/>
          <a:ext cx="10692028" cy="2981444"/>
        </p:xfrm>
        <a:graphic>
          <a:graphicData uri="http://schemas.openxmlformats.org/drawingml/2006/table">
            <a:tbl>
              <a:tblPr firstRow="1" bandRow="1">
                <a:tableStyleId>{5C22544A-7EE6-4342-B048-85BDC9FD1C3A}</a:tableStyleId>
              </a:tblPr>
              <a:tblGrid>
                <a:gridCol w="878263">
                  <a:extLst>
                    <a:ext uri="{9D8B030D-6E8A-4147-A177-3AD203B41FA5}">
                      <a16:colId xmlns:a16="http://schemas.microsoft.com/office/drawing/2014/main" val="2893099783"/>
                    </a:ext>
                  </a:extLst>
                </a:gridCol>
                <a:gridCol w="878263">
                  <a:extLst>
                    <a:ext uri="{9D8B030D-6E8A-4147-A177-3AD203B41FA5}">
                      <a16:colId xmlns:a16="http://schemas.microsoft.com/office/drawing/2014/main" val="330325661"/>
                    </a:ext>
                  </a:extLst>
                </a:gridCol>
                <a:gridCol w="878263">
                  <a:extLst>
                    <a:ext uri="{9D8B030D-6E8A-4147-A177-3AD203B41FA5}">
                      <a16:colId xmlns:a16="http://schemas.microsoft.com/office/drawing/2014/main" val="692082129"/>
                    </a:ext>
                  </a:extLst>
                </a:gridCol>
                <a:gridCol w="878263">
                  <a:extLst>
                    <a:ext uri="{9D8B030D-6E8A-4147-A177-3AD203B41FA5}">
                      <a16:colId xmlns:a16="http://schemas.microsoft.com/office/drawing/2014/main" val="648059550"/>
                    </a:ext>
                  </a:extLst>
                </a:gridCol>
                <a:gridCol w="878263">
                  <a:extLst>
                    <a:ext uri="{9D8B030D-6E8A-4147-A177-3AD203B41FA5}">
                      <a16:colId xmlns:a16="http://schemas.microsoft.com/office/drawing/2014/main" val="411218156"/>
                    </a:ext>
                  </a:extLst>
                </a:gridCol>
                <a:gridCol w="878263">
                  <a:extLst>
                    <a:ext uri="{9D8B030D-6E8A-4147-A177-3AD203B41FA5}">
                      <a16:colId xmlns:a16="http://schemas.microsoft.com/office/drawing/2014/main" val="3911425865"/>
                    </a:ext>
                  </a:extLst>
                </a:gridCol>
                <a:gridCol w="1083246">
                  <a:extLst>
                    <a:ext uri="{9D8B030D-6E8A-4147-A177-3AD203B41FA5}">
                      <a16:colId xmlns:a16="http://schemas.microsoft.com/office/drawing/2014/main" val="1054482326"/>
                    </a:ext>
                  </a:extLst>
                </a:gridCol>
                <a:gridCol w="1410589">
                  <a:extLst>
                    <a:ext uri="{9D8B030D-6E8A-4147-A177-3AD203B41FA5}">
                      <a16:colId xmlns:a16="http://schemas.microsoft.com/office/drawing/2014/main" val="261775198"/>
                    </a:ext>
                  </a:extLst>
                </a:gridCol>
                <a:gridCol w="2050352">
                  <a:extLst>
                    <a:ext uri="{9D8B030D-6E8A-4147-A177-3AD203B41FA5}">
                      <a16:colId xmlns:a16="http://schemas.microsoft.com/office/drawing/2014/main" val="546627320"/>
                    </a:ext>
                  </a:extLst>
                </a:gridCol>
                <a:gridCol w="878263">
                  <a:extLst>
                    <a:ext uri="{9D8B030D-6E8A-4147-A177-3AD203B41FA5}">
                      <a16:colId xmlns:a16="http://schemas.microsoft.com/office/drawing/2014/main" val="2483069743"/>
                    </a:ext>
                  </a:extLst>
                </a:gridCol>
              </a:tblGrid>
              <a:tr h="841939">
                <a:tc>
                  <a:txBody>
                    <a:bodyPr/>
                    <a:lstStyle/>
                    <a:p>
                      <a:pPr algn="ctr" fontAlgn="b"/>
                      <a:r>
                        <a:rPr lang="en-US" sz="1200" b="1" i="0" u="none" strike="noStrike" dirty="0">
                          <a:solidFill>
                            <a:srgbClr val="000000"/>
                          </a:solidFill>
                          <a:effectLst/>
                          <a:latin typeface="Calibri" panose="020F0502020204030204" pitchFamily="34" charset="0"/>
                        </a:rPr>
                        <a:t>Dataset size</a:t>
                      </a:r>
                    </a:p>
                  </a:txBody>
                  <a:tcPr marL="9525" marR="9525" marT="9525" marB="0" anchor="ctr"/>
                </a:tc>
                <a:tc>
                  <a:txBody>
                    <a:bodyPr/>
                    <a:lstStyle/>
                    <a:p>
                      <a:pPr algn="ctr" fontAlgn="b"/>
                      <a:r>
                        <a:rPr lang="en-US" sz="1200" b="1" i="0" u="none" strike="noStrike" dirty="0">
                          <a:solidFill>
                            <a:srgbClr val="000000"/>
                          </a:solidFill>
                          <a:effectLst/>
                          <a:latin typeface="Calibri" panose="020F0502020204030204" pitchFamily="34" charset="0"/>
                        </a:rPr>
                        <a:t>Parameter </a:t>
                      </a:r>
                      <a:r>
                        <a:rPr lang="en-US" sz="1200" b="1" i="1" u="none" strike="noStrike" dirty="0">
                          <a:solidFill>
                            <a:srgbClr val="000000"/>
                          </a:solidFill>
                          <a:effectLst/>
                          <a:latin typeface="Calibri" panose="020F0502020204030204" pitchFamily="34" charset="0"/>
                        </a:rPr>
                        <a:t>k</a:t>
                      </a:r>
                    </a:p>
                  </a:txBody>
                  <a:tcPr marL="9525" marR="9525" marT="9525" marB="0" anchor="ctr"/>
                </a:tc>
                <a:tc>
                  <a:txBody>
                    <a:bodyPr/>
                    <a:lstStyle/>
                    <a:p>
                      <a:pPr algn="ctr" fontAlgn="b"/>
                      <a:r>
                        <a:rPr lang="en-US" sz="1200" b="1" i="0" u="none" strike="noStrike" dirty="0">
                          <a:solidFill>
                            <a:srgbClr val="000000"/>
                          </a:solidFill>
                          <a:effectLst/>
                          <a:latin typeface="Calibri" panose="020F0502020204030204" pitchFamily="34" charset="0"/>
                        </a:rPr>
                        <a:t>Cores</a:t>
                      </a:r>
                    </a:p>
                  </a:txBody>
                  <a:tcPr marL="9525" marR="9525" marT="9525" marB="0" anchor="ctr"/>
                </a:tc>
                <a:tc>
                  <a:txBody>
                    <a:bodyPr/>
                    <a:lstStyle/>
                    <a:p>
                      <a:pPr algn="ctr" fontAlgn="b"/>
                      <a:r>
                        <a:rPr lang="en-US" sz="1200" b="1" i="0" u="none" strike="noStrike" dirty="0">
                          <a:solidFill>
                            <a:srgbClr val="000000"/>
                          </a:solidFill>
                          <a:effectLst/>
                          <a:latin typeface="Calibri" panose="020F0502020204030204" pitchFamily="34" charset="0"/>
                        </a:rPr>
                        <a:t>Dimensions</a:t>
                      </a:r>
                    </a:p>
                  </a:txBody>
                  <a:tcPr marL="9525" marR="9525" marT="9525" marB="0" anchor="ctr"/>
                </a:tc>
                <a:tc>
                  <a:txBody>
                    <a:bodyPr/>
                    <a:lstStyle/>
                    <a:p>
                      <a:pPr algn="ctr" fontAlgn="b"/>
                      <a:r>
                        <a:rPr lang="en-US" sz="1200" b="1" i="0" u="none" strike="noStrike" dirty="0">
                          <a:solidFill>
                            <a:srgbClr val="000000"/>
                          </a:solidFill>
                          <a:effectLst/>
                          <a:latin typeface="Calibri" panose="020F0502020204030204" pitchFamily="34" charset="0"/>
                        </a:rPr>
                        <a:t>Generate dataset (sec)</a:t>
                      </a:r>
                    </a:p>
                  </a:txBody>
                  <a:tcPr marL="9525" marR="9525" marT="9525" marB="0" anchor="ctr"/>
                </a:tc>
                <a:tc>
                  <a:txBody>
                    <a:bodyPr/>
                    <a:lstStyle/>
                    <a:p>
                      <a:pPr algn="ctr" fontAlgn="b"/>
                      <a:r>
                        <a:rPr lang="en-US" sz="1200" b="1" i="0" u="none" strike="noStrike" dirty="0">
                          <a:solidFill>
                            <a:srgbClr val="000000"/>
                          </a:solidFill>
                          <a:effectLst/>
                          <a:latin typeface="Calibri" panose="020F0502020204030204" pitchFamily="34" charset="0"/>
                        </a:rPr>
                        <a:t>Gather and sort Data (sec)</a:t>
                      </a:r>
                    </a:p>
                  </a:txBody>
                  <a:tcPr marL="9525" marR="9525" marT="9525" marB="0" anchor="ctr"/>
                </a:tc>
                <a:tc>
                  <a:txBody>
                    <a:bodyPr/>
                    <a:lstStyle/>
                    <a:p>
                      <a:pPr algn="ctr" fontAlgn="b"/>
                      <a:r>
                        <a:rPr lang="en-US" sz="1200" b="1" i="0" u="none" strike="noStrike" dirty="0">
                          <a:solidFill>
                            <a:schemeClr val="bg1"/>
                          </a:solidFill>
                          <a:effectLst/>
                          <a:latin typeface="Calibri" panose="020F0502020204030204" pitchFamily="34" charset="0"/>
                        </a:rPr>
                        <a:t>TASK 1</a:t>
                      </a:r>
                    </a:p>
                    <a:p>
                      <a:pPr algn="ctr" fontAlgn="b"/>
                      <a:r>
                        <a:rPr lang="en-US" sz="1200" b="1" i="0" u="none" strike="noStrike" dirty="0">
                          <a:solidFill>
                            <a:srgbClr val="000000"/>
                          </a:solidFill>
                          <a:effectLst/>
                          <a:latin typeface="Calibri" panose="020F0502020204030204" pitchFamily="34" charset="0"/>
                        </a:rPr>
                        <a:t>Get skyline (sec)</a:t>
                      </a:r>
                    </a:p>
                  </a:txBody>
                  <a:tcPr marL="9525" marR="9525" marT="9525" marB="0" anchor="ctr"/>
                </a:tc>
                <a:tc>
                  <a:txBody>
                    <a:bodyPr/>
                    <a:lstStyle/>
                    <a:p>
                      <a:pPr algn="ctr" fontAlgn="b"/>
                      <a:r>
                        <a:rPr lang="en-US" sz="1200" b="1" i="0" u="none" strike="noStrike" dirty="0">
                          <a:solidFill>
                            <a:schemeClr val="bg1"/>
                          </a:solidFill>
                          <a:effectLst/>
                          <a:latin typeface="Calibri" panose="020F0502020204030204" pitchFamily="34" charset="0"/>
                        </a:rPr>
                        <a:t>TASK 2</a:t>
                      </a:r>
                    </a:p>
                    <a:p>
                      <a:pPr algn="ctr" fontAlgn="b"/>
                      <a:r>
                        <a:rPr lang="en-US" sz="1200" b="1" i="0" u="none" strike="noStrike" dirty="0">
                          <a:solidFill>
                            <a:srgbClr val="000000"/>
                          </a:solidFill>
                          <a:effectLst/>
                          <a:latin typeface="Calibri" panose="020F0502020204030204" pitchFamily="34" charset="0"/>
                        </a:rPr>
                        <a:t>Get top K points (sec)</a:t>
                      </a:r>
                    </a:p>
                  </a:txBody>
                  <a:tcPr marL="9525" marR="9525" marT="9525" marB="0" anchor="ctr"/>
                </a:tc>
                <a:tc>
                  <a:txBody>
                    <a:bodyPr/>
                    <a:lstStyle/>
                    <a:p>
                      <a:pPr algn="ctr" fontAlgn="b"/>
                      <a:r>
                        <a:rPr lang="en-US" sz="1200" b="1" i="0" u="none" strike="noStrike" dirty="0">
                          <a:solidFill>
                            <a:schemeClr val="bg1"/>
                          </a:solidFill>
                          <a:effectLst/>
                          <a:latin typeface="Calibri" panose="020F0502020204030204" pitchFamily="34" charset="0"/>
                        </a:rPr>
                        <a:t>TASK 3</a:t>
                      </a:r>
                    </a:p>
                    <a:p>
                      <a:pPr algn="ctr" fontAlgn="b"/>
                      <a:r>
                        <a:rPr lang="en-US" sz="1200" b="1" i="0" u="none" strike="noStrike" dirty="0">
                          <a:solidFill>
                            <a:srgbClr val="000000"/>
                          </a:solidFill>
                          <a:effectLst/>
                          <a:latin typeface="Calibri" panose="020F0502020204030204" pitchFamily="34" charset="0"/>
                        </a:rPr>
                        <a:t>Get top K points of skyline (sec)</a:t>
                      </a:r>
                    </a:p>
                  </a:txBody>
                  <a:tcPr marL="9525" marR="9525" marT="9525" marB="0" anchor="ctr"/>
                </a:tc>
                <a:tc>
                  <a:txBody>
                    <a:bodyPr/>
                    <a:lstStyle/>
                    <a:p>
                      <a:pPr algn="ctr" fontAlgn="b"/>
                      <a:r>
                        <a:rPr lang="en-US" sz="1200" b="1" i="0" u="none" strike="noStrike" dirty="0">
                          <a:solidFill>
                            <a:srgbClr val="000000"/>
                          </a:solidFill>
                          <a:effectLst/>
                          <a:latin typeface="Calibri" panose="020F0502020204030204" pitchFamily="34" charset="0"/>
                        </a:rPr>
                        <a:t>SUM</a:t>
                      </a:r>
                    </a:p>
                  </a:txBody>
                  <a:tcPr marL="9525" marR="9525" marT="9525" marB="0" anchor="ctr"/>
                </a:tc>
                <a:extLst>
                  <a:ext uri="{0D108BD9-81ED-4DB2-BD59-A6C34878D82A}">
                    <a16:rowId xmlns:a16="http://schemas.microsoft.com/office/drawing/2014/main" val="1497047216"/>
                  </a:ext>
                </a:extLst>
              </a:tr>
              <a:tr h="427901">
                <a:tc>
                  <a:txBody>
                    <a:bodyPr/>
                    <a:lstStyle/>
                    <a:p>
                      <a:pPr algn="ctr"/>
                      <a:r>
                        <a:rPr lang="en-US" sz="1200" b="1" dirty="0"/>
                        <a:t>250k</a:t>
                      </a:r>
                      <a:endParaRPr lang="en-150" sz="1200" b="1" dirty="0"/>
                    </a:p>
                  </a:txBody>
                  <a:tcPr anchor="ctr"/>
                </a:tc>
                <a:tc>
                  <a:txBody>
                    <a:bodyPr/>
                    <a:lstStyle/>
                    <a:p>
                      <a:pPr marL="0" algn="ctr" defTabSz="914400" rtl="0" eaLnBrk="1" fontAlgn="ctr" latinLnBrk="0" hangingPunct="1"/>
                      <a:r>
                        <a:rPr lang="en-US" sz="1100" b="0" i="0" u="none" strike="noStrike" kern="1200" dirty="0">
                          <a:solidFill>
                            <a:srgbClr val="000000"/>
                          </a:solidFill>
                          <a:effectLst/>
                          <a:latin typeface="Calibri" panose="020F0502020204030204" pitchFamily="34" charset="0"/>
                          <a:ea typeface="+mn-ea"/>
                          <a:cs typeface="+mn-cs"/>
                        </a:rPr>
                        <a:t>10</a:t>
                      </a:r>
                      <a:endParaRPr lang="en-150" sz="1100" b="0" i="0" u="none" strike="noStrike" kern="1200" dirty="0">
                        <a:solidFill>
                          <a:srgbClr val="000000"/>
                        </a:solidFill>
                        <a:effectLst/>
                        <a:latin typeface="Calibri" panose="020F0502020204030204" pitchFamily="34" charset="0"/>
                        <a:ea typeface="+mn-ea"/>
                        <a:cs typeface="+mn-cs"/>
                      </a:endParaRPr>
                    </a:p>
                  </a:txBody>
                  <a:tcPr anchor="ctr"/>
                </a:tc>
                <a:tc>
                  <a:txBody>
                    <a:bodyPr/>
                    <a:lstStyle/>
                    <a:p>
                      <a:pPr marL="0" algn="ctr" defTabSz="914400" rtl="0" eaLnBrk="1" fontAlgn="ctr" latinLnBrk="0" hangingPunct="1"/>
                      <a:r>
                        <a:rPr lang="en-US" sz="1100" b="0" i="0" u="none" strike="noStrike" kern="1200" dirty="0">
                          <a:solidFill>
                            <a:srgbClr val="000000"/>
                          </a:solidFill>
                          <a:effectLst/>
                          <a:latin typeface="Calibri" panose="020F0502020204030204" pitchFamily="34" charset="0"/>
                          <a:ea typeface="+mn-ea"/>
                          <a:cs typeface="+mn-cs"/>
                        </a:rPr>
                        <a:t>4</a:t>
                      </a:r>
                      <a:endParaRPr lang="en-150" sz="1100" b="0" i="0" u="none" strike="noStrike" kern="1200" dirty="0">
                        <a:solidFill>
                          <a:srgbClr val="000000"/>
                        </a:solidFill>
                        <a:effectLst/>
                        <a:latin typeface="Calibri" panose="020F0502020204030204" pitchFamily="34" charset="0"/>
                        <a:ea typeface="+mn-ea"/>
                        <a:cs typeface="+mn-cs"/>
                      </a:endParaRPr>
                    </a:p>
                  </a:txBody>
                  <a:tcPr anchor="ctr"/>
                </a:tc>
                <a:tc>
                  <a:txBody>
                    <a:bodyPr/>
                    <a:lstStyle/>
                    <a:p>
                      <a:pPr marL="0" algn="ctr" defTabSz="914400" rtl="0" eaLnBrk="1" fontAlgn="ctr" latinLnBrk="0" hangingPunct="1"/>
                      <a:r>
                        <a:rPr lang="en-US" sz="1100" b="0" i="0" u="none" strike="noStrike" kern="1200" dirty="0">
                          <a:solidFill>
                            <a:srgbClr val="000000"/>
                          </a:solidFill>
                          <a:effectLst/>
                          <a:latin typeface="Calibri" panose="020F0502020204030204" pitchFamily="34" charset="0"/>
                          <a:ea typeface="+mn-ea"/>
                          <a:cs typeface="+mn-cs"/>
                        </a:rPr>
                        <a:t>2</a:t>
                      </a:r>
                      <a:endParaRPr lang="en-150" sz="1100" b="0" i="0" u="none" strike="noStrike" kern="1200" dirty="0">
                        <a:solidFill>
                          <a:srgbClr val="000000"/>
                        </a:solidFill>
                        <a:effectLst/>
                        <a:latin typeface="Calibri" panose="020F0502020204030204" pitchFamily="34" charset="0"/>
                        <a:ea typeface="+mn-ea"/>
                        <a:cs typeface="+mn-cs"/>
                      </a:endParaRPr>
                    </a:p>
                  </a:txBody>
                  <a:tcPr anchor="ctr"/>
                </a:tc>
                <a:tc>
                  <a:txBody>
                    <a:bodyPr/>
                    <a:lstStyle/>
                    <a:p>
                      <a:pPr algn="ctr" fontAlgn="ctr"/>
                      <a:r>
                        <a:rPr lang="en-150" sz="1100" b="0" i="0" u="none" strike="noStrike" dirty="0">
                          <a:solidFill>
                            <a:srgbClr val="000000"/>
                          </a:solidFill>
                          <a:effectLst/>
                          <a:latin typeface="Calibri" panose="020F0502020204030204" pitchFamily="34" charset="0"/>
                        </a:rPr>
                        <a:t>0.553</a:t>
                      </a:r>
                    </a:p>
                  </a:txBody>
                  <a:tcPr marL="9525" marR="9525" marT="9525" marB="0" anchor="ctr"/>
                </a:tc>
                <a:tc>
                  <a:txBody>
                    <a:bodyPr/>
                    <a:lstStyle/>
                    <a:p>
                      <a:pPr algn="ctr" fontAlgn="ctr"/>
                      <a:r>
                        <a:rPr lang="en-150" sz="1100" b="0" i="0" u="none" strike="noStrike" dirty="0">
                          <a:solidFill>
                            <a:srgbClr val="000000"/>
                          </a:solidFill>
                          <a:effectLst/>
                          <a:latin typeface="Calibri" panose="020F0502020204030204" pitchFamily="34" charset="0"/>
                        </a:rPr>
                        <a:t>2.752</a:t>
                      </a:r>
                    </a:p>
                  </a:txBody>
                  <a:tcPr marL="9525" marR="9525" marT="9525" marB="0" anchor="ctr"/>
                </a:tc>
                <a:tc>
                  <a:txBody>
                    <a:bodyPr/>
                    <a:lstStyle/>
                    <a:p>
                      <a:pPr algn="ctr" fontAlgn="ctr"/>
                      <a:r>
                        <a:rPr lang="en-150" sz="1100" b="0" i="0" u="none" strike="noStrike">
                          <a:solidFill>
                            <a:srgbClr val="000000"/>
                          </a:solidFill>
                          <a:effectLst/>
                          <a:latin typeface="Calibri" panose="020F0502020204030204" pitchFamily="34" charset="0"/>
                        </a:rPr>
                        <a:t>1.051</a:t>
                      </a:r>
                    </a:p>
                  </a:txBody>
                  <a:tcPr marL="9525" marR="9525" marT="9525" marB="0" anchor="ctr"/>
                </a:tc>
                <a:tc>
                  <a:txBody>
                    <a:bodyPr/>
                    <a:lstStyle/>
                    <a:p>
                      <a:pPr algn="ctr" fontAlgn="ctr"/>
                      <a:r>
                        <a:rPr lang="en-150" sz="1100" b="0" i="0" u="none" strike="noStrike">
                          <a:solidFill>
                            <a:srgbClr val="000000"/>
                          </a:solidFill>
                          <a:effectLst/>
                          <a:latin typeface="Calibri" panose="020F0502020204030204" pitchFamily="34" charset="0"/>
                        </a:rPr>
                        <a:t>10.890</a:t>
                      </a:r>
                    </a:p>
                  </a:txBody>
                  <a:tcPr marL="9525" marR="9525" marT="9525" marB="0" anchor="ctr"/>
                </a:tc>
                <a:tc>
                  <a:txBody>
                    <a:bodyPr/>
                    <a:lstStyle/>
                    <a:p>
                      <a:pPr algn="ctr" fontAlgn="ctr"/>
                      <a:r>
                        <a:rPr lang="en-150" sz="1100" b="0" i="0" u="none" strike="noStrike" dirty="0">
                          <a:solidFill>
                            <a:srgbClr val="000000"/>
                          </a:solidFill>
                          <a:effectLst/>
                          <a:latin typeface="Calibri" panose="020F0502020204030204" pitchFamily="34" charset="0"/>
                        </a:rPr>
                        <a:t>0.611</a:t>
                      </a:r>
                    </a:p>
                  </a:txBody>
                  <a:tcPr marL="9525" marR="9525" marT="9525" marB="0" anchor="ctr"/>
                </a:tc>
                <a:tc>
                  <a:txBody>
                    <a:bodyPr/>
                    <a:lstStyle/>
                    <a:p>
                      <a:pPr marL="0" algn="ctr" defTabSz="914400" rtl="0" eaLnBrk="1" fontAlgn="ctr" latinLnBrk="0" hangingPunct="1"/>
                      <a:r>
                        <a:rPr lang="en-150" sz="1100" b="1" i="0" u="none" strike="noStrike" kern="1200" dirty="0">
                          <a:solidFill>
                            <a:srgbClr val="000000"/>
                          </a:solidFill>
                          <a:effectLst/>
                          <a:latin typeface="Calibri" panose="020F0502020204030204" pitchFamily="34" charset="0"/>
                          <a:ea typeface="+mn-ea"/>
                          <a:cs typeface="+mn-cs"/>
                        </a:rPr>
                        <a:t>15.857</a:t>
                      </a:r>
                    </a:p>
                  </a:txBody>
                  <a:tcPr marL="9525" marR="9525" marT="9525" marB="0" anchor="ctr"/>
                </a:tc>
                <a:extLst>
                  <a:ext uri="{0D108BD9-81ED-4DB2-BD59-A6C34878D82A}">
                    <a16:rowId xmlns:a16="http://schemas.microsoft.com/office/drawing/2014/main" val="1063069131"/>
                  </a:ext>
                </a:extLst>
              </a:tr>
              <a:tr h="427901">
                <a:tc>
                  <a:txBody>
                    <a:bodyPr/>
                    <a:lstStyle/>
                    <a:p>
                      <a:pPr algn="ctr"/>
                      <a:r>
                        <a:rPr lang="en-US" sz="1200" b="1" dirty="0"/>
                        <a:t>500k</a:t>
                      </a:r>
                      <a:endParaRPr lang="en-150" sz="1200" b="1" dirty="0"/>
                    </a:p>
                  </a:txBody>
                  <a:tcPr anchor="ctr"/>
                </a:tc>
                <a:tc>
                  <a:txBody>
                    <a:bodyPr/>
                    <a:lstStyle/>
                    <a:p>
                      <a:pPr marL="0" algn="ctr" defTabSz="914400" rtl="0" eaLnBrk="1" fontAlgn="ctr" latinLnBrk="0" hangingPunct="1"/>
                      <a:r>
                        <a:rPr lang="en-US" sz="1100" b="0" i="0" u="none" strike="noStrike" kern="1200" dirty="0">
                          <a:solidFill>
                            <a:srgbClr val="000000"/>
                          </a:solidFill>
                          <a:effectLst/>
                          <a:latin typeface="Calibri" panose="020F0502020204030204" pitchFamily="34" charset="0"/>
                          <a:ea typeface="+mn-ea"/>
                          <a:cs typeface="+mn-cs"/>
                        </a:rPr>
                        <a:t>10</a:t>
                      </a:r>
                      <a:endParaRPr lang="en-150" sz="1100" b="0" i="0" u="none" strike="noStrike" kern="1200" dirty="0">
                        <a:solidFill>
                          <a:srgbClr val="000000"/>
                        </a:solidFill>
                        <a:effectLst/>
                        <a:latin typeface="Calibri" panose="020F0502020204030204" pitchFamily="34" charset="0"/>
                        <a:ea typeface="+mn-ea"/>
                        <a:cs typeface="+mn-cs"/>
                      </a:endParaRPr>
                    </a:p>
                  </a:txBody>
                  <a:tcPr anchor="ctr"/>
                </a:tc>
                <a:tc>
                  <a:txBody>
                    <a:bodyPr/>
                    <a:lstStyle/>
                    <a:p>
                      <a:pPr marL="0" algn="ctr" defTabSz="914400" rtl="0" eaLnBrk="1" fontAlgn="ctr" latinLnBrk="0" hangingPunct="1"/>
                      <a:r>
                        <a:rPr lang="en-US" sz="1100" b="0" i="0" u="none" strike="noStrike" kern="1200" dirty="0">
                          <a:solidFill>
                            <a:srgbClr val="000000"/>
                          </a:solidFill>
                          <a:effectLst/>
                          <a:latin typeface="Calibri" panose="020F0502020204030204" pitchFamily="34" charset="0"/>
                          <a:ea typeface="+mn-ea"/>
                          <a:cs typeface="+mn-cs"/>
                        </a:rPr>
                        <a:t>4</a:t>
                      </a:r>
                      <a:endParaRPr lang="en-150" sz="1100" b="0" i="0" u="none" strike="noStrike" kern="1200" dirty="0">
                        <a:solidFill>
                          <a:srgbClr val="000000"/>
                        </a:solidFill>
                        <a:effectLst/>
                        <a:latin typeface="Calibri" panose="020F0502020204030204" pitchFamily="34" charset="0"/>
                        <a:ea typeface="+mn-ea"/>
                        <a:cs typeface="+mn-cs"/>
                      </a:endParaRPr>
                    </a:p>
                  </a:txBody>
                  <a:tcPr anchor="ctr"/>
                </a:tc>
                <a:tc>
                  <a:txBody>
                    <a:bodyPr/>
                    <a:lstStyle/>
                    <a:p>
                      <a:pPr marL="0" algn="ctr" defTabSz="914400" rtl="0" eaLnBrk="1" fontAlgn="ctr" latinLnBrk="0" hangingPunct="1"/>
                      <a:r>
                        <a:rPr lang="en-US" sz="1100" b="0" i="0" u="none" strike="noStrike" kern="1200" dirty="0">
                          <a:solidFill>
                            <a:srgbClr val="000000"/>
                          </a:solidFill>
                          <a:effectLst/>
                          <a:latin typeface="Calibri" panose="020F0502020204030204" pitchFamily="34" charset="0"/>
                          <a:ea typeface="+mn-ea"/>
                          <a:cs typeface="+mn-cs"/>
                        </a:rPr>
                        <a:t>2</a:t>
                      </a:r>
                      <a:endParaRPr lang="en-150" sz="1100" b="0" i="0" u="none" strike="noStrike" kern="1200" dirty="0">
                        <a:solidFill>
                          <a:srgbClr val="000000"/>
                        </a:solidFill>
                        <a:effectLst/>
                        <a:latin typeface="Calibri" panose="020F0502020204030204" pitchFamily="34" charset="0"/>
                        <a:ea typeface="+mn-ea"/>
                        <a:cs typeface="+mn-cs"/>
                      </a:endParaRPr>
                    </a:p>
                  </a:txBody>
                  <a:tcPr anchor="ctr"/>
                </a:tc>
                <a:tc>
                  <a:txBody>
                    <a:bodyPr/>
                    <a:lstStyle/>
                    <a:p>
                      <a:pPr algn="ctr" fontAlgn="ctr"/>
                      <a:r>
                        <a:rPr lang="en-150" sz="1100" b="0" i="0" u="none" strike="noStrike" dirty="0">
                          <a:solidFill>
                            <a:srgbClr val="000000"/>
                          </a:solidFill>
                          <a:effectLst/>
                          <a:latin typeface="Calibri" panose="020F0502020204030204" pitchFamily="34" charset="0"/>
                        </a:rPr>
                        <a:t>1.038</a:t>
                      </a:r>
                    </a:p>
                  </a:txBody>
                  <a:tcPr marL="9525" marR="9525" marT="9525" marB="0" anchor="ctr"/>
                </a:tc>
                <a:tc>
                  <a:txBody>
                    <a:bodyPr/>
                    <a:lstStyle/>
                    <a:p>
                      <a:pPr algn="ctr" fontAlgn="ctr"/>
                      <a:r>
                        <a:rPr lang="en-150" sz="1100" b="0" i="0" u="none" strike="noStrike">
                          <a:solidFill>
                            <a:srgbClr val="000000"/>
                          </a:solidFill>
                          <a:effectLst/>
                          <a:latin typeface="Calibri" panose="020F0502020204030204" pitchFamily="34" charset="0"/>
                        </a:rPr>
                        <a:t>3.711</a:t>
                      </a:r>
                    </a:p>
                  </a:txBody>
                  <a:tcPr marL="9525" marR="9525" marT="9525" marB="0" anchor="ctr"/>
                </a:tc>
                <a:tc>
                  <a:txBody>
                    <a:bodyPr/>
                    <a:lstStyle/>
                    <a:p>
                      <a:pPr algn="ctr" fontAlgn="ctr"/>
                      <a:r>
                        <a:rPr lang="en-150" sz="1100" b="0" i="0" u="none" strike="noStrike" dirty="0">
                          <a:solidFill>
                            <a:srgbClr val="000000"/>
                          </a:solidFill>
                          <a:effectLst/>
                          <a:latin typeface="Calibri" panose="020F0502020204030204" pitchFamily="34" charset="0"/>
                        </a:rPr>
                        <a:t>1.794</a:t>
                      </a:r>
                    </a:p>
                  </a:txBody>
                  <a:tcPr marL="9525" marR="9525" marT="9525" marB="0" anchor="ctr"/>
                </a:tc>
                <a:tc>
                  <a:txBody>
                    <a:bodyPr/>
                    <a:lstStyle/>
                    <a:p>
                      <a:pPr algn="ctr" fontAlgn="ctr"/>
                      <a:r>
                        <a:rPr lang="en-150" sz="1100" b="0" i="0" u="none" strike="noStrike" dirty="0">
                          <a:solidFill>
                            <a:srgbClr val="000000"/>
                          </a:solidFill>
                          <a:effectLst/>
                          <a:latin typeface="Calibri" panose="020F0502020204030204" pitchFamily="34" charset="0"/>
                        </a:rPr>
                        <a:t>26.633</a:t>
                      </a:r>
                    </a:p>
                  </a:txBody>
                  <a:tcPr marL="9525" marR="9525" marT="9525" marB="0" anchor="ctr"/>
                </a:tc>
                <a:tc>
                  <a:txBody>
                    <a:bodyPr/>
                    <a:lstStyle/>
                    <a:p>
                      <a:pPr algn="ctr" fontAlgn="ctr"/>
                      <a:r>
                        <a:rPr lang="en-150" sz="1100" b="0" i="0" u="none" strike="noStrike" dirty="0">
                          <a:solidFill>
                            <a:srgbClr val="000000"/>
                          </a:solidFill>
                          <a:effectLst/>
                          <a:latin typeface="Calibri" panose="020F0502020204030204" pitchFamily="34" charset="0"/>
                        </a:rPr>
                        <a:t>1.633</a:t>
                      </a:r>
                    </a:p>
                  </a:txBody>
                  <a:tcPr marL="9525" marR="9525" marT="9525" marB="0" anchor="ctr"/>
                </a:tc>
                <a:tc>
                  <a:txBody>
                    <a:bodyPr/>
                    <a:lstStyle/>
                    <a:p>
                      <a:pPr marL="0" algn="ctr" defTabSz="914400" rtl="0" eaLnBrk="1" fontAlgn="ctr" latinLnBrk="0" hangingPunct="1"/>
                      <a:r>
                        <a:rPr lang="en-150" sz="1100" b="1" i="0" u="none" strike="noStrike" kern="1200" dirty="0">
                          <a:solidFill>
                            <a:srgbClr val="000000"/>
                          </a:solidFill>
                          <a:effectLst/>
                          <a:latin typeface="Calibri" panose="020F0502020204030204" pitchFamily="34" charset="0"/>
                          <a:ea typeface="+mn-ea"/>
                          <a:cs typeface="+mn-cs"/>
                        </a:rPr>
                        <a:t>34.809</a:t>
                      </a:r>
                    </a:p>
                  </a:txBody>
                  <a:tcPr marL="9525" marR="9525" marT="9525" marB="0" anchor="ctr"/>
                </a:tc>
                <a:extLst>
                  <a:ext uri="{0D108BD9-81ED-4DB2-BD59-A6C34878D82A}">
                    <a16:rowId xmlns:a16="http://schemas.microsoft.com/office/drawing/2014/main" val="1940608726"/>
                  </a:ext>
                </a:extLst>
              </a:tr>
              <a:tr h="427901">
                <a:tc>
                  <a:txBody>
                    <a:bodyPr/>
                    <a:lstStyle/>
                    <a:p>
                      <a:pPr algn="ctr"/>
                      <a:r>
                        <a:rPr lang="en-US" sz="1200" b="1" dirty="0"/>
                        <a:t>1M</a:t>
                      </a:r>
                      <a:endParaRPr lang="en-150" sz="1200" b="1" dirty="0"/>
                    </a:p>
                  </a:txBody>
                  <a:tcPr anchor="ctr"/>
                </a:tc>
                <a:tc>
                  <a:txBody>
                    <a:bodyPr/>
                    <a:lstStyle/>
                    <a:p>
                      <a:pPr marL="0" algn="ctr" defTabSz="914400" rtl="0" eaLnBrk="1" fontAlgn="ctr" latinLnBrk="0" hangingPunct="1"/>
                      <a:r>
                        <a:rPr lang="en-US" sz="1100" b="0" i="0" u="none" strike="noStrike" kern="1200" dirty="0">
                          <a:solidFill>
                            <a:srgbClr val="000000"/>
                          </a:solidFill>
                          <a:effectLst/>
                          <a:latin typeface="Calibri" panose="020F0502020204030204" pitchFamily="34" charset="0"/>
                          <a:ea typeface="+mn-ea"/>
                          <a:cs typeface="+mn-cs"/>
                        </a:rPr>
                        <a:t>10</a:t>
                      </a:r>
                      <a:endParaRPr lang="en-150" sz="1100" b="0" i="0" u="none" strike="noStrike" kern="1200" dirty="0">
                        <a:solidFill>
                          <a:srgbClr val="000000"/>
                        </a:solidFill>
                        <a:effectLst/>
                        <a:latin typeface="Calibri" panose="020F0502020204030204" pitchFamily="34" charset="0"/>
                        <a:ea typeface="+mn-ea"/>
                        <a:cs typeface="+mn-cs"/>
                      </a:endParaRPr>
                    </a:p>
                  </a:txBody>
                  <a:tcPr anchor="ctr"/>
                </a:tc>
                <a:tc>
                  <a:txBody>
                    <a:bodyPr/>
                    <a:lstStyle/>
                    <a:p>
                      <a:pPr marL="0" algn="ctr" defTabSz="914400" rtl="0" eaLnBrk="1" fontAlgn="ctr" latinLnBrk="0" hangingPunct="1"/>
                      <a:r>
                        <a:rPr lang="en-US" sz="1100" b="0" i="0" u="none" strike="noStrike" kern="1200" dirty="0">
                          <a:solidFill>
                            <a:srgbClr val="000000"/>
                          </a:solidFill>
                          <a:effectLst/>
                          <a:latin typeface="Calibri" panose="020F0502020204030204" pitchFamily="34" charset="0"/>
                          <a:ea typeface="+mn-ea"/>
                          <a:cs typeface="+mn-cs"/>
                        </a:rPr>
                        <a:t>4</a:t>
                      </a:r>
                      <a:endParaRPr lang="en-150" sz="1100" b="0" i="0" u="none" strike="noStrike" kern="1200" dirty="0">
                        <a:solidFill>
                          <a:srgbClr val="000000"/>
                        </a:solidFill>
                        <a:effectLst/>
                        <a:latin typeface="Calibri" panose="020F0502020204030204" pitchFamily="34" charset="0"/>
                        <a:ea typeface="+mn-ea"/>
                        <a:cs typeface="+mn-cs"/>
                      </a:endParaRPr>
                    </a:p>
                  </a:txBody>
                  <a:tcPr anchor="ctr"/>
                </a:tc>
                <a:tc>
                  <a:txBody>
                    <a:bodyPr/>
                    <a:lstStyle/>
                    <a:p>
                      <a:pPr marL="0" algn="ctr" defTabSz="914400" rtl="0" eaLnBrk="1" fontAlgn="ctr" latinLnBrk="0" hangingPunct="1"/>
                      <a:r>
                        <a:rPr lang="en-US" sz="1100" b="0" i="0" u="none" strike="noStrike" kern="1200" dirty="0">
                          <a:solidFill>
                            <a:srgbClr val="000000"/>
                          </a:solidFill>
                          <a:effectLst/>
                          <a:latin typeface="Calibri" panose="020F0502020204030204" pitchFamily="34" charset="0"/>
                          <a:ea typeface="+mn-ea"/>
                          <a:cs typeface="+mn-cs"/>
                        </a:rPr>
                        <a:t>2</a:t>
                      </a:r>
                      <a:endParaRPr lang="en-150" sz="1100" b="0" i="0" u="none" strike="noStrike" kern="1200" dirty="0">
                        <a:solidFill>
                          <a:srgbClr val="000000"/>
                        </a:solidFill>
                        <a:effectLst/>
                        <a:latin typeface="Calibri" panose="020F0502020204030204" pitchFamily="34" charset="0"/>
                        <a:ea typeface="+mn-ea"/>
                        <a:cs typeface="+mn-cs"/>
                      </a:endParaRPr>
                    </a:p>
                  </a:txBody>
                  <a:tcPr anchor="ctr"/>
                </a:tc>
                <a:tc>
                  <a:txBody>
                    <a:bodyPr/>
                    <a:lstStyle/>
                    <a:p>
                      <a:pPr algn="ctr" fontAlgn="ctr"/>
                      <a:r>
                        <a:rPr lang="en-150" sz="1100" b="0" i="0" u="none" strike="noStrike" dirty="0">
                          <a:solidFill>
                            <a:srgbClr val="000000"/>
                          </a:solidFill>
                          <a:effectLst/>
                          <a:latin typeface="Calibri" panose="020F0502020204030204" pitchFamily="34" charset="0"/>
                        </a:rPr>
                        <a:t>2.052</a:t>
                      </a:r>
                    </a:p>
                  </a:txBody>
                  <a:tcPr marL="9525" marR="9525" marT="9525" marB="0" anchor="ctr"/>
                </a:tc>
                <a:tc>
                  <a:txBody>
                    <a:bodyPr/>
                    <a:lstStyle/>
                    <a:p>
                      <a:pPr algn="ctr" fontAlgn="ctr"/>
                      <a:r>
                        <a:rPr lang="en-150" sz="1100" b="0" i="0" u="none" strike="noStrike" dirty="0">
                          <a:solidFill>
                            <a:srgbClr val="000000"/>
                          </a:solidFill>
                          <a:effectLst/>
                          <a:latin typeface="Calibri" panose="020F0502020204030204" pitchFamily="34" charset="0"/>
                        </a:rPr>
                        <a:t>4.802</a:t>
                      </a:r>
                    </a:p>
                  </a:txBody>
                  <a:tcPr marL="9525" marR="9525" marT="9525" marB="0" anchor="ctr"/>
                </a:tc>
                <a:tc>
                  <a:txBody>
                    <a:bodyPr/>
                    <a:lstStyle/>
                    <a:p>
                      <a:pPr algn="ctr" fontAlgn="ctr"/>
                      <a:r>
                        <a:rPr lang="en-150" sz="1100" b="0" i="0" u="none" strike="noStrike">
                          <a:solidFill>
                            <a:srgbClr val="000000"/>
                          </a:solidFill>
                          <a:effectLst/>
                          <a:latin typeface="Calibri" panose="020F0502020204030204" pitchFamily="34" charset="0"/>
                        </a:rPr>
                        <a:t>2.785</a:t>
                      </a:r>
                    </a:p>
                  </a:txBody>
                  <a:tcPr marL="9525" marR="9525" marT="9525" marB="0" anchor="ctr"/>
                </a:tc>
                <a:tc>
                  <a:txBody>
                    <a:bodyPr/>
                    <a:lstStyle/>
                    <a:p>
                      <a:pPr algn="ctr" fontAlgn="ctr"/>
                      <a:r>
                        <a:rPr lang="en-150" sz="1100" b="0" i="0" u="none" strike="noStrike">
                          <a:solidFill>
                            <a:srgbClr val="000000"/>
                          </a:solidFill>
                          <a:effectLst/>
                          <a:latin typeface="Calibri" panose="020F0502020204030204" pitchFamily="34" charset="0"/>
                        </a:rPr>
                        <a:t>49.908</a:t>
                      </a:r>
                    </a:p>
                  </a:txBody>
                  <a:tcPr marL="9525" marR="9525" marT="9525" marB="0" anchor="ctr"/>
                </a:tc>
                <a:tc>
                  <a:txBody>
                    <a:bodyPr/>
                    <a:lstStyle/>
                    <a:p>
                      <a:pPr algn="ctr" fontAlgn="ctr"/>
                      <a:r>
                        <a:rPr lang="en-150" sz="1100" b="0" i="0" u="none" strike="noStrike" dirty="0">
                          <a:solidFill>
                            <a:srgbClr val="000000"/>
                          </a:solidFill>
                          <a:effectLst/>
                          <a:latin typeface="Calibri" panose="020F0502020204030204" pitchFamily="34" charset="0"/>
                        </a:rPr>
                        <a:t>3.071</a:t>
                      </a:r>
                    </a:p>
                  </a:txBody>
                  <a:tcPr marL="9525" marR="9525" marT="9525" marB="0" anchor="ctr"/>
                </a:tc>
                <a:tc>
                  <a:txBody>
                    <a:bodyPr/>
                    <a:lstStyle/>
                    <a:p>
                      <a:pPr marL="0" algn="ctr" defTabSz="914400" rtl="0" eaLnBrk="1" fontAlgn="ctr" latinLnBrk="0" hangingPunct="1"/>
                      <a:r>
                        <a:rPr lang="en-150" sz="1100" b="1" i="0" u="none" strike="noStrike" kern="1200" dirty="0">
                          <a:solidFill>
                            <a:srgbClr val="000000"/>
                          </a:solidFill>
                          <a:effectLst/>
                          <a:latin typeface="Calibri" panose="020F0502020204030204" pitchFamily="34" charset="0"/>
                          <a:ea typeface="+mn-ea"/>
                          <a:cs typeface="+mn-cs"/>
                        </a:rPr>
                        <a:t>62.618</a:t>
                      </a:r>
                    </a:p>
                  </a:txBody>
                  <a:tcPr marL="9525" marR="9525" marT="9525" marB="0" anchor="ctr"/>
                </a:tc>
                <a:extLst>
                  <a:ext uri="{0D108BD9-81ED-4DB2-BD59-A6C34878D82A}">
                    <a16:rowId xmlns:a16="http://schemas.microsoft.com/office/drawing/2014/main" val="1588166973"/>
                  </a:ext>
                </a:extLst>
              </a:tr>
              <a:tr h="427901">
                <a:tc>
                  <a:txBody>
                    <a:bodyPr/>
                    <a:lstStyle/>
                    <a:p>
                      <a:pPr algn="ctr"/>
                      <a:r>
                        <a:rPr lang="en-US" sz="1200" b="1" dirty="0"/>
                        <a:t>2M</a:t>
                      </a:r>
                      <a:endParaRPr lang="en-150" sz="1200" b="1" dirty="0"/>
                    </a:p>
                  </a:txBody>
                  <a:tcPr anchor="ctr"/>
                </a:tc>
                <a:tc>
                  <a:txBody>
                    <a:bodyPr/>
                    <a:lstStyle/>
                    <a:p>
                      <a:pPr marL="0" algn="ctr" defTabSz="914400" rtl="0" eaLnBrk="1" fontAlgn="ctr" latinLnBrk="0" hangingPunct="1"/>
                      <a:r>
                        <a:rPr lang="en-US" sz="1100" b="0" i="0" u="none" strike="noStrike" kern="1200" dirty="0">
                          <a:solidFill>
                            <a:srgbClr val="000000"/>
                          </a:solidFill>
                          <a:effectLst/>
                          <a:latin typeface="Calibri" panose="020F0502020204030204" pitchFamily="34" charset="0"/>
                          <a:ea typeface="+mn-ea"/>
                          <a:cs typeface="+mn-cs"/>
                        </a:rPr>
                        <a:t>10</a:t>
                      </a:r>
                      <a:endParaRPr lang="en-150" sz="1100" b="0" i="0" u="none" strike="noStrike" kern="1200" dirty="0">
                        <a:solidFill>
                          <a:srgbClr val="000000"/>
                        </a:solidFill>
                        <a:effectLst/>
                        <a:latin typeface="Calibri" panose="020F0502020204030204" pitchFamily="34" charset="0"/>
                        <a:ea typeface="+mn-ea"/>
                        <a:cs typeface="+mn-cs"/>
                      </a:endParaRPr>
                    </a:p>
                  </a:txBody>
                  <a:tcPr anchor="ctr"/>
                </a:tc>
                <a:tc>
                  <a:txBody>
                    <a:bodyPr/>
                    <a:lstStyle/>
                    <a:p>
                      <a:pPr marL="0" algn="ctr" defTabSz="914400" rtl="0" eaLnBrk="1" fontAlgn="ctr" latinLnBrk="0" hangingPunct="1"/>
                      <a:r>
                        <a:rPr lang="en-US" sz="1100" b="0" i="0" u="none" strike="noStrike" kern="1200" dirty="0">
                          <a:solidFill>
                            <a:srgbClr val="000000"/>
                          </a:solidFill>
                          <a:effectLst/>
                          <a:latin typeface="Calibri" panose="020F0502020204030204" pitchFamily="34" charset="0"/>
                          <a:ea typeface="+mn-ea"/>
                          <a:cs typeface="+mn-cs"/>
                        </a:rPr>
                        <a:t>4</a:t>
                      </a:r>
                      <a:endParaRPr lang="en-150" sz="1100" b="0" i="0" u="none" strike="noStrike" kern="1200" dirty="0">
                        <a:solidFill>
                          <a:srgbClr val="000000"/>
                        </a:solidFill>
                        <a:effectLst/>
                        <a:latin typeface="Calibri" panose="020F0502020204030204" pitchFamily="34" charset="0"/>
                        <a:ea typeface="+mn-ea"/>
                        <a:cs typeface="+mn-cs"/>
                      </a:endParaRPr>
                    </a:p>
                  </a:txBody>
                  <a:tcPr anchor="ctr"/>
                </a:tc>
                <a:tc>
                  <a:txBody>
                    <a:bodyPr/>
                    <a:lstStyle/>
                    <a:p>
                      <a:pPr marL="0" algn="ctr" defTabSz="914400" rtl="0" eaLnBrk="1" fontAlgn="ctr" latinLnBrk="0" hangingPunct="1"/>
                      <a:r>
                        <a:rPr lang="en-US" sz="1100" b="0" i="0" u="none" strike="noStrike" kern="1200" dirty="0">
                          <a:solidFill>
                            <a:srgbClr val="000000"/>
                          </a:solidFill>
                          <a:effectLst/>
                          <a:latin typeface="Calibri" panose="020F0502020204030204" pitchFamily="34" charset="0"/>
                          <a:ea typeface="+mn-ea"/>
                          <a:cs typeface="+mn-cs"/>
                        </a:rPr>
                        <a:t>2</a:t>
                      </a:r>
                      <a:endParaRPr lang="en-150" sz="1100" b="0" i="0" u="none" strike="noStrike" kern="1200" dirty="0">
                        <a:solidFill>
                          <a:srgbClr val="000000"/>
                        </a:solidFill>
                        <a:effectLst/>
                        <a:latin typeface="Calibri" panose="020F0502020204030204" pitchFamily="34" charset="0"/>
                        <a:ea typeface="+mn-ea"/>
                        <a:cs typeface="+mn-cs"/>
                      </a:endParaRPr>
                    </a:p>
                  </a:txBody>
                  <a:tcPr anchor="ctr"/>
                </a:tc>
                <a:tc>
                  <a:txBody>
                    <a:bodyPr/>
                    <a:lstStyle/>
                    <a:p>
                      <a:pPr algn="ctr" fontAlgn="ctr"/>
                      <a:r>
                        <a:rPr lang="en-150" sz="1100" b="0" i="0" u="none" strike="noStrike" dirty="0">
                          <a:solidFill>
                            <a:srgbClr val="000000"/>
                          </a:solidFill>
                          <a:effectLst/>
                          <a:latin typeface="Calibri" panose="020F0502020204030204" pitchFamily="34" charset="0"/>
                        </a:rPr>
                        <a:t>4.219</a:t>
                      </a:r>
                    </a:p>
                  </a:txBody>
                  <a:tcPr marL="9525" marR="9525" marT="9525" marB="0" anchor="ctr"/>
                </a:tc>
                <a:tc>
                  <a:txBody>
                    <a:bodyPr/>
                    <a:lstStyle/>
                    <a:p>
                      <a:pPr algn="ctr" fontAlgn="ctr"/>
                      <a:r>
                        <a:rPr lang="en-150" sz="1100" b="0" i="0" u="none" strike="noStrike" dirty="0">
                          <a:solidFill>
                            <a:srgbClr val="000000"/>
                          </a:solidFill>
                          <a:effectLst/>
                          <a:latin typeface="Calibri" panose="020F0502020204030204" pitchFamily="34" charset="0"/>
                        </a:rPr>
                        <a:t>7.047</a:t>
                      </a:r>
                    </a:p>
                  </a:txBody>
                  <a:tcPr marL="9525" marR="9525" marT="9525" marB="0" anchor="ctr"/>
                </a:tc>
                <a:tc>
                  <a:txBody>
                    <a:bodyPr/>
                    <a:lstStyle/>
                    <a:p>
                      <a:pPr algn="ctr" fontAlgn="ctr"/>
                      <a:r>
                        <a:rPr lang="en-150" sz="1100" b="0" i="0" u="none" strike="noStrike">
                          <a:solidFill>
                            <a:srgbClr val="000000"/>
                          </a:solidFill>
                          <a:effectLst/>
                          <a:latin typeface="Calibri" panose="020F0502020204030204" pitchFamily="34" charset="0"/>
                        </a:rPr>
                        <a:t>5.932</a:t>
                      </a:r>
                    </a:p>
                  </a:txBody>
                  <a:tcPr marL="9525" marR="9525" marT="9525" marB="0" anchor="ctr"/>
                </a:tc>
                <a:tc>
                  <a:txBody>
                    <a:bodyPr/>
                    <a:lstStyle/>
                    <a:p>
                      <a:pPr algn="ctr" fontAlgn="ctr"/>
                      <a:r>
                        <a:rPr lang="en-150" sz="1100" b="0" i="0" u="none" strike="noStrike">
                          <a:solidFill>
                            <a:srgbClr val="000000"/>
                          </a:solidFill>
                          <a:effectLst/>
                          <a:latin typeface="Calibri" panose="020F0502020204030204" pitchFamily="34" charset="0"/>
                        </a:rPr>
                        <a:t>90.135</a:t>
                      </a:r>
                    </a:p>
                  </a:txBody>
                  <a:tcPr marL="9525" marR="9525" marT="9525" marB="0" anchor="ctr"/>
                </a:tc>
                <a:tc>
                  <a:txBody>
                    <a:bodyPr/>
                    <a:lstStyle/>
                    <a:p>
                      <a:pPr algn="ctr" fontAlgn="ctr"/>
                      <a:r>
                        <a:rPr lang="en-150" sz="1100" b="0" i="0" u="none" strike="noStrike" dirty="0">
                          <a:solidFill>
                            <a:srgbClr val="000000"/>
                          </a:solidFill>
                          <a:effectLst/>
                          <a:latin typeface="Calibri" panose="020F0502020204030204" pitchFamily="34" charset="0"/>
                        </a:rPr>
                        <a:t>5.124</a:t>
                      </a:r>
                    </a:p>
                  </a:txBody>
                  <a:tcPr marL="9525" marR="9525" marT="9525" marB="0" anchor="ctr"/>
                </a:tc>
                <a:tc>
                  <a:txBody>
                    <a:bodyPr/>
                    <a:lstStyle/>
                    <a:p>
                      <a:pPr marL="0" algn="ctr" defTabSz="914400" rtl="0" eaLnBrk="1" fontAlgn="ctr" latinLnBrk="0" hangingPunct="1"/>
                      <a:r>
                        <a:rPr lang="en-150" sz="1100" b="1" i="0" u="none" strike="noStrike" kern="1200" dirty="0">
                          <a:solidFill>
                            <a:srgbClr val="000000"/>
                          </a:solidFill>
                          <a:effectLst/>
                          <a:latin typeface="Calibri" panose="020F0502020204030204" pitchFamily="34" charset="0"/>
                          <a:ea typeface="+mn-ea"/>
                          <a:cs typeface="+mn-cs"/>
                        </a:rPr>
                        <a:t>112.457</a:t>
                      </a:r>
                    </a:p>
                  </a:txBody>
                  <a:tcPr marL="9525" marR="9525" marT="9525" marB="0" anchor="ctr"/>
                </a:tc>
                <a:extLst>
                  <a:ext uri="{0D108BD9-81ED-4DB2-BD59-A6C34878D82A}">
                    <a16:rowId xmlns:a16="http://schemas.microsoft.com/office/drawing/2014/main" val="3475879903"/>
                  </a:ext>
                </a:extLst>
              </a:tr>
              <a:tr h="427901">
                <a:tc>
                  <a:txBody>
                    <a:bodyPr/>
                    <a:lstStyle/>
                    <a:p>
                      <a:pPr algn="ctr"/>
                      <a:r>
                        <a:rPr lang="en-US" sz="1200" b="1" dirty="0"/>
                        <a:t>10M</a:t>
                      </a:r>
                      <a:endParaRPr lang="en-150" sz="1200" b="1" dirty="0"/>
                    </a:p>
                  </a:txBody>
                  <a:tcPr anchor="ctr"/>
                </a:tc>
                <a:tc>
                  <a:txBody>
                    <a:bodyPr/>
                    <a:lstStyle/>
                    <a:p>
                      <a:pPr marL="0" algn="ctr" defTabSz="914400" rtl="0" eaLnBrk="1" fontAlgn="ctr" latinLnBrk="0" hangingPunct="1"/>
                      <a:r>
                        <a:rPr lang="en-US" sz="1100" b="0" i="0" u="none" strike="noStrike" kern="1200" dirty="0">
                          <a:solidFill>
                            <a:srgbClr val="000000"/>
                          </a:solidFill>
                          <a:effectLst/>
                          <a:latin typeface="Calibri" panose="020F0502020204030204" pitchFamily="34" charset="0"/>
                          <a:ea typeface="+mn-ea"/>
                          <a:cs typeface="+mn-cs"/>
                        </a:rPr>
                        <a:t>10</a:t>
                      </a:r>
                      <a:endParaRPr lang="en-150" sz="1100" b="0" i="0" u="none" strike="noStrike" kern="1200" dirty="0">
                        <a:solidFill>
                          <a:srgbClr val="000000"/>
                        </a:solidFill>
                        <a:effectLst/>
                        <a:latin typeface="Calibri" panose="020F0502020204030204" pitchFamily="34" charset="0"/>
                        <a:ea typeface="+mn-ea"/>
                        <a:cs typeface="+mn-cs"/>
                      </a:endParaRPr>
                    </a:p>
                  </a:txBody>
                  <a:tcPr anchor="ctr"/>
                </a:tc>
                <a:tc>
                  <a:txBody>
                    <a:bodyPr/>
                    <a:lstStyle/>
                    <a:p>
                      <a:pPr marL="0" algn="ctr" defTabSz="914400" rtl="0" eaLnBrk="1" fontAlgn="ctr" latinLnBrk="0" hangingPunct="1"/>
                      <a:r>
                        <a:rPr lang="en-US" sz="1100" b="0" i="0" u="none" strike="noStrike" kern="1200" dirty="0">
                          <a:solidFill>
                            <a:srgbClr val="000000"/>
                          </a:solidFill>
                          <a:effectLst/>
                          <a:latin typeface="Calibri" panose="020F0502020204030204" pitchFamily="34" charset="0"/>
                          <a:ea typeface="+mn-ea"/>
                          <a:cs typeface="+mn-cs"/>
                        </a:rPr>
                        <a:t>4</a:t>
                      </a:r>
                      <a:endParaRPr lang="en-150" sz="1100" b="0" i="0" u="none" strike="noStrike" kern="1200" dirty="0">
                        <a:solidFill>
                          <a:srgbClr val="000000"/>
                        </a:solidFill>
                        <a:effectLst/>
                        <a:latin typeface="Calibri" panose="020F0502020204030204" pitchFamily="34" charset="0"/>
                        <a:ea typeface="+mn-ea"/>
                        <a:cs typeface="+mn-cs"/>
                      </a:endParaRPr>
                    </a:p>
                  </a:txBody>
                  <a:tcPr anchor="ctr"/>
                </a:tc>
                <a:tc>
                  <a:txBody>
                    <a:bodyPr/>
                    <a:lstStyle/>
                    <a:p>
                      <a:pPr marL="0" algn="ctr" defTabSz="914400" rtl="0" eaLnBrk="1" fontAlgn="ctr" latinLnBrk="0" hangingPunct="1"/>
                      <a:r>
                        <a:rPr lang="en-US" sz="1100" b="0" i="0" u="none" strike="noStrike" kern="1200" dirty="0">
                          <a:solidFill>
                            <a:srgbClr val="000000"/>
                          </a:solidFill>
                          <a:effectLst/>
                          <a:latin typeface="Calibri" panose="020F0502020204030204" pitchFamily="34" charset="0"/>
                          <a:ea typeface="+mn-ea"/>
                          <a:cs typeface="+mn-cs"/>
                        </a:rPr>
                        <a:t>2</a:t>
                      </a:r>
                      <a:endParaRPr lang="en-150" sz="1100" b="0" i="0" u="none" strike="noStrike" kern="1200" dirty="0">
                        <a:solidFill>
                          <a:srgbClr val="000000"/>
                        </a:solidFill>
                        <a:effectLst/>
                        <a:latin typeface="Calibri" panose="020F0502020204030204" pitchFamily="34" charset="0"/>
                        <a:ea typeface="+mn-ea"/>
                        <a:cs typeface="+mn-cs"/>
                      </a:endParaRPr>
                    </a:p>
                  </a:txBody>
                  <a:tcPr anchor="ctr"/>
                </a:tc>
                <a:tc>
                  <a:txBody>
                    <a:bodyPr/>
                    <a:lstStyle/>
                    <a:p>
                      <a:pPr algn="ctr" fontAlgn="ctr"/>
                      <a:r>
                        <a:rPr lang="en-150" sz="1100" b="0" i="0" u="none" strike="noStrike" dirty="0">
                          <a:solidFill>
                            <a:srgbClr val="000000"/>
                          </a:solidFill>
                          <a:effectLst/>
                          <a:latin typeface="Calibri" panose="020F0502020204030204" pitchFamily="34" charset="0"/>
                        </a:rPr>
                        <a:t>20.571</a:t>
                      </a:r>
                    </a:p>
                  </a:txBody>
                  <a:tcPr marL="9525" marR="9525" marT="9525" marB="0" anchor="ctr"/>
                </a:tc>
                <a:tc>
                  <a:txBody>
                    <a:bodyPr/>
                    <a:lstStyle/>
                    <a:p>
                      <a:pPr algn="ctr" fontAlgn="ctr"/>
                      <a:r>
                        <a:rPr lang="en-150" sz="1100" b="0" i="0" u="none" strike="noStrike">
                          <a:solidFill>
                            <a:srgbClr val="000000"/>
                          </a:solidFill>
                          <a:effectLst/>
                          <a:latin typeface="Calibri" panose="020F0502020204030204" pitchFamily="34" charset="0"/>
                        </a:rPr>
                        <a:t>19.952</a:t>
                      </a:r>
                    </a:p>
                  </a:txBody>
                  <a:tcPr marL="9525" marR="9525" marT="9525" marB="0" anchor="ctr"/>
                </a:tc>
                <a:tc>
                  <a:txBody>
                    <a:bodyPr/>
                    <a:lstStyle/>
                    <a:p>
                      <a:pPr algn="ctr" fontAlgn="ctr"/>
                      <a:r>
                        <a:rPr lang="en-150" sz="1100" b="0" i="0" u="none" strike="noStrike">
                          <a:solidFill>
                            <a:srgbClr val="000000"/>
                          </a:solidFill>
                          <a:effectLst/>
                          <a:latin typeface="Calibri" panose="020F0502020204030204" pitchFamily="34" charset="0"/>
                        </a:rPr>
                        <a:t>71.360</a:t>
                      </a:r>
                    </a:p>
                  </a:txBody>
                  <a:tcPr marL="9525" marR="9525" marT="9525" marB="0" anchor="ctr"/>
                </a:tc>
                <a:tc>
                  <a:txBody>
                    <a:bodyPr/>
                    <a:lstStyle/>
                    <a:p>
                      <a:pPr algn="ctr" fontAlgn="ctr"/>
                      <a:r>
                        <a:rPr lang="en-150" sz="1100" b="0" i="0" u="none" strike="noStrike">
                          <a:solidFill>
                            <a:srgbClr val="000000"/>
                          </a:solidFill>
                          <a:effectLst/>
                          <a:latin typeface="Calibri" panose="020F0502020204030204" pitchFamily="34" charset="0"/>
                        </a:rPr>
                        <a:t>906.184</a:t>
                      </a:r>
                    </a:p>
                  </a:txBody>
                  <a:tcPr marL="9525" marR="9525" marT="9525" marB="0" anchor="ctr"/>
                </a:tc>
                <a:tc>
                  <a:txBody>
                    <a:bodyPr/>
                    <a:lstStyle/>
                    <a:p>
                      <a:pPr algn="ctr" fontAlgn="ctr"/>
                      <a:r>
                        <a:rPr lang="en-150" sz="1100" b="0" i="0" u="none" strike="noStrike" dirty="0">
                          <a:solidFill>
                            <a:srgbClr val="000000"/>
                          </a:solidFill>
                          <a:effectLst/>
                          <a:latin typeface="Calibri" panose="020F0502020204030204" pitchFamily="34" charset="0"/>
                        </a:rPr>
                        <a:t>28.151</a:t>
                      </a:r>
                    </a:p>
                  </a:txBody>
                  <a:tcPr marL="9525" marR="9525" marT="9525" marB="0" anchor="ctr"/>
                </a:tc>
                <a:tc>
                  <a:txBody>
                    <a:bodyPr/>
                    <a:lstStyle/>
                    <a:p>
                      <a:pPr marL="0" algn="ctr" defTabSz="914400" rtl="0" eaLnBrk="1" fontAlgn="ctr" latinLnBrk="0" hangingPunct="1"/>
                      <a:r>
                        <a:rPr lang="en-150" sz="1100" b="1" i="0" u="none" strike="noStrike" kern="1200" dirty="0">
                          <a:solidFill>
                            <a:srgbClr val="000000"/>
                          </a:solidFill>
                          <a:effectLst/>
                          <a:latin typeface="Calibri" panose="020F0502020204030204" pitchFamily="34" charset="0"/>
                          <a:ea typeface="+mn-ea"/>
                          <a:cs typeface="+mn-cs"/>
                        </a:rPr>
                        <a:t>1046.218</a:t>
                      </a:r>
                    </a:p>
                  </a:txBody>
                  <a:tcPr marL="9525" marR="9525" marT="9525" marB="0" anchor="ctr"/>
                </a:tc>
                <a:extLst>
                  <a:ext uri="{0D108BD9-81ED-4DB2-BD59-A6C34878D82A}">
                    <a16:rowId xmlns:a16="http://schemas.microsoft.com/office/drawing/2014/main" val="4122386614"/>
                  </a:ext>
                </a:extLst>
              </a:tr>
            </a:tbl>
          </a:graphicData>
        </a:graphic>
      </p:graphicFrame>
      <p:sp>
        <p:nvSpPr>
          <p:cNvPr id="13" name="TextBox 12">
            <a:extLst>
              <a:ext uri="{FF2B5EF4-FFF2-40B4-BE49-F238E27FC236}">
                <a16:creationId xmlns:a16="http://schemas.microsoft.com/office/drawing/2014/main" id="{3DBAD303-6CF9-7AB4-A0FF-DFFF2506B1DD}"/>
              </a:ext>
            </a:extLst>
          </p:cNvPr>
          <p:cNvSpPr txBox="1"/>
          <p:nvPr/>
        </p:nvSpPr>
        <p:spPr>
          <a:xfrm>
            <a:off x="4516081" y="1508166"/>
            <a:ext cx="3159839" cy="369332"/>
          </a:xfrm>
          <a:prstGeom prst="rect">
            <a:avLst/>
          </a:prstGeom>
          <a:noFill/>
        </p:spPr>
        <p:txBody>
          <a:bodyPr wrap="none" rtlCol="0">
            <a:spAutoFit/>
          </a:bodyPr>
          <a:lstStyle/>
          <a:p>
            <a:r>
              <a:rPr lang="en-US" b="1" dirty="0">
                <a:solidFill>
                  <a:schemeClr val="bg1"/>
                </a:solidFill>
              </a:rPr>
              <a:t>Anti-correlated distribution</a:t>
            </a:r>
            <a:endParaRPr lang="en-150" b="1" dirty="0">
              <a:solidFill>
                <a:schemeClr val="bg1"/>
              </a:solidFill>
            </a:endParaRPr>
          </a:p>
        </p:txBody>
      </p:sp>
    </p:spTree>
    <p:extLst>
      <p:ext uri="{BB962C8B-B14F-4D97-AF65-F5344CB8AC3E}">
        <p14:creationId xmlns:p14="http://schemas.microsoft.com/office/powerpoint/2010/main" val="451187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Execution time for each task</a:t>
            </a:r>
          </a:p>
        </p:txBody>
      </p:sp>
      <p:sp>
        <p:nvSpPr>
          <p:cNvPr id="2" name="Slide Number Placeholder 1">
            <a:extLst>
              <a:ext uri="{FF2B5EF4-FFF2-40B4-BE49-F238E27FC236}">
                <a16:creationId xmlns:a16="http://schemas.microsoft.com/office/drawing/2014/main" id="{2F478C69-0A1D-45FF-8600-ED903803FFE1}"/>
              </a:ext>
            </a:extLst>
          </p:cNvPr>
          <p:cNvSpPr>
            <a:spLocks noGrp="1"/>
          </p:cNvSpPr>
          <p:nvPr>
            <p:ph type="sldNum" sz="quarter" idx="12"/>
          </p:nvPr>
        </p:nvSpPr>
        <p:spPr/>
        <p:txBody>
          <a:bodyPr/>
          <a:lstStyle/>
          <a:p>
            <a:fld id="{C263D6C4-4840-40CC-AC84-17E24B3B7BDE}" type="slidenum">
              <a:rPr lang="en-US" smtClean="0"/>
              <a:pPr/>
              <a:t>17</a:t>
            </a:fld>
            <a:endParaRPr lang="en-US" dirty="0"/>
          </a:p>
        </p:txBody>
      </p:sp>
      <p:pic>
        <p:nvPicPr>
          <p:cNvPr id="5" name="Picture 4" descr="Table&#10;&#10;Description automatically generated with medium confidence">
            <a:extLst>
              <a:ext uri="{FF2B5EF4-FFF2-40B4-BE49-F238E27FC236}">
                <a16:creationId xmlns:a16="http://schemas.microsoft.com/office/drawing/2014/main" id="{14D30038-ED35-FA08-8F09-B114AB7B7C3B}"/>
              </a:ext>
            </a:extLst>
          </p:cNvPr>
          <p:cNvPicPr>
            <a:picLocks noChangeAspect="1"/>
          </p:cNvPicPr>
          <p:nvPr/>
        </p:nvPicPr>
        <p:blipFill>
          <a:blip r:embed="rId2"/>
          <a:stretch>
            <a:fillRect/>
          </a:stretch>
        </p:blipFill>
        <p:spPr>
          <a:xfrm>
            <a:off x="146581" y="1494919"/>
            <a:ext cx="7184335" cy="4581118"/>
          </a:xfrm>
          <a:prstGeom prst="rect">
            <a:avLst/>
          </a:prstGeom>
        </p:spPr>
      </p:pic>
      <p:sp>
        <p:nvSpPr>
          <p:cNvPr id="6" name="TextBox 5">
            <a:extLst>
              <a:ext uri="{FF2B5EF4-FFF2-40B4-BE49-F238E27FC236}">
                <a16:creationId xmlns:a16="http://schemas.microsoft.com/office/drawing/2014/main" id="{5AD5F7F6-448B-27EB-B35F-CFB5617D3E77}"/>
              </a:ext>
            </a:extLst>
          </p:cNvPr>
          <p:cNvSpPr txBox="1"/>
          <p:nvPr/>
        </p:nvSpPr>
        <p:spPr>
          <a:xfrm>
            <a:off x="7610434" y="3235100"/>
            <a:ext cx="4334494" cy="923330"/>
          </a:xfrm>
          <a:prstGeom prst="rect">
            <a:avLst/>
          </a:prstGeom>
          <a:noFill/>
        </p:spPr>
        <p:txBody>
          <a:bodyPr wrap="square" rtlCol="0">
            <a:spAutoFit/>
          </a:bodyPr>
          <a:lstStyle/>
          <a:p>
            <a:pPr algn="just"/>
            <a:r>
              <a:rPr lang="en-US" dirty="0">
                <a:solidFill>
                  <a:schemeClr val="bg1"/>
                </a:solidFill>
              </a:rPr>
              <a:t>The total execution time for all the tasks of a 10M dataset, is almost 10 times higher than a 2M dataset.</a:t>
            </a:r>
            <a:endParaRPr lang="en-150" dirty="0">
              <a:solidFill>
                <a:schemeClr val="bg1"/>
              </a:solidFill>
            </a:endParaRPr>
          </a:p>
        </p:txBody>
      </p:sp>
    </p:spTree>
    <p:extLst>
      <p:ext uri="{BB962C8B-B14F-4D97-AF65-F5344CB8AC3E}">
        <p14:creationId xmlns:p14="http://schemas.microsoft.com/office/powerpoint/2010/main" val="3211712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Execution time vs Dataset Size</a:t>
            </a:r>
          </a:p>
        </p:txBody>
      </p:sp>
      <p:sp>
        <p:nvSpPr>
          <p:cNvPr id="2" name="Slide Number Placeholder 1">
            <a:extLst>
              <a:ext uri="{FF2B5EF4-FFF2-40B4-BE49-F238E27FC236}">
                <a16:creationId xmlns:a16="http://schemas.microsoft.com/office/drawing/2014/main" id="{2F478C69-0A1D-45FF-8600-ED903803FFE1}"/>
              </a:ext>
            </a:extLst>
          </p:cNvPr>
          <p:cNvSpPr>
            <a:spLocks noGrp="1"/>
          </p:cNvSpPr>
          <p:nvPr>
            <p:ph type="sldNum" sz="quarter" idx="12"/>
          </p:nvPr>
        </p:nvSpPr>
        <p:spPr/>
        <p:txBody>
          <a:bodyPr/>
          <a:lstStyle/>
          <a:p>
            <a:fld id="{C263D6C4-4840-40CC-AC84-17E24B3B7BDE}" type="slidenum">
              <a:rPr lang="en-US" smtClean="0"/>
              <a:pPr/>
              <a:t>18</a:t>
            </a:fld>
            <a:endParaRPr lang="en-US" dirty="0"/>
          </a:p>
        </p:txBody>
      </p:sp>
      <p:pic>
        <p:nvPicPr>
          <p:cNvPr id="5" name="Picture 4" descr="Chart, line chart&#10;&#10;Description automatically generated">
            <a:extLst>
              <a:ext uri="{FF2B5EF4-FFF2-40B4-BE49-F238E27FC236}">
                <a16:creationId xmlns:a16="http://schemas.microsoft.com/office/drawing/2014/main" id="{76FE7E41-99CC-7B75-50AD-B8A499CC0AF4}"/>
              </a:ext>
            </a:extLst>
          </p:cNvPr>
          <p:cNvPicPr>
            <a:picLocks noChangeAspect="1"/>
          </p:cNvPicPr>
          <p:nvPr/>
        </p:nvPicPr>
        <p:blipFill>
          <a:blip r:embed="rId2"/>
          <a:stretch>
            <a:fillRect/>
          </a:stretch>
        </p:blipFill>
        <p:spPr>
          <a:xfrm>
            <a:off x="238620" y="1675410"/>
            <a:ext cx="6762750" cy="4267200"/>
          </a:xfrm>
          <a:prstGeom prst="rect">
            <a:avLst/>
          </a:prstGeom>
        </p:spPr>
      </p:pic>
      <p:sp>
        <p:nvSpPr>
          <p:cNvPr id="6" name="TextBox 5">
            <a:extLst>
              <a:ext uri="{FF2B5EF4-FFF2-40B4-BE49-F238E27FC236}">
                <a16:creationId xmlns:a16="http://schemas.microsoft.com/office/drawing/2014/main" id="{A1267094-ED6C-F4C0-7A11-8FD57D14E28A}"/>
              </a:ext>
            </a:extLst>
          </p:cNvPr>
          <p:cNvSpPr txBox="1"/>
          <p:nvPr/>
        </p:nvSpPr>
        <p:spPr>
          <a:xfrm>
            <a:off x="7190619" y="2793347"/>
            <a:ext cx="4868883" cy="2031325"/>
          </a:xfrm>
          <a:prstGeom prst="rect">
            <a:avLst/>
          </a:prstGeom>
          <a:noFill/>
        </p:spPr>
        <p:txBody>
          <a:bodyPr wrap="square" rtlCol="0">
            <a:spAutoFit/>
          </a:bodyPr>
          <a:lstStyle/>
          <a:p>
            <a:pPr algn="just"/>
            <a:r>
              <a:rPr lang="en-US" dirty="0">
                <a:solidFill>
                  <a:schemeClr val="bg1"/>
                </a:solidFill>
              </a:rPr>
              <a:t>We can see that the execution time seems to increase in a linear fashion while the samples increase</a:t>
            </a:r>
          </a:p>
          <a:p>
            <a:pPr algn="just"/>
            <a:endParaRPr lang="en-US" dirty="0">
              <a:solidFill>
                <a:schemeClr val="bg1"/>
              </a:solidFill>
            </a:endParaRPr>
          </a:p>
          <a:p>
            <a:pPr algn="just"/>
            <a:r>
              <a:rPr lang="en-US" dirty="0">
                <a:solidFill>
                  <a:schemeClr val="bg1"/>
                </a:solidFill>
              </a:rPr>
              <a:t>The most time consuming process is clearly the calculation of the top k points as we would have expected</a:t>
            </a:r>
            <a:endParaRPr lang="en-150" dirty="0">
              <a:solidFill>
                <a:schemeClr val="bg1"/>
              </a:solidFill>
            </a:endParaRPr>
          </a:p>
        </p:txBody>
      </p:sp>
    </p:spTree>
    <p:extLst>
      <p:ext uri="{BB962C8B-B14F-4D97-AF65-F5344CB8AC3E}">
        <p14:creationId xmlns:p14="http://schemas.microsoft.com/office/powerpoint/2010/main" val="3992596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Compare distributions</a:t>
            </a:r>
          </a:p>
        </p:txBody>
      </p:sp>
      <p:sp>
        <p:nvSpPr>
          <p:cNvPr id="2" name="Slide Number Placeholder 1">
            <a:extLst>
              <a:ext uri="{FF2B5EF4-FFF2-40B4-BE49-F238E27FC236}">
                <a16:creationId xmlns:a16="http://schemas.microsoft.com/office/drawing/2014/main" id="{2F478C69-0A1D-45FF-8600-ED903803FFE1}"/>
              </a:ext>
            </a:extLst>
          </p:cNvPr>
          <p:cNvSpPr>
            <a:spLocks noGrp="1"/>
          </p:cNvSpPr>
          <p:nvPr>
            <p:ph type="sldNum" sz="quarter" idx="12"/>
          </p:nvPr>
        </p:nvSpPr>
        <p:spPr/>
        <p:txBody>
          <a:bodyPr/>
          <a:lstStyle/>
          <a:p>
            <a:fld id="{C263D6C4-4840-40CC-AC84-17E24B3B7BDE}" type="slidenum">
              <a:rPr lang="en-US" smtClean="0"/>
              <a:pPr/>
              <a:t>19</a:t>
            </a:fld>
            <a:endParaRPr lang="en-US" dirty="0"/>
          </a:p>
        </p:txBody>
      </p:sp>
      <p:sp>
        <p:nvSpPr>
          <p:cNvPr id="6" name="TextBox 5">
            <a:extLst>
              <a:ext uri="{FF2B5EF4-FFF2-40B4-BE49-F238E27FC236}">
                <a16:creationId xmlns:a16="http://schemas.microsoft.com/office/drawing/2014/main" id="{5AD5F7F6-448B-27EB-B35F-CFB5617D3E77}"/>
              </a:ext>
            </a:extLst>
          </p:cNvPr>
          <p:cNvSpPr txBox="1"/>
          <p:nvPr/>
        </p:nvSpPr>
        <p:spPr>
          <a:xfrm>
            <a:off x="0" y="4695319"/>
            <a:ext cx="11024430" cy="646331"/>
          </a:xfrm>
          <a:prstGeom prst="rect">
            <a:avLst/>
          </a:prstGeom>
          <a:noFill/>
        </p:spPr>
        <p:txBody>
          <a:bodyPr wrap="square" rtlCol="0">
            <a:spAutoFit/>
          </a:bodyPr>
          <a:lstStyle/>
          <a:p>
            <a:pPr algn="just"/>
            <a:r>
              <a:rPr lang="en-US" dirty="0">
                <a:solidFill>
                  <a:schemeClr val="bg1"/>
                </a:solidFill>
              </a:rPr>
              <a:t>The total execution time using a dataset with correlated values is much lower than the other distributions, for the same dataset size.  </a:t>
            </a:r>
            <a:endParaRPr lang="en-150" dirty="0">
              <a:solidFill>
                <a:schemeClr val="bg1"/>
              </a:solidFill>
            </a:endParaRPr>
          </a:p>
        </p:txBody>
      </p:sp>
      <p:graphicFrame>
        <p:nvGraphicFramePr>
          <p:cNvPr id="3" name="Table 12">
            <a:extLst>
              <a:ext uri="{FF2B5EF4-FFF2-40B4-BE49-F238E27FC236}">
                <a16:creationId xmlns:a16="http://schemas.microsoft.com/office/drawing/2014/main" id="{65D9A27B-962F-97DF-F97C-C806F0195BB2}"/>
              </a:ext>
            </a:extLst>
          </p:cNvPr>
          <p:cNvGraphicFramePr>
            <a:graphicFrameLocks noGrp="1"/>
          </p:cNvGraphicFramePr>
          <p:nvPr>
            <p:extLst>
              <p:ext uri="{D42A27DB-BD31-4B8C-83A1-F6EECF244321}">
                <p14:modId xmlns:p14="http://schemas.microsoft.com/office/powerpoint/2010/main" val="2257564255"/>
              </p:ext>
            </p:extLst>
          </p:nvPr>
        </p:nvGraphicFramePr>
        <p:xfrm>
          <a:off x="71828" y="1559247"/>
          <a:ext cx="10952602" cy="3024627"/>
        </p:xfrm>
        <a:graphic>
          <a:graphicData uri="http://schemas.openxmlformats.org/drawingml/2006/table">
            <a:tbl>
              <a:tblPr firstRow="1" bandRow="1">
                <a:tableStyleId>{5C22544A-7EE6-4342-B048-85BDC9FD1C3A}</a:tableStyleId>
              </a:tblPr>
              <a:tblGrid>
                <a:gridCol w="1014764">
                  <a:extLst>
                    <a:ext uri="{9D8B030D-6E8A-4147-A177-3AD203B41FA5}">
                      <a16:colId xmlns:a16="http://schemas.microsoft.com/office/drawing/2014/main" val="2893099783"/>
                    </a:ext>
                  </a:extLst>
                </a:gridCol>
                <a:gridCol w="582078">
                  <a:extLst>
                    <a:ext uri="{9D8B030D-6E8A-4147-A177-3AD203B41FA5}">
                      <a16:colId xmlns:a16="http://schemas.microsoft.com/office/drawing/2014/main" val="2424559268"/>
                    </a:ext>
                  </a:extLst>
                </a:gridCol>
                <a:gridCol w="819468">
                  <a:extLst>
                    <a:ext uri="{9D8B030D-6E8A-4147-A177-3AD203B41FA5}">
                      <a16:colId xmlns:a16="http://schemas.microsoft.com/office/drawing/2014/main" val="330325661"/>
                    </a:ext>
                  </a:extLst>
                </a:gridCol>
                <a:gridCol w="798421">
                  <a:extLst>
                    <a:ext uri="{9D8B030D-6E8A-4147-A177-3AD203B41FA5}">
                      <a16:colId xmlns:a16="http://schemas.microsoft.com/office/drawing/2014/main" val="692082129"/>
                    </a:ext>
                  </a:extLst>
                </a:gridCol>
                <a:gridCol w="798421">
                  <a:extLst>
                    <a:ext uri="{9D8B030D-6E8A-4147-A177-3AD203B41FA5}">
                      <a16:colId xmlns:a16="http://schemas.microsoft.com/office/drawing/2014/main" val="648059550"/>
                    </a:ext>
                  </a:extLst>
                </a:gridCol>
                <a:gridCol w="798421">
                  <a:extLst>
                    <a:ext uri="{9D8B030D-6E8A-4147-A177-3AD203B41FA5}">
                      <a16:colId xmlns:a16="http://schemas.microsoft.com/office/drawing/2014/main" val="411218156"/>
                    </a:ext>
                  </a:extLst>
                </a:gridCol>
                <a:gridCol w="798421">
                  <a:extLst>
                    <a:ext uri="{9D8B030D-6E8A-4147-A177-3AD203B41FA5}">
                      <a16:colId xmlns:a16="http://schemas.microsoft.com/office/drawing/2014/main" val="3911425865"/>
                    </a:ext>
                  </a:extLst>
                </a:gridCol>
                <a:gridCol w="1083246">
                  <a:extLst>
                    <a:ext uri="{9D8B030D-6E8A-4147-A177-3AD203B41FA5}">
                      <a16:colId xmlns:a16="http://schemas.microsoft.com/office/drawing/2014/main" val="1054482326"/>
                    </a:ext>
                  </a:extLst>
                </a:gridCol>
                <a:gridCol w="1410589">
                  <a:extLst>
                    <a:ext uri="{9D8B030D-6E8A-4147-A177-3AD203B41FA5}">
                      <a16:colId xmlns:a16="http://schemas.microsoft.com/office/drawing/2014/main" val="261775198"/>
                    </a:ext>
                  </a:extLst>
                </a:gridCol>
                <a:gridCol w="2050352">
                  <a:extLst>
                    <a:ext uri="{9D8B030D-6E8A-4147-A177-3AD203B41FA5}">
                      <a16:colId xmlns:a16="http://schemas.microsoft.com/office/drawing/2014/main" val="546627320"/>
                    </a:ext>
                  </a:extLst>
                </a:gridCol>
                <a:gridCol w="798421">
                  <a:extLst>
                    <a:ext uri="{9D8B030D-6E8A-4147-A177-3AD203B41FA5}">
                      <a16:colId xmlns:a16="http://schemas.microsoft.com/office/drawing/2014/main" val="2483069743"/>
                    </a:ext>
                  </a:extLst>
                </a:gridCol>
              </a:tblGrid>
              <a:tr h="985949">
                <a:tc>
                  <a:txBody>
                    <a:bodyPr/>
                    <a:lstStyle/>
                    <a:p>
                      <a:pPr algn="ctr" fontAlgn="b"/>
                      <a:r>
                        <a:rPr lang="en-US" sz="1200" b="1" i="0" u="none" strike="noStrike" dirty="0">
                          <a:solidFill>
                            <a:srgbClr val="000000"/>
                          </a:solidFill>
                          <a:effectLst/>
                          <a:latin typeface="Calibri" panose="020F0502020204030204" pitchFamily="34" charset="0"/>
                        </a:rPr>
                        <a:t>Distribution</a:t>
                      </a:r>
                    </a:p>
                  </a:txBody>
                  <a:tcPr marL="9525" marR="9525" marT="9525" marB="0" anchor="ctr"/>
                </a:tc>
                <a:tc>
                  <a:txBody>
                    <a:bodyPr/>
                    <a:lstStyle/>
                    <a:p>
                      <a:pPr algn="ctr" fontAlgn="b"/>
                      <a:r>
                        <a:rPr lang="en-US" sz="1200" b="1" i="0" u="none" strike="noStrike" dirty="0">
                          <a:solidFill>
                            <a:srgbClr val="000000"/>
                          </a:solidFill>
                          <a:effectLst/>
                          <a:latin typeface="Calibri" panose="020F0502020204030204" pitchFamily="34" charset="0"/>
                        </a:rPr>
                        <a:t>Dataset size</a:t>
                      </a:r>
                    </a:p>
                  </a:txBody>
                  <a:tcPr marL="9525" marR="9525" marT="9525" marB="0" anchor="ctr"/>
                </a:tc>
                <a:tc>
                  <a:txBody>
                    <a:bodyPr/>
                    <a:lstStyle/>
                    <a:p>
                      <a:pPr algn="ctr" fontAlgn="b"/>
                      <a:r>
                        <a:rPr lang="en-US" sz="1200" b="1" i="0" u="none" strike="noStrike" dirty="0">
                          <a:solidFill>
                            <a:srgbClr val="000000"/>
                          </a:solidFill>
                          <a:effectLst/>
                          <a:latin typeface="Calibri" panose="020F0502020204030204" pitchFamily="34" charset="0"/>
                        </a:rPr>
                        <a:t>Parameter </a:t>
                      </a:r>
                      <a:r>
                        <a:rPr lang="en-US" sz="1200" b="1" i="1" u="none" strike="noStrike" dirty="0">
                          <a:solidFill>
                            <a:srgbClr val="000000"/>
                          </a:solidFill>
                          <a:effectLst/>
                          <a:latin typeface="Calibri" panose="020F0502020204030204" pitchFamily="34" charset="0"/>
                        </a:rPr>
                        <a:t>k</a:t>
                      </a:r>
                    </a:p>
                  </a:txBody>
                  <a:tcPr marL="9525" marR="9525" marT="9525" marB="0" anchor="ctr"/>
                </a:tc>
                <a:tc>
                  <a:txBody>
                    <a:bodyPr/>
                    <a:lstStyle/>
                    <a:p>
                      <a:pPr algn="ctr" fontAlgn="b"/>
                      <a:r>
                        <a:rPr lang="en-US" sz="1200" b="1" i="0" u="none" strike="noStrike" dirty="0">
                          <a:solidFill>
                            <a:srgbClr val="000000"/>
                          </a:solidFill>
                          <a:effectLst/>
                          <a:latin typeface="Calibri" panose="020F0502020204030204" pitchFamily="34" charset="0"/>
                        </a:rPr>
                        <a:t>Cores</a:t>
                      </a:r>
                    </a:p>
                  </a:txBody>
                  <a:tcPr marL="9525" marR="9525" marT="9525" marB="0" anchor="ctr"/>
                </a:tc>
                <a:tc>
                  <a:txBody>
                    <a:bodyPr/>
                    <a:lstStyle/>
                    <a:p>
                      <a:pPr algn="ctr" fontAlgn="b"/>
                      <a:r>
                        <a:rPr lang="en-US" sz="1200" b="1" i="0" u="none" strike="noStrike" dirty="0">
                          <a:solidFill>
                            <a:srgbClr val="000000"/>
                          </a:solidFill>
                          <a:effectLst/>
                          <a:latin typeface="Calibri" panose="020F0502020204030204" pitchFamily="34" charset="0"/>
                        </a:rPr>
                        <a:t>Dimensions</a:t>
                      </a:r>
                    </a:p>
                  </a:txBody>
                  <a:tcPr marL="9525" marR="9525" marT="9525" marB="0" anchor="ctr"/>
                </a:tc>
                <a:tc>
                  <a:txBody>
                    <a:bodyPr/>
                    <a:lstStyle/>
                    <a:p>
                      <a:pPr algn="ctr" fontAlgn="b"/>
                      <a:r>
                        <a:rPr lang="en-US" sz="1200" b="1" i="0" u="none" strike="noStrike" dirty="0">
                          <a:solidFill>
                            <a:srgbClr val="000000"/>
                          </a:solidFill>
                          <a:effectLst/>
                          <a:latin typeface="Calibri" panose="020F0502020204030204" pitchFamily="34" charset="0"/>
                        </a:rPr>
                        <a:t>Generate dataset (sec)</a:t>
                      </a:r>
                    </a:p>
                  </a:txBody>
                  <a:tcPr marL="9525" marR="9525" marT="9525" marB="0" anchor="ctr"/>
                </a:tc>
                <a:tc>
                  <a:txBody>
                    <a:bodyPr/>
                    <a:lstStyle/>
                    <a:p>
                      <a:pPr algn="ctr" fontAlgn="b"/>
                      <a:r>
                        <a:rPr lang="en-US" sz="1200" b="1" i="0" u="none" strike="noStrike" dirty="0">
                          <a:solidFill>
                            <a:srgbClr val="000000"/>
                          </a:solidFill>
                          <a:effectLst/>
                          <a:latin typeface="Calibri" panose="020F0502020204030204" pitchFamily="34" charset="0"/>
                        </a:rPr>
                        <a:t>Gather and sort Data (sec)</a:t>
                      </a:r>
                    </a:p>
                  </a:txBody>
                  <a:tcPr marL="9525" marR="9525" marT="9525" marB="0" anchor="ctr"/>
                </a:tc>
                <a:tc>
                  <a:txBody>
                    <a:bodyPr/>
                    <a:lstStyle/>
                    <a:p>
                      <a:pPr algn="ctr" fontAlgn="b"/>
                      <a:r>
                        <a:rPr lang="en-US" sz="1200" b="1" i="0" u="none" strike="noStrike" dirty="0">
                          <a:solidFill>
                            <a:schemeClr val="bg1"/>
                          </a:solidFill>
                          <a:effectLst/>
                          <a:latin typeface="Calibri" panose="020F0502020204030204" pitchFamily="34" charset="0"/>
                        </a:rPr>
                        <a:t>TASK 1</a:t>
                      </a:r>
                    </a:p>
                    <a:p>
                      <a:pPr algn="ctr" fontAlgn="b"/>
                      <a:r>
                        <a:rPr lang="en-US" sz="1200" b="1" i="0" u="none" strike="noStrike" dirty="0">
                          <a:solidFill>
                            <a:srgbClr val="000000"/>
                          </a:solidFill>
                          <a:effectLst/>
                          <a:latin typeface="Calibri" panose="020F0502020204030204" pitchFamily="34" charset="0"/>
                        </a:rPr>
                        <a:t>Get skyline (sec)</a:t>
                      </a:r>
                    </a:p>
                  </a:txBody>
                  <a:tcPr marL="9525" marR="9525" marT="9525" marB="0" anchor="ctr"/>
                </a:tc>
                <a:tc>
                  <a:txBody>
                    <a:bodyPr/>
                    <a:lstStyle/>
                    <a:p>
                      <a:pPr algn="ctr" fontAlgn="b"/>
                      <a:r>
                        <a:rPr lang="en-US" sz="1200" b="1" i="0" u="none" strike="noStrike" dirty="0">
                          <a:solidFill>
                            <a:schemeClr val="bg1"/>
                          </a:solidFill>
                          <a:effectLst/>
                          <a:latin typeface="Calibri" panose="020F0502020204030204" pitchFamily="34" charset="0"/>
                        </a:rPr>
                        <a:t>TASK 2</a:t>
                      </a:r>
                    </a:p>
                    <a:p>
                      <a:pPr algn="ctr" fontAlgn="b"/>
                      <a:r>
                        <a:rPr lang="en-US" sz="1200" b="1" i="0" u="none" strike="noStrike" dirty="0">
                          <a:solidFill>
                            <a:srgbClr val="000000"/>
                          </a:solidFill>
                          <a:effectLst/>
                          <a:latin typeface="Calibri" panose="020F0502020204030204" pitchFamily="34" charset="0"/>
                        </a:rPr>
                        <a:t>Get top K points (sec)</a:t>
                      </a:r>
                    </a:p>
                  </a:txBody>
                  <a:tcPr marL="9525" marR="9525" marT="9525" marB="0" anchor="ctr"/>
                </a:tc>
                <a:tc>
                  <a:txBody>
                    <a:bodyPr/>
                    <a:lstStyle/>
                    <a:p>
                      <a:pPr algn="ctr" fontAlgn="b"/>
                      <a:r>
                        <a:rPr lang="en-US" sz="1200" b="1" i="0" u="none" strike="noStrike" dirty="0">
                          <a:solidFill>
                            <a:schemeClr val="bg1"/>
                          </a:solidFill>
                          <a:effectLst/>
                          <a:latin typeface="Calibri" panose="020F0502020204030204" pitchFamily="34" charset="0"/>
                        </a:rPr>
                        <a:t>TASK 3</a:t>
                      </a:r>
                    </a:p>
                    <a:p>
                      <a:pPr algn="ctr" fontAlgn="b"/>
                      <a:r>
                        <a:rPr lang="en-US" sz="1200" b="1" i="0" u="none" strike="noStrike" dirty="0">
                          <a:solidFill>
                            <a:srgbClr val="000000"/>
                          </a:solidFill>
                          <a:effectLst/>
                          <a:latin typeface="Calibri" panose="020F0502020204030204" pitchFamily="34" charset="0"/>
                        </a:rPr>
                        <a:t>Get top K points of skyline (sec)</a:t>
                      </a:r>
                    </a:p>
                  </a:txBody>
                  <a:tcPr marL="9525" marR="9525" marT="9525" marB="0" anchor="ctr"/>
                </a:tc>
                <a:tc>
                  <a:txBody>
                    <a:bodyPr/>
                    <a:lstStyle/>
                    <a:p>
                      <a:pPr algn="ctr" fontAlgn="b"/>
                      <a:r>
                        <a:rPr lang="en-US" sz="1200" b="1" i="0" u="none" strike="noStrike" dirty="0">
                          <a:solidFill>
                            <a:srgbClr val="000000"/>
                          </a:solidFill>
                          <a:effectLst/>
                          <a:latin typeface="Calibri" panose="020F0502020204030204" pitchFamily="34" charset="0"/>
                        </a:rPr>
                        <a:t>SUM</a:t>
                      </a:r>
                    </a:p>
                  </a:txBody>
                  <a:tcPr marL="9525" marR="9525" marT="9525" marB="0" anchor="ctr"/>
                </a:tc>
                <a:extLst>
                  <a:ext uri="{0D108BD9-81ED-4DB2-BD59-A6C34878D82A}">
                    <a16:rowId xmlns:a16="http://schemas.microsoft.com/office/drawing/2014/main" val="1497047216"/>
                  </a:ext>
                </a:extLst>
              </a:tr>
              <a:tr h="535402">
                <a:tc>
                  <a:txBody>
                    <a:bodyPr/>
                    <a:lstStyle/>
                    <a:p>
                      <a:pPr algn="ctr"/>
                      <a:r>
                        <a:rPr lang="en-US" sz="1200" b="1" dirty="0"/>
                        <a:t>Anti-correlated</a:t>
                      </a:r>
                      <a:endParaRPr lang="en-150" sz="1200" b="1" dirty="0"/>
                    </a:p>
                  </a:txBody>
                  <a:tcPr anchor="ctr"/>
                </a:tc>
                <a:tc>
                  <a:txBody>
                    <a:bodyPr/>
                    <a:lstStyle/>
                    <a:p>
                      <a:pPr marL="0" algn="ctr" defTabSz="914400" rtl="0" eaLnBrk="1" fontAlgn="ctr" latinLnBrk="0" hangingPunct="1"/>
                      <a:r>
                        <a:rPr lang="en-US" sz="1100" b="0" i="0" u="none" strike="noStrike" kern="1200" dirty="0">
                          <a:solidFill>
                            <a:srgbClr val="000000"/>
                          </a:solidFill>
                          <a:effectLst/>
                          <a:latin typeface="Calibri" panose="020F0502020204030204" pitchFamily="34" charset="0"/>
                          <a:ea typeface="+mn-ea"/>
                          <a:cs typeface="+mn-cs"/>
                        </a:rPr>
                        <a:t>1M</a:t>
                      </a:r>
                      <a:endParaRPr lang="en-150" sz="1100" b="0" i="0" u="none" strike="noStrike" kern="1200" dirty="0">
                        <a:solidFill>
                          <a:srgbClr val="000000"/>
                        </a:solidFill>
                        <a:effectLst/>
                        <a:latin typeface="Calibri" panose="020F0502020204030204" pitchFamily="34" charset="0"/>
                        <a:ea typeface="+mn-ea"/>
                        <a:cs typeface="+mn-cs"/>
                      </a:endParaRPr>
                    </a:p>
                  </a:txBody>
                  <a:tcPr anchor="ctr"/>
                </a:tc>
                <a:tc>
                  <a:txBody>
                    <a:bodyPr/>
                    <a:lstStyle/>
                    <a:p>
                      <a:pPr marL="0" algn="ctr" defTabSz="914400" rtl="0" eaLnBrk="1" fontAlgn="ctr" latinLnBrk="0" hangingPunct="1"/>
                      <a:r>
                        <a:rPr lang="en-US" sz="1100" b="0" i="0" u="none" strike="noStrike" kern="1200" dirty="0">
                          <a:solidFill>
                            <a:srgbClr val="000000"/>
                          </a:solidFill>
                          <a:effectLst/>
                          <a:latin typeface="Calibri" panose="020F0502020204030204" pitchFamily="34" charset="0"/>
                          <a:ea typeface="+mn-ea"/>
                          <a:cs typeface="+mn-cs"/>
                        </a:rPr>
                        <a:t>10</a:t>
                      </a:r>
                      <a:endParaRPr lang="en-150" sz="1100" b="0" i="0" u="none" strike="noStrike" kern="1200" dirty="0">
                        <a:solidFill>
                          <a:srgbClr val="000000"/>
                        </a:solidFill>
                        <a:effectLst/>
                        <a:latin typeface="Calibri" panose="020F0502020204030204" pitchFamily="34" charset="0"/>
                        <a:ea typeface="+mn-ea"/>
                        <a:cs typeface="+mn-cs"/>
                      </a:endParaRPr>
                    </a:p>
                  </a:txBody>
                  <a:tcPr anchor="ctr"/>
                </a:tc>
                <a:tc>
                  <a:txBody>
                    <a:bodyPr/>
                    <a:lstStyle/>
                    <a:p>
                      <a:pPr marL="0" algn="ctr" defTabSz="914400" rtl="0" eaLnBrk="1" fontAlgn="ctr" latinLnBrk="0" hangingPunct="1"/>
                      <a:r>
                        <a:rPr lang="en-US" sz="1100" b="0" i="0" u="none" strike="noStrike" kern="1200" dirty="0">
                          <a:solidFill>
                            <a:srgbClr val="000000"/>
                          </a:solidFill>
                          <a:effectLst/>
                          <a:latin typeface="Calibri" panose="020F0502020204030204" pitchFamily="34" charset="0"/>
                          <a:ea typeface="+mn-ea"/>
                          <a:cs typeface="+mn-cs"/>
                        </a:rPr>
                        <a:t>4</a:t>
                      </a:r>
                      <a:endParaRPr lang="en-150" sz="1100" b="0" i="0" u="none" strike="noStrike" kern="1200" dirty="0">
                        <a:solidFill>
                          <a:srgbClr val="000000"/>
                        </a:solidFill>
                        <a:effectLst/>
                        <a:latin typeface="Calibri" panose="020F0502020204030204" pitchFamily="34" charset="0"/>
                        <a:ea typeface="+mn-ea"/>
                        <a:cs typeface="+mn-cs"/>
                      </a:endParaRPr>
                    </a:p>
                  </a:txBody>
                  <a:tcPr anchor="ctr"/>
                </a:tc>
                <a:tc>
                  <a:txBody>
                    <a:bodyPr/>
                    <a:lstStyle/>
                    <a:p>
                      <a:pPr marL="0" algn="ctr" defTabSz="914400" rtl="0" eaLnBrk="1" fontAlgn="ctr" latinLnBrk="0" hangingPunct="1"/>
                      <a:r>
                        <a:rPr lang="en-US" sz="1100" b="0" i="0" u="none" strike="noStrike" kern="1200" dirty="0">
                          <a:solidFill>
                            <a:srgbClr val="000000"/>
                          </a:solidFill>
                          <a:effectLst/>
                          <a:latin typeface="Calibri" panose="020F0502020204030204" pitchFamily="34" charset="0"/>
                          <a:ea typeface="+mn-ea"/>
                          <a:cs typeface="+mn-cs"/>
                        </a:rPr>
                        <a:t>2</a:t>
                      </a:r>
                      <a:endParaRPr lang="en-150" sz="1100" b="0" i="0" u="none" strike="noStrike" kern="1200" dirty="0">
                        <a:solidFill>
                          <a:srgbClr val="000000"/>
                        </a:solidFill>
                        <a:effectLst/>
                        <a:latin typeface="Calibri" panose="020F0502020204030204" pitchFamily="34" charset="0"/>
                        <a:ea typeface="+mn-ea"/>
                        <a:cs typeface="+mn-cs"/>
                      </a:endParaRPr>
                    </a:p>
                  </a:txBody>
                  <a:tcPr anchor="ctr"/>
                </a:tc>
                <a:tc>
                  <a:txBody>
                    <a:bodyPr/>
                    <a:lstStyle/>
                    <a:p>
                      <a:pPr algn="ctr" fontAlgn="ctr"/>
                      <a:r>
                        <a:rPr lang="en-150" sz="1100" b="0" i="0" u="none" strike="noStrike">
                          <a:solidFill>
                            <a:srgbClr val="000000"/>
                          </a:solidFill>
                          <a:effectLst/>
                          <a:latin typeface="Calibri" panose="020F0502020204030204" pitchFamily="34" charset="0"/>
                        </a:rPr>
                        <a:t>2.052</a:t>
                      </a:r>
                    </a:p>
                  </a:txBody>
                  <a:tcPr marL="9525" marR="9525" marT="9525" marB="0" anchor="ctr"/>
                </a:tc>
                <a:tc>
                  <a:txBody>
                    <a:bodyPr/>
                    <a:lstStyle/>
                    <a:p>
                      <a:pPr algn="ctr" fontAlgn="ctr"/>
                      <a:r>
                        <a:rPr lang="en-150" sz="1100" b="0" i="0" u="none" strike="noStrike">
                          <a:solidFill>
                            <a:srgbClr val="000000"/>
                          </a:solidFill>
                          <a:effectLst/>
                          <a:latin typeface="Calibri" panose="020F0502020204030204" pitchFamily="34" charset="0"/>
                        </a:rPr>
                        <a:t>4.802</a:t>
                      </a:r>
                    </a:p>
                  </a:txBody>
                  <a:tcPr marL="9525" marR="9525" marT="9525" marB="0" anchor="ctr"/>
                </a:tc>
                <a:tc>
                  <a:txBody>
                    <a:bodyPr/>
                    <a:lstStyle/>
                    <a:p>
                      <a:pPr algn="ctr" fontAlgn="ctr"/>
                      <a:r>
                        <a:rPr lang="en-150" sz="1100" b="0" i="0" u="none" strike="noStrike">
                          <a:solidFill>
                            <a:srgbClr val="000000"/>
                          </a:solidFill>
                          <a:effectLst/>
                          <a:latin typeface="Calibri" panose="020F0502020204030204" pitchFamily="34" charset="0"/>
                        </a:rPr>
                        <a:t>2.785</a:t>
                      </a:r>
                    </a:p>
                  </a:txBody>
                  <a:tcPr marL="9525" marR="9525" marT="9525" marB="0" anchor="ctr"/>
                </a:tc>
                <a:tc>
                  <a:txBody>
                    <a:bodyPr/>
                    <a:lstStyle/>
                    <a:p>
                      <a:pPr algn="ctr" fontAlgn="ctr"/>
                      <a:r>
                        <a:rPr lang="en-150" sz="1100" b="0" i="0" u="none" strike="noStrike">
                          <a:solidFill>
                            <a:srgbClr val="000000"/>
                          </a:solidFill>
                          <a:effectLst/>
                          <a:latin typeface="Calibri" panose="020F0502020204030204" pitchFamily="34" charset="0"/>
                        </a:rPr>
                        <a:t>49.908</a:t>
                      </a:r>
                    </a:p>
                  </a:txBody>
                  <a:tcPr marL="9525" marR="9525" marT="9525" marB="0" anchor="ctr"/>
                </a:tc>
                <a:tc>
                  <a:txBody>
                    <a:bodyPr/>
                    <a:lstStyle/>
                    <a:p>
                      <a:pPr algn="ctr" fontAlgn="ctr"/>
                      <a:r>
                        <a:rPr lang="en-150" sz="1100" b="0" i="0" u="none" strike="noStrike">
                          <a:solidFill>
                            <a:srgbClr val="000000"/>
                          </a:solidFill>
                          <a:effectLst/>
                          <a:latin typeface="Calibri" panose="020F0502020204030204" pitchFamily="34" charset="0"/>
                        </a:rPr>
                        <a:t>3.071</a:t>
                      </a:r>
                    </a:p>
                  </a:txBody>
                  <a:tcPr marL="9525" marR="9525" marT="9525" marB="0" anchor="ctr"/>
                </a:tc>
                <a:tc>
                  <a:txBody>
                    <a:bodyPr/>
                    <a:lstStyle/>
                    <a:p>
                      <a:pPr algn="ctr" fontAlgn="b"/>
                      <a:r>
                        <a:rPr lang="en-150" sz="1100" b="1" i="0" u="none" strike="noStrike" dirty="0">
                          <a:solidFill>
                            <a:srgbClr val="000000"/>
                          </a:solidFill>
                          <a:effectLst/>
                          <a:latin typeface="Calibri" panose="020F0502020204030204" pitchFamily="34" charset="0"/>
                        </a:rPr>
                        <a:t>62.618</a:t>
                      </a:r>
                    </a:p>
                  </a:txBody>
                  <a:tcPr marL="9525" marR="9525" marT="9525" marB="0" anchor="ctr"/>
                </a:tc>
                <a:extLst>
                  <a:ext uri="{0D108BD9-81ED-4DB2-BD59-A6C34878D82A}">
                    <a16:rowId xmlns:a16="http://schemas.microsoft.com/office/drawing/2014/main" val="1063069131"/>
                  </a:ext>
                </a:extLst>
              </a:tr>
              <a:tr h="501092">
                <a:tc>
                  <a:txBody>
                    <a:bodyPr/>
                    <a:lstStyle/>
                    <a:p>
                      <a:pPr algn="ctr"/>
                      <a:r>
                        <a:rPr lang="en-US" sz="1200" b="1" dirty="0"/>
                        <a:t>Correlated</a:t>
                      </a:r>
                      <a:endParaRPr lang="en-150" sz="1200" b="1" dirty="0"/>
                    </a:p>
                  </a:txBody>
                  <a:tcPr anchor="ctr"/>
                </a:tc>
                <a:tc>
                  <a:txBody>
                    <a:bodyPr/>
                    <a:lstStyle/>
                    <a:p>
                      <a:pPr marL="0" algn="ctr" defTabSz="914400" rtl="0" eaLnBrk="1" fontAlgn="ctr" latinLnBrk="0" hangingPunct="1"/>
                      <a:r>
                        <a:rPr lang="en-US" sz="1100" b="0" i="0" u="none" strike="noStrike" kern="1200" dirty="0">
                          <a:solidFill>
                            <a:srgbClr val="000000"/>
                          </a:solidFill>
                          <a:effectLst/>
                          <a:latin typeface="Calibri" panose="020F0502020204030204" pitchFamily="34" charset="0"/>
                          <a:ea typeface="+mn-ea"/>
                          <a:cs typeface="+mn-cs"/>
                        </a:rPr>
                        <a:t>1M</a:t>
                      </a:r>
                      <a:endParaRPr lang="en-150" sz="1100" b="0" i="0" u="none" strike="noStrike" kern="1200" dirty="0">
                        <a:solidFill>
                          <a:srgbClr val="000000"/>
                        </a:solidFill>
                        <a:effectLst/>
                        <a:latin typeface="Calibri" panose="020F0502020204030204" pitchFamily="34" charset="0"/>
                        <a:ea typeface="+mn-ea"/>
                        <a:cs typeface="+mn-cs"/>
                      </a:endParaRPr>
                    </a:p>
                  </a:txBody>
                  <a:tcPr anchor="ctr"/>
                </a:tc>
                <a:tc>
                  <a:txBody>
                    <a:bodyPr/>
                    <a:lstStyle/>
                    <a:p>
                      <a:pPr marL="0" algn="ctr" defTabSz="914400" rtl="0" eaLnBrk="1" fontAlgn="ctr" latinLnBrk="0" hangingPunct="1"/>
                      <a:r>
                        <a:rPr lang="en-US" sz="1100" b="0" i="0" u="none" strike="noStrike" kern="1200" dirty="0">
                          <a:solidFill>
                            <a:srgbClr val="000000"/>
                          </a:solidFill>
                          <a:effectLst/>
                          <a:latin typeface="Calibri" panose="020F0502020204030204" pitchFamily="34" charset="0"/>
                          <a:ea typeface="+mn-ea"/>
                          <a:cs typeface="+mn-cs"/>
                        </a:rPr>
                        <a:t>10</a:t>
                      </a:r>
                      <a:endParaRPr lang="en-150" sz="1100" b="0" i="0" u="none" strike="noStrike" kern="1200" dirty="0">
                        <a:solidFill>
                          <a:srgbClr val="000000"/>
                        </a:solidFill>
                        <a:effectLst/>
                        <a:latin typeface="Calibri" panose="020F0502020204030204" pitchFamily="34" charset="0"/>
                        <a:ea typeface="+mn-ea"/>
                        <a:cs typeface="+mn-cs"/>
                      </a:endParaRPr>
                    </a:p>
                  </a:txBody>
                  <a:tcPr anchor="ctr"/>
                </a:tc>
                <a:tc>
                  <a:txBody>
                    <a:bodyPr/>
                    <a:lstStyle/>
                    <a:p>
                      <a:pPr marL="0" algn="ctr" defTabSz="914400" rtl="0" eaLnBrk="1" fontAlgn="ctr" latinLnBrk="0" hangingPunct="1"/>
                      <a:r>
                        <a:rPr lang="en-US" sz="1100" b="0" i="0" u="none" strike="noStrike" kern="1200" dirty="0">
                          <a:solidFill>
                            <a:srgbClr val="000000"/>
                          </a:solidFill>
                          <a:effectLst/>
                          <a:latin typeface="Calibri" panose="020F0502020204030204" pitchFamily="34" charset="0"/>
                          <a:ea typeface="+mn-ea"/>
                          <a:cs typeface="+mn-cs"/>
                        </a:rPr>
                        <a:t>4</a:t>
                      </a:r>
                      <a:endParaRPr lang="en-150" sz="1100" b="0" i="0" u="none" strike="noStrike" kern="1200" dirty="0">
                        <a:solidFill>
                          <a:srgbClr val="000000"/>
                        </a:solidFill>
                        <a:effectLst/>
                        <a:latin typeface="Calibri" panose="020F0502020204030204" pitchFamily="34" charset="0"/>
                        <a:ea typeface="+mn-ea"/>
                        <a:cs typeface="+mn-cs"/>
                      </a:endParaRPr>
                    </a:p>
                  </a:txBody>
                  <a:tcPr anchor="ctr"/>
                </a:tc>
                <a:tc>
                  <a:txBody>
                    <a:bodyPr/>
                    <a:lstStyle/>
                    <a:p>
                      <a:pPr marL="0" algn="ctr" defTabSz="914400" rtl="0" eaLnBrk="1" fontAlgn="ctr" latinLnBrk="0" hangingPunct="1"/>
                      <a:r>
                        <a:rPr lang="en-US" sz="1100" b="0" i="0" u="none" strike="noStrike" kern="1200" dirty="0">
                          <a:solidFill>
                            <a:srgbClr val="000000"/>
                          </a:solidFill>
                          <a:effectLst/>
                          <a:latin typeface="Calibri" panose="020F0502020204030204" pitchFamily="34" charset="0"/>
                          <a:ea typeface="+mn-ea"/>
                          <a:cs typeface="+mn-cs"/>
                        </a:rPr>
                        <a:t>2</a:t>
                      </a:r>
                      <a:endParaRPr lang="en-150" sz="1100" b="0" i="0" u="none" strike="noStrike" kern="1200" dirty="0">
                        <a:solidFill>
                          <a:srgbClr val="000000"/>
                        </a:solidFill>
                        <a:effectLst/>
                        <a:latin typeface="Calibri" panose="020F0502020204030204" pitchFamily="34" charset="0"/>
                        <a:ea typeface="+mn-ea"/>
                        <a:cs typeface="+mn-cs"/>
                      </a:endParaRPr>
                    </a:p>
                  </a:txBody>
                  <a:tcPr anchor="ctr"/>
                </a:tc>
                <a:tc>
                  <a:txBody>
                    <a:bodyPr/>
                    <a:lstStyle/>
                    <a:p>
                      <a:pPr algn="ctr" fontAlgn="ctr"/>
                      <a:r>
                        <a:rPr lang="en-150" sz="1100" b="0" i="0" u="none" strike="noStrike">
                          <a:solidFill>
                            <a:srgbClr val="000000"/>
                          </a:solidFill>
                          <a:effectLst/>
                          <a:latin typeface="Calibri" panose="020F0502020204030204" pitchFamily="34" charset="0"/>
                        </a:rPr>
                        <a:t>2.032</a:t>
                      </a:r>
                    </a:p>
                  </a:txBody>
                  <a:tcPr marL="9525" marR="9525" marT="9525" marB="0" anchor="ctr"/>
                </a:tc>
                <a:tc>
                  <a:txBody>
                    <a:bodyPr/>
                    <a:lstStyle/>
                    <a:p>
                      <a:pPr algn="ctr" fontAlgn="ctr"/>
                      <a:r>
                        <a:rPr lang="en-150" sz="1100" b="0" i="0" u="none" strike="noStrike">
                          <a:solidFill>
                            <a:srgbClr val="000000"/>
                          </a:solidFill>
                          <a:effectLst/>
                          <a:latin typeface="Calibri" panose="020F0502020204030204" pitchFamily="34" charset="0"/>
                        </a:rPr>
                        <a:t>4.622</a:t>
                      </a:r>
                    </a:p>
                  </a:txBody>
                  <a:tcPr marL="9525" marR="9525" marT="9525" marB="0" anchor="ctr"/>
                </a:tc>
                <a:tc>
                  <a:txBody>
                    <a:bodyPr/>
                    <a:lstStyle/>
                    <a:p>
                      <a:pPr algn="ctr" fontAlgn="ctr"/>
                      <a:r>
                        <a:rPr lang="en-150" sz="1100" b="0" i="0" u="none" strike="noStrike">
                          <a:solidFill>
                            <a:srgbClr val="000000"/>
                          </a:solidFill>
                          <a:effectLst/>
                          <a:latin typeface="Calibri" panose="020F0502020204030204" pitchFamily="34" charset="0"/>
                        </a:rPr>
                        <a:t>1.832</a:t>
                      </a:r>
                    </a:p>
                  </a:txBody>
                  <a:tcPr marL="9525" marR="9525" marT="9525" marB="0" anchor="ctr"/>
                </a:tc>
                <a:tc>
                  <a:txBody>
                    <a:bodyPr/>
                    <a:lstStyle/>
                    <a:p>
                      <a:pPr algn="ctr" fontAlgn="ctr"/>
                      <a:r>
                        <a:rPr lang="en-150" sz="1100" b="0" i="0" u="none" strike="noStrike">
                          <a:solidFill>
                            <a:srgbClr val="000000"/>
                          </a:solidFill>
                          <a:effectLst/>
                          <a:latin typeface="Calibri" panose="020F0502020204030204" pitchFamily="34" charset="0"/>
                        </a:rPr>
                        <a:t>23.997</a:t>
                      </a:r>
                    </a:p>
                  </a:txBody>
                  <a:tcPr marL="9525" marR="9525" marT="9525" marB="0" anchor="ctr"/>
                </a:tc>
                <a:tc>
                  <a:txBody>
                    <a:bodyPr/>
                    <a:lstStyle/>
                    <a:p>
                      <a:pPr algn="ctr" fontAlgn="ctr"/>
                      <a:r>
                        <a:rPr lang="en-150" sz="1100" b="0" i="0" u="none" strike="noStrike">
                          <a:solidFill>
                            <a:srgbClr val="000000"/>
                          </a:solidFill>
                          <a:effectLst/>
                          <a:latin typeface="Calibri" panose="020F0502020204030204" pitchFamily="34" charset="0"/>
                        </a:rPr>
                        <a:t>0.494</a:t>
                      </a:r>
                    </a:p>
                  </a:txBody>
                  <a:tcPr marL="9525" marR="9525" marT="9525" marB="0" anchor="ctr"/>
                </a:tc>
                <a:tc>
                  <a:txBody>
                    <a:bodyPr/>
                    <a:lstStyle/>
                    <a:p>
                      <a:pPr algn="ctr" fontAlgn="b"/>
                      <a:r>
                        <a:rPr lang="en-150" sz="1100" b="1" i="0" u="none" strike="noStrike" dirty="0">
                          <a:solidFill>
                            <a:srgbClr val="000000"/>
                          </a:solidFill>
                          <a:effectLst/>
                          <a:latin typeface="Calibri" panose="020F0502020204030204" pitchFamily="34" charset="0"/>
                        </a:rPr>
                        <a:t>32.977</a:t>
                      </a:r>
                    </a:p>
                  </a:txBody>
                  <a:tcPr marL="9525" marR="9525" marT="9525" marB="0" anchor="ctr"/>
                </a:tc>
                <a:extLst>
                  <a:ext uri="{0D108BD9-81ED-4DB2-BD59-A6C34878D82A}">
                    <a16:rowId xmlns:a16="http://schemas.microsoft.com/office/drawing/2014/main" val="1940608726"/>
                  </a:ext>
                </a:extLst>
              </a:tr>
              <a:tr h="501092">
                <a:tc>
                  <a:txBody>
                    <a:bodyPr/>
                    <a:lstStyle/>
                    <a:p>
                      <a:pPr algn="ctr"/>
                      <a:r>
                        <a:rPr lang="en-US" sz="1200" b="1" dirty="0"/>
                        <a:t>Gaussian</a:t>
                      </a:r>
                      <a:endParaRPr lang="en-150" sz="1200" b="1" dirty="0"/>
                    </a:p>
                  </a:txBody>
                  <a:tcPr anchor="ctr"/>
                </a:tc>
                <a:tc>
                  <a:txBody>
                    <a:bodyPr/>
                    <a:lstStyle/>
                    <a:p>
                      <a:pPr marL="0" algn="ctr" defTabSz="914400" rtl="0" eaLnBrk="1" fontAlgn="ctr" latinLnBrk="0" hangingPunct="1"/>
                      <a:r>
                        <a:rPr lang="en-US" sz="1100" b="0" i="0" u="none" strike="noStrike" kern="1200" dirty="0">
                          <a:solidFill>
                            <a:srgbClr val="000000"/>
                          </a:solidFill>
                          <a:effectLst/>
                          <a:latin typeface="Calibri" panose="020F0502020204030204" pitchFamily="34" charset="0"/>
                          <a:ea typeface="+mn-ea"/>
                          <a:cs typeface="+mn-cs"/>
                        </a:rPr>
                        <a:t>1M</a:t>
                      </a:r>
                      <a:endParaRPr lang="en-150" sz="1100" b="0" i="0" u="none" strike="noStrike" kern="1200" dirty="0">
                        <a:solidFill>
                          <a:srgbClr val="000000"/>
                        </a:solidFill>
                        <a:effectLst/>
                        <a:latin typeface="Calibri" panose="020F0502020204030204" pitchFamily="34" charset="0"/>
                        <a:ea typeface="+mn-ea"/>
                        <a:cs typeface="+mn-cs"/>
                      </a:endParaRPr>
                    </a:p>
                  </a:txBody>
                  <a:tcPr anchor="ctr"/>
                </a:tc>
                <a:tc>
                  <a:txBody>
                    <a:bodyPr/>
                    <a:lstStyle/>
                    <a:p>
                      <a:pPr marL="0" algn="ctr" defTabSz="914400" rtl="0" eaLnBrk="1" fontAlgn="ctr" latinLnBrk="0" hangingPunct="1"/>
                      <a:r>
                        <a:rPr lang="en-US" sz="1100" b="0" i="0" u="none" strike="noStrike" kern="1200" dirty="0">
                          <a:solidFill>
                            <a:srgbClr val="000000"/>
                          </a:solidFill>
                          <a:effectLst/>
                          <a:latin typeface="Calibri" panose="020F0502020204030204" pitchFamily="34" charset="0"/>
                          <a:ea typeface="+mn-ea"/>
                          <a:cs typeface="+mn-cs"/>
                        </a:rPr>
                        <a:t>10</a:t>
                      </a:r>
                      <a:endParaRPr lang="en-150" sz="1100" b="0" i="0" u="none" strike="noStrike" kern="1200" dirty="0">
                        <a:solidFill>
                          <a:srgbClr val="000000"/>
                        </a:solidFill>
                        <a:effectLst/>
                        <a:latin typeface="Calibri" panose="020F0502020204030204" pitchFamily="34" charset="0"/>
                        <a:ea typeface="+mn-ea"/>
                        <a:cs typeface="+mn-cs"/>
                      </a:endParaRPr>
                    </a:p>
                  </a:txBody>
                  <a:tcPr anchor="ctr"/>
                </a:tc>
                <a:tc>
                  <a:txBody>
                    <a:bodyPr/>
                    <a:lstStyle/>
                    <a:p>
                      <a:pPr marL="0" algn="ctr" defTabSz="914400" rtl="0" eaLnBrk="1" fontAlgn="ctr" latinLnBrk="0" hangingPunct="1"/>
                      <a:r>
                        <a:rPr lang="en-US" sz="1100" b="0" i="0" u="none" strike="noStrike" kern="1200" dirty="0">
                          <a:solidFill>
                            <a:srgbClr val="000000"/>
                          </a:solidFill>
                          <a:effectLst/>
                          <a:latin typeface="Calibri" panose="020F0502020204030204" pitchFamily="34" charset="0"/>
                          <a:ea typeface="+mn-ea"/>
                          <a:cs typeface="+mn-cs"/>
                        </a:rPr>
                        <a:t>4</a:t>
                      </a:r>
                      <a:endParaRPr lang="en-150" sz="1100" b="0" i="0" u="none" strike="noStrike" kern="1200" dirty="0">
                        <a:solidFill>
                          <a:srgbClr val="000000"/>
                        </a:solidFill>
                        <a:effectLst/>
                        <a:latin typeface="Calibri" panose="020F0502020204030204" pitchFamily="34" charset="0"/>
                        <a:ea typeface="+mn-ea"/>
                        <a:cs typeface="+mn-cs"/>
                      </a:endParaRPr>
                    </a:p>
                  </a:txBody>
                  <a:tcPr anchor="ctr"/>
                </a:tc>
                <a:tc>
                  <a:txBody>
                    <a:bodyPr/>
                    <a:lstStyle/>
                    <a:p>
                      <a:pPr marL="0" algn="ctr" defTabSz="914400" rtl="0" eaLnBrk="1" fontAlgn="ctr" latinLnBrk="0" hangingPunct="1"/>
                      <a:r>
                        <a:rPr lang="en-US" sz="1100" b="0" i="0" u="none" strike="noStrike" kern="1200" dirty="0">
                          <a:solidFill>
                            <a:srgbClr val="000000"/>
                          </a:solidFill>
                          <a:effectLst/>
                          <a:latin typeface="Calibri" panose="020F0502020204030204" pitchFamily="34" charset="0"/>
                          <a:ea typeface="+mn-ea"/>
                          <a:cs typeface="+mn-cs"/>
                        </a:rPr>
                        <a:t>2</a:t>
                      </a:r>
                      <a:endParaRPr lang="en-150" sz="1100" b="0" i="0" u="none" strike="noStrike" kern="1200" dirty="0">
                        <a:solidFill>
                          <a:srgbClr val="000000"/>
                        </a:solidFill>
                        <a:effectLst/>
                        <a:latin typeface="Calibri" panose="020F0502020204030204" pitchFamily="34" charset="0"/>
                        <a:ea typeface="+mn-ea"/>
                        <a:cs typeface="+mn-cs"/>
                      </a:endParaRPr>
                    </a:p>
                  </a:txBody>
                  <a:tcPr anchor="ctr"/>
                </a:tc>
                <a:tc>
                  <a:txBody>
                    <a:bodyPr/>
                    <a:lstStyle/>
                    <a:p>
                      <a:pPr algn="ctr" fontAlgn="ctr"/>
                      <a:r>
                        <a:rPr lang="en-150" sz="1100" b="0" i="0" u="none" strike="noStrike">
                          <a:solidFill>
                            <a:srgbClr val="000000"/>
                          </a:solidFill>
                          <a:effectLst/>
                          <a:latin typeface="Calibri" panose="020F0502020204030204" pitchFamily="34" charset="0"/>
                        </a:rPr>
                        <a:t>2.177</a:t>
                      </a:r>
                    </a:p>
                  </a:txBody>
                  <a:tcPr marL="9525" marR="9525" marT="9525" marB="0" anchor="ctr"/>
                </a:tc>
                <a:tc>
                  <a:txBody>
                    <a:bodyPr/>
                    <a:lstStyle/>
                    <a:p>
                      <a:pPr algn="ctr" fontAlgn="ctr"/>
                      <a:r>
                        <a:rPr lang="en-150" sz="1100" b="0" i="0" u="none" strike="noStrike">
                          <a:solidFill>
                            <a:srgbClr val="000000"/>
                          </a:solidFill>
                          <a:effectLst/>
                          <a:latin typeface="Calibri" panose="020F0502020204030204" pitchFamily="34" charset="0"/>
                        </a:rPr>
                        <a:t>5.581</a:t>
                      </a:r>
                    </a:p>
                  </a:txBody>
                  <a:tcPr marL="9525" marR="9525" marT="9525" marB="0" anchor="ctr"/>
                </a:tc>
                <a:tc>
                  <a:txBody>
                    <a:bodyPr/>
                    <a:lstStyle/>
                    <a:p>
                      <a:pPr algn="ctr" fontAlgn="ctr"/>
                      <a:r>
                        <a:rPr lang="en-150" sz="1100" b="0" i="0" u="none" strike="noStrike">
                          <a:solidFill>
                            <a:srgbClr val="000000"/>
                          </a:solidFill>
                          <a:effectLst/>
                          <a:latin typeface="Calibri" panose="020F0502020204030204" pitchFamily="34" charset="0"/>
                        </a:rPr>
                        <a:t>2.448</a:t>
                      </a:r>
                    </a:p>
                  </a:txBody>
                  <a:tcPr marL="9525" marR="9525" marT="9525" marB="0" anchor="ctr"/>
                </a:tc>
                <a:tc>
                  <a:txBody>
                    <a:bodyPr/>
                    <a:lstStyle/>
                    <a:p>
                      <a:pPr algn="ctr" fontAlgn="ctr"/>
                      <a:r>
                        <a:rPr lang="en-150" sz="1100" b="0" i="0" u="none" strike="noStrike">
                          <a:solidFill>
                            <a:srgbClr val="000000"/>
                          </a:solidFill>
                          <a:effectLst/>
                          <a:latin typeface="Calibri" panose="020F0502020204030204" pitchFamily="34" charset="0"/>
                        </a:rPr>
                        <a:t>41.022</a:t>
                      </a:r>
                    </a:p>
                  </a:txBody>
                  <a:tcPr marL="9525" marR="9525" marT="9525" marB="0" anchor="ctr"/>
                </a:tc>
                <a:tc>
                  <a:txBody>
                    <a:bodyPr/>
                    <a:lstStyle/>
                    <a:p>
                      <a:pPr algn="ctr" fontAlgn="ctr"/>
                      <a:r>
                        <a:rPr lang="en-150" sz="1100" b="0" i="0" u="none" strike="noStrike">
                          <a:solidFill>
                            <a:srgbClr val="000000"/>
                          </a:solidFill>
                          <a:effectLst/>
                          <a:latin typeface="Calibri" panose="020F0502020204030204" pitchFamily="34" charset="0"/>
                        </a:rPr>
                        <a:t>0.673</a:t>
                      </a:r>
                    </a:p>
                  </a:txBody>
                  <a:tcPr marL="9525" marR="9525" marT="9525" marB="0" anchor="ctr"/>
                </a:tc>
                <a:tc>
                  <a:txBody>
                    <a:bodyPr/>
                    <a:lstStyle/>
                    <a:p>
                      <a:pPr algn="ctr" fontAlgn="b"/>
                      <a:r>
                        <a:rPr lang="en-150" sz="1100" b="1" i="0" u="none" strike="noStrike" dirty="0">
                          <a:solidFill>
                            <a:srgbClr val="000000"/>
                          </a:solidFill>
                          <a:effectLst/>
                          <a:latin typeface="Calibri" panose="020F0502020204030204" pitchFamily="34" charset="0"/>
                        </a:rPr>
                        <a:t>51.901</a:t>
                      </a:r>
                    </a:p>
                  </a:txBody>
                  <a:tcPr marL="9525" marR="9525" marT="9525" marB="0" anchor="ctr"/>
                </a:tc>
                <a:extLst>
                  <a:ext uri="{0D108BD9-81ED-4DB2-BD59-A6C34878D82A}">
                    <a16:rowId xmlns:a16="http://schemas.microsoft.com/office/drawing/2014/main" val="1588166973"/>
                  </a:ext>
                </a:extLst>
              </a:tr>
              <a:tr h="501092">
                <a:tc>
                  <a:txBody>
                    <a:bodyPr/>
                    <a:lstStyle/>
                    <a:p>
                      <a:pPr algn="ctr"/>
                      <a:r>
                        <a:rPr lang="en-US" sz="1200" b="1" dirty="0"/>
                        <a:t>Uniform</a:t>
                      </a:r>
                      <a:endParaRPr lang="en-150" sz="1200" b="1" dirty="0"/>
                    </a:p>
                  </a:txBody>
                  <a:tcPr anchor="ctr"/>
                </a:tc>
                <a:tc>
                  <a:txBody>
                    <a:bodyPr/>
                    <a:lstStyle/>
                    <a:p>
                      <a:pPr marL="0" algn="ctr" defTabSz="914400" rtl="0" eaLnBrk="1" fontAlgn="ctr" latinLnBrk="0" hangingPunct="1"/>
                      <a:r>
                        <a:rPr lang="en-US" sz="1100" b="0" i="0" u="none" strike="noStrike" kern="1200" dirty="0">
                          <a:solidFill>
                            <a:srgbClr val="000000"/>
                          </a:solidFill>
                          <a:effectLst/>
                          <a:latin typeface="Calibri" panose="020F0502020204030204" pitchFamily="34" charset="0"/>
                          <a:ea typeface="+mn-ea"/>
                          <a:cs typeface="+mn-cs"/>
                        </a:rPr>
                        <a:t>1M</a:t>
                      </a:r>
                      <a:endParaRPr lang="en-150" sz="1100" b="0" i="0" u="none" strike="noStrike" kern="1200" dirty="0">
                        <a:solidFill>
                          <a:srgbClr val="000000"/>
                        </a:solidFill>
                        <a:effectLst/>
                        <a:latin typeface="Calibri" panose="020F0502020204030204" pitchFamily="34" charset="0"/>
                        <a:ea typeface="+mn-ea"/>
                        <a:cs typeface="+mn-cs"/>
                      </a:endParaRPr>
                    </a:p>
                  </a:txBody>
                  <a:tcPr anchor="ctr"/>
                </a:tc>
                <a:tc>
                  <a:txBody>
                    <a:bodyPr/>
                    <a:lstStyle/>
                    <a:p>
                      <a:pPr marL="0" algn="ctr" defTabSz="914400" rtl="0" eaLnBrk="1" fontAlgn="ctr" latinLnBrk="0" hangingPunct="1"/>
                      <a:r>
                        <a:rPr lang="en-US" sz="1100" b="0" i="0" u="none" strike="noStrike" kern="1200" dirty="0">
                          <a:solidFill>
                            <a:srgbClr val="000000"/>
                          </a:solidFill>
                          <a:effectLst/>
                          <a:latin typeface="Calibri" panose="020F0502020204030204" pitchFamily="34" charset="0"/>
                          <a:ea typeface="+mn-ea"/>
                          <a:cs typeface="+mn-cs"/>
                        </a:rPr>
                        <a:t>10</a:t>
                      </a:r>
                      <a:endParaRPr lang="en-150" sz="1100" b="0" i="0" u="none" strike="noStrike" kern="1200" dirty="0">
                        <a:solidFill>
                          <a:srgbClr val="000000"/>
                        </a:solidFill>
                        <a:effectLst/>
                        <a:latin typeface="Calibri" panose="020F0502020204030204" pitchFamily="34" charset="0"/>
                        <a:ea typeface="+mn-ea"/>
                        <a:cs typeface="+mn-cs"/>
                      </a:endParaRPr>
                    </a:p>
                  </a:txBody>
                  <a:tcPr anchor="ctr"/>
                </a:tc>
                <a:tc>
                  <a:txBody>
                    <a:bodyPr/>
                    <a:lstStyle/>
                    <a:p>
                      <a:pPr marL="0" algn="ctr" defTabSz="914400" rtl="0" eaLnBrk="1" fontAlgn="ctr" latinLnBrk="0" hangingPunct="1"/>
                      <a:r>
                        <a:rPr lang="en-US" sz="1100" b="0" i="0" u="none" strike="noStrike" kern="1200" dirty="0">
                          <a:solidFill>
                            <a:srgbClr val="000000"/>
                          </a:solidFill>
                          <a:effectLst/>
                          <a:latin typeface="Calibri" panose="020F0502020204030204" pitchFamily="34" charset="0"/>
                          <a:ea typeface="+mn-ea"/>
                          <a:cs typeface="+mn-cs"/>
                        </a:rPr>
                        <a:t>4</a:t>
                      </a:r>
                      <a:endParaRPr lang="en-150" sz="1100" b="0" i="0" u="none" strike="noStrike" kern="1200" dirty="0">
                        <a:solidFill>
                          <a:srgbClr val="000000"/>
                        </a:solidFill>
                        <a:effectLst/>
                        <a:latin typeface="Calibri" panose="020F0502020204030204" pitchFamily="34" charset="0"/>
                        <a:ea typeface="+mn-ea"/>
                        <a:cs typeface="+mn-cs"/>
                      </a:endParaRPr>
                    </a:p>
                  </a:txBody>
                  <a:tcPr anchor="ctr"/>
                </a:tc>
                <a:tc>
                  <a:txBody>
                    <a:bodyPr/>
                    <a:lstStyle/>
                    <a:p>
                      <a:pPr marL="0" algn="ctr" defTabSz="914400" rtl="0" eaLnBrk="1" fontAlgn="ctr" latinLnBrk="0" hangingPunct="1"/>
                      <a:r>
                        <a:rPr lang="en-US" sz="1100" b="0" i="0" u="none" strike="noStrike" kern="1200" dirty="0">
                          <a:solidFill>
                            <a:srgbClr val="000000"/>
                          </a:solidFill>
                          <a:effectLst/>
                          <a:latin typeface="Calibri" panose="020F0502020204030204" pitchFamily="34" charset="0"/>
                          <a:ea typeface="+mn-ea"/>
                          <a:cs typeface="+mn-cs"/>
                        </a:rPr>
                        <a:t>2</a:t>
                      </a:r>
                      <a:endParaRPr lang="en-150" sz="1100" b="0" i="0" u="none" strike="noStrike" kern="1200" dirty="0">
                        <a:solidFill>
                          <a:srgbClr val="000000"/>
                        </a:solidFill>
                        <a:effectLst/>
                        <a:latin typeface="Calibri" panose="020F0502020204030204" pitchFamily="34" charset="0"/>
                        <a:ea typeface="+mn-ea"/>
                        <a:cs typeface="+mn-cs"/>
                      </a:endParaRPr>
                    </a:p>
                  </a:txBody>
                  <a:tcPr anchor="ctr"/>
                </a:tc>
                <a:tc>
                  <a:txBody>
                    <a:bodyPr/>
                    <a:lstStyle/>
                    <a:p>
                      <a:pPr algn="ctr" fontAlgn="ctr"/>
                      <a:r>
                        <a:rPr lang="en-150" sz="1100" b="0" i="0" u="none" strike="noStrike">
                          <a:solidFill>
                            <a:srgbClr val="000000"/>
                          </a:solidFill>
                          <a:effectLst/>
                          <a:latin typeface="Calibri" panose="020F0502020204030204" pitchFamily="34" charset="0"/>
                        </a:rPr>
                        <a:t>2.392</a:t>
                      </a:r>
                    </a:p>
                  </a:txBody>
                  <a:tcPr marL="9525" marR="9525" marT="9525" marB="0" anchor="ctr"/>
                </a:tc>
                <a:tc>
                  <a:txBody>
                    <a:bodyPr/>
                    <a:lstStyle/>
                    <a:p>
                      <a:pPr algn="ctr" fontAlgn="ctr"/>
                      <a:r>
                        <a:rPr lang="en-150" sz="1100" b="0" i="0" u="none" strike="noStrike">
                          <a:solidFill>
                            <a:srgbClr val="000000"/>
                          </a:solidFill>
                          <a:effectLst/>
                          <a:latin typeface="Calibri" panose="020F0502020204030204" pitchFamily="34" charset="0"/>
                        </a:rPr>
                        <a:t>6.546</a:t>
                      </a:r>
                    </a:p>
                  </a:txBody>
                  <a:tcPr marL="9525" marR="9525" marT="9525" marB="0" anchor="ctr"/>
                </a:tc>
                <a:tc>
                  <a:txBody>
                    <a:bodyPr/>
                    <a:lstStyle/>
                    <a:p>
                      <a:pPr algn="ctr" fontAlgn="ctr"/>
                      <a:r>
                        <a:rPr lang="en-150" sz="1100" b="0" i="0" u="none" strike="noStrike">
                          <a:solidFill>
                            <a:srgbClr val="000000"/>
                          </a:solidFill>
                          <a:effectLst/>
                          <a:latin typeface="Calibri" panose="020F0502020204030204" pitchFamily="34" charset="0"/>
                        </a:rPr>
                        <a:t>2.611</a:t>
                      </a:r>
                    </a:p>
                  </a:txBody>
                  <a:tcPr marL="9525" marR="9525" marT="9525" marB="0" anchor="ctr"/>
                </a:tc>
                <a:tc>
                  <a:txBody>
                    <a:bodyPr/>
                    <a:lstStyle/>
                    <a:p>
                      <a:pPr algn="ctr" fontAlgn="ctr"/>
                      <a:r>
                        <a:rPr lang="en-150" sz="1100" b="0" i="0" u="none" strike="noStrike">
                          <a:solidFill>
                            <a:srgbClr val="000000"/>
                          </a:solidFill>
                          <a:effectLst/>
                          <a:latin typeface="Calibri" panose="020F0502020204030204" pitchFamily="34" charset="0"/>
                        </a:rPr>
                        <a:t>41.976</a:t>
                      </a:r>
                    </a:p>
                  </a:txBody>
                  <a:tcPr marL="9525" marR="9525" marT="9525" marB="0" anchor="ctr"/>
                </a:tc>
                <a:tc>
                  <a:txBody>
                    <a:bodyPr/>
                    <a:lstStyle/>
                    <a:p>
                      <a:pPr algn="ctr" fontAlgn="ctr"/>
                      <a:r>
                        <a:rPr lang="en-150" sz="1100" b="0" i="0" u="none" strike="noStrike">
                          <a:solidFill>
                            <a:srgbClr val="000000"/>
                          </a:solidFill>
                          <a:effectLst/>
                          <a:latin typeface="Calibri" panose="020F0502020204030204" pitchFamily="34" charset="0"/>
                        </a:rPr>
                        <a:t>1.275</a:t>
                      </a:r>
                    </a:p>
                  </a:txBody>
                  <a:tcPr marL="9525" marR="9525" marT="9525" marB="0" anchor="ctr"/>
                </a:tc>
                <a:tc>
                  <a:txBody>
                    <a:bodyPr/>
                    <a:lstStyle/>
                    <a:p>
                      <a:pPr algn="ctr" fontAlgn="b"/>
                      <a:r>
                        <a:rPr lang="en-150" sz="1100" b="1" i="0" u="none" strike="noStrike" dirty="0">
                          <a:solidFill>
                            <a:srgbClr val="000000"/>
                          </a:solidFill>
                          <a:effectLst/>
                          <a:latin typeface="Calibri" panose="020F0502020204030204" pitchFamily="34" charset="0"/>
                        </a:rPr>
                        <a:t>54.800</a:t>
                      </a:r>
                    </a:p>
                  </a:txBody>
                  <a:tcPr marL="9525" marR="9525" marT="9525" marB="0" anchor="ctr"/>
                </a:tc>
                <a:extLst>
                  <a:ext uri="{0D108BD9-81ED-4DB2-BD59-A6C34878D82A}">
                    <a16:rowId xmlns:a16="http://schemas.microsoft.com/office/drawing/2014/main" val="3475879903"/>
                  </a:ext>
                </a:extLst>
              </a:tr>
            </a:tbl>
          </a:graphicData>
        </a:graphic>
      </p:graphicFrame>
    </p:spTree>
    <p:extLst>
      <p:ext uri="{BB962C8B-B14F-4D97-AF65-F5344CB8AC3E}">
        <p14:creationId xmlns:p14="http://schemas.microsoft.com/office/powerpoint/2010/main" val="1293083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542925"/>
            <a:ext cx="11214100" cy="590931"/>
          </a:xfrm>
        </p:spPr>
        <p:txBody>
          <a:bodyPr/>
          <a:lstStyle/>
          <a:p>
            <a:r>
              <a:rPr lang="en-US" sz="3600" dirty="0"/>
              <a:t>Project Analysis</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533400" y="3429000"/>
            <a:ext cx="6718300" cy="4093243"/>
          </a:xfrm>
        </p:spPr>
        <p:txBody>
          <a:bodyPr/>
          <a:lstStyle/>
          <a:p>
            <a:r>
              <a:rPr lang="en-US" sz="2400" dirty="0"/>
              <a:t>Skyline query</a:t>
            </a:r>
          </a:p>
          <a:p>
            <a:r>
              <a:rPr lang="en-US" sz="2400" i="1" dirty="0"/>
              <a:t>Top-k </a:t>
            </a:r>
            <a:r>
              <a:rPr lang="en-US" sz="2400" dirty="0"/>
              <a:t>domination query</a:t>
            </a:r>
            <a:endParaRPr lang="en-US" sz="2400" i="1" dirty="0"/>
          </a:p>
          <a:p>
            <a:r>
              <a:rPr lang="en-US" sz="2400" i="1" dirty="0"/>
              <a:t>Top-k </a:t>
            </a:r>
            <a:r>
              <a:rPr lang="en-US" sz="2400" dirty="0"/>
              <a:t>skyline</a:t>
            </a:r>
            <a:r>
              <a:rPr lang="en-US" sz="2400" i="1" dirty="0"/>
              <a:t> </a:t>
            </a:r>
            <a:r>
              <a:rPr lang="en-US" sz="2400" dirty="0"/>
              <a:t>domination query</a:t>
            </a:r>
            <a:endParaRPr lang="en-US" sz="2400" i="1" dirty="0"/>
          </a:p>
          <a:p>
            <a:endParaRPr lang="en-US" dirty="0"/>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2</a:t>
            </a:fld>
            <a:endParaRPr lang="en-US" dirty="0"/>
          </a:p>
        </p:txBody>
      </p:sp>
      <p:sp>
        <p:nvSpPr>
          <p:cNvPr id="3" name="TextBox 2">
            <a:extLst>
              <a:ext uri="{FF2B5EF4-FFF2-40B4-BE49-F238E27FC236}">
                <a16:creationId xmlns:a16="http://schemas.microsoft.com/office/drawing/2014/main" id="{829FF87A-705E-B625-0420-C66C77A3A161}"/>
              </a:ext>
            </a:extLst>
          </p:cNvPr>
          <p:cNvSpPr txBox="1"/>
          <p:nvPr/>
        </p:nvSpPr>
        <p:spPr>
          <a:xfrm>
            <a:off x="444500" y="1439332"/>
            <a:ext cx="7222067" cy="2031325"/>
          </a:xfrm>
          <a:prstGeom prst="rect">
            <a:avLst/>
          </a:prstGeom>
          <a:noFill/>
        </p:spPr>
        <p:txBody>
          <a:bodyPr wrap="square" rtlCol="0">
            <a:spAutoFit/>
          </a:bodyPr>
          <a:lstStyle/>
          <a:p>
            <a:pPr algn="just"/>
            <a:r>
              <a:rPr lang="en-US" dirty="0">
                <a:solidFill>
                  <a:schemeClr val="bg1"/>
                </a:solidFill>
              </a:rPr>
              <a:t>In this project, we will work with multi-dimensional data. Given a potentially large set of d-dimensional points, where each point is represented as a d-dimensional vector, we need to detect interesting points. The project is based on the concept of dominance.</a:t>
            </a:r>
          </a:p>
          <a:p>
            <a:pPr algn="just"/>
            <a:endParaRPr lang="el-GR" dirty="0">
              <a:solidFill>
                <a:schemeClr val="bg1"/>
              </a:solidFill>
            </a:endParaRPr>
          </a:p>
          <a:p>
            <a:pPr algn="just"/>
            <a:endParaRPr lang="en-US" dirty="0">
              <a:solidFill>
                <a:schemeClr val="bg1"/>
              </a:solidFill>
            </a:endParaRPr>
          </a:p>
          <a:p>
            <a:pPr algn="just"/>
            <a:r>
              <a:rPr lang="en-US" dirty="0">
                <a:solidFill>
                  <a:schemeClr val="bg1"/>
                </a:solidFill>
              </a:rPr>
              <a:t>The tasks are:</a:t>
            </a:r>
            <a:endParaRPr lang="en-150" dirty="0">
              <a:solidFill>
                <a:schemeClr val="bg1"/>
              </a:solidFill>
            </a:endParaRPr>
          </a:p>
        </p:txBody>
      </p:sp>
      <p:pic>
        <p:nvPicPr>
          <p:cNvPr id="4" name="Εικόνα 3">
            <a:extLst>
              <a:ext uri="{FF2B5EF4-FFF2-40B4-BE49-F238E27FC236}">
                <a16:creationId xmlns:a16="http://schemas.microsoft.com/office/drawing/2014/main" id="{8EB9772D-4AD8-FA29-378A-D0C70E848139}"/>
              </a:ext>
            </a:extLst>
          </p:cNvPr>
          <p:cNvPicPr>
            <a:picLocks noChangeAspect="1"/>
          </p:cNvPicPr>
          <p:nvPr/>
        </p:nvPicPr>
        <p:blipFill>
          <a:blip r:embed="rId3"/>
          <a:stretch>
            <a:fillRect/>
          </a:stretch>
        </p:blipFill>
        <p:spPr>
          <a:xfrm>
            <a:off x="8354196" y="3921854"/>
            <a:ext cx="2575783" cy="2575783"/>
          </a:xfrm>
          <a:prstGeom prst="rect">
            <a:avLst/>
          </a:prstGeom>
        </p:spPr>
      </p:pic>
      <p:sp>
        <p:nvSpPr>
          <p:cNvPr id="5" name="TextBox 4">
            <a:extLst>
              <a:ext uri="{FF2B5EF4-FFF2-40B4-BE49-F238E27FC236}">
                <a16:creationId xmlns:a16="http://schemas.microsoft.com/office/drawing/2014/main" id="{AEF165D7-8DB1-29D8-FE1D-242F2DBC1CA3}"/>
              </a:ext>
            </a:extLst>
          </p:cNvPr>
          <p:cNvSpPr txBox="1"/>
          <p:nvPr/>
        </p:nvSpPr>
        <p:spPr>
          <a:xfrm>
            <a:off x="8562304" y="3552522"/>
            <a:ext cx="2159566" cy="369332"/>
          </a:xfrm>
          <a:prstGeom prst="rect">
            <a:avLst/>
          </a:prstGeom>
          <a:noFill/>
        </p:spPr>
        <p:txBody>
          <a:bodyPr wrap="none" rtlCol="0">
            <a:spAutoFit/>
          </a:bodyPr>
          <a:lstStyle/>
          <a:p>
            <a:r>
              <a:rPr lang="en-US" dirty="0">
                <a:solidFill>
                  <a:schemeClr val="bg1"/>
                </a:solidFill>
              </a:rPr>
              <a:t>Check source code</a:t>
            </a:r>
            <a:endParaRPr lang="el-GR" dirty="0">
              <a:solidFill>
                <a:schemeClr val="bg1"/>
              </a:solidFill>
            </a:endParaRPr>
          </a:p>
        </p:txBody>
      </p:sp>
    </p:spTree>
    <p:extLst>
      <p:ext uri="{BB962C8B-B14F-4D97-AF65-F5344CB8AC3E}">
        <p14:creationId xmlns:p14="http://schemas.microsoft.com/office/powerpoint/2010/main" val="335090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Compare distributions</a:t>
            </a:r>
          </a:p>
        </p:txBody>
      </p:sp>
      <p:sp>
        <p:nvSpPr>
          <p:cNvPr id="2" name="Slide Number Placeholder 1">
            <a:extLst>
              <a:ext uri="{FF2B5EF4-FFF2-40B4-BE49-F238E27FC236}">
                <a16:creationId xmlns:a16="http://schemas.microsoft.com/office/drawing/2014/main" id="{2F478C69-0A1D-45FF-8600-ED903803FFE1}"/>
              </a:ext>
            </a:extLst>
          </p:cNvPr>
          <p:cNvSpPr>
            <a:spLocks noGrp="1"/>
          </p:cNvSpPr>
          <p:nvPr>
            <p:ph type="sldNum" sz="quarter" idx="12"/>
          </p:nvPr>
        </p:nvSpPr>
        <p:spPr/>
        <p:txBody>
          <a:bodyPr/>
          <a:lstStyle/>
          <a:p>
            <a:fld id="{C263D6C4-4840-40CC-AC84-17E24B3B7BDE}" type="slidenum">
              <a:rPr lang="en-US" smtClean="0"/>
              <a:pPr/>
              <a:t>20</a:t>
            </a:fld>
            <a:endParaRPr lang="en-US" dirty="0"/>
          </a:p>
        </p:txBody>
      </p:sp>
      <p:sp>
        <p:nvSpPr>
          <p:cNvPr id="6" name="TextBox 5">
            <a:extLst>
              <a:ext uri="{FF2B5EF4-FFF2-40B4-BE49-F238E27FC236}">
                <a16:creationId xmlns:a16="http://schemas.microsoft.com/office/drawing/2014/main" id="{A1267094-ED6C-F4C0-7A11-8FD57D14E28A}"/>
              </a:ext>
            </a:extLst>
          </p:cNvPr>
          <p:cNvSpPr txBox="1"/>
          <p:nvPr/>
        </p:nvSpPr>
        <p:spPr>
          <a:xfrm>
            <a:off x="7165219" y="2681103"/>
            <a:ext cx="4868883" cy="2031325"/>
          </a:xfrm>
          <a:prstGeom prst="rect">
            <a:avLst/>
          </a:prstGeom>
          <a:noFill/>
        </p:spPr>
        <p:txBody>
          <a:bodyPr wrap="square" rtlCol="0">
            <a:spAutoFit/>
          </a:bodyPr>
          <a:lstStyle/>
          <a:p>
            <a:pPr algn="just"/>
            <a:r>
              <a:rPr lang="en-US" dirty="0">
                <a:solidFill>
                  <a:schemeClr val="bg1"/>
                </a:solidFill>
              </a:rPr>
              <a:t>Especially for Task 2, the execution time is almost 50% lower in correlated distribution.</a:t>
            </a:r>
          </a:p>
          <a:p>
            <a:pPr algn="just"/>
            <a:endParaRPr lang="en-US" dirty="0">
              <a:solidFill>
                <a:schemeClr val="bg1"/>
              </a:solidFill>
            </a:endParaRPr>
          </a:p>
          <a:p>
            <a:pPr algn="just"/>
            <a:r>
              <a:rPr lang="en-US" dirty="0">
                <a:solidFill>
                  <a:schemeClr val="bg1"/>
                </a:solidFill>
              </a:rPr>
              <a:t>This was expected because the top k points in a correlated dataset are at the beginning of the axes and they are found easier by the algorithm</a:t>
            </a:r>
            <a:endParaRPr lang="en-150" dirty="0">
              <a:solidFill>
                <a:schemeClr val="bg1"/>
              </a:solidFill>
            </a:endParaRPr>
          </a:p>
        </p:txBody>
      </p:sp>
      <p:pic>
        <p:nvPicPr>
          <p:cNvPr id="8" name="Picture 7" descr="Chart, bar chart&#10;&#10;Description automatically generated">
            <a:extLst>
              <a:ext uri="{FF2B5EF4-FFF2-40B4-BE49-F238E27FC236}">
                <a16:creationId xmlns:a16="http://schemas.microsoft.com/office/drawing/2014/main" id="{D06A933E-E4AE-FDC1-A7C2-AF2D4EC9CA0B}"/>
              </a:ext>
            </a:extLst>
          </p:cNvPr>
          <p:cNvPicPr>
            <a:picLocks noChangeAspect="1"/>
          </p:cNvPicPr>
          <p:nvPr/>
        </p:nvPicPr>
        <p:blipFill>
          <a:blip r:embed="rId2"/>
          <a:stretch>
            <a:fillRect/>
          </a:stretch>
        </p:blipFill>
        <p:spPr>
          <a:xfrm>
            <a:off x="238620" y="1675410"/>
            <a:ext cx="6828337" cy="4018808"/>
          </a:xfrm>
          <a:prstGeom prst="rect">
            <a:avLst/>
          </a:prstGeom>
        </p:spPr>
      </p:pic>
    </p:spTree>
    <p:extLst>
      <p:ext uri="{BB962C8B-B14F-4D97-AF65-F5344CB8AC3E}">
        <p14:creationId xmlns:p14="http://schemas.microsoft.com/office/powerpoint/2010/main" val="1285628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Execution time vs dimensionality</a:t>
            </a:r>
          </a:p>
        </p:txBody>
      </p:sp>
      <p:sp>
        <p:nvSpPr>
          <p:cNvPr id="2" name="Slide Number Placeholder 1">
            <a:extLst>
              <a:ext uri="{FF2B5EF4-FFF2-40B4-BE49-F238E27FC236}">
                <a16:creationId xmlns:a16="http://schemas.microsoft.com/office/drawing/2014/main" id="{2F478C69-0A1D-45FF-8600-ED903803FFE1}"/>
              </a:ext>
            </a:extLst>
          </p:cNvPr>
          <p:cNvSpPr>
            <a:spLocks noGrp="1"/>
          </p:cNvSpPr>
          <p:nvPr>
            <p:ph type="sldNum" sz="quarter" idx="12"/>
          </p:nvPr>
        </p:nvSpPr>
        <p:spPr/>
        <p:txBody>
          <a:bodyPr/>
          <a:lstStyle/>
          <a:p>
            <a:fld id="{C263D6C4-4840-40CC-AC84-17E24B3B7BDE}" type="slidenum">
              <a:rPr lang="en-US" smtClean="0"/>
              <a:pPr/>
              <a:t>21</a:t>
            </a:fld>
            <a:endParaRPr lang="en-US" dirty="0"/>
          </a:p>
        </p:txBody>
      </p:sp>
      <p:graphicFrame>
        <p:nvGraphicFramePr>
          <p:cNvPr id="12" name="Table 12">
            <a:extLst>
              <a:ext uri="{FF2B5EF4-FFF2-40B4-BE49-F238E27FC236}">
                <a16:creationId xmlns:a16="http://schemas.microsoft.com/office/drawing/2014/main" id="{C81F3BC3-B713-684F-D8A5-2F358C53B40F}"/>
              </a:ext>
            </a:extLst>
          </p:cNvPr>
          <p:cNvGraphicFramePr>
            <a:graphicFrameLocks noGrp="1"/>
          </p:cNvGraphicFramePr>
          <p:nvPr>
            <p:extLst>
              <p:ext uri="{D42A27DB-BD31-4B8C-83A1-F6EECF244321}">
                <p14:modId xmlns:p14="http://schemas.microsoft.com/office/powerpoint/2010/main" val="3767604304"/>
              </p:ext>
            </p:extLst>
          </p:nvPr>
        </p:nvGraphicFramePr>
        <p:xfrm>
          <a:off x="545686" y="1938277"/>
          <a:ext cx="11100628" cy="2708466"/>
        </p:xfrm>
        <a:graphic>
          <a:graphicData uri="http://schemas.openxmlformats.org/drawingml/2006/table">
            <a:tbl>
              <a:tblPr firstRow="1" bandRow="1">
                <a:tableStyleId>{5C22544A-7EE6-4342-B048-85BDC9FD1C3A}</a:tableStyleId>
              </a:tblPr>
              <a:tblGrid>
                <a:gridCol w="911826">
                  <a:extLst>
                    <a:ext uri="{9D8B030D-6E8A-4147-A177-3AD203B41FA5}">
                      <a16:colId xmlns:a16="http://schemas.microsoft.com/office/drawing/2014/main" val="2893099783"/>
                    </a:ext>
                  </a:extLst>
                </a:gridCol>
                <a:gridCol w="911826">
                  <a:extLst>
                    <a:ext uri="{9D8B030D-6E8A-4147-A177-3AD203B41FA5}">
                      <a16:colId xmlns:a16="http://schemas.microsoft.com/office/drawing/2014/main" val="330325661"/>
                    </a:ext>
                  </a:extLst>
                </a:gridCol>
                <a:gridCol w="911826">
                  <a:extLst>
                    <a:ext uri="{9D8B030D-6E8A-4147-A177-3AD203B41FA5}">
                      <a16:colId xmlns:a16="http://schemas.microsoft.com/office/drawing/2014/main" val="692082129"/>
                    </a:ext>
                  </a:extLst>
                </a:gridCol>
                <a:gridCol w="911826">
                  <a:extLst>
                    <a:ext uri="{9D8B030D-6E8A-4147-A177-3AD203B41FA5}">
                      <a16:colId xmlns:a16="http://schemas.microsoft.com/office/drawing/2014/main" val="648059550"/>
                    </a:ext>
                  </a:extLst>
                </a:gridCol>
                <a:gridCol w="911826">
                  <a:extLst>
                    <a:ext uri="{9D8B030D-6E8A-4147-A177-3AD203B41FA5}">
                      <a16:colId xmlns:a16="http://schemas.microsoft.com/office/drawing/2014/main" val="411218156"/>
                    </a:ext>
                  </a:extLst>
                </a:gridCol>
                <a:gridCol w="911826">
                  <a:extLst>
                    <a:ext uri="{9D8B030D-6E8A-4147-A177-3AD203B41FA5}">
                      <a16:colId xmlns:a16="http://schemas.microsoft.com/office/drawing/2014/main" val="3911425865"/>
                    </a:ext>
                  </a:extLst>
                </a:gridCol>
                <a:gridCol w="1124643">
                  <a:extLst>
                    <a:ext uri="{9D8B030D-6E8A-4147-A177-3AD203B41FA5}">
                      <a16:colId xmlns:a16="http://schemas.microsoft.com/office/drawing/2014/main" val="1054482326"/>
                    </a:ext>
                  </a:extLst>
                </a:gridCol>
                <a:gridCol w="1464495">
                  <a:extLst>
                    <a:ext uri="{9D8B030D-6E8A-4147-A177-3AD203B41FA5}">
                      <a16:colId xmlns:a16="http://schemas.microsoft.com/office/drawing/2014/main" val="261775198"/>
                    </a:ext>
                  </a:extLst>
                </a:gridCol>
                <a:gridCol w="2128708">
                  <a:extLst>
                    <a:ext uri="{9D8B030D-6E8A-4147-A177-3AD203B41FA5}">
                      <a16:colId xmlns:a16="http://schemas.microsoft.com/office/drawing/2014/main" val="546627320"/>
                    </a:ext>
                  </a:extLst>
                </a:gridCol>
                <a:gridCol w="911826">
                  <a:extLst>
                    <a:ext uri="{9D8B030D-6E8A-4147-A177-3AD203B41FA5}">
                      <a16:colId xmlns:a16="http://schemas.microsoft.com/office/drawing/2014/main" val="2483069743"/>
                    </a:ext>
                  </a:extLst>
                </a:gridCol>
              </a:tblGrid>
              <a:tr h="1072788">
                <a:tc>
                  <a:txBody>
                    <a:bodyPr/>
                    <a:lstStyle/>
                    <a:p>
                      <a:pPr algn="ctr" fontAlgn="b"/>
                      <a:r>
                        <a:rPr lang="en-US" sz="1200" b="1" i="0" u="none" strike="noStrike" dirty="0">
                          <a:solidFill>
                            <a:srgbClr val="000000"/>
                          </a:solidFill>
                          <a:effectLst/>
                          <a:latin typeface="Calibri" panose="020F0502020204030204" pitchFamily="34" charset="0"/>
                        </a:rPr>
                        <a:t>Dataset size</a:t>
                      </a:r>
                    </a:p>
                  </a:txBody>
                  <a:tcPr marL="9525" marR="9525" marT="9525" marB="0" anchor="ctr"/>
                </a:tc>
                <a:tc>
                  <a:txBody>
                    <a:bodyPr/>
                    <a:lstStyle/>
                    <a:p>
                      <a:pPr algn="ctr" fontAlgn="b"/>
                      <a:r>
                        <a:rPr lang="en-US" sz="1200" b="1" i="0" u="none" strike="noStrike" dirty="0">
                          <a:solidFill>
                            <a:srgbClr val="000000"/>
                          </a:solidFill>
                          <a:effectLst/>
                          <a:latin typeface="Calibri" panose="020F0502020204030204" pitchFamily="34" charset="0"/>
                        </a:rPr>
                        <a:t>Parameter </a:t>
                      </a:r>
                      <a:r>
                        <a:rPr lang="en-US" sz="1200" b="1" i="1" u="none" strike="noStrike" dirty="0">
                          <a:solidFill>
                            <a:srgbClr val="000000"/>
                          </a:solidFill>
                          <a:effectLst/>
                          <a:latin typeface="Calibri" panose="020F0502020204030204" pitchFamily="34" charset="0"/>
                        </a:rPr>
                        <a:t>k</a:t>
                      </a:r>
                    </a:p>
                  </a:txBody>
                  <a:tcPr marL="9525" marR="9525" marT="9525" marB="0" anchor="ctr"/>
                </a:tc>
                <a:tc>
                  <a:txBody>
                    <a:bodyPr/>
                    <a:lstStyle/>
                    <a:p>
                      <a:pPr algn="ctr" fontAlgn="b"/>
                      <a:r>
                        <a:rPr lang="en-US" sz="1200" b="1" i="0" u="none" strike="noStrike" dirty="0">
                          <a:solidFill>
                            <a:srgbClr val="000000"/>
                          </a:solidFill>
                          <a:effectLst/>
                          <a:latin typeface="Calibri" panose="020F0502020204030204" pitchFamily="34" charset="0"/>
                        </a:rPr>
                        <a:t>Cores</a:t>
                      </a:r>
                    </a:p>
                  </a:txBody>
                  <a:tcPr marL="9525" marR="9525" marT="9525" marB="0" anchor="ctr"/>
                </a:tc>
                <a:tc>
                  <a:txBody>
                    <a:bodyPr/>
                    <a:lstStyle/>
                    <a:p>
                      <a:pPr algn="ctr" fontAlgn="b"/>
                      <a:r>
                        <a:rPr lang="en-US" sz="1200" b="1" i="0" u="none" strike="noStrike" dirty="0">
                          <a:solidFill>
                            <a:srgbClr val="000000"/>
                          </a:solidFill>
                          <a:effectLst/>
                          <a:latin typeface="Calibri" panose="020F0502020204030204" pitchFamily="34" charset="0"/>
                        </a:rPr>
                        <a:t>Dimensions</a:t>
                      </a:r>
                    </a:p>
                  </a:txBody>
                  <a:tcPr marL="9525" marR="9525" marT="9525" marB="0" anchor="ctr"/>
                </a:tc>
                <a:tc>
                  <a:txBody>
                    <a:bodyPr/>
                    <a:lstStyle/>
                    <a:p>
                      <a:pPr algn="ctr" fontAlgn="b"/>
                      <a:r>
                        <a:rPr lang="en-US" sz="1200" b="1" i="0" u="none" strike="noStrike" dirty="0">
                          <a:solidFill>
                            <a:srgbClr val="000000"/>
                          </a:solidFill>
                          <a:effectLst/>
                          <a:latin typeface="Calibri" panose="020F0502020204030204" pitchFamily="34" charset="0"/>
                        </a:rPr>
                        <a:t>Generate dataset (sec)</a:t>
                      </a:r>
                    </a:p>
                  </a:txBody>
                  <a:tcPr marL="9525" marR="9525" marT="9525" marB="0" anchor="ctr"/>
                </a:tc>
                <a:tc>
                  <a:txBody>
                    <a:bodyPr/>
                    <a:lstStyle/>
                    <a:p>
                      <a:pPr algn="ctr" fontAlgn="b"/>
                      <a:r>
                        <a:rPr lang="en-US" sz="1200" b="1" i="0" u="none" strike="noStrike" dirty="0">
                          <a:solidFill>
                            <a:srgbClr val="000000"/>
                          </a:solidFill>
                          <a:effectLst/>
                          <a:latin typeface="Calibri" panose="020F0502020204030204" pitchFamily="34" charset="0"/>
                        </a:rPr>
                        <a:t>Gather and sort Data (sec)</a:t>
                      </a:r>
                    </a:p>
                  </a:txBody>
                  <a:tcPr marL="9525" marR="9525" marT="9525" marB="0" anchor="ctr"/>
                </a:tc>
                <a:tc>
                  <a:txBody>
                    <a:bodyPr/>
                    <a:lstStyle/>
                    <a:p>
                      <a:pPr algn="ctr" fontAlgn="b"/>
                      <a:r>
                        <a:rPr lang="en-US" sz="1200" b="1" i="0" u="none" strike="noStrike" dirty="0">
                          <a:solidFill>
                            <a:schemeClr val="bg1"/>
                          </a:solidFill>
                          <a:effectLst/>
                          <a:latin typeface="Calibri" panose="020F0502020204030204" pitchFamily="34" charset="0"/>
                        </a:rPr>
                        <a:t>TASK 1</a:t>
                      </a:r>
                    </a:p>
                    <a:p>
                      <a:pPr algn="ctr" fontAlgn="b"/>
                      <a:r>
                        <a:rPr lang="en-US" sz="1200" b="1" i="0" u="none" strike="noStrike" dirty="0">
                          <a:solidFill>
                            <a:srgbClr val="000000"/>
                          </a:solidFill>
                          <a:effectLst/>
                          <a:latin typeface="Calibri" panose="020F0502020204030204" pitchFamily="34" charset="0"/>
                        </a:rPr>
                        <a:t>Get skyline (sec)</a:t>
                      </a:r>
                    </a:p>
                  </a:txBody>
                  <a:tcPr marL="9525" marR="9525" marT="9525" marB="0" anchor="ctr"/>
                </a:tc>
                <a:tc>
                  <a:txBody>
                    <a:bodyPr/>
                    <a:lstStyle/>
                    <a:p>
                      <a:pPr algn="ctr" fontAlgn="b"/>
                      <a:r>
                        <a:rPr lang="en-US" sz="1200" b="1" i="0" u="none" strike="noStrike" dirty="0">
                          <a:solidFill>
                            <a:schemeClr val="bg1"/>
                          </a:solidFill>
                          <a:effectLst/>
                          <a:latin typeface="Calibri" panose="020F0502020204030204" pitchFamily="34" charset="0"/>
                        </a:rPr>
                        <a:t>TASK 2</a:t>
                      </a:r>
                    </a:p>
                    <a:p>
                      <a:pPr algn="ctr" fontAlgn="b"/>
                      <a:r>
                        <a:rPr lang="en-US" sz="1200" b="1" i="0" u="none" strike="noStrike" dirty="0">
                          <a:solidFill>
                            <a:srgbClr val="000000"/>
                          </a:solidFill>
                          <a:effectLst/>
                          <a:latin typeface="Calibri" panose="020F0502020204030204" pitchFamily="34" charset="0"/>
                        </a:rPr>
                        <a:t>Get top K points (sec)</a:t>
                      </a:r>
                    </a:p>
                  </a:txBody>
                  <a:tcPr marL="9525" marR="9525" marT="9525" marB="0" anchor="ctr"/>
                </a:tc>
                <a:tc>
                  <a:txBody>
                    <a:bodyPr/>
                    <a:lstStyle/>
                    <a:p>
                      <a:pPr algn="ctr" fontAlgn="b"/>
                      <a:r>
                        <a:rPr lang="en-US" sz="1200" b="1" i="0" u="none" strike="noStrike" dirty="0">
                          <a:solidFill>
                            <a:schemeClr val="bg1"/>
                          </a:solidFill>
                          <a:effectLst/>
                          <a:latin typeface="Calibri" panose="020F0502020204030204" pitchFamily="34" charset="0"/>
                        </a:rPr>
                        <a:t>TASK 3</a:t>
                      </a:r>
                    </a:p>
                    <a:p>
                      <a:pPr algn="ctr" fontAlgn="b"/>
                      <a:r>
                        <a:rPr lang="en-US" sz="1200" b="1" i="0" u="none" strike="noStrike" dirty="0">
                          <a:solidFill>
                            <a:srgbClr val="000000"/>
                          </a:solidFill>
                          <a:effectLst/>
                          <a:latin typeface="Calibri" panose="020F0502020204030204" pitchFamily="34" charset="0"/>
                        </a:rPr>
                        <a:t>Get top K points of skyline (sec)</a:t>
                      </a:r>
                    </a:p>
                  </a:txBody>
                  <a:tcPr marL="9525" marR="9525" marT="9525" marB="0" anchor="ctr"/>
                </a:tc>
                <a:tc>
                  <a:txBody>
                    <a:bodyPr/>
                    <a:lstStyle/>
                    <a:p>
                      <a:pPr algn="ctr" fontAlgn="b"/>
                      <a:r>
                        <a:rPr lang="en-US" sz="1200" b="1" i="0" u="none" strike="noStrike" dirty="0">
                          <a:solidFill>
                            <a:srgbClr val="000000"/>
                          </a:solidFill>
                          <a:effectLst/>
                          <a:latin typeface="Calibri" panose="020F0502020204030204" pitchFamily="34" charset="0"/>
                        </a:rPr>
                        <a:t>SUM</a:t>
                      </a:r>
                    </a:p>
                  </a:txBody>
                  <a:tcPr marL="9525" marR="9525" marT="9525" marB="0" anchor="ctr"/>
                </a:tc>
                <a:extLst>
                  <a:ext uri="{0D108BD9-81ED-4DB2-BD59-A6C34878D82A}">
                    <a16:rowId xmlns:a16="http://schemas.microsoft.com/office/drawing/2014/main" val="1497047216"/>
                  </a:ext>
                </a:extLst>
              </a:tr>
              <a:tr h="545226">
                <a:tc>
                  <a:txBody>
                    <a:bodyPr/>
                    <a:lstStyle/>
                    <a:p>
                      <a:pPr algn="ctr"/>
                      <a:r>
                        <a:rPr lang="en-US" sz="1200" b="1" dirty="0"/>
                        <a:t>1M</a:t>
                      </a:r>
                      <a:endParaRPr lang="en-150" sz="1200" b="1" dirty="0"/>
                    </a:p>
                  </a:txBody>
                  <a:tcPr anchor="ctr"/>
                </a:tc>
                <a:tc>
                  <a:txBody>
                    <a:bodyPr/>
                    <a:lstStyle/>
                    <a:p>
                      <a:pPr marL="0" algn="ctr" defTabSz="914400" rtl="0" eaLnBrk="1" fontAlgn="ctr" latinLnBrk="0" hangingPunct="1"/>
                      <a:r>
                        <a:rPr lang="en-US" sz="1100" b="0" i="0" u="none" strike="noStrike" kern="1200" dirty="0">
                          <a:solidFill>
                            <a:srgbClr val="000000"/>
                          </a:solidFill>
                          <a:effectLst/>
                          <a:latin typeface="Calibri" panose="020F0502020204030204" pitchFamily="34" charset="0"/>
                          <a:ea typeface="+mn-ea"/>
                          <a:cs typeface="+mn-cs"/>
                        </a:rPr>
                        <a:t>10</a:t>
                      </a:r>
                      <a:endParaRPr lang="en-150" sz="1100" b="0" i="0" u="none" strike="noStrike" kern="1200" dirty="0">
                        <a:solidFill>
                          <a:srgbClr val="000000"/>
                        </a:solidFill>
                        <a:effectLst/>
                        <a:latin typeface="Calibri" panose="020F0502020204030204" pitchFamily="34" charset="0"/>
                        <a:ea typeface="+mn-ea"/>
                        <a:cs typeface="+mn-cs"/>
                      </a:endParaRPr>
                    </a:p>
                  </a:txBody>
                  <a:tcPr anchor="ctr"/>
                </a:tc>
                <a:tc>
                  <a:txBody>
                    <a:bodyPr/>
                    <a:lstStyle/>
                    <a:p>
                      <a:pPr marL="0" algn="ctr" defTabSz="914400" rtl="0" eaLnBrk="1" fontAlgn="ctr" latinLnBrk="0" hangingPunct="1"/>
                      <a:r>
                        <a:rPr lang="en-US" sz="1100" b="0" i="0" u="none" strike="noStrike" kern="1200" dirty="0">
                          <a:solidFill>
                            <a:srgbClr val="000000"/>
                          </a:solidFill>
                          <a:effectLst/>
                          <a:latin typeface="Calibri" panose="020F0502020204030204" pitchFamily="34" charset="0"/>
                          <a:ea typeface="+mn-ea"/>
                          <a:cs typeface="+mn-cs"/>
                        </a:rPr>
                        <a:t>4</a:t>
                      </a:r>
                      <a:endParaRPr lang="en-150" sz="1100" b="0" i="0" u="none" strike="noStrike" kern="1200" dirty="0">
                        <a:solidFill>
                          <a:srgbClr val="000000"/>
                        </a:solidFill>
                        <a:effectLst/>
                        <a:latin typeface="Calibri" panose="020F0502020204030204" pitchFamily="34" charset="0"/>
                        <a:ea typeface="+mn-ea"/>
                        <a:cs typeface="+mn-cs"/>
                      </a:endParaRPr>
                    </a:p>
                  </a:txBody>
                  <a:tcPr anchor="ctr"/>
                </a:tc>
                <a:tc>
                  <a:txBody>
                    <a:bodyPr/>
                    <a:lstStyle/>
                    <a:p>
                      <a:pPr marL="0" algn="ctr" defTabSz="914400" rtl="0" eaLnBrk="1" fontAlgn="ctr" latinLnBrk="0" hangingPunct="1"/>
                      <a:r>
                        <a:rPr lang="en-US" sz="1100" b="0" i="0" u="none" strike="noStrike" kern="1200" dirty="0">
                          <a:solidFill>
                            <a:srgbClr val="000000"/>
                          </a:solidFill>
                          <a:effectLst/>
                          <a:latin typeface="Calibri" panose="020F0502020204030204" pitchFamily="34" charset="0"/>
                          <a:ea typeface="+mn-ea"/>
                          <a:cs typeface="+mn-cs"/>
                        </a:rPr>
                        <a:t>2</a:t>
                      </a:r>
                      <a:endParaRPr lang="en-150" sz="1100" b="0" i="0" u="none" strike="noStrike" kern="1200" dirty="0">
                        <a:solidFill>
                          <a:srgbClr val="000000"/>
                        </a:solidFill>
                        <a:effectLst/>
                        <a:latin typeface="Calibri" panose="020F0502020204030204" pitchFamily="34" charset="0"/>
                        <a:ea typeface="+mn-ea"/>
                        <a:cs typeface="+mn-cs"/>
                      </a:endParaRPr>
                    </a:p>
                  </a:txBody>
                  <a:tcPr anchor="ctr"/>
                </a:tc>
                <a:tc>
                  <a:txBody>
                    <a:bodyPr/>
                    <a:lstStyle/>
                    <a:p>
                      <a:pPr algn="ctr" fontAlgn="ctr"/>
                      <a:r>
                        <a:rPr lang="en-150" sz="1100" b="0" i="0" u="none" strike="noStrike" dirty="0">
                          <a:solidFill>
                            <a:srgbClr val="000000"/>
                          </a:solidFill>
                          <a:effectLst/>
                          <a:latin typeface="Calibri" panose="020F0502020204030204" pitchFamily="34" charset="0"/>
                        </a:rPr>
                        <a:t>2.052</a:t>
                      </a:r>
                    </a:p>
                  </a:txBody>
                  <a:tcPr marL="9525" marR="9525" marT="9525" marB="0" anchor="ctr"/>
                </a:tc>
                <a:tc>
                  <a:txBody>
                    <a:bodyPr/>
                    <a:lstStyle/>
                    <a:p>
                      <a:pPr algn="ctr" fontAlgn="ctr"/>
                      <a:r>
                        <a:rPr lang="en-150" sz="1100" b="0" i="0" u="none" strike="noStrike" dirty="0">
                          <a:solidFill>
                            <a:srgbClr val="000000"/>
                          </a:solidFill>
                          <a:effectLst/>
                          <a:latin typeface="Calibri" panose="020F0502020204030204" pitchFamily="34" charset="0"/>
                        </a:rPr>
                        <a:t>4.802</a:t>
                      </a:r>
                    </a:p>
                  </a:txBody>
                  <a:tcPr marL="9525" marR="9525" marT="9525" marB="0" anchor="ctr"/>
                </a:tc>
                <a:tc>
                  <a:txBody>
                    <a:bodyPr/>
                    <a:lstStyle/>
                    <a:p>
                      <a:pPr algn="ctr" fontAlgn="ctr"/>
                      <a:r>
                        <a:rPr lang="en-150" sz="1100" b="0" i="0" u="none" strike="noStrike" dirty="0">
                          <a:solidFill>
                            <a:srgbClr val="000000"/>
                          </a:solidFill>
                          <a:effectLst/>
                          <a:latin typeface="Calibri" panose="020F0502020204030204" pitchFamily="34" charset="0"/>
                        </a:rPr>
                        <a:t>2.785</a:t>
                      </a:r>
                    </a:p>
                  </a:txBody>
                  <a:tcPr marL="9525" marR="9525" marT="9525" marB="0" anchor="ctr"/>
                </a:tc>
                <a:tc>
                  <a:txBody>
                    <a:bodyPr/>
                    <a:lstStyle/>
                    <a:p>
                      <a:pPr algn="ctr" fontAlgn="ctr"/>
                      <a:r>
                        <a:rPr lang="en-150" sz="1100" b="0" i="0" u="none" strike="noStrike">
                          <a:solidFill>
                            <a:srgbClr val="000000"/>
                          </a:solidFill>
                          <a:effectLst/>
                          <a:latin typeface="Calibri" panose="020F0502020204030204" pitchFamily="34" charset="0"/>
                        </a:rPr>
                        <a:t>49.908</a:t>
                      </a:r>
                    </a:p>
                  </a:txBody>
                  <a:tcPr marL="9525" marR="9525" marT="9525" marB="0" anchor="ctr"/>
                </a:tc>
                <a:tc>
                  <a:txBody>
                    <a:bodyPr/>
                    <a:lstStyle/>
                    <a:p>
                      <a:pPr algn="ctr" fontAlgn="ctr"/>
                      <a:r>
                        <a:rPr lang="en-150" sz="1100" b="0" i="0" u="none" strike="noStrike">
                          <a:solidFill>
                            <a:srgbClr val="000000"/>
                          </a:solidFill>
                          <a:effectLst/>
                          <a:latin typeface="Calibri" panose="020F0502020204030204" pitchFamily="34" charset="0"/>
                        </a:rPr>
                        <a:t>3.071</a:t>
                      </a:r>
                    </a:p>
                  </a:txBody>
                  <a:tcPr marL="9525" marR="9525" marT="9525" marB="0" anchor="ctr"/>
                </a:tc>
                <a:tc>
                  <a:txBody>
                    <a:bodyPr/>
                    <a:lstStyle/>
                    <a:p>
                      <a:pPr algn="ctr" fontAlgn="b"/>
                      <a:r>
                        <a:rPr lang="en-150" sz="1100" b="1" i="0" u="none" strike="noStrike" dirty="0">
                          <a:solidFill>
                            <a:srgbClr val="000000"/>
                          </a:solidFill>
                          <a:effectLst/>
                          <a:latin typeface="Calibri" panose="020F0502020204030204" pitchFamily="34" charset="0"/>
                        </a:rPr>
                        <a:t>62.618</a:t>
                      </a:r>
                    </a:p>
                  </a:txBody>
                  <a:tcPr marL="9525" marR="9525" marT="9525" marB="0" anchor="ctr"/>
                </a:tc>
                <a:extLst>
                  <a:ext uri="{0D108BD9-81ED-4DB2-BD59-A6C34878D82A}">
                    <a16:rowId xmlns:a16="http://schemas.microsoft.com/office/drawing/2014/main" val="1063069131"/>
                  </a:ext>
                </a:extLst>
              </a:tr>
              <a:tr h="545226">
                <a:tc>
                  <a:txBody>
                    <a:bodyPr/>
                    <a:lstStyle/>
                    <a:p>
                      <a:pPr algn="ctr"/>
                      <a:r>
                        <a:rPr lang="en-US" sz="1200" b="1" dirty="0"/>
                        <a:t>1M</a:t>
                      </a:r>
                      <a:endParaRPr lang="en-150" sz="1200" b="1" dirty="0"/>
                    </a:p>
                  </a:txBody>
                  <a:tcPr anchor="ctr"/>
                </a:tc>
                <a:tc>
                  <a:txBody>
                    <a:bodyPr/>
                    <a:lstStyle/>
                    <a:p>
                      <a:pPr marL="0" algn="ctr" defTabSz="914400" rtl="0" eaLnBrk="1" fontAlgn="ctr" latinLnBrk="0" hangingPunct="1"/>
                      <a:r>
                        <a:rPr lang="en-US" sz="1100" b="0" i="0" u="none" strike="noStrike" kern="1200" dirty="0">
                          <a:solidFill>
                            <a:srgbClr val="000000"/>
                          </a:solidFill>
                          <a:effectLst/>
                          <a:latin typeface="Calibri" panose="020F0502020204030204" pitchFamily="34" charset="0"/>
                          <a:ea typeface="+mn-ea"/>
                          <a:cs typeface="+mn-cs"/>
                        </a:rPr>
                        <a:t>10</a:t>
                      </a:r>
                      <a:endParaRPr lang="en-150" sz="1100" b="0" i="0" u="none" strike="noStrike" kern="1200" dirty="0">
                        <a:solidFill>
                          <a:srgbClr val="000000"/>
                        </a:solidFill>
                        <a:effectLst/>
                        <a:latin typeface="Calibri" panose="020F0502020204030204" pitchFamily="34" charset="0"/>
                        <a:ea typeface="+mn-ea"/>
                        <a:cs typeface="+mn-cs"/>
                      </a:endParaRPr>
                    </a:p>
                  </a:txBody>
                  <a:tcPr anchor="ctr"/>
                </a:tc>
                <a:tc>
                  <a:txBody>
                    <a:bodyPr/>
                    <a:lstStyle/>
                    <a:p>
                      <a:pPr marL="0" algn="ctr" defTabSz="914400" rtl="0" eaLnBrk="1" fontAlgn="ctr" latinLnBrk="0" hangingPunct="1"/>
                      <a:r>
                        <a:rPr lang="en-US" sz="1100" b="0" i="0" u="none" strike="noStrike" kern="1200" dirty="0">
                          <a:solidFill>
                            <a:srgbClr val="000000"/>
                          </a:solidFill>
                          <a:effectLst/>
                          <a:latin typeface="Calibri" panose="020F0502020204030204" pitchFamily="34" charset="0"/>
                          <a:ea typeface="+mn-ea"/>
                          <a:cs typeface="+mn-cs"/>
                        </a:rPr>
                        <a:t>4</a:t>
                      </a:r>
                      <a:endParaRPr lang="en-150" sz="1100" b="0" i="0" u="none" strike="noStrike" kern="1200" dirty="0">
                        <a:solidFill>
                          <a:srgbClr val="000000"/>
                        </a:solidFill>
                        <a:effectLst/>
                        <a:latin typeface="Calibri" panose="020F0502020204030204" pitchFamily="34" charset="0"/>
                        <a:ea typeface="+mn-ea"/>
                        <a:cs typeface="+mn-cs"/>
                      </a:endParaRPr>
                    </a:p>
                  </a:txBody>
                  <a:tcPr anchor="ctr"/>
                </a:tc>
                <a:tc>
                  <a:txBody>
                    <a:bodyPr/>
                    <a:lstStyle/>
                    <a:p>
                      <a:pPr marL="0" algn="ctr" defTabSz="914400" rtl="0" eaLnBrk="1" fontAlgn="ctr" latinLnBrk="0" hangingPunct="1"/>
                      <a:r>
                        <a:rPr lang="en-US" sz="1100" b="0" i="0" u="none" strike="noStrike" kern="1200" dirty="0">
                          <a:solidFill>
                            <a:srgbClr val="000000"/>
                          </a:solidFill>
                          <a:effectLst/>
                          <a:latin typeface="Calibri" panose="020F0502020204030204" pitchFamily="34" charset="0"/>
                          <a:ea typeface="+mn-ea"/>
                          <a:cs typeface="+mn-cs"/>
                        </a:rPr>
                        <a:t>3</a:t>
                      </a:r>
                      <a:endParaRPr lang="en-150" sz="1100" b="0" i="0" u="none" strike="noStrike" kern="1200" dirty="0">
                        <a:solidFill>
                          <a:srgbClr val="000000"/>
                        </a:solidFill>
                        <a:effectLst/>
                        <a:latin typeface="Calibri" panose="020F0502020204030204" pitchFamily="34" charset="0"/>
                        <a:ea typeface="+mn-ea"/>
                        <a:cs typeface="+mn-cs"/>
                      </a:endParaRPr>
                    </a:p>
                  </a:txBody>
                  <a:tcPr anchor="ctr"/>
                </a:tc>
                <a:tc>
                  <a:txBody>
                    <a:bodyPr/>
                    <a:lstStyle/>
                    <a:p>
                      <a:pPr algn="ctr" fontAlgn="ctr"/>
                      <a:r>
                        <a:rPr lang="en-150" sz="1100" b="0" i="0" u="none" strike="noStrike">
                          <a:solidFill>
                            <a:srgbClr val="000000"/>
                          </a:solidFill>
                          <a:effectLst/>
                          <a:latin typeface="Calibri" panose="020F0502020204030204" pitchFamily="34" charset="0"/>
                        </a:rPr>
                        <a:t>2.878</a:t>
                      </a:r>
                    </a:p>
                  </a:txBody>
                  <a:tcPr marL="9525" marR="9525" marT="9525" marB="0" anchor="ctr"/>
                </a:tc>
                <a:tc>
                  <a:txBody>
                    <a:bodyPr/>
                    <a:lstStyle/>
                    <a:p>
                      <a:pPr algn="ctr" fontAlgn="ctr"/>
                      <a:r>
                        <a:rPr lang="en-150" sz="1100" b="0" i="0" u="none" strike="noStrike">
                          <a:solidFill>
                            <a:srgbClr val="000000"/>
                          </a:solidFill>
                          <a:effectLst/>
                          <a:latin typeface="Calibri" panose="020F0502020204030204" pitchFamily="34" charset="0"/>
                        </a:rPr>
                        <a:t>4.793</a:t>
                      </a:r>
                    </a:p>
                  </a:txBody>
                  <a:tcPr marL="9525" marR="9525" marT="9525" marB="0" anchor="ctr"/>
                </a:tc>
                <a:tc>
                  <a:txBody>
                    <a:bodyPr/>
                    <a:lstStyle/>
                    <a:p>
                      <a:pPr algn="ctr" fontAlgn="ctr"/>
                      <a:r>
                        <a:rPr lang="en-150" sz="1100" b="0" i="0" u="none" strike="noStrike" dirty="0">
                          <a:solidFill>
                            <a:srgbClr val="000000"/>
                          </a:solidFill>
                          <a:effectLst/>
                          <a:latin typeface="Calibri" panose="020F0502020204030204" pitchFamily="34" charset="0"/>
                        </a:rPr>
                        <a:t>31.550</a:t>
                      </a:r>
                    </a:p>
                  </a:txBody>
                  <a:tcPr marL="9525" marR="9525" marT="9525" marB="0" anchor="ctr"/>
                </a:tc>
                <a:tc>
                  <a:txBody>
                    <a:bodyPr/>
                    <a:lstStyle/>
                    <a:p>
                      <a:pPr algn="ctr" fontAlgn="ctr"/>
                      <a:r>
                        <a:rPr lang="en-150" sz="1100" b="0" i="0" u="none" strike="noStrike" dirty="0">
                          <a:solidFill>
                            <a:srgbClr val="000000"/>
                          </a:solidFill>
                          <a:effectLst/>
                          <a:latin typeface="Calibri" panose="020F0502020204030204" pitchFamily="34" charset="0"/>
                        </a:rPr>
                        <a:t>529.450</a:t>
                      </a:r>
                    </a:p>
                  </a:txBody>
                  <a:tcPr marL="9525" marR="9525" marT="9525" marB="0" anchor="ctr"/>
                </a:tc>
                <a:tc>
                  <a:txBody>
                    <a:bodyPr/>
                    <a:lstStyle/>
                    <a:p>
                      <a:pPr algn="ctr" fontAlgn="ctr"/>
                      <a:r>
                        <a:rPr lang="en-150" sz="1100" b="0" i="0" u="none" strike="noStrike">
                          <a:solidFill>
                            <a:srgbClr val="000000"/>
                          </a:solidFill>
                          <a:effectLst/>
                          <a:latin typeface="Calibri" panose="020F0502020204030204" pitchFamily="34" charset="0"/>
                        </a:rPr>
                        <a:t>25.591</a:t>
                      </a:r>
                    </a:p>
                  </a:txBody>
                  <a:tcPr marL="9525" marR="9525" marT="9525" marB="0" anchor="ctr"/>
                </a:tc>
                <a:tc>
                  <a:txBody>
                    <a:bodyPr/>
                    <a:lstStyle/>
                    <a:p>
                      <a:pPr algn="ctr" fontAlgn="b"/>
                      <a:r>
                        <a:rPr lang="en-150" sz="1100" b="1" i="0" u="none" strike="noStrike" dirty="0">
                          <a:solidFill>
                            <a:srgbClr val="000000"/>
                          </a:solidFill>
                          <a:effectLst/>
                          <a:latin typeface="Calibri" panose="020F0502020204030204" pitchFamily="34" charset="0"/>
                        </a:rPr>
                        <a:t>594.262</a:t>
                      </a:r>
                    </a:p>
                  </a:txBody>
                  <a:tcPr marL="9525" marR="9525" marT="9525" marB="0" anchor="ctr"/>
                </a:tc>
                <a:extLst>
                  <a:ext uri="{0D108BD9-81ED-4DB2-BD59-A6C34878D82A}">
                    <a16:rowId xmlns:a16="http://schemas.microsoft.com/office/drawing/2014/main" val="1940608726"/>
                  </a:ext>
                </a:extLst>
              </a:tr>
              <a:tr h="545226">
                <a:tc>
                  <a:txBody>
                    <a:bodyPr/>
                    <a:lstStyle/>
                    <a:p>
                      <a:pPr algn="ctr"/>
                      <a:r>
                        <a:rPr lang="en-US" sz="1200" b="1" dirty="0"/>
                        <a:t>1M</a:t>
                      </a:r>
                      <a:endParaRPr lang="en-150" sz="1200" b="1" dirty="0"/>
                    </a:p>
                  </a:txBody>
                  <a:tcPr anchor="ctr"/>
                </a:tc>
                <a:tc>
                  <a:txBody>
                    <a:bodyPr/>
                    <a:lstStyle/>
                    <a:p>
                      <a:pPr marL="0" algn="ctr" defTabSz="914400" rtl="0" eaLnBrk="1" fontAlgn="ctr" latinLnBrk="0" hangingPunct="1"/>
                      <a:r>
                        <a:rPr lang="en-US" sz="1100" b="0" i="0" u="none" strike="noStrike" kern="1200" dirty="0">
                          <a:solidFill>
                            <a:srgbClr val="000000"/>
                          </a:solidFill>
                          <a:effectLst/>
                          <a:latin typeface="Calibri" panose="020F0502020204030204" pitchFamily="34" charset="0"/>
                          <a:ea typeface="+mn-ea"/>
                          <a:cs typeface="+mn-cs"/>
                        </a:rPr>
                        <a:t>10</a:t>
                      </a:r>
                      <a:endParaRPr lang="en-150" sz="1100" b="0" i="0" u="none" strike="noStrike" kern="1200" dirty="0">
                        <a:solidFill>
                          <a:srgbClr val="000000"/>
                        </a:solidFill>
                        <a:effectLst/>
                        <a:latin typeface="Calibri" panose="020F0502020204030204" pitchFamily="34" charset="0"/>
                        <a:ea typeface="+mn-ea"/>
                        <a:cs typeface="+mn-cs"/>
                      </a:endParaRPr>
                    </a:p>
                  </a:txBody>
                  <a:tcPr anchor="ctr"/>
                </a:tc>
                <a:tc>
                  <a:txBody>
                    <a:bodyPr/>
                    <a:lstStyle/>
                    <a:p>
                      <a:pPr marL="0" algn="ctr" defTabSz="914400" rtl="0" eaLnBrk="1" fontAlgn="ctr" latinLnBrk="0" hangingPunct="1"/>
                      <a:r>
                        <a:rPr lang="en-US" sz="1100" b="0" i="0" u="none" strike="noStrike" kern="1200" dirty="0">
                          <a:solidFill>
                            <a:srgbClr val="000000"/>
                          </a:solidFill>
                          <a:effectLst/>
                          <a:latin typeface="Calibri" panose="020F0502020204030204" pitchFamily="34" charset="0"/>
                          <a:ea typeface="+mn-ea"/>
                          <a:cs typeface="+mn-cs"/>
                        </a:rPr>
                        <a:t>4</a:t>
                      </a:r>
                      <a:endParaRPr lang="en-150" sz="1100" b="0" i="0" u="none" strike="noStrike" kern="1200" dirty="0">
                        <a:solidFill>
                          <a:srgbClr val="000000"/>
                        </a:solidFill>
                        <a:effectLst/>
                        <a:latin typeface="Calibri" panose="020F0502020204030204" pitchFamily="34" charset="0"/>
                        <a:ea typeface="+mn-ea"/>
                        <a:cs typeface="+mn-cs"/>
                      </a:endParaRPr>
                    </a:p>
                  </a:txBody>
                  <a:tcPr anchor="ctr"/>
                </a:tc>
                <a:tc>
                  <a:txBody>
                    <a:bodyPr/>
                    <a:lstStyle/>
                    <a:p>
                      <a:pPr marL="0" algn="ctr" defTabSz="914400" rtl="0" eaLnBrk="1" fontAlgn="ctr" latinLnBrk="0" hangingPunct="1"/>
                      <a:r>
                        <a:rPr lang="en-US" sz="1100" b="0" i="0" u="none" strike="noStrike" kern="1200" dirty="0">
                          <a:solidFill>
                            <a:srgbClr val="000000"/>
                          </a:solidFill>
                          <a:effectLst/>
                          <a:latin typeface="Calibri" panose="020F0502020204030204" pitchFamily="34" charset="0"/>
                          <a:ea typeface="+mn-ea"/>
                          <a:cs typeface="+mn-cs"/>
                        </a:rPr>
                        <a:t>4</a:t>
                      </a:r>
                      <a:endParaRPr lang="en-150" sz="1100" b="0" i="0" u="none" strike="noStrike" kern="1200" dirty="0">
                        <a:solidFill>
                          <a:srgbClr val="000000"/>
                        </a:solidFill>
                        <a:effectLst/>
                        <a:latin typeface="Calibri" panose="020F0502020204030204" pitchFamily="34" charset="0"/>
                        <a:ea typeface="+mn-ea"/>
                        <a:cs typeface="+mn-cs"/>
                      </a:endParaRPr>
                    </a:p>
                  </a:txBody>
                  <a:tcPr anchor="ctr"/>
                </a:tc>
                <a:tc>
                  <a:txBody>
                    <a:bodyPr/>
                    <a:lstStyle/>
                    <a:p>
                      <a:pPr algn="ctr" fontAlgn="ctr"/>
                      <a:r>
                        <a:rPr lang="en-150" sz="1100" b="0" i="0" u="none" strike="noStrike">
                          <a:solidFill>
                            <a:srgbClr val="000000"/>
                          </a:solidFill>
                          <a:effectLst/>
                          <a:latin typeface="Calibri" panose="020F0502020204030204" pitchFamily="34" charset="0"/>
                        </a:rPr>
                        <a:t>3.706</a:t>
                      </a:r>
                    </a:p>
                  </a:txBody>
                  <a:tcPr marL="9525" marR="9525" marT="9525" marB="0" anchor="ctr"/>
                </a:tc>
                <a:tc>
                  <a:txBody>
                    <a:bodyPr/>
                    <a:lstStyle/>
                    <a:p>
                      <a:pPr algn="ctr" fontAlgn="ctr"/>
                      <a:r>
                        <a:rPr lang="en-150" sz="1100" b="0" i="0" u="none" strike="noStrike">
                          <a:solidFill>
                            <a:srgbClr val="000000"/>
                          </a:solidFill>
                          <a:effectLst/>
                          <a:latin typeface="Calibri" panose="020F0502020204030204" pitchFamily="34" charset="0"/>
                        </a:rPr>
                        <a:t>5.308</a:t>
                      </a:r>
                    </a:p>
                  </a:txBody>
                  <a:tcPr marL="9525" marR="9525" marT="9525" marB="0" anchor="ctr"/>
                </a:tc>
                <a:tc>
                  <a:txBody>
                    <a:bodyPr/>
                    <a:lstStyle/>
                    <a:p>
                      <a:pPr algn="ctr" fontAlgn="ctr"/>
                      <a:r>
                        <a:rPr lang="en-150" sz="1100" b="0" i="0" u="none" strike="noStrike">
                          <a:solidFill>
                            <a:srgbClr val="000000"/>
                          </a:solidFill>
                          <a:effectLst/>
                          <a:latin typeface="Calibri" panose="020F0502020204030204" pitchFamily="34" charset="0"/>
                        </a:rPr>
                        <a:t>208.959</a:t>
                      </a:r>
                    </a:p>
                  </a:txBody>
                  <a:tcPr marL="9525" marR="9525" marT="9525" marB="0" anchor="ctr"/>
                </a:tc>
                <a:tc>
                  <a:txBody>
                    <a:bodyPr/>
                    <a:lstStyle/>
                    <a:p>
                      <a:pPr algn="ctr" fontAlgn="ctr"/>
                      <a:r>
                        <a:rPr lang="en-150" sz="1100" b="0" i="0" u="none" strike="noStrike">
                          <a:solidFill>
                            <a:srgbClr val="000000"/>
                          </a:solidFill>
                          <a:effectLst/>
                          <a:latin typeface="Calibri" panose="020F0502020204030204" pitchFamily="34" charset="0"/>
                        </a:rPr>
                        <a:t>2461.266</a:t>
                      </a:r>
                    </a:p>
                  </a:txBody>
                  <a:tcPr marL="9525" marR="9525" marT="9525" marB="0" anchor="ctr"/>
                </a:tc>
                <a:tc>
                  <a:txBody>
                    <a:bodyPr/>
                    <a:lstStyle/>
                    <a:p>
                      <a:pPr algn="ctr" fontAlgn="ctr"/>
                      <a:r>
                        <a:rPr lang="en-150" sz="1100" b="0" i="0" u="none" strike="noStrike" dirty="0">
                          <a:solidFill>
                            <a:srgbClr val="000000"/>
                          </a:solidFill>
                          <a:effectLst/>
                          <a:latin typeface="Calibri" panose="020F0502020204030204" pitchFamily="34" charset="0"/>
                        </a:rPr>
                        <a:t>143.327</a:t>
                      </a:r>
                    </a:p>
                  </a:txBody>
                  <a:tcPr marL="9525" marR="9525" marT="9525" marB="0" anchor="ctr"/>
                </a:tc>
                <a:tc>
                  <a:txBody>
                    <a:bodyPr/>
                    <a:lstStyle/>
                    <a:p>
                      <a:pPr algn="ctr" fontAlgn="b"/>
                      <a:r>
                        <a:rPr lang="en-150" sz="1100" b="1" i="0" u="none" strike="noStrike" dirty="0">
                          <a:solidFill>
                            <a:srgbClr val="000000"/>
                          </a:solidFill>
                          <a:effectLst/>
                          <a:latin typeface="Calibri" panose="020F0502020204030204" pitchFamily="34" charset="0"/>
                        </a:rPr>
                        <a:t>2822.566</a:t>
                      </a:r>
                    </a:p>
                  </a:txBody>
                  <a:tcPr marL="9525" marR="9525" marT="9525" marB="0" anchor="ctr"/>
                </a:tc>
                <a:extLst>
                  <a:ext uri="{0D108BD9-81ED-4DB2-BD59-A6C34878D82A}">
                    <a16:rowId xmlns:a16="http://schemas.microsoft.com/office/drawing/2014/main" val="1588166973"/>
                  </a:ext>
                </a:extLst>
              </a:tr>
            </a:tbl>
          </a:graphicData>
        </a:graphic>
      </p:graphicFrame>
      <p:sp>
        <p:nvSpPr>
          <p:cNvPr id="13" name="TextBox 12">
            <a:extLst>
              <a:ext uri="{FF2B5EF4-FFF2-40B4-BE49-F238E27FC236}">
                <a16:creationId xmlns:a16="http://schemas.microsoft.com/office/drawing/2014/main" id="{3DBAD303-6CF9-7AB4-A0FF-DFFF2506B1DD}"/>
              </a:ext>
            </a:extLst>
          </p:cNvPr>
          <p:cNvSpPr txBox="1"/>
          <p:nvPr/>
        </p:nvSpPr>
        <p:spPr>
          <a:xfrm>
            <a:off x="4516081" y="1508166"/>
            <a:ext cx="3159839" cy="369332"/>
          </a:xfrm>
          <a:prstGeom prst="rect">
            <a:avLst/>
          </a:prstGeom>
          <a:noFill/>
        </p:spPr>
        <p:txBody>
          <a:bodyPr wrap="none" rtlCol="0">
            <a:spAutoFit/>
          </a:bodyPr>
          <a:lstStyle/>
          <a:p>
            <a:r>
              <a:rPr lang="en-US" b="1" dirty="0">
                <a:solidFill>
                  <a:schemeClr val="bg1"/>
                </a:solidFill>
              </a:rPr>
              <a:t>Anti-correlated distribution</a:t>
            </a:r>
            <a:endParaRPr lang="en-150" b="1" dirty="0">
              <a:solidFill>
                <a:schemeClr val="bg1"/>
              </a:solidFill>
            </a:endParaRPr>
          </a:p>
        </p:txBody>
      </p:sp>
      <p:sp>
        <p:nvSpPr>
          <p:cNvPr id="3" name="TextBox 2">
            <a:extLst>
              <a:ext uri="{FF2B5EF4-FFF2-40B4-BE49-F238E27FC236}">
                <a16:creationId xmlns:a16="http://schemas.microsoft.com/office/drawing/2014/main" id="{9E84F095-8F59-E0FD-C14A-1B3F63D7FC8A}"/>
              </a:ext>
            </a:extLst>
          </p:cNvPr>
          <p:cNvSpPr txBox="1"/>
          <p:nvPr/>
        </p:nvSpPr>
        <p:spPr>
          <a:xfrm>
            <a:off x="444500" y="4766789"/>
            <a:ext cx="10807844" cy="369332"/>
          </a:xfrm>
          <a:prstGeom prst="rect">
            <a:avLst/>
          </a:prstGeom>
          <a:noFill/>
        </p:spPr>
        <p:txBody>
          <a:bodyPr wrap="square" rtlCol="0">
            <a:spAutoFit/>
          </a:bodyPr>
          <a:lstStyle/>
          <a:p>
            <a:pPr algn="just"/>
            <a:r>
              <a:rPr lang="en-US" dirty="0">
                <a:solidFill>
                  <a:schemeClr val="bg1"/>
                </a:solidFill>
              </a:rPr>
              <a:t>The increase of the dimensionality of the dataset drives to rapid growth of the total execution time.</a:t>
            </a:r>
            <a:endParaRPr lang="en-150" dirty="0">
              <a:solidFill>
                <a:schemeClr val="bg1"/>
              </a:solidFill>
            </a:endParaRPr>
          </a:p>
        </p:txBody>
      </p:sp>
    </p:spTree>
    <p:extLst>
      <p:ext uri="{BB962C8B-B14F-4D97-AF65-F5344CB8AC3E}">
        <p14:creationId xmlns:p14="http://schemas.microsoft.com/office/powerpoint/2010/main" val="1764052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Execution time vs dimensionality</a:t>
            </a:r>
          </a:p>
        </p:txBody>
      </p:sp>
      <p:sp>
        <p:nvSpPr>
          <p:cNvPr id="2" name="Slide Number Placeholder 1">
            <a:extLst>
              <a:ext uri="{FF2B5EF4-FFF2-40B4-BE49-F238E27FC236}">
                <a16:creationId xmlns:a16="http://schemas.microsoft.com/office/drawing/2014/main" id="{2F478C69-0A1D-45FF-8600-ED903803FFE1}"/>
              </a:ext>
            </a:extLst>
          </p:cNvPr>
          <p:cNvSpPr>
            <a:spLocks noGrp="1"/>
          </p:cNvSpPr>
          <p:nvPr>
            <p:ph type="sldNum" sz="quarter" idx="12"/>
          </p:nvPr>
        </p:nvSpPr>
        <p:spPr/>
        <p:txBody>
          <a:bodyPr/>
          <a:lstStyle/>
          <a:p>
            <a:fld id="{C263D6C4-4840-40CC-AC84-17E24B3B7BDE}" type="slidenum">
              <a:rPr lang="en-US" smtClean="0"/>
              <a:pPr/>
              <a:t>22</a:t>
            </a:fld>
            <a:endParaRPr lang="en-US" dirty="0"/>
          </a:p>
        </p:txBody>
      </p:sp>
      <p:sp>
        <p:nvSpPr>
          <p:cNvPr id="6" name="TextBox 5">
            <a:extLst>
              <a:ext uri="{FF2B5EF4-FFF2-40B4-BE49-F238E27FC236}">
                <a16:creationId xmlns:a16="http://schemas.microsoft.com/office/drawing/2014/main" id="{A1267094-ED6C-F4C0-7A11-8FD57D14E28A}"/>
              </a:ext>
            </a:extLst>
          </p:cNvPr>
          <p:cNvSpPr txBox="1"/>
          <p:nvPr/>
        </p:nvSpPr>
        <p:spPr>
          <a:xfrm>
            <a:off x="7107381" y="3046848"/>
            <a:ext cx="4868883" cy="923330"/>
          </a:xfrm>
          <a:prstGeom prst="rect">
            <a:avLst/>
          </a:prstGeom>
          <a:noFill/>
        </p:spPr>
        <p:txBody>
          <a:bodyPr wrap="square" rtlCol="0">
            <a:spAutoFit/>
          </a:bodyPr>
          <a:lstStyle/>
          <a:p>
            <a:pPr algn="just"/>
            <a:r>
              <a:rPr lang="en-US" dirty="0">
                <a:solidFill>
                  <a:schemeClr val="bg1"/>
                </a:solidFill>
              </a:rPr>
              <a:t>Top-k algorithm (Task 2) shows exponential growth when we increase the dimensionality of the dataset.</a:t>
            </a:r>
            <a:endParaRPr lang="en-150" dirty="0">
              <a:solidFill>
                <a:schemeClr val="bg1"/>
              </a:solidFill>
            </a:endParaRPr>
          </a:p>
        </p:txBody>
      </p:sp>
      <p:pic>
        <p:nvPicPr>
          <p:cNvPr id="7" name="Picture 6" descr="Chart, line chart&#10;&#10;Description automatically generated">
            <a:extLst>
              <a:ext uri="{FF2B5EF4-FFF2-40B4-BE49-F238E27FC236}">
                <a16:creationId xmlns:a16="http://schemas.microsoft.com/office/drawing/2014/main" id="{34C8F8CE-8D9B-B849-813E-46CD4ED854E9}"/>
              </a:ext>
            </a:extLst>
          </p:cNvPr>
          <p:cNvPicPr>
            <a:picLocks noChangeAspect="1"/>
          </p:cNvPicPr>
          <p:nvPr/>
        </p:nvPicPr>
        <p:blipFill>
          <a:blip r:embed="rId2"/>
          <a:stretch>
            <a:fillRect/>
          </a:stretch>
        </p:blipFill>
        <p:spPr>
          <a:xfrm>
            <a:off x="132609" y="1471184"/>
            <a:ext cx="6794110" cy="4074659"/>
          </a:xfrm>
          <a:prstGeom prst="rect">
            <a:avLst/>
          </a:prstGeom>
        </p:spPr>
      </p:pic>
    </p:spTree>
    <p:extLst>
      <p:ext uri="{BB962C8B-B14F-4D97-AF65-F5344CB8AC3E}">
        <p14:creationId xmlns:p14="http://schemas.microsoft.com/office/powerpoint/2010/main" val="1643993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Conclusions</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23</a:t>
            </a:fld>
            <a:endParaRPr lang="en-US" dirty="0"/>
          </a:p>
        </p:txBody>
      </p:sp>
      <p:sp>
        <p:nvSpPr>
          <p:cNvPr id="16" name="TextBox 15">
            <a:extLst>
              <a:ext uri="{FF2B5EF4-FFF2-40B4-BE49-F238E27FC236}">
                <a16:creationId xmlns:a16="http://schemas.microsoft.com/office/drawing/2014/main" id="{53F5C02F-0C57-6CDC-35E1-2D5302C5986C}"/>
              </a:ext>
            </a:extLst>
          </p:cNvPr>
          <p:cNvSpPr txBox="1"/>
          <p:nvPr/>
        </p:nvSpPr>
        <p:spPr>
          <a:xfrm>
            <a:off x="444500" y="1701800"/>
            <a:ext cx="11590867" cy="4247317"/>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The execution time of all the processes seems to have a linear relationship with the sample size</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dirty="0">
                <a:solidFill>
                  <a:schemeClr val="bg1"/>
                </a:solidFill>
              </a:rPr>
              <a:t>Task 2 is the most time-consuming algorithm and its execution time seems to increase linearly with the increase of the dataset size.</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dirty="0">
                <a:solidFill>
                  <a:schemeClr val="bg1"/>
                </a:solidFill>
              </a:rPr>
              <a:t>Correlated distribution has the lowest execution time due to its nature.</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dirty="0">
                <a:solidFill>
                  <a:schemeClr val="bg1"/>
                </a:solidFill>
              </a:rPr>
              <a:t>The increase of the dimensionality of the dataset drives to exponential growth of the execution time of all the tasks, and especially for Task 2. The execution time of the dataset generation seems to still have a linear relationship with the increase of the dimensionality.</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endParaRPr lang="en-US" dirty="0">
              <a:solidFill>
                <a:schemeClr val="bg1"/>
              </a:solidFill>
            </a:endParaRPr>
          </a:p>
          <a:p>
            <a:endParaRPr lang="en-US" dirty="0">
              <a:solidFill>
                <a:schemeClr val="bg1"/>
              </a:solidFill>
            </a:endParaRP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endParaRPr lang="en-150" dirty="0">
              <a:solidFill>
                <a:schemeClr val="bg1"/>
              </a:solidFill>
            </a:endParaRPr>
          </a:p>
        </p:txBody>
      </p:sp>
    </p:spTree>
    <p:extLst>
      <p:ext uri="{BB962C8B-B14F-4D97-AF65-F5344CB8AC3E}">
        <p14:creationId xmlns:p14="http://schemas.microsoft.com/office/powerpoint/2010/main" val="1887141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5217242" y="2807208"/>
            <a:ext cx="3930992" cy="1243584"/>
          </a:xfrm>
        </p:spPr>
        <p:txBody>
          <a:bodyPr/>
          <a:lstStyle/>
          <a:p>
            <a:r>
              <a:rPr lang="en-US" dirty="0"/>
              <a:t>Thank You!</a:t>
            </a:r>
            <a:endParaRPr lang="en-GB" dirty="0"/>
          </a:p>
        </p:txBody>
      </p:sp>
      <p:sp>
        <p:nvSpPr>
          <p:cNvPr id="3" name="Title 1">
            <a:extLst>
              <a:ext uri="{FF2B5EF4-FFF2-40B4-BE49-F238E27FC236}">
                <a16:creationId xmlns:a16="http://schemas.microsoft.com/office/drawing/2014/main" id="{2EDE1A7B-49FA-CEC9-1E9A-742A122792CC}"/>
              </a:ext>
            </a:extLst>
          </p:cNvPr>
          <p:cNvSpPr txBox="1">
            <a:spLocks/>
          </p:cNvSpPr>
          <p:nvPr/>
        </p:nvSpPr>
        <p:spPr>
          <a:xfrm>
            <a:off x="8845209" y="4737607"/>
            <a:ext cx="3126658" cy="124358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lang="en-GB" sz="5400" b="1" kern="1200" dirty="0">
                <a:solidFill>
                  <a:schemeClr val="bg1"/>
                </a:solidFill>
                <a:latin typeface="+mj-lt"/>
                <a:ea typeface="Tahoma" panose="020B0604030504040204" pitchFamily="34" charset="0"/>
                <a:cs typeface="Tahoma" panose="020B0604030504040204" pitchFamily="34" charset="0"/>
              </a:defRPr>
            </a:lvl1pPr>
          </a:lstStyle>
          <a:p>
            <a:r>
              <a:rPr lang="en-US" sz="2800" dirty="0"/>
              <a:t>Any Questions?</a:t>
            </a:r>
          </a:p>
        </p:txBody>
      </p:sp>
    </p:spTree>
    <p:extLst>
      <p:ext uri="{BB962C8B-B14F-4D97-AF65-F5344CB8AC3E}">
        <p14:creationId xmlns:p14="http://schemas.microsoft.com/office/powerpoint/2010/main" val="429771863"/>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542925"/>
            <a:ext cx="11214100" cy="590931"/>
          </a:xfrm>
        </p:spPr>
        <p:txBody>
          <a:bodyPr/>
          <a:lstStyle/>
          <a:p>
            <a:r>
              <a:rPr lang="en-US" sz="3600" dirty="0"/>
              <a:t>Datasets</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3</a:t>
            </a:fld>
            <a:endParaRPr lang="en-US" dirty="0"/>
          </a:p>
        </p:txBody>
      </p:sp>
      <p:pic>
        <p:nvPicPr>
          <p:cNvPr id="6" name="Picture 5">
            <a:extLst>
              <a:ext uri="{FF2B5EF4-FFF2-40B4-BE49-F238E27FC236}">
                <a16:creationId xmlns:a16="http://schemas.microsoft.com/office/drawing/2014/main" id="{D03F4D88-171D-8451-EA2C-7012F322C764}"/>
              </a:ext>
            </a:extLst>
          </p:cNvPr>
          <p:cNvPicPr>
            <a:picLocks noChangeAspect="1"/>
          </p:cNvPicPr>
          <p:nvPr/>
        </p:nvPicPr>
        <p:blipFill>
          <a:blip r:embed="rId3"/>
          <a:stretch>
            <a:fillRect/>
          </a:stretch>
        </p:blipFill>
        <p:spPr>
          <a:xfrm>
            <a:off x="263604" y="1352320"/>
            <a:ext cx="5561296" cy="4682946"/>
          </a:xfrm>
          <a:prstGeom prst="rect">
            <a:avLst/>
          </a:prstGeom>
        </p:spPr>
      </p:pic>
      <p:sp>
        <p:nvSpPr>
          <p:cNvPr id="8" name="Text Placeholder 7">
            <a:extLst>
              <a:ext uri="{FF2B5EF4-FFF2-40B4-BE49-F238E27FC236}">
                <a16:creationId xmlns:a16="http://schemas.microsoft.com/office/drawing/2014/main" id="{7F2AD71B-A36B-CA89-0174-5E3FE3096BEF}"/>
              </a:ext>
            </a:extLst>
          </p:cNvPr>
          <p:cNvSpPr txBox="1">
            <a:spLocks/>
          </p:cNvSpPr>
          <p:nvPr/>
        </p:nvSpPr>
        <p:spPr>
          <a:xfrm>
            <a:off x="6051549" y="1412834"/>
            <a:ext cx="4650316" cy="1631721"/>
          </a:xfrm>
          <a:prstGeom prst="rect">
            <a:avLst/>
          </a:prstGeom>
        </p:spPr>
        <p:txBody>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endParaRPr lang="el-GR" sz="1800" dirty="0">
              <a:solidFill>
                <a:schemeClr val="bg1"/>
              </a:solidFill>
            </a:endParaRPr>
          </a:p>
          <a:p>
            <a:pPr marL="0" indent="0" algn="just">
              <a:buNone/>
            </a:pPr>
            <a:endParaRPr lang="el-GR" sz="1800" dirty="0">
              <a:solidFill>
                <a:schemeClr val="bg1"/>
              </a:solidFill>
            </a:endParaRPr>
          </a:p>
          <a:p>
            <a:pPr marL="0" indent="0" algn="just">
              <a:buNone/>
            </a:pPr>
            <a:r>
              <a:rPr lang="en-US" sz="1800" dirty="0">
                <a:solidFill>
                  <a:schemeClr val="bg1"/>
                </a:solidFill>
              </a:rPr>
              <a:t>We produced many datasets for 4 different distributions (correlated, uniform, normal, anti-correlated) for d dimensions. The left figure shows examples for each distribution for 2-d data.</a:t>
            </a:r>
            <a:endParaRPr lang="el-GR" sz="1800" dirty="0">
              <a:solidFill>
                <a:schemeClr val="bg1"/>
              </a:solidFill>
            </a:endParaRPr>
          </a:p>
          <a:p>
            <a:pPr marL="0" indent="0" algn="ctr">
              <a:buNone/>
            </a:pPr>
            <a:r>
              <a:rPr lang="el-GR" sz="1800" dirty="0">
                <a:solidFill>
                  <a:schemeClr val="bg1"/>
                </a:solidFill>
              </a:rPr>
              <a:t>                                       </a:t>
            </a:r>
            <a:r>
              <a:rPr lang="en-US" sz="1800" dirty="0">
                <a:solidFill>
                  <a:schemeClr val="bg1"/>
                </a:solidFill>
              </a:rPr>
              <a:t>Check source code</a:t>
            </a:r>
          </a:p>
        </p:txBody>
      </p:sp>
      <p:pic>
        <p:nvPicPr>
          <p:cNvPr id="3" name="Εικόνα 2">
            <a:extLst>
              <a:ext uri="{FF2B5EF4-FFF2-40B4-BE49-F238E27FC236}">
                <a16:creationId xmlns:a16="http://schemas.microsoft.com/office/drawing/2014/main" id="{88C4C2A6-E738-2C81-BAD8-EA49AF778870}"/>
              </a:ext>
            </a:extLst>
          </p:cNvPr>
          <p:cNvPicPr>
            <a:picLocks noChangeAspect="1"/>
          </p:cNvPicPr>
          <p:nvPr/>
        </p:nvPicPr>
        <p:blipFill>
          <a:blip r:embed="rId4"/>
          <a:stretch>
            <a:fillRect/>
          </a:stretch>
        </p:blipFill>
        <p:spPr>
          <a:xfrm>
            <a:off x="8376707" y="3891371"/>
            <a:ext cx="2598645" cy="2606266"/>
          </a:xfrm>
          <a:prstGeom prst="rect">
            <a:avLst/>
          </a:prstGeom>
        </p:spPr>
      </p:pic>
    </p:spTree>
    <p:extLst>
      <p:ext uri="{BB962C8B-B14F-4D97-AF65-F5344CB8AC3E}">
        <p14:creationId xmlns:p14="http://schemas.microsoft.com/office/powerpoint/2010/main" val="2646602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p:txBody>
          <a:bodyPr/>
          <a:lstStyle/>
          <a:p>
            <a:r>
              <a:rPr lang="en-US" dirty="0"/>
              <a:t>Skyline query</a:t>
            </a:r>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4</a:t>
            </a:fld>
            <a:endParaRPr lang="en-US" dirty="0"/>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Task 1</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5</a:t>
            </a:fld>
            <a:endParaRPr lang="en-US" dirty="0"/>
          </a:p>
        </p:txBody>
      </p:sp>
      <p:sp>
        <p:nvSpPr>
          <p:cNvPr id="7" name="Text Placeholder 6">
            <a:extLst>
              <a:ext uri="{FF2B5EF4-FFF2-40B4-BE49-F238E27FC236}">
                <a16:creationId xmlns:a16="http://schemas.microsoft.com/office/drawing/2014/main" id="{B74126B4-1E6C-4FFF-9282-40E18A85A07F}"/>
              </a:ext>
            </a:extLst>
          </p:cNvPr>
          <p:cNvSpPr>
            <a:spLocks noGrp="1"/>
          </p:cNvSpPr>
          <p:nvPr>
            <p:ph type="body" sz="quarter" idx="1"/>
          </p:nvPr>
        </p:nvSpPr>
        <p:spPr>
          <a:xfrm>
            <a:off x="386526" y="1681163"/>
            <a:ext cx="11418949" cy="823912"/>
          </a:xfrm>
        </p:spPr>
        <p:txBody>
          <a:bodyPr>
            <a:normAutofit/>
          </a:bodyPr>
          <a:lstStyle/>
          <a:p>
            <a:pPr algn="just"/>
            <a:r>
              <a:rPr lang="en-US" b="0" dirty="0"/>
              <a:t>The </a:t>
            </a:r>
            <a:r>
              <a:rPr lang="en-US" dirty="0"/>
              <a:t>skyline</a:t>
            </a:r>
            <a:r>
              <a:rPr lang="en-US" b="0" dirty="0"/>
              <a:t> is a set of points that are not dominated</a:t>
            </a:r>
            <a:r>
              <a:rPr lang="el-GR" b="0" dirty="0"/>
              <a:t>*</a:t>
            </a:r>
            <a:r>
              <a:rPr lang="en-US" b="0" dirty="0"/>
              <a:t> by any other point. Those points are called skyline points.</a:t>
            </a:r>
          </a:p>
        </p:txBody>
      </p:sp>
      <p:sp>
        <p:nvSpPr>
          <p:cNvPr id="8" name="Text Placeholder 7">
            <a:extLst>
              <a:ext uri="{FF2B5EF4-FFF2-40B4-BE49-F238E27FC236}">
                <a16:creationId xmlns:a16="http://schemas.microsoft.com/office/drawing/2014/main" id="{47DC4E62-1A34-4F98-A451-214F1808519C}"/>
              </a:ext>
            </a:extLst>
          </p:cNvPr>
          <p:cNvSpPr>
            <a:spLocks noGrp="1"/>
          </p:cNvSpPr>
          <p:nvPr>
            <p:ph type="body" sz="quarter" idx="2"/>
          </p:nvPr>
        </p:nvSpPr>
        <p:spPr>
          <a:xfrm>
            <a:off x="4561977" y="2446315"/>
            <a:ext cx="5157787" cy="3806054"/>
          </a:xfrm>
        </p:spPr>
        <p:txBody>
          <a:bodyPr>
            <a:normAutofit lnSpcReduction="10000"/>
          </a:bodyPr>
          <a:lstStyle/>
          <a:p>
            <a:pPr marL="342900" lvl="0" indent="-342900" algn="just">
              <a:spcBef>
                <a:spcPts val="900"/>
              </a:spcBef>
              <a:spcAft>
                <a:spcPts val="400"/>
              </a:spcAft>
              <a:buFont typeface="+mj-lt"/>
              <a:buAutoNum type="arabicPeriod"/>
            </a:pPr>
            <a:r>
              <a:rPr lang="en-US" sz="1800" b="0" dirty="0">
                <a:effectLst/>
                <a:ea typeface="Times New Roman" panose="02020603050405020304" pitchFamily="18" charset="0"/>
              </a:rPr>
              <a:t>Sort the dataset based on the sum of the coordinates</a:t>
            </a:r>
          </a:p>
          <a:p>
            <a:pPr marL="342900" lvl="0" indent="-342900" algn="just">
              <a:spcBef>
                <a:spcPts val="900"/>
              </a:spcBef>
              <a:spcAft>
                <a:spcPts val="400"/>
              </a:spcAft>
              <a:buFont typeface="+mj-lt"/>
              <a:buAutoNum type="arabicPeriod"/>
            </a:pPr>
            <a:r>
              <a:rPr lang="en-US" sz="1800" b="0" dirty="0">
                <a:effectLst/>
                <a:ea typeface="Times New Roman" panose="02020603050405020304" pitchFamily="18" charset="0"/>
              </a:rPr>
              <a:t>Initialize the first point of the sorted dataset as skyline point.</a:t>
            </a:r>
            <a:endParaRPr lang="el-GR" sz="1800" b="1" dirty="0">
              <a:effectLst/>
              <a:ea typeface="Times New Roman" panose="02020603050405020304" pitchFamily="18" charset="0"/>
            </a:endParaRPr>
          </a:p>
          <a:p>
            <a:pPr marL="342900" lvl="0" indent="-342900" algn="just">
              <a:spcBef>
                <a:spcPts val="900"/>
              </a:spcBef>
              <a:spcAft>
                <a:spcPts val="400"/>
              </a:spcAft>
              <a:buFont typeface="+mj-lt"/>
              <a:buAutoNum type="arabicPeriod"/>
            </a:pPr>
            <a:r>
              <a:rPr lang="en-US" sz="1800" b="0" dirty="0">
                <a:effectLst/>
                <a:ea typeface="Times New Roman" panose="02020603050405020304" pitchFamily="18" charset="0"/>
              </a:rPr>
              <a:t>Read the next point </a:t>
            </a:r>
            <a:r>
              <a:rPr lang="en-US" sz="1800" b="0" i="1" dirty="0">
                <a:effectLst/>
                <a:ea typeface="Times New Roman" panose="02020603050405020304" pitchFamily="18" charset="0"/>
              </a:rPr>
              <a:t>p </a:t>
            </a:r>
            <a:r>
              <a:rPr lang="en-US" sz="1800" b="0" dirty="0">
                <a:effectLst/>
                <a:ea typeface="Times New Roman" panose="02020603050405020304" pitchFamily="18" charset="0"/>
              </a:rPr>
              <a:t>from the dataset.</a:t>
            </a:r>
            <a:endParaRPr lang="el-GR" sz="1800" b="1" dirty="0">
              <a:effectLst/>
              <a:ea typeface="Times New Roman" panose="02020603050405020304" pitchFamily="18" charset="0"/>
            </a:endParaRPr>
          </a:p>
          <a:p>
            <a:pPr marL="342900" lvl="0" indent="-342900" algn="just">
              <a:spcBef>
                <a:spcPts val="900"/>
              </a:spcBef>
              <a:spcAft>
                <a:spcPts val="400"/>
              </a:spcAft>
              <a:buFont typeface="+mj-lt"/>
              <a:buAutoNum type="arabicPeriod"/>
            </a:pPr>
            <a:r>
              <a:rPr lang="en-US" sz="1800" b="0" dirty="0">
                <a:effectLst/>
                <a:ea typeface="Times New Roman" panose="02020603050405020304" pitchFamily="18" charset="0"/>
              </a:rPr>
              <a:t>If point </a:t>
            </a:r>
            <a:r>
              <a:rPr lang="en-US" sz="1800" b="0" i="1" dirty="0">
                <a:effectLst/>
                <a:ea typeface="Times New Roman" panose="02020603050405020304" pitchFamily="18" charset="0"/>
              </a:rPr>
              <a:t>p </a:t>
            </a:r>
            <a:r>
              <a:rPr lang="en-US" sz="1800" b="0" dirty="0">
                <a:effectLst/>
                <a:ea typeface="Times New Roman" panose="02020603050405020304" pitchFamily="18" charset="0"/>
              </a:rPr>
              <a:t>dominates one of the current skyline points, remove this skyline point from the set.</a:t>
            </a:r>
            <a:endParaRPr lang="el-GR" sz="1800" b="1" dirty="0">
              <a:effectLst/>
              <a:ea typeface="Times New Roman" panose="02020603050405020304" pitchFamily="18" charset="0"/>
            </a:endParaRPr>
          </a:p>
          <a:p>
            <a:pPr marL="342900" lvl="0" indent="-342900" algn="just">
              <a:spcBef>
                <a:spcPts val="900"/>
              </a:spcBef>
              <a:spcAft>
                <a:spcPts val="400"/>
              </a:spcAft>
              <a:buFont typeface="+mj-lt"/>
              <a:buAutoNum type="arabicPeriod"/>
            </a:pPr>
            <a:r>
              <a:rPr lang="en-US" sz="1800" b="0" dirty="0">
                <a:effectLst/>
                <a:ea typeface="Times New Roman" panose="02020603050405020304" pitchFamily="18" charset="0"/>
              </a:rPr>
              <a:t>If point </a:t>
            </a:r>
            <a:r>
              <a:rPr lang="en-US" sz="1800" b="0" i="1" dirty="0">
                <a:effectLst/>
                <a:ea typeface="Times New Roman" panose="02020603050405020304" pitchFamily="18" charset="0"/>
              </a:rPr>
              <a:t>p </a:t>
            </a:r>
            <a:r>
              <a:rPr lang="en-US" sz="1800" b="0" dirty="0">
                <a:effectLst/>
                <a:ea typeface="Times New Roman" panose="02020603050405020304" pitchFamily="18" charset="0"/>
              </a:rPr>
              <a:t>is not dominated by any point from the skyline set, insert in into the skyline set.</a:t>
            </a:r>
            <a:endParaRPr lang="el-GR" sz="1800" b="1" dirty="0">
              <a:effectLst/>
              <a:ea typeface="Times New Roman" panose="02020603050405020304" pitchFamily="18" charset="0"/>
            </a:endParaRPr>
          </a:p>
          <a:p>
            <a:pPr marL="342900" lvl="0" indent="-342900" algn="just">
              <a:spcBef>
                <a:spcPts val="900"/>
              </a:spcBef>
              <a:spcAft>
                <a:spcPts val="400"/>
              </a:spcAft>
              <a:buFont typeface="+mj-lt"/>
              <a:buAutoNum type="arabicPeriod"/>
            </a:pPr>
            <a:r>
              <a:rPr lang="en-US" sz="1800" b="0" dirty="0">
                <a:effectLst/>
                <a:ea typeface="Times New Roman" panose="02020603050405020304" pitchFamily="18" charset="0"/>
              </a:rPr>
              <a:t>Go to step-3 until there are no other points to read from the dataset.</a:t>
            </a:r>
            <a:endParaRPr lang="el-GR" sz="1800" b="1" dirty="0">
              <a:effectLst/>
              <a:ea typeface="Times New Roman" panose="02020603050405020304" pitchFamily="18" charset="0"/>
            </a:endParaRPr>
          </a:p>
          <a:p>
            <a:pPr marL="342900" lvl="0" indent="-342900" algn="just">
              <a:spcBef>
                <a:spcPts val="900"/>
              </a:spcBef>
              <a:spcAft>
                <a:spcPts val="400"/>
              </a:spcAft>
              <a:buFont typeface="+mj-lt"/>
              <a:buAutoNum type="arabicPeriod"/>
            </a:pPr>
            <a:r>
              <a:rPr lang="en-US" sz="1800" b="0" dirty="0">
                <a:effectLst/>
                <a:ea typeface="Times New Roman" panose="02020603050405020304" pitchFamily="18" charset="0"/>
              </a:rPr>
              <a:t>Return the skyline set.</a:t>
            </a:r>
            <a:endParaRPr lang="el-GR" sz="1800" b="1" dirty="0">
              <a:effectLst/>
              <a:ea typeface="Times New Roman" panose="02020603050405020304" pitchFamily="18" charset="0"/>
            </a:endParaRPr>
          </a:p>
        </p:txBody>
      </p:sp>
      <p:pic>
        <p:nvPicPr>
          <p:cNvPr id="15" name="Picture 14" descr="Chart, scatter chart&#10;&#10;Description automatically generated">
            <a:extLst>
              <a:ext uri="{FF2B5EF4-FFF2-40B4-BE49-F238E27FC236}">
                <a16:creationId xmlns:a16="http://schemas.microsoft.com/office/drawing/2014/main" id="{D9589739-B711-59A2-F023-EFC9A664C867}"/>
              </a:ext>
            </a:extLst>
          </p:cNvPr>
          <p:cNvPicPr>
            <a:picLocks noChangeAspect="1"/>
          </p:cNvPicPr>
          <p:nvPr/>
        </p:nvPicPr>
        <p:blipFill>
          <a:blip r:embed="rId3"/>
          <a:stretch>
            <a:fillRect/>
          </a:stretch>
        </p:blipFill>
        <p:spPr>
          <a:xfrm>
            <a:off x="465118" y="2446315"/>
            <a:ext cx="3684588" cy="3684588"/>
          </a:xfrm>
          <a:prstGeom prst="rect">
            <a:avLst/>
          </a:prstGeom>
        </p:spPr>
      </p:pic>
      <p:sp>
        <p:nvSpPr>
          <p:cNvPr id="16" name="TextBox 15">
            <a:extLst>
              <a:ext uri="{FF2B5EF4-FFF2-40B4-BE49-F238E27FC236}">
                <a16:creationId xmlns:a16="http://schemas.microsoft.com/office/drawing/2014/main" id="{6E9C669F-25DE-441B-66D9-A361F6749E30}"/>
              </a:ext>
            </a:extLst>
          </p:cNvPr>
          <p:cNvSpPr txBox="1"/>
          <p:nvPr/>
        </p:nvSpPr>
        <p:spPr>
          <a:xfrm>
            <a:off x="5587999" y="6218535"/>
            <a:ext cx="5393266" cy="461665"/>
          </a:xfrm>
          <a:prstGeom prst="rect">
            <a:avLst/>
          </a:prstGeom>
          <a:noFill/>
        </p:spPr>
        <p:txBody>
          <a:bodyPr wrap="square" rtlCol="0">
            <a:spAutoFit/>
          </a:bodyPr>
          <a:lstStyle/>
          <a:p>
            <a:r>
              <a:rPr lang="el-GR" sz="1200" dirty="0">
                <a:solidFill>
                  <a:schemeClr val="bg1"/>
                </a:solidFill>
              </a:rPr>
              <a:t>*</a:t>
            </a:r>
            <a:r>
              <a:rPr lang="en-US" sz="1200" dirty="0">
                <a:solidFill>
                  <a:schemeClr val="bg1"/>
                </a:solidFill>
              </a:rPr>
              <a:t>One point </a:t>
            </a:r>
            <a:r>
              <a:rPr lang="en-US" sz="1200" i="1" dirty="0">
                <a:solidFill>
                  <a:schemeClr val="bg1"/>
                </a:solidFill>
              </a:rPr>
              <a:t>p </a:t>
            </a:r>
            <a:r>
              <a:rPr lang="en-US" sz="1200" b="1" dirty="0">
                <a:solidFill>
                  <a:schemeClr val="bg1"/>
                </a:solidFill>
              </a:rPr>
              <a:t>dominates </a:t>
            </a:r>
            <a:r>
              <a:rPr lang="en-US" sz="1200" dirty="0">
                <a:solidFill>
                  <a:schemeClr val="bg1"/>
                </a:solidFill>
              </a:rPr>
              <a:t>another point </a:t>
            </a:r>
            <a:r>
              <a:rPr lang="en-US" sz="1200" i="1" dirty="0">
                <a:solidFill>
                  <a:schemeClr val="bg1"/>
                </a:solidFill>
              </a:rPr>
              <a:t>q</a:t>
            </a:r>
            <a:r>
              <a:rPr lang="en-US" sz="1200" dirty="0">
                <a:solidFill>
                  <a:schemeClr val="bg1"/>
                </a:solidFill>
              </a:rPr>
              <a:t>, when p is not worse than </a:t>
            </a:r>
            <a:r>
              <a:rPr lang="en-US" sz="1200" i="1" dirty="0">
                <a:solidFill>
                  <a:schemeClr val="bg1"/>
                </a:solidFill>
              </a:rPr>
              <a:t>q </a:t>
            </a:r>
            <a:r>
              <a:rPr lang="en-US" sz="1200" dirty="0">
                <a:solidFill>
                  <a:schemeClr val="bg1"/>
                </a:solidFill>
              </a:rPr>
              <a:t>in any of the d-dimensions, or </a:t>
            </a:r>
            <a:r>
              <a:rPr lang="en-US" sz="1200" i="1" dirty="0">
                <a:solidFill>
                  <a:schemeClr val="bg1"/>
                </a:solidFill>
              </a:rPr>
              <a:t>p </a:t>
            </a:r>
            <a:r>
              <a:rPr lang="en-US" sz="1200" dirty="0">
                <a:solidFill>
                  <a:schemeClr val="bg1"/>
                </a:solidFill>
              </a:rPr>
              <a:t>is better than</a:t>
            </a:r>
            <a:r>
              <a:rPr lang="en-US" sz="1200" i="1" dirty="0">
                <a:solidFill>
                  <a:schemeClr val="bg1"/>
                </a:solidFill>
              </a:rPr>
              <a:t> q </a:t>
            </a:r>
            <a:r>
              <a:rPr lang="en-US" sz="1200" dirty="0">
                <a:solidFill>
                  <a:schemeClr val="bg1"/>
                </a:solidFill>
              </a:rPr>
              <a:t> in at least one of the d-dimensions.</a:t>
            </a:r>
            <a:endParaRPr lang="en-150" sz="1200" b="1" dirty="0">
              <a:solidFill>
                <a:schemeClr val="bg1"/>
              </a:solidFill>
            </a:endParaRPr>
          </a:p>
        </p:txBody>
      </p:sp>
    </p:spTree>
    <p:extLst>
      <p:ext uri="{BB962C8B-B14F-4D97-AF65-F5344CB8AC3E}">
        <p14:creationId xmlns:p14="http://schemas.microsoft.com/office/powerpoint/2010/main" val="365677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Example</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6</a:t>
            </a:fld>
            <a:endParaRPr lang="en-US" dirty="0"/>
          </a:p>
        </p:txBody>
      </p:sp>
      <p:sp>
        <p:nvSpPr>
          <p:cNvPr id="8" name="Text Placeholder 7">
            <a:extLst>
              <a:ext uri="{FF2B5EF4-FFF2-40B4-BE49-F238E27FC236}">
                <a16:creationId xmlns:a16="http://schemas.microsoft.com/office/drawing/2014/main" id="{47DC4E62-1A34-4F98-A451-214F1808519C}"/>
              </a:ext>
            </a:extLst>
          </p:cNvPr>
          <p:cNvSpPr>
            <a:spLocks noGrp="1"/>
          </p:cNvSpPr>
          <p:nvPr>
            <p:ph type="body" sz="quarter" idx="2"/>
          </p:nvPr>
        </p:nvSpPr>
        <p:spPr>
          <a:xfrm>
            <a:off x="5108824" y="1971185"/>
            <a:ext cx="5157787" cy="3806054"/>
          </a:xfrm>
        </p:spPr>
        <p:txBody>
          <a:bodyPr>
            <a:normAutofit lnSpcReduction="10000"/>
          </a:bodyPr>
          <a:lstStyle/>
          <a:p>
            <a:pPr marL="342900" lvl="0" indent="-342900" algn="just">
              <a:spcBef>
                <a:spcPts val="900"/>
              </a:spcBef>
              <a:spcAft>
                <a:spcPts val="400"/>
              </a:spcAft>
              <a:buFont typeface="+mj-lt"/>
              <a:buAutoNum type="arabicPeriod"/>
            </a:pPr>
            <a:r>
              <a:rPr lang="en-US" sz="1800" b="0" dirty="0">
                <a:effectLst/>
                <a:ea typeface="Times New Roman" panose="02020603050405020304" pitchFamily="18" charset="0"/>
              </a:rPr>
              <a:t>Sort the dataset based on the sum of the coordinates</a:t>
            </a:r>
          </a:p>
          <a:p>
            <a:pPr marL="342900" lvl="0" indent="-342900" algn="just">
              <a:spcBef>
                <a:spcPts val="900"/>
              </a:spcBef>
              <a:spcAft>
                <a:spcPts val="400"/>
              </a:spcAft>
              <a:buFont typeface="+mj-lt"/>
              <a:buAutoNum type="arabicPeriod"/>
            </a:pPr>
            <a:r>
              <a:rPr lang="en-US" sz="1800" b="0" dirty="0">
                <a:effectLst/>
                <a:ea typeface="Times New Roman" panose="02020603050405020304" pitchFamily="18" charset="0"/>
              </a:rPr>
              <a:t>Initialize the first point of the sorted dataset as skyline point.</a:t>
            </a:r>
            <a:endParaRPr lang="el-GR" sz="1800" b="1" dirty="0">
              <a:effectLst/>
              <a:ea typeface="Times New Roman" panose="02020603050405020304" pitchFamily="18" charset="0"/>
            </a:endParaRPr>
          </a:p>
          <a:p>
            <a:pPr marL="342900" lvl="0" indent="-342900" algn="just">
              <a:spcBef>
                <a:spcPts val="900"/>
              </a:spcBef>
              <a:spcAft>
                <a:spcPts val="400"/>
              </a:spcAft>
              <a:buFont typeface="+mj-lt"/>
              <a:buAutoNum type="arabicPeriod"/>
            </a:pPr>
            <a:r>
              <a:rPr lang="en-US" sz="1800" b="0" dirty="0">
                <a:effectLst/>
                <a:ea typeface="Times New Roman" panose="02020603050405020304" pitchFamily="18" charset="0"/>
              </a:rPr>
              <a:t>Read the next point </a:t>
            </a:r>
            <a:r>
              <a:rPr lang="en-US" sz="1800" b="0" i="1" dirty="0">
                <a:effectLst/>
                <a:ea typeface="Times New Roman" panose="02020603050405020304" pitchFamily="18" charset="0"/>
              </a:rPr>
              <a:t>p </a:t>
            </a:r>
            <a:r>
              <a:rPr lang="en-US" sz="1800" b="0" dirty="0">
                <a:effectLst/>
                <a:ea typeface="Times New Roman" panose="02020603050405020304" pitchFamily="18" charset="0"/>
              </a:rPr>
              <a:t>from the dataset.</a:t>
            </a:r>
            <a:endParaRPr lang="el-GR" sz="1800" b="1" dirty="0">
              <a:effectLst/>
              <a:ea typeface="Times New Roman" panose="02020603050405020304" pitchFamily="18" charset="0"/>
            </a:endParaRPr>
          </a:p>
          <a:p>
            <a:pPr marL="342900" lvl="0" indent="-342900" algn="just">
              <a:spcBef>
                <a:spcPts val="900"/>
              </a:spcBef>
              <a:spcAft>
                <a:spcPts val="400"/>
              </a:spcAft>
              <a:buFont typeface="+mj-lt"/>
              <a:buAutoNum type="arabicPeriod"/>
            </a:pPr>
            <a:r>
              <a:rPr lang="en-US" sz="1800" b="0" dirty="0">
                <a:effectLst/>
                <a:ea typeface="Times New Roman" panose="02020603050405020304" pitchFamily="18" charset="0"/>
              </a:rPr>
              <a:t>If point </a:t>
            </a:r>
            <a:r>
              <a:rPr lang="en-US" sz="1800" b="0" i="1" dirty="0">
                <a:effectLst/>
                <a:ea typeface="Times New Roman" panose="02020603050405020304" pitchFamily="18" charset="0"/>
              </a:rPr>
              <a:t>p </a:t>
            </a:r>
            <a:r>
              <a:rPr lang="en-US" sz="1800" b="0" dirty="0">
                <a:effectLst/>
                <a:ea typeface="Times New Roman" panose="02020603050405020304" pitchFamily="18" charset="0"/>
              </a:rPr>
              <a:t>dominates one of the current skyline points, remove this skyline point from the set.</a:t>
            </a:r>
            <a:endParaRPr lang="el-GR" sz="1800" b="1" dirty="0">
              <a:effectLst/>
              <a:ea typeface="Times New Roman" panose="02020603050405020304" pitchFamily="18" charset="0"/>
            </a:endParaRPr>
          </a:p>
          <a:p>
            <a:pPr marL="342900" lvl="0" indent="-342900" algn="just">
              <a:spcBef>
                <a:spcPts val="900"/>
              </a:spcBef>
              <a:spcAft>
                <a:spcPts val="400"/>
              </a:spcAft>
              <a:buFont typeface="+mj-lt"/>
              <a:buAutoNum type="arabicPeriod"/>
            </a:pPr>
            <a:r>
              <a:rPr lang="en-US" sz="1800" b="0" dirty="0">
                <a:effectLst/>
                <a:ea typeface="Times New Roman" panose="02020603050405020304" pitchFamily="18" charset="0"/>
              </a:rPr>
              <a:t>If point </a:t>
            </a:r>
            <a:r>
              <a:rPr lang="en-US" sz="1800" b="0" i="1" dirty="0">
                <a:effectLst/>
                <a:ea typeface="Times New Roman" panose="02020603050405020304" pitchFamily="18" charset="0"/>
              </a:rPr>
              <a:t>p </a:t>
            </a:r>
            <a:r>
              <a:rPr lang="en-US" sz="1800" b="0" dirty="0">
                <a:effectLst/>
                <a:ea typeface="Times New Roman" panose="02020603050405020304" pitchFamily="18" charset="0"/>
              </a:rPr>
              <a:t>is not dominated by any point from the skyline set, insert in into the skyline set.</a:t>
            </a:r>
            <a:endParaRPr lang="el-GR" sz="1800" b="1" dirty="0">
              <a:effectLst/>
              <a:ea typeface="Times New Roman" panose="02020603050405020304" pitchFamily="18" charset="0"/>
            </a:endParaRPr>
          </a:p>
          <a:p>
            <a:pPr marL="342900" lvl="0" indent="-342900" algn="just">
              <a:spcBef>
                <a:spcPts val="900"/>
              </a:spcBef>
              <a:spcAft>
                <a:spcPts val="400"/>
              </a:spcAft>
              <a:buFont typeface="+mj-lt"/>
              <a:buAutoNum type="arabicPeriod"/>
            </a:pPr>
            <a:r>
              <a:rPr lang="en-US" sz="1800" b="0" dirty="0">
                <a:effectLst/>
                <a:ea typeface="Times New Roman" panose="02020603050405020304" pitchFamily="18" charset="0"/>
              </a:rPr>
              <a:t>Go to step-3 until there are no other points to read from the dataset.</a:t>
            </a:r>
            <a:endParaRPr lang="el-GR" sz="1800" b="1" dirty="0">
              <a:effectLst/>
              <a:ea typeface="Times New Roman" panose="02020603050405020304" pitchFamily="18" charset="0"/>
            </a:endParaRPr>
          </a:p>
          <a:p>
            <a:pPr marL="342900" lvl="0" indent="-342900" algn="just">
              <a:spcBef>
                <a:spcPts val="900"/>
              </a:spcBef>
              <a:spcAft>
                <a:spcPts val="400"/>
              </a:spcAft>
              <a:buFont typeface="+mj-lt"/>
              <a:buAutoNum type="arabicPeriod"/>
            </a:pPr>
            <a:r>
              <a:rPr lang="en-US" sz="1800" b="0" dirty="0">
                <a:effectLst/>
                <a:ea typeface="Times New Roman" panose="02020603050405020304" pitchFamily="18" charset="0"/>
              </a:rPr>
              <a:t>Return the skyline set.</a:t>
            </a:r>
            <a:endParaRPr lang="el-GR" sz="1800" b="1" dirty="0">
              <a:effectLst/>
              <a:ea typeface="Times New Roman" panose="02020603050405020304" pitchFamily="18" charset="0"/>
            </a:endParaRPr>
          </a:p>
        </p:txBody>
      </p:sp>
      <p:sp>
        <p:nvSpPr>
          <p:cNvPr id="16" name="TextBox 15">
            <a:extLst>
              <a:ext uri="{FF2B5EF4-FFF2-40B4-BE49-F238E27FC236}">
                <a16:creationId xmlns:a16="http://schemas.microsoft.com/office/drawing/2014/main" id="{6E9C669F-25DE-441B-66D9-A361F6749E30}"/>
              </a:ext>
            </a:extLst>
          </p:cNvPr>
          <p:cNvSpPr txBox="1"/>
          <p:nvPr/>
        </p:nvSpPr>
        <p:spPr>
          <a:xfrm>
            <a:off x="5587999" y="6218535"/>
            <a:ext cx="5393266" cy="461665"/>
          </a:xfrm>
          <a:prstGeom prst="rect">
            <a:avLst/>
          </a:prstGeom>
          <a:noFill/>
        </p:spPr>
        <p:txBody>
          <a:bodyPr wrap="square" rtlCol="0">
            <a:spAutoFit/>
          </a:bodyPr>
          <a:lstStyle/>
          <a:p>
            <a:r>
              <a:rPr lang="el-GR" sz="1200" dirty="0">
                <a:solidFill>
                  <a:schemeClr val="bg1"/>
                </a:solidFill>
              </a:rPr>
              <a:t>*</a:t>
            </a:r>
            <a:r>
              <a:rPr lang="en-US" sz="1200" dirty="0">
                <a:solidFill>
                  <a:schemeClr val="bg1"/>
                </a:solidFill>
              </a:rPr>
              <a:t>One point </a:t>
            </a:r>
            <a:r>
              <a:rPr lang="en-US" sz="1200" i="1" dirty="0">
                <a:solidFill>
                  <a:schemeClr val="bg1"/>
                </a:solidFill>
              </a:rPr>
              <a:t>p </a:t>
            </a:r>
            <a:r>
              <a:rPr lang="en-US" sz="1200" b="1" dirty="0">
                <a:solidFill>
                  <a:schemeClr val="bg1"/>
                </a:solidFill>
              </a:rPr>
              <a:t>dominates </a:t>
            </a:r>
            <a:r>
              <a:rPr lang="en-US" sz="1200" dirty="0">
                <a:solidFill>
                  <a:schemeClr val="bg1"/>
                </a:solidFill>
              </a:rPr>
              <a:t>another point </a:t>
            </a:r>
            <a:r>
              <a:rPr lang="en-US" sz="1200" i="1" dirty="0">
                <a:solidFill>
                  <a:schemeClr val="bg1"/>
                </a:solidFill>
              </a:rPr>
              <a:t>q</a:t>
            </a:r>
            <a:r>
              <a:rPr lang="en-US" sz="1200" dirty="0">
                <a:solidFill>
                  <a:schemeClr val="bg1"/>
                </a:solidFill>
              </a:rPr>
              <a:t>, when p is not worse than </a:t>
            </a:r>
            <a:r>
              <a:rPr lang="en-US" sz="1200" i="1" dirty="0">
                <a:solidFill>
                  <a:schemeClr val="bg1"/>
                </a:solidFill>
              </a:rPr>
              <a:t>q </a:t>
            </a:r>
            <a:r>
              <a:rPr lang="en-US" sz="1200" dirty="0">
                <a:solidFill>
                  <a:schemeClr val="bg1"/>
                </a:solidFill>
              </a:rPr>
              <a:t>in any of the d-dimensions, or </a:t>
            </a:r>
            <a:r>
              <a:rPr lang="en-US" sz="1200" i="1" dirty="0">
                <a:solidFill>
                  <a:schemeClr val="bg1"/>
                </a:solidFill>
              </a:rPr>
              <a:t>p </a:t>
            </a:r>
            <a:r>
              <a:rPr lang="en-US" sz="1200" dirty="0">
                <a:solidFill>
                  <a:schemeClr val="bg1"/>
                </a:solidFill>
              </a:rPr>
              <a:t>is better than</a:t>
            </a:r>
            <a:r>
              <a:rPr lang="en-US" sz="1200" i="1" dirty="0">
                <a:solidFill>
                  <a:schemeClr val="bg1"/>
                </a:solidFill>
              </a:rPr>
              <a:t> q </a:t>
            </a:r>
            <a:r>
              <a:rPr lang="en-US" sz="1200" dirty="0">
                <a:solidFill>
                  <a:schemeClr val="bg1"/>
                </a:solidFill>
              </a:rPr>
              <a:t> in at least one of the d-dimensions.</a:t>
            </a:r>
            <a:endParaRPr lang="en-150" sz="1200" b="1" dirty="0">
              <a:solidFill>
                <a:schemeClr val="bg1"/>
              </a:solidFill>
            </a:endParaRPr>
          </a:p>
        </p:txBody>
      </p:sp>
      <p:pic>
        <p:nvPicPr>
          <p:cNvPr id="5" name="Εικόνα 4">
            <a:extLst>
              <a:ext uri="{FF2B5EF4-FFF2-40B4-BE49-F238E27FC236}">
                <a16:creationId xmlns:a16="http://schemas.microsoft.com/office/drawing/2014/main" id="{889B4665-B069-D150-C478-1F4633C1FAA6}"/>
              </a:ext>
            </a:extLst>
          </p:cNvPr>
          <p:cNvPicPr>
            <a:picLocks noChangeAspect="1"/>
          </p:cNvPicPr>
          <p:nvPr/>
        </p:nvPicPr>
        <p:blipFill>
          <a:blip r:embed="rId3"/>
          <a:stretch>
            <a:fillRect/>
          </a:stretch>
        </p:blipFill>
        <p:spPr>
          <a:xfrm>
            <a:off x="444500" y="1438903"/>
            <a:ext cx="4267480" cy="5153900"/>
          </a:xfrm>
          <a:prstGeom prst="rect">
            <a:avLst/>
          </a:prstGeom>
        </p:spPr>
      </p:pic>
    </p:spTree>
    <p:extLst>
      <p:ext uri="{BB962C8B-B14F-4D97-AF65-F5344CB8AC3E}">
        <p14:creationId xmlns:p14="http://schemas.microsoft.com/office/powerpoint/2010/main" val="698637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832103" y="3886200"/>
            <a:ext cx="8608229" cy="859055"/>
          </a:xfrm>
        </p:spPr>
        <p:txBody>
          <a:bodyPr>
            <a:normAutofit/>
          </a:bodyPr>
          <a:lstStyle/>
          <a:p>
            <a:r>
              <a:rPr lang="en-US" i="1" dirty="0"/>
              <a:t>Top-k </a:t>
            </a:r>
            <a:r>
              <a:rPr lang="en-US" dirty="0"/>
              <a:t>domination query</a:t>
            </a:r>
            <a:endParaRPr lang="en-US" i="1" dirty="0"/>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7</a:t>
            </a:fld>
            <a:endParaRPr lang="en-US" dirty="0"/>
          </a:p>
        </p:txBody>
      </p:sp>
    </p:spTree>
    <p:extLst>
      <p:ext uri="{BB962C8B-B14F-4D97-AF65-F5344CB8AC3E}">
        <p14:creationId xmlns:p14="http://schemas.microsoft.com/office/powerpoint/2010/main" val="70982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Task 2</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8</a:t>
            </a:fld>
            <a:endParaRPr lang="en-US" dirty="0"/>
          </a:p>
        </p:txBody>
      </p:sp>
      <p:sp>
        <p:nvSpPr>
          <p:cNvPr id="7" name="Text Placeholder 6">
            <a:extLst>
              <a:ext uri="{FF2B5EF4-FFF2-40B4-BE49-F238E27FC236}">
                <a16:creationId xmlns:a16="http://schemas.microsoft.com/office/drawing/2014/main" id="{B74126B4-1E6C-4FFF-9282-40E18A85A07F}"/>
              </a:ext>
            </a:extLst>
          </p:cNvPr>
          <p:cNvSpPr>
            <a:spLocks noGrp="1"/>
          </p:cNvSpPr>
          <p:nvPr>
            <p:ph type="body" sz="quarter" idx="1"/>
          </p:nvPr>
        </p:nvSpPr>
        <p:spPr>
          <a:xfrm>
            <a:off x="386525" y="1438230"/>
            <a:ext cx="11418949" cy="823912"/>
          </a:xfrm>
        </p:spPr>
        <p:txBody>
          <a:bodyPr>
            <a:normAutofit/>
          </a:bodyPr>
          <a:lstStyle/>
          <a:p>
            <a:pPr algn="just"/>
            <a:r>
              <a:rPr lang="en-US" i="1" dirty="0"/>
              <a:t>Top-k</a:t>
            </a:r>
            <a:r>
              <a:rPr lang="en-US" dirty="0"/>
              <a:t> dominating query </a:t>
            </a:r>
            <a:r>
              <a:rPr lang="en-US" b="0" dirty="0"/>
              <a:t>retrieve the k data objects that dominate the highest number of data objects in a dataset.</a:t>
            </a:r>
          </a:p>
        </p:txBody>
      </p:sp>
      <p:sp>
        <p:nvSpPr>
          <p:cNvPr id="8" name="Text Placeholder 7">
            <a:extLst>
              <a:ext uri="{FF2B5EF4-FFF2-40B4-BE49-F238E27FC236}">
                <a16:creationId xmlns:a16="http://schemas.microsoft.com/office/drawing/2014/main" id="{47DC4E62-1A34-4F98-A451-214F1808519C}"/>
              </a:ext>
            </a:extLst>
          </p:cNvPr>
          <p:cNvSpPr>
            <a:spLocks noGrp="1"/>
          </p:cNvSpPr>
          <p:nvPr>
            <p:ph type="body" sz="quarter" idx="2"/>
          </p:nvPr>
        </p:nvSpPr>
        <p:spPr>
          <a:xfrm>
            <a:off x="4223104" y="1967613"/>
            <a:ext cx="7503778" cy="4037784"/>
          </a:xfrm>
        </p:spPr>
        <p:txBody>
          <a:bodyPr>
            <a:noAutofit/>
          </a:bodyPr>
          <a:lstStyle/>
          <a:p>
            <a:pPr marL="0" lvl="0" indent="0" algn="just">
              <a:spcBef>
                <a:spcPts val="900"/>
              </a:spcBef>
              <a:spcAft>
                <a:spcPts val="400"/>
              </a:spcAft>
              <a:buNone/>
            </a:pPr>
            <a:r>
              <a:rPr lang="en-US" sz="1100" b="1" dirty="0">
                <a:effectLst/>
                <a:ea typeface="Times New Roman" panose="02020603050405020304" pitchFamily="18" charset="0"/>
              </a:rPr>
              <a:t>Implemented Algorithm</a:t>
            </a:r>
            <a:r>
              <a:rPr lang="en-US" sz="1100" b="0" dirty="0">
                <a:effectLst/>
                <a:ea typeface="Times New Roman" panose="02020603050405020304" pitchFamily="18" charset="0"/>
              </a:rPr>
              <a:t> </a:t>
            </a:r>
          </a:p>
          <a:p>
            <a:pPr marL="342900" lvl="0" indent="-342900" algn="just">
              <a:spcBef>
                <a:spcPts val="900"/>
              </a:spcBef>
              <a:spcAft>
                <a:spcPts val="400"/>
              </a:spcAft>
              <a:buFont typeface="+mj-lt"/>
              <a:buAutoNum type="arabicPeriod"/>
            </a:pPr>
            <a:r>
              <a:rPr lang="en-US" sz="1100" b="0" dirty="0">
                <a:effectLst/>
                <a:ea typeface="Times New Roman" panose="02020603050405020304" pitchFamily="18" charset="0"/>
              </a:rPr>
              <a:t>Load the dataset </a:t>
            </a:r>
            <a:r>
              <a:rPr lang="en-US" sz="1100" b="0" i="1" dirty="0">
                <a:effectLst/>
                <a:ea typeface="Times New Roman" panose="02020603050405020304" pitchFamily="18" charset="0"/>
              </a:rPr>
              <a:t>points</a:t>
            </a:r>
            <a:endParaRPr lang="el-GR" sz="1100" b="1" dirty="0">
              <a:effectLst/>
              <a:ea typeface="Times New Roman" panose="02020603050405020304" pitchFamily="18" charset="0"/>
            </a:endParaRPr>
          </a:p>
          <a:p>
            <a:pPr marL="342900" lvl="0" indent="-342900" algn="just">
              <a:spcBef>
                <a:spcPts val="900"/>
              </a:spcBef>
              <a:spcAft>
                <a:spcPts val="400"/>
              </a:spcAft>
              <a:buFont typeface="+mj-lt"/>
              <a:buAutoNum type="arabicPeriod"/>
            </a:pPr>
            <a:r>
              <a:rPr lang="en-US" sz="1100" b="0" dirty="0">
                <a:effectLst/>
                <a:ea typeface="Times New Roman" panose="02020603050405020304" pitchFamily="18" charset="0"/>
              </a:rPr>
              <a:t>Compute the skyline set with the algorithm described on Task 1 given the dataset </a:t>
            </a:r>
            <a:r>
              <a:rPr lang="en-US" sz="1100" b="0" i="1" dirty="0">
                <a:effectLst/>
                <a:ea typeface="Times New Roman" panose="02020603050405020304" pitchFamily="18" charset="0"/>
              </a:rPr>
              <a:t>points</a:t>
            </a:r>
            <a:endParaRPr lang="el-GR" sz="1100" b="1" dirty="0">
              <a:effectLst/>
              <a:ea typeface="Times New Roman" panose="02020603050405020304" pitchFamily="18" charset="0"/>
            </a:endParaRPr>
          </a:p>
          <a:p>
            <a:pPr marL="342900" lvl="0" indent="-342900" algn="just">
              <a:spcBef>
                <a:spcPts val="900"/>
              </a:spcBef>
              <a:spcAft>
                <a:spcPts val="400"/>
              </a:spcAft>
              <a:buFont typeface="+mj-lt"/>
              <a:buAutoNum type="arabicPeriod"/>
            </a:pPr>
            <a:r>
              <a:rPr lang="en-US" sz="1100" b="0" dirty="0">
                <a:effectLst/>
                <a:ea typeface="Times New Roman" panose="02020603050405020304" pitchFamily="18" charset="0"/>
              </a:rPr>
              <a:t>For each one of the skyline points, calculate the number of points they dominate</a:t>
            </a:r>
            <a:endParaRPr lang="el-GR" sz="1100" b="1" dirty="0">
              <a:effectLst/>
              <a:ea typeface="Times New Roman" panose="02020603050405020304" pitchFamily="18" charset="0"/>
            </a:endParaRPr>
          </a:p>
          <a:p>
            <a:pPr marL="342900" lvl="0" indent="-342900" algn="just">
              <a:spcBef>
                <a:spcPts val="900"/>
              </a:spcBef>
              <a:spcAft>
                <a:spcPts val="400"/>
              </a:spcAft>
              <a:buFont typeface="+mj-lt"/>
              <a:buAutoNum type="arabicPeriod"/>
            </a:pPr>
            <a:r>
              <a:rPr lang="en-US" sz="1100" b="0" dirty="0">
                <a:effectLst/>
                <a:ea typeface="Times New Roman" panose="02020603050405020304" pitchFamily="18" charset="0"/>
              </a:rPr>
              <a:t>Create a list </a:t>
            </a:r>
            <a:r>
              <a:rPr lang="en-US" sz="1100" b="0" i="1" dirty="0">
                <a:effectLst/>
                <a:ea typeface="Times New Roman" panose="02020603050405020304" pitchFamily="18" charset="0"/>
              </a:rPr>
              <a:t>candidate_points</a:t>
            </a:r>
            <a:r>
              <a:rPr lang="en-US" sz="1100" b="0" dirty="0">
                <a:effectLst/>
                <a:ea typeface="Times New Roman" panose="02020603050405020304" pitchFamily="18" charset="0"/>
              </a:rPr>
              <a:t> of candidate top points that is initialized to be equal to the skyline set gathered at step 2 along with their number of dominations</a:t>
            </a:r>
            <a:endParaRPr lang="el-GR" sz="1100" b="1" dirty="0">
              <a:effectLst/>
              <a:ea typeface="Times New Roman" panose="02020603050405020304" pitchFamily="18" charset="0"/>
            </a:endParaRPr>
          </a:p>
          <a:p>
            <a:pPr marL="342900" lvl="0" indent="-342900" algn="just">
              <a:spcBef>
                <a:spcPts val="900"/>
              </a:spcBef>
              <a:spcAft>
                <a:spcPts val="400"/>
              </a:spcAft>
              <a:buFont typeface="+mj-lt"/>
              <a:buAutoNum type="arabicPeriod"/>
            </a:pPr>
            <a:r>
              <a:rPr lang="en-US" sz="1100" b="0" dirty="0">
                <a:effectLst/>
                <a:ea typeface="Times New Roman" panose="02020603050405020304" pitchFamily="18" charset="0"/>
              </a:rPr>
              <a:t>Create an empty list </a:t>
            </a:r>
            <a:r>
              <a:rPr lang="en-US" sz="1100" b="0" i="1" dirty="0">
                <a:effectLst/>
                <a:ea typeface="Times New Roman" panose="02020603050405020304" pitchFamily="18" charset="0"/>
              </a:rPr>
              <a:t>top_points</a:t>
            </a:r>
            <a:r>
              <a:rPr lang="en-US" sz="1100" b="0" dirty="0">
                <a:effectLst/>
                <a:ea typeface="Times New Roman" panose="02020603050405020304" pitchFamily="18" charset="0"/>
              </a:rPr>
              <a:t> of the top k points</a:t>
            </a:r>
            <a:endParaRPr lang="el-GR" sz="1100" b="1" dirty="0">
              <a:effectLst/>
              <a:ea typeface="Times New Roman" panose="02020603050405020304" pitchFamily="18" charset="0"/>
            </a:endParaRPr>
          </a:p>
          <a:p>
            <a:pPr marL="342900" lvl="0" indent="-342900" algn="just">
              <a:spcBef>
                <a:spcPts val="900"/>
              </a:spcBef>
              <a:spcAft>
                <a:spcPts val="400"/>
              </a:spcAft>
              <a:buFont typeface="+mj-lt"/>
              <a:buAutoNum type="arabicPeriod"/>
            </a:pPr>
            <a:r>
              <a:rPr lang="en-US" sz="1100" b="0" dirty="0">
                <a:effectLst/>
                <a:ea typeface="Times New Roman" panose="02020603050405020304" pitchFamily="18" charset="0"/>
              </a:rPr>
              <a:t>Sort the </a:t>
            </a:r>
            <a:r>
              <a:rPr lang="en-US" sz="1100" b="0" i="1" dirty="0">
                <a:effectLst/>
                <a:ea typeface="Times New Roman" panose="02020603050405020304" pitchFamily="18" charset="0"/>
              </a:rPr>
              <a:t>candidate_points</a:t>
            </a:r>
            <a:r>
              <a:rPr lang="en-US" sz="1100" b="0" dirty="0">
                <a:effectLst/>
                <a:ea typeface="Times New Roman" panose="02020603050405020304" pitchFamily="18" charset="0"/>
              </a:rPr>
              <a:t> list by the number of dominations in descending order</a:t>
            </a:r>
            <a:endParaRPr lang="el-GR" sz="1100" b="1" dirty="0">
              <a:effectLst/>
              <a:ea typeface="Times New Roman" panose="02020603050405020304" pitchFamily="18" charset="0"/>
            </a:endParaRPr>
          </a:p>
          <a:p>
            <a:pPr marL="342900" lvl="0" indent="-342900" algn="just">
              <a:spcBef>
                <a:spcPts val="900"/>
              </a:spcBef>
              <a:spcAft>
                <a:spcPts val="400"/>
              </a:spcAft>
              <a:buFont typeface="+mj-lt"/>
              <a:buAutoNum type="arabicPeriod"/>
            </a:pPr>
            <a:r>
              <a:rPr lang="en-US" sz="1100" b="0" dirty="0">
                <a:effectLst/>
                <a:ea typeface="Times New Roman" panose="02020603050405020304" pitchFamily="18" charset="0"/>
              </a:rPr>
              <a:t>Get the first element </a:t>
            </a:r>
            <a:r>
              <a:rPr lang="en-US" sz="1100" b="0" i="1" dirty="0">
                <a:effectLst/>
                <a:ea typeface="Times New Roman" panose="02020603050405020304" pitchFamily="18" charset="0"/>
              </a:rPr>
              <a:t>top_point</a:t>
            </a:r>
            <a:r>
              <a:rPr lang="en-US" sz="1100" b="0" dirty="0">
                <a:effectLst/>
                <a:ea typeface="Times New Roman" panose="02020603050405020304" pitchFamily="18" charset="0"/>
              </a:rPr>
              <a:t> of the </a:t>
            </a:r>
            <a:r>
              <a:rPr lang="en-US" sz="1100" b="0" i="1" dirty="0">
                <a:effectLst/>
                <a:ea typeface="Times New Roman" panose="02020603050405020304" pitchFamily="18" charset="0"/>
              </a:rPr>
              <a:t>candidate_points</a:t>
            </a:r>
            <a:r>
              <a:rPr lang="en-US" sz="1100" b="0" dirty="0">
                <a:effectLst/>
                <a:ea typeface="Times New Roman" panose="02020603050405020304" pitchFamily="18" charset="0"/>
              </a:rPr>
              <a:t> list, add it to the </a:t>
            </a:r>
            <a:r>
              <a:rPr lang="en-US" sz="1100" b="0" i="1" dirty="0">
                <a:effectLst/>
                <a:ea typeface="Times New Roman" panose="02020603050405020304" pitchFamily="18" charset="0"/>
              </a:rPr>
              <a:t>top_points</a:t>
            </a:r>
            <a:r>
              <a:rPr lang="en-US" sz="1100" b="0" dirty="0">
                <a:effectLst/>
                <a:ea typeface="Times New Roman" panose="02020603050405020304" pitchFamily="18" charset="0"/>
              </a:rPr>
              <a:t> list and remove it from the dataset </a:t>
            </a:r>
            <a:r>
              <a:rPr lang="en-US" sz="1100" b="0" i="1" dirty="0">
                <a:effectLst/>
                <a:ea typeface="Times New Roman" panose="02020603050405020304" pitchFamily="18" charset="0"/>
              </a:rPr>
              <a:t>points</a:t>
            </a:r>
            <a:endParaRPr lang="el-GR" sz="1100" b="1" dirty="0">
              <a:effectLst/>
              <a:ea typeface="Times New Roman" panose="02020603050405020304" pitchFamily="18" charset="0"/>
            </a:endParaRPr>
          </a:p>
          <a:p>
            <a:pPr marL="342900" lvl="0" indent="-342900" algn="just">
              <a:spcBef>
                <a:spcPts val="900"/>
              </a:spcBef>
              <a:spcAft>
                <a:spcPts val="400"/>
              </a:spcAft>
              <a:buFont typeface="+mj-lt"/>
              <a:buAutoNum type="arabicPeriod"/>
            </a:pPr>
            <a:r>
              <a:rPr lang="en-US" sz="1100" b="0" dirty="0">
                <a:effectLst/>
                <a:ea typeface="Times New Roman" panose="02020603050405020304" pitchFamily="18" charset="0"/>
              </a:rPr>
              <a:t>Create a list </a:t>
            </a:r>
            <a:r>
              <a:rPr lang="en-US" sz="1100" b="0" i="1" dirty="0">
                <a:effectLst/>
                <a:ea typeface="Times New Roman" panose="02020603050405020304" pitchFamily="18" charset="0"/>
              </a:rPr>
              <a:t>dominated_points</a:t>
            </a:r>
            <a:r>
              <a:rPr lang="en-US" sz="1100" b="0" dirty="0">
                <a:effectLst/>
                <a:ea typeface="Times New Roman" panose="02020603050405020304" pitchFamily="18" charset="0"/>
              </a:rPr>
              <a:t> that contains all the points dominated by the </a:t>
            </a:r>
            <a:r>
              <a:rPr lang="en-US" sz="1100" b="0" i="1" dirty="0">
                <a:effectLst/>
                <a:ea typeface="Times New Roman" panose="02020603050405020304" pitchFamily="18" charset="0"/>
              </a:rPr>
              <a:t>top_point</a:t>
            </a:r>
            <a:r>
              <a:rPr lang="en-US" sz="1100" b="0" dirty="0">
                <a:effectLst/>
                <a:ea typeface="Times New Roman" panose="02020603050405020304" pitchFamily="18" charset="0"/>
              </a:rPr>
              <a:t> excluding itself and the points in the list </a:t>
            </a:r>
            <a:r>
              <a:rPr lang="en-US" sz="1100" b="0" i="1" dirty="0">
                <a:effectLst/>
                <a:ea typeface="Times New Roman" panose="02020603050405020304" pitchFamily="18" charset="0"/>
              </a:rPr>
              <a:t>top_points</a:t>
            </a:r>
            <a:r>
              <a:rPr lang="en-US" sz="1100" b="0" dirty="0">
                <a:effectLst/>
                <a:ea typeface="Times New Roman" panose="02020603050405020304" pitchFamily="18" charset="0"/>
              </a:rPr>
              <a:t>.</a:t>
            </a:r>
            <a:endParaRPr lang="el-GR" sz="1100" b="1" dirty="0">
              <a:effectLst/>
              <a:ea typeface="Times New Roman" panose="02020603050405020304" pitchFamily="18" charset="0"/>
            </a:endParaRPr>
          </a:p>
          <a:p>
            <a:pPr marL="342900" lvl="0" indent="-342900" algn="just">
              <a:spcBef>
                <a:spcPts val="900"/>
              </a:spcBef>
              <a:spcAft>
                <a:spcPts val="400"/>
              </a:spcAft>
              <a:buFont typeface="+mj-lt"/>
              <a:buAutoNum type="arabicPeriod"/>
            </a:pPr>
            <a:r>
              <a:rPr lang="en-US" sz="1100" b="0" dirty="0">
                <a:effectLst/>
                <a:ea typeface="Times New Roman" panose="02020603050405020304" pitchFamily="18" charset="0"/>
              </a:rPr>
              <a:t>Compute the skyline points of the </a:t>
            </a:r>
            <a:r>
              <a:rPr lang="en-US" sz="1100" b="0" i="1" dirty="0">
                <a:effectLst/>
                <a:ea typeface="Times New Roman" panose="02020603050405020304" pitchFamily="18" charset="0"/>
              </a:rPr>
              <a:t>dominated_points</a:t>
            </a:r>
            <a:r>
              <a:rPr lang="en-US" sz="1100" b="0" dirty="0">
                <a:effectLst/>
                <a:ea typeface="Times New Roman" panose="02020603050405020304" pitchFamily="18" charset="0"/>
              </a:rPr>
              <a:t> list, using the algorithm described on task 1 and count the number of dominations for each one of them</a:t>
            </a:r>
            <a:endParaRPr lang="el-GR" sz="1100" b="1" dirty="0">
              <a:effectLst/>
              <a:ea typeface="Times New Roman" panose="02020603050405020304" pitchFamily="18" charset="0"/>
            </a:endParaRPr>
          </a:p>
          <a:p>
            <a:pPr marL="342900" lvl="0" indent="-342900" algn="just">
              <a:spcBef>
                <a:spcPts val="900"/>
              </a:spcBef>
              <a:spcAft>
                <a:spcPts val="400"/>
              </a:spcAft>
              <a:buFont typeface="+mj-lt"/>
              <a:buAutoNum type="arabicPeriod"/>
            </a:pPr>
            <a:r>
              <a:rPr lang="en-US" sz="1100" b="0" dirty="0">
                <a:effectLst/>
                <a:ea typeface="Times New Roman" panose="02020603050405020304" pitchFamily="18" charset="0"/>
              </a:rPr>
              <a:t>Add the skylines points of the </a:t>
            </a:r>
            <a:r>
              <a:rPr lang="en-US" sz="1100" b="0" i="1" dirty="0">
                <a:effectLst/>
                <a:ea typeface="Times New Roman" panose="02020603050405020304" pitchFamily="18" charset="0"/>
              </a:rPr>
              <a:t>dominated_points </a:t>
            </a:r>
            <a:r>
              <a:rPr lang="en-US" sz="1100" b="0" dirty="0">
                <a:effectLst/>
                <a:ea typeface="Times New Roman" panose="02020603050405020304" pitchFamily="18" charset="0"/>
              </a:rPr>
              <a:t>list along with their dominations in the </a:t>
            </a:r>
            <a:r>
              <a:rPr lang="en-US" sz="1100" b="0" i="1" dirty="0">
                <a:effectLst/>
                <a:ea typeface="Times New Roman" panose="02020603050405020304" pitchFamily="18" charset="0"/>
              </a:rPr>
              <a:t>candidate_points</a:t>
            </a:r>
            <a:r>
              <a:rPr lang="en-US" sz="1100" b="0" dirty="0">
                <a:effectLst/>
                <a:ea typeface="Times New Roman" panose="02020603050405020304" pitchFamily="18" charset="0"/>
              </a:rPr>
              <a:t> list</a:t>
            </a:r>
            <a:endParaRPr lang="el-GR" sz="1100" b="1" dirty="0">
              <a:effectLst/>
              <a:ea typeface="Times New Roman" panose="02020603050405020304" pitchFamily="18" charset="0"/>
            </a:endParaRPr>
          </a:p>
          <a:p>
            <a:pPr marL="342900" lvl="0" indent="-342900" algn="just">
              <a:spcBef>
                <a:spcPts val="900"/>
              </a:spcBef>
              <a:spcAft>
                <a:spcPts val="400"/>
              </a:spcAft>
              <a:buFont typeface="+mj-lt"/>
              <a:buAutoNum type="arabicPeriod"/>
            </a:pPr>
            <a:r>
              <a:rPr lang="en-US" sz="1100" b="0" dirty="0">
                <a:effectLst/>
                <a:ea typeface="Times New Roman" panose="02020603050405020304" pitchFamily="18" charset="0"/>
              </a:rPr>
              <a:t>If the length of the </a:t>
            </a:r>
            <a:r>
              <a:rPr lang="en-US" sz="1100" b="0" i="1" dirty="0">
                <a:effectLst/>
                <a:ea typeface="Times New Roman" panose="02020603050405020304" pitchFamily="18" charset="0"/>
              </a:rPr>
              <a:t>candidate_points</a:t>
            </a:r>
            <a:r>
              <a:rPr lang="en-US" sz="1100" b="0" dirty="0">
                <a:effectLst/>
                <a:ea typeface="Times New Roman" panose="02020603050405020304" pitchFamily="18" charset="0"/>
              </a:rPr>
              <a:t> list is zero or we got the top k points then return </a:t>
            </a:r>
            <a:r>
              <a:rPr lang="en-US" sz="1100" b="0" i="1" dirty="0">
                <a:effectLst/>
                <a:ea typeface="Times New Roman" panose="02020603050405020304" pitchFamily="18" charset="0"/>
              </a:rPr>
              <a:t>top_points</a:t>
            </a:r>
            <a:r>
              <a:rPr lang="en-US" sz="1100" b="0" dirty="0">
                <a:effectLst/>
                <a:ea typeface="Times New Roman" panose="02020603050405020304" pitchFamily="18" charset="0"/>
              </a:rPr>
              <a:t> list else go to step 6</a:t>
            </a:r>
            <a:endParaRPr lang="el-GR" sz="1100" b="1" dirty="0">
              <a:effectLst/>
              <a:ea typeface="Times New Roman" panose="02020603050405020304" pitchFamily="18" charset="0"/>
            </a:endParaRPr>
          </a:p>
        </p:txBody>
      </p:sp>
      <p:pic>
        <p:nvPicPr>
          <p:cNvPr id="15" name="Picture 14" descr="Chart, scatter chart&#10;&#10;Description automatically generated">
            <a:extLst>
              <a:ext uri="{FF2B5EF4-FFF2-40B4-BE49-F238E27FC236}">
                <a16:creationId xmlns:a16="http://schemas.microsoft.com/office/drawing/2014/main" id="{D9589739-B711-59A2-F023-EFC9A664C867}"/>
              </a:ext>
            </a:extLst>
          </p:cNvPr>
          <p:cNvPicPr>
            <a:picLocks noChangeAspect="1"/>
          </p:cNvPicPr>
          <p:nvPr/>
        </p:nvPicPr>
        <p:blipFill>
          <a:blip r:embed="rId3"/>
          <a:stretch>
            <a:fillRect/>
          </a:stretch>
        </p:blipFill>
        <p:spPr>
          <a:xfrm>
            <a:off x="465118" y="2446315"/>
            <a:ext cx="3684588" cy="3684588"/>
          </a:xfrm>
          <a:prstGeom prst="rect">
            <a:avLst/>
          </a:prstGeom>
        </p:spPr>
      </p:pic>
      <p:pic>
        <p:nvPicPr>
          <p:cNvPr id="5" name="Picture 4" descr="Chart, scatter chart&#10;&#10;Description automatically generated">
            <a:extLst>
              <a:ext uri="{FF2B5EF4-FFF2-40B4-BE49-F238E27FC236}">
                <a16:creationId xmlns:a16="http://schemas.microsoft.com/office/drawing/2014/main" id="{B69555C9-7325-6F14-D9A5-37C0EA259D7A}"/>
              </a:ext>
            </a:extLst>
          </p:cNvPr>
          <p:cNvPicPr>
            <a:picLocks noChangeAspect="1"/>
          </p:cNvPicPr>
          <p:nvPr/>
        </p:nvPicPr>
        <p:blipFill>
          <a:blip r:embed="rId4"/>
          <a:stretch>
            <a:fillRect/>
          </a:stretch>
        </p:blipFill>
        <p:spPr>
          <a:xfrm>
            <a:off x="462521" y="2446314"/>
            <a:ext cx="3684588" cy="3684589"/>
          </a:xfrm>
          <a:prstGeom prst="rect">
            <a:avLst/>
          </a:prstGeom>
        </p:spPr>
      </p:pic>
    </p:spTree>
    <p:extLst>
      <p:ext uri="{BB962C8B-B14F-4D97-AF65-F5344CB8AC3E}">
        <p14:creationId xmlns:p14="http://schemas.microsoft.com/office/powerpoint/2010/main" val="1860213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A6F23DA2-8C28-CC7D-B19C-5A54995DFB0A}"/>
              </a:ext>
            </a:extLst>
          </p:cNvPr>
          <p:cNvSpPr>
            <a:spLocks noGrp="1"/>
          </p:cNvSpPr>
          <p:nvPr>
            <p:ph type="title"/>
          </p:nvPr>
        </p:nvSpPr>
        <p:spPr>
          <a:xfrm>
            <a:off x="444500" y="542925"/>
            <a:ext cx="11214100" cy="535531"/>
          </a:xfrm>
        </p:spPr>
        <p:txBody>
          <a:bodyPr/>
          <a:lstStyle/>
          <a:p>
            <a:r>
              <a:rPr lang="en-US" dirty="0"/>
              <a:t>Top 3 points example</a:t>
            </a:r>
            <a:endParaRPr lang="el-GR" dirty="0"/>
          </a:p>
        </p:txBody>
      </p:sp>
      <p:sp>
        <p:nvSpPr>
          <p:cNvPr id="3" name="Θέση αριθμού διαφάνειας 2">
            <a:extLst>
              <a:ext uri="{FF2B5EF4-FFF2-40B4-BE49-F238E27FC236}">
                <a16:creationId xmlns:a16="http://schemas.microsoft.com/office/drawing/2014/main" id="{D641B237-C610-F2A4-99F9-5C44C21A7B66}"/>
              </a:ext>
            </a:extLst>
          </p:cNvPr>
          <p:cNvSpPr>
            <a:spLocks noGrp="1"/>
          </p:cNvSpPr>
          <p:nvPr>
            <p:ph type="sldNum" sz="quarter" idx="12"/>
          </p:nvPr>
        </p:nvSpPr>
        <p:spPr/>
        <p:txBody>
          <a:bodyPr/>
          <a:lstStyle/>
          <a:p>
            <a:fld id="{C263D6C4-4840-40CC-AC84-17E24B3B7BDE}" type="slidenum">
              <a:rPr lang="en-US" noProof="0" smtClean="0"/>
              <a:pPr/>
              <a:t>9</a:t>
            </a:fld>
            <a:endParaRPr lang="en-US" noProof="0" dirty="0"/>
          </a:p>
        </p:txBody>
      </p:sp>
      <p:pic>
        <p:nvPicPr>
          <p:cNvPr id="9" name="Εικόνα 8">
            <a:extLst>
              <a:ext uri="{FF2B5EF4-FFF2-40B4-BE49-F238E27FC236}">
                <a16:creationId xmlns:a16="http://schemas.microsoft.com/office/drawing/2014/main" id="{0D157B8C-BFA1-28D7-B5FE-ACD766EC772A}"/>
              </a:ext>
            </a:extLst>
          </p:cNvPr>
          <p:cNvPicPr>
            <a:picLocks noChangeAspect="1"/>
          </p:cNvPicPr>
          <p:nvPr/>
        </p:nvPicPr>
        <p:blipFill>
          <a:blip r:embed="rId3"/>
          <a:stretch>
            <a:fillRect/>
          </a:stretch>
        </p:blipFill>
        <p:spPr>
          <a:xfrm>
            <a:off x="444500" y="1350793"/>
            <a:ext cx="6703358" cy="5433248"/>
          </a:xfrm>
          <a:prstGeom prst="rect">
            <a:avLst/>
          </a:prstGeom>
        </p:spPr>
      </p:pic>
      <p:sp>
        <p:nvSpPr>
          <p:cNvPr id="10" name="TextBox 9">
            <a:extLst>
              <a:ext uri="{FF2B5EF4-FFF2-40B4-BE49-F238E27FC236}">
                <a16:creationId xmlns:a16="http://schemas.microsoft.com/office/drawing/2014/main" id="{9CEF2B1F-6A04-E030-3B9B-D56E893BAF76}"/>
              </a:ext>
            </a:extLst>
          </p:cNvPr>
          <p:cNvSpPr txBox="1"/>
          <p:nvPr/>
        </p:nvSpPr>
        <p:spPr>
          <a:xfrm>
            <a:off x="7371228" y="1693690"/>
            <a:ext cx="4587690" cy="4637167"/>
          </a:xfrm>
          <a:prstGeom prst="rect">
            <a:avLst/>
          </a:prstGeom>
          <a:noFill/>
        </p:spPr>
        <p:txBody>
          <a:bodyPr wrap="square" rtlCol="0">
            <a:spAutoFit/>
          </a:bodyPr>
          <a:lstStyle/>
          <a:p>
            <a:pPr marL="342900" indent="-342900" algn="just">
              <a:spcBef>
                <a:spcPts val="900"/>
              </a:spcBef>
              <a:spcAft>
                <a:spcPts val="400"/>
              </a:spcAft>
              <a:buFont typeface="+mj-lt"/>
              <a:buAutoNum type="arabicPeriod"/>
            </a:pPr>
            <a:r>
              <a:rPr lang="en-US" sz="1800" b="0" dirty="0">
                <a:solidFill>
                  <a:schemeClr val="bg1"/>
                </a:solidFill>
                <a:effectLst/>
                <a:ea typeface="Times New Roman" panose="02020603050405020304" pitchFamily="18" charset="0"/>
              </a:rPr>
              <a:t>Load the dataset </a:t>
            </a:r>
            <a:r>
              <a:rPr lang="en-US" sz="1800" b="0" i="1" dirty="0">
                <a:solidFill>
                  <a:schemeClr val="bg1"/>
                </a:solidFill>
                <a:effectLst/>
                <a:ea typeface="Times New Roman" panose="02020603050405020304" pitchFamily="18" charset="0"/>
              </a:rPr>
              <a:t>points</a:t>
            </a:r>
            <a:endParaRPr lang="en-US" sz="1800" b="0" dirty="0">
              <a:solidFill>
                <a:schemeClr val="bg1"/>
              </a:solidFill>
              <a:effectLst/>
              <a:ea typeface="Times New Roman" panose="02020603050405020304" pitchFamily="18" charset="0"/>
            </a:endParaRPr>
          </a:p>
          <a:p>
            <a:pPr marL="342900" lvl="0" indent="-342900" algn="just">
              <a:spcBef>
                <a:spcPts val="900"/>
              </a:spcBef>
              <a:spcAft>
                <a:spcPts val="400"/>
              </a:spcAft>
              <a:buFont typeface="+mj-lt"/>
              <a:buAutoNum type="arabicPeriod"/>
            </a:pPr>
            <a:r>
              <a:rPr lang="en-US" sz="1800" b="0" dirty="0">
                <a:solidFill>
                  <a:schemeClr val="bg1"/>
                </a:solidFill>
                <a:effectLst/>
                <a:ea typeface="Times New Roman" panose="02020603050405020304" pitchFamily="18" charset="0"/>
              </a:rPr>
              <a:t>Compute the skyline set with the algorithm described on Task 1 given the dataset </a:t>
            </a:r>
            <a:r>
              <a:rPr lang="en-US" sz="1800" b="0" i="1" dirty="0">
                <a:solidFill>
                  <a:schemeClr val="bg1"/>
                </a:solidFill>
                <a:effectLst/>
                <a:ea typeface="Times New Roman" panose="02020603050405020304" pitchFamily="18" charset="0"/>
              </a:rPr>
              <a:t>points</a:t>
            </a:r>
            <a:endParaRPr lang="el-GR" sz="1800" b="1" dirty="0">
              <a:solidFill>
                <a:schemeClr val="bg1"/>
              </a:solidFill>
              <a:effectLst/>
              <a:ea typeface="Times New Roman" panose="02020603050405020304" pitchFamily="18" charset="0"/>
            </a:endParaRPr>
          </a:p>
          <a:p>
            <a:pPr marL="342900" lvl="0" indent="-342900" algn="just">
              <a:spcBef>
                <a:spcPts val="900"/>
              </a:spcBef>
              <a:spcAft>
                <a:spcPts val="400"/>
              </a:spcAft>
              <a:buFont typeface="+mj-lt"/>
              <a:buAutoNum type="arabicPeriod"/>
            </a:pPr>
            <a:r>
              <a:rPr lang="en-US" sz="1800" b="0" dirty="0">
                <a:solidFill>
                  <a:schemeClr val="bg1"/>
                </a:solidFill>
                <a:effectLst/>
                <a:ea typeface="Times New Roman" panose="02020603050405020304" pitchFamily="18" charset="0"/>
              </a:rPr>
              <a:t>For each one of the skyline points, calculate the number of points they dominate</a:t>
            </a:r>
          </a:p>
          <a:p>
            <a:pPr marL="342900" indent="-342900" algn="just">
              <a:spcBef>
                <a:spcPts val="900"/>
              </a:spcBef>
              <a:spcAft>
                <a:spcPts val="400"/>
              </a:spcAft>
              <a:buFont typeface="+mj-lt"/>
              <a:buAutoNum type="arabicPeriod"/>
            </a:pPr>
            <a:r>
              <a:rPr lang="en-US" sz="1800" b="0" dirty="0">
                <a:solidFill>
                  <a:schemeClr val="bg1"/>
                </a:solidFill>
                <a:effectLst/>
                <a:ea typeface="Times New Roman" panose="02020603050405020304" pitchFamily="18" charset="0"/>
              </a:rPr>
              <a:t>Create a list </a:t>
            </a:r>
            <a:r>
              <a:rPr lang="en-US" sz="1800" b="0" i="1" dirty="0">
                <a:solidFill>
                  <a:schemeClr val="accent1">
                    <a:lumMod val="40000"/>
                    <a:lumOff val="60000"/>
                  </a:schemeClr>
                </a:solidFill>
                <a:effectLst/>
                <a:ea typeface="Times New Roman" panose="02020603050405020304" pitchFamily="18" charset="0"/>
              </a:rPr>
              <a:t>candidate_points </a:t>
            </a:r>
            <a:r>
              <a:rPr lang="en-US" sz="1800" b="0" dirty="0">
                <a:solidFill>
                  <a:schemeClr val="accent1">
                    <a:lumMod val="40000"/>
                    <a:lumOff val="60000"/>
                  </a:schemeClr>
                </a:solidFill>
                <a:effectLst/>
                <a:ea typeface="Times New Roman" panose="02020603050405020304" pitchFamily="18" charset="0"/>
              </a:rPr>
              <a:t>(blue points) </a:t>
            </a:r>
            <a:r>
              <a:rPr lang="en-US" sz="1800" b="0" dirty="0">
                <a:solidFill>
                  <a:schemeClr val="bg1"/>
                </a:solidFill>
                <a:effectLst/>
                <a:ea typeface="Times New Roman" panose="02020603050405020304" pitchFamily="18" charset="0"/>
              </a:rPr>
              <a:t>of candidate top points that is initialized to be equal to the skyline set gathered at step 2 along with their number of dominations</a:t>
            </a:r>
          </a:p>
          <a:p>
            <a:pPr marL="342900" indent="-342900" algn="just">
              <a:spcBef>
                <a:spcPts val="900"/>
              </a:spcBef>
              <a:spcAft>
                <a:spcPts val="400"/>
              </a:spcAft>
              <a:buFont typeface="+mj-lt"/>
              <a:buAutoNum type="arabicPeriod"/>
            </a:pPr>
            <a:r>
              <a:rPr lang="en-US" sz="1800" b="0" dirty="0">
                <a:solidFill>
                  <a:schemeClr val="bg1"/>
                </a:solidFill>
                <a:effectLst/>
                <a:ea typeface="Times New Roman" panose="02020603050405020304" pitchFamily="18" charset="0"/>
              </a:rPr>
              <a:t>Create an empty list </a:t>
            </a:r>
            <a:r>
              <a:rPr lang="en-US" sz="1800" b="0" i="1" dirty="0">
                <a:solidFill>
                  <a:srgbClr val="92D050"/>
                </a:solidFill>
                <a:effectLst/>
                <a:ea typeface="Times New Roman" panose="02020603050405020304" pitchFamily="18" charset="0"/>
              </a:rPr>
              <a:t>top_points (green points)</a:t>
            </a:r>
            <a:r>
              <a:rPr lang="en-US" sz="1800" b="0" dirty="0">
                <a:solidFill>
                  <a:srgbClr val="92D050"/>
                </a:solidFill>
                <a:effectLst/>
                <a:ea typeface="Times New Roman" panose="02020603050405020304" pitchFamily="18" charset="0"/>
              </a:rPr>
              <a:t> </a:t>
            </a:r>
            <a:r>
              <a:rPr lang="en-US" sz="1800" b="0" dirty="0">
                <a:solidFill>
                  <a:schemeClr val="bg1"/>
                </a:solidFill>
                <a:effectLst/>
                <a:ea typeface="Times New Roman" panose="02020603050405020304" pitchFamily="18" charset="0"/>
              </a:rPr>
              <a:t>of the top k points</a:t>
            </a:r>
            <a:endParaRPr lang="el-GR" sz="1800" b="1" dirty="0">
              <a:solidFill>
                <a:schemeClr val="bg1"/>
              </a:solidFill>
              <a:effectLst/>
              <a:ea typeface="Times New Roman" panose="02020603050405020304" pitchFamily="18" charset="0"/>
            </a:endParaRPr>
          </a:p>
        </p:txBody>
      </p:sp>
    </p:spTree>
    <p:extLst>
      <p:ext uri="{BB962C8B-B14F-4D97-AF65-F5344CB8AC3E}">
        <p14:creationId xmlns:p14="http://schemas.microsoft.com/office/powerpoint/2010/main" val="3520210473"/>
      </p:ext>
    </p:extLst>
  </p:cSld>
  <p:clrMapOvr>
    <a:masterClrMapping/>
  </p:clrMapOvr>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5757914-1161-4661-9696-421FD6935CDD}">
  <ds:schemaRefs>
    <ds:schemaRef ds:uri="http://schemas.microsoft.com/office/2006/documentManagement/types"/>
    <ds:schemaRef ds:uri="http://schemas.microsoft.com/office/infopath/2007/PartnerControls"/>
    <ds:schemaRef ds:uri="http://purl.org/dc/terms/"/>
    <ds:schemaRef ds:uri="http://purl.org/dc/dcmitype/"/>
    <ds:schemaRef ds:uri="16c05727-aa75-4e4a-9b5f-8a80a1165891"/>
    <ds:schemaRef ds:uri="http://www.w3.org/XML/1998/namespace"/>
    <ds:schemaRef ds:uri="71af3243-3dd4-4a8d-8c0d-dd76da1f02a5"/>
    <ds:schemaRef ds:uri="http://schemas.openxmlformats.org/package/2006/metadata/core-properties"/>
    <ds:schemaRef ds:uri="http://schemas.microsoft.com/office/2006/metadata/properties"/>
    <ds:schemaRef ds:uri="http://purl.org/dc/elements/1.1/"/>
  </ds:schemaRefs>
</ds:datastoreItem>
</file>

<file path=customXml/itemProps2.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B26E0C9-B2AA-42E6-97B6-E1B7D9EAF12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299</TotalTime>
  <Words>2916</Words>
  <Application>Microsoft Office PowerPoint</Application>
  <PresentationFormat>Ευρεία οθόνη</PresentationFormat>
  <Paragraphs>381</Paragraphs>
  <Slides>24</Slides>
  <Notes>12</Notes>
  <HiddenSlides>0</HiddenSlides>
  <MMClips>0</MMClips>
  <ScaleCrop>false</ScaleCrop>
  <HeadingPairs>
    <vt:vector size="6" baseType="variant">
      <vt:variant>
        <vt:lpstr>Γραμματοσειρές που χρησιμοποιούνται</vt:lpstr>
      </vt:variant>
      <vt:variant>
        <vt:i4>4</vt:i4>
      </vt:variant>
      <vt:variant>
        <vt:lpstr>Θέμα</vt:lpstr>
      </vt:variant>
      <vt:variant>
        <vt:i4>1</vt:i4>
      </vt:variant>
      <vt:variant>
        <vt:lpstr>Τίτλοι διαφανειών</vt:lpstr>
      </vt:variant>
      <vt:variant>
        <vt:i4>24</vt:i4>
      </vt:variant>
    </vt:vector>
  </HeadingPairs>
  <TitlesOfParts>
    <vt:vector size="29" baseType="lpstr">
      <vt:lpstr>Arial</vt:lpstr>
      <vt:lpstr>Calibri</vt:lpstr>
      <vt:lpstr>Trade Gothic LT Pro</vt:lpstr>
      <vt:lpstr>Trebuchet MS</vt:lpstr>
      <vt:lpstr>Office Theme</vt:lpstr>
      <vt:lpstr>Scalable Processing of Dominance-Based Queries</vt:lpstr>
      <vt:lpstr>Project Analysis</vt:lpstr>
      <vt:lpstr>Datasets</vt:lpstr>
      <vt:lpstr>Skyline query</vt:lpstr>
      <vt:lpstr>Task 1</vt:lpstr>
      <vt:lpstr>Example</vt:lpstr>
      <vt:lpstr>Top-k domination query</vt:lpstr>
      <vt:lpstr>Task 2</vt:lpstr>
      <vt:lpstr>Top 3 points example</vt:lpstr>
      <vt:lpstr>Top 3 points example</vt:lpstr>
      <vt:lpstr>Top 3 points example</vt:lpstr>
      <vt:lpstr>Top 3 points example</vt:lpstr>
      <vt:lpstr>Top-k skyline domination query</vt:lpstr>
      <vt:lpstr>Task 3</vt:lpstr>
      <vt:lpstr>Results</vt:lpstr>
      <vt:lpstr>Execution time for each task</vt:lpstr>
      <vt:lpstr>Execution time for each task</vt:lpstr>
      <vt:lpstr>Execution time vs Dataset Size</vt:lpstr>
      <vt:lpstr>Compare distributions</vt:lpstr>
      <vt:lpstr>Compare distributions</vt:lpstr>
      <vt:lpstr>Execution time vs dimensionality</vt:lpstr>
      <vt:lpstr>Execution time vs dimensionality</vt:lpstr>
      <vt:lpstr>Conclusions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Scalable Processing of Dominance-Based Queries</dc:title>
  <dc:creator>Vasileios Ntaoulas</dc:creator>
  <cp:lastModifiedBy>Manolis Kalyvas</cp:lastModifiedBy>
  <cp:revision>47</cp:revision>
  <dcterms:created xsi:type="dcterms:W3CDTF">2023-01-05T13:33:45Z</dcterms:created>
  <dcterms:modified xsi:type="dcterms:W3CDTF">2023-01-25T16:51:11Z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