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EFF"/>
    <a:srgbClr val="FFE070"/>
    <a:srgbClr val="FFF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96" d="100"/>
          <a:sy n="96" d="100"/>
        </p:scale>
        <p:origin x="-9082" y="-15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347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2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1874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27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219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97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572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197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002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64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535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CB0D-399A-490E-8EBC-01360437A4E0}" type="datetimeFigureOut">
              <a:rPr lang="en-150" smtClean="0"/>
              <a:t>06/14/2023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E8CC-19EE-4814-AEDF-95AC26F2E11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274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hyperlink" Target="https://doi.org/10.1186/s40561-021-00161-y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21.emf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doi.org/10.1016/j.procs.2015.12.157" TargetMode="External"/><Relationship Id="rId24" Type="http://schemas.openxmlformats.org/officeDocument/2006/relationships/image" Target="../media/image20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23" Type="http://schemas.openxmlformats.org/officeDocument/2006/relationships/image" Target="../media/image19.emf"/><Relationship Id="rId10" Type="http://schemas.openxmlformats.org/officeDocument/2006/relationships/hyperlink" Target="https://doi.org/10.1186/s40561-022-00192-z" TargetMode="External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Wave 4">
            <a:extLst>
              <a:ext uri="{FF2B5EF4-FFF2-40B4-BE49-F238E27FC236}">
                <a16:creationId xmlns:a16="http://schemas.microsoft.com/office/drawing/2014/main" id="{F9970F75-B2FD-9611-0F91-2757105313C8}"/>
              </a:ext>
            </a:extLst>
          </p:cNvPr>
          <p:cNvSpPr/>
          <p:nvPr/>
        </p:nvSpPr>
        <p:spPr>
          <a:xfrm>
            <a:off x="-2886125" y="-1814646"/>
            <a:ext cx="35280599" cy="7781817"/>
          </a:xfrm>
          <a:prstGeom prst="doubleWave">
            <a:avLst>
              <a:gd name="adj1" fmla="val 6250"/>
              <a:gd name="adj2" fmla="val 2260"/>
            </a:avLst>
          </a:prstGeom>
          <a:solidFill>
            <a:srgbClr val="708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A9991-6EED-A8F2-4585-45F971637B02}"/>
              </a:ext>
            </a:extLst>
          </p:cNvPr>
          <p:cNvSpPr txBox="1"/>
          <p:nvPr/>
        </p:nvSpPr>
        <p:spPr>
          <a:xfrm>
            <a:off x="373779" y="118868"/>
            <a:ext cx="26384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E07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Exploring Feature Importance for Predicting Students' Academic Performance with Machine Learning Algorithms</a:t>
            </a:r>
            <a:endParaRPr lang="en-150" sz="6600" b="1" dirty="0">
              <a:solidFill>
                <a:srgbClr val="FFE07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B7CE8-7B55-CAA7-A2CA-4E82D00806B6}"/>
              </a:ext>
            </a:extLst>
          </p:cNvPr>
          <p:cNvSpPr txBox="1"/>
          <p:nvPr/>
        </p:nvSpPr>
        <p:spPr>
          <a:xfrm>
            <a:off x="373779" y="2747857"/>
            <a:ext cx="282430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Ntaoulas Vasileios, </a:t>
            </a:r>
            <a:r>
              <a:rPr lang="en-US" sz="3200" b="1" i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Kalyvas</a:t>
            </a:r>
            <a:r>
              <a:rPr lang="en-US" sz="3200" b="1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Emmanouil</a:t>
            </a:r>
            <a:r>
              <a:rPr lang="en-US" sz="3200" b="1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3200" b="1" i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Malamatinos</a:t>
            </a:r>
            <a:r>
              <a:rPr lang="en-US" sz="3200" b="1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Marios</a:t>
            </a:r>
            <a:r>
              <a:rPr lang="en-US" sz="3200" b="1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-Christos, Papanikolaou Stefanos</a:t>
            </a:r>
          </a:p>
          <a:p>
            <a:endParaRPr lang="en-US" sz="3200" b="1" i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3200" i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School of Informatics, Aristotle University of Thessaloniki, Thessaloniki, GR</a:t>
            </a:r>
          </a:p>
          <a:p>
            <a:endParaRPr lang="en-150" sz="2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Graphic 7" descr="Books with solid fill">
            <a:extLst>
              <a:ext uri="{FF2B5EF4-FFF2-40B4-BE49-F238E27FC236}">
                <a16:creationId xmlns:a16="http://schemas.microsoft.com/office/drawing/2014/main" id="{E3614400-8301-348E-6E5F-D3437EA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0416" y="2842979"/>
            <a:ext cx="2410173" cy="2410173"/>
          </a:xfrm>
          <a:prstGeom prst="rect">
            <a:avLst/>
          </a:prstGeom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5B27AB59-D51E-8F30-2352-DA6354D2A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07474" y="0"/>
            <a:ext cx="2000548" cy="200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96A6D-2558-B160-C492-5B1D088A0FB0}"/>
              </a:ext>
            </a:extLst>
          </p:cNvPr>
          <p:cNvGrpSpPr/>
          <p:nvPr/>
        </p:nvGrpSpPr>
        <p:grpSpPr>
          <a:xfrm>
            <a:off x="7093147" y="41054969"/>
            <a:ext cx="14246148" cy="936696"/>
            <a:chOff x="1296164" y="28291622"/>
            <a:chExt cx="18513658" cy="1435611"/>
          </a:xfrm>
        </p:grpSpPr>
        <p:pic>
          <p:nvPicPr>
            <p:cNvPr id="12" name="Picture 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B329509D-B6C3-7FF5-948C-9F934993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9369" y="28442587"/>
              <a:ext cx="3481061" cy="1133679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4390361-2B6D-6209-6D7D-10D6D19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915" y="28593554"/>
              <a:ext cx="4488180" cy="1133679"/>
            </a:xfrm>
            <a:prstGeom prst="rect">
              <a:avLst/>
            </a:prstGeom>
          </p:spPr>
        </p:pic>
        <p:pic>
          <p:nvPicPr>
            <p:cNvPr id="14" name="Picture 13" descr="A logo for a school of informatics&#10;&#10;Description automatically generated with medium confidence">
              <a:extLst>
                <a:ext uri="{FF2B5EF4-FFF2-40B4-BE49-F238E27FC236}">
                  <a16:creationId xmlns:a16="http://schemas.microsoft.com/office/drawing/2014/main" id="{BE8E9565-A5F2-FE3C-F9AF-82664B578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7704" y="28291622"/>
              <a:ext cx="3182118" cy="1435611"/>
            </a:xfrm>
            <a:prstGeom prst="rect">
              <a:avLst/>
            </a:prstGeom>
          </p:spPr>
        </p:pic>
        <p:pic>
          <p:nvPicPr>
            <p:cNvPr id="15" name="Picture 14" descr="A black background with white text&#10;&#10;Description automatically generated with low confidence">
              <a:extLst>
                <a:ext uri="{FF2B5EF4-FFF2-40B4-BE49-F238E27FC236}">
                  <a16:creationId xmlns:a16="http://schemas.microsoft.com/office/drawing/2014/main" id="{A0988F2D-69B5-B683-6DE4-85C64A6B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164" y="28593554"/>
              <a:ext cx="4520477" cy="982712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4D9392-C097-C6BF-53F4-4C17CDCFAB5D}"/>
              </a:ext>
            </a:extLst>
          </p:cNvPr>
          <p:cNvSpPr/>
          <p:nvPr/>
        </p:nvSpPr>
        <p:spPr>
          <a:xfrm>
            <a:off x="373779" y="34814461"/>
            <a:ext cx="17787973" cy="5313389"/>
          </a:xfrm>
          <a:prstGeom prst="roundRect">
            <a:avLst/>
          </a:prstGeom>
          <a:solidFill>
            <a:srgbClr val="708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F3F74-0514-2AC8-BFED-62BA821BBDFB}"/>
              </a:ext>
            </a:extLst>
          </p:cNvPr>
          <p:cNvSpPr/>
          <p:nvPr/>
        </p:nvSpPr>
        <p:spPr>
          <a:xfrm>
            <a:off x="804856" y="34251706"/>
            <a:ext cx="5316583" cy="1125511"/>
          </a:xfrm>
          <a:prstGeom prst="roundRect">
            <a:avLst/>
          </a:prstGeom>
          <a:solidFill>
            <a:srgbClr val="FFE0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Conclusions</a:t>
            </a:r>
            <a:endParaRPr lang="en-150" sz="1100" b="1" spc="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307D90-B9B4-1977-AED9-73D6AB918502}"/>
              </a:ext>
            </a:extLst>
          </p:cNvPr>
          <p:cNvSpPr/>
          <p:nvPr/>
        </p:nvSpPr>
        <p:spPr>
          <a:xfrm>
            <a:off x="18448791" y="34814462"/>
            <a:ext cx="11452644" cy="5313388"/>
          </a:xfrm>
          <a:prstGeom prst="roundRect">
            <a:avLst/>
          </a:prstGeom>
          <a:solidFill>
            <a:srgbClr val="708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F983A-4B75-9C9A-E504-83747BF93F4E}"/>
              </a:ext>
            </a:extLst>
          </p:cNvPr>
          <p:cNvSpPr txBox="1"/>
          <p:nvPr/>
        </p:nvSpPr>
        <p:spPr>
          <a:xfrm>
            <a:off x="18620113" y="35696088"/>
            <a:ext cx="11110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900" b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Yağcı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M. Educational data mining: prediction of students' academic performance using machine learning algorithms. Smart Learn. Environ. 9, 11 (2022). 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10"/>
              </a:rPr>
              <a:t>https://doi.org/10.1186/s40561-022-00192-z</a:t>
            </a:r>
            <a:endParaRPr lang="en-US" sz="19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 algn="just">
              <a:buAutoNum type="arabicPeriod"/>
            </a:pP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Amirah Mohamed </a:t>
            </a:r>
            <a:r>
              <a:rPr lang="en-US" sz="1900" b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Shahiri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900" b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Wahidah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Husain, </a:t>
            </a:r>
            <a:r>
              <a:rPr lang="en-US" sz="1900" b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Nur’aini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Abdul Rashid, A Review on Predicting Student's Performance Using Data Mining Techniques, Procedia Computer Science, Volume 72, 2015, Pages 414-422, ISSN 1877-0509, 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11"/>
              </a:rPr>
              <a:t>https://doi.org/10.1016/j.procs.2015.12.157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 algn="just">
              <a:buAutoNum type="arabicPeriod"/>
            </a:pP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T. Mishra, D. Kumar and S. Gupta, "Mining Students' Data for Prediction Performance," 2014 Fourth International Conference on Advanced Computing &amp; Communication Technologies, Rohtak, India, 2014, pp. 255-262, </a:t>
            </a:r>
            <a:r>
              <a:rPr lang="en-US" sz="1900" b="1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doi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10.1109/ACCT.2014.105</a:t>
            </a:r>
          </a:p>
          <a:p>
            <a:pPr marL="342900" indent="-342900" algn="just">
              <a:buAutoNum type="arabicPeriod"/>
            </a:pP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Khan, I., Ahmad, A.R., Jabeur, N. et al. An artificial intelligence approach to monitor student performance and devise preventive measures. Smart Learn. Environ. 8, 17 (2021). 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12"/>
              </a:rPr>
              <a:t>https://doi.org/10.1186/s40561-021-00161-y</a:t>
            </a:r>
            <a:r>
              <a:rPr lang="en-US" sz="19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150" sz="19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F2492A-C381-D618-A331-7F9BCA5CF253}"/>
              </a:ext>
            </a:extLst>
          </p:cNvPr>
          <p:cNvSpPr/>
          <p:nvPr/>
        </p:nvSpPr>
        <p:spPr>
          <a:xfrm>
            <a:off x="18890674" y="34251706"/>
            <a:ext cx="5316583" cy="1125511"/>
          </a:xfrm>
          <a:prstGeom prst="roundRect">
            <a:avLst/>
          </a:prstGeom>
          <a:solidFill>
            <a:srgbClr val="FFE0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References</a:t>
            </a:r>
            <a:endParaRPr lang="en-150" sz="1100" b="1" spc="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DAB775-1BA0-B382-3FE4-6DD652D60F58}"/>
              </a:ext>
            </a:extLst>
          </p:cNvPr>
          <p:cNvGrpSpPr/>
          <p:nvPr/>
        </p:nvGrpSpPr>
        <p:grpSpPr>
          <a:xfrm>
            <a:off x="373778" y="5705040"/>
            <a:ext cx="27306314" cy="9873037"/>
            <a:chOff x="-97160" y="5834433"/>
            <a:chExt cx="27306314" cy="98730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86AEB0-12CB-3269-6100-CA2CE4D52FFA}"/>
                </a:ext>
              </a:extLst>
            </p:cNvPr>
            <p:cNvSpPr/>
            <p:nvPr/>
          </p:nvSpPr>
          <p:spPr>
            <a:xfrm>
              <a:off x="-97160" y="6397187"/>
              <a:ext cx="17892447" cy="8207781"/>
            </a:xfrm>
            <a:prstGeom prst="roundRect">
              <a:avLst/>
            </a:prstGeom>
            <a:solidFill>
              <a:srgbClr val="708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0AFA6B-5CE0-E250-A76A-1B17F9B852C2}"/>
                </a:ext>
              </a:extLst>
            </p:cNvPr>
            <p:cNvSpPr/>
            <p:nvPr/>
          </p:nvSpPr>
          <p:spPr>
            <a:xfrm>
              <a:off x="137879" y="5834433"/>
              <a:ext cx="6216103" cy="1250841"/>
            </a:xfrm>
            <a:prstGeom prst="roundRect">
              <a:avLst/>
            </a:prstGeom>
            <a:solidFill>
              <a:srgbClr val="FFE0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pc="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Introduction</a:t>
              </a:r>
              <a:endParaRPr lang="en-150" sz="1100" b="1" spc="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3BD1E6-78AB-E547-6328-E25EFF8D1392}"/>
                </a:ext>
              </a:extLst>
            </p:cNvPr>
            <p:cNvSpPr txBox="1"/>
            <p:nvPr/>
          </p:nvSpPr>
          <p:spPr>
            <a:xfrm>
              <a:off x="73349" y="7120504"/>
              <a:ext cx="17338364" cy="858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Predicting students‘ academic performance through experimentation with various Machine Learning Models which can provide valuable insights for educators and institutes.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Feature Engineering</a:t>
              </a:r>
              <a:r>
                <a:rPr lang="en-US" sz="32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Experimented with impact of generated features from existing ones and also encoding them to highlight relationships in the data.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Model Interpretability</a:t>
              </a:r>
              <a:r>
                <a:rPr lang="en-US" sz="32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Applied interpretability techniques to extract valuable information as to how the models are affected by the data.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Cost Focused Approach</a:t>
              </a:r>
              <a:r>
                <a:rPr lang="en-US" sz="32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: By applying cost matrices, we managed to achieve very low non-detected failure rates.</a:t>
              </a:r>
            </a:p>
            <a:p>
              <a:pPr algn="just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EEE88F9-C677-5C2E-D6C3-D79837C6774C}"/>
                </a:ext>
              </a:extLst>
            </p:cNvPr>
            <p:cNvSpPr/>
            <p:nvPr/>
          </p:nvSpPr>
          <p:spPr>
            <a:xfrm>
              <a:off x="18149175" y="6124544"/>
              <a:ext cx="9059979" cy="3745150"/>
            </a:xfrm>
            <a:prstGeom prst="roundRect">
              <a:avLst/>
            </a:prstGeom>
            <a:solidFill>
              <a:srgbClr val="708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9F341A-4FB2-1CA1-E175-C45A5EB94A1C}"/>
                </a:ext>
              </a:extLst>
            </p:cNvPr>
            <p:cNvSpPr/>
            <p:nvPr/>
          </p:nvSpPr>
          <p:spPr>
            <a:xfrm>
              <a:off x="18483818" y="5839848"/>
              <a:ext cx="3997879" cy="751707"/>
            </a:xfrm>
            <a:prstGeom prst="roundRect">
              <a:avLst/>
            </a:prstGeom>
            <a:solidFill>
              <a:srgbClr val="FFE0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pc="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Motivation</a:t>
              </a:r>
              <a:endParaRPr lang="en-150" sz="1100" b="1" spc="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49EE1E-7A14-FF6F-493A-4A7FDE6F05E8}"/>
                </a:ext>
              </a:extLst>
            </p:cNvPr>
            <p:cNvSpPr txBox="1"/>
            <p:nvPr/>
          </p:nvSpPr>
          <p:spPr>
            <a:xfrm>
              <a:off x="18303228" y="6792686"/>
              <a:ext cx="890592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Enhanced</a:t>
              </a:r>
              <a:r>
                <a:rPr lang="en-US" sz="28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Personalized Learning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Early Intervention and Support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Resource Allocation Optimization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Equity and Inclusion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" name="Arrow: Bent 24">
              <a:extLst>
                <a:ext uri="{FF2B5EF4-FFF2-40B4-BE49-F238E27FC236}">
                  <a16:creationId xmlns:a16="http://schemas.microsoft.com/office/drawing/2014/main" id="{6F555567-381C-9A26-9D00-A449F162199C}"/>
                </a:ext>
              </a:extLst>
            </p:cNvPr>
            <p:cNvSpPr/>
            <p:nvPr/>
          </p:nvSpPr>
          <p:spPr>
            <a:xfrm rot="7842838" flipH="1">
              <a:off x="16702319" y="9768243"/>
              <a:ext cx="3002554" cy="1602504"/>
            </a:xfrm>
            <a:prstGeom prst="bentArrow">
              <a:avLst>
                <a:gd name="adj1" fmla="val 22778"/>
                <a:gd name="adj2" fmla="val 25000"/>
                <a:gd name="adj3" fmla="val 50000"/>
                <a:gd name="adj4" fmla="val 43750"/>
              </a:avLst>
            </a:prstGeom>
            <a:solidFill>
              <a:srgbClr val="FFE0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8E4B63-4055-3EB5-02E8-4CE94DB16914}"/>
              </a:ext>
            </a:extLst>
          </p:cNvPr>
          <p:cNvSpPr/>
          <p:nvPr/>
        </p:nvSpPr>
        <p:spPr>
          <a:xfrm>
            <a:off x="544287" y="14785180"/>
            <a:ext cx="29441994" cy="19239056"/>
          </a:xfrm>
          <a:prstGeom prst="roundRect">
            <a:avLst/>
          </a:prstGeom>
          <a:solidFill>
            <a:srgbClr val="FFE07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26B892-77AD-0C4C-D7D6-9632E0AD4441}"/>
              </a:ext>
            </a:extLst>
          </p:cNvPr>
          <p:cNvSpPr/>
          <p:nvPr/>
        </p:nvSpPr>
        <p:spPr>
          <a:xfrm>
            <a:off x="19044727" y="10989876"/>
            <a:ext cx="11049896" cy="3604957"/>
          </a:xfrm>
          <a:prstGeom prst="roundRect">
            <a:avLst/>
          </a:prstGeom>
          <a:solidFill>
            <a:srgbClr val="708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242351-EF5E-0B2E-B1C1-61704EB789D2}"/>
              </a:ext>
            </a:extLst>
          </p:cNvPr>
          <p:cNvSpPr/>
          <p:nvPr/>
        </p:nvSpPr>
        <p:spPr>
          <a:xfrm>
            <a:off x="19453035" y="10669646"/>
            <a:ext cx="4191860" cy="753712"/>
          </a:xfrm>
          <a:prstGeom prst="roundRect">
            <a:avLst/>
          </a:prstGeom>
          <a:solidFill>
            <a:srgbClr val="FFE0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Datasets</a:t>
            </a:r>
            <a:endParaRPr lang="en-150" sz="1100" b="1" spc="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BFBE9E-41B2-8C66-FABC-F7A7919DE1A3}"/>
              </a:ext>
            </a:extLst>
          </p:cNvPr>
          <p:cNvCxnSpPr>
            <a:cxnSpLocks/>
          </p:cNvCxnSpPr>
          <p:nvPr/>
        </p:nvCxnSpPr>
        <p:spPr>
          <a:xfrm>
            <a:off x="19556212" y="11937934"/>
            <a:ext cx="9981439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575732-5294-E63F-D243-184CF069AFC4}"/>
              </a:ext>
            </a:extLst>
          </p:cNvPr>
          <p:cNvCxnSpPr>
            <a:cxnSpLocks/>
          </p:cNvCxnSpPr>
          <p:nvPr/>
        </p:nvCxnSpPr>
        <p:spPr>
          <a:xfrm>
            <a:off x="25099155" y="11500357"/>
            <a:ext cx="4379" cy="2901443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2373B6-66F1-11B7-040A-D201153FE838}"/>
              </a:ext>
            </a:extLst>
          </p:cNvPr>
          <p:cNvSpPr txBox="1"/>
          <p:nvPr/>
        </p:nvSpPr>
        <p:spPr>
          <a:xfrm>
            <a:off x="19556212" y="11449162"/>
            <a:ext cx="283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Dataset</a:t>
            </a:r>
            <a:endParaRPr lang="en-150" sz="2400" b="1" spc="1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A6B6B9-DE03-70C5-2379-0AC6912C8DC4}"/>
              </a:ext>
            </a:extLst>
          </p:cNvPr>
          <p:cNvSpPr txBox="1"/>
          <p:nvPr/>
        </p:nvSpPr>
        <p:spPr>
          <a:xfrm>
            <a:off x="25116470" y="11462715"/>
            <a:ext cx="515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Records x Features</a:t>
            </a:r>
            <a:endParaRPr lang="en-150" sz="2400" b="1" spc="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5DBF84-12C3-FF96-B802-AE3E59C677F0}"/>
              </a:ext>
            </a:extLst>
          </p:cNvPr>
          <p:cNvSpPr txBox="1"/>
          <p:nvPr/>
        </p:nvSpPr>
        <p:spPr>
          <a:xfrm>
            <a:off x="19327344" y="12048827"/>
            <a:ext cx="5776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 University Learning Analytics dataset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UCI dataset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Buraimi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University College dataset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Kırşehir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Ahi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Evran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University dataset</a:t>
            </a:r>
          </a:p>
          <a:p>
            <a:pPr marL="342900" indent="-342900">
              <a:buAutoNum type="arabicPeriod"/>
            </a:pPr>
            <a:endParaRPr lang="en-150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AFF05-ACC5-70F3-56AE-2F3F2FB91E6A}"/>
              </a:ext>
            </a:extLst>
          </p:cNvPr>
          <p:cNvSpPr txBox="1"/>
          <p:nvPr/>
        </p:nvSpPr>
        <p:spPr>
          <a:xfrm>
            <a:off x="25587405" y="12124034"/>
            <a:ext cx="4107511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spc="5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26715 x 37</a:t>
            </a:r>
          </a:p>
          <a:p>
            <a:pPr>
              <a:lnSpc>
                <a:spcPts val="2500"/>
              </a:lnSpc>
            </a:pPr>
            <a:endParaRPr lang="en-US" sz="2400" spc="5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spc="5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(649 &amp; 395) x 33</a:t>
            </a:r>
          </a:p>
          <a:p>
            <a:pPr>
              <a:lnSpc>
                <a:spcPts val="2500"/>
              </a:lnSpc>
            </a:pPr>
            <a:endParaRPr lang="en-US" sz="2400" spc="5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spc="5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151 x </a:t>
            </a:r>
          </a:p>
          <a:p>
            <a:pPr>
              <a:lnSpc>
                <a:spcPts val="2500"/>
              </a:lnSpc>
            </a:pPr>
            <a:endParaRPr lang="en-US" sz="2400" spc="5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spc="5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1854 x 5</a:t>
            </a:r>
            <a:endParaRPr lang="en-150" sz="2400" spc="5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3343" y="15298925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OULAD Dataset</a:t>
            </a:r>
            <a:endParaRPr lang="el-GR" sz="36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47283" y="15252522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UCI Dataset</a:t>
            </a:r>
            <a:endParaRPr lang="el-GR" sz="36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02817" y="32296545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KAEU Dataset</a:t>
            </a:r>
            <a:endParaRPr lang="el-GR" sz="36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08705" y="32415043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BUC Dataset</a:t>
            </a:r>
            <a:endParaRPr lang="el-GR" sz="36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https://cdn.discordapp.com/attachments/1089569399830229063/1118261684960768110/imag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16212110"/>
            <a:ext cx="8086530" cy="41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89569399830229063/1117479183594041485/shap_impact_summar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040" y="15095815"/>
            <a:ext cx="5666586" cy="881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089569399830229063/1117479183359152209/imd_band_plo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80" y="20431631"/>
            <a:ext cx="8357595" cy="34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.discordapp.com/attachments/1089569399830229063/1117932649357529189/LinearRegressionFeatur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360" y="17374673"/>
            <a:ext cx="7015088" cy="52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discordapp.com/attachments/1089569399830229063/1117932649588211762/RAndomForestFeatur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635" y="17342826"/>
            <a:ext cx="6769855" cy="52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03BD1E6-78AB-E547-6328-E25EFF8D1392}"/>
              </a:ext>
            </a:extLst>
          </p:cNvPr>
          <p:cNvSpPr txBox="1"/>
          <p:nvPr/>
        </p:nvSpPr>
        <p:spPr>
          <a:xfrm>
            <a:off x="607193" y="35308849"/>
            <a:ext cx="173383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 Important Features</a:t>
            </a: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First/Mid-Term Exam Scores, CGPA, Date of Submission, Attendance, Department, Educational Background, Wealth/Relationship Status, 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Availability</a:t>
            </a: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Shortage of student performance data and very few features to make use of.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Cost Importance: </a:t>
            </a: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According to resources available, appropriate cost function can be set to decide on which students, educators should focus on and radically reduce failure rates.</a:t>
            </a:r>
            <a:endParaRPr lang="en-US" sz="28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8" name="Picture 27" descr="A picture containing text, screenshot, software, number&#10;&#10;Description automatically generated">
            <a:extLst>
              <a:ext uri="{FF2B5EF4-FFF2-40B4-BE49-F238E27FC236}">
                <a16:creationId xmlns:a16="http://schemas.microsoft.com/office/drawing/2014/main" id="{B816EFF0-C20F-128C-C548-4D4EB6639A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6" y="24487775"/>
            <a:ext cx="9011769" cy="4256854"/>
          </a:xfrm>
          <a:prstGeom prst="rect">
            <a:avLst/>
          </a:prstGeom>
        </p:spPr>
      </p:pic>
      <p:pic>
        <p:nvPicPr>
          <p:cNvPr id="24" name="Picture 23" descr="A picture containing text, screenshot, diagram, rectangle">
            <a:extLst>
              <a:ext uri="{FF2B5EF4-FFF2-40B4-BE49-F238E27FC236}">
                <a16:creationId xmlns:a16="http://schemas.microsoft.com/office/drawing/2014/main" id="{EA03FE6F-05BC-4834-EA20-3B9B953EA8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228" y="28908821"/>
            <a:ext cx="5790007" cy="4880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597CCB-575C-8AF5-C1FF-EB7C283E88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444609" y="3329241"/>
            <a:ext cx="2124615" cy="211346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E71C62-07E7-FABF-57BA-BCF731831583}"/>
              </a:ext>
            </a:extLst>
          </p:cNvPr>
          <p:cNvCxnSpPr>
            <a:cxnSpLocks/>
          </p:cNvCxnSpPr>
          <p:nvPr/>
        </p:nvCxnSpPr>
        <p:spPr>
          <a:xfrm>
            <a:off x="544287" y="24183474"/>
            <a:ext cx="29441994" cy="0"/>
          </a:xfrm>
          <a:prstGeom prst="line">
            <a:avLst/>
          </a:prstGeom>
          <a:ln w="76200">
            <a:solidFill>
              <a:srgbClr val="70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E80913-38FD-6AE1-769C-31F6B5702A5C}"/>
              </a:ext>
            </a:extLst>
          </p:cNvPr>
          <p:cNvCxnSpPr/>
          <p:nvPr/>
        </p:nvCxnSpPr>
        <p:spPr>
          <a:xfrm>
            <a:off x="15483097" y="14785180"/>
            <a:ext cx="0" cy="19239056"/>
          </a:xfrm>
          <a:prstGeom prst="line">
            <a:avLst/>
          </a:prstGeom>
          <a:ln w="76200">
            <a:solidFill>
              <a:srgbClr val="70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Εικόνα 55">
            <a:extLst>
              <a:ext uri="{FF2B5EF4-FFF2-40B4-BE49-F238E27FC236}">
                <a16:creationId xmlns:a16="http://schemas.microsoft.com/office/drawing/2014/main" id="{E76229B8-E2B6-2F70-9621-93F546C2D98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37600" y="9007296"/>
            <a:ext cx="12" cy="24789169"/>
          </a:xfrm>
          <a:prstGeom prst="rect">
            <a:avLst/>
          </a:prstGeom>
        </p:spPr>
      </p:pic>
      <p:pic>
        <p:nvPicPr>
          <p:cNvPr id="63" name="Εικόνα 62">
            <a:extLst>
              <a:ext uri="{FF2B5EF4-FFF2-40B4-BE49-F238E27FC236}">
                <a16:creationId xmlns:a16="http://schemas.microsoft.com/office/drawing/2014/main" id="{B9A98A9A-8B5E-CCEE-65ED-D066703BF62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798452" y="24446602"/>
            <a:ext cx="6821809" cy="5237451"/>
          </a:xfrm>
          <a:prstGeom prst="rect">
            <a:avLst/>
          </a:prstGeom>
        </p:spPr>
      </p:pic>
      <p:pic>
        <p:nvPicPr>
          <p:cNvPr id="75" name="Εικόνα 74">
            <a:extLst>
              <a:ext uri="{FF2B5EF4-FFF2-40B4-BE49-F238E27FC236}">
                <a16:creationId xmlns:a16="http://schemas.microsoft.com/office/drawing/2014/main" id="{E2601208-5353-16DE-A09A-D8A87BE7C1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793572" y="29794760"/>
            <a:ext cx="6880663" cy="3717278"/>
          </a:xfrm>
          <a:prstGeom prst="rect">
            <a:avLst/>
          </a:prstGeom>
        </p:spPr>
      </p:pic>
      <p:pic>
        <p:nvPicPr>
          <p:cNvPr id="77" name="Εικόνα 76">
            <a:extLst>
              <a:ext uri="{FF2B5EF4-FFF2-40B4-BE49-F238E27FC236}">
                <a16:creationId xmlns:a16="http://schemas.microsoft.com/office/drawing/2014/main" id="{1A0C0213-A8C8-00BA-1363-CEF746BC93D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741448" y="24446602"/>
            <a:ext cx="6370263" cy="3827161"/>
          </a:xfrm>
          <a:prstGeom prst="rect">
            <a:avLst/>
          </a:prstGeom>
        </p:spPr>
      </p:pic>
      <p:pic>
        <p:nvPicPr>
          <p:cNvPr id="81" name="Εικόνα 80">
            <a:extLst>
              <a:ext uri="{FF2B5EF4-FFF2-40B4-BE49-F238E27FC236}">
                <a16:creationId xmlns:a16="http://schemas.microsoft.com/office/drawing/2014/main" id="{E5C77360-5FDD-B55D-CC3D-BCC0DED8842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741448" y="28418527"/>
            <a:ext cx="6370263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519</TotalTime>
  <Words>447</Words>
  <Application>Microsoft Office PowerPoint</Application>
  <PresentationFormat>Προσαρμογή</PresentationFormat>
  <Paragraphs>41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Vasileios Ntaoulas</dc:creator>
  <cp:lastModifiedBy>Manolis Kalyvas</cp:lastModifiedBy>
  <cp:revision>28</cp:revision>
  <dcterms:created xsi:type="dcterms:W3CDTF">2023-06-10T10:01:40Z</dcterms:created>
  <dcterms:modified xsi:type="dcterms:W3CDTF">2023-06-14T15:09:02Z</dcterms:modified>
</cp:coreProperties>
</file>