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7010400" cy="92964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Nunito-bold.fntdata"/><Relationship Id="rId10" Type="http://schemas.openxmlformats.org/officeDocument/2006/relationships/slide" Target="slides/slide6.xml"/><Relationship Id="rId21" Type="http://schemas.openxmlformats.org/officeDocument/2006/relationships/font" Target="fonts/Nunito-regular.fntdata"/><Relationship Id="rId13" Type="http://schemas.openxmlformats.org/officeDocument/2006/relationships/slide" Target="slides/slide9.xml"/><Relationship Id="rId24" Type="http://schemas.openxmlformats.org/officeDocument/2006/relationships/font" Target="fonts/Nunito-boldItalic.fntdata"/><Relationship Id="rId12" Type="http://schemas.openxmlformats.org/officeDocument/2006/relationships/slide" Target="slides/slide8.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d2c2f3a3c_0_306: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d2c2f3a3c_0_306: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d2c2f3a3c_0_324: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d2c2f3a3c_0_324: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4ce0f8e14_0_44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4ce0f8e14_0_442: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d2c2f3a3c_0_314: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d2c2f3a3c_0_314: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2c2f3a3c_0_33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2c2f3a3c_0_332: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701640" y="4416480"/>
            <a:ext cx="5606640" cy="41828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150" name="Google Shape;150;p4:notes"/>
          <p:cNvSpPr txBox="1"/>
          <p:nvPr/>
        </p:nvSpPr>
        <p:spPr>
          <a:xfrm>
            <a:off x="3970440" y="8829720"/>
            <a:ext cx="3038040" cy="4647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d2c2f3a3c_0_302:notes"/>
          <p:cNvSpPr/>
          <p:nvPr>
            <p:ph idx="2" type="sldImg"/>
          </p:nvPr>
        </p:nvSpPr>
        <p:spPr>
          <a:xfrm>
            <a:off x="1168625" y="697225"/>
            <a:ext cx="4673700" cy="34863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2c2f3a3c_0_302:notes"/>
          <p:cNvSpPr txBox="1"/>
          <p:nvPr>
            <p:ph idx="1" type="body"/>
          </p:nvPr>
        </p:nvSpPr>
        <p:spPr>
          <a:xfrm>
            <a:off x="701025" y="4415775"/>
            <a:ext cx="5608200" cy="41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AND_BODY_1">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274680"/>
            <a:ext cx="7619700" cy="1142700"/>
          </a:xfrm>
          <a:prstGeom prst="rect">
            <a:avLst/>
          </a:prstGeom>
          <a:noFill/>
          <a:ln>
            <a:noFill/>
          </a:ln>
        </p:spPr>
        <p:txBody>
          <a:bodyPr anchorCtr="0" anchor="ctr" bIns="0" lIns="0" spcFirstLastPara="1" rIns="0" wrap="square" tIns="0"/>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26" name="Google Shape;126;p13"/>
          <p:cNvSpPr txBox="1"/>
          <p:nvPr>
            <p:ph idx="1" type="subTitle"/>
          </p:nvPr>
        </p:nvSpPr>
        <p:spPr>
          <a:xfrm>
            <a:off x="457200" y="1600200"/>
            <a:ext cx="7619700" cy="4800300"/>
          </a:xfrm>
          <a:prstGeom prst="rect">
            <a:avLst/>
          </a:prstGeom>
          <a:noFill/>
          <a:ln>
            <a:noFill/>
          </a:ln>
        </p:spPr>
        <p:txBody>
          <a:bodyPr anchorCtr="0" anchor="ctr" bIns="0" lIns="0" spcFirstLastPara="1" rIns="0" wrap="square" tIns="0"/>
          <a:lstStyle>
            <a:lvl1pPr lvl="0" rtl="0" algn="l">
              <a:spcBef>
                <a:spcPts val="0"/>
              </a:spcBef>
              <a:spcAft>
                <a:spcPts val="0"/>
              </a:spcAft>
              <a:buSzPts val="1300"/>
              <a:buNone/>
              <a:defRPr/>
            </a:lvl1pPr>
            <a:lvl2pPr lvl="1" rtl="0" algn="l">
              <a:spcBef>
                <a:spcPts val="1600"/>
              </a:spcBef>
              <a:spcAft>
                <a:spcPts val="0"/>
              </a:spcAft>
              <a:buSzPts val="1100"/>
              <a:buNone/>
              <a:defRPr/>
            </a:lvl2pPr>
            <a:lvl3pPr lvl="2" rtl="0" algn="l">
              <a:spcBef>
                <a:spcPts val="1600"/>
              </a:spcBef>
              <a:spcAft>
                <a:spcPts val="0"/>
              </a:spcAft>
              <a:buSzPts val="1100"/>
              <a:buNone/>
              <a:defRPr/>
            </a:lvl3pPr>
            <a:lvl4pPr lvl="3" rtl="0" algn="l">
              <a:spcBef>
                <a:spcPts val="1600"/>
              </a:spcBef>
              <a:spcAft>
                <a:spcPts val="0"/>
              </a:spcAft>
              <a:buSzPts val="1100"/>
              <a:buNone/>
              <a:defRPr/>
            </a:lvl4pPr>
            <a:lvl5pPr lvl="4" rtl="0" algn="l">
              <a:spcBef>
                <a:spcPts val="1600"/>
              </a:spcBef>
              <a:spcAft>
                <a:spcPts val="0"/>
              </a:spcAft>
              <a:buSzPts val="1100"/>
              <a:buNone/>
              <a:defRPr/>
            </a:lvl5pPr>
            <a:lvl6pPr lvl="5" rtl="0" algn="l">
              <a:spcBef>
                <a:spcPts val="1600"/>
              </a:spcBef>
              <a:spcAft>
                <a:spcPts val="0"/>
              </a:spcAft>
              <a:buSzPts val="1100"/>
              <a:buNone/>
              <a:defRPr/>
            </a:lvl6pPr>
            <a:lvl7pPr lvl="6" rtl="0" algn="l">
              <a:spcBef>
                <a:spcPts val="1600"/>
              </a:spcBef>
              <a:spcAft>
                <a:spcPts val="0"/>
              </a:spcAft>
              <a:buSzPts val="1100"/>
              <a:buNone/>
              <a:defRPr/>
            </a:lvl7pPr>
            <a:lvl8pPr lvl="7" rtl="0" algn="l">
              <a:spcBef>
                <a:spcPts val="1600"/>
              </a:spcBef>
              <a:spcAft>
                <a:spcPts val="0"/>
              </a:spcAft>
              <a:buSzPts val="1100"/>
              <a:buNone/>
              <a:defRPr/>
            </a:lvl8pPr>
            <a:lvl9pPr lvl="8" rtl="0" algn="l">
              <a:spcBef>
                <a:spcPts val="1600"/>
              </a:spcBef>
              <a:spcAft>
                <a:spcPts val="160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ieeexplore.ieee.org/document/8424745/" TargetMode="External"/><Relationship Id="rId4" Type="http://schemas.openxmlformats.org/officeDocument/2006/relationships/hyperlink" Target="https://ieeexplore.ieee.org/xpl/mostRecentIssue.jsp?punumber=842452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4"/>
          <p:cNvSpPr txBox="1"/>
          <p:nvPr/>
        </p:nvSpPr>
        <p:spPr>
          <a:xfrm>
            <a:off x="533520" y="609480"/>
            <a:ext cx="7543440" cy="228564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None/>
            </a:pPr>
            <a:r>
              <a:rPr b="1" i="0" lang="en-IN" sz="4000" u="none" cap="none" strike="noStrike">
                <a:solidFill>
                  <a:schemeClr val="accent1"/>
                </a:solidFill>
                <a:latin typeface="Times New Roman"/>
                <a:ea typeface="Times New Roman"/>
                <a:cs typeface="Times New Roman"/>
                <a:sym typeface="Times New Roman"/>
              </a:rPr>
              <a:t>DIABETIC RETINOPATHY </a:t>
            </a:r>
            <a:r>
              <a:rPr b="1" lang="en-IN" sz="4000">
                <a:solidFill>
                  <a:schemeClr val="accent1"/>
                </a:solidFill>
                <a:latin typeface="Times New Roman"/>
                <a:ea typeface="Times New Roman"/>
                <a:cs typeface="Times New Roman"/>
                <a:sym typeface="Times New Roman"/>
              </a:rPr>
              <a:t>STAGE </a:t>
            </a:r>
            <a:r>
              <a:rPr b="1" i="0" lang="en-IN" sz="4000" u="none" cap="none" strike="noStrike">
                <a:solidFill>
                  <a:schemeClr val="accent1"/>
                </a:solidFill>
                <a:latin typeface="Times New Roman"/>
                <a:ea typeface="Times New Roman"/>
                <a:cs typeface="Times New Roman"/>
                <a:sym typeface="Times New Roman"/>
              </a:rPr>
              <a:t>CLASSIFICATION USING CNN</a:t>
            </a:r>
            <a:endParaRPr b="1" i="0" sz="4000" u="none" cap="none" strike="noStrike">
              <a:solidFill>
                <a:schemeClr val="accent1"/>
              </a:solidFill>
              <a:latin typeface="Calibri"/>
              <a:ea typeface="Calibri"/>
              <a:cs typeface="Calibri"/>
              <a:sym typeface="Calibri"/>
            </a:endParaRPr>
          </a:p>
        </p:txBody>
      </p:sp>
      <p:sp>
        <p:nvSpPr>
          <p:cNvPr id="132" name="Google Shape;132;p14"/>
          <p:cNvSpPr txBox="1"/>
          <p:nvPr/>
        </p:nvSpPr>
        <p:spPr>
          <a:xfrm>
            <a:off x="1143000" y="4114800"/>
            <a:ext cx="6232800" cy="228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IN" sz="2400" u="none" cap="none" strike="noStrike">
                <a:latin typeface="Times New Roman"/>
                <a:ea typeface="Times New Roman"/>
                <a:cs typeface="Times New Roman"/>
                <a:sym typeface="Times New Roman"/>
              </a:rPr>
              <a:t>Nikhil M.N  </a:t>
            </a:r>
            <a:endParaRPr b="0" i="0" sz="2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IN" sz="2400">
                <a:latin typeface="Times New Roman"/>
                <a:ea typeface="Times New Roman"/>
                <a:cs typeface="Times New Roman"/>
                <a:sym typeface="Times New Roman"/>
              </a:rPr>
              <a:t>TVE16MCA</a:t>
            </a:r>
            <a:r>
              <a:rPr b="0" i="0" lang="en-IN" sz="2400" u="none" cap="none" strike="noStrike">
                <a:latin typeface="Times New Roman"/>
                <a:ea typeface="Times New Roman"/>
                <a:cs typeface="Times New Roman"/>
                <a:sym typeface="Times New Roman"/>
              </a:rPr>
              <a:t> 39</a:t>
            </a:r>
            <a:endParaRPr b="0" i="0" sz="3200" u="none" cap="none" strike="noStrike">
              <a:latin typeface="Arial"/>
              <a:ea typeface="Arial"/>
              <a:cs typeface="Arial"/>
              <a:sym typeface="Arial"/>
            </a:endParaRPr>
          </a:p>
          <a:p>
            <a:pPr indent="0" lvl="0" marL="0" marR="0" rtl="0" algn="ctr">
              <a:lnSpc>
                <a:spcPct val="100000"/>
              </a:lnSpc>
              <a:spcBef>
                <a:spcPts val="0"/>
              </a:spcBef>
              <a:spcAft>
                <a:spcPts val="0"/>
              </a:spcAft>
              <a:buNone/>
            </a:pPr>
            <a:r>
              <a:t/>
            </a:r>
            <a:endParaRPr sz="2400">
              <a:solidFill>
                <a:srgbClr val="8F8E8D"/>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IN" sz="2400" u="none" cap="none" strike="noStrike">
                <a:solidFill>
                  <a:srgbClr val="8F8E8D"/>
                </a:solidFill>
                <a:latin typeface="Times New Roman"/>
                <a:ea typeface="Times New Roman"/>
                <a:cs typeface="Times New Roman"/>
                <a:sym typeface="Times New Roman"/>
              </a:rPr>
              <a:t>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IN" sz="2000" u="none" cap="none" strike="noStrike">
                <a:solidFill>
                  <a:srgbClr val="8F8E8D"/>
                </a:solidFill>
                <a:latin typeface="Times New Roman"/>
                <a:ea typeface="Times New Roman"/>
                <a:cs typeface="Times New Roman"/>
                <a:sym typeface="Times New Roman"/>
              </a:rPr>
              <a:t>College of Engineering, Trivandrum</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n-IN" sz="2000">
                <a:solidFill>
                  <a:srgbClr val="8F8E8D"/>
                </a:solidFill>
                <a:latin typeface="Times New Roman"/>
                <a:ea typeface="Times New Roman"/>
                <a:cs typeface="Times New Roman"/>
                <a:sym typeface="Times New Roman"/>
              </a:rPr>
              <a:t>March </a:t>
            </a:r>
            <a:r>
              <a:rPr b="0" i="0" lang="en-IN" sz="2000" u="none" cap="none" strike="noStrike">
                <a:solidFill>
                  <a:srgbClr val="8F8E8D"/>
                </a:solidFill>
                <a:latin typeface="Times New Roman"/>
                <a:ea typeface="Times New Roman"/>
                <a:cs typeface="Times New Roman"/>
                <a:sym typeface="Times New Roman"/>
              </a:rPr>
              <a:t> </a:t>
            </a:r>
            <a:r>
              <a:rPr lang="en-IN" sz="2000">
                <a:solidFill>
                  <a:srgbClr val="8F8E8D"/>
                </a:solidFill>
                <a:latin typeface="Times New Roman"/>
                <a:ea typeface="Times New Roman"/>
                <a:cs typeface="Times New Roman"/>
                <a:sym typeface="Times New Roman"/>
              </a:rPr>
              <a:t>17</a:t>
            </a:r>
            <a:r>
              <a:rPr b="0" i="0" lang="en-IN" sz="2000" u="none" cap="none" strike="noStrike">
                <a:solidFill>
                  <a:srgbClr val="8F8E8D"/>
                </a:solidFill>
                <a:latin typeface="Times New Roman"/>
                <a:ea typeface="Times New Roman"/>
                <a:cs typeface="Times New Roman"/>
                <a:sym typeface="Times New Roman"/>
              </a:rPr>
              <a:t> 201</a:t>
            </a:r>
            <a:r>
              <a:rPr lang="en-IN" sz="2000">
                <a:solidFill>
                  <a:srgbClr val="8F8E8D"/>
                </a:solidFill>
                <a:latin typeface="Times New Roman"/>
                <a:ea typeface="Times New Roman"/>
                <a:cs typeface="Times New Roman"/>
                <a:sym typeface="Times New Roman"/>
              </a:rPr>
              <a:t>9</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133" name="Google Shape;133;p14"/>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nvSpPr>
        <p:spPr>
          <a:xfrm>
            <a:off x="468350" y="518525"/>
            <a:ext cx="8079000" cy="12210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b="1" lang="en-IN" sz="4000">
                <a:solidFill>
                  <a:schemeClr val="accent1"/>
                </a:solidFill>
                <a:latin typeface="Times New Roman"/>
                <a:ea typeface="Times New Roman"/>
                <a:cs typeface="Times New Roman"/>
                <a:sym typeface="Times New Roman"/>
              </a:rPr>
              <a:t>Objectives</a:t>
            </a:r>
            <a:endParaRPr b="1" sz="4000">
              <a:solidFill>
                <a:schemeClr val="accent1"/>
              </a:solidFill>
              <a:latin typeface="Times New Roman"/>
              <a:ea typeface="Times New Roman"/>
              <a:cs typeface="Times New Roman"/>
              <a:sym typeface="Times New Roman"/>
            </a:endParaRPr>
          </a:p>
        </p:txBody>
      </p:sp>
      <p:sp>
        <p:nvSpPr>
          <p:cNvPr id="196" name="Google Shape;196;p23"/>
          <p:cNvSpPr txBox="1"/>
          <p:nvPr/>
        </p:nvSpPr>
        <p:spPr>
          <a:xfrm>
            <a:off x="501800" y="1923575"/>
            <a:ext cx="8229600" cy="4783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Diabetic retinopathy (DR) staging is important for the estimation of diabetes mellitus (DM) and the evaluation of associated retinopathy; it is also closely related with proper management and prognosis of DR.</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In order to objectively and accurately determines the diabetic retinopathy stages, an image analysis-based approach to automatically differentiate the 5 stages of diabetic retinopathy based on fundoscopic images is developing</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Here CNN is used which is a category of neural networks that are proven to be effective in image recognition and classification . It extends neural networks by adding the operations of convolution ,non-linearity and sub-sampling.</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nvSpPr>
        <p:spPr>
          <a:xfrm>
            <a:off x="457200" y="21600"/>
            <a:ext cx="7619760" cy="1232640"/>
          </a:xfrm>
          <a:prstGeom prst="rect">
            <a:avLst/>
          </a:prstGeom>
          <a:noFill/>
          <a:ln>
            <a:noFill/>
          </a:ln>
        </p:spPr>
        <p:txBody>
          <a:bodyPr anchorCtr="0" anchor="ctr" bIns="0" lIns="0" spcFirstLastPara="1" rIns="0" wrap="square" tIns="13300">
            <a:noAutofit/>
          </a:bodyPr>
          <a:lstStyle/>
          <a:p>
            <a:pPr indent="0" lvl="0" marL="12600" marR="0" rtl="0" algn="l">
              <a:lnSpc>
                <a:spcPct val="100000"/>
              </a:lnSpc>
              <a:spcBef>
                <a:spcPts val="0"/>
              </a:spcBef>
              <a:spcAft>
                <a:spcPts val="0"/>
              </a:spcAft>
              <a:buNone/>
            </a:pPr>
            <a:r>
              <a:rPr b="1" i="0" lang="en-IN" sz="3800" u="none" cap="none" strike="noStrike">
                <a:solidFill>
                  <a:schemeClr val="accent1"/>
                </a:solidFill>
                <a:latin typeface="Times New Roman"/>
                <a:ea typeface="Times New Roman"/>
                <a:cs typeface="Times New Roman"/>
                <a:sym typeface="Times New Roman"/>
              </a:rPr>
              <a:t>Methods for Proposed Methodology</a:t>
            </a:r>
            <a:endParaRPr b="1" i="0" sz="3800" u="none" cap="none" strike="noStrike">
              <a:solidFill>
                <a:schemeClr val="accent1"/>
              </a:solidFill>
              <a:latin typeface="Times New Roman"/>
              <a:ea typeface="Times New Roman"/>
              <a:cs typeface="Times New Roman"/>
              <a:sym typeface="Times New Roman"/>
            </a:endParaRPr>
          </a:p>
        </p:txBody>
      </p:sp>
      <p:sp>
        <p:nvSpPr>
          <p:cNvPr id="202" name="Google Shape;202;p24"/>
          <p:cNvSpPr/>
          <p:nvPr/>
        </p:nvSpPr>
        <p:spPr>
          <a:xfrm>
            <a:off x="139675" y="1638125"/>
            <a:ext cx="8725500" cy="4767000"/>
          </a:xfrm>
          <a:prstGeom prst="rect">
            <a:avLst/>
          </a:prstGeom>
          <a:noFill/>
          <a:ln>
            <a:noFill/>
          </a:ln>
        </p:spPr>
        <p:txBody>
          <a:bodyPr anchorCtr="0" anchor="t" bIns="0" lIns="0" spcFirstLastPara="1" rIns="0" wrap="square" tIns="76300">
            <a:noAutofit/>
          </a:bodyPr>
          <a:lstStyle/>
          <a:p>
            <a:pPr indent="-355600" lvl="0" marL="457200" marR="0" rtl="0" algn="l">
              <a:lnSpc>
                <a:spcPct val="101000"/>
              </a:lnSpc>
              <a:spcBef>
                <a:spcPts val="0"/>
              </a:spcBef>
              <a:spcAft>
                <a:spcPts val="0"/>
              </a:spcAft>
              <a:buClr>
                <a:srgbClr val="000000"/>
              </a:buClr>
              <a:buSzPts val="2000"/>
              <a:buFont typeface="Times New Roman"/>
              <a:buChar char="●"/>
            </a:pPr>
            <a:r>
              <a:rPr lang="en-IN" sz="2000">
                <a:latin typeface="Times New Roman"/>
                <a:ea typeface="Times New Roman"/>
                <a:cs typeface="Times New Roman"/>
                <a:sym typeface="Times New Roman"/>
              </a:rPr>
              <a:t>Here 3 neural network architectures, such as AlexNet, VGG16 and InceptionNet V3 are deploying for the DR stage classification.</a:t>
            </a:r>
            <a:endParaRPr b="1" sz="2500">
              <a:latin typeface="Times New Roman"/>
              <a:ea typeface="Times New Roman"/>
              <a:cs typeface="Times New Roman"/>
              <a:sym typeface="Times New Roman"/>
            </a:endParaRPr>
          </a:p>
          <a:p>
            <a:pPr indent="-355600" lvl="0" marL="457200" marR="0" rtl="0" algn="l">
              <a:lnSpc>
                <a:spcPct val="101000"/>
              </a:lnSpc>
              <a:spcBef>
                <a:spcPts val="0"/>
              </a:spcBef>
              <a:spcAft>
                <a:spcPts val="0"/>
              </a:spcAft>
              <a:buClr>
                <a:srgbClr val="000000"/>
              </a:buClr>
              <a:buSzPts val="2000"/>
              <a:buFont typeface="Times New Roman"/>
              <a:buChar char="●"/>
            </a:pPr>
            <a:r>
              <a:rPr b="1" lang="en-IN" sz="2500">
                <a:latin typeface="Times New Roman"/>
                <a:ea typeface="Times New Roman"/>
                <a:cs typeface="Times New Roman"/>
                <a:sym typeface="Times New Roman"/>
              </a:rPr>
              <a:t>AlexNet</a:t>
            </a:r>
            <a:endParaRPr b="1" sz="2500">
              <a:latin typeface="Times New Roman"/>
              <a:ea typeface="Times New Roman"/>
              <a:cs typeface="Times New Roman"/>
              <a:sym typeface="Times New Roman"/>
            </a:endParaRPr>
          </a:p>
          <a:p>
            <a:pPr indent="-355600" lvl="1" marL="1371600" marR="0" rtl="0" algn="just">
              <a:lnSpc>
                <a:spcPct val="101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An important feature of AlexNet is the introduction of the ReLU nonlinearity into the training of neural network.</a:t>
            </a:r>
            <a:endParaRPr sz="2000">
              <a:latin typeface="Times New Roman"/>
              <a:ea typeface="Times New Roman"/>
              <a:cs typeface="Times New Roman"/>
              <a:sym typeface="Times New Roman"/>
            </a:endParaRPr>
          </a:p>
          <a:p>
            <a:pPr indent="-355600" lvl="1" marL="1371600" marR="0" rtl="0" algn="just">
              <a:lnSpc>
                <a:spcPct val="101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Another important features of AlexNet is “dropout”, the action of setting the output of each hidden neurons to zero with a probability of 50%, in the last few fully connected layers to further fix the overfitting problem. The dropped-out neurons do not contribute to the forward propagation process.</a:t>
            </a:r>
            <a:endParaRPr sz="2000">
              <a:latin typeface="Times New Roman"/>
              <a:ea typeface="Times New Roman"/>
              <a:cs typeface="Times New Roman"/>
              <a:sym typeface="Times New Roman"/>
            </a:endParaRPr>
          </a:p>
          <a:p>
            <a:pPr indent="-387350" lvl="0" marL="914400" marR="0" rtl="0" algn="just">
              <a:lnSpc>
                <a:spcPct val="101000"/>
              </a:lnSpc>
              <a:spcBef>
                <a:spcPts val="0"/>
              </a:spcBef>
              <a:spcAft>
                <a:spcPts val="0"/>
              </a:spcAft>
              <a:buSzPts val="2500"/>
              <a:buFont typeface="Times New Roman"/>
              <a:buChar char="●"/>
            </a:pPr>
            <a:r>
              <a:rPr b="1" lang="en-IN" sz="2500">
                <a:latin typeface="Times New Roman"/>
                <a:ea typeface="Times New Roman"/>
                <a:cs typeface="Times New Roman"/>
                <a:sym typeface="Times New Roman"/>
              </a:rPr>
              <a:t>VGG16</a:t>
            </a:r>
            <a:endParaRPr b="1" sz="2500">
              <a:latin typeface="Times New Roman"/>
              <a:ea typeface="Times New Roman"/>
              <a:cs typeface="Times New Roman"/>
              <a:sym typeface="Times New Roman"/>
            </a:endParaRPr>
          </a:p>
          <a:p>
            <a:pPr indent="-342900" lvl="1" marL="1371600" marR="0" rtl="0" algn="just">
              <a:lnSpc>
                <a:spcPct val="101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VGG16 investigates the effect of the convolutional network depth on classification accuracy in the large-scale image recognition setting.</a:t>
            </a:r>
            <a:endParaRPr sz="1800">
              <a:latin typeface="Times New Roman"/>
              <a:ea typeface="Times New Roman"/>
              <a:cs typeface="Times New Roman"/>
              <a:sym typeface="Times New Roman"/>
            </a:endParaRPr>
          </a:p>
          <a:p>
            <a:pPr indent="-342900" lvl="1" marL="1371600" marR="0" rtl="0" algn="just">
              <a:lnSpc>
                <a:spcPct val="101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The advantage of VGG16 is its simple and standardized approach of constructing the hidden layers.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nvSpPr>
        <p:spPr>
          <a:xfrm>
            <a:off x="334525" y="284350"/>
            <a:ext cx="8697900" cy="6356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SzPts val="2500"/>
              <a:buFont typeface="Times New Roman"/>
              <a:buChar char="●"/>
            </a:pPr>
            <a:r>
              <a:rPr b="1" lang="en-IN" sz="2500">
                <a:latin typeface="Times New Roman"/>
                <a:ea typeface="Times New Roman"/>
                <a:cs typeface="Times New Roman"/>
                <a:sym typeface="Times New Roman"/>
              </a:rPr>
              <a:t>InceptionNet</a:t>
            </a:r>
            <a:endParaRPr b="1" sz="2500">
              <a:latin typeface="Times New Roman"/>
              <a:ea typeface="Times New Roman"/>
              <a:cs typeface="Times New Roman"/>
              <a:sym typeface="Times New Roman"/>
            </a:endParaRPr>
          </a:p>
          <a:p>
            <a:pPr indent="0" lvl="0" marL="457200" rtl="0" algn="l">
              <a:spcBef>
                <a:spcPts val="0"/>
              </a:spcBef>
              <a:spcAft>
                <a:spcPts val="0"/>
              </a:spcAft>
              <a:buNone/>
            </a:pPr>
            <a:r>
              <a:t/>
            </a:r>
            <a:endParaRPr b="1" sz="25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Inception architecture of GoogLeNet is designed to  perform well even under strict constraints on memory and computational budget.</a:t>
            </a:r>
            <a:endParaRPr sz="2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To achieve this,  GoogLeNet utilized channel concatenation: concatenating the channels obtained from 1 × 1 convolution, 3 × 3 convolution, 5 × 5 convolution and pooling together while keeping the height and width of each channel  unchanged.</a:t>
            </a:r>
            <a:endParaRPr sz="2000">
              <a:latin typeface="Times New Roman"/>
              <a:ea typeface="Times New Roman"/>
              <a:cs typeface="Times New Roman"/>
              <a:sym typeface="Times New Roman"/>
            </a:endParaRPr>
          </a:p>
          <a:p>
            <a:pPr indent="-355600" lvl="1" marL="914400" rtl="0" algn="just">
              <a:spcBef>
                <a:spcPts val="0"/>
              </a:spcBef>
              <a:spcAft>
                <a:spcPts val="0"/>
              </a:spcAft>
              <a:buSzPts val="2000"/>
              <a:buFont typeface="Times New Roman"/>
              <a:buChar char="○"/>
            </a:pPr>
            <a:r>
              <a:rPr lang="en-IN" sz="2000">
                <a:latin typeface="Times New Roman"/>
                <a:ea typeface="Times New Roman"/>
                <a:cs typeface="Times New Roman"/>
                <a:sym typeface="Times New Roman"/>
              </a:rPr>
              <a:t>To avoid the exponentially increase of the mathematical operations that have to be done for channel concatenation, 1 × 1 “bottleneck” layers that have shallower channel depths are applied before applying 3 × 3 or 5 × 5 convolution.</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nvSpPr>
        <p:spPr>
          <a:xfrm>
            <a:off x="1721650" y="707800"/>
            <a:ext cx="5509500" cy="642900"/>
          </a:xfrm>
          <a:prstGeom prst="rect">
            <a:avLst/>
          </a:prstGeom>
          <a:noFill/>
          <a:ln>
            <a:noFill/>
          </a:ln>
        </p:spPr>
        <p:txBody>
          <a:bodyPr anchorCtr="0" anchor="t" bIns="91425" lIns="91425" spcFirstLastPara="1" rIns="91425" wrap="square" tIns="91425">
            <a:noAutofit/>
          </a:bodyPr>
          <a:lstStyle/>
          <a:p>
            <a:pPr indent="444600" lvl="0" marL="926999" rtl="0" algn="l">
              <a:spcBef>
                <a:spcPts val="0"/>
              </a:spcBef>
              <a:spcAft>
                <a:spcPts val="0"/>
              </a:spcAft>
              <a:buClr>
                <a:srgbClr val="000000"/>
              </a:buClr>
              <a:buFont typeface="Arial"/>
              <a:buNone/>
            </a:pPr>
            <a:r>
              <a:rPr b="1" lang="en-IN" sz="3800">
                <a:solidFill>
                  <a:schemeClr val="accent1"/>
                </a:solidFill>
                <a:latin typeface="Times New Roman"/>
                <a:ea typeface="Times New Roman"/>
                <a:cs typeface="Times New Roman"/>
                <a:sym typeface="Times New Roman"/>
              </a:rPr>
              <a:t>SCREENSHOT</a:t>
            </a:r>
            <a:endParaRPr>
              <a:latin typeface="Calibri"/>
              <a:ea typeface="Calibri"/>
              <a:cs typeface="Calibri"/>
              <a:sym typeface="Calibri"/>
            </a:endParaRPr>
          </a:p>
        </p:txBody>
      </p:sp>
      <p:pic>
        <p:nvPicPr>
          <p:cNvPr id="213" name="Google Shape;213;p26"/>
          <p:cNvPicPr preferRelativeResize="0"/>
          <p:nvPr/>
        </p:nvPicPr>
        <p:blipFill>
          <a:blip r:embed="rId3">
            <a:alphaModFix/>
          </a:blip>
          <a:stretch>
            <a:fillRect/>
          </a:stretch>
        </p:blipFill>
        <p:spPr>
          <a:xfrm>
            <a:off x="363200" y="1468200"/>
            <a:ext cx="8226398" cy="4949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nvSpPr>
        <p:spPr>
          <a:xfrm>
            <a:off x="117100" y="167275"/>
            <a:ext cx="8848500" cy="1104000"/>
          </a:xfrm>
          <a:prstGeom prst="rect">
            <a:avLst/>
          </a:prstGeom>
          <a:noFill/>
          <a:ln>
            <a:noFill/>
          </a:ln>
        </p:spPr>
        <p:txBody>
          <a:bodyPr anchorCtr="0" anchor="t" bIns="91425" lIns="91425" spcFirstLastPara="1" rIns="91425" wrap="square" tIns="91425">
            <a:noAutofit/>
          </a:bodyPr>
          <a:lstStyle/>
          <a:p>
            <a:pPr indent="457200" lvl="0" marL="2286000" rtl="0" algn="l">
              <a:lnSpc>
                <a:spcPct val="115000"/>
              </a:lnSpc>
              <a:spcBef>
                <a:spcPts val="0"/>
              </a:spcBef>
              <a:spcAft>
                <a:spcPts val="0"/>
              </a:spcAft>
              <a:buNone/>
            </a:pPr>
            <a:r>
              <a:rPr b="1" lang="en-IN" sz="4000">
                <a:solidFill>
                  <a:schemeClr val="accent1"/>
                </a:solidFill>
                <a:latin typeface="Times New Roman"/>
                <a:ea typeface="Times New Roman"/>
                <a:cs typeface="Times New Roman"/>
                <a:sym typeface="Times New Roman"/>
              </a:rPr>
              <a:t>CONCLUSION</a:t>
            </a:r>
            <a:endParaRPr b="1" sz="4000">
              <a:solidFill>
                <a:schemeClr val="accent1"/>
              </a:solidFill>
              <a:latin typeface="Times New Roman"/>
              <a:ea typeface="Times New Roman"/>
              <a:cs typeface="Times New Roman"/>
              <a:sym typeface="Times New Roman"/>
            </a:endParaRPr>
          </a:p>
        </p:txBody>
      </p:sp>
      <p:sp>
        <p:nvSpPr>
          <p:cNvPr id="219" name="Google Shape;219;p27"/>
          <p:cNvSpPr txBox="1"/>
          <p:nvPr/>
        </p:nvSpPr>
        <p:spPr>
          <a:xfrm>
            <a:off x="200725" y="1321425"/>
            <a:ext cx="8848500" cy="54027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Diabetic Retinopathy (DR) stage classification has been regarded as a critical step for evaluation and management of diabetes retinopathy.</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Because of damages of the retina blood vessels caused by the high blood glucose level, different extent of microstructures, such as micro-anuerysms, hard exudates, and neovascularization, could occupy the retina area. </a:t>
            </a:r>
            <a:endParaRPr sz="2000">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In this project, representative Diabetic Retinopathy (DR) images have been aggregated into five categories according to the expertise of ophthalmologist. A group of deep Convolutional Neural Network methods have been employed for DR stage classification. State-of-the</a:t>
            </a:r>
            <a:r>
              <a:rPr lang="en-IN" sz="2000">
                <a:latin typeface="Times New Roman"/>
                <a:ea typeface="Times New Roman"/>
                <a:cs typeface="Times New Roman"/>
                <a:sym typeface="Times New Roman"/>
              </a:rPr>
              <a:t>-</a:t>
            </a:r>
            <a:r>
              <a:rPr lang="en-IN" sz="2000">
                <a:latin typeface="Times New Roman"/>
                <a:ea typeface="Times New Roman"/>
                <a:cs typeface="Times New Roman"/>
                <a:sym typeface="Times New Roman"/>
              </a:rPr>
              <a:t>art accuracy result will be achieved by InceptionNet V3, which demonstrates the effectiveness of utilizing deep Convolutional Neural Networks for DR image recognition.</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nvSpPr>
        <p:spPr>
          <a:xfrm>
            <a:off x="334525" y="234175"/>
            <a:ext cx="8413500" cy="15555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b="1" lang="en-IN" sz="4000">
                <a:solidFill>
                  <a:schemeClr val="accent1"/>
                </a:solidFill>
                <a:latin typeface="Times New Roman"/>
                <a:ea typeface="Times New Roman"/>
                <a:cs typeface="Times New Roman"/>
                <a:sym typeface="Times New Roman"/>
              </a:rPr>
              <a:t>REFERENCE</a:t>
            </a:r>
            <a:endParaRPr b="1" sz="4000">
              <a:solidFill>
                <a:schemeClr val="accent1"/>
              </a:solidFill>
              <a:latin typeface="Times New Roman"/>
              <a:ea typeface="Times New Roman"/>
              <a:cs typeface="Times New Roman"/>
              <a:sym typeface="Times New Roman"/>
            </a:endParaRPr>
          </a:p>
        </p:txBody>
      </p:sp>
      <p:sp>
        <p:nvSpPr>
          <p:cNvPr id="225" name="Google Shape;225;p28"/>
          <p:cNvSpPr txBox="1"/>
          <p:nvPr/>
        </p:nvSpPr>
        <p:spPr>
          <a:xfrm>
            <a:off x="418175" y="1604650"/>
            <a:ext cx="8480400" cy="50349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Xiaoliang Wang ,Yongjin Lu ,Yujuan Wang ,Wei-Bang Chen,</a:t>
            </a:r>
            <a:r>
              <a:rPr b="1" lang="en-IN" sz="1800">
                <a:latin typeface="Times New Roman"/>
                <a:ea typeface="Times New Roman"/>
                <a:cs typeface="Times New Roman"/>
                <a:sym typeface="Times New Roman"/>
              </a:rPr>
              <a:t>” </a:t>
            </a:r>
            <a:r>
              <a:rPr b="1" lang="en-IN" sz="1800">
                <a:uFill>
                  <a:noFill/>
                </a:uFill>
                <a:latin typeface="Times New Roman"/>
                <a:ea typeface="Times New Roman"/>
                <a:cs typeface="Times New Roman"/>
                <a:sym typeface="Times New Roman"/>
                <a:hlinkClick r:id="rId3"/>
              </a:rPr>
              <a:t>Diabetic  Retinopathy Stage Classification Using Convolutional Neural Networks</a:t>
            </a:r>
            <a:r>
              <a:rPr b="1" lang="en-IN" sz="1800">
                <a:latin typeface="Times New Roman"/>
                <a:ea typeface="Times New Roman"/>
                <a:cs typeface="Times New Roman"/>
                <a:sym typeface="Times New Roman"/>
              </a:rPr>
              <a:t> ”</a:t>
            </a:r>
            <a:r>
              <a:rPr lang="en-IN" sz="1800">
                <a:latin typeface="Times New Roman"/>
                <a:ea typeface="Times New Roman"/>
                <a:cs typeface="Times New Roman"/>
                <a:sym typeface="Times New Roman"/>
              </a:rPr>
              <a:t>,</a:t>
            </a:r>
            <a:r>
              <a:rPr lang="en-IN" sz="1800">
                <a:uFill>
                  <a:noFill/>
                </a:uFill>
                <a:latin typeface="Times New Roman"/>
                <a:ea typeface="Times New Roman"/>
                <a:cs typeface="Times New Roman"/>
                <a:sym typeface="Times New Roman"/>
                <a:hlinkClick r:id="rId4"/>
              </a:rPr>
              <a:t>2018 IEEE International Conference on Information Reuse and Integration (IRI)</a:t>
            </a:r>
            <a:endParaRPr sz="1800">
              <a:latin typeface="Times New Roman"/>
              <a:ea typeface="Times New Roman"/>
              <a:cs typeface="Times New Roman"/>
              <a:sym typeface="Times New Roman"/>
            </a:endParaRPr>
          </a:p>
          <a:p>
            <a:pPr indent="0" lvl="0" marL="457200" rtl="0" algn="just">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M.M. Habib1, R.A. Welikala1, A. Hoppe1, C.G. Owen2, A.R. Rudnicka2 and S.A. Barman1,</a:t>
            </a:r>
            <a:r>
              <a:rPr b="1" lang="en-IN" sz="1800">
                <a:latin typeface="Times New Roman"/>
                <a:ea typeface="Times New Roman"/>
                <a:cs typeface="Times New Roman"/>
                <a:sym typeface="Times New Roman"/>
              </a:rPr>
              <a:t>”Microaneurysm Detection in Retinal Images Using an Ensemble Classifier ”,</a:t>
            </a:r>
            <a:r>
              <a:rPr lang="en-IN" sz="1800">
                <a:latin typeface="Times New Roman"/>
                <a:ea typeface="Times New Roman"/>
                <a:cs typeface="Times New Roman"/>
                <a:sym typeface="Times New Roman"/>
              </a:rPr>
              <a:t>School of Computing, Faculty of Science, Engineering and Computing, Kingston University, London, United Kingdom</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IN" sz="1800">
                <a:latin typeface="Times New Roman"/>
                <a:ea typeface="Times New Roman"/>
                <a:cs typeface="Times New Roman"/>
                <a:sym typeface="Times New Roman"/>
              </a:rPr>
              <a:t>M. Alban and T. Gilligan, </a:t>
            </a:r>
            <a:r>
              <a:rPr b="1" lang="en-IN" sz="1800">
                <a:latin typeface="Times New Roman"/>
                <a:ea typeface="Times New Roman"/>
                <a:cs typeface="Times New Roman"/>
                <a:sym typeface="Times New Roman"/>
              </a:rPr>
              <a:t>“Automated detection of diabetic retinopathy using fluorescein angiography photographs,” </a:t>
            </a:r>
            <a:r>
              <a:rPr lang="en-IN" sz="1800">
                <a:latin typeface="Times New Roman"/>
                <a:ea typeface="Times New Roman"/>
                <a:cs typeface="Times New Roman"/>
                <a:sym typeface="Times New Roman"/>
              </a:rPr>
              <a:t>Stanford Technical Report, 2016.</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nvSpPr>
        <p:spPr>
          <a:xfrm>
            <a:off x="514600" y="1600200"/>
            <a:ext cx="7619700" cy="4800300"/>
          </a:xfrm>
          <a:prstGeom prst="rect">
            <a:avLst/>
          </a:prstGeom>
          <a:noFill/>
          <a:ln>
            <a:noFill/>
          </a:ln>
        </p:spPr>
        <p:txBody>
          <a:bodyPr anchorCtr="0" anchor="t" bIns="45700" lIns="91425" spcFirstLastPara="1" rIns="91425" wrap="square" tIns="45700">
            <a:noAutofit/>
          </a:bodyPr>
          <a:lstStyle/>
          <a:p>
            <a:pPr indent="0" lvl="0" marL="114480" marR="0" rtl="0" algn="ctr">
              <a:lnSpc>
                <a:spcPct val="100000"/>
              </a:lnSpc>
              <a:spcBef>
                <a:spcPts val="0"/>
              </a:spcBef>
              <a:spcAft>
                <a:spcPts val="0"/>
              </a:spcAft>
              <a:buNone/>
            </a:pPr>
            <a:r>
              <a:t/>
            </a:r>
            <a:endParaRPr b="0" sz="2200" strike="noStrike">
              <a:solidFill>
                <a:schemeClr val="accent1"/>
              </a:solidFill>
              <a:latin typeface="Calibri"/>
              <a:ea typeface="Calibri"/>
              <a:cs typeface="Calibri"/>
              <a:sym typeface="Calibri"/>
            </a:endParaRPr>
          </a:p>
          <a:p>
            <a:pPr indent="0" lvl="0" marL="114480" marR="0" rtl="0" algn="ctr">
              <a:lnSpc>
                <a:spcPct val="100000"/>
              </a:lnSpc>
              <a:spcBef>
                <a:spcPts val="0"/>
              </a:spcBef>
              <a:spcAft>
                <a:spcPts val="0"/>
              </a:spcAft>
              <a:buNone/>
            </a:pPr>
            <a:r>
              <a:t/>
            </a:r>
            <a:endParaRPr sz="7200">
              <a:solidFill>
                <a:schemeClr val="accent1"/>
              </a:solidFill>
              <a:latin typeface="Calibri"/>
              <a:ea typeface="Calibri"/>
              <a:cs typeface="Calibri"/>
              <a:sym typeface="Calibri"/>
            </a:endParaRPr>
          </a:p>
          <a:p>
            <a:pPr indent="0" lvl="0" marL="114480" marR="0" rtl="0" algn="ctr">
              <a:lnSpc>
                <a:spcPct val="100000"/>
              </a:lnSpc>
              <a:spcBef>
                <a:spcPts val="0"/>
              </a:spcBef>
              <a:spcAft>
                <a:spcPts val="0"/>
              </a:spcAft>
              <a:buNone/>
            </a:pPr>
            <a:r>
              <a:rPr lang="en-IN" sz="7200">
                <a:solidFill>
                  <a:schemeClr val="accent1"/>
                </a:solidFill>
                <a:latin typeface="Calibri"/>
                <a:ea typeface="Calibri"/>
                <a:cs typeface="Calibri"/>
                <a:sym typeface="Calibri"/>
              </a:rPr>
              <a:t>  </a:t>
            </a:r>
            <a:r>
              <a:rPr b="0" lang="en-IN" sz="7200" strike="noStrike">
                <a:solidFill>
                  <a:schemeClr val="accent1"/>
                </a:solidFill>
                <a:latin typeface="Calibri"/>
                <a:ea typeface="Calibri"/>
                <a:cs typeface="Calibri"/>
                <a:sym typeface="Calibri"/>
              </a:rPr>
              <a:t>THANK YOU</a:t>
            </a:r>
            <a:endParaRPr b="0" sz="2200" strike="noStrike">
              <a:solidFill>
                <a:schemeClr val="accent1"/>
              </a:solidFill>
              <a:latin typeface="Calibri"/>
              <a:ea typeface="Calibri"/>
              <a:cs typeface="Calibri"/>
              <a:sym typeface="Calibri"/>
            </a:endParaRPr>
          </a:p>
        </p:txBody>
      </p:sp>
      <p:sp>
        <p:nvSpPr>
          <p:cNvPr id="231" name="Google Shape;231;p29"/>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lang="en-IN" sz="1800" strike="noStrike">
                <a:solidFill>
                  <a:srgbClr val="FFFFFF"/>
                </a:solidFill>
                <a:latin typeface="Calibri"/>
                <a:ea typeface="Calibri"/>
                <a:cs typeface="Calibri"/>
                <a:sym typeface="Calibri"/>
              </a:rPr>
              <a:t>‹#›</a:t>
            </a:fld>
            <a:endParaRPr b="0" sz="1400"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5"/>
          <p:cNvSpPr txBox="1"/>
          <p:nvPr/>
        </p:nvSpPr>
        <p:spPr>
          <a:xfrm>
            <a:off x="457200" y="304920"/>
            <a:ext cx="761976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IN" sz="4000" u="none" cap="none" strike="noStrike">
                <a:solidFill>
                  <a:schemeClr val="accent1"/>
                </a:solidFill>
                <a:latin typeface="Times New Roman"/>
                <a:ea typeface="Times New Roman"/>
                <a:cs typeface="Times New Roman"/>
                <a:sym typeface="Times New Roman"/>
              </a:rPr>
              <a:t>Problem statement</a:t>
            </a:r>
            <a:endParaRPr b="1" i="0" sz="4000" u="none" cap="none" strike="noStrike">
              <a:solidFill>
                <a:schemeClr val="accent1"/>
              </a:solidFill>
              <a:latin typeface="Calibri"/>
              <a:ea typeface="Calibri"/>
              <a:cs typeface="Calibri"/>
              <a:sym typeface="Calibri"/>
            </a:endParaRPr>
          </a:p>
        </p:txBody>
      </p:sp>
      <p:sp>
        <p:nvSpPr>
          <p:cNvPr id="139" name="Google Shape;139;p15"/>
          <p:cNvSpPr txBox="1"/>
          <p:nvPr/>
        </p:nvSpPr>
        <p:spPr>
          <a:xfrm>
            <a:off x="457200" y="1600200"/>
            <a:ext cx="7619760" cy="4800240"/>
          </a:xfrm>
          <a:prstGeom prst="rect">
            <a:avLst/>
          </a:prstGeom>
          <a:noFill/>
          <a:ln>
            <a:noFill/>
          </a:ln>
        </p:spPr>
        <p:txBody>
          <a:bodyPr anchorCtr="0" anchor="t" bIns="45700" lIns="91425" spcFirstLastPara="1" rIns="91425" wrap="square" tIns="45700">
            <a:noAutofit/>
          </a:bodyPr>
          <a:lstStyle/>
          <a:p>
            <a:pPr indent="-228240" lvl="0" marL="343080" marR="0" rtl="0" algn="just">
              <a:lnSpc>
                <a:spcPct val="100000"/>
              </a:lnSpc>
              <a:spcBef>
                <a:spcPts val="0"/>
              </a:spcBef>
              <a:spcAft>
                <a:spcPts val="0"/>
              </a:spcAft>
              <a:buClr>
                <a:srgbClr val="A9A57C"/>
              </a:buClr>
              <a:buSzPts val="2200"/>
              <a:buFont typeface="Arial"/>
              <a:buChar char="•"/>
            </a:pPr>
            <a:r>
              <a:rPr b="0" i="0" lang="en-IN" sz="2200" u="none" cap="none" strike="noStrike">
                <a:solidFill>
                  <a:srgbClr val="2F2B20"/>
                </a:solidFill>
                <a:latin typeface="Times New Roman"/>
                <a:ea typeface="Times New Roman"/>
                <a:cs typeface="Times New Roman"/>
                <a:sym typeface="Times New Roman"/>
              </a:rPr>
              <a:t>People with diabetes can have an eye disease called diabetic retinopathy. </a:t>
            </a:r>
            <a:endParaRPr b="0" i="0" sz="2200" u="none" cap="none" strike="noStrike">
              <a:solidFill>
                <a:srgbClr val="2F2B20"/>
              </a:solidFill>
              <a:latin typeface="Calibri"/>
              <a:ea typeface="Calibri"/>
              <a:cs typeface="Calibri"/>
              <a:sym typeface="Calibri"/>
            </a:endParaRPr>
          </a:p>
          <a:p>
            <a:pPr indent="-228240" lvl="0" marL="343080" marR="0" rtl="0" algn="just">
              <a:lnSpc>
                <a:spcPct val="100000"/>
              </a:lnSpc>
              <a:spcBef>
                <a:spcPts val="0"/>
              </a:spcBef>
              <a:spcAft>
                <a:spcPts val="0"/>
              </a:spcAft>
              <a:buClr>
                <a:srgbClr val="A9A57C"/>
              </a:buClr>
              <a:buSzPts val="2200"/>
              <a:buFont typeface="Arial"/>
              <a:buChar char="•"/>
            </a:pPr>
            <a:r>
              <a:rPr b="0" i="0" lang="en-IN" sz="2200" u="none" cap="none" strike="noStrike">
                <a:solidFill>
                  <a:srgbClr val="2F2B20"/>
                </a:solidFill>
                <a:latin typeface="Times New Roman"/>
                <a:ea typeface="Times New Roman"/>
                <a:cs typeface="Times New Roman"/>
                <a:sym typeface="Times New Roman"/>
              </a:rPr>
              <a:t>This is when high blood sugar levels cause damage to blood vessels in the </a:t>
            </a:r>
            <a:r>
              <a:rPr lang="en-IN" sz="2200" u="none">
                <a:solidFill>
                  <a:srgbClr val="2F2B20"/>
                </a:solidFill>
                <a:latin typeface="Times New Roman"/>
                <a:ea typeface="Times New Roman"/>
                <a:cs typeface="Times New Roman"/>
                <a:sym typeface="Times New Roman"/>
              </a:rPr>
              <a:t>retina</a:t>
            </a:r>
            <a:r>
              <a:rPr b="0" i="0" lang="en-IN" sz="2200" u="none" cap="none" strike="noStrike">
                <a:solidFill>
                  <a:srgbClr val="2F2B20"/>
                </a:solidFill>
                <a:latin typeface="Times New Roman"/>
                <a:ea typeface="Times New Roman"/>
                <a:cs typeface="Times New Roman"/>
                <a:sym typeface="Times New Roman"/>
              </a:rPr>
              <a:t>. </a:t>
            </a:r>
            <a:endParaRPr b="0" i="0" sz="2200" u="none" cap="none" strike="noStrike">
              <a:solidFill>
                <a:srgbClr val="2F2B20"/>
              </a:solidFill>
              <a:latin typeface="Calibri"/>
              <a:ea typeface="Calibri"/>
              <a:cs typeface="Calibri"/>
              <a:sym typeface="Calibri"/>
            </a:endParaRPr>
          </a:p>
          <a:p>
            <a:pPr indent="-228240" lvl="0" marL="343080" marR="0" rtl="0" algn="just">
              <a:lnSpc>
                <a:spcPct val="100000"/>
              </a:lnSpc>
              <a:spcBef>
                <a:spcPts val="0"/>
              </a:spcBef>
              <a:spcAft>
                <a:spcPts val="0"/>
              </a:spcAft>
              <a:buClr>
                <a:srgbClr val="A9A57C"/>
              </a:buClr>
              <a:buSzPts val="2200"/>
              <a:buFont typeface="Arial"/>
              <a:buChar char="•"/>
            </a:pPr>
            <a:r>
              <a:rPr b="0" i="0" lang="en-IN" sz="2200" u="none" cap="none" strike="noStrike">
                <a:solidFill>
                  <a:srgbClr val="2F2B20"/>
                </a:solidFill>
                <a:latin typeface="Times New Roman"/>
                <a:ea typeface="Times New Roman"/>
                <a:cs typeface="Times New Roman"/>
                <a:sym typeface="Times New Roman"/>
              </a:rPr>
              <a:t>These blood vessels can swell and leak. Or they can close, stopping blood from passing through. </a:t>
            </a:r>
            <a:endParaRPr b="0" i="0" sz="2200" u="none" cap="none" strike="noStrike">
              <a:solidFill>
                <a:srgbClr val="2F2B20"/>
              </a:solidFill>
              <a:latin typeface="Calibri"/>
              <a:ea typeface="Calibri"/>
              <a:cs typeface="Calibri"/>
              <a:sym typeface="Calibri"/>
            </a:endParaRPr>
          </a:p>
          <a:p>
            <a:pPr indent="-228240" lvl="0" marL="343080" marR="0" rtl="0" algn="just">
              <a:lnSpc>
                <a:spcPct val="100000"/>
              </a:lnSpc>
              <a:spcBef>
                <a:spcPts val="0"/>
              </a:spcBef>
              <a:spcAft>
                <a:spcPts val="0"/>
              </a:spcAft>
              <a:buClr>
                <a:srgbClr val="A9A57C"/>
              </a:buClr>
              <a:buSzPts val="2200"/>
              <a:buFont typeface="Arial"/>
              <a:buChar char="•"/>
            </a:pPr>
            <a:r>
              <a:rPr b="0" i="0" lang="en-IN" sz="2200" u="none" cap="none" strike="noStrike">
                <a:solidFill>
                  <a:srgbClr val="2F2B20"/>
                </a:solidFill>
                <a:latin typeface="Times New Roman"/>
                <a:ea typeface="Times New Roman"/>
                <a:cs typeface="Times New Roman"/>
                <a:sym typeface="Times New Roman"/>
              </a:rPr>
              <a:t>At first, diabetic retinopathy may cause no symptoms or only mild vision problems. Eventually, it can cause blindness.</a:t>
            </a:r>
            <a:endParaRPr b="0" i="0" sz="2200" u="none" cap="none" strike="noStrike">
              <a:solidFill>
                <a:srgbClr val="2F2B20"/>
              </a:solidFill>
              <a:latin typeface="Calibri"/>
              <a:ea typeface="Calibri"/>
              <a:cs typeface="Calibri"/>
              <a:sym typeface="Calibri"/>
            </a:endParaRPr>
          </a:p>
          <a:p>
            <a:pPr indent="0" lvl="0" marL="457200" marR="0" rtl="0" algn="just">
              <a:lnSpc>
                <a:spcPct val="100000"/>
              </a:lnSpc>
              <a:spcBef>
                <a:spcPts val="0"/>
              </a:spcBef>
              <a:spcAft>
                <a:spcPts val="0"/>
              </a:spcAft>
              <a:buNone/>
            </a:pPr>
            <a:r>
              <a:rPr b="0" i="0" lang="en-IN" sz="2200" u="none" cap="none" strike="noStrike">
                <a:solidFill>
                  <a:srgbClr val="2F2B20"/>
                </a:solidFill>
                <a:latin typeface="Times New Roman"/>
                <a:ea typeface="Times New Roman"/>
                <a:cs typeface="Times New Roman"/>
                <a:sym typeface="Times New Roman"/>
              </a:rPr>
              <a:t> </a:t>
            </a:r>
            <a:endParaRPr b="0" i="0" sz="2200" u="none" cap="none" strike="noStrike">
              <a:solidFill>
                <a:srgbClr val="2F2B2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2F2B20"/>
              </a:solidFill>
              <a:latin typeface="Calibri"/>
              <a:ea typeface="Calibri"/>
              <a:cs typeface="Calibri"/>
              <a:sym typeface="Calibri"/>
            </a:endParaRPr>
          </a:p>
        </p:txBody>
      </p:sp>
      <p:sp>
        <p:nvSpPr>
          <p:cNvPr id="140" name="Google Shape;140;p15"/>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nvSpPr>
        <p:spPr>
          <a:xfrm>
            <a:off x="457200" y="274680"/>
            <a:ext cx="761976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br>
              <a:rPr b="0" i="0" lang="en-IN" sz="4000" u="none" cap="none" strike="noStrike">
                <a:solidFill>
                  <a:schemeClr val="accent1"/>
                </a:solidFill>
                <a:latin typeface="Times New Roman"/>
                <a:ea typeface="Times New Roman"/>
                <a:cs typeface="Times New Roman"/>
                <a:sym typeface="Times New Roman"/>
              </a:rPr>
            </a:br>
            <a:r>
              <a:rPr b="0" i="0" lang="en-IN" sz="4000" u="none" cap="none" strike="noStrike">
                <a:solidFill>
                  <a:schemeClr val="accent1"/>
                </a:solidFill>
                <a:latin typeface="Times New Roman"/>
                <a:ea typeface="Times New Roman"/>
                <a:cs typeface="Times New Roman"/>
                <a:sym typeface="Times New Roman"/>
              </a:rPr>
              <a:t>Normal Retina</a:t>
            </a:r>
            <a:br>
              <a:rPr b="0" i="0" lang="en-IN" sz="4000" u="none" cap="none" strike="noStrike">
                <a:solidFill>
                  <a:schemeClr val="accent1"/>
                </a:solidFill>
                <a:latin typeface="Times New Roman"/>
                <a:ea typeface="Times New Roman"/>
                <a:cs typeface="Times New Roman"/>
                <a:sym typeface="Times New Roman"/>
              </a:rPr>
            </a:br>
            <a:endParaRPr b="0" i="0" sz="1800" u="none" cap="none" strike="noStrike">
              <a:solidFill>
                <a:schemeClr val="accent1"/>
              </a:solidFill>
              <a:latin typeface="Calibri"/>
              <a:ea typeface="Calibri"/>
              <a:cs typeface="Calibri"/>
              <a:sym typeface="Calibri"/>
            </a:endParaRPr>
          </a:p>
        </p:txBody>
      </p:sp>
      <p:pic>
        <p:nvPicPr>
          <p:cNvPr id="146" name="Google Shape;146;p16"/>
          <p:cNvPicPr preferRelativeResize="0"/>
          <p:nvPr/>
        </p:nvPicPr>
        <p:blipFill rotWithShape="1">
          <a:blip r:embed="rId3">
            <a:alphaModFix/>
          </a:blip>
          <a:srcRect b="0" l="0" r="0" t="0"/>
          <a:stretch/>
        </p:blipFill>
        <p:spPr>
          <a:xfrm>
            <a:off x="1747440" y="1600200"/>
            <a:ext cx="5039280" cy="4800240"/>
          </a:xfrm>
          <a:prstGeom prst="rect">
            <a:avLst/>
          </a:prstGeom>
          <a:noFill/>
          <a:ln>
            <a:noFill/>
          </a:ln>
        </p:spPr>
      </p:pic>
      <p:sp>
        <p:nvSpPr>
          <p:cNvPr id="147" name="Google Shape;147;p16"/>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nvSpPr>
        <p:spPr>
          <a:xfrm>
            <a:off x="457200" y="274680"/>
            <a:ext cx="7619760" cy="11426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br>
              <a:rPr b="0" i="0" lang="en-IN" sz="4000" u="none" cap="none" strike="noStrike">
                <a:solidFill>
                  <a:schemeClr val="dk2"/>
                </a:solidFill>
                <a:latin typeface="Times New Roman"/>
                <a:ea typeface="Times New Roman"/>
                <a:cs typeface="Times New Roman"/>
                <a:sym typeface="Times New Roman"/>
              </a:rPr>
            </a:br>
            <a:r>
              <a:rPr b="0" i="0" lang="en-IN" sz="4000" u="none" cap="none" strike="noStrike">
                <a:solidFill>
                  <a:schemeClr val="dk2"/>
                </a:solidFill>
                <a:latin typeface="Times New Roman"/>
                <a:ea typeface="Times New Roman"/>
                <a:cs typeface="Times New Roman"/>
                <a:sym typeface="Times New Roman"/>
              </a:rPr>
              <a:t>			Diabetic Retinopathy</a:t>
            </a:r>
            <a:br>
              <a:rPr b="0" i="0" lang="en-IN" sz="4000" u="none" cap="none" strike="noStrike">
                <a:solidFill>
                  <a:schemeClr val="dk2"/>
                </a:solidFill>
                <a:latin typeface="Times New Roman"/>
                <a:ea typeface="Times New Roman"/>
                <a:cs typeface="Times New Roman"/>
                <a:sym typeface="Times New Roman"/>
              </a:rPr>
            </a:br>
            <a:endParaRPr b="0" i="0" sz="1800" u="none" cap="none" strike="noStrike">
              <a:solidFill>
                <a:schemeClr val="dk2"/>
              </a:solidFill>
              <a:latin typeface="Calibri"/>
              <a:ea typeface="Calibri"/>
              <a:cs typeface="Calibri"/>
              <a:sym typeface="Calibri"/>
            </a:endParaRPr>
          </a:p>
        </p:txBody>
      </p:sp>
      <p:pic>
        <p:nvPicPr>
          <p:cNvPr id="154" name="Google Shape;154;p17"/>
          <p:cNvPicPr preferRelativeResize="0"/>
          <p:nvPr/>
        </p:nvPicPr>
        <p:blipFill rotWithShape="1">
          <a:blip r:embed="rId3">
            <a:alphaModFix/>
          </a:blip>
          <a:srcRect b="0" l="0" r="0" t="0"/>
          <a:stretch/>
        </p:blipFill>
        <p:spPr>
          <a:xfrm>
            <a:off x="1036440" y="1600200"/>
            <a:ext cx="6461280" cy="4800240"/>
          </a:xfrm>
          <a:prstGeom prst="rect">
            <a:avLst/>
          </a:prstGeom>
          <a:noFill/>
          <a:ln>
            <a:noFill/>
          </a:ln>
        </p:spPr>
      </p:pic>
      <p:sp>
        <p:nvSpPr>
          <p:cNvPr id="155" name="Google Shape;155;p17"/>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nvSpPr>
        <p:spPr>
          <a:xfrm>
            <a:off x="457200" y="444775"/>
            <a:ext cx="7619700" cy="21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sz="3500">
              <a:solidFill>
                <a:schemeClr val="accen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0" lang="en-IN" sz="3500" u="none" cap="none" strike="noStrike">
                <a:solidFill>
                  <a:schemeClr val="accent1"/>
                </a:solidFill>
                <a:latin typeface="Times New Roman"/>
                <a:ea typeface="Times New Roman"/>
                <a:cs typeface="Times New Roman"/>
                <a:sym typeface="Times New Roman"/>
              </a:rPr>
              <a:t>Stages of Diabetic Retinopathy</a:t>
            </a:r>
            <a:br>
              <a:rPr b="1" i="0" lang="en-IN" sz="3500" u="none" cap="none" strike="noStrike">
                <a:solidFill>
                  <a:srgbClr val="675E47"/>
                </a:solidFill>
                <a:latin typeface="Times New Roman"/>
                <a:ea typeface="Times New Roman"/>
                <a:cs typeface="Times New Roman"/>
                <a:sym typeface="Times New Roman"/>
              </a:rPr>
            </a:br>
            <a:endParaRPr b="1" i="0" sz="3500" u="none" cap="none" strike="noStrike">
              <a:solidFill>
                <a:srgbClr val="2F2B20"/>
              </a:solidFill>
              <a:latin typeface="Calibri"/>
              <a:ea typeface="Calibri"/>
              <a:cs typeface="Calibri"/>
              <a:sym typeface="Calibri"/>
            </a:endParaRPr>
          </a:p>
        </p:txBody>
      </p:sp>
      <p:sp>
        <p:nvSpPr>
          <p:cNvPr id="161" name="Google Shape;161;p18"/>
          <p:cNvSpPr txBox="1"/>
          <p:nvPr/>
        </p:nvSpPr>
        <p:spPr>
          <a:xfrm>
            <a:off x="457200" y="1066680"/>
            <a:ext cx="7619760" cy="5333760"/>
          </a:xfrm>
          <a:prstGeom prst="rect">
            <a:avLst/>
          </a:prstGeom>
          <a:noFill/>
          <a:ln>
            <a:noFill/>
          </a:ln>
        </p:spPr>
        <p:txBody>
          <a:bodyPr anchorCtr="0" anchor="t" bIns="45700" lIns="91425" spcFirstLastPara="1" rIns="91425" wrap="square" tIns="45700">
            <a:noAutofit/>
          </a:bodyPr>
          <a:lstStyle/>
          <a:p>
            <a:pPr indent="0" lvl="0" marL="114480" marR="0" rtl="0" algn="l">
              <a:lnSpc>
                <a:spcPct val="100000"/>
              </a:lnSpc>
              <a:spcBef>
                <a:spcPts val="0"/>
              </a:spcBef>
              <a:spcAft>
                <a:spcPts val="0"/>
              </a:spcAft>
              <a:buNone/>
            </a:pPr>
            <a:r>
              <a:rPr lang="en-IN" sz="2200">
                <a:solidFill>
                  <a:srgbClr val="2F2B20"/>
                </a:solidFill>
                <a:latin typeface="Times New Roman"/>
                <a:ea typeface="Times New Roman"/>
                <a:cs typeface="Times New Roman"/>
                <a:sym typeface="Times New Roman"/>
              </a:rPr>
              <a:t>5 stages</a:t>
            </a:r>
            <a:r>
              <a:rPr b="0" i="0" lang="en-IN" sz="2200" u="none" cap="none" strike="noStrike">
                <a:solidFill>
                  <a:srgbClr val="2F2B20"/>
                </a:solidFill>
                <a:latin typeface="Times New Roman"/>
                <a:ea typeface="Times New Roman"/>
                <a:cs typeface="Times New Roman"/>
                <a:sym typeface="Times New Roman"/>
              </a:rPr>
              <a:t> of Diabetic Retinopathy are</a:t>
            </a:r>
            <a:endParaRPr b="0" i="0" sz="2200" u="none" cap="none" strike="noStrike">
              <a:solidFill>
                <a:srgbClr val="2F2B20"/>
              </a:solidFill>
              <a:latin typeface="Calibri"/>
              <a:ea typeface="Calibri"/>
              <a:cs typeface="Calibri"/>
              <a:sym typeface="Calibri"/>
            </a:endParaRPr>
          </a:p>
          <a:p>
            <a:pPr indent="0" lvl="0" marL="114480" marR="0" rtl="0" algn="l">
              <a:lnSpc>
                <a:spcPct val="100000"/>
              </a:lnSpc>
              <a:spcBef>
                <a:spcPts val="0"/>
              </a:spcBef>
              <a:spcAft>
                <a:spcPts val="0"/>
              </a:spcAft>
              <a:buNone/>
            </a:pPr>
            <a:r>
              <a:rPr lang="en-IN" sz="2200">
                <a:solidFill>
                  <a:srgbClr val="2F2B20"/>
                </a:solidFill>
                <a:latin typeface="Calibri"/>
                <a:ea typeface="Calibri"/>
                <a:cs typeface="Calibri"/>
                <a:sym typeface="Calibri"/>
              </a:rPr>
              <a:t>	</a:t>
            </a:r>
            <a:r>
              <a:rPr lang="en-IN" sz="2200">
                <a:solidFill>
                  <a:srgbClr val="2F2B20"/>
                </a:solidFill>
                <a:latin typeface="Times New Roman"/>
                <a:ea typeface="Times New Roman"/>
                <a:cs typeface="Times New Roman"/>
                <a:sym typeface="Times New Roman"/>
              </a:rPr>
              <a:t>1.  </a:t>
            </a:r>
            <a:r>
              <a:rPr lang="en-IN" sz="2200">
                <a:solidFill>
                  <a:srgbClr val="2F2B20"/>
                </a:solidFill>
                <a:latin typeface="Times New Roman"/>
                <a:ea typeface="Times New Roman"/>
                <a:cs typeface="Times New Roman"/>
                <a:sym typeface="Times New Roman"/>
              </a:rPr>
              <a:t>No Diabetic Retinopathy</a:t>
            </a:r>
            <a:endParaRPr i="0" sz="2200" u="none" cap="none" strike="noStrike">
              <a:solidFill>
                <a:srgbClr val="2F2B2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2200">
                <a:solidFill>
                  <a:srgbClr val="2F2B20"/>
                </a:solidFill>
                <a:latin typeface="Times New Roman"/>
                <a:ea typeface="Times New Roman"/>
                <a:cs typeface="Times New Roman"/>
                <a:sym typeface="Times New Roman"/>
              </a:rPr>
              <a:t>2</a:t>
            </a:r>
            <a:r>
              <a:rPr b="0" i="0" lang="en-IN" sz="2200" u="none" cap="none" strike="noStrike">
                <a:solidFill>
                  <a:srgbClr val="2F2B20"/>
                </a:solidFill>
                <a:latin typeface="Times New Roman"/>
                <a:ea typeface="Times New Roman"/>
                <a:cs typeface="Times New Roman"/>
                <a:sym typeface="Times New Roman"/>
              </a:rPr>
              <a:t>. Mild Nonproliferative Retinopathy</a:t>
            </a:r>
            <a:endParaRPr b="0" i="0" sz="2200" u="none" cap="none" strike="noStrike">
              <a:solidFill>
                <a:srgbClr val="2F2B20"/>
              </a:solidFill>
              <a:latin typeface="Calibri"/>
              <a:ea typeface="Calibri"/>
              <a:cs typeface="Calibri"/>
              <a:sym typeface="Calibri"/>
            </a:endParaRPr>
          </a:p>
          <a:p>
            <a:pPr indent="0" lvl="0" marL="457200" marR="0" rtl="0" algn="l">
              <a:lnSpc>
                <a:spcPct val="100000"/>
              </a:lnSpc>
              <a:spcBef>
                <a:spcPts val="0"/>
              </a:spcBef>
              <a:spcAft>
                <a:spcPts val="0"/>
              </a:spcAft>
              <a:buNone/>
            </a:pPr>
            <a:r>
              <a:rPr lang="en-IN" sz="2200">
                <a:solidFill>
                  <a:srgbClr val="2F2B20"/>
                </a:solidFill>
                <a:latin typeface="Times New Roman"/>
                <a:ea typeface="Times New Roman"/>
                <a:cs typeface="Times New Roman"/>
                <a:sym typeface="Times New Roman"/>
              </a:rPr>
              <a:t>3</a:t>
            </a:r>
            <a:r>
              <a:rPr b="0" i="0" lang="en-IN" sz="2200" u="none" cap="none" strike="noStrike">
                <a:solidFill>
                  <a:srgbClr val="2F2B20"/>
                </a:solidFill>
                <a:latin typeface="Times New Roman"/>
                <a:ea typeface="Times New Roman"/>
                <a:cs typeface="Times New Roman"/>
                <a:sym typeface="Times New Roman"/>
              </a:rPr>
              <a:t>. Moderate Nonproliferative Retinopathy</a:t>
            </a:r>
            <a:endParaRPr b="0" i="0" sz="2200" u="none" cap="none" strike="noStrike">
              <a:solidFill>
                <a:srgbClr val="2F2B20"/>
              </a:solidFill>
              <a:latin typeface="Calibri"/>
              <a:ea typeface="Calibri"/>
              <a:cs typeface="Calibri"/>
              <a:sym typeface="Calibri"/>
            </a:endParaRPr>
          </a:p>
          <a:p>
            <a:pPr indent="0" lvl="0" marL="457200" marR="0" rtl="0" algn="l">
              <a:lnSpc>
                <a:spcPct val="100000"/>
              </a:lnSpc>
              <a:spcBef>
                <a:spcPts val="0"/>
              </a:spcBef>
              <a:spcAft>
                <a:spcPts val="0"/>
              </a:spcAft>
              <a:buNone/>
            </a:pPr>
            <a:r>
              <a:rPr lang="en-IN" sz="2200">
                <a:solidFill>
                  <a:srgbClr val="2F2B20"/>
                </a:solidFill>
                <a:latin typeface="Times New Roman"/>
                <a:ea typeface="Times New Roman"/>
                <a:cs typeface="Times New Roman"/>
                <a:sym typeface="Times New Roman"/>
              </a:rPr>
              <a:t>4</a:t>
            </a:r>
            <a:r>
              <a:rPr b="0" i="0" lang="en-IN" sz="2200" u="none" cap="none" strike="noStrike">
                <a:solidFill>
                  <a:srgbClr val="2F2B20"/>
                </a:solidFill>
                <a:latin typeface="Times New Roman"/>
                <a:ea typeface="Times New Roman"/>
                <a:cs typeface="Times New Roman"/>
                <a:sym typeface="Times New Roman"/>
              </a:rPr>
              <a:t>. Severe Nonproliferative Retinopathy</a:t>
            </a:r>
            <a:endParaRPr b="0" i="0" sz="2200" u="none" cap="none" strike="noStrike">
              <a:solidFill>
                <a:srgbClr val="2F2B20"/>
              </a:solidFill>
              <a:latin typeface="Calibri"/>
              <a:ea typeface="Calibri"/>
              <a:cs typeface="Calibri"/>
              <a:sym typeface="Calibri"/>
            </a:endParaRPr>
          </a:p>
          <a:p>
            <a:pPr indent="0" lvl="0" marL="457200" marR="0" rtl="0" algn="l">
              <a:lnSpc>
                <a:spcPct val="100000"/>
              </a:lnSpc>
              <a:spcBef>
                <a:spcPts val="0"/>
              </a:spcBef>
              <a:spcAft>
                <a:spcPts val="0"/>
              </a:spcAft>
              <a:buNone/>
            </a:pPr>
            <a:r>
              <a:rPr lang="en-IN" sz="2200">
                <a:solidFill>
                  <a:srgbClr val="2F2B20"/>
                </a:solidFill>
                <a:latin typeface="Times New Roman"/>
                <a:ea typeface="Times New Roman"/>
                <a:cs typeface="Times New Roman"/>
                <a:sym typeface="Times New Roman"/>
              </a:rPr>
              <a:t>5</a:t>
            </a:r>
            <a:r>
              <a:rPr b="0" i="0" lang="en-IN" sz="2200" u="none" cap="none" strike="noStrike">
                <a:solidFill>
                  <a:srgbClr val="2F2B20"/>
                </a:solidFill>
                <a:latin typeface="Times New Roman"/>
                <a:ea typeface="Times New Roman"/>
                <a:cs typeface="Times New Roman"/>
                <a:sym typeface="Times New Roman"/>
              </a:rPr>
              <a:t>. Proliferative Retinopathy</a:t>
            </a:r>
            <a:endParaRPr b="0" i="0" sz="2200" u="none" cap="none" strike="noStrike">
              <a:solidFill>
                <a:srgbClr val="2F2B2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2F2B2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2F2B20"/>
              </a:solidFill>
              <a:latin typeface="Calibri"/>
              <a:ea typeface="Calibri"/>
              <a:cs typeface="Calibri"/>
              <a:sym typeface="Calibri"/>
            </a:endParaRPr>
          </a:p>
        </p:txBody>
      </p:sp>
      <p:sp>
        <p:nvSpPr>
          <p:cNvPr id="162" name="Google Shape;162;p18"/>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63" name="Google Shape;163;p18"/>
          <p:cNvSpPr/>
          <p:nvPr/>
        </p:nvSpPr>
        <p:spPr>
          <a:xfrm>
            <a:off x="152280" y="3657600"/>
            <a:ext cx="8213400" cy="252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1221050" y="269475"/>
            <a:ext cx="6991825" cy="571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0"/>
          <p:cNvSpPr txBox="1"/>
          <p:nvPr/>
        </p:nvSpPr>
        <p:spPr>
          <a:xfrm>
            <a:off x="533520" y="39960"/>
            <a:ext cx="7288200" cy="1157760"/>
          </a:xfrm>
          <a:prstGeom prst="rect">
            <a:avLst/>
          </a:prstGeom>
          <a:noFill/>
          <a:ln>
            <a:noFill/>
          </a:ln>
        </p:spPr>
        <p:txBody>
          <a:bodyPr anchorCtr="0" anchor="ctr" bIns="0" lIns="0" spcFirstLastPara="1" rIns="0" wrap="square" tIns="12600">
            <a:noAutofit/>
          </a:bodyPr>
          <a:lstStyle/>
          <a:p>
            <a:pPr indent="444600" lvl="0" marL="12600" marR="0" rtl="0" algn="l">
              <a:lnSpc>
                <a:spcPct val="100000"/>
              </a:lnSpc>
              <a:spcBef>
                <a:spcPts val="0"/>
              </a:spcBef>
              <a:spcAft>
                <a:spcPts val="0"/>
              </a:spcAft>
              <a:buNone/>
            </a:pPr>
            <a:r>
              <a:rPr b="1" i="0" lang="en-IN" sz="3500" u="none" cap="none" strike="noStrike">
                <a:solidFill>
                  <a:schemeClr val="accent1"/>
                </a:solidFill>
                <a:latin typeface="Times New Roman"/>
                <a:ea typeface="Times New Roman"/>
                <a:cs typeface="Times New Roman"/>
                <a:sym typeface="Times New Roman"/>
              </a:rPr>
              <a:t>Risk &amp; Cause Vision Loss of DR</a:t>
            </a:r>
            <a:endParaRPr b="1" i="0" sz="3500" u="none" cap="none" strike="noStrike">
              <a:solidFill>
                <a:schemeClr val="accent1"/>
              </a:solidFill>
              <a:latin typeface="Calibri"/>
              <a:ea typeface="Calibri"/>
              <a:cs typeface="Calibri"/>
              <a:sym typeface="Calibri"/>
            </a:endParaRPr>
          </a:p>
        </p:txBody>
      </p:sp>
      <p:sp>
        <p:nvSpPr>
          <p:cNvPr id="174" name="Google Shape;174;p20"/>
          <p:cNvSpPr/>
          <p:nvPr/>
        </p:nvSpPr>
        <p:spPr>
          <a:xfrm>
            <a:off x="152280" y="1219320"/>
            <a:ext cx="8073000" cy="3367800"/>
          </a:xfrm>
          <a:prstGeom prst="rect">
            <a:avLst/>
          </a:prstGeom>
          <a:noFill/>
          <a:ln>
            <a:noFill/>
          </a:ln>
        </p:spPr>
        <p:txBody>
          <a:bodyPr anchorCtr="0" anchor="t" bIns="0" lIns="0" spcFirstLastPara="1" rIns="0" wrap="square" tIns="13300">
            <a:noAutofit/>
          </a:bodyPr>
          <a:lstStyle/>
          <a:p>
            <a:pPr indent="-342720" lvl="0" marL="355680" marR="0" rtl="0" algn="just">
              <a:lnSpc>
                <a:spcPct val="100000"/>
              </a:lnSpc>
              <a:spcBef>
                <a:spcPts val="0"/>
              </a:spcBef>
              <a:spcAft>
                <a:spcPts val="0"/>
              </a:spcAft>
              <a:buClr>
                <a:srgbClr val="2F2B20"/>
              </a:buClr>
              <a:buSzPts val="2000"/>
              <a:buFont typeface="Noto Sans Symbols"/>
              <a:buChar char="∙"/>
            </a:pPr>
            <a:r>
              <a:rPr b="0" i="0" lang="en-IN" sz="2000" u="none" cap="none" strike="noStrike">
                <a:solidFill>
                  <a:srgbClr val="2F2B20"/>
                </a:solidFill>
                <a:latin typeface="Times New Roman"/>
                <a:ea typeface="Times New Roman"/>
                <a:cs typeface="Times New Roman"/>
                <a:sym typeface="Times New Roman"/>
              </a:rPr>
              <a:t>All people with diabetes—both type 1 and type 2—are at risk. That's why  everyone with diabetes should get a comprehensive dilated eye exam at  least once a year.</a:t>
            </a:r>
            <a:endParaRPr b="0" i="0" sz="1800" u="none" cap="none" strike="noStrike">
              <a:solidFill>
                <a:srgbClr val="000000"/>
              </a:solidFill>
              <a:latin typeface="Arial"/>
              <a:ea typeface="Arial"/>
              <a:cs typeface="Arial"/>
              <a:sym typeface="Arial"/>
            </a:endParaRPr>
          </a:p>
          <a:p>
            <a:pPr indent="-342720" lvl="0" marL="355680" marR="0" rtl="0" algn="just">
              <a:lnSpc>
                <a:spcPct val="100000"/>
              </a:lnSpc>
              <a:spcBef>
                <a:spcPts val="0"/>
              </a:spcBef>
              <a:spcAft>
                <a:spcPts val="0"/>
              </a:spcAft>
              <a:buClr>
                <a:srgbClr val="2F2B20"/>
              </a:buClr>
              <a:buSzPts val="2000"/>
              <a:buFont typeface="Noto Sans Symbols"/>
              <a:buChar char="∙"/>
            </a:pPr>
            <a:r>
              <a:rPr b="0" i="0" lang="en-IN" sz="2000" u="none" cap="none" strike="noStrike">
                <a:solidFill>
                  <a:srgbClr val="2F2B20"/>
                </a:solidFill>
                <a:latin typeface="Times New Roman"/>
                <a:ea typeface="Times New Roman"/>
                <a:cs typeface="Times New Roman"/>
                <a:sym typeface="Times New Roman"/>
              </a:rPr>
              <a:t>Blood vessels damaged from diabetic retinopathy can cause vision loss in  two ways:</a:t>
            </a:r>
            <a:endParaRPr b="0" i="0" sz="1800" u="none" cap="none" strike="noStrike">
              <a:solidFill>
                <a:srgbClr val="000000"/>
              </a:solidFill>
              <a:latin typeface="Arial"/>
              <a:ea typeface="Arial"/>
              <a:cs typeface="Arial"/>
              <a:sym typeface="Arial"/>
            </a:endParaRPr>
          </a:p>
          <a:p>
            <a:pPr indent="-247319" lvl="1" marL="704880" marR="0" rtl="0" algn="l">
              <a:lnSpc>
                <a:spcPct val="100000"/>
              </a:lnSpc>
              <a:spcBef>
                <a:spcPts val="0"/>
              </a:spcBef>
              <a:spcAft>
                <a:spcPts val="0"/>
              </a:spcAft>
              <a:buClr>
                <a:srgbClr val="2F2B20"/>
              </a:buClr>
              <a:buSzPts val="2000"/>
              <a:buFont typeface="Times New Roman"/>
              <a:buAutoNum type="arabicPeriod"/>
            </a:pPr>
            <a:r>
              <a:rPr b="1" i="0" lang="en-IN" sz="2000" u="none" cap="none" strike="noStrike">
                <a:solidFill>
                  <a:srgbClr val="2F2B20"/>
                </a:solidFill>
                <a:latin typeface="Times New Roman"/>
                <a:ea typeface="Times New Roman"/>
                <a:cs typeface="Times New Roman"/>
                <a:sym typeface="Times New Roman"/>
              </a:rPr>
              <a:t>proliferative retinopathy</a:t>
            </a:r>
            <a:endParaRPr b="0" i="0" sz="1800" u="none" cap="none" strike="noStrike">
              <a:solidFill>
                <a:srgbClr val="000000"/>
              </a:solidFill>
              <a:latin typeface="Arial"/>
              <a:ea typeface="Arial"/>
              <a:cs typeface="Arial"/>
              <a:sym typeface="Arial"/>
            </a:endParaRPr>
          </a:p>
          <a:p>
            <a:pPr indent="-247319" lvl="1" marL="704880" marR="0" rtl="0" algn="l">
              <a:lnSpc>
                <a:spcPct val="100000"/>
              </a:lnSpc>
              <a:spcBef>
                <a:spcPts val="0"/>
              </a:spcBef>
              <a:spcAft>
                <a:spcPts val="0"/>
              </a:spcAft>
              <a:buClr>
                <a:srgbClr val="2F2B20"/>
              </a:buClr>
              <a:buSzPts val="2000"/>
              <a:buFont typeface="Times New Roman"/>
              <a:buAutoNum type="arabicPeriod"/>
            </a:pPr>
            <a:r>
              <a:rPr b="1" i="0" lang="en-IN" sz="2000" u="none" cap="none" strike="noStrike">
                <a:solidFill>
                  <a:srgbClr val="2F2B20"/>
                </a:solidFill>
                <a:latin typeface="Times New Roman"/>
                <a:ea typeface="Times New Roman"/>
                <a:cs typeface="Times New Roman"/>
                <a:sym typeface="Times New Roman"/>
              </a:rPr>
              <a:t>macular edema</a:t>
            </a:r>
            <a:r>
              <a:rPr b="0" i="0" lang="en-IN" sz="2000" u="none" cap="none" strike="noStrike">
                <a:solidFill>
                  <a:srgbClr val="2F2B20"/>
                </a:solidFill>
                <a:latin typeface="Times New Roman"/>
                <a:ea typeface="Times New Roman"/>
                <a:cs typeface="Times New Roman"/>
                <a:sym typeface="Times New Roman"/>
              </a:rPr>
              <a: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469800" marR="0" rtl="0" algn="l">
              <a:lnSpc>
                <a:spcPct val="100000"/>
              </a:lnSpc>
              <a:spcBef>
                <a:spcPts val="0"/>
              </a:spcBef>
              <a:spcAft>
                <a:spcPts val="0"/>
              </a:spcAft>
              <a:buNone/>
            </a:pPr>
            <a:r>
              <a:rPr b="1" i="0" lang="en-IN" sz="2000" u="none" cap="none" strike="noStrike">
                <a:solidFill>
                  <a:srgbClr val="2F2B20"/>
                </a:solidFill>
                <a:latin typeface="Times New Roman"/>
                <a:ea typeface="Times New Roman"/>
                <a:cs typeface="Times New Roman"/>
                <a:sym typeface="Times New Roman"/>
              </a:rPr>
              <a:t>Normal vision	                      Same scene viewed by a person with DR</a:t>
            </a:r>
            <a:endParaRPr b="0" i="0" sz="1800" u="none" cap="none" strike="noStrike">
              <a:solidFill>
                <a:srgbClr val="000000"/>
              </a:solidFill>
              <a:latin typeface="Arial"/>
              <a:ea typeface="Arial"/>
              <a:cs typeface="Arial"/>
              <a:sym typeface="Arial"/>
            </a:endParaRPr>
          </a:p>
        </p:txBody>
      </p:sp>
      <p:sp>
        <p:nvSpPr>
          <p:cNvPr id="175" name="Google Shape;175;p20"/>
          <p:cNvSpPr/>
          <p:nvPr/>
        </p:nvSpPr>
        <p:spPr>
          <a:xfrm>
            <a:off x="642960" y="4428720"/>
            <a:ext cx="2756880" cy="2214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4285440" y="4428720"/>
            <a:ext cx="3182040" cy="2214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82" name="Google Shape;182;p21"/>
          <p:cNvSpPr/>
          <p:nvPr/>
        </p:nvSpPr>
        <p:spPr>
          <a:xfrm>
            <a:off x="536040" y="564480"/>
            <a:ext cx="7540920" cy="622800"/>
          </a:xfrm>
          <a:prstGeom prst="rect">
            <a:avLst/>
          </a:prstGeom>
          <a:noFill/>
          <a:ln>
            <a:noFill/>
          </a:ln>
        </p:spPr>
        <p:txBody>
          <a:bodyPr anchorCtr="0" anchor="ctr" bIns="0" lIns="0" spcFirstLastPara="1" rIns="0" wrap="square" tIns="12600">
            <a:noAutofit/>
          </a:bodyPr>
          <a:lstStyle/>
          <a:p>
            <a:pPr indent="444600" lvl="0" marL="12600" marR="0" rtl="0" algn="l">
              <a:lnSpc>
                <a:spcPct val="100000"/>
              </a:lnSpc>
              <a:spcBef>
                <a:spcPts val="0"/>
              </a:spcBef>
              <a:spcAft>
                <a:spcPts val="0"/>
              </a:spcAft>
              <a:buNone/>
            </a:pPr>
            <a:r>
              <a:rPr b="1" i="0" lang="en-IN" sz="4000" u="none" cap="none" strike="noStrike">
                <a:solidFill>
                  <a:schemeClr val="accent1"/>
                </a:solidFill>
                <a:latin typeface="Times New Roman"/>
                <a:ea typeface="Times New Roman"/>
                <a:cs typeface="Times New Roman"/>
                <a:sym typeface="Times New Roman"/>
              </a:rPr>
              <a:t>Diabetic Retinopathy Symptoms</a:t>
            </a:r>
            <a:endParaRPr b="1" i="0" sz="4600" u="none" cap="none" strike="noStrike">
              <a:solidFill>
                <a:schemeClr val="accent1"/>
              </a:solidFill>
            </a:endParaRPr>
          </a:p>
        </p:txBody>
      </p:sp>
      <p:sp>
        <p:nvSpPr>
          <p:cNvPr id="183" name="Google Shape;183;p21"/>
          <p:cNvSpPr/>
          <p:nvPr/>
        </p:nvSpPr>
        <p:spPr>
          <a:xfrm>
            <a:off x="536040" y="1535040"/>
            <a:ext cx="4388760" cy="3622320"/>
          </a:xfrm>
          <a:prstGeom prst="rect">
            <a:avLst/>
          </a:prstGeom>
          <a:noFill/>
          <a:ln>
            <a:noFill/>
          </a:ln>
        </p:spPr>
        <p:txBody>
          <a:bodyPr anchorCtr="0" anchor="t" bIns="0" lIns="0" spcFirstLastPara="1" rIns="0" wrap="square" tIns="98275">
            <a:noAutofit/>
          </a:bodyPr>
          <a:lstStyle/>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Blurred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Floaters</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Fluctuating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Distorted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Dark areas in the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Poor night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Impaired color vision</a:t>
            </a:r>
            <a:endParaRPr b="0" i="0" sz="1800" u="none" cap="none" strike="noStrike">
              <a:solidFill>
                <a:srgbClr val="000000"/>
              </a:solidFill>
              <a:latin typeface="Arial"/>
              <a:ea typeface="Arial"/>
              <a:cs typeface="Arial"/>
              <a:sym typeface="Arial"/>
            </a:endParaRPr>
          </a:p>
          <a:p>
            <a:pPr indent="-342720" lvl="0" marL="355680" marR="0" rtl="0" algn="l">
              <a:lnSpc>
                <a:spcPct val="100000"/>
              </a:lnSpc>
              <a:spcBef>
                <a:spcPts val="0"/>
              </a:spcBef>
              <a:spcAft>
                <a:spcPts val="0"/>
              </a:spcAft>
              <a:buClr>
                <a:srgbClr val="2F2B20"/>
              </a:buClr>
              <a:buSzPts val="2400"/>
              <a:buFont typeface="Arial"/>
              <a:buChar char="•"/>
            </a:pPr>
            <a:r>
              <a:rPr b="0" i="0" lang="en-IN" sz="2400" u="none" cap="none" strike="noStrike">
                <a:solidFill>
                  <a:srgbClr val="2F2B20"/>
                </a:solidFill>
                <a:latin typeface="Times New Roman"/>
                <a:ea typeface="Times New Roman"/>
                <a:cs typeface="Times New Roman"/>
                <a:sym typeface="Times New Roman"/>
              </a:rPr>
              <a:t>Partial or total loss of vision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nvSpPr>
        <p:spPr>
          <a:xfrm>
            <a:off x="457200" y="291405"/>
            <a:ext cx="7619700" cy="1142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4600" u="none" cap="none" strike="noStrike">
                <a:solidFill>
                  <a:schemeClr val="accent1"/>
                </a:solidFill>
                <a:latin typeface="Times New Roman"/>
                <a:ea typeface="Times New Roman"/>
                <a:cs typeface="Times New Roman"/>
                <a:sym typeface="Times New Roman"/>
              </a:rPr>
              <a:t>Existing System</a:t>
            </a:r>
            <a:endParaRPr b="0" i="0" sz="1800" u="none" cap="none" strike="noStrike">
              <a:solidFill>
                <a:schemeClr val="accent1"/>
              </a:solidFill>
              <a:latin typeface="Calibri"/>
              <a:ea typeface="Calibri"/>
              <a:cs typeface="Calibri"/>
              <a:sym typeface="Calibri"/>
            </a:endParaRPr>
          </a:p>
        </p:txBody>
      </p:sp>
      <p:sp>
        <p:nvSpPr>
          <p:cNvPr id="189" name="Google Shape;189;p22"/>
          <p:cNvSpPr txBox="1"/>
          <p:nvPr/>
        </p:nvSpPr>
        <p:spPr>
          <a:xfrm>
            <a:off x="457200" y="1600200"/>
            <a:ext cx="7619760" cy="4800240"/>
          </a:xfrm>
          <a:prstGeom prst="rect">
            <a:avLst/>
          </a:prstGeom>
          <a:noFill/>
          <a:ln>
            <a:noFill/>
          </a:ln>
        </p:spPr>
        <p:txBody>
          <a:bodyPr anchorCtr="0" anchor="t" bIns="45700" lIns="91425" spcFirstLastPara="1" rIns="91425" wrap="square" tIns="45700">
            <a:noAutofit/>
          </a:bodyPr>
          <a:lstStyle/>
          <a:p>
            <a:pPr indent="0" lvl="0" marL="114480" marR="0" rtl="0" algn="l">
              <a:lnSpc>
                <a:spcPct val="100000"/>
              </a:lnSpc>
              <a:spcBef>
                <a:spcPts val="0"/>
              </a:spcBef>
              <a:spcAft>
                <a:spcPts val="0"/>
              </a:spcAft>
              <a:buNone/>
            </a:pPr>
            <a:r>
              <a:rPr b="1" i="0" lang="en-IN" sz="2200" u="none" cap="none" strike="noStrike">
                <a:solidFill>
                  <a:srgbClr val="2F2B20"/>
                </a:solidFill>
                <a:latin typeface="Times New Roman"/>
                <a:ea typeface="Times New Roman"/>
                <a:cs typeface="Times New Roman"/>
                <a:sym typeface="Times New Roman"/>
              </a:rPr>
              <a:t>Fluorescein angiography</a:t>
            </a:r>
            <a:endParaRPr b="0" i="0" sz="2200" u="none" cap="none" strike="noStrike">
              <a:solidFill>
                <a:srgbClr val="2F2B20"/>
              </a:solidFill>
              <a:latin typeface="Calibri"/>
              <a:ea typeface="Calibri"/>
              <a:cs typeface="Calibri"/>
              <a:sym typeface="Calibri"/>
            </a:endParaRPr>
          </a:p>
          <a:p>
            <a:pPr indent="-228240" lvl="0" marL="343080" marR="0" rtl="0" algn="just">
              <a:lnSpc>
                <a:spcPct val="100000"/>
              </a:lnSpc>
              <a:spcBef>
                <a:spcPts val="0"/>
              </a:spcBef>
              <a:spcAft>
                <a:spcPts val="0"/>
              </a:spcAft>
              <a:buClr>
                <a:srgbClr val="A9A57C"/>
              </a:buClr>
              <a:buSzPts val="2000"/>
              <a:buFont typeface="Arial"/>
              <a:buChar char="•"/>
            </a:pPr>
            <a:r>
              <a:rPr b="0" i="0" lang="en-IN" sz="2000" u="none" cap="none" strike="noStrike">
                <a:solidFill>
                  <a:srgbClr val="2F2B20"/>
                </a:solidFill>
                <a:latin typeface="Times New Roman"/>
                <a:ea typeface="Times New Roman"/>
                <a:cs typeface="Times New Roman"/>
                <a:sym typeface="Times New Roman"/>
              </a:rPr>
              <a:t>With your eyes dilated, your doctor takes pictures of the inside of your eyes. Then your doctor will inject a special dye into your arm vein and take more pictures as the dye circulates through your eyes' blood vessels. Your doctor can use the images to pinpoint blood vessels that are closed, broken down or leaking fluid.</a:t>
            </a:r>
            <a:endParaRPr b="0" i="0" sz="2200" u="none" cap="none" strike="noStrike">
              <a:solidFill>
                <a:srgbClr val="2F2B2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2F2B20"/>
              </a:solidFill>
              <a:latin typeface="Calibri"/>
              <a:ea typeface="Calibri"/>
              <a:cs typeface="Calibri"/>
              <a:sym typeface="Calibri"/>
            </a:endParaRPr>
          </a:p>
          <a:p>
            <a:pPr indent="0" lvl="0" marL="114480" marR="0" rtl="0" algn="l">
              <a:lnSpc>
                <a:spcPct val="100000"/>
              </a:lnSpc>
              <a:spcBef>
                <a:spcPts val="0"/>
              </a:spcBef>
              <a:spcAft>
                <a:spcPts val="0"/>
              </a:spcAft>
              <a:buNone/>
            </a:pPr>
            <a:r>
              <a:rPr b="1" i="0" lang="en-IN" sz="2200" u="none" cap="none" strike="noStrike">
                <a:solidFill>
                  <a:srgbClr val="2F2B20"/>
                </a:solidFill>
                <a:latin typeface="Times New Roman"/>
                <a:ea typeface="Times New Roman"/>
                <a:cs typeface="Times New Roman"/>
                <a:sym typeface="Times New Roman"/>
              </a:rPr>
              <a:t>Optical coherence tomography</a:t>
            </a:r>
            <a:endParaRPr b="0" i="0" sz="2200" u="none" cap="none" strike="noStrike">
              <a:solidFill>
                <a:srgbClr val="2F2B20"/>
              </a:solidFill>
              <a:latin typeface="Calibri"/>
              <a:ea typeface="Calibri"/>
              <a:cs typeface="Calibri"/>
              <a:sym typeface="Calibri"/>
            </a:endParaRPr>
          </a:p>
          <a:p>
            <a:pPr indent="-228240" lvl="0" marL="343080" marR="0" rtl="0" algn="just">
              <a:lnSpc>
                <a:spcPct val="100000"/>
              </a:lnSpc>
              <a:spcBef>
                <a:spcPts val="0"/>
              </a:spcBef>
              <a:spcAft>
                <a:spcPts val="0"/>
              </a:spcAft>
              <a:buClr>
                <a:srgbClr val="A9A57C"/>
              </a:buClr>
              <a:buSzPts val="2000"/>
              <a:buFont typeface="Arial"/>
              <a:buChar char="•"/>
            </a:pPr>
            <a:r>
              <a:rPr b="0" i="0" lang="en-IN" sz="2000" u="none" cap="none" strike="noStrike">
                <a:solidFill>
                  <a:srgbClr val="2F2B20"/>
                </a:solidFill>
                <a:latin typeface="Times New Roman"/>
                <a:ea typeface="Times New Roman"/>
                <a:cs typeface="Times New Roman"/>
                <a:sym typeface="Times New Roman"/>
              </a:rPr>
              <a:t>Your eye doctor may request an optical coherence tomography (OCT) exam. This imaging test provides cross-sectional images of the retina that show the thickness of the retina, which will help determine whether fluid has leaked into retinal tissue. Later, OCT exams can be used to monitor how treatment is working.</a:t>
            </a:r>
            <a:endParaRPr b="0" i="0" sz="2200" u="none" cap="none" strike="noStrike">
              <a:solidFill>
                <a:srgbClr val="2F2B2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200" u="none" cap="none" strike="noStrike">
              <a:solidFill>
                <a:srgbClr val="2F2B20"/>
              </a:solidFill>
              <a:latin typeface="Calibri"/>
              <a:ea typeface="Calibri"/>
              <a:cs typeface="Calibri"/>
              <a:sym typeface="Calibri"/>
            </a:endParaRPr>
          </a:p>
        </p:txBody>
      </p:sp>
      <p:sp>
        <p:nvSpPr>
          <p:cNvPr id="190" name="Google Shape;190;p22"/>
          <p:cNvSpPr txBox="1"/>
          <p:nvPr/>
        </p:nvSpPr>
        <p:spPr>
          <a:xfrm>
            <a:off x="8531640" y="5649120"/>
            <a:ext cx="548280" cy="396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IN" sz="18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