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59" r:id="rId6"/>
    <p:sldId id="282" r:id="rId7"/>
    <p:sldId id="286" r:id="rId8"/>
    <p:sldId id="260" r:id="rId9"/>
    <p:sldId id="294" r:id="rId10"/>
    <p:sldId id="291" r:id="rId11"/>
    <p:sldId id="261" r:id="rId12"/>
    <p:sldId id="262" r:id="rId13"/>
    <p:sldId id="284" r:id="rId14"/>
    <p:sldId id="285" r:id="rId15"/>
    <p:sldId id="263" r:id="rId16"/>
    <p:sldId id="296" r:id="rId17"/>
    <p:sldId id="264" r:id="rId18"/>
    <p:sldId id="265" r:id="rId19"/>
    <p:sldId id="266" r:id="rId20"/>
    <p:sldId id="267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5" autoAdjust="0"/>
    <p:restoredTop sz="94660"/>
  </p:normalViewPr>
  <p:slideViewPr>
    <p:cSldViewPr>
      <p:cViewPr>
        <p:scale>
          <a:sx n="128" d="100"/>
          <a:sy n="128" d="100"/>
        </p:scale>
        <p:origin x="72" y="-13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507" y="1353819"/>
            <a:ext cx="74289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819" y="878839"/>
            <a:ext cx="7960360" cy="74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450" y="2214198"/>
            <a:ext cx="5184775" cy="227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200" y="2249171"/>
            <a:ext cx="441959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640" algn="l"/>
              </a:tabLst>
            </a:pPr>
            <a:r>
              <a:rPr sz="5400" b="1" spc="-5" dirty="0">
                <a:latin typeface="Calibri"/>
                <a:cs typeface="Calibri"/>
              </a:rPr>
              <a:t>Files	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3581400"/>
            <a:ext cx="1071561" cy="107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19" y="878839"/>
            <a:ext cx="7960360" cy="369332"/>
          </a:xfrm>
        </p:spPr>
        <p:txBody>
          <a:bodyPr/>
          <a:lstStyle/>
          <a:p>
            <a:r>
              <a:rPr lang="en-US" dirty="0"/>
              <a:t>Some Other Methods from </a:t>
            </a:r>
            <a:r>
              <a:rPr lang="en-US" dirty="0" err="1"/>
              <a:t>os.path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5184775" cy="3600986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Returns True if the path exists.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Return the size of the path in bytes. 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Returns True if the path is an existing file.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Splits </a:t>
            </a:r>
            <a:r>
              <a:rPr lang="en-US" i="1" dirty="0"/>
              <a:t>path </a:t>
            </a:r>
            <a:r>
              <a:rPr lang="en-US" dirty="0"/>
              <a:t>into a pair, where the second part is the last path segment (e.g. a file or the current directory), and the first part is everything leading up to that location.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6324600"/>
            <a:ext cx="47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https://docs.python.org/2.7/library/os.path.html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290101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70840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Read an </a:t>
            </a:r>
            <a:r>
              <a:rPr sz="4000" spc="175" dirty="0"/>
              <a:t>Existing </a:t>
            </a:r>
            <a:r>
              <a:rPr sz="4000" spc="-5" dirty="0"/>
              <a:t>Text</a:t>
            </a:r>
            <a:r>
              <a:rPr sz="4000" spc="-229" dirty="0"/>
              <a:t> </a:t>
            </a:r>
            <a:r>
              <a:rPr sz="4000" spc="-5" dirty="0"/>
              <a:t>File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38" y="1159764"/>
            <a:ext cx="7846061" cy="224458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ow you read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ﬁle:</a:t>
            </a:r>
          </a:p>
          <a:p>
            <a:pPr marL="288290">
              <a:lnSpc>
                <a:spcPct val="100000"/>
              </a:lnSpc>
              <a:spcBef>
                <a:spcPts val="725"/>
              </a:spcBef>
            </a:pPr>
            <a:r>
              <a:rPr sz="3200" b="1" dirty="0">
                <a:latin typeface="Calibri"/>
                <a:cs typeface="Calibri"/>
              </a:rPr>
              <a:t>open () </a:t>
            </a:r>
            <a:r>
              <a:rPr sz="3200" spc="-1570" dirty="0">
                <a:latin typeface="Wingdings"/>
                <a:cs typeface="Wingdings"/>
              </a:rPr>
              <a:t>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Calibri"/>
                <a:cs typeface="Calibri"/>
              </a:rPr>
              <a:t> r</a:t>
            </a:r>
            <a:r>
              <a:rPr sz="3200" b="1" spc="-5" dirty="0">
                <a:latin typeface="Calibri"/>
                <a:cs typeface="Calibri"/>
              </a:rPr>
              <a:t>ead () </a:t>
            </a:r>
            <a:r>
              <a:rPr sz="3200" spc="-1570" dirty="0">
                <a:latin typeface="Wingdings"/>
                <a:cs typeface="Wingdings"/>
              </a:rPr>
              <a:t>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lang="en-US" sz="3200" spc="-1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close()</a:t>
            </a:r>
            <a:endParaRPr sz="3200" dirty="0">
              <a:latin typeface="Calibri"/>
              <a:cs typeface="Calibri"/>
            </a:endParaRPr>
          </a:p>
          <a:p>
            <a:pPr marL="290195" marR="5080">
              <a:lnSpc>
                <a:spcPct val="100699"/>
              </a:lnSpc>
              <a:spcBef>
                <a:spcPts val="2250"/>
              </a:spcBef>
            </a:pPr>
            <a:r>
              <a:rPr sz="1600" b="1" dirty="0">
                <a:latin typeface="Courier New"/>
                <a:cs typeface="Courier New"/>
              </a:rPr>
              <a:t>strFolderPath =</a:t>
            </a:r>
            <a:r>
              <a:rPr sz="1600" b="1" spc="-420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d:\\Intro2Python\\Fall2012\\Files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  </a:t>
            </a:r>
            <a:r>
              <a:rPr sz="1600" b="1" dirty="0">
                <a:latin typeface="Courier New"/>
                <a:cs typeface="Courier New"/>
              </a:rPr>
              <a:t>strFileName =</a:t>
            </a:r>
            <a:r>
              <a:rPr sz="1600" b="1" spc="-4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ReadMe.txt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endParaRPr sz="16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244"/>
              </a:spcBef>
            </a:pPr>
            <a:r>
              <a:rPr sz="1600" b="1" dirty="0">
                <a:latin typeface="Courier New"/>
                <a:cs typeface="Courier New"/>
              </a:rPr>
              <a:t>strFullPath = </a:t>
            </a:r>
            <a:r>
              <a:rPr lang="en-US" sz="1600" b="1" dirty="0" err="1">
                <a:latin typeface="Courier New"/>
                <a:cs typeface="Courier New"/>
              </a:rPr>
              <a:t>os.path.join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sz="1600" b="1" dirty="0" err="1">
                <a:latin typeface="Courier New"/>
                <a:cs typeface="Courier New"/>
              </a:rPr>
              <a:t>strFolderPath</a:t>
            </a:r>
            <a:r>
              <a:rPr lang="en-US" sz="1600" b="1" dirty="0" err="1">
                <a:latin typeface="Courier New"/>
                <a:cs typeface="Courier New"/>
              </a:rPr>
              <a:t>,</a:t>
            </a:r>
            <a:r>
              <a:rPr sz="1600" b="1" dirty="0" err="1">
                <a:latin typeface="Courier New"/>
                <a:cs typeface="Courier New"/>
              </a:rPr>
              <a:t>strFileName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887" y="3488266"/>
            <a:ext cx="3155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f2 =</a:t>
            </a:r>
            <a:r>
              <a:rPr sz="1600" b="1" spc="-3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open(</a:t>
            </a:r>
            <a:r>
              <a:rPr sz="1600" b="1" spc="-5" dirty="0" err="1">
                <a:latin typeface="Courier New"/>
                <a:cs typeface="Courier New"/>
              </a:rPr>
              <a:t>strFullPath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499" y="3786194"/>
            <a:ext cx="391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str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770563"/>
            <a:ext cx="4509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baseline="10416" dirty="0">
                <a:latin typeface="Courier New"/>
                <a:cs typeface="Courier New"/>
              </a:rPr>
              <a:t>=</a:t>
            </a:r>
            <a:r>
              <a:rPr sz="2400" b="1" spc="-270" baseline="10416" dirty="0">
                <a:latin typeface="Courier New"/>
                <a:cs typeface="Courier New"/>
              </a:rPr>
              <a:t> </a:t>
            </a:r>
            <a:r>
              <a:rPr sz="2400" b="1" spc="-7" baseline="10416" dirty="0">
                <a:latin typeface="Courier New"/>
                <a:cs typeface="Courier New"/>
              </a:rPr>
              <a:t>f2.read()</a:t>
            </a:r>
            <a:r>
              <a:rPr sz="2400" b="1" spc="-862" baseline="10416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ourier New"/>
                <a:cs typeface="Courier New"/>
              </a:rPr>
              <a:t>#</a:t>
            </a:r>
            <a:r>
              <a:rPr sz="2000" b="1" spc="-2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ourier New"/>
                <a:cs typeface="Courier New"/>
              </a:rPr>
              <a:t>read</a:t>
            </a:r>
            <a:r>
              <a:rPr sz="2000" b="1" spc="-2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000" b="1" spc="-2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ourier New"/>
                <a:cs typeface="Courier New"/>
              </a:rPr>
              <a:t>whole</a:t>
            </a:r>
            <a:r>
              <a:rPr sz="2000" b="1" spc="-2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ourier New"/>
                <a:cs typeface="Courier New"/>
              </a:rPr>
              <a:t>file</a:t>
            </a:r>
            <a:endParaRPr sz="2000" b="1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887" y="4123266"/>
            <a:ext cx="455231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f2.close()</a:t>
            </a:r>
            <a:endParaRPr sz="16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C000"/>
                </a:solidFill>
                <a:latin typeface="Courier New"/>
                <a:cs typeface="Courier New"/>
              </a:rPr>
              <a:t>print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str</a:t>
            </a:r>
            <a:endParaRPr sz="16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180"/>
              </a:spcBef>
            </a:pPr>
            <a:endParaRPr lang="en-US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en-US"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Hello my name is Aaron</a:t>
            </a:r>
            <a:endParaRPr sz="18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614" y="3472927"/>
            <a:ext cx="322580" cy="337185"/>
          </a:xfrm>
          <a:custGeom>
            <a:avLst/>
            <a:gdLst/>
            <a:ahLst/>
            <a:cxnLst/>
            <a:rect l="l" t="t" r="r" b="b"/>
            <a:pathLst>
              <a:path w="322579" h="337185">
                <a:moveTo>
                  <a:pt x="0" y="168535"/>
                </a:moveTo>
                <a:lnTo>
                  <a:pt x="5757" y="123732"/>
                </a:lnTo>
                <a:lnTo>
                  <a:pt x="22007" y="83472"/>
                </a:lnTo>
                <a:lnTo>
                  <a:pt x="47212" y="49363"/>
                </a:lnTo>
                <a:lnTo>
                  <a:pt x="79835" y="23010"/>
                </a:lnTo>
                <a:lnTo>
                  <a:pt x="118341" y="6020"/>
                </a:lnTo>
                <a:lnTo>
                  <a:pt x="161192" y="0"/>
                </a:lnTo>
                <a:lnTo>
                  <a:pt x="204044" y="6020"/>
                </a:lnTo>
                <a:lnTo>
                  <a:pt x="242550" y="23010"/>
                </a:lnTo>
                <a:lnTo>
                  <a:pt x="275173" y="49363"/>
                </a:lnTo>
                <a:lnTo>
                  <a:pt x="300378" y="83472"/>
                </a:lnTo>
                <a:lnTo>
                  <a:pt x="316628" y="123732"/>
                </a:lnTo>
                <a:lnTo>
                  <a:pt x="322386" y="168535"/>
                </a:lnTo>
                <a:lnTo>
                  <a:pt x="316628" y="213339"/>
                </a:lnTo>
                <a:lnTo>
                  <a:pt x="300378" y="253599"/>
                </a:lnTo>
                <a:lnTo>
                  <a:pt x="275173" y="287708"/>
                </a:lnTo>
                <a:lnTo>
                  <a:pt x="242550" y="314061"/>
                </a:lnTo>
                <a:lnTo>
                  <a:pt x="204044" y="331051"/>
                </a:lnTo>
                <a:lnTo>
                  <a:pt x="161192" y="337071"/>
                </a:lnTo>
                <a:lnTo>
                  <a:pt x="118341" y="331051"/>
                </a:lnTo>
                <a:lnTo>
                  <a:pt x="79835" y="314061"/>
                </a:lnTo>
                <a:lnTo>
                  <a:pt x="47212" y="287708"/>
                </a:lnTo>
                <a:lnTo>
                  <a:pt x="22007" y="253599"/>
                </a:lnTo>
                <a:lnTo>
                  <a:pt x="5757" y="213339"/>
                </a:lnTo>
                <a:lnTo>
                  <a:pt x="0" y="168535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7198" y="3625327"/>
            <a:ext cx="1804035" cy="0"/>
          </a:xfrm>
          <a:custGeom>
            <a:avLst/>
            <a:gdLst/>
            <a:ahLst/>
            <a:cxnLst/>
            <a:rect l="l" t="t" r="r" b="b"/>
            <a:pathLst>
              <a:path w="1804035">
                <a:moveTo>
                  <a:pt x="0" y="0"/>
                </a:moveTo>
                <a:lnTo>
                  <a:pt x="1803594" y="0"/>
                </a:lnTo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0089" y="3566374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5" y="0"/>
                </a:moveTo>
                <a:lnTo>
                  <a:pt x="7068" y="2045"/>
                </a:lnTo>
                <a:lnTo>
                  <a:pt x="0" y="14163"/>
                </a:lnTo>
                <a:lnTo>
                  <a:pt x="2047" y="21939"/>
                </a:lnTo>
                <a:lnTo>
                  <a:pt x="65498" y="58953"/>
                </a:lnTo>
                <a:lnTo>
                  <a:pt x="2047" y="95967"/>
                </a:lnTo>
                <a:lnTo>
                  <a:pt x="0" y="103743"/>
                </a:lnTo>
                <a:lnTo>
                  <a:pt x="7068" y="115860"/>
                </a:lnTo>
                <a:lnTo>
                  <a:pt x="14845" y="117908"/>
                </a:lnTo>
                <a:lnTo>
                  <a:pt x="115909" y="58953"/>
                </a:lnTo>
                <a:lnTo>
                  <a:pt x="14845" y="0"/>
                </a:lnTo>
                <a:close/>
              </a:path>
            </a:pathLst>
          </a:custGeom>
          <a:solidFill>
            <a:srgbClr val="5B9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6987" y="3425040"/>
            <a:ext cx="207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Calibri"/>
                <a:cs typeface="Calibri"/>
              </a:rPr>
              <a:t>Read-­‐only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722" y="1443230"/>
            <a:ext cx="7579678" cy="12802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699"/>
              </a:lnSpc>
              <a:spcBef>
                <a:spcPts val="2250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strFolderPath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20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'd:\\Intro2Python\\Fall2012\\Files'</a:t>
            </a:r>
            <a:r>
              <a:rPr lang="en-US" sz="1600" b="1" spc="-5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strFileName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'ReadMe.txt'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strFullPath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os.path.join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strFolderPath,strFileName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f2 =</a:t>
            </a:r>
            <a:r>
              <a:rPr sz="1600" b="1" spc="-3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open(</a:t>
            </a:r>
            <a:r>
              <a:rPr sz="1600" b="1" spc="-5" dirty="0" err="1">
                <a:latin typeface="Courier New"/>
                <a:cs typeface="Courier New"/>
              </a:rPr>
              <a:t>strFullPath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lang="en-US" sz="1600" b="1" spc="-5" dirty="0"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r</a:t>
            </a:r>
            <a:r>
              <a:rPr lang="en-US" sz="1600" b="1" spc="-5" dirty="0"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399" y="2958764"/>
            <a:ext cx="553720" cy="5194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>
              <a:lnSpc>
                <a:spcPct val="102600"/>
              </a:lnSpc>
              <a:spcBef>
                <a:spcPts val="50"/>
              </a:spcBef>
            </a:pPr>
            <a:r>
              <a:rPr lang="en-US" sz="1600" b="1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tr1  str2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5159" y="2958764"/>
            <a:ext cx="493268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f2.read(5)</a:t>
            </a:r>
            <a:r>
              <a:rPr sz="1600" b="1" spc="-18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#only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read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five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characters</a:t>
            </a:r>
            <a:endParaRPr sz="16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1607185" algn="l"/>
              </a:tabLst>
            </a:pP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f2.read()	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#read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rest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file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99" y="3502660"/>
            <a:ext cx="4643755" cy="261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f2.close()</a:t>
            </a:r>
            <a:endParaRPr sz="16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 b="1" dirty="0">
              <a:latin typeface="Times New Roman"/>
              <a:cs typeface="Times New Roman"/>
            </a:endParaRPr>
          </a:p>
          <a:p>
            <a:pPr marL="12700" marR="1696720">
              <a:lnSpc>
                <a:spcPct val="104200"/>
              </a:lnSpc>
            </a:pPr>
            <a:r>
              <a:rPr sz="1600" b="1" dirty="0">
                <a:latin typeface="Courier New"/>
                <a:cs typeface="Courier New"/>
              </a:rPr>
              <a:t>print</a:t>
            </a:r>
            <a:r>
              <a:rPr sz="1600" b="1" spc="-185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sz="1600" b="1" dirty="0" err="1">
                <a:solidFill>
                  <a:srgbClr val="00B050"/>
                </a:solidFill>
                <a:latin typeface="Courier New"/>
                <a:cs typeface="Courier New"/>
              </a:rPr>
              <a:t>str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1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is: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1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str1  </a:t>
            </a:r>
            <a:r>
              <a:rPr sz="1600" b="1" dirty="0">
                <a:latin typeface="Courier New"/>
                <a:cs typeface="Courier New"/>
              </a:rPr>
              <a:t>print</a:t>
            </a:r>
            <a:r>
              <a:rPr sz="1600" b="1" spc="-185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sz="1600" b="1" dirty="0" err="1">
                <a:solidFill>
                  <a:srgbClr val="00B050"/>
                </a:solidFill>
                <a:latin typeface="Courier New"/>
                <a:cs typeface="Courier New"/>
              </a:rPr>
              <a:t>str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2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is: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sz="1600" b="1" spc="-1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1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str2</a:t>
            </a:r>
            <a:endParaRPr sz="16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b="1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Output</a:t>
            </a:r>
            <a:endParaRPr sz="1600" b="1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str 1 is:</a:t>
            </a:r>
            <a:r>
              <a:rPr sz="1600" b="1" spc="-5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Clark</a:t>
            </a:r>
            <a:endParaRPr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8900" marR="5080">
              <a:lnSpc>
                <a:spcPts val="2100"/>
              </a:lnSpc>
              <a:spcBef>
                <a:spcPts val="45"/>
              </a:spcBef>
              <a:tabLst>
                <a:tab pos="1399540" algn="l"/>
              </a:tabLst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sz="1600" b="1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600" b="1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is: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University is</a:t>
            </a:r>
            <a:r>
              <a:rPr sz="1600" b="1" spc="-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600" b="1" spc="-2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Worcester.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sz="1600" b="1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Worcester</a:t>
            </a:r>
            <a:r>
              <a:rPr sz="1600" b="1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is</a:t>
            </a:r>
            <a:r>
              <a:rPr sz="1600" b="1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600" b="1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Massachusetts.</a:t>
            </a:r>
            <a:endParaRPr sz="1600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39" y="607451"/>
            <a:ext cx="516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Read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given number 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972D-877C-4709-85AA-1DE2394F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19" y="878839"/>
            <a:ext cx="7960360" cy="369332"/>
          </a:xfrm>
        </p:spPr>
        <p:txBody>
          <a:bodyPr/>
          <a:lstStyle/>
          <a:p>
            <a:r>
              <a:rPr lang="en-US" dirty="0"/>
              <a:t>A Text File Might Look Something Like This: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33A10-5714-4557-A9E9-94AF3D1F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5184775" cy="1384995"/>
          </a:xfrm>
        </p:spPr>
        <p:txBody>
          <a:bodyPr/>
          <a:lstStyle/>
          <a:p>
            <a:r>
              <a:rPr lang="en-US" dirty="0"/>
              <a:t>Here is line 1.</a:t>
            </a:r>
          </a:p>
          <a:p>
            <a:r>
              <a:rPr lang="en-US" dirty="0"/>
              <a:t>Line 2 is 29 characters long.</a:t>
            </a:r>
          </a:p>
          <a:p>
            <a:endParaRPr lang="en-US" dirty="0"/>
          </a:p>
          <a:p>
            <a:r>
              <a:rPr lang="en-US" dirty="0"/>
              <a:t>Here is line 4.</a:t>
            </a:r>
          </a:p>
          <a:p>
            <a:r>
              <a:rPr lang="en-US" dirty="0"/>
              <a:t>	Line 5 has tab spaces at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361370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972D-877C-4709-85AA-1DE2394F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19" y="878839"/>
            <a:ext cx="7960360" cy="369332"/>
          </a:xfrm>
        </p:spPr>
        <p:txBody>
          <a:bodyPr/>
          <a:lstStyle/>
          <a:p>
            <a:r>
              <a:rPr lang="en-US" dirty="0"/>
              <a:t>To Python, The File Looks Like: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33A10-5714-4557-A9E9-94AF3D1F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581400"/>
            <a:ext cx="6324600" cy="3046988"/>
          </a:xfrm>
        </p:spPr>
        <p:txBody>
          <a:bodyPr/>
          <a:lstStyle/>
          <a:p>
            <a:r>
              <a:rPr lang="en-US" dirty="0"/>
              <a:t>Here is line 1.\n</a:t>
            </a:r>
          </a:p>
          <a:p>
            <a:r>
              <a:rPr lang="en-US" dirty="0"/>
              <a:t>Line 2 is 29 characters long.\n</a:t>
            </a:r>
          </a:p>
          <a:p>
            <a:r>
              <a:rPr lang="en-US" dirty="0"/>
              <a:t>\n</a:t>
            </a:r>
          </a:p>
          <a:p>
            <a:r>
              <a:rPr lang="en-US" dirty="0"/>
              <a:t>Here is line 4.\n</a:t>
            </a:r>
          </a:p>
          <a:p>
            <a:r>
              <a:rPr lang="en-US" dirty="0"/>
              <a:t>\</a:t>
            </a:r>
            <a:r>
              <a:rPr lang="en-US" dirty="0" err="1"/>
              <a:t>tLine</a:t>
            </a:r>
            <a:r>
              <a:rPr lang="en-US" dirty="0"/>
              <a:t> 5 has tab spaces at the beginning.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Remember, newline (\n) and tab (\t) use special escape characters, since they represent white space that can't be 'written'.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7733A10-5714-4557-A9E9-94AF3D1FA637}"/>
              </a:ext>
            </a:extLst>
          </p:cNvPr>
          <p:cNvSpPr txBox="1">
            <a:spLocks/>
          </p:cNvSpPr>
          <p:nvPr/>
        </p:nvSpPr>
        <p:spPr>
          <a:xfrm>
            <a:off x="457200" y="1524000"/>
            <a:ext cx="5184775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/>
              <a:t>Here is line 1.</a:t>
            </a:r>
          </a:p>
          <a:p>
            <a:r>
              <a:rPr lang="en-US" kern="0"/>
              <a:t>Line 2 is 29 characters long.</a:t>
            </a:r>
          </a:p>
          <a:p>
            <a:endParaRPr lang="en-US" kern="0"/>
          </a:p>
          <a:p>
            <a:r>
              <a:rPr lang="en-US" kern="0"/>
              <a:t>Here is line 4.</a:t>
            </a:r>
          </a:p>
          <a:p>
            <a:r>
              <a:rPr lang="en-US" kern="0"/>
              <a:t>	Line 5 has tab spaces at the beginning.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5670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5935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Read a </a:t>
            </a:r>
            <a:r>
              <a:rPr sz="4000" spc="-5" dirty="0"/>
              <a:t>Text File Line by</a:t>
            </a:r>
            <a:r>
              <a:rPr sz="4000" spc="-40" dirty="0"/>
              <a:t> </a:t>
            </a:r>
            <a:r>
              <a:rPr sz="4000" spc="-5" dirty="0"/>
              <a:t>Line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4500" y="1159934"/>
            <a:ext cx="7099300" cy="7800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699"/>
              </a:lnSpc>
              <a:spcBef>
                <a:spcPts val="2250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strFolderPath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20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'd:\\Intro2Python\\Fall2012\\Files'</a:t>
            </a:r>
            <a:r>
              <a:rPr lang="en-US" sz="1600" b="1" spc="-5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strFileName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'ReadMe.txt'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strFullPath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os.path.join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strFolderPath,strFileName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0176"/>
              </p:ext>
            </p:extLst>
          </p:nvPr>
        </p:nvGraphicFramePr>
        <p:xfrm>
          <a:off x="425450" y="2214198"/>
          <a:ext cx="5184625" cy="226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f2 =</a:t>
                      </a:r>
                      <a:r>
                        <a:rPr sz="16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open(</a:t>
                      </a:r>
                      <a:r>
                        <a:rPr sz="1600" b="1" spc="-5" dirty="0" err="1">
                          <a:latin typeface="Courier New"/>
                          <a:cs typeface="Courier New"/>
                        </a:rPr>
                        <a:t>strFullPath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</a:t>
                      </a: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line1=f2.readline() </a:t>
                      </a: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Read</a:t>
                      </a: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600" b="1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600" b="1" spc="-10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 b="1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line2=f2.readline() </a:t>
                      </a: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Read</a:t>
                      </a: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45"/>
                        </a:lnSpc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1600" b="1" spc="-10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31750" marR="541020">
                        <a:lnSpc>
                          <a:spcPct val="1042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print </a:t>
                      </a:r>
                      <a:r>
                        <a:rPr lang="en-US"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Line 1:</a:t>
                      </a:r>
                      <a:r>
                        <a:rPr lang="en-US"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, line1  print </a:t>
                      </a:r>
                      <a:r>
                        <a:rPr lang="en-US"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Line 2:</a:t>
                      </a:r>
                      <a:r>
                        <a:rPr lang="en-US"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line2</a:t>
                      </a: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Output:</a:t>
                      </a: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4500" y="4440766"/>
            <a:ext cx="8561070" cy="18186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053715">
              <a:lnSpc>
                <a:spcPts val="2000"/>
              </a:lnSpc>
              <a:spcBef>
                <a:spcPts val="30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Line 1: Clark University is in Worcester  Line 2: Worcester is in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Massachusetts</a:t>
            </a:r>
            <a:endParaRPr sz="18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2322195">
              <a:lnSpc>
                <a:spcPts val="4000"/>
              </a:lnSpc>
              <a:spcBef>
                <a:spcPts val="400"/>
              </a:spcBef>
            </a:pPr>
            <a:r>
              <a:rPr sz="1600" b="1" dirty="0">
                <a:latin typeface="Courier New"/>
                <a:cs typeface="Courier New"/>
              </a:rPr>
              <a:t>linesList = </a:t>
            </a:r>
            <a:r>
              <a:rPr sz="1600" b="1" spc="-5" dirty="0">
                <a:latin typeface="Courier New"/>
                <a:cs typeface="Courier New"/>
              </a:rPr>
              <a:t>f2.readlines()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#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Read lines into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list  </a:t>
            </a:r>
            <a:r>
              <a:rPr sz="1600" b="1" spc="-5" dirty="0">
                <a:latin typeface="Courier New"/>
                <a:cs typeface="Courier New"/>
              </a:rPr>
              <a:t>print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linesList</a:t>
            </a:r>
          </a:p>
          <a:p>
            <a:pPr marL="12700">
              <a:lnSpc>
                <a:spcPts val="1520"/>
              </a:lnSpc>
            </a:pPr>
            <a:r>
              <a:rPr sz="1600" b="1" spc="-5" dirty="0">
                <a:latin typeface="Courier New"/>
                <a:cs typeface="Courier New"/>
              </a:rPr>
              <a:t>[</a:t>
            </a:r>
            <a:r>
              <a:rPr lang="en-US" sz="1600" b="1" spc="-5" dirty="0"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Clark University is in </a:t>
            </a:r>
            <a:r>
              <a:rPr sz="1600" b="1" dirty="0">
                <a:latin typeface="Courier New"/>
                <a:cs typeface="Courier New"/>
              </a:rPr>
              <a:t>Worcester\</a:t>
            </a:r>
            <a:r>
              <a:rPr sz="1600" b="1" dirty="0" err="1">
                <a:latin typeface="Courier New"/>
                <a:cs typeface="Courier New"/>
              </a:rPr>
              <a:t>n</a:t>
            </a:r>
            <a:r>
              <a:rPr lang="en-US" sz="1600" b="1" dirty="0" err="1">
                <a:latin typeface="Courier New"/>
                <a:cs typeface="Courier New"/>
              </a:rPr>
              <a:t>'</a:t>
            </a:r>
            <a:r>
              <a:rPr sz="1600" b="1" dirty="0" err="1">
                <a:latin typeface="Courier New"/>
                <a:cs typeface="Courier New"/>
              </a:rPr>
              <a:t>,</a:t>
            </a:r>
            <a:r>
              <a:rPr lang="en-US" sz="1600" b="1" dirty="0" err="1">
                <a:latin typeface="Courier New"/>
                <a:cs typeface="Courier New"/>
              </a:rPr>
              <a:t>'</a:t>
            </a:r>
            <a:r>
              <a:rPr sz="1600" b="1" dirty="0" err="1">
                <a:latin typeface="Courier New"/>
                <a:cs typeface="Courier New"/>
              </a:rPr>
              <a:t>Worcester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is in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Massachusetts</a:t>
            </a:r>
            <a:r>
              <a:rPr lang="en-US" sz="1600" b="1" spc="-5" dirty="0"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]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5181600"/>
            <a:ext cx="8763000" cy="1504950"/>
          </a:xfrm>
          <a:custGeom>
            <a:avLst/>
            <a:gdLst/>
            <a:ahLst/>
            <a:cxnLst/>
            <a:rect l="l" t="t" r="r" b="b"/>
            <a:pathLst>
              <a:path w="8763000" h="1371600">
                <a:moveTo>
                  <a:pt x="0" y="0"/>
                </a:moveTo>
                <a:lnTo>
                  <a:pt x="8762997" y="0"/>
                </a:lnTo>
                <a:lnTo>
                  <a:pt x="8762997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44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81C1A-A1B1-4E33-91DB-6AE0F0DF82BD}"/>
              </a:ext>
            </a:extLst>
          </p:cNvPr>
          <p:cNvSpPr txBox="1"/>
          <p:nvPr/>
        </p:nvSpPr>
        <p:spPr>
          <a:xfrm>
            <a:off x="7742537" y="4812268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Another way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59353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Writing into</a:t>
            </a:r>
            <a:r>
              <a:rPr sz="4000" dirty="0"/>
              <a:t> a </a:t>
            </a:r>
            <a:r>
              <a:rPr sz="4000" spc="-5" dirty="0"/>
              <a:t>Text File</a:t>
            </a:r>
            <a:r>
              <a:rPr lang="en-US" sz="4000" spc="-5" dirty="0"/>
              <a:t>…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159934"/>
            <a:ext cx="7099300" cy="7800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699"/>
              </a:lnSpc>
              <a:spcBef>
                <a:spcPts val="2250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strFolderPath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20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'd:\\Intro2Python\\Fall2012\\Files'</a:t>
            </a:r>
            <a:r>
              <a:rPr lang="en-US" sz="1600" b="1" spc="-5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strFileName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'ReadMe.txt'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strFullPath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os.path.join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strFolderPath,strFileName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57609"/>
              </p:ext>
            </p:extLst>
          </p:nvPr>
        </p:nvGraphicFramePr>
        <p:xfrm>
          <a:off x="425450" y="2057400"/>
          <a:ext cx="8185150" cy="473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4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28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f1 = open(</a:t>
                      </a:r>
                      <a:r>
                        <a:rPr lang="en-US" sz="1600" b="1" dirty="0" err="1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strFullPath</a:t>
                      </a:r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, ‘a’) 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# a for append</a:t>
                      </a:r>
                    </a:p>
                    <a:p>
                      <a:pPr marL="31750">
                        <a:lnSpc>
                          <a:spcPts val="1650"/>
                        </a:lnSpc>
                      </a:pPr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f1.write(‘\</a:t>
                      </a:r>
                      <a:r>
                        <a:rPr lang="en-US" sz="1600" b="1" dirty="0" err="1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nMassachusetts</a:t>
                      </a:r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 is in the USA)</a:t>
                      </a:r>
                    </a:p>
                    <a:p>
                      <a:pPr marL="31750">
                        <a:lnSpc>
                          <a:spcPts val="1650"/>
                        </a:lnSpc>
                      </a:pPr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Courier New"/>
                          <a:cs typeface="Courier New"/>
                        </a:rPr>
                        <a:t>f1.close</a:t>
                      </a:r>
                    </a:p>
                    <a:p>
                      <a:pPr marL="31750">
                        <a:lnSpc>
                          <a:spcPts val="1650"/>
                        </a:lnSpc>
                      </a:pPr>
                      <a:r>
                        <a:rPr lang="en-US" sz="1600" b="1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f2 =</a:t>
                      </a:r>
                      <a:r>
                        <a:rPr sz="16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open(</a:t>
                      </a:r>
                      <a:r>
                        <a:rPr sz="1600" b="1" spc="-5" dirty="0" err="1">
                          <a:latin typeface="Courier New"/>
                          <a:cs typeface="Courier New"/>
                        </a:rPr>
                        <a:t>strFullPath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</a:t>
                      </a: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lang="en-US" sz="1600" b="1" dirty="0" err="1">
                          <a:latin typeface="Courier New"/>
                          <a:cs typeface="Courier New"/>
                        </a:rPr>
                        <a:t>linesList</a:t>
                      </a:r>
                      <a:r>
                        <a:rPr lang="en-US" sz="1600" b="1" dirty="0"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f2.readlines()</a:t>
                      </a:r>
                    </a:p>
                    <a:p>
                      <a:pPr marL="3175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8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print </a:t>
                      </a:r>
                      <a:r>
                        <a:rPr lang="en-US"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"Line 1:"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US" sz="1600" b="1" spc="-5" dirty="0" err="1">
                          <a:latin typeface="Courier New"/>
                          <a:cs typeface="Courier New"/>
                        </a:rPr>
                        <a:t>linelist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[0]  </a:t>
                      </a:r>
                    </a:p>
                    <a:p>
                      <a:pPr marL="3175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8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print </a:t>
                      </a:r>
                      <a:r>
                        <a:rPr lang="en-US"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"Line 2:"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16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1" spc="-5" dirty="0" err="1">
                          <a:latin typeface="Courier New"/>
                          <a:cs typeface="Courier New"/>
                        </a:rPr>
                        <a:t>linelist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[1]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  <a:p>
                      <a:pPr marL="3175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8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print </a:t>
                      </a:r>
                      <a:r>
                        <a:rPr lang="en-US"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"Line 3:"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16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1" spc="-5" dirty="0" err="1">
                          <a:latin typeface="Courier New"/>
                          <a:cs typeface="Courier New"/>
                        </a:rPr>
                        <a:t>linelist</a:t>
                      </a:r>
                      <a:r>
                        <a:rPr lang="en-US" sz="1600" b="1" spc="-5" dirty="0">
                          <a:latin typeface="Courier New"/>
                          <a:cs typeface="Courier New"/>
                        </a:rPr>
                        <a:t>[2]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lang="en-US" sz="1600" b="1" spc="-5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600" b="1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600" b="1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02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45"/>
                        </a:lnSpc>
                      </a:pP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86">
                <a:tc>
                  <a:txBody>
                    <a:bodyPr/>
                    <a:lstStyle/>
                    <a:p>
                      <a:pPr marL="31750" marR="541020">
                        <a:lnSpc>
                          <a:spcPct val="104200"/>
                        </a:lnSpc>
                        <a:spcBef>
                          <a:spcPts val="745"/>
                        </a:spcBef>
                      </a:pPr>
                      <a:endParaRPr sz="1600" b="1" dirty="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0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800" b="1" dirty="0">
                        <a:latin typeface="Courier New"/>
                        <a:cs typeface="Courier New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4500" y="4440766"/>
            <a:ext cx="8561070" cy="114646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053715">
              <a:lnSpc>
                <a:spcPts val="2000"/>
              </a:lnSpc>
              <a:spcBef>
                <a:spcPts val="300"/>
              </a:spcBef>
            </a:pPr>
            <a:endParaRPr lang="en-US" sz="1800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3053715">
              <a:lnSpc>
                <a:spcPts val="2000"/>
              </a:lnSpc>
              <a:spcBef>
                <a:spcPts val="30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Line 1: Clark University is in Worcester  Line 2: Worcester is in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Massachusetts</a:t>
            </a:r>
            <a:endParaRPr lang="en-US" sz="1800" b="1" spc="-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12700" marR="3053715">
              <a:lnSpc>
                <a:spcPts val="2000"/>
              </a:lnSpc>
              <a:spcBef>
                <a:spcPts val="300"/>
              </a:spcBef>
            </a:pPr>
            <a:r>
              <a:rPr lang="en-US" b="1" spc="-5" dirty="0">
                <a:solidFill>
                  <a:srgbClr val="0000FF"/>
                </a:solidFill>
                <a:latin typeface="Courier New"/>
                <a:cs typeface="Courier New"/>
              </a:rPr>
              <a:t>Line 3: Massachusetts is in the USA</a:t>
            </a:r>
            <a:endParaRPr sz="18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453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4557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Write </a:t>
            </a:r>
            <a:r>
              <a:rPr sz="4000" dirty="0"/>
              <a:t>a </a:t>
            </a:r>
            <a:r>
              <a:rPr sz="4000" spc="-5" dirty="0"/>
              <a:t>New Text</a:t>
            </a:r>
            <a:r>
              <a:rPr sz="4000" spc="-40" dirty="0"/>
              <a:t> </a:t>
            </a:r>
            <a:r>
              <a:rPr sz="4000" spc="-5" dirty="0"/>
              <a:t>File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159764"/>
            <a:ext cx="6523355" cy="166237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R="1225550" algn="ctr">
              <a:lnSpc>
                <a:spcPct val="100000"/>
              </a:lnSpc>
              <a:spcBef>
                <a:spcPts val="725"/>
              </a:spcBef>
            </a:pPr>
            <a:r>
              <a:rPr sz="3200" b="1" dirty="0">
                <a:latin typeface="Calibri"/>
                <a:cs typeface="Calibri"/>
              </a:rPr>
              <a:t>open () </a:t>
            </a:r>
            <a:r>
              <a:rPr sz="3200" spc="-1570" dirty="0">
                <a:latin typeface="Wingdings"/>
                <a:cs typeface="Wingdings"/>
              </a:rPr>
              <a:t>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lang="en-US" sz="3200" spc="-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alibri"/>
                <a:cs typeface="Calibri"/>
              </a:rPr>
              <a:t>write () </a:t>
            </a:r>
            <a:r>
              <a:rPr sz="3200" spc="-1570" dirty="0">
                <a:latin typeface="Wingdings"/>
                <a:cs typeface="Wingdings"/>
              </a:rPr>
              <a:t>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lang="en-US" sz="3200" spc="-1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close()</a:t>
            </a:r>
            <a:endParaRPr sz="3200" dirty="0">
              <a:latin typeface="Calibri"/>
              <a:cs typeface="Calibri"/>
            </a:endParaRPr>
          </a:p>
          <a:p>
            <a:pPr marR="5080">
              <a:lnSpc>
                <a:spcPct val="100699"/>
              </a:lnSpc>
              <a:spcBef>
                <a:spcPts val="2250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strFolderPath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20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'd:\\Intro2Python\\Fall2012\\Files'</a:t>
            </a:r>
            <a:r>
              <a:rPr lang="en-US" sz="1600" b="1" spc="-5" dirty="0">
                <a:latin typeface="Courier New"/>
                <a:cs typeface="Courier New"/>
              </a:rPr>
              <a:t>  </a:t>
            </a:r>
            <a:r>
              <a:rPr lang="en-US" sz="1600" b="1" dirty="0" err="1">
                <a:latin typeface="Courier New"/>
                <a:cs typeface="Courier New"/>
              </a:rPr>
              <a:t>strFileName</a:t>
            </a:r>
            <a:r>
              <a:rPr lang="en-US" sz="1600" b="1" dirty="0">
                <a:latin typeface="Courier New"/>
                <a:cs typeface="Courier New"/>
              </a:rPr>
              <a:t> =</a:t>
            </a:r>
            <a:r>
              <a:rPr lang="en-US" sz="1600" b="1" spc="-43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'ReadMe.txt'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lang="en-US" sz="1600" b="1" dirty="0" err="1">
                <a:latin typeface="Courier New"/>
                <a:cs typeface="Courier New"/>
              </a:rPr>
              <a:t>strFullPath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err="1">
                <a:latin typeface="Courier New"/>
                <a:cs typeface="Courier New"/>
              </a:rPr>
              <a:t>os.path.join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strFolderPath,strFileName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39" y="3787986"/>
            <a:ext cx="327406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f</a:t>
            </a:r>
            <a:r>
              <a:rPr lang="en-US" sz="1600" b="1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lang="en-US" sz="1600" b="1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open(</a:t>
            </a:r>
            <a:r>
              <a:rPr sz="1600" b="1" spc="-5" dirty="0" err="1">
                <a:latin typeface="Courier New"/>
                <a:cs typeface="Courier New"/>
              </a:rPr>
              <a:t>str</a:t>
            </a:r>
            <a:r>
              <a:rPr lang="en-US" sz="1600" b="1" spc="-5" dirty="0" err="1">
                <a:latin typeface="Courier New"/>
                <a:cs typeface="Courier New"/>
              </a:rPr>
              <a:t>FullPath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-180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w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72355" y="3787986"/>
            <a:ext cx="439674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#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w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for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writing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mode.</a:t>
            </a:r>
            <a:endParaRPr sz="1600" b="1" dirty="0">
              <a:latin typeface="Courier New"/>
              <a:cs typeface="Courier New"/>
            </a:endParaRPr>
          </a:p>
          <a:p>
            <a:pPr marL="34290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#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if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file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with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same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name</a:t>
            </a:r>
            <a:r>
              <a:rPr sz="1600" b="1" spc="-1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exits,</a:t>
            </a:r>
            <a:endParaRPr sz="1600" b="1" dirty="0">
              <a:latin typeface="Courier New"/>
              <a:cs typeface="Courier New"/>
            </a:endParaRPr>
          </a:p>
          <a:p>
            <a:pPr marL="34290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#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its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contents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are</a:t>
            </a:r>
            <a:r>
              <a:rPr sz="1600" b="1" spc="-1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removed.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39" y="4803986"/>
            <a:ext cx="5553710" cy="7772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sz="1600" b="1" spc="-5" dirty="0" err="1">
                <a:latin typeface="Courier New"/>
                <a:cs typeface="Courier New"/>
              </a:rPr>
              <a:t>f.write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Clark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University is in</a:t>
            </a:r>
            <a:r>
              <a:rPr sz="1600" b="1" spc="-64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Worcester.\n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)  </a:t>
            </a:r>
            <a:r>
              <a:rPr sz="1600" b="1" spc="-5" dirty="0" err="1">
                <a:latin typeface="Courier New"/>
                <a:cs typeface="Courier New"/>
              </a:rPr>
              <a:t>f.write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Worcester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is in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Massachusetts.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600" b="1" spc="-5" dirty="0">
                <a:latin typeface="Courier New"/>
                <a:cs typeface="Courier New"/>
              </a:rPr>
              <a:t>)  f.close()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6600" y="3707641"/>
            <a:ext cx="398780" cy="419734"/>
          </a:xfrm>
          <a:custGeom>
            <a:avLst/>
            <a:gdLst/>
            <a:ahLst/>
            <a:cxnLst/>
            <a:rect l="l" t="t" r="r" b="b"/>
            <a:pathLst>
              <a:path w="398779" h="419735">
                <a:moveTo>
                  <a:pt x="0" y="209755"/>
                </a:moveTo>
                <a:lnTo>
                  <a:pt x="5263" y="161660"/>
                </a:lnTo>
                <a:lnTo>
                  <a:pt x="20256" y="117510"/>
                </a:lnTo>
                <a:lnTo>
                  <a:pt x="43782" y="78563"/>
                </a:lnTo>
                <a:lnTo>
                  <a:pt x="74645" y="46080"/>
                </a:lnTo>
                <a:lnTo>
                  <a:pt x="111648" y="21319"/>
                </a:lnTo>
                <a:lnTo>
                  <a:pt x="153596" y="5539"/>
                </a:lnTo>
                <a:lnTo>
                  <a:pt x="199292" y="0"/>
                </a:lnTo>
                <a:lnTo>
                  <a:pt x="244988" y="5539"/>
                </a:lnTo>
                <a:lnTo>
                  <a:pt x="286936" y="21319"/>
                </a:lnTo>
                <a:lnTo>
                  <a:pt x="323940" y="46080"/>
                </a:lnTo>
                <a:lnTo>
                  <a:pt x="354803" y="78563"/>
                </a:lnTo>
                <a:lnTo>
                  <a:pt x="378329" y="117510"/>
                </a:lnTo>
                <a:lnTo>
                  <a:pt x="393322" y="161660"/>
                </a:lnTo>
                <a:lnTo>
                  <a:pt x="398585" y="209755"/>
                </a:lnTo>
                <a:lnTo>
                  <a:pt x="393322" y="257849"/>
                </a:lnTo>
                <a:lnTo>
                  <a:pt x="378329" y="301999"/>
                </a:lnTo>
                <a:lnTo>
                  <a:pt x="354803" y="340945"/>
                </a:lnTo>
                <a:lnTo>
                  <a:pt x="323940" y="373429"/>
                </a:lnTo>
                <a:lnTo>
                  <a:pt x="286936" y="398190"/>
                </a:lnTo>
                <a:lnTo>
                  <a:pt x="244988" y="413970"/>
                </a:lnTo>
                <a:lnTo>
                  <a:pt x="199292" y="419509"/>
                </a:lnTo>
                <a:lnTo>
                  <a:pt x="153596" y="413970"/>
                </a:lnTo>
                <a:lnTo>
                  <a:pt x="111648" y="398190"/>
                </a:lnTo>
                <a:lnTo>
                  <a:pt x="74645" y="373429"/>
                </a:lnTo>
                <a:lnTo>
                  <a:pt x="43782" y="340945"/>
                </a:lnTo>
                <a:lnTo>
                  <a:pt x="20256" y="301999"/>
                </a:lnTo>
                <a:lnTo>
                  <a:pt x="5263" y="257849"/>
                </a:lnTo>
                <a:lnTo>
                  <a:pt x="0" y="209755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7771" y="61722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Because python will CREATE a file where specified if none exists to be written over, errors in the pathname can lead to a semantic error, where a file is created but one folder up from where you were expecting.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315120"/>
            <a:ext cx="860806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Copy </a:t>
            </a:r>
            <a:r>
              <a:rPr sz="4000" dirty="0"/>
              <a:t>a </a:t>
            </a:r>
            <a:r>
              <a:rPr sz="4000" spc="-5" dirty="0"/>
              <a:t>Text</a:t>
            </a:r>
            <a:r>
              <a:rPr sz="4000" spc="-60" dirty="0"/>
              <a:t> </a:t>
            </a:r>
            <a:r>
              <a:rPr sz="4000" spc="-5" dirty="0"/>
              <a:t>File</a:t>
            </a:r>
            <a:r>
              <a:rPr lang="en-US" sz="4000" spc="-5" dirty="0"/>
              <a:t> 50 Characters at a Time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5143657" y="990600"/>
            <a:ext cx="3807462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indent="-406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open() 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read() 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close()</a:t>
            </a:r>
            <a:endParaRPr sz="2400" dirty="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2175"/>
              </a:spcBef>
            </a:pPr>
            <a:r>
              <a:rPr sz="2400" b="1" dirty="0">
                <a:latin typeface="Calibri"/>
                <a:cs typeface="Calibri"/>
              </a:rPr>
              <a:t>open() 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lang="en-US" sz="2400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write()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spc="-265" dirty="0">
                <a:latin typeface="Wingdings"/>
                <a:cs typeface="Wingdings"/>
              </a:rPr>
              <a:t></a:t>
            </a:r>
            <a:r>
              <a:rPr sz="2400" b="1" spc="-265" dirty="0">
                <a:latin typeface="Calibri"/>
                <a:cs typeface="Calibri"/>
              </a:rPr>
              <a:t>close()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8885" y="1403166"/>
            <a:ext cx="173990" cy="279400"/>
          </a:xfrm>
          <a:custGeom>
            <a:avLst/>
            <a:gdLst/>
            <a:ahLst/>
            <a:cxnLst/>
            <a:rect l="l" t="t" r="r" b="b"/>
            <a:pathLst>
              <a:path w="173989" h="279400">
                <a:moveTo>
                  <a:pt x="173667" y="192105"/>
                </a:moveTo>
                <a:lnTo>
                  <a:pt x="0" y="192105"/>
                </a:lnTo>
                <a:lnTo>
                  <a:pt x="86833" y="278938"/>
                </a:lnTo>
                <a:lnTo>
                  <a:pt x="173667" y="192105"/>
                </a:lnTo>
                <a:close/>
              </a:path>
              <a:path w="173989" h="279400">
                <a:moveTo>
                  <a:pt x="130251" y="0"/>
                </a:moveTo>
                <a:lnTo>
                  <a:pt x="43416" y="0"/>
                </a:lnTo>
                <a:lnTo>
                  <a:pt x="43416" y="192105"/>
                </a:lnTo>
                <a:lnTo>
                  <a:pt x="130251" y="192105"/>
                </a:lnTo>
                <a:lnTo>
                  <a:pt x="130251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8885" y="1420639"/>
            <a:ext cx="173990" cy="279400"/>
          </a:xfrm>
          <a:custGeom>
            <a:avLst/>
            <a:gdLst/>
            <a:ahLst/>
            <a:cxnLst/>
            <a:rect l="l" t="t" r="r" b="b"/>
            <a:pathLst>
              <a:path w="173989" h="279400">
                <a:moveTo>
                  <a:pt x="0" y="192104"/>
                </a:moveTo>
                <a:lnTo>
                  <a:pt x="43417" y="192104"/>
                </a:lnTo>
                <a:lnTo>
                  <a:pt x="43417" y="0"/>
                </a:lnTo>
                <a:lnTo>
                  <a:pt x="130250" y="0"/>
                </a:lnTo>
                <a:lnTo>
                  <a:pt x="130250" y="192104"/>
                </a:lnTo>
                <a:lnTo>
                  <a:pt x="173668" y="192104"/>
                </a:lnTo>
                <a:lnTo>
                  <a:pt x="86833" y="278938"/>
                </a:lnTo>
                <a:lnTo>
                  <a:pt x="0" y="192104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68640" y="990600"/>
            <a:ext cx="86705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f1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f2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f1.read(50)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!=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text = f1.read(50)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f2.write(text)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f1.close()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f2.close()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'Y:\Resources'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'mytestfile.txt'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strFullName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strNewName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'copy.txt'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strFullName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strNewName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315120"/>
            <a:ext cx="56362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10" dirty="0"/>
              <a:t>Forma</a:t>
            </a:r>
            <a:r>
              <a:rPr lang="en-US" sz="4000" spc="210" dirty="0"/>
              <a:t>tti</a:t>
            </a:r>
            <a:r>
              <a:rPr sz="4000" spc="210" dirty="0"/>
              <a:t>ng</a:t>
            </a:r>
            <a:r>
              <a:rPr sz="4000" spc="-80" dirty="0"/>
              <a:t> </a:t>
            </a:r>
            <a:r>
              <a:rPr sz="4000" spc="-5" dirty="0"/>
              <a:t>Output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173480"/>
            <a:ext cx="7023100" cy="42748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b="1" dirty="0">
                <a:latin typeface="Calibri"/>
                <a:cs typeface="Calibri"/>
              </a:rPr>
              <a:t>Only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strings </a:t>
            </a:r>
            <a:r>
              <a:rPr lang="en-US" sz="3000" spc="-5" dirty="0">
                <a:latin typeface="Calibri"/>
                <a:cs typeface="Calibri"/>
              </a:rPr>
              <a:t>can be written </a:t>
            </a:r>
            <a:r>
              <a:rPr sz="3000" dirty="0">
                <a:latin typeface="Calibri"/>
                <a:cs typeface="Calibri"/>
              </a:rPr>
              <a:t>into 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ﬁle.</a:t>
            </a: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Convert other data types </a:t>
            </a:r>
            <a:r>
              <a:rPr sz="3000" dirty="0">
                <a:latin typeface="Calibri"/>
                <a:cs typeface="Calibri"/>
              </a:rPr>
              <a:t>into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strings.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41300">
              <a:lnSpc>
                <a:spcPts val="3329"/>
              </a:lnSpc>
            </a:pPr>
            <a:r>
              <a:rPr sz="2800" b="1" spc="105" dirty="0">
                <a:latin typeface="Calibri"/>
                <a:cs typeface="Calibri"/>
              </a:rPr>
              <a:t>Ques</a:t>
            </a:r>
            <a:r>
              <a:rPr lang="en-US" sz="2800" b="1" spc="105" dirty="0">
                <a:latin typeface="Calibri"/>
                <a:cs typeface="Calibri"/>
              </a:rPr>
              <a:t>ti</a:t>
            </a:r>
            <a:r>
              <a:rPr sz="2800" b="1" spc="105" dirty="0">
                <a:latin typeface="Calibri"/>
                <a:cs typeface="Calibri"/>
              </a:rPr>
              <a:t>on: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&gt;&gt;&gt; f</a:t>
            </a:r>
            <a:r>
              <a:rPr lang="en-US" sz="1800" b="1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lang="en-US" sz="1800" b="1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open(</a:t>
            </a:r>
            <a:r>
              <a:rPr lang="en-US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c:\\test.txt</a:t>
            </a:r>
            <a:r>
              <a:rPr lang="en-US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800" b="1" spc="-5" dirty="0">
                <a:latin typeface="Courier New"/>
                <a:cs typeface="Courier New"/>
              </a:rPr>
              <a:t>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lang="en-US"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w</a:t>
            </a:r>
            <a:r>
              <a:rPr lang="en-US"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 b="1" dirty="0">
              <a:latin typeface="Courier New"/>
              <a:cs typeface="Courier New"/>
            </a:endParaRPr>
          </a:p>
          <a:p>
            <a:pPr marL="241300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latin typeface="Courier New"/>
                <a:cs typeface="Courier New"/>
              </a:rPr>
              <a:t>&gt;&gt;&gt;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f.write(str(12.3))</a:t>
            </a:r>
            <a:endParaRPr sz="1800" b="1" dirty="0">
              <a:latin typeface="Courier New"/>
              <a:cs typeface="Courier New"/>
            </a:endParaRPr>
          </a:p>
          <a:p>
            <a:pPr marL="2413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&gt;&gt;&gt;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f.write(str([1,2,3]))</a:t>
            </a:r>
            <a:endParaRPr sz="1800" b="1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latin typeface="Courier New"/>
                <a:cs typeface="Courier New"/>
              </a:rPr>
              <a:t>&gt;&gt;&gt;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f.close()</a:t>
            </a:r>
            <a:endParaRPr sz="18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  <a:tabLst>
                <a:tab pos="1143000" algn="l"/>
                <a:tab pos="1546860" algn="l"/>
                <a:tab pos="1991995" algn="l"/>
                <a:tab pos="2621280" algn="l"/>
              </a:tabLst>
            </a:pPr>
            <a:r>
              <a:rPr sz="2400" b="1" spc="-5" dirty="0">
                <a:latin typeface="Calibri"/>
                <a:cs typeface="Calibri"/>
              </a:rPr>
              <a:t>What	is	in	the	ﬁle</a:t>
            </a:r>
            <a:r>
              <a:rPr lang="en-US" sz="2400" b="1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420"/>
              </a:spcBef>
              <a:tabLst>
                <a:tab pos="1044575" algn="l"/>
                <a:tab pos="1372235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12.3[1,	</a:t>
            </a:r>
            <a:r>
              <a:rPr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	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1594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</a:t>
            </a:r>
            <a:r>
              <a:rPr sz="4000" spc="-5" dirty="0"/>
              <a:t>utlin</a:t>
            </a:r>
            <a:r>
              <a:rPr sz="4000" dirty="0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159764"/>
            <a:ext cx="5102861" cy="177548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Read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ﬁles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Write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ﬁles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Forma</a:t>
            </a:r>
            <a:r>
              <a:rPr lang="en-US" sz="3200" spc="-5" dirty="0">
                <a:latin typeface="Calibri"/>
                <a:cs typeface="Calibri"/>
              </a:rPr>
              <a:t>tting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76936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10" dirty="0"/>
              <a:t>Forma</a:t>
            </a:r>
            <a:r>
              <a:rPr lang="en-US" sz="4000" spc="210" dirty="0"/>
              <a:t>tti</a:t>
            </a:r>
            <a:r>
              <a:rPr sz="4000" spc="210" dirty="0"/>
              <a:t>ng </a:t>
            </a:r>
            <a:r>
              <a:rPr sz="4000" spc="-5" dirty="0"/>
              <a:t>Output</a:t>
            </a:r>
            <a:r>
              <a:rPr sz="4000" spc="-275" dirty="0"/>
              <a:t> </a:t>
            </a:r>
            <a:r>
              <a:rPr sz="4000" spc="-5" dirty="0"/>
              <a:t>(cont</a:t>
            </a:r>
            <a:r>
              <a:rPr lang="en-US" sz="4000" spc="-5" dirty="0"/>
              <a:t>'</a:t>
            </a:r>
            <a:r>
              <a:rPr sz="4000" spc="-5" dirty="0"/>
              <a:t>d)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252219"/>
            <a:ext cx="7236461" cy="5698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802630" algn="l"/>
              </a:tabLst>
            </a:pPr>
            <a:r>
              <a:rPr lang="en-US" sz="3000" dirty="0">
                <a:latin typeface="Calibri"/>
                <a:cs typeface="Calibri"/>
              </a:rPr>
              <a:t>C</a:t>
            </a:r>
            <a:r>
              <a:rPr lang="en-US" sz="3000" spc="-5" dirty="0">
                <a:latin typeface="Calibri"/>
                <a:cs typeface="Calibri"/>
              </a:rPr>
              <a:t>a</a:t>
            </a:r>
            <a:r>
              <a:rPr lang="en-US" sz="3000" dirty="0">
                <a:latin typeface="Calibri"/>
                <a:cs typeface="Calibri"/>
              </a:rPr>
              <a:t>n </a:t>
            </a:r>
            <a:r>
              <a:rPr lang="en-US" sz="3000" spc="-5" dirty="0">
                <a:latin typeface="Calibri"/>
                <a:cs typeface="Calibri"/>
              </a:rPr>
              <a:t>a</a:t>
            </a:r>
            <a:r>
              <a:rPr lang="en-US" sz="3000" dirty="0">
                <a:latin typeface="Calibri"/>
                <a:cs typeface="Calibri"/>
              </a:rPr>
              <a:t>l</a:t>
            </a:r>
            <a:r>
              <a:rPr lang="en-US" sz="3000" spc="-5" dirty="0">
                <a:latin typeface="Calibri"/>
                <a:cs typeface="Calibri"/>
              </a:rPr>
              <a:t>s</a:t>
            </a:r>
            <a:r>
              <a:rPr lang="en-US" sz="3000" dirty="0">
                <a:latin typeface="Calibri"/>
                <a:cs typeface="Calibri"/>
              </a:rPr>
              <a:t>o u</a:t>
            </a:r>
            <a:r>
              <a:rPr lang="en-US" sz="3000" spc="-5" dirty="0">
                <a:latin typeface="Calibri"/>
                <a:cs typeface="Calibri"/>
              </a:rPr>
              <a:t>s</a:t>
            </a:r>
            <a:r>
              <a:rPr lang="en-US" sz="3000" dirty="0">
                <a:latin typeface="Calibri"/>
                <a:cs typeface="Calibri"/>
              </a:rPr>
              <a:t>e the</a:t>
            </a:r>
            <a:r>
              <a:rPr lang="en-US" sz="3000" spc="-5" dirty="0">
                <a:latin typeface="Calibri"/>
                <a:cs typeface="Calibri"/>
              </a:rPr>
              <a:t> </a:t>
            </a:r>
            <a:r>
              <a:rPr lang="en-US" sz="3000" b="1" spc="-5" dirty="0">
                <a:latin typeface="Calibri"/>
                <a:cs typeface="Calibri"/>
              </a:rPr>
              <a:t>forma</a:t>
            </a:r>
            <a:r>
              <a:rPr lang="en-US" sz="3000" b="1" dirty="0">
                <a:latin typeface="Calibri"/>
                <a:cs typeface="Calibri"/>
              </a:rPr>
              <a:t>t </a:t>
            </a:r>
            <a:r>
              <a:rPr lang="en-US" sz="3000" b="1" spc="-5" dirty="0">
                <a:latin typeface="Calibri"/>
                <a:cs typeface="Calibri"/>
              </a:rPr>
              <a:t>method .format()</a:t>
            </a:r>
            <a:endParaRPr lang="en-US" sz="3000" dirty="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&gt;&gt;&gt;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'{0}, {1}, {2}'.</a:t>
            </a:r>
            <a:r>
              <a:rPr lang="en-US" sz="1600" dirty="0">
                <a:cs typeface="Calibri"/>
              </a:rPr>
              <a:t>format(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'a', 'b', 'c'</a:t>
            </a:r>
            <a:r>
              <a:rPr lang="en-US" sz="1600" dirty="0">
                <a:cs typeface="Calibri"/>
              </a:rPr>
              <a:t>)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'a, b, c'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&gt;&gt;&gt;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'{}, {}, {}'</a:t>
            </a:r>
            <a:r>
              <a:rPr lang="en-US" sz="1600" dirty="0">
                <a:cs typeface="Calibri"/>
              </a:rPr>
              <a:t>.format(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'a', 'b', 'c'</a:t>
            </a:r>
            <a:r>
              <a:rPr lang="en-US" sz="1600" dirty="0">
                <a:cs typeface="Calibri"/>
              </a:rPr>
              <a:t>)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'a, b, c'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&gt;&gt;&gt;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'{2}, {1}, {0}'</a:t>
            </a:r>
            <a:r>
              <a:rPr lang="en-US" sz="1600" dirty="0">
                <a:cs typeface="Calibri"/>
              </a:rPr>
              <a:t>.format(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'a', 'b', 'c'</a:t>
            </a:r>
            <a:r>
              <a:rPr lang="en-US" sz="1600" dirty="0">
                <a:cs typeface="Calibri"/>
              </a:rPr>
              <a:t>)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'c, b, a'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&gt;&gt;&gt;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'{2}, {1}, {0}'</a:t>
            </a:r>
            <a:r>
              <a:rPr lang="en-US" sz="1600" dirty="0">
                <a:cs typeface="Calibri"/>
              </a:rPr>
              <a:t>.format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(*'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abc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</a:t>
            </a:r>
            <a:r>
              <a:rPr lang="en-US" sz="1600" dirty="0">
                <a:cs typeface="Calibri"/>
              </a:rPr>
              <a:t>)      </a:t>
            </a:r>
            <a:r>
              <a:rPr lang="en-US" sz="1600" i="1" dirty="0">
                <a:cs typeface="Calibri"/>
              </a:rPr>
              <a:t># unpacking argument sequence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'c, b, a'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&gt;&gt;&gt;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'{0}{1}{0}'</a:t>
            </a:r>
            <a:r>
              <a:rPr lang="en-US" sz="1600" dirty="0">
                <a:cs typeface="Calibri"/>
              </a:rPr>
              <a:t>.format(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abra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', 'cad'</a:t>
            </a:r>
            <a:r>
              <a:rPr lang="en-US" sz="1600" dirty="0">
                <a:cs typeface="Calibri"/>
              </a:rPr>
              <a:t>)   </a:t>
            </a:r>
            <a:r>
              <a:rPr lang="en-US" sz="1600" i="1" dirty="0">
                <a:cs typeface="Calibri"/>
              </a:rPr>
              <a:t># arguments' indices can be repeated</a:t>
            </a:r>
          </a:p>
          <a:p>
            <a:pPr marL="301625">
              <a:lnSpc>
                <a:spcPct val="100000"/>
              </a:lnSpc>
              <a:spcBef>
                <a:spcPts val="600"/>
              </a:spcBef>
              <a:tabLst>
                <a:tab pos="1369060" algn="l"/>
              </a:tabLst>
            </a:pPr>
            <a:r>
              <a:rPr lang="en-US" sz="1600" dirty="0">
                <a:cs typeface="Calibri"/>
              </a:rPr>
              <a:t>'abracadabra'</a:t>
            </a:r>
            <a:endParaRPr lang="en-US" sz="1600" dirty="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735"/>
              </a:spcBef>
              <a:tabLst>
                <a:tab pos="1369060" algn="l"/>
              </a:tabLst>
            </a:pPr>
            <a:endParaRPr lang="en-US" sz="2800" spc="-5" dirty="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735"/>
              </a:spcBef>
              <a:tabLst>
                <a:tab pos="1369060" algn="l"/>
              </a:tabLst>
            </a:pPr>
            <a:r>
              <a:rPr lang="en-US" sz="2800" spc="-5" dirty="0">
                <a:latin typeface="Calibri"/>
                <a:cs typeface="Calibri"/>
              </a:rPr>
              <a:t>Think of this type of formatting as </a:t>
            </a:r>
            <a:r>
              <a:rPr lang="en-US" sz="2800" b="1" spc="-5" dirty="0">
                <a:latin typeface="Calibri"/>
                <a:cs typeface="Calibri"/>
              </a:rPr>
              <a:t>substituting in </a:t>
            </a:r>
            <a:r>
              <a:rPr lang="en-US" sz="2800" spc="-5" dirty="0">
                <a:latin typeface="Calibri"/>
                <a:cs typeface="Calibri"/>
              </a:rPr>
              <a:t>values in particular locations within a string.</a:t>
            </a:r>
          </a:p>
          <a:p>
            <a:pPr marL="301625">
              <a:lnSpc>
                <a:spcPct val="100000"/>
              </a:lnSpc>
              <a:spcBef>
                <a:spcPts val="735"/>
              </a:spcBef>
              <a:tabLst>
                <a:tab pos="1369060" algn="l"/>
              </a:tabLst>
            </a:pPr>
            <a:endParaRPr lang="en-US" sz="2800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19" y="878839"/>
            <a:ext cx="7960360" cy="369332"/>
          </a:xfrm>
        </p:spPr>
        <p:txBody>
          <a:bodyPr/>
          <a:lstStyle/>
          <a:p>
            <a:r>
              <a:rPr lang="en-US" dirty="0"/>
              <a:t>Code of the Day!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7467600" cy="2215991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working_directory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:\Data"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working_directory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8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3943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Working with</a:t>
            </a:r>
            <a:r>
              <a:rPr sz="4000" spc="-50" dirty="0"/>
              <a:t> </a:t>
            </a:r>
            <a:r>
              <a:rPr sz="4000" spc="-5" dirty="0"/>
              <a:t>Files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159764"/>
            <a:ext cx="7312661" cy="39504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latin typeface="Calibri"/>
                <a:cs typeface="Calibri"/>
              </a:rPr>
              <a:t>Read</a:t>
            </a:r>
            <a:r>
              <a:rPr sz="3200" dirty="0">
                <a:latin typeface="Calibri"/>
                <a:cs typeface="Calibri"/>
              </a:rPr>
              <a:t> input </a:t>
            </a:r>
            <a:r>
              <a:rPr sz="3200" spc="-5" dirty="0">
                <a:latin typeface="Calibri"/>
                <a:cs typeface="Calibri"/>
              </a:rPr>
              <a:t>data from </a:t>
            </a:r>
            <a:r>
              <a:rPr sz="3200" dirty="0">
                <a:latin typeface="Calibri"/>
                <a:cs typeface="Calibri"/>
              </a:rPr>
              <a:t>ﬁles </a:t>
            </a:r>
            <a:r>
              <a:rPr sz="3200" spc="-5" dirty="0">
                <a:latin typeface="Calibri"/>
                <a:cs typeface="Calibri"/>
              </a:rPr>
              <a:t>(.txt, .</a:t>
            </a:r>
            <a:r>
              <a:rPr lang="en-US" sz="3200" spc="-5" dirty="0" err="1">
                <a:latin typeface="Calibri"/>
                <a:cs typeface="Calibri"/>
              </a:rPr>
              <a:t>prjs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etc)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Write output or results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ﬁles.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Calibri"/>
                <a:cs typeface="Calibri"/>
              </a:rPr>
              <a:t>Python treats </a:t>
            </a:r>
            <a:r>
              <a:rPr lang="en-US" sz="3200" b="1" spc="-5" dirty="0">
                <a:latin typeface="Calibri"/>
                <a:cs typeface="Calibri"/>
              </a:rPr>
              <a:t>reading</a:t>
            </a:r>
            <a:r>
              <a:rPr lang="en-US" sz="3200" spc="-5" dirty="0">
                <a:latin typeface="Calibri"/>
                <a:cs typeface="Calibri"/>
              </a:rPr>
              <a:t> and </a:t>
            </a:r>
            <a:r>
              <a:rPr lang="en-US" sz="3200" b="1" spc="-5" dirty="0">
                <a:latin typeface="Calibri"/>
                <a:cs typeface="Calibri"/>
              </a:rPr>
              <a:t>writing</a:t>
            </a:r>
            <a:r>
              <a:rPr lang="en-US" sz="3200" spc="-5" dirty="0">
                <a:latin typeface="Calibri"/>
                <a:cs typeface="Calibri"/>
              </a:rPr>
              <a:t> as two separate tasks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Calibri"/>
                <a:cs typeface="Calibri"/>
              </a:rPr>
              <a:t>Closing files after a task is done 'cleans up the garbage', i.e. memory space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4605062"/>
            <a:ext cx="2143123" cy="2143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15120"/>
            <a:ext cx="3919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Filenames </a:t>
            </a:r>
            <a:r>
              <a:rPr sz="4000" dirty="0"/>
              <a:t>&amp;</a:t>
            </a:r>
            <a:r>
              <a:rPr sz="4000" spc="-60" dirty="0"/>
              <a:t> </a:t>
            </a:r>
            <a:r>
              <a:rPr sz="4000" spc="-5" dirty="0"/>
              <a:t>Paths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39" y="1237403"/>
            <a:ext cx="8379461" cy="1885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strPath =</a:t>
            </a:r>
            <a:r>
              <a:rPr sz="1700" b="1" spc="-200" dirty="0">
                <a:latin typeface="Courier New"/>
                <a:cs typeface="Courier New"/>
              </a:rPr>
              <a:t> </a:t>
            </a:r>
            <a:r>
              <a:rPr lang="en-US" sz="1700" b="1" spc="-200" dirty="0" err="1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lang="en-US" sz="17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'Y</a:t>
            </a:r>
            <a:r>
              <a:rPr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:\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Resources</a:t>
            </a:r>
            <a:r>
              <a:rPr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\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endParaRPr sz="17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700" b="1" dirty="0">
                <a:latin typeface="Courier New"/>
                <a:cs typeface="Courier New"/>
              </a:rPr>
              <a:t>strName =</a:t>
            </a:r>
            <a:r>
              <a:rPr sz="1700" b="1" spc="-450" dirty="0">
                <a:latin typeface="Courier New"/>
                <a:cs typeface="Courier New"/>
              </a:rPr>
              <a:t> 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mytestfile.txt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endParaRPr sz="17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b="1" dirty="0">
              <a:latin typeface="Times New Roman"/>
              <a:cs typeface="Times New Roman"/>
            </a:endParaRPr>
          </a:p>
          <a:p>
            <a:pPr marL="12700" marR="4280535">
              <a:lnSpc>
                <a:spcPct val="120100"/>
              </a:lnSpc>
            </a:pPr>
            <a:r>
              <a:rPr sz="1700" b="1" dirty="0">
                <a:latin typeface="Courier New"/>
                <a:cs typeface="Courier New"/>
              </a:rPr>
              <a:t>strPathName =</a:t>
            </a:r>
            <a:r>
              <a:rPr sz="1700" b="1" spc="-450" dirty="0">
                <a:latin typeface="Courier New"/>
                <a:cs typeface="Courier New"/>
              </a:rPr>
              <a:t> </a:t>
            </a:r>
            <a:r>
              <a:rPr sz="1700" b="1" dirty="0" err="1">
                <a:latin typeface="Courier New"/>
                <a:cs typeface="Courier New"/>
              </a:rPr>
              <a:t>strPath</a:t>
            </a: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+</a:t>
            </a:r>
            <a:r>
              <a:rPr lang="en-US" sz="1700" b="1" dirty="0">
                <a:latin typeface="Courier New"/>
                <a:cs typeface="Courier New"/>
              </a:rPr>
              <a:t> </a:t>
            </a:r>
            <a:r>
              <a:rPr sz="1700" b="1" dirty="0" err="1">
                <a:latin typeface="Courier New"/>
                <a:cs typeface="Courier New"/>
              </a:rPr>
              <a:t>strName</a:t>
            </a:r>
            <a:r>
              <a:rPr sz="1700" b="1" dirty="0">
                <a:latin typeface="Courier New"/>
                <a:cs typeface="Courier New"/>
              </a:rPr>
              <a:t>  </a:t>
            </a:r>
            <a:r>
              <a:rPr sz="1700" b="1" spc="-5" dirty="0">
                <a:latin typeface="Courier New"/>
                <a:cs typeface="Courier New"/>
              </a:rPr>
              <a:t>f</a:t>
            </a:r>
            <a:r>
              <a:rPr lang="en-US" sz="1700" b="1" spc="-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=</a:t>
            </a:r>
            <a:r>
              <a:rPr lang="en-US" sz="1700" b="1" spc="-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open(</a:t>
            </a:r>
            <a:r>
              <a:rPr sz="1700" b="1" spc="-5" dirty="0" err="1">
                <a:latin typeface="Courier New"/>
                <a:cs typeface="Courier New"/>
              </a:rPr>
              <a:t>strPathName</a:t>
            </a:r>
            <a:r>
              <a:rPr sz="1700" b="1" spc="-5" dirty="0">
                <a:latin typeface="Courier New"/>
                <a:cs typeface="Courier New"/>
              </a:rPr>
              <a:t>, 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700" b="1" spc="-5" dirty="0">
                <a:latin typeface="Courier New"/>
                <a:cs typeface="Courier New"/>
              </a:rPr>
              <a:t>)  f.close()</a:t>
            </a:r>
            <a:endParaRPr sz="17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8" y="3801364"/>
            <a:ext cx="8760461" cy="271035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  <a:tabLst>
                <a:tab pos="593090" algn="l"/>
                <a:tab pos="1215390" algn="l"/>
                <a:tab pos="1280795" algn="l"/>
                <a:tab pos="1883410" algn="l"/>
                <a:tab pos="2623185" algn="l"/>
                <a:tab pos="3147695" algn="l"/>
                <a:tab pos="4357370" algn="l"/>
                <a:tab pos="4827270" algn="l"/>
                <a:tab pos="5589270" algn="l"/>
                <a:tab pos="6233160" algn="l"/>
              </a:tabLst>
            </a:pP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h	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o	be	</a:t>
            </a:r>
            <a:r>
              <a:rPr lang="en-US" sz="2800" spc="-5" dirty="0">
                <a:latin typeface="Calibri"/>
                <a:cs typeface="Calibri"/>
              </a:rPr>
              <a:t>written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1178560" algn="l"/>
                <a:tab pos="1567180" algn="l"/>
              </a:tabLst>
            </a:pPr>
            <a:r>
              <a:rPr sz="1700" b="1" dirty="0">
                <a:latin typeface="Courier New"/>
                <a:cs typeface="Courier New"/>
              </a:rPr>
              <a:t>strPath	=	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d:/</a:t>
            </a:r>
            <a:r>
              <a:rPr sz="17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PythonForGIS</a:t>
            </a:r>
            <a:r>
              <a:rPr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/Files/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 # Apple </a:t>
            </a:r>
            <a:r>
              <a:rPr lang="en-US" sz="17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OsX</a:t>
            </a:r>
            <a:endParaRPr lang="en-US" sz="1700" b="1" spc="-5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1178560" algn="l"/>
                <a:tab pos="1567180" algn="l"/>
              </a:tabLst>
            </a:pPr>
            <a:r>
              <a:rPr lang="en-US" sz="2800" spc="-5" dirty="0">
                <a:cs typeface="Calibri"/>
              </a:rPr>
              <a:t>OR like this:</a:t>
            </a:r>
          </a:p>
          <a:p>
            <a:pPr marL="12700">
              <a:spcBef>
                <a:spcPts val="1739"/>
              </a:spcBef>
              <a:tabLst>
                <a:tab pos="1178560" algn="l"/>
                <a:tab pos="1567180" algn="l"/>
              </a:tabLst>
            </a:pPr>
            <a:r>
              <a:rPr lang="en-US" sz="1700" b="1" dirty="0" err="1">
                <a:latin typeface="Courier New"/>
                <a:cs typeface="Courier New"/>
              </a:rPr>
              <a:t>strPath</a:t>
            </a:r>
            <a:r>
              <a:rPr lang="en-US" sz="1700" b="1" dirty="0">
                <a:latin typeface="Courier New"/>
                <a:cs typeface="Courier New"/>
              </a:rPr>
              <a:t> = 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'd:\\</a:t>
            </a:r>
            <a:r>
              <a:rPr lang="en-US" sz="17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PythonForGIS</a:t>
            </a:r>
            <a:r>
              <a:rPr lang="en-US" sz="1700" b="1" spc="-5" dirty="0">
                <a:solidFill>
                  <a:srgbClr val="00B050"/>
                </a:solidFill>
                <a:latin typeface="Courier New"/>
                <a:cs typeface="Courier New"/>
              </a:rPr>
              <a:t>\\2017fall\\ch11_FilesAndExceptions\\'</a:t>
            </a:r>
            <a:endParaRPr lang="en-US" sz="170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1178560" algn="l"/>
                <a:tab pos="1567180" algn="l"/>
              </a:tabLst>
            </a:pPr>
            <a:endParaRPr lang="en-US" sz="2800" b="1" spc="-5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359636"/>
            <a:ext cx="3505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r”” is a raw string literal, an non-default way to describe a string where what you see is what you get. No \ reducing and no effect of \t or \n.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399" y="2276763"/>
            <a:ext cx="3505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‘r’ here is just indicating that the file object f will be opened in read mode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038600" y="898245"/>
            <a:ext cx="1447800" cy="46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62400" y="2692261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C2EBAD2D-3601-4C84-B22A-4E1F75648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39" y="391320"/>
            <a:ext cx="708406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Calibri"/>
                <a:cs typeface="Calibri"/>
              </a:rPr>
              <a:t>Specifying a Directory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11C095-9B80-4699-BDD0-24CEF417F174}"/>
              </a:ext>
            </a:extLst>
          </p:cNvPr>
          <p:cNvSpPr txBox="1"/>
          <p:nvPr/>
        </p:nvSpPr>
        <p:spPr>
          <a:xfrm>
            <a:off x="1" y="1252219"/>
            <a:ext cx="9143999" cy="502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802630" algn="l"/>
              </a:tabLst>
            </a:pPr>
            <a:r>
              <a:rPr lang="en-US" sz="3000" dirty="0">
                <a:latin typeface="Calibri"/>
                <a:cs typeface="Calibri"/>
              </a:rPr>
              <a:t>The previous examples create a complete file path using two parts:</a:t>
            </a:r>
          </a:p>
          <a:p>
            <a:pPr marL="812800" lvl="1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802630" algn="l"/>
              </a:tabLst>
            </a:pPr>
            <a:r>
              <a:rPr lang="en-US" sz="3000" dirty="0">
                <a:latin typeface="Calibri"/>
                <a:cs typeface="Calibri"/>
              </a:rPr>
              <a:t>The file name</a:t>
            </a:r>
          </a:p>
          <a:p>
            <a:pPr marL="812800" lvl="1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802630" algn="l"/>
              </a:tabLst>
            </a:pPr>
            <a:r>
              <a:rPr lang="en-US" sz="3000" dirty="0">
                <a:latin typeface="Calibri"/>
                <a:cs typeface="Calibri"/>
              </a:rPr>
              <a:t>The file directory</a:t>
            </a:r>
          </a:p>
          <a:p>
            <a:pPr marL="812800" lvl="1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802630" algn="l"/>
              </a:tabLst>
            </a:pPr>
            <a:endParaRPr lang="en-US" sz="3000" dirty="0">
              <a:latin typeface="Calibri"/>
              <a:cs typeface="Calibri"/>
            </a:endParaRPr>
          </a:p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802630" algn="l"/>
              </a:tabLst>
            </a:pPr>
            <a:r>
              <a:rPr lang="en-US" sz="3000" dirty="0">
                <a:latin typeface="Calibri"/>
                <a:cs typeface="Calibri"/>
              </a:rPr>
              <a:t>We can combine these using string concatenation (+), but be careful!</a:t>
            </a: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"d</a:t>
            </a:r>
            <a:r>
              <a:rPr lang="en-US" sz="2100" b="1" spc="-5" dirty="0">
                <a:latin typeface="Courier New"/>
                <a:cs typeface="Courier New"/>
              </a:rPr>
              <a:t>:\\Python\\IndusTraining\\Files"</a:t>
            </a: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100" b="1" spc="-5" dirty="0" err="1">
                <a:latin typeface="Courier New"/>
                <a:cs typeface="Courier New"/>
              </a:rPr>
              <a:t>file_name</a:t>
            </a:r>
            <a:r>
              <a:rPr lang="en-US" sz="2100" b="1" spc="-5" dirty="0">
                <a:latin typeface="Courier New"/>
                <a:cs typeface="Courier New"/>
              </a:rPr>
              <a:t> = "test.txt"</a:t>
            </a: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100" b="1" spc="-5" dirty="0" err="1">
                <a:latin typeface="Courier New"/>
                <a:cs typeface="Courier New"/>
              </a:rPr>
              <a:t>file_path</a:t>
            </a:r>
            <a:r>
              <a:rPr lang="en-US" sz="2100" b="1" spc="-5" dirty="0">
                <a:latin typeface="Courier New"/>
                <a:cs typeface="Courier New"/>
              </a:rPr>
              <a:t> =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Outcome??</a:t>
            </a:r>
            <a:endParaRPr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5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C2EBAD2D-3601-4C84-B22A-4E1F75648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939" y="391320"/>
            <a:ext cx="708406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Calibri"/>
                <a:cs typeface="Calibri"/>
              </a:rPr>
              <a:t>Specifying a Directory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11C095-9B80-4699-BDD0-24CEF417F174}"/>
              </a:ext>
            </a:extLst>
          </p:cNvPr>
          <p:cNvSpPr txBox="1"/>
          <p:nvPr/>
        </p:nvSpPr>
        <p:spPr>
          <a:xfrm>
            <a:off x="1" y="1252219"/>
            <a:ext cx="9143999" cy="400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"d</a:t>
            </a:r>
            <a:r>
              <a:rPr lang="en-US" sz="2100" b="1" spc="-5" dirty="0">
                <a:latin typeface="Courier New"/>
                <a:cs typeface="Courier New"/>
              </a:rPr>
              <a:t>:\\Python\\Indus_training\\Files”</a:t>
            </a: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100" b="1" spc="-5" dirty="0" err="1">
                <a:latin typeface="Courier New"/>
                <a:cs typeface="Courier New"/>
              </a:rPr>
              <a:t>file_name</a:t>
            </a:r>
            <a:r>
              <a:rPr lang="en-US" sz="2100" b="1" spc="-5" dirty="0">
                <a:latin typeface="Courier New"/>
                <a:cs typeface="Courier New"/>
              </a:rPr>
              <a:t> = "test.txt"</a:t>
            </a: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100" b="1" spc="-5" dirty="0" err="1">
                <a:latin typeface="Courier New"/>
                <a:cs typeface="Courier New"/>
              </a:rPr>
              <a:t>file_path</a:t>
            </a:r>
            <a:r>
              <a:rPr lang="en-US" sz="2100" b="1" spc="-5" dirty="0">
                <a:latin typeface="Courier New"/>
                <a:cs typeface="Courier New"/>
              </a:rPr>
              <a:t> =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Outcome??</a:t>
            </a: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endParaRPr lang="en-US" sz="2400" b="1" dirty="0">
              <a:latin typeface="+mj-lt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spc="-5" dirty="0">
                <a:latin typeface="Courier New"/>
                <a:cs typeface="Courier New"/>
              </a:rPr>
              <a:t>:\\Intro2Python\\Fall2017\\Filestest.txt</a:t>
            </a: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endParaRPr lang="en-US" sz="2400" b="1" spc="-5" dirty="0">
              <a:latin typeface="Courier New"/>
              <a:cs typeface="Courier New"/>
            </a:endParaRPr>
          </a:p>
          <a:p>
            <a:pPr marL="469900" lvl="1">
              <a:spcBef>
                <a:spcPts val="100"/>
              </a:spcBef>
              <a:tabLst>
                <a:tab pos="354965" algn="l"/>
                <a:tab pos="355600" algn="l"/>
                <a:tab pos="5802630" algn="l"/>
              </a:tabLst>
            </a:pPr>
            <a:r>
              <a:rPr lang="en-US" sz="2400" b="1" dirty="0">
                <a:cs typeface="Courier New" panose="02070309020205020404" pitchFamily="49" charset="0"/>
              </a:rPr>
              <a:t>Remember to put the slashes in to the file name or the end of the directory path.</a:t>
            </a:r>
            <a:endParaRPr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3657600"/>
            <a:ext cx="30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2743200"/>
            <a:ext cx="4067173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9" y="1252219"/>
            <a:ext cx="769810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0" spc="-5" dirty="0">
                <a:latin typeface="Calibri"/>
                <a:cs typeface="Calibri"/>
              </a:rPr>
              <a:t>Remember </a:t>
            </a:r>
            <a:r>
              <a:rPr sz="3200" b="0" dirty="0">
                <a:latin typeface="Calibri"/>
                <a:cs typeface="Calibri"/>
              </a:rPr>
              <a:t>to </a:t>
            </a:r>
            <a:r>
              <a:rPr sz="3200" b="0" spc="-5" dirty="0">
                <a:latin typeface="Calibri"/>
                <a:cs typeface="Calibri"/>
              </a:rPr>
              <a:t>use </a:t>
            </a:r>
            <a:r>
              <a:rPr sz="3200" dirty="0"/>
              <a:t>\\ </a:t>
            </a:r>
            <a:r>
              <a:rPr sz="3200" b="0" dirty="0">
                <a:latin typeface="Calibri"/>
                <a:cs typeface="Calibri"/>
              </a:rPr>
              <a:t>to </a:t>
            </a:r>
            <a:r>
              <a:rPr sz="3200" b="0" spc="-5" dirty="0">
                <a:latin typeface="Calibri"/>
                <a:cs typeface="Calibri"/>
              </a:rPr>
              <a:t>represent </a:t>
            </a:r>
            <a:r>
              <a:rPr sz="3200" dirty="0"/>
              <a:t>\ </a:t>
            </a:r>
            <a:r>
              <a:rPr sz="3200" b="0" dirty="0">
                <a:latin typeface="Calibri"/>
                <a:cs typeface="Calibri"/>
              </a:rPr>
              <a:t>in a </a:t>
            </a:r>
            <a:r>
              <a:rPr sz="3200" b="0" spc="-5" dirty="0">
                <a:latin typeface="Calibri"/>
                <a:cs typeface="Calibri"/>
              </a:rPr>
              <a:t>path  string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3900170"/>
            <a:ext cx="7548245" cy="1862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73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Slash </a:t>
            </a:r>
            <a:r>
              <a:rPr sz="2400" spc="-5" dirty="0">
                <a:latin typeface="Calibri"/>
                <a:cs typeface="Calibri"/>
              </a:rPr>
              <a:t>vs. Back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Slash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latin typeface="Calibri"/>
                <a:cs typeface="Calibri"/>
              </a:rPr>
              <a:t>Alterna</a:t>
            </a:r>
            <a:r>
              <a:rPr lang="en-US" sz="3200" spc="0" dirty="0">
                <a:latin typeface="Calibri"/>
                <a:cs typeface="Calibri"/>
              </a:rPr>
              <a:t>ti</a:t>
            </a:r>
            <a:r>
              <a:rPr sz="3200" spc="0" dirty="0">
                <a:latin typeface="Calibri"/>
                <a:cs typeface="Calibri"/>
              </a:rPr>
              <a:t>ve </a:t>
            </a:r>
            <a:r>
              <a:rPr sz="3200" dirty="0">
                <a:latin typeface="Calibri"/>
                <a:cs typeface="Calibri"/>
              </a:rPr>
              <a:t>is to </a:t>
            </a:r>
            <a:r>
              <a:rPr sz="3200" spc="-5" dirty="0">
                <a:latin typeface="Calibri"/>
                <a:cs typeface="Calibri"/>
              </a:rPr>
              <a:t>place an </a:t>
            </a:r>
            <a:r>
              <a:rPr sz="3200" b="1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before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</a:t>
            </a:r>
            <a:endParaRPr sz="3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285"/>
              </a:spcBef>
            </a:pPr>
            <a:r>
              <a:rPr sz="1800" b="1" dirty="0">
                <a:latin typeface="Courier New"/>
                <a:cs typeface="Courier New"/>
              </a:rPr>
              <a:t>strFolderPath =</a:t>
            </a:r>
            <a:r>
              <a:rPr sz="1800" b="1" spc="-455" dirty="0">
                <a:latin typeface="Courier New"/>
                <a:cs typeface="Courier New"/>
              </a:rPr>
              <a:t> </a:t>
            </a:r>
            <a:r>
              <a:rPr sz="1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lang="en-US" sz="1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r>
              <a:rPr sz="1800" b="1" spc="-5" dirty="0" err="1">
                <a:solidFill>
                  <a:srgbClr val="00B050"/>
                </a:solidFill>
                <a:latin typeface="Courier New"/>
                <a:cs typeface="Courier New"/>
              </a:rPr>
              <a:t>d</a:t>
            </a: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:\Intro2Python\Fall2012\Files\</a:t>
            </a:r>
            <a:r>
              <a:rPr lang="en-US"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'</a:t>
            </a:r>
            <a:endParaRPr sz="18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60360" cy="369332"/>
          </a:xfrm>
        </p:spPr>
        <p:txBody>
          <a:bodyPr/>
          <a:lstStyle/>
          <a:p>
            <a:r>
              <a:rPr lang="en-US" dirty="0"/>
              <a:t>An EVEN BETTER Solution!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534400" cy="27699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os.path</a:t>
            </a:r>
            <a:r>
              <a:rPr lang="en-US" dirty="0"/>
              <a:t> module contains lots of useful functions for handling directory and file paths.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:\Resources\Data\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ExampleFolder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r'ExampleFile.txt'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working_dir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'y:\Resources\Data\ExampleFolder\ExampleFile.txt'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49F96-2A2F-441A-9FB8-1FD56DF54C2A}"/>
              </a:ext>
            </a:extLst>
          </p:cNvPr>
          <p:cNvSpPr txBox="1"/>
          <p:nvPr/>
        </p:nvSpPr>
        <p:spPr>
          <a:xfrm>
            <a:off x="381000" y="6040809"/>
            <a:ext cx="478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https://docs.python.org/2.7/library/os.path.html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41159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1580</Words>
  <Application>Microsoft Office PowerPoint</Application>
  <PresentationFormat>On-screen Show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Outline</vt:lpstr>
      <vt:lpstr>Code of the Day!</vt:lpstr>
      <vt:lpstr>Working with Files</vt:lpstr>
      <vt:lpstr>Filenames &amp; Paths</vt:lpstr>
      <vt:lpstr>Specifying a Directory</vt:lpstr>
      <vt:lpstr>Specifying a Directory</vt:lpstr>
      <vt:lpstr>Remember to use \\ to represent \ in a path  string</vt:lpstr>
      <vt:lpstr>An EVEN BETTER Solution!</vt:lpstr>
      <vt:lpstr>Some Other Methods from os.path</vt:lpstr>
      <vt:lpstr>Read an Existing Text File</vt:lpstr>
      <vt:lpstr>Read a given number of characters</vt:lpstr>
      <vt:lpstr>A Text File Might Look Something Like This:</vt:lpstr>
      <vt:lpstr>To Python, The File Looks Like:</vt:lpstr>
      <vt:lpstr>Read a Text File Line by Line</vt:lpstr>
      <vt:lpstr>Writing into a Text File…</vt:lpstr>
      <vt:lpstr>Write a New Text File</vt:lpstr>
      <vt:lpstr>Copy a Text File 50 Characters at a Time</vt:lpstr>
      <vt:lpstr>Formatting Output</vt:lpstr>
      <vt:lpstr>Formatting Output (cont'd)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Arthur Elmes</dc:creator>
  <cp:lastModifiedBy>Eubank, Aaron</cp:lastModifiedBy>
  <cp:revision>104</cp:revision>
  <dcterms:created xsi:type="dcterms:W3CDTF">2017-08-27T17:45:05Z</dcterms:created>
  <dcterms:modified xsi:type="dcterms:W3CDTF">2019-08-06T16:03:12Z</dcterms:modified>
</cp:coreProperties>
</file>