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92" r:id="rId9"/>
    <p:sldId id="262" r:id="rId10"/>
    <p:sldId id="263" r:id="rId11"/>
    <p:sldId id="264" r:id="rId12"/>
    <p:sldId id="266" r:id="rId13"/>
    <p:sldId id="276" r:id="rId14"/>
    <p:sldId id="269" r:id="rId15"/>
    <p:sldId id="270" r:id="rId16"/>
    <p:sldId id="267" r:id="rId17"/>
    <p:sldId id="271" r:id="rId18"/>
    <p:sldId id="286" r:id="rId19"/>
    <p:sldId id="272" r:id="rId20"/>
    <p:sldId id="277" r:id="rId21"/>
    <p:sldId id="280" r:id="rId22"/>
    <p:sldId id="274" r:id="rId23"/>
    <p:sldId id="287" r:id="rId24"/>
    <p:sldId id="288" r:id="rId25"/>
    <p:sldId id="282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9981-F1AC-4831-83A4-5CEA1A8E9301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6D886-46F4-4A3A-B7AE-FF55410AE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BE4-93D9-4F24-8611-C8093299E489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E99-964C-4768-8FB7-689940C7E97E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9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A6C-0B8D-4C7D-AE19-81A9EC229110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A71B-4892-4687-9206-06D98C2CC3DF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4C8D-BD55-46A4-A220-F20EF93FA20A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9EAE-2D40-45CA-8BDD-6283D04AA701}" type="datetime1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5394-15FB-4DB9-A600-416F32EAE2E1}" type="datetime1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0665-B348-4472-B845-D3725E9D2A71}" type="datetime1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2851-9E30-4AD8-A9A5-F4285A26C818}" type="datetime1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BF7-BC84-4039-92BB-D1E80C1E9E17}" type="datetime1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7272-5001-44E2-8F45-CBE3AF64501A}" type="datetime1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1131-B280-4DD6-AA0E-8756E00F6084}" type="datetime1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F8C9-FA90-48B3-9CEF-E6BCFE56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534400" cy="6096000"/>
          </a:xfrm>
        </p:spPr>
        <p:txBody>
          <a:bodyPr>
            <a:normAutofit fontScale="52500" lnSpcReduction="20000"/>
          </a:bodyPr>
          <a:lstStyle/>
          <a:p>
            <a:r>
              <a:rPr lang="en-IN" sz="2000" b="1" dirty="0" smtClean="0">
                <a:cs typeface="Microsoft Tai Le" pitchFamily="34" charset="0"/>
              </a:rPr>
              <a:t/>
            </a:r>
            <a:br>
              <a:rPr lang="en-IN" sz="2000" b="1" dirty="0" smtClean="0">
                <a:cs typeface="Microsoft Tai Le" pitchFamily="34" charset="0"/>
              </a:rPr>
            </a:br>
            <a:r>
              <a:rPr lang="en-IN" sz="2000" b="1" dirty="0">
                <a:cs typeface="Microsoft Tai Le" pitchFamily="34" charset="0"/>
              </a:rPr>
              <a:t/>
            </a:r>
            <a:br>
              <a:rPr lang="en-IN" sz="2000" b="1" dirty="0">
                <a:cs typeface="Microsoft Tai Le" pitchFamily="34" charset="0"/>
              </a:rPr>
            </a:br>
            <a:r>
              <a:rPr lang="en-IN" sz="4000" b="1" dirty="0" smtClean="0">
                <a:cs typeface="Microsoft Tai Le" pitchFamily="34" charset="0"/>
              </a:rPr>
              <a:t>PROJECT PRESENTATION ON DIABETES DISEASE PREDICTION USING MACHINE LEARNING</a:t>
            </a:r>
            <a:r>
              <a:rPr lang="en-IN" sz="2000" b="1" dirty="0" smtClean="0">
                <a:solidFill>
                  <a:srgbClr val="7030A0"/>
                </a:solidFill>
                <a:cs typeface="Microsoft Tai Le" pitchFamily="34" charset="0"/>
              </a:rPr>
              <a:t/>
            </a:r>
            <a:br>
              <a:rPr lang="en-IN" sz="2000" b="1" dirty="0" smtClean="0">
                <a:solidFill>
                  <a:srgbClr val="7030A0"/>
                </a:solidFill>
                <a:cs typeface="Microsoft Tai Le" pitchFamily="34" charset="0"/>
              </a:rPr>
            </a:br>
            <a:endParaRPr lang="en-IN" sz="2700" b="1" dirty="0" smtClean="0">
              <a:solidFill>
                <a:schemeClr val="tx1"/>
              </a:solidFill>
              <a:cs typeface="Microsoft Tai Le" pitchFamily="34" charset="0"/>
            </a:endParaRPr>
          </a:p>
          <a:p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endParaRPr lang="en-IN" sz="2700" b="1" dirty="0">
              <a:solidFill>
                <a:srgbClr val="7030A0"/>
              </a:solidFill>
              <a:cs typeface="Microsoft Tai Le" pitchFamily="34" charset="0"/>
            </a:endParaRPr>
          </a:p>
          <a:p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r>
              <a:rPr lang="en-IN" sz="2700" b="1" dirty="0" smtClean="0">
                <a:solidFill>
                  <a:srgbClr val="7030A0"/>
                </a:solidFill>
                <a:cs typeface="Microsoft Tai Le" pitchFamily="34" charset="0"/>
              </a:rPr>
              <a:t>DEPT.  OF  INFORMATION TECHNOLOGY</a:t>
            </a:r>
            <a:br>
              <a:rPr lang="en-IN" sz="2700" b="1" dirty="0" smtClean="0">
                <a:solidFill>
                  <a:srgbClr val="7030A0"/>
                </a:solidFill>
                <a:cs typeface="Microsoft Tai Le" pitchFamily="34" charset="0"/>
              </a:rPr>
            </a:br>
            <a:r>
              <a:rPr lang="en-IN" sz="2700" b="1" dirty="0" smtClean="0">
                <a:solidFill>
                  <a:srgbClr val="7030A0"/>
                </a:solidFill>
                <a:cs typeface="Microsoft Tai Le" pitchFamily="34" charset="0"/>
              </a:rPr>
              <a:t>     CENTRAL  INSTITUTE  OF  TECHNOLOGY,  KOKRAJHAR </a:t>
            </a:r>
          </a:p>
          <a:p>
            <a:endParaRPr lang="en-IN" sz="2800" b="1" dirty="0" smtClean="0">
              <a:solidFill>
                <a:schemeClr val="tx1"/>
              </a:solidFill>
              <a:cs typeface="Microsoft Tai Le" pitchFamily="34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cs typeface="Microsoft Tai Le" pitchFamily="34" charset="0"/>
              </a:rPr>
              <a:t>By-</a:t>
            </a:r>
            <a:endParaRPr lang="en-IN" sz="2800" b="1" dirty="0">
              <a:solidFill>
                <a:schemeClr val="tx1"/>
              </a:solidFill>
              <a:cs typeface="Microsoft Tai Le" pitchFamily="34" charset="0"/>
            </a:endParaRPr>
          </a:p>
          <a:p>
            <a:endParaRPr lang="en-IN" sz="2800" b="1" dirty="0" smtClean="0">
              <a:solidFill>
                <a:schemeClr val="tx1"/>
              </a:solidFill>
              <a:cs typeface="Microsoft Tai Le" pitchFamily="34" charset="0"/>
            </a:endParaRPr>
          </a:p>
          <a:p>
            <a:r>
              <a:rPr lang="en-IN" sz="2800" b="1" dirty="0" smtClean="0">
                <a:solidFill>
                  <a:schemeClr val="tx1"/>
                </a:solidFill>
                <a:cs typeface="Microsoft Tai Le" pitchFamily="34" charset="0"/>
              </a:rPr>
              <a:t>DAFFODIL </a:t>
            </a:r>
            <a:r>
              <a:rPr lang="en-IN" sz="2800" b="1" dirty="0">
                <a:solidFill>
                  <a:schemeClr val="tx1"/>
                </a:solidFill>
                <a:cs typeface="Microsoft Tai Le" pitchFamily="34" charset="0"/>
              </a:rPr>
              <a:t>KR. BRAHMA(GAU-C-15/226)</a:t>
            </a:r>
          </a:p>
          <a:p>
            <a:r>
              <a:rPr lang="en-IN" sz="2800" b="1" dirty="0">
                <a:solidFill>
                  <a:schemeClr val="tx1"/>
                </a:solidFill>
                <a:cs typeface="Microsoft Tai Le" pitchFamily="34" charset="0"/>
              </a:rPr>
              <a:t>RUPAM DAS(GAU-C-15/228)</a:t>
            </a:r>
          </a:p>
          <a:p>
            <a:r>
              <a:rPr lang="en-IN" sz="2800" b="1" dirty="0">
                <a:solidFill>
                  <a:schemeClr val="tx1"/>
                </a:solidFill>
                <a:cs typeface="Microsoft Tai Le" pitchFamily="34" charset="0"/>
              </a:rPr>
              <a:t>ANKUR ZOARDER(GAU-C-15/237</a:t>
            </a:r>
            <a:r>
              <a:rPr lang="en-IN" sz="2800" b="1" dirty="0" smtClean="0">
                <a:solidFill>
                  <a:schemeClr val="tx1"/>
                </a:solidFill>
                <a:cs typeface="Microsoft Tai Le" pitchFamily="34" charset="0"/>
              </a:rPr>
              <a:t>)</a:t>
            </a:r>
          </a:p>
          <a:p>
            <a:r>
              <a:rPr lang="en-IN" sz="2800" b="1" dirty="0" smtClean="0">
                <a:solidFill>
                  <a:schemeClr val="tx1"/>
                </a:solidFill>
                <a:cs typeface="Microsoft Tai Le" pitchFamily="34" charset="0"/>
              </a:rPr>
              <a:t>MWNTHAI </a:t>
            </a:r>
            <a:r>
              <a:rPr lang="en-IN" sz="2800" b="1" dirty="0">
                <a:solidFill>
                  <a:schemeClr val="tx1"/>
                </a:solidFill>
                <a:cs typeface="Microsoft Tai Le" pitchFamily="34" charset="0"/>
              </a:rPr>
              <a:t>NARZARY(GAU-C-15/249</a:t>
            </a:r>
            <a:r>
              <a:rPr lang="en-IN" sz="2800" b="1" dirty="0" smtClean="0">
                <a:solidFill>
                  <a:schemeClr val="tx1"/>
                </a:solidFill>
                <a:cs typeface="Microsoft Tai Le" pitchFamily="34" charset="0"/>
              </a:rPr>
              <a:t>)</a:t>
            </a:r>
          </a:p>
          <a:p>
            <a:endParaRPr lang="en-IN" sz="2800" b="1" dirty="0" smtClean="0">
              <a:solidFill>
                <a:schemeClr val="tx1"/>
              </a:solidFill>
              <a:cs typeface="Microsoft Tai Le" pitchFamily="34" charset="0"/>
            </a:endParaRPr>
          </a:p>
          <a:p>
            <a:endParaRPr lang="en-IN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r>
              <a:rPr lang="en-IN" b="1" dirty="0" smtClean="0">
                <a:solidFill>
                  <a:srgbClr val="7030A0"/>
                </a:solidFill>
                <a:cs typeface="Microsoft Tai Le" pitchFamily="34" charset="0"/>
              </a:rPr>
              <a:t>Under the </a:t>
            </a:r>
            <a:r>
              <a:rPr lang="en-IN" b="1" dirty="0" err="1" smtClean="0">
                <a:solidFill>
                  <a:srgbClr val="7030A0"/>
                </a:solidFill>
                <a:cs typeface="Microsoft Tai Le" pitchFamily="34" charset="0"/>
              </a:rPr>
              <a:t>Guidence</a:t>
            </a:r>
            <a:r>
              <a:rPr lang="en-IN" b="1" dirty="0">
                <a:solidFill>
                  <a:srgbClr val="7030A0"/>
                </a:solidFill>
                <a:cs typeface="Microsoft Tai Le" pitchFamily="34" charset="0"/>
              </a:rPr>
              <a:t> </a:t>
            </a:r>
            <a:r>
              <a:rPr lang="en-IN" b="1" dirty="0" smtClean="0">
                <a:solidFill>
                  <a:srgbClr val="7030A0"/>
                </a:solidFill>
                <a:cs typeface="Microsoft Tai Le" pitchFamily="34" charset="0"/>
              </a:rPr>
              <a:t>of-</a:t>
            </a:r>
          </a:p>
          <a:p>
            <a:r>
              <a:rPr lang="en-IN" b="1" dirty="0" err="1" smtClean="0">
                <a:solidFill>
                  <a:srgbClr val="7030A0"/>
                </a:solidFill>
                <a:cs typeface="Microsoft Tai Le" pitchFamily="34" charset="0"/>
              </a:rPr>
              <a:t>Dr.</a:t>
            </a:r>
            <a:r>
              <a:rPr lang="en-IN" b="1" dirty="0" smtClean="0">
                <a:solidFill>
                  <a:srgbClr val="7030A0"/>
                </a:solidFill>
                <a:cs typeface="Microsoft Tai Le" pitchFamily="34" charset="0"/>
              </a:rPr>
              <a:t> Amitava Nag.</a:t>
            </a:r>
          </a:p>
          <a:p>
            <a:r>
              <a:rPr lang="en-IN" b="1" dirty="0" smtClean="0">
                <a:solidFill>
                  <a:srgbClr val="7030A0"/>
                </a:solidFill>
                <a:cs typeface="Microsoft Tai Le" pitchFamily="34" charset="0"/>
              </a:rPr>
              <a:t>HOD, Associate </a:t>
            </a:r>
            <a:r>
              <a:rPr lang="en-IN" b="1" dirty="0" err="1" smtClean="0">
                <a:solidFill>
                  <a:srgbClr val="7030A0"/>
                </a:solidFill>
                <a:cs typeface="Microsoft Tai Le" pitchFamily="34" charset="0"/>
              </a:rPr>
              <a:t>Prefessor</a:t>
            </a:r>
            <a:endParaRPr lang="en-IN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r>
              <a:rPr lang="en-IN" b="1" dirty="0" smtClean="0">
                <a:solidFill>
                  <a:srgbClr val="7030A0"/>
                </a:solidFill>
                <a:cs typeface="Microsoft Tai Le" pitchFamily="34" charset="0"/>
              </a:rPr>
              <a:t>Dept. of IT</a:t>
            </a:r>
          </a:p>
          <a:p>
            <a:endParaRPr lang="en-IN" sz="2700" b="1" dirty="0">
              <a:solidFill>
                <a:srgbClr val="7030A0"/>
              </a:solidFill>
              <a:cs typeface="Microsoft Tai Le" pitchFamily="34" charset="0"/>
            </a:endParaRPr>
          </a:p>
          <a:p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endParaRPr lang="en-IN" sz="2700" b="1" dirty="0">
              <a:solidFill>
                <a:srgbClr val="7030A0"/>
              </a:solidFill>
              <a:cs typeface="Microsoft Tai Le" pitchFamily="34" charset="0"/>
            </a:endParaRPr>
          </a:p>
          <a:p>
            <a:endParaRPr lang="en-IN" sz="2800" dirty="0">
              <a:solidFill>
                <a:srgbClr val="0000CC"/>
              </a:solidFill>
              <a:cs typeface="Microsoft Tai Le" pitchFamily="34" charset="0"/>
            </a:endParaRPr>
          </a:p>
        </p:txBody>
      </p:sp>
      <p:pic>
        <p:nvPicPr>
          <p:cNvPr id="6" name="Picture 5" descr="c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4636" y="1219200"/>
            <a:ext cx="990600" cy="838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0" name="object 21"/>
          <p:cNvSpPr/>
          <p:nvPr/>
        </p:nvSpPr>
        <p:spPr>
          <a:xfrm>
            <a:off x="6927" y="1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1"/>
          <p:cNvSpPr/>
          <p:nvPr/>
        </p:nvSpPr>
        <p:spPr>
          <a:xfrm>
            <a:off x="3200400" y="1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1"/>
          <p:cNvSpPr/>
          <p:nvPr/>
        </p:nvSpPr>
        <p:spPr>
          <a:xfrm>
            <a:off x="5950527" y="1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9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10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6927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 </a:t>
            </a:r>
            <a:r>
              <a:rPr lang="en-US" dirty="0" smtClean="0"/>
              <a:t>      	       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Terms In Decision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Tree[2]</a:t>
            </a:r>
            <a:endParaRPr lang="en-US" sz="36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502227" y="1219200"/>
            <a:ext cx="8153400" cy="5334000"/>
          </a:xfrm>
        </p:spPr>
        <p:txBody>
          <a:bodyPr>
            <a:normAutofit fontScale="975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IN" sz="2700" b="1" u="sng" dirty="0" smtClean="0">
                <a:solidFill>
                  <a:srgbClr val="7030A0"/>
                </a:solidFill>
                <a:cs typeface="Microsoft Tai Le" pitchFamily="34" charset="0"/>
              </a:rPr>
              <a:t>Entropy</a:t>
            </a:r>
          </a:p>
          <a:p>
            <a:pPr algn="l"/>
            <a:r>
              <a:rPr lang="en-US" sz="2500" dirty="0">
                <a:solidFill>
                  <a:schemeClr val="tx1"/>
                </a:solidFill>
                <a:latin typeface="Tahoma" pitchFamily="34" charset="0"/>
              </a:rPr>
              <a:t>Let </a:t>
            </a:r>
            <a:r>
              <a:rPr lang="en-US" sz="2500" i="1" dirty="0">
                <a:solidFill>
                  <a:schemeClr val="tx1"/>
                </a:solidFill>
                <a:latin typeface="Tahoma" pitchFamily="34" charset="0"/>
              </a:rPr>
              <a:t>p</a:t>
            </a:r>
            <a:r>
              <a:rPr lang="en-US" sz="2500" i="1" baseline="-25000" dirty="0">
                <a:solidFill>
                  <a:schemeClr val="tx1"/>
                </a:solidFill>
                <a:latin typeface="Tahoma" pitchFamily="34" charset="0"/>
              </a:rPr>
              <a:t>i</a:t>
            </a:r>
            <a:r>
              <a:rPr lang="en-US" sz="2500" dirty="0">
                <a:solidFill>
                  <a:schemeClr val="tx1"/>
                </a:solidFill>
                <a:latin typeface="Tahoma" pitchFamily="34" charset="0"/>
              </a:rPr>
              <a:t> be the probability that an arbitrary tuple in </a:t>
            </a:r>
            <a:r>
              <a:rPr lang="en-US" sz="2500" dirty="0" smtClean="0">
                <a:solidFill>
                  <a:schemeClr val="tx1"/>
                </a:solidFill>
                <a:latin typeface="Tahoma" pitchFamily="34" charset="0"/>
              </a:rPr>
              <a:t>Dataset(D)-</a:t>
            </a:r>
          </a:p>
          <a:p>
            <a:pPr algn="l"/>
            <a:endParaRPr lang="en-US" sz="2500" dirty="0">
              <a:latin typeface="Tahoma" pitchFamily="34" charset="0"/>
            </a:endParaRPr>
          </a:p>
          <a:p>
            <a:pPr algn="l"/>
            <a:endParaRPr lang="en-US" sz="2500" dirty="0">
              <a:latin typeface="Tahoma" pitchFamily="34" charset="0"/>
            </a:endParaRPr>
          </a:p>
          <a:p>
            <a:pPr algn="l"/>
            <a:endParaRPr lang="en-US" sz="3300" b="1" dirty="0">
              <a:solidFill>
                <a:srgbClr val="7030A0"/>
              </a:solidFill>
              <a:latin typeface="Tahoma" pitchFamily="34" charset="0"/>
              <a:cs typeface="Microsoft Tai Le" pitchFamily="34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900" b="1" u="sng" dirty="0" smtClean="0">
                <a:solidFill>
                  <a:srgbClr val="7030A0"/>
                </a:solidFill>
                <a:cs typeface="Microsoft Tai Le" pitchFamily="34" charset="0"/>
              </a:rPr>
              <a:t>Information</a:t>
            </a:r>
            <a:r>
              <a:rPr lang="en-US" sz="2900" dirty="0">
                <a:latin typeface="Tahoma" pitchFamily="34" charset="0"/>
              </a:rPr>
              <a:t> </a:t>
            </a:r>
            <a:endParaRPr lang="en-US" sz="2900" dirty="0" smtClean="0">
              <a:latin typeface="Tahoma" pitchFamily="34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</a:rPr>
              <a:t>(after 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using A to split D into v partitions) to classify D:</a:t>
            </a:r>
            <a:endParaRPr lang="en-IN" sz="2400" b="1" u="sng" dirty="0" smtClean="0">
              <a:solidFill>
                <a:schemeClr val="tx1"/>
              </a:solidFill>
              <a:cs typeface="Microsoft Tai Le" pitchFamily="34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en-IN" sz="2400" b="1" u="sng" dirty="0">
              <a:solidFill>
                <a:srgbClr val="7030A0"/>
              </a:solidFill>
              <a:cs typeface="Microsoft Tai Le" pitchFamily="34" charset="0"/>
            </a:endParaRPr>
          </a:p>
          <a:p>
            <a:pPr algn="l"/>
            <a:endParaRPr lang="en-IN" sz="2400" b="1" u="sng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pPr algn="l"/>
            <a:endParaRPr lang="en-IN" sz="2400" b="1" u="sng" dirty="0">
              <a:solidFill>
                <a:srgbClr val="7030A0"/>
              </a:solidFill>
              <a:cs typeface="Microsoft Tai Le" pitchFamily="34" charset="0"/>
            </a:endParaRPr>
          </a:p>
          <a:p>
            <a:pPr algn="l"/>
            <a:endParaRPr lang="en-US" sz="2500" b="1" dirty="0" smtClean="0">
              <a:solidFill>
                <a:srgbClr val="7030A0"/>
              </a:solidFill>
              <a:latin typeface="Tahoma" pitchFamily="34" charset="0"/>
              <a:cs typeface="Microsoft Tai Le" pitchFamily="34" charset="0"/>
            </a:endParaRPr>
          </a:p>
          <a:p>
            <a:pPr algn="l"/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87456"/>
              </p:ext>
            </p:extLst>
          </p:nvPr>
        </p:nvGraphicFramePr>
        <p:xfrm>
          <a:off x="2057400" y="2590800"/>
          <a:ext cx="358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90800"/>
                        <a:ext cx="358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881543"/>
              </p:ext>
            </p:extLst>
          </p:nvPr>
        </p:nvGraphicFramePr>
        <p:xfrm>
          <a:off x="2286000" y="5257800"/>
          <a:ext cx="3352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1714500" imgH="457200" progId="Equation.3">
                  <p:embed/>
                </p:oleObj>
              </mc:Choice>
              <mc:Fallback>
                <p:oleObj name="Equation" r:id="rId5" imgW="1714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3352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11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Terms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In Decision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Tree(continue)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502227" y="1143000"/>
            <a:ext cx="8153400" cy="5410200"/>
          </a:xfrm>
        </p:spPr>
        <p:txBody>
          <a:bodyPr>
            <a:normAutofit fontScale="97500"/>
          </a:bodyPr>
          <a:lstStyle/>
          <a:p>
            <a:pPr algn="l"/>
            <a:endParaRPr lang="en-IN" sz="2400" b="1" u="sng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900" b="1" u="sng" dirty="0" smtClean="0">
                <a:solidFill>
                  <a:srgbClr val="7030A0"/>
                </a:solidFill>
                <a:cs typeface="Microsoft Tai Le" pitchFamily="34" charset="0"/>
              </a:rPr>
              <a:t>Gain</a:t>
            </a:r>
            <a:r>
              <a:rPr lang="en-IN" sz="2400" b="1" u="sng" dirty="0" smtClean="0">
                <a:solidFill>
                  <a:srgbClr val="7030A0"/>
                </a:solidFill>
                <a:cs typeface="Microsoft Tai Le" pitchFamily="34" charset="0"/>
              </a:rPr>
              <a:t>-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branching on attribute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</a:rPr>
              <a:t>A</a:t>
            </a:r>
          </a:p>
          <a:p>
            <a:pPr algn="l"/>
            <a:endParaRPr lang="en-IN" sz="2400" b="1" u="sng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pPr algn="l"/>
            <a:endParaRPr lang="en-IN" sz="2400" b="1" u="sng" dirty="0">
              <a:solidFill>
                <a:srgbClr val="7030A0"/>
              </a:solidFill>
              <a:cs typeface="Microsoft Tai Le" pitchFamily="34" charset="0"/>
            </a:endParaRPr>
          </a:p>
          <a:p>
            <a:pPr algn="l"/>
            <a:endParaRPr lang="en-US" sz="2500" b="1" dirty="0" smtClean="0">
              <a:solidFill>
                <a:srgbClr val="7030A0"/>
              </a:solidFill>
              <a:latin typeface="Tahoma" pitchFamily="34" charset="0"/>
              <a:cs typeface="Microsoft Tai Le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err="1" smtClean="0">
                <a:solidFill>
                  <a:srgbClr val="7030A0"/>
                </a:solidFill>
                <a:cs typeface="Microsoft Tai Le" pitchFamily="34" charset="0"/>
              </a:rPr>
              <a:t>Gini</a:t>
            </a: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 index-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If a data set </a:t>
            </a:r>
            <a:r>
              <a:rPr lang="en-US" sz="2800" i="1" dirty="0">
                <a:solidFill>
                  <a:schemeClr val="tx1"/>
                </a:solidFill>
              </a:rPr>
              <a:t>D </a:t>
            </a:r>
            <a:r>
              <a:rPr lang="en-US" sz="2800" dirty="0">
                <a:solidFill>
                  <a:schemeClr val="tx1"/>
                </a:solidFill>
              </a:rPr>
              <a:t>contains examples from </a:t>
            </a:r>
            <a:r>
              <a:rPr lang="en-US" sz="2800" i="1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classes, </a:t>
            </a:r>
            <a:r>
              <a:rPr lang="en-US" sz="2800" dirty="0" err="1">
                <a:solidFill>
                  <a:schemeClr val="tx1"/>
                </a:solidFill>
              </a:rPr>
              <a:t>gini</a:t>
            </a:r>
            <a:r>
              <a:rPr lang="en-US" sz="2800" dirty="0">
                <a:solidFill>
                  <a:schemeClr val="tx1"/>
                </a:solidFill>
              </a:rPr>
              <a:t> index, </a:t>
            </a:r>
            <a:r>
              <a:rPr lang="en-US" sz="2800" i="1" dirty="0" err="1">
                <a:solidFill>
                  <a:schemeClr val="tx1"/>
                </a:solidFill>
              </a:rPr>
              <a:t>gini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i="1" dirty="0">
                <a:solidFill>
                  <a:schemeClr val="tx1"/>
                </a:solidFill>
              </a:rPr>
              <a:t>D</a:t>
            </a:r>
            <a:r>
              <a:rPr lang="en-US" sz="2800" dirty="0">
                <a:solidFill>
                  <a:schemeClr val="tx1"/>
                </a:solidFill>
              </a:rPr>
              <a:t>) is defined as</a:t>
            </a:r>
          </a:p>
          <a:p>
            <a:pPr algn="l"/>
            <a:endParaRPr lang="en-IN" sz="2800" b="1" u="sng" dirty="0">
              <a:solidFill>
                <a:schemeClr val="tx1"/>
              </a:solidFill>
              <a:cs typeface="Microsoft Tai Le" pitchFamily="34" charset="0"/>
            </a:endParaRPr>
          </a:p>
          <a:p>
            <a:pPr algn="l"/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70260"/>
              </p:ext>
            </p:extLst>
          </p:nvPr>
        </p:nvGraphicFramePr>
        <p:xfrm>
          <a:off x="1981200" y="2743200"/>
          <a:ext cx="413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3" imgW="1790700" imgH="215900" progId="Equation.3">
                  <p:embed/>
                </p:oleObj>
              </mc:Choice>
              <mc:Fallback>
                <p:oleObj name="Equation" r:id="rId3" imgW="1790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41386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804633"/>
              </p:ext>
            </p:extLst>
          </p:nvPr>
        </p:nvGraphicFramePr>
        <p:xfrm>
          <a:off x="2590800" y="5181600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5" imgW="1777229" imgH="761669" progId="Equation.3">
                  <p:embed/>
                </p:oleObj>
              </mc:Choice>
              <mc:Fallback>
                <p:oleObj name="Equation" r:id="rId5" imgW="1777229" imgH="76166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289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12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 </a:t>
            </a:r>
            <a:r>
              <a:rPr lang="en-US" dirty="0" smtClean="0"/>
              <a:t>    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Problem Of Decision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Tree[3]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632113" y="1600200"/>
            <a:ext cx="7879773" cy="31242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dirty="0" smtClean="0">
                <a:solidFill>
                  <a:srgbClr val="7030A0"/>
                </a:solidFill>
                <a:cs typeface="Microsoft Tai Le" pitchFamily="34" charset="0"/>
              </a:rPr>
              <a:t>Overfitting is occur in Decision forest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b="1" dirty="0" smtClean="0">
                <a:solidFill>
                  <a:srgbClr val="7030A0"/>
                </a:solidFill>
                <a:cs typeface="Microsoft Tai Le" pitchFamily="34" charset="0"/>
              </a:rPr>
              <a:t>Cannot handle missing data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b="1" dirty="0" smtClean="0">
                <a:solidFill>
                  <a:srgbClr val="7030A0"/>
                </a:solidFill>
                <a:cs typeface="Microsoft Tai Le" pitchFamily="34" charset="0"/>
              </a:rPr>
              <a:t>It has low performance due to overfitting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IN" sz="28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IN" sz="28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IN" sz="2800" b="1" u="sng" dirty="0">
              <a:solidFill>
                <a:srgbClr val="7030A0"/>
              </a:solidFill>
              <a:cs typeface="Microsoft Tai Le" pitchFamily="34" charset="0"/>
            </a:endParaRPr>
          </a:p>
          <a:p>
            <a:pPr algn="l"/>
            <a:endParaRPr lang="en-IN" sz="2800" b="1" u="sng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13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Random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Forest[4]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632113" y="1295400"/>
            <a:ext cx="7879773" cy="48006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  <a:cs typeface="Microsoft Tai Le" pitchFamily="34" charset="0"/>
              </a:rPr>
              <a:t>An collections of classifier using many decision tree algorithm.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  <a:cs typeface="Microsoft Tai Le" pitchFamily="34" charset="0"/>
              </a:rPr>
              <a:t>Can be use for classifier.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  <a:cs typeface="Microsoft Tai Le" pitchFamily="34" charset="0"/>
              </a:rPr>
              <a:t>Accuracy and variable importance information is provided with the result.</a:t>
            </a:r>
          </a:p>
        </p:txBody>
      </p:sp>
    </p:spTree>
    <p:extLst>
      <p:ext uri="{BB962C8B-B14F-4D97-AF65-F5344CB8AC3E}">
        <p14:creationId xmlns:p14="http://schemas.microsoft.com/office/powerpoint/2010/main" val="29778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14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 </a:t>
            </a:r>
            <a:r>
              <a:rPr lang="en-US" dirty="0" smtClean="0"/>
              <a:t>            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Random Forest Block Diagram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 descr="D:\final_project(2018-19)\4-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762125"/>
            <a:ext cx="5761037" cy="33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4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15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 </a:t>
            </a:r>
            <a:r>
              <a:rPr lang="en-US" dirty="0" smtClean="0"/>
              <a:t>    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Advantage of random forest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914401" y="1447800"/>
            <a:ext cx="6705600" cy="27432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  <a:cs typeface="Microsoft Tai Le" pitchFamily="34" charset="0"/>
              </a:rPr>
              <a:t>It Reduce the problem of overfitting.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  <a:cs typeface="Microsoft Tai Le" pitchFamily="34" charset="0"/>
              </a:rPr>
              <a:t>Handle missing data.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/>
                </a:solidFill>
                <a:cs typeface="Microsoft Tai Le" pitchFamily="34" charset="0"/>
              </a:rPr>
              <a:t>It is fast and easy to use.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IN" sz="2800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16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working process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 descr="D:\final_project(2018-19)\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239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44237" y="1390650"/>
            <a:ext cx="2057399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7030A0"/>
                </a:solidFill>
                <a:cs typeface="Microsoft Tai Le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0971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17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Working Process(continue..)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914401" y="1447800"/>
            <a:ext cx="3276599" cy="609600"/>
          </a:xfrm>
        </p:spPr>
        <p:txBody>
          <a:bodyPr>
            <a:normAutofit fontScale="75000" lnSpcReduction="200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Dataset(male/female)</a:t>
            </a:r>
          </a:p>
        </p:txBody>
      </p:sp>
      <p:pic>
        <p:nvPicPr>
          <p:cNvPr id="11" name="Picture 3" descr="D:\final_project(2018-19)\New folder\dataset3(sex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2180789"/>
            <a:ext cx="4791075" cy="11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final_project(2018-19)\New folder\dataset3(sex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4495800"/>
            <a:ext cx="45005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00124" y="3581400"/>
            <a:ext cx="3276599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Dataset(area)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085610" y="3965863"/>
            <a:ext cx="2143990" cy="450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Label1= Rural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61364" y="4648200"/>
            <a:ext cx="216823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Label2= Semi Urban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61364" y="5410200"/>
            <a:ext cx="21682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Label3= Urban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18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Working Process(continue..)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214744" y="762000"/>
            <a:ext cx="4662056" cy="609600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Flow Chart(working Process)</a:t>
            </a:r>
          </a:p>
        </p:txBody>
      </p:sp>
      <p:pic>
        <p:nvPicPr>
          <p:cNvPr id="3075" name="Picture 3" descr="D:\final_project(2018-19)\New folder\Untitled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1"/>
            <a:ext cx="5180734" cy="54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19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6" name="Picture 2" descr="D:\final_project(2018-19)\decision_tree\decision_tree(graph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09364" cy="45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3276599" cy="6096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7729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		        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CONTENTS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4572000"/>
          </a:xfrm>
        </p:spPr>
        <p:txBody>
          <a:bodyPr>
            <a:normAutofit fontScale="97500"/>
          </a:bodyPr>
          <a:lstStyle/>
          <a:p>
            <a:r>
              <a:rPr lang="en-IN" sz="2000" b="1" dirty="0" smtClean="0">
                <a:cs typeface="Microsoft Tai Le" pitchFamily="34" charset="0"/>
              </a:rPr>
              <a:t/>
            </a:r>
            <a:br>
              <a:rPr lang="en-IN" sz="2000" b="1" dirty="0" smtClean="0">
                <a:cs typeface="Microsoft Tai Le" pitchFamily="34" charset="0"/>
              </a:rPr>
            </a:br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endParaRPr lang="en-IN" sz="2700" b="1" dirty="0">
              <a:solidFill>
                <a:srgbClr val="7030A0"/>
              </a:solidFill>
              <a:cs typeface="Microsoft Tai Le" pitchFamily="34" charset="0"/>
            </a:endParaRPr>
          </a:p>
          <a:p>
            <a:endParaRPr lang="en-IN" sz="2800" dirty="0">
              <a:solidFill>
                <a:srgbClr val="0000CC"/>
              </a:solidFill>
              <a:cs typeface="Microsoft Tai Le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90600" y="1447800"/>
            <a:ext cx="6629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AutoNum type="arabicPeriod"/>
            </a:pPr>
            <a:r>
              <a:rPr lang="en-IN" sz="3300" dirty="0" smtClean="0">
                <a:solidFill>
                  <a:schemeClr val="tx1"/>
                </a:solidFill>
                <a:cs typeface="Microsoft Tai Le" pitchFamily="34" charset="0"/>
              </a:rPr>
              <a:t>Machine Learning</a:t>
            </a:r>
          </a:p>
          <a:p>
            <a:pPr marL="514350" indent="-514350" algn="just">
              <a:buAutoNum type="arabicPeriod"/>
            </a:pPr>
            <a:r>
              <a:rPr lang="en-IN" sz="3300" dirty="0" smtClean="0">
                <a:solidFill>
                  <a:schemeClr val="tx1"/>
                </a:solidFill>
                <a:cs typeface="Microsoft Tai Le" pitchFamily="34" charset="0"/>
              </a:rPr>
              <a:t>Parts of machine Learning</a:t>
            </a:r>
          </a:p>
          <a:p>
            <a:pPr marL="514350" indent="-514350" algn="just">
              <a:buAutoNum type="arabicPeriod"/>
            </a:pPr>
            <a:r>
              <a:rPr lang="en-IN" sz="3300" dirty="0" smtClean="0">
                <a:solidFill>
                  <a:schemeClr val="tx1"/>
                </a:solidFill>
                <a:cs typeface="Microsoft Tai Le" pitchFamily="34" charset="0"/>
              </a:rPr>
              <a:t>Flow Chart(machine learning)</a:t>
            </a:r>
          </a:p>
          <a:p>
            <a:pPr marL="514350" indent="-514350" algn="just">
              <a:buAutoNum type="arabicPeriod"/>
            </a:pPr>
            <a:r>
              <a:rPr lang="en-IN" sz="3300" dirty="0" smtClean="0">
                <a:solidFill>
                  <a:schemeClr val="tx1"/>
                </a:solidFill>
                <a:cs typeface="Microsoft Tai Le" pitchFamily="34" charset="0"/>
              </a:rPr>
              <a:t>Decision Tree</a:t>
            </a:r>
          </a:p>
          <a:p>
            <a:pPr algn="just"/>
            <a:r>
              <a:rPr lang="en-IN" sz="3300" dirty="0" smtClean="0">
                <a:solidFill>
                  <a:schemeClr val="tx1"/>
                </a:solidFill>
                <a:cs typeface="Microsoft Tai Le" pitchFamily="34" charset="0"/>
              </a:rPr>
              <a:t>5.  Random forest</a:t>
            </a:r>
          </a:p>
          <a:p>
            <a:pPr algn="just"/>
            <a:r>
              <a:rPr lang="en-IN" sz="3300" dirty="0" smtClean="0">
                <a:solidFill>
                  <a:schemeClr val="tx1"/>
                </a:solidFill>
                <a:cs typeface="Microsoft Tai Le" pitchFamily="34" charset="0"/>
              </a:rPr>
              <a:t>6.  Working Process</a:t>
            </a:r>
          </a:p>
          <a:p>
            <a:pPr algn="just"/>
            <a:r>
              <a:rPr lang="en-IN" sz="3300" dirty="0" smtClean="0">
                <a:solidFill>
                  <a:schemeClr val="tx1"/>
                </a:solidFill>
                <a:cs typeface="Microsoft Tai Le" pitchFamily="34" charset="0"/>
              </a:rPr>
              <a:t>7.  Output</a:t>
            </a:r>
          </a:p>
          <a:p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pPr marL="514350" indent="-514350">
              <a:buAutoNum type="arabicPeriod"/>
            </a:pPr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pPr marL="514350" indent="-514350">
              <a:buAutoNum type="arabicPeriod"/>
            </a:pPr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endParaRPr lang="en-IN" sz="2800" dirty="0">
              <a:solidFill>
                <a:srgbClr val="0000CC"/>
              </a:solidFill>
              <a:cs typeface="Microsoft Tai 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20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483177" y="914400"/>
            <a:ext cx="7879773" cy="6858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Random forest</a:t>
            </a:r>
          </a:p>
        </p:txBody>
      </p:sp>
      <p:pic>
        <p:nvPicPr>
          <p:cNvPr id="7170" name="Picture 2" descr="D:\final_project(2018-19)\random forest\tre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763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21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914401" y="1676400"/>
            <a:ext cx="6096000" cy="6858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Prediction Result</a:t>
            </a:r>
          </a:p>
        </p:txBody>
      </p:sp>
      <p:pic>
        <p:nvPicPr>
          <p:cNvPr id="4098" name="Picture 2" descr="D:\final_project(2018-19)\New folder\dec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64" y="2438400"/>
            <a:ext cx="5292436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22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914401" y="1447800"/>
            <a:ext cx="4994564" cy="6858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Prediction Result(graph)</a:t>
            </a:r>
          </a:p>
        </p:txBody>
      </p:sp>
      <p:pic>
        <p:nvPicPr>
          <p:cNvPr id="11266" name="Picture 2" descr="D:\final_project(2018-19)\graph(both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289964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9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23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4994564" cy="6858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Working process(flow chart)</a:t>
            </a:r>
          </a:p>
        </p:txBody>
      </p:sp>
      <p:pic>
        <p:nvPicPr>
          <p:cNvPr id="6146" name="Picture 2" descr="D:\final_project(2018-19)\New folder\flowcha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05702"/>
            <a:ext cx="6096000" cy="540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c 14"/>
          <p:cNvSpPr/>
          <p:nvPr/>
        </p:nvSpPr>
        <p:spPr>
          <a:xfrm>
            <a:off x="4343400" y="2438400"/>
            <a:ext cx="3352799" cy="3276600"/>
          </a:xfrm>
          <a:prstGeom prst="arc">
            <a:avLst>
              <a:gd name="adj1" fmla="val 16036178"/>
              <a:gd name="adj2" fmla="val 159447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24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4994564" cy="6858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Working process(dataset)</a:t>
            </a:r>
          </a:p>
        </p:txBody>
      </p:sp>
      <p:pic>
        <p:nvPicPr>
          <p:cNvPr id="11" name="Picture 2" descr="D:\final_project(2018-19)\New folder\dataset3(sex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5791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781800" y="2441863"/>
            <a:ext cx="2143990" cy="450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Label1= Rural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757554" y="3124200"/>
            <a:ext cx="216823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Label2= Semi Urban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57554" y="3886200"/>
            <a:ext cx="21682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Label3= Urban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25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703118" y="762000"/>
            <a:ext cx="4994564" cy="6858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Accuracy Result(area)</a:t>
            </a:r>
          </a:p>
        </p:txBody>
      </p:sp>
      <p:pic>
        <p:nvPicPr>
          <p:cNvPr id="13314" name="Picture 2" descr="D:\final_project(2018-19)\final_result.b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562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26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-34636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subTitle" idx="1"/>
          </p:nvPr>
        </p:nvSpPr>
        <p:spPr>
          <a:xfrm>
            <a:off x="685800" y="976745"/>
            <a:ext cx="2725882" cy="623455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Conclusion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IN" sz="2800" b="1" u="sng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43000" y="1752600"/>
            <a:ext cx="6705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§"/>
            </a:pPr>
            <a:r>
              <a:rPr lang="en-IN" sz="2500" b="1" dirty="0" smtClean="0">
                <a:solidFill>
                  <a:schemeClr val="tx1"/>
                </a:solidFill>
                <a:cs typeface="Microsoft Tai Le" pitchFamily="34" charset="0"/>
              </a:rPr>
              <a:t>Decision Tree has problem of overfitting.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500" b="1" dirty="0" smtClean="0">
                <a:solidFill>
                  <a:schemeClr val="tx1"/>
                </a:solidFill>
                <a:cs typeface="Microsoft Tai Le" pitchFamily="34" charset="0"/>
              </a:rPr>
              <a:t>We can overcome this problem with random forest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500" b="1" dirty="0" smtClean="0">
                <a:solidFill>
                  <a:schemeClr val="tx1"/>
                </a:solidFill>
                <a:cs typeface="Microsoft Tai Le" pitchFamily="34" charset="0"/>
              </a:rPr>
              <a:t>Performance of Random forest is more as compare to decision tree.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500" b="1" dirty="0" smtClean="0">
                <a:solidFill>
                  <a:schemeClr val="tx1"/>
                </a:solidFill>
                <a:cs typeface="Microsoft Tai Le" pitchFamily="34" charset="0"/>
              </a:rPr>
              <a:t>We come to know that in village area the level of diabetes is more then the semi-urban and urban area.</a:t>
            </a:r>
            <a:r>
              <a:rPr lang="en-IN" sz="2000" b="1" dirty="0" smtClean="0">
                <a:cs typeface="Microsoft Tai Le" pitchFamily="34" charset="0"/>
              </a:rPr>
              <a:t/>
            </a:r>
            <a:br>
              <a:rPr lang="en-IN" sz="2000" b="1" dirty="0" smtClean="0">
                <a:cs typeface="Microsoft Tai Le" pitchFamily="34" charset="0"/>
              </a:rPr>
            </a:br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27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subTitle" idx="1"/>
          </p:nvPr>
        </p:nvSpPr>
        <p:spPr>
          <a:xfrm>
            <a:off x="703118" y="762000"/>
            <a:ext cx="5697682" cy="8382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Future Work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IN" sz="2800" b="1" u="sng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15291" y="1905000"/>
            <a:ext cx="60579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§"/>
            </a:pPr>
            <a:r>
              <a:rPr lang="en-IN" sz="2500" b="1" dirty="0" smtClean="0">
                <a:solidFill>
                  <a:schemeClr val="tx1"/>
                </a:solidFill>
                <a:cs typeface="Microsoft Tai Le" pitchFamily="34" charset="0"/>
              </a:rPr>
              <a:t>Include more data and more areas.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500" b="1" dirty="0" smtClean="0">
                <a:solidFill>
                  <a:schemeClr val="tx1"/>
                </a:solidFill>
                <a:cs typeface="Microsoft Tai Le" pitchFamily="34" charset="0"/>
              </a:rPr>
              <a:t>Use neural network and deep learning over the data.</a:t>
            </a:r>
            <a:endParaRPr lang="en-IN" sz="2000" b="1" dirty="0" smtClean="0">
              <a:solidFill>
                <a:schemeClr val="tx1"/>
              </a:solidFill>
              <a:cs typeface="Microsoft Tai Le" pitchFamily="34" charset="0"/>
            </a:endParaRPr>
          </a:p>
          <a:p>
            <a:pPr algn="l"/>
            <a:r>
              <a:rPr lang="en-IN" sz="2000" b="1" dirty="0" smtClean="0">
                <a:cs typeface="Microsoft Tai Le" pitchFamily="34" charset="0"/>
              </a:rPr>
              <a:t/>
            </a:r>
            <a:br>
              <a:rPr lang="en-IN" sz="2000" b="1" dirty="0" smtClean="0">
                <a:cs typeface="Microsoft Tai Le" pitchFamily="34" charset="0"/>
              </a:rPr>
            </a:br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28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Output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subTitle" idx="1"/>
          </p:nvPr>
        </p:nvSpPr>
        <p:spPr>
          <a:xfrm>
            <a:off x="703118" y="762000"/>
            <a:ext cx="5697682" cy="838200"/>
          </a:xfrm>
        </p:spPr>
        <p:txBody>
          <a:bodyPr>
            <a:normAutofit fontScale="975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IN" sz="2800" b="1" u="sng" dirty="0" smtClean="0">
                <a:solidFill>
                  <a:srgbClr val="7030A0"/>
                </a:solidFill>
                <a:cs typeface="Microsoft Tai Le" pitchFamily="34" charset="0"/>
              </a:rPr>
              <a:t>References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IN" sz="2800" b="1" u="sng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3400" y="1752600"/>
            <a:ext cx="66675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>
                <a:cs typeface="Microsoft Tai Le" pitchFamily="34" charset="0"/>
              </a:rPr>
              <a:t>[1] </a:t>
            </a:r>
            <a:r>
              <a:rPr lang="en-IN" sz="2000" dirty="0" err="1">
                <a:solidFill>
                  <a:schemeClr val="tx1"/>
                </a:solidFill>
                <a:cs typeface="Microsoft Tai Le" pitchFamily="34" charset="0"/>
              </a:rPr>
              <a:t>Asir</a:t>
            </a:r>
            <a:r>
              <a:rPr lang="en-IN" sz="2000" dirty="0">
                <a:solidFill>
                  <a:schemeClr val="tx1"/>
                </a:solidFill>
                <a:cs typeface="Microsoft Tai Le" pitchFamily="34" charset="0"/>
              </a:rPr>
              <a:t> Antony </a:t>
            </a:r>
            <a:r>
              <a:rPr lang="en-IN" sz="2000" dirty="0" err="1">
                <a:solidFill>
                  <a:schemeClr val="tx1"/>
                </a:solidFill>
                <a:cs typeface="Microsoft Tai Le" pitchFamily="34" charset="0"/>
              </a:rPr>
              <a:t>Gnana</a:t>
            </a:r>
            <a:r>
              <a:rPr lang="en-IN" sz="2000" dirty="0">
                <a:solidFill>
                  <a:schemeClr val="tx1"/>
                </a:solidFill>
                <a:cs typeface="Microsoft Tai Le" pitchFamily="34" charset="0"/>
              </a:rPr>
              <a:t> Singh </a:t>
            </a:r>
            <a:r>
              <a:rPr lang="en-IN" sz="2000" dirty="0" err="1" smtClean="0">
                <a:solidFill>
                  <a:schemeClr val="tx1"/>
                </a:solidFill>
                <a:cs typeface="Microsoft Tai Le" pitchFamily="34" charset="0"/>
              </a:rPr>
              <a:t>Danasingh</a:t>
            </a:r>
            <a:r>
              <a:rPr lang="en-IN" sz="2000" b="1" dirty="0" smtClean="0">
                <a:solidFill>
                  <a:schemeClr val="tx1"/>
                </a:solidFill>
                <a:cs typeface="Microsoft Tai Le" pitchFamily="34" charset="0"/>
              </a:rPr>
              <a:t>, “</a:t>
            </a:r>
            <a:r>
              <a:rPr lang="en-US" sz="2000" b="1" i="1" dirty="0" smtClean="0">
                <a:solidFill>
                  <a:schemeClr val="tx1"/>
                </a:solidFill>
                <a:cs typeface="Microsoft Tai Le" pitchFamily="34" charset="0"/>
              </a:rPr>
              <a:t>Diabetes </a:t>
            </a:r>
            <a:r>
              <a:rPr lang="en-US" sz="2000" b="1" i="1" dirty="0">
                <a:solidFill>
                  <a:schemeClr val="tx1"/>
                </a:solidFill>
                <a:cs typeface="Microsoft Tai Le" pitchFamily="34" charset="0"/>
              </a:rPr>
              <a:t>Prediction Using Medical </a:t>
            </a:r>
            <a:r>
              <a:rPr lang="en-US" sz="2000" b="1" i="1" dirty="0" smtClean="0">
                <a:solidFill>
                  <a:schemeClr val="tx1"/>
                </a:solidFill>
                <a:cs typeface="Microsoft Tai Le" pitchFamily="34" charset="0"/>
              </a:rPr>
              <a:t>Data</a:t>
            </a:r>
            <a:r>
              <a:rPr lang="en-US" sz="2000" dirty="0" smtClean="0">
                <a:solidFill>
                  <a:schemeClr val="tx1"/>
                </a:solidFill>
                <a:cs typeface="Microsoft Tai Le" pitchFamily="34" charset="0"/>
              </a:rPr>
              <a:t>” January 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2017</a:t>
            </a:r>
            <a:r>
              <a:rPr lang="en-US" sz="2000" dirty="0" smtClean="0">
                <a:solidFill>
                  <a:schemeClr val="tx1"/>
                </a:solidFill>
                <a:cs typeface="Microsoft Tai Le" pitchFamily="34" charset="0"/>
              </a:rPr>
              <a:t>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[2] </a:t>
            </a:r>
            <a:r>
              <a:rPr lang="en-US" sz="2000" dirty="0" err="1">
                <a:solidFill>
                  <a:schemeClr val="tx1"/>
                </a:solidFill>
                <a:cs typeface="Microsoft Tai Le" pitchFamily="34" charset="0"/>
              </a:rPr>
              <a:t>Nasir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 Islam </a:t>
            </a:r>
            <a:r>
              <a:rPr lang="en-US" sz="2000" dirty="0" err="1" smtClean="0">
                <a:solidFill>
                  <a:schemeClr val="tx1"/>
                </a:solidFill>
                <a:cs typeface="Microsoft Tai Le" pitchFamily="34" charset="0"/>
              </a:rPr>
              <a:t>Sujan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 “</a:t>
            </a:r>
            <a:r>
              <a:rPr lang="en-US" sz="2000" b="1" i="1" dirty="0">
                <a:solidFill>
                  <a:schemeClr val="tx1"/>
                </a:solidFill>
                <a:cs typeface="Microsoft Tai Le" pitchFamily="34" charset="0"/>
              </a:rPr>
              <a:t>What is Entropy and why Information gain matter in Decision Trees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” Jun </a:t>
            </a:r>
            <a:r>
              <a:rPr lang="en-US" sz="2000" dirty="0" smtClean="0">
                <a:solidFill>
                  <a:schemeClr val="tx1"/>
                </a:solidFill>
                <a:cs typeface="Microsoft Tai Le" pitchFamily="34" charset="0"/>
              </a:rPr>
              <a:t>29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[3] </a:t>
            </a:r>
            <a:r>
              <a:rPr lang="en-US" sz="2000" dirty="0" err="1">
                <a:solidFill>
                  <a:schemeClr val="tx1"/>
                </a:solidFill>
                <a:cs typeface="Microsoft Tai Le" pitchFamily="34" charset="0"/>
              </a:rPr>
              <a:t>DeeptiSisodia,Dilip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Microsoft Tai Le" pitchFamily="34" charset="0"/>
              </a:rPr>
              <a:t>SinghSisodia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cs typeface="Microsoft Tai Le" pitchFamily="34" charset="0"/>
              </a:rPr>
              <a:t>"Prediction of Diabetes using Classification </a:t>
            </a:r>
            <a:r>
              <a:rPr lang="en-US" sz="2000" b="1" i="1" dirty="0" smtClean="0">
                <a:solidFill>
                  <a:schemeClr val="tx1"/>
                </a:solidFill>
                <a:cs typeface="Microsoft Tai Le" pitchFamily="34" charset="0"/>
              </a:rPr>
              <a:t>Algorithms"</a:t>
            </a:r>
            <a:r>
              <a:rPr lang="en-US" sz="2000" dirty="0" smtClean="0">
                <a:solidFill>
                  <a:schemeClr val="tx1"/>
                </a:solidFill>
                <a:cs typeface="Microsoft Tai Le" pitchFamily="34" charset="0"/>
              </a:rPr>
              <a:t>2018.05.12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[4] </a:t>
            </a:r>
            <a:r>
              <a:rPr lang="en-US" sz="2000" dirty="0" err="1">
                <a:solidFill>
                  <a:schemeClr val="tx1"/>
                </a:solidFill>
                <a:cs typeface="Microsoft Tai Le" pitchFamily="34" charset="0"/>
              </a:rPr>
              <a:t>Punnee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Microsoft Tai Le" pitchFamily="34" charset="0"/>
              </a:rPr>
              <a:t>Sittidech,Nongyao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Microsoft Tai Le" pitchFamily="34" charset="0"/>
              </a:rPr>
              <a:t>Nai-arun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cs typeface="Microsoft Tai Le" pitchFamily="34" charset="0"/>
              </a:rPr>
              <a:t>"Random Forest Analysis on Diabetes Complication </a:t>
            </a:r>
            <a:r>
              <a:rPr lang="en-US" sz="2000" b="1" i="1" dirty="0" err="1">
                <a:solidFill>
                  <a:schemeClr val="tx1"/>
                </a:solidFill>
                <a:cs typeface="Microsoft Tai Le" pitchFamily="34" charset="0"/>
              </a:rPr>
              <a:t>Data"</a:t>
            </a:r>
            <a:r>
              <a:rPr lang="en-US" sz="2000" dirty="0" err="1">
                <a:solidFill>
                  <a:schemeClr val="tx1"/>
                </a:solidFill>
                <a:cs typeface="Microsoft Tai Le" pitchFamily="34" charset="0"/>
              </a:rPr>
              <a:t>January</a:t>
            </a:r>
            <a:r>
              <a:rPr lang="en-US" sz="2000" dirty="0">
                <a:solidFill>
                  <a:schemeClr val="tx1"/>
                </a:solidFill>
                <a:cs typeface="Microsoft Tai Le" pitchFamily="34" charset="0"/>
              </a:rPr>
              <a:t> 2014</a:t>
            </a:r>
            <a:r>
              <a:rPr lang="en-IN" sz="2000" dirty="0" smtClean="0">
                <a:cs typeface="Microsoft Tai Le" pitchFamily="34" charset="0"/>
              </a:rPr>
              <a:t/>
            </a:r>
            <a:br>
              <a:rPr lang="en-IN" sz="2000" dirty="0" smtClean="0">
                <a:cs typeface="Microsoft Tai Le" pitchFamily="34" charset="0"/>
              </a:rPr>
            </a:br>
            <a:endParaRPr lang="en-IN" sz="2700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3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		   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Machine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Learning[1]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8153400" cy="3733800"/>
          </a:xfrm>
        </p:spPr>
        <p:txBody>
          <a:bodyPr>
            <a:normAutofit fontScale="97500"/>
          </a:bodyPr>
          <a:lstStyle/>
          <a:p>
            <a:r>
              <a:rPr lang="en-IN" sz="2000" b="1" dirty="0" smtClean="0">
                <a:cs typeface="Microsoft Tai Le" pitchFamily="34" charset="0"/>
              </a:rPr>
              <a:t/>
            </a:r>
            <a:br>
              <a:rPr lang="en-IN" sz="2000" b="1" dirty="0" smtClean="0">
                <a:cs typeface="Microsoft Tai Le" pitchFamily="34" charset="0"/>
              </a:rPr>
            </a:br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Machine </a:t>
            </a:r>
            <a:r>
              <a:rPr lang="en-US" sz="2800" dirty="0">
                <a:solidFill>
                  <a:schemeClr val="tx1"/>
                </a:solidFill>
              </a:rPr>
              <a:t>learning is an application of artificial intelligence (AI) that provides systems the ability to learn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822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4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3200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arts </a:t>
            </a:r>
            <a:r>
              <a:rPr lang="en-US" sz="3200" dirty="0">
                <a:latin typeface="Cambria" pitchFamily="18" charset="0"/>
                <a:ea typeface="Cambria" pitchFamily="18" charset="0"/>
              </a:rPr>
              <a:t>O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f </a:t>
            </a:r>
            <a:r>
              <a:rPr lang="en-US" sz="3200" dirty="0">
                <a:latin typeface="Cambria" pitchFamily="18" charset="0"/>
                <a:ea typeface="Cambria" pitchFamily="18" charset="0"/>
              </a:rPr>
              <a:t>M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achine </a:t>
            </a:r>
            <a:r>
              <a:rPr lang="en-US" sz="3200" dirty="0">
                <a:latin typeface="Cambria" pitchFamily="18" charset="0"/>
                <a:ea typeface="Cambria" pitchFamily="18" charset="0"/>
              </a:rPr>
              <a:t>L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earning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001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5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</a:t>
            </a: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 (Flow Chart)Machine </a:t>
            </a:r>
            <a:r>
              <a:rPr lang="en-US" sz="3200" dirty="0">
                <a:latin typeface="Cambria" pitchFamily="18" charset="0"/>
                <a:ea typeface="Cambria" pitchFamily="18" charset="0"/>
              </a:rPr>
              <a:t>L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earning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 descr="D:\final_project(2018-19)\New folder\InkedInkedsupervised_learning_flowchart_LI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91" y="761998"/>
            <a:ext cx="5562600" cy="593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6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		        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Continues…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186131" cy="452596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163782" y="4800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63782" y="5638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0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7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		        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Decision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Tree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subTitle" idx="1"/>
          </p:nvPr>
        </p:nvSpPr>
        <p:spPr>
          <a:xfrm>
            <a:off x="571500" y="2057400"/>
            <a:ext cx="8153400" cy="2971800"/>
          </a:xfrm>
        </p:spPr>
        <p:txBody>
          <a:bodyPr>
            <a:normAutofit fontScale="975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tx1"/>
                </a:solidFill>
                <a:cs typeface="Microsoft Tai Le" pitchFamily="34" charset="0"/>
              </a:rPr>
              <a:t>Decision tree is a simplest algorithm in machine learning.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tx1"/>
                </a:solidFill>
                <a:cs typeface="Microsoft Tai Le" pitchFamily="34" charset="0"/>
              </a:rPr>
              <a:t>It is powerful and perhaps most widely used algorithm of all.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tx1"/>
                </a:solidFill>
                <a:cs typeface="Microsoft Tai Le" pitchFamily="34" charset="0"/>
              </a:rPr>
              <a:t>Decision tree classified instances by sorting them down the tree from the root node, which provide classification of instances. </a:t>
            </a:r>
            <a:r>
              <a:rPr lang="en-IN" sz="2000" b="1" dirty="0" smtClean="0">
                <a:cs typeface="Microsoft Tai Le" pitchFamily="34" charset="0"/>
              </a:rPr>
              <a:t/>
            </a:r>
            <a:br>
              <a:rPr lang="en-IN" sz="2000" b="1" dirty="0" smtClean="0">
                <a:cs typeface="Microsoft Tai Le" pitchFamily="34" charset="0"/>
              </a:rPr>
            </a:br>
            <a:endParaRPr lang="en-IN" sz="2700" b="1" dirty="0" smtClean="0">
              <a:solidFill>
                <a:srgbClr val="7030A0"/>
              </a:solidFill>
              <a:cs typeface="Microsoft Tai 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8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		        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Example(decision tree).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 descr="G:\IMG_20181226_2222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14" y="761999"/>
            <a:ext cx="5501986" cy="593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1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F8C9-FA90-48B3-9CEF-E6BCFE56C2D4}" type="slidenum">
              <a:rPr lang="en-US" smtClean="0"/>
              <a:t>9</a:t>
            </a:fld>
            <a:endParaRPr lang="en-US"/>
          </a:p>
        </p:txBody>
      </p:sp>
      <p:sp>
        <p:nvSpPr>
          <p:cNvPr id="7" name="object 21"/>
          <p:cNvSpPr/>
          <p:nvPr/>
        </p:nvSpPr>
        <p:spPr>
          <a:xfrm>
            <a:off x="0" y="6695523"/>
            <a:ext cx="3200400" cy="142323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US" sz="1200" dirty="0" smtClean="0"/>
              <a:t>                   Dec,23 2018</a:t>
            </a:r>
            <a:endParaRPr sz="1200" dirty="0"/>
          </a:p>
        </p:txBody>
      </p:sp>
      <p:sp>
        <p:nvSpPr>
          <p:cNvPr id="8" name="object 21"/>
          <p:cNvSpPr/>
          <p:nvPr/>
        </p:nvSpPr>
        <p:spPr>
          <a:xfrm>
            <a:off x="2895600" y="6695523"/>
            <a:ext cx="35052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5908964" y="6695523"/>
            <a:ext cx="3200400" cy="14232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49"/>
                </a:moveTo>
                <a:lnTo>
                  <a:pt x="1535978" y="109549"/>
                </a:lnTo>
                <a:lnTo>
                  <a:pt x="1535978" y="0"/>
                </a:lnTo>
                <a:lnTo>
                  <a:pt x="0" y="0"/>
                </a:lnTo>
                <a:lnTo>
                  <a:pt x="0" y="10954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</a:t>
            </a:r>
            <a:r>
              <a:rPr lang="en-US" sz="1050" dirty="0" err="1" smtClean="0">
                <a:solidFill>
                  <a:schemeClr val="bg1"/>
                </a:solidFill>
              </a:rPr>
              <a:t>Daffo,Rupam,Ankur,Mwnthai</a:t>
            </a:r>
            <a:r>
              <a:rPr lang="en-US" sz="1050" dirty="0" smtClean="0">
                <a:solidFill>
                  <a:schemeClr val="bg1"/>
                </a:solidFill>
              </a:rPr>
              <a:t>(CITK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endParaRPr sz="105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   			         </a:t>
            </a:r>
            <a:r>
              <a:rPr lang="en-US" sz="3200" dirty="0" smtClean="0">
                <a:latin typeface="Cambria" pitchFamily="18" charset="0"/>
                <a:ea typeface="Cambria" pitchFamily="18" charset="0"/>
              </a:rPr>
              <a:t>Example(decision tree).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591</Words>
  <Application>Microsoft Office PowerPoint</Application>
  <PresentationFormat>On-screen Show (4:3)</PresentationFormat>
  <Paragraphs>207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Mwnthai Narzary</dc:creator>
  <cp:lastModifiedBy>Mwnthai Narzary</cp:lastModifiedBy>
  <cp:revision>143</cp:revision>
  <dcterms:created xsi:type="dcterms:W3CDTF">2018-10-05T18:13:26Z</dcterms:created>
  <dcterms:modified xsi:type="dcterms:W3CDTF">2018-12-26T11:28:20Z</dcterms:modified>
</cp:coreProperties>
</file>