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C167D6-D5D6-472F-8BA4-0E779997E01C}" v="300" dt="2021-01-17T23:37:33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8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pPr/>
              <a:t>12.07.2022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tr-TR" smtClean="0"/>
              <a:pPr/>
              <a:t>‹N°›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9878285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pPr/>
              <a:t>12.07.2022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pPr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617845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pPr/>
              <a:t>12.07.2022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pPr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16423622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pPr/>
              <a:t>12.07.2022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pPr/>
              <a:t>‹N°›</a:t>
            </a:fld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202941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pPr/>
              <a:t>12.07.2022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pPr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63646138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pPr/>
              <a:t>12.07.2022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pPr/>
              <a:t>‹N°›</a:t>
            </a:fld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605007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pPr/>
              <a:t>12.07.2022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pPr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22361363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pPr/>
              <a:t>12.07.2022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pPr/>
              <a:t>‹N°›</a:t>
            </a:fld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666568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pPr/>
              <a:t>12.07.2022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pPr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92467245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pPr/>
              <a:t>12.07.2022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pPr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65036551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pPr/>
              <a:t>12.07.2022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pPr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74670212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pPr/>
              <a:t>12.07.2022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pPr/>
              <a:t>‹N°›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0423" y="1397726"/>
            <a:ext cx="6178731" cy="3958045"/>
          </a:xfrm>
          <a:scene3d>
            <a:camera prst="orthographicFront"/>
            <a:lightRig rig="threePt" dir="t"/>
          </a:scene3d>
          <a:sp3d prstMaterial="metal"/>
        </p:spPr>
        <p:txBody>
          <a:bodyPr/>
          <a:lstStyle/>
          <a:p>
            <a:pPr algn="ctr"/>
            <a:r>
              <a:rPr lang="fr-F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cs typeface="Arial"/>
              </a:rPr>
              <a:t/>
            </a:r>
            <a:br>
              <a:rPr lang="fr-F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cs typeface="Arial"/>
              </a:rPr>
            </a:br>
            <a:r>
              <a:rPr lang="tr-T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cs typeface="Arial"/>
              </a:rPr>
              <a:t>DATABASES</a:t>
            </a:r>
            <a:endParaRPr lang="tr-T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AE63234-983A-4ACB-A5A8-FEDE9A5B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529D76F-C75F-4D10-B281-4069B665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2103" y="207158"/>
            <a:ext cx="4310744" cy="785619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</p:spPr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b="1" dirty="0">
                <a:ln/>
                <a:solidFill>
                  <a:srgbClr val="FFC000"/>
                </a:solidFill>
                <a:cs typeface="Arial"/>
              </a:rPr>
              <a:t>MySQL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4225926-3A58-47E9-AE6A-4B6A35764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349" y="1110343"/>
            <a:ext cx="9778328" cy="557783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1600" b="1" dirty="0">
                <a:latin typeface="Times New Roman"/>
                <a:ea typeface="+mn-lt"/>
                <a:cs typeface="+mn-lt"/>
              </a:rPr>
              <a:t>MySQL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is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an Oracle-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backed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open source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relational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database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management system (RDBMS) 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based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on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Structured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Query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Language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(SQL). MySQL runs on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virtually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all platforms,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including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Linux, UNIX and Windows.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Although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it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can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be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used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in a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wide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range of applications, MySQL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is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most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often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associated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with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web applications and online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publishing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.</a:t>
            </a:r>
            <a:endParaRPr lang="fr-FR" sz="1600" b="1" dirty="0">
              <a:latin typeface="Times New Roman"/>
              <a:cs typeface="Arial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1600" b="1" dirty="0">
                <a:latin typeface="Times New Roman"/>
                <a:ea typeface="+mn-lt"/>
                <a:cs typeface="+mn-lt"/>
              </a:rPr>
              <a:t>MySQL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is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an important component of an open source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enterprise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stack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called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LAMP. LAMP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is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a web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development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platform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that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uses Linux as the operating system, Apache as the web server, MySQL as the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relational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database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management system and PHP as the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object-oriented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scripting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language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. (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Sometimes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Perl or Python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is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used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instead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of PHP.)</a:t>
            </a:r>
            <a:endParaRPr lang="fr-FR" sz="1600" b="1" dirty="0">
              <a:latin typeface="Times New Roman"/>
              <a:cs typeface="Arial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1600" b="1" dirty="0" err="1">
                <a:latin typeface="Times New Roman"/>
                <a:ea typeface="+mn-lt"/>
                <a:cs typeface="+mn-lt"/>
              </a:rPr>
              <a:t>Originally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,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conceived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by the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Swedish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company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MySQL AB, MySQL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was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acquired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by Sun Microsystems in 2008 and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then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by Oracle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when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it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bought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Sun in 2010.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Developers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can use MySQL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under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the GNU General Public License (GPL), but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enterprises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must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obtain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a commercial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license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from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Oracle.</a:t>
            </a:r>
            <a:endParaRPr lang="fr-FR" sz="1600" b="1" dirty="0">
              <a:latin typeface="Times New Roman"/>
              <a:cs typeface="Arial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1600" b="1" dirty="0" err="1">
                <a:latin typeface="Times New Roman"/>
                <a:ea typeface="+mn-lt"/>
                <a:cs typeface="+mn-lt"/>
              </a:rPr>
              <a:t>Today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, MySQL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is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the RDBMS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behind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many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of the top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websites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in the world and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countless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 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corporate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and consumer-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facing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web-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based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applications,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including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Facebook, Twitter and YouTube.</a:t>
            </a:r>
            <a:endParaRPr lang="fr-FR" sz="1600" b="1" dirty="0">
              <a:latin typeface="Times New Roman"/>
              <a:cs typeface="Arial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2FC30149-7C11-4062-BE7C-D487418C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78875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B8BD76E-DBEF-4EB4-8A86-5E1D3D60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298599"/>
            <a:ext cx="5865986" cy="877053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b="1" dirty="0">
                <a:ln/>
                <a:solidFill>
                  <a:srgbClr val="FFC000"/>
                </a:solidFill>
                <a:cs typeface="Arial"/>
              </a:rPr>
              <a:t>PostgreSQL</a:t>
            </a:r>
            <a:endParaRPr lang="fr-FR" b="1">
              <a:ln/>
              <a:solidFill>
                <a:srgbClr val="FFC000"/>
              </a:solidFill>
              <a:cs typeface="Arial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xmlns="" id="{7E888E91-0309-49F7-97E2-998D91883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474" y="1541418"/>
            <a:ext cx="9605665" cy="506838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1600" b="1" dirty="0">
                <a:latin typeface="Times New Roman"/>
                <a:ea typeface="+mn-lt"/>
                <a:cs typeface="+mn-lt"/>
              </a:rPr>
              <a:t>PostgreSQL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also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known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as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Postgres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,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is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a free and open-source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relational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database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management system (RDBMS)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emphasizing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extensibility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and SQL compliance. It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was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originally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named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POSTGRES,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referring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to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its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origins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as a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successor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to the Ingres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database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developed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at the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University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of California, Berkeley. In 1996, the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project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was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renamed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to PostgreSQL to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reflect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its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support for SQL.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After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a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review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in 2007, the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development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team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decided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to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keep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the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name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PostgreSQL and the alias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Postgres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1600" b="1" dirty="0">
                <a:latin typeface="Times New Roman"/>
                <a:ea typeface="+mn-lt"/>
                <a:cs typeface="+mn-lt"/>
              </a:rPr>
              <a:t>PostgreSQL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features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transactions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with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Atomicity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,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Consistency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, Isolation,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Durability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(ACID)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properties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,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automatically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updatable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views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,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materialized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views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, triggers,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foreign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keys, and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stored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procedures.It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is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designed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to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handle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a range of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workloads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,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from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single machines to data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warehouses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or Web services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with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many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concurrent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users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. It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is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the default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database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for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macOS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Server, and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is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also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available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for Linux, FreeBSD,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OpenBSD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, and Windows.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5025B24B-36CB-48B7-A013-8352BC7B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7887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AAEB186-8441-4B4F-9B1E-2DD8988A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6940" y="207166"/>
            <a:ext cx="5892112" cy="746424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b="1" dirty="0">
                <a:ln/>
                <a:solidFill>
                  <a:srgbClr val="FFC000"/>
                </a:solidFill>
                <a:cs typeface="Arial"/>
              </a:rPr>
              <a:t>SQL SERVER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xmlns="" id="{82D20146-2F90-401B-AFBF-A797E2266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371" y="1899883"/>
            <a:ext cx="8733859" cy="399782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1600" b="1" dirty="0">
                <a:latin typeface="Times New Roman"/>
                <a:ea typeface="+mn-lt"/>
                <a:cs typeface="+mn-lt"/>
              </a:rPr>
              <a:t>Microsoft SQL Server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is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a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relational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database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management system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developed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by Microsoft. As a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database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server,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it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is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a software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product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with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the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primary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function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of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storing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and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retrieving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data as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requested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by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other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software applications—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which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may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run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either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on the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same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computer or on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another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computer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across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a network (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including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the Internet). Microsoft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markets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at least a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dozen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different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editions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of Microsoft SQL Server,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aimed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at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different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audiences and for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workloads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ranging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from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small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single-machine applications to large Internet-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facing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applications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with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many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concurrent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users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4898B723-2CE0-400B-8655-B1D47BDF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03023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CDAE62D-17C2-4FE7-B3F3-ECE7E84C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430" y="403108"/>
            <a:ext cx="7958331" cy="903178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</p:spPr>
        <p:txBody>
          <a:bodyPr vert="horz" lIns="91440" tIns="45720" rIns="91440" bIns="45720" rtlCol="0" anchor="t">
            <a:normAutofit fontScale="90000"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b="1" dirty="0" err="1">
                <a:ln/>
                <a:solidFill>
                  <a:srgbClr val="FFC000"/>
                </a:solidFill>
                <a:cs typeface="Arial"/>
              </a:rPr>
              <a:t>Difference</a:t>
            </a:r>
            <a:r>
              <a:rPr lang="fr-FR" b="1" dirty="0">
                <a:ln/>
                <a:solidFill>
                  <a:srgbClr val="FFC000"/>
                </a:solidFill>
                <a:cs typeface="Arial"/>
              </a:rPr>
              <a:t> </a:t>
            </a:r>
            <a:r>
              <a:rPr lang="fr-FR" b="1" dirty="0" err="1">
                <a:ln/>
                <a:solidFill>
                  <a:srgbClr val="FFC000"/>
                </a:solidFill>
                <a:cs typeface="Arial"/>
              </a:rPr>
              <a:t>between</a:t>
            </a:r>
            <a:r>
              <a:rPr lang="fr-FR" b="1" dirty="0">
                <a:ln/>
                <a:solidFill>
                  <a:srgbClr val="FFC000"/>
                </a:solidFill>
                <a:cs typeface="Arial"/>
              </a:rPr>
              <a:t> MySQL, PostgreSQL and SQL Server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71B33B96-8B32-405B-A9EC-26F6934C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pPr/>
              <a:t>5</a:t>
            </a:fld>
            <a:endParaRPr lang="fr-FR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xmlns="" id="{EB28D813-F9C6-4F73-B576-33C4E1450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698" y="1552580"/>
            <a:ext cx="7876902" cy="521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0689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>
            <a:extLst>
              <a:ext uri="{FF2B5EF4-FFF2-40B4-BE49-F238E27FC236}">
                <a16:creationId xmlns:a16="http://schemas.microsoft.com/office/drawing/2014/main" xmlns="" id="{B3A1BEBD-591F-43E7-A1DB-48D28FADA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554" y="951425"/>
            <a:ext cx="7745045" cy="538499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424DCFE-B31D-4418-81EF-FBD6DD82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72991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>
            <a:extLst>
              <a:ext uri="{FF2B5EF4-FFF2-40B4-BE49-F238E27FC236}">
                <a16:creationId xmlns:a16="http://schemas.microsoft.com/office/drawing/2014/main" xmlns="" id="{D9D83D2F-8D68-4596-891F-750F8F8E7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478" y="855680"/>
            <a:ext cx="7666891" cy="567418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BA54814-CA25-4466-8E4C-6E494019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0836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>
            <a:extLst>
              <a:ext uri="{FF2B5EF4-FFF2-40B4-BE49-F238E27FC236}">
                <a16:creationId xmlns:a16="http://schemas.microsoft.com/office/drawing/2014/main" xmlns="" id="{6D9E753A-B626-45D4-978F-D11C0C5FD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862" y="1068694"/>
            <a:ext cx="7373815" cy="5257921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CA35E2C-3268-4161-B538-C3256E0B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0818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3B6F434-FD7D-4AF5-AA9B-B65AEF97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9638" y="403107"/>
            <a:ext cx="5591666" cy="615795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3100" b="1" dirty="0">
                <a:ln/>
                <a:solidFill>
                  <a:srgbClr val="FFC000"/>
                </a:solidFill>
                <a:cs typeface="Arial"/>
              </a:rPr>
              <a:t>Conclusion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xmlns="" id="{222D3B72-480B-4816-8FD9-59F405BFE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177" y="1612500"/>
            <a:ext cx="8995116" cy="46968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1600" b="1" dirty="0">
                <a:latin typeface="Times New Roman"/>
                <a:ea typeface="+mn-lt"/>
                <a:cs typeface="+mn-lt"/>
              </a:rPr>
              <a:t>The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choice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between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the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three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most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popular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databases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ultimately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boils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down to the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comparison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of the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functionality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, use cases, and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ecosystems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.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Companies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that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prioritize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flexibility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,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cost-efficiency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, and innovation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usually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choose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open-source solutions.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They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can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be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integrated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with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multiple free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add-ons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, have active user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communities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, and are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continuously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updated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1600" b="1" dirty="0">
                <a:latin typeface="Times New Roman"/>
                <a:ea typeface="+mn-lt"/>
                <a:cs typeface="+mn-lt"/>
              </a:rPr>
              <a:t>For corporations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that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prefer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traditional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commercial solutions, software like SQL Server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backed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up by a big corporation and compatible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with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an extensive infrastructure,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is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a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better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bet.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They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have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access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to constant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technical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support,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personalized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assistance, and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professional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 management </a:t>
            </a:r>
            <a:r>
              <a:rPr lang="fr-FR" sz="1600" b="1" dirty="0" err="1">
                <a:latin typeface="Times New Roman"/>
                <a:ea typeface="+mn-lt"/>
                <a:cs typeface="+mn-lt"/>
              </a:rPr>
              <a:t>tools</a:t>
            </a:r>
            <a:r>
              <a:rPr lang="fr-FR" sz="1600" b="1" dirty="0">
                <a:latin typeface="Times New Roman"/>
                <a:ea typeface="+mn-lt"/>
                <a:cs typeface="+mn-lt"/>
              </a:rPr>
              <a:t>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45E21A9C-A414-41B4-80CE-9190585C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6631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dison" id="{025CB5FB-2DD3-45EE-B6F0-CC461540EB19}" vid="{6AC10936-2DFC-4054-9ADF-B5E2C5F86190}"/>
    </a:ext>
  </a:extLst>
</a:theme>
</file>

<file path=ppt/theme/themeOverride1.xml><?xml version="1.0" encoding="utf-8"?>
<a:themeOverride xmlns:a="http://schemas.openxmlformats.org/drawingml/2006/main">
  <a:clrScheme name="Madison">
    <a:dk1>
      <a:sysClr val="windowText" lastClr="000000"/>
    </a:dk1>
    <a:lt1>
      <a:sysClr val="window" lastClr="FFFFFF"/>
    </a:lt1>
    <a:dk2>
      <a:srgbClr val="1F2D29"/>
    </a:dk2>
    <a:lt2>
      <a:srgbClr val="C5FAEB"/>
    </a:lt2>
    <a:accent1>
      <a:srgbClr val="A1D68B"/>
    </a:accent1>
    <a:accent2>
      <a:srgbClr val="5EC795"/>
    </a:accent2>
    <a:accent3>
      <a:srgbClr val="4DADCF"/>
    </a:accent3>
    <a:accent4>
      <a:srgbClr val="CDB756"/>
    </a:accent4>
    <a:accent5>
      <a:srgbClr val="E29C36"/>
    </a:accent5>
    <a:accent6>
      <a:srgbClr val="8EC0C1"/>
    </a:accent6>
    <a:hlink>
      <a:srgbClr val="6D9D9B"/>
    </a:hlink>
    <a:folHlink>
      <a:srgbClr val="6D8583"/>
    </a:folHlink>
  </a:clrScheme>
</a:themeOverride>
</file>

<file path=ppt/theme/themeOverride2.xml><?xml version="1.0" encoding="utf-8"?>
<a:themeOverride xmlns:a="http://schemas.openxmlformats.org/drawingml/2006/main">
  <a:clrScheme name="Madison">
    <a:dk1>
      <a:sysClr val="windowText" lastClr="000000"/>
    </a:dk1>
    <a:lt1>
      <a:sysClr val="window" lastClr="FFFFFF"/>
    </a:lt1>
    <a:dk2>
      <a:srgbClr val="1F2D29"/>
    </a:dk2>
    <a:lt2>
      <a:srgbClr val="C5FAEB"/>
    </a:lt2>
    <a:accent1>
      <a:srgbClr val="A1D68B"/>
    </a:accent1>
    <a:accent2>
      <a:srgbClr val="5EC795"/>
    </a:accent2>
    <a:accent3>
      <a:srgbClr val="4DADCF"/>
    </a:accent3>
    <a:accent4>
      <a:srgbClr val="CDB756"/>
    </a:accent4>
    <a:accent5>
      <a:srgbClr val="E29C36"/>
    </a:accent5>
    <a:accent6>
      <a:srgbClr val="8EC0C1"/>
    </a:accent6>
    <a:hlink>
      <a:srgbClr val="6D9D9B"/>
    </a:hlink>
    <a:folHlink>
      <a:srgbClr val="6D8583"/>
    </a:folHlink>
  </a:clrScheme>
</a:themeOverride>
</file>

<file path=ppt/theme/themeOverride3.xml><?xml version="1.0" encoding="utf-8"?>
<a:themeOverride xmlns:a="http://schemas.openxmlformats.org/drawingml/2006/main">
  <a:clrScheme name="Madison">
    <a:dk1>
      <a:sysClr val="windowText" lastClr="000000"/>
    </a:dk1>
    <a:lt1>
      <a:sysClr val="window" lastClr="FFFFFF"/>
    </a:lt1>
    <a:dk2>
      <a:srgbClr val="1F2D29"/>
    </a:dk2>
    <a:lt2>
      <a:srgbClr val="C5FAEB"/>
    </a:lt2>
    <a:accent1>
      <a:srgbClr val="A1D68B"/>
    </a:accent1>
    <a:accent2>
      <a:srgbClr val="5EC795"/>
    </a:accent2>
    <a:accent3>
      <a:srgbClr val="4DADCF"/>
    </a:accent3>
    <a:accent4>
      <a:srgbClr val="CDB756"/>
    </a:accent4>
    <a:accent5>
      <a:srgbClr val="E29C36"/>
    </a:accent5>
    <a:accent6>
      <a:srgbClr val="8EC0C1"/>
    </a:accent6>
    <a:hlink>
      <a:srgbClr val="6D9D9B"/>
    </a:hlink>
    <a:folHlink>
      <a:srgbClr val="6D858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386</Words>
  <Application>Microsoft Office PowerPoint</Application>
  <PresentationFormat>Personnalisé</PresentationFormat>
  <Paragraphs>24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Madison</vt:lpstr>
      <vt:lpstr> DATABASES</vt:lpstr>
      <vt:lpstr>MySQL</vt:lpstr>
      <vt:lpstr>PostgreSQL</vt:lpstr>
      <vt:lpstr>SQL SERVER</vt:lpstr>
      <vt:lpstr>Difference between MySQL, PostgreSQL and SQL Server</vt:lpstr>
      <vt:lpstr>Diapositive 6</vt:lpstr>
      <vt:lpstr>Diapositive 7</vt:lpstr>
      <vt:lpstr>Diapositive 8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Mnasri</cp:lastModifiedBy>
  <cp:revision>107</cp:revision>
  <dcterms:created xsi:type="dcterms:W3CDTF">2021-01-17T23:02:22Z</dcterms:created>
  <dcterms:modified xsi:type="dcterms:W3CDTF">2022-07-12T11:36:05Z</dcterms:modified>
</cp:coreProperties>
</file>