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1F9EC-F2CD-46BD-A0D8-D9F5E0A3D0DA}" v="109" dt="2024-05-16T07:09:01.208"/>
    <p1510:client id="{5A55EAAD-BDF8-4E7D-A568-A0CA2A5D875D}" v="2301" dt="2024-05-16T11:50:59.210"/>
    <p1510:client id="{5C1A3000-7289-4FF7-9854-4B63D615A98B}" v="898" dt="2024-05-16T11:48:24.784"/>
    <p1510:client id="{620C28CB-1D33-4C5C-9103-8F96AC2F597E}" v="74" dt="2024-05-16T11:54:32.700"/>
    <p1510:client id="{8C4CAEA9-DFE6-49AB-87DD-AB1FC2BD35D7}" v="984" dt="2024-05-16T11:49:33.378"/>
    <p1510:client id="{B934C4A7-3061-495A-A8FF-4BC6F8913840}" v="51" dt="2024-05-16T12:03:35.751"/>
    <p1510:client id="{C911441D-DA3F-4247-9BA9-CAB625A91005}" v="400" dt="2024-05-16T07:20:2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5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8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github.com/Mngdd/Sig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Симуляция работы РЛС.</a:t>
            </a:r>
            <a:br>
              <a:rPr lang="ru-RU"/>
            </a:br>
            <a:r>
              <a:rPr lang="ru-RU" sz="2400">
                <a:ea typeface="+mj-lt"/>
                <a:cs typeface="+mj-lt"/>
              </a:rPr>
              <a:t>Разработка модели радиолокационной станции включая модуль отраженного сигнала.</a:t>
            </a:r>
            <a:br>
              <a:rPr lang="ru-RU"/>
            </a:b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2629" y="5066169"/>
            <a:ext cx="5935540" cy="768342"/>
          </a:xfrm>
        </p:spPr>
        <p:txBody>
          <a:bodyPr/>
          <a:lstStyle/>
          <a:p>
            <a:r>
              <a:rPr lang="ru-RU" sz="1100"/>
              <a:t>Над проектом работали:</a:t>
            </a:r>
            <a:endParaRPr lang="ru-RU">
              <a:ea typeface="+mn-lt"/>
              <a:cs typeface="+mn-lt"/>
            </a:endParaRPr>
          </a:p>
          <a:p>
            <a:r>
              <a:rPr lang="ru-RU" sz="1100" err="1">
                <a:ea typeface="+mn-lt"/>
                <a:cs typeface="+mn-lt"/>
              </a:rPr>
              <a:t>христолюбов</a:t>
            </a:r>
            <a:r>
              <a:rPr lang="ru-RU" sz="1100">
                <a:ea typeface="+mn-lt"/>
                <a:cs typeface="+mn-lt"/>
              </a:rPr>
              <a:t> Н, ШИФРИН М.</a:t>
            </a:r>
            <a:r>
              <a:rPr lang="ru-RU" sz="1100"/>
              <a:t> бучилкин Н,</a:t>
            </a:r>
            <a:endParaRPr lang="ru-RU"/>
          </a:p>
        </p:txBody>
      </p:sp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BBFC064-649C-D726-3488-7814F428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16" y="171867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23AA7-AA14-F64F-AB85-CC5FC6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БУДУЩЕЕ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2EC11-3688-ED64-7A7A-C32E523A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дальнейшем симуляция будет работать не только с линейными зависимостями. </a:t>
            </a:r>
          </a:p>
          <a:p>
            <a:r>
              <a:rPr lang="ru-RU"/>
              <a:t>Для этого мы будем использовать модели машинного обучения.</a:t>
            </a:r>
          </a:p>
          <a:p>
            <a:r>
              <a:rPr lang="ru-RU"/>
              <a:t>Необходимо решить задачу регрессии - предсказания числового значения(координат и скорости объекта) на основе имеющихся параметров.</a:t>
            </a:r>
          </a:p>
          <a:p>
            <a:r>
              <a:rPr lang="ru-RU"/>
              <a:t>Модель будет обучаться на данных, которые мы предварительно сгенерируем.</a:t>
            </a:r>
          </a:p>
          <a:p>
            <a:r>
              <a:rPr lang="ru-RU"/>
              <a:t>Функцию ошибки мы оставим текущую - RMSE</a:t>
            </a:r>
          </a:p>
          <a:p>
            <a:r>
              <a:rPr lang="ru-RU"/>
              <a:t>Затем модель будет давать предсказания для новых вводных параметров.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B95E2-87C1-94E7-C7CE-B6264BD9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289-2E22-4135-9345-58EF6278B1E2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FD0DE-B9FF-5623-876C-787B3D68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0C057-7E08-8335-7AE8-94A013E8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1DC6B-E81F-3741-45F8-2DEBE7D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github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93906-3ABC-9A0D-03F8-312DAD6A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>
                <a:ea typeface="+mn-lt"/>
                <a:cs typeface="+mn-lt"/>
                <a:hlinkClick r:id="rId2"/>
              </a:rPr>
              <a:t>https://github.com/Mngdd/Signal</a:t>
            </a:r>
            <a:endParaRPr lang="ru-RU" dirty="0"/>
          </a:p>
          <a:p>
            <a:endParaRPr lang="ru-RU" dirty="0">
              <a:ea typeface="+mn-lt"/>
              <a:cs typeface="+mn-l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36EB4-71D6-DCFD-B6A1-14487543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7B1B-3DD6-4536-AE68-A0688970036B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BA7B3-6FAD-0051-78B2-C1B89903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F1C42-96DB-BFEE-92F2-D88D2911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  <p:pic>
        <p:nvPicPr>
          <p:cNvPr id="7" name="Рисунок 6" descr="Изображение выглядит как шаблон, бел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239A51B-BB72-B8EE-0DFD-02C5EF37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40" y="3070514"/>
            <a:ext cx="3408712" cy="34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817C2-1599-1AEB-787D-EF19ED18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Актуальность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E227E-99AF-8E89-E4BE-22BDE74B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Помогает учащимся изучить работу РЛС на основе упрощенной модели, а так же увидеть влияния шумов на точность определения позиции и скорости объекта.</a:t>
            </a:r>
          </a:p>
          <a:p>
            <a:r>
              <a:rPr lang="ru-RU"/>
              <a:t>Позволяет визуализировать взаимодействие РЛС и объекта в 3D и проверить границы применимости нашей РЛС.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0B697-2F17-BB4C-8D21-9AF6666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7984-7B5A-4442-9009-6C0F7FE30D55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805C1-1524-B4F8-E6DA-921B7AFD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DC367-EE12-3331-A488-BF312970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7197D-1104-58BE-BCFC-7CEA1AE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Краткий обзор возможностей: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16DDE-9B6F-47F7-7790-EAEE0D90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7488382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Пользователь может ввести информацию об объекте и РЛС, после чего сможет симулировать их взаимодействие.</a:t>
            </a:r>
          </a:p>
          <a:p>
            <a:r>
              <a:rPr lang="ru-RU"/>
              <a:t>После расчетов можно построить 3д графики расположения объекта и РЛС.</a:t>
            </a:r>
          </a:p>
          <a:p>
            <a:r>
              <a:rPr lang="ru-RU"/>
              <a:t>Пользователь может сохранять/загружать ввод и сохранять расчеты в отдельный файл.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56C091-80AE-6C0E-7F05-E2D6D87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7E5-FD8B-4960-8889-960A7F036077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B4316-447B-CB2A-0E9A-7EFF56E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292D6A-5D03-C371-F94B-5C899513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7006F3A-A44D-EA6F-3C1A-97F739C4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27" y="1369291"/>
            <a:ext cx="3202421" cy="414251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80121AB-007C-7784-A100-E7E47716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666" y="2800207"/>
            <a:ext cx="3187123" cy="31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86B4C-3196-B51F-6A25-E65CB493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EE350-E39F-6EDC-79D0-6C122E74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/>
              <a:t>Выведены и получены формулы для мощности сигнала и эффективная площадь отражения двух сфер.</a:t>
            </a:r>
          </a:p>
          <a:p>
            <a:r>
              <a:rPr lang="ru-RU"/>
              <a:t>MSE - метрика, среднеквадратичная ошибка, для оценки предсказательной способности модели. </a:t>
            </a:r>
          </a:p>
          <a:p>
            <a:r>
              <a:rPr lang="ru-RU"/>
              <a:t>МНК - метод наименьших квадратов, использовался для предсказания значения скорости в следующий момент времени. </a:t>
            </a:r>
          </a:p>
          <a:p>
            <a:r>
              <a:rPr lang="ru-RU"/>
              <a:t>Все перечисленные методы реализованы в коде.</a:t>
            </a:r>
          </a:p>
          <a:p>
            <a:r>
              <a:rPr lang="ru-RU"/>
              <a:t>Альфа-бета фильтр для сглаживания графиков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D245E-1C06-8727-1339-52BD9B2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C294-4E8B-4297-8601-17F178F131E8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40998-7E35-C780-E8CC-CCAE73B9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81A39-1863-3468-2A47-1AE64E82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  <p:pic>
        <p:nvPicPr>
          <p:cNvPr id="9" name="Рисунок 8" descr="MSE. MSE (Mean Squared Error) или по-русски… | by shemanovskiy | Medium">
            <a:extLst>
              <a:ext uri="{FF2B5EF4-FFF2-40B4-BE49-F238E27FC236}">
                <a16:creationId xmlns:a16="http://schemas.microsoft.com/office/drawing/2014/main" id="{B6CAF8DE-42C5-65B5-1AFB-768BB629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49" y="803531"/>
            <a:ext cx="3686175" cy="1238250"/>
          </a:xfrm>
          <a:prstGeom prst="rect">
            <a:avLst/>
          </a:prstGeom>
        </p:spPr>
      </p:pic>
      <p:pic>
        <p:nvPicPr>
          <p:cNvPr id="10" name="Рисунок 9" descr="2.2. Метод наименьших квадратов">
            <a:extLst>
              <a:ext uri="{FF2B5EF4-FFF2-40B4-BE49-F238E27FC236}">
                <a16:creationId xmlns:a16="http://schemas.microsoft.com/office/drawing/2014/main" id="{6A2F74B4-41ED-EDEE-3233-A6E9BBF1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04" y="655504"/>
            <a:ext cx="2743199" cy="152917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текст, белый, число">
            <a:extLst>
              <a:ext uri="{FF2B5EF4-FFF2-40B4-BE49-F238E27FC236}">
                <a16:creationId xmlns:a16="http://schemas.microsoft.com/office/drawing/2014/main" id="{A5C5C663-DB41-1555-3602-339DCFC2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91" y="4920444"/>
            <a:ext cx="4872183" cy="14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0820-D488-4043-FE4D-538D7E5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Использованные библиотеки:</a:t>
            </a: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56124-5D23-A2E1-F76A-AA0FB48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Arial"/>
                <a:cs typeface="Arial"/>
              </a:rPr>
              <a:t>C++ </a:t>
            </a:r>
            <a:r>
              <a:rPr lang="ru-RU" err="1">
                <a:latin typeface="Arial"/>
                <a:cs typeface="Arial"/>
              </a:rPr>
              <a:t>standard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library</a:t>
            </a:r>
            <a:endParaRPr lang="ru-RU">
              <a:latin typeface="Arial"/>
              <a:cs typeface="Arial"/>
            </a:endParaRPr>
          </a:p>
          <a:p>
            <a:r>
              <a:rPr lang="ru-RU">
                <a:latin typeface="Arial"/>
                <a:cs typeface="Arial"/>
              </a:rPr>
              <a:t>JSON </a:t>
            </a:r>
            <a:r>
              <a:rPr lang="ru-RU" err="1">
                <a:latin typeface="Arial"/>
                <a:cs typeface="Arial"/>
              </a:rPr>
              <a:t>for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modern</a:t>
            </a:r>
            <a:r>
              <a:rPr lang="ru-RU">
                <a:latin typeface="Arial"/>
                <a:cs typeface="Arial"/>
              </a:rPr>
              <a:t> C++ (использовался для связки </a:t>
            </a:r>
            <a:r>
              <a:rPr lang="ru-RU" err="1">
                <a:latin typeface="Arial"/>
                <a:cs typeface="Arial"/>
              </a:rPr>
              <a:t>front-end'а</a:t>
            </a:r>
            <a:r>
              <a:rPr lang="ru-RU">
                <a:latin typeface="Arial"/>
                <a:cs typeface="Arial"/>
              </a:rPr>
              <a:t> и </a:t>
            </a:r>
            <a:r>
              <a:rPr lang="ru-RU" err="1">
                <a:latin typeface="Arial"/>
                <a:cs typeface="Arial"/>
              </a:rPr>
              <a:t>back-end'а</a:t>
            </a:r>
            <a:r>
              <a:rPr lang="ru-RU">
                <a:latin typeface="Arial"/>
                <a:cs typeface="Arial"/>
              </a:rPr>
              <a:t>)</a:t>
            </a:r>
          </a:p>
          <a:p>
            <a:r>
              <a:rPr lang="ru-RU">
                <a:latin typeface="Arial"/>
                <a:cs typeface="Arial"/>
              </a:rPr>
              <a:t>Front-</a:t>
            </a:r>
            <a:r>
              <a:rPr lang="ru-RU" err="1">
                <a:latin typeface="Arial"/>
                <a:cs typeface="Arial"/>
              </a:rPr>
              <a:t>end</a:t>
            </a:r>
            <a:r>
              <a:rPr lang="ru-RU">
                <a:latin typeface="Arial"/>
                <a:cs typeface="Arial"/>
              </a:rPr>
              <a:t>: 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ru-RU">
                <a:latin typeface="Consolas"/>
                <a:cs typeface="Arial"/>
              </a:rPr>
              <a:t>PyQt6 == 6.4.2</a:t>
            </a:r>
            <a:br>
              <a:rPr lang="ru-RU">
                <a:latin typeface="Consolas"/>
                <a:cs typeface="Arial"/>
              </a:rPr>
            </a:br>
            <a:r>
              <a:rPr lang="ru-RU" err="1">
                <a:latin typeface="Consolas"/>
                <a:cs typeface="Arial"/>
              </a:rPr>
              <a:t>pyqtdarktheme</a:t>
            </a:r>
            <a:r>
              <a:rPr lang="ru-RU">
                <a:latin typeface="Consolas"/>
                <a:cs typeface="Arial"/>
              </a:rPr>
              <a:t> == 2.1.0</a:t>
            </a:r>
            <a:br>
              <a:rPr lang="ru-RU">
                <a:latin typeface="Consolas"/>
                <a:cs typeface="Arial"/>
              </a:rPr>
            </a:br>
            <a:r>
              <a:rPr lang="ru-RU" err="1">
                <a:latin typeface="Consolas"/>
                <a:cs typeface="Arial"/>
              </a:rPr>
              <a:t>matplotlib</a:t>
            </a:r>
            <a:r>
              <a:rPr lang="ru-RU">
                <a:latin typeface="Consolas"/>
                <a:cs typeface="Arial"/>
              </a:rPr>
              <a:t> == 3.8.3</a:t>
            </a:r>
            <a:br>
              <a:rPr lang="ru-RU">
                <a:latin typeface="Consolas"/>
                <a:cs typeface="Arial"/>
              </a:rPr>
            </a:br>
            <a:r>
              <a:rPr lang="ru-RU" err="1">
                <a:latin typeface="Consolas"/>
                <a:cs typeface="Arial"/>
              </a:rPr>
              <a:t>numpy</a:t>
            </a:r>
            <a:r>
              <a:rPr lang="ru-RU">
                <a:latin typeface="Consolas"/>
                <a:cs typeface="Arial"/>
              </a:rPr>
              <a:t>~=1.26.4</a:t>
            </a:r>
            <a:endParaRPr lang="ru-RU">
              <a:latin typeface="Arial"/>
              <a:cs typeface="Arial"/>
            </a:endParaRPr>
          </a:p>
          <a:p>
            <a:endParaRPr lang="ru-RU">
              <a:latin typeface="Arial"/>
              <a:cs typeface="Arial"/>
            </a:endParaRPr>
          </a:p>
          <a:p>
            <a:endParaRPr lang="ru-RU">
              <a:latin typeface="Arial"/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7165D-F1B1-28B8-A22B-EB111156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FA4F-1642-44B5-85A8-820B86656EA7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1D0E4-9966-DDE7-50FD-413DAE1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B7B8D-1C53-F88A-327E-08AFD8F3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27DB5E-CFEA-6F64-628C-B27C5A9B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81" y="4248583"/>
            <a:ext cx="5629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91C0E-65AB-E5D0-847F-3991E475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Связка c++ и </a:t>
            </a:r>
            <a:r>
              <a:rPr lang="ru-RU" err="1"/>
              <a:t>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AC0E9-BF30-2263-AF6D-1FE70602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491849" cy="2036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>
                <a:latin typeface="Arial"/>
                <a:cs typeface="Arial"/>
              </a:rPr>
              <a:t>Весь интерфейс написан на </a:t>
            </a:r>
            <a:r>
              <a:rPr lang="ru-RU" sz="1400" err="1">
                <a:latin typeface="Arial"/>
                <a:cs typeface="Arial"/>
              </a:rPr>
              <a:t>python</a:t>
            </a:r>
            <a:r>
              <a:rPr lang="ru-RU" sz="1400">
                <a:latin typeface="Arial"/>
                <a:cs typeface="Arial"/>
              </a:rPr>
              <a:t>, однако расчеты все производятся на c++.</a:t>
            </a:r>
          </a:p>
          <a:p>
            <a:pPr marL="0" indent="0">
              <a:buNone/>
            </a:pPr>
            <a:r>
              <a:rPr lang="ru-RU" sz="1400">
                <a:latin typeface="Arial"/>
                <a:cs typeface="Arial"/>
              </a:rPr>
              <a:t>Для их связки код расчетов заранее компилируется и .</a:t>
            </a:r>
            <a:r>
              <a:rPr lang="ru-RU" sz="1400" err="1">
                <a:latin typeface="Arial"/>
                <a:cs typeface="Arial"/>
              </a:rPr>
              <a:t>exe</a:t>
            </a:r>
            <a:r>
              <a:rPr lang="ru-RU" sz="1400">
                <a:latin typeface="Arial"/>
                <a:cs typeface="Arial"/>
              </a:rPr>
              <a:t> помещается в корневую папку, затем код из </a:t>
            </a:r>
            <a:r>
              <a:rPr lang="ru-RU" sz="1400" err="1">
                <a:latin typeface="Arial"/>
                <a:cs typeface="Arial"/>
              </a:rPr>
              <a:t>python'а</a:t>
            </a:r>
            <a:r>
              <a:rPr lang="ru-RU" sz="1400">
                <a:latin typeface="Arial"/>
                <a:cs typeface="Arial"/>
              </a:rPr>
              <a:t> запускает этот файл командой </a:t>
            </a:r>
            <a:r>
              <a:rPr lang="ru-RU" sz="1400" err="1">
                <a:latin typeface="Arial"/>
                <a:cs typeface="Arial"/>
              </a:rPr>
              <a:t>subprocess</a:t>
            </a:r>
            <a:r>
              <a:rPr lang="ru-RU" sz="1400">
                <a:latin typeface="Arial"/>
                <a:cs typeface="Arial"/>
              </a:rPr>
              <a:t>, передавая введенные пользователем аргументы. Результат расчетов он ловит из консольного вывода и сохраняет их себе.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BB752-B189-5039-3E76-50F913B2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FFE-5532-44D1-8362-7DC3641498C6}" type="datetime1">
              <a:t>16.05.2024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8ADD3-BF8E-8DD9-2B59-11EF4A3F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1B16086-4264-402D-DFFC-43363FDD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" y="3920094"/>
            <a:ext cx="5867400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31D25-C9CB-C7BC-0D9E-11D839658B97}"/>
              </a:ext>
            </a:extLst>
          </p:cNvPr>
          <p:cNvSpPr txBox="1"/>
          <p:nvPr/>
        </p:nvSpPr>
        <p:spPr>
          <a:xfrm>
            <a:off x="915389" y="5257305"/>
            <a:ext cx="7869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b="1" err="1">
                <a:solidFill>
                  <a:schemeClr val="bg1">
                    <a:lumMod val="50000"/>
                  </a:schemeClr>
                </a:solidFill>
              </a:rPr>
              <a:t>Subprocess.run</a:t>
            </a:r>
            <a:r>
              <a:rPr lang="ru-RU" sz="1200" b="1">
                <a:solidFill>
                  <a:schemeClr val="bg1">
                    <a:lumMod val="50000"/>
                  </a:schemeClr>
                </a:solidFill>
              </a:rPr>
              <a:t> - запуск приложения</a:t>
            </a:r>
            <a:br>
              <a:rPr lang="ru-RU" sz="1200" b="1"/>
            </a:br>
            <a:r>
              <a:rPr lang="ru-RU" sz="1200" b="1">
                <a:solidFill>
                  <a:schemeClr val="bg1">
                    <a:lumMod val="50000"/>
                  </a:schemeClr>
                </a:solidFill>
              </a:rPr>
              <a:t>последняя строка, захват результатов из вывода в консоли</a:t>
            </a:r>
          </a:p>
        </p:txBody>
      </p:sp>
    </p:spTree>
    <p:extLst>
      <p:ext uri="{BB962C8B-B14F-4D97-AF65-F5344CB8AC3E}">
        <p14:creationId xmlns:p14="http://schemas.microsoft.com/office/powerpoint/2010/main" val="202373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B4DD1-D067-BE74-7C2D-9958E9EF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1E2B6-AC89-1117-4718-FEE22DFE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2857"/>
            <a:ext cx="11059885" cy="38289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/>
              <a:t>Object (Объект) - модель объекта, координаты и скорость которого предсказываются в ходе работы радиолокационной станции</a:t>
            </a:r>
          </a:p>
          <a:p>
            <a:r>
              <a:rPr lang="ru-RU" err="1"/>
              <a:t>Radiator</a:t>
            </a:r>
            <a:r>
              <a:rPr lang="ru-RU"/>
              <a:t> (Источник) - модель источника в радиолокационной станции. Используется для передачи параметров приёмнику. Часть радиолокационной станции</a:t>
            </a:r>
          </a:p>
          <a:p>
            <a:r>
              <a:rPr lang="ru-RU" err="1"/>
              <a:t>Receiver</a:t>
            </a:r>
            <a:r>
              <a:rPr lang="ru-RU"/>
              <a:t> (Приёмник) - модель приёмника в радиолокационной станции. Принимает параметры, переданные источником и на основании их производит подсчёт координат и скорости объекта (используется метод наименьших квадратов)</a:t>
            </a:r>
          </a:p>
          <a:p>
            <a:r>
              <a:rPr lang="ru-RU"/>
              <a:t>Vector3D (Математический вектор в </a:t>
            </a:r>
            <a:r>
              <a:rPr lang="ru-RU" err="1"/>
              <a:t>трёмхерном</a:t>
            </a:r>
            <a:r>
              <a:rPr lang="ru-RU"/>
              <a:t> пространстве со всем математическим аппаратом)</a:t>
            </a:r>
          </a:p>
          <a:p>
            <a:r>
              <a:rPr lang="ru-RU" err="1"/>
              <a:t>Muffler</a:t>
            </a:r>
            <a:r>
              <a:rPr lang="ru-RU"/>
              <a:t> (Эмулятор шума)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CF241-D6A1-A56C-8C6F-4638FC9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DE6B-71A9-42A6-8D30-CD7A344917FD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5A4B7-561D-BA8D-2BD0-762149C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00991-7C28-A96A-E9F5-AE61432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653A1-A609-1509-ABB4-7EF51CEC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интерфейса.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4851F-10C3-6EAE-8568-EE6F9EFC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363200" cy="8789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/>
              <a:t>Весь интерфейс был написан на </a:t>
            </a:r>
            <a:r>
              <a:rPr lang="ru-RU" sz="1600" err="1"/>
              <a:t>python</a:t>
            </a:r>
            <a:r>
              <a:rPr lang="ru-RU" sz="1600"/>
              <a:t> с помощью библиотек: pyqt6, </a:t>
            </a:r>
            <a:r>
              <a:rPr lang="ru-RU" sz="1600" err="1"/>
              <a:t>matplotlib</a:t>
            </a:r>
            <a:r>
              <a:rPr lang="ru-RU" sz="1600"/>
              <a:t> + PIL и </a:t>
            </a:r>
            <a:r>
              <a:rPr lang="ru-RU" sz="1600" err="1"/>
              <a:t>qtdarktheme</a:t>
            </a:r>
            <a:r>
              <a:rPr lang="ru-RU" sz="1600"/>
              <a:t>.</a:t>
            </a:r>
          </a:p>
          <a:p>
            <a:r>
              <a:rPr lang="ru-RU" sz="1600"/>
              <a:t>Все вставки с графиками созданы с помощью </a:t>
            </a:r>
            <a:r>
              <a:rPr lang="ru-RU" sz="1600" err="1"/>
              <a:t>matplotlib</a:t>
            </a:r>
            <a:r>
              <a:rPr lang="ru-RU" sz="1600"/>
              <a:t>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endParaRPr lang="ru-RU" sz="1600"/>
          </a:p>
          <a:p>
            <a:endParaRPr lang="ru-RU" sz="1600"/>
          </a:p>
          <a:p>
            <a:endParaRPr lang="ru-RU" sz="16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0E936-7AFB-EDAA-F916-7E6F8BCC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74C7-5AC6-43DC-AC91-1E820367CCF1}" type="datetime1">
              <a:t>16.05.2024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C2916-418C-E1F4-1177-8FCD3E05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2C4CD9-5129-21B7-CAC5-47606AF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4BD8D57-C4A8-852D-74B0-A900E70F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52" y="3177886"/>
            <a:ext cx="2676525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8AD04-487C-49EF-8206-3E8B8E66C618}"/>
              </a:ext>
            </a:extLst>
          </p:cNvPr>
          <p:cNvSpPr txBox="1"/>
          <p:nvPr/>
        </p:nvSpPr>
        <p:spPr>
          <a:xfrm>
            <a:off x="917863" y="3686298"/>
            <a:ext cx="7216239" cy="1848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1600">
                <a:latin typeface="Arial"/>
                <a:cs typeface="Arial"/>
              </a:rPr>
              <a:t>Написано 3 графических класса: </a:t>
            </a:r>
            <a:endParaRPr lang="en-US" sz="1600">
              <a:latin typeface="Arial"/>
              <a:cs typeface="Arial"/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ru-RU" sz="1400" err="1">
                <a:latin typeface="Arial"/>
                <a:cs typeface="Arial"/>
              </a:rPr>
              <a:t>MainMenu</a:t>
            </a:r>
            <a:r>
              <a:rPr lang="ru-RU" sz="1400">
                <a:latin typeface="Arial"/>
                <a:cs typeface="Arial"/>
              </a:rPr>
              <a:t> - основное окно, все функции которого связаны с взаимодействием пользователя и главного меню.</a:t>
            </a:r>
            <a:endParaRPr lang="en-US" sz="1400">
              <a:latin typeface="Arial"/>
              <a:cs typeface="Arial"/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ru-RU" sz="1400" err="1">
                <a:latin typeface="Arial"/>
                <a:cs typeface="Arial"/>
              </a:rPr>
              <a:t>DrawGif</a:t>
            </a:r>
            <a:r>
              <a:rPr lang="ru-RU" sz="1400">
                <a:latin typeface="Arial"/>
                <a:cs typeface="Arial"/>
              </a:rPr>
              <a:t> и </a:t>
            </a:r>
            <a:r>
              <a:rPr lang="ru-RU" sz="1400" err="1">
                <a:latin typeface="Arial"/>
                <a:cs typeface="Arial"/>
              </a:rPr>
              <a:t>GifPlayer</a:t>
            </a:r>
            <a:r>
              <a:rPr lang="ru-RU" sz="1400">
                <a:latin typeface="Arial"/>
                <a:cs typeface="Arial"/>
              </a:rPr>
              <a:t> - первый начинает работать в отдельном потоке и создает анимированную картинку, второй - окно в котором это все проигрывается.</a:t>
            </a: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ru-RU" sz="1400" err="1">
                <a:latin typeface="Arial"/>
                <a:cs typeface="Arial"/>
              </a:rPr>
              <a:t>LoadBar</a:t>
            </a:r>
            <a:r>
              <a:rPr lang="ru-RU" sz="1400">
                <a:latin typeface="Arial"/>
                <a:cs typeface="Arial"/>
              </a:rPr>
              <a:t> - прогресс бар, появляющийся при длительной загрузке.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44D0F-9D1C-5920-2580-382C1E67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интерфейса.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3F959-FB2F-92B3-7A1E-238C2E57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8BE-5264-4235-BD5D-D8B6D390435A}" type="datetime1">
              <a:t>16.05.2024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37136-48DF-DBCC-5102-E0B1503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pic>
        <p:nvPicPr>
          <p:cNvPr id="9" name="Рисунок 8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42DC9E6-125E-4DEA-2BEB-799166B4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0456"/>
            <a:ext cx="6389915" cy="306314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аграмма, программное обеспечение">
            <a:extLst>
              <a:ext uri="{FF2B5EF4-FFF2-40B4-BE49-F238E27FC236}">
                <a16:creationId xmlns:a16="http://schemas.microsoft.com/office/drawing/2014/main" id="{A962FFA7-3DEB-BEB5-A1D7-11058179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32" y="2640024"/>
            <a:ext cx="7877299" cy="36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DashVTI</vt:lpstr>
      <vt:lpstr>Симуляция работы РЛС. Разработка модели радиолокационной станции включая модуль отраженного сигнала. </vt:lpstr>
      <vt:lpstr>Актуальность проекта:</vt:lpstr>
      <vt:lpstr>Краткий обзор возможностей:</vt:lpstr>
      <vt:lpstr>МАТЕМАТИКА</vt:lpstr>
      <vt:lpstr>Использованные библиотеки: </vt:lpstr>
      <vt:lpstr>Связка c++ и python</vt:lpstr>
      <vt:lpstr>Классы:</vt:lpstr>
      <vt:lpstr>Работа интерфейса.</vt:lpstr>
      <vt:lpstr>Работа интерфейса.</vt:lpstr>
      <vt:lpstr>БУДУЩЕЕ ПРОЕКТА</vt:lpstr>
      <vt:lpstr>Ссылка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49</cp:revision>
  <dcterms:created xsi:type="dcterms:W3CDTF">2024-05-16T06:58:31Z</dcterms:created>
  <dcterms:modified xsi:type="dcterms:W3CDTF">2024-05-16T12:03:45Z</dcterms:modified>
</cp:coreProperties>
</file>