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333025" cx="14758975"/>
  <p:notesSz cx="6858000" cy="9144000"/>
  <p:embeddedFontLst>
    <p:embeddedFont>
      <p:font typeface="Bodoni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NOZ5m9OY6bF0f+546xcLkYZX7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4" orient="horz"/>
        <p:guide pos="46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odoni-boldItalic.fntdata"/><Relationship Id="rId10" Type="http://schemas.openxmlformats.org/officeDocument/2006/relationships/font" Target="fonts/Bodoni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odoni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Bodo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685800"/>
            <a:ext cx="4895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981075" y="685800"/>
            <a:ext cx="4895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de78d8ac2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2de78d8ac20_2_2:notes"/>
          <p:cNvSpPr/>
          <p:nvPr>
            <p:ph idx="2" type="sldImg"/>
          </p:nvPr>
        </p:nvSpPr>
        <p:spPr>
          <a:xfrm>
            <a:off x="981075" y="685800"/>
            <a:ext cx="48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4"/>
          <p:cNvCxnSpPr/>
          <p:nvPr/>
        </p:nvCxnSpPr>
        <p:spPr>
          <a:xfrm>
            <a:off x="0" y="47625"/>
            <a:ext cx="14773275" cy="15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4"/>
          <p:cNvCxnSpPr/>
          <p:nvPr/>
        </p:nvCxnSpPr>
        <p:spPr>
          <a:xfrm>
            <a:off x="0" y="1109663"/>
            <a:ext cx="14773275" cy="15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538" y="1270000"/>
            <a:ext cx="3499731" cy="7656512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49969" y="-24897"/>
            <a:ext cx="14311745" cy="69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cap="none">
                <a:solidFill>
                  <a:srgbClr val="271D65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subTitle"/>
          </p:nvPr>
        </p:nvSpPr>
        <p:spPr>
          <a:xfrm>
            <a:off x="4403883" y="673101"/>
            <a:ext cx="10331292" cy="441721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71D65"/>
              </a:buClr>
              <a:buSzPts val="2400"/>
              <a:buNone/>
              <a:defRPr sz="2400">
                <a:solidFill>
                  <a:srgbClr val="271D65"/>
                </a:solidFill>
              </a:defRPr>
            </a:lvl1pPr>
            <a:lvl2pPr lvl="1" algn="ctr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body"/>
          </p:nvPr>
        </p:nvSpPr>
        <p:spPr>
          <a:xfrm>
            <a:off x="3789482" y="1270000"/>
            <a:ext cx="3499731" cy="7656512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body"/>
          </p:nvPr>
        </p:nvSpPr>
        <p:spPr>
          <a:xfrm>
            <a:off x="7466426" y="1270000"/>
            <a:ext cx="3499731" cy="7656512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5" type="body"/>
          </p:nvPr>
        </p:nvSpPr>
        <p:spPr>
          <a:xfrm>
            <a:off x="11143369" y="1270000"/>
            <a:ext cx="3499731" cy="7656512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ctrTitle"/>
          </p:nvPr>
        </p:nvSpPr>
        <p:spPr>
          <a:xfrm>
            <a:off x="1106924" y="3209940"/>
            <a:ext cx="12545140" cy="2214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2213848" y="5855388"/>
            <a:ext cx="10331292" cy="26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>
            <a:lvl1pPr indent="-5461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Char char="•"/>
              <a:defRPr b="0" i="0" sz="5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08000" lvl="1" marL="914400" marR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9900" lvl="2" marL="1371600" marR="0" rtl="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b="0" i="0" sz="3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25450" lvl="3" marL="18288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25450" lvl="4" marL="22860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25450" lvl="5" marL="27432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25450" lvl="6" marL="32004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25450" lvl="7" marL="36576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25450" lvl="8" marL="4114800" marR="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12713" y="1270000"/>
            <a:ext cx="3498850" cy="7656513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AIMS(KPI)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Mesh Network Connectivity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Uses Bluetooth Mesh Connection.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All stations are interconnected.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Data Transmission Reliability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Reliable data transmission within the network.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Accurately transmits data without significant delays or loss.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Real-Time Visualization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Ensure the responsiveness and accuracy of the web dashboard viewer.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Display real-time air quality and weather from all stations.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Node Health Monitoring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Monitors individual node health.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Tracks battery level, sensor functionality, and connectivity status.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User Engagement and Feedback</a:t>
            </a:r>
            <a:endParaRPr>
              <a:latin typeface="Bodoni"/>
              <a:ea typeface="Bodoni"/>
              <a:cs typeface="Bodoni"/>
              <a:sym typeface="Bodoni"/>
            </a:endParaRPr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Assesses the engagement and satisfaction of users with the web dashboard viewer</a:t>
            </a:r>
            <a:endParaRPr/>
          </a:p>
          <a:p>
            <a:pPr indent="-2857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Metrics include, user interaction, feedback submissions, and feature request.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1"/>
          <p:cNvSpPr txBox="1"/>
          <p:nvPr>
            <p:ph type="title"/>
          </p:nvPr>
        </p:nvSpPr>
        <p:spPr>
          <a:xfrm>
            <a:off x="0" y="-25400"/>
            <a:ext cx="14762163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OUTDOOR WEATHER STATION NETWORK</a:t>
            </a:r>
            <a:endParaRPr/>
          </a:p>
        </p:txBody>
      </p:sp>
      <p:sp>
        <p:nvSpPr>
          <p:cNvPr id="36" name="Google Shape;36;p1"/>
          <p:cNvSpPr txBox="1"/>
          <p:nvPr>
            <p:ph idx="2" type="subTitle"/>
          </p:nvPr>
        </p:nvSpPr>
        <p:spPr>
          <a:xfrm>
            <a:off x="4403725" y="673100"/>
            <a:ext cx="10331450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71D65"/>
                </a:solidFill>
              </a:rPr>
              <a:t>Vulcan-Yellow (Ty Behnke 47069374, Marcus Nguyen)</a:t>
            </a:r>
            <a:endParaRPr>
              <a:solidFill>
                <a:srgbClr val="271D6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71D6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idx="3" type="body"/>
          </p:nvPr>
        </p:nvSpPr>
        <p:spPr>
          <a:xfrm>
            <a:off x="3789363" y="1270000"/>
            <a:ext cx="3500437" cy="7656513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SYSTEM OVERVIEW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Hardware Architecture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Top Level Flowchart of Software Implementation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>
            <p:ph idx="4" type="body"/>
          </p:nvPr>
        </p:nvSpPr>
        <p:spPr>
          <a:xfrm>
            <a:off x="7466013" y="1270000"/>
            <a:ext cx="3500437" cy="7656513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RESULTS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300">
                <a:latin typeface="Helvetica Neue"/>
                <a:ea typeface="Helvetica Neue"/>
                <a:cs typeface="Helvetica Neue"/>
                <a:sym typeface="Helvetica Neue"/>
              </a:rPr>
              <a:t>Mesh Network Connectivity: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Able to transmit sensor data with all the nodes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Each node can relay information received from the other nodes.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Base node automatically connects to mobile nodes</a:t>
            </a:r>
            <a:endParaRPr sz="1300"/>
          </a:p>
          <a:p>
            <a:pPr indent="-1968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300">
                <a:latin typeface="Helvetica Neue"/>
                <a:ea typeface="Helvetica Neue"/>
                <a:cs typeface="Helvetica Neue"/>
                <a:sym typeface="Helvetica Neue"/>
              </a:rPr>
              <a:t>Data Transmission and Reliability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Reliable and quicker data transmissions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All the information for a sensor is received in a single packet</a:t>
            </a:r>
            <a:endParaRPr sz="1300"/>
          </a:p>
          <a:p>
            <a:pPr indent="-1968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300">
                <a:latin typeface="Helvetica Neue"/>
                <a:ea typeface="Helvetica Neue"/>
                <a:cs typeface="Helvetica Neue"/>
                <a:sym typeface="Helvetica Neue"/>
              </a:rPr>
              <a:t>Real-Time Visualisation </a:t>
            </a:r>
            <a:endParaRPr b="1"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/>
              <a:t>Dashboard gets updated every minute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Visually displays all data points</a:t>
            </a:r>
            <a:r>
              <a:rPr lang="en-US" sz="1300"/>
              <a:t> it pictographic and tabular form</a:t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Allows users to access entire database with sorting functionality</a:t>
            </a:r>
            <a:endParaRPr sz="1300"/>
          </a:p>
          <a:p>
            <a:pPr indent="-1968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300"/>
              <a:t>Node Health Monitoring</a:t>
            </a:r>
            <a:endParaRPr b="1" sz="1300"/>
          </a:p>
          <a:p>
            <a:pPr indent="-8255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Time synchronisation ensures accurate record keeping of sensors over extended periods of operation</a:t>
            </a:r>
            <a:endParaRPr sz="1300"/>
          </a:p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Disconnection from base node does not negatively impact database, components easily accessible and replaced easily.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300"/>
              <a:t>User Engagement and Feedback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300"/>
              <a:t>Presenting prototype to stakeholders (audience) to actively engage feedback and criticisms to the project to make future improvements.</a:t>
            </a:r>
            <a:endParaRPr sz="1300"/>
          </a:p>
          <a:p>
            <a:pPr indent="-196850" lvl="0" marL="2857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3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1"/>
          <p:cNvSpPr txBox="1"/>
          <p:nvPr>
            <p:ph idx="5" type="body"/>
          </p:nvPr>
        </p:nvSpPr>
        <p:spPr>
          <a:xfrm>
            <a:off x="11142663" y="1270000"/>
            <a:ext cx="3500437" cy="7656513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CONCLUSION</a:t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In terms of functionality, it is able to work </a:t>
            </a:r>
            <a:r>
              <a:rPr lang="en-US" sz="1300"/>
              <a:t>with</a:t>
            </a:r>
            <a:r>
              <a:rPr lang="en-US" sz="1300"/>
              <a:t> both the average user and experienced.</a:t>
            </a:r>
            <a:endParaRPr sz="13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Allows for extended ranging, and more reliable transmissions </a:t>
            </a:r>
            <a:r>
              <a:rPr lang="en-US" sz="1300"/>
              <a:t>between</a:t>
            </a:r>
            <a:r>
              <a:rPr lang="en-US" sz="1300"/>
              <a:t> nodes and to the base.</a:t>
            </a:r>
            <a:endParaRPr sz="13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The dashboard is easy to read and understand, added CSS style sheets provides a more enjoyable consumer experience</a:t>
            </a:r>
            <a:endParaRPr sz="13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79400" lvl="0" marL="285750" rtl="0" algn="l">
              <a:spcBef>
                <a:spcPts val="28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The system’s ability to monitor individual node health, </a:t>
            </a:r>
            <a:r>
              <a:rPr lang="en-US" sz="1300">
                <a:highlight>
                  <a:schemeClr val="lt1"/>
                </a:highlight>
              </a:rPr>
              <a:t>including sensor functionality and connectivity status, ensures sustained operation and maintenance of the network. Time synchronization supports accurate long-term data records, and the ease of component replacement minimizes downtime in the event of node disconnection.</a:t>
            </a:r>
            <a:endParaRPr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46" y="2108089"/>
            <a:ext cx="3219870" cy="117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725" y="4156100"/>
            <a:ext cx="3360150" cy="524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e78d8ac20_2_2"/>
          <p:cNvSpPr txBox="1"/>
          <p:nvPr>
            <p:ph idx="1" type="body"/>
          </p:nvPr>
        </p:nvSpPr>
        <p:spPr>
          <a:xfrm>
            <a:off x="112737" y="1270000"/>
            <a:ext cx="7098900" cy="7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Field Deployment Plan: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Configurability:</a:t>
            </a:r>
            <a:endParaRPr b="1" sz="1700" u="sng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Python listener script has an easy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setup with only two controls, with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added support to select different 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databases, to expand the WeCast dashboard to view multiple cities.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Both the Thingy52’s and Sen54 will simply plug into a power supply and will automatically begin transmissions to the base node, connected to a PC with a USB connection.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Firmware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Packets bytes are allocated to certain information, such as: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Sensor Type ID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Original Signal ID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Current Signal ID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 user can configure their own ID to allow different sensor information or allow more nodes to be used.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de78d8ac20_2_2"/>
          <p:cNvSpPr txBox="1"/>
          <p:nvPr>
            <p:ph type="title"/>
          </p:nvPr>
        </p:nvSpPr>
        <p:spPr>
          <a:xfrm>
            <a:off x="0" y="-25400"/>
            <a:ext cx="14762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675" lIns="143375" spcFirstLastPara="1" rIns="143375" wrap="square" tIns="71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OUTDOOR WEATHER STATION NETWORK</a:t>
            </a:r>
            <a:endParaRPr/>
          </a:p>
        </p:txBody>
      </p:sp>
      <p:sp>
        <p:nvSpPr>
          <p:cNvPr id="48" name="Google Shape;48;g2de78d8ac20_2_2"/>
          <p:cNvSpPr txBox="1"/>
          <p:nvPr>
            <p:ph idx="2" type="subTitle"/>
          </p:nvPr>
        </p:nvSpPr>
        <p:spPr>
          <a:xfrm>
            <a:off x="4403725" y="673100"/>
            <a:ext cx="103314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71D65"/>
                </a:solidFill>
              </a:rPr>
              <a:t>Vulcan-Yellow (Ty Behnke 47069374, Marcus Nguyen)</a:t>
            </a:r>
            <a:endParaRPr>
              <a:solidFill>
                <a:srgbClr val="271D65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71D65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" name="Google Shape;49;g2de78d8ac20_2_2"/>
          <p:cNvSpPr txBox="1"/>
          <p:nvPr>
            <p:ph idx="4" type="body"/>
          </p:nvPr>
        </p:nvSpPr>
        <p:spPr>
          <a:xfrm>
            <a:off x="7870651" y="1270000"/>
            <a:ext cx="6378000" cy="7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75" lIns="143375" spcFirstLastPara="1" rIns="143375" wrap="square" tIns="71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 u="sng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Future Steps:</a:t>
            </a:r>
            <a:endParaRPr b="1" sz="1700" u="sng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Environment Setup:</a:t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Server Infrastructure</a:t>
            </a: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To deploy the weather dashboard, online, a dedicated server needs to be selected to host the Flask application (Google Cloud). Didn’t do this because I’m poor and didn’t want to pay.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Database Server: </a:t>
            </a: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current prototype is running on a file-based database (SQLlite). In order to allow external users to access the weather data, a database server host must be utilized (Microsoft SQL).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r>
              <a:rPr lang="en-US" sz="1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To allow users to access the application, Apache can be to act as a reverse proxy to forward requests to the flask App.</a:t>
            </a:r>
            <a:endParaRPr sz="1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Testing and Quality Assurance:</a:t>
            </a:r>
            <a:endParaRPr b="1"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Functional Testing</a:t>
            </a:r>
            <a:r>
              <a:rPr lang="en-US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Thorough testing will be performed to ensure that the deployed application behaves as expected in the production environment.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Load Testing</a:t>
            </a:r>
            <a:r>
              <a:rPr lang="en-US" sz="16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Conduct load testing to assess how the application performs under heavy traffic.</a:t>
            </a:r>
            <a:endParaRPr sz="1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</p:txBody>
      </p:sp>
      <p:pic>
        <p:nvPicPr>
          <p:cNvPr id="50" name="Google Shape;50;g2de78d8ac20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49" y="1917424"/>
            <a:ext cx="3929075" cy="19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ter">
  <a:themeElements>
    <a:clrScheme name="UQColours">
      <a:dk1>
        <a:srgbClr val="000000"/>
      </a:dk1>
      <a:lt1>
        <a:srgbClr val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2011-10-04T02:18:07Z</dcterms:created>
  <dc:creator>Lorna Macdonald</dc:creator>
</cp:coreProperties>
</file>