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8" r:id="rId1"/>
  </p:sldMasterIdLst>
  <p:sldIdLst>
    <p:sldId id="256" r:id="rId2"/>
    <p:sldId id="258" r:id="rId3"/>
    <p:sldId id="257" r:id="rId4"/>
    <p:sldId id="273" r:id="rId5"/>
    <p:sldId id="274" r:id="rId6"/>
    <p:sldId id="260"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29BDC6-6E5A-4819-9764-B2BB7956233D}">
          <p14:sldIdLst>
            <p14:sldId id="256"/>
            <p14:sldId id="258"/>
            <p14:sldId id="257"/>
            <p14:sldId id="273"/>
            <p14:sldId id="274"/>
            <p14:sldId id="260"/>
            <p14:sldId id="272"/>
            <p14:sldId id="262"/>
            <p14:sldId id="263"/>
            <p14:sldId id="264"/>
            <p14:sldId id="265"/>
            <p14:sldId id="266"/>
            <p14:sldId id="267"/>
            <p14:sldId id="268"/>
            <p14:sldId id="269"/>
            <p14:sldId id="270"/>
            <p14:sldId id="271"/>
          </p14:sldIdLst>
        </p14:section>
        <p14:section name="Untitled Section" id="{9B5CFE67-8386-4A40-87F7-0F95C86D958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E5A1B-0CEB-4418-BDD5-46FF2F4B360C}" v="68" dt="2023-10-29T06:53:08.567"/>
    <p1510:client id="{4597A538-32C1-4E36-9CAB-C88A230BE98E}" v="37" dt="2023-11-07T15:43:37.149"/>
    <p1510:client id="{E062ACD0-81BD-49A9-9B98-7FEED0613A8F}" v="518" dt="2023-10-26T06:01:24.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121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3954-317C-3324-9DED-872BD2A40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DEAD67-59B8-9A54-1F17-A84220CBB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05B677-3C9D-03D9-389F-F13DA2A6AECF}"/>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E86F070F-FBD9-3EE6-CA4C-2C224AF28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DE0D6-73B8-679A-22B7-4C6675D0413C}"/>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13419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33DC-BDE5-0A97-6F8D-08AAD5A819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BF43E-1A4A-63F2-6014-0BC5F01F5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03DD2-7CAD-BCFD-C7B3-9B762FB3E9DD}"/>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F06065E4-CCC2-BF52-C8BD-F6799ADDA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3E759-C835-085E-8FBD-4B745C209BF8}"/>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313597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D6507-651A-E27E-A50A-57631F3034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6760B-FC9E-F006-E1E8-8D0DD93EE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6C9A7-9AE0-A139-C3D8-CDA69369446E}"/>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182AE939-D658-C0A0-23DE-A42E0F366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C4D02-C85B-4D31-F884-6E3A421B1983}"/>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269928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C22F-DB97-1B65-19AD-0A8076E8E3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F99433-71B0-92E9-01D3-BABB844C3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735EF-BCE5-567F-5A18-CD5D58087BD3}"/>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7E4B5D8C-E68E-5A0B-A468-729F9C444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77C25-D73E-E51D-237C-675616CCFCE4}"/>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426148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F386-B404-2262-62E5-BDAA85932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CFE8D2-1F87-61FC-7FB1-C1BBD7720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E6AE6-4F36-5123-3EA6-716CC09B99BC}"/>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9BA7BA1D-D9F3-82FF-5A11-A3648710A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E48D3-3C83-73E2-ECE0-B732CBCC1A27}"/>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230829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9A2-766F-6502-47D4-3D2643A95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08F3BB-54B1-4C40-A242-A6031FECA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11660B-C6C4-EBB9-159E-D8D650DE4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8448FE-8FED-3494-3EAA-5603C4FB036F}"/>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6" name="Footer Placeholder 5">
            <a:extLst>
              <a:ext uri="{FF2B5EF4-FFF2-40B4-BE49-F238E27FC236}">
                <a16:creationId xmlns:a16="http://schemas.microsoft.com/office/drawing/2014/main" id="{8D3FA466-D67A-29D1-A224-5ED2100B7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788FA-2CBE-BF1A-FD43-1530E1A32436}"/>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409402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EB14-E23C-D109-7094-2BFD704FF6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E3301-59A2-A855-3F46-E2F7E784F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AF2FF-ACD6-0083-E4CC-4ACA1B958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FBC8BF-9125-08A6-C956-BA114868D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DE68-A758-7993-7A03-2A262066B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5E1E1-D597-1FED-1AAF-184B26252876}"/>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8" name="Footer Placeholder 7">
            <a:extLst>
              <a:ext uri="{FF2B5EF4-FFF2-40B4-BE49-F238E27FC236}">
                <a16:creationId xmlns:a16="http://schemas.microsoft.com/office/drawing/2014/main" id="{47BEF190-9511-4A5D-6B61-929C8085EB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B5B4A5-DFCA-16E0-3F42-928084720FAB}"/>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261442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752D-0991-F3E3-185A-F5AED95CE3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B4D523-5007-65EF-4695-2A677FDC95F1}"/>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4" name="Footer Placeholder 3">
            <a:extLst>
              <a:ext uri="{FF2B5EF4-FFF2-40B4-BE49-F238E27FC236}">
                <a16:creationId xmlns:a16="http://schemas.microsoft.com/office/drawing/2014/main" id="{4FE3A3C4-968C-3794-EDA2-2C905D4887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0BED6F-0C4F-E953-7D83-18AD00E1E064}"/>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397939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E9B85-08F0-CFED-C4A8-11A59FBE380A}"/>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3" name="Footer Placeholder 2">
            <a:extLst>
              <a:ext uri="{FF2B5EF4-FFF2-40B4-BE49-F238E27FC236}">
                <a16:creationId xmlns:a16="http://schemas.microsoft.com/office/drawing/2014/main" id="{44CC1A63-1450-7710-7C46-73D985CBED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5987B7-2460-52E3-7E1F-5E9243A821B9}"/>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73773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7408-3AB2-4C41-9E25-CB574901E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E337CD-C075-AFB0-F965-152327DD3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343B13-15A9-E354-77AE-658B3EF8D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A556B-C9E7-F519-2929-E6FB8ABD32A1}"/>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6" name="Footer Placeholder 5">
            <a:extLst>
              <a:ext uri="{FF2B5EF4-FFF2-40B4-BE49-F238E27FC236}">
                <a16:creationId xmlns:a16="http://schemas.microsoft.com/office/drawing/2014/main" id="{A205DC98-0A51-42C8-50EB-E4EA7607D4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7E1797-B969-161E-E634-6818240966D8}"/>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366250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F8A4-EA9B-BD29-73BF-FD62D550F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910699-1E87-3B30-50FF-C0A59564B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20E8B8-DAA9-B44A-92E7-19F255F3F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DC131-A8C6-D5F0-2699-F73565F60D9E}"/>
              </a:ext>
            </a:extLst>
          </p:cNvPr>
          <p:cNvSpPr>
            <a:spLocks noGrp="1"/>
          </p:cNvSpPr>
          <p:nvPr>
            <p:ph type="dt" sz="half" idx="10"/>
          </p:nvPr>
        </p:nvSpPr>
        <p:spPr/>
        <p:txBody>
          <a:bodyPr/>
          <a:lstStyle/>
          <a:p>
            <a:fld id="{B17F87CC-DE50-4141-8369-1B6D24C32AC1}" type="datetimeFigureOut">
              <a:rPr lang="en-IN" smtClean="0"/>
              <a:t>07-11-2023</a:t>
            </a:fld>
            <a:endParaRPr lang="en-IN"/>
          </a:p>
        </p:txBody>
      </p:sp>
      <p:sp>
        <p:nvSpPr>
          <p:cNvPr id="6" name="Footer Placeholder 5">
            <a:extLst>
              <a:ext uri="{FF2B5EF4-FFF2-40B4-BE49-F238E27FC236}">
                <a16:creationId xmlns:a16="http://schemas.microsoft.com/office/drawing/2014/main" id="{B2DE2B52-DDF8-C692-DE9F-546DAB8C39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C9B2C1A-5CE0-5106-F1D1-868FD5ED9AC4}"/>
              </a:ext>
            </a:extLst>
          </p:cNvPr>
          <p:cNvSpPr>
            <a:spLocks noGrp="1"/>
          </p:cNvSpPr>
          <p:nvPr>
            <p:ph type="sldNum" sz="quarter" idx="12"/>
          </p:nvPr>
        </p:nvSpPr>
        <p:spPr/>
        <p:txBody>
          <a:bodyPr/>
          <a:lstStyle/>
          <a:p>
            <a:fld id="{8277692B-CB97-4E04-8A46-0CC0FAC97D9F}" type="slidenum">
              <a:rPr lang="en-IN" smtClean="0"/>
              <a:t>‹#›</a:t>
            </a:fld>
            <a:endParaRPr lang="en-IN"/>
          </a:p>
        </p:txBody>
      </p:sp>
    </p:spTree>
    <p:extLst>
      <p:ext uri="{BB962C8B-B14F-4D97-AF65-F5344CB8AC3E}">
        <p14:creationId xmlns:p14="http://schemas.microsoft.com/office/powerpoint/2010/main" val="141871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93969-7EB9-ECE8-72F9-0B24C2C56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9A37BD-1D6A-DB56-46A1-3F7B2B937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827D6-A759-07EA-D01D-352E93F5F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F87CC-DE50-4141-8369-1B6D24C32AC1}" type="datetimeFigureOut">
              <a:rPr lang="en-IN" smtClean="0"/>
              <a:t>07-11-2023</a:t>
            </a:fld>
            <a:endParaRPr lang="en-IN"/>
          </a:p>
        </p:txBody>
      </p:sp>
      <p:sp>
        <p:nvSpPr>
          <p:cNvPr id="5" name="Footer Placeholder 4">
            <a:extLst>
              <a:ext uri="{FF2B5EF4-FFF2-40B4-BE49-F238E27FC236}">
                <a16:creationId xmlns:a16="http://schemas.microsoft.com/office/drawing/2014/main" id="{5A3C82C0-998E-46B6-7A22-1FC2DBDA5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F8A7B4-9388-6174-675D-C26AED93A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7692B-CB97-4E04-8A46-0CC0FAC97D9F}" type="slidenum">
              <a:rPr lang="en-IN" smtClean="0"/>
              <a:t>‹#›</a:t>
            </a:fld>
            <a:endParaRPr lang="en-IN"/>
          </a:p>
        </p:txBody>
      </p:sp>
    </p:spTree>
    <p:extLst>
      <p:ext uri="{BB962C8B-B14F-4D97-AF65-F5344CB8AC3E}">
        <p14:creationId xmlns:p14="http://schemas.microsoft.com/office/powerpoint/2010/main" val="949328065"/>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565C-AA3F-7523-0419-9300A7C35F46}"/>
              </a:ext>
            </a:extLst>
          </p:cNvPr>
          <p:cNvSpPr>
            <a:spLocks noGrp="1"/>
          </p:cNvSpPr>
          <p:nvPr>
            <p:ph type="ctrTitle"/>
          </p:nvPr>
        </p:nvSpPr>
        <p:spPr>
          <a:xfrm>
            <a:off x="1949570" y="1524000"/>
            <a:ext cx="8718430" cy="264160"/>
          </a:xfrm>
        </p:spPr>
        <p:txBody>
          <a:bodyPr>
            <a:normAutofit fontScale="90000"/>
          </a:bodyPr>
          <a:lstStyle/>
          <a:p>
            <a:r>
              <a:rPr lang="en-IN" sz="3600" dirty="0">
                <a:latin typeface="Bahnschrift"/>
              </a:rPr>
              <a:t>Restaurant Management System</a:t>
            </a:r>
            <a:br>
              <a:rPr lang="en-IN" sz="3600" dirty="0">
                <a:latin typeface="Bahnschrift" panose="020B0502040204020203" pitchFamily="34" charset="0"/>
              </a:rPr>
            </a:br>
            <a:br>
              <a:rPr lang="en-IN" sz="3600" dirty="0">
                <a:latin typeface="Bahnschrift" panose="020B0502040204020203" pitchFamily="34" charset="0"/>
              </a:rPr>
            </a:br>
            <a:r>
              <a:rPr lang="en-IN" sz="3600" dirty="0">
                <a:latin typeface="Bahnschrift"/>
              </a:rPr>
              <a:t>OBJECT ORIENTED PROGRAMING JAVA LANGUAGE</a:t>
            </a:r>
          </a:p>
        </p:txBody>
      </p:sp>
      <p:sp>
        <p:nvSpPr>
          <p:cNvPr id="3" name="Subtitle 2">
            <a:extLst>
              <a:ext uri="{FF2B5EF4-FFF2-40B4-BE49-F238E27FC236}">
                <a16:creationId xmlns:a16="http://schemas.microsoft.com/office/drawing/2014/main" id="{BF4A7D4E-EEB4-40BF-57B1-E7E9D8CDF0FD}"/>
              </a:ext>
            </a:extLst>
          </p:cNvPr>
          <p:cNvSpPr>
            <a:spLocks noGrp="1"/>
          </p:cNvSpPr>
          <p:nvPr>
            <p:ph type="subTitle" idx="1"/>
          </p:nvPr>
        </p:nvSpPr>
        <p:spPr>
          <a:xfrm>
            <a:off x="2509520" y="2671784"/>
            <a:ext cx="7731760" cy="2662216"/>
          </a:xfrm>
        </p:spPr>
        <p:txBody>
          <a:bodyPr vert="horz" lIns="91440" tIns="45720" rIns="91440" bIns="45720" rtlCol="0" anchor="t">
            <a:normAutofit fontScale="55000" lnSpcReduction="20000"/>
          </a:bodyPr>
          <a:lstStyle/>
          <a:p>
            <a:r>
              <a:rPr lang="en-IN" sz="6700" dirty="0"/>
              <a:t>Submitted</a:t>
            </a:r>
            <a:r>
              <a:rPr lang="en-IN" sz="4800" dirty="0"/>
              <a:t> BY:</a:t>
            </a:r>
          </a:p>
          <a:p>
            <a:r>
              <a:rPr lang="en-IN" sz="4800" dirty="0"/>
              <a:t>Group No:5</a:t>
            </a:r>
          </a:p>
          <a:p>
            <a:r>
              <a:rPr lang="en-IN" sz="3200" dirty="0"/>
              <a:t>G. Sushanth(2203A51L13)</a:t>
            </a:r>
            <a:endParaRPr lang="en-IN" sz="3200" dirty="0">
              <a:ea typeface="Calibri"/>
              <a:cs typeface="Calibri"/>
            </a:endParaRPr>
          </a:p>
          <a:p>
            <a:endParaRPr lang="en-IN" sz="3200" dirty="0">
              <a:ea typeface="Calibri" panose="020F0502020204030204"/>
              <a:cs typeface="Calibri" panose="020F0502020204030204"/>
            </a:endParaRPr>
          </a:p>
          <a:p>
            <a:endParaRPr lang="en-IN" sz="4000" dirty="0"/>
          </a:p>
          <a:p>
            <a:r>
              <a:rPr lang="en-IN" sz="3200" dirty="0"/>
              <a:t>Under the guidance of:</a:t>
            </a:r>
          </a:p>
          <a:p>
            <a:r>
              <a:rPr lang="en-IN" sz="3200" dirty="0"/>
              <a:t>P. SRAVAN</a:t>
            </a:r>
            <a:endParaRPr lang="en-IN" sz="3200" dirty="0">
              <a:ea typeface="Calibri"/>
              <a:cs typeface="Calibri"/>
            </a:endParaRPr>
          </a:p>
          <a:p>
            <a:endParaRPr lang="en-IN" sz="3200" dirty="0"/>
          </a:p>
          <a:p>
            <a:endParaRPr lang="en-IN" sz="3200" dirty="0"/>
          </a:p>
          <a:p>
            <a:endParaRPr lang="en-IN" sz="4800" dirty="0"/>
          </a:p>
        </p:txBody>
      </p:sp>
      <p:pic>
        <p:nvPicPr>
          <p:cNvPr id="1026" name="Picture 2" descr="SR University - Wikipedia">
            <a:extLst>
              <a:ext uri="{FF2B5EF4-FFF2-40B4-BE49-F238E27FC236}">
                <a16:creationId xmlns:a16="http://schemas.microsoft.com/office/drawing/2014/main" id="{EA5E493A-B14D-7CE4-2AFD-4212AFA76F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3953" r="19260" b="132309"/>
          <a:stretch/>
        </p:blipFill>
        <p:spPr bwMode="auto">
          <a:xfrm>
            <a:off x="5478819" y="8044009"/>
            <a:ext cx="3050414" cy="1122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R University - Wikipedia">
            <a:extLst>
              <a:ext uri="{FF2B5EF4-FFF2-40B4-BE49-F238E27FC236}">
                <a16:creationId xmlns:a16="http://schemas.microsoft.com/office/drawing/2014/main" id="{6800D716-465F-4F00-8E0F-30EBD2252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986" y="5151120"/>
            <a:ext cx="3050414" cy="94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9333-0492-E5D4-5D79-0305555FD74E}"/>
              </a:ext>
            </a:extLst>
          </p:cNvPr>
          <p:cNvSpPr>
            <a:spLocks noGrp="1"/>
          </p:cNvSpPr>
          <p:nvPr>
            <p:ph type="title"/>
          </p:nvPr>
        </p:nvSpPr>
        <p:spPr>
          <a:xfrm>
            <a:off x="386080" y="802641"/>
            <a:ext cx="1910080" cy="1269999"/>
          </a:xfrm>
        </p:spPr>
        <p:txBody>
          <a:bodyPr>
            <a:normAutofit/>
          </a:bodyPr>
          <a:lstStyle/>
          <a:p>
            <a:r>
              <a:rPr lang="en-IN" dirty="0"/>
              <a:t>Menu</a:t>
            </a:r>
            <a:br>
              <a:rPr lang="en-IN" dirty="0"/>
            </a:br>
            <a:endParaRPr lang="en-IN" dirty="0"/>
          </a:p>
        </p:txBody>
      </p:sp>
      <p:sp>
        <p:nvSpPr>
          <p:cNvPr id="4" name="Text Placeholder 3">
            <a:extLst>
              <a:ext uri="{FF2B5EF4-FFF2-40B4-BE49-F238E27FC236}">
                <a16:creationId xmlns:a16="http://schemas.microsoft.com/office/drawing/2014/main" id="{EAA34FA3-383F-4BE3-2AF7-6C824C6F4028}"/>
              </a:ext>
            </a:extLst>
          </p:cNvPr>
          <p:cNvSpPr>
            <a:spLocks noGrp="1"/>
          </p:cNvSpPr>
          <p:nvPr>
            <p:ph type="body" sz="half" idx="2"/>
          </p:nvPr>
        </p:nvSpPr>
        <p:spPr/>
        <p:txBody>
          <a:bodyPr vert="horz" lIns="91440" tIns="45720" rIns="91440" bIns="45720" rtlCol="0" anchor="t">
            <a:normAutofit/>
          </a:bodyPr>
          <a:lstStyle/>
          <a:p>
            <a:r>
              <a:rPr lang="en-IN" dirty="0">
                <a:ea typeface="Calibri"/>
                <a:cs typeface="Calibri"/>
              </a:rPr>
              <a:t>This is where the user can access the admin </a:t>
            </a:r>
            <a:r>
              <a:rPr lang="en-IN">
                <a:ea typeface="Calibri"/>
                <a:cs typeface="Calibri"/>
              </a:rPr>
              <a:t>updated menu.</a:t>
            </a:r>
            <a:endParaRPr lang="en-IN" dirty="0">
              <a:ea typeface="Calibri"/>
              <a:cs typeface="Calibri"/>
            </a:endParaRPr>
          </a:p>
          <a:p>
            <a:r>
              <a:rPr lang="en-IN" dirty="0">
                <a:ea typeface="Calibri"/>
                <a:cs typeface="Calibri"/>
              </a:rPr>
              <a:t>Here, it Displays the ID of dish, dish itself and the Price of the dish.</a:t>
            </a:r>
          </a:p>
          <a:p>
            <a:r>
              <a:rPr lang="en-IN" dirty="0">
                <a:ea typeface="Calibri"/>
                <a:cs typeface="Calibri"/>
              </a:rPr>
              <a:t>This page is a scrollable page so we can add as many as possible for the required menu.</a:t>
            </a:r>
          </a:p>
          <a:p>
            <a:endParaRPr lang="en-IN" dirty="0">
              <a:ea typeface="Calibri"/>
              <a:cs typeface="Calibri"/>
            </a:endParaRPr>
          </a:p>
        </p:txBody>
      </p:sp>
      <p:pic>
        <p:nvPicPr>
          <p:cNvPr id="3" name="Picture 2" descr="A screenshot of a menu&#10;&#10;Description automatically generated">
            <a:extLst>
              <a:ext uri="{FF2B5EF4-FFF2-40B4-BE49-F238E27FC236}">
                <a16:creationId xmlns:a16="http://schemas.microsoft.com/office/drawing/2014/main" id="{318E2234-3ECE-4A4F-CC05-75C42AE35050}"/>
              </a:ext>
            </a:extLst>
          </p:cNvPr>
          <p:cNvPicPr>
            <a:picLocks noChangeAspect="1"/>
          </p:cNvPicPr>
          <p:nvPr/>
        </p:nvPicPr>
        <p:blipFill>
          <a:blip r:embed="rId2"/>
          <a:stretch>
            <a:fillRect/>
          </a:stretch>
        </p:blipFill>
        <p:spPr>
          <a:xfrm>
            <a:off x="4851400" y="2053304"/>
            <a:ext cx="7207738" cy="3747852"/>
          </a:xfrm>
          <a:prstGeom prst="rect">
            <a:avLst/>
          </a:prstGeom>
        </p:spPr>
      </p:pic>
    </p:spTree>
    <p:extLst>
      <p:ext uri="{BB962C8B-B14F-4D97-AF65-F5344CB8AC3E}">
        <p14:creationId xmlns:p14="http://schemas.microsoft.com/office/powerpoint/2010/main" val="166893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2BA1-1620-F41E-836B-2E41A8DF3352}"/>
              </a:ext>
            </a:extLst>
          </p:cNvPr>
          <p:cNvSpPr>
            <a:spLocks noGrp="1"/>
          </p:cNvSpPr>
          <p:nvPr>
            <p:ph type="title"/>
          </p:nvPr>
        </p:nvSpPr>
        <p:spPr>
          <a:xfrm>
            <a:off x="142240" y="1139673"/>
            <a:ext cx="3291840" cy="1430807"/>
          </a:xfrm>
        </p:spPr>
        <p:txBody>
          <a:bodyPr>
            <a:normAutofit/>
          </a:bodyPr>
          <a:lstStyle/>
          <a:p>
            <a:r>
              <a:rPr lang="en-IN" dirty="0"/>
              <a:t>About us</a:t>
            </a:r>
            <a:br>
              <a:rPr lang="en-IN" dirty="0"/>
            </a:br>
            <a:endParaRPr lang="en-IN" dirty="0"/>
          </a:p>
        </p:txBody>
      </p:sp>
      <p:sp>
        <p:nvSpPr>
          <p:cNvPr id="4" name="Text Placeholder 3">
            <a:extLst>
              <a:ext uri="{FF2B5EF4-FFF2-40B4-BE49-F238E27FC236}">
                <a16:creationId xmlns:a16="http://schemas.microsoft.com/office/drawing/2014/main" id="{1BDE9E66-CF83-0162-0782-3AF7A80641C4}"/>
              </a:ext>
            </a:extLst>
          </p:cNvPr>
          <p:cNvSpPr>
            <a:spLocks noGrp="1"/>
          </p:cNvSpPr>
          <p:nvPr>
            <p:ph type="body" sz="half" idx="2"/>
          </p:nvPr>
        </p:nvSpPr>
        <p:spPr>
          <a:xfrm>
            <a:off x="142241" y="2387600"/>
            <a:ext cx="4622800" cy="3035300"/>
          </a:xfrm>
        </p:spPr>
        <p:txBody>
          <a:bodyPr>
            <a:normAutofit/>
          </a:bodyPr>
          <a:lstStyle/>
          <a:p>
            <a:r>
              <a:rPr lang="en-US" dirty="0">
                <a:solidFill>
                  <a:srgbClr val="374151"/>
                </a:solidFill>
                <a:latin typeface="Söhne"/>
              </a:rPr>
              <a:t>It gives information about our restaurant management system  epicurean haven</a:t>
            </a:r>
          </a:p>
          <a:p>
            <a:r>
              <a:rPr lang="en-US" b="0" i="0" dirty="0">
                <a:solidFill>
                  <a:srgbClr val="374151"/>
                </a:solidFill>
                <a:effectLst/>
                <a:latin typeface="Söhne"/>
              </a:rPr>
              <a:t>And gives briefly information about our services to the customers like how we cooperate with customers </a:t>
            </a:r>
          </a:p>
          <a:p>
            <a:r>
              <a:rPr lang="en-US" b="0" i="0" dirty="0">
                <a:solidFill>
                  <a:srgbClr val="374151"/>
                </a:solidFill>
                <a:effectLst/>
                <a:latin typeface="Söhne"/>
              </a:rPr>
              <a:t>It gives information about the chefs and dishes—</a:t>
            </a:r>
            <a:r>
              <a:rPr lang="en-US" b="0" i="0" dirty="0" err="1">
                <a:solidFill>
                  <a:srgbClr val="374151"/>
                </a:solidFill>
                <a:effectLst/>
                <a:latin typeface="Söhne"/>
              </a:rPr>
              <a:t>ect</a:t>
            </a:r>
            <a:endParaRPr lang="en-US" b="0" i="0" dirty="0">
              <a:solidFill>
                <a:srgbClr val="374151"/>
              </a:solidFill>
              <a:effectLst/>
              <a:latin typeface="Söhne"/>
            </a:endParaRPr>
          </a:p>
          <a:p>
            <a:r>
              <a:rPr lang="en-US" dirty="0">
                <a:solidFill>
                  <a:srgbClr val="374151"/>
                </a:solidFill>
                <a:latin typeface="Söhne"/>
              </a:rPr>
              <a:t>Also gives information about our journey and our story is one of relentless dedication of the heart</a:t>
            </a:r>
            <a:endParaRPr lang="en-US" b="0" i="0" dirty="0">
              <a:solidFill>
                <a:srgbClr val="374151"/>
              </a:solidFill>
              <a:effectLst/>
              <a:latin typeface="Söhne"/>
            </a:endParaRPr>
          </a:p>
          <a:p>
            <a:endParaRPr lang="en-US" b="0" i="0" dirty="0">
              <a:solidFill>
                <a:srgbClr val="374151"/>
              </a:solidFill>
              <a:effectLst/>
              <a:latin typeface="Söhne"/>
            </a:endParaRPr>
          </a:p>
        </p:txBody>
      </p:sp>
      <p:pic>
        <p:nvPicPr>
          <p:cNvPr id="6" name="Picture 5">
            <a:extLst>
              <a:ext uri="{FF2B5EF4-FFF2-40B4-BE49-F238E27FC236}">
                <a16:creationId xmlns:a16="http://schemas.microsoft.com/office/drawing/2014/main" id="{A9C77D96-B436-055A-53C1-E8A84F39439B}"/>
              </a:ext>
            </a:extLst>
          </p:cNvPr>
          <p:cNvPicPr>
            <a:picLocks noChangeAspect="1"/>
          </p:cNvPicPr>
          <p:nvPr/>
        </p:nvPicPr>
        <p:blipFill>
          <a:blip r:embed="rId2"/>
          <a:stretch>
            <a:fillRect/>
          </a:stretch>
        </p:blipFill>
        <p:spPr>
          <a:xfrm>
            <a:off x="4864100" y="457200"/>
            <a:ext cx="7185660" cy="5161280"/>
          </a:xfrm>
          <a:prstGeom prst="rect">
            <a:avLst/>
          </a:prstGeom>
        </p:spPr>
      </p:pic>
    </p:spTree>
    <p:extLst>
      <p:ext uri="{BB962C8B-B14F-4D97-AF65-F5344CB8AC3E}">
        <p14:creationId xmlns:p14="http://schemas.microsoft.com/office/powerpoint/2010/main" val="143840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6156-FDBE-5C08-177D-FF42A3D3B133}"/>
              </a:ext>
            </a:extLst>
          </p:cNvPr>
          <p:cNvSpPr>
            <a:spLocks noGrp="1"/>
          </p:cNvSpPr>
          <p:nvPr>
            <p:ph type="title"/>
          </p:nvPr>
        </p:nvSpPr>
        <p:spPr>
          <a:xfrm>
            <a:off x="71121" y="1129513"/>
            <a:ext cx="2773679" cy="1830584"/>
          </a:xfrm>
        </p:spPr>
        <p:txBody>
          <a:bodyPr>
            <a:normAutofit/>
          </a:bodyPr>
          <a:lstStyle/>
          <a:p>
            <a:r>
              <a:rPr lang="en-IN" dirty="0"/>
              <a:t>Reviews</a:t>
            </a:r>
            <a:br>
              <a:rPr lang="en-IN" dirty="0"/>
            </a:br>
            <a:endParaRPr lang="en-IN" dirty="0"/>
          </a:p>
        </p:txBody>
      </p:sp>
      <p:sp>
        <p:nvSpPr>
          <p:cNvPr id="4" name="Text Placeholder 3">
            <a:extLst>
              <a:ext uri="{FF2B5EF4-FFF2-40B4-BE49-F238E27FC236}">
                <a16:creationId xmlns:a16="http://schemas.microsoft.com/office/drawing/2014/main" id="{9B8678DE-A896-97D3-0D22-6D2FC3861CD7}"/>
              </a:ext>
            </a:extLst>
          </p:cNvPr>
          <p:cNvSpPr>
            <a:spLocks noGrp="1"/>
          </p:cNvSpPr>
          <p:nvPr>
            <p:ph type="body" sz="half" idx="2"/>
          </p:nvPr>
        </p:nvSpPr>
        <p:spPr>
          <a:xfrm>
            <a:off x="71121" y="2603500"/>
            <a:ext cx="5019038" cy="2857500"/>
          </a:xfrm>
        </p:spPr>
        <p:txBody>
          <a:bodyPr>
            <a:normAutofit/>
          </a:bodyPr>
          <a:lstStyle/>
          <a:p>
            <a:r>
              <a:rPr lang="en-US" b="0" i="0" dirty="0">
                <a:solidFill>
                  <a:srgbClr val="374151"/>
                </a:solidFill>
                <a:effectLst/>
                <a:latin typeface="Söhne"/>
              </a:rPr>
              <a:t>The restaurant management system received positive reviews</a:t>
            </a:r>
          </a:p>
          <a:p>
            <a:r>
              <a:rPr lang="en-US" b="0" i="0" dirty="0">
                <a:solidFill>
                  <a:srgbClr val="374151"/>
                </a:solidFill>
                <a:effectLst/>
                <a:latin typeface="Söhne"/>
              </a:rPr>
              <a:t> for its user-friendly interface and efficient menu updates, </a:t>
            </a:r>
          </a:p>
          <a:p>
            <a:r>
              <a:rPr lang="en-US" b="0" i="0" dirty="0">
                <a:solidFill>
                  <a:srgbClr val="374151"/>
                </a:solidFill>
                <a:effectLst/>
                <a:latin typeface="Söhne"/>
              </a:rPr>
              <a:t>enhancing the overall dining experience.</a:t>
            </a:r>
          </a:p>
          <a:p>
            <a:r>
              <a:rPr lang="en-US" dirty="0">
                <a:solidFill>
                  <a:srgbClr val="374151"/>
                </a:solidFill>
                <a:latin typeface="Söhne"/>
              </a:rPr>
              <a:t>These Restaurant have 5-star ratings and  customers also satisfied with these </a:t>
            </a:r>
          </a:p>
          <a:p>
            <a:r>
              <a:rPr lang="en-US" dirty="0">
                <a:solidFill>
                  <a:srgbClr val="374151"/>
                </a:solidFill>
                <a:latin typeface="Söhne"/>
              </a:rPr>
              <a:t>In these staff also will cooperate with us and there will support each and every one</a:t>
            </a:r>
            <a:endParaRPr lang="en-IN" dirty="0"/>
          </a:p>
        </p:txBody>
      </p:sp>
      <p:pic>
        <p:nvPicPr>
          <p:cNvPr id="6" name="Picture 5">
            <a:extLst>
              <a:ext uri="{FF2B5EF4-FFF2-40B4-BE49-F238E27FC236}">
                <a16:creationId xmlns:a16="http://schemas.microsoft.com/office/drawing/2014/main" id="{E2F895E6-E897-207B-5527-BF22A4ED99FC}"/>
              </a:ext>
            </a:extLst>
          </p:cNvPr>
          <p:cNvPicPr>
            <a:picLocks noChangeAspect="1"/>
          </p:cNvPicPr>
          <p:nvPr/>
        </p:nvPicPr>
        <p:blipFill>
          <a:blip r:embed="rId2"/>
          <a:stretch>
            <a:fillRect/>
          </a:stretch>
        </p:blipFill>
        <p:spPr>
          <a:xfrm>
            <a:off x="5090159" y="292100"/>
            <a:ext cx="6683375" cy="6172199"/>
          </a:xfrm>
          <a:prstGeom prst="rect">
            <a:avLst/>
          </a:prstGeom>
        </p:spPr>
      </p:pic>
    </p:spTree>
    <p:extLst>
      <p:ext uri="{BB962C8B-B14F-4D97-AF65-F5344CB8AC3E}">
        <p14:creationId xmlns:p14="http://schemas.microsoft.com/office/powerpoint/2010/main" val="239530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C275-C94F-8B5F-C5E9-AC5587EE610F}"/>
              </a:ext>
            </a:extLst>
          </p:cNvPr>
          <p:cNvSpPr>
            <a:spLocks noGrp="1"/>
          </p:cNvSpPr>
          <p:nvPr>
            <p:ph type="title"/>
          </p:nvPr>
        </p:nvSpPr>
        <p:spPr>
          <a:xfrm>
            <a:off x="294640" y="1139673"/>
            <a:ext cx="3505200" cy="1684807"/>
          </a:xfrm>
        </p:spPr>
        <p:txBody>
          <a:bodyPr>
            <a:normAutofit/>
          </a:bodyPr>
          <a:lstStyle/>
          <a:p>
            <a:r>
              <a:rPr lang="en-IN" dirty="0"/>
              <a:t>Contact-us</a:t>
            </a:r>
            <a:br>
              <a:rPr lang="en-IN" dirty="0"/>
            </a:br>
            <a:endParaRPr lang="en-IN" dirty="0"/>
          </a:p>
        </p:txBody>
      </p:sp>
      <p:sp>
        <p:nvSpPr>
          <p:cNvPr id="4" name="Text Placeholder 3">
            <a:extLst>
              <a:ext uri="{FF2B5EF4-FFF2-40B4-BE49-F238E27FC236}">
                <a16:creationId xmlns:a16="http://schemas.microsoft.com/office/drawing/2014/main" id="{737D7F63-3D74-0564-3BFD-5101B82782A7}"/>
              </a:ext>
            </a:extLst>
          </p:cNvPr>
          <p:cNvSpPr>
            <a:spLocks noGrp="1"/>
          </p:cNvSpPr>
          <p:nvPr>
            <p:ph type="body" sz="half" idx="2"/>
          </p:nvPr>
        </p:nvSpPr>
        <p:spPr>
          <a:xfrm>
            <a:off x="1" y="2654300"/>
            <a:ext cx="5181600" cy="2654300"/>
          </a:xfrm>
        </p:spPr>
        <p:txBody>
          <a:bodyPr>
            <a:normAutofit/>
          </a:bodyPr>
          <a:lstStyle/>
          <a:p>
            <a:r>
              <a:rPr lang="en-IN" dirty="0"/>
              <a:t>These Restaurant management System says about our information</a:t>
            </a:r>
          </a:p>
          <a:p>
            <a:r>
              <a:rPr lang="en-IN" dirty="0"/>
              <a:t>It gives contact details for table reservations and other information or any queries</a:t>
            </a:r>
          </a:p>
          <a:p>
            <a:r>
              <a:rPr lang="en-IN" dirty="0"/>
              <a:t>And it provides all the personal information about our restaurant like Email, Instagram, Twitter, phone number.</a:t>
            </a:r>
          </a:p>
          <a:p>
            <a:r>
              <a:rPr lang="en-IN" dirty="0"/>
              <a:t>And here customer can also reserve a table with these page</a:t>
            </a:r>
          </a:p>
        </p:txBody>
      </p:sp>
      <p:pic>
        <p:nvPicPr>
          <p:cNvPr id="6" name="Picture 5">
            <a:extLst>
              <a:ext uri="{FF2B5EF4-FFF2-40B4-BE49-F238E27FC236}">
                <a16:creationId xmlns:a16="http://schemas.microsoft.com/office/drawing/2014/main" id="{2575B59C-A200-3E4F-DF21-B7ADC3DFD9C1}"/>
              </a:ext>
            </a:extLst>
          </p:cNvPr>
          <p:cNvPicPr>
            <a:picLocks noChangeAspect="1"/>
          </p:cNvPicPr>
          <p:nvPr/>
        </p:nvPicPr>
        <p:blipFill>
          <a:blip r:embed="rId2"/>
          <a:stretch>
            <a:fillRect/>
          </a:stretch>
        </p:blipFill>
        <p:spPr>
          <a:xfrm>
            <a:off x="5092700" y="436880"/>
            <a:ext cx="6946900" cy="5181600"/>
          </a:xfrm>
          <a:prstGeom prst="rect">
            <a:avLst/>
          </a:prstGeom>
        </p:spPr>
      </p:pic>
    </p:spTree>
    <p:extLst>
      <p:ext uri="{BB962C8B-B14F-4D97-AF65-F5344CB8AC3E}">
        <p14:creationId xmlns:p14="http://schemas.microsoft.com/office/powerpoint/2010/main" val="314710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8C05-CC1D-1778-1535-A7838A3F1E77}"/>
              </a:ext>
            </a:extLst>
          </p:cNvPr>
          <p:cNvSpPr>
            <a:spLocks noGrp="1"/>
          </p:cNvSpPr>
          <p:nvPr>
            <p:ph type="title"/>
          </p:nvPr>
        </p:nvSpPr>
        <p:spPr>
          <a:xfrm>
            <a:off x="416560" y="1129513"/>
            <a:ext cx="4206240" cy="1755927"/>
          </a:xfrm>
        </p:spPr>
        <p:txBody>
          <a:bodyPr>
            <a:normAutofit/>
          </a:bodyPr>
          <a:lstStyle/>
          <a:p>
            <a:r>
              <a:rPr lang="en-IN" dirty="0"/>
              <a:t>Restaurant Login page</a:t>
            </a:r>
            <a:br>
              <a:rPr lang="en-IN" dirty="0"/>
            </a:br>
            <a:endParaRPr lang="en-IN" dirty="0"/>
          </a:p>
        </p:txBody>
      </p:sp>
      <p:sp>
        <p:nvSpPr>
          <p:cNvPr id="4" name="Text Placeholder 3">
            <a:extLst>
              <a:ext uri="{FF2B5EF4-FFF2-40B4-BE49-F238E27FC236}">
                <a16:creationId xmlns:a16="http://schemas.microsoft.com/office/drawing/2014/main" id="{62569AFD-7F8D-F1CD-BD14-E46B1F2FBE2B}"/>
              </a:ext>
            </a:extLst>
          </p:cNvPr>
          <p:cNvSpPr>
            <a:spLocks noGrp="1"/>
          </p:cNvSpPr>
          <p:nvPr>
            <p:ph type="body" sz="half" idx="2"/>
          </p:nvPr>
        </p:nvSpPr>
        <p:spPr>
          <a:xfrm>
            <a:off x="1" y="2641600"/>
            <a:ext cx="4886960" cy="2926080"/>
          </a:xfrm>
        </p:spPr>
        <p:txBody>
          <a:bodyPr>
            <a:normAutofit/>
          </a:bodyPr>
          <a:lstStyle/>
          <a:p>
            <a:r>
              <a:rPr lang="en-US" b="0" i="0" dirty="0">
                <a:solidFill>
                  <a:srgbClr val="374151"/>
                </a:solidFill>
                <a:effectLst/>
                <a:latin typeface="Söhne"/>
              </a:rPr>
              <a:t>The restaurant login page provides authorized staff access to the restaurant management system, </a:t>
            </a:r>
          </a:p>
          <a:p>
            <a:r>
              <a:rPr lang="en-US" b="0" i="0" dirty="0">
                <a:solidFill>
                  <a:srgbClr val="374151"/>
                </a:solidFill>
                <a:effectLst/>
                <a:latin typeface="Söhne"/>
              </a:rPr>
              <a:t>where they can manage reservations, update menus, and oversee daily operations efficiently.</a:t>
            </a:r>
          </a:p>
          <a:p>
            <a:r>
              <a:rPr lang="en-US" dirty="0">
                <a:solidFill>
                  <a:srgbClr val="374151"/>
                </a:solidFill>
                <a:latin typeface="Söhne"/>
              </a:rPr>
              <a:t>Only staff can access these page no other people or customers cannot access these page</a:t>
            </a:r>
          </a:p>
        </p:txBody>
      </p:sp>
      <p:pic>
        <p:nvPicPr>
          <p:cNvPr id="6" name="Picture 5">
            <a:extLst>
              <a:ext uri="{FF2B5EF4-FFF2-40B4-BE49-F238E27FC236}">
                <a16:creationId xmlns:a16="http://schemas.microsoft.com/office/drawing/2014/main" id="{187F1883-E631-067C-9D8B-DF2A41EA7943}"/>
              </a:ext>
            </a:extLst>
          </p:cNvPr>
          <p:cNvPicPr>
            <a:picLocks noChangeAspect="1"/>
          </p:cNvPicPr>
          <p:nvPr/>
        </p:nvPicPr>
        <p:blipFill>
          <a:blip r:embed="rId2"/>
          <a:stretch>
            <a:fillRect/>
          </a:stretch>
        </p:blipFill>
        <p:spPr>
          <a:xfrm>
            <a:off x="4483100" y="368300"/>
            <a:ext cx="7581900" cy="5334000"/>
          </a:xfrm>
          <a:prstGeom prst="rect">
            <a:avLst/>
          </a:prstGeom>
        </p:spPr>
      </p:pic>
    </p:spTree>
    <p:extLst>
      <p:ext uri="{BB962C8B-B14F-4D97-AF65-F5344CB8AC3E}">
        <p14:creationId xmlns:p14="http://schemas.microsoft.com/office/powerpoint/2010/main" val="380776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92AD-1635-BCD8-132E-FD67B7645BE9}"/>
              </a:ext>
            </a:extLst>
          </p:cNvPr>
          <p:cNvSpPr>
            <a:spLocks noGrp="1"/>
          </p:cNvSpPr>
          <p:nvPr>
            <p:ph type="title"/>
          </p:nvPr>
        </p:nvSpPr>
        <p:spPr/>
        <p:txBody>
          <a:bodyPr>
            <a:normAutofit/>
          </a:bodyPr>
          <a:lstStyle/>
          <a:p>
            <a:r>
              <a:rPr lang="en-IN" dirty="0"/>
              <a:t>Restaurant Management page</a:t>
            </a:r>
            <a:br>
              <a:rPr lang="en-IN" dirty="0"/>
            </a:br>
            <a:endParaRPr lang="en-IN" dirty="0"/>
          </a:p>
        </p:txBody>
      </p:sp>
      <p:sp>
        <p:nvSpPr>
          <p:cNvPr id="4" name="Text Placeholder 3">
            <a:extLst>
              <a:ext uri="{FF2B5EF4-FFF2-40B4-BE49-F238E27FC236}">
                <a16:creationId xmlns:a16="http://schemas.microsoft.com/office/drawing/2014/main" id="{2B2FBE05-2994-3337-2FF8-5BAD24B546BC}"/>
              </a:ext>
            </a:extLst>
          </p:cNvPr>
          <p:cNvSpPr>
            <a:spLocks noGrp="1"/>
          </p:cNvSpPr>
          <p:nvPr>
            <p:ph type="body" sz="half" idx="2"/>
          </p:nvPr>
        </p:nvSpPr>
        <p:spPr/>
        <p:txBody>
          <a:bodyPr vert="horz" lIns="91440" tIns="45720" rIns="91440" bIns="45720" rtlCol="0" anchor="t">
            <a:normAutofit/>
          </a:bodyPr>
          <a:lstStyle/>
          <a:p>
            <a:r>
              <a:rPr lang="en-IN" dirty="0">
                <a:ea typeface="Calibri"/>
                <a:cs typeface="Calibri"/>
              </a:rPr>
              <a:t>Menu Management,</a:t>
            </a:r>
          </a:p>
          <a:p>
            <a:r>
              <a:rPr lang="en-IN" dirty="0">
                <a:ea typeface="Calibri"/>
                <a:cs typeface="Calibri"/>
              </a:rPr>
              <a:t>Where the admin can manage the menu can add, update, delete and clear.</a:t>
            </a:r>
          </a:p>
          <a:p>
            <a:r>
              <a:rPr lang="en-IN" dirty="0">
                <a:ea typeface="Calibri"/>
                <a:cs typeface="Calibri"/>
              </a:rPr>
              <a:t>It directly updates in the database and displays in user menu page.</a:t>
            </a:r>
          </a:p>
          <a:p>
            <a:r>
              <a:rPr lang="en-IN" dirty="0">
                <a:ea typeface="Calibri"/>
                <a:cs typeface="Calibri"/>
              </a:rPr>
              <a:t>If there is any existing we can also update the </a:t>
            </a:r>
            <a:r>
              <a:rPr lang="en-IN">
                <a:ea typeface="Calibri"/>
                <a:cs typeface="Calibri"/>
              </a:rPr>
              <a:t>accordingly.</a:t>
            </a:r>
          </a:p>
          <a:p>
            <a:r>
              <a:rPr lang="en-IN" dirty="0">
                <a:ea typeface="Calibri"/>
                <a:cs typeface="Calibri"/>
              </a:rPr>
              <a:t>Also, we can delete the item if not available in the restaurant. </a:t>
            </a:r>
          </a:p>
        </p:txBody>
      </p:sp>
      <p:pic>
        <p:nvPicPr>
          <p:cNvPr id="3" name="Picture 2" descr="A screenshot of a menu&#10;&#10;Description automatically generated">
            <a:extLst>
              <a:ext uri="{FF2B5EF4-FFF2-40B4-BE49-F238E27FC236}">
                <a16:creationId xmlns:a16="http://schemas.microsoft.com/office/drawing/2014/main" id="{FF2E4748-695B-2F57-8822-475E32673391}"/>
              </a:ext>
            </a:extLst>
          </p:cNvPr>
          <p:cNvPicPr>
            <a:picLocks noChangeAspect="1"/>
          </p:cNvPicPr>
          <p:nvPr/>
        </p:nvPicPr>
        <p:blipFill>
          <a:blip r:embed="rId2"/>
          <a:stretch>
            <a:fillRect/>
          </a:stretch>
        </p:blipFill>
        <p:spPr>
          <a:xfrm>
            <a:off x="5058755" y="1956994"/>
            <a:ext cx="6895123" cy="3907312"/>
          </a:xfrm>
          <a:prstGeom prst="rect">
            <a:avLst/>
          </a:prstGeom>
        </p:spPr>
      </p:pic>
    </p:spTree>
    <p:extLst>
      <p:ext uri="{BB962C8B-B14F-4D97-AF65-F5344CB8AC3E}">
        <p14:creationId xmlns:p14="http://schemas.microsoft.com/office/powerpoint/2010/main" val="170332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61-8EB2-8F1B-8005-63A8BFB7EC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F5DB878-9BAE-AFA9-ECB2-619CD9812DF5}"/>
              </a:ext>
            </a:extLst>
          </p:cNvPr>
          <p:cNvSpPr>
            <a:spLocks noGrp="1"/>
          </p:cNvSpPr>
          <p:nvPr>
            <p:ph idx="1"/>
          </p:nvPr>
        </p:nvSpPr>
        <p:spPr/>
        <p:txBody>
          <a:bodyPr/>
          <a:lstStyle/>
          <a:p>
            <a:r>
              <a:rPr lang="en-IN" dirty="0"/>
              <a:t> </a:t>
            </a:r>
            <a:r>
              <a:rPr lang="en-US" b="0" i="0" dirty="0">
                <a:solidFill>
                  <a:srgbClr val="374151"/>
                </a:solidFill>
                <a:effectLst/>
                <a:latin typeface="Söhne"/>
              </a:rPr>
              <a:t>Restaurant Management System simplifies menu updates, enhances customer interactions, and streamlines operations. It is an essential tool for modern restaurants looking to stay competitive and deliver exceptional dining experiences.</a:t>
            </a:r>
          </a:p>
          <a:p>
            <a:r>
              <a:rPr lang="en-US" dirty="0">
                <a:solidFill>
                  <a:srgbClr val="374151"/>
                </a:solidFill>
                <a:latin typeface="Söhne"/>
              </a:rPr>
              <a:t>It is the best way where we can access all the menus and reserve a table it is the modern features.</a:t>
            </a:r>
            <a:endParaRPr lang="en-IN" dirty="0"/>
          </a:p>
        </p:txBody>
      </p:sp>
    </p:spTree>
    <p:extLst>
      <p:ext uri="{BB962C8B-B14F-4D97-AF65-F5344CB8AC3E}">
        <p14:creationId xmlns:p14="http://schemas.microsoft.com/office/powerpoint/2010/main" val="91308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taurant PowerPoint Slide Templates | SlideBazaar">
            <a:extLst>
              <a:ext uri="{FF2B5EF4-FFF2-40B4-BE49-F238E27FC236}">
                <a16:creationId xmlns:a16="http://schemas.microsoft.com/office/drawing/2014/main" id="{073A3467-D647-679F-8E24-7177F656A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91A0-F640-9061-DC11-F8141E27CFB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3FE7E817-D6E0-B83F-7E70-EC012E8B7865}"/>
              </a:ext>
            </a:extLst>
          </p:cNvPr>
          <p:cNvSpPr>
            <a:spLocks noGrp="1"/>
          </p:cNvSpPr>
          <p:nvPr>
            <p:ph idx="1"/>
          </p:nvPr>
        </p:nvSpPr>
        <p:spPr>
          <a:xfrm>
            <a:off x="838200" y="2265681"/>
            <a:ext cx="10515600" cy="3606800"/>
          </a:xfrm>
        </p:spPr>
        <p:txBody>
          <a:bodyPr vert="horz" lIns="91440" tIns="45720" rIns="91440" bIns="45720" rtlCol="0" anchor="t">
            <a:normAutofit fontScale="47500" lnSpcReduction="20000"/>
          </a:bodyPr>
          <a:lstStyle/>
          <a:p>
            <a:r>
              <a:rPr lang="en-IN" dirty="0"/>
              <a:t>Abstract</a:t>
            </a:r>
          </a:p>
          <a:p>
            <a:r>
              <a:rPr lang="en-IN" dirty="0">
                <a:ea typeface="Calibri"/>
                <a:cs typeface="Calibri"/>
              </a:rPr>
              <a:t>Objective</a:t>
            </a:r>
            <a:endParaRPr lang="en-IN" dirty="0"/>
          </a:p>
          <a:p>
            <a:r>
              <a:rPr lang="en-IN" dirty="0">
                <a:ea typeface="Calibri"/>
                <a:cs typeface="Calibri"/>
              </a:rPr>
              <a:t>Elements used in the Project</a:t>
            </a:r>
            <a:endParaRPr lang="en-IN" dirty="0"/>
          </a:p>
          <a:p>
            <a:r>
              <a:rPr lang="en-IN" dirty="0"/>
              <a:t>Sign-in page</a:t>
            </a:r>
          </a:p>
          <a:p>
            <a:r>
              <a:rPr lang="en-IN" dirty="0"/>
              <a:t>Login page</a:t>
            </a:r>
          </a:p>
          <a:p>
            <a:r>
              <a:rPr lang="en-IN" dirty="0"/>
              <a:t>Sign-up page</a:t>
            </a:r>
          </a:p>
          <a:p>
            <a:r>
              <a:rPr lang="en-IN" dirty="0"/>
              <a:t>Home page</a:t>
            </a:r>
          </a:p>
          <a:p>
            <a:r>
              <a:rPr lang="en-IN" dirty="0"/>
              <a:t>Menu</a:t>
            </a:r>
          </a:p>
          <a:p>
            <a:r>
              <a:rPr lang="en-IN" dirty="0"/>
              <a:t>About us</a:t>
            </a:r>
          </a:p>
          <a:p>
            <a:r>
              <a:rPr lang="en-IN" dirty="0"/>
              <a:t>Reviews</a:t>
            </a:r>
          </a:p>
          <a:p>
            <a:r>
              <a:rPr lang="en-IN" dirty="0"/>
              <a:t>Contact-us</a:t>
            </a:r>
          </a:p>
          <a:p>
            <a:r>
              <a:rPr lang="en-IN" dirty="0"/>
              <a:t>Restaurant Login page</a:t>
            </a:r>
          </a:p>
          <a:p>
            <a:r>
              <a:rPr lang="en-IN" dirty="0"/>
              <a:t>Restaurant Management page</a:t>
            </a:r>
          </a:p>
          <a:p>
            <a:endParaRPr lang="en-IN" dirty="0"/>
          </a:p>
          <a:p>
            <a:endParaRPr lang="en-IN" dirty="0"/>
          </a:p>
          <a:p>
            <a:endParaRPr lang="en-IN" dirty="0"/>
          </a:p>
        </p:txBody>
      </p:sp>
    </p:spTree>
    <p:extLst>
      <p:ext uri="{BB962C8B-B14F-4D97-AF65-F5344CB8AC3E}">
        <p14:creationId xmlns:p14="http://schemas.microsoft.com/office/powerpoint/2010/main" val="192436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F307-D3D4-9BB2-C29C-7BEEA1F7565C}"/>
              </a:ext>
            </a:extLst>
          </p:cNvPr>
          <p:cNvSpPr>
            <a:spLocks noGrp="1"/>
          </p:cNvSpPr>
          <p:nvPr>
            <p:ph type="title"/>
          </p:nvPr>
        </p:nvSpPr>
        <p:spPr>
          <a:xfrm>
            <a:off x="838200" y="377825"/>
            <a:ext cx="10515600" cy="1325563"/>
          </a:xfrm>
        </p:spPr>
        <p:txBody>
          <a:bodyPr/>
          <a:lstStyle/>
          <a:p>
            <a:r>
              <a:rPr lang="en-IN" dirty="0"/>
              <a:t>Abstract:</a:t>
            </a:r>
          </a:p>
        </p:txBody>
      </p:sp>
      <p:sp>
        <p:nvSpPr>
          <p:cNvPr id="3" name="Content Placeholder 2">
            <a:extLst>
              <a:ext uri="{FF2B5EF4-FFF2-40B4-BE49-F238E27FC236}">
                <a16:creationId xmlns:a16="http://schemas.microsoft.com/office/drawing/2014/main" id="{3F869C9F-2D9D-0CBD-5D1E-4C6036BEEB9C}"/>
              </a:ext>
            </a:extLst>
          </p:cNvPr>
          <p:cNvSpPr>
            <a:spLocks noGrp="1"/>
          </p:cNvSpPr>
          <p:nvPr>
            <p:ph idx="1"/>
          </p:nvPr>
        </p:nvSpPr>
        <p:spPr>
          <a:xfrm>
            <a:off x="838200" y="1690688"/>
            <a:ext cx="10515600" cy="4019233"/>
          </a:xfrm>
        </p:spPr>
        <p:txBody>
          <a:bodyPr>
            <a:normAutofit fontScale="85000" lnSpcReduction="10000"/>
          </a:bodyPr>
          <a:lstStyle/>
          <a:p>
            <a:r>
              <a:rPr lang="en-US" b="0" i="0" dirty="0">
                <a:solidFill>
                  <a:srgbClr val="374151"/>
                </a:solidFill>
                <a:effectLst/>
                <a:latin typeface="Söhne"/>
              </a:rPr>
              <a:t>The restaurant industry is a dynamic and highly competitive field, requiring efficient management systems to meet customer demands and stay ahead of the competition. This abstract presents a Restaurant Management System (RMS) designed to display menus that can be easily added, displayed, and updated in a user-friendly manner. This system offers restaurateurs a comprehensive solution to streamline menu management and enhance customer experiences.</a:t>
            </a:r>
          </a:p>
          <a:p>
            <a:r>
              <a:rPr lang="en-US" b="0" i="0" dirty="0">
                <a:solidFill>
                  <a:srgbClr val="374151"/>
                </a:solidFill>
                <a:effectLst/>
                <a:latin typeface="Söhne"/>
              </a:rPr>
              <a:t>In summary, the Restaurant Management System outlined in this abstract addresses the needs of modern restaurant management by offering a platform that simplifies the process of adding, displaying, and updating menus. The system improves customer engagement, streamlines operations, and helps restaurants adapt quickly to changing market demands, making it an invaluable tool for restaurant owners and managers seeking to thrive in a competitive industry.</a:t>
            </a:r>
            <a:endParaRPr lang="en-IN" dirty="0"/>
          </a:p>
        </p:txBody>
      </p:sp>
    </p:spTree>
    <p:extLst>
      <p:ext uri="{BB962C8B-B14F-4D97-AF65-F5344CB8AC3E}">
        <p14:creationId xmlns:p14="http://schemas.microsoft.com/office/powerpoint/2010/main" val="6576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4050-7DA9-6222-166C-F7D1DBF44448}"/>
              </a:ext>
            </a:extLst>
          </p:cNvPr>
          <p:cNvSpPr>
            <a:spLocks noGrp="1"/>
          </p:cNvSpPr>
          <p:nvPr>
            <p:ph type="title"/>
          </p:nvPr>
        </p:nvSpPr>
        <p:spPr/>
        <p:txBody>
          <a:bodyPr/>
          <a:lstStyle/>
          <a:p>
            <a:r>
              <a:rPr lang="en-GB" dirty="0">
                <a:ea typeface="Calibri Light"/>
                <a:cs typeface="Calibri Light"/>
              </a:rPr>
              <a:t>Objective </a:t>
            </a:r>
            <a:endParaRPr lang="en-GB" dirty="0"/>
          </a:p>
        </p:txBody>
      </p:sp>
      <p:sp>
        <p:nvSpPr>
          <p:cNvPr id="3" name="Content Placeholder 2">
            <a:extLst>
              <a:ext uri="{FF2B5EF4-FFF2-40B4-BE49-F238E27FC236}">
                <a16:creationId xmlns:a16="http://schemas.microsoft.com/office/drawing/2014/main" id="{3E007594-0AF2-627C-BB24-3E09D2E22CC5}"/>
              </a:ext>
            </a:extLst>
          </p:cNvPr>
          <p:cNvSpPr>
            <a:spLocks noGrp="1"/>
          </p:cNvSpPr>
          <p:nvPr>
            <p:ph idx="1"/>
          </p:nvPr>
        </p:nvSpPr>
        <p:spPr/>
        <p:txBody>
          <a:bodyPr vert="horz" lIns="91440" tIns="45720" rIns="91440" bIns="45720" rtlCol="0" anchor="t">
            <a:normAutofit/>
          </a:bodyPr>
          <a:lstStyle/>
          <a:p>
            <a:r>
              <a:rPr lang="en-US" sz="1400">
                <a:latin typeface="Times New Roman"/>
                <a:cs typeface="Times New Roman"/>
              </a:rPr>
              <a:t>This project focuses on the Restaurant Management System Where the Admin can manage to change the Menu on the customer side which also means the admin can add, update and delete the dishes that are available on that specific day so that would be easy to customer to choose the available dishes and would avoid the time waste for the waiter to describe the dish whether it is available or not and this has lot of scope in upcoming days like we can add register table order from the table without no middle man contact. So, our project basically is made for displaying the available restaurant menu on the restaurant working day.</a:t>
            </a:r>
            <a:endParaRPr lang="en-GB" sz="1400">
              <a:latin typeface="Times New Roman"/>
              <a:cs typeface="Times New Roman"/>
            </a:endParaRPr>
          </a:p>
        </p:txBody>
      </p:sp>
    </p:spTree>
    <p:extLst>
      <p:ext uri="{BB962C8B-B14F-4D97-AF65-F5344CB8AC3E}">
        <p14:creationId xmlns:p14="http://schemas.microsoft.com/office/powerpoint/2010/main" val="422575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61D6-C7C5-D547-8FAC-10B622CD1AFB}"/>
              </a:ext>
            </a:extLst>
          </p:cNvPr>
          <p:cNvSpPr>
            <a:spLocks noGrp="1"/>
          </p:cNvSpPr>
          <p:nvPr>
            <p:ph type="title"/>
          </p:nvPr>
        </p:nvSpPr>
        <p:spPr/>
        <p:txBody>
          <a:bodyPr/>
          <a:lstStyle/>
          <a:p>
            <a:r>
              <a:rPr lang="en-GB" dirty="0">
                <a:ea typeface="Calibri Light"/>
                <a:cs typeface="Calibri Light"/>
              </a:rPr>
              <a:t>Elements Used In Project</a:t>
            </a:r>
          </a:p>
        </p:txBody>
      </p:sp>
      <p:sp>
        <p:nvSpPr>
          <p:cNvPr id="3" name="Content Placeholder 2">
            <a:extLst>
              <a:ext uri="{FF2B5EF4-FFF2-40B4-BE49-F238E27FC236}">
                <a16:creationId xmlns:a16="http://schemas.microsoft.com/office/drawing/2014/main" id="{9B2CAB4F-994E-43E5-9AA5-02A516B35ECA}"/>
              </a:ext>
            </a:extLst>
          </p:cNvPr>
          <p:cNvSpPr>
            <a:spLocks noGrp="1"/>
          </p:cNvSpPr>
          <p:nvPr>
            <p:ph idx="1"/>
          </p:nvPr>
        </p:nvSpPr>
        <p:spPr/>
        <p:txBody>
          <a:bodyPr vert="horz" lIns="91440" tIns="45720" rIns="91440" bIns="45720" rtlCol="0" anchor="t">
            <a:normAutofit/>
          </a:bodyPr>
          <a:lstStyle/>
          <a:p>
            <a:pPr algn="just"/>
            <a:r>
              <a:rPr lang="en-US" sz="1200" b="1" err="1">
                <a:latin typeface="system-ui"/>
              </a:rPr>
              <a:t>JFrame</a:t>
            </a:r>
            <a:r>
              <a:rPr lang="en-US" sz="1200" b="1">
                <a:latin typeface="system-ui"/>
              </a:rPr>
              <a:t>:</a:t>
            </a:r>
            <a:r>
              <a:rPr lang="en-US" sz="1200">
                <a:latin typeface="system-ui"/>
              </a:rPr>
              <a:t> The main window of the application.</a:t>
            </a:r>
            <a:endParaRPr lang="en-GB" sz="1200">
              <a:latin typeface="system-ui"/>
            </a:endParaRPr>
          </a:p>
          <a:p>
            <a:pPr algn="just"/>
            <a:r>
              <a:rPr lang="en-US" sz="1200" b="1" dirty="0" err="1">
                <a:latin typeface="system-ui"/>
              </a:rPr>
              <a:t>JPanel</a:t>
            </a:r>
            <a:r>
              <a:rPr lang="en-US" sz="1200" b="1" dirty="0">
                <a:latin typeface="system-ui"/>
              </a:rPr>
              <a:t> (</a:t>
            </a:r>
            <a:r>
              <a:rPr lang="en-US" sz="1200" b="1" dirty="0" err="1">
                <a:latin typeface="system-ui"/>
              </a:rPr>
              <a:t>contentPane</a:t>
            </a:r>
            <a:r>
              <a:rPr lang="en-US" sz="1200" b="1" dirty="0">
                <a:latin typeface="system-ui"/>
              </a:rPr>
              <a:t>):</a:t>
            </a:r>
            <a:r>
              <a:rPr lang="en-US" sz="1200" dirty="0">
                <a:latin typeface="system-ui"/>
              </a:rPr>
              <a:t> The main container for organizing components.</a:t>
            </a:r>
            <a:endParaRPr lang="en-GB" sz="1200" dirty="0">
              <a:latin typeface="system-ui"/>
            </a:endParaRPr>
          </a:p>
          <a:p>
            <a:pPr algn="just"/>
            <a:r>
              <a:rPr lang="en-US" sz="1200" b="1" dirty="0" err="1">
                <a:latin typeface="system-ui"/>
              </a:rPr>
              <a:t>JLabel</a:t>
            </a:r>
            <a:r>
              <a:rPr lang="en-US" sz="1200" b="1" dirty="0">
                <a:latin typeface="system-ui"/>
              </a:rPr>
              <a:t>:</a:t>
            </a:r>
            <a:r>
              <a:rPr lang="en-US" sz="1200" dirty="0">
                <a:latin typeface="system-ui"/>
              </a:rPr>
              <a:t> Display text or image. Used for the application title.</a:t>
            </a:r>
            <a:endParaRPr lang="en-GB" sz="1200" dirty="0">
              <a:latin typeface="system-ui"/>
            </a:endParaRPr>
          </a:p>
          <a:p>
            <a:pPr algn="just"/>
            <a:r>
              <a:rPr lang="en-US" sz="1200" b="1" dirty="0">
                <a:latin typeface="system-ui"/>
              </a:rPr>
              <a:t>JTable:</a:t>
            </a:r>
            <a:r>
              <a:rPr lang="en-US" sz="1200" dirty="0">
                <a:latin typeface="system-ui"/>
              </a:rPr>
              <a:t> provides a tabular view for displaying data.</a:t>
            </a:r>
            <a:endParaRPr lang="en-GB" sz="1200" dirty="0">
              <a:latin typeface="system-ui"/>
            </a:endParaRPr>
          </a:p>
          <a:p>
            <a:pPr algn="just"/>
            <a:r>
              <a:rPr lang="en-US" sz="1200" b="1" dirty="0" err="1">
                <a:latin typeface="system-ui"/>
              </a:rPr>
              <a:t>JButton</a:t>
            </a:r>
            <a:r>
              <a:rPr lang="en-US" sz="1200" b="1" dirty="0">
                <a:latin typeface="system-ui"/>
              </a:rPr>
              <a:t>:</a:t>
            </a:r>
            <a:r>
              <a:rPr lang="en-US" sz="1200" dirty="0">
                <a:latin typeface="system-ui"/>
              </a:rPr>
              <a:t> A button that performs actions, such as navigation to different sections.</a:t>
            </a:r>
            <a:endParaRPr lang="en-GB" sz="1200" dirty="0">
              <a:latin typeface="system-ui"/>
            </a:endParaRPr>
          </a:p>
          <a:p>
            <a:pPr algn="just"/>
            <a:r>
              <a:rPr lang="en-US" sz="1200" b="1" dirty="0">
                <a:latin typeface="system-ui"/>
              </a:rPr>
              <a:t>ActionListener:</a:t>
            </a:r>
            <a:r>
              <a:rPr lang="en-US" sz="1200" dirty="0">
                <a:latin typeface="system-ui"/>
              </a:rPr>
              <a:t> Interface to handle button click events.</a:t>
            </a:r>
            <a:endParaRPr lang="en-GB" sz="1200" dirty="0">
              <a:latin typeface="system-ui"/>
            </a:endParaRPr>
          </a:p>
          <a:p>
            <a:pPr algn="just"/>
            <a:r>
              <a:rPr lang="en-US" sz="1200" b="1" dirty="0" err="1">
                <a:latin typeface="system-ui"/>
              </a:rPr>
              <a:t>ImageIcon</a:t>
            </a:r>
            <a:r>
              <a:rPr lang="en-US" sz="1200" b="1" dirty="0">
                <a:latin typeface="system-ui"/>
              </a:rPr>
              <a:t>:</a:t>
            </a:r>
            <a:r>
              <a:rPr lang="en-US" sz="1200" dirty="0">
                <a:latin typeface="system-ui"/>
              </a:rPr>
              <a:t> Represents an image, used for buttons with icons.</a:t>
            </a:r>
            <a:endParaRPr lang="en-GB" sz="1200" dirty="0">
              <a:latin typeface="system-ui"/>
            </a:endParaRPr>
          </a:p>
          <a:p>
            <a:pPr algn="just"/>
            <a:r>
              <a:rPr lang="en-US" sz="1200" b="1" dirty="0">
                <a:latin typeface="system-ui"/>
              </a:rPr>
              <a:t>Dispose():</a:t>
            </a:r>
            <a:r>
              <a:rPr lang="en-US" sz="1200" dirty="0">
                <a:latin typeface="system-ui"/>
              </a:rPr>
              <a:t> Closes the current window.</a:t>
            </a:r>
            <a:endParaRPr lang="en-GB" sz="1200" dirty="0">
              <a:latin typeface="system-ui"/>
            </a:endParaRPr>
          </a:p>
          <a:p>
            <a:pPr algn="just"/>
            <a:r>
              <a:rPr lang="en-US" sz="1200" b="1" dirty="0" err="1">
                <a:latin typeface="system-ui"/>
              </a:rPr>
              <a:t>setVisible</a:t>
            </a:r>
            <a:r>
              <a:rPr lang="en-US" sz="1200" b="1" dirty="0">
                <a:latin typeface="system-ui"/>
              </a:rPr>
              <a:t>():</a:t>
            </a:r>
            <a:r>
              <a:rPr lang="en-US" sz="1200" dirty="0">
                <a:latin typeface="system-ui"/>
              </a:rPr>
              <a:t> Sets the visibility of the window.</a:t>
            </a:r>
            <a:endParaRPr lang="en-GB" sz="1200" dirty="0">
              <a:latin typeface="system-ui"/>
            </a:endParaRPr>
          </a:p>
          <a:p>
            <a:pPr algn="just"/>
            <a:r>
              <a:rPr lang="en-US" sz="1200" b="1" dirty="0" err="1">
                <a:latin typeface="system-ui"/>
              </a:rPr>
              <a:t>EventQueue.invokeLater</a:t>
            </a:r>
            <a:r>
              <a:rPr lang="en-US" sz="1200" b="1" dirty="0">
                <a:latin typeface="system-ui"/>
              </a:rPr>
              <a:t>():</a:t>
            </a:r>
            <a:r>
              <a:rPr lang="en-US" sz="1200" dirty="0">
                <a:latin typeface="system-ui"/>
              </a:rPr>
              <a:t> Ensures that UI updates are done on the event dispatching thread.</a:t>
            </a:r>
            <a:endParaRPr lang="en-GB" sz="1200" dirty="0">
              <a:latin typeface="system-ui"/>
            </a:endParaRPr>
          </a:p>
          <a:p>
            <a:pPr algn="just"/>
            <a:r>
              <a:rPr lang="en-US" sz="1200" b="1" dirty="0" err="1">
                <a:latin typeface="system-ui"/>
              </a:rPr>
              <a:t>JTextField</a:t>
            </a:r>
            <a:r>
              <a:rPr lang="en-US" sz="1200" b="1" dirty="0">
                <a:latin typeface="system-ui"/>
              </a:rPr>
              <a:t>, </a:t>
            </a:r>
            <a:r>
              <a:rPr lang="en-US" sz="1200" b="1" dirty="0" err="1">
                <a:latin typeface="system-ui"/>
              </a:rPr>
              <a:t>JPasswordField</a:t>
            </a:r>
            <a:r>
              <a:rPr lang="en-US" sz="1200" b="1" dirty="0">
                <a:latin typeface="system-ui"/>
              </a:rPr>
              <a:t>:</a:t>
            </a:r>
            <a:r>
              <a:rPr lang="en-US" sz="1200" dirty="0">
                <a:solidFill>
                  <a:srgbClr val="D1D5DB"/>
                </a:solidFill>
                <a:latin typeface="system-ui"/>
              </a:rPr>
              <a:t> </a:t>
            </a:r>
            <a:r>
              <a:rPr lang="en-US" sz="1200" dirty="0">
                <a:latin typeface="system-ui"/>
              </a:rPr>
              <a:t>For user input (username and password).</a:t>
            </a:r>
            <a:endParaRPr lang="en-GB" sz="1200" dirty="0">
              <a:latin typeface="system-ui"/>
            </a:endParaRPr>
          </a:p>
          <a:p>
            <a:pPr algn="just"/>
            <a:r>
              <a:rPr lang="en-US" sz="1200" b="1" dirty="0" err="1">
                <a:latin typeface="system-ui"/>
              </a:rPr>
              <a:t>JOptionPane</a:t>
            </a:r>
            <a:r>
              <a:rPr lang="en-US" sz="1200" b="1" dirty="0">
                <a:latin typeface="system-ui"/>
              </a:rPr>
              <a:t>:</a:t>
            </a:r>
            <a:r>
              <a:rPr lang="en-US" sz="1200" dirty="0">
                <a:solidFill>
                  <a:srgbClr val="D1D5DB"/>
                </a:solidFill>
                <a:latin typeface="system-ui"/>
              </a:rPr>
              <a:t> </a:t>
            </a:r>
            <a:r>
              <a:rPr lang="en-US" sz="1200" dirty="0">
                <a:latin typeface="system-ui"/>
              </a:rPr>
              <a:t>Displays dialog boxes, used for showing error messages.</a:t>
            </a:r>
            <a:endParaRPr lang="en-GB" sz="1200" dirty="0">
              <a:latin typeface="system-ui"/>
            </a:endParaRPr>
          </a:p>
          <a:p>
            <a:pPr algn="just"/>
            <a:r>
              <a:rPr lang="en-US" sz="1200" b="1" dirty="0" err="1">
                <a:latin typeface="system-ui"/>
              </a:rPr>
              <a:t>JScrollPane</a:t>
            </a:r>
            <a:r>
              <a:rPr lang="en-US" sz="1200" b="1" dirty="0">
                <a:latin typeface="system-ui"/>
              </a:rPr>
              <a:t>:</a:t>
            </a:r>
            <a:r>
              <a:rPr lang="en-US" sz="1200" dirty="0">
                <a:solidFill>
                  <a:srgbClr val="D1D5DB"/>
                </a:solidFill>
                <a:latin typeface="system-ui"/>
              </a:rPr>
              <a:t> </a:t>
            </a:r>
            <a:r>
              <a:rPr lang="en-US" sz="1200" dirty="0">
                <a:latin typeface="system-ui"/>
              </a:rPr>
              <a:t>Allows scrolling through reviews.</a:t>
            </a:r>
            <a:endParaRPr lang="en-GB" sz="1200" dirty="0">
              <a:latin typeface="system-ui"/>
            </a:endParaRPr>
          </a:p>
          <a:p>
            <a:pPr algn="just"/>
            <a:r>
              <a:rPr lang="en-US" sz="1200" b="1" dirty="0" err="1">
                <a:latin typeface="system-ui"/>
              </a:rPr>
              <a:t>ImageIcon</a:t>
            </a:r>
            <a:r>
              <a:rPr lang="en-US" sz="1200" b="1" dirty="0">
                <a:latin typeface="system-ui"/>
              </a:rPr>
              <a:t>:</a:t>
            </a:r>
            <a:r>
              <a:rPr lang="en-US" sz="1200" dirty="0">
                <a:solidFill>
                  <a:srgbClr val="D1D5DB"/>
                </a:solidFill>
                <a:latin typeface="system-ui"/>
              </a:rPr>
              <a:t> </a:t>
            </a:r>
            <a:r>
              <a:rPr lang="en-US" sz="1200" dirty="0">
                <a:latin typeface="system-ui"/>
              </a:rPr>
              <a:t>Represents user icons and rating icons.</a:t>
            </a:r>
            <a:endParaRPr lang="en-GB" sz="1200" dirty="0">
              <a:latin typeface="system-ui"/>
            </a:endParaRPr>
          </a:p>
          <a:p>
            <a:pPr algn="just"/>
            <a:r>
              <a:rPr lang="en-US" sz="1200" b="1" dirty="0">
                <a:latin typeface="system-ui"/>
              </a:rPr>
              <a:t>JDBC (Java Database Connectivity):</a:t>
            </a:r>
            <a:r>
              <a:rPr lang="en-US" sz="1200" dirty="0">
                <a:latin typeface="system-ui"/>
              </a:rPr>
              <a:t> Establishes a connection to a MySQL database.</a:t>
            </a:r>
            <a:endParaRPr lang="en-GB" sz="1200" dirty="0">
              <a:latin typeface="system-ui"/>
            </a:endParaRPr>
          </a:p>
          <a:p>
            <a:pPr marL="0" indent="0" algn="just">
              <a:buNone/>
            </a:pPr>
            <a:endParaRPr lang="en-GB" dirty="0">
              <a:ea typeface="Calibri"/>
              <a:cs typeface="Calibri"/>
            </a:endParaRPr>
          </a:p>
        </p:txBody>
      </p:sp>
    </p:spTree>
    <p:extLst>
      <p:ext uri="{BB962C8B-B14F-4D97-AF65-F5344CB8AC3E}">
        <p14:creationId xmlns:p14="http://schemas.microsoft.com/office/powerpoint/2010/main" val="165936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6F3A-051C-4FEA-2526-814EC72C496C}"/>
              </a:ext>
            </a:extLst>
          </p:cNvPr>
          <p:cNvSpPr>
            <a:spLocks noGrp="1"/>
          </p:cNvSpPr>
          <p:nvPr>
            <p:ph type="title"/>
          </p:nvPr>
        </p:nvSpPr>
        <p:spPr>
          <a:xfrm>
            <a:off x="930274" y="1097280"/>
            <a:ext cx="3773805" cy="606742"/>
          </a:xfrm>
        </p:spPr>
        <p:txBody>
          <a:bodyPr>
            <a:normAutofit/>
          </a:bodyPr>
          <a:lstStyle/>
          <a:p>
            <a:r>
              <a:rPr lang="en-IN" dirty="0"/>
              <a:t>Sign-in page</a:t>
            </a:r>
          </a:p>
        </p:txBody>
      </p:sp>
      <p:sp>
        <p:nvSpPr>
          <p:cNvPr id="4" name="Text Placeholder 3">
            <a:extLst>
              <a:ext uri="{FF2B5EF4-FFF2-40B4-BE49-F238E27FC236}">
                <a16:creationId xmlns:a16="http://schemas.microsoft.com/office/drawing/2014/main" id="{DA937AD0-7971-D9A4-F823-C786D02AD545}"/>
              </a:ext>
            </a:extLst>
          </p:cNvPr>
          <p:cNvSpPr>
            <a:spLocks noGrp="1"/>
          </p:cNvSpPr>
          <p:nvPr>
            <p:ph type="body" sz="half" idx="2"/>
          </p:nvPr>
        </p:nvSpPr>
        <p:spPr>
          <a:xfrm>
            <a:off x="660400" y="2177098"/>
            <a:ext cx="4460240" cy="2506662"/>
          </a:xfrm>
        </p:spPr>
        <p:txBody>
          <a:bodyPr>
            <a:noAutofit/>
          </a:bodyPr>
          <a:lstStyle/>
          <a:p>
            <a:r>
              <a:rPr lang="en-IN" sz="1600" dirty="0"/>
              <a:t>To access Restaurant login page and customer login.</a:t>
            </a:r>
          </a:p>
          <a:p>
            <a:r>
              <a:rPr lang="en-IN" sz="1600" dirty="0"/>
              <a:t>Where, Restaurant login links up to restaurant related page.</a:t>
            </a:r>
          </a:p>
          <a:p>
            <a:r>
              <a:rPr lang="en-IN" sz="1600" dirty="0"/>
              <a:t>Customer login links up to user related features.</a:t>
            </a:r>
          </a:p>
        </p:txBody>
      </p:sp>
      <p:pic>
        <p:nvPicPr>
          <p:cNvPr id="14" name="Picture 13">
            <a:extLst>
              <a:ext uri="{FF2B5EF4-FFF2-40B4-BE49-F238E27FC236}">
                <a16:creationId xmlns:a16="http://schemas.microsoft.com/office/drawing/2014/main" id="{351B4B51-7A49-ED2B-F699-362322CF26D7}"/>
              </a:ext>
            </a:extLst>
          </p:cNvPr>
          <p:cNvPicPr>
            <a:picLocks noChangeAspect="1"/>
          </p:cNvPicPr>
          <p:nvPr/>
        </p:nvPicPr>
        <p:blipFill>
          <a:blip r:embed="rId2"/>
          <a:stretch>
            <a:fillRect/>
          </a:stretch>
        </p:blipFill>
        <p:spPr>
          <a:xfrm>
            <a:off x="5120641" y="487680"/>
            <a:ext cx="6410960" cy="5161280"/>
          </a:xfrm>
          <a:prstGeom prst="rect">
            <a:avLst/>
          </a:prstGeom>
        </p:spPr>
      </p:pic>
    </p:spTree>
    <p:extLst>
      <p:ext uri="{BB962C8B-B14F-4D97-AF65-F5344CB8AC3E}">
        <p14:creationId xmlns:p14="http://schemas.microsoft.com/office/powerpoint/2010/main" val="50751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912B-D255-45B9-BA2D-C9358A219937}"/>
              </a:ext>
            </a:extLst>
          </p:cNvPr>
          <p:cNvSpPr>
            <a:spLocks noGrp="1"/>
          </p:cNvSpPr>
          <p:nvPr>
            <p:ph type="title"/>
          </p:nvPr>
        </p:nvSpPr>
        <p:spPr>
          <a:xfrm>
            <a:off x="839788" y="457200"/>
            <a:ext cx="3932237" cy="1054100"/>
          </a:xfrm>
        </p:spPr>
        <p:txBody>
          <a:bodyPr/>
          <a:lstStyle/>
          <a:p>
            <a:r>
              <a:rPr lang="en-IN" dirty="0"/>
              <a:t>Sign-in page</a:t>
            </a:r>
          </a:p>
        </p:txBody>
      </p:sp>
      <p:sp>
        <p:nvSpPr>
          <p:cNvPr id="4" name="Text Placeholder 3">
            <a:extLst>
              <a:ext uri="{FF2B5EF4-FFF2-40B4-BE49-F238E27FC236}">
                <a16:creationId xmlns:a16="http://schemas.microsoft.com/office/drawing/2014/main" id="{243D7218-9229-7FD6-C457-B1AB95AE9B08}"/>
              </a:ext>
            </a:extLst>
          </p:cNvPr>
          <p:cNvSpPr>
            <a:spLocks noGrp="1"/>
          </p:cNvSpPr>
          <p:nvPr>
            <p:ph type="body" sz="half" idx="2"/>
          </p:nvPr>
        </p:nvSpPr>
        <p:spPr/>
        <p:txBody>
          <a:bodyPr>
            <a:normAutofit/>
          </a:bodyPr>
          <a:lstStyle/>
          <a:p>
            <a:r>
              <a:rPr lang="en-IN" sz="2000" dirty="0"/>
              <a:t>A customer login page in a restaurant management system it gives</a:t>
            </a:r>
          </a:p>
          <a:p>
            <a:r>
              <a:rPr lang="en-IN" sz="2000" dirty="0"/>
              <a:t>Basic security for customer seeing there menus and other details</a:t>
            </a:r>
          </a:p>
          <a:p>
            <a:r>
              <a:rPr lang="en-IN" sz="2000" dirty="0"/>
              <a:t>If the login details is correct it redirects to home page else displays invalid username/password</a:t>
            </a:r>
          </a:p>
          <a:p>
            <a:r>
              <a:rPr lang="en-IN" sz="2000" dirty="0"/>
              <a:t>If new user there is a sign-up button redirects to sign-up page</a:t>
            </a:r>
          </a:p>
        </p:txBody>
      </p:sp>
      <p:pic>
        <p:nvPicPr>
          <p:cNvPr id="5" name="Picture 4">
            <a:extLst>
              <a:ext uri="{FF2B5EF4-FFF2-40B4-BE49-F238E27FC236}">
                <a16:creationId xmlns:a16="http://schemas.microsoft.com/office/drawing/2014/main" id="{D11961FE-6431-329F-D176-5E8EDDA86F4B}"/>
              </a:ext>
            </a:extLst>
          </p:cNvPr>
          <p:cNvPicPr>
            <a:picLocks noChangeAspect="1"/>
          </p:cNvPicPr>
          <p:nvPr/>
        </p:nvPicPr>
        <p:blipFill>
          <a:blip r:embed="rId2"/>
          <a:stretch>
            <a:fillRect/>
          </a:stretch>
        </p:blipFill>
        <p:spPr>
          <a:xfrm>
            <a:off x="5664201" y="477520"/>
            <a:ext cx="6324600" cy="5222240"/>
          </a:xfrm>
          <a:prstGeom prst="rect">
            <a:avLst/>
          </a:prstGeom>
        </p:spPr>
      </p:pic>
    </p:spTree>
    <p:extLst>
      <p:ext uri="{BB962C8B-B14F-4D97-AF65-F5344CB8AC3E}">
        <p14:creationId xmlns:p14="http://schemas.microsoft.com/office/powerpoint/2010/main" val="38392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32D0-8694-1C41-77FC-AC23D458E924}"/>
              </a:ext>
            </a:extLst>
          </p:cNvPr>
          <p:cNvSpPr>
            <a:spLocks noGrp="1"/>
          </p:cNvSpPr>
          <p:nvPr>
            <p:ph type="title"/>
          </p:nvPr>
        </p:nvSpPr>
        <p:spPr>
          <a:xfrm>
            <a:off x="345440" y="416561"/>
            <a:ext cx="3434080" cy="1635760"/>
          </a:xfrm>
        </p:spPr>
        <p:txBody>
          <a:bodyPr>
            <a:normAutofit/>
          </a:bodyPr>
          <a:lstStyle/>
          <a:p>
            <a:r>
              <a:rPr lang="en-IN" dirty="0"/>
              <a:t>Sign-up page</a:t>
            </a:r>
            <a:br>
              <a:rPr lang="en-IN" dirty="0"/>
            </a:br>
            <a:endParaRPr lang="en-IN" dirty="0"/>
          </a:p>
        </p:txBody>
      </p:sp>
      <p:sp>
        <p:nvSpPr>
          <p:cNvPr id="4" name="Text Placeholder 3">
            <a:extLst>
              <a:ext uri="{FF2B5EF4-FFF2-40B4-BE49-F238E27FC236}">
                <a16:creationId xmlns:a16="http://schemas.microsoft.com/office/drawing/2014/main" id="{A3572C22-5C0D-50F4-F04F-EA9656A9224C}"/>
              </a:ext>
            </a:extLst>
          </p:cNvPr>
          <p:cNvSpPr>
            <a:spLocks noGrp="1"/>
          </p:cNvSpPr>
          <p:nvPr>
            <p:ph type="body" sz="half" idx="2"/>
          </p:nvPr>
        </p:nvSpPr>
        <p:spPr>
          <a:xfrm>
            <a:off x="81281" y="1943100"/>
            <a:ext cx="4866640" cy="3206634"/>
          </a:xfrm>
        </p:spPr>
        <p:txBody>
          <a:bodyPr>
            <a:normAutofit/>
          </a:bodyPr>
          <a:lstStyle/>
          <a:p>
            <a:r>
              <a:rPr lang="en-US" b="0" i="0" dirty="0">
                <a:solidFill>
                  <a:srgbClr val="374151"/>
                </a:solidFill>
                <a:effectLst/>
                <a:latin typeface="Söhne"/>
              </a:rPr>
              <a:t>The sign-up page for a restaurant management system </a:t>
            </a:r>
          </a:p>
          <a:p>
            <a:r>
              <a:rPr lang="en-US" dirty="0">
                <a:solidFill>
                  <a:srgbClr val="374151"/>
                </a:solidFill>
                <a:latin typeface="Söhne"/>
              </a:rPr>
              <a:t>It </a:t>
            </a:r>
            <a:r>
              <a:rPr lang="en-US" b="0" i="0" dirty="0">
                <a:solidFill>
                  <a:srgbClr val="374151"/>
                </a:solidFill>
                <a:effectLst/>
                <a:latin typeface="Söhne"/>
              </a:rPr>
              <a:t>enables new users to create accounts, providing essential information such as Full Name, User Name, Phone Number and password. </a:t>
            </a:r>
          </a:p>
          <a:p>
            <a:r>
              <a:rPr lang="en-US" b="0" i="0" dirty="0">
                <a:solidFill>
                  <a:srgbClr val="374151"/>
                </a:solidFill>
                <a:effectLst/>
                <a:latin typeface="Söhne"/>
              </a:rPr>
              <a:t>This registration process grants access to menu and browsing to see all the features</a:t>
            </a:r>
          </a:p>
          <a:p>
            <a:r>
              <a:rPr lang="en-US" dirty="0">
                <a:solidFill>
                  <a:srgbClr val="374151"/>
                </a:solidFill>
                <a:latin typeface="Söhne"/>
              </a:rPr>
              <a:t>Here cancel button works to set all the text fields and password fields to set null</a:t>
            </a:r>
            <a:endParaRPr lang="en-IN" dirty="0"/>
          </a:p>
        </p:txBody>
      </p:sp>
      <p:pic>
        <p:nvPicPr>
          <p:cNvPr id="6" name="Picture 5">
            <a:extLst>
              <a:ext uri="{FF2B5EF4-FFF2-40B4-BE49-F238E27FC236}">
                <a16:creationId xmlns:a16="http://schemas.microsoft.com/office/drawing/2014/main" id="{D7617EC4-5507-8D5B-062F-3A8CEAE9CA5E}"/>
              </a:ext>
            </a:extLst>
          </p:cNvPr>
          <p:cNvPicPr>
            <a:picLocks noChangeAspect="1"/>
          </p:cNvPicPr>
          <p:nvPr/>
        </p:nvPicPr>
        <p:blipFill>
          <a:blip r:embed="rId2"/>
          <a:stretch>
            <a:fillRect/>
          </a:stretch>
        </p:blipFill>
        <p:spPr>
          <a:xfrm>
            <a:off x="4947921" y="416561"/>
            <a:ext cx="6664959" cy="5242559"/>
          </a:xfrm>
          <a:prstGeom prst="rect">
            <a:avLst/>
          </a:prstGeom>
        </p:spPr>
      </p:pic>
    </p:spTree>
    <p:extLst>
      <p:ext uri="{BB962C8B-B14F-4D97-AF65-F5344CB8AC3E}">
        <p14:creationId xmlns:p14="http://schemas.microsoft.com/office/powerpoint/2010/main" val="100068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80BB-4465-A2B7-38D3-F4BE9F2C48DE}"/>
              </a:ext>
            </a:extLst>
          </p:cNvPr>
          <p:cNvSpPr>
            <a:spLocks noGrp="1"/>
          </p:cNvSpPr>
          <p:nvPr>
            <p:ph type="title"/>
          </p:nvPr>
        </p:nvSpPr>
        <p:spPr>
          <a:xfrm>
            <a:off x="71121" y="528321"/>
            <a:ext cx="2682239" cy="1280159"/>
          </a:xfrm>
        </p:spPr>
        <p:txBody>
          <a:bodyPr>
            <a:normAutofit/>
          </a:bodyPr>
          <a:lstStyle/>
          <a:p>
            <a:r>
              <a:rPr lang="en-IN" dirty="0"/>
              <a:t>Home page</a:t>
            </a:r>
            <a:br>
              <a:rPr lang="en-IN" dirty="0"/>
            </a:br>
            <a:endParaRPr lang="en-IN" dirty="0"/>
          </a:p>
        </p:txBody>
      </p:sp>
      <p:sp>
        <p:nvSpPr>
          <p:cNvPr id="4" name="Text Placeholder 3">
            <a:extLst>
              <a:ext uri="{FF2B5EF4-FFF2-40B4-BE49-F238E27FC236}">
                <a16:creationId xmlns:a16="http://schemas.microsoft.com/office/drawing/2014/main" id="{5B603C5F-D8A3-10F9-C10F-575A55EB9286}"/>
              </a:ext>
            </a:extLst>
          </p:cNvPr>
          <p:cNvSpPr>
            <a:spLocks noGrp="1"/>
          </p:cNvSpPr>
          <p:nvPr>
            <p:ph type="body" sz="half" idx="2"/>
          </p:nvPr>
        </p:nvSpPr>
        <p:spPr>
          <a:xfrm>
            <a:off x="71121" y="1625600"/>
            <a:ext cx="4564379" cy="3524134"/>
          </a:xfrm>
        </p:spPr>
        <p:txBody>
          <a:bodyPr>
            <a:normAutofit/>
          </a:bodyPr>
          <a:lstStyle/>
          <a:p>
            <a:r>
              <a:rPr lang="en-US" b="0" i="0" dirty="0">
                <a:solidFill>
                  <a:srgbClr val="374151"/>
                </a:solidFill>
                <a:effectLst/>
                <a:latin typeface="Söhne"/>
              </a:rPr>
              <a:t>The home page of a restaurant management system </a:t>
            </a:r>
          </a:p>
          <a:p>
            <a:r>
              <a:rPr lang="en-US" dirty="0">
                <a:solidFill>
                  <a:srgbClr val="374151"/>
                </a:solidFill>
                <a:latin typeface="Söhne"/>
              </a:rPr>
              <a:t>It </a:t>
            </a:r>
            <a:r>
              <a:rPr lang="en-US" b="0" i="0" dirty="0">
                <a:solidFill>
                  <a:srgbClr val="374151"/>
                </a:solidFill>
                <a:effectLst/>
                <a:latin typeface="Söhne"/>
              </a:rPr>
              <a:t>serves as a centralized hub where users can access menus and can contact to make reservations, providing a seamless and convenient experience for both customers and staff.</a:t>
            </a:r>
          </a:p>
          <a:p>
            <a:r>
              <a:rPr lang="en-US" dirty="0">
                <a:solidFill>
                  <a:srgbClr val="374151"/>
                </a:solidFill>
                <a:latin typeface="Söhne"/>
              </a:rPr>
              <a:t>And there can see special chef’s and types of items of different styles</a:t>
            </a:r>
          </a:p>
          <a:p>
            <a:r>
              <a:rPr lang="en-US" dirty="0">
                <a:solidFill>
                  <a:srgbClr val="374151"/>
                </a:solidFill>
                <a:latin typeface="Söhne"/>
              </a:rPr>
              <a:t>If customer wants to log-out there is a </a:t>
            </a:r>
          </a:p>
          <a:p>
            <a:r>
              <a:rPr lang="en-US" dirty="0">
                <a:solidFill>
                  <a:srgbClr val="374151"/>
                </a:solidFill>
                <a:latin typeface="Söhne"/>
              </a:rPr>
              <a:t>log-out button available</a:t>
            </a:r>
            <a:endParaRPr lang="en-IN" dirty="0"/>
          </a:p>
        </p:txBody>
      </p:sp>
      <p:pic>
        <p:nvPicPr>
          <p:cNvPr id="6" name="Picture 5">
            <a:extLst>
              <a:ext uri="{FF2B5EF4-FFF2-40B4-BE49-F238E27FC236}">
                <a16:creationId xmlns:a16="http://schemas.microsoft.com/office/drawing/2014/main" id="{C5E51005-4886-362A-9B20-B589BA6F41E2}"/>
              </a:ext>
            </a:extLst>
          </p:cNvPr>
          <p:cNvPicPr>
            <a:picLocks noChangeAspect="1"/>
          </p:cNvPicPr>
          <p:nvPr/>
        </p:nvPicPr>
        <p:blipFill>
          <a:blip r:embed="rId2"/>
          <a:stretch>
            <a:fillRect/>
          </a:stretch>
        </p:blipFill>
        <p:spPr>
          <a:xfrm>
            <a:off x="4762500" y="447040"/>
            <a:ext cx="7094220" cy="5325110"/>
          </a:xfrm>
          <a:prstGeom prst="rect">
            <a:avLst/>
          </a:prstGeom>
        </p:spPr>
      </p:pic>
    </p:spTree>
    <p:extLst>
      <p:ext uri="{BB962C8B-B14F-4D97-AF65-F5344CB8AC3E}">
        <p14:creationId xmlns:p14="http://schemas.microsoft.com/office/powerpoint/2010/main" val="219903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689</Words>
  <Application>Microsoft Office PowerPoint</Application>
  <PresentationFormat>Widescreen</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Restaurant Management System  OBJECT ORIENTED PROGRAMING JAVA LANGUAGE</vt:lpstr>
      <vt:lpstr>Contents:</vt:lpstr>
      <vt:lpstr>Abstract:</vt:lpstr>
      <vt:lpstr>Objective </vt:lpstr>
      <vt:lpstr>Elements Used In Project</vt:lpstr>
      <vt:lpstr>Sign-in page</vt:lpstr>
      <vt:lpstr>Sign-in page</vt:lpstr>
      <vt:lpstr>Sign-up page </vt:lpstr>
      <vt:lpstr>Home page </vt:lpstr>
      <vt:lpstr>Menu </vt:lpstr>
      <vt:lpstr>About us </vt:lpstr>
      <vt:lpstr>Reviews </vt:lpstr>
      <vt:lpstr>Contact-us </vt:lpstr>
      <vt:lpstr>Restaurant Login page </vt:lpstr>
      <vt:lpstr>Restaurant Management page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Resturent Mnagement Systeam  Human Computer Interface</dc:title>
  <dc:creator>shaiktaj12@outlook.com</dc:creator>
  <cp:lastModifiedBy>shaiktaj12@outlook.com</cp:lastModifiedBy>
  <cp:revision>115</cp:revision>
  <dcterms:created xsi:type="dcterms:W3CDTF">2022-10-13T13:29:11Z</dcterms:created>
  <dcterms:modified xsi:type="dcterms:W3CDTF">2023-11-07T15:44:22Z</dcterms:modified>
</cp:coreProperties>
</file>