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9"/>
  </p:notesMasterIdLst>
  <p:sldIdLst>
    <p:sldId id="298" r:id="rId5"/>
    <p:sldId id="299" r:id="rId6"/>
    <p:sldId id="257" r:id="rId7"/>
    <p:sldId id="300" r:id="rId8"/>
    <p:sldId id="304" r:id="rId9"/>
    <p:sldId id="303" r:id="rId10"/>
    <p:sldId id="305" r:id="rId11"/>
    <p:sldId id="306" r:id="rId12"/>
    <p:sldId id="302" r:id="rId13"/>
    <p:sldId id="307" r:id="rId14"/>
    <p:sldId id="308" r:id="rId15"/>
    <p:sldId id="309" r:id="rId16"/>
    <p:sldId id="310" r:id="rId17"/>
    <p:sldId id="311" r:id="rId18"/>
    <p:sldId id="265" r:id="rId19"/>
    <p:sldId id="272" r:id="rId20"/>
    <p:sldId id="273" r:id="rId21"/>
    <p:sldId id="274" r:id="rId22"/>
    <p:sldId id="275" r:id="rId23"/>
    <p:sldId id="276" r:id="rId24"/>
    <p:sldId id="277" r:id="rId25"/>
    <p:sldId id="268" r:id="rId26"/>
    <p:sldId id="271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3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6" Type="http://schemas.openxmlformats.org/officeDocument/2006/relationships/image" Target="../media/image7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6" Type="http://schemas.openxmlformats.org/officeDocument/2006/relationships/image" Target="../media/image7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3C3B0-F73A-41C8-A203-EF72DFE561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70BF32-FB53-4B2F-AF5E-67EE9CF15954}">
      <dgm:prSet/>
      <dgm:spPr/>
      <dgm:t>
        <a:bodyPr/>
        <a:lstStyle/>
        <a:p>
          <a:r>
            <a:rPr lang="en-US"/>
            <a:t>US Healthcare spending has increased by 6.7 %  making it $ 3 trillion.</a:t>
          </a:r>
        </a:p>
      </dgm:t>
    </dgm:pt>
    <dgm:pt modelId="{45097ABB-1942-4742-8FA7-82E8DC0E3C63}" type="parTrans" cxnId="{37DE3B1D-ED45-45D4-92F9-646E8A0CFFE8}">
      <dgm:prSet/>
      <dgm:spPr/>
      <dgm:t>
        <a:bodyPr/>
        <a:lstStyle/>
        <a:p>
          <a:endParaRPr lang="en-US"/>
        </a:p>
      </dgm:t>
    </dgm:pt>
    <dgm:pt modelId="{7FC10D20-953F-472A-A43D-295563642692}" type="sibTrans" cxnId="{37DE3B1D-ED45-45D4-92F9-646E8A0CFFE8}">
      <dgm:prSet/>
      <dgm:spPr/>
      <dgm:t>
        <a:bodyPr/>
        <a:lstStyle/>
        <a:p>
          <a:endParaRPr lang="en-US"/>
        </a:p>
      </dgm:t>
    </dgm:pt>
    <dgm:pt modelId="{2EB92AB1-C4F9-4A5D-81AD-D4F15E020BC9}">
      <dgm:prSet/>
      <dgm:spPr/>
      <dgm:t>
        <a:bodyPr/>
        <a:lstStyle/>
        <a:p>
          <a:r>
            <a:rPr lang="en-US"/>
            <a:t>Medicare accounts for up to $800 bn.</a:t>
          </a:r>
        </a:p>
      </dgm:t>
    </dgm:pt>
    <dgm:pt modelId="{34B3544C-119E-4509-80C8-60BBDDA14777}" type="parTrans" cxnId="{21D2BA61-17E9-473B-AF69-F274BEC55EA3}">
      <dgm:prSet/>
      <dgm:spPr/>
      <dgm:t>
        <a:bodyPr/>
        <a:lstStyle/>
        <a:p>
          <a:endParaRPr lang="en-US"/>
        </a:p>
      </dgm:t>
    </dgm:pt>
    <dgm:pt modelId="{5B3F1720-D311-4BFC-885C-C3FE5456CF54}" type="sibTrans" cxnId="{21D2BA61-17E9-473B-AF69-F274BEC55EA3}">
      <dgm:prSet/>
      <dgm:spPr/>
      <dgm:t>
        <a:bodyPr/>
        <a:lstStyle/>
        <a:p>
          <a:endParaRPr lang="en-US"/>
        </a:p>
      </dgm:t>
    </dgm:pt>
    <dgm:pt modelId="{EE414DDC-DF25-4B7E-A31C-1B9BF49D2B92}">
      <dgm:prSet/>
      <dgm:spPr/>
      <dgm:t>
        <a:bodyPr/>
        <a:lstStyle/>
        <a:p>
          <a:r>
            <a:rPr lang="en-US"/>
            <a:t>Fraud impact is estimated up to 10%</a:t>
          </a:r>
        </a:p>
      </dgm:t>
    </dgm:pt>
    <dgm:pt modelId="{2661C554-4E87-4219-932B-D0032C0942EE}" type="parTrans" cxnId="{CCDF2843-0939-4A24-81D8-060D803401EA}">
      <dgm:prSet/>
      <dgm:spPr/>
      <dgm:t>
        <a:bodyPr/>
        <a:lstStyle/>
        <a:p>
          <a:endParaRPr lang="en-US"/>
        </a:p>
      </dgm:t>
    </dgm:pt>
    <dgm:pt modelId="{C5D8CBFD-C188-4A79-BE52-CC445ED21527}" type="sibTrans" cxnId="{CCDF2843-0939-4A24-81D8-060D803401EA}">
      <dgm:prSet/>
      <dgm:spPr/>
      <dgm:t>
        <a:bodyPr/>
        <a:lstStyle/>
        <a:p>
          <a:endParaRPr lang="en-US"/>
        </a:p>
      </dgm:t>
    </dgm:pt>
    <dgm:pt modelId="{5D13E982-0F8D-483B-B0A9-6BE50972C426}" type="pres">
      <dgm:prSet presAssocID="{4663C3B0-F73A-41C8-A203-EF72DFE5611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1C5CFB-5913-4FAE-822C-C64160E51CF0}" type="pres">
      <dgm:prSet presAssocID="{8B70BF32-FB53-4B2F-AF5E-67EE9CF15954}" presName="compNode" presStyleCnt="0"/>
      <dgm:spPr/>
    </dgm:pt>
    <dgm:pt modelId="{A5EE4F67-F000-4C54-91C8-0EF4877F57C4}" type="pres">
      <dgm:prSet presAssocID="{8B70BF32-FB53-4B2F-AF5E-67EE9CF159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A453B77-A365-400E-8F80-0CDCEDF5EF95}" type="pres">
      <dgm:prSet presAssocID="{8B70BF32-FB53-4B2F-AF5E-67EE9CF15954}" presName="spaceRect" presStyleCnt="0"/>
      <dgm:spPr/>
    </dgm:pt>
    <dgm:pt modelId="{C650F4DC-FB2E-4BC5-BA05-BB96174D9EDC}" type="pres">
      <dgm:prSet presAssocID="{8B70BF32-FB53-4B2F-AF5E-67EE9CF15954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3E815B0-6624-48E7-982E-72242D1B2A9C}" type="pres">
      <dgm:prSet presAssocID="{7FC10D20-953F-472A-A43D-295563642692}" presName="sibTrans" presStyleCnt="0"/>
      <dgm:spPr/>
    </dgm:pt>
    <dgm:pt modelId="{61ED817D-4E0E-4634-833D-9D20E6D048A9}" type="pres">
      <dgm:prSet presAssocID="{2EB92AB1-C4F9-4A5D-81AD-D4F15E020BC9}" presName="compNode" presStyleCnt="0"/>
      <dgm:spPr/>
    </dgm:pt>
    <dgm:pt modelId="{4AB7C91F-669F-4038-B1C6-596946428807}" type="pres">
      <dgm:prSet presAssocID="{2EB92AB1-C4F9-4A5D-81AD-D4F15E020B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C04D9CFB-15B8-4FB8-9017-5F47003EA6F2}" type="pres">
      <dgm:prSet presAssocID="{2EB92AB1-C4F9-4A5D-81AD-D4F15E020BC9}" presName="spaceRect" presStyleCnt="0"/>
      <dgm:spPr/>
    </dgm:pt>
    <dgm:pt modelId="{B9452AEA-2EC5-417E-BEC6-01F3E2A24065}" type="pres">
      <dgm:prSet presAssocID="{2EB92AB1-C4F9-4A5D-81AD-D4F15E020BC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F0F7824-6FCB-49D2-A73A-F2DBE6D0FB5C}" type="pres">
      <dgm:prSet presAssocID="{5B3F1720-D311-4BFC-885C-C3FE5456CF54}" presName="sibTrans" presStyleCnt="0"/>
      <dgm:spPr/>
    </dgm:pt>
    <dgm:pt modelId="{6B3590D4-27FB-4FDD-906D-65C75D8A6DAB}" type="pres">
      <dgm:prSet presAssocID="{EE414DDC-DF25-4B7E-A31C-1B9BF49D2B92}" presName="compNode" presStyleCnt="0"/>
      <dgm:spPr/>
    </dgm:pt>
    <dgm:pt modelId="{B96BC90E-D601-4FB7-9BCC-AE59B5F74060}" type="pres">
      <dgm:prSet presAssocID="{EE414DDC-DF25-4B7E-A31C-1B9BF49D2B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73899A8E-6605-4C09-91C1-C271AC660A66}" type="pres">
      <dgm:prSet presAssocID="{EE414DDC-DF25-4B7E-A31C-1B9BF49D2B92}" presName="spaceRect" presStyleCnt="0"/>
      <dgm:spPr/>
    </dgm:pt>
    <dgm:pt modelId="{B99992BB-4F8C-4D2A-B634-F2ECA0FDA5ED}" type="pres">
      <dgm:prSet presAssocID="{EE414DDC-DF25-4B7E-A31C-1B9BF49D2B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D2BA61-17E9-473B-AF69-F274BEC55EA3}" srcId="{4663C3B0-F73A-41C8-A203-EF72DFE5611E}" destId="{2EB92AB1-C4F9-4A5D-81AD-D4F15E020BC9}" srcOrd="1" destOrd="0" parTransId="{34B3544C-119E-4509-80C8-60BBDDA14777}" sibTransId="{5B3F1720-D311-4BFC-885C-C3FE5456CF54}"/>
    <dgm:cxn modelId="{37DE3B1D-ED45-45D4-92F9-646E8A0CFFE8}" srcId="{4663C3B0-F73A-41C8-A203-EF72DFE5611E}" destId="{8B70BF32-FB53-4B2F-AF5E-67EE9CF15954}" srcOrd="0" destOrd="0" parTransId="{45097ABB-1942-4742-8FA7-82E8DC0E3C63}" sibTransId="{7FC10D20-953F-472A-A43D-295563642692}"/>
    <dgm:cxn modelId="{DFFDBA81-763F-4D68-958D-E8B9B7AB4487}" type="presOf" srcId="{8B70BF32-FB53-4B2F-AF5E-67EE9CF15954}" destId="{C650F4DC-FB2E-4BC5-BA05-BB96174D9EDC}" srcOrd="0" destOrd="0" presId="urn:microsoft.com/office/officeart/2018/2/layout/IconLabelList"/>
    <dgm:cxn modelId="{CCDF2843-0939-4A24-81D8-060D803401EA}" srcId="{4663C3B0-F73A-41C8-A203-EF72DFE5611E}" destId="{EE414DDC-DF25-4B7E-A31C-1B9BF49D2B92}" srcOrd="2" destOrd="0" parTransId="{2661C554-4E87-4219-932B-D0032C0942EE}" sibTransId="{C5D8CBFD-C188-4A79-BE52-CC445ED21527}"/>
    <dgm:cxn modelId="{3D0283CF-4210-44FB-9308-693E3E07D72E}" type="presOf" srcId="{2EB92AB1-C4F9-4A5D-81AD-D4F15E020BC9}" destId="{B9452AEA-2EC5-417E-BEC6-01F3E2A24065}" srcOrd="0" destOrd="0" presId="urn:microsoft.com/office/officeart/2018/2/layout/IconLabelList"/>
    <dgm:cxn modelId="{D312180E-281C-42A6-9963-019D260F9F13}" type="presOf" srcId="{4663C3B0-F73A-41C8-A203-EF72DFE5611E}" destId="{5D13E982-0F8D-483B-B0A9-6BE50972C426}" srcOrd="0" destOrd="0" presId="urn:microsoft.com/office/officeart/2018/2/layout/IconLabelList"/>
    <dgm:cxn modelId="{8838643C-9894-4ED2-8302-0F267613B6C8}" type="presOf" srcId="{EE414DDC-DF25-4B7E-A31C-1B9BF49D2B92}" destId="{B99992BB-4F8C-4D2A-B634-F2ECA0FDA5ED}" srcOrd="0" destOrd="0" presId="urn:microsoft.com/office/officeart/2018/2/layout/IconLabelList"/>
    <dgm:cxn modelId="{800D7B07-27D4-4C9B-A89E-8E5566D32E7E}" type="presParOf" srcId="{5D13E982-0F8D-483B-B0A9-6BE50972C426}" destId="{A31C5CFB-5913-4FAE-822C-C64160E51CF0}" srcOrd="0" destOrd="0" presId="urn:microsoft.com/office/officeart/2018/2/layout/IconLabelList"/>
    <dgm:cxn modelId="{91DA01A2-E2DC-4A86-B3A2-94156E22FB77}" type="presParOf" srcId="{A31C5CFB-5913-4FAE-822C-C64160E51CF0}" destId="{A5EE4F67-F000-4C54-91C8-0EF4877F57C4}" srcOrd="0" destOrd="0" presId="urn:microsoft.com/office/officeart/2018/2/layout/IconLabelList"/>
    <dgm:cxn modelId="{EB381281-A556-4A01-96BD-78475E95C9C0}" type="presParOf" srcId="{A31C5CFB-5913-4FAE-822C-C64160E51CF0}" destId="{CA453B77-A365-400E-8F80-0CDCEDF5EF95}" srcOrd="1" destOrd="0" presId="urn:microsoft.com/office/officeart/2018/2/layout/IconLabelList"/>
    <dgm:cxn modelId="{F961F649-3A34-4D81-82A7-85D72D0FDFED}" type="presParOf" srcId="{A31C5CFB-5913-4FAE-822C-C64160E51CF0}" destId="{C650F4DC-FB2E-4BC5-BA05-BB96174D9EDC}" srcOrd="2" destOrd="0" presId="urn:microsoft.com/office/officeart/2018/2/layout/IconLabelList"/>
    <dgm:cxn modelId="{3750C49E-273C-4ACF-B19F-081F78B7A9CF}" type="presParOf" srcId="{5D13E982-0F8D-483B-B0A9-6BE50972C426}" destId="{23E815B0-6624-48E7-982E-72242D1B2A9C}" srcOrd="1" destOrd="0" presId="urn:microsoft.com/office/officeart/2018/2/layout/IconLabelList"/>
    <dgm:cxn modelId="{CA3A76BE-DF89-46E5-B560-6E00F6ADB54B}" type="presParOf" srcId="{5D13E982-0F8D-483B-B0A9-6BE50972C426}" destId="{61ED817D-4E0E-4634-833D-9D20E6D048A9}" srcOrd="2" destOrd="0" presId="urn:microsoft.com/office/officeart/2018/2/layout/IconLabelList"/>
    <dgm:cxn modelId="{1C19118A-6CB9-418B-A413-83904EEAF7B0}" type="presParOf" srcId="{61ED817D-4E0E-4634-833D-9D20E6D048A9}" destId="{4AB7C91F-669F-4038-B1C6-596946428807}" srcOrd="0" destOrd="0" presId="urn:microsoft.com/office/officeart/2018/2/layout/IconLabelList"/>
    <dgm:cxn modelId="{AC9FDB18-4905-407C-A496-E465285205D5}" type="presParOf" srcId="{61ED817D-4E0E-4634-833D-9D20E6D048A9}" destId="{C04D9CFB-15B8-4FB8-9017-5F47003EA6F2}" srcOrd="1" destOrd="0" presId="urn:microsoft.com/office/officeart/2018/2/layout/IconLabelList"/>
    <dgm:cxn modelId="{E93B4919-05CF-42BF-996A-27418EAEA52E}" type="presParOf" srcId="{61ED817D-4E0E-4634-833D-9D20E6D048A9}" destId="{B9452AEA-2EC5-417E-BEC6-01F3E2A24065}" srcOrd="2" destOrd="0" presId="urn:microsoft.com/office/officeart/2018/2/layout/IconLabelList"/>
    <dgm:cxn modelId="{03B173FD-4497-4F24-8590-F2D3C7AAA9F3}" type="presParOf" srcId="{5D13E982-0F8D-483B-B0A9-6BE50972C426}" destId="{9F0F7824-6FCB-49D2-A73A-F2DBE6D0FB5C}" srcOrd="3" destOrd="0" presId="urn:microsoft.com/office/officeart/2018/2/layout/IconLabelList"/>
    <dgm:cxn modelId="{75782D45-3DAC-42FA-8891-29C1364B0998}" type="presParOf" srcId="{5D13E982-0F8D-483B-B0A9-6BE50972C426}" destId="{6B3590D4-27FB-4FDD-906D-65C75D8A6DAB}" srcOrd="4" destOrd="0" presId="urn:microsoft.com/office/officeart/2018/2/layout/IconLabelList"/>
    <dgm:cxn modelId="{58F25EBA-19B4-445F-A09E-A4939C647F68}" type="presParOf" srcId="{6B3590D4-27FB-4FDD-906D-65C75D8A6DAB}" destId="{B96BC90E-D601-4FB7-9BCC-AE59B5F74060}" srcOrd="0" destOrd="0" presId="urn:microsoft.com/office/officeart/2018/2/layout/IconLabelList"/>
    <dgm:cxn modelId="{6717B487-BBC3-4ED5-A00A-0A76667F7F4C}" type="presParOf" srcId="{6B3590D4-27FB-4FDD-906D-65C75D8A6DAB}" destId="{73899A8E-6605-4C09-91C1-C271AC660A66}" srcOrd="1" destOrd="0" presId="urn:microsoft.com/office/officeart/2018/2/layout/IconLabelList"/>
    <dgm:cxn modelId="{8D4C966F-5264-41C6-9587-C45B806CB3E5}" type="presParOf" srcId="{6B3590D4-27FB-4FDD-906D-65C75D8A6DAB}" destId="{B99992BB-4F8C-4D2A-B634-F2ECA0FDA5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E4F67-F000-4C54-91C8-0EF4877F57C4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0F4DC-FB2E-4BC5-BA05-BB96174D9EDC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 Healthcare spending has increased by 6.7 %  making it $ 3 trillion.</a:t>
          </a:r>
        </a:p>
      </dsp:txBody>
      <dsp:txXfrm>
        <a:off x="285097" y="2346338"/>
        <a:ext cx="2832300" cy="720000"/>
      </dsp:txXfrm>
    </dsp:sp>
    <dsp:sp modelId="{4AB7C91F-669F-4038-B1C6-596946428807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52AEA-2EC5-417E-BEC6-01F3E2A24065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Medicare accounts for up to $800 bn.</a:t>
          </a:r>
        </a:p>
      </dsp:txBody>
      <dsp:txXfrm>
        <a:off x="3613050" y="2346338"/>
        <a:ext cx="2832300" cy="720000"/>
      </dsp:txXfrm>
    </dsp:sp>
    <dsp:sp modelId="{B96BC90E-D601-4FB7-9BCC-AE59B5F74060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992BB-4F8C-4D2A-B634-F2ECA0FDA5ED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Fraud impact is estimated up to 10%</a:t>
          </a:r>
        </a:p>
      </dsp:txBody>
      <dsp:txXfrm>
        <a:off x="6941002" y="234633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77B2-5493-4506-9ECB-DB2B26A2B5F5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84164-5954-413A-B136-19DA7BD29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ec7bcc5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ec7bcc5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3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100" b="1" dirty="0">
                <a:solidFill>
                  <a:schemeClr val="tx2"/>
                </a:solidFill>
              </a:rPr>
              <a:t>Big Data Medicare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b="1" dirty="0" smtClean="0">
                <a:solidFill>
                  <a:schemeClr val="accent5"/>
                </a:solidFill>
              </a:rPr>
              <a:t>NIRALI MODI</a:t>
            </a:r>
            <a:endParaRPr lang="en-US" sz="1500" b="1" dirty="0">
              <a:solidFill>
                <a:schemeClr val="accent5"/>
              </a:solidFill>
            </a:endParaRPr>
          </a:p>
        </p:txBody>
      </p:sp>
      <p:cxnSp>
        <p:nvCxnSpPr>
          <p:cNvPr id="55" name="Straight Connector 4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DA11-850F-4AFC-B074-D9211F19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87458"/>
            <a:ext cx="10058400" cy="1450757"/>
          </a:xfrm>
        </p:spPr>
        <p:txBody>
          <a:bodyPr/>
          <a:lstStyle/>
          <a:p>
            <a:r>
              <a:rPr lang="en-US" dirty="0"/>
              <a:t>NPI per State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91462C2-6318-4D4D-AAFC-596A4D0E0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947" y="1984375"/>
            <a:ext cx="9984105" cy="3760788"/>
          </a:xfrm>
        </p:spPr>
      </p:pic>
    </p:spTree>
    <p:extLst>
      <p:ext uri="{BB962C8B-B14F-4D97-AF65-F5344CB8AC3E}">
        <p14:creationId xmlns:p14="http://schemas.microsoft.com/office/powerpoint/2010/main" val="264514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3198-EA3F-4731-A953-19196CF1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Exclusion Count</a:t>
            </a:r>
            <a:endParaRPr lang="en-US" dirty="0"/>
          </a:p>
        </p:txBody>
      </p:sp>
      <p:pic>
        <p:nvPicPr>
          <p:cNvPr id="5" name="Content Placeholder 4" descr="A picture containing electronics, device&#10;&#10;Description automatically generated">
            <a:extLst>
              <a:ext uri="{FF2B5EF4-FFF2-40B4-BE49-F238E27FC236}">
                <a16:creationId xmlns:a16="http://schemas.microsoft.com/office/drawing/2014/main" id="{2191BC11-1114-48DD-9E20-6EE5FB3D8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470" y="2050742"/>
            <a:ext cx="7960819" cy="3818246"/>
          </a:xfrm>
        </p:spPr>
      </p:pic>
    </p:spTree>
    <p:extLst>
      <p:ext uri="{BB962C8B-B14F-4D97-AF65-F5344CB8AC3E}">
        <p14:creationId xmlns:p14="http://schemas.microsoft.com/office/powerpoint/2010/main" val="159237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91A6F59-2B4C-4193-A0FD-2E1DB39F6B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293" b="9293"/>
          <a:stretch>
            <a:fillRect/>
          </a:stretch>
        </p:blipFill>
        <p:spPr>
          <a:xfrm>
            <a:off x="15" y="0"/>
            <a:ext cx="12191985" cy="455295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4A99834-92C5-4275-BAD9-07617E1D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Frauds By state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26E92A-71FF-40B4-A642-ADCD90C40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46CB73-EF30-4E03-83C3-FE2A0893D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035"/>
          <a:stretch/>
        </p:blipFill>
        <p:spPr>
          <a:xfrm>
            <a:off x="943356" y="1032163"/>
            <a:ext cx="10337292" cy="47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3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97746-907B-4B4C-B7B0-103DB56C7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632245" y="905933"/>
            <a:ext cx="8959513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4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D631-F195-4B99-9B31-93FC7DCC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Selection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DB2F2-5F02-4FB5-9CA3-BCD313C2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2090067"/>
            <a:ext cx="9385200" cy="38804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194728" indent="0">
              <a:buNone/>
            </a:pPr>
            <a:endParaRPr lang="en-US" dirty="0"/>
          </a:p>
        </p:txBody>
      </p:sp>
      <p:grpSp>
        <p:nvGrpSpPr>
          <p:cNvPr id="20" name="Google Shape;158;p14">
            <a:extLst>
              <a:ext uri="{FF2B5EF4-FFF2-40B4-BE49-F238E27FC236}">
                <a16:creationId xmlns:a16="http://schemas.microsoft.com/office/drawing/2014/main" id="{246DE7AD-0B64-4A87-A49D-3052AB041DDC}"/>
              </a:ext>
            </a:extLst>
          </p:cNvPr>
          <p:cNvGrpSpPr/>
          <p:nvPr/>
        </p:nvGrpSpPr>
        <p:grpSpPr>
          <a:xfrm>
            <a:off x="2232551" y="1997476"/>
            <a:ext cx="7943967" cy="992103"/>
            <a:chOff x="1593000" y="2322568"/>
            <a:chExt cx="5957975" cy="643500"/>
          </a:xfrm>
        </p:grpSpPr>
        <p:sp>
          <p:nvSpPr>
            <p:cNvPr id="21" name="Google Shape;159;p14">
              <a:extLst>
                <a:ext uri="{FF2B5EF4-FFF2-40B4-BE49-F238E27FC236}">
                  <a16:creationId xmlns:a16="http://schemas.microsoft.com/office/drawing/2014/main" id="{6B914DB9-3D48-475B-8836-471471CDC03C}"/>
                </a:ext>
              </a:extLst>
            </p:cNvPr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160;p14">
              <a:extLst>
                <a:ext uri="{FF2B5EF4-FFF2-40B4-BE49-F238E27FC236}">
                  <a16:creationId xmlns:a16="http://schemas.microsoft.com/office/drawing/2014/main" id="{DCDC3DBA-BD0D-4FB5-BD0A-87E970CA6E6F}"/>
                </a:ext>
              </a:extLst>
            </p:cNvPr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161;p14">
              <a:extLst>
                <a:ext uri="{FF2B5EF4-FFF2-40B4-BE49-F238E27FC236}">
                  <a16:creationId xmlns:a16="http://schemas.microsoft.com/office/drawing/2014/main" id="{EAD8CD0E-4AA0-4762-B0BB-3528EAF494A0}"/>
                </a:ext>
              </a:extLst>
            </p:cNvPr>
            <p:cNvSpPr/>
            <p:nvPr/>
          </p:nvSpPr>
          <p:spPr>
            <a:xfrm rot="16200000">
              <a:off x="3501575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62;p14">
              <a:extLst>
                <a:ext uri="{FF2B5EF4-FFF2-40B4-BE49-F238E27FC236}">
                  <a16:creationId xmlns:a16="http://schemas.microsoft.com/office/drawing/2014/main" id="{55214C54-9048-4EDA-BE7A-D5EB5611807E}"/>
                </a:ext>
              </a:extLst>
            </p:cNvPr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GB" sz="1333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CMS – Prescriber Data 2017  </a:t>
              </a:r>
              <a:endParaRPr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Google Shape;163;p14">
              <a:extLst>
                <a:ext uri="{FF2B5EF4-FFF2-40B4-BE49-F238E27FC236}">
                  <a16:creationId xmlns:a16="http://schemas.microsoft.com/office/drawing/2014/main" id="{5FB122AA-9639-4366-991B-7A06259A1B85}"/>
                </a:ext>
              </a:extLst>
            </p:cNvPr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64;p14">
              <a:extLst>
                <a:ext uri="{FF2B5EF4-FFF2-40B4-BE49-F238E27FC236}">
                  <a16:creationId xmlns:a16="http://schemas.microsoft.com/office/drawing/2014/main" id="{5C789767-B759-4A7E-B57E-94766678B3D3}"/>
                </a:ext>
              </a:extLst>
            </p:cNvPr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3467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467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7" name="Google Shape;165;p14">
              <a:extLst>
                <a:ext uri="{FF2B5EF4-FFF2-40B4-BE49-F238E27FC236}">
                  <a16:creationId xmlns:a16="http://schemas.microsoft.com/office/drawing/2014/main" id="{CD43BF12-F08F-4499-9452-CA617488EBC0}"/>
                </a:ext>
              </a:extLst>
            </p:cNvPr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IN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25M+ rows and 21 columns </a:t>
              </a: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IN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All information related to prescription, drugs, payments and charges by National Provider Identifier (NPI).</a:t>
              </a: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All information on the physician (NPI, Name, City, Practice, etc.)</a:t>
              </a: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US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37061">
                <a:lnSpc>
                  <a:spcPct val="115000"/>
                </a:lnSpc>
                <a:buClr>
                  <a:srgbClr val="3D3D3D"/>
                </a:buClr>
                <a:buSzPts val="800"/>
              </a:pPr>
              <a:r>
                <a:rPr lang="en-GB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" name="Google Shape;150;p14">
            <a:extLst>
              <a:ext uri="{FF2B5EF4-FFF2-40B4-BE49-F238E27FC236}">
                <a16:creationId xmlns:a16="http://schemas.microsoft.com/office/drawing/2014/main" id="{7BD56D06-D60E-4F8D-99FD-C12D70223DFC}"/>
              </a:ext>
            </a:extLst>
          </p:cNvPr>
          <p:cNvGrpSpPr/>
          <p:nvPr/>
        </p:nvGrpSpPr>
        <p:grpSpPr>
          <a:xfrm>
            <a:off x="2232550" y="3031219"/>
            <a:ext cx="7943967" cy="1243456"/>
            <a:chOff x="1593000" y="2322568"/>
            <a:chExt cx="5957975" cy="643500"/>
          </a:xfrm>
        </p:grpSpPr>
        <p:sp>
          <p:nvSpPr>
            <p:cNvPr id="29" name="Google Shape;151;p14">
              <a:extLst>
                <a:ext uri="{FF2B5EF4-FFF2-40B4-BE49-F238E27FC236}">
                  <a16:creationId xmlns:a16="http://schemas.microsoft.com/office/drawing/2014/main" id="{8D20DB6B-586C-4B79-B306-F9FF76DE7222}"/>
                </a:ext>
              </a:extLst>
            </p:cNvPr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52;p14">
              <a:extLst>
                <a:ext uri="{FF2B5EF4-FFF2-40B4-BE49-F238E27FC236}">
                  <a16:creationId xmlns:a16="http://schemas.microsoft.com/office/drawing/2014/main" id="{B57F32BE-26A3-4652-AE1B-C57D1F4F751A}"/>
                </a:ext>
              </a:extLst>
            </p:cNvPr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53;p14">
              <a:extLst>
                <a:ext uri="{FF2B5EF4-FFF2-40B4-BE49-F238E27FC236}">
                  <a16:creationId xmlns:a16="http://schemas.microsoft.com/office/drawing/2014/main" id="{8D5E0FAC-55FF-4734-AC69-72A1F4E6A8DE}"/>
                </a:ext>
              </a:extLst>
            </p:cNvPr>
            <p:cNvSpPr/>
            <p:nvPr/>
          </p:nvSpPr>
          <p:spPr>
            <a:xfrm rot="162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54;p14">
              <a:extLst>
                <a:ext uri="{FF2B5EF4-FFF2-40B4-BE49-F238E27FC236}">
                  <a16:creationId xmlns:a16="http://schemas.microsoft.com/office/drawing/2014/main" id="{E1A6C260-F785-4D44-B7F2-BC7A1E50D7FF}"/>
                </a:ext>
              </a:extLst>
            </p:cNvPr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GB" sz="1333" dirty="0">
                  <a:solidFill>
                    <a:srgbClr val="FFFFFF"/>
                  </a:solidFill>
                  <a:latin typeface="Roboto Medium"/>
                  <a:ea typeface="Roboto Medium"/>
                  <a:cs typeface="Roboto"/>
                  <a:sym typeface="Roboto Medium"/>
                </a:rPr>
                <a:t>Payments Received by Physicians 2017</a:t>
              </a:r>
              <a:endParaRPr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" name="Google Shape;155;p14">
              <a:extLst>
                <a:ext uri="{FF2B5EF4-FFF2-40B4-BE49-F238E27FC236}">
                  <a16:creationId xmlns:a16="http://schemas.microsoft.com/office/drawing/2014/main" id="{1FEB819B-6DA8-469A-B5DE-DAEC56EDD8BD}"/>
                </a:ext>
              </a:extLst>
            </p:cNvPr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156;p14">
              <a:extLst>
                <a:ext uri="{FF2B5EF4-FFF2-40B4-BE49-F238E27FC236}">
                  <a16:creationId xmlns:a16="http://schemas.microsoft.com/office/drawing/2014/main" id="{F1E26E51-ACEC-4049-AB9D-F670D34D2AC2}"/>
                </a:ext>
              </a:extLst>
            </p:cNvPr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34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4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5" name="Google Shape;157;p14">
              <a:extLst>
                <a:ext uri="{FF2B5EF4-FFF2-40B4-BE49-F238E27FC236}">
                  <a16:creationId xmlns:a16="http://schemas.microsoft.com/office/drawing/2014/main" id="{828A592A-8549-456A-88D7-5C15C144AA5B}"/>
                </a:ext>
              </a:extLst>
            </p:cNvPr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GB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GB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11M+ rows and 75 columns</a:t>
              </a: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Physicians in the US are required to declare all payments received from pharmaceutical companies</a:t>
              </a:r>
              <a:r>
                <a:rPr lang="en-GB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The sum of general payment</a:t>
              </a: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Name of drug associated with the payments</a:t>
              </a:r>
              <a:endParaRPr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37061">
                <a:lnSpc>
                  <a:spcPct val="115000"/>
                </a:lnSpc>
                <a:buClr>
                  <a:srgbClr val="3D3D3D"/>
                </a:buClr>
                <a:buSzPts val="800"/>
              </a:pPr>
              <a:endParaRPr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294AB12-31DF-40B2-8D06-422A0385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517" y="3031218"/>
            <a:ext cx="2015484" cy="55406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E87DE96-3FD7-4FA8-A5B8-EF2CD2A3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523" y="1740699"/>
            <a:ext cx="2058477" cy="634948"/>
          </a:xfrm>
          <a:prstGeom prst="rect">
            <a:avLst/>
          </a:prstGeom>
        </p:spPr>
      </p:pic>
      <p:grpSp>
        <p:nvGrpSpPr>
          <p:cNvPr id="46" name="Google Shape;142;p14">
            <a:extLst>
              <a:ext uri="{FF2B5EF4-FFF2-40B4-BE49-F238E27FC236}">
                <a16:creationId xmlns:a16="http://schemas.microsoft.com/office/drawing/2014/main" id="{D0D42B41-BB1E-4940-A343-CE23C96C1F60}"/>
              </a:ext>
            </a:extLst>
          </p:cNvPr>
          <p:cNvGrpSpPr/>
          <p:nvPr/>
        </p:nvGrpSpPr>
        <p:grpSpPr>
          <a:xfrm>
            <a:off x="2232550" y="4334429"/>
            <a:ext cx="7943967" cy="1242155"/>
            <a:chOff x="1593000" y="2322040"/>
            <a:chExt cx="5957975" cy="644028"/>
          </a:xfrm>
        </p:grpSpPr>
        <p:sp>
          <p:nvSpPr>
            <p:cNvPr id="47" name="Google Shape;143;p14">
              <a:extLst>
                <a:ext uri="{FF2B5EF4-FFF2-40B4-BE49-F238E27FC236}">
                  <a16:creationId xmlns:a16="http://schemas.microsoft.com/office/drawing/2014/main" id="{8B460AA0-EAF2-4AF2-8D17-CD87EA5233BF}"/>
                </a:ext>
              </a:extLst>
            </p:cNvPr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44;p14">
              <a:extLst>
                <a:ext uri="{FF2B5EF4-FFF2-40B4-BE49-F238E27FC236}">
                  <a16:creationId xmlns:a16="http://schemas.microsoft.com/office/drawing/2014/main" id="{081F8C52-9313-4245-BAA0-676681034B06}"/>
                </a:ext>
              </a:extLst>
            </p:cNvPr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45;p14">
              <a:extLst>
                <a:ext uri="{FF2B5EF4-FFF2-40B4-BE49-F238E27FC236}">
                  <a16:creationId xmlns:a16="http://schemas.microsoft.com/office/drawing/2014/main" id="{50CDB4D8-0764-4A27-8DC1-39A59A873B45}"/>
                </a:ext>
              </a:extLst>
            </p:cNvPr>
            <p:cNvSpPr/>
            <p:nvPr/>
          </p:nvSpPr>
          <p:spPr>
            <a:xfrm rot="16200000">
              <a:off x="3576729" y="1934143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46;p14">
              <a:extLst>
                <a:ext uri="{FF2B5EF4-FFF2-40B4-BE49-F238E27FC236}">
                  <a16:creationId xmlns:a16="http://schemas.microsoft.com/office/drawing/2014/main" id="{B94F450D-1E2D-4458-8FE5-E5E0E4529468}"/>
                </a:ext>
              </a:extLst>
            </p:cNvPr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vl="0">
                <a:lnSpc>
                  <a:spcPct val="115000"/>
                </a:lnSpc>
              </a:pPr>
              <a:r>
                <a:rPr lang="en-US" sz="1333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List of Excluded Individuals and Entities (LEIE) database 2017</a:t>
              </a:r>
              <a:endParaRPr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" name="Google Shape;147;p14">
              <a:extLst>
                <a:ext uri="{FF2B5EF4-FFF2-40B4-BE49-F238E27FC236}">
                  <a16:creationId xmlns:a16="http://schemas.microsoft.com/office/drawing/2014/main" id="{8144BD32-3F83-444E-AFC8-566F5B24A09C}"/>
                </a:ext>
              </a:extLst>
            </p:cNvPr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48;p14">
              <a:extLst>
                <a:ext uri="{FF2B5EF4-FFF2-40B4-BE49-F238E27FC236}">
                  <a16:creationId xmlns:a16="http://schemas.microsoft.com/office/drawing/2014/main" id="{9B024093-509F-4D27-80D4-BD01634E324E}"/>
                </a:ext>
              </a:extLst>
            </p:cNvPr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3467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467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53" name="Google Shape;149;p14">
              <a:extLst>
                <a:ext uri="{FF2B5EF4-FFF2-40B4-BE49-F238E27FC236}">
                  <a16:creationId xmlns:a16="http://schemas.microsoft.com/office/drawing/2014/main" id="{D1AC3495-9961-48EE-BA4E-1BA82D27CA72}"/>
                </a:ext>
              </a:extLst>
            </p:cNvPr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list of individuals and entities that are excluded from participating in federally funded healthcare programs (i.e. Medicare) due to previous healthcare fraud. </a:t>
              </a: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US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Mapped fraud labels</a:t>
              </a:r>
              <a:endParaRPr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C14C9211-91F3-4F26-9D91-1906249D2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7016" y="4335447"/>
            <a:ext cx="2042605" cy="6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5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58F6-2635-4C4E-9F60-366265A2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Pre-Processing</a:t>
            </a:r>
            <a:br>
              <a:rPr lang="en-IN" b="1" dirty="0"/>
            </a:br>
            <a:r>
              <a:rPr lang="en-IN" sz="2667" b="1" dirty="0"/>
              <a:t>Data cleaning </a:t>
            </a:r>
            <a:endParaRPr lang="en-US" sz="2667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8243-14C4-498C-8A93-324B6CCC1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23323">
              <a:buSzPts val="1400"/>
            </a:pPr>
            <a:r>
              <a:rPr lang="en-US" sz="1600" dirty="0"/>
              <a:t>Impute missing Data</a:t>
            </a:r>
          </a:p>
          <a:p>
            <a:pPr indent="-423323">
              <a:buSzPts val="1400"/>
            </a:pPr>
            <a:r>
              <a:rPr lang="en-US" sz="1600" dirty="0"/>
              <a:t>Removing duplicates</a:t>
            </a:r>
          </a:p>
          <a:p>
            <a:pPr indent="-423323">
              <a:buSzPts val="1400"/>
            </a:pPr>
            <a:r>
              <a:rPr lang="en-US" sz="1600" dirty="0"/>
              <a:t>Removing outliers</a:t>
            </a:r>
          </a:p>
          <a:p>
            <a:pPr indent="-423323">
              <a:buSzPts val="1400"/>
            </a:pPr>
            <a:r>
              <a:rPr lang="en-US" sz="1600" dirty="0"/>
              <a:t>Factoring the categorical data</a:t>
            </a:r>
          </a:p>
          <a:p>
            <a:pPr indent="-423323">
              <a:buSzPts val="1400"/>
            </a:pPr>
            <a:r>
              <a:rPr lang="en-US" sz="1600" dirty="0"/>
              <a:t>Removing data based on general information.</a:t>
            </a:r>
          </a:p>
          <a:p>
            <a:pPr indent="-423323">
              <a:buSzPts val="1400"/>
            </a:pPr>
            <a:r>
              <a:rPr lang="en-US" sz="1600" dirty="0"/>
              <a:t>Data Sampling:  The data set is very imbalanced  in terms of fraud detection context as it is very skewed (99 % no fraudulent cases and less than 1% fraudulent cases)</a:t>
            </a:r>
          </a:p>
          <a:p>
            <a:pPr marL="186262" indent="0">
              <a:buSzPts val="1400"/>
              <a:buNone/>
            </a:pPr>
            <a:endParaRPr lang="en-US" sz="16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D2745-965C-4B84-A571-B0B72C06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68" y="1949540"/>
            <a:ext cx="4728532" cy="7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4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0CF5-3344-49AB-B985-29B6A29A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00" y="383677"/>
            <a:ext cx="9385200" cy="1218800"/>
          </a:xfrm>
        </p:spPr>
        <p:txBody>
          <a:bodyPr/>
          <a:lstStyle/>
          <a:p>
            <a:r>
              <a:rPr lang="en-IN" b="1" dirty="0"/>
              <a:t>Feature Engineering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ED41-6BF0-441C-91FA-4E38A4F86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8" indent="0">
              <a:buNone/>
            </a:pPr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F7CBE-25AD-45CA-9794-3EAA7B4B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780" y="1332545"/>
            <a:ext cx="6761315" cy="3176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6DCDE-EDE1-43BB-B5B6-8EE3492E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3" y="1981238"/>
            <a:ext cx="4928288" cy="4813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FE0E1-D53D-477D-A09B-23FEBEE2DBCA}"/>
              </a:ext>
            </a:extLst>
          </p:cNvPr>
          <p:cNvSpPr txBox="1"/>
          <p:nvPr/>
        </p:nvSpPr>
        <p:spPr>
          <a:xfrm>
            <a:off x="5113485" y="4650331"/>
            <a:ext cx="8225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Joining datasets based on NPI, state, city, first and last name.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2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8F3B-C4D9-4DAA-89C0-924BD1BA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Drug- based Fraudulent cases 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A1F72-C312-4DD8-B255-FC4E6FA9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60" y="2090067"/>
            <a:ext cx="5529947" cy="1338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8453F1-AD60-44DB-A4A3-5B574906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9" y="3674992"/>
            <a:ext cx="5529947" cy="2658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F2700-7F3D-4749-B280-A62BD0B39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600" y="2090067"/>
            <a:ext cx="5665944" cy="1910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3B8FE7-AED5-4BAF-BCDD-54C432F8C2C9}"/>
              </a:ext>
            </a:extLst>
          </p:cNvPr>
          <p:cNvSpPr txBox="1"/>
          <p:nvPr/>
        </p:nvSpPr>
        <p:spPr>
          <a:xfrm>
            <a:off x="6422601" y="4141288"/>
            <a:ext cx="5529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Merging drug fraudulent cases with prescriber data to create more features</a:t>
            </a: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E1B36-5374-4B0D-8F41-30D0565F6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601" y="1162838"/>
            <a:ext cx="4191585" cy="927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1FE996-52EE-4D57-9246-25F76DAA4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600" y="4952213"/>
            <a:ext cx="5278477" cy="14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0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D93F-BD20-46B6-AB5A-1FD2F097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Transforming Data and class balancing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B24D3-2377-4989-A80D-783B30FC4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6" y="2095707"/>
            <a:ext cx="10488705" cy="1098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5B9A7-7BC5-4734-8E06-09F45D4B0A53}"/>
              </a:ext>
            </a:extLst>
          </p:cNvPr>
          <p:cNvSpPr txBox="1"/>
          <p:nvPr/>
        </p:nvSpPr>
        <p:spPr>
          <a:xfrm>
            <a:off x="466166" y="3223816"/>
            <a:ext cx="1183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Transform</a:t>
            </a:r>
            <a:r>
              <a:rPr lang="en-US" sz="2400" dirty="0">
                <a:solidFill>
                  <a:schemeClr val="bg1"/>
                </a:solidFill>
              </a:rPr>
              <a:t> skewed data to approximately conform to normality by using log transformation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E3B7C8-A4F6-4BA0-A306-CA924CB2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2" y="3813924"/>
            <a:ext cx="5496168" cy="25190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F02238-4BA4-4337-8D6A-953F54F7B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35" y="3813924"/>
            <a:ext cx="4674536" cy="12627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A473CD-59D1-4E84-AD43-09A70E249B6E}"/>
              </a:ext>
            </a:extLst>
          </p:cNvPr>
          <p:cNvSpPr txBox="1"/>
          <p:nvPr/>
        </p:nvSpPr>
        <p:spPr>
          <a:xfrm>
            <a:off x="6280336" y="5114201"/>
            <a:ext cx="4545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Class weights assigned to reduce skewness according to the balancing ratio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4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E5C87-E37C-485E-AAC3-2827C60A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WHY 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69502C-B5CD-40EC-A306-AD5C8B0C7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74795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135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7D20-905B-44CB-A2D6-DCAFEC44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Modelling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888F7-18B9-4B3B-AF3D-FB9E4A15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2065085"/>
            <a:ext cx="6167717" cy="881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34868C-B49A-4B8C-AD58-927B3FA7FF68}"/>
              </a:ext>
            </a:extLst>
          </p:cNvPr>
          <p:cNvSpPr txBox="1"/>
          <p:nvPr/>
        </p:nvSpPr>
        <p:spPr>
          <a:xfrm>
            <a:off x="107578" y="3018632"/>
            <a:ext cx="206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Train-Test-Split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74FDC9-9180-4A3D-BFE6-10E90BBE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8" y="3680315"/>
            <a:ext cx="6167717" cy="881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917352-BCE0-4D35-AD74-9DB00FF71DFB}"/>
              </a:ext>
            </a:extLst>
          </p:cNvPr>
          <p:cNvSpPr txBox="1"/>
          <p:nvPr/>
        </p:nvSpPr>
        <p:spPr>
          <a:xfrm>
            <a:off x="0" y="4679577"/>
            <a:ext cx="472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Scaling data using Standard Scalar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54DB2B-95F4-437F-A0AF-58D5393178AB}"/>
              </a:ext>
            </a:extLst>
          </p:cNvPr>
          <p:cNvSpPr txBox="1"/>
          <p:nvPr/>
        </p:nvSpPr>
        <p:spPr>
          <a:xfrm>
            <a:off x="7503459" y="2065084"/>
            <a:ext cx="43568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Models Implemented: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Logistic Regression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Gaussian Naïve Bayes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and Gradient Boosting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Classifier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15D22A6-14A4-40AA-91EE-F5E09A80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240"/>
            <a:ext cx="1051570" cy="2051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33">
                <a:solidFill>
                  <a:srgbClr val="000000"/>
                </a:solidFill>
                <a:latin typeface="Courier New" panose="02070309020205020404" pitchFamily="49" charset="0"/>
              </a:rPr>
              <a:t>ExtraTrees</a:t>
            </a:r>
            <a:r>
              <a:rPr lang="en-US" altLang="en-US" sz="800"/>
              <a:t> 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68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E9769-EA6A-4FD9-A054-FF884552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Model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060C1-F823-4177-9AB9-12F5726E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025233"/>
            <a:ext cx="3312784" cy="2832430"/>
          </a:xfrm>
          <a:prstGeom prst="rect">
            <a:avLst/>
          </a:prstGeom>
        </p:spPr>
      </p:pic>
      <p:cxnSp>
        <p:nvCxnSpPr>
          <p:cNvPr id="36" name="Straight Connector 18">
            <a:extLst>
              <a:ext uri="{FF2B5EF4-FFF2-40B4-BE49-F238E27FC236}">
                <a16:creationId xmlns:a16="http://schemas.microsoft.com/office/drawing/2014/main" id="{4FA8A11A-E0A0-4672-A17E-32CC5B422C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0558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6BB94FA-ACF5-415C-843C-C9B79B52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74" y="1335806"/>
            <a:ext cx="3312785" cy="2211283"/>
          </a:xfrm>
          <a:prstGeom prst="rect">
            <a:avLst/>
          </a:prstGeom>
        </p:spPr>
      </p:pic>
      <p:cxnSp>
        <p:nvCxnSpPr>
          <p:cNvPr id="37" name="Straight Connector 20">
            <a:extLst>
              <a:ext uri="{FF2B5EF4-FFF2-40B4-BE49-F238E27FC236}">
                <a16:creationId xmlns:a16="http://schemas.microsoft.com/office/drawing/2014/main" id="{292D7FC5-B427-4FF7-8FC7-9DA3C276DA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7975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7353C4-B0B1-4507-9154-87BA01C6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1029374"/>
            <a:ext cx="3312784" cy="2824147"/>
          </a:xfrm>
          <a:prstGeom prst="rect">
            <a:avLst/>
          </a:prstGeom>
        </p:spPr>
      </p:pic>
      <p:cxnSp>
        <p:nvCxnSpPr>
          <p:cNvPr id="38" name="Straight Connector 22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4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86572-E0E8-4492-8D3A-34EDD920C8D8}"/>
              </a:ext>
            </a:extLst>
          </p:cNvPr>
          <p:cNvSpPr txBox="1"/>
          <p:nvPr/>
        </p:nvSpPr>
        <p:spPr>
          <a:xfrm>
            <a:off x="8230289" y="3571107"/>
            <a:ext cx="3312784" cy="28241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1300">
                <a:solidFill>
                  <a:srgbClr val="FFFFFF"/>
                </a:solidFill>
              </a:rPr>
              <a:t>Random Classifier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6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E90E-5734-4F43-9BE0-A0E1AC0D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8D2F-58E8-4077-B4D0-319790BD5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8" indent="0">
              <a:buNone/>
            </a:pPr>
            <a:endParaRPr lang="en-IN" dirty="0"/>
          </a:p>
          <a:p>
            <a:pPr marL="537628" indent="-342900">
              <a:lnSpc>
                <a:spcPct val="150000"/>
              </a:lnSpc>
            </a:pPr>
            <a:r>
              <a:rPr lang="en-IN" dirty="0"/>
              <a:t>With the increasing number of population of over 65 in USA, Medicare Fraud Detection is essential </a:t>
            </a:r>
          </a:p>
          <a:p>
            <a:pPr marL="537628" indent="-342900">
              <a:lnSpc>
                <a:spcPct val="150000"/>
              </a:lnSpc>
            </a:pPr>
            <a:r>
              <a:rPr lang="en-IN" dirty="0"/>
              <a:t>All types of Fraud Patterns have been Covered.</a:t>
            </a:r>
          </a:p>
          <a:p>
            <a:pPr marL="537628" indent="-342900">
              <a:lnSpc>
                <a:spcPct val="150000"/>
              </a:lnSpc>
            </a:pPr>
            <a:r>
              <a:rPr lang="en-IN" dirty="0"/>
              <a:t>Most Fraud Cases committed are in bay area </a:t>
            </a:r>
          </a:p>
          <a:p>
            <a:pPr marL="537628" indent="-342900">
              <a:lnSpc>
                <a:spcPct val="150000"/>
              </a:lnSpc>
            </a:pPr>
            <a:r>
              <a:rPr lang="en-IN" dirty="0"/>
              <a:t>Out of 5 Models Performed, best resulting model is Random Forest with AUC 72 %</a:t>
            </a:r>
          </a:p>
          <a:p>
            <a:pPr marL="194728" indent="0">
              <a:buNone/>
            </a:pPr>
            <a:endParaRPr lang="en-IN" dirty="0"/>
          </a:p>
          <a:p>
            <a:pPr marL="194729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1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1903-7412-45A9-ABBE-DC35CF0A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9C6F7-3C16-4D56-ADF7-36C7EBCBE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D Prescriber Data CY 2017. (n.d.). Retrieved June 23, 2020, from https://www.cms.gov/Research-Statistics-Data-and-Systems/Statistics-Trends-and-Reports/Medicare-Provider-Charge-Data/PartD2017</a:t>
            </a:r>
          </a:p>
          <a:p>
            <a:r>
              <a:rPr lang="en-US" dirty="0"/>
              <a:t>LEIE Downloadable Databases: Office of Inspector General: U.S. Department of Health and Human Services. (2020, June 10). Retrieved June 23, 2020, from https://oig.hhs.gov/exclusions/exclusions_list.asp</a:t>
            </a:r>
          </a:p>
          <a:p>
            <a:r>
              <a:rPr lang="en-US" dirty="0"/>
              <a:t>Dataset Downloads. (n.d.). Retrieved June 23, 2020, from https://www.cms.gov/OpenPayments/Explore-the-Data/Dataset-Downloads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82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66EA0-E6FC-4687-8688-0685177E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6437367" cy="3760891"/>
          </a:xfrm>
        </p:spPr>
        <p:txBody>
          <a:bodyPr vert="horz" lIns="0" tIns="45720" rIns="0" bIns="45720" rtlCol="0">
            <a:normAutofit/>
          </a:bodyPr>
          <a:lstStyle/>
          <a:p>
            <a:pPr marL="194728" indent="0">
              <a:lnSpc>
                <a:spcPct val="100000"/>
              </a:lnSpc>
              <a:spcAft>
                <a:spcPts val="600"/>
              </a:spcAft>
              <a:buFont typeface="Calibri" panose="020F0502020204030204" pitchFamily="34" charset="0"/>
              <a:buNone/>
            </a:pPr>
            <a:endParaRPr lang="en-US" sz="32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94728" indent="0">
              <a:lnSpc>
                <a:spcPct val="100000"/>
              </a:lnSpc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167738F-7232-46E9-A768-0ECD2080F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8252" y="5047479"/>
            <a:ext cx="824479" cy="82161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222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800" b="1" dirty="0">
                <a:solidFill>
                  <a:schemeClr val="tx1"/>
                </a:solidFill>
                <a:latin typeface="Trebuchet MS"/>
                <a:sym typeface="Trebuchet MS"/>
              </a:rPr>
              <a:t>Workflow </a:t>
            </a:r>
            <a:endParaRPr b="1" dirty="0">
              <a:solidFill>
                <a:schemeClr val="tx1"/>
              </a:solidFill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2232550" y="3942500"/>
            <a:ext cx="7943967" cy="1150955"/>
            <a:chOff x="1593000" y="2322568"/>
            <a:chExt cx="5957975" cy="643500"/>
          </a:xfrm>
        </p:grpSpPr>
        <p:sp>
          <p:nvSpPr>
            <p:cNvPr id="143" name="Google Shape;143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14"/>
            <p:cNvSpPr/>
            <p:nvPr/>
          </p:nvSpPr>
          <p:spPr>
            <a:xfrm rot="162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GB" sz="1333" dirty="0">
                  <a:solidFill>
                    <a:srgbClr val="FFFFFF"/>
                  </a:solidFill>
                  <a:latin typeface="Roboto Medium"/>
                  <a:ea typeface="Roboto Medium"/>
                  <a:cs typeface="Roboto"/>
                  <a:sym typeface="Roboto Medium"/>
                </a:rPr>
                <a:t>Data Modelling</a:t>
              </a:r>
              <a:endParaRPr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3467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467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IN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Logistic Regression	</a:t>
              </a:r>
              <a:endParaRPr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GB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Gaussian Naïve Bayes 		</a:t>
              </a:r>
              <a:endParaRPr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GB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Random Forest Classifier</a:t>
              </a: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IN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Extra Tree Classifier</a:t>
              </a: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IN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Gradient Boosting Classifier</a:t>
              </a: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14"/>
          <p:cNvGrpSpPr/>
          <p:nvPr/>
        </p:nvGrpSpPr>
        <p:grpSpPr>
          <a:xfrm>
            <a:off x="2232550" y="3031219"/>
            <a:ext cx="7943967" cy="858000"/>
            <a:chOff x="1593000" y="2322568"/>
            <a:chExt cx="5957975" cy="643500"/>
          </a:xfrm>
        </p:grpSpPr>
        <p:sp>
          <p:nvSpPr>
            <p:cNvPr id="151" name="Google Shape;151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 rot="162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GB" sz="1333" dirty="0">
                  <a:solidFill>
                    <a:srgbClr val="FFFFFF"/>
                  </a:solidFill>
                  <a:latin typeface="Roboto Medium"/>
                  <a:ea typeface="Roboto Medium"/>
                  <a:cs typeface="Roboto"/>
                  <a:sym typeface="Roboto Medium"/>
                </a:rPr>
                <a:t>Data Pre-processing</a:t>
              </a:r>
              <a:endParaRPr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3467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467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GB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GB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Data Visualization/ Exploratory Data Analysis  </a:t>
              </a:r>
              <a:endParaRPr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GB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GB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GB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Class weights Balancing</a:t>
              </a:r>
              <a:endParaRPr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37061">
                <a:lnSpc>
                  <a:spcPct val="115000"/>
                </a:lnSpc>
                <a:buClr>
                  <a:srgbClr val="3D3D3D"/>
                </a:buClr>
                <a:buSzPts val="800"/>
              </a:pPr>
              <a:endParaRPr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4"/>
          <p:cNvGrpSpPr/>
          <p:nvPr/>
        </p:nvGrpSpPr>
        <p:grpSpPr>
          <a:xfrm>
            <a:off x="2232551" y="2131579"/>
            <a:ext cx="7943967" cy="858000"/>
            <a:chOff x="1593000" y="2322568"/>
            <a:chExt cx="5957975" cy="643500"/>
          </a:xfrm>
        </p:grpSpPr>
        <p:sp>
          <p:nvSpPr>
            <p:cNvPr id="159" name="Google Shape;159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GB" sz="1333" dirty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Database Selection</a:t>
              </a:r>
              <a:endParaRPr sz="13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3467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467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lang="en-IN"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IN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CMS Prescriber Data 2017</a:t>
              </a: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IN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Payment Data 2017 </a:t>
              </a: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IN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Excluded (LEIE) dataset</a:t>
              </a:r>
              <a:endParaRPr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endParaRPr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237061">
                <a:lnSpc>
                  <a:spcPct val="115000"/>
                </a:lnSpc>
                <a:buClr>
                  <a:srgbClr val="3D3D3D"/>
                </a:buClr>
                <a:buSzPts val="800"/>
              </a:pPr>
              <a:r>
                <a:rPr lang="en-GB" sz="1067" dirty="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67" dirty="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2232550" y="5144793"/>
            <a:ext cx="7943967" cy="858000"/>
            <a:chOff x="1593000" y="2322568"/>
            <a:chExt cx="5957975" cy="643500"/>
          </a:xfrm>
        </p:grpSpPr>
        <p:sp>
          <p:nvSpPr>
            <p:cNvPr id="167" name="Google Shape;167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68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GB" sz="1333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End Result</a:t>
              </a:r>
              <a:endParaRPr sz="13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3467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467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GB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585" indent="-372524">
                <a:lnSpc>
                  <a:spcPct val="115000"/>
                </a:lnSpc>
                <a:buClr>
                  <a:srgbClr val="3D3D3D"/>
                </a:buClr>
                <a:buSzPts val="800"/>
                <a:buFont typeface="Roboto"/>
                <a:buChar char="●"/>
              </a:pPr>
              <a:r>
                <a:rPr lang="en-GB" sz="1067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Future scope</a:t>
              </a:r>
              <a:endParaRPr sz="1067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BF274-020C-418E-888A-B7C02AF2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2582"/>
            <a:ext cx="5921921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7200" dirty="0"/>
              <a:t>Problem Statement</a:t>
            </a: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50021" y="1595483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70C7-CEBE-4572-B838-18BBBCAA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4" y="621697"/>
            <a:ext cx="3621025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Build an innovative machine learning model that predicts fraud in the Medicare industry using anomaly analysis and geo-demographic metrics. 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01E907E6-DC1F-49A9-A946-CEB2CB330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848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C0203-6028-4103-A788-23CE65A6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Fraud Patterns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218A-46BA-4FD6-BE5C-7826E08B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Fraud by Service Providers (Doctors, hospitals, pharmacies)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Fraud by Insurance subscribers (patient or patient’s employers)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Fraud by insurance carriers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Conspiracy Frauds (involved with all parties)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807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8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B1F0A-11FC-4E91-A905-B26F4FEE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Govt. Efforts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2C8B-95F5-4E2A-A936-CADEAFB78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Government has initialized the programs, such as the Medicare Fraud Strike Force, enacted to help combat fraud, but continued efforts are needed to better mitigate the effects of fraud.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4CE26-2769-405B-82E8-79731C6B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78" y="640080"/>
            <a:ext cx="616335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6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F407CB-E106-493D-B55C-A918ED8C7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212" y="640080"/>
            <a:ext cx="4852169" cy="360273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8DE31F7-65CE-42D4-B7EC-3F80719B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587" y="640079"/>
            <a:ext cx="5038792" cy="3602736"/>
          </a:xfrm>
          <a:prstGeom prst="rect">
            <a:avLst/>
          </a:prstGeom>
        </p:spPr>
      </p:pic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624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1C87-3E46-4D60-BE16-601116AB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2582"/>
            <a:ext cx="5921921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8800"/>
              <a:t>Insights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50021" y="1595483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446A-CC2F-48B0-9A4C-6B558E3B2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4" y="621697"/>
            <a:ext cx="3621025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Tools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Tableau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Power BI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Spark using Azure </a:t>
            </a:r>
            <a:r>
              <a:rPr lang="en-US" dirty="0" err="1"/>
              <a:t>HDinsight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E907E6-DC1F-49A9-A946-CEB2CB330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491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BF7B4-55F0-4CC1-A763-68DDCF51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Population by states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F0412E07-BA50-463D-94D8-ED6F7D328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797" y="267618"/>
            <a:ext cx="10909072" cy="4069951"/>
          </a:xfrm>
        </p:spPr>
      </p:pic>
    </p:spTree>
    <p:extLst>
      <p:ext uri="{BB962C8B-B14F-4D97-AF65-F5344CB8AC3E}">
        <p14:creationId xmlns:p14="http://schemas.microsoft.com/office/powerpoint/2010/main" val="36835374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16c05727-aa75-4e4a-9b5f-8a80a1165891"/>
    <ds:schemaRef ds:uri="http://purl.org/dc/dcmitype/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Widescreen</PresentationFormat>
  <Paragraphs>127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Bookman Old Style</vt:lpstr>
      <vt:lpstr>Calibri</vt:lpstr>
      <vt:lpstr>Courier New</vt:lpstr>
      <vt:lpstr>Franklin Gothic Book</vt:lpstr>
      <vt:lpstr>Roboto</vt:lpstr>
      <vt:lpstr>Roboto Medium</vt:lpstr>
      <vt:lpstr>Roboto Thin</vt:lpstr>
      <vt:lpstr>Trebuchet MS</vt:lpstr>
      <vt:lpstr>Wingdings</vt:lpstr>
      <vt:lpstr>1_RetrospectVTI</vt:lpstr>
      <vt:lpstr>Big Data Medicare Fraud Detection</vt:lpstr>
      <vt:lpstr>WHY ?</vt:lpstr>
      <vt:lpstr>Workflow </vt:lpstr>
      <vt:lpstr>Problem Statement</vt:lpstr>
      <vt:lpstr>Fraud Patterns</vt:lpstr>
      <vt:lpstr>Govt. Efforts</vt:lpstr>
      <vt:lpstr>PowerPoint Presentation</vt:lpstr>
      <vt:lpstr>Insights</vt:lpstr>
      <vt:lpstr>Population by states</vt:lpstr>
      <vt:lpstr>NPI per State</vt:lpstr>
      <vt:lpstr>Exclusion Count</vt:lpstr>
      <vt:lpstr>Number of Frauds By state</vt:lpstr>
      <vt:lpstr>PowerPoint Presentation</vt:lpstr>
      <vt:lpstr>PowerPoint Presentation</vt:lpstr>
      <vt:lpstr>Dataset Selection</vt:lpstr>
      <vt:lpstr>Data Pre-Processing Data cleaning </vt:lpstr>
      <vt:lpstr>Feature Engineering </vt:lpstr>
      <vt:lpstr>Drug- based Fraudulent cases </vt:lpstr>
      <vt:lpstr>Transforming Data and class balancing</vt:lpstr>
      <vt:lpstr>Data Modelling</vt:lpstr>
      <vt:lpstr>Model Evaluation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2020-06-23T20:09:38Z</dcterms:created>
  <dcterms:modified xsi:type="dcterms:W3CDTF">2022-12-02T21:33:18Z</dcterms:modified>
</cp:coreProperties>
</file>