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7" r:id="rId4"/>
    <p:sldId id="266" r:id="rId5"/>
    <p:sldId id="268" r:id="rId6"/>
    <p:sldId id="269" r:id="rId7"/>
    <p:sldId id="270" r:id="rId8"/>
    <p:sldId id="271" r:id="rId9"/>
    <p:sldId id="257" r:id="rId10"/>
    <p:sldId id="261" r:id="rId11"/>
    <p:sldId id="272" r:id="rId12"/>
    <p:sldId id="273" r:id="rId13"/>
    <p:sldId id="259" r:id="rId14"/>
    <p:sldId id="25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7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8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0A1A5D-5A81-47DB-BE2C-03E0990F0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9431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18D89D-FEB0-4064-AD3B-357BF020B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08CCA0-7AC9-4458-99BC-25257703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985775-DA12-4519-AD4E-BF0D8B5A28A2}" type="datetimeFigureOut">
              <a:rPr lang="ru-RU" smtClean="0"/>
              <a:pPr/>
              <a:t>14.05.2023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7410E7-85CD-46DA-BC17-90383213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C549DF-D60D-41D0-9ADE-DA8EA16A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9F1CE1-AE97-4474-A621-9FAA4F63F5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66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3F95C-774F-4E30-AE17-04AC0612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A740606-3AD8-42ED-B129-A3DEC06B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47C616E-EC5D-4161-B871-4DBFA23F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7A186C-6BE5-484A-94F6-B5CFB1FB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21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4059D37-F92B-4726-A34B-164AC46F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EB8A300-DCC2-4DBC-89F3-19460679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E01FBC-E1B1-44CF-B5F4-B0621F58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87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DE81A-B789-490D-9823-1DCB79555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E3DE41-335B-4255-BD1B-1BD5FD769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CDC965-EE27-49DE-926C-3E4E5F353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87F107-3B06-47AE-890B-4028A5F7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E7A224-216B-43E1-A95E-10F95BB0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BF9C8F-012F-410C-9624-42ADB56B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81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7FA0CA-376B-46DC-813B-5E5FBFAA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1EBA494-E82E-4757-A3C0-955EA65D1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117C38-1525-4DAA-A6A8-79732457C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F361C5-F126-4C0B-AE3A-2CBA980E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4F4485-29FD-4F98-96FC-E5D8DCB9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42FB67-03FB-449E-89B5-DF67F63D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76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5B5E7-60F9-464C-B174-D06589C5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8484D1-D333-4AE1-BBFC-CD1DEC20F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A59D6A-B58D-4E95-A396-200C9B9B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B437D5-797B-49CA-AD3B-BE3CAF57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1F4BFD-DCAB-4FA8-B42C-658D6832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69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D7D349-5ABD-40CA-91CD-9AC19B7C0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8E4FE5-4CB9-457C-9776-A6FC25BBA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DF420E-C006-48BA-ACD0-A009889F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6841BA-4A5C-4F80-82B2-3FE13D1D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5348BA-A8D9-4752-9849-D1F48047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16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C2F858-143C-49BF-AC24-DDE5A569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60709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A1AEBE-8905-4864-B3FD-4CD04946E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A079D8C-B135-4B29-9B74-4C89FD7E531F}"/>
              </a:ext>
            </a:extLst>
          </p:cNvPr>
          <p:cNvSpPr/>
          <p:nvPr userDrawn="1"/>
        </p:nvSpPr>
        <p:spPr>
          <a:xfrm>
            <a:off x="8625840" y="6644640"/>
            <a:ext cx="3600000" cy="213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F0D1648-B806-40EE-B6E3-7634106F579D}"/>
              </a:ext>
            </a:extLst>
          </p:cNvPr>
          <p:cNvSpPr/>
          <p:nvPr userDrawn="1"/>
        </p:nvSpPr>
        <p:spPr>
          <a:xfrm>
            <a:off x="0" y="-22383"/>
            <a:ext cx="3600000" cy="213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D45F2DE-3202-46E3-A4DF-1E1F8D2367F3}"/>
              </a:ext>
            </a:extLst>
          </p:cNvPr>
          <p:cNvSpPr/>
          <p:nvPr userDrawn="1"/>
        </p:nvSpPr>
        <p:spPr>
          <a:xfrm rot="16200000">
            <a:off x="8820811" y="3139757"/>
            <a:ext cx="6492875" cy="213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4E4023C-83D7-4B9B-83E0-97AB0F4AC43B}"/>
              </a:ext>
            </a:extLst>
          </p:cNvPr>
          <p:cNvSpPr/>
          <p:nvPr userDrawn="1"/>
        </p:nvSpPr>
        <p:spPr>
          <a:xfrm rot="16200000">
            <a:off x="-3139758" y="3504883"/>
            <a:ext cx="6492875" cy="213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80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C2F858-143C-49BF-AC24-DDE5A5694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70539" cy="1325563"/>
          </a:xfrm>
        </p:spPr>
        <p:txBody>
          <a:bodyPr/>
          <a:lstStyle>
            <a:lvl1pPr>
              <a:defRPr b="1">
                <a:solidFill>
                  <a:srgbClr val="60709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A1AEBE-8905-4864-B3FD-4CD04946E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70539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8B632DE5-F5F2-4462-94DA-69002633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32750" y="0"/>
            <a:ext cx="415925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3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1134973-9603-4EB5-B737-91F29D4CD883}"/>
              </a:ext>
            </a:extLst>
          </p:cNvPr>
          <p:cNvSpPr/>
          <p:nvPr userDrawn="1"/>
        </p:nvSpPr>
        <p:spPr>
          <a:xfrm>
            <a:off x="563880" y="428043"/>
            <a:ext cx="11155680" cy="5991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AAAB7C-7C1B-4105-BE24-F811EBB4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60709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ECA37A-4894-4A33-9EBE-8B2E3502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3A43-64E5-4616-89E6-626296516E98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30E9E2-71FB-4D16-B449-EA5254AC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F10A82-3FA8-48BC-A562-4BDCC940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69BD-07F3-416C-B560-DF49FE6E323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F0D9FAC9-46ED-4B2F-8516-B63FF23543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2301875"/>
            <a:ext cx="4895129" cy="156845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14">
            <a:extLst>
              <a:ext uri="{FF2B5EF4-FFF2-40B4-BE49-F238E27FC236}">
                <a16:creationId xmlns:a16="http://schemas.microsoft.com/office/drawing/2014/main" id="{4413139B-1729-455B-B830-4DAB12D9B2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58672" y="4428023"/>
            <a:ext cx="4879887" cy="135572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2" name="Текст 14">
            <a:extLst>
              <a:ext uri="{FF2B5EF4-FFF2-40B4-BE49-F238E27FC236}">
                <a16:creationId xmlns:a16="http://schemas.microsoft.com/office/drawing/2014/main" id="{222B09F7-7246-4274-A513-9BEACBF61E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53441" y="4428022"/>
            <a:ext cx="4879888" cy="135572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Рисунок 9">
            <a:extLst>
              <a:ext uri="{FF2B5EF4-FFF2-40B4-BE49-F238E27FC236}">
                <a16:creationId xmlns:a16="http://schemas.microsoft.com/office/drawing/2014/main" id="{4B61BE1B-0619-47D5-8D00-1DBE9B7F40B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458672" y="2320617"/>
            <a:ext cx="4940847" cy="156845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88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14E300-70A9-4046-B13A-C580CDF0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60709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2941CF8-4508-43CA-BA33-C0B9ED75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F7B9934-7384-4A83-8B0E-FFF486DD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F36D14-7448-4ACB-B1EC-DDDAAA95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43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C2F858-143C-49BF-AC24-DDE5A569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A1AEBE-8905-4864-B3FD-4CD04946E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72816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F616B-C814-43CB-9D66-2ACCE175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AE93A1-6738-46E4-8F22-EE921A983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78392C-C9F7-4DEF-AA81-542C2AAC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0A34EB-7EF1-4575-A605-E6075A63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6B72C-E973-4717-9B32-EB861DCB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71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9AC03E-CC96-46B4-8F06-809941B6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D83CB0-A9EB-4FCC-AFF1-9C0719455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A519CA-8C32-464E-AB8C-C7DAE493B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389CDC-954B-4F3C-8708-20D835E7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21DA71-9B62-4B5B-9FC5-8A2FE4CE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C5407C-33E1-4753-B9AC-F00DBA80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74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63584-63A5-4369-B563-05FB3555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8BDB9A-93BD-4EBA-9434-1716F8976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6B4D10-58E3-4843-B773-ACE30429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F791276-15DC-4AAA-A29A-7294AAED5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984DE98-0C02-460E-AEB8-1FFCF6EE5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E545B8-BE5D-416A-A9C4-DD942138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03D84F0-63EB-4F1F-A304-21FC5773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BA2A66-252D-4BBD-AD7E-3C84EC95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98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tps://presentation-creation.ru/" TargetMode="Externa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569195-B136-450A-9EBB-E4D32554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56AFD3-762E-431D-8169-48E9431F2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B0A7F1-90CF-4B8D-9FE0-9796384F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85775-DA12-4519-AD4E-BF0D8B5A28A2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2E4D6C-F1D3-4A14-8D0D-B4CCD0AC8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ACE525-741D-45DF-830F-DE1754B07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7"/>
            <a:extLst>
              <a:ext uri="{FF2B5EF4-FFF2-40B4-BE49-F238E27FC236}">
                <a16:creationId xmlns:a16="http://schemas.microsoft.com/office/drawing/2014/main" id="{5B02C175-E080-45D1-9C7B-D1AA06E5A429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2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61" r:id="rId5"/>
    <p:sldLayoutId id="214748366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A24C834-B741-4195-B095-CF0589AF7461}"/>
              </a:ext>
            </a:extLst>
          </p:cNvPr>
          <p:cNvSpPr/>
          <p:nvPr/>
        </p:nvSpPr>
        <p:spPr>
          <a:xfrm>
            <a:off x="0" y="0"/>
            <a:ext cx="12192000" cy="3875433"/>
          </a:xfrm>
          <a:prstGeom prst="rect">
            <a:avLst/>
          </a:prstGeom>
          <a:solidFill>
            <a:srgbClr val="60709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F741A-A27B-4CE2-B7D3-79591874A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93486"/>
            <a:ext cx="9906000" cy="1943100"/>
          </a:xfrm>
        </p:spPr>
        <p:txBody>
          <a:bodyPr>
            <a:normAutofit/>
          </a:bodyPr>
          <a:lstStyle/>
          <a:p>
            <a:r>
              <a:rPr lang="ru-RU" sz="5400" dirty="0" smtClean="0"/>
              <a:t>Курсовой проект по дисциплине программирование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2BA5F0-712E-441B-8DC7-1A2DEE33D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42465"/>
            <a:ext cx="9144000" cy="1655762"/>
          </a:xfrm>
        </p:spPr>
        <p:txBody>
          <a:bodyPr>
            <a:normAutofit/>
          </a:bodyPr>
          <a:lstStyle/>
          <a:p>
            <a:r>
              <a:rPr lang="ru-RU" sz="5400" dirty="0" smtClean="0"/>
              <a:t>Обработк</a:t>
            </a:r>
            <a:r>
              <a:rPr lang="ru-RU" sz="5400" dirty="0" smtClean="0"/>
              <a:t>а фона изображения</a:t>
            </a:r>
            <a:endParaRPr lang="ru-RU" sz="5400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8D3D184-4321-4E38-BE07-42489AB6216D}"/>
              </a:ext>
            </a:extLst>
          </p:cNvPr>
          <p:cNvCxnSpPr>
            <a:cxnSpLocks/>
          </p:cNvCxnSpPr>
          <p:nvPr/>
        </p:nvCxnSpPr>
        <p:spPr>
          <a:xfrm>
            <a:off x="10789920" y="2877075"/>
            <a:ext cx="1188720" cy="0"/>
          </a:xfrm>
          <a:prstGeom prst="line">
            <a:avLst/>
          </a:prstGeom>
          <a:ln w="666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6A11B4B-69CF-4A51-9644-617C8A15784E}"/>
              </a:ext>
            </a:extLst>
          </p:cNvPr>
          <p:cNvCxnSpPr>
            <a:cxnSpLocks/>
          </p:cNvCxnSpPr>
          <p:nvPr/>
        </p:nvCxnSpPr>
        <p:spPr>
          <a:xfrm>
            <a:off x="137160" y="2659380"/>
            <a:ext cx="1188720" cy="0"/>
          </a:xfrm>
          <a:prstGeom prst="line">
            <a:avLst/>
          </a:prstGeom>
          <a:ln w="666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591300" y="4144692"/>
            <a:ext cx="53873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ru-RU" sz="2600" dirty="0" smtClean="0"/>
              <a:t>Выполнил: студент группы ПИН-222</a:t>
            </a:r>
          </a:p>
          <a:p>
            <a:pPr algn="r">
              <a:lnSpc>
                <a:spcPct val="150000"/>
              </a:lnSpc>
            </a:pPr>
            <a:r>
              <a:rPr lang="ru-RU" sz="2600" dirty="0" err="1" smtClean="0"/>
              <a:t>Положенцев</a:t>
            </a:r>
            <a:r>
              <a:rPr lang="ru-RU" sz="2600" dirty="0" smtClean="0"/>
              <a:t> Сергей</a:t>
            </a:r>
            <a:endParaRPr lang="ru-RU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3509010" y="6076771"/>
            <a:ext cx="517398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 smtClean="0"/>
              <a:t>Омск 2023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4765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69FB5-73CD-4EAB-9F49-153919DA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Тестирование программы</a:t>
            </a:r>
            <a:endParaRPr lang="ru-RU" dirty="0"/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49D21E03-7A4F-455B-A43F-6400225FC4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7107549"/>
              </p:ext>
            </p:extLst>
          </p:nvPr>
        </p:nvGraphicFramePr>
        <p:xfrm>
          <a:off x="1127760" y="1318988"/>
          <a:ext cx="9936480" cy="532709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77472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  <a:gridCol w="3800475">
                  <a:extLst>
                    <a:ext uri="{9D8B030D-6E8A-4147-A177-3AD203B41FA5}">
                      <a16:colId xmlns:a16="http://schemas.microsoft.com/office/drawing/2014/main" val="3730294796"/>
                    </a:ext>
                  </a:extLst>
                </a:gridCol>
                <a:gridCol w="4404103">
                  <a:extLst>
                    <a:ext uri="{9D8B030D-6E8A-4147-A177-3AD203B41FA5}">
                      <a16:colId xmlns:a16="http://schemas.microsoft.com/office/drawing/2014/main" val="2835790685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41802405"/>
                    </a:ext>
                  </a:extLst>
                </a:gridCol>
              </a:tblGrid>
              <a:tr h="545298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bg1"/>
                          </a:solidFill>
                        </a:rPr>
                        <a:t>№</a:t>
                      </a: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102921" marR="102921" marT="51460" marB="51460">
                    <a:solidFill>
                      <a:srgbClr val="6070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bg1"/>
                          </a:solidFill>
                        </a:rPr>
                        <a:t>Описание теста</a:t>
                      </a: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102921" marR="102921" marT="51460" marB="51460">
                    <a:solidFill>
                      <a:srgbClr val="6070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bg1"/>
                          </a:solidFill>
                        </a:rPr>
                        <a:t>Предполагаемый результат</a:t>
                      </a: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102921" marR="102921" marT="51460" marB="51460">
                    <a:solidFill>
                      <a:srgbClr val="6070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bg1"/>
                          </a:solidFill>
                        </a:rPr>
                        <a:t>Тест</a:t>
                      </a: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102921" marR="102921" marT="51460" marB="51460">
                    <a:solidFill>
                      <a:srgbClr val="607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545298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01.</a:t>
                      </a: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r>
                        <a:rPr kumimoji="0" lang="ru-RU" sz="2000" b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Загружено изображение сплошного цвета</a:t>
                      </a:r>
                      <a:endParaRPr kumimoji="0" lang="ru-RU" sz="2000" b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r>
                        <a:rPr kumimoji="0" lang="ru-RU" sz="2000" b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Фоном будет считаться все изображение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2000" b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+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2921" marR="102921" marT="51460" marB="5146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545298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02.</a:t>
                      </a: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ru-RU" sz="2000" b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Загружено изображение с объектом на переднем плане и разнообразным фоном</a:t>
                      </a:r>
                      <a:endParaRPr kumimoji="0" lang="ru-RU" sz="2000" b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ru-RU" sz="2000" b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Объект на переднем плане удален не будет, фон выделенного цвета будет удален.</a:t>
                      </a:r>
                      <a:endParaRPr kumimoji="0" lang="ru-RU" sz="2000" b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ru-RU" sz="2000" b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kumimoji="0" lang="ru-RU" sz="2000" b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921" marR="102921" marT="51460" marB="5146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545298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03.</a:t>
                      </a: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r>
                        <a:rPr kumimoji="0" lang="ru-RU" sz="2000" b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Пользователь нажал «открыть изображение», но закрыл окно, ничего не выбрав</a:t>
                      </a:r>
                      <a:endParaRPr kumimoji="0" lang="ru-RU" sz="2000" b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r>
                        <a:rPr kumimoji="0" lang="ru-RU" sz="2000" b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Программа не загружает изображение и продолжает корректно работать.</a:t>
                      </a:r>
                      <a:endParaRPr kumimoji="0" lang="ru-RU" sz="2000" b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2000" b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+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2921" marR="102921" marT="51460" marB="51460"/>
                </a:tc>
                <a:extLst>
                  <a:ext uri="{0D108BD9-81ED-4DB2-BD59-A6C34878D82A}">
                    <a16:rowId xmlns:a16="http://schemas.microsoft.com/office/drawing/2014/main" val="3001803528"/>
                  </a:ext>
                </a:extLst>
              </a:tr>
              <a:tr h="545298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04.</a:t>
                      </a: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r>
                        <a:rPr kumimoji="0" lang="ru-RU" sz="2000" b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Пользователь пытается сохранить изображение, когда его нет.</a:t>
                      </a:r>
                      <a:endParaRPr kumimoji="0" lang="ru-RU" sz="2000" b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r>
                        <a:rPr kumimoji="0" lang="ru-RU" sz="2000" b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Программа никак не реагирует на действие и продолжает корректно работать.</a:t>
                      </a:r>
                      <a:endParaRPr kumimoji="0" lang="ru-RU" sz="2000" b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2000" b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+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2921" marR="102921" marT="51460" marB="51460"/>
                </a:tc>
                <a:extLst>
                  <a:ext uri="{0D108BD9-81ED-4DB2-BD59-A6C34878D82A}">
                    <a16:rowId xmlns:a16="http://schemas.microsoft.com/office/drawing/2014/main" val="794233698"/>
                  </a:ext>
                </a:extLst>
              </a:tr>
              <a:tr h="545298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05.</a:t>
                      </a: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r>
                        <a:rPr kumimoji="0" lang="ru-RU" sz="2000" b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Пользователь нажимает «обработать фон», не выбрав цвет.</a:t>
                      </a:r>
                      <a:endParaRPr kumimoji="0" lang="ru-RU" sz="2000" b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r>
                        <a:rPr kumimoji="0" lang="ru-RU" sz="2000" b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Программа никак не реагирует на действие и продолжает корректно работать.</a:t>
                      </a:r>
                      <a:endParaRPr kumimoji="0" lang="ru-RU" sz="2000" b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2000" b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+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2921" marR="102921" marT="51460" marB="51460"/>
                </a:tc>
                <a:extLst>
                  <a:ext uri="{0D108BD9-81ED-4DB2-BD59-A6C34878D82A}">
                    <a16:rowId xmlns:a16="http://schemas.microsoft.com/office/drawing/2014/main" val="2090167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85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69FB5-73CD-4EAB-9F49-153919DA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Тестирование программы</a:t>
            </a:r>
            <a:endParaRPr lang="ru-RU" dirty="0"/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49D21E03-7A4F-455B-A43F-6400225FC4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5722018"/>
              </p:ext>
            </p:extLst>
          </p:nvPr>
        </p:nvGraphicFramePr>
        <p:xfrm>
          <a:off x="1127760" y="1366613"/>
          <a:ext cx="9936480" cy="451165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77472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  <a:gridCol w="3800475">
                  <a:extLst>
                    <a:ext uri="{9D8B030D-6E8A-4147-A177-3AD203B41FA5}">
                      <a16:colId xmlns:a16="http://schemas.microsoft.com/office/drawing/2014/main" val="3730294796"/>
                    </a:ext>
                  </a:extLst>
                </a:gridCol>
                <a:gridCol w="4404103">
                  <a:extLst>
                    <a:ext uri="{9D8B030D-6E8A-4147-A177-3AD203B41FA5}">
                      <a16:colId xmlns:a16="http://schemas.microsoft.com/office/drawing/2014/main" val="2835790685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41802405"/>
                    </a:ext>
                  </a:extLst>
                </a:gridCol>
              </a:tblGrid>
              <a:tr h="545298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bg1"/>
                          </a:solidFill>
                        </a:rPr>
                        <a:t>№</a:t>
                      </a: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102921" marR="102921" marT="51460" marB="51460">
                    <a:solidFill>
                      <a:srgbClr val="6070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bg1"/>
                          </a:solidFill>
                        </a:rPr>
                        <a:t>Описание теста</a:t>
                      </a: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102921" marR="102921" marT="51460" marB="51460">
                    <a:solidFill>
                      <a:srgbClr val="6070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bg1"/>
                          </a:solidFill>
                        </a:rPr>
                        <a:t>Предполагаемый результат</a:t>
                      </a: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102921" marR="102921" marT="51460" marB="51460">
                    <a:solidFill>
                      <a:srgbClr val="6070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bg1"/>
                          </a:solidFill>
                        </a:rPr>
                        <a:t>Тест</a:t>
                      </a: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102921" marR="102921" marT="51460" marB="51460">
                    <a:solidFill>
                      <a:srgbClr val="607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545298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06.</a:t>
                      </a: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ru-RU" sz="2000" b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Пользователь нажимает «обработать фон», когда нет изображения</a:t>
                      </a:r>
                      <a:endParaRPr kumimoji="0" lang="ru-RU" sz="2000" b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ru-RU" sz="2000" b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Программа никак не реагирует на действие и продолжает корректно работать.</a:t>
                      </a:r>
                      <a:endParaRPr kumimoji="0" lang="ru-RU" sz="2000" b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2000" b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+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2921" marR="102921" marT="51460" marB="5146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545298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07.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ru-RU" sz="2000" b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Пользователь выбирает минимальную или максимальную чувствительность</a:t>
                      </a:r>
                      <a:endParaRPr kumimoji="0" lang="ru-RU" sz="2000" b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ru-RU" sz="2000" b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Программа корректно обрабатывает фон по заданной чувствительности.</a:t>
                      </a:r>
                      <a:endParaRPr kumimoji="0" lang="ru-RU" sz="2000" b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ru-RU" sz="2000" b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kumimoji="0" lang="ru-RU" sz="2000" b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921" marR="102921" marT="51460" marB="5146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545298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08.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ru-RU" sz="2000" b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Стэк</a:t>
                      </a:r>
                      <a:r>
                        <a:rPr kumimoji="0" lang="ru-RU" sz="2000" b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действий для кнопки «отмена» пустой</a:t>
                      </a:r>
                      <a:endParaRPr kumimoji="0" lang="ru-RU" sz="2000" b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ru-RU" sz="2000" b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Кнопка «отмена» неактивна</a:t>
                      </a:r>
                      <a:endParaRPr kumimoji="0" lang="ru-RU" sz="2000" b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2000" b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+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2921" marR="102921" marT="51460" marB="51460"/>
                </a:tc>
                <a:extLst>
                  <a:ext uri="{0D108BD9-81ED-4DB2-BD59-A6C34878D82A}">
                    <a16:rowId xmlns:a16="http://schemas.microsoft.com/office/drawing/2014/main" val="3001803528"/>
                  </a:ext>
                </a:extLst>
              </a:tr>
              <a:tr h="545298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09.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0" lang="ru-RU" sz="2000" b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Пользователь нажимает обработать фон, но обработка не совершается по какой-то из причин.</a:t>
                      </a:r>
                      <a:endParaRPr kumimoji="0" lang="ru-RU" sz="2000" b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ru-RU" sz="2000" b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Текущая картинка не добавляется в </a:t>
                      </a:r>
                      <a:r>
                        <a:rPr kumimoji="0" lang="ru-RU" sz="2000" b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стэк</a:t>
                      </a:r>
                      <a:r>
                        <a:rPr kumimoji="0" lang="ru-RU" sz="2000" b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действий для кнопки «отмена».</a:t>
                      </a:r>
                      <a:endParaRPr kumimoji="0" lang="ru-RU" sz="2000" b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2000" b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+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2921" marR="102921" marT="51460" marB="51460"/>
                </a:tc>
                <a:extLst>
                  <a:ext uri="{0D108BD9-81ED-4DB2-BD59-A6C34878D82A}">
                    <a16:rowId xmlns:a16="http://schemas.microsoft.com/office/drawing/2014/main" val="794233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7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69FB5-73CD-4EAB-9F49-153919DA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Тестирование программы</a:t>
            </a:r>
            <a:endParaRPr lang="ru-RU" dirty="0"/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49D21E03-7A4F-455B-A43F-6400225FC4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094503"/>
              </p:ext>
            </p:extLst>
          </p:nvPr>
        </p:nvGraphicFramePr>
        <p:xfrm>
          <a:off x="1127760" y="1366613"/>
          <a:ext cx="9936480" cy="186741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77472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  <a:gridCol w="3800475">
                  <a:extLst>
                    <a:ext uri="{9D8B030D-6E8A-4147-A177-3AD203B41FA5}">
                      <a16:colId xmlns:a16="http://schemas.microsoft.com/office/drawing/2014/main" val="3730294796"/>
                    </a:ext>
                  </a:extLst>
                </a:gridCol>
                <a:gridCol w="4404103">
                  <a:extLst>
                    <a:ext uri="{9D8B030D-6E8A-4147-A177-3AD203B41FA5}">
                      <a16:colId xmlns:a16="http://schemas.microsoft.com/office/drawing/2014/main" val="2835790685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41802405"/>
                    </a:ext>
                  </a:extLst>
                </a:gridCol>
              </a:tblGrid>
              <a:tr h="545298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bg1"/>
                          </a:solidFill>
                        </a:rPr>
                        <a:t>№</a:t>
                      </a: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102921" marR="102921" marT="51460" marB="51460">
                    <a:solidFill>
                      <a:srgbClr val="6070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bg1"/>
                          </a:solidFill>
                        </a:rPr>
                        <a:t>Описание теста</a:t>
                      </a: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102921" marR="102921" marT="51460" marB="51460">
                    <a:solidFill>
                      <a:srgbClr val="6070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bg1"/>
                          </a:solidFill>
                        </a:rPr>
                        <a:t>Предполагаемый результат</a:t>
                      </a: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102921" marR="102921" marT="51460" marB="51460">
                    <a:solidFill>
                      <a:srgbClr val="6070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bg1"/>
                          </a:solidFill>
                        </a:rPr>
                        <a:t>Тест</a:t>
                      </a: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102921" marR="102921" marT="51460" marB="51460">
                    <a:solidFill>
                      <a:srgbClr val="607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545298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10.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ru-RU" sz="2000" b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Пользователь </a:t>
                      </a:r>
                      <a:r>
                        <a:rPr kumimoji="0" lang="ru-RU" sz="2000" b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совершает </a:t>
                      </a:r>
                      <a:r>
                        <a:rPr kumimoji="0" lang="ru-RU" sz="2000" b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обработку фона, когда </a:t>
                      </a:r>
                      <a:r>
                        <a:rPr kumimoji="0" lang="ru-RU" sz="2000" b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стэк</a:t>
                      </a:r>
                      <a:r>
                        <a:rPr kumimoji="0" lang="ru-RU" sz="2000" b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действий для кнопки «возврат» не пустой.</a:t>
                      </a:r>
                      <a:endParaRPr kumimoji="0" lang="ru-RU" sz="2000" b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ru-RU" sz="2000" b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Стэк</a:t>
                      </a:r>
                      <a:r>
                        <a:rPr kumimoji="0" lang="ru-RU" sz="2000" b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действий для кнопки «возврат» полностью очищается</a:t>
                      </a:r>
                      <a:endParaRPr kumimoji="0" lang="ru-RU" sz="2000" b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921" marR="102921" marT="51460" marB="514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2000" b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+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2921" marR="102921" marT="51460" marB="5146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06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B19EA-B5EE-4BD1-89B2-C1A43205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ИСПОЛЬЗУЕМЫХ ИСТОЧНИКОВ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Группа </a:t>
            </a:r>
            <a:r>
              <a:rPr lang="ru-RU" dirty="0" err="1"/>
              <a:t>ВКонтакте</a:t>
            </a:r>
            <a:r>
              <a:rPr lang="ru-RU" dirty="0"/>
              <a:t> “Программируем на C# с нуля” / ст. преподаватель Р. Н. Богатов. — 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en-US" dirty="0"/>
              <a:t>https</a:t>
            </a:r>
            <a:r>
              <a:rPr lang="ru-RU" dirty="0"/>
              <a:t>://</a:t>
            </a:r>
            <a:r>
              <a:rPr lang="en-US" dirty="0" err="1"/>
              <a:t>vk</a:t>
            </a:r>
            <a:r>
              <a:rPr lang="ru-RU" dirty="0"/>
              <a:t>.</a:t>
            </a:r>
            <a:r>
              <a:rPr lang="en-US" dirty="0"/>
              <a:t>com</a:t>
            </a:r>
            <a:r>
              <a:rPr lang="ru-RU" dirty="0"/>
              <a:t>/</a:t>
            </a:r>
            <a:r>
              <a:rPr lang="en-US" dirty="0" err="1"/>
              <a:t>csharpik</a:t>
            </a:r>
            <a:r>
              <a:rPr lang="ru-RU" dirty="0"/>
              <a:t>.</a:t>
            </a:r>
          </a:p>
          <a:p>
            <a:r>
              <a:rPr lang="ru-RU" dirty="0" smtClean="0"/>
              <a:t>Методы </a:t>
            </a:r>
            <a:r>
              <a:rPr lang="ru-RU" dirty="0"/>
              <a:t>для работы с изображениями </a:t>
            </a:r>
            <a:r>
              <a:rPr lang="en-US" dirty="0"/>
              <a:t>Bitmap </a:t>
            </a:r>
            <a:r>
              <a:rPr lang="ru-RU" dirty="0"/>
              <a:t>на С# / оф. документация </a:t>
            </a:r>
            <a:r>
              <a:rPr lang="en-US" dirty="0"/>
              <a:t>Microsoft </a:t>
            </a:r>
            <a:r>
              <a:rPr lang="ru-RU" dirty="0"/>
              <a:t>— 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en-US" dirty="0"/>
              <a:t>https</a:t>
            </a:r>
            <a:r>
              <a:rPr lang="ru-RU" dirty="0"/>
              <a:t>://</a:t>
            </a:r>
            <a:r>
              <a:rPr lang="en-US" dirty="0"/>
              <a:t>learn</a:t>
            </a:r>
            <a:r>
              <a:rPr lang="ru-RU" dirty="0"/>
              <a:t>.</a:t>
            </a:r>
            <a:r>
              <a:rPr lang="en-US" dirty="0" err="1"/>
              <a:t>microsoft</a:t>
            </a:r>
            <a:r>
              <a:rPr lang="ru-RU" dirty="0"/>
              <a:t>.</a:t>
            </a:r>
            <a:r>
              <a:rPr lang="en-US" dirty="0"/>
              <a:t>com</a:t>
            </a:r>
            <a:r>
              <a:rPr lang="ru-RU" dirty="0"/>
              <a:t>/</a:t>
            </a:r>
            <a:r>
              <a:rPr lang="en-US" dirty="0" err="1"/>
              <a:t>ru</a:t>
            </a:r>
            <a:r>
              <a:rPr lang="ru-RU" dirty="0"/>
              <a:t>-</a:t>
            </a:r>
            <a:r>
              <a:rPr lang="en-US" dirty="0" err="1"/>
              <a:t>ru</a:t>
            </a:r>
            <a:r>
              <a:rPr lang="ru-RU" dirty="0"/>
              <a:t>/</a:t>
            </a:r>
            <a:r>
              <a:rPr lang="en-US" dirty="0" err="1"/>
              <a:t>dotnet</a:t>
            </a:r>
            <a:r>
              <a:rPr lang="ru-RU" dirty="0"/>
              <a:t>/</a:t>
            </a:r>
            <a:r>
              <a:rPr lang="en-US" dirty="0" err="1"/>
              <a:t>api</a:t>
            </a:r>
            <a:r>
              <a:rPr lang="ru-RU" dirty="0"/>
              <a:t>/</a:t>
            </a:r>
            <a:r>
              <a:rPr lang="en-US" dirty="0"/>
              <a:t>system</a:t>
            </a:r>
            <a:r>
              <a:rPr lang="ru-RU" dirty="0"/>
              <a:t>.</a:t>
            </a:r>
            <a:r>
              <a:rPr lang="en-US" dirty="0"/>
              <a:t>drawing</a:t>
            </a:r>
            <a:r>
              <a:rPr lang="ru-RU" dirty="0"/>
              <a:t>.</a:t>
            </a:r>
            <a:r>
              <a:rPr lang="en-US" dirty="0"/>
              <a:t>bitmap</a:t>
            </a:r>
            <a:r>
              <a:rPr lang="ru-RU" dirty="0"/>
              <a:t>? </a:t>
            </a:r>
            <a:r>
              <a:rPr lang="en-US" dirty="0"/>
              <a:t>view</a:t>
            </a:r>
            <a:r>
              <a:rPr lang="ru-RU" dirty="0"/>
              <a:t>=</a:t>
            </a:r>
            <a:r>
              <a:rPr lang="en-US" dirty="0" err="1"/>
              <a:t>windowsdesktop</a:t>
            </a:r>
            <a:r>
              <a:rPr lang="ru-RU" dirty="0"/>
              <a:t>-7.0</a:t>
            </a:r>
          </a:p>
          <a:p>
            <a:r>
              <a:rPr lang="ru-RU" dirty="0" smtClean="0"/>
              <a:t>Методы </a:t>
            </a:r>
            <a:r>
              <a:rPr lang="ru-RU" dirty="0"/>
              <a:t>для измерения затраченного времени на </a:t>
            </a:r>
            <a:r>
              <a:rPr lang="en-US" dirty="0"/>
              <a:t>C</a:t>
            </a:r>
            <a:r>
              <a:rPr lang="ru-RU" dirty="0"/>
              <a:t># / оф. документация </a:t>
            </a:r>
            <a:r>
              <a:rPr lang="en-US" dirty="0"/>
              <a:t>Microsoft </a:t>
            </a:r>
            <a:r>
              <a:rPr lang="ru-RU" dirty="0"/>
              <a:t>— </a:t>
            </a:r>
            <a:r>
              <a:rPr lang="en-US" dirty="0"/>
              <a:t>URL</a:t>
            </a:r>
            <a:r>
              <a:rPr lang="ru-RU" dirty="0"/>
              <a:t>: https://learn.microsoft.com/ru-ru/dotnet/api/system.diagnostics. </a:t>
            </a:r>
            <a:r>
              <a:rPr lang="ru-RU" dirty="0" err="1"/>
              <a:t>stopwatch?view</a:t>
            </a:r>
            <a:r>
              <a:rPr lang="ru-RU" dirty="0"/>
              <a:t>=net-8.0</a:t>
            </a:r>
          </a:p>
          <a:p>
            <a:r>
              <a:rPr lang="ru-RU" dirty="0" smtClean="0"/>
              <a:t>Принцип </a:t>
            </a:r>
            <a:r>
              <a:rPr lang="ru-RU" dirty="0"/>
              <a:t>осветления фона — 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en-US" dirty="0"/>
              <a:t>https</a:t>
            </a:r>
            <a:r>
              <a:rPr lang="ru-RU" dirty="0"/>
              <a:t>://</a:t>
            </a:r>
            <a:r>
              <a:rPr lang="en-US" dirty="0"/>
              <a:t>bit</a:t>
            </a:r>
            <a:r>
              <a:rPr lang="ru-RU" dirty="0"/>
              <a:t>.</a:t>
            </a:r>
            <a:r>
              <a:rPr lang="en-US" dirty="0" err="1"/>
              <a:t>ly</a:t>
            </a:r>
            <a:r>
              <a:rPr lang="ru-RU" dirty="0"/>
              <a:t>/3</a:t>
            </a:r>
            <a:r>
              <a:rPr lang="en-US" dirty="0" err="1"/>
              <a:t>po</a:t>
            </a:r>
            <a:r>
              <a:rPr lang="ru-RU" dirty="0"/>
              <a:t>0</a:t>
            </a:r>
            <a:r>
              <a:rPr lang="en-US" dirty="0"/>
              <a:t>IMX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20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7DF6E54-D19C-4CD4-8F96-28069ABFC599}"/>
              </a:ext>
            </a:extLst>
          </p:cNvPr>
          <p:cNvSpPr/>
          <p:nvPr/>
        </p:nvSpPr>
        <p:spPr>
          <a:xfrm>
            <a:off x="1795045" y="1226456"/>
            <a:ext cx="8880656" cy="4405088"/>
          </a:xfrm>
          <a:prstGeom prst="rect">
            <a:avLst/>
          </a:prstGeom>
          <a:solidFill>
            <a:srgbClr val="60709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9">
            <a:extLst>
              <a:ext uri="{FF2B5EF4-FFF2-40B4-BE49-F238E27FC236}">
                <a16:creationId xmlns:a16="http://schemas.microsoft.com/office/drawing/2014/main" id="{A7E80435-8CBD-49DE-A3E2-BAA82F873308}"/>
              </a:ext>
            </a:extLst>
          </p:cNvPr>
          <p:cNvSpPr txBox="1">
            <a:spLocks/>
          </p:cNvSpPr>
          <p:nvPr/>
        </p:nvSpPr>
        <p:spPr>
          <a:xfrm>
            <a:off x="3927376" y="2853866"/>
            <a:ext cx="4432499" cy="1150267"/>
          </a:xfrm>
          <a:prstGeom prst="rect">
            <a:avLst/>
          </a:prstGeom>
          <a:effectLst>
            <a:outerShdw blurRad="50800" dist="38100" dir="5400000" algn="t" rotWithShape="0">
              <a:schemeClr val="accent4">
                <a:lumMod val="5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b="1" dirty="0">
                <a:solidFill>
                  <a:schemeClr val="bg1"/>
                </a:solidFill>
              </a:rPr>
              <a:t>СПАСИБО</a:t>
            </a:r>
          </a:p>
        </p:txBody>
      </p:sp>
    </p:spTree>
    <p:extLst>
      <p:ext uri="{BB962C8B-B14F-4D97-AF65-F5344CB8AC3E}">
        <p14:creationId xmlns:p14="http://schemas.microsoft.com/office/powerpoint/2010/main" val="17704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73086-4B53-439B-B061-CD50F5B3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713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dirty="0" smtClean="0">
                <a:cs typeface="Times New Roman" panose="02020603050405020304" pitchFamily="18" charset="0"/>
              </a:rPr>
              <a:t>	</a:t>
            </a:r>
            <a:r>
              <a:rPr lang="ru-RU" dirty="0" smtClean="0">
                <a:cs typeface="Times New Roman" panose="02020603050405020304" pitchFamily="18" charset="0"/>
              </a:rPr>
              <a:t>Требуется </a:t>
            </a:r>
            <a:r>
              <a:rPr lang="ru-RU" dirty="0">
                <a:cs typeface="Times New Roman" panose="02020603050405020304" pitchFamily="18" charset="0"/>
              </a:rPr>
              <a:t>(на выбор пользователя) удалить, сделать сплошным или осветлить фон растрового изображения. Фоном считать скопление смежных точек близких оттенков (степень чувствительности задаётся пользователем).</a:t>
            </a:r>
          </a:p>
          <a:p>
            <a:pPr algn="just"/>
            <a:endParaRPr lang="ru-RU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25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73086-4B53-439B-B061-CD50F5B3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алгоритма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174" y="1347788"/>
            <a:ext cx="4403751" cy="5257191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336" y="1783250"/>
            <a:ext cx="4371975" cy="4095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462" y="3033408"/>
            <a:ext cx="6181725" cy="7429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4388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73086-4B53-439B-B061-CD50F5B3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на языке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1558925"/>
            <a:ext cx="10515600" cy="4351338"/>
          </a:xfrm>
        </p:spPr>
        <p:txBody>
          <a:bodyPr/>
          <a:lstStyle/>
          <a:p>
            <a:r>
              <a:rPr lang="ru-RU" dirty="0" smtClean="0"/>
              <a:t>Для реализации был создан класс </a:t>
            </a:r>
            <a:r>
              <a:rPr lang="en-US" dirty="0" err="1" smtClean="0"/>
              <a:t>ImageProcessing</a:t>
            </a:r>
            <a:r>
              <a:rPr lang="en-US" dirty="0" smtClean="0"/>
              <a:t> </a:t>
            </a:r>
            <a:r>
              <a:rPr lang="ru-RU" dirty="0" smtClean="0"/>
              <a:t>с двумя перегрузками конструктора, с параметрами изображения и чувствительности.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3305175" y="2779713"/>
            <a:ext cx="5276850" cy="362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5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73086-4B53-439B-B061-CD50F5B3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на языке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1558925"/>
            <a:ext cx="10515600" cy="4351338"/>
          </a:xfrm>
        </p:spPr>
        <p:txBody>
          <a:bodyPr/>
          <a:lstStyle/>
          <a:p>
            <a:pPr algn="just"/>
            <a:r>
              <a:rPr lang="ru-RU" dirty="0" smtClean="0"/>
              <a:t>Основная функция нахождения фона выглядит очень коротко, т.к. была использован метод </a:t>
            </a:r>
            <a:r>
              <a:rPr lang="en-US" dirty="0" smtClean="0"/>
              <a:t>Where </a:t>
            </a:r>
            <a:r>
              <a:rPr lang="ru-RU" dirty="0" smtClean="0"/>
              <a:t>из встроенной библиотеки </a:t>
            </a:r>
            <a:r>
              <a:rPr lang="en-US" dirty="0" smtClean="0"/>
              <a:t>System</a:t>
            </a:r>
            <a:r>
              <a:rPr lang="ru-RU" dirty="0" smtClean="0"/>
              <a:t>.</a:t>
            </a:r>
            <a:r>
              <a:rPr lang="en-US" dirty="0" err="1" smtClean="0"/>
              <a:t>Linq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Поля класса </a:t>
            </a:r>
            <a:r>
              <a:rPr lang="en-US" dirty="0" smtClean="0"/>
              <a:t>Pixel: </a:t>
            </a:r>
            <a:r>
              <a:rPr lang="ru-RU" dirty="0" smtClean="0"/>
              <a:t>цвет и координата пикселя.</a:t>
            </a:r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2839244"/>
            <a:ext cx="8801100" cy="89535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133475" y="4525963"/>
            <a:ext cx="2714625" cy="12096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274" y="4354910"/>
            <a:ext cx="62388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7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73086-4B53-439B-B061-CD50F5B3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на языке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pPr algn="just"/>
            <a:r>
              <a:rPr lang="ru-RU" dirty="0" smtClean="0"/>
              <a:t>Функции удаления, изменения и осветления работают примерно по одному принципу: в переменную записывается список всех пикселей изображения, она передается в функцию </a:t>
            </a:r>
            <a:r>
              <a:rPr lang="en-US" dirty="0" err="1" smtClean="0"/>
              <a:t>GetBackground</a:t>
            </a:r>
            <a:r>
              <a:rPr lang="en-US" dirty="0" smtClean="0"/>
              <a:t> </a:t>
            </a:r>
            <a:r>
              <a:rPr lang="ru-RU" dirty="0" smtClean="0"/>
              <a:t>вместе с цветом предполагаемого фона и дальше с этим списком производятся нужные операции.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3610769"/>
            <a:ext cx="85344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5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73086-4B53-439B-B061-CD50F5B3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на языке </a:t>
            </a:r>
            <a:r>
              <a:rPr lang="en-US" dirty="0"/>
              <a:t>C#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173" y="1281112"/>
            <a:ext cx="9210052" cy="541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4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73086-4B53-439B-B061-CD50F5B3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на языке </a:t>
            </a:r>
            <a:r>
              <a:rPr lang="en-US" dirty="0"/>
              <a:t>C#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96582" y="1591153"/>
            <a:ext cx="5461473" cy="413873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137477" y="1591153"/>
            <a:ext cx="5457939" cy="413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2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9007F7-2771-498C-831C-DB31E753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на языке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2C03CF-8A73-41F5-94F7-412E8400E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Помимо этого для реализации были задействованы</a:t>
            </a:r>
          </a:p>
          <a:p>
            <a:r>
              <a:rPr lang="ru-RU" dirty="0" smtClean="0"/>
              <a:t>Стеки для реализации кнопок отмены и возврата действия.</a:t>
            </a:r>
            <a:endParaRPr lang="en-US" dirty="0"/>
          </a:p>
          <a:p>
            <a:r>
              <a:rPr lang="en-US" dirty="0" err="1"/>
              <a:t>StopWatch</a:t>
            </a:r>
            <a:r>
              <a:rPr lang="en-US" dirty="0"/>
              <a:t> </a:t>
            </a:r>
            <a:r>
              <a:rPr lang="ru-RU" dirty="0"/>
              <a:t>для измерения затраченного времени работы программы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Передача переменных между формами.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901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527</Words>
  <Application>Microsoft Office PowerPoint</Application>
  <PresentationFormat>Широкоэкранный</PresentationFormat>
  <Paragraphs>87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Курсовой проект по дисциплине программирование</vt:lpstr>
      <vt:lpstr>Постановка задачи</vt:lpstr>
      <vt:lpstr>Схема алгоритма</vt:lpstr>
      <vt:lpstr>Реализация на языке C#</vt:lpstr>
      <vt:lpstr>Реализация на языке C#</vt:lpstr>
      <vt:lpstr>Реализация на языке C#</vt:lpstr>
      <vt:lpstr>Реализация на языке C#</vt:lpstr>
      <vt:lpstr>Реализация на языке C#</vt:lpstr>
      <vt:lpstr>Реализация на языке C#</vt:lpstr>
      <vt:lpstr>Тестирование программы</vt:lpstr>
      <vt:lpstr>Тестирование программы</vt:lpstr>
      <vt:lpstr>Тестирование программы</vt:lpstr>
      <vt:lpstr>СПИСОК ИСПОЛЬЗУЕМЫХ ИСТОЧНИКОВ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</dc:creator>
  <cp:lastModifiedBy>Sergey</cp:lastModifiedBy>
  <cp:revision>16</cp:revision>
  <dcterms:created xsi:type="dcterms:W3CDTF">2021-12-06T03:54:55Z</dcterms:created>
  <dcterms:modified xsi:type="dcterms:W3CDTF">2023-05-14T10:11:24Z</dcterms:modified>
</cp:coreProperties>
</file>